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4015" r:id="rId2"/>
    <p:sldId id="4248" r:id="rId3"/>
    <p:sldId id="3995" r:id="rId4"/>
    <p:sldId id="4250" r:id="rId5"/>
    <p:sldId id="4249" r:id="rId6"/>
    <p:sldId id="4241" r:id="rId7"/>
    <p:sldId id="4242" r:id="rId8"/>
    <p:sldId id="4243" r:id="rId9"/>
    <p:sldId id="4244" r:id="rId10"/>
    <p:sldId id="4245" r:id="rId11"/>
    <p:sldId id="4247" r:id="rId12"/>
    <p:sldId id="4246" r:id="rId13"/>
    <p:sldId id="4251" r:id="rId14"/>
    <p:sldId id="4228" r:id="rId15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1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3300"/>
    <a:srgbClr val="008000"/>
    <a:srgbClr val="0099FF"/>
    <a:srgbClr val="CCFFFF"/>
    <a:srgbClr val="99CCFF"/>
    <a:srgbClr val="FF6600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76" autoAdjust="0"/>
    <p:restoredTop sz="90000" autoAdjust="0"/>
  </p:normalViewPr>
  <p:slideViewPr>
    <p:cSldViewPr>
      <p:cViewPr varScale="1">
        <p:scale>
          <a:sx n="102" d="100"/>
          <a:sy n="102" d="100"/>
        </p:scale>
        <p:origin x="1764" y="108"/>
      </p:cViewPr>
      <p:guideLst>
        <p:guide orient="horz" pos="816"/>
        <p:guide pos="1680"/>
      </p:guideLst>
    </p:cSldViewPr>
  </p:slideViewPr>
  <p:outlineViewPr>
    <p:cViewPr>
      <p:scale>
        <a:sx n="33" d="100"/>
        <a:sy n="33" d="100"/>
      </p:scale>
      <p:origin x="84" y="160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FEC71AF6-6A35-43D3-8CC4-F7BA027133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CEEA974A-945F-4D02-B7C5-990D5E0EC1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>
            <a:extLst>
              <a:ext uri="{FF2B5EF4-FFF2-40B4-BE49-F238E27FC236}">
                <a16:creationId xmlns:a16="http://schemas.microsoft.com/office/drawing/2014/main" id="{E0BF02C8-8D43-4ECA-B77F-0F3A882D47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1029">
            <a:extLst>
              <a:ext uri="{FF2B5EF4-FFF2-40B4-BE49-F238E27FC236}">
                <a16:creationId xmlns:a16="http://schemas.microsoft.com/office/drawing/2014/main" id="{755CB34E-6853-4804-A572-A0CC00B4AE9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298A7D1A-B5C8-4586-A5C7-B9EDF8A157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9B1887D-7663-403E-876D-1614F0A449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59DDDC9-2940-48A1-B31A-BCE39386F1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D563CF0-E84C-459C-8D1D-55CD4C1A3D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6175" y="685800"/>
            <a:ext cx="4570413" cy="3427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6F2C1104-B26F-4E3E-BCCC-279E2D6F7F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81BF9821-0208-4162-A99B-48F35E87C3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04DA7AA2-98D1-40B4-8353-C66E7AB599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/>
            </a:lvl1pPr>
          </a:lstStyle>
          <a:p>
            <a:pPr>
              <a:defRPr/>
            </a:pPr>
            <a:fld id="{59B1E145-2250-46EF-BD1E-38C153529CA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0739DF0-B1B7-4CB7-85E5-05411FE45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110788-039F-47EE-9607-E756F6667C77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51ECF38-DAEC-4094-B865-AC71ACF889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9AFD73F-73E0-4BBA-8DE5-3FBFE629E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365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01EEB286-C9F5-4D4D-A03C-33E9D6EA18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" y="6507163"/>
            <a:ext cx="7391400" cy="7461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4065F58-E093-47FD-8CE2-183A01E3FA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1600" y="249238"/>
            <a:ext cx="7631113" cy="155575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chemeClr val="tx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pic>
        <p:nvPicPr>
          <p:cNvPr id="6" name="그림 11">
            <a:extLst>
              <a:ext uri="{FF2B5EF4-FFF2-40B4-BE49-F238E27FC236}">
                <a16:creationId xmlns:a16="http://schemas.microsoft.com/office/drawing/2014/main" id="{0F80463F-6F2D-49A3-BD14-81F5F6216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117475"/>
            <a:ext cx="1393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12">
            <a:extLst>
              <a:ext uri="{FF2B5EF4-FFF2-40B4-BE49-F238E27FC236}">
                <a16:creationId xmlns:a16="http://schemas.microsoft.com/office/drawing/2014/main" id="{650B76A3-FCA4-4AC1-BD02-4CF175733A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38900"/>
            <a:ext cx="1377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305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102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1520" y="836712"/>
            <a:ext cx="8640960" cy="5486400"/>
          </a:xfrm>
        </p:spPr>
        <p:txBody>
          <a:bodyPr/>
          <a:lstStyle>
            <a:lvl3pPr>
              <a:defRPr sz="1800"/>
            </a:lvl3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7517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24D01B-A3C7-49FF-A829-BC04F1A5EB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51275" y="6627813"/>
            <a:ext cx="1952625" cy="230187"/>
          </a:xfrm>
        </p:spPr>
        <p:txBody>
          <a:bodyPr/>
          <a:lstStyle>
            <a:lvl1pPr algn="ctr">
              <a:defRPr sz="1100"/>
            </a:lvl1pPr>
          </a:lstStyle>
          <a:p>
            <a:pPr>
              <a:defRPr/>
            </a:pPr>
            <a:fld id="{40239D5C-DBD1-4A5A-BA70-1B184E7DED7A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908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61B76E1-A305-4326-A865-7D1DF7C41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327281B-7456-4B46-83E7-D5286F5AF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8" name="Line 13">
            <a:extLst>
              <a:ext uri="{FF2B5EF4-FFF2-40B4-BE49-F238E27FC236}">
                <a16:creationId xmlns:a16="http://schemas.microsoft.com/office/drawing/2014/main" id="{549A5302-7F26-4371-A8EE-DCD55F47C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09600"/>
            <a:ext cx="8839200" cy="0"/>
          </a:xfrm>
          <a:prstGeom prst="line">
            <a:avLst/>
          </a:prstGeom>
          <a:noFill/>
          <a:ln w="38100">
            <a:solidFill>
              <a:srgbClr val="BE9A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30" name="Rectangle 18">
            <a:extLst>
              <a:ext uri="{FF2B5EF4-FFF2-40B4-BE49-F238E27FC236}">
                <a16:creationId xmlns:a16="http://schemas.microsoft.com/office/drawing/2014/main" id="{8FE9CC53-A66B-4B6B-85F0-BAF313959E6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73113" y="6553200"/>
            <a:ext cx="7315200" cy="76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AA99117-227F-4CC3-9355-76BD031E4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60738" y="6605588"/>
            <a:ext cx="2743200" cy="274637"/>
          </a:xfrm>
          <a:prstGeom prst="rect">
            <a:avLst/>
          </a:prstGeom>
        </p:spPr>
        <p:txBody>
          <a:bodyPr anchor="ctr"/>
          <a:lstStyle>
            <a:lvl1pPr algn="ctr">
              <a:defRPr sz="1100"/>
            </a:lvl1pPr>
          </a:lstStyle>
          <a:p>
            <a:pPr>
              <a:defRPr/>
            </a:pPr>
            <a:fld id="{A9448C75-886A-49A1-A902-7A47782AF946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  <p:pic>
        <p:nvPicPr>
          <p:cNvPr id="1031" name="그림 8">
            <a:extLst>
              <a:ext uri="{FF2B5EF4-FFF2-40B4-BE49-F238E27FC236}">
                <a16:creationId xmlns:a16="http://schemas.microsoft.com/office/drawing/2014/main" id="{8B445F62-D608-4AA5-BC40-FD22B01261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6457950"/>
            <a:ext cx="596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그림 2">
            <a:extLst>
              <a:ext uri="{FF2B5EF4-FFF2-40B4-BE49-F238E27FC236}">
                <a16:creationId xmlns:a16="http://schemas.microsoft.com/office/drawing/2014/main" id="{D11AC254-300C-4EAA-8FE3-4454D3E1A5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438900"/>
            <a:ext cx="914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Blip>
          <a:blip r:embed="rId7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embedded.dankook.ac.kr/~choijm" TargetMode="External"/><Relationship Id="rId4" Type="http://schemas.openxmlformats.org/officeDocument/2006/relationships/hyperlink" Target="mailto:choijm@dankook.ac.k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stry.opendata.aws/" TargetMode="External"/><Relationship Id="rId2" Type="http://schemas.openxmlformats.org/officeDocument/2006/relationships/hyperlink" Target="https://github.com/twitter/cache-trace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KU-StarLab/RocksDB_Explorer.git" TargetMode="External"/><Relationship Id="rId2" Type="http://schemas.openxmlformats.org/officeDocument/2006/relationships/hyperlink" Target="https://github.com/DKU-StarLab/RocksDB_Festival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1113450-F88C-4EB4-BE8B-9AD1D83534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6084" y="2060997"/>
            <a:ext cx="8231832" cy="1439862"/>
          </a:xfrm>
        </p:spPr>
        <p:txBody>
          <a:bodyPr/>
          <a:lstStyle/>
          <a:p>
            <a:pPr eaLnBrk="1" hangingPunct="1"/>
            <a:r>
              <a:rPr lang="en-US" altLang="ko-KR" sz="4400" b="1" dirty="0" err="1"/>
              <a:t>RocksDB</a:t>
            </a:r>
            <a:r>
              <a:rPr lang="en-US" altLang="ko-KR" sz="4400" b="1" dirty="0"/>
              <a:t> Festival</a:t>
            </a:r>
            <a:br>
              <a:rPr lang="en-US" altLang="ko-KR" sz="4400" b="1" dirty="0"/>
            </a:br>
            <a:r>
              <a:rPr lang="en-US" altLang="ko-KR" b="1" dirty="0"/>
              <a:t>Personal Research</a:t>
            </a:r>
            <a:r>
              <a:rPr lang="en-US" altLang="ko-KR" sz="4400" b="1" dirty="0"/>
              <a:t> </a:t>
            </a:r>
            <a:endParaRPr lang="ko-KR" altLang="en-US" sz="3600" b="1" dirty="0"/>
          </a:p>
        </p:txBody>
      </p:sp>
      <p:sp>
        <p:nvSpPr>
          <p:cNvPr id="7171" name="Text Box 6">
            <a:extLst>
              <a:ext uri="{FF2B5EF4-FFF2-40B4-BE49-F238E27FC236}">
                <a16:creationId xmlns:a16="http://schemas.microsoft.com/office/drawing/2014/main" id="{2431FB02-D95C-4163-BDF9-7DA4FB95D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4077072"/>
            <a:ext cx="5661025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dirty="0">
                <a:latin typeface="Tahoma" panose="020B0604030504040204" pitchFamily="34" charset="0"/>
              </a:rPr>
              <a:t>Supported by IITP, </a:t>
            </a:r>
            <a:r>
              <a:rPr lang="en-US" altLang="ko-KR" sz="2000" b="0" dirty="0" err="1">
                <a:latin typeface="Tahoma" panose="020B0604030504040204" pitchFamily="34" charset="0"/>
              </a:rPr>
              <a:t>StarLab</a:t>
            </a:r>
            <a:r>
              <a:rPr lang="en-US" altLang="ko-KR" sz="2000" b="0" dirty="0">
                <a:latin typeface="Tahoma" panose="020B0604030504040204" pitchFamily="34" charset="0"/>
              </a:rPr>
              <a:t>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0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</a:rPr>
              <a:t>July</a:t>
            </a:r>
            <a:r>
              <a:rPr lang="ko-KR" altLang="en-US" sz="1800" b="0" dirty="0">
                <a:latin typeface="Tahoma" panose="020B0604030504040204" pitchFamily="34" charset="0"/>
              </a:rPr>
              <a:t> </a:t>
            </a:r>
            <a:r>
              <a:rPr lang="en-US" altLang="ko-KR" sz="1800" b="0" dirty="0">
                <a:latin typeface="Tahoma" panose="020B0604030504040204" pitchFamily="34" charset="0"/>
              </a:rPr>
              <a:t>5, 2021</a:t>
            </a:r>
            <a:endParaRPr lang="ko-KR" altLang="en-US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 err="1">
                <a:latin typeface="Tahoma" panose="020B0604030504040204" pitchFamily="34" charset="0"/>
              </a:rPr>
              <a:t>Hoijn</a:t>
            </a:r>
            <a:r>
              <a:rPr lang="ko-KR" altLang="en-US" sz="1800" b="0" dirty="0">
                <a:latin typeface="Tahoma" panose="020B0604030504040204" pitchFamily="34" charset="0"/>
              </a:rPr>
              <a:t> </a:t>
            </a:r>
            <a:r>
              <a:rPr lang="en-US" altLang="ko-KR" sz="1800" b="0" dirty="0">
                <a:latin typeface="Tahoma" panose="020B0604030504040204" pitchFamily="34" charset="0"/>
              </a:rPr>
              <a:t>Shin, </a:t>
            </a:r>
            <a:r>
              <a:rPr lang="en-US" altLang="ko-KR" sz="1800" b="0" dirty="0" err="1">
                <a:latin typeface="Tahoma" panose="020B0604030504040204" pitchFamily="34" charset="0"/>
              </a:rPr>
              <a:t>Jongmoo</a:t>
            </a:r>
            <a:r>
              <a:rPr lang="en-US" altLang="ko-KR" sz="1800" b="0" dirty="0">
                <a:latin typeface="Tahoma" panose="020B0604030504040204" pitchFamily="34" charset="0"/>
              </a:rPr>
              <a:t> Choi</a:t>
            </a:r>
            <a:endParaRPr lang="ko-KR" altLang="en-US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  <a:hlinkClick r:id="rId4"/>
              </a:rPr>
              <a:t>choijm@dankook.ac.kr</a:t>
            </a:r>
            <a:r>
              <a:rPr lang="en-US" altLang="ko-KR" sz="1800" b="0" dirty="0">
                <a:latin typeface="Tahoma" panose="020B0604030504040204" pitchFamily="34" charset="0"/>
              </a:rPr>
              <a:t> 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  <a:hlinkClick r:id="rId5"/>
              </a:rPr>
              <a:t>http://embedded.dankook.ac.kr/~choijm</a:t>
            </a:r>
            <a:r>
              <a:rPr lang="en-US" altLang="ko-KR" sz="1800" b="0" dirty="0">
                <a:latin typeface="Tahoma" panose="020B0604030504040204" pitchFamily="34" charset="0"/>
              </a:rPr>
              <a:t>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 : Personal</a:t>
            </a:r>
            <a:r>
              <a:rPr lang="ko-KR" altLang="en-US" dirty="0"/>
              <a:t> </a:t>
            </a:r>
            <a:r>
              <a:rPr lang="en-US" altLang="ko-KR" dirty="0"/>
              <a:t>Research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Personal</a:t>
            </a:r>
            <a:r>
              <a:rPr lang="ko-KR" altLang="en-US" dirty="0"/>
              <a:t> </a:t>
            </a:r>
            <a:r>
              <a:rPr lang="en-US" altLang="ko-KR" dirty="0"/>
              <a:t>Research</a:t>
            </a:r>
          </a:p>
          <a:p>
            <a:pPr lvl="1">
              <a:defRPr/>
            </a:pPr>
            <a:r>
              <a:rPr lang="en-US" altLang="ko-KR" dirty="0"/>
              <a:t>5) Key/Value Related</a:t>
            </a:r>
          </a:p>
          <a:p>
            <a:pPr lvl="2">
              <a:defRPr/>
            </a:pPr>
            <a:r>
              <a:rPr lang="en-US" altLang="ko-KR" dirty="0"/>
              <a:t>Key distribution : Sequential, Random</a:t>
            </a:r>
          </a:p>
          <a:p>
            <a:pPr lvl="2">
              <a:defRPr/>
            </a:pPr>
            <a:r>
              <a:rPr lang="en-US" altLang="ko-KR" dirty="0"/>
              <a:t>Existing Key trace analysis</a:t>
            </a:r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r>
              <a:rPr lang="en-US" altLang="ko-KR" dirty="0"/>
              <a:t>A large scale analysis of hundreds of in-memory cache clusters at Twitter, OSDI 20</a:t>
            </a:r>
          </a:p>
          <a:p>
            <a:pPr lvl="2">
              <a:defRPr/>
            </a:pPr>
            <a:r>
              <a:rPr lang="en-US" altLang="ko-KR" dirty="0">
                <a:hlinkClick r:id="rId2"/>
              </a:rPr>
              <a:t>https://github.com/twitter/cache-trace.git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From </a:t>
            </a:r>
            <a:r>
              <a:rPr lang="en-US" altLang="ko-KR" dirty="0" err="1"/>
              <a:t>WiscKey</a:t>
            </a:r>
            <a:r>
              <a:rPr lang="en-US" altLang="ko-KR" dirty="0"/>
              <a:t> to Bourbon: A Learned Index for Log-Structured Merge Trees, OSDI 20</a:t>
            </a:r>
          </a:p>
          <a:p>
            <a:pPr lvl="2">
              <a:defRPr/>
            </a:pPr>
            <a:r>
              <a:rPr lang="en-US" altLang="ko-KR" dirty="0">
                <a:hlinkClick r:id="rId3"/>
              </a:rPr>
              <a:t>https://registry.opendata.aws/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78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 : Personal</a:t>
            </a:r>
            <a:r>
              <a:rPr lang="ko-KR" altLang="en-US" dirty="0"/>
              <a:t> </a:t>
            </a:r>
            <a:r>
              <a:rPr lang="en-US" altLang="ko-KR" dirty="0"/>
              <a:t>Research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Personal</a:t>
            </a:r>
            <a:r>
              <a:rPr lang="ko-KR" altLang="en-US" dirty="0"/>
              <a:t> </a:t>
            </a:r>
            <a:r>
              <a:rPr lang="en-US" altLang="ko-KR" dirty="0"/>
              <a:t>Research</a:t>
            </a:r>
          </a:p>
          <a:p>
            <a:pPr lvl="1">
              <a:defRPr/>
            </a:pPr>
            <a:r>
              <a:rPr lang="en-US" altLang="ko-KR" dirty="0"/>
              <a:t>6) Parallelism Related</a:t>
            </a:r>
          </a:p>
          <a:p>
            <a:pPr lvl="2">
              <a:defRPr/>
            </a:pPr>
            <a:r>
              <a:rPr lang="en-US" altLang="ko-KR" dirty="0"/>
              <a:t>Number of user threads</a:t>
            </a:r>
          </a:p>
          <a:p>
            <a:pPr lvl="2">
              <a:defRPr/>
            </a:pPr>
            <a:r>
              <a:rPr lang="en-US" altLang="ko-KR" dirty="0"/>
              <a:t>Number of background threads (flush/compaction)</a:t>
            </a:r>
          </a:p>
          <a:p>
            <a:pPr lvl="2">
              <a:defRPr/>
            </a:pPr>
            <a:r>
              <a:rPr lang="en-US" altLang="ko-KR" dirty="0"/>
              <a:t>How to make use of column family (or graph DB) of two instance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ACD27BF-0601-4742-9FAD-43092C3A2A84}"/>
              </a:ext>
            </a:extLst>
          </p:cNvPr>
          <p:cNvSpPr/>
          <p:nvPr/>
        </p:nvSpPr>
        <p:spPr bwMode="auto">
          <a:xfrm>
            <a:off x="389185" y="2850118"/>
            <a:ext cx="1518468" cy="578882"/>
          </a:xfrm>
          <a:prstGeom prst="roundRect">
            <a:avLst/>
          </a:prstGeom>
          <a:noFill/>
          <a:ln w="9525" cap="rnd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Immutable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Memtable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263400C-C809-41A5-840E-58C42F68FB9C}"/>
              </a:ext>
            </a:extLst>
          </p:cNvPr>
          <p:cNvSpPr/>
          <p:nvPr/>
        </p:nvSpPr>
        <p:spPr bwMode="auto">
          <a:xfrm>
            <a:off x="1977372" y="2850118"/>
            <a:ext cx="1518468" cy="578882"/>
          </a:xfrm>
          <a:prstGeom prst="roundRect">
            <a:avLst/>
          </a:prstGeom>
          <a:noFill/>
          <a:ln w="9525" cap="rnd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Active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Memtable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FD6268A-0497-4BCC-BE00-CEBFF68DC7EB}"/>
              </a:ext>
            </a:extLst>
          </p:cNvPr>
          <p:cNvSpPr/>
          <p:nvPr/>
        </p:nvSpPr>
        <p:spPr bwMode="auto">
          <a:xfrm>
            <a:off x="4814527" y="2833637"/>
            <a:ext cx="1518468" cy="578882"/>
          </a:xfrm>
          <a:prstGeom prst="roundRect">
            <a:avLst/>
          </a:prstGeom>
          <a:noFill/>
          <a:ln w="9525" cap="rnd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Immutable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Memtable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6B0366B-FD08-4047-BCFF-B26BAD96B248}"/>
              </a:ext>
            </a:extLst>
          </p:cNvPr>
          <p:cNvSpPr/>
          <p:nvPr/>
        </p:nvSpPr>
        <p:spPr bwMode="auto">
          <a:xfrm>
            <a:off x="6402714" y="2833637"/>
            <a:ext cx="1518468" cy="578882"/>
          </a:xfrm>
          <a:prstGeom prst="roundRect">
            <a:avLst/>
          </a:prstGeom>
          <a:noFill/>
          <a:ln w="9525" cap="rnd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Active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Memtable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FAB1A59-C48A-44CA-A489-8C9AE7CFFF33}"/>
              </a:ext>
            </a:extLst>
          </p:cNvPr>
          <p:cNvCxnSpPr>
            <a:cxnSpLocks/>
          </p:cNvCxnSpPr>
          <p:nvPr/>
        </p:nvCxnSpPr>
        <p:spPr bwMode="auto">
          <a:xfrm>
            <a:off x="370331" y="3658092"/>
            <a:ext cx="845605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C00DE5-6B93-489C-BDC8-56CADDCB1028}"/>
              </a:ext>
            </a:extLst>
          </p:cNvPr>
          <p:cNvSpPr txBox="1"/>
          <p:nvPr/>
        </p:nvSpPr>
        <p:spPr>
          <a:xfrm>
            <a:off x="7651682" y="3310368"/>
            <a:ext cx="15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>
                <a:ea typeface="Tahoma" panose="020B0604030504040204" pitchFamily="34" charset="0"/>
                <a:cs typeface="Tahoma" panose="020B0604030504040204" pitchFamily="34" charset="0"/>
              </a:rPr>
              <a:t>Memory</a:t>
            </a:r>
            <a:endParaRPr lang="ko-KR" altLang="en-US" sz="1600" b="0" dirty="0">
              <a:cs typeface="Tahoma" panose="020B0604030504040204" pitchFamily="34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79DFF7E-7BE1-45FD-8347-98066C4E0506}"/>
              </a:ext>
            </a:extLst>
          </p:cNvPr>
          <p:cNvSpPr/>
          <p:nvPr/>
        </p:nvSpPr>
        <p:spPr bwMode="auto">
          <a:xfrm>
            <a:off x="734382" y="3792633"/>
            <a:ext cx="1518468" cy="340519"/>
          </a:xfrm>
          <a:prstGeom prst="roundRect">
            <a:avLst/>
          </a:prstGeom>
          <a:noFill/>
          <a:ln w="9525" cap="rnd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SSTable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3AB59D7-113F-4905-89D6-0C4D9ED6E015}"/>
              </a:ext>
            </a:extLst>
          </p:cNvPr>
          <p:cNvSpPr/>
          <p:nvPr/>
        </p:nvSpPr>
        <p:spPr bwMode="auto">
          <a:xfrm>
            <a:off x="734382" y="4315120"/>
            <a:ext cx="1518468" cy="340519"/>
          </a:xfrm>
          <a:prstGeom prst="roundRect">
            <a:avLst/>
          </a:prstGeom>
          <a:noFill/>
          <a:ln w="9525" cap="rnd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SSTable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B2CC5D8-4BAE-498F-8828-EB81A73A2B4F}"/>
              </a:ext>
            </a:extLst>
          </p:cNvPr>
          <p:cNvSpPr/>
          <p:nvPr/>
        </p:nvSpPr>
        <p:spPr bwMode="auto">
          <a:xfrm>
            <a:off x="743113" y="4837607"/>
            <a:ext cx="1518468" cy="340519"/>
          </a:xfrm>
          <a:prstGeom prst="roundRect">
            <a:avLst/>
          </a:prstGeom>
          <a:noFill/>
          <a:ln w="9525" cap="rnd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SSTable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C56E0EB-A9DE-4B75-8C4A-5198431CEF0D}"/>
              </a:ext>
            </a:extLst>
          </p:cNvPr>
          <p:cNvSpPr/>
          <p:nvPr/>
        </p:nvSpPr>
        <p:spPr bwMode="auto">
          <a:xfrm>
            <a:off x="2393520" y="4315120"/>
            <a:ext cx="1518468" cy="340519"/>
          </a:xfrm>
          <a:prstGeom prst="roundRect">
            <a:avLst/>
          </a:prstGeom>
          <a:noFill/>
          <a:ln w="9525" cap="rnd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SSTable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7275899-B1E0-4358-81CD-9278EAFF4C78}"/>
              </a:ext>
            </a:extLst>
          </p:cNvPr>
          <p:cNvSpPr/>
          <p:nvPr/>
        </p:nvSpPr>
        <p:spPr bwMode="auto">
          <a:xfrm>
            <a:off x="2393520" y="4837606"/>
            <a:ext cx="1518468" cy="340519"/>
          </a:xfrm>
          <a:prstGeom prst="roundRect">
            <a:avLst/>
          </a:prstGeom>
          <a:noFill/>
          <a:ln w="9525" cap="rnd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SSTable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7B0FCD-98FF-451E-81F2-AE071EB0D271}"/>
              </a:ext>
            </a:extLst>
          </p:cNvPr>
          <p:cNvSpPr txBox="1"/>
          <p:nvPr/>
        </p:nvSpPr>
        <p:spPr>
          <a:xfrm>
            <a:off x="3978637" y="4839571"/>
            <a:ext cx="601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ko-KR" altLang="en-US" sz="1600" b="0" dirty="0">
              <a:cs typeface="Tahom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6ECDC1-E5A2-426A-B2B3-1470D12AEE31}"/>
              </a:ext>
            </a:extLst>
          </p:cNvPr>
          <p:cNvSpPr txBox="1"/>
          <p:nvPr/>
        </p:nvSpPr>
        <p:spPr>
          <a:xfrm>
            <a:off x="191523" y="3793615"/>
            <a:ext cx="601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>
                <a:ea typeface="Tahoma" panose="020B0604030504040204" pitchFamily="34" charset="0"/>
                <a:cs typeface="Tahoma" panose="020B0604030504040204" pitchFamily="34" charset="0"/>
              </a:rPr>
              <a:t>L0</a:t>
            </a:r>
            <a:endParaRPr lang="ko-KR" altLang="en-US" sz="1600" b="0" dirty="0">
              <a:cs typeface="Tahom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DAC243-85ED-4BE2-81CE-87B6A0D0EBA4}"/>
              </a:ext>
            </a:extLst>
          </p:cNvPr>
          <p:cNvSpPr txBox="1"/>
          <p:nvPr/>
        </p:nvSpPr>
        <p:spPr>
          <a:xfrm>
            <a:off x="191523" y="4329920"/>
            <a:ext cx="601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>
                <a:ea typeface="Tahoma" panose="020B0604030504040204" pitchFamily="34" charset="0"/>
                <a:cs typeface="Tahoma" panose="020B0604030504040204" pitchFamily="34" charset="0"/>
              </a:rPr>
              <a:t>L1</a:t>
            </a:r>
            <a:endParaRPr lang="ko-KR" altLang="en-US" sz="1600" b="0" dirty="0">
              <a:cs typeface="Tahom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D1E085-ECA1-49B6-AD03-E3E547234004}"/>
              </a:ext>
            </a:extLst>
          </p:cNvPr>
          <p:cNvSpPr txBox="1"/>
          <p:nvPr/>
        </p:nvSpPr>
        <p:spPr>
          <a:xfrm>
            <a:off x="191523" y="4866225"/>
            <a:ext cx="601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>
                <a:ea typeface="Tahoma" panose="020B0604030504040204" pitchFamily="34" charset="0"/>
                <a:cs typeface="Tahoma" panose="020B0604030504040204" pitchFamily="34" charset="0"/>
              </a:rPr>
              <a:t>L2</a:t>
            </a:r>
            <a:endParaRPr lang="ko-KR" altLang="en-US" sz="1600" b="0" dirty="0">
              <a:cs typeface="Tahoma" panose="020B0604030504040204" pitchFamily="34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82C96E9-2D19-4002-933A-B4A8EE633679}"/>
              </a:ext>
            </a:extLst>
          </p:cNvPr>
          <p:cNvSpPr/>
          <p:nvPr/>
        </p:nvSpPr>
        <p:spPr bwMode="auto">
          <a:xfrm>
            <a:off x="5226916" y="3792633"/>
            <a:ext cx="1518468" cy="340519"/>
          </a:xfrm>
          <a:prstGeom prst="roundRect">
            <a:avLst/>
          </a:prstGeom>
          <a:noFill/>
          <a:ln w="9525" cap="rnd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SSTable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4366353-4C92-4CF8-8257-550B2F18E3EE}"/>
              </a:ext>
            </a:extLst>
          </p:cNvPr>
          <p:cNvSpPr/>
          <p:nvPr/>
        </p:nvSpPr>
        <p:spPr bwMode="auto">
          <a:xfrm>
            <a:off x="5226916" y="4315120"/>
            <a:ext cx="1518468" cy="340519"/>
          </a:xfrm>
          <a:prstGeom prst="roundRect">
            <a:avLst/>
          </a:prstGeom>
          <a:noFill/>
          <a:ln w="9525" cap="rnd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SSTable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F0C9FCC-27FF-4E11-93DB-AF361DBA57D7}"/>
              </a:ext>
            </a:extLst>
          </p:cNvPr>
          <p:cNvSpPr/>
          <p:nvPr/>
        </p:nvSpPr>
        <p:spPr bwMode="auto">
          <a:xfrm>
            <a:off x="5235647" y="4837607"/>
            <a:ext cx="1518468" cy="340519"/>
          </a:xfrm>
          <a:prstGeom prst="roundRect">
            <a:avLst/>
          </a:prstGeom>
          <a:noFill/>
          <a:ln w="9525" cap="rnd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SSTable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F53B230-F8F4-40E9-B934-E50829D042E2}"/>
              </a:ext>
            </a:extLst>
          </p:cNvPr>
          <p:cNvSpPr/>
          <p:nvPr/>
        </p:nvSpPr>
        <p:spPr bwMode="auto">
          <a:xfrm>
            <a:off x="6886054" y="4315120"/>
            <a:ext cx="1518468" cy="340519"/>
          </a:xfrm>
          <a:prstGeom prst="roundRect">
            <a:avLst/>
          </a:prstGeom>
          <a:noFill/>
          <a:ln w="9525" cap="rnd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SSTable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5C25821-A8CB-4EC1-AC01-0407EC12A8CF}"/>
              </a:ext>
            </a:extLst>
          </p:cNvPr>
          <p:cNvSpPr/>
          <p:nvPr/>
        </p:nvSpPr>
        <p:spPr bwMode="auto">
          <a:xfrm>
            <a:off x="6886054" y="4837606"/>
            <a:ext cx="1518468" cy="340519"/>
          </a:xfrm>
          <a:prstGeom prst="roundRect">
            <a:avLst/>
          </a:prstGeom>
          <a:noFill/>
          <a:ln w="9525" cap="rnd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SSTable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3A3EF3-CC23-4843-8143-B84ED2A03D77}"/>
              </a:ext>
            </a:extLst>
          </p:cNvPr>
          <p:cNvSpPr txBox="1"/>
          <p:nvPr/>
        </p:nvSpPr>
        <p:spPr>
          <a:xfrm>
            <a:off x="8471171" y="4839571"/>
            <a:ext cx="601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ko-KR" altLang="en-US" sz="1600" b="0" dirty="0"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50DABB-080E-4877-8DC9-7F3EAD1F1707}"/>
              </a:ext>
            </a:extLst>
          </p:cNvPr>
          <p:cNvSpPr txBox="1"/>
          <p:nvPr/>
        </p:nvSpPr>
        <p:spPr>
          <a:xfrm>
            <a:off x="4684057" y="3793615"/>
            <a:ext cx="601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>
                <a:ea typeface="Tahoma" panose="020B0604030504040204" pitchFamily="34" charset="0"/>
                <a:cs typeface="Tahoma" panose="020B0604030504040204" pitchFamily="34" charset="0"/>
              </a:rPr>
              <a:t>L0</a:t>
            </a:r>
            <a:endParaRPr lang="ko-KR" altLang="en-US" sz="1600" b="0" dirty="0"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BE9F38-F264-44CC-8019-35E46F9ED303}"/>
              </a:ext>
            </a:extLst>
          </p:cNvPr>
          <p:cNvSpPr txBox="1"/>
          <p:nvPr/>
        </p:nvSpPr>
        <p:spPr>
          <a:xfrm>
            <a:off x="4684057" y="4329920"/>
            <a:ext cx="601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>
                <a:ea typeface="Tahoma" panose="020B0604030504040204" pitchFamily="34" charset="0"/>
                <a:cs typeface="Tahoma" panose="020B0604030504040204" pitchFamily="34" charset="0"/>
              </a:rPr>
              <a:t>L1</a:t>
            </a:r>
            <a:endParaRPr lang="ko-KR" altLang="en-US" sz="1600" b="0" dirty="0">
              <a:cs typeface="Tahom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FC9ED7-7BEF-453D-B74F-B0E9B4D8CA38}"/>
              </a:ext>
            </a:extLst>
          </p:cNvPr>
          <p:cNvSpPr txBox="1"/>
          <p:nvPr/>
        </p:nvSpPr>
        <p:spPr>
          <a:xfrm>
            <a:off x="4684057" y="4866225"/>
            <a:ext cx="601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>
                <a:ea typeface="Tahoma" panose="020B0604030504040204" pitchFamily="34" charset="0"/>
                <a:cs typeface="Tahoma" panose="020B0604030504040204" pitchFamily="34" charset="0"/>
              </a:rPr>
              <a:t>L2</a:t>
            </a:r>
            <a:endParaRPr lang="ko-KR" altLang="en-US" sz="1600" b="0" dirty="0"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E49CDF-11CB-4357-9B20-068E04521056}"/>
              </a:ext>
            </a:extLst>
          </p:cNvPr>
          <p:cNvSpPr/>
          <p:nvPr/>
        </p:nvSpPr>
        <p:spPr bwMode="auto">
          <a:xfrm>
            <a:off x="191523" y="2780928"/>
            <a:ext cx="4297272" cy="2592288"/>
          </a:xfrm>
          <a:prstGeom prst="rect">
            <a:avLst/>
          </a:prstGeom>
          <a:noFill/>
          <a:ln w="19050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3A24C8-AD92-41FF-A8F6-08D8E8C62B40}"/>
              </a:ext>
            </a:extLst>
          </p:cNvPr>
          <p:cNvSpPr/>
          <p:nvPr/>
        </p:nvSpPr>
        <p:spPr bwMode="auto">
          <a:xfrm>
            <a:off x="4624184" y="2780928"/>
            <a:ext cx="4297272" cy="2592288"/>
          </a:xfrm>
          <a:prstGeom prst="rect">
            <a:avLst/>
          </a:prstGeom>
          <a:noFill/>
          <a:ln w="19050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2EB075-8E5C-4620-8CDE-0D2971638770}"/>
              </a:ext>
            </a:extLst>
          </p:cNvPr>
          <p:cNvSpPr txBox="1"/>
          <p:nvPr/>
        </p:nvSpPr>
        <p:spPr>
          <a:xfrm>
            <a:off x="7651682" y="3696172"/>
            <a:ext cx="15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>
                <a:ea typeface="Tahoma" panose="020B0604030504040204" pitchFamily="34" charset="0"/>
                <a:cs typeface="Tahoma" panose="020B0604030504040204" pitchFamily="34" charset="0"/>
              </a:rPr>
              <a:t>Disk</a:t>
            </a:r>
            <a:endParaRPr lang="ko-KR" altLang="en-US" sz="1600" b="0" dirty="0">
              <a:cs typeface="Tahoma" panose="020B0604030504040204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202671A-102A-4A44-8AD5-F1ADA44E35EE}"/>
              </a:ext>
            </a:extLst>
          </p:cNvPr>
          <p:cNvSpPr/>
          <p:nvPr/>
        </p:nvSpPr>
        <p:spPr bwMode="auto">
          <a:xfrm>
            <a:off x="3805937" y="5466503"/>
            <a:ext cx="1518468" cy="340519"/>
          </a:xfrm>
          <a:prstGeom prst="roundRect">
            <a:avLst/>
          </a:prstGeom>
          <a:noFill/>
          <a:ln w="9525" cap="rnd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WAL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6DAFC1F-7978-4EFD-A047-98AA1D955A4C}"/>
              </a:ext>
            </a:extLst>
          </p:cNvPr>
          <p:cNvSpPr/>
          <p:nvPr/>
        </p:nvSpPr>
        <p:spPr bwMode="auto">
          <a:xfrm>
            <a:off x="3805937" y="5861093"/>
            <a:ext cx="1518468" cy="340519"/>
          </a:xfrm>
          <a:prstGeom prst="roundRect">
            <a:avLst/>
          </a:prstGeom>
          <a:noFill/>
          <a:ln w="9525" cap="rnd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MANIFEST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A59600-E022-42AE-9D6E-501C6416092F}"/>
              </a:ext>
            </a:extLst>
          </p:cNvPr>
          <p:cNvSpPr txBox="1"/>
          <p:nvPr/>
        </p:nvSpPr>
        <p:spPr>
          <a:xfrm>
            <a:off x="5983038" y="5468468"/>
            <a:ext cx="15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CF 2</a:t>
            </a:r>
            <a:endParaRPr lang="ko-KR" altLang="en-US" sz="1600" b="0" dirty="0">
              <a:solidFill>
                <a:srgbClr val="FF0000"/>
              </a:solidFill>
              <a:cs typeface="Tahoma" panose="020B060403050404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8B3964-FA63-4840-B5D2-C19625EB9F2B}"/>
              </a:ext>
            </a:extLst>
          </p:cNvPr>
          <p:cNvSpPr txBox="1"/>
          <p:nvPr/>
        </p:nvSpPr>
        <p:spPr>
          <a:xfrm>
            <a:off x="1434632" y="5471143"/>
            <a:ext cx="15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CF 1</a:t>
            </a:r>
            <a:endParaRPr lang="ko-KR" altLang="en-US" sz="1600" b="0" dirty="0">
              <a:solidFill>
                <a:srgbClr val="FF0000"/>
              </a:solidFill>
              <a:cs typeface="Tahoma" panose="020B060403050404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C1FDCC-BA1D-4FAC-8552-02CBFF3C7C0C}"/>
              </a:ext>
            </a:extLst>
          </p:cNvPr>
          <p:cNvSpPr/>
          <p:nvPr/>
        </p:nvSpPr>
        <p:spPr bwMode="auto">
          <a:xfrm>
            <a:off x="71449" y="2636912"/>
            <a:ext cx="9001102" cy="3686101"/>
          </a:xfrm>
          <a:prstGeom prst="rect">
            <a:avLst/>
          </a:prstGeom>
          <a:noFill/>
          <a:ln w="38100" cap="rnd" cmpd="sng" algn="ctr">
            <a:solidFill>
              <a:srgbClr val="0066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DF3431-A6F5-4C44-B15D-599CF6B44329}"/>
              </a:ext>
            </a:extLst>
          </p:cNvPr>
          <p:cNvSpPr txBox="1"/>
          <p:nvPr/>
        </p:nvSpPr>
        <p:spPr>
          <a:xfrm>
            <a:off x="3812766" y="6288276"/>
            <a:ext cx="15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DB</a:t>
            </a:r>
            <a:endParaRPr lang="ko-KR" altLang="en-US" sz="1600" b="0" dirty="0">
              <a:solidFill>
                <a:srgbClr val="FF0000"/>
              </a:solidFill>
              <a:cs typeface="Tahoma" panose="020B0604030504040204" pitchFamily="34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833F0CA-5E29-402C-AD97-5D82F5BDFE4D}"/>
              </a:ext>
            </a:extLst>
          </p:cNvPr>
          <p:cNvCxnSpPr/>
          <p:nvPr/>
        </p:nvCxnSpPr>
        <p:spPr bwMode="auto">
          <a:xfrm>
            <a:off x="899592" y="3429000"/>
            <a:ext cx="0" cy="36363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4B2BB92-5828-4D35-8C73-10E0B2C9C422}"/>
              </a:ext>
            </a:extLst>
          </p:cNvPr>
          <p:cNvCxnSpPr/>
          <p:nvPr/>
        </p:nvCxnSpPr>
        <p:spPr bwMode="auto">
          <a:xfrm>
            <a:off x="5336851" y="3412519"/>
            <a:ext cx="0" cy="36363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C436A2B-0F41-4462-A114-1CDBDF71A450}"/>
              </a:ext>
            </a:extLst>
          </p:cNvPr>
          <p:cNvSpPr txBox="1"/>
          <p:nvPr/>
        </p:nvSpPr>
        <p:spPr>
          <a:xfrm>
            <a:off x="746623" y="3396067"/>
            <a:ext cx="969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>
                <a:solidFill>
                  <a:srgbClr val="0066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Flush</a:t>
            </a:r>
            <a:endParaRPr lang="ko-KR" altLang="en-US" sz="1600" b="0" dirty="0">
              <a:solidFill>
                <a:srgbClr val="0066FF"/>
              </a:solidFill>
              <a:cs typeface="Tahoma" panose="020B060403050404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9A44A8-7C63-482E-8962-58A1574CB803}"/>
              </a:ext>
            </a:extLst>
          </p:cNvPr>
          <p:cNvSpPr txBox="1"/>
          <p:nvPr/>
        </p:nvSpPr>
        <p:spPr>
          <a:xfrm>
            <a:off x="5168346" y="3397332"/>
            <a:ext cx="969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>
                <a:solidFill>
                  <a:srgbClr val="0066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Flush</a:t>
            </a:r>
            <a:endParaRPr lang="ko-KR" altLang="en-US" sz="1600" b="0" dirty="0">
              <a:solidFill>
                <a:srgbClr val="0066FF"/>
              </a:solidFill>
              <a:cs typeface="Tahoma" panose="020B0604030504040204" pitchFamily="34" charset="0"/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1E7C02A3-981E-4CA8-886E-6D666AC06990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 bwMode="auto">
          <a:xfrm>
            <a:off x="2252850" y="3962893"/>
            <a:ext cx="899904" cy="352227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BAAA4F95-F829-4900-AC0A-7461FF310A4F}"/>
              </a:ext>
            </a:extLst>
          </p:cNvPr>
          <p:cNvCxnSpPr>
            <a:cxnSpLocks/>
            <a:stCxn id="22" idx="3"/>
            <a:endCxn id="25" idx="0"/>
          </p:cNvCxnSpPr>
          <p:nvPr/>
        </p:nvCxnSpPr>
        <p:spPr bwMode="auto">
          <a:xfrm>
            <a:off x="6745384" y="3962893"/>
            <a:ext cx="899904" cy="352227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703C785-C7DD-45D0-92D1-05D091B29C85}"/>
              </a:ext>
            </a:extLst>
          </p:cNvPr>
          <p:cNvSpPr txBox="1"/>
          <p:nvPr/>
        </p:nvSpPr>
        <p:spPr>
          <a:xfrm>
            <a:off x="3145396" y="4000633"/>
            <a:ext cx="1262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>
                <a:solidFill>
                  <a:srgbClr val="0066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Compaction</a:t>
            </a:r>
            <a:endParaRPr lang="ko-KR" altLang="en-US" sz="1600" b="0" dirty="0">
              <a:solidFill>
                <a:srgbClr val="0066FF"/>
              </a:solidFill>
              <a:cs typeface="Tahoma" panose="020B060403050404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3BABA4-FA35-4DB1-B21D-E731C4D3538E}"/>
              </a:ext>
            </a:extLst>
          </p:cNvPr>
          <p:cNvSpPr txBox="1"/>
          <p:nvPr/>
        </p:nvSpPr>
        <p:spPr>
          <a:xfrm>
            <a:off x="7636965" y="4001915"/>
            <a:ext cx="1262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>
                <a:solidFill>
                  <a:srgbClr val="0066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Compaction</a:t>
            </a:r>
            <a:endParaRPr lang="ko-KR" altLang="en-US" sz="1600" b="0" dirty="0">
              <a:solidFill>
                <a:srgbClr val="0066FF"/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883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 : Personal</a:t>
            </a:r>
            <a:r>
              <a:rPr lang="ko-KR" altLang="en-US" dirty="0"/>
              <a:t> </a:t>
            </a:r>
            <a:r>
              <a:rPr lang="en-US" altLang="ko-KR" dirty="0"/>
              <a:t>Research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Personal</a:t>
            </a:r>
            <a:r>
              <a:rPr lang="ko-KR" altLang="en-US" dirty="0"/>
              <a:t> </a:t>
            </a:r>
            <a:r>
              <a:rPr lang="en-US" altLang="ko-KR" dirty="0"/>
              <a:t>Research</a:t>
            </a:r>
          </a:p>
          <a:p>
            <a:pPr lvl="1">
              <a:defRPr/>
            </a:pPr>
            <a:r>
              <a:rPr lang="en-US" altLang="ko-KR" dirty="0"/>
              <a:t>7) Interface Related</a:t>
            </a:r>
          </a:p>
          <a:p>
            <a:pPr lvl="2">
              <a:defRPr/>
            </a:pPr>
            <a:r>
              <a:rPr lang="en-US" altLang="ko-KR" dirty="0"/>
              <a:t>Make Proxy application (ex. Smart factory, IoT log, SNS log …)</a:t>
            </a:r>
          </a:p>
          <a:p>
            <a:pPr lvl="2">
              <a:defRPr/>
            </a:pPr>
            <a:r>
              <a:rPr lang="en-US" altLang="ko-KR" dirty="0" err="1"/>
              <a:t>MyRocks</a:t>
            </a:r>
            <a:r>
              <a:rPr lang="en-US" altLang="ko-KR" dirty="0"/>
              <a:t>(</a:t>
            </a:r>
            <a:r>
              <a:rPr lang="en-US" altLang="ko-KR" dirty="0" err="1"/>
              <a:t>RocksDB+MySQL</a:t>
            </a:r>
            <a:r>
              <a:rPr lang="en-US" altLang="ko-KR" dirty="0"/>
              <a:t>), MongoDB(Document DB)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8) </a:t>
            </a:r>
            <a:r>
              <a:rPr lang="en-US" altLang="ko-KR" dirty="0" err="1"/>
              <a:t>Hybird</a:t>
            </a:r>
            <a:r>
              <a:rPr lang="en-US" altLang="ko-KR" dirty="0"/>
              <a:t> Storage Related</a:t>
            </a:r>
          </a:p>
          <a:p>
            <a:pPr lvl="2">
              <a:defRPr/>
            </a:pPr>
            <a:r>
              <a:rPr lang="en-US" altLang="ko-KR" dirty="0"/>
              <a:t>Optane + SSD</a:t>
            </a:r>
          </a:p>
          <a:p>
            <a:pPr lvl="2">
              <a:defRPr/>
            </a:pPr>
            <a:r>
              <a:rPr lang="en-US" altLang="ko-KR" dirty="0"/>
              <a:t>SSD + HDD</a:t>
            </a:r>
          </a:p>
          <a:p>
            <a:pPr lvl="2">
              <a:defRPr/>
            </a:pPr>
            <a:r>
              <a:rPr lang="en-US" altLang="ko-KR" dirty="0"/>
              <a:t>Heterogeneous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9) Others</a:t>
            </a:r>
          </a:p>
          <a:p>
            <a:pPr lvl="2">
              <a:defRPr/>
            </a:pPr>
            <a:r>
              <a:rPr lang="en-US" altLang="ko-KR" dirty="0"/>
              <a:t>Adaptive Scheme</a:t>
            </a:r>
          </a:p>
          <a:p>
            <a:pPr lvl="2">
              <a:defRPr/>
            </a:pPr>
            <a:r>
              <a:rPr lang="en-US" altLang="ko-KR" dirty="0"/>
              <a:t>Layout (ex. </a:t>
            </a:r>
            <a:r>
              <a:rPr lang="en-US" altLang="ko-KR" dirty="0" err="1"/>
              <a:t>Wisckey</a:t>
            </a:r>
            <a:r>
              <a:rPr lang="en-US" altLang="ko-KR" dirty="0"/>
              <a:t> – </a:t>
            </a:r>
            <a:r>
              <a:rPr lang="en-US" altLang="ko-KR" dirty="0" err="1"/>
              <a:t>BlobDB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020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Festival: Personal Research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Main Topic</a:t>
            </a:r>
          </a:p>
          <a:p>
            <a:pPr lvl="1">
              <a:defRPr/>
            </a:pPr>
            <a:r>
              <a:rPr lang="en-US" altLang="ko-KR" dirty="0"/>
              <a:t>1) Compaction Related</a:t>
            </a:r>
          </a:p>
          <a:p>
            <a:pPr lvl="1">
              <a:defRPr/>
            </a:pPr>
            <a:r>
              <a:rPr lang="en-US" altLang="ko-KR" dirty="0"/>
              <a:t>2) WAL (Write-Ahead-Log) Related</a:t>
            </a:r>
          </a:p>
          <a:p>
            <a:pPr lvl="1">
              <a:defRPr/>
            </a:pPr>
            <a:r>
              <a:rPr lang="en-US" altLang="ko-KR" dirty="0"/>
              <a:t>3) Read Optimization Related</a:t>
            </a:r>
          </a:p>
          <a:p>
            <a:pPr lvl="1">
              <a:defRPr/>
            </a:pPr>
            <a:r>
              <a:rPr lang="en-US" altLang="ko-KR" dirty="0"/>
              <a:t>4) </a:t>
            </a:r>
            <a:r>
              <a:rPr lang="en-US" altLang="ko-KR" dirty="0" err="1"/>
              <a:t>Memtable</a:t>
            </a:r>
            <a:r>
              <a:rPr lang="en-US" altLang="ko-KR" dirty="0"/>
              <a:t>/</a:t>
            </a:r>
            <a:r>
              <a:rPr lang="en-US" altLang="ko-KR" dirty="0" err="1"/>
              <a:t>SSTable</a:t>
            </a:r>
            <a:r>
              <a:rPr lang="en-US" altLang="ko-KR" dirty="0"/>
              <a:t> Related</a:t>
            </a:r>
          </a:p>
          <a:p>
            <a:pPr lvl="1">
              <a:defRPr/>
            </a:pPr>
            <a:r>
              <a:rPr lang="en-US" altLang="ko-KR" dirty="0"/>
              <a:t>5) Key/Value Related</a:t>
            </a:r>
          </a:p>
          <a:p>
            <a:pPr lvl="1">
              <a:defRPr/>
            </a:pPr>
            <a:r>
              <a:rPr lang="en-US" altLang="ko-KR" dirty="0"/>
              <a:t>6) Parallelism Related</a:t>
            </a:r>
          </a:p>
          <a:p>
            <a:pPr lvl="1">
              <a:defRPr/>
            </a:pPr>
            <a:r>
              <a:rPr lang="en-US" altLang="ko-KR" dirty="0"/>
              <a:t>7) Interface Related</a:t>
            </a:r>
          </a:p>
          <a:p>
            <a:pPr lvl="1">
              <a:defRPr/>
            </a:pPr>
            <a:r>
              <a:rPr lang="en-US" altLang="ko-KR" dirty="0"/>
              <a:t>8) Hybrid Storage Related</a:t>
            </a:r>
          </a:p>
          <a:p>
            <a:pPr lvl="1">
              <a:defRPr/>
            </a:pPr>
            <a:r>
              <a:rPr lang="en-US" altLang="ko-KR" dirty="0"/>
              <a:t>9) Others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02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300A21D4-64C9-4B52-BD0E-97877AE5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Discussion</a:t>
            </a:r>
            <a:endParaRPr lang="ko-KR" altLang="en-US"/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A6549138-80B9-40DF-8E56-BC8D0091D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6" name="그림 5">
            <a:extLst>
              <a:ext uri="{FF2B5EF4-FFF2-40B4-BE49-F238E27FC236}">
                <a16:creationId xmlns:a16="http://schemas.microsoft.com/office/drawing/2014/main" id="{488CD059-56D5-4F58-8495-13ADDB17A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28775"/>
            <a:ext cx="58324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RocksDB Festival: Members 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일정</a:t>
            </a:r>
            <a:r>
              <a:rPr lang="en-US" altLang="ko-KR" dirty="0"/>
              <a:t>: 7</a:t>
            </a:r>
            <a:r>
              <a:rPr lang="ko-KR" altLang="en-US" dirty="0"/>
              <a:t>월 </a:t>
            </a:r>
            <a:r>
              <a:rPr lang="en-US" altLang="ko-KR" dirty="0"/>
              <a:t>5</a:t>
            </a:r>
            <a:r>
              <a:rPr lang="ko-KR" altLang="en-US" dirty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월</a:t>
            </a:r>
            <a:r>
              <a:rPr lang="en-US" altLang="ko-KR" dirty="0"/>
              <a:t>) </a:t>
            </a:r>
            <a:r>
              <a:rPr lang="ko-KR" altLang="en-US" dirty="0"/>
              <a:t>오후 </a:t>
            </a:r>
            <a:r>
              <a:rPr lang="en-US" altLang="ko-KR" dirty="0"/>
              <a:t>1</a:t>
            </a:r>
            <a:r>
              <a:rPr lang="ko-KR" altLang="en-US" dirty="0"/>
              <a:t>시 첫번째 미팅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장소</a:t>
            </a:r>
            <a:r>
              <a:rPr lang="en-US" altLang="ko-KR" dirty="0"/>
              <a:t>: </a:t>
            </a:r>
            <a:r>
              <a:rPr lang="ko-KR" altLang="en-US" dirty="0"/>
              <a:t> 미디어센터 </a:t>
            </a:r>
            <a:r>
              <a:rPr lang="en-US" altLang="ko-KR" dirty="0"/>
              <a:t>509</a:t>
            </a:r>
            <a:r>
              <a:rPr lang="ko-KR" altLang="en-US" dirty="0"/>
              <a:t>호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참여자 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Student</a:t>
            </a:r>
          </a:p>
          <a:p>
            <a:pPr lvl="2">
              <a:defRPr/>
            </a:pPr>
            <a:r>
              <a:rPr lang="ko-KR" altLang="en-US" dirty="0"/>
              <a:t>송인호</a:t>
            </a:r>
            <a:r>
              <a:rPr lang="en-US" altLang="ko-KR" dirty="0"/>
              <a:t>, </a:t>
            </a:r>
            <a:r>
              <a:rPr lang="ko-KR" altLang="en-US" dirty="0"/>
              <a:t>한예진</a:t>
            </a:r>
            <a:r>
              <a:rPr lang="en-US" altLang="ko-KR" dirty="0"/>
              <a:t>, </a:t>
            </a:r>
            <a:r>
              <a:rPr lang="ko-KR" altLang="en-US" dirty="0" err="1"/>
              <a:t>허진</a:t>
            </a:r>
            <a:r>
              <a:rPr lang="en-US" altLang="ko-KR" dirty="0"/>
              <a:t>, </a:t>
            </a:r>
            <a:r>
              <a:rPr lang="ko-KR" altLang="en-US" dirty="0"/>
              <a:t>이정원</a:t>
            </a:r>
            <a:r>
              <a:rPr lang="en-US" altLang="ko-KR" dirty="0"/>
              <a:t>, </a:t>
            </a:r>
            <a:r>
              <a:rPr lang="ko-KR" altLang="en-US" dirty="0" err="1"/>
              <a:t>김산</a:t>
            </a:r>
            <a:r>
              <a:rPr lang="en-US" altLang="ko-KR" dirty="0"/>
              <a:t>, </a:t>
            </a:r>
            <a:r>
              <a:rPr lang="ko-KR" altLang="en-US" dirty="0"/>
              <a:t>강정현</a:t>
            </a:r>
            <a:r>
              <a:rPr lang="en-US" altLang="ko-KR" dirty="0"/>
              <a:t>, </a:t>
            </a:r>
            <a:r>
              <a:rPr lang="ko-KR" altLang="en-US" dirty="0" err="1"/>
              <a:t>최민국</a:t>
            </a:r>
            <a:r>
              <a:rPr lang="en-US" altLang="ko-KR" dirty="0"/>
              <a:t>, </a:t>
            </a:r>
            <a:r>
              <a:rPr lang="ko-KR" altLang="en-US" dirty="0"/>
              <a:t>조광훈</a:t>
            </a:r>
            <a:r>
              <a:rPr lang="en-US" altLang="ko-KR" dirty="0"/>
              <a:t>, </a:t>
            </a:r>
            <a:r>
              <a:rPr lang="ko-KR" altLang="en-US" dirty="0"/>
              <a:t>박경미</a:t>
            </a:r>
            <a:r>
              <a:rPr lang="en-US" altLang="ko-KR" dirty="0"/>
              <a:t>, </a:t>
            </a:r>
            <a:r>
              <a:rPr lang="ko-KR" altLang="en-US" dirty="0"/>
              <a:t>김정민</a:t>
            </a:r>
            <a:r>
              <a:rPr lang="en-US" altLang="ko-KR" dirty="0"/>
              <a:t>, </a:t>
            </a:r>
            <a:r>
              <a:rPr lang="ko-KR" altLang="en-US" dirty="0" err="1"/>
              <a:t>황예진</a:t>
            </a:r>
            <a:r>
              <a:rPr lang="en-US" altLang="ko-KR" dirty="0"/>
              <a:t>, </a:t>
            </a:r>
            <a:r>
              <a:rPr lang="ko-KR" altLang="en-US" dirty="0" err="1"/>
              <a:t>고산하</a:t>
            </a:r>
            <a:r>
              <a:rPr lang="en-US" altLang="ko-KR" dirty="0"/>
              <a:t>, </a:t>
            </a:r>
            <a:r>
              <a:rPr lang="ko-KR" altLang="en-US" dirty="0"/>
              <a:t>김민준</a:t>
            </a:r>
            <a:r>
              <a:rPr lang="en-US" altLang="ko-KR" dirty="0"/>
              <a:t>, </a:t>
            </a:r>
            <a:r>
              <a:rPr lang="ko-KR" altLang="en-US" dirty="0" err="1"/>
              <a:t>김한얼</a:t>
            </a:r>
            <a:r>
              <a:rPr lang="en-US" altLang="ko-KR" dirty="0"/>
              <a:t>, </a:t>
            </a:r>
            <a:r>
              <a:rPr lang="ko-KR" altLang="en-US" dirty="0" err="1"/>
              <a:t>이빈</a:t>
            </a:r>
            <a:r>
              <a:rPr lang="en-US" altLang="ko-KR" dirty="0"/>
              <a:t>, </a:t>
            </a:r>
            <a:r>
              <a:rPr lang="ko-KR" altLang="en-US" dirty="0" err="1"/>
              <a:t>이규열</a:t>
            </a:r>
            <a:r>
              <a:rPr lang="en-US" altLang="ko-KR" dirty="0"/>
              <a:t>, </a:t>
            </a:r>
            <a:r>
              <a:rPr lang="ko-KR" altLang="en-US" dirty="0"/>
              <a:t>이성준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Assistant</a:t>
            </a:r>
          </a:p>
          <a:p>
            <a:pPr lvl="2">
              <a:defRPr/>
            </a:pPr>
            <a:r>
              <a:rPr lang="ko-KR" altLang="en-US" dirty="0"/>
              <a:t>신호진</a:t>
            </a:r>
            <a:r>
              <a:rPr lang="en-US" altLang="ko-KR" dirty="0"/>
              <a:t>, </a:t>
            </a:r>
            <a:r>
              <a:rPr lang="ko-KR" altLang="en-US" dirty="0"/>
              <a:t>이성현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Professor</a:t>
            </a:r>
          </a:p>
          <a:p>
            <a:pPr lvl="2">
              <a:defRPr/>
            </a:pPr>
            <a:r>
              <a:rPr lang="ko-KR" altLang="en-US" dirty="0" err="1"/>
              <a:t>최종무</a:t>
            </a:r>
            <a:r>
              <a:rPr lang="ko-KR" altLang="en-US" dirty="0"/>
              <a:t> 교수님</a:t>
            </a:r>
            <a:r>
              <a:rPr lang="en-US" altLang="ko-KR" dirty="0"/>
              <a:t>, </a:t>
            </a:r>
            <a:r>
              <a:rPr lang="ko-KR" altLang="en-US" dirty="0" err="1"/>
              <a:t>유시환</a:t>
            </a:r>
            <a:r>
              <a:rPr lang="ko-KR" altLang="en-US" dirty="0"/>
              <a:t> 교수님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Reference</a:t>
            </a:r>
            <a:r>
              <a:rPr lang="ko-KR" altLang="en-US" dirty="0"/>
              <a:t> </a:t>
            </a:r>
            <a:r>
              <a:rPr lang="en-US" altLang="ko-KR" dirty="0"/>
              <a:t>Site</a:t>
            </a:r>
          </a:p>
          <a:p>
            <a:pPr lvl="2">
              <a:defRPr/>
            </a:pPr>
            <a:r>
              <a:rPr lang="en-US" altLang="ko-KR" dirty="0">
                <a:hlinkClick r:id="rId2"/>
              </a:rPr>
              <a:t>https://github.com/DKU-StarLab/RocksDB_Festival.git</a:t>
            </a:r>
            <a:endParaRPr lang="en-US" altLang="ko-KR" dirty="0"/>
          </a:p>
          <a:p>
            <a:pPr lvl="2">
              <a:defRPr/>
            </a:pPr>
            <a:r>
              <a:rPr lang="en-US" altLang="ko-KR" dirty="0">
                <a:hlinkClick r:id="rId3"/>
              </a:rPr>
              <a:t>https://github.com/DKU-StarLab/RocksDB_Explorer.git</a:t>
            </a:r>
            <a:r>
              <a:rPr lang="en-US" altLang="ko-KR" dirty="0"/>
              <a:t> </a:t>
            </a: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Festival: Calendar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Upcoming Events</a:t>
            </a:r>
          </a:p>
          <a:p>
            <a:pPr lvl="1">
              <a:defRPr/>
            </a:pPr>
            <a:r>
              <a:rPr lang="en-US" altLang="ko-KR" dirty="0"/>
              <a:t>7.5 : Install </a:t>
            </a:r>
            <a:r>
              <a:rPr lang="en-US" altLang="ko-KR" dirty="0" err="1"/>
              <a:t>RocksDB</a:t>
            </a:r>
            <a:r>
              <a:rPr lang="en-US" altLang="ko-KR" dirty="0"/>
              <a:t> and explanation, Team research</a:t>
            </a:r>
          </a:p>
          <a:p>
            <a:pPr lvl="1">
              <a:defRPr/>
            </a:pPr>
            <a:r>
              <a:rPr lang="en-US" altLang="ko-KR" dirty="0"/>
              <a:t>7.12 : Explain </a:t>
            </a:r>
            <a:r>
              <a:rPr lang="en-US" altLang="ko-KR" dirty="0" err="1"/>
              <a:t>RocksDB</a:t>
            </a:r>
            <a:r>
              <a:rPr lang="en-US" altLang="ko-KR" dirty="0"/>
              <a:t> architecture and operation, Team activation</a:t>
            </a:r>
          </a:p>
          <a:p>
            <a:pPr lvl="1">
              <a:defRPr/>
            </a:pPr>
            <a:r>
              <a:rPr lang="en-US" altLang="ko-KR" dirty="0"/>
              <a:t>7.19 : Online class and discussion with Team</a:t>
            </a:r>
          </a:p>
          <a:p>
            <a:pPr lvl="1">
              <a:defRPr/>
            </a:pPr>
            <a:r>
              <a:rPr lang="en-US" altLang="ko-KR" dirty="0"/>
              <a:t>7.26 ~ 8.2, 9, 16, 23 : Team discussion and share progress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Final Goal : New idea and Paper submission (KSC 2021 …)</a:t>
            </a:r>
          </a:p>
          <a:p>
            <a:pPr lvl="1">
              <a:defRPr/>
            </a:pPr>
            <a:r>
              <a:rPr lang="en-US" altLang="ko-KR" dirty="0"/>
              <a:t>Each team announces at least  3 times</a:t>
            </a: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2050" name="Picture 2" descr="주먹 쥔 사진 한 장으로 인생이 바뀐 아이의 근황 : 네이버 포스트">
            <a:extLst>
              <a:ext uri="{FF2B5EF4-FFF2-40B4-BE49-F238E27FC236}">
                <a16:creationId xmlns:a16="http://schemas.microsoft.com/office/drawing/2014/main" id="{5B85390E-8EFD-471F-9109-5453D0739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840359"/>
            <a:ext cx="2448272" cy="25184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Festival: Personal Research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Main Topic</a:t>
            </a:r>
          </a:p>
          <a:p>
            <a:pPr lvl="1">
              <a:defRPr/>
            </a:pPr>
            <a:r>
              <a:rPr lang="en-US" altLang="ko-KR" dirty="0"/>
              <a:t>1) Compaction Related</a:t>
            </a:r>
          </a:p>
          <a:p>
            <a:pPr lvl="1">
              <a:defRPr/>
            </a:pPr>
            <a:r>
              <a:rPr lang="en-US" altLang="ko-KR" dirty="0"/>
              <a:t>2) WAL (Write-Ahead-Log) Related</a:t>
            </a:r>
          </a:p>
          <a:p>
            <a:pPr lvl="1">
              <a:defRPr/>
            </a:pPr>
            <a:r>
              <a:rPr lang="en-US" altLang="ko-KR" dirty="0"/>
              <a:t>3) Read Optimization Related</a:t>
            </a:r>
          </a:p>
          <a:p>
            <a:pPr lvl="1">
              <a:defRPr/>
            </a:pPr>
            <a:r>
              <a:rPr lang="en-US" altLang="ko-KR" dirty="0"/>
              <a:t>4) </a:t>
            </a:r>
            <a:r>
              <a:rPr lang="en-US" altLang="ko-KR" dirty="0" err="1"/>
              <a:t>Memtable</a:t>
            </a:r>
            <a:r>
              <a:rPr lang="en-US" altLang="ko-KR" dirty="0"/>
              <a:t>/</a:t>
            </a:r>
            <a:r>
              <a:rPr lang="en-US" altLang="ko-KR" dirty="0" err="1"/>
              <a:t>SSTable</a:t>
            </a:r>
            <a:r>
              <a:rPr lang="en-US" altLang="ko-KR" dirty="0"/>
              <a:t> Related</a:t>
            </a:r>
          </a:p>
          <a:p>
            <a:pPr lvl="1">
              <a:defRPr/>
            </a:pPr>
            <a:r>
              <a:rPr lang="en-US" altLang="ko-KR" dirty="0"/>
              <a:t>5) Key/Value Related</a:t>
            </a:r>
          </a:p>
          <a:p>
            <a:pPr lvl="1">
              <a:defRPr/>
            </a:pPr>
            <a:r>
              <a:rPr lang="en-US" altLang="ko-KR" dirty="0"/>
              <a:t>6) Parallelism Related</a:t>
            </a:r>
          </a:p>
          <a:p>
            <a:pPr lvl="1">
              <a:defRPr/>
            </a:pPr>
            <a:r>
              <a:rPr lang="en-US" altLang="ko-KR" dirty="0"/>
              <a:t>7) Interface Related</a:t>
            </a:r>
          </a:p>
          <a:p>
            <a:pPr lvl="1">
              <a:defRPr/>
            </a:pPr>
            <a:r>
              <a:rPr lang="en-US" altLang="ko-KR" dirty="0"/>
              <a:t>8) Hybrid Storage Related</a:t>
            </a:r>
          </a:p>
          <a:p>
            <a:pPr lvl="1">
              <a:defRPr/>
            </a:pPr>
            <a:r>
              <a:rPr lang="en-US" altLang="ko-KR" dirty="0"/>
              <a:t>9) Others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32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Festival: Personal Research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Common Research Area</a:t>
            </a:r>
          </a:p>
          <a:p>
            <a:pPr lvl="1">
              <a:defRPr/>
            </a:pPr>
            <a:r>
              <a:rPr lang="en-US" altLang="ko-KR" dirty="0" err="1"/>
              <a:t>RocksDB</a:t>
            </a:r>
            <a:r>
              <a:rPr lang="en-US" altLang="ko-KR" dirty="0"/>
              <a:t>: Establishment of experimental environment</a:t>
            </a:r>
          </a:p>
          <a:p>
            <a:pPr lvl="1">
              <a:defRPr/>
            </a:pPr>
            <a:r>
              <a:rPr lang="en-US" altLang="ko-KR" dirty="0" err="1"/>
              <a:t>RocksDB</a:t>
            </a:r>
            <a:r>
              <a:rPr lang="en-US" altLang="ko-KR" dirty="0"/>
              <a:t> </a:t>
            </a:r>
            <a:r>
              <a:rPr lang="en-US" altLang="ko-KR" dirty="0" err="1"/>
              <a:t>db_bench</a:t>
            </a:r>
            <a:r>
              <a:rPr lang="en-US" altLang="ko-KR" dirty="0"/>
              <a:t> practice and interpret results</a:t>
            </a:r>
          </a:p>
          <a:p>
            <a:pPr lvl="1">
              <a:defRPr/>
            </a:pPr>
            <a:r>
              <a:rPr lang="en-US" altLang="ko-KR" dirty="0" err="1"/>
              <a:t>RocksDB</a:t>
            </a:r>
            <a:r>
              <a:rPr lang="en-US" altLang="ko-KR" dirty="0"/>
              <a:t> Wiki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1026" name="Picture 2" descr="RocksDB 101">
            <a:extLst>
              <a:ext uri="{FF2B5EF4-FFF2-40B4-BE49-F238E27FC236}">
                <a16:creationId xmlns:a16="http://schemas.microsoft.com/office/drawing/2014/main" id="{BB39E9B5-354B-4595-83AE-1AAC774CF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58478"/>
            <a:ext cx="3275856" cy="184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76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 : Personal</a:t>
            </a:r>
            <a:r>
              <a:rPr lang="ko-KR" altLang="en-US" dirty="0"/>
              <a:t> </a:t>
            </a:r>
            <a:r>
              <a:rPr lang="en-US" altLang="ko-KR" dirty="0"/>
              <a:t>Research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Personal</a:t>
            </a:r>
            <a:r>
              <a:rPr lang="ko-KR" altLang="en-US" dirty="0"/>
              <a:t> </a:t>
            </a:r>
            <a:r>
              <a:rPr lang="en-US" altLang="ko-KR" dirty="0"/>
              <a:t>Research</a:t>
            </a:r>
          </a:p>
          <a:p>
            <a:pPr lvl="1">
              <a:defRPr/>
            </a:pPr>
            <a:r>
              <a:rPr lang="en-US" altLang="ko-KR" dirty="0"/>
              <a:t>1) Compaction Related</a:t>
            </a:r>
          </a:p>
          <a:p>
            <a:pPr lvl="2">
              <a:defRPr/>
            </a:pPr>
            <a:r>
              <a:rPr lang="en-US" altLang="ko-KR" dirty="0"/>
              <a:t>Classic Leveled</a:t>
            </a:r>
          </a:p>
          <a:p>
            <a:pPr lvl="2">
              <a:defRPr/>
            </a:pPr>
            <a:r>
              <a:rPr lang="en-US" altLang="ko-KR" dirty="0"/>
              <a:t>Leveled-N</a:t>
            </a:r>
          </a:p>
          <a:p>
            <a:pPr lvl="2">
              <a:defRPr/>
            </a:pPr>
            <a:r>
              <a:rPr lang="en-US" altLang="ko-KR" dirty="0"/>
              <a:t>Tiered</a:t>
            </a:r>
          </a:p>
          <a:p>
            <a:pPr lvl="2">
              <a:defRPr/>
            </a:pPr>
            <a:r>
              <a:rPr lang="en-US" altLang="ko-KR" dirty="0" err="1"/>
              <a:t>Tiered+Leveled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FIFO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4F1E4D-724F-44FE-A06E-5648BBE12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17032"/>
            <a:ext cx="4355976" cy="212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DDFE1EC-2E10-44A1-B977-8667CCF0B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626" y="3717032"/>
            <a:ext cx="4355976" cy="212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E0B7CE-80F6-48AB-AE40-B2257FA7AB86}"/>
              </a:ext>
            </a:extLst>
          </p:cNvPr>
          <p:cNvSpPr txBox="1"/>
          <p:nvPr/>
        </p:nvSpPr>
        <p:spPr>
          <a:xfrm>
            <a:off x="1234045" y="5911758"/>
            <a:ext cx="2192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>
                <a:ea typeface="Tahoma" panose="020B0604030504040204" pitchFamily="34" charset="0"/>
                <a:cs typeface="Tahoma" panose="020B0604030504040204" pitchFamily="34" charset="0"/>
              </a:rPr>
              <a:t>Leveled</a:t>
            </a:r>
            <a:r>
              <a:rPr lang="ko-KR" altLang="en-US" sz="1600" b="0" dirty="0">
                <a:cs typeface="Tahoma" panose="020B0604030504040204" pitchFamily="34" charset="0"/>
              </a:rPr>
              <a:t> </a:t>
            </a:r>
            <a:r>
              <a:rPr lang="en-US" altLang="ko-KR" sz="1600" b="0" dirty="0">
                <a:ea typeface="Tahoma" panose="020B0604030504040204" pitchFamily="34" charset="0"/>
                <a:cs typeface="Tahoma" panose="020B0604030504040204" pitchFamily="34" charset="0"/>
              </a:rPr>
              <a:t>Compaction</a:t>
            </a:r>
            <a:endParaRPr lang="ko-KR" altLang="en-US" sz="1600" b="0" dirty="0"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405AE3-967F-43A9-89C1-AE830E4696CE}"/>
              </a:ext>
            </a:extLst>
          </p:cNvPr>
          <p:cNvSpPr txBox="1"/>
          <p:nvPr/>
        </p:nvSpPr>
        <p:spPr>
          <a:xfrm>
            <a:off x="5717272" y="5911758"/>
            <a:ext cx="2192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>
                <a:ea typeface="Tahoma" panose="020B0604030504040204" pitchFamily="34" charset="0"/>
                <a:cs typeface="Tahoma" panose="020B0604030504040204" pitchFamily="34" charset="0"/>
              </a:rPr>
              <a:t>Trivial Move</a:t>
            </a:r>
            <a:endParaRPr lang="ko-KR" altLang="en-US" sz="1600" b="0" dirty="0"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666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 : Personal</a:t>
            </a:r>
            <a:r>
              <a:rPr lang="ko-KR" altLang="en-US" dirty="0"/>
              <a:t> </a:t>
            </a:r>
            <a:r>
              <a:rPr lang="en-US" altLang="ko-KR" dirty="0"/>
              <a:t>Research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Personal</a:t>
            </a:r>
            <a:r>
              <a:rPr lang="ko-KR" altLang="en-US" dirty="0"/>
              <a:t> </a:t>
            </a:r>
            <a:r>
              <a:rPr lang="en-US" altLang="ko-KR" dirty="0"/>
              <a:t>Research</a:t>
            </a:r>
          </a:p>
          <a:p>
            <a:pPr lvl="1">
              <a:defRPr/>
            </a:pPr>
            <a:r>
              <a:rPr lang="en-US" altLang="ko-KR" dirty="0"/>
              <a:t>2) WAL Related</a:t>
            </a:r>
          </a:p>
          <a:p>
            <a:pPr lvl="2">
              <a:defRPr/>
            </a:pPr>
            <a:r>
              <a:rPr lang="en-US" altLang="ko-KR" dirty="0"/>
              <a:t>With/Without WAL</a:t>
            </a:r>
          </a:p>
          <a:p>
            <a:pPr lvl="2">
              <a:defRPr/>
            </a:pPr>
            <a:r>
              <a:rPr lang="en-US" altLang="ko-KR" dirty="0"/>
              <a:t>WAL in separated SSDs</a:t>
            </a:r>
          </a:p>
          <a:p>
            <a:pPr lvl="2">
              <a:defRPr/>
            </a:pPr>
            <a:r>
              <a:rPr lang="en-US" altLang="ko-KR" dirty="0"/>
              <a:t>With/Without buffering (</a:t>
            </a:r>
            <a:r>
              <a:rPr lang="en-US" altLang="ko-KR" dirty="0" err="1"/>
              <a:t>fsync</a:t>
            </a:r>
            <a:r>
              <a:rPr lang="en-US" altLang="ko-KR" dirty="0"/>
              <a:t>, </a:t>
            </a:r>
            <a:r>
              <a:rPr lang="en-US" altLang="ko-KR" dirty="0" err="1"/>
              <a:t>fdatasync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9B535BD-2B56-4DB2-B3CC-2D7FDB03D60F}"/>
              </a:ext>
            </a:extLst>
          </p:cNvPr>
          <p:cNvSpPr/>
          <p:nvPr/>
        </p:nvSpPr>
        <p:spPr bwMode="auto">
          <a:xfrm>
            <a:off x="2411760" y="3882430"/>
            <a:ext cx="2088232" cy="408623"/>
          </a:xfrm>
          <a:prstGeom prst="roundRect">
            <a:avLst/>
          </a:prstGeom>
          <a:noFill/>
          <a:ln w="9525" cap="rnd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Memtable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7179021-5C9C-440D-BCF7-E466BF7AF08A}"/>
              </a:ext>
            </a:extLst>
          </p:cNvPr>
          <p:cNvCxnSpPr/>
          <p:nvPr/>
        </p:nvCxnSpPr>
        <p:spPr bwMode="auto">
          <a:xfrm>
            <a:off x="2411760" y="4437112"/>
            <a:ext cx="460851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9BF75528-D73B-491E-97E2-6237C6A4238E}"/>
              </a:ext>
            </a:extLst>
          </p:cNvPr>
          <p:cNvSpPr/>
          <p:nvPr/>
        </p:nvSpPr>
        <p:spPr bwMode="auto">
          <a:xfrm>
            <a:off x="2807804" y="4698767"/>
            <a:ext cx="1296144" cy="733663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Storage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6AB25E6-37E7-4B8D-88FA-EFE7158515F9}"/>
              </a:ext>
            </a:extLst>
          </p:cNvPr>
          <p:cNvSpPr/>
          <p:nvPr/>
        </p:nvSpPr>
        <p:spPr bwMode="auto">
          <a:xfrm>
            <a:off x="2411760" y="3114669"/>
            <a:ext cx="2088232" cy="408623"/>
          </a:xfrm>
          <a:prstGeom prst="roundRect">
            <a:avLst/>
          </a:prstGeom>
          <a:noFill/>
          <a:ln w="9525" cap="rnd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User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542BB54-57FF-4744-931B-A2271CAB6DDA}"/>
              </a:ext>
            </a:extLst>
          </p:cNvPr>
          <p:cNvCxnSpPr>
            <a:stCxn id="10" idx="2"/>
            <a:endCxn id="4" idx="0"/>
          </p:cNvCxnSpPr>
          <p:nvPr/>
        </p:nvCxnSpPr>
        <p:spPr bwMode="auto">
          <a:xfrm>
            <a:off x="3455876" y="3523292"/>
            <a:ext cx="0" cy="35913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1F7EA09-B94B-4D41-ABD3-2014D1BD4784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 bwMode="auto">
          <a:xfrm>
            <a:off x="3455876" y="4291053"/>
            <a:ext cx="0" cy="40771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784B233-B509-4AB8-91F5-2EA59A47A888}"/>
              </a:ext>
            </a:extLst>
          </p:cNvPr>
          <p:cNvSpPr txBox="1"/>
          <p:nvPr/>
        </p:nvSpPr>
        <p:spPr>
          <a:xfrm>
            <a:off x="5878864" y="4063917"/>
            <a:ext cx="15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>
                <a:ea typeface="Tahoma" panose="020B0604030504040204" pitchFamily="34" charset="0"/>
                <a:cs typeface="Tahoma" panose="020B0604030504040204" pitchFamily="34" charset="0"/>
              </a:rPr>
              <a:t>Memory</a:t>
            </a:r>
            <a:endParaRPr lang="ko-KR" altLang="en-US" sz="1600" b="0" dirty="0">
              <a:cs typeface="Tahoma" panose="020B0604030504040204" pitchFamily="34" charset="0"/>
            </a:endParaRPr>
          </a:p>
        </p:txBody>
      </p:sp>
      <p:sp>
        <p:nvSpPr>
          <p:cNvPr id="17" name="순서도: 자기 디스크 16">
            <a:extLst>
              <a:ext uri="{FF2B5EF4-FFF2-40B4-BE49-F238E27FC236}">
                <a16:creationId xmlns:a16="http://schemas.microsoft.com/office/drawing/2014/main" id="{BDE5DB0F-3C27-4A70-9529-C54B2036F127}"/>
              </a:ext>
            </a:extLst>
          </p:cNvPr>
          <p:cNvSpPr/>
          <p:nvPr/>
        </p:nvSpPr>
        <p:spPr bwMode="auto">
          <a:xfrm>
            <a:off x="5230792" y="4698767"/>
            <a:ext cx="1296144" cy="733663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Storage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7926ABD8-6F8E-45EB-A005-5706C801F656}"/>
              </a:ext>
            </a:extLst>
          </p:cNvPr>
          <p:cNvCxnSpPr>
            <a:endCxn id="17" idx="1"/>
          </p:cNvCxnSpPr>
          <p:nvPr/>
        </p:nvCxnSpPr>
        <p:spPr bwMode="auto">
          <a:xfrm>
            <a:off x="3455876" y="3679765"/>
            <a:ext cx="2422988" cy="1019002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9C644A-9BE0-4DFE-B891-1A9981D287A9}"/>
              </a:ext>
            </a:extLst>
          </p:cNvPr>
          <p:cNvSpPr txBox="1"/>
          <p:nvPr/>
        </p:nvSpPr>
        <p:spPr>
          <a:xfrm>
            <a:off x="4660050" y="3370096"/>
            <a:ext cx="15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WAL</a:t>
            </a:r>
            <a:endParaRPr lang="ko-KR" altLang="en-US" sz="1600" b="0" dirty="0">
              <a:solidFill>
                <a:srgbClr val="FF0000"/>
              </a:solidFill>
              <a:cs typeface="Tahoma" panose="020B0604030504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6C1AD6-969C-4302-BFF8-502A0877B13E}"/>
              </a:ext>
            </a:extLst>
          </p:cNvPr>
          <p:cNvSpPr txBox="1"/>
          <p:nvPr/>
        </p:nvSpPr>
        <p:spPr>
          <a:xfrm>
            <a:off x="3141165" y="5860390"/>
            <a:ext cx="3052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>
                <a:ea typeface="Tahoma" panose="020B0604030504040204" pitchFamily="34" charset="0"/>
                <a:cs typeface="Tahoma" panose="020B0604030504040204" pitchFamily="34" charset="0"/>
              </a:rPr>
              <a:t>Heterogeneous/Homogeneous</a:t>
            </a:r>
            <a:endParaRPr lang="ko-KR" altLang="en-US" sz="1600" b="0" dirty="0">
              <a:cs typeface="Tahoma" panose="020B0604030504040204" pitchFamily="34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6B3186B-D9FD-4C18-ABCB-CBC5F866BD32}"/>
              </a:ext>
            </a:extLst>
          </p:cNvPr>
          <p:cNvCxnSpPr>
            <a:stCxn id="17" idx="3"/>
            <a:endCxn id="23" idx="0"/>
          </p:cNvCxnSpPr>
          <p:nvPr/>
        </p:nvCxnSpPr>
        <p:spPr bwMode="auto">
          <a:xfrm flipH="1">
            <a:off x="4667370" y="5432430"/>
            <a:ext cx="1211494" cy="42796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8E295F0-5850-44EB-8D8B-E7ED88C66ED8}"/>
              </a:ext>
            </a:extLst>
          </p:cNvPr>
          <p:cNvCxnSpPr>
            <a:cxnSpLocks/>
            <a:stCxn id="7" idx="3"/>
            <a:endCxn id="23" idx="0"/>
          </p:cNvCxnSpPr>
          <p:nvPr/>
        </p:nvCxnSpPr>
        <p:spPr bwMode="auto">
          <a:xfrm>
            <a:off x="3455876" y="5432430"/>
            <a:ext cx="1211494" cy="42796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8" name="그래픽 27" descr="물음표">
            <a:extLst>
              <a:ext uri="{FF2B5EF4-FFF2-40B4-BE49-F238E27FC236}">
                <a16:creationId xmlns:a16="http://schemas.microsoft.com/office/drawing/2014/main" id="{6BB3B989-A0C9-40D1-94DD-4CB87D9CB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08641" y="2908763"/>
            <a:ext cx="684933" cy="68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9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 : Personal</a:t>
            </a:r>
            <a:r>
              <a:rPr lang="ko-KR" altLang="en-US" dirty="0"/>
              <a:t> </a:t>
            </a:r>
            <a:r>
              <a:rPr lang="en-US" altLang="ko-KR" dirty="0"/>
              <a:t>Research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Personal</a:t>
            </a:r>
            <a:r>
              <a:rPr lang="ko-KR" altLang="en-US" dirty="0"/>
              <a:t> </a:t>
            </a:r>
            <a:r>
              <a:rPr lang="en-US" altLang="ko-KR" dirty="0"/>
              <a:t>Research</a:t>
            </a:r>
          </a:p>
          <a:p>
            <a:pPr lvl="1">
              <a:defRPr/>
            </a:pPr>
            <a:r>
              <a:rPr lang="en-US" altLang="ko-KR" dirty="0"/>
              <a:t>3) Read</a:t>
            </a:r>
            <a:r>
              <a:rPr lang="ko-KR" altLang="en-US" dirty="0"/>
              <a:t> </a:t>
            </a:r>
            <a:r>
              <a:rPr lang="en-US" altLang="ko-KR" dirty="0"/>
              <a:t>optimization Related</a:t>
            </a:r>
          </a:p>
          <a:p>
            <a:pPr lvl="2">
              <a:defRPr/>
            </a:pPr>
            <a:r>
              <a:rPr lang="en-US" altLang="ko-KR" dirty="0"/>
              <a:t>Block-based Table format</a:t>
            </a:r>
          </a:p>
          <a:p>
            <a:pPr lvl="2">
              <a:defRPr/>
            </a:pPr>
            <a:r>
              <a:rPr lang="en-US" altLang="ko-KR" dirty="0" err="1"/>
              <a:t>PlainTable</a:t>
            </a:r>
            <a:r>
              <a:rPr lang="en-US" altLang="ko-KR" dirty="0"/>
              <a:t> format</a:t>
            </a:r>
          </a:p>
          <a:p>
            <a:pPr lvl="2">
              <a:defRPr/>
            </a:pPr>
            <a:r>
              <a:rPr lang="en-US" altLang="ko-KR" dirty="0" err="1"/>
              <a:t>CuckooTable</a:t>
            </a:r>
            <a:r>
              <a:rPr lang="en-US" altLang="ko-KR" dirty="0"/>
              <a:t> format</a:t>
            </a:r>
          </a:p>
          <a:p>
            <a:pPr lvl="2">
              <a:defRPr/>
            </a:pPr>
            <a:r>
              <a:rPr lang="en-US" altLang="ko-KR" dirty="0"/>
              <a:t>Index Block format</a:t>
            </a:r>
          </a:p>
          <a:p>
            <a:pPr lvl="2">
              <a:defRPr/>
            </a:pPr>
            <a:r>
              <a:rPr lang="en-US" altLang="ko-KR" dirty="0"/>
              <a:t>Bloom Filter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878F9-2F90-4417-AE14-269F3931E548}"/>
              </a:ext>
            </a:extLst>
          </p:cNvPr>
          <p:cNvSpPr txBox="1"/>
          <p:nvPr/>
        </p:nvSpPr>
        <p:spPr>
          <a:xfrm>
            <a:off x="1336302" y="5984459"/>
            <a:ext cx="2150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>
                <a:ea typeface="Tahoma" panose="020B0604030504040204" pitchFamily="34" charset="0"/>
                <a:cs typeface="Tahoma" panose="020B0604030504040204" pitchFamily="34" charset="0"/>
              </a:rPr>
              <a:t>File format</a:t>
            </a:r>
            <a:endParaRPr lang="ko-KR" altLang="en-US" sz="1600" b="0" dirty="0">
              <a:cs typeface="Tahoma" panose="020B060403050404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B3ABE45-17EB-4DE4-824F-929E49923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726" y="3429000"/>
            <a:ext cx="4032448" cy="244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B336A4-72D0-454C-A962-9F3293A6D2E9}"/>
              </a:ext>
            </a:extLst>
          </p:cNvPr>
          <p:cNvSpPr txBox="1"/>
          <p:nvPr/>
        </p:nvSpPr>
        <p:spPr>
          <a:xfrm>
            <a:off x="5940152" y="5985509"/>
            <a:ext cx="2150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>
                <a:ea typeface="Tahoma" panose="020B0604030504040204" pitchFamily="34" charset="0"/>
                <a:cs typeface="Tahoma" panose="020B0604030504040204" pitchFamily="34" charset="0"/>
              </a:rPr>
              <a:t>Bloom filter</a:t>
            </a:r>
            <a:endParaRPr lang="ko-KR" altLang="en-US" sz="1600" b="0" dirty="0">
              <a:cs typeface="Tahoma" panose="020B060403050404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7B69363-8065-439C-AD14-00DF63A64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00" y="3429000"/>
            <a:ext cx="3965775" cy="244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8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 : Personal</a:t>
            </a:r>
            <a:r>
              <a:rPr lang="ko-KR" altLang="en-US" dirty="0"/>
              <a:t> </a:t>
            </a:r>
            <a:r>
              <a:rPr lang="en-US" altLang="ko-KR" dirty="0"/>
              <a:t>Research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Personal</a:t>
            </a:r>
            <a:r>
              <a:rPr lang="ko-KR" altLang="en-US" dirty="0"/>
              <a:t> </a:t>
            </a:r>
            <a:r>
              <a:rPr lang="en-US" altLang="ko-KR" dirty="0"/>
              <a:t>Research</a:t>
            </a:r>
          </a:p>
          <a:p>
            <a:pPr lvl="1">
              <a:defRPr/>
            </a:pPr>
            <a:r>
              <a:rPr lang="en-US" altLang="ko-KR" dirty="0"/>
              <a:t>4) </a:t>
            </a:r>
            <a:r>
              <a:rPr lang="en-US" altLang="ko-KR" dirty="0" err="1"/>
              <a:t>Memtable</a:t>
            </a:r>
            <a:r>
              <a:rPr lang="en-US" altLang="ko-KR" dirty="0"/>
              <a:t>/</a:t>
            </a:r>
            <a:r>
              <a:rPr lang="en-US" altLang="ko-KR" dirty="0" err="1"/>
              <a:t>SSTable</a:t>
            </a:r>
            <a:r>
              <a:rPr lang="en-US" altLang="ko-KR" dirty="0"/>
              <a:t> Related</a:t>
            </a:r>
          </a:p>
          <a:p>
            <a:pPr lvl="2">
              <a:defRPr/>
            </a:pPr>
            <a:r>
              <a:rPr lang="en-US" altLang="ko-KR" dirty="0"/>
              <a:t>Control </a:t>
            </a:r>
            <a:r>
              <a:rPr lang="en-US" altLang="ko-KR" dirty="0" err="1"/>
              <a:t>Memtable</a:t>
            </a:r>
            <a:r>
              <a:rPr lang="en-US" altLang="ko-KR" dirty="0"/>
              <a:t> configuration</a:t>
            </a:r>
          </a:p>
          <a:p>
            <a:pPr lvl="2">
              <a:defRPr/>
            </a:pPr>
            <a:r>
              <a:rPr lang="en-US" altLang="ko-KR" dirty="0"/>
              <a:t>Control </a:t>
            </a:r>
            <a:r>
              <a:rPr lang="en-US" altLang="ko-KR" dirty="0" err="1"/>
              <a:t>SSTable</a:t>
            </a:r>
            <a:r>
              <a:rPr lang="en-US" altLang="ko-KR" dirty="0"/>
              <a:t> configuration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B158DC-23B4-40F1-99F9-D442EC989599}"/>
              </a:ext>
            </a:extLst>
          </p:cNvPr>
          <p:cNvSpPr txBox="1"/>
          <p:nvPr/>
        </p:nvSpPr>
        <p:spPr>
          <a:xfrm>
            <a:off x="310022" y="5663849"/>
            <a:ext cx="3667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>
                <a:ea typeface="Tahoma" panose="020B0604030504040204" pitchFamily="34" charset="0"/>
                <a:cs typeface="Tahoma" panose="020B0604030504040204" pitchFamily="34" charset="0"/>
              </a:rPr>
              <a:t>Compare with </a:t>
            </a:r>
            <a:r>
              <a:rPr lang="en-US" altLang="ko-KR" sz="1600" b="0" dirty="0" err="1">
                <a:ea typeface="Tahoma" panose="020B0604030504040204" pitchFamily="34" charset="0"/>
                <a:cs typeface="Tahoma" panose="020B0604030504040204" pitchFamily="34" charset="0"/>
              </a:rPr>
              <a:t>Memtable</a:t>
            </a:r>
            <a:r>
              <a:rPr lang="en-US" altLang="ko-KR" sz="1600" b="0" dirty="0">
                <a:ea typeface="Tahoma" panose="020B0604030504040204" pitchFamily="34" charset="0"/>
                <a:cs typeface="Tahoma" panose="020B0604030504040204" pitchFamily="34" charset="0"/>
              </a:rPr>
              <a:t> Type</a:t>
            </a:r>
            <a:endParaRPr lang="ko-KR" altLang="en-US" sz="1600" b="0" dirty="0">
              <a:cs typeface="Tahoma" panose="020B060403050404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E618851-D376-4F04-A992-B18B91189485}"/>
              </a:ext>
            </a:extLst>
          </p:cNvPr>
          <p:cNvSpPr/>
          <p:nvPr/>
        </p:nvSpPr>
        <p:spPr bwMode="auto">
          <a:xfrm>
            <a:off x="4932040" y="3278614"/>
            <a:ext cx="1518468" cy="578882"/>
          </a:xfrm>
          <a:prstGeom prst="roundRect">
            <a:avLst/>
          </a:prstGeom>
          <a:noFill/>
          <a:ln w="9525" cap="rnd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Immutable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Memtable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020FBDB-4745-4D5A-BF34-584A22014E2B}"/>
              </a:ext>
            </a:extLst>
          </p:cNvPr>
          <p:cNvCxnSpPr>
            <a:cxnSpLocks/>
          </p:cNvCxnSpPr>
          <p:nvPr/>
        </p:nvCxnSpPr>
        <p:spPr bwMode="auto">
          <a:xfrm flipV="1">
            <a:off x="4622068" y="3907445"/>
            <a:ext cx="3700648" cy="109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3ED1D08-1252-4B1B-B20E-EC92ED48EA14}"/>
              </a:ext>
            </a:extLst>
          </p:cNvPr>
          <p:cNvSpPr txBox="1"/>
          <p:nvPr/>
        </p:nvSpPr>
        <p:spPr>
          <a:xfrm>
            <a:off x="7173326" y="3562995"/>
            <a:ext cx="15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>
                <a:ea typeface="Tahoma" panose="020B0604030504040204" pitchFamily="34" charset="0"/>
                <a:cs typeface="Tahoma" panose="020B0604030504040204" pitchFamily="34" charset="0"/>
              </a:rPr>
              <a:t>Memory</a:t>
            </a:r>
            <a:endParaRPr lang="ko-KR" altLang="en-US" sz="1600" b="0" dirty="0">
              <a:cs typeface="Tahoma" panose="020B0604030504040204" pitchFamily="34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43D81E5-D3DB-4748-BFC7-30930A11A30B}"/>
              </a:ext>
            </a:extLst>
          </p:cNvPr>
          <p:cNvSpPr/>
          <p:nvPr/>
        </p:nvSpPr>
        <p:spPr bwMode="auto">
          <a:xfrm>
            <a:off x="4932040" y="2607509"/>
            <a:ext cx="1518468" cy="578882"/>
          </a:xfrm>
          <a:prstGeom prst="roundRect">
            <a:avLst/>
          </a:prstGeom>
          <a:noFill/>
          <a:ln w="9525" cap="rnd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Active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Memtable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922CEE9-AEBB-42E7-A07C-5F03E75F2A4A}"/>
              </a:ext>
            </a:extLst>
          </p:cNvPr>
          <p:cNvSpPr/>
          <p:nvPr/>
        </p:nvSpPr>
        <p:spPr bwMode="auto">
          <a:xfrm>
            <a:off x="4932040" y="4116993"/>
            <a:ext cx="1518468" cy="340519"/>
          </a:xfrm>
          <a:prstGeom prst="roundRect">
            <a:avLst/>
          </a:prstGeom>
          <a:noFill/>
          <a:ln w="9525" cap="rnd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SSTable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B2BCE94-11B3-4E31-92B2-24602CDE94EF}"/>
              </a:ext>
            </a:extLst>
          </p:cNvPr>
          <p:cNvSpPr/>
          <p:nvPr/>
        </p:nvSpPr>
        <p:spPr bwMode="auto">
          <a:xfrm>
            <a:off x="4932040" y="4639480"/>
            <a:ext cx="1518468" cy="340519"/>
          </a:xfrm>
          <a:prstGeom prst="roundRect">
            <a:avLst/>
          </a:prstGeom>
          <a:noFill/>
          <a:ln w="9525" cap="rnd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SSTable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FF933A5-D2B2-4354-99CD-12D741F90594}"/>
              </a:ext>
            </a:extLst>
          </p:cNvPr>
          <p:cNvSpPr/>
          <p:nvPr/>
        </p:nvSpPr>
        <p:spPr bwMode="auto">
          <a:xfrm>
            <a:off x="4940771" y="5161967"/>
            <a:ext cx="1518468" cy="340519"/>
          </a:xfrm>
          <a:prstGeom prst="roundRect">
            <a:avLst/>
          </a:prstGeom>
          <a:noFill/>
          <a:ln w="9525" cap="rnd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SSTable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7120D86-E8A4-44A6-9A31-52DC20D4CC5D}"/>
              </a:ext>
            </a:extLst>
          </p:cNvPr>
          <p:cNvSpPr/>
          <p:nvPr/>
        </p:nvSpPr>
        <p:spPr bwMode="auto">
          <a:xfrm>
            <a:off x="6591178" y="4639480"/>
            <a:ext cx="1518468" cy="340519"/>
          </a:xfrm>
          <a:prstGeom prst="roundRect">
            <a:avLst/>
          </a:prstGeom>
          <a:noFill/>
          <a:ln w="9525" cap="rnd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SSTable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60E18FA-4A91-4F24-9F51-6B61B6227175}"/>
              </a:ext>
            </a:extLst>
          </p:cNvPr>
          <p:cNvSpPr/>
          <p:nvPr/>
        </p:nvSpPr>
        <p:spPr bwMode="auto">
          <a:xfrm>
            <a:off x="6591178" y="5161966"/>
            <a:ext cx="1518468" cy="340519"/>
          </a:xfrm>
          <a:prstGeom prst="roundRect">
            <a:avLst/>
          </a:prstGeom>
          <a:noFill/>
          <a:ln w="9525" cap="rnd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SSTable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6A5846-DCFF-42D5-B937-43038FCB7490}"/>
              </a:ext>
            </a:extLst>
          </p:cNvPr>
          <p:cNvSpPr txBox="1"/>
          <p:nvPr/>
        </p:nvSpPr>
        <p:spPr>
          <a:xfrm>
            <a:off x="8176295" y="5163931"/>
            <a:ext cx="601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ko-KR" altLang="en-US" sz="1600" b="0" dirty="0">
              <a:cs typeface="Tahom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EA0E47-7871-4E7F-AE4D-9BFE25B89697}"/>
              </a:ext>
            </a:extLst>
          </p:cNvPr>
          <p:cNvSpPr txBox="1"/>
          <p:nvPr/>
        </p:nvSpPr>
        <p:spPr>
          <a:xfrm>
            <a:off x="4389181" y="4117975"/>
            <a:ext cx="601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>
                <a:ea typeface="Tahoma" panose="020B0604030504040204" pitchFamily="34" charset="0"/>
                <a:cs typeface="Tahoma" panose="020B0604030504040204" pitchFamily="34" charset="0"/>
              </a:rPr>
              <a:t>L0</a:t>
            </a:r>
            <a:endParaRPr lang="ko-KR" altLang="en-US" sz="1600" b="0" dirty="0">
              <a:cs typeface="Tahom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61D056-8BD6-4DD8-A422-DA28848296A3}"/>
              </a:ext>
            </a:extLst>
          </p:cNvPr>
          <p:cNvSpPr txBox="1"/>
          <p:nvPr/>
        </p:nvSpPr>
        <p:spPr>
          <a:xfrm>
            <a:off x="4389181" y="4654280"/>
            <a:ext cx="601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>
                <a:ea typeface="Tahoma" panose="020B0604030504040204" pitchFamily="34" charset="0"/>
                <a:cs typeface="Tahoma" panose="020B0604030504040204" pitchFamily="34" charset="0"/>
              </a:rPr>
              <a:t>L1</a:t>
            </a:r>
            <a:endParaRPr lang="ko-KR" altLang="en-US" sz="1600" b="0" dirty="0">
              <a:cs typeface="Tahoma" panose="020B060403050404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778D8B-D28A-40FE-BFC2-2A48B7559EB0}"/>
              </a:ext>
            </a:extLst>
          </p:cNvPr>
          <p:cNvSpPr txBox="1"/>
          <p:nvPr/>
        </p:nvSpPr>
        <p:spPr>
          <a:xfrm>
            <a:off x="4389181" y="5190585"/>
            <a:ext cx="601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>
                <a:ea typeface="Tahoma" panose="020B0604030504040204" pitchFamily="34" charset="0"/>
                <a:cs typeface="Tahoma" panose="020B0604030504040204" pitchFamily="34" charset="0"/>
              </a:rPr>
              <a:t>L2</a:t>
            </a:r>
            <a:endParaRPr lang="ko-KR" altLang="en-US" sz="1600" b="0" dirty="0">
              <a:cs typeface="Tahoma" panose="020B0604030504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1C392A-6385-4BDD-BFFC-74E4E2CEE5D8}"/>
              </a:ext>
            </a:extLst>
          </p:cNvPr>
          <p:cNvSpPr txBox="1"/>
          <p:nvPr/>
        </p:nvSpPr>
        <p:spPr>
          <a:xfrm>
            <a:off x="5166234" y="5663849"/>
            <a:ext cx="2669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dirty="0">
                <a:ea typeface="Tahoma" panose="020B0604030504040204" pitchFamily="34" charset="0"/>
                <a:cs typeface="Tahoma" panose="020B0604030504040204" pitchFamily="34" charset="0"/>
              </a:rPr>
              <a:t>Simple Architecture</a:t>
            </a:r>
            <a:endParaRPr lang="ko-KR" altLang="en-US" sz="1600" b="0" dirty="0">
              <a:cs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F7BF45-67BE-47D2-AD1E-FB04192AE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31" y="2564905"/>
            <a:ext cx="3791636" cy="296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51753"/>
      </p:ext>
    </p:extLst>
  </p:cSld>
  <p:clrMapOvr>
    <a:masterClrMapping/>
  </p:clrMapOvr>
</p:sld>
</file>

<file path=ppt/theme/theme1.xml><?xml version="1.0" encoding="utf-8"?>
<a:theme xmlns:a="http://schemas.openxmlformats.org/drawingml/2006/main" name="파일캐쉬서식">
  <a:themeElements>
    <a:clrScheme name="파일캐쉬서식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일캐쉬서식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파일캐쉬서식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D:\users\powerppt서식\파일캐쉬서식.pot</Template>
  <TotalTime>30077</TotalTime>
  <Words>681</Words>
  <Application>Microsoft Office PowerPoint</Application>
  <PresentationFormat>화면 슬라이드 쇼(4:3)</PresentationFormat>
  <Paragraphs>195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굴림</vt:lpstr>
      <vt:lpstr>Arial</vt:lpstr>
      <vt:lpstr>Tahoma</vt:lpstr>
      <vt:lpstr>Wingdings</vt:lpstr>
      <vt:lpstr>파일캐쉬서식</vt:lpstr>
      <vt:lpstr>RocksDB Festival Personal Research </vt:lpstr>
      <vt:lpstr>RocksDB Festival: Members </vt:lpstr>
      <vt:lpstr>RocksDB Festival: Calendar</vt:lpstr>
      <vt:lpstr>RocksDB Festival: Personal Research</vt:lpstr>
      <vt:lpstr>RocksDB Festival: Personal Research</vt:lpstr>
      <vt:lpstr>RocksDB Festival : Personal Research</vt:lpstr>
      <vt:lpstr>RocksDB Festival : Personal Research</vt:lpstr>
      <vt:lpstr>RocksDB Festival : Personal Research</vt:lpstr>
      <vt:lpstr>RocksDB Festival : Personal Research</vt:lpstr>
      <vt:lpstr>RocksDB Festival : Personal Research</vt:lpstr>
      <vt:lpstr>RocksDB Festival : Personal Research</vt:lpstr>
      <vt:lpstr>RocksDB Festival : Personal Research</vt:lpstr>
      <vt:lpstr>RocksDB Festival: Personal Research</vt:lpstr>
      <vt:lpstr>Discussion</vt:lpstr>
    </vt:vector>
  </TitlesOfParts>
  <Manager>최종무</Manager>
  <Company>단국대학교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자료</dc:title>
  <dc:creator>최종무</dc:creator>
  <cp:lastModifiedBy>신호진</cp:lastModifiedBy>
  <cp:revision>1026</cp:revision>
  <cp:lastPrinted>2000-10-17T04:49:16Z</cp:lastPrinted>
  <dcterms:created xsi:type="dcterms:W3CDTF">2000-07-27T08:49:33Z</dcterms:created>
  <dcterms:modified xsi:type="dcterms:W3CDTF">2021-07-02T12:40:13Z</dcterms:modified>
</cp:coreProperties>
</file>