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4015" r:id="rId2"/>
    <p:sldId id="3995" r:id="rId3"/>
    <p:sldId id="4276" r:id="rId4"/>
    <p:sldId id="4263" r:id="rId5"/>
    <p:sldId id="4254" r:id="rId6"/>
    <p:sldId id="4261" r:id="rId7"/>
    <p:sldId id="4275" r:id="rId8"/>
    <p:sldId id="4266" r:id="rId9"/>
    <p:sldId id="4270" r:id="rId10"/>
    <p:sldId id="4264" r:id="rId11"/>
    <p:sldId id="4262" r:id="rId12"/>
    <p:sldId id="4274" r:id="rId13"/>
    <p:sldId id="4228" r:id="rId14"/>
    <p:sldId id="4272" r:id="rId15"/>
    <p:sldId id="4273" r:id="rId16"/>
    <p:sldId id="4271" r:id="rId17"/>
    <p:sldId id="4242" r:id="rId18"/>
    <p:sldId id="4249" r:id="rId19"/>
    <p:sldId id="4250" r:id="rId20"/>
    <p:sldId id="4240" r:id="rId21"/>
    <p:sldId id="4238" r:id="rId22"/>
    <p:sldId id="4239" r:id="rId23"/>
    <p:sldId id="4246" r:id="rId24"/>
    <p:sldId id="4244" r:id="rId25"/>
    <p:sldId id="4245" r:id="rId26"/>
    <p:sldId id="4253" r:id="rId27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1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 인호" initials="송인" lastIdx="1" clrIdx="0">
    <p:extLst>
      <p:ext uri="{19B8F6BF-5375-455C-9EA6-DF929625EA0E}">
        <p15:presenceInfo xmlns:p15="http://schemas.microsoft.com/office/powerpoint/2012/main" userId="555572ad51608a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82B4"/>
    <a:srgbClr val="13631A"/>
    <a:srgbClr val="FFFFFF"/>
    <a:srgbClr val="15531F"/>
    <a:srgbClr val="11681A"/>
    <a:srgbClr val="195B1B"/>
    <a:srgbClr val="17521F"/>
    <a:srgbClr val="19581D"/>
    <a:srgbClr val="154E21"/>
    <a:srgbClr val="195A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4" autoAdjust="0"/>
    <p:restoredTop sz="90000" autoAdjust="0"/>
  </p:normalViewPr>
  <p:slideViewPr>
    <p:cSldViewPr>
      <p:cViewPr>
        <p:scale>
          <a:sx n="75" d="100"/>
          <a:sy n="75" d="100"/>
        </p:scale>
        <p:origin x="1740" y="780"/>
      </p:cViewPr>
      <p:guideLst>
        <p:guide orient="horz" pos="816"/>
        <p:guide pos="1680"/>
      </p:guideLst>
    </p:cSldViewPr>
  </p:slideViewPr>
  <p:outlineViewPr>
    <p:cViewPr>
      <p:scale>
        <a:sx n="33" d="100"/>
        <a:sy n="33" d="100"/>
      </p:scale>
      <p:origin x="84" y="160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4620;&#50696;&#51652;\Documents\&#52852;&#52852;&#50724;&#53665;%20&#48155;&#51008;%20&#54028;&#51068;\db_Bench_&#49892;&#5474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4620;&#50696;&#51652;\Documents\&#52852;&#52852;&#50724;&#53665;%20&#48155;&#51008;%20&#54028;&#51068;\db_Bench_&#49892;&#5474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4620;&#50696;&#51652;\Documents\&#52852;&#52852;&#50724;&#53665;%20&#48155;&#51008;%20&#54028;&#51068;\db_Bench_&#49892;&#5474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4620;&#50696;&#51652;\Documents\&#52852;&#52852;&#50724;&#53665;%20&#48155;&#51008;%20&#54028;&#51068;\db_Bench_&#49892;&#54744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4620;&#50696;&#51652;\Documents\&#52852;&#52852;&#50724;&#53665;%20&#48155;&#51008;%20&#54028;&#51068;\db_Bench_&#49892;&#54744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4620;&#50696;&#51652;\Documents\&#52852;&#52852;&#50724;&#53665;%20&#48155;&#51008;%20&#54028;&#51068;\db_Bench_&#49892;&#54744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4620;&#50696;&#51652;\Documents\&#52852;&#52852;&#50724;&#53665;%20&#48155;&#51008;%20&#54028;&#51068;\db_Bench_&#49892;&#54744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4620;&#50696;&#51652;\Documents\&#52852;&#52852;&#50724;&#53665;%20&#48155;&#51008;%20&#54028;&#51068;\db_Bench_&#49892;&#54744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4620;&#50696;&#51652;\Documents\&#52852;&#52852;&#50724;&#53665;%20&#48155;&#51008;%20&#54028;&#51068;\db_Bench_&#49892;&#54744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Leveled</c:v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'Sheet1 (2)'!$C$17:$C$20</c:f>
              <c:strCache>
                <c:ptCount val="4"/>
                <c:pt idx="0">
                  <c:v>16B</c:v>
                </c:pt>
                <c:pt idx="1">
                  <c:v>32B</c:v>
                </c:pt>
                <c:pt idx="2">
                  <c:v>64B</c:v>
                </c:pt>
                <c:pt idx="3">
                  <c:v>128B</c:v>
                </c:pt>
              </c:strCache>
            </c:strRef>
          </c:cat>
          <c:val>
            <c:numRef>
              <c:f>'Sheet1 (2)'!$F$4:$F$7</c:f>
              <c:numCache>
                <c:formatCode>General</c:formatCode>
                <c:ptCount val="4"/>
                <c:pt idx="0">
                  <c:v>18.815999999999999</c:v>
                </c:pt>
                <c:pt idx="1">
                  <c:v>18.335999999999999</c:v>
                </c:pt>
                <c:pt idx="2">
                  <c:v>16.238</c:v>
                </c:pt>
                <c:pt idx="3">
                  <c:v>14.96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B7-4AA4-A310-C2A7A304401A}"/>
            </c:ext>
          </c:extLst>
        </c:ser>
        <c:ser>
          <c:idx val="1"/>
          <c:order val="1"/>
          <c:tx>
            <c:v>Universal</c:v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'Sheet1 (2)'!$C$17:$C$20</c:f>
              <c:strCache>
                <c:ptCount val="4"/>
                <c:pt idx="0">
                  <c:v>16B</c:v>
                </c:pt>
                <c:pt idx="1">
                  <c:v>32B</c:v>
                </c:pt>
                <c:pt idx="2">
                  <c:v>64B</c:v>
                </c:pt>
                <c:pt idx="3">
                  <c:v>128B</c:v>
                </c:pt>
              </c:strCache>
            </c:strRef>
          </c:cat>
          <c:val>
            <c:numRef>
              <c:f>'Sheet1 (2)'!$N$4:$N$7</c:f>
              <c:numCache>
                <c:formatCode>General</c:formatCode>
                <c:ptCount val="4"/>
                <c:pt idx="0">
                  <c:v>33.706000000000003</c:v>
                </c:pt>
                <c:pt idx="1">
                  <c:v>33.631</c:v>
                </c:pt>
                <c:pt idx="2">
                  <c:v>24.995000000000001</c:v>
                </c:pt>
                <c:pt idx="3">
                  <c:v>21.824000000000002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B7-4AA4-A310-C2A7A30440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8340528"/>
        <c:axId val="1738342704"/>
      </c:barChart>
      <c:catAx>
        <c:axId val="1738340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Key size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8342704"/>
        <c:crosses val="autoZero"/>
        <c:auto val="1"/>
        <c:lblAlgn val="ctr"/>
        <c:lblOffset val="100"/>
        <c:noMultiLvlLbl val="0"/>
      </c:catAx>
      <c:valAx>
        <c:axId val="173834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KOPS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834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274563927583564"/>
          <c:y val="0.7960892521984152"/>
          <c:w val="0.44566032048960541"/>
          <c:h val="0.10859203322109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Leveled</c:v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'Sheet1 (2)'!$C$17:$C$20</c:f>
              <c:strCache>
                <c:ptCount val="4"/>
                <c:pt idx="0">
                  <c:v>16B</c:v>
                </c:pt>
                <c:pt idx="1">
                  <c:v>32B</c:v>
                </c:pt>
                <c:pt idx="2">
                  <c:v>64B</c:v>
                </c:pt>
                <c:pt idx="3">
                  <c:v>128B</c:v>
                </c:pt>
              </c:strCache>
            </c:strRef>
          </c:cat>
          <c:val>
            <c:numRef>
              <c:f>'Sheet1 (2)'!$F$4:$F$7</c:f>
              <c:numCache>
                <c:formatCode>General</c:formatCode>
                <c:ptCount val="4"/>
                <c:pt idx="0">
                  <c:v>18.815999999999999</c:v>
                </c:pt>
                <c:pt idx="1">
                  <c:v>18.335999999999999</c:v>
                </c:pt>
                <c:pt idx="2">
                  <c:v>16.238</c:v>
                </c:pt>
                <c:pt idx="3">
                  <c:v>14.96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52-4D5F-8C09-E13C82C88FD3}"/>
            </c:ext>
          </c:extLst>
        </c:ser>
        <c:ser>
          <c:idx val="1"/>
          <c:order val="1"/>
          <c:tx>
            <c:v>Universal</c:v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'Sheet1 (2)'!$C$17:$C$20</c:f>
              <c:strCache>
                <c:ptCount val="4"/>
                <c:pt idx="0">
                  <c:v>16B</c:v>
                </c:pt>
                <c:pt idx="1">
                  <c:v>32B</c:v>
                </c:pt>
                <c:pt idx="2">
                  <c:v>64B</c:v>
                </c:pt>
                <c:pt idx="3">
                  <c:v>128B</c:v>
                </c:pt>
              </c:strCache>
            </c:strRef>
          </c:cat>
          <c:val>
            <c:numRef>
              <c:f>'Sheet1 (2)'!$N$4:$N$7</c:f>
              <c:numCache>
                <c:formatCode>General</c:formatCode>
                <c:ptCount val="4"/>
                <c:pt idx="0">
                  <c:v>33.706000000000003</c:v>
                </c:pt>
                <c:pt idx="1">
                  <c:v>33.631</c:v>
                </c:pt>
                <c:pt idx="2">
                  <c:v>24.995000000000001</c:v>
                </c:pt>
                <c:pt idx="3">
                  <c:v>21.824000000000002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52-4D5F-8C09-E13C82C88F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8340528"/>
        <c:axId val="1738342704"/>
      </c:barChart>
      <c:catAx>
        <c:axId val="1738340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Key size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8342704"/>
        <c:crosses val="autoZero"/>
        <c:auto val="1"/>
        <c:lblAlgn val="ctr"/>
        <c:lblOffset val="100"/>
        <c:noMultiLvlLbl val="0"/>
      </c:catAx>
      <c:valAx>
        <c:axId val="173834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KIOPS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834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274563927583564"/>
          <c:y val="0.7960892521984152"/>
          <c:w val="0.44566032048960541"/>
          <c:h val="0.10859203322109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Leveled</c:v>
          </c:tx>
          <c:spPr>
            <a:ln w="28575" cap="rnd">
              <a:solidFill>
                <a:schemeClr val="accent4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76000"/>
                </a:schemeClr>
              </a:solidFill>
              <a:ln w="9525">
                <a:solidFill>
                  <a:schemeClr val="accent4">
                    <a:shade val="76000"/>
                  </a:schemeClr>
                </a:solidFill>
              </a:ln>
              <a:effectLst/>
            </c:spPr>
          </c:marker>
          <c:cat>
            <c:strRef>
              <c:f>'Sheet1 (2)'!$M$4:$M$7</c:f>
              <c:strCache>
                <c:ptCount val="4"/>
                <c:pt idx="0">
                  <c:v>16B</c:v>
                </c:pt>
                <c:pt idx="1">
                  <c:v>64B</c:v>
                </c:pt>
                <c:pt idx="2">
                  <c:v>256B</c:v>
                </c:pt>
                <c:pt idx="3">
                  <c:v>1K</c:v>
                </c:pt>
              </c:strCache>
            </c:strRef>
          </c:cat>
          <c:val>
            <c:numRef>
              <c:f>'Sheet1 (2)'!$E$4:$E$7</c:f>
              <c:numCache>
                <c:formatCode>General</c:formatCode>
                <c:ptCount val="4"/>
                <c:pt idx="0">
                  <c:v>53.143999999999998</c:v>
                </c:pt>
                <c:pt idx="1">
                  <c:v>54.534999999999997</c:v>
                </c:pt>
                <c:pt idx="2">
                  <c:v>61.542000000000002</c:v>
                </c:pt>
                <c:pt idx="3">
                  <c:v>66.843999999999994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A1-49EA-B515-4F9F66F405A3}"/>
            </c:ext>
          </c:extLst>
        </c:ser>
        <c:ser>
          <c:idx val="1"/>
          <c:order val="1"/>
          <c:tx>
            <c:v>Universal</c:v>
          </c:tx>
          <c:spPr>
            <a:ln w="28575" cap="rnd">
              <a:solidFill>
                <a:schemeClr val="accent4">
                  <a:tint val="77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tint val="77000"/>
                </a:schemeClr>
              </a:solidFill>
              <a:ln w="9525">
                <a:solidFill>
                  <a:schemeClr val="accent4">
                    <a:tint val="77000"/>
                  </a:schemeClr>
                </a:solidFill>
              </a:ln>
              <a:effectLst/>
            </c:spPr>
          </c:marker>
          <c:cat>
            <c:strRef>
              <c:f>'Sheet1 (2)'!$M$4:$M$7</c:f>
              <c:strCache>
                <c:ptCount val="4"/>
                <c:pt idx="0">
                  <c:v>16B</c:v>
                </c:pt>
                <c:pt idx="1">
                  <c:v>64B</c:v>
                </c:pt>
                <c:pt idx="2">
                  <c:v>256B</c:v>
                </c:pt>
                <c:pt idx="3">
                  <c:v>1K</c:v>
                </c:pt>
              </c:strCache>
            </c:strRef>
          </c:cat>
          <c:val>
            <c:numRef>
              <c:f>'Sheet1 (2)'!$O$4:$O$7</c:f>
              <c:numCache>
                <c:formatCode>General</c:formatCode>
                <c:ptCount val="4"/>
                <c:pt idx="0">
                  <c:v>29.667999999999999</c:v>
                </c:pt>
                <c:pt idx="1">
                  <c:v>29.734000000000002</c:v>
                </c:pt>
                <c:pt idx="2">
                  <c:v>40.006999999999998</c:v>
                </c:pt>
                <c:pt idx="3">
                  <c:v>45.820999999999998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A1-49EA-B515-4F9F66F405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8343248"/>
        <c:axId val="1738343792"/>
      </c:lineChart>
      <c:catAx>
        <c:axId val="17383432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Key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8343792"/>
        <c:crosses val="autoZero"/>
        <c:auto val="1"/>
        <c:lblAlgn val="ctr"/>
        <c:lblOffset val="100"/>
        <c:noMultiLvlLbl val="0"/>
      </c:catAx>
      <c:valAx>
        <c:axId val="1738343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Latency</a:t>
                </a:r>
                <a:r>
                  <a:rPr lang="en-US" altLang="ko-KR" baseline="0"/>
                  <a:t> (ms/op)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8343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Leveled</c:v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'Sheet1 (2)'!$M$4:$M$7</c:f>
              <c:strCache>
                <c:ptCount val="4"/>
                <c:pt idx="0">
                  <c:v>16B</c:v>
                </c:pt>
                <c:pt idx="1">
                  <c:v>64B</c:v>
                </c:pt>
                <c:pt idx="2">
                  <c:v>256B</c:v>
                </c:pt>
                <c:pt idx="3">
                  <c:v>1K</c:v>
                </c:pt>
              </c:strCache>
            </c:strRef>
          </c:cat>
          <c:val>
            <c:numRef>
              <c:f>'Sheet1 (2)'!$G$4:$G$7</c:f>
              <c:numCache>
                <c:formatCode>General</c:formatCode>
                <c:ptCount val="4"/>
                <c:pt idx="0">
                  <c:v>421</c:v>
                </c:pt>
                <c:pt idx="1">
                  <c:v>423</c:v>
                </c:pt>
                <c:pt idx="2">
                  <c:v>438</c:v>
                </c:pt>
                <c:pt idx="3">
                  <c:v>510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CA-4624-A777-2551FC7C19D3}"/>
            </c:ext>
          </c:extLst>
        </c:ser>
        <c:ser>
          <c:idx val="1"/>
          <c:order val="1"/>
          <c:tx>
            <c:v>Universal</c:v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'Sheet1 (2)'!$M$4:$M$7</c:f>
              <c:strCache>
                <c:ptCount val="4"/>
                <c:pt idx="0">
                  <c:v>16B</c:v>
                </c:pt>
                <c:pt idx="1">
                  <c:v>64B</c:v>
                </c:pt>
                <c:pt idx="2">
                  <c:v>256B</c:v>
                </c:pt>
                <c:pt idx="3">
                  <c:v>1K</c:v>
                </c:pt>
              </c:strCache>
            </c:strRef>
          </c:cat>
          <c:val>
            <c:numRef>
              <c:f>'Sheet1 (2)'!$P$4:$P$7</c:f>
              <c:numCache>
                <c:formatCode>General</c:formatCode>
                <c:ptCount val="4"/>
                <c:pt idx="0">
                  <c:v>344</c:v>
                </c:pt>
                <c:pt idx="1">
                  <c:v>347</c:v>
                </c:pt>
                <c:pt idx="2">
                  <c:v>363</c:v>
                </c:pt>
                <c:pt idx="3">
                  <c:v>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CA-4624-A777-2551FC7C19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9846016"/>
        <c:axId val="1749847104"/>
      </c:barChart>
      <c:catAx>
        <c:axId val="1749846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Key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9847104"/>
        <c:crosses val="autoZero"/>
        <c:auto val="1"/>
        <c:lblAlgn val="ctr"/>
        <c:lblOffset val="100"/>
        <c:noMultiLvlLbl val="0"/>
      </c:catAx>
      <c:valAx>
        <c:axId val="174984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Compaction Count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9846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675145342028256"/>
          <c:y val="0.79816835549970933"/>
          <c:w val="0.37697677792544393"/>
          <c:h val="0.107484813237847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Leveled</c:v>
          </c:tx>
          <c:spPr>
            <a:ln w="28575" cap="rnd">
              <a:solidFill>
                <a:schemeClr val="accent4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76000"/>
                </a:schemeClr>
              </a:solidFill>
              <a:ln w="9525">
                <a:solidFill>
                  <a:schemeClr val="accent4">
                    <a:shade val="76000"/>
                  </a:schemeClr>
                </a:solidFill>
              </a:ln>
              <a:effectLst/>
            </c:spPr>
          </c:marker>
          <c:cat>
            <c:strRef>
              <c:f>'Sheet1 (2)'!$C$4:$C$7</c:f>
              <c:strCache>
                <c:ptCount val="4"/>
                <c:pt idx="0">
                  <c:v>16B</c:v>
                </c:pt>
                <c:pt idx="1">
                  <c:v>64B</c:v>
                </c:pt>
                <c:pt idx="2">
                  <c:v>256B</c:v>
                </c:pt>
                <c:pt idx="3">
                  <c:v>1K</c:v>
                </c:pt>
              </c:strCache>
            </c:strRef>
          </c:cat>
          <c:val>
            <c:numRef>
              <c:f>'Sheet1 (2)'!$H$4:$H$7</c:f>
              <c:numCache>
                <c:formatCode>General</c:formatCode>
                <c:ptCount val="4"/>
                <c:pt idx="0">
                  <c:v>4.7</c:v>
                </c:pt>
                <c:pt idx="1">
                  <c:v>4.7</c:v>
                </c:pt>
                <c:pt idx="2">
                  <c:v>4.8</c:v>
                </c:pt>
                <c:pt idx="3">
                  <c:v>5.2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24-440F-815C-8F0D09075AA6}"/>
            </c:ext>
          </c:extLst>
        </c:ser>
        <c:ser>
          <c:idx val="1"/>
          <c:order val="1"/>
          <c:tx>
            <c:v>Universal</c:v>
          </c:tx>
          <c:spPr>
            <a:ln w="28575" cap="rnd">
              <a:solidFill>
                <a:schemeClr val="accent4">
                  <a:tint val="77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tint val="77000"/>
                </a:schemeClr>
              </a:solidFill>
              <a:ln w="9525">
                <a:solidFill>
                  <a:schemeClr val="accent4">
                    <a:tint val="77000"/>
                  </a:schemeClr>
                </a:solidFill>
              </a:ln>
              <a:effectLst/>
            </c:spPr>
          </c:marker>
          <c:cat>
            <c:strRef>
              <c:f>'Sheet1 (2)'!$C$4:$C$7</c:f>
              <c:strCache>
                <c:ptCount val="4"/>
                <c:pt idx="0">
                  <c:v>16B</c:v>
                </c:pt>
                <c:pt idx="1">
                  <c:v>64B</c:v>
                </c:pt>
                <c:pt idx="2">
                  <c:v>256B</c:v>
                </c:pt>
                <c:pt idx="3">
                  <c:v>1K</c:v>
                </c:pt>
              </c:strCache>
            </c:strRef>
          </c:cat>
          <c:val>
            <c:numRef>
              <c:f>'Sheet1 (2)'!$Q$4:$Q$7</c:f>
              <c:numCache>
                <c:formatCode>General</c:formatCode>
                <c:ptCount val="4"/>
                <c:pt idx="0">
                  <c:v>3.1</c:v>
                </c:pt>
                <c:pt idx="1">
                  <c:v>3.1</c:v>
                </c:pt>
                <c:pt idx="2">
                  <c:v>3.6</c:v>
                </c:pt>
                <c:pt idx="3">
                  <c:v>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24-440F-815C-8F0D09075A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9845472"/>
        <c:axId val="1915566416"/>
      </c:lineChart>
      <c:catAx>
        <c:axId val="1749845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key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15566416"/>
        <c:crosses val="autoZero"/>
        <c:auto val="1"/>
        <c:lblAlgn val="ctr"/>
        <c:lblOffset val="100"/>
        <c:noMultiLvlLbl val="0"/>
      </c:catAx>
      <c:valAx>
        <c:axId val="1915566416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Write Amplification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9845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Leveled</c:v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Sheet1!$M$4:$M$7</c:f>
              <c:strCache>
                <c:ptCount val="4"/>
                <c:pt idx="0">
                  <c:v>256B</c:v>
                </c:pt>
                <c:pt idx="1">
                  <c:v>1KB</c:v>
                </c:pt>
                <c:pt idx="2">
                  <c:v>4KB</c:v>
                </c:pt>
                <c:pt idx="3">
                  <c:v>16KB</c:v>
                </c:pt>
              </c:strCache>
            </c:strRef>
          </c:cat>
          <c:val>
            <c:numRef>
              <c:f>Sheet1!$E$4:$E$7</c:f>
              <c:numCache>
                <c:formatCode>General</c:formatCode>
                <c:ptCount val="4"/>
                <c:pt idx="0">
                  <c:v>171.196</c:v>
                </c:pt>
                <c:pt idx="1">
                  <c:v>112.01900000000001</c:v>
                </c:pt>
                <c:pt idx="2">
                  <c:v>19.596</c:v>
                </c:pt>
                <c:pt idx="3">
                  <c:v>3.7909999999999999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58-4A99-82AE-D7730D36B41A}"/>
            </c:ext>
          </c:extLst>
        </c:ser>
        <c:ser>
          <c:idx val="1"/>
          <c:order val="1"/>
          <c:tx>
            <c:v>Universal</c:v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Sheet1!$M$4:$M$7</c:f>
              <c:strCache>
                <c:ptCount val="4"/>
                <c:pt idx="0">
                  <c:v>256B</c:v>
                </c:pt>
                <c:pt idx="1">
                  <c:v>1KB</c:v>
                </c:pt>
                <c:pt idx="2">
                  <c:v>4KB</c:v>
                </c:pt>
                <c:pt idx="3">
                  <c:v>16KB</c:v>
                </c:pt>
              </c:strCache>
            </c:strRef>
          </c:cat>
          <c:val>
            <c:numRef>
              <c:f>Sheet1!$N$4:$N$7</c:f>
              <c:numCache>
                <c:formatCode>General</c:formatCode>
                <c:ptCount val="4"/>
                <c:pt idx="0">
                  <c:v>175.18899999999999</c:v>
                </c:pt>
                <c:pt idx="1">
                  <c:v>117.003</c:v>
                </c:pt>
                <c:pt idx="2">
                  <c:v>34.274000000000001</c:v>
                </c:pt>
                <c:pt idx="3">
                  <c:v>8.827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58-4A99-82AE-D7730D36B4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738344880"/>
        <c:axId val="1738344336"/>
      </c:barChart>
      <c:catAx>
        <c:axId val="17383448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Value</a:t>
                </a:r>
                <a:r>
                  <a:rPr lang="en-US" altLang="ko-KR" baseline="0"/>
                  <a:t> Size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8344336"/>
        <c:crosses val="autoZero"/>
        <c:auto val="1"/>
        <c:lblAlgn val="ctr"/>
        <c:lblOffset val="100"/>
        <c:noMultiLvlLbl val="0"/>
      </c:catAx>
      <c:valAx>
        <c:axId val="173834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KIOPS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834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2060265690715"/>
          <c:y val="0.79804444166542909"/>
          <c:w val="0.46088587322116215"/>
          <c:h val="6.86099241005741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Leveled</c:v>
          </c:tx>
          <c:spPr>
            <a:ln w="28575" cap="rnd">
              <a:solidFill>
                <a:schemeClr val="accent4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76000"/>
                </a:schemeClr>
              </a:solidFill>
              <a:ln w="9525">
                <a:solidFill>
                  <a:schemeClr val="accent4">
                    <a:shade val="76000"/>
                  </a:schemeClr>
                </a:solidFill>
              </a:ln>
              <a:effectLst/>
            </c:spPr>
          </c:marker>
          <c:cat>
            <c:strRef>
              <c:f>Sheet1!$D$4:$D$7</c:f>
              <c:strCache>
                <c:ptCount val="4"/>
                <c:pt idx="0">
                  <c:v>256B</c:v>
                </c:pt>
                <c:pt idx="1">
                  <c:v>1KB</c:v>
                </c:pt>
                <c:pt idx="2">
                  <c:v>4KB</c:v>
                </c:pt>
                <c:pt idx="3">
                  <c:v>16KB</c:v>
                </c:pt>
              </c:strCache>
            </c:strRef>
          </c:cat>
          <c:val>
            <c:numRef>
              <c:f>Sheet1!$F$4:$F$7</c:f>
              <c:numCache>
                <c:formatCode>General</c:formatCode>
                <c:ptCount val="4"/>
                <c:pt idx="0">
                  <c:v>5.8209999999999997</c:v>
                </c:pt>
                <c:pt idx="1">
                  <c:v>8.9269999999999996</c:v>
                </c:pt>
                <c:pt idx="2">
                  <c:v>51.029000000000003</c:v>
                </c:pt>
                <c:pt idx="3">
                  <c:v>263.779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47-4E27-9684-DDFA5EC69335}"/>
            </c:ext>
          </c:extLst>
        </c:ser>
        <c:ser>
          <c:idx val="1"/>
          <c:order val="1"/>
          <c:tx>
            <c:v>Universal</c:v>
          </c:tx>
          <c:spPr>
            <a:ln w="28575" cap="rnd">
              <a:solidFill>
                <a:schemeClr val="accent4">
                  <a:tint val="77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tint val="77000"/>
                </a:schemeClr>
              </a:solidFill>
              <a:ln w="9525">
                <a:solidFill>
                  <a:schemeClr val="accent4">
                    <a:tint val="77000"/>
                  </a:schemeClr>
                </a:solidFill>
              </a:ln>
              <a:effectLst/>
            </c:spPr>
          </c:marker>
          <c:cat>
            <c:strRef>
              <c:f>Sheet1!$D$4:$D$7</c:f>
              <c:strCache>
                <c:ptCount val="4"/>
                <c:pt idx="0">
                  <c:v>256B</c:v>
                </c:pt>
                <c:pt idx="1">
                  <c:v>1KB</c:v>
                </c:pt>
                <c:pt idx="2">
                  <c:v>4KB</c:v>
                </c:pt>
                <c:pt idx="3">
                  <c:v>16KB</c:v>
                </c:pt>
              </c:strCache>
            </c:strRef>
          </c:cat>
          <c:val>
            <c:numRef>
              <c:f>Sheet1!$O$4:$O$7</c:f>
              <c:numCache>
                <c:formatCode>General</c:formatCode>
                <c:ptCount val="4"/>
                <c:pt idx="0">
                  <c:v>5.7080000000000002</c:v>
                </c:pt>
                <c:pt idx="1">
                  <c:v>8.5470000000000006</c:v>
                </c:pt>
                <c:pt idx="2">
                  <c:v>29.175999999999998</c:v>
                </c:pt>
                <c:pt idx="3">
                  <c:v>113.277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47-4E27-9684-DDFA5EC693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8341072"/>
        <c:axId val="1738341616"/>
      </c:lineChart>
      <c:catAx>
        <c:axId val="1738341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Value Size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8341616"/>
        <c:crosses val="autoZero"/>
        <c:auto val="1"/>
        <c:lblAlgn val="ctr"/>
        <c:lblOffset val="100"/>
        <c:noMultiLvlLbl val="0"/>
      </c:catAx>
      <c:valAx>
        <c:axId val="1738341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Latency (ms/op)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8341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Leveled</c:v>
          </c:tx>
          <c:spPr>
            <a:ln w="28575" cap="rnd">
              <a:solidFill>
                <a:schemeClr val="accent4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76000"/>
                </a:schemeClr>
              </a:solidFill>
              <a:ln w="9525">
                <a:solidFill>
                  <a:schemeClr val="accent4">
                    <a:shade val="76000"/>
                  </a:schemeClr>
                </a:solidFill>
              </a:ln>
              <a:effectLst/>
            </c:spPr>
          </c:marker>
          <c:cat>
            <c:strRef>
              <c:f>Sheet1!$D$4:$D$7</c:f>
              <c:strCache>
                <c:ptCount val="4"/>
                <c:pt idx="0">
                  <c:v>256B</c:v>
                </c:pt>
                <c:pt idx="1">
                  <c:v>1KB</c:v>
                </c:pt>
                <c:pt idx="2">
                  <c:v>4KB</c:v>
                </c:pt>
                <c:pt idx="3">
                  <c:v>16KB</c:v>
                </c:pt>
              </c:strCache>
            </c:strRef>
          </c:cat>
          <c:val>
            <c:numRef>
              <c:f>Sheet1!$H$4:$H$7</c:f>
              <c:numCache>
                <c:formatCode>General</c:formatCode>
                <c:ptCount val="4"/>
                <c:pt idx="0">
                  <c:v>2.7</c:v>
                </c:pt>
                <c:pt idx="1">
                  <c:v>3.1</c:v>
                </c:pt>
                <c:pt idx="2">
                  <c:v>4.7</c:v>
                </c:pt>
                <c:pt idx="3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56-41D1-BEA1-9CB0C8A7F08E}"/>
            </c:ext>
          </c:extLst>
        </c:ser>
        <c:ser>
          <c:idx val="1"/>
          <c:order val="1"/>
          <c:tx>
            <c:v>Universal</c:v>
          </c:tx>
          <c:spPr>
            <a:ln w="28575" cap="rnd">
              <a:solidFill>
                <a:schemeClr val="accent4">
                  <a:tint val="77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tint val="77000"/>
                </a:schemeClr>
              </a:solidFill>
              <a:ln w="9525">
                <a:solidFill>
                  <a:schemeClr val="accent4">
                    <a:tint val="77000"/>
                  </a:schemeClr>
                </a:solidFill>
              </a:ln>
              <a:effectLst/>
            </c:spPr>
          </c:marker>
          <c:cat>
            <c:strRef>
              <c:f>Sheet1!$D$4:$D$7</c:f>
              <c:strCache>
                <c:ptCount val="4"/>
                <c:pt idx="0">
                  <c:v>256B</c:v>
                </c:pt>
                <c:pt idx="1">
                  <c:v>1KB</c:v>
                </c:pt>
                <c:pt idx="2">
                  <c:v>4KB</c:v>
                </c:pt>
                <c:pt idx="3">
                  <c:v>16KB</c:v>
                </c:pt>
              </c:strCache>
            </c:strRef>
          </c:cat>
          <c:val>
            <c:numRef>
              <c:f>Sheet1!$Q$4:$Q$7</c:f>
              <c:numCache>
                <c:formatCode>General</c:formatCode>
                <c:ptCount val="4"/>
                <c:pt idx="0">
                  <c:v>2.4</c:v>
                </c:pt>
                <c:pt idx="1">
                  <c:v>2.9</c:v>
                </c:pt>
                <c:pt idx="2">
                  <c:v>3.3</c:v>
                </c:pt>
                <c:pt idx="3">
                  <c:v>4.0999999999999996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56-41D1-BEA1-9CB0C8A7F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8345424"/>
        <c:axId val="1738345968"/>
      </c:lineChart>
      <c:catAx>
        <c:axId val="1738345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Value Size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8345968"/>
        <c:crosses val="autoZero"/>
        <c:auto val="1"/>
        <c:lblAlgn val="ctr"/>
        <c:lblOffset val="100"/>
        <c:noMultiLvlLbl val="0"/>
      </c:catAx>
      <c:valAx>
        <c:axId val="1738345968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Write Amplification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834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Leveled</c:v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Sheet1!$D$11:$D$14</c:f>
              <c:strCache>
                <c:ptCount val="4"/>
                <c:pt idx="0">
                  <c:v>256B</c:v>
                </c:pt>
                <c:pt idx="1">
                  <c:v>1KB</c:v>
                </c:pt>
                <c:pt idx="2">
                  <c:v>4KB</c:v>
                </c:pt>
                <c:pt idx="3">
                  <c:v>16KB</c:v>
                </c:pt>
              </c:strCache>
            </c:strRef>
          </c:cat>
          <c:val>
            <c:numRef>
              <c:f>Sheet1!$G$4:$G$7</c:f>
              <c:numCache>
                <c:formatCode>General</c:formatCode>
                <c:ptCount val="4"/>
                <c:pt idx="0">
                  <c:v>27</c:v>
                </c:pt>
                <c:pt idx="1">
                  <c:v>89</c:v>
                </c:pt>
                <c:pt idx="2">
                  <c:v>420</c:v>
                </c:pt>
                <c:pt idx="3">
                  <c:v>1926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1B-49E0-B7E5-B5FDC62F0B4B}"/>
            </c:ext>
          </c:extLst>
        </c:ser>
        <c:ser>
          <c:idx val="1"/>
          <c:order val="1"/>
          <c:tx>
            <c:v>Universal</c:v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Sheet1!$D$11:$D$14</c:f>
              <c:strCache>
                <c:ptCount val="4"/>
                <c:pt idx="0">
                  <c:v>256B</c:v>
                </c:pt>
                <c:pt idx="1">
                  <c:v>1KB</c:v>
                </c:pt>
                <c:pt idx="2">
                  <c:v>4KB</c:v>
                </c:pt>
                <c:pt idx="3">
                  <c:v>16KB</c:v>
                </c:pt>
              </c:strCache>
            </c:strRef>
          </c:cat>
          <c:val>
            <c:numRef>
              <c:f>Sheet1!$P$4:$P$7</c:f>
              <c:numCache>
                <c:formatCode>General</c:formatCode>
                <c:ptCount val="4"/>
                <c:pt idx="0">
                  <c:v>30</c:v>
                </c:pt>
                <c:pt idx="1">
                  <c:v>100</c:v>
                </c:pt>
                <c:pt idx="2">
                  <c:v>344</c:v>
                </c:pt>
                <c:pt idx="3">
                  <c:v>1407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1B-49E0-B7E5-B5FDC62F0B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8339440"/>
        <c:axId val="1738339984"/>
      </c:barChart>
      <c:catAx>
        <c:axId val="1738339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Value Size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8339984"/>
        <c:crosses val="autoZero"/>
        <c:auto val="1"/>
        <c:lblAlgn val="ctr"/>
        <c:lblOffset val="100"/>
        <c:noMultiLvlLbl val="0"/>
      </c:catAx>
      <c:valAx>
        <c:axId val="1738339984"/>
        <c:scaling>
          <c:orientation val="minMax"/>
          <c:max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Compaction</a:t>
                </a:r>
                <a:r>
                  <a:rPr lang="en-US" altLang="ko-KR" baseline="0"/>
                  <a:t> Count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8339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165688918686921"/>
          <c:y val="0.79901030560158115"/>
          <c:w val="0.42150810641961389"/>
          <c:h val="0.100336089914578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6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7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8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9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FEC71AF6-6A35-43D3-8CC4-F7BA027133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id="{CEEA974A-945F-4D02-B7C5-990D5E0EC1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>
            <a:extLst>
              <a:ext uri="{FF2B5EF4-FFF2-40B4-BE49-F238E27FC236}">
                <a16:creationId xmlns:a16="http://schemas.microsoft.com/office/drawing/2014/main" id="{E0BF02C8-8D43-4ECA-B77F-0F3A882D47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1029">
            <a:extLst>
              <a:ext uri="{FF2B5EF4-FFF2-40B4-BE49-F238E27FC236}">
                <a16:creationId xmlns:a16="http://schemas.microsoft.com/office/drawing/2014/main" id="{755CB34E-6853-4804-A572-A0CC00B4AE9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298A7D1A-B5C8-4586-A5C7-B9EDF8A157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9B1887D-7663-403E-876D-1614F0A449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59DDDC9-2940-48A1-B31A-BCE39386F1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D563CF0-E84C-459C-8D1D-55CD4C1A3D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6175" y="685800"/>
            <a:ext cx="4570413" cy="3427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6F2C1104-B26F-4E3E-BCCC-279E2D6F7F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81BF9821-0208-4162-A99B-48F35E87C3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04DA7AA2-98D1-40B4-8353-C66E7AB599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/>
            </a:lvl1pPr>
          </a:lstStyle>
          <a:p>
            <a:pPr>
              <a:defRPr/>
            </a:pPr>
            <a:fld id="{59B1E145-2250-46EF-BD1E-38C153529CA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0739DF0-B1B7-4CB7-85E5-05411FE45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5110788-039F-47EE-9607-E756F6667C77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51ECF38-DAEC-4094-B865-AC71ACF889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9AFD73F-73E0-4BBA-8DE5-3FBFE629E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4199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4371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4049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187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6444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547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747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5220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01EEB286-C9F5-4D4D-A03C-33E9D6EA18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400" y="6507163"/>
            <a:ext cx="7391400" cy="7461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4065F58-E093-47FD-8CE2-183A01E3FA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71600" y="249238"/>
            <a:ext cx="7631113" cy="155575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chemeClr val="tx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pic>
        <p:nvPicPr>
          <p:cNvPr id="6" name="그림 11">
            <a:extLst>
              <a:ext uri="{FF2B5EF4-FFF2-40B4-BE49-F238E27FC236}">
                <a16:creationId xmlns:a16="http://schemas.microsoft.com/office/drawing/2014/main" id="{0F80463F-6F2D-49A3-BD14-81F5F6216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117475"/>
            <a:ext cx="1393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12">
            <a:extLst>
              <a:ext uri="{FF2B5EF4-FFF2-40B4-BE49-F238E27FC236}">
                <a16:creationId xmlns:a16="http://schemas.microsoft.com/office/drawing/2014/main" id="{650B76A3-FCA4-4AC1-BD02-4CF175733A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38900"/>
            <a:ext cx="1377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305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102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1520" y="836712"/>
            <a:ext cx="8640960" cy="5486400"/>
          </a:xfrm>
        </p:spPr>
        <p:txBody>
          <a:bodyPr/>
          <a:lstStyle>
            <a:lvl3pPr>
              <a:defRPr sz="1800"/>
            </a:lvl3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7517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24D01B-A3C7-49FF-A829-BC04F1A5EB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51275" y="6627813"/>
            <a:ext cx="1952625" cy="230187"/>
          </a:xfrm>
        </p:spPr>
        <p:txBody>
          <a:bodyPr/>
          <a:lstStyle>
            <a:lvl1pPr algn="ctr">
              <a:defRPr sz="1100"/>
            </a:lvl1pPr>
          </a:lstStyle>
          <a:p>
            <a:pPr>
              <a:defRPr/>
            </a:pPr>
            <a:fld id="{40239D5C-DBD1-4A5A-BA70-1B184E7DED7A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908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61B76E1-A305-4326-A865-7D1DF7C41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327281B-7456-4B46-83E7-D5286F5AF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028" name="Line 13">
            <a:extLst>
              <a:ext uri="{FF2B5EF4-FFF2-40B4-BE49-F238E27FC236}">
                <a16:creationId xmlns:a16="http://schemas.microsoft.com/office/drawing/2014/main" id="{549A5302-7F26-4371-A8EE-DCD55F47C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09600"/>
            <a:ext cx="8839200" cy="0"/>
          </a:xfrm>
          <a:prstGeom prst="line">
            <a:avLst/>
          </a:prstGeom>
          <a:noFill/>
          <a:ln w="38100">
            <a:solidFill>
              <a:srgbClr val="BE9A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30" name="Rectangle 18">
            <a:extLst>
              <a:ext uri="{FF2B5EF4-FFF2-40B4-BE49-F238E27FC236}">
                <a16:creationId xmlns:a16="http://schemas.microsoft.com/office/drawing/2014/main" id="{8FE9CC53-A66B-4B6B-85F0-BAF313959E6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73113" y="6553200"/>
            <a:ext cx="7315200" cy="76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AA99117-227F-4CC3-9355-76BD031E4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60738" y="6605588"/>
            <a:ext cx="2743200" cy="274637"/>
          </a:xfrm>
          <a:prstGeom prst="rect">
            <a:avLst/>
          </a:prstGeom>
        </p:spPr>
        <p:txBody>
          <a:bodyPr anchor="ctr"/>
          <a:lstStyle>
            <a:lvl1pPr algn="ctr">
              <a:defRPr sz="1100"/>
            </a:lvl1pPr>
          </a:lstStyle>
          <a:p>
            <a:pPr>
              <a:defRPr/>
            </a:pPr>
            <a:fld id="{A9448C75-886A-49A1-A902-7A47782AF946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  <p:pic>
        <p:nvPicPr>
          <p:cNvPr id="1031" name="그림 8">
            <a:extLst>
              <a:ext uri="{FF2B5EF4-FFF2-40B4-BE49-F238E27FC236}">
                <a16:creationId xmlns:a16="http://schemas.microsoft.com/office/drawing/2014/main" id="{8B445F62-D608-4AA5-BC40-FD22B01261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6457950"/>
            <a:ext cx="596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그림 2">
            <a:extLst>
              <a:ext uri="{FF2B5EF4-FFF2-40B4-BE49-F238E27FC236}">
                <a16:creationId xmlns:a16="http://schemas.microsoft.com/office/drawing/2014/main" id="{D11AC254-300C-4EAA-8FE3-4454D3E1A5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438900"/>
            <a:ext cx="914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Blip>
          <a:blip r:embed="rId7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hbb97225@naver.com" TargetMode="External"/><Relationship Id="rId4" Type="http://schemas.openxmlformats.org/officeDocument/2006/relationships/hyperlink" Target="mailto:inhoinno@dankook.ac.k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1113450-F88C-4EB4-BE8B-9AD1D83534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6084" y="2060997"/>
            <a:ext cx="8231832" cy="1439862"/>
          </a:xfrm>
        </p:spPr>
        <p:txBody>
          <a:bodyPr/>
          <a:lstStyle/>
          <a:p>
            <a:pPr eaLnBrk="1" hangingPunct="1"/>
            <a:r>
              <a:rPr lang="en-US" altLang="ko-KR" sz="4400" b="1" dirty="0" err="1"/>
              <a:t>RocksDB</a:t>
            </a:r>
            <a:r>
              <a:rPr lang="en-US" altLang="ko-KR" sz="4400" b="1" dirty="0"/>
              <a:t> Festival</a:t>
            </a:r>
            <a:endParaRPr lang="ko-KR" altLang="en-US" b="1" dirty="0"/>
          </a:p>
        </p:txBody>
      </p:sp>
      <p:sp>
        <p:nvSpPr>
          <p:cNvPr id="7171" name="Text Box 6">
            <a:extLst>
              <a:ext uri="{FF2B5EF4-FFF2-40B4-BE49-F238E27FC236}">
                <a16:creationId xmlns:a16="http://schemas.microsoft.com/office/drawing/2014/main" id="{2431FB02-D95C-4163-BDF9-7DA4FB95D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4077072"/>
            <a:ext cx="5661025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dirty="0">
                <a:latin typeface="Tahoma" panose="020B0604030504040204" pitchFamily="34" charset="0"/>
              </a:rPr>
              <a:t>Supported by IITP, </a:t>
            </a:r>
            <a:r>
              <a:rPr lang="en-US" altLang="ko-KR" sz="2000" b="0" dirty="0" err="1">
                <a:latin typeface="Tahoma" panose="020B0604030504040204" pitchFamily="34" charset="0"/>
              </a:rPr>
              <a:t>StarLab</a:t>
            </a:r>
            <a:r>
              <a:rPr lang="en-US" altLang="ko-KR" sz="2000" b="0" dirty="0">
                <a:latin typeface="Tahoma" panose="020B0604030504040204" pitchFamily="34" charset="0"/>
              </a:rPr>
              <a:t>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0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</a:rPr>
              <a:t>July</a:t>
            </a:r>
            <a:r>
              <a:rPr lang="ko-KR" altLang="en-US" sz="1800" b="0" dirty="0">
                <a:latin typeface="Tahoma" panose="020B0604030504040204" pitchFamily="34" charset="0"/>
              </a:rPr>
              <a:t> </a:t>
            </a:r>
            <a:r>
              <a:rPr lang="en-US" altLang="ko-KR" sz="1800" b="0" dirty="0">
                <a:latin typeface="Tahoma" panose="020B0604030504040204" pitchFamily="34" charset="0"/>
              </a:rPr>
              <a:t>19, 2021</a:t>
            </a:r>
            <a:endParaRPr lang="ko-KR" altLang="en-US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 dirty="0">
                <a:latin typeface="Tahoma" panose="020B0604030504040204" pitchFamily="34" charset="0"/>
              </a:rPr>
              <a:t> </a:t>
            </a:r>
            <a:r>
              <a:rPr lang="ko-KR" altLang="en-US" sz="1800" dirty="0">
                <a:latin typeface="Tahoma" panose="020B0604030504040204" pitchFamily="34" charset="0"/>
              </a:rPr>
              <a:t>송인호</a:t>
            </a:r>
            <a:r>
              <a:rPr lang="en-US" altLang="ko-KR" sz="1800" dirty="0">
                <a:latin typeface="Tahoma" panose="020B0604030504040204" pitchFamily="34" charset="0"/>
              </a:rPr>
              <a:t>, </a:t>
            </a:r>
            <a:r>
              <a:rPr lang="ko-KR" altLang="en-US" sz="1800" dirty="0">
                <a:latin typeface="Tahoma" panose="020B0604030504040204" pitchFamily="34" charset="0"/>
              </a:rPr>
              <a:t>한예진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  <a:hlinkClick r:id="rId4"/>
              </a:rPr>
              <a:t>inhoinno@dankook.ac.kr</a:t>
            </a:r>
            <a:r>
              <a:rPr lang="en-US" altLang="ko-KR" sz="1800" b="0" dirty="0">
                <a:latin typeface="Tahoma" panose="020B0604030504040204" pitchFamily="34" charset="0"/>
              </a:rPr>
              <a:t> , </a:t>
            </a:r>
            <a:r>
              <a:rPr lang="en-US" altLang="ko-KR" sz="1800" b="0" dirty="0">
                <a:latin typeface="Tahoma" panose="020B0604030504040204" pitchFamily="34" charset="0"/>
                <a:hlinkClick r:id="rId5"/>
              </a:rPr>
              <a:t>hbb97225@naver.com</a:t>
            </a:r>
            <a:r>
              <a:rPr lang="en-US" altLang="ko-KR" sz="1800" b="0" dirty="0">
                <a:latin typeface="Tahoma" panose="020B0604030504040204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 err="1">
                <a:latin typeface="Tahoma" panose="020B0604030504040204" pitchFamily="34" charset="0"/>
              </a:rPr>
              <a:t>TeamName</a:t>
            </a:r>
            <a:r>
              <a:rPr lang="en-US" altLang="ko-KR" sz="1800" b="0" dirty="0">
                <a:latin typeface="Tahoma" panose="020B0604030504040204" pitchFamily="34" charset="0"/>
              </a:rPr>
              <a:t> : </a:t>
            </a:r>
            <a:r>
              <a:rPr lang="ko-KR" altLang="en-US" sz="1800" b="0" dirty="0" err="1">
                <a:latin typeface="Tahoma" panose="020B0604030504040204" pitchFamily="34" charset="0"/>
              </a:rPr>
              <a:t>멘탈모델을</a:t>
            </a:r>
            <a:r>
              <a:rPr lang="ko-KR" altLang="en-US" sz="1800" b="0" dirty="0">
                <a:latin typeface="Tahoma" panose="020B0604030504040204" pitchFamily="34" charset="0"/>
              </a:rPr>
              <a:t> 만들고 싶어요</a:t>
            </a:r>
            <a:endParaRPr lang="en-US" altLang="ko-KR" sz="1800" b="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57E57-9637-4ED8-BF04-BEE936E96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Univ # </a:t>
            </a:r>
            <a:r>
              <a:rPr lang="en-US" altLang="ko-KR"/>
              <a:t>of Compactions / latency </a:t>
            </a:r>
            <a:r>
              <a:rPr lang="en-US" altLang="ko-KR" dirty="0"/>
              <a:t>Comparison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03897-693C-4D05-A937-B9970EDEA62A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/>
              <a:t>Readrandom 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7A820FA-B449-471A-B0CB-A3ACC4239165}"/>
              </a:ext>
            </a:extLst>
          </p:cNvPr>
          <p:cNvGrpSpPr/>
          <p:nvPr/>
        </p:nvGrpSpPr>
        <p:grpSpPr>
          <a:xfrm>
            <a:off x="562051" y="1282452"/>
            <a:ext cx="8330429" cy="5054352"/>
            <a:chOff x="1475656" y="1772816"/>
            <a:chExt cx="6553208" cy="397605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8F2F787-D210-4E01-982A-2FB6DC0896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327"/>
            <a:stretch/>
          </p:blipFill>
          <p:spPr bwMode="auto">
            <a:xfrm>
              <a:off x="1497513" y="4075747"/>
              <a:ext cx="6531351" cy="1673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09F61C6-86BB-48F1-B42C-D33513E3C9F8}"/>
                </a:ext>
              </a:extLst>
            </p:cNvPr>
            <p:cNvSpPr/>
            <p:nvPr/>
          </p:nvSpPr>
          <p:spPr bwMode="auto">
            <a:xfrm>
              <a:off x="3795498" y="4671264"/>
              <a:ext cx="864096" cy="288032"/>
            </a:xfrm>
            <a:prstGeom prst="ellipse">
              <a:avLst/>
            </a:prstGeom>
            <a:noFill/>
            <a:ln w="28575" cap="rnd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4739074-E632-421B-A5FF-A882612E1768}"/>
                </a:ext>
              </a:extLst>
            </p:cNvPr>
            <p:cNvSpPr/>
            <p:nvPr/>
          </p:nvSpPr>
          <p:spPr bwMode="auto">
            <a:xfrm>
              <a:off x="6923342" y="4163630"/>
              <a:ext cx="864096" cy="288032"/>
            </a:xfrm>
            <a:prstGeom prst="ellipse">
              <a:avLst/>
            </a:prstGeom>
            <a:noFill/>
            <a:ln w="28575" cap="rnd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80E9C39-51AB-4F31-8C88-81828CC2C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5656" y="1772816"/>
              <a:ext cx="6531351" cy="1737273"/>
            </a:xfrm>
            <a:prstGeom prst="rect">
              <a:avLst/>
            </a:prstGeom>
          </p:spPr>
        </p:pic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AF84385-7E29-4F76-B3A7-B18AF55955BC}"/>
                </a:ext>
              </a:extLst>
            </p:cNvPr>
            <p:cNvSpPr/>
            <p:nvPr/>
          </p:nvSpPr>
          <p:spPr bwMode="auto">
            <a:xfrm>
              <a:off x="6856667" y="2866424"/>
              <a:ext cx="864096" cy="288032"/>
            </a:xfrm>
            <a:prstGeom prst="ellipse">
              <a:avLst/>
            </a:prstGeom>
            <a:noFill/>
            <a:ln w="28575" cap="rnd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D3E1C52-0F7A-433E-ADDF-2C12A4EBE64A}"/>
                </a:ext>
              </a:extLst>
            </p:cNvPr>
            <p:cNvSpPr/>
            <p:nvPr/>
          </p:nvSpPr>
          <p:spPr bwMode="auto">
            <a:xfrm>
              <a:off x="3795498" y="2804437"/>
              <a:ext cx="932885" cy="288032"/>
            </a:xfrm>
            <a:prstGeom prst="ellipse">
              <a:avLst/>
            </a:prstGeom>
            <a:noFill/>
            <a:ln w="28575" cap="rnd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4428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1ADBD-7C58-470D-B4BF-AF9B0A85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5">
            <a:extLst>
              <a:ext uri="{FF2B5EF4-FFF2-40B4-BE49-F238E27FC236}">
                <a16:creationId xmlns:a16="http://schemas.microsoft.com/office/drawing/2014/main" id="{8CAC0F55-3A19-4F4A-9442-51246FA72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116" y="4218216"/>
            <a:ext cx="1717803" cy="1487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0E77933B-8951-4CBF-A042-E5EA4DCF86B6}"/>
              </a:ext>
            </a:extLst>
          </p:cNvPr>
          <p:cNvGrpSpPr/>
          <p:nvPr/>
        </p:nvGrpSpPr>
        <p:grpSpPr>
          <a:xfrm>
            <a:off x="384164" y="1681154"/>
            <a:ext cx="3455168" cy="2603318"/>
            <a:chOff x="871896" y="1761786"/>
            <a:chExt cx="2979379" cy="2244832"/>
          </a:xfrm>
        </p:grpSpPr>
        <p:graphicFrame>
          <p:nvGraphicFramePr>
            <p:cNvPr id="12" name="차트 11">
              <a:extLst>
                <a:ext uri="{FF2B5EF4-FFF2-40B4-BE49-F238E27FC236}">
                  <a16:creationId xmlns:a16="http://schemas.microsoft.com/office/drawing/2014/main" id="{A309395A-6150-4633-B477-8157E42D4BF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57626584"/>
                </p:ext>
              </p:extLst>
            </p:nvPr>
          </p:nvGraphicFramePr>
          <p:xfrm>
            <a:off x="871896" y="2058847"/>
            <a:ext cx="2979379" cy="194777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89732BB-FA34-4442-92ED-4CD409EB481F}"/>
                </a:ext>
              </a:extLst>
            </p:cNvPr>
            <p:cNvSpPr/>
            <p:nvPr/>
          </p:nvSpPr>
          <p:spPr>
            <a:xfrm>
              <a:off x="1442385" y="1761786"/>
              <a:ext cx="2061232" cy="3184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Throughput(KOPS)</a:t>
              </a:r>
              <a:endParaRPr lang="ko-KR" altLang="en-US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FF5429-5F16-4B95-95E7-2D4D4E59DC77}"/>
              </a:ext>
            </a:extLst>
          </p:cNvPr>
          <p:cNvSpPr/>
          <p:nvPr/>
        </p:nvSpPr>
        <p:spPr>
          <a:xfrm>
            <a:off x="5462063" y="1681154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Throughput(MB/s)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2A159B6-799E-4861-B850-536A04FCAE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3" t="26326" r="58617" b="60365"/>
          <a:stretch/>
        </p:blipFill>
        <p:spPr>
          <a:xfrm>
            <a:off x="5709242" y="2128386"/>
            <a:ext cx="1941867" cy="145462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FCCC97-BD81-46A9-B275-4350F87848C9}"/>
              </a:ext>
            </a:extLst>
          </p:cNvPr>
          <p:cNvSpPr/>
          <p:nvPr/>
        </p:nvSpPr>
        <p:spPr bwMode="auto">
          <a:xfrm>
            <a:off x="5282528" y="3167316"/>
            <a:ext cx="384989" cy="504056"/>
          </a:xfrm>
          <a:prstGeom prst="rect">
            <a:avLst/>
          </a:prstGeom>
          <a:solidFill>
            <a:schemeClr val="bg1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BA961E-BCBA-4625-B6B9-F31FF448937F}"/>
              </a:ext>
            </a:extLst>
          </p:cNvPr>
          <p:cNvSpPr/>
          <p:nvPr/>
        </p:nvSpPr>
        <p:spPr bwMode="auto">
          <a:xfrm>
            <a:off x="5694307" y="3665384"/>
            <a:ext cx="1986177" cy="504056"/>
          </a:xfrm>
          <a:prstGeom prst="rect">
            <a:avLst/>
          </a:prstGeom>
          <a:solidFill>
            <a:schemeClr val="bg1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D252F2A-A467-43A1-A731-DDBE28ED08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3" t="39176" r="58617" b="47421"/>
          <a:stretch/>
        </p:blipFill>
        <p:spPr>
          <a:xfrm>
            <a:off x="5709241" y="3569272"/>
            <a:ext cx="1941867" cy="132015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C135BB-D069-4B2D-B729-455ECE7E9E18}"/>
              </a:ext>
            </a:extLst>
          </p:cNvPr>
          <p:cNvSpPr/>
          <p:nvPr/>
        </p:nvSpPr>
        <p:spPr bwMode="auto">
          <a:xfrm>
            <a:off x="5912387" y="2109674"/>
            <a:ext cx="169474" cy="2484000"/>
          </a:xfrm>
          <a:prstGeom prst="rect">
            <a:avLst/>
          </a:prstGeom>
          <a:solidFill>
            <a:schemeClr val="bg1">
              <a:alpha val="86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A15617-20C0-4392-822A-9FCF0E81E61E}"/>
              </a:ext>
            </a:extLst>
          </p:cNvPr>
          <p:cNvSpPr/>
          <p:nvPr/>
        </p:nvSpPr>
        <p:spPr bwMode="auto">
          <a:xfrm>
            <a:off x="6285006" y="2109674"/>
            <a:ext cx="169474" cy="2484000"/>
          </a:xfrm>
          <a:prstGeom prst="rect">
            <a:avLst/>
          </a:prstGeom>
          <a:solidFill>
            <a:schemeClr val="bg1">
              <a:alpha val="86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F83665-8115-40C7-B859-57DDAA8073D1}"/>
              </a:ext>
            </a:extLst>
          </p:cNvPr>
          <p:cNvSpPr/>
          <p:nvPr/>
        </p:nvSpPr>
        <p:spPr bwMode="auto">
          <a:xfrm>
            <a:off x="6454480" y="2109674"/>
            <a:ext cx="398140" cy="2484000"/>
          </a:xfrm>
          <a:prstGeom prst="rect">
            <a:avLst/>
          </a:prstGeom>
          <a:solidFill>
            <a:schemeClr val="bg1">
              <a:alpha val="86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3EBAA11-56D5-427A-AEFF-E78B0FC65AB6}"/>
              </a:ext>
            </a:extLst>
          </p:cNvPr>
          <p:cNvCxnSpPr>
            <a:cxnSpLocks/>
          </p:cNvCxnSpPr>
          <p:nvPr/>
        </p:nvCxnSpPr>
        <p:spPr bwMode="auto">
          <a:xfrm>
            <a:off x="1339268" y="2112713"/>
            <a:ext cx="2307542" cy="576201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88314F7-3276-423C-A448-A8EAD576DD26}"/>
              </a:ext>
            </a:extLst>
          </p:cNvPr>
          <p:cNvCxnSpPr>
            <a:cxnSpLocks/>
          </p:cNvCxnSpPr>
          <p:nvPr/>
        </p:nvCxnSpPr>
        <p:spPr bwMode="auto">
          <a:xfrm flipV="1">
            <a:off x="5422919" y="2285672"/>
            <a:ext cx="2410306" cy="256015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15B9DD7-9301-4CBC-B5C7-B006854D4EEE}"/>
              </a:ext>
            </a:extLst>
          </p:cNvPr>
          <p:cNvSpPr txBox="1"/>
          <p:nvPr/>
        </p:nvSpPr>
        <p:spPr>
          <a:xfrm>
            <a:off x="444966" y="5688684"/>
            <a:ext cx="823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ko-KR" altLang="en-US" dirty="0">
                <a:solidFill>
                  <a:srgbClr val="FF0000"/>
                </a:solidFill>
              </a:rPr>
              <a:t>한 쪽은 </a:t>
            </a:r>
            <a:r>
              <a:rPr lang="en-US" altLang="ko-KR" dirty="0">
                <a:solidFill>
                  <a:srgbClr val="FF0000"/>
                </a:solidFill>
              </a:rPr>
              <a:t>OPS, </a:t>
            </a:r>
            <a:r>
              <a:rPr lang="ko-KR" altLang="en-US" dirty="0">
                <a:solidFill>
                  <a:srgbClr val="FF0000"/>
                </a:solidFill>
              </a:rPr>
              <a:t>한 쪽은 </a:t>
            </a:r>
            <a:r>
              <a:rPr lang="en-US" altLang="ko-KR" dirty="0">
                <a:solidFill>
                  <a:srgbClr val="FF0000"/>
                </a:solidFill>
              </a:rPr>
              <a:t>MB/s </a:t>
            </a:r>
            <a:r>
              <a:rPr lang="ko-KR" altLang="en-US" dirty="0">
                <a:solidFill>
                  <a:srgbClr val="FF0000"/>
                </a:solidFill>
              </a:rPr>
              <a:t>임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즉</a:t>
            </a:r>
            <a:r>
              <a:rPr lang="en-US" altLang="ko-KR" dirty="0">
                <a:solidFill>
                  <a:srgbClr val="FF0000"/>
                </a:solidFill>
              </a:rPr>
              <a:t>, KV Size</a:t>
            </a:r>
            <a:r>
              <a:rPr lang="ko-KR" altLang="en-US" dirty="0">
                <a:solidFill>
                  <a:srgbClr val="FF0000"/>
                </a:solidFill>
              </a:rPr>
              <a:t>가 늘어날 수록 </a:t>
            </a:r>
            <a:r>
              <a:rPr lang="en-US" altLang="ko-KR" dirty="0">
                <a:solidFill>
                  <a:srgbClr val="FF0000"/>
                </a:solidFill>
              </a:rPr>
              <a:t>MB/s</a:t>
            </a:r>
            <a:r>
              <a:rPr lang="ko-KR" altLang="en-US" dirty="0">
                <a:solidFill>
                  <a:srgbClr val="FF0000"/>
                </a:solidFill>
              </a:rPr>
              <a:t>는 늘어나고</a:t>
            </a:r>
            <a:r>
              <a:rPr lang="en-US" altLang="ko-KR" dirty="0">
                <a:solidFill>
                  <a:srgbClr val="FF0000"/>
                </a:solidFill>
              </a:rPr>
              <a:t>, OPS</a:t>
            </a:r>
            <a:r>
              <a:rPr lang="ko-KR" altLang="en-US" dirty="0">
                <a:solidFill>
                  <a:srgbClr val="FF0000"/>
                </a:solidFill>
              </a:rPr>
              <a:t>는 줄어들게 됨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79A85E-C1A4-482B-A54F-F1DD22515795}"/>
              </a:ext>
            </a:extLst>
          </p:cNvPr>
          <p:cNvSpPr txBox="1"/>
          <p:nvPr/>
        </p:nvSpPr>
        <p:spPr>
          <a:xfrm>
            <a:off x="152400" y="924644"/>
            <a:ext cx="823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Issue on Last week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241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F456-CF09-4CA3-A754-354E4A74C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C2E9A-3EAB-44ED-8AD2-8B6ABD1EEB7B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Next Week</a:t>
            </a:r>
          </a:p>
          <a:p>
            <a:pPr lvl="1"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Mental Model</a:t>
            </a:r>
          </a:p>
          <a:p>
            <a:pPr lvl="2"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Leveled vs Universal Compaction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논문 조사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Hybrid Compaction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Leveled vs Universal Compaction Comparison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lvl="2">
              <a:defRPr/>
            </a:pPr>
            <a:r>
              <a:rPr lang="en-US" altLang="ko-KR" dirty="0"/>
              <a:t>Space Amplification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측정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defRPr/>
            </a:pPr>
            <a:r>
              <a:rPr lang="en-US" altLang="ko-KR" dirty="0"/>
              <a:t>Read</a:t>
            </a:r>
            <a:r>
              <a:rPr lang="ko-KR" altLang="en-US" dirty="0"/>
              <a:t> </a:t>
            </a:r>
            <a:r>
              <a:rPr lang="en-US" altLang="ko-KR" dirty="0"/>
              <a:t>Amplification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측정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173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300A21D4-64C9-4B52-BD0E-97877AE52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Discussion</a:t>
            </a:r>
            <a:endParaRPr lang="ko-KR" altLang="en-US"/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A6549138-80B9-40DF-8E56-BC8D0091D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316" name="그림 5">
            <a:extLst>
              <a:ext uri="{FF2B5EF4-FFF2-40B4-BE49-F238E27FC236}">
                <a16:creationId xmlns:a16="http://schemas.microsoft.com/office/drawing/2014/main" id="{488CD059-56D5-4F58-8495-13ADDB17A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28775"/>
            <a:ext cx="58324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300A21D4-64C9-4B52-BD0E-97877AE52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564904"/>
            <a:ext cx="8839200" cy="3930724"/>
          </a:xfrm>
        </p:spPr>
        <p:txBody>
          <a:bodyPr/>
          <a:lstStyle/>
          <a:p>
            <a:r>
              <a:rPr lang="en-US" altLang="ko-KR" sz="7200" dirty="0"/>
              <a:t>Appendix </a:t>
            </a:r>
            <a:br>
              <a:rPr lang="en-US" altLang="ko-KR" sz="7200" dirty="0"/>
            </a:b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36538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5C5E01-5712-4BFB-B718-535B86AACFA1}"/>
              </a:ext>
            </a:extLst>
          </p:cNvPr>
          <p:cNvSpPr/>
          <p:nvPr/>
        </p:nvSpPr>
        <p:spPr bwMode="auto">
          <a:xfrm>
            <a:off x="152400" y="2539139"/>
            <a:ext cx="8839200" cy="2808000"/>
          </a:xfrm>
          <a:prstGeom prst="rect">
            <a:avLst/>
          </a:prstGeom>
          <a:solidFill>
            <a:schemeClr val="bg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CFDE65-4593-4D2F-B740-E9135CA9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E40E3F-5BE0-48F9-9462-FF788BD9A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estimate Space Amplification Factor?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6C44ED-0AD8-404B-A857-F0EC0E0661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51275" y="6458032"/>
            <a:ext cx="1952625" cy="230187"/>
          </a:xfrm>
        </p:spPr>
        <p:txBody>
          <a:bodyPr/>
          <a:lstStyle/>
          <a:p>
            <a:pPr>
              <a:defRPr/>
            </a:pPr>
            <a:fld id="{40239D5C-DBD1-4A5A-BA70-1B184E7DED7A}" type="slidenum">
              <a:rPr lang="ko-Kore-KR" altLang="en-US" smtClean="0"/>
              <a:pPr>
                <a:defRPr/>
              </a:pPr>
              <a:t>15</a:t>
            </a:fld>
            <a:endParaRPr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A81EFF-1668-4BE9-9D58-E1ED142E9101}"/>
                  </a:ext>
                </a:extLst>
              </p:cNvPr>
              <p:cNvSpPr txBox="1"/>
              <p:nvPr/>
            </p:nvSpPr>
            <p:spPr>
              <a:xfrm>
                <a:off x="1161263" y="1628800"/>
                <a:ext cx="5750805" cy="684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𝑺𝑨𝑭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𝑨𝒄𝒕𝒖𝒂𝒍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𝒖𝒔𝒆𝒅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𝒔𝒑𝒂𝒄𝒆</m:t>
                        </m:r>
                      </m:num>
                      <m:den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𝑹𝒆𝒒𝒖𝒊𝒓𝒆𝒅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𝒔𝒑𝒂𝒄𝒆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𝑫𝑩</m:t>
                        </m:r>
                        <m:r>
                          <a:rPr lang="ko-KR" alt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에</m:t>
                        </m:r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실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제</m:t>
                        </m:r>
                        <m:r>
                          <a:rPr lang="ko-KR" alt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로</m:t>
                        </m:r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저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장</m:t>
                        </m:r>
                        <m:r>
                          <a:rPr lang="ko-KR" alt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된</m:t>
                        </m:r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공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간</m:t>
                        </m:r>
                      </m:num>
                      <m:den>
                        <m:r>
                          <a:rPr lang="ko-KR" alt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최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소</m:t>
                        </m:r>
                        <m:r>
                          <a:rPr lang="ko-KR" alt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로</m:t>
                        </m:r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필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요</m:t>
                        </m:r>
                        <m:r>
                          <a:rPr lang="ko-KR" alt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한</m:t>
                        </m:r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공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간</m:t>
                        </m:r>
                      </m:den>
                    </m:f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A81EFF-1668-4BE9-9D58-E1ED142E9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263" y="1628800"/>
                <a:ext cx="5750805" cy="6847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C31976E-BEA8-40B0-80BE-056B8534CCC0}"/>
              </a:ext>
            </a:extLst>
          </p:cNvPr>
          <p:cNvSpPr txBox="1"/>
          <p:nvPr/>
        </p:nvSpPr>
        <p:spPr>
          <a:xfrm>
            <a:off x="5998815" y="1998416"/>
            <a:ext cx="2609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☞ Not</a:t>
            </a:r>
            <a:r>
              <a:rPr lang="ko-KR" altLang="en-US" dirty="0">
                <a:solidFill>
                  <a:srgbClr val="FF0000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simple</a:t>
            </a:r>
            <a:endParaRPr lang="ko-KR" altLang="en-US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7041332-52E7-469B-8427-8D07E6D4E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91" y="2683155"/>
            <a:ext cx="8306959" cy="22196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172FB9-D390-4275-BB4A-1A8B2068E8A5}"/>
              </a:ext>
            </a:extLst>
          </p:cNvPr>
          <p:cNvSpPr txBox="1"/>
          <p:nvPr/>
        </p:nvSpPr>
        <p:spPr>
          <a:xfrm>
            <a:off x="241567" y="5026185"/>
            <a:ext cx="8759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rgbClr val="13631A"/>
                </a:solidFill>
              </a:rPr>
              <a:t>Jongmoo</a:t>
            </a:r>
            <a:r>
              <a:rPr lang="ko-KR" altLang="en-US" sz="1000" dirty="0">
                <a:solidFill>
                  <a:srgbClr val="13631A"/>
                </a:solidFill>
              </a:rPr>
              <a:t> </a:t>
            </a:r>
            <a:r>
              <a:rPr lang="en-US" altLang="ko-KR" sz="1000" dirty="0">
                <a:solidFill>
                  <a:srgbClr val="13631A"/>
                </a:solidFill>
              </a:rPr>
              <a:t>Choi, Key-Value Store: Database for Unstructured Bigdata (Focusing on </a:t>
            </a:r>
            <a:r>
              <a:rPr lang="en-US" altLang="ko-KR" sz="1000" dirty="0" err="1">
                <a:solidFill>
                  <a:srgbClr val="13631A"/>
                </a:solidFill>
              </a:rPr>
              <a:t>RocksDB</a:t>
            </a:r>
            <a:r>
              <a:rPr lang="en-US" altLang="ko-KR" sz="1000" dirty="0">
                <a:solidFill>
                  <a:srgbClr val="13631A"/>
                </a:solidFill>
              </a:rPr>
              <a:t>), 12</a:t>
            </a:r>
            <a:r>
              <a:rPr lang="en-US" altLang="ko-KR" sz="1000" baseline="30000" dirty="0">
                <a:solidFill>
                  <a:srgbClr val="13631A"/>
                </a:solidFill>
              </a:rPr>
              <a:t>th</a:t>
            </a:r>
            <a:r>
              <a:rPr lang="en-US" altLang="ko-KR" sz="1000" dirty="0">
                <a:solidFill>
                  <a:srgbClr val="13631A"/>
                </a:solidFill>
              </a:rPr>
              <a:t> CSMS </a:t>
            </a:r>
            <a:r>
              <a:rPr lang="ko-KR" altLang="en-US" sz="1000" dirty="0">
                <a:solidFill>
                  <a:srgbClr val="13631A"/>
                </a:solidFill>
              </a:rPr>
              <a:t>융합</a:t>
            </a:r>
            <a:r>
              <a:rPr lang="en-US" altLang="ko-KR" sz="1000" dirty="0">
                <a:solidFill>
                  <a:srgbClr val="13631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ko-KR" altLang="en-US" sz="1000" dirty="0">
                <a:solidFill>
                  <a:srgbClr val="13631A"/>
                </a:solidFill>
                <a:latin typeface="+mn-ea"/>
                <a:ea typeface="+mn-ea"/>
              </a:rPr>
              <a:t>스마트미디어 시스템 워크샵</a:t>
            </a:r>
            <a:r>
              <a:rPr lang="en-US" altLang="ko-KR" sz="1000" dirty="0">
                <a:solidFill>
                  <a:srgbClr val="13631A"/>
                </a:solidFill>
                <a:latin typeface="+mn-ea"/>
                <a:ea typeface="+mn-ea"/>
              </a:rPr>
              <a:t> </a:t>
            </a:r>
            <a:endParaRPr lang="ko-KR" altLang="en-US" sz="1000" dirty="0">
              <a:solidFill>
                <a:srgbClr val="13631A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D4C4CE-7388-4F76-BD20-C3452B43F2B5}"/>
                  </a:ext>
                </a:extLst>
              </p:cNvPr>
              <p:cNvSpPr txBox="1"/>
              <p:nvPr/>
            </p:nvSpPr>
            <p:spPr>
              <a:xfrm>
                <a:off x="-13116" y="5518530"/>
                <a:ext cx="9157116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1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☞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중첩된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KV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ko-KR" altLang="en-US" sz="14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를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고려하지 </a:t>
                </a:r>
                <a:r>
                  <a:rPr lang="ko-KR" altLang="en-US" sz="1400" dirty="0" err="1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않아야함</a:t>
                </a:r>
                <a:endParaRPr lang="en-US" altLang="ko-KR" sz="14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altLang="ko-KR" sz="1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☞ ☞ </a:t>
                </a:r>
                <a:r>
                  <a:rPr lang="ko-KR" altLang="en-US" sz="14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따라서</a:t>
                </a:r>
                <a:r>
                  <a:rPr lang="en-US" altLang="ko-KR" sz="14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, (</a:t>
                </a:r>
                <a:r>
                  <a:rPr lang="ko-KR" altLang="en-US" sz="1400" dirty="0" err="1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바라건대</a:t>
                </a:r>
                <a:r>
                  <a:rPr lang="en-US" altLang="ko-KR" sz="14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,) Sequential pattern </a:t>
                </a:r>
                <a:r>
                  <a:rPr lang="ko-KR" altLang="en-US" sz="14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으로 쓰인 </a:t>
                </a:r>
                <a:r>
                  <a:rPr lang="en-US" altLang="ko-KR" sz="14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Size</a:t>
                </a:r>
                <a:r>
                  <a:rPr lang="ko-KR" altLang="en-US" sz="14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를</a:t>
                </a:r>
                <a:r>
                  <a:rPr lang="ko-KR" alt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최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소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로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필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요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한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공</m:t>
                    </m:r>
                    <m:sSup>
                      <m:sSupPr>
                        <m:ctrlPr>
                          <a:rPr lang="en-US" altLang="ko-KR" sz="1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간</m:t>
                        </m:r>
                      </m:e>
                      <m:sup>
                        <m:r>
                          <a:rPr lang="en-US" altLang="ko-KR" sz="1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으로 두고 구할 예정</a:t>
                </a:r>
                <a:r>
                  <a:rPr lang="en-US" altLang="ko-KR" sz="14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en-US" altLang="ko-KR" sz="1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☞ </a:t>
                </a:r>
                <a:r>
                  <a:rPr lang="en-US" altLang="ko-KR" sz="14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Comment</a:t>
                </a:r>
                <a:r>
                  <a:rPr lang="ko-KR" altLang="en-US" sz="14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sz="1400" dirty="0" err="1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Plz</a:t>
                </a:r>
                <a:endParaRPr lang="ko-KR" altLang="en-US" sz="140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D4C4CE-7388-4F76-BD20-C3452B43F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16" y="5518530"/>
                <a:ext cx="9157116" cy="738664"/>
              </a:xfrm>
              <a:prstGeom prst="rect">
                <a:avLst/>
              </a:prstGeom>
              <a:blipFill>
                <a:blip r:embed="rId4"/>
                <a:stretch>
                  <a:fillRect t="-826" b="-8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556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300A21D4-64C9-4B52-BD0E-97877AE52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564904"/>
            <a:ext cx="8839200" cy="3930724"/>
          </a:xfrm>
        </p:spPr>
        <p:txBody>
          <a:bodyPr/>
          <a:lstStyle/>
          <a:p>
            <a:r>
              <a:rPr lang="en-US" altLang="ko-KR" sz="3600" dirty="0"/>
              <a:t>Last Week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473856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C6725-7B7C-48EB-903A-DAD00591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1F7F4-54B9-4375-91D9-B2D7DD41B3D2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Compaction</a:t>
            </a:r>
            <a:r>
              <a:rPr lang="ko-KR" altLang="en-US" dirty="0"/>
              <a:t>에 영향을 미치는 녀석들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#1 KV-Size</a:t>
            </a:r>
          </a:p>
          <a:p>
            <a:pPr lvl="2"/>
            <a:r>
              <a:rPr lang="en-US" altLang="ko-KR" dirty="0"/>
              <a:t>Various Key Size</a:t>
            </a:r>
          </a:p>
          <a:p>
            <a:pPr lvl="3"/>
            <a:r>
              <a:rPr lang="en-US" altLang="ko-KR" dirty="0"/>
              <a:t>Key: 16B, 32B, 64B, 128B</a:t>
            </a:r>
          </a:p>
          <a:p>
            <a:pPr lvl="3"/>
            <a:r>
              <a:rPr lang="en-US" altLang="ko-KR" dirty="0"/>
              <a:t>Value: 8K</a:t>
            </a:r>
          </a:p>
          <a:p>
            <a:pPr lvl="3"/>
            <a:r>
              <a:rPr lang="en-US" altLang="ko-KR" dirty="0" err="1"/>
              <a:t>fillrandom</a:t>
            </a:r>
            <a:r>
              <a:rPr lang="en-US" altLang="ko-KR" dirty="0"/>
              <a:t>, </a:t>
            </a:r>
            <a:r>
              <a:rPr lang="en-US" altLang="ko-KR" dirty="0" err="1"/>
              <a:t>readrandom</a:t>
            </a:r>
            <a:r>
              <a:rPr lang="en-US" altLang="ko-KR" dirty="0"/>
              <a:t>, range query, 5000000</a:t>
            </a:r>
          </a:p>
          <a:p>
            <a:pPr lvl="3"/>
            <a:r>
              <a:rPr lang="en-US" altLang="ko-KR" dirty="0"/>
              <a:t>Leveled Compaction vs. Universal Compaction</a:t>
            </a:r>
          </a:p>
          <a:p>
            <a:pPr lvl="3"/>
            <a:r>
              <a:rPr lang="en-US" altLang="ko-KR" dirty="0"/>
              <a:t>Write Amplification</a:t>
            </a:r>
          </a:p>
          <a:p>
            <a:pPr lvl="3"/>
            <a:endParaRPr lang="en-US" altLang="ko-KR" dirty="0"/>
          </a:p>
          <a:p>
            <a:pPr lvl="2"/>
            <a:r>
              <a:rPr lang="en-US" altLang="ko-KR" dirty="0"/>
              <a:t>Various Value Size</a:t>
            </a:r>
          </a:p>
          <a:p>
            <a:pPr lvl="3"/>
            <a:r>
              <a:rPr lang="en-US" altLang="ko-KR" dirty="0"/>
              <a:t>Key: 16B</a:t>
            </a:r>
          </a:p>
          <a:p>
            <a:pPr lvl="3"/>
            <a:r>
              <a:rPr lang="en-US" altLang="ko-KR" dirty="0"/>
              <a:t>Value: 256B, 1KB, 4KB, 16KB</a:t>
            </a:r>
          </a:p>
          <a:p>
            <a:pPr lvl="3"/>
            <a:r>
              <a:rPr lang="en-US" altLang="ko-KR" dirty="0" err="1"/>
              <a:t>fillrandom</a:t>
            </a:r>
            <a:r>
              <a:rPr lang="en-US" altLang="ko-KR" dirty="0"/>
              <a:t>, </a:t>
            </a:r>
            <a:r>
              <a:rPr lang="en-US" altLang="ko-KR" dirty="0" err="1"/>
              <a:t>readrandom</a:t>
            </a:r>
            <a:r>
              <a:rPr lang="en-US" altLang="ko-KR" dirty="0"/>
              <a:t>, range query, 5000000</a:t>
            </a:r>
          </a:p>
          <a:p>
            <a:pPr lvl="3"/>
            <a:r>
              <a:rPr lang="en-US" altLang="ko-KR" dirty="0"/>
              <a:t>Leveled Compaction vs. Universal Compaction</a:t>
            </a:r>
          </a:p>
          <a:p>
            <a:pPr lvl="3"/>
            <a:r>
              <a:rPr lang="en-US" altLang="ko-KR" dirty="0"/>
              <a:t>Write Amplification</a:t>
            </a:r>
          </a:p>
          <a:p>
            <a:pPr lvl="3"/>
            <a:endParaRPr lang="en-US" altLang="ko-KR" dirty="0"/>
          </a:p>
          <a:p>
            <a:pPr marL="857250" lvl="2" indent="0">
              <a:buNone/>
            </a:pPr>
            <a:r>
              <a:rPr lang="en-US" altLang="ko-KR" sz="1600" dirty="0"/>
              <a:t>+YCSB Workload, compare Read/Space Amplification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FF60B2-13E4-43A0-A02B-D0A50CF599C8}"/>
              </a:ext>
            </a:extLst>
          </p:cNvPr>
          <p:cNvSpPr/>
          <p:nvPr/>
        </p:nvSpPr>
        <p:spPr bwMode="auto">
          <a:xfrm>
            <a:off x="6516216" y="1003041"/>
            <a:ext cx="2160240" cy="1512168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711BEE-44F2-450B-B548-3FAED87C3D39}"/>
              </a:ext>
            </a:extLst>
          </p:cNvPr>
          <p:cNvSpPr/>
          <p:nvPr/>
        </p:nvSpPr>
        <p:spPr bwMode="auto">
          <a:xfrm>
            <a:off x="6536976" y="2742321"/>
            <a:ext cx="2160240" cy="1512168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CF9F42-CBB0-455B-BA90-8A17B76F1034}"/>
              </a:ext>
            </a:extLst>
          </p:cNvPr>
          <p:cNvSpPr/>
          <p:nvPr/>
        </p:nvSpPr>
        <p:spPr bwMode="auto">
          <a:xfrm>
            <a:off x="6536976" y="4481601"/>
            <a:ext cx="2160240" cy="1512168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833C2E-F143-4542-A329-63C1E75AEA6C}"/>
              </a:ext>
            </a:extLst>
          </p:cNvPr>
          <p:cNvSpPr txBox="1"/>
          <p:nvPr/>
        </p:nvSpPr>
        <p:spPr>
          <a:xfrm>
            <a:off x="6825008" y="2159361"/>
            <a:ext cx="1725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latin typeface="Abadi" panose="020B0604020104020204" pitchFamily="34" charset="0"/>
              </a:rPr>
              <a:t>Compaction Monitoring</a:t>
            </a:r>
            <a:endParaRPr lang="ko-KR" altLang="en-US" sz="1200" b="0" dirty="0">
              <a:latin typeface="Abadi" panose="020B06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833C2E-F143-4542-A329-63C1E75AEA6C}"/>
              </a:ext>
            </a:extLst>
          </p:cNvPr>
          <p:cNvSpPr txBox="1"/>
          <p:nvPr/>
        </p:nvSpPr>
        <p:spPr>
          <a:xfrm>
            <a:off x="7125571" y="3927781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>
                <a:latin typeface="Abadi" panose="020B0604020104020204" pitchFamily="34" charset="0"/>
              </a:rPr>
              <a:t>Write Latency</a:t>
            </a:r>
            <a:endParaRPr lang="ko-KR" altLang="en-US" sz="1200" b="0" dirty="0">
              <a:latin typeface="Abadi" panose="020B06040201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833C2E-F143-4542-A329-63C1E75AEA6C}"/>
              </a:ext>
            </a:extLst>
          </p:cNvPr>
          <p:cNvSpPr txBox="1"/>
          <p:nvPr/>
        </p:nvSpPr>
        <p:spPr>
          <a:xfrm>
            <a:off x="6985352" y="5589240"/>
            <a:ext cx="1455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>
                <a:latin typeface="Abadi" panose="020B0604020104020204" pitchFamily="34" charset="0"/>
              </a:rPr>
              <a:t>Write Amplification</a:t>
            </a:r>
            <a:endParaRPr lang="ko-KR" altLang="en-US" sz="1200" b="0" dirty="0">
              <a:latin typeface="Abadi" panose="020B0604020104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450" y="2828196"/>
            <a:ext cx="1775292" cy="109958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008" y="4541175"/>
            <a:ext cx="1646340" cy="105719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008" y="1141703"/>
            <a:ext cx="1679734" cy="107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86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err="1"/>
              <a:t>RocksDB</a:t>
            </a:r>
            <a:r>
              <a:rPr lang="en-US" altLang="ko-KR" dirty="0"/>
              <a:t>::Compaction</a:t>
            </a:r>
          </a:p>
          <a:p>
            <a:pPr lvl="1">
              <a:defRPr/>
            </a:pPr>
            <a:r>
              <a:rPr lang="en-US" altLang="ko-KR"/>
              <a:t>Trial#3 </a:t>
            </a:r>
            <a:r>
              <a:rPr lang="en-US" altLang="ko-KR" dirty="0"/>
              <a:t>Compaction on </a:t>
            </a:r>
            <a:r>
              <a:rPr lang="en-US" altLang="ko-KR"/>
              <a:t>various Key size (random write)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x-none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x-none" altLang="en-US" sz="1100">
              <a:latin typeface="Tahoma" panose="020B0604030504040204" pitchFamily="34" charset="0"/>
            </a:endParaRPr>
          </a:p>
        </p:txBody>
      </p:sp>
      <p:graphicFrame>
        <p:nvGraphicFramePr>
          <p:cNvPr id="13" name="차트 12"/>
          <p:cNvGraphicFramePr>
            <a:graphicFrameLocks/>
          </p:cNvGraphicFramePr>
          <p:nvPr/>
        </p:nvGraphicFramePr>
        <p:xfrm>
          <a:off x="871896" y="2058847"/>
          <a:ext cx="2979379" cy="1947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차트 16"/>
          <p:cNvGraphicFramePr>
            <a:graphicFrameLocks/>
          </p:cNvGraphicFramePr>
          <p:nvPr/>
        </p:nvGraphicFramePr>
        <p:xfrm>
          <a:off x="843902" y="4291563"/>
          <a:ext cx="3292055" cy="2031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822665" y="1761786"/>
            <a:ext cx="1545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Throughput</a:t>
            </a: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050291" y="3972122"/>
            <a:ext cx="1090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Latency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156936" y="4006618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WAF</a:t>
            </a: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646699" y="1761786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Compaction</a:t>
            </a:r>
            <a:endParaRPr lang="ko-KR" altLang="en-US"/>
          </a:p>
        </p:txBody>
      </p:sp>
      <p:graphicFrame>
        <p:nvGraphicFramePr>
          <p:cNvPr id="31" name="차트 30"/>
          <p:cNvGraphicFramePr>
            <a:graphicFrameLocks/>
          </p:cNvGraphicFramePr>
          <p:nvPr/>
        </p:nvGraphicFramePr>
        <p:xfrm>
          <a:off x="4866640" y="2081089"/>
          <a:ext cx="3227569" cy="188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2" name="차트 31"/>
          <p:cNvGraphicFramePr>
            <a:graphicFrameLocks/>
          </p:cNvGraphicFramePr>
          <p:nvPr/>
        </p:nvGraphicFramePr>
        <p:xfrm>
          <a:off x="4895551" y="4389075"/>
          <a:ext cx="3198657" cy="1967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783673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err="1"/>
              <a:t>RocksDB</a:t>
            </a:r>
            <a:r>
              <a:rPr lang="en-US" altLang="ko-KR" dirty="0"/>
              <a:t>::Compaction</a:t>
            </a:r>
          </a:p>
          <a:p>
            <a:pPr lvl="1">
              <a:defRPr/>
            </a:pPr>
            <a:r>
              <a:rPr lang="en-US" altLang="ko-KR" dirty="0"/>
              <a:t>Trial#4 Compaction on various Value size (random write)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x-none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x-none" altLang="en-US" sz="1100">
              <a:latin typeface="Tahoma" panose="020B0604030504040204" pitchFamily="34" charset="0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/>
        </p:nvGraphicFramePr>
        <p:xfrm>
          <a:off x="830752" y="2174023"/>
          <a:ext cx="3165184" cy="1919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차트 11"/>
          <p:cNvGraphicFramePr>
            <a:graphicFrameLocks/>
          </p:cNvGraphicFramePr>
          <p:nvPr/>
        </p:nvGraphicFramePr>
        <p:xfrm>
          <a:off x="896682" y="4389408"/>
          <a:ext cx="3171262" cy="2002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직사각형 8"/>
          <p:cNvSpPr/>
          <p:nvPr/>
        </p:nvSpPr>
        <p:spPr>
          <a:xfrm>
            <a:off x="1822665" y="1761786"/>
            <a:ext cx="1545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Throughput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050291" y="3972122"/>
            <a:ext cx="1090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Latency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56936" y="4006618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WAF</a:t>
            </a:r>
            <a:endParaRPr lang="ko-KR" altLang="en-US"/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C2AC969C-4FD9-4660-9601-2A784C505F3C}"/>
              </a:ext>
            </a:extLst>
          </p:cNvPr>
          <p:cNvGraphicFramePr>
            <a:graphicFrameLocks/>
          </p:cNvGraphicFramePr>
          <p:nvPr/>
        </p:nvGraphicFramePr>
        <p:xfrm>
          <a:off x="4932040" y="4362337"/>
          <a:ext cx="3062515" cy="1960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차트 15"/>
          <p:cNvGraphicFramePr>
            <a:graphicFrameLocks/>
          </p:cNvGraphicFramePr>
          <p:nvPr/>
        </p:nvGraphicFramePr>
        <p:xfrm>
          <a:off x="4844459" y="2074362"/>
          <a:ext cx="3150096" cy="2018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646699" y="1761786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Compaction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5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8327F6-F3F9-477E-ACAB-CAF2855452BA}"/>
              </a:ext>
            </a:extLst>
          </p:cNvPr>
          <p:cNvSpPr/>
          <p:nvPr/>
        </p:nvSpPr>
        <p:spPr bwMode="auto">
          <a:xfrm>
            <a:off x="5825260" y="425844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2F53D4-2D6C-4D57-B0F4-EBCE00AD1FED}"/>
              </a:ext>
            </a:extLst>
          </p:cNvPr>
          <p:cNvSpPr/>
          <p:nvPr/>
        </p:nvSpPr>
        <p:spPr bwMode="auto">
          <a:xfrm>
            <a:off x="6928198" y="425844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B64E65-702F-4C24-882B-7591A92AB653}"/>
              </a:ext>
            </a:extLst>
          </p:cNvPr>
          <p:cNvSpPr/>
          <p:nvPr/>
        </p:nvSpPr>
        <p:spPr bwMode="auto">
          <a:xfrm>
            <a:off x="8014863" y="425844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CA72EA-2BB3-48EA-B5B9-8726493C1471}"/>
              </a:ext>
            </a:extLst>
          </p:cNvPr>
          <p:cNvSpPr/>
          <p:nvPr/>
        </p:nvSpPr>
        <p:spPr bwMode="auto">
          <a:xfrm>
            <a:off x="5822135" y="533375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3F544C-ADA6-453B-B432-7D7603688DBC}"/>
              </a:ext>
            </a:extLst>
          </p:cNvPr>
          <p:cNvSpPr/>
          <p:nvPr/>
        </p:nvSpPr>
        <p:spPr bwMode="auto">
          <a:xfrm>
            <a:off x="6918499" y="533375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34EEE5-D738-4041-A584-8BB315A92040}"/>
              </a:ext>
            </a:extLst>
          </p:cNvPr>
          <p:cNvSpPr/>
          <p:nvPr/>
        </p:nvSpPr>
        <p:spPr bwMode="auto">
          <a:xfrm>
            <a:off x="8014863" y="533375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E37063-88EF-43FE-A08B-286E43EA9A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656"/>
          <a:stretch/>
        </p:blipFill>
        <p:spPr>
          <a:xfrm>
            <a:off x="5812473" y="4395583"/>
            <a:ext cx="997159" cy="76529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E078C56-5D69-41F4-9C65-98CD38EF6D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656"/>
          <a:stretch/>
        </p:blipFill>
        <p:spPr>
          <a:xfrm>
            <a:off x="8063407" y="4332675"/>
            <a:ext cx="903374" cy="69331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59EE26E-9DE7-436B-9A93-1E92FAE86D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186" b="32075"/>
          <a:stretch/>
        </p:blipFill>
        <p:spPr>
          <a:xfrm>
            <a:off x="6953384" y="4325295"/>
            <a:ext cx="911431" cy="82809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0FC3888-5E95-408B-94E4-B62F8D6CA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334" y="5465674"/>
            <a:ext cx="1038264" cy="8298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F784A8-313E-4ACE-9346-41CD4235C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383" y="5517086"/>
            <a:ext cx="879941" cy="72705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C5D4467-E79C-4418-ADBA-01CFF62887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7015" y="5542256"/>
            <a:ext cx="887044" cy="676714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Last Week</a:t>
            </a:r>
          </a:p>
          <a:p>
            <a:pPr lvl="1">
              <a:defRPr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컴팩션에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영향을 미치는 녀석들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#1 KV Size</a:t>
            </a:r>
          </a:p>
          <a:p>
            <a:pPr lvl="1">
              <a:defRPr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컴팩션에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영향을 미치는 녀석들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#2 SST Size</a:t>
            </a:r>
          </a:p>
          <a:p>
            <a:pPr lvl="1"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This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Week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Mental Model</a:t>
            </a:r>
          </a:p>
          <a:p>
            <a:pPr lvl="2"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Alleviating </a:t>
            </a:r>
            <a:r>
              <a:rPr lang="en-US" altLang="ko-KR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[PROBLEMS]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of Level Compaction by </a:t>
            </a:r>
            <a:r>
              <a:rPr lang="en-US" altLang="ko-KR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[Method]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 Universal Compaction</a:t>
            </a:r>
          </a:p>
          <a:p>
            <a:pPr lvl="1"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Leveled vs Universal Compaction Comparison</a:t>
            </a:r>
            <a:endParaRPr lang="en-US" altLang="ko-KR" dirty="0"/>
          </a:p>
          <a:p>
            <a:pPr lvl="2"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Throughput</a:t>
            </a:r>
          </a:p>
          <a:p>
            <a:pPr lvl="2"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Write Amplification</a:t>
            </a:r>
          </a:p>
          <a:p>
            <a:pPr lvl="2"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Latency distribution + # of Compactions</a:t>
            </a:r>
          </a:p>
          <a:p>
            <a:pPr lvl="2">
              <a:defRPr/>
            </a:pPr>
            <a:r>
              <a:rPr lang="en-US" altLang="ko-KR" strike="sngStrike" dirty="0">
                <a:solidFill>
                  <a:schemeClr val="bg1">
                    <a:lumMod val="85000"/>
                  </a:schemeClr>
                </a:solidFill>
              </a:rPr>
              <a:t>Read/Space Amplification</a:t>
            </a:r>
          </a:p>
          <a:p>
            <a:pPr marL="457200" lvl="1" indent="0">
              <a:buNone/>
              <a:defRPr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C6725-7B7C-48EB-903A-DAD00591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1F7F4-54B9-4375-91D9-B2D7DD41B3D2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Compaction</a:t>
            </a:r>
            <a:r>
              <a:rPr lang="ko-KR" altLang="en-US" dirty="0"/>
              <a:t>에 영향을 미치는 녀석들</a:t>
            </a:r>
            <a:endParaRPr lang="en-US" altLang="ko-KR" dirty="0"/>
          </a:p>
          <a:p>
            <a:pPr lvl="1"/>
            <a:r>
              <a:rPr lang="en-US" altLang="ko-KR" dirty="0"/>
              <a:t>#2 </a:t>
            </a:r>
            <a:r>
              <a:rPr lang="en-US" altLang="ko-KR" dirty="0" err="1"/>
              <a:t>MemTable</a:t>
            </a:r>
            <a:r>
              <a:rPr lang="en-US" altLang="ko-KR" dirty="0"/>
              <a:t>, </a:t>
            </a:r>
            <a:r>
              <a:rPr lang="en-US" altLang="ko-KR" dirty="0" err="1"/>
              <a:t>SSTable</a:t>
            </a:r>
            <a:endParaRPr lang="en-US" altLang="ko-KR" dirty="0"/>
          </a:p>
          <a:p>
            <a:pPr lvl="2"/>
            <a:r>
              <a:rPr lang="en-US" altLang="ko-KR" dirty="0"/>
              <a:t>Various </a:t>
            </a:r>
            <a:r>
              <a:rPr lang="en-US" altLang="ko-KR" dirty="0" err="1"/>
              <a:t>MemTable</a:t>
            </a:r>
            <a:r>
              <a:rPr lang="en-US" altLang="ko-KR" dirty="0"/>
              <a:t> + Various SST</a:t>
            </a:r>
          </a:p>
          <a:p>
            <a:pPr lvl="3"/>
            <a:r>
              <a:rPr lang="en-US" altLang="ko-KR" dirty="0"/>
              <a:t>64MB, 32MB</a:t>
            </a:r>
          </a:p>
          <a:p>
            <a:pPr lvl="3"/>
            <a:r>
              <a:rPr lang="en-US" altLang="ko-KR" dirty="0" err="1"/>
              <a:t>fillrandom</a:t>
            </a:r>
            <a:r>
              <a:rPr lang="en-US" altLang="ko-KR" dirty="0"/>
              <a:t>, </a:t>
            </a:r>
            <a:r>
              <a:rPr lang="en-US" altLang="ko-KR" dirty="0" err="1"/>
              <a:t>readrandom</a:t>
            </a:r>
            <a:r>
              <a:rPr lang="en-US" altLang="ko-KR" dirty="0"/>
              <a:t>, 16-512, 10000000</a:t>
            </a:r>
          </a:p>
          <a:p>
            <a:pPr lvl="2"/>
            <a:r>
              <a:rPr lang="en-US" altLang="ko-KR" dirty="0"/>
              <a:t>Various </a:t>
            </a:r>
            <a:r>
              <a:rPr lang="en-US" altLang="ko-KR" dirty="0" err="1"/>
              <a:t>MemTable</a:t>
            </a:r>
            <a:r>
              <a:rPr lang="en-US" altLang="ko-KR" dirty="0"/>
              <a:t> + 64MB SST</a:t>
            </a:r>
          </a:p>
          <a:p>
            <a:pPr lvl="3"/>
            <a:r>
              <a:rPr lang="en-US" altLang="ko-KR" dirty="0"/>
              <a:t>64MB, 32MB, </a:t>
            </a:r>
            <a:r>
              <a:rPr lang="en-US" altLang="ko-KR" strike="sngStrike" dirty="0"/>
              <a:t>16MB, 8MB, 4MB, 2MB</a:t>
            </a:r>
          </a:p>
          <a:p>
            <a:pPr lvl="3"/>
            <a:r>
              <a:rPr lang="en-US" altLang="ko-KR" dirty="0" err="1"/>
              <a:t>fillrandom</a:t>
            </a:r>
            <a:r>
              <a:rPr lang="en-US" altLang="ko-KR" dirty="0"/>
              <a:t>, </a:t>
            </a:r>
            <a:r>
              <a:rPr lang="en-US" altLang="ko-KR" dirty="0" err="1"/>
              <a:t>readrandom</a:t>
            </a:r>
            <a:r>
              <a:rPr lang="en-US" altLang="ko-KR" dirty="0"/>
              <a:t>, 16-512, 10000000</a:t>
            </a:r>
          </a:p>
          <a:p>
            <a:pPr marL="857250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FF60B2-13E4-43A0-A02B-D0A50CF599C8}"/>
              </a:ext>
            </a:extLst>
          </p:cNvPr>
          <p:cNvSpPr/>
          <p:nvPr/>
        </p:nvSpPr>
        <p:spPr bwMode="auto">
          <a:xfrm>
            <a:off x="6516216" y="1003041"/>
            <a:ext cx="2160240" cy="1512168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711BEE-44F2-450B-B548-3FAED87C3D39}"/>
              </a:ext>
            </a:extLst>
          </p:cNvPr>
          <p:cNvSpPr/>
          <p:nvPr/>
        </p:nvSpPr>
        <p:spPr bwMode="auto">
          <a:xfrm>
            <a:off x="6536976" y="2742321"/>
            <a:ext cx="2160240" cy="1512168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833C2E-F143-4542-A329-63C1E75AEA6C}"/>
              </a:ext>
            </a:extLst>
          </p:cNvPr>
          <p:cNvSpPr txBox="1"/>
          <p:nvPr/>
        </p:nvSpPr>
        <p:spPr>
          <a:xfrm>
            <a:off x="6825008" y="2159361"/>
            <a:ext cx="1725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latin typeface="Abadi" panose="020B0604020104020204" pitchFamily="34" charset="0"/>
              </a:rPr>
              <a:t>Compaction Monitoring</a:t>
            </a:r>
            <a:endParaRPr lang="ko-KR" altLang="en-US" sz="1200" b="0" dirty="0">
              <a:latin typeface="Abadi" panose="020B06040201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DA77E4-E078-4EFD-BAC2-8F9AD8E49D65}"/>
              </a:ext>
            </a:extLst>
          </p:cNvPr>
          <p:cNvSpPr txBox="1"/>
          <p:nvPr/>
        </p:nvSpPr>
        <p:spPr>
          <a:xfrm>
            <a:off x="7127975" y="3866556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latin typeface="Abadi" panose="020B0604020104020204" pitchFamily="34" charset="0"/>
              </a:rPr>
              <a:t>Write Latency </a:t>
            </a:r>
            <a:endParaRPr lang="ko-KR" altLang="en-US" sz="1200" b="0" dirty="0">
              <a:latin typeface="Abadi" panose="020B06040201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CF9F42-CBB0-455B-BA90-8A17B76F1034}"/>
              </a:ext>
            </a:extLst>
          </p:cNvPr>
          <p:cNvSpPr/>
          <p:nvPr/>
        </p:nvSpPr>
        <p:spPr bwMode="auto">
          <a:xfrm>
            <a:off x="6536976" y="4481601"/>
            <a:ext cx="2160240" cy="1512168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6FD6BD-32FB-4E88-BFD1-C168AE79FCE6}"/>
              </a:ext>
            </a:extLst>
          </p:cNvPr>
          <p:cNvSpPr txBox="1"/>
          <p:nvPr/>
        </p:nvSpPr>
        <p:spPr>
          <a:xfrm>
            <a:off x="7165884" y="5601145"/>
            <a:ext cx="110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latin typeface="Abadi" panose="020B0604020104020204" pitchFamily="34" charset="0"/>
              </a:rPr>
              <a:t>Read Latency </a:t>
            </a:r>
            <a:endParaRPr lang="ko-KR" altLang="en-US" sz="1200" b="0" dirty="0">
              <a:latin typeface="Abadi" panose="020B0604020104020204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31A8B61-AA6A-4552-A4E7-2921E2BF52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44"/>
          <a:stretch/>
        </p:blipFill>
        <p:spPr bwMode="auto">
          <a:xfrm>
            <a:off x="6878714" y="1091129"/>
            <a:ext cx="1408773" cy="113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 descr="텍스트, 쇼지, 낱말맞추기게임, 공공이(가) 표시된 사진&#10;&#10;자동 생성된 설명">
            <a:extLst>
              <a:ext uri="{FF2B5EF4-FFF2-40B4-BE49-F238E27FC236}">
                <a16:creationId xmlns:a16="http://schemas.microsoft.com/office/drawing/2014/main" id="{0FB30F49-964D-4A29-B8E1-3C5D01851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657" y="2877081"/>
            <a:ext cx="1576877" cy="10001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2FD5C38-CE2E-4FFE-AC5C-E57291229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197" y="4567052"/>
            <a:ext cx="1770963" cy="113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65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Compaction::</a:t>
            </a:r>
            <a:r>
              <a:rPr lang="en-US" altLang="ko-KR" dirty="0" err="1"/>
              <a:t>SSTable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Trial#1 Compaction on </a:t>
            </a:r>
            <a:r>
              <a:rPr lang="en-US" altLang="ko-KR" dirty="0" err="1"/>
              <a:t>MemTable</a:t>
            </a:r>
            <a:r>
              <a:rPr lang="en-US" altLang="ko-KR" dirty="0"/>
              <a:t> </a:t>
            </a:r>
            <a:r>
              <a:rPr lang="en-US" altLang="ko-KR" dirty="0" err="1"/>
              <a:t>size&amp;Target</a:t>
            </a:r>
            <a:r>
              <a:rPr lang="en-US" altLang="ko-KR" dirty="0"/>
              <a:t> File Size (32MB vs 64MB) 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16102A-8D8C-453C-9987-11EDC7826C92}"/>
              </a:ext>
            </a:extLst>
          </p:cNvPr>
          <p:cNvSpPr txBox="1"/>
          <p:nvPr/>
        </p:nvSpPr>
        <p:spPr>
          <a:xfrm>
            <a:off x="323528" y="57731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D7865C2-1105-4C7B-8F28-346545551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02629"/>
            <a:ext cx="8839200" cy="338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345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Compaction::</a:t>
            </a:r>
            <a:r>
              <a:rPr lang="en-US" altLang="ko-KR" dirty="0" err="1"/>
              <a:t>SSTable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Trial#1 Compaction on </a:t>
            </a:r>
            <a:r>
              <a:rPr lang="en-US" altLang="ko-KR" dirty="0" err="1"/>
              <a:t>MemTable</a:t>
            </a:r>
            <a:r>
              <a:rPr lang="en-US" altLang="ko-KR" dirty="0"/>
              <a:t> </a:t>
            </a:r>
            <a:r>
              <a:rPr lang="en-US" altLang="ko-KR" dirty="0" err="1"/>
              <a:t>size&amp;Target</a:t>
            </a:r>
            <a:r>
              <a:rPr lang="en-US" altLang="ko-KR" dirty="0"/>
              <a:t> File Size (32MB vs 64MB) 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F41841-1E3E-426B-807B-1667D919C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08920" y="2708920"/>
            <a:ext cx="1952898" cy="2038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4ECFC9-0B43-4809-B8C5-860BF86A4406}"/>
              </a:ext>
            </a:extLst>
          </p:cNvPr>
          <p:cNvSpPr txBox="1"/>
          <p:nvPr/>
        </p:nvSpPr>
        <p:spPr>
          <a:xfrm>
            <a:off x="843835" y="4887282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badi" panose="020B0604020104020204" pitchFamily="34" charset="0"/>
              </a:rPr>
              <a:t>fillrandom</a:t>
            </a:r>
            <a:r>
              <a:rPr lang="en-US" altLang="ko-KR" dirty="0">
                <a:latin typeface="Abadi" panose="020B0604020104020204" pitchFamily="34" charset="0"/>
              </a:rPr>
              <a:t>] Write Latency (99%) 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953420-AB09-4E92-874C-E913152EA948}"/>
              </a:ext>
            </a:extLst>
          </p:cNvPr>
          <p:cNvSpPr txBox="1"/>
          <p:nvPr/>
        </p:nvSpPr>
        <p:spPr>
          <a:xfrm>
            <a:off x="5221595" y="4859968"/>
            <a:ext cx="351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badi" panose="020B0604020104020204" pitchFamily="34" charset="0"/>
              </a:rPr>
              <a:t>readrandom</a:t>
            </a:r>
            <a:r>
              <a:rPr lang="en-US" altLang="ko-KR" dirty="0">
                <a:latin typeface="Abadi" panose="020B0604020104020204" pitchFamily="34" charset="0"/>
              </a:rPr>
              <a:t>] Read Latency (99%) 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pic>
        <p:nvPicPr>
          <p:cNvPr id="22" name="그림 21" descr="텍스트, 쇼지, 공공, 바둑판식이(가) 표시된 사진&#10;&#10;자동 생성된 설명">
            <a:extLst>
              <a:ext uri="{FF2B5EF4-FFF2-40B4-BE49-F238E27FC236}">
                <a16:creationId xmlns:a16="http://schemas.microsoft.com/office/drawing/2014/main" id="{1533658C-986D-4AAC-AF7C-DCD9AB4AD9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2133082"/>
            <a:ext cx="4303001" cy="277902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C33C5D4-9E4E-4982-BD96-2960D2387B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402" y="2129996"/>
            <a:ext cx="4271085" cy="272997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A400DA7-3A38-42FA-AEE3-482EB31D19E4}"/>
              </a:ext>
            </a:extLst>
          </p:cNvPr>
          <p:cNvSpPr txBox="1"/>
          <p:nvPr/>
        </p:nvSpPr>
        <p:spPr>
          <a:xfrm>
            <a:off x="1515219" y="5784019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Read/Write latency Trade-off on </a:t>
            </a:r>
            <a:r>
              <a:rPr lang="en-US" altLang="ko-KR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MemTable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Size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666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Compaction::</a:t>
            </a:r>
            <a:r>
              <a:rPr lang="en-US" altLang="ko-KR" dirty="0" err="1"/>
              <a:t>SSTable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Trial#2 Compaction on </a:t>
            </a:r>
            <a:r>
              <a:rPr lang="en-US" altLang="ko-KR" dirty="0" err="1"/>
              <a:t>MemTable</a:t>
            </a:r>
            <a:r>
              <a:rPr lang="en-US" altLang="ko-KR" dirty="0"/>
              <a:t> size, but Target File Size 64MB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MemT</a:t>
            </a:r>
            <a:r>
              <a:rPr lang="en-US" altLang="ko-KR" sz="1800" dirty="0"/>
              <a:t>=[2,4,8,16,32,64]MB, SST_Level1 = 64MB) </a:t>
            </a:r>
            <a:endParaRPr lang="ko-KR" altLang="en-US" sz="1800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16102A-8D8C-453C-9987-11EDC7826C92}"/>
              </a:ext>
            </a:extLst>
          </p:cNvPr>
          <p:cNvSpPr txBox="1"/>
          <p:nvPr/>
        </p:nvSpPr>
        <p:spPr>
          <a:xfrm>
            <a:off x="323528" y="57731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85F472-FD31-439F-B23B-9372131E9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092229"/>
            <a:ext cx="4572976" cy="4050205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37A3B9B-4374-4836-B537-9F158838A556}"/>
              </a:ext>
            </a:extLst>
          </p:cNvPr>
          <p:cNvSpPr/>
          <p:nvPr/>
        </p:nvSpPr>
        <p:spPr bwMode="auto">
          <a:xfrm>
            <a:off x="6013450" y="2276872"/>
            <a:ext cx="791834" cy="719082"/>
          </a:xfrm>
          <a:prstGeom prst="roundRect">
            <a:avLst/>
          </a:prstGeom>
          <a:noFill/>
          <a:ln w="2857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  <a:ea typeface="굴림" charset="-127"/>
              </a:rPr>
              <a:t>Mem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  <a:ea typeface="굴림" charset="-127"/>
              </a:rPr>
              <a:t>Table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  <a:ea typeface="굴림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6A96E42-77E9-438E-B285-C46325D457E8}"/>
              </a:ext>
            </a:extLst>
          </p:cNvPr>
          <p:cNvSpPr/>
          <p:nvPr/>
        </p:nvSpPr>
        <p:spPr bwMode="auto">
          <a:xfrm>
            <a:off x="6008586" y="3212976"/>
            <a:ext cx="1798910" cy="1728093"/>
          </a:xfrm>
          <a:prstGeom prst="roundRect">
            <a:avLst/>
          </a:prstGeom>
          <a:solidFill>
            <a:srgbClr val="BF9000"/>
          </a:solidFill>
          <a:ln w="2857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  <a:ea typeface="굴림" charset="-127"/>
              </a:rPr>
              <a:t>L1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  <a:ea typeface="굴림" charset="-127"/>
              </a:rPr>
              <a:t>SST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  <a:ea typeface="굴림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A466FC3-D51F-4CF9-96E6-B34285E5D86A}"/>
              </a:ext>
            </a:extLst>
          </p:cNvPr>
          <p:cNvCxnSpPr>
            <a:cxnSpLocks/>
          </p:cNvCxnSpPr>
          <p:nvPr/>
        </p:nvCxnSpPr>
        <p:spPr bwMode="auto">
          <a:xfrm>
            <a:off x="7884368" y="2246013"/>
            <a:ext cx="0" cy="719082"/>
          </a:xfrm>
          <a:prstGeom prst="straightConnector1">
            <a:avLst/>
          </a:prstGeom>
          <a:noFill/>
          <a:ln w="9525" cap="rnd" cmpd="sng" algn="ctr">
            <a:solidFill>
              <a:srgbClr val="FF0000"/>
            </a:solidFill>
            <a:prstDash val="sysDot"/>
            <a:round/>
            <a:headEnd type="triangle"/>
            <a:tailEnd type="triangle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6E62BB3-A363-49E9-B899-22C172685366}"/>
              </a:ext>
            </a:extLst>
          </p:cNvPr>
          <p:cNvSpPr txBox="1"/>
          <p:nvPr/>
        </p:nvSpPr>
        <p:spPr>
          <a:xfrm>
            <a:off x="8110588" y="2143889"/>
            <a:ext cx="782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0" dirty="0">
                <a:solidFill>
                  <a:srgbClr val="FF0000"/>
                </a:solidFill>
                <a:latin typeface="Abadi" panose="020B0604020104020204" pitchFamily="34" charset="0"/>
              </a:rPr>
              <a:t>2MB</a:t>
            </a:r>
          </a:p>
          <a:p>
            <a:pPr algn="ctr"/>
            <a:r>
              <a:rPr lang="en-US" altLang="ko-KR" b="0" dirty="0">
                <a:solidFill>
                  <a:srgbClr val="FF0000"/>
                </a:solidFill>
                <a:latin typeface="Abadi" panose="020B0604020104020204" pitchFamily="34" charset="0"/>
              </a:rPr>
              <a:t>~</a:t>
            </a:r>
          </a:p>
          <a:p>
            <a:pPr algn="ctr"/>
            <a:r>
              <a:rPr lang="en-US" altLang="ko-KR" b="0" dirty="0">
                <a:solidFill>
                  <a:srgbClr val="FF0000"/>
                </a:solidFill>
                <a:latin typeface="Abadi" panose="020B0604020104020204" pitchFamily="34" charset="0"/>
              </a:rPr>
              <a:t>64MB</a:t>
            </a:r>
            <a:endParaRPr lang="ko-KR" altLang="en-US" b="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F91CA0C-9571-4A69-B5EA-F6EC6D69A0D7}"/>
              </a:ext>
            </a:extLst>
          </p:cNvPr>
          <p:cNvCxnSpPr>
            <a:cxnSpLocks/>
          </p:cNvCxnSpPr>
          <p:nvPr/>
        </p:nvCxnSpPr>
        <p:spPr bwMode="auto">
          <a:xfrm>
            <a:off x="7928991" y="3212976"/>
            <a:ext cx="0" cy="1728093"/>
          </a:xfrm>
          <a:prstGeom prst="straightConnector1">
            <a:avLst/>
          </a:prstGeom>
          <a:noFill/>
          <a:ln w="9525" cap="rnd" cmpd="sng" algn="ctr">
            <a:solidFill>
              <a:srgbClr val="FF0000"/>
            </a:solidFill>
            <a:prstDash val="sysDot"/>
            <a:round/>
            <a:headEnd type="triangle"/>
            <a:tailEnd type="triangle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08787E3-5D1F-4286-8E87-5A501CD16686}"/>
              </a:ext>
            </a:extLst>
          </p:cNvPr>
          <p:cNvSpPr txBox="1"/>
          <p:nvPr/>
        </p:nvSpPr>
        <p:spPr>
          <a:xfrm>
            <a:off x="8091834" y="3852256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>
                <a:solidFill>
                  <a:srgbClr val="FF0000"/>
                </a:solidFill>
                <a:latin typeface="Abadi" panose="020B0604020104020204" pitchFamily="34" charset="0"/>
              </a:rPr>
              <a:t>64MB</a:t>
            </a:r>
            <a:endParaRPr lang="ko-KR" altLang="en-US" b="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4EB79A1B-E48C-4BE3-B7A2-D1D4C67A5D3C}"/>
              </a:ext>
            </a:extLst>
          </p:cNvPr>
          <p:cNvSpPr/>
          <p:nvPr/>
        </p:nvSpPr>
        <p:spPr bwMode="auto">
          <a:xfrm>
            <a:off x="6908041" y="2276872"/>
            <a:ext cx="791834" cy="719082"/>
          </a:xfrm>
          <a:prstGeom prst="roundRect">
            <a:avLst/>
          </a:prstGeom>
          <a:solidFill>
            <a:srgbClr val="FFD961"/>
          </a:solidFill>
          <a:ln w="2857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  <a:ea typeface="굴림" charset="-127"/>
              </a:rPr>
              <a:t>L0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  <a:ea typeface="굴림" charset="-127"/>
              </a:rPr>
              <a:t>SST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0570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Compaction::</a:t>
            </a:r>
            <a:r>
              <a:rPr lang="en-US" altLang="ko-KR" dirty="0" err="1"/>
              <a:t>SSTable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Trial#2 Compaction on </a:t>
            </a:r>
            <a:r>
              <a:rPr lang="en-US" altLang="ko-KR" dirty="0" err="1"/>
              <a:t>MemTable</a:t>
            </a:r>
            <a:r>
              <a:rPr lang="en-US" altLang="ko-KR" dirty="0"/>
              <a:t> size, but Target File Size 64MB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MemT</a:t>
            </a:r>
            <a:r>
              <a:rPr lang="en-US" altLang="ko-KR" sz="1800" dirty="0"/>
              <a:t>=[2,4,8,16,32,64]MB, SST_Level1 = 64MB) </a:t>
            </a:r>
            <a:endParaRPr lang="ko-KR" altLang="en-US" sz="1800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16102A-8D8C-453C-9987-11EDC7826C92}"/>
              </a:ext>
            </a:extLst>
          </p:cNvPr>
          <p:cNvSpPr txBox="1"/>
          <p:nvPr/>
        </p:nvSpPr>
        <p:spPr>
          <a:xfrm>
            <a:off x="1979712" y="6069876"/>
            <a:ext cx="548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 difference between previous experiment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53E6E64-98B1-4ED0-B13E-13FFC51B7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3486"/>
            <a:ext cx="9144000" cy="352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83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Compaction::</a:t>
            </a:r>
            <a:r>
              <a:rPr lang="en-US" altLang="ko-KR" dirty="0" err="1"/>
              <a:t>SSTable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Trial#2 Compaction on </a:t>
            </a:r>
            <a:r>
              <a:rPr lang="en-US" altLang="ko-KR" dirty="0" err="1"/>
              <a:t>MemTable</a:t>
            </a:r>
            <a:r>
              <a:rPr lang="en-US" altLang="ko-KR" dirty="0"/>
              <a:t> </a:t>
            </a:r>
            <a:r>
              <a:rPr lang="en-US" altLang="ko-KR" dirty="0" err="1"/>
              <a:t>size&amp;Target</a:t>
            </a:r>
            <a:r>
              <a:rPr lang="en-US" altLang="ko-KR" dirty="0"/>
              <a:t> File Size (32MB vs 64MB) 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F41841-1E3E-426B-807B-1667D919C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08920" y="2708920"/>
            <a:ext cx="1952898" cy="2038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4ECFC9-0B43-4809-B8C5-860BF86A4406}"/>
              </a:ext>
            </a:extLst>
          </p:cNvPr>
          <p:cNvSpPr txBox="1"/>
          <p:nvPr/>
        </p:nvSpPr>
        <p:spPr>
          <a:xfrm>
            <a:off x="843835" y="4887282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badi" panose="020B0604020104020204" pitchFamily="34" charset="0"/>
              </a:rPr>
              <a:t>fillrandom</a:t>
            </a:r>
            <a:r>
              <a:rPr lang="en-US" altLang="ko-KR" dirty="0">
                <a:latin typeface="Abadi" panose="020B0604020104020204" pitchFamily="34" charset="0"/>
              </a:rPr>
              <a:t>] Write Latency (99%) 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953420-AB09-4E92-874C-E913152EA948}"/>
              </a:ext>
            </a:extLst>
          </p:cNvPr>
          <p:cNvSpPr txBox="1"/>
          <p:nvPr/>
        </p:nvSpPr>
        <p:spPr>
          <a:xfrm>
            <a:off x="5221595" y="4859968"/>
            <a:ext cx="351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badi" panose="020B0604020104020204" pitchFamily="34" charset="0"/>
              </a:rPr>
              <a:t>readrandom</a:t>
            </a:r>
            <a:r>
              <a:rPr lang="en-US" altLang="ko-KR" dirty="0">
                <a:latin typeface="Abadi" panose="020B0604020104020204" pitchFamily="34" charset="0"/>
              </a:rPr>
              <a:t>] Read Latency (99%) 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400DA7-3A38-42FA-AEE3-482EB31D19E4}"/>
              </a:ext>
            </a:extLst>
          </p:cNvPr>
          <p:cNvSpPr txBox="1"/>
          <p:nvPr/>
        </p:nvSpPr>
        <p:spPr>
          <a:xfrm>
            <a:off x="1515219" y="5784019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 difference between previous experiment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 descr="텍스트, 쇼지, 바둑판식이(가) 표시된 사진&#10;&#10;자동 생성된 설명">
            <a:extLst>
              <a:ext uri="{FF2B5EF4-FFF2-40B4-BE49-F238E27FC236}">
                <a16:creationId xmlns:a16="http://schemas.microsoft.com/office/drawing/2014/main" id="{189DD11F-C184-4FC6-B888-ED336C3E2F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95" y="2133047"/>
            <a:ext cx="3961529" cy="25584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0AEF30-B825-4922-874A-E156240756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587" y="2113073"/>
            <a:ext cx="3921801" cy="253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43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Compaction::</a:t>
            </a:r>
            <a:r>
              <a:rPr lang="en-US" altLang="ko-KR" dirty="0" err="1"/>
              <a:t>SSTable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Trial#1 vs Trial#2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F41841-1E3E-426B-807B-1667D919C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08920" y="2708920"/>
            <a:ext cx="1952898" cy="2038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4ECFC9-0B43-4809-B8C5-860BF86A4406}"/>
              </a:ext>
            </a:extLst>
          </p:cNvPr>
          <p:cNvSpPr txBox="1"/>
          <p:nvPr/>
        </p:nvSpPr>
        <p:spPr>
          <a:xfrm>
            <a:off x="843835" y="4887282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badi" panose="020B0604020104020204" pitchFamily="34" charset="0"/>
              </a:rPr>
              <a:t>fillrandom</a:t>
            </a:r>
            <a:r>
              <a:rPr lang="en-US" altLang="ko-KR" dirty="0">
                <a:latin typeface="Abadi" panose="020B0604020104020204" pitchFamily="34" charset="0"/>
              </a:rPr>
              <a:t>] Write Latency (99%) 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953420-AB09-4E92-874C-E913152EA948}"/>
              </a:ext>
            </a:extLst>
          </p:cNvPr>
          <p:cNvSpPr txBox="1"/>
          <p:nvPr/>
        </p:nvSpPr>
        <p:spPr>
          <a:xfrm>
            <a:off x="5221595" y="4859968"/>
            <a:ext cx="351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badi" panose="020B0604020104020204" pitchFamily="34" charset="0"/>
              </a:rPr>
              <a:t>readrandom</a:t>
            </a:r>
            <a:r>
              <a:rPr lang="en-US" altLang="ko-KR" dirty="0">
                <a:latin typeface="Abadi" panose="020B0604020104020204" pitchFamily="34" charset="0"/>
              </a:rPr>
              <a:t>] Read Latency (99%) 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400DA7-3A38-42FA-AEE3-482EB31D19E4}"/>
              </a:ext>
            </a:extLst>
          </p:cNvPr>
          <p:cNvSpPr txBox="1"/>
          <p:nvPr/>
        </p:nvSpPr>
        <p:spPr>
          <a:xfrm>
            <a:off x="1515219" y="5784019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..?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553C88-3950-411F-8681-CB74FD8A8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443" y="1884954"/>
            <a:ext cx="4419460" cy="29839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1B46F8-95FB-4F94-B1F9-D2DDD561DB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0" y="1884954"/>
            <a:ext cx="4340338" cy="2983983"/>
          </a:xfrm>
          <a:prstGeom prst="rect">
            <a:avLst/>
          </a:prstGeom>
        </p:spPr>
      </p:pic>
      <p:pic>
        <p:nvPicPr>
          <p:cNvPr id="12" name="그래픽 11" descr="천사 같은 얼굴(윤곽선) 단색으로 채워진">
            <a:extLst>
              <a:ext uri="{FF2B5EF4-FFF2-40B4-BE49-F238E27FC236}">
                <a16:creationId xmlns:a16="http://schemas.microsoft.com/office/drawing/2014/main" id="{B36C4488-B1F3-4655-A4AF-74C4A71715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21595" y="5784019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>
            <a:extLst>
              <a:ext uri="{FF2B5EF4-FFF2-40B4-BE49-F238E27FC236}">
                <a16:creationId xmlns:a16="http://schemas.microsoft.com/office/drawing/2014/main" id="{098A2EAC-50AB-42E5-8635-9D2DDA503786}"/>
              </a:ext>
            </a:extLst>
          </p:cNvPr>
          <p:cNvSpPr/>
          <p:nvPr/>
        </p:nvSpPr>
        <p:spPr bwMode="auto">
          <a:xfrm>
            <a:off x="227711" y="4660463"/>
            <a:ext cx="4266583" cy="1127200"/>
          </a:xfrm>
          <a:prstGeom prst="rect">
            <a:avLst/>
          </a:prstGeom>
          <a:solidFill>
            <a:schemeClr val="accent2">
              <a:lumMod val="60000"/>
              <a:lumOff val="40000"/>
              <a:alpha val="14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2C077F9-5550-4368-9F80-DFDF633C1952}"/>
              </a:ext>
            </a:extLst>
          </p:cNvPr>
          <p:cNvSpPr/>
          <p:nvPr/>
        </p:nvSpPr>
        <p:spPr bwMode="auto">
          <a:xfrm>
            <a:off x="227711" y="3508579"/>
            <a:ext cx="4266583" cy="1127200"/>
          </a:xfrm>
          <a:prstGeom prst="rect">
            <a:avLst/>
          </a:prstGeom>
          <a:solidFill>
            <a:schemeClr val="accent2">
              <a:lumMod val="60000"/>
              <a:lumOff val="40000"/>
              <a:alpha val="14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E19103-546B-4722-8AD2-4B4DA69C1CFA}"/>
              </a:ext>
            </a:extLst>
          </p:cNvPr>
          <p:cNvSpPr/>
          <p:nvPr/>
        </p:nvSpPr>
        <p:spPr bwMode="auto">
          <a:xfrm>
            <a:off x="227711" y="2412996"/>
            <a:ext cx="4266583" cy="1127200"/>
          </a:xfrm>
          <a:prstGeom prst="rect">
            <a:avLst/>
          </a:prstGeom>
          <a:solidFill>
            <a:schemeClr val="accent2">
              <a:lumMod val="60000"/>
              <a:lumOff val="40000"/>
              <a:alpha val="14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136FE80C-E2D6-450F-B5B1-58FF0B094A54}"/>
              </a:ext>
            </a:extLst>
          </p:cNvPr>
          <p:cNvSpPr txBox="1">
            <a:spLocks/>
          </p:cNvSpPr>
          <p:nvPr/>
        </p:nvSpPr>
        <p:spPr bwMode="auto">
          <a:xfrm>
            <a:off x="269256" y="857724"/>
            <a:ext cx="864096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b="0" kern="0"/>
              <a:t>Leveled Compaction, Universal Compaction </a:t>
            </a:r>
          </a:p>
          <a:p>
            <a:pPr lvl="1"/>
            <a:r>
              <a:rPr lang="en-US" altLang="ko-KR" b="0" kern="0"/>
              <a:t>Sorted Level vs Sorted Run </a:t>
            </a:r>
          </a:p>
          <a:p>
            <a:endParaRPr lang="en-US" altLang="ko-KR" b="0" kern="0"/>
          </a:p>
          <a:p>
            <a:endParaRPr lang="en-US" altLang="ko-KR" b="0" kern="0"/>
          </a:p>
          <a:p>
            <a:endParaRPr lang="en-US" altLang="ko-KR" b="0" kern="0"/>
          </a:p>
          <a:p>
            <a:pPr marL="0" indent="0">
              <a:buNone/>
            </a:pPr>
            <a:endParaRPr lang="en-US" altLang="ko-KR" b="0" kern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6BFEDB6-769C-450D-B813-7CB9A90AB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en-US" altLang="ko-KR"/>
              <a:t>Compaction Style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932A3F6-9115-4D05-8EB5-D4FD3112ECAB}"/>
              </a:ext>
            </a:extLst>
          </p:cNvPr>
          <p:cNvSpPr/>
          <p:nvPr/>
        </p:nvSpPr>
        <p:spPr bwMode="auto">
          <a:xfrm>
            <a:off x="644309" y="2482441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1DF76C-0133-4839-ABAA-06377328E982}"/>
              </a:ext>
            </a:extLst>
          </p:cNvPr>
          <p:cNvSpPr/>
          <p:nvPr/>
        </p:nvSpPr>
        <p:spPr bwMode="auto">
          <a:xfrm>
            <a:off x="932341" y="2482441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A3CB18-2270-4352-A26E-70F3C5484B9F}"/>
              </a:ext>
            </a:extLst>
          </p:cNvPr>
          <p:cNvSpPr/>
          <p:nvPr/>
        </p:nvSpPr>
        <p:spPr bwMode="auto">
          <a:xfrm>
            <a:off x="644309" y="2827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85B99D5-5B5C-448C-A22F-8BCD241AE5F4}"/>
              </a:ext>
            </a:extLst>
          </p:cNvPr>
          <p:cNvSpPr/>
          <p:nvPr/>
        </p:nvSpPr>
        <p:spPr bwMode="auto">
          <a:xfrm>
            <a:off x="932341" y="2827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23B097A-447C-4643-8876-DB5297329EF0}"/>
              </a:ext>
            </a:extLst>
          </p:cNvPr>
          <p:cNvSpPr/>
          <p:nvPr/>
        </p:nvSpPr>
        <p:spPr bwMode="auto">
          <a:xfrm>
            <a:off x="1205981" y="2827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F580914-F50B-4971-9FAD-A1C0CE600035}"/>
              </a:ext>
            </a:extLst>
          </p:cNvPr>
          <p:cNvSpPr/>
          <p:nvPr/>
        </p:nvSpPr>
        <p:spPr bwMode="auto">
          <a:xfrm>
            <a:off x="1494013" y="2827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70C6715-0467-4AF4-A121-39B4FD1553E6}"/>
              </a:ext>
            </a:extLst>
          </p:cNvPr>
          <p:cNvSpPr/>
          <p:nvPr/>
        </p:nvSpPr>
        <p:spPr bwMode="auto">
          <a:xfrm>
            <a:off x="644309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8453B2-B017-469A-96CB-C5A8D0B9840A}"/>
              </a:ext>
            </a:extLst>
          </p:cNvPr>
          <p:cNvSpPr/>
          <p:nvPr/>
        </p:nvSpPr>
        <p:spPr bwMode="auto">
          <a:xfrm>
            <a:off x="932341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E8B2972-BDBC-4291-ADDD-C3294D2AF464}"/>
              </a:ext>
            </a:extLst>
          </p:cNvPr>
          <p:cNvSpPr/>
          <p:nvPr/>
        </p:nvSpPr>
        <p:spPr bwMode="auto">
          <a:xfrm>
            <a:off x="1220373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97A1DC5-2CA4-4F32-8BE0-D925BE4027BB}"/>
              </a:ext>
            </a:extLst>
          </p:cNvPr>
          <p:cNvSpPr/>
          <p:nvPr/>
        </p:nvSpPr>
        <p:spPr bwMode="auto">
          <a:xfrm>
            <a:off x="1508405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5E5DB40-9296-43CA-98EB-80D018B9110D}"/>
              </a:ext>
            </a:extLst>
          </p:cNvPr>
          <p:cNvSpPr/>
          <p:nvPr/>
        </p:nvSpPr>
        <p:spPr bwMode="auto">
          <a:xfrm>
            <a:off x="1796437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34AAD59-6B41-42BB-BE1E-12137BC08631}"/>
              </a:ext>
            </a:extLst>
          </p:cNvPr>
          <p:cNvSpPr/>
          <p:nvPr/>
        </p:nvSpPr>
        <p:spPr bwMode="auto">
          <a:xfrm>
            <a:off x="2084469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4D43826-A37D-4454-93BE-D06C9731B474}"/>
              </a:ext>
            </a:extLst>
          </p:cNvPr>
          <p:cNvSpPr/>
          <p:nvPr/>
        </p:nvSpPr>
        <p:spPr bwMode="auto">
          <a:xfrm>
            <a:off x="644309" y="3581021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926DD90-7AE6-4029-8212-667A5B6D35EF}"/>
              </a:ext>
            </a:extLst>
          </p:cNvPr>
          <p:cNvSpPr/>
          <p:nvPr/>
        </p:nvSpPr>
        <p:spPr bwMode="auto">
          <a:xfrm>
            <a:off x="932341" y="3581021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5512788-633F-415B-A55C-CB70582A6010}"/>
              </a:ext>
            </a:extLst>
          </p:cNvPr>
          <p:cNvSpPr/>
          <p:nvPr/>
        </p:nvSpPr>
        <p:spPr bwMode="auto">
          <a:xfrm>
            <a:off x="644309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A8ED785-260B-43DA-8149-54134EB8B6CF}"/>
              </a:ext>
            </a:extLst>
          </p:cNvPr>
          <p:cNvSpPr/>
          <p:nvPr/>
        </p:nvSpPr>
        <p:spPr bwMode="auto">
          <a:xfrm>
            <a:off x="932341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8BE547C-6F8F-44CD-A6C2-4451F23C46B5}"/>
              </a:ext>
            </a:extLst>
          </p:cNvPr>
          <p:cNvSpPr/>
          <p:nvPr/>
        </p:nvSpPr>
        <p:spPr bwMode="auto">
          <a:xfrm>
            <a:off x="1515750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84B6496-CB72-48A0-AD23-20DFBDA67628}"/>
              </a:ext>
            </a:extLst>
          </p:cNvPr>
          <p:cNvSpPr/>
          <p:nvPr/>
        </p:nvSpPr>
        <p:spPr bwMode="auto">
          <a:xfrm>
            <a:off x="1222872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DE97E2-052F-4B4D-ABA0-CFBF9EC4BB57}"/>
              </a:ext>
            </a:extLst>
          </p:cNvPr>
          <p:cNvSpPr/>
          <p:nvPr/>
        </p:nvSpPr>
        <p:spPr bwMode="auto">
          <a:xfrm>
            <a:off x="644309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368917F-B0B8-432B-8D89-5A064373F718}"/>
              </a:ext>
            </a:extLst>
          </p:cNvPr>
          <p:cNvSpPr/>
          <p:nvPr/>
        </p:nvSpPr>
        <p:spPr bwMode="auto">
          <a:xfrm>
            <a:off x="932341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4D3CDFB-F831-443E-893E-27F0F2A26BD0}"/>
              </a:ext>
            </a:extLst>
          </p:cNvPr>
          <p:cNvSpPr/>
          <p:nvPr/>
        </p:nvSpPr>
        <p:spPr bwMode="auto">
          <a:xfrm>
            <a:off x="1220373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99AC4A-28C5-468B-AB91-C2C67817E927}"/>
              </a:ext>
            </a:extLst>
          </p:cNvPr>
          <p:cNvSpPr/>
          <p:nvPr/>
        </p:nvSpPr>
        <p:spPr bwMode="auto">
          <a:xfrm>
            <a:off x="1508405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8F1D2E2-26AB-48E5-8C79-DC4D2063D798}"/>
              </a:ext>
            </a:extLst>
          </p:cNvPr>
          <p:cNvSpPr/>
          <p:nvPr/>
        </p:nvSpPr>
        <p:spPr bwMode="auto">
          <a:xfrm>
            <a:off x="1796437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8F2147A-26F7-4A02-8095-7E61BC778E2F}"/>
              </a:ext>
            </a:extLst>
          </p:cNvPr>
          <p:cNvSpPr/>
          <p:nvPr/>
        </p:nvSpPr>
        <p:spPr bwMode="auto">
          <a:xfrm>
            <a:off x="2084469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55573A6-07A6-4EDD-B04C-ADCF2EB48D04}"/>
              </a:ext>
            </a:extLst>
          </p:cNvPr>
          <p:cNvSpPr/>
          <p:nvPr/>
        </p:nvSpPr>
        <p:spPr bwMode="auto">
          <a:xfrm>
            <a:off x="644309" y="464146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19B790E-0A73-49D9-B42C-EB4B4074A20D}"/>
              </a:ext>
            </a:extLst>
          </p:cNvPr>
          <p:cNvSpPr/>
          <p:nvPr/>
        </p:nvSpPr>
        <p:spPr bwMode="auto">
          <a:xfrm>
            <a:off x="932341" y="464146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524BE90-1A9C-4D1D-8A12-482ADC715D16}"/>
              </a:ext>
            </a:extLst>
          </p:cNvPr>
          <p:cNvSpPr/>
          <p:nvPr/>
        </p:nvSpPr>
        <p:spPr bwMode="auto">
          <a:xfrm>
            <a:off x="644309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7114F52-EE06-4841-97B5-EEA435247C5B}"/>
              </a:ext>
            </a:extLst>
          </p:cNvPr>
          <p:cNvSpPr/>
          <p:nvPr/>
        </p:nvSpPr>
        <p:spPr bwMode="auto">
          <a:xfrm>
            <a:off x="932341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5F99AC6-1635-48D4-83A9-F7436C6ED786}"/>
              </a:ext>
            </a:extLst>
          </p:cNvPr>
          <p:cNvSpPr/>
          <p:nvPr/>
        </p:nvSpPr>
        <p:spPr bwMode="auto">
          <a:xfrm>
            <a:off x="1220373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147F54B-9EDC-4190-85D9-35041BDB47E4}"/>
              </a:ext>
            </a:extLst>
          </p:cNvPr>
          <p:cNvSpPr/>
          <p:nvPr/>
        </p:nvSpPr>
        <p:spPr bwMode="auto">
          <a:xfrm>
            <a:off x="1508405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C23ADEE-A1CC-40A5-B79D-72744856921C}"/>
              </a:ext>
            </a:extLst>
          </p:cNvPr>
          <p:cNvSpPr/>
          <p:nvPr/>
        </p:nvSpPr>
        <p:spPr bwMode="auto">
          <a:xfrm>
            <a:off x="1796437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CEA1205-3E5B-43D6-BC14-4F2124EAD593}"/>
              </a:ext>
            </a:extLst>
          </p:cNvPr>
          <p:cNvSpPr/>
          <p:nvPr/>
        </p:nvSpPr>
        <p:spPr bwMode="auto">
          <a:xfrm>
            <a:off x="2084469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66D4C8F-7CA3-4BFB-AE27-EF1DFBDA9B7F}"/>
              </a:ext>
            </a:extLst>
          </p:cNvPr>
          <p:cNvSpPr/>
          <p:nvPr/>
        </p:nvSpPr>
        <p:spPr bwMode="auto">
          <a:xfrm>
            <a:off x="2378766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ECBD619-2C2C-47CC-A007-4D17E709A983}"/>
              </a:ext>
            </a:extLst>
          </p:cNvPr>
          <p:cNvSpPr/>
          <p:nvPr/>
        </p:nvSpPr>
        <p:spPr bwMode="auto">
          <a:xfrm>
            <a:off x="2666798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3F8FA5F-B69B-4D03-A0AC-BBD51F8FA711}"/>
              </a:ext>
            </a:extLst>
          </p:cNvPr>
          <p:cNvSpPr/>
          <p:nvPr/>
        </p:nvSpPr>
        <p:spPr bwMode="auto">
          <a:xfrm>
            <a:off x="2954830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CAF6907-E079-4FA0-B82F-F1191C2F83DE}"/>
              </a:ext>
            </a:extLst>
          </p:cNvPr>
          <p:cNvSpPr/>
          <p:nvPr/>
        </p:nvSpPr>
        <p:spPr bwMode="auto">
          <a:xfrm>
            <a:off x="3242862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40CC4DC-BAFD-4973-B8AD-91F20F79BCA3}"/>
              </a:ext>
            </a:extLst>
          </p:cNvPr>
          <p:cNvSpPr/>
          <p:nvPr/>
        </p:nvSpPr>
        <p:spPr bwMode="auto">
          <a:xfrm>
            <a:off x="3530894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5018996-FB2F-4F9E-865E-4B0BD8C4561B}"/>
              </a:ext>
            </a:extLst>
          </p:cNvPr>
          <p:cNvSpPr/>
          <p:nvPr/>
        </p:nvSpPr>
        <p:spPr bwMode="auto">
          <a:xfrm>
            <a:off x="3818926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54BBA-E9AA-478E-89CD-6D81768DD693}"/>
              </a:ext>
            </a:extLst>
          </p:cNvPr>
          <p:cNvSpPr txBox="1"/>
          <p:nvPr/>
        </p:nvSpPr>
        <p:spPr>
          <a:xfrm>
            <a:off x="227711" y="2355164"/>
            <a:ext cx="392925" cy="3366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1600" b="0"/>
              <a:t>0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1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2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0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1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2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0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1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2</a:t>
            </a:r>
            <a:endParaRPr lang="ko-KR" altLang="en-US" sz="1600" b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3B4152-CA87-4864-9FB3-87E20AC5EDDB}"/>
              </a:ext>
            </a:extLst>
          </p:cNvPr>
          <p:cNvCxnSpPr/>
          <p:nvPr/>
        </p:nvCxnSpPr>
        <p:spPr bwMode="auto">
          <a:xfrm>
            <a:off x="227711" y="4594599"/>
            <a:ext cx="4266583" cy="0"/>
          </a:xfrm>
          <a:prstGeom prst="line">
            <a:avLst/>
          </a:prstGeom>
          <a:noFill/>
          <a:ln w="1905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6E7542D-8A25-424B-8A93-C202D9390763}"/>
              </a:ext>
            </a:extLst>
          </p:cNvPr>
          <p:cNvCxnSpPr/>
          <p:nvPr/>
        </p:nvCxnSpPr>
        <p:spPr bwMode="auto">
          <a:xfrm>
            <a:off x="227711" y="3537324"/>
            <a:ext cx="4266583" cy="0"/>
          </a:xfrm>
          <a:prstGeom prst="line">
            <a:avLst/>
          </a:prstGeom>
          <a:noFill/>
          <a:ln w="1905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58E10C-7EF3-4AA5-9667-A398B0989871}"/>
              </a:ext>
            </a:extLst>
          </p:cNvPr>
          <p:cNvSpPr txBox="1"/>
          <p:nvPr/>
        </p:nvSpPr>
        <p:spPr>
          <a:xfrm>
            <a:off x="635484" y="24762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7</a:t>
            </a:r>
            <a:endParaRPr lang="ko-KR" altLang="en-US" sz="1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2A044CC-9E56-4FDF-AD2D-D6FFC047DEF0}"/>
              </a:ext>
            </a:extLst>
          </p:cNvPr>
          <p:cNvSpPr txBox="1"/>
          <p:nvPr/>
        </p:nvSpPr>
        <p:spPr>
          <a:xfrm>
            <a:off x="653945" y="2819813"/>
            <a:ext cx="64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1   3</a:t>
            </a:r>
            <a:endParaRPr lang="ko-KR" altLang="en-US" sz="14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301CF1C-4057-4A6C-994F-0BFF589DF875}"/>
              </a:ext>
            </a:extLst>
          </p:cNvPr>
          <p:cNvSpPr txBox="1"/>
          <p:nvPr/>
        </p:nvSpPr>
        <p:spPr>
          <a:xfrm>
            <a:off x="1166013" y="2819813"/>
            <a:ext cx="70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10 19</a:t>
            </a:r>
            <a:endParaRPr lang="ko-KR" altLang="en-US" sz="1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2185EA-4A35-4728-89C1-4F2037D483F5}"/>
              </a:ext>
            </a:extLst>
          </p:cNvPr>
          <p:cNvSpPr txBox="1"/>
          <p:nvPr/>
        </p:nvSpPr>
        <p:spPr>
          <a:xfrm>
            <a:off x="644309" y="3201824"/>
            <a:ext cx="187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2   4    8  12 15 18</a:t>
            </a:r>
            <a:endParaRPr lang="ko-KR" altLang="en-US" sz="14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F889A9-4F54-4CE0-A2BE-A1922DECD7E0}"/>
              </a:ext>
            </a:extLst>
          </p:cNvPr>
          <p:cNvSpPr txBox="1"/>
          <p:nvPr/>
        </p:nvSpPr>
        <p:spPr>
          <a:xfrm>
            <a:off x="644309" y="4252504"/>
            <a:ext cx="187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2   4    8  12 15 18</a:t>
            </a:r>
            <a:endParaRPr lang="ko-KR" altLang="en-US" sz="14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CF854A4-E22C-42BD-BDB8-94274CD972FB}"/>
              </a:ext>
            </a:extLst>
          </p:cNvPr>
          <p:cNvSpPr txBox="1"/>
          <p:nvPr/>
        </p:nvSpPr>
        <p:spPr>
          <a:xfrm>
            <a:off x="644309" y="5394606"/>
            <a:ext cx="2213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1   2    3   4   7   8</a:t>
            </a:r>
            <a:endParaRPr lang="ko-KR" altLang="en-US" sz="14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B1AA6DE-5E0B-44A3-A700-5C23A888B9CF}"/>
              </a:ext>
            </a:extLst>
          </p:cNvPr>
          <p:cNvSpPr txBox="1"/>
          <p:nvPr/>
        </p:nvSpPr>
        <p:spPr>
          <a:xfrm>
            <a:off x="653945" y="3916958"/>
            <a:ext cx="64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1   3</a:t>
            </a:r>
            <a:endParaRPr lang="ko-KR" altLang="en-US" sz="14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CAECFB8-62AD-4999-9097-479182AD249B}"/>
              </a:ext>
            </a:extLst>
          </p:cNvPr>
          <p:cNvSpPr txBox="1"/>
          <p:nvPr/>
        </p:nvSpPr>
        <p:spPr>
          <a:xfrm>
            <a:off x="1218931" y="3920169"/>
            <a:ext cx="1349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7  10  13 19</a:t>
            </a:r>
            <a:endParaRPr lang="ko-KR" altLang="en-US" sz="140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FD21777-7B61-475D-94F7-3513D3343B9E}"/>
              </a:ext>
            </a:extLst>
          </p:cNvPr>
          <p:cNvSpPr txBox="1"/>
          <p:nvPr/>
        </p:nvSpPr>
        <p:spPr>
          <a:xfrm>
            <a:off x="2326841" y="5394606"/>
            <a:ext cx="187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10 12 13 15  18 19</a:t>
            </a:r>
            <a:endParaRPr lang="ko-KR" altLang="en-US" sz="14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D56828D-92B6-409E-BAFB-78087B2DD7E7}"/>
              </a:ext>
            </a:extLst>
          </p:cNvPr>
          <p:cNvSpPr txBox="1"/>
          <p:nvPr/>
        </p:nvSpPr>
        <p:spPr>
          <a:xfrm>
            <a:off x="194625" y="2213684"/>
            <a:ext cx="737716" cy="311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0"/>
              <a:t>level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8B64B91-C9A2-4550-861C-A61FECEDBA59}"/>
              </a:ext>
            </a:extLst>
          </p:cNvPr>
          <p:cNvCxnSpPr>
            <a:cxnSpLocks/>
          </p:cNvCxnSpPr>
          <p:nvPr/>
        </p:nvCxnSpPr>
        <p:spPr bwMode="auto">
          <a:xfrm>
            <a:off x="1769561" y="2620940"/>
            <a:ext cx="1329469" cy="0"/>
          </a:xfrm>
          <a:prstGeom prst="straightConnector1">
            <a:avLst/>
          </a:prstGeom>
          <a:noFill/>
          <a:ln w="9525" cap="rnd" cmpd="sng" algn="ctr">
            <a:solidFill>
              <a:srgbClr val="00206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0F2D850-0754-4F15-B3C8-4DE77B49B9D1}"/>
              </a:ext>
            </a:extLst>
          </p:cNvPr>
          <p:cNvSpPr txBox="1"/>
          <p:nvPr/>
        </p:nvSpPr>
        <p:spPr>
          <a:xfrm>
            <a:off x="3162220" y="2412468"/>
            <a:ext cx="1088938" cy="371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>
                <a:solidFill>
                  <a:srgbClr val="002060"/>
                </a:solidFill>
              </a:rPr>
              <a:t>insert 13</a:t>
            </a:r>
          </a:p>
        </p:txBody>
      </p:sp>
      <p:sp>
        <p:nvSpPr>
          <p:cNvPr id="94" name="원호 93">
            <a:extLst>
              <a:ext uri="{FF2B5EF4-FFF2-40B4-BE49-F238E27FC236}">
                <a16:creationId xmlns:a16="http://schemas.microsoft.com/office/drawing/2014/main" id="{3BC95C85-CB6D-4C4C-8D73-EF95F483633C}"/>
              </a:ext>
            </a:extLst>
          </p:cNvPr>
          <p:cNvSpPr/>
          <p:nvPr/>
        </p:nvSpPr>
        <p:spPr bwMode="auto">
          <a:xfrm>
            <a:off x="799297" y="2681892"/>
            <a:ext cx="2020168" cy="1872207"/>
          </a:xfrm>
          <a:prstGeom prst="arc">
            <a:avLst>
              <a:gd name="adj1" fmla="val 16200000"/>
              <a:gd name="adj2" fmla="val 511561"/>
            </a:avLst>
          </a:prstGeom>
          <a:noFill/>
          <a:ln w="9525" cap="rnd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2DAA82A-366E-420C-9D6A-7B4CB18A6280}"/>
              </a:ext>
            </a:extLst>
          </p:cNvPr>
          <p:cNvSpPr txBox="1"/>
          <p:nvPr/>
        </p:nvSpPr>
        <p:spPr>
          <a:xfrm>
            <a:off x="2838794" y="2946796"/>
            <a:ext cx="9121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kern="0">
                <a:solidFill>
                  <a:srgbClr val="002060"/>
                </a:solidFill>
              </a:rPr>
              <a:t>Flush &amp;</a:t>
            </a:r>
          </a:p>
          <a:p>
            <a:r>
              <a:rPr lang="en-US" altLang="ko-KR" sz="1400" b="0" kern="0">
                <a:solidFill>
                  <a:srgbClr val="002060"/>
                </a:solidFill>
              </a:rPr>
              <a:t>merge</a:t>
            </a:r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98" name="원호 97">
            <a:extLst>
              <a:ext uri="{FF2B5EF4-FFF2-40B4-BE49-F238E27FC236}">
                <a16:creationId xmlns:a16="http://schemas.microsoft.com/office/drawing/2014/main" id="{0A533FBD-29BB-427C-9CCD-4F100715FC93}"/>
              </a:ext>
            </a:extLst>
          </p:cNvPr>
          <p:cNvSpPr/>
          <p:nvPr/>
        </p:nvSpPr>
        <p:spPr bwMode="auto">
          <a:xfrm>
            <a:off x="2184220" y="4044145"/>
            <a:ext cx="1732136" cy="1872207"/>
          </a:xfrm>
          <a:prstGeom prst="arc">
            <a:avLst>
              <a:gd name="adj1" fmla="val 16200000"/>
              <a:gd name="adj2" fmla="val 511561"/>
            </a:avLst>
          </a:prstGeom>
          <a:noFill/>
          <a:ln w="9525" cap="rnd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1CDEBF3-3CBF-4816-9795-E7E6C604C739}"/>
              </a:ext>
            </a:extLst>
          </p:cNvPr>
          <p:cNvSpPr txBox="1"/>
          <p:nvPr/>
        </p:nvSpPr>
        <p:spPr>
          <a:xfrm>
            <a:off x="3483055" y="3742461"/>
            <a:ext cx="912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kern="0">
                <a:solidFill>
                  <a:srgbClr val="002060"/>
                </a:solidFill>
              </a:rPr>
              <a:t>move</a:t>
            </a:r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A36A2FF-DC41-45CA-ACBE-628878F8E952}"/>
              </a:ext>
            </a:extLst>
          </p:cNvPr>
          <p:cNvSpPr txBox="1"/>
          <p:nvPr/>
        </p:nvSpPr>
        <p:spPr>
          <a:xfrm>
            <a:off x="797544" y="1916832"/>
            <a:ext cx="3289577" cy="371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Example of LeveledCompaction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4C50E1A-3EA2-4876-828B-6C9F56C8135E}"/>
              </a:ext>
            </a:extLst>
          </p:cNvPr>
          <p:cNvSpPr/>
          <p:nvPr/>
        </p:nvSpPr>
        <p:spPr bwMode="auto">
          <a:xfrm>
            <a:off x="1807947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6B9C29C-621A-4391-9444-1A908652D7CA}"/>
              </a:ext>
            </a:extLst>
          </p:cNvPr>
          <p:cNvSpPr/>
          <p:nvPr/>
        </p:nvSpPr>
        <p:spPr bwMode="auto">
          <a:xfrm>
            <a:off x="2095979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A7F69B6-4DAE-441C-8817-025490D0940F}"/>
              </a:ext>
            </a:extLst>
          </p:cNvPr>
          <p:cNvSpPr txBox="1"/>
          <p:nvPr/>
        </p:nvSpPr>
        <p:spPr>
          <a:xfrm>
            <a:off x="3483055" y="5024841"/>
            <a:ext cx="912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kern="0">
                <a:solidFill>
                  <a:srgbClr val="002060"/>
                </a:solidFill>
              </a:rPr>
              <a:t>merge</a:t>
            </a:r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8D6E4C3-C43E-4DA3-8594-403E38E614D3}"/>
              </a:ext>
            </a:extLst>
          </p:cNvPr>
          <p:cNvSpPr/>
          <p:nvPr/>
        </p:nvSpPr>
        <p:spPr bwMode="auto">
          <a:xfrm>
            <a:off x="4997599" y="2482441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8869399-23DF-41BF-AFFD-3DDCB36856AB}"/>
              </a:ext>
            </a:extLst>
          </p:cNvPr>
          <p:cNvSpPr/>
          <p:nvPr/>
        </p:nvSpPr>
        <p:spPr bwMode="auto">
          <a:xfrm>
            <a:off x="5285631" y="2482441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C77BD3A-D463-4DC1-8BBB-D361269B8E2C}"/>
              </a:ext>
            </a:extLst>
          </p:cNvPr>
          <p:cNvSpPr/>
          <p:nvPr/>
        </p:nvSpPr>
        <p:spPr bwMode="auto">
          <a:xfrm>
            <a:off x="4997599" y="2827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BE4C3D8-4E89-4433-B5B7-6F2DDD0C2C31}"/>
              </a:ext>
            </a:extLst>
          </p:cNvPr>
          <p:cNvSpPr/>
          <p:nvPr/>
        </p:nvSpPr>
        <p:spPr bwMode="auto">
          <a:xfrm>
            <a:off x="5285631" y="2827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9F605E0-0449-4BC1-9381-74452E52ED63}"/>
              </a:ext>
            </a:extLst>
          </p:cNvPr>
          <p:cNvSpPr/>
          <p:nvPr/>
        </p:nvSpPr>
        <p:spPr bwMode="auto">
          <a:xfrm>
            <a:off x="5834819" y="2827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AB85619-8012-48F3-B2CE-5371216F789C}"/>
              </a:ext>
            </a:extLst>
          </p:cNvPr>
          <p:cNvSpPr/>
          <p:nvPr/>
        </p:nvSpPr>
        <p:spPr bwMode="auto">
          <a:xfrm>
            <a:off x="6122851" y="2827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28D0AFD-120F-44A4-8CFB-4F80E5EB223E}"/>
              </a:ext>
            </a:extLst>
          </p:cNvPr>
          <p:cNvSpPr/>
          <p:nvPr/>
        </p:nvSpPr>
        <p:spPr bwMode="auto">
          <a:xfrm>
            <a:off x="4997599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5549823-2FC0-4E9A-9252-6981FF6584D2}"/>
              </a:ext>
            </a:extLst>
          </p:cNvPr>
          <p:cNvSpPr/>
          <p:nvPr/>
        </p:nvSpPr>
        <p:spPr bwMode="auto">
          <a:xfrm>
            <a:off x="5285631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0434F5C-7FAB-4916-A719-D5F8326930F8}"/>
              </a:ext>
            </a:extLst>
          </p:cNvPr>
          <p:cNvSpPr/>
          <p:nvPr/>
        </p:nvSpPr>
        <p:spPr bwMode="auto">
          <a:xfrm>
            <a:off x="5573663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441A19F-AFE7-4243-8656-DCB141C9B353}"/>
              </a:ext>
            </a:extLst>
          </p:cNvPr>
          <p:cNvSpPr/>
          <p:nvPr/>
        </p:nvSpPr>
        <p:spPr bwMode="auto">
          <a:xfrm>
            <a:off x="5861695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211B10B-4A80-43C5-9AEC-41CBB2BE0FD1}"/>
              </a:ext>
            </a:extLst>
          </p:cNvPr>
          <p:cNvSpPr/>
          <p:nvPr/>
        </p:nvSpPr>
        <p:spPr bwMode="auto">
          <a:xfrm>
            <a:off x="6149727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57810DE-17FB-49A6-92EC-65623DBA1D50}"/>
              </a:ext>
            </a:extLst>
          </p:cNvPr>
          <p:cNvSpPr/>
          <p:nvPr/>
        </p:nvSpPr>
        <p:spPr bwMode="auto">
          <a:xfrm>
            <a:off x="6437759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DCC6CB3-3EE4-4F66-9C45-B90C135CA3AE}"/>
              </a:ext>
            </a:extLst>
          </p:cNvPr>
          <p:cNvSpPr/>
          <p:nvPr/>
        </p:nvSpPr>
        <p:spPr bwMode="auto">
          <a:xfrm>
            <a:off x="4997599" y="3581021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0DCB099-D112-40AB-A385-6BC50886EFDB}"/>
              </a:ext>
            </a:extLst>
          </p:cNvPr>
          <p:cNvSpPr/>
          <p:nvPr/>
        </p:nvSpPr>
        <p:spPr bwMode="auto">
          <a:xfrm>
            <a:off x="5285631" y="3581021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626E466-240C-4D72-B385-9C64BA723A65}"/>
              </a:ext>
            </a:extLst>
          </p:cNvPr>
          <p:cNvSpPr/>
          <p:nvPr/>
        </p:nvSpPr>
        <p:spPr bwMode="auto">
          <a:xfrm>
            <a:off x="4997599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5D7F920-D96E-42B2-A95D-0E2625145B63}"/>
              </a:ext>
            </a:extLst>
          </p:cNvPr>
          <p:cNvSpPr/>
          <p:nvPr/>
        </p:nvSpPr>
        <p:spPr bwMode="auto">
          <a:xfrm>
            <a:off x="5285631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96345A2-17B0-4123-AB49-303B694F07D8}"/>
              </a:ext>
            </a:extLst>
          </p:cNvPr>
          <p:cNvSpPr/>
          <p:nvPr/>
        </p:nvSpPr>
        <p:spPr bwMode="auto">
          <a:xfrm>
            <a:off x="5834819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D6F793A-3DFD-4CA0-B1F1-0B726C6CE60E}"/>
              </a:ext>
            </a:extLst>
          </p:cNvPr>
          <p:cNvSpPr/>
          <p:nvPr/>
        </p:nvSpPr>
        <p:spPr bwMode="auto">
          <a:xfrm>
            <a:off x="6122851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83DE5F2-5031-453D-9355-B5FCDC93DAC1}"/>
              </a:ext>
            </a:extLst>
          </p:cNvPr>
          <p:cNvSpPr/>
          <p:nvPr/>
        </p:nvSpPr>
        <p:spPr bwMode="auto">
          <a:xfrm>
            <a:off x="4997599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8BBAE01-2FBD-4A2E-AADB-C1FCCB70F579}"/>
              </a:ext>
            </a:extLst>
          </p:cNvPr>
          <p:cNvSpPr/>
          <p:nvPr/>
        </p:nvSpPr>
        <p:spPr bwMode="auto">
          <a:xfrm>
            <a:off x="5285631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CB03910-DEA1-4F05-B2DC-575B00476CC0}"/>
              </a:ext>
            </a:extLst>
          </p:cNvPr>
          <p:cNvSpPr/>
          <p:nvPr/>
        </p:nvSpPr>
        <p:spPr bwMode="auto">
          <a:xfrm>
            <a:off x="5573663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8D35D45-6F33-41F4-8CA0-A9860FBC3BF2}"/>
              </a:ext>
            </a:extLst>
          </p:cNvPr>
          <p:cNvSpPr/>
          <p:nvPr/>
        </p:nvSpPr>
        <p:spPr bwMode="auto">
          <a:xfrm>
            <a:off x="5861695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EEB3079-CBD3-42BE-8FA2-4A8C635392D0}"/>
              </a:ext>
            </a:extLst>
          </p:cNvPr>
          <p:cNvSpPr/>
          <p:nvPr/>
        </p:nvSpPr>
        <p:spPr bwMode="auto">
          <a:xfrm>
            <a:off x="6149727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C512090-CED1-4401-9F71-238BFEE20CA1}"/>
              </a:ext>
            </a:extLst>
          </p:cNvPr>
          <p:cNvSpPr/>
          <p:nvPr/>
        </p:nvSpPr>
        <p:spPr bwMode="auto">
          <a:xfrm>
            <a:off x="6437759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9E4F20D-04F6-46C5-A2CE-4E09C40E7C07}"/>
              </a:ext>
            </a:extLst>
          </p:cNvPr>
          <p:cNvSpPr/>
          <p:nvPr/>
        </p:nvSpPr>
        <p:spPr bwMode="auto">
          <a:xfrm>
            <a:off x="6699566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D8609C5-8B55-402B-B7CF-8F81106E9CF1}"/>
              </a:ext>
            </a:extLst>
          </p:cNvPr>
          <p:cNvSpPr/>
          <p:nvPr/>
        </p:nvSpPr>
        <p:spPr bwMode="auto">
          <a:xfrm>
            <a:off x="6987598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F2F328D-B89E-46FD-BF10-3B9A66E84492}"/>
              </a:ext>
            </a:extLst>
          </p:cNvPr>
          <p:cNvSpPr/>
          <p:nvPr/>
        </p:nvSpPr>
        <p:spPr bwMode="auto">
          <a:xfrm>
            <a:off x="4997599" y="464146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4EBA4140-56E2-40AE-B5A9-9D44B1B98261}"/>
              </a:ext>
            </a:extLst>
          </p:cNvPr>
          <p:cNvSpPr/>
          <p:nvPr/>
        </p:nvSpPr>
        <p:spPr bwMode="auto">
          <a:xfrm>
            <a:off x="5285631" y="464146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5C44ECF-D59C-47C0-A4F6-7F3370C9C955}"/>
              </a:ext>
            </a:extLst>
          </p:cNvPr>
          <p:cNvSpPr/>
          <p:nvPr/>
        </p:nvSpPr>
        <p:spPr bwMode="auto">
          <a:xfrm>
            <a:off x="4997599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CD2594C-68C4-4A68-96F4-B23DF4E3AEFC}"/>
              </a:ext>
            </a:extLst>
          </p:cNvPr>
          <p:cNvSpPr/>
          <p:nvPr/>
        </p:nvSpPr>
        <p:spPr bwMode="auto">
          <a:xfrm>
            <a:off x="5285631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206FB9E1-939F-4C7C-9437-437E89523EF7}"/>
              </a:ext>
            </a:extLst>
          </p:cNvPr>
          <p:cNvSpPr/>
          <p:nvPr/>
        </p:nvSpPr>
        <p:spPr bwMode="auto">
          <a:xfrm>
            <a:off x="5573663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C854318-B5AE-490A-AB50-ADBE1C4EE9EF}"/>
              </a:ext>
            </a:extLst>
          </p:cNvPr>
          <p:cNvSpPr/>
          <p:nvPr/>
        </p:nvSpPr>
        <p:spPr bwMode="auto">
          <a:xfrm>
            <a:off x="5861695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2230614-B9ED-4A40-88D1-2442ECD73693}"/>
              </a:ext>
            </a:extLst>
          </p:cNvPr>
          <p:cNvSpPr/>
          <p:nvPr/>
        </p:nvSpPr>
        <p:spPr bwMode="auto">
          <a:xfrm>
            <a:off x="6149727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923BB200-9AEA-453D-84A7-D1B3D59B4074}"/>
              </a:ext>
            </a:extLst>
          </p:cNvPr>
          <p:cNvSpPr/>
          <p:nvPr/>
        </p:nvSpPr>
        <p:spPr bwMode="auto">
          <a:xfrm>
            <a:off x="6437759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4B54C0E8-CDBE-4C73-9869-B78E84E6B677}"/>
              </a:ext>
            </a:extLst>
          </p:cNvPr>
          <p:cNvSpPr/>
          <p:nvPr/>
        </p:nvSpPr>
        <p:spPr bwMode="auto">
          <a:xfrm>
            <a:off x="7020272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DACDD64B-3A90-4158-B100-2CE12DADE767}"/>
              </a:ext>
            </a:extLst>
          </p:cNvPr>
          <p:cNvSpPr/>
          <p:nvPr/>
        </p:nvSpPr>
        <p:spPr bwMode="auto">
          <a:xfrm>
            <a:off x="7308304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90055D03-4D64-44A0-81B0-840FD29DB2DB}"/>
              </a:ext>
            </a:extLst>
          </p:cNvPr>
          <p:cNvSpPr/>
          <p:nvPr/>
        </p:nvSpPr>
        <p:spPr bwMode="auto">
          <a:xfrm>
            <a:off x="7596336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B829E44-9A74-4862-B033-FAEE8961A4DF}"/>
              </a:ext>
            </a:extLst>
          </p:cNvPr>
          <p:cNvSpPr/>
          <p:nvPr/>
        </p:nvSpPr>
        <p:spPr bwMode="auto">
          <a:xfrm>
            <a:off x="7884368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C38A4ED-2EAF-4494-948A-F39EF83E5318}"/>
              </a:ext>
            </a:extLst>
          </p:cNvPr>
          <p:cNvSpPr/>
          <p:nvPr/>
        </p:nvSpPr>
        <p:spPr bwMode="auto">
          <a:xfrm>
            <a:off x="8172400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6630BA1F-5447-4240-BD56-88AE7AD23F37}"/>
              </a:ext>
            </a:extLst>
          </p:cNvPr>
          <p:cNvSpPr/>
          <p:nvPr/>
        </p:nvSpPr>
        <p:spPr bwMode="auto">
          <a:xfrm>
            <a:off x="8460432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2339CDF-6E9E-4A9A-8E5B-47310016DD3C}"/>
              </a:ext>
            </a:extLst>
          </p:cNvPr>
          <p:cNvSpPr txBox="1"/>
          <p:nvPr/>
        </p:nvSpPr>
        <p:spPr>
          <a:xfrm>
            <a:off x="4581001" y="2355164"/>
            <a:ext cx="392925" cy="3366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1600" b="0"/>
              <a:t>0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1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2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0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1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2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0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1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2</a:t>
            </a:r>
            <a:endParaRPr lang="ko-KR" altLang="en-US" sz="1600" b="0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CA4A64BC-8BBD-42C8-8DFC-7BF33EB5E784}"/>
              </a:ext>
            </a:extLst>
          </p:cNvPr>
          <p:cNvCxnSpPr/>
          <p:nvPr/>
        </p:nvCxnSpPr>
        <p:spPr bwMode="auto">
          <a:xfrm>
            <a:off x="4581001" y="4594599"/>
            <a:ext cx="4266583" cy="0"/>
          </a:xfrm>
          <a:prstGeom prst="line">
            <a:avLst/>
          </a:prstGeom>
          <a:noFill/>
          <a:ln w="1905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250E4AED-0D43-47DE-B17C-15E7E69F6DB5}"/>
              </a:ext>
            </a:extLst>
          </p:cNvPr>
          <p:cNvCxnSpPr/>
          <p:nvPr/>
        </p:nvCxnSpPr>
        <p:spPr bwMode="auto">
          <a:xfrm>
            <a:off x="4581001" y="3537324"/>
            <a:ext cx="4266583" cy="0"/>
          </a:xfrm>
          <a:prstGeom prst="line">
            <a:avLst/>
          </a:prstGeom>
          <a:noFill/>
          <a:ln w="1905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4798C478-7ECD-4D59-8D02-DF234F3A6054}"/>
              </a:ext>
            </a:extLst>
          </p:cNvPr>
          <p:cNvSpPr txBox="1"/>
          <p:nvPr/>
        </p:nvSpPr>
        <p:spPr>
          <a:xfrm>
            <a:off x="4988774" y="24762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7</a:t>
            </a:r>
            <a:endParaRPr lang="ko-KR" altLang="en-US" sz="140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6ACEB3C-162D-4C99-A057-0DDB69B85AC2}"/>
              </a:ext>
            </a:extLst>
          </p:cNvPr>
          <p:cNvSpPr txBox="1"/>
          <p:nvPr/>
        </p:nvSpPr>
        <p:spPr>
          <a:xfrm>
            <a:off x="5007235" y="2819813"/>
            <a:ext cx="64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3  19</a:t>
            </a:r>
            <a:endParaRPr lang="ko-KR" altLang="en-US" sz="140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01D5EC9-9E49-4565-A162-575B6DE6A852}"/>
              </a:ext>
            </a:extLst>
          </p:cNvPr>
          <p:cNvSpPr txBox="1"/>
          <p:nvPr/>
        </p:nvSpPr>
        <p:spPr>
          <a:xfrm>
            <a:off x="5831228" y="2819813"/>
            <a:ext cx="64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1  10</a:t>
            </a:r>
            <a:endParaRPr lang="ko-KR" altLang="en-US" sz="140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EF71A0A-D2C9-46C9-A144-28DE43935E9D}"/>
              </a:ext>
            </a:extLst>
          </p:cNvPr>
          <p:cNvSpPr txBox="1"/>
          <p:nvPr/>
        </p:nvSpPr>
        <p:spPr>
          <a:xfrm>
            <a:off x="4997599" y="3201824"/>
            <a:ext cx="187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2   4    8  12 15 18</a:t>
            </a:r>
            <a:endParaRPr lang="ko-KR" altLang="en-US" sz="140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EE3058C-E3FD-4950-8CBC-885F0A738B2D}"/>
              </a:ext>
            </a:extLst>
          </p:cNvPr>
          <p:cNvSpPr txBox="1"/>
          <p:nvPr/>
        </p:nvSpPr>
        <p:spPr>
          <a:xfrm>
            <a:off x="4997599" y="4252504"/>
            <a:ext cx="187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2   4    8  12 15 18</a:t>
            </a:r>
            <a:endParaRPr lang="ko-KR" altLang="en-US" sz="140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1CF6B49-1CA5-4DEF-AA18-57A67A0E96CA}"/>
              </a:ext>
            </a:extLst>
          </p:cNvPr>
          <p:cNvSpPr txBox="1"/>
          <p:nvPr/>
        </p:nvSpPr>
        <p:spPr>
          <a:xfrm>
            <a:off x="4997599" y="5394606"/>
            <a:ext cx="187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2   4    8  12 15 18</a:t>
            </a:r>
            <a:endParaRPr lang="ko-KR" altLang="en-US" sz="140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5B0C57B-4B91-4340-8504-95FCF30E3393}"/>
              </a:ext>
            </a:extLst>
          </p:cNvPr>
          <p:cNvSpPr txBox="1"/>
          <p:nvPr/>
        </p:nvSpPr>
        <p:spPr>
          <a:xfrm>
            <a:off x="5007235" y="3916958"/>
            <a:ext cx="64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3  19</a:t>
            </a:r>
            <a:endParaRPr lang="ko-KR" altLang="en-US" sz="140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EE1ACF6-5356-4AA0-BEA5-28D2ABFA6018}"/>
              </a:ext>
            </a:extLst>
          </p:cNvPr>
          <p:cNvSpPr txBox="1"/>
          <p:nvPr/>
        </p:nvSpPr>
        <p:spPr>
          <a:xfrm>
            <a:off x="5831228" y="3916958"/>
            <a:ext cx="64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1  10</a:t>
            </a:r>
            <a:endParaRPr lang="ko-KR" altLang="en-US" sz="140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544A5D1-E250-4F66-B1FB-77ED7AAF5BB1}"/>
              </a:ext>
            </a:extLst>
          </p:cNvPr>
          <p:cNvSpPr txBox="1"/>
          <p:nvPr/>
        </p:nvSpPr>
        <p:spPr>
          <a:xfrm>
            <a:off x="7013823" y="5394606"/>
            <a:ext cx="187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1   3    7  10 13 19</a:t>
            </a:r>
            <a:endParaRPr lang="ko-KR" altLang="en-US" sz="140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CD9F1AB-A630-4A63-983F-BB26280A6FE1}"/>
              </a:ext>
            </a:extLst>
          </p:cNvPr>
          <p:cNvSpPr txBox="1"/>
          <p:nvPr/>
        </p:nvSpPr>
        <p:spPr>
          <a:xfrm>
            <a:off x="6691380" y="3916958"/>
            <a:ext cx="64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7  13</a:t>
            </a:r>
            <a:endParaRPr lang="ko-KR" altLang="en-US" sz="14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B8ABF3B-0087-4DAA-96CB-AB875D82144A}"/>
              </a:ext>
            </a:extLst>
          </p:cNvPr>
          <p:cNvSpPr txBox="1"/>
          <p:nvPr/>
        </p:nvSpPr>
        <p:spPr>
          <a:xfrm>
            <a:off x="4547915" y="2213684"/>
            <a:ext cx="737716" cy="311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0"/>
              <a:t>level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72AC65E0-EEFA-4015-8ED9-C41087BE637B}"/>
              </a:ext>
            </a:extLst>
          </p:cNvPr>
          <p:cNvSpPr/>
          <p:nvPr/>
        </p:nvSpPr>
        <p:spPr bwMode="auto">
          <a:xfrm>
            <a:off x="4581001" y="2412996"/>
            <a:ext cx="4266583" cy="1127200"/>
          </a:xfrm>
          <a:prstGeom prst="rect">
            <a:avLst/>
          </a:prstGeom>
          <a:solidFill>
            <a:schemeClr val="accent2">
              <a:lumMod val="60000"/>
              <a:lumOff val="40000"/>
              <a:alpha val="14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180495F-9D71-45F0-B356-AFB18902A095}"/>
              </a:ext>
            </a:extLst>
          </p:cNvPr>
          <p:cNvSpPr/>
          <p:nvPr/>
        </p:nvSpPr>
        <p:spPr bwMode="auto">
          <a:xfrm>
            <a:off x="4581001" y="3508579"/>
            <a:ext cx="4266583" cy="1127200"/>
          </a:xfrm>
          <a:prstGeom prst="rect">
            <a:avLst/>
          </a:prstGeom>
          <a:solidFill>
            <a:schemeClr val="accent2">
              <a:lumMod val="60000"/>
              <a:lumOff val="40000"/>
              <a:alpha val="14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A74D9FB-AA7C-454E-A47C-7A4566CE0181}"/>
              </a:ext>
            </a:extLst>
          </p:cNvPr>
          <p:cNvSpPr/>
          <p:nvPr/>
        </p:nvSpPr>
        <p:spPr bwMode="auto">
          <a:xfrm>
            <a:off x="4581001" y="4660463"/>
            <a:ext cx="4266583" cy="1127200"/>
          </a:xfrm>
          <a:prstGeom prst="rect">
            <a:avLst/>
          </a:prstGeom>
          <a:solidFill>
            <a:schemeClr val="accent2">
              <a:lumMod val="60000"/>
              <a:lumOff val="40000"/>
              <a:alpha val="14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E80810C6-6635-4C56-9E61-D93C8E13F850}"/>
              </a:ext>
            </a:extLst>
          </p:cNvPr>
          <p:cNvCxnSpPr>
            <a:cxnSpLocks/>
          </p:cNvCxnSpPr>
          <p:nvPr/>
        </p:nvCxnSpPr>
        <p:spPr bwMode="auto">
          <a:xfrm>
            <a:off x="6122851" y="2620940"/>
            <a:ext cx="1329469" cy="0"/>
          </a:xfrm>
          <a:prstGeom prst="straightConnector1">
            <a:avLst/>
          </a:prstGeom>
          <a:noFill/>
          <a:ln w="9525" cap="rnd" cmpd="sng" algn="ctr">
            <a:solidFill>
              <a:srgbClr val="00206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E10A967A-BC3D-45A2-965C-F5C58F68E012}"/>
              </a:ext>
            </a:extLst>
          </p:cNvPr>
          <p:cNvSpPr txBox="1"/>
          <p:nvPr/>
        </p:nvSpPr>
        <p:spPr>
          <a:xfrm>
            <a:off x="7515510" y="2412468"/>
            <a:ext cx="1088938" cy="371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>
                <a:solidFill>
                  <a:srgbClr val="002060"/>
                </a:solidFill>
              </a:rPr>
              <a:t>insert 13</a:t>
            </a:r>
          </a:p>
        </p:txBody>
      </p:sp>
      <p:sp>
        <p:nvSpPr>
          <p:cNvPr id="163" name="원호 162">
            <a:extLst>
              <a:ext uri="{FF2B5EF4-FFF2-40B4-BE49-F238E27FC236}">
                <a16:creationId xmlns:a16="http://schemas.microsoft.com/office/drawing/2014/main" id="{9C7384E8-376F-41BA-BE16-2E95F6B9C0D4}"/>
              </a:ext>
            </a:extLst>
          </p:cNvPr>
          <p:cNvSpPr/>
          <p:nvPr/>
        </p:nvSpPr>
        <p:spPr bwMode="auto">
          <a:xfrm>
            <a:off x="5152587" y="2681892"/>
            <a:ext cx="2020168" cy="1872207"/>
          </a:xfrm>
          <a:prstGeom prst="arc">
            <a:avLst>
              <a:gd name="adj1" fmla="val 16200000"/>
              <a:gd name="adj2" fmla="val 511561"/>
            </a:avLst>
          </a:prstGeom>
          <a:noFill/>
          <a:ln w="9525" cap="rnd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7D239E6-4760-4098-8296-447B88DFA326}"/>
              </a:ext>
            </a:extLst>
          </p:cNvPr>
          <p:cNvSpPr txBox="1"/>
          <p:nvPr/>
        </p:nvSpPr>
        <p:spPr>
          <a:xfrm>
            <a:off x="7192084" y="3160606"/>
            <a:ext cx="7015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kern="0">
                <a:solidFill>
                  <a:srgbClr val="002060"/>
                </a:solidFill>
              </a:rPr>
              <a:t>flush</a:t>
            </a:r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165" name="원호 164">
            <a:extLst>
              <a:ext uri="{FF2B5EF4-FFF2-40B4-BE49-F238E27FC236}">
                <a16:creationId xmlns:a16="http://schemas.microsoft.com/office/drawing/2014/main" id="{E7E03064-29F6-4B36-8F52-B9BEBB897DF4}"/>
              </a:ext>
            </a:extLst>
          </p:cNvPr>
          <p:cNvSpPr/>
          <p:nvPr/>
        </p:nvSpPr>
        <p:spPr bwMode="auto">
          <a:xfrm>
            <a:off x="6537510" y="4044145"/>
            <a:ext cx="1732136" cy="1872207"/>
          </a:xfrm>
          <a:prstGeom prst="arc">
            <a:avLst>
              <a:gd name="adj1" fmla="val 16200000"/>
              <a:gd name="adj2" fmla="val 511561"/>
            </a:avLst>
          </a:prstGeom>
          <a:noFill/>
          <a:ln w="9525" cap="rnd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B878591-786A-40EA-B7D4-3C4620B4CD42}"/>
              </a:ext>
            </a:extLst>
          </p:cNvPr>
          <p:cNvSpPr txBox="1"/>
          <p:nvPr/>
        </p:nvSpPr>
        <p:spPr>
          <a:xfrm>
            <a:off x="7836345" y="3742461"/>
            <a:ext cx="9121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kern="0">
                <a:solidFill>
                  <a:srgbClr val="002060"/>
                </a:solidFill>
              </a:rPr>
              <a:t>merge &amp;</a:t>
            </a:r>
          </a:p>
          <a:p>
            <a:r>
              <a:rPr lang="en-US" altLang="ko-KR" sz="1400" b="0" kern="0">
                <a:solidFill>
                  <a:srgbClr val="002060"/>
                </a:solidFill>
              </a:rPr>
              <a:t>move</a:t>
            </a:r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0B8FCDD-7B8C-4A21-B4B1-AE910ECEDC8B}"/>
              </a:ext>
            </a:extLst>
          </p:cNvPr>
          <p:cNvSpPr txBox="1"/>
          <p:nvPr/>
        </p:nvSpPr>
        <p:spPr>
          <a:xfrm>
            <a:off x="5150834" y="1916832"/>
            <a:ext cx="3289577" cy="371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Example of Universal Compaction</a:t>
            </a:r>
          </a:p>
        </p:txBody>
      </p:sp>
    </p:spTree>
    <p:extLst>
      <p:ext uri="{BB962C8B-B14F-4D97-AF65-F5344CB8AC3E}">
        <p14:creationId xmlns:p14="http://schemas.microsoft.com/office/powerpoint/2010/main" val="366540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F8882D-2C35-4B71-9C51-29B20651D6B2}"/>
              </a:ext>
            </a:extLst>
          </p:cNvPr>
          <p:cNvGrpSpPr/>
          <p:nvPr/>
        </p:nvGrpSpPr>
        <p:grpSpPr>
          <a:xfrm>
            <a:off x="1368000" y="1025731"/>
            <a:ext cx="6336704" cy="4752532"/>
            <a:chOff x="1368000" y="1025731"/>
            <a:chExt cx="6336704" cy="4752532"/>
          </a:xfrm>
        </p:grpSpPr>
        <p:pic>
          <p:nvPicPr>
            <p:cNvPr id="1026" name="Picture 2" descr="불가사리는…어이가 없다” 홀린 듯 보게 된다는 &amp;#39;스펀지&amp;#39; 역대급 실험 | KBS2 &amp;#39;스펀지&amp;#39; | 스펀지 불가사리 실험 | 불가사리는  밧줄로 묶을 수 없다 | 에포크타임스">
              <a:extLst>
                <a:ext uri="{FF2B5EF4-FFF2-40B4-BE49-F238E27FC236}">
                  <a16:creationId xmlns:a16="http://schemas.microsoft.com/office/drawing/2014/main" id="{2AB5FB3F-BE6B-4797-A319-88F006F000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87" r="18646" b="-1"/>
            <a:stretch/>
          </p:blipFill>
          <p:spPr bwMode="auto">
            <a:xfrm>
              <a:off x="1368000" y="1025731"/>
              <a:ext cx="6336704" cy="4752532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C8C1C65-E8EE-45F2-B59A-0D06A6FCB934}"/>
                </a:ext>
              </a:extLst>
            </p:cNvPr>
            <p:cNvSpPr/>
            <p:nvPr/>
          </p:nvSpPr>
          <p:spPr bwMode="auto">
            <a:xfrm>
              <a:off x="2483768" y="2708919"/>
              <a:ext cx="2448272" cy="688577"/>
            </a:xfrm>
            <a:prstGeom prst="rect">
              <a:avLst/>
            </a:prstGeom>
            <a:gradFill flip="none" rotWithShape="1">
              <a:gsLst>
                <a:gs pos="0">
                  <a:srgbClr val="195A1C"/>
                </a:gs>
                <a:gs pos="50000">
                  <a:srgbClr val="15601A"/>
                </a:gs>
                <a:gs pos="100000">
                  <a:srgbClr val="116819"/>
                </a:gs>
              </a:gsLst>
              <a:path path="circle">
                <a:fillToRect r="100000" b="100000"/>
              </a:path>
              <a:tileRect l="-100000" t="-100000"/>
            </a:gradFill>
            <a:ln w="9525" cap="rnd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3704D1F-E50D-47B6-BFC7-BC3C815B800E}"/>
                </a:ext>
              </a:extLst>
            </p:cNvPr>
            <p:cNvSpPr/>
            <p:nvPr/>
          </p:nvSpPr>
          <p:spPr bwMode="auto">
            <a:xfrm>
              <a:off x="5724128" y="3476888"/>
              <a:ext cx="1007788" cy="648072"/>
            </a:xfrm>
            <a:prstGeom prst="rect">
              <a:avLst/>
            </a:prstGeom>
            <a:gradFill flip="none" rotWithShape="1">
              <a:gsLst>
                <a:gs pos="0">
                  <a:srgbClr val="154F20"/>
                </a:gs>
                <a:gs pos="50000">
                  <a:srgbClr val="154E22"/>
                </a:gs>
                <a:gs pos="100000">
                  <a:srgbClr val="15531F"/>
                </a:gs>
              </a:gsLst>
              <a:lin ang="13500000" scaled="1"/>
              <a:tileRect/>
            </a:gradFill>
            <a:ln w="9525" cap="rnd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9B11796-8CD0-4D5E-844E-F65EC1AE29AC}"/>
              </a:ext>
            </a:extLst>
          </p:cNvPr>
          <p:cNvSpPr/>
          <p:nvPr/>
        </p:nvSpPr>
        <p:spPr bwMode="auto">
          <a:xfrm>
            <a:off x="2411760" y="2700000"/>
            <a:ext cx="4356840" cy="1692000"/>
          </a:xfrm>
          <a:prstGeom prst="rect">
            <a:avLst/>
          </a:prstGeom>
          <a:gradFill flip="none" rotWithShape="1">
            <a:gsLst>
              <a:gs pos="69896">
                <a:srgbClr val="15531F"/>
              </a:gs>
              <a:gs pos="20352">
                <a:srgbClr val="11681A"/>
              </a:gs>
              <a:gs pos="94000">
                <a:srgbClr val="154E21"/>
              </a:gs>
              <a:gs pos="0">
                <a:srgbClr val="195B1B"/>
              </a:gs>
              <a:gs pos="48000">
                <a:srgbClr val="13631A"/>
              </a:gs>
            </a:gsLst>
            <a:path path="circle">
              <a:fillToRect r="100000" b="100000"/>
            </a:path>
            <a:tileRect l="-100000" t="-100000"/>
          </a:gra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49997-5DC8-42F6-9456-7CD7E99B1FFB}"/>
              </a:ext>
            </a:extLst>
          </p:cNvPr>
          <p:cNvSpPr txBox="1"/>
          <p:nvPr/>
        </p:nvSpPr>
        <p:spPr>
          <a:xfrm>
            <a:off x="2483768" y="2567140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레벨 </a:t>
            </a:r>
            <a:r>
              <a:rPr lang="ko-KR" altLang="en-US" sz="2400" dirty="0" err="1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컴팩션의</a:t>
            </a:r>
            <a:r>
              <a:rPr lang="ko-KR" altLang="en-US" sz="24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문제점을 </a:t>
            </a:r>
            <a:endParaRPr lang="en-US" altLang="ko-KR" sz="2400" dirty="0">
              <a:solidFill>
                <a:schemeClr val="bg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6BFEDB6-769C-450D-B813-7CB9A90AB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en-US" altLang="ko-KR" dirty="0"/>
              <a:t>Mental Model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876AD0-9C0D-4D5D-8E87-5DA75016225A}"/>
              </a:ext>
            </a:extLst>
          </p:cNvPr>
          <p:cNvSpPr txBox="1"/>
          <p:nvPr/>
        </p:nvSpPr>
        <p:spPr>
          <a:xfrm>
            <a:off x="2475734" y="37809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완화할 수 있다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9749F3-98AC-4C0B-A5E3-3D6D22D81A9C}"/>
              </a:ext>
            </a:extLst>
          </p:cNvPr>
          <p:cNvSpPr txBox="1"/>
          <p:nvPr/>
        </p:nvSpPr>
        <p:spPr>
          <a:xfrm>
            <a:off x="5653225" y="3193652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으로</a:t>
            </a:r>
            <a:r>
              <a:rPr lang="ko-KR" altLang="en-US" sz="24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endParaRPr lang="en-US" altLang="ko-KR" sz="2400" dirty="0">
              <a:solidFill>
                <a:schemeClr val="bg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DC756FC-5D01-47C5-A544-2CBDCFACA579}"/>
              </a:ext>
            </a:extLst>
          </p:cNvPr>
          <p:cNvGrpSpPr/>
          <p:nvPr/>
        </p:nvGrpSpPr>
        <p:grpSpPr>
          <a:xfrm>
            <a:off x="2556116" y="3140968"/>
            <a:ext cx="3168012" cy="584775"/>
            <a:chOff x="2556116" y="3140968"/>
            <a:chExt cx="3168012" cy="58477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7F644F1-14F1-4E7A-B650-383D1B10642A}"/>
                </a:ext>
              </a:extLst>
            </p:cNvPr>
            <p:cNvSpPr/>
            <p:nvPr/>
          </p:nvSpPr>
          <p:spPr bwMode="auto">
            <a:xfrm>
              <a:off x="2556116" y="3140968"/>
              <a:ext cx="3168012" cy="584775"/>
            </a:xfrm>
            <a:prstGeom prst="rect">
              <a:avLst/>
            </a:prstGeom>
            <a:solidFill>
              <a:srgbClr val="FAEFAD"/>
            </a:solidFill>
            <a:ln w="9525" cap="rnd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2032E78-CE38-46DD-AF9C-0277DFECD415}"/>
                </a:ext>
              </a:extLst>
            </p:cNvPr>
            <p:cNvSpPr/>
            <p:nvPr/>
          </p:nvSpPr>
          <p:spPr bwMode="auto">
            <a:xfrm>
              <a:off x="2591999" y="3168809"/>
              <a:ext cx="3096000" cy="528054"/>
            </a:xfrm>
            <a:prstGeom prst="rect">
              <a:avLst/>
            </a:prstGeom>
            <a:solidFill>
              <a:srgbClr val="FAEFAD"/>
            </a:solidFill>
            <a:ln w="635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3643587-FB86-455D-A115-6E51D04EB1BB}"/>
              </a:ext>
            </a:extLst>
          </p:cNvPr>
          <p:cNvSpPr txBox="1"/>
          <p:nvPr/>
        </p:nvSpPr>
        <p:spPr>
          <a:xfrm>
            <a:off x="2556116" y="3201630"/>
            <a:ext cx="3478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 err="1">
                <a:latin typeface="궁서" panose="02030600000101010101" pitchFamily="18" charset="-127"/>
                <a:ea typeface="궁서" panose="02030600000101010101" pitchFamily="18" charset="-127"/>
              </a:rPr>
              <a:t>유니버셜</a:t>
            </a:r>
            <a:r>
              <a:rPr lang="ko-KR" altLang="en-US" sz="2400" spc="-150" dirty="0"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ko-KR" altLang="en-US" sz="2400" spc="-150" dirty="0" err="1">
                <a:latin typeface="궁서" panose="02030600000101010101" pitchFamily="18" charset="-127"/>
                <a:ea typeface="궁서" panose="02030600000101010101" pitchFamily="18" charset="-127"/>
              </a:rPr>
              <a:t>컴팩션의</a:t>
            </a:r>
            <a:r>
              <a:rPr lang="ko-KR" altLang="en-US" sz="2400" spc="-150" dirty="0"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en-US" altLang="ko-KR" sz="2400" spc="-150" dirty="0">
                <a:latin typeface="궁서" panose="02030600000101010101" pitchFamily="18" charset="-127"/>
                <a:ea typeface="궁서" panose="02030600000101010101" pitchFamily="18" charset="-127"/>
              </a:rPr>
              <a:t>“__“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D884EA-81B4-457D-A69E-AB1412827113}"/>
              </a:ext>
            </a:extLst>
          </p:cNvPr>
          <p:cNvSpPr/>
          <p:nvPr/>
        </p:nvSpPr>
        <p:spPr bwMode="auto">
          <a:xfrm>
            <a:off x="4057409" y="1848151"/>
            <a:ext cx="2674507" cy="307777"/>
          </a:xfrm>
          <a:prstGeom prst="rect">
            <a:avLst/>
          </a:prstGeom>
          <a:solidFill>
            <a:srgbClr val="5DB111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  </a:t>
            </a:r>
            <a:r>
              <a:rPr kumimoji="1" lang="en-US" altLang="ko-KR" sz="1400" b="1" i="0" u="none" strike="noStrike" cap="none" spc="300" normalizeH="0" baseline="0" dirty="0" err="1">
                <a:ln>
                  <a:noFill/>
                </a:ln>
                <a:solidFill>
                  <a:srgbClr val="459815"/>
                </a:solidFill>
                <a:effectLst/>
                <a:latin typeface="Tahoma" pitchFamily="34" charset="0"/>
                <a:ea typeface="굴림" charset="-127"/>
              </a:rPr>
              <a:t>RocksDB</a:t>
            </a:r>
            <a:endParaRPr kumimoji="1" lang="ko-KR" altLang="en-US" sz="1400" b="1" i="0" u="none" strike="noStrike" cap="none" spc="300" normalizeH="0" baseline="0" dirty="0">
              <a:ln>
                <a:noFill/>
              </a:ln>
              <a:solidFill>
                <a:srgbClr val="459815"/>
              </a:solidFill>
              <a:effectLst/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52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animBg="1"/>
      <p:bldP spid="9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780E3-2DFA-4A68-829B-DD260AC3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Univ Throughput Comparison</a:t>
            </a:r>
            <a:endParaRPr lang="ko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060643A-7B25-4F42-9F4C-9D1FD40AB7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63"/>
          <a:stretch/>
        </p:blipFill>
        <p:spPr>
          <a:xfrm>
            <a:off x="2375756" y="678967"/>
            <a:ext cx="4572508" cy="287668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E7658D18-2290-47CF-8091-888B2E423E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4" r="3333" b="47421"/>
          <a:stretch/>
        </p:blipFill>
        <p:spPr>
          <a:xfrm>
            <a:off x="0" y="3625020"/>
            <a:ext cx="8839200" cy="2876687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6400FB6-8089-4AE1-B328-76521E5F792F}"/>
              </a:ext>
            </a:extLst>
          </p:cNvPr>
          <p:cNvCxnSpPr>
            <a:cxnSpLocks/>
          </p:cNvCxnSpPr>
          <p:nvPr/>
        </p:nvCxnSpPr>
        <p:spPr bwMode="auto">
          <a:xfrm flipH="1">
            <a:off x="152400" y="3333090"/>
            <a:ext cx="2198356" cy="455950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BE70189-ECBB-4D9F-B02D-F2DF9EFFFAED}"/>
              </a:ext>
            </a:extLst>
          </p:cNvPr>
          <p:cNvCxnSpPr>
            <a:cxnSpLocks/>
          </p:cNvCxnSpPr>
          <p:nvPr/>
        </p:nvCxnSpPr>
        <p:spPr bwMode="auto">
          <a:xfrm>
            <a:off x="6793245" y="3333090"/>
            <a:ext cx="1955219" cy="514495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EE425EC-863E-4448-ADC8-4C3E60B2BCBE}"/>
              </a:ext>
            </a:extLst>
          </p:cNvPr>
          <p:cNvCxnSpPr>
            <a:cxnSpLocks/>
          </p:cNvCxnSpPr>
          <p:nvPr/>
        </p:nvCxnSpPr>
        <p:spPr bwMode="auto">
          <a:xfrm>
            <a:off x="5934243" y="2825338"/>
            <a:ext cx="864096" cy="0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9FB358B-3380-4C6B-8AE7-D11DA1FACB1D}"/>
              </a:ext>
            </a:extLst>
          </p:cNvPr>
          <p:cNvSpPr txBox="1"/>
          <p:nvPr/>
        </p:nvSpPr>
        <p:spPr>
          <a:xfrm>
            <a:off x="5724128" y="2492896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Abadi" panose="020B0604020104020204" pitchFamily="34" charset="0"/>
              </a:rPr>
              <a:t>Left is better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445E485-C33F-4693-B2C5-789DE87D3926}"/>
              </a:ext>
            </a:extLst>
          </p:cNvPr>
          <p:cNvSpPr/>
          <p:nvPr/>
        </p:nvSpPr>
        <p:spPr bwMode="auto">
          <a:xfrm>
            <a:off x="5220072" y="1145935"/>
            <a:ext cx="1573173" cy="626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66A4E95-75C2-4BCC-A873-43563217C8C9}"/>
              </a:ext>
            </a:extLst>
          </p:cNvPr>
          <p:cNvSpPr/>
          <p:nvPr/>
        </p:nvSpPr>
        <p:spPr bwMode="auto">
          <a:xfrm>
            <a:off x="5263028" y="1281229"/>
            <a:ext cx="437007" cy="176149"/>
          </a:xfrm>
          <a:prstGeom prst="rect">
            <a:avLst/>
          </a:prstGeom>
          <a:solidFill>
            <a:srgbClr val="A5C8E1"/>
          </a:solidFill>
          <a:ln w="9525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35312E-FCF0-4B08-AD74-BEE58E64DB29}"/>
              </a:ext>
            </a:extLst>
          </p:cNvPr>
          <p:cNvSpPr/>
          <p:nvPr/>
        </p:nvSpPr>
        <p:spPr bwMode="auto">
          <a:xfrm>
            <a:off x="5263028" y="1480132"/>
            <a:ext cx="437007" cy="176149"/>
          </a:xfrm>
          <a:prstGeom prst="rect">
            <a:avLst/>
          </a:prstGeom>
          <a:solidFill>
            <a:srgbClr val="FFCB9E"/>
          </a:solidFill>
          <a:ln w="9525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CE46D1-66B2-4254-890F-7CFFDC2AE5F4}"/>
              </a:ext>
            </a:extLst>
          </p:cNvPr>
          <p:cNvSpPr txBox="1"/>
          <p:nvPr/>
        </p:nvSpPr>
        <p:spPr>
          <a:xfrm>
            <a:off x="5633938" y="1248149"/>
            <a:ext cx="1226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LVL </a:t>
            </a:r>
            <a:r>
              <a:rPr lang="en-US" altLang="ko-KR" sz="1000" b="0" dirty="0"/>
              <a:t>Compaction</a:t>
            </a:r>
            <a:endParaRPr lang="en-US" altLang="ko-KR" sz="1100" b="0" dirty="0"/>
          </a:p>
          <a:p>
            <a:r>
              <a:rPr lang="en-US" altLang="ko-KR" sz="1100" dirty="0"/>
              <a:t>Univ </a:t>
            </a:r>
            <a:r>
              <a:rPr lang="en-US" altLang="ko-KR" sz="1000" b="0" dirty="0"/>
              <a:t>Compaction</a:t>
            </a:r>
            <a:endParaRPr lang="ko-KR" altLang="en-US" sz="1000" b="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99B1DBA-2062-4DE3-BA13-0045C4442290}"/>
              </a:ext>
            </a:extLst>
          </p:cNvPr>
          <p:cNvSpPr/>
          <p:nvPr/>
        </p:nvSpPr>
        <p:spPr bwMode="auto">
          <a:xfrm>
            <a:off x="3785413" y="4022622"/>
            <a:ext cx="1573173" cy="626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4B8A408-EDC7-495F-AD84-7AE29284BC42}"/>
              </a:ext>
            </a:extLst>
          </p:cNvPr>
          <p:cNvSpPr/>
          <p:nvPr/>
        </p:nvSpPr>
        <p:spPr bwMode="auto">
          <a:xfrm>
            <a:off x="3828369" y="4157916"/>
            <a:ext cx="437007" cy="176149"/>
          </a:xfrm>
          <a:prstGeom prst="rect">
            <a:avLst/>
          </a:prstGeom>
          <a:solidFill>
            <a:srgbClr val="4682B4"/>
          </a:solidFill>
          <a:ln w="9525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7ED71F-3DCC-48D2-A854-ECDD1A5820D1}"/>
              </a:ext>
            </a:extLst>
          </p:cNvPr>
          <p:cNvSpPr/>
          <p:nvPr/>
        </p:nvSpPr>
        <p:spPr bwMode="auto">
          <a:xfrm>
            <a:off x="3828369" y="4356819"/>
            <a:ext cx="437007" cy="176149"/>
          </a:xfrm>
          <a:prstGeom prst="rect">
            <a:avLst/>
          </a:prstGeom>
          <a:solidFill>
            <a:srgbClr val="F4A45F"/>
          </a:solidFill>
          <a:ln w="9525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B76328-6976-438C-9CA5-06EC7C256073}"/>
              </a:ext>
            </a:extLst>
          </p:cNvPr>
          <p:cNvSpPr txBox="1"/>
          <p:nvPr/>
        </p:nvSpPr>
        <p:spPr>
          <a:xfrm>
            <a:off x="4199279" y="4124836"/>
            <a:ext cx="1226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LVL </a:t>
            </a:r>
            <a:r>
              <a:rPr lang="en-US" altLang="ko-KR" sz="1000" b="0" dirty="0"/>
              <a:t>Compaction</a:t>
            </a:r>
            <a:endParaRPr lang="en-US" altLang="ko-KR" sz="1100" b="0" dirty="0"/>
          </a:p>
          <a:p>
            <a:r>
              <a:rPr lang="en-US" altLang="ko-KR" sz="1100" dirty="0"/>
              <a:t>Univ </a:t>
            </a:r>
            <a:r>
              <a:rPr lang="en-US" altLang="ko-KR" sz="1000" b="0" dirty="0"/>
              <a:t>Compaction</a:t>
            </a:r>
            <a:endParaRPr lang="ko-KR" altLang="en-US" sz="1000" b="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4604A0-5CD3-475B-B8D5-C2E8C70C9DFC}"/>
              </a:ext>
            </a:extLst>
          </p:cNvPr>
          <p:cNvSpPr txBox="1"/>
          <p:nvPr/>
        </p:nvSpPr>
        <p:spPr>
          <a:xfrm>
            <a:off x="135432" y="1139645"/>
            <a:ext cx="1988296" cy="184665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Fillrandom</a:t>
            </a:r>
            <a:r>
              <a:rPr lang="en-US" altLang="ko-KR" dirty="0"/>
              <a:t> </a:t>
            </a:r>
            <a:endParaRPr lang="en-US" altLang="ko-KR" b="0" dirty="0"/>
          </a:p>
          <a:p>
            <a:r>
              <a:rPr lang="en-US" altLang="ko-KR" sz="1000" dirty="0"/>
              <a:t>Key </a:t>
            </a:r>
            <a:r>
              <a:rPr lang="en-US" altLang="ko-KR" sz="700" b="0" dirty="0"/>
              <a:t>[16, 32, 64, 128, 256, 1024]</a:t>
            </a:r>
          </a:p>
          <a:p>
            <a:r>
              <a:rPr lang="en-US" altLang="ko-KR" sz="1000" dirty="0"/>
              <a:t>Value</a:t>
            </a:r>
            <a:r>
              <a:rPr lang="en-US" altLang="ko-KR" sz="800" dirty="0"/>
              <a:t> </a:t>
            </a:r>
            <a:r>
              <a:rPr lang="en-US" altLang="ko-KR" sz="700" b="0" dirty="0"/>
              <a:t>[64, 128, 256, 512, 1024, 4096]</a:t>
            </a:r>
            <a:endParaRPr lang="en-US" altLang="ko-KR" sz="800" b="0" dirty="0"/>
          </a:p>
          <a:p>
            <a:r>
              <a:rPr lang="en-US" altLang="ko-KR" sz="1000" dirty="0"/>
              <a:t>Entries</a:t>
            </a:r>
            <a:r>
              <a:rPr lang="en-US" altLang="ko-KR" sz="800" dirty="0"/>
              <a:t> </a:t>
            </a:r>
            <a:r>
              <a:rPr lang="en-US" altLang="ko-KR" sz="700" b="0" dirty="0"/>
              <a:t>500 0000</a:t>
            </a:r>
            <a:endParaRPr lang="en-US" altLang="ko-KR" sz="800" b="0" dirty="0"/>
          </a:p>
          <a:p>
            <a:r>
              <a:rPr lang="en-US" altLang="ko-KR" sz="1000" dirty="0"/>
              <a:t>Storage</a:t>
            </a:r>
            <a:r>
              <a:rPr lang="en-US" altLang="ko-KR" sz="800" dirty="0"/>
              <a:t> </a:t>
            </a:r>
            <a:r>
              <a:rPr lang="en-US" altLang="ko-KR" sz="700" b="0" dirty="0"/>
              <a:t>Samsung 1TB 860 Pro</a:t>
            </a:r>
            <a:endParaRPr lang="en-US" altLang="ko-KR" sz="800" b="0" dirty="0"/>
          </a:p>
          <a:p>
            <a:r>
              <a:rPr lang="en-US" altLang="ko-KR" sz="1000" dirty="0"/>
              <a:t>File System </a:t>
            </a:r>
            <a:r>
              <a:rPr lang="en-US" altLang="ko-KR" sz="700" b="0" dirty="0"/>
              <a:t>Ext4</a:t>
            </a:r>
          </a:p>
          <a:p>
            <a:r>
              <a:rPr lang="en-US" altLang="ko-KR" sz="1000" dirty="0"/>
              <a:t>CPU</a:t>
            </a:r>
            <a:r>
              <a:rPr lang="en-US" altLang="ko-KR" sz="800" dirty="0"/>
              <a:t> </a:t>
            </a:r>
            <a:r>
              <a:rPr lang="pt-BR" altLang="ko-KR" sz="700" b="0" dirty="0"/>
              <a:t>Intel(R) Core(TM) i7-10700K CPU @ 3.80GHz</a:t>
            </a:r>
          </a:p>
          <a:p>
            <a:endParaRPr lang="en-US" altLang="ko-KR" sz="500" b="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b="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4F6E752-FDEE-4705-98B7-9D863F6737C2}"/>
              </a:ext>
            </a:extLst>
          </p:cNvPr>
          <p:cNvSpPr txBox="1"/>
          <p:nvPr/>
        </p:nvSpPr>
        <p:spPr>
          <a:xfrm>
            <a:off x="251520" y="4665334"/>
            <a:ext cx="64169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MB/s</a:t>
            </a:r>
            <a:endParaRPr lang="ko-KR" altLang="en-US" sz="800" b="0" dirty="0"/>
          </a:p>
        </p:txBody>
      </p:sp>
    </p:spTree>
    <p:extLst>
      <p:ext uri="{BB962C8B-B14F-4D97-AF65-F5344CB8AC3E}">
        <p14:creationId xmlns:p14="http://schemas.microsoft.com/office/powerpoint/2010/main" val="39417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B917-C347-4C64-93A0-9549B620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Univ Throughput Comparison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66B436-FEED-4677-8CC9-6449CD46E5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1979712" y="723156"/>
            <a:ext cx="4572000" cy="276343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7203B05-9660-4EFF-ABFA-17E0DAEE0E2D}"/>
              </a:ext>
            </a:extLst>
          </p:cNvPr>
          <p:cNvCxnSpPr>
            <a:cxnSpLocks/>
          </p:cNvCxnSpPr>
          <p:nvPr/>
        </p:nvCxnSpPr>
        <p:spPr bwMode="auto">
          <a:xfrm flipH="1">
            <a:off x="251520" y="3284984"/>
            <a:ext cx="2160240" cy="516764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2445706-61B5-4D2F-B20C-150E5CBAEEDA}"/>
              </a:ext>
            </a:extLst>
          </p:cNvPr>
          <p:cNvCxnSpPr>
            <a:cxnSpLocks/>
          </p:cNvCxnSpPr>
          <p:nvPr/>
        </p:nvCxnSpPr>
        <p:spPr bwMode="auto">
          <a:xfrm>
            <a:off x="6551712" y="3284984"/>
            <a:ext cx="2439888" cy="516764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CBF7DA7A-55B4-472F-BD79-2D28FCD7DF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43" r="3596" b="-2159"/>
          <a:stretch/>
        </p:blipFill>
        <p:spPr>
          <a:xfrm>
            <a:off x="5263" y="3729528"/>
            <a:ext cx="8986337" cy="2747604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DFFEB92-28E9-40D4-86E6-5DFF4CA7BE5E}"/>
              </a:ext>
            </a:extLst>
          </p:cNvPr>
          <p:cNvCxnSpPr>
            <a:cxnSpLocks/>
          </p:cNvCxnSpPr>
          <p:nvPr/>
        </p:nvCxnSpPr>
        <p:spPr bwMode="auto">
          <a:xfrm>
            <a:off x="5574203" y="2825338"/>
            <a:ext cx="864096" cy="0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30F58E-C86D-453E-B06A-77EA32186097}"/>
              </a:ext>
            </a:extLst>
          </p:cNvPr>
          <p:cNvSpPr txBox="1"/>
          <p:nvPr/>
        </p:nvSpPr>
        <p:spPr>
          <a:xfrm>
            <a:off x="5364088" y="2492896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Abadi" panose="020B0604020104020204" pitchFamily="34" charset="0"/>
              </a:rPr>
              <a:t>Left is better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4E47A2-6D9A-47D4-A821-8321D162B149}"/>
              </a:ext>
            </a:extLst>
          </p:cNvPr>
          <p:cNvSpPr/>
          <p:nvPr/>
        </p:nvSpPr>
        <p:spPr bwMode="auto">
          <a:xfrm>
            <a:off x="3785413" y="4022622"/>
            <a:ext cx="1573173" cy="626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AF7579-34C1-40EA-94B0-D6EEE696056F}"/>
              </a:ext>
            </a:extLst>
          </p:cNvPr>
          <p:cNvSpPr/>
          <p:nvPr/>
        </p:nvSpPr>
        <p:spPr bwMode="auto">
          <a:xfrm>
            <a:off x="3828369" y="4157916"/>
            <a:ext cx="437007" cy="176149"/>
          </a:xfrm>
          <a:prstGeom prst="rect">
            <a:avLst/>
          </a:prstGeom>
          <a:solidFill>
            <a:srgbClr val="4682B4"/>
          </a:solidFill>
          <a:ln w="9525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1AB6E5-30C2-4185-911C-6AA6172968BA}"/>
              </a:ext>
            </a:extLst>
          </p:cNvPr>
          <p:cNvSpPr/>
          <p:nvPr/>
        </p:nvSpPr>
        <p:spPr bwMode="auto">
          <a:xfrm>
            <a:off x="3828369" y="4356819"/>
            <a:ext cx="437007" cy="176149"/>
          </a:xfrm>
          <a:prstGeom prst="rect">
            <a:avLst/>
          </a:prstGeom>
          <a:solidFill>
            <a:srgbClr val="F4A45F"/>
          </a:solidFill>
          <a:ln w="9525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6DB389-2CED-42E1-8544-ED39C4692C24}"/>
              </a:ext>
            </a:extLst>
          </p:cNvPr>
          <p:cNvSpPr txBox="1"/>
          <p:nvPr/>
        </p:nvSpPr>
        <p:spPr>
          <a:xfrm>
            <a:off x="4199279" y="4124836"/>
            <a:ext cx="1226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LVL </a:t>
            </a:r>
            <a:r>
              <a:rPr lang="en-US" altLang="ko-KR" sz="1000" b="0" dirty="0"/>
              <a:t>Compaction</a:t>
            </a:r>
            <a:endParaRPr lang="en-US" altLang="ko-KR" sz="1100" b="0" dirty="0"/>
          </a:p>
          <a:p>
            <a:r>
              <a:rPr lang="en-US" altLang="ko-KR" sz="1100" dirty="0"/>
              <a:t>Univ </a:t>
            </a:r>
            <a:r>
              <a:rPr lang="en-US" altLang="ko-KR" sz="1000" b="0" dirty="0"/>
              <a:t>Compaction</a:t>
            </a:r>
            <a:endParaRPr lang="ko-KR" altLang="en-US" sz="1000" b="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894DAB-2368-41B4-A8F2-550137FDA34E}"/>
              </a:ext>
            </a:extLst>
          </p:cNvPr>
          <p:cNvSpPr/>
          <p:nvPr/>
        </p:nvSpPr>
        <p:spPr bwMode="auto">
          <a:xfrm>
            <a:off x="4875732" y="1217943"/>
            <a:ext cx="1573173" cy="626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2E3F37-9C10-478B-AD3C-FD8C3A3FFAB8}"/>
              </a:ext>
            </a:extLst>
          </p:cNvPr>
          <p:cNvSpPr/>
          <p:nvPr/>
        </p:nvSpPr>
        <p:spPr bwMode="auto">
          <a:xfrm>
            <a:off x="4918688" y="1353237"/>
            <a:ext cx="437007" cy="176149"/>
          </a:xfrm>
          <a:prstGeom prst="rect">
            <a:avLst/>
          </a:prstGeom>
          <a:solidFill>
            <a:srgbClr val="A5C8E1"/>
          </a:solidFill>
          <a:ln w="9525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ED0CAE-5CA6-4521-A092-F14E0023F986}"/>
              </a:ext>
            </a:extLst>
          </p:cNvPr>
          <p:cNvSpPr/>
          <p:nvPr/>
        </p:nvSpPr>
        <p:spPr bwMode="auto">
          <a:xfrm>
            <a:off x="4918688" y="1552140"/>
            <a:ext cx="437007" cy="176149"/>
          </a:xfrm>
          <a:prstGeom prst="rect">
            <a:avLst/>
          </a:prstGeom>
          <a:solidFill>
            <a:srgbClr val="FFCB9E"/>
          </a:solidFill>
          <a:ln w="9525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1ABE04-63F9-48AC-8F81-CD45D699693C}"/>
              </a:ext>
            </a:extLst>
          </p:cNvPr>
          <p:cNvSpPr txBox="1"/>
          <p:nvPr/>
        </p:nvSpPr>
        <p:spPr>
          <a:xfrm>
            <a:off x="5289598" y="1320157"/>
            <a:ext cx="1226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LVL </a:t>
            </a:r>
            <a:r>
              <a:rPr lang="en-US" altLang="ko-KR" sz="1000" b="0" dirty="0"/>
              <a:t>Compaction</a:t>
            </a:r>
            <a:endParaRPr lang="en-US" altLang="ko-KR" sz="1100" b="0" dirty="0"/>
          </a:p>
          <a:p>
            <a:r>
              <a:rPr lang="en-US" altLang="ko-KR" sz="1100" dirty="0"/>
              <a:t>Univ </a:t>
            </a:r>
            <a:r>
              <a:rPr lang="en-US" altLang="ko-KR" sz="1000" b="0" dirty="0"/>
              <a:t>Compaction</a:t>
            </a:r>
            <a:endParaRPr lang="ko-KR" altLang="en-US" sz="1000" b="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A279A3-1100-405C-8B28-3842AA94100F}"/>
              </a:ext>
            </a:extLst>
          </p:cNvPr>
          <p:cNvSpPr txBox="1"/>
          <p:nvPr/>
        </p:nvSpPr>
        <p:spPr>
          <a:xfrm>
            <a:off x="121468" y="1161711"/>
            <a:ext cx="1988296" cy="198515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Readrandom</a:t>
            </a:r>
            <a:r>
              <a:rPr lang="en-US" altLang="ko-KR" dirty="0"/>
              <a:t> </a:t>
            </a:r>
          </a:p>
          <a:p>
            <a:pPr algn="ctr"/>
            <a:r>
              <a:rPr lang="en-US" altLang="ko-KR" sz="700" b="0" dirty="0"/>
              <a:t>--</a:t>
            </a:r>
            <a:r>
              <a:rPr lang="en-US" altLang="ko-KR" sz="700" b="0" dirty="0" err="1"/>
              <a:t>use_existing_db</a:t>
            </a:r>
            <a:r>
              <a:rPr lang="en-US" altLang="ko-KR" sz="700" dirty="0"/>
              <a:t> </a:t>
            </a:r>
            <a:endParaRPr lang="en-US" altLang="ko-KR" sz="800" b="0" dirty="0"/>
          </a:p>
          <a:p>
            <a:r>
              <a:rPr lang="en-US" altLang="ko-KR" sz="1000" dirty="0"/>
              <a:t>Key </a:t>
            </a:r>
            <a:r>
              <a:rPr lang="en-US" altLang="ko-KR" sz="700" b="0" dirty="0"/>
              <a:t>[16, 32, 64, 128, 256, 1024]</a:t>
            </a:r>
          </a:p>
          <a:p>
            <a:r>
              <a:rPr lang="en-US" altLang="ko-KR" sz="1000" dirty="0"/>
              <a:t>Value</a:t>
            </a:r>
            <a:r>
              <a:rPr lang="en-US" altLang="ko-KR" sz="800" dirty="0"/>
              <a:t> </a:t>
            </a:r>
            <a:r>
              <a:rPr lang="en-US" altLang="ko-KR" sz="700" b="0" dirty="0"/>
              <a:t>[64, 128, 256, 512, 1024, 4096]</a:t>
            </a:r>
            <a:endParaRPr lang="en-US" altLang="ko-KR" sz="800" b="0" dirty="0"/>
          </a:p>
          <a:p>
            <a:r>
              <a:rPr lang="en-US" altLang="ko-KR" sz="1000" dirty="0"/>
              <a:t>Entries</a:t>
            </a:r>
            <a:r>
              <a:rPr lang="en-US" altLang="ko-KR" sz="800" dirty="0"/>
              <a:t> </a:t>
            </a:r>
            <a:r>
              <a:rPr lang="en-US" altLang="ko-KR" sz="700" b="0" dirty="0"/>
              <a:t>500 0000</a:t>
            </a:r>
            <a:endParaRPr lang="en-US" altLang="ko-KR" sz="800" b="0" dirty="0"/>
          </a:p>
          <a:p>
            <a:r>
              <a:rPr lang="en-US" altLang="ko-KR" sz="1000" dirty="0"/>
              <a:t>Storage</a:t>
            </a:r>
            <a:r>
              <a:rPr lang="en-US" altLang="ko-KR" sz="800" dirty="0"/>
              <a:t> </a:t>
            </a:r>
            <a:r>
              <a:rPr lang="en-US" altLang="ko-KR" sz="700" b="0" dirty="0"/>
              <a:t>Samsung 1TB 860 Pro</a:t>
            </a:r>
            <a:endParaRPr lang="en-US" altLang="ko-KR" sz="800" b="0" dirty="0"/>
          </a:p>
          <a:p>
            <a:r>
              <a:rPr lang="en-US" altLang="ko-KR" sz="1000" dirty="0"/>
              <a:t>File System </a:t>
            </a:r>
            <a:r>
              <a:rPr lang="en-US" altLang="ko-KR" sz="700" b="0" dirty="0"/>
              <a:t>Ext4</a:t>
            </a:r>
          </a:p>
          <a:p>
            <a:r>
              <a:rPr lang="en-US" altLang="ko-KR" sz="1000" dirty="0"/>
              <a:t>CPU</a:t>
            </a:r>
            <a:r>
              <a:rPr lang="en-US" altLang="ko-KR" sz="800" dirty="0"/>
              <a:t> </a:t>
            </a:r>
            <a:r>
              <a:rPr lang="pt-BR" altLang="ko-KR" sz="700" b="0" dirty="0"/>
              <a:t>Intel(R) Core(TM) i7-10700K CPU @ 3.80GHz</a:t>
            </a:r>
            <a:endParaRPr lang="pt-BR" altLang="ko-KR" sz="500" b="0" dirty="0"/>
          </a:p>
          <a:p>
            <a:endParaRPr lang="en-US" altLang="ko-KR" sz="500" b="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b="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EB6882-55C7-463C-894A-610FF0965203}"/>
              </a:ext>
            </a:extLst>
          </p:cNvPr>
          <p:cNvSpPr txBox="1"/>
          <p:nvPr/>
        </p:nvSpPr>
        <p:spPr>
          <a:xfrm>
            <a:off x="245386" y="4589178"/>
            <a:ext cx="64169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MB/s</a:t>
            </a:r>
            <a:endParaRPr lang="ko-KR" altLang="en-US" sz="800" b="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1EF2F16-3208-40E4-8374-973378DAAE0B}"/>
              </a:ext>
            </a:extLst>
          </p:cNvPr>
          <p:cNvCxnSpPr/>
          <p:nvPr/>
        </p:nvCxnSpPr>
        <p:spPr bwMode="auto">
          <a:xfrm>
            <a:off x="8676456" y="3966511"/>
            <a:ext cx="0" cy="622667"/>
          </a:xfrm>
          <a:prstGeom prst="straightConnector1">
            <a:avLst/>
          </a:prstGeom>
          <a:noFill/>
          <a:ln w="19050" cap="rnd" cmpd="sng" algn="ctr">
            <a:solidFill>
              <a:srgbClr val="FF0000"/>
            </a:solidFill>
            <a:prstDash val="sysDot"/>
            <a:round/>
            <a:headEnd type="triangle"/>
            <a:tailEnd type="triangl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F1EA83-DD52-46AF-B0D3-1D2D8618CF01}"/>
              </a:ext>
            </a:extLst>
          </p:cNvPr>
          <p:cNvSpPr txBox="1"/>
          <p:nvPr/>
        </p:nvSpPr>
        <p:spPr>
          <a:xfrm>
            <a:off x="7377704" y="4016234"/>
            <a:ext cx="1298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FF0000"/>
                </a:solidFill>
                <a:latin typeface="Abadi" panose="020B0604020104020204" pitchFamily="34" charset="0"/>
              </a:rPr>
              <a:t>hard to define </a:t>
            </a:r>
          </a:p>
          <a:p>
            <a:pPr algn="r"/>
            <a:r>
              <a:rPr lang="en-US" altLang="ko-KR" sz="1400" dirty="0">
                <a:solidFill>
                  <a:srgbClr val="FF0000"/>
                </a:solidFill>
                <a:latin typeface="Abadi" panose="020B0604020104020204" pitchFamily="34" charset="0"/>
              </a:rPr>
              <a:t>what it is…</a:t>
            </a:r>
            <a:endParaRPr lang="ko-KR" altLang="en-US" sz="14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580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B917-C347-4C64-93A0-9549B620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Univ Throughput Comparison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66B436-FEED-4677-8CC9-6449CD46E5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1979712" y="723156"/>
            <a:ext cx="4572000" cy="276343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7203B05-9660-4EFF-ABFA-17E0DAEE0E2D}"/>
              </a:ext>
            </a:extLst>
          </p:cNvPr>
          <p:cNvCxnSpPr>
            <a:cxnSpLocks/>
          </p:cNvCxnSpPr>
          <p:nvPr/>
        </p:nvCxnSpPr>
        <p:spPr bwMode="auto">
          <a:xfrm flipH="1">
            <a:off x="251520" y="3284984"/>
            <a:ext cx="2160240" cy="516764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2445706-61B5-4D2F-B20C-150E5CBAEEDA}"/>
              </a:ext>
            </a:extLst>
          </p:cNvPr>
          <p:cNvCxnSpPr>
            <a:cxnSpLocks/>
          </p:cNvCxnSpPr>
          <p:nvPr/>
        </p:nvCxnSpPr>
        <p:spPr bwMode="auto">
          <a:xfrm>
            <a:off x="6551712" y="3284984"/>
            <a:ext cx="2439888" cy="516764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CBF7DA7A-55B4-472F-BD79-2D28FCD7DF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43" r="3596" b="-2159"/>
          <a:stretch/>
        </p:blipFill>
        <p:spPr>
          <a:xfrm>
            <a:off x="5263" y="3729528"/>
            <a:ext cx="8986337" cy="2747604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DFFEB92-28E9-40D4-86E6-5DFF4CA7BE5E}"/>
              </a:ext>
            </a:extLst>
          </p:cNvPr>
          <p:cNvCxnSpPr>
            <a:cxnSpLocks/>
          </p:cNvCxnSpPr>
          <p:nvPr/>
        </p:nvCxnSpPr>
        <p:spPr bwMode="auto">
          <a:xfrm>
            <a:off x="5574203" y="2825338"/>
            <a:ext cx="864096" cy="0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30F58E-C86D-453E-B06A-77EA32186097}"/>
              </a:ext>
            </a:extLst>
          </p:cNvPr>
          <p:cNvSpPr txBox="1"/>
          <p:nvPr/>
        </p:nvSpPr>
        <p:spPr>
          <a:xfrm>
            <a:off x="5364088" y="2463273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Abadi" panose="020B0604020104020204" pitchFamily="34" charset="0"/>
              </a:rPr>
              <a:t>Left is better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894DAB-2368-41B4-A8F2-550137FDA34E}"/>
              </a:ext>
            </a:extLst>
          </p:cNvPr>
          <p:cNvSpPr/>
          <p:nvPr/>
        </p:nvSpPr>
        <p:spPr bwMode="auto">
          <a:xfrm>
            <a:off x="4875732" y="1217943"/>
            <a:ext cx="1573173" cy="626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2E3F37-9C10-478B-AD3C-FD8C3A3FFAB8}"/>
              </a:ext>
            </a:extLst>
          </p:cNvPr>
          <p:cNvSpPr/>
          <p:nvPr/>
        </p:nvSpPr>
        <p:spPr bwMode="auto">
          <a:xfrm>
            <a:off x="4918688" y="1353237"/>
            <a:ext cx="437007" cy="176149"/>
          </a:xfrm>
          <a:prstGeom prst="rect">
            <a:avLst/>
          </a:prstGeom>
          <a:solidFill>
            <a:srgbClr val="A5C8E1"/>
          </a:solidFill>
          <a:ln w="9525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ED0CAE-5CA6-4521-A092-F14E0023F986}"/>
              </a:ext>
            </a:extLst>
          </p:cNvPr>
          <p:cNvSpPr/>
          <p:nvPr/>
        </p:nvSpPr>
        <p:spPr bwMode="auto">
          <a:xfrm>
            <a:off x="4918688" y="1552140"/>
            <a:ext cx="437007" cy="176149"/>
          </a:xfrm>
          <a:prstGeom prst="rect">
            <a:avLst/>
          </a:prstGeom>
          <a:solidFill>
            <a:srgbClr val="FFCB9E"/>
          </a:solidFill>
          <a:ln w="9525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1ABE04-63F9-48AC-8F81-CD45D699693C}"/>
              </a:ext>
            </a:extLst>
          </p:cNvPr>
          <p:cNvSpPr txBox="1"/>
          <p:nvPr/>
        </p:nvSpPr>
        <p:spPr>
          <a:xfrm>
            <a:off x="5289598" y="1320157"/>
            <a:ext cx="1226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LVL </a:t>
            </a:r>
            <a:r>
              <a:rPr lang="en-US" altLang="ko-KR" sz="1000" b="0" dirty="0"/>
              <a:t>Compaction</a:t>
            </a:r>
            <a:endParaRPr lang="en-US" altLang="ko-KR" sz="1100" b="0" dirty="0"/>
          </a:p>
          <a:p>
            <a:r>
              <a:rPr lang="en-US" altLang="ko-KR" sz="1100" dirty="0"/>
              <a:t>Univ </a:t>
            </a:r>
            <a:r>
              <a:rPr lang="en-US" altLang="ko-KR" sz="1000" b="0" dirty="0"/>
              <a:t>Compaction</a:t>
            </a:r>
            <a:endParaRPr lang="ko-KR" altLang="en-US" sz="1000" b="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A279A3-1100-405C-8B28-3842AA94100F}"/>
              </a:ext>
            </a:extLst>
          </p:cNvPr>
          <p:cNvSpPr txBox="1"/>
          <p:nvPr/>
        </p:nvSpPr>
        <p:spPr>
          <a:xfrm>
            <a:off x="121468" y="1161711"/>
            <a:ext cx="1988296" cy="198515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Readrandom</a:t>
            </a:r>
            <a:r>
              <a:rPr lang="en-US" altLang="ko-KR" dirty="0"/>
              <a:t> </a:t>
            </a:r>
          </a:p>
          <a:p>
            <a:pPr algn="ctr"/>
            <a:r>
              <a:rPr lang="en-US" altLang="ko-KR" sz="700" b="0" dirty="0"/>
              <a:t>--</a:t>
            </a:r>
            <a:r>
              <a:rPr lang="en-US" altLang="ko-KR" sz="700" b="0" dirty="0" err="1"/>
              <a:t>use_existing_db</a:t>
            </a:r>
            <a:r>
              <a:rPr lang="en-US" altLang="ko-KR" sz="700" dirty="0"/>
              <a:t> </a:t>
            </a:r>
            <a:endParaRPr lang="en-US" altLang="ko-KR" sz="800" b="0" dirty="0"/>
          </a:p>
          <a:p>
            <a:r>
              <a:rPr lang="en-US" altLang="ko-KR" sz="1000" dirty="0"/>
              <a:t>Key </a:t>
            </a:r>
            <a:r>
              <a:rPr lang="en-US" altLang="ko-KR" sz="700" b="0" dirty="0"/>
              <a:t>[16, 32, 64, 128, 256, 1024]</a:t>
            </a:r>
          </a:p>
          <a:p>
            <a:r>
              <a:rPr lang="en-US" altLang="ko-KR" sz="1000" dirty="0"/>
              <a:t>Value</a:t>
            </a:r>
            <a:r>
              <a:rPr lang="en-US" altLang="ko-KR" sz="800" dirty="0"/>
              <a:t> </a:t>
            </a:r>
            <a:r>
              <a:rPr lang="en-US" altLang="ko-KR" sz="700" b="0" dirty="0"/>
              <a:t>[64, 128, 256, 512, 1024, 4096]</a:t>
            </a:r>
            <a:endParaRPr lang="en-US" altLang="ko-KR" sz="800" b="0" dirty="0"/>
          </a:p>
          <a:p>
            <a:r>
              <a:rPr lang="en-US" altLang="ko-KR" sz="1000" dirty="0"/>
              <a:t>Entries</a:t>
            </a:r>
            <a:r>
              <a:rPr lang="en-US" altLang="ko-KR" sz="800" dirty="0"/>
              <a:t> </a:t>
            </a:r>
            <a:r>
              <a:rPr lang="en-US" altLang="ko-KR" sz="700" b="0" dirty="0"/>
              <a:t>500 0000</a:t>
            </a:r>
            <a:endParaRPr lang="en-US" altLang="ko-KR" sz="800" b="0" dirty="0"/>
          </a:p>
          <a:p>
            <a:r>
              <a:rPr lang="en-US" altLang="ko-KR" sz="1000" dirty="0"/>
              <a:t>Storage</a:t>
            </a:r>
            <a:r>
              <a:rPr lang="en-US" altLang="ko-KR" sz="800" dirty="0"/>
              <a:t> </a:t>
            </a:r>
            <a:r>
              <a:rPr lang="en-US" altLang="ko-KR" sz="700" b="0" dirty="0"/>
              <a:t>Samsung 1TB 860 Pro</a:t>
            </a:r>
            <a:endParaRPr lang="en-US" altLang="ko-KR" sz="800" b="0" dirty="0"/>
          </a:p>
          <a:p>
            <a:r>
              <a:rPr lang="en-US" altLang="ko-KR" sz="1000" dirty="0"/>
              <a:t>File System </a:t>
            </a:r>
            <a:r>
              <a:rPr lang="en-US" altLang="ko-KR" sz="700" b="0" dirty="0"/>
              <a:t>Ext4</a:t>
            </a:r>
          </a:p>
          <a:p>
            <a:r>
              <a:rPr lang="en-US" altLang="ko-KR" sz="1000" dirty="0"/>
              <a:t>CPU</a:t>
            </a:r>
            <a:r>
              <a:rPr lang="en-US" altLang="ko-KR" sz="800" dirty="0"/>
              <a:t> </a:t>
            </a:r>
            <a:r>
              <a:rPr lang="pt-BR" altLang="ko-KR" sz="700" b="0" dirty="0"/>
              <a:t>Intel(R) Core(TM) i7-10700K CPU @ 3.80GHz</a:t>
            </a:r>
            <a:endParaRPr lang="pt-BR" altLang="ko-KR" sz="500" b="0" dirty="0"/>
          </a:p>
          <a:p>
            <a:endParaRPr lang="en-US" altLang="ko-KR" sz="500" b="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b="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161EBE-1749-45AF-9245-C9D1C21A6373}"/>
              </a:ext>
            </a:extLst>
          </p:cNvPr>
          <p:cNvSpPr/>
          <p:nvPr/>
        </p:nvSpPr>
        <p:spPr bwMode="auto">
          <a:xfrm>
            <a:off x="539552" y="3861048"/>
            <a:ext cx="1872205" cy="2448272"/>
          </a:xfrm>
          <a:prstGeom prst="rect">
            <a:avLst/>
          </a:prstGeom>
          <a:solidFill>
            <a:schemeClr val="bg1">
              <a:alpha val="8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2960A1-BD27-4EC1-9A34-3A7A9C9DE559}"/>
              </a:ext>
            </a:extLst>
          </p:cNvPr>
          <p:cNvSpPr/>
          <p:nvPr/>
        </p:nvSpPr>
        <p:spPr bwMode="auto">
          <a:xfrm>
            <a:off x="2551591" y="3861048"/>
            <a:ext cx="673773" cy="2448272"/>
          </a:xfrm>
          <a:prstGeom prst="rect">
            <a:avLst/>
          </a:prstGeom>
          <a:solidFill>
            <a:schemeClr val="bg1">
              <a:alpha val="8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1CA6B26-27D8-4892-B6A9-F16D1ADE87FD}"/>
              </a:ext>
            </a:extLst>
          </p:cNvPr>
          <p:cNvSpPr/>
          <p:nvPr/>
        </p:nvSpPr>
        <p:spPr bwMode="auto">
          <a:xfrm>
            <a:off x="3363263" y="3861048"/>
            <a:ext cx="4377087" cy="2448272"/>
          </a:xfrm>
          <a:prstGeom prst="rect">
            <a:avLst/>
          </a:prstGeom>
          <a:solidFill>
            <a:schemeClr val="bg1">
              <a:alpha val="8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4E47A2-6D9A-47D4-A821-8321D162B149}"/>
              </a:ext>
            </a:extLst>
          </p:cNvPr>
          <p:cNvSpPr/>
          <p:nvPr/>
        </p:nvSpPr>
        <p:spPr bwMode="auto">
          <a:xfrm>
            <a:off x="3785413" y="4022622"/>
            <a:ext cx="1573173" cy="626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AF7579-34C1-40EA-94B0-D6EEE696056F}"/>
              </a:ext>
            </a:extLst>
          </p:cNvPr>
          <p:cNvSpPr/>
          <p:nvPr/>
        </p:nvSpPr>
        <p:spPr bwMode="auto">
          <a:xfrm>
            <a:off x="3828369" y="4157916"/>
            <a:ext cx="437007" cy="176149"/>
          </a:xfrm>
          <a:prstGeom prst="rect">
            <a:avLst/>
          </a:prstGeom>
          <a:solidFill>
            <a:srgbClr val="4682B4"/>
          </a:solidFill>
          <a:ln w="9525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1AB6E5-30C2-4185-911C-6AA6172968BA}"/>
              </a:ext>
            </a:extLst>
          </p:cNvPr>
          <p:cNvSpPr/>
          <p:nvPr/>
        </p:nvSpPr>
        <p:spPr bwMode="auto">
          <a:xfrm>
            <a:off x="3828369" y="4356819"/>
            <a:ext cx="437007" cy="176149"/>
          </a:xfrm>
          <a:prstGeom prst="rect">
            <a:avLst/>
          </a:prstGeom>
          <a:solidFill>
            <a:srgbClr val="F4A45F"/>
          </a:solidFill>
          <a:ln w="9525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6DB389-2CED-42E1-8544-ED39C4692C24}"/>
              </a:ext>
            </a:extLst>
          </p:cNvPr>
          <p:cNvSpPr txBox="1"/>
          <p:nvPr/>
        </p:nvSpPr>
        <p:spPr>
          <a:xfrm>
            <a:off x="4199279" y="4124836"/>
            <a:ext cx="1226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LVL </a:t>
            </a:r>
            <a:r>
              <a:rPr lang="en-US" altLang="ko-KR" sz="1000" b="0" dirty="0"/>
              <a:t>Compaction</a:t>
            </a:r>
            <a:endParaRPr lang="en-US" altLang="ko-KR" sz="1100" b="0" dirty="0"/>
          </a:p>
          <a:p>
            <a:r>
              <a:rPr lang="en-US" altLang="ko-KR" sz="1100" dirty="0"/>
              <a:t>Univ </a:t>
            </a:r>
            <a:r>
              <a:rPr lang="en-US" altLang="ko-KR" sz="1000" b="0" dirty="0"/>
              <a:t>Compaction</a:t>
            </a:r>
            <a:endParaRPr lang="ko-KR" altLang="en-US" sz="1000" b="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D443445-4395-4917-BD2D-852B7A7D0C57}"/>
              </a:ext>
            </a:extLst>
          </p:cNvPr>
          <p:cNvSpPr/>
          <p:nvPr/>
        </p:nvSpPr>
        <p:spPr bwMode="auto">
          <a:xfrm>
            <a:off x="7852636" y="3879194"/>
            <a:ext cx="103738" cy="2448272"/>
          </a:xfrm>
          <a:prstGeom prst="rect">
            <a:avLst/>
          </a:prstGeom>
          <a:solidFill>
            <a:schemeClr val="bg1">
              <a:alpha val="8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B36D0F-BA54-4696-90B9-6B1AA29DACA9}"/>
              </a:ext>
            </a:extLst>
          </p:cNvPr>
          <p:cNvSpPr/>
          <p:nvPr/>
        </p:nvSpPr>
        <p:spPr bwMode="auto">
          <a:xfrm>
            <a:off x="8084379" y="3879194"/>
            <a:ext cx="581864" cy="2448272"/>
          </a:xfrm>
          <a:prstGeom prst="rect">
            <a:avLst/>
          </a:prstGeom>
          <a:solidFill>
            <a:schemeClr val="bg1">
              <a:alpha val="8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F1EA83-DD52-46AF-B0D3-1D2D8618CF01}"/>
              </a:ext>
            </a:extLst>
          </p:cNvPr>
          <p:cNvSpPr txBox="1"/>
          <p:nvPr/>
        </p:nvSpPr>
        <p:spPr>
          <a:xfrm>
            <a:off x="1826316" y="4738554"/>
            <a:ext cx="5491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FF0000"/>
                </a:solidFill>
                <a:latin typeface="Abadi" panose="020B0604020104020204" pitchFamily="34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ko-KR" altLang="en-US" sz="1400" dirty="0">
                <a:solidFill>
                  <a:srgbClr val="FF0000"/>
                </a:solidFill>
                <a:latin typeface="Abadi" panose="020B0604020104020204" pitchFamily="34" charset="0"/>
              </a:rPr>
              <a:t>마치 </a:t>
            </a:r>
            <a:r>
              <a:rPr lang="en-US" altLang="ko-KR" sz="1400" dirty="0">
                <a:solidFill>
                  <a:srgbClr val="FF0000"/>
                </a:solidFill>
                <a:latin typeface="Abadi" panose="020B0604020104020204" pitchFamily="34" charset="0"/>
              </a:rPr>
              <a:t>Value Size</a:t>
            </a:r>
            <a:r>
              <a:rPr lang="ko-KR" altLang="en-US" sz="1400" dirty="0">
                <a:solidFill>
                  <a:srgbClr val="FF0000"/>
                </a:solidFill>
                <a:latin typeface="Abadi" panose="020B0604020104020204" pitchFamily="34" charset="0"/>
              </a:rPr>
              <a:t>에 맞는 </a:t>
            </a:r>
            <a:r>
              <a:rPr lang="en-US" altLang="ko-KR" sz="1400" dirty="0">
                <a:solidFill>
                  <a:srgbClr val="FF0000"/>
                </a:solidFill>
                <a:latin typeface="Abadi" panose="020B0604020104020204" pitchFamily="34" charset="0"/>
              </a:rPr>
              <a:t>Optimal Key Size</a:t>
            </a:r>
            <a:r>
              <a:rPr lang="ko-KR" altLang="en-US" sz="1400" dirty="0">
                <a:solidFill>
                  <a:srgbClr val="FF0000"/>
                </a:solidFill>
                <a:latin typeface="Abadi" panose="020B0604020104020204" pitchFamily="34" charset="0"/>
              </a:rPr>
              <a:t>가 있는 것 처럼 보인다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1EF2F16-3208-40E4-8374-973378DAAE0B}"/>
              </a:ext>
            </a:extLst>
          </p:cNvPr>
          <p:cNvCxnSpPr/>
          <p:nvPr/>
        </p:nvCxnSpPr>
        <p:spPr bwMode="auto">
          <a:xfrm>
            <a:off x="8676456" y="3966511"/>
            <a:ext cx="0" cy="622667"/>
          </a:xfrm>
          <a:prstGeom prst="straightConnector1">
            <a:avLst/>
          </a:prstGeom>
          <a:noFill/>
          <a:ln w="19050" cap="rnd" cmpd="sng" algn="ctr">
            <a:solidFill>
              <a:srgbClr val="FF0000"/>
            </a:solidFill>
            <a:prstDash val="sysDot"/>
            <a:round/>
            <a:headEnd type="triangle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EB6882-55C7-463C-894A-610FF0965203}"/>
              </a:ext>
            </a:extLst>
          </p:cNvPr>
          <p:cNvSpPr txBox="1"/>
          <p:nvPr/>
        </p:nvSpPr>
        <p:spPr>
          <a:xfrm>
            <a:off x="245386" y="4589178"/>
            <a:ext cx="64169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MB/s</a:t>
            </a:r>
            <a:endParaRPr lang="ko-KR" altLang="en-US" sz="800" b="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07D8EA0-1EF2-4266-B88C-E682814FD3BB}"/>
              </a:ext>
            </a:extLst>
          </p:cNvPr>
          <p:cNvGrpSpPr/>
          <p:nvPr/>
        </p:nvGrpSpPr>
        <p:grpSpPr>
          <a:xfrm>
            <a:off x="6679346" y="867538"/>
            <a:ext cx="2343186" cy="2340000"/>
            <a:chOff x="6679346" y="867538"/>
            <a:chExt cx="2343186" cy="234000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46D17E97-DDC9-4037-AC3D-6CA4AC5E7DE7}"/>
                </a:ext>
              </a:extLst>
            </p:cNvPr>
            <p:cNvSpPr/>
            <p:nvPr/>
          </p:nvSpPr>
          <p:spPr bwMode="auto">
            <a:xfrm>
              <a:off x="7178287" y="1110549"/>
              <a:ext cx="1500822" cy="1569226"/>
            </a:xfrm>
            <a:custGeom>
              <a:avLst/>
              <a:gdLst>
                <a:gd name="connsiteX0" fmla="*/ 59418 w 1500822"/>
                <a:gd name="connsiteY0" fmla="*/ 34915 h 1569226"/>
                <a:gd name="connsiteX1" fmla="*/ 117475 w 1500822"/>
                <a:gd name="connsiteY1" fmla="*/ 34915 h 1569226"/>
                <a:gd name="connsiteX2" fmla="*/ 1118960 w 1500822"/>
                <a:gd name="connsiteY2" fmla="*/ 397772 h 1569226"/>
                <a:gd name="connsiteX3" fmla="*/ 1467303 w 1500822"/>
                <a:gd name="connsiteY3" fmla="*/ 1457315 h 1569226"/>
                <a:gd name="connsiteX4" fmla="*/ 1467303 w 1500822"/>
                <a:gd name="connsiteY4" fmla="*/ 1486343 h 1569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0822" h="1569226">
                  <a:moveTo>
                    <a:pt x="59418" y="34915"/>
                  </a:moveTo>
                  <a:cubicBezTo>
                    <a:pt x="151" y="4677"/>
                    <a:pt x="-59115" y="-25561"/>
                    <a:pt x="117475" y="34915"/>
                  </a:cubicBezTo>
                  <a:cubicBezTo>
                    <a:pt x="294065" y="95391"/>
                    <a:pt x="893989" y="160705"/>
                    <a:pt x="1118960" y="397772"/>
                  </a:cubicBezTo>
                  <a:cubicBezTo>
                    <a:pt x="1343931" y="634839"/>
                    <a:pt x="1409246" y="1275887"/>
                    <a:pt x="1467303" y="1457315"/>
                  </a:cubicBezTo>
                  <a:cubicBezTo>
                    <a:pt x="1525360" y="1638744"/>
                    <a:pt x="1496331" y="1562543"/>
                    <a:pt x="1467303" y="1486343"/>
                  </a:cubicBezTo>
                </a:path>
              </a:pathLst>
            </a:custGeom>
            <a:no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4C06B1BA-32A3-4B26-867C-5A29F9C1D77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034252" y="2797772"/>
              <a:ext cx="1844244" cy="0"/>
            </a:xfrm>
            <a:prstGeom prst="straightConnector1">
              <a:avLst/>
            </a:prstGeom>
            <a:noFill/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00E5D17D-1CD8-4196-A2DA-B55D0E47833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089951" y="929964"/>
              <a:ext cx="8365" cy="1969444"/>
            </a:xfrm>
            <a:prstGeom prst="straightConnector1">
              <a:avLst/>
            </a:prstGeom>
            <a:noFill/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1D6955-6E52-4890-AF49-DDA8785136F4}"/>
                </a:ext>
              </a:extLst>
            </p:cNvPr>
            <p:cNvSpPr txBox="1"/>
            <p:nvPr/>
          </p:nvSpPr>
          <p:spPr>
            <a:xfrm>
              <a:off x="8076673" y="2794182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MB/s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C0C163-4DEC-4D11-A3C8-08027D1F8D85}"/>
                </a:ext>
              </a:extLst>
            </p:cNvPr>
            <p:cNvSpPr txBox="1"/>
            <p:nvPr/>
          </p:nvSpPr>
          <p:spPr>
            <a:xfrm rot="16200000">
              <a:off x="6375904" y="1382296"/>
              <a:ext cx="987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1/time</a:t>
              </a:r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696245A-768F-4086-9664-0695B823EEB9}"/>
                </a:ext>
              </a:extLst>
            </p:cNvPr>
            <p:cNvSpPr/>
            <p:nvPr/>
          </p:nvSpPr>
          <p:spPr bwMode="auto">
            <a:xfrm>
              <a:off x="7509839" y="1154585"/>
              <a:ext cx="126716" cy="126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rnd" cmpd="sng" algn="ctr">
              <a:solidFill>
                <a:srgbClr val="4682B4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64072CD4-1758-4456-8466-724FC79EC722}"/>
                </a:ext>
              </a:extLst>
            </p:cNvPr>
            <p:cNvSpPr/>
            <p:nvPr/>
          </p:nvSpPr>
          <p:spPr bwMode="auto">
            <a:xfrm>
              <a:off x="8176683" y="1402670"/>
              <a:ext cx="126716" cy="126716"/>
            </a:xfrm>
            <a:prstGeom prst="ellipse">
              <a:avLst/>
            </a:prstGeom>
            <a:solidFill>
              <a:srgbClr val="FFC000"/>
            </a:solidFill>
            <a:ln w="19050" cap="rnd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85C647B-7324-4C24-A06F-2AE459C40AA4}"/>
                </a:ext>
              </a:extLst>
            </p:cNvPr>
            <p:cNvSpPr/>
            <p:nvPr/>
          </p:nvSpPr>
          <p:spPr bwMode="auto">
            <a:xfrm>
              <a:off x="8475325" y="1992040"/>
              <a:ext cx="126716" cy="126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rnd" cmpd="sng" algn="ctr">
              <a:solidFill>
                <a:srgbClr val="4682B4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1C4CFC6F-71F6-4B4D-8991-7CF87B2AEAC1}"/>
                </a:ext>
              </a:extLst>
            </p:cNvPr>
            <p:cNvSpPr/>
            <p:nvPr/>
          </p:nvSpPr>
          <p:spPr bwMode="auto">
            <a:xfrm>
              <a:off x="8379594" y="1695073"/>
              <a:ext cx="126716" cy="126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rnd" cmpd="sng" algn="ctr">
              <a:solidFill>
                <a:srgbClr val="4682B4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0E024F8-A97D-4986-B36C-B8E9040688ED}"/>
                </a:ext>
              </a:extLst>
            </p:cNvPr>
            <p:cNvSpPr/>
            <p:nvPr/>
          </p:nvSpPr>
          <p:spPr bwMode="auto">
            <a:xfrm>
              <a:off x="7892945" y="1256799"/>
              <a:ext cx="126716" cy="126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rnd" cmpd="sng" algn="ctr">
              <a:solidFill>
                <a:srgbClr val="4682B4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F946B43-307F-4EF4-B686-BFA17A37A27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284822" y="1205779"/>
              <a:ext cx="190503" cy="211218"/>
            </a:xfrm>
            <a:prstGeom prst="straightConnector1">
              <a:avLst/>
            </a:prstGeom>
            <a:noFill/>
            <a:ln w="28575" cap="rnd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sp>
          <p:nvSpPr>
            <p:cNvPr id="42" name="말풍선: 사각형 41">
              <a:extLst>
                <a:ext uri="{FF2B5EF4-FFF2-40B4-BE49-F238E27FC236}">
                  <a16:creationId xmlns:a16="http://schemas.microsoft.com/office/drawing/2014/main" id="{2D34965F-6656-4F27-BF29-A2E965B93499}"/>
                </a:ext>
              </a:extLst>
            </p:cNvPr>
            <p:cNvSpPr/>
            <p:nvPr/>
          </p:nvSpPr>
          <p:spPr bwMode="auto">
            <a:xfrm>
              <a:off x="6679346" y="867538"/>
              <a:ext cx="2343186" cy="2340000"/>
            </a:xfrm>
            <a:prstGeom prst="wedgeRectCallout">
              <a:avLst>
                <a:gd name="adj1" fmla="val 33894"/>
                <a:gd name="adj2" fmla="val 64606"/>
              </a:avLst>
            </a:prstGeom>
            <a:noFill/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977B89D-44B0-495A-807B-FF750CED09CE}"/>
              </a:ext>
            </a:extLst>
          </p:cNvPr>
          <p:cNvSpPr txBox="1"/>
          <p:nvPr/>
        </p:nvSpPr>
        <p:spPr>
          <a:xfrm>
            <a:off x="7379519" y="995189"/>
            <a:ext cx="1673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rgbClr val="FF0000"/>
                </a:solidFill>
                <a:latin typeface="Abadi" panose="020B0604020104020204" pitchFamily="34" charset="0"/>
              </a:rPr>
              <a:t>Optimal Key Size</a:t>
            </a:r>
            <a:endParaRPr lang="ko-KR" altLang="en-US" sz="11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54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2E930-7D0F-4497-A0A4-8DD20314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Univ WAF Comparison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0B50215-F559-40F4-8882-6AD8B310CA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6" b="81471"/>
          <a:stretch/>
        </p:blipFill>
        <p:spPr>
          <a:xfrm>
            <a:off x="251520" y="4130309"/>
            <a:ext cx="4672589" cy="23492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FB60664-0393-4D49-8326-18CF5F4F65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93" b="-484"/>
          <a:stretch/>
        </p:blipFill>
        <p:spPr>
          <a:xfrm>
            <a:off x="3995936" y="4130309"/>
            <a:ext cx="4672589" cy="2388212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282D093B-D3DC-4618-B611-9D0642EBA739}"/>
              </a:ext>
            </a:extLst>
          </p:cNvPr>
          <p:cNvGrpSpPr/>
          <p:nvPr/>
        </p:nvGrpSpPr>
        <p:grpSpPr>
          <a:xfrm>
            <a:off x="1748092" y="706913"/>
            <a:ext cx="5359785" cy="3398460"/>
            <a:chOff x="2213483" y="705644"/>
            <a:chExt cx="4292091" cy="272147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01430BF-959C-4294-8105-6CE0346A2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3483" y="705644"/>
              <a:ext cx="4292091" cy="2721471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2BC3449-8F28-4BCB-940F-B3ED298ED61B}"/>
                </a:ext>
              </a:extLst>
            </p:cNvPr>
            <p:cNvSpPr/>
            <p:nvPr/>
          </p:nvSpPr>
          <p:spPr bwMode="auto">
            <a:xfrm>
              <a:off x="4839072" y="1145935"/>
              <a:ext cx="1573173" cy="6268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rnd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04EA565-41B3-411D-95E5-52F0812ABD10}"/>
                </a:ext>
              </a:extLst>
            </p:cNvPr>
            <p:cNvSpPr/>
            <p:nvPr/>
          </p:nvSpPr>
          <p:spPr bwMode="auto">
            <a:xfrm>
              <a:off x="4882028" y="1281229"/>
              <a:ext cx="370910" cy="176149"/>
            </a:xfrm>
            <a:prstGeom prst="rect">
              <a:avLst/>
            </a:prstGeom>
            <a:solidFill>
              <a:srgbClr val="A5C8E1"/>
            </a:solidFill>
            <a:ln w="9525" cap="rnd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6B999F0-1065-4540-A4AE-16E484BAB939}"/>
                </a:ext>
              </a:extLst>
            </p:cNvPr>
            <p:cNvSpPr/>
            <p:nvPr/>
          </p:nvSpPr>
          <p:spPr bwMode="auto">
            <a:xfrm>
              <a:off x="4882028" y="1480132"/>
              <a:ext cx="370910" cy="176149"/>
            </a:xfrm>
            <a:prstGeom prst="rect">
              <a:avLst/>
            </a:prstGeom>
            <a:solidFill>
              <a:srgbClr val="FFCB9E"/>
            </a:solidFill>
            <a:ln w="9525" cap="rnd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F55A26-435F-48FF-8CD4-46E05B4C8D77}"/>
                </a:ext>
              </a:extLst>
            </p:cNvPr>
            <p:cNvSpPr txBox="1"/>
            <p:nvPr/>
          </p:nvSpPr>
          <p:spPr>
            <a:xfrm>
              <a:off x="5252938" y="1248149"/>
              <a:ext cx="1208197" cy="468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LVL </a:t>
              </a:r>
              <a:r>
                <a:rPr lang="en-US" altLang="ko-KR" sz="1200" b="0" dirty="0"/>
                <a:t>Compaction</a:t>
              </a:r>
              <a:endParaRPr lang="en-US" altLang="ko-KR" sz="1600" b="0" dirty="0"/>
            </a:p>
            <a:p>
              <a:r>
                <a:rPr lang="en-US" altLang="ko-KR" sz="1600" dirty="0"/>
                <a:t>Univ </a:t>
              </a:r>
              <a:r>
                <a:rPr lang="en-US" altLang="ko-KR" sz="1200" b="0" dirty="0"/>
                <a:t>Compaction</a:t>
              </a:r>
              <a:endParaRPr lang="ko-KR" altLang="en-US" sz="1200" b="0" dirty="0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033E3B-AD9C-4A21-9557-BAD2C6889DE9}"/>
              </a:ext>
            </a:extLst>
          </p:cNvPr>
          <p:cNvSpPr/>
          <p:nvPr/>
        </p:nvSpPr>
        <p:spPr bwMode="auto">
          <a:xfrm>
            <a:off x="1115616" y="4365104"/>
            <a:ext cx="1114414" cy="4440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A6D87C-5580-476B-BAAC-C673DC5736BF}"/>
              </a:ext>
            </a:extLst>
          </p:cNvPr>
          <p:cNvSpPr/>
          <p:nvPr/>
        </p:nvSpPr>
        <p:spPr bwMode="auto">
          <a:xfrm>
            <a:off x="1146045" y="4460944"/>
            <a:ext cx="262747" cy="124781"/>
          </a:xfrm>
          <a:prstGeom prst="rect">
            <a:avLst/>
          </a:prstGeom>
          <a:solidFill>
            <a:srgbClr val="4682B4"/>
          </a:solidFill>
          <a:ln w="9525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A64E88C-E6B3-4C4B-A731-25C8919EF8DC}"/>
              </a:ext>
            </a:extLst>
          </p:cNvPr>
          <p:cNvSpPr/>
          <p:nvPr/>
        </p:nvSpPr>
        <p:spPr bwMode="auto">
          <a:xfrm>
            <a:off x="1146045" y="4601844"/>
            <a:ext cx="262747" cy="124781"/>
          </a:xfrm>
          <a:prstGeom prst="rect">
            <a:avLst/>
          </a:prstGeom>
          <a:solidFill>
            <a:srgbClr val="FFCB9E"/>
          </a:solidFill>
          <a:ln w="9525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D2F291-DF4C-41F3-ACAA-F3BE6DEC3A6D}"/>
              </a:ext>
            </a:extLst>
          </p:cNvPr>
          <p:cNvSpPr txBox="1"/>
          <p:nvPr/>
        </p:nvSpPr>
        <p:spPr>
          <a:xfrm>
            <a:off x="1362773" y="441717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LVL </a:t>
            </a:r>
            <a:r>
              <a:rPr lang="en-US" altLang="ko-KR" sz="700" b="0" dirty="0"/>
              <a:t>Compaction</a:t>
            </a:r>
            <a:endParaRPr lang="en-US" altLang="ko-KR" sz="900" b="0" dirty="0"/>
          </a:p>
          <a:p>
            <a:r>
              <a:rPr lang="en-US" altLang="ko-KR" sz="900" dirty="0"/>
              <a:t>Univ </a:t>
            </a:r>
            <a:r>
              <a:rPr lang="en-US" altLang="ko-KR" sz="700" b="0" dirty="0"/>
              <a:t>Compaction</a:t>
            </a:r>
            <a:endParaRPr lang="ko-KR" altLang="en-US" sz="700" b="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A32EFD-F835-4156-AD79-677F614E701F}"/>
              </a:ext>
            </a:extLst>
          </p:cNvPr>
          <p:cNvSpPr/>
          <p:nvPr/>
        </p:nvSpPr>
        <p:spPr bwMode="auto">
          <a:xfrm>
            <a:off x="4843683" y="4338758"/>
            <a:ext cx="1114414" cy="4440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9AEDD1C-6DF1-4CAE-B6A0-BF7B26439BF9}"/>
              </a:ext>
            </a:extLst>
          </p:cNvPr>
          <p:cNvSpPr/>
          <p:nvPr/>
        </p:nvSpPr>
        <p:spPr bwMode="auto">
          <a:xfrm>
            <a:off x="4874112" y="4434598"/>
            <a:ext cx="262747" cy="124781"/>
          </a:xfrm>
          <a:prstGeom prst="rect">
            <a:avLst/>
          </a:prstGeom>
          <a:solidFill>
            <a:srgbClr val="4682B4"/>
          </a:solidFill>
          <a:ln w="9525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A162659-3CB1-4688-8348-D5DB629A57A8}"/>
              </a:ext>
            </a:extLst>
          </p:cNvPr>
          <p:cNvSpPr/>
          <p:nvPr/>
        </p:nvSpPr>
        <p:spPr bwMode="auto">
          <a:xfrm>
            <a:off x="4874112" y="4575498"/>
            <a:ext cx="262747" cy="124781"/>
          </a:xfrm>
          <a:prstGeom prst="rect">
            <a:avLst/>
          </a:prstGeom>
          <a:solidFill>
            <a:srgbClr val="FFCB9E"/>
          </a:solidFill>
          <a:ln w="9525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425CA3-47B9-4E1C-BF2E-9CAEE53E5EE4}"/>
              </a:ext>
            </a:extLst>
          </p:cNvPr>
          <p:cNvSpPr txBox="1"/>
          <p:nvPr/>
        </p:nvSpPr>
        <p:spPr>
          <a:xfrm>
            <a:off x="5078574" y="437967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LVL </a:t>
            </a:r>
            <a:r>
              <a:rPr lang="en-US" altLang="ko-KR" sz="700" b="0" dirty="0"/>
              <a:t>Compaction</a:t>
            </a:r>
            <a:endParaRPr lang="en-US" altLang="ko-KR" sz="900" b="0" dirty="0"/>
          </a:p>
          <a:p>
            <a:r>
              <a:rPr lang="en-US" altLang="ko-KR" sz="900" dirty="0"/>
              <a:t>Univ </a:t>
            </a:r>
            <a:r>
              <a:rPr lang="en-US" altLang="ko-KR" sz="700" b="0" dirty="0"/>
              <a:t>Compaction</a:t>
            </a:r>
            <a:endParaRPr lang="ko-KR" altLang="en-US" sz="700" b="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681C2E1-D7CE-4164-9766-212D810A48C5}"/>
              </a:ext>
            </a:extLst>
          </p:cNvPr>
          <p:cNvCxnSpPr>
            <a:cxnSpLocks/>
          </p:cNvCxnSpPr>
          <p:nvPr/>
        </p:nvCxnSpPr>
        <p:spPr bwMode="auto">
          <a:xfrm flipH="1">
            <a:off x="1547664" y="5013176"/>
            <a:ext cx="200428" cy="432048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84C6513-8F8B-4C7A-86CE-6E5CAAFE5011}"/>
              </a:ext>
            </a:extLst>
          </p:cNvPr>
          <p:cNvCxnSpPr>
            <a:cxnSpLocks/>
          </p:cNvCxnSpPr>
          <p:nvPr/>
        </p:nvCxnSpPr>
        <p:spPr bwMode="auto">
          <a:xfrm flipH="1">
            <a:off x="2023514" y="4922328"/>
            <a:ext cx="200428" cy="432048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BC899F5-02D5-45EC-91C6-C5F0B946ADED}"/>
              </a:ext>
            </a:extLst>
          </p:cNvPr>
          <p:cNvCxnSpPr>
            <a:cxnSpLocks/>
          </p:cNvCxnSpPr>
          <p:nvPr/>
        </p:nvCxnSpPr>
        <p:spPr bwMode="auto">
          <a:xfrm flipH="1">
            <a:off x="2509017" y="4769712"/>
            <a:ext cx="200428" cy="432048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41849B8-23D0-4BE5-A364-EB272C1FC25A}"/>
              </a:ext>
            </a:extLst>
          </p:cNvPr>
          <p:cNvCxnSpPr>
            <a:cxnSpLocks/>
          </p:cNvCxnSpPr>
          <p:nvPr/>
        </p:nvCxnSpPr>
        <p:spPr bwMode="auto">
          <a:xfrm flipH="1">
            <a:off x="2993530" y="4809177"/>
            <a:ext cx="200428" cy="432048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10153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57E57-9637-4ED8-BF04-BEE936E96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Univ # of Compactions , latency Comparison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03897-693C-4D05-A937-B9970EDEA62A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/>
              <a:t>Fillrandom 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525D914-27E8-4F5F-8B18-20FEA134F56D}"/>
              </a:ext>
            </a:extLst>
          </p:cNvPr>
          <p:cNvGrpSpPr/>
          <p:nvPr/>
        </p:nvGrpSpPr>
        <p:grpSpPr>
          <a:xfrm>
            <a:off x="512350" y="3982176"/>
            <a:ext cx="8211538" cy="2312870"/>
            <a:chOff x="773180" y="4205806"/>
            <a:chExt cx="7975284" cy="2052181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34D12B9-CD37-4359-BC0C-3EADC5D15E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353"/>
            <a:stretch/>
          </p:blipFill>
          <p:spPr bwMode="auto">
            <a:xfrm>
              <a:off x="773180" y="4205806"/>
              <a:ext cx="7975284" cy="2052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BBAADF6-9483-41F5-8542-3978234DE8CA}"/>
                </a:ext>
              </a:extLst>
            </p:cNvPr>
            <p:cNvSpPr/>
            <p:nvPr/>
          </p:nvSpPr>
          <p:spPr bwMode="auto">
            <a:xfrm>
              <a:off x="3496932" y="4973437"/>
              <a:ext cx="1086304" cy="362102"/>
            </a:xfrm>
            <a:prstGeom prst="ellipse">
              <a:avLst/>
            </a:prstGeom>
            <a:noFill/>
            <a:ln w="28575" cap="rnd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B7D9A32-7E7D-42EC-812C-0EFBD6933AC2}"/>
                </a:ext>
              </a:extLst>
            </p:cNvPr>
            <p:cNvSpPr/>
            <p:nvPr/>
          </p:nvSpPr>
          <p:spPr bwMode="auto">
            <a:xfrm>
              <a:off x="7292308" y="4349625"/>
              <a:ext cx="1086304" cy="362102"/>
            </a:xfrm>
            <a:prstGeom prst="ellipse">
              <a:avLst/>
            </a:prstGeom>
            <a:noFill/>
            <a:ln w="28575" cap="rnd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C9511533-CDAD-4521-B5F1-D1FDBBA9C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37" y="1340768"/>
            <a:ext cx="8301151" cy="2163331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42AD30F5-C1BD-46C1-82B0-E300CC5D6874}"/>
              </a:ext>
            </a:extLst>
          </p:cNvPr>
          <p:cNvSpPr/>
          <p:nvPr/>
        </p:nvSpPr>
        <p:spPr bwMode="auto">
          <a:xfrm>
            <a:off x="7233355" y="2641165"/>
            <a:ext cx="1075361" cy="358454"/>
          </a:xfrm>
          <a:prstGeom prst="ellipse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F668242-FA97-4331-A0D6-B989C87324CB}"/>
              </a:ext>
            </a:extLst>
          </p:cNvPr>
          <p:cNvSpPr/>
          <p:nvPr/>
        </p:nvSpPr>
        <p:spPr bwMode="auto">
          <a:xfrm>
            <a:off x="3317870" y="2644191"/>
            <a:ext cx="1075361" cy="358454"/>
          </a:xfrm>
          <a:prstGeom prst="ellipse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43637"/>
      </p:ext>
    </p:extLst>
  </p:cSld>
  <p:clrMapOvr>
    <a:masterClrMapping/>
  </p:clrMapOvr>
</p:sld>
</file>

<file path=ppt/theme/theme1.xml><?xml version="1.0" encoding="utf-8"?>
<a:theme xmlns:a="http://schemas.openxmlformats.org/drawingml/2006/main" name="파일캐쉬서식">
  <a:themeElements>
    <a:clrScheme name="파일캐쉬서식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일캐쉬서식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파일캐쉬서식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D:\users\powerppt서식\파일캐쉬서식.pot</Template>
  <TotalTime>42190</TotalTime>
  <Words>1119</Words>
  <Application>Microsoft Office PowerPoint</Application>
  <PresentationFormat>화면 슬라이드 쇼(4:3)</PresentationFormat>
  <Paragraphs>296</Paragraphs>
  <Slides>26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굴림</vt:lpstr>
      <vt:lpstr>궁서</vt:lpstr>
      <vt:lpstr>맑은 고딕</vt:lpstr>
      <vt:lpstr>Abadi</vt:lpstr>
      <vt:lpstr>Arial</vt:lpstr>
      <vt:lpstr>Cambria Math</vt:lpstr>
      <vt:lpstr>Tahoma</vt:lpstr>
      <vt:lpstr>Wingdings</vt:lpstr>
      <vt:lpstr>파일캐쉬서식</vt:lpstr>
      <vt:lpstr>RocksDB Festival</vt:lpstr>
      <vt:lpstr>Contents</vt:lpstr>
      <vt:lpstr>Compaction Style</vt:lpstr>
      <vt:lpstr>Mental Model</vt:lpstr>
      <vt:lpstr>LVL vs Univ Throughput Comparison</vt:lpstr>
      <vt:lpstr>LVL vs Univ Throughput Comparison</vt:lpstr>
      <vt:lpstr>LVL vs Univ Throughput Comparison</vt:lpstr>
      <vt:lpstr>LVL vs Univ WAF Comparison</vt:lpstr>
      <vt:lpstr>LVL vs Univ # of Compactions , latency Comparison</vt:lpstr>
      <vt:lpstr>LVL vs Univ # of Compactions / latency Comparison</vt:lpstr>
      <vt:lpstr>PowerPoint 프레젠테이션</vt:lpstr>
      <vt:lpstr>PowerPoint 프레젠테이션</vt:lpstr>
      <vt:lpstr>Discussion</vt:lpstr>
      <vt:lpstr>Appendix  </vt:lpstr>
      <vt:lpstr>PowerPoint 프레젠테이션</vt:lpstr>
      <vt:lpstr>Last Week</vt:lpstr>
      <vt:lpstr>PowerPoint 프레젠테이션</vt:lpstr>
      <vt:lpstr>RocksDB Festival</vt:lpstr>
      <vt:lpstr>RocksDB Festival</vt:lpstr>
      <vt:lpstr>PowerPoint 프레젠테이션</vt:lpstr>
      <vt:lpstr>RocksDB Festival</vt:lpstr>
      <vt:lpstr>RocksDB Festival</vt:lpstr>
      <vt:lpstr>RocksDB Festival</vt:lpstr>
      <vt:lpstr>RocksDB Festival</vt:lpstr>
      <vt:lpstr>RocksDB Festival</vt:lpstr>
      <vt:lpstr>RocksDB Festival</vt:lpstr>
    </vt:vector>
  </TitlesOfParts>
  <Manager>최종무</Manager>
  <Company>단국대학교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자료</dc:title>
  <dc:creator>최종무</dc:creator>
  <cp:lastModifiedBy>송 인호</cp:lastModifiedBy>
  <cp:revision>1169</cp:revision>
  <cp:lastPrinted>2000-10-17T04:49:16Z</cp:lastPrinted>
  <dcterms:created xsi:type="dcterms:W3CDTF">2000-07-27T08:49:33Z</dcterms:created>
  <dcterms:modified xsi:type="dcterms:W3CDTF">2021-07-25T19:27:04Z</dcterms:modified>
</cp:coreProperties>
</file>