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015" r:id="rId2"/>
    <p:sldId id="3995" r:id="rId3"/>
    <p:sldId id="4283" r:id="rId4"/>
    <p:sldId id="4284" r:id="rId5"/>
    <p:sldId id="4295" r:id="rId6"/>
    <p:sldId id="4287" r:id="rId7"/>
    <p:sldId id="4299" r:id="rId8"/>
    <p:sldId id="4292" r:id="rId9"/>
    <p:sldId id="4289" r:id="rId10"/>
    <p:sldId id="4288" r:id="rId11"/>
    <p:sldId id="4285" r:id="rId12"/>
    <p:sldId id="4291" r:id="rId13"/>
    <p:sldId id="4286" r:id="rId14"/>
    <p:sldId id="4297" r:id="rId15"/>
    <p:sldId id="4298" r:id="rId16"/>
    <p:sldId id="4228" r:id="rId17"/>
    <p:sldId id="4271" r:id="rId18"/>
    <p:sldId id="4276" r:id="rId19"/>
    <p:sldId id="4263" r:id="rId20"/>
    <p:sldId id="4254" r:id="rId21"/>
    <p:sldId id="4261" r:id="rId22"/>
    <p:sldId id="4275" r:id="rId23"/>
    <p:sldId id="4266" r:id="rId24"/>
    <p:sldId id="4270" r:id="rId25"/>
    <p:sldId id="4264" r:id="rId26"/>
    <p:sldId id="4282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8080"/>
    <a:srgbClr val="8D74D2"/>
    <a:srgbClr val="EAEAEA"/>
    <a:srgbClr val="4682B4"/>
    <a:srgbClr val="13631A"/>
    <a:srgbClr val="FFFFFF"/>
    <a:srgbClr val="15531F"/>
    <a:srgbClr val="11681A"/>
    <a:srgbClr val="195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0471" autoAdjust="0"/>
  </p:normalViewPr>
  <p:slideViewPr>
    <p:cSldViewPr>
      <p:cViewPr>
        <p:scale>
          <a:sx n="100" d="100"/>
          <a:sy n="100" d="100"/>
        </p:scale>
        <p:origin x="1512" y="150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4AA4-A310-C2A7A30440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7-4AA4-A310-C2A7A304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KOPS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9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8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36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0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5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3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1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junhe/wiscs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Tahoma" panose="020B0604030504040204" pitchFamily="34" charset="0"/>
              </a:rPr>
              <a:t>August</a:t>
            </a:r>
            <a:r>
              <a:rPr lang="ko-KR" altLang="en-US" sz="1800" b="0">
                <a:latin typeface="Tahoma" panose="020B0604030504040204" pitchFamily="34" charset="0"/>
              </a:rPr>
              <a:t> </a:t>
            </a:r>
            <a:r>
              <a:rPr lang="en-US" altLang="ko-KR" sz="1800" b="0">
                <a:latin typeface="Tahoma" panose="020B0604030504040204" pitchFamily="34" charset="0"/>
              </a:rPr>
              <a:t>2, </a:t>
            </a:r>
            <a:r>
              <a:rPr lang="en-US" altLang="ko-KR" sz="1800" b="0" dirty="0">
                <a:latin typeface="Tahoma" panose="020B0604030504040204" pitchFamily="34" charset="0"/>
              </a:rPr>
              <a:t>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Readrandom latency 99.99%: WAL_OFF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8" name="그림 17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5088E42D-8457-4B28-AACA-BD890CF9E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7300"/>
          <a:stretch/>
        </p:blipFill>
        <p:spPr>
          <a:xfrm>
            <a:off x="507772" y="1570190"/>
            <a:ext cx="8157725" cy="1998862"/>
          </a:xfrm>
          <a:prstGeom prst="rect">
            <a:avLst/>
          </a:prstGeom>
        </p:spPr>
      </p:pic>
      <p:pic>
        <p:nvPicPr>
          <p:cNvPr id="19" name="그림 18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C80A5353-6765-49BC-A4C4-B4A4D2A2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84267" r="-1272" b="834"/>
          <a:stretch/>
        </p:blipFill>
        <p:spPr>
          <a:xfrm>
            <a:off x="611560" y="3913323"/>
            <a:ext cx="8157725" cy="19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C577BA-8D24-48F6-90E6-222FE0FC1A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  <a:p>
            <a:pPr lvl="1">
              <a:defRPr/>
            </a:pPr>
            <a:r>
              <a:rPr lang="en-US" altLang="ko-KR" sz="1800"/>
              <a:t>8MB, 16MB, 32MB, 64MB, 256MB </a:t>
            </a:r>
            <a:r>
              <a:rPr lang="ko-KR" altLang="en-US"/>
              <a:t>→ </a:t>
            </a:r>
            <a:r>
              <a:rPr lang="en-US" altLang="ko-KR">
                <a:solidFill>
                  <a:srgbClr val="FF0000"/>
                </a:solidFill>
              </a:rPr>
              <a:t>512MB,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1GB, 2GB, 4GB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실험 중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86D8AF-B97E-4974-BF7C-A33FFC90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8" y="2033944"/>
            <a:ext cx="8185001" cy="3369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94AD1A-9817-4E6A-A959-23D2230D71C7}"/>
              </a:ext>
            </a:extLst>
          </p:cNvPr>
          <p:cNvSpPr txBox="1"/>
          <p:nvPr/>
        </p:nvSpPr>
        <p:spPr>
          <a:xfrm>
            <a:off x="971600" y="5630739"/>
            <a:ext cx="71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Hit ratio is less than 50% under block cache size == 256MB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91B36-C7E2-428F-84EC-ED6BCE6828D6}"/>
              </a:ext>
            </a:extLst>
          </p:cNvPr>
          <p:cNvSpPr txBox="1"/>
          <p:nvPr/>
        </p:nvSpPr>
        <p:spPr>
          <a:xfrm>
            <a:off x="1043608" y="4581128"/>
            <a:ext cx="989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endParaRPr lang="ko-KR" alt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21CAF3-0223-4471-A7E6-14668A6463F2}"/>
              </a:ext>
            </a:extLst>
          </p:cNvPr>
          <p:cNvCxnSpPr>
            <a:cxnSpLocks/>
          </p:cNvCxnSpPr>
          <p:nvPr/>
        </p:nvCxnSpPr>
        <p:spPr bwMode="auto">
          <a:xfrm>
            <a:off x="1259632" y="2348880"/>
            <a:ext cx="5832648" cy="0"/>
          </a:xfrm>
          <a:prstGeom prst="line">
            <a:avLst/>
          </a:prstGeom>
          <a:noFill/>
          <a:ln w="57150" cap="sq" cmpd="sng" algn="ctr">
            <a:solidFill>
              <a:srgbClr val="FF0000"/>
            </a:solidFill>
            <a:prstDash val="lgDash"/>
            <a:bevel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C2531B1-C4F2-4487-874E-1AECA8CB8A8B}"/>
              </a:ext>
            </a:extLst>
          </p:cNvPr>
          <p:cNvSpPr/>
          <p:nvPr/>
        </p:nvSpPr>
        <p:spPr bwMode="auto">
          <a:xfrm>
            <a:off x="312919" y="2211333"/>
            <a:ext cx="397223" cy="397223"/>
          </a:xfrm>
          <a:prstGeom prst="ellipse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D61E73F-069F-4BBF-9142-592C65FB8111}"/>
              </a:ext>
            </a:extLst>
          </p:cNvPr>
          <p:cNvSpPr/>
          <p:nvPr/>
        </p:nvSpPr>
        <p:spPr bwMode="auto">
          <a:xfrm>
            <a:off x="1129872" y="2493053"/>
            <a:ext cx="648072" cy="676423"/>
          </a:xfrm>
          <a:prstGeom prst="downArrow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2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F3C03A-D3E0-44C7-93ED-9DC58F19D565}"/>
              </a:ext>
            </a:extLst>
          </p:cNvPr>
          <p:cNvGrpSpPr/>
          <p:nvPr/>
        </p:nvGrpSpPr>
        <p:grpSpPr>
          <a:xfrm>
            <a:off x="827584" y="1340768"/>
            <a:ext cx="7704856" cy="5077783"/>
            <a:chOff x="593812" y="1124745"/>
            <a:chExt cx="7956376" cy="5243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BC9510-9DEE-446D-A4B1-5199A323D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8"/>
            <a:stretch/>
          </p:blipFill>
          <p:spPr>
            <a:xfrm>
              <a:off x="593812" y="1124745"/>
              <a:ext cx="7956376" cy="47807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23396D-A2F8-4FE0-80DA-861E5D7B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836" y="5939604"/>
              <a:ext cx="7716327" cy="428685"/>
            </a:xfrm>
            <a:prstGeom prst="rect">
              <a:avLst/>
            </a:prstGeom>
          </p:spPr>
        </p:pic>
      </p:grp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F660BB2B-9C42-49B8-9BE3-CB5A0300DB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93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7D0E-5BDB-49D1-877B-6EC46442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19" y="819758"/>
            <a:ext cx="5425096" cy="22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497429-0200-4F7C-A606-707F6092D4EC}"/>
              </a:ext>
            </a:extLst>
          </p:cNvPr>
          <p:cNvCxnSpPr>
            <a:cxnSpLocks/>
          </p:cNvCxnSpPr>
          <p:nvPr/>
        </p:nvCxnSpPr>
        <p:spPr bwMode="auto">
          <a:xfrm>
            <a:off x="5898549" y="246529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A80681-4BBF-4248-A1AC-19A3C2603AF2}"/>
              </a:ext>
            </a:extLst>
          </p:cNvPr>
          <p:cNvSpPr txBox="1"/>
          <p:nvPr/>
        </p:nvSpPr>
        <p:spPr>
          <a:xfrm>
            <a:off x="5688434" y="213285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D3BA0-B111-47FA-8C57-B2AB4554F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/>
          <a:stretch/>
        </p:blipFill>
        <p:spPr bwMode="auto">
          <a:xfrm>
            <a:off x="395536" y="3645026"/>
            <a:ext cx="8352928" cy="2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36725E-19FA-43D2-A4D1-BAABC23BB6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588" y="2943711"/>
            <a:ext cx="1631689" cy="58892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B8751-B516-4627-963A-8BC7533B458E}"/>
              </a:ext>
            </a:extLst>
          </p:cNvPr>
          <p:cNvCxnSpPr>
            <a:cxnSpLocks/>
          </p:cNvCxnSpPr>
          <p:nvPr/>
        </p:nvCxnSpPr>
        <p:spPr bwMode="auto">
          <a:xfrm>
            <a:off x="7596336" y="2892308"/>
            <a:ext cx="1136632" cy="662419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E48306-4C3C-4B5A-9055-F3D929F1BD8F}"/>
              </a:ext>
            </a:extLst>
          </p:cNvPr>
          <p:cNvSpPr txBox="1"/>
          <p:nvPr/>
        </p:nvSpPr>
        <p:spPr>
          <a:xfrm>
            <a:off x="5200581" y="3305170"/>
            <a:ext cx="2409847" cy="565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16k-64v-256MB-UNIV: 90.79%</a:t>
            </a:r>
            <a:endParaRPr lang="ko-KR" altLang="en-US" sz="110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16k-64v-256MB-LVL: 91.83%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93F304-8219-4198-99B0-F81EE57FC30F}"/>
              </a:ext>
            </a:extLst>
          </p:cNvPr>
          <p:cNvSpPr/>
          <p:nvPr/>
        </p:nvSpPr>
        <p:spPr bwMode="auto">
          <a:xfrm>
            <a:off x="8134496" y="3501328"/>
            <a:ext cx="254074" cy="2880000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32E8-9BB1-4502-8A97-18B1B4D059B0}"/>
              </a:ext>
            </a:extLst>
          </p:cNvPr>
          <p:cNvSpPr txBox="1"/>
          <p:nvPr/>
        </p:nvSpPr>
        <p:spPr>
          <a:xfrm>
            <a:off x="123981" y="1029916"/>
            <a:ext cx="1988296" cy="15850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/>
              <a:t>Samsung 512GB 860 </a:t>
            </a:r>
            <a:r>
              <a:rPr lang="en-US" altLang="ko-KR" sz="700" b="0" dirty="0"/>
              <a:t>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</a:t>
            </a:r>
            <a:r>
              <a:rPr lang="pt-BR" altLang="ko-KR" sz="700" b="0"/>
              <a:t>) i5-4440 </a:t>
            </a:r>
            <a:r>
              <a:rPr lang="pt-BR" altLang="ko-KR" sz="700" b="0" dirty="0"/>
              <a:t>CPU </a:t>
            </a:r>
            <a:r>
              <a:rPr lang="pt-BR" altLang="ko-KR" sz="700" b="0"/>
              <a:t>@ 3.10GHz</a:t>
            </a:r>
            <a:endParaRPr lang="pt-BR" altLang="ko-KR" sz="500" b="0" dirty="0"/>
          </a:p>
          <a:p>
            <a:endParaRPr lang="en-US" altLang="ko-KR" sz="500" b="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9AC9C5-0D8D-4C78-B78D-6C14DABD9ED9}"/>
              </a:ext>
            </a:extLst>
          </p:cNvPr>
          <p:cNvCxnSpPr>
            <a:cxnSpLocks/>
          </p:cNvCxnSpPr>
          <p:nvPr/>
        </p:nvCxnSpPr>
        <p:spPr bwMode="auto">
          <a:xfrm>
            <a:off x="7610428" y="3608125"/>
            <a:ext cx="522734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0DD4A4-9872-44AD-9220-EEC4670339D1}"/>
              </a:ext>
            </a:extLst>
          </p:cNvPr>
          <p:cNvSpPr/>
          <p:nvPr/>
        </p:nvSpPr>
        <p:spPr bwMode="auto">
          <a:xfrm>
            <a:off x="2947989" y="5157192"/>
            <a:ext cx="123849" cy="1257076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0796F-857E-45B2-B9D3-281FDB46F881}"/>
              </a:ext>
            </a:extLst>
          </p:cNvPr>
          <p:cNvSpPr/>
          <p:nvPr/>
        </p:nvSpPr>
        <p:spPr bwMode="auto">
          <a:xfrm>
            <a:off x="4495800" y="4869160"/>
            <a:ext cx="255711" cy="1545108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F0556E-C4B5-423E-9AFB-AD6967013678}"/>
              </a:ext>
            </a:extLst>
          </p:cNvPr>
          <p:cNvSpPr/>
          <p:nvPr/>
        </p:nvSpPr>
        <p:spPr bwMode="auto">
          <a:xfrm>
            <a:off x="5420767" y="4725144"/>
            <a:ext cx="159345" cy="1689124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4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Mental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Quantative</a:t>
            </a:r>
            <a:r>
              <a:rPr lang="en-US" altLang="ko-KR" dirty="0"/>
              <a:t> Experiment</a:t>
            </a:r>
          </a:p>
          <a:p>
            <a:pPr lvl="1"/>
            <a:r>
              <a:rPr lang="en-US" altLang="ko-KR" dirty="0" err="1"/>
              <a:t>LvL</a:t>
            </a:r>
            <a:r>
              <a:rPr lang="en-US" altLang="ko-KR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Univ</a:t>
            </a:r>
            <a:endParaRPr lang="en-US" altLang="ko-KR" dirty="0"/>
          </a:p>
          <a:p>
            <a:pPr lvl="2"/>
            <a:r>
              <a:rPr lang="en-US" altLang="ko-KR" dirty="0"/>
              <a:t>KV distribution</a:t>
            </a:r>
          </a:p>
          <a:p>
            <a:pPr lvl="3"/>
            <a:r>
              <a:rPr lang="en-US" altLang="ko-KR" dirty="0"/>
              <a:t>Throughput, latency, Hit ratio, QPS(queries per second)</a:t>
            </a:r>
          </a:p>
          <a:p>
            <a:pPr lvl="2"/>
            <a:r>
              <a:rPr lang="en-US" altLang="ko-KR" dirty="0"/>
              <a:t>SST Table Size</a:t>
            </a:r>
          </a:p>
          <a:p>
            <a:pPr lvl="3"/>
            <a:r>
              <a:rPr lang="en-US" altLang="ko-KR" dirty="0"/>
              <a:t>Throughput, latency</a:t>
            </a:r>
          </a:p>
          <a:p>
            <a:pPr lvl="2"/>
            <a:r>
              <a:rPr lang="en-US" altLang="ko-KR" dirty="0"/>
              <a:t>WAL off</a:t>
            </a:r>
          </a:p>
          <a:p>
            <a:pPr lvl="2"/>
            <a:r>
              <a:rPr lang="en-US" altLang="ko-KR" dirty="0"/>
              <a:t>Adjusting block cache size 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Qualitative Experiment</a:t>
            </a:r>
          </a:p>
          <a:p>
            <a:pPr lvl="1"/>
            <a:r>
              <a:rPr lang="en-US" altLang="ko-KR" dirty="0"/>
              <a:t>Level Compaction’s weak point</a:t>
            </a:r>
          </a:p>
          <a:p>
            <a:pPr lvl="2"/>
            <a:r>
              <a:rPr lang="en-US" altLang="ko-KR" dirty="0"/>
              <a:t>Write Amplification</a:t>
            </a:r>
          </a:p>
          <a:p>
            <a:pPr lvl="2"/>
            <a:r>
              <a:rPr lang="en-US" altLang="ko-KR" dirty="0"/>
              <a:t>Write Stall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2">
              <a:buFont typeface="Wingdings"/>
              <a:buChar char="à"/>
            </a:pPr>
            <a:endParaRPr lang="en-US" altLang="ko-KR" dirty="0"/>
          </a:p>
          <a:p>
            <a:pPr lvl="1"/>
            <a:r>
              <a:rPr lang="en-US" altLang="ko-KR" dirty="0"/>
              <a:t>Universal Compaction’s weak point</a:t>
            </a:r>
          </a:p>
          <a:p>
            <a:pPr lvl="2"/>
            <a:r>
              <a:rPr lang="en-US" altLang="ko-KR" dirty="0"/>
              <a:t>Read Amplification</a:t>
            </a:r>
          </a:p>
          <a:p>
            <a:pPr lvl="2"/>
            <a:r>
              <a:rPr lang="en-US" altLang="ko-KR" dirty="0"/>
              <a:t>Space Amplification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1">
              <a:buNone/>
            </a:pP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New Idea!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30120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 bwMode="auto">
          <a:xfrm>
            <a:off x="4686300" y="3381375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004048" y="4941168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4008" y="6021288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https://github.com/junhe/wiscsee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5589240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15531F"/>
                </a:solidFill>
              </a:rPr>
              <a:t>Jun He, </a:t>
            </a:r>
            <a:r>
              <a:rPr lang="en-US" altLang="ko-KR" sz="1200" dirty="0" err="1">
                <a:solidFill>
                  <a:srgbClr val="15531F"/>
                </a:solidFill>
              </a:rPr>
              <a:t>Sudarsun</a:t>
            </a:r>
            <a:r>
              <a:rPr lang="en-US" altLang="ko-KR" sz="1200" dirty="0">
                <a:solidFill>
                  <a:srgbClr val="15531F"/>
                </a:solidFill>
              </a:rPr>
              <a:t> </a:t>
            </a:r>
            <a:r>
              <a:rPr lang="en-US" altLang="ko-KR" sz="1200" dirty="0" err="1">
                <a:solidFill>
                  <a:srgbClr val="15531F"/>
                </a:solidFill>
              </a:rPr>
              <a:t>Kannan</a:t>
            </a:r>
            <a:r>
              <a:rPr lang="en-US" altLang="ko-KR" sz="1200" dirty="0">
                <a:solidFill>
                  <a:srgbClr val="15531F"/>
                </a:solidFill>
              </a:rPr>
              <a:t>, Andrea C.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 </a:t>
            </a:r>
            <a:r>
              <a:rPr lang="en-US" altLang="ko-KR" sz="1200" dirty="0" err="1">
                <a:solidFill>
                  <a:srgbClr val="15531F"/>
                </a:solidFill>
              </a:rPr>
              <a:t>Remzi</a:t>
            </a:r>
            <a:r>
              <a:rPr lang="en-US" altLang="ko-KR" sz="1200" dirty="0">
                <a:solidFill>
                  <a:srgbClr val="15531F"/>
                </a:solidFill>
              </a:rPr>
              <a:t> H.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>
                <a:solidFill>
                  <a:srgbClr val="15531F"/>
                </a:solidFill>
                <a:latin typeface="Consolas" pitchFamily="49" charset="0"/>
              </a:rPr>
              <a:t>The Unwritten Contract of Solid State Drives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 err="1">
                <a:solidFill>
                  <a:srgbClr val="15531F"/>
                </a:solidFill>
              </a:rPr>
              <a:t>EuroSys</a:t>
            </a:r>
            <a:r>
              <a:rPr lang="en-US" altLang="ko-KR" sz="1200" dirty="0">
                <a:solidFill>
                  <a:srgbClr val="15531F"/>
                </a:solidFill>
              </a:rPr>
              <a:t> '17</a:t>
            </a:r>
            <a:endParaRPr lang="ko-KR" altLang="en-US" sz="1200" dirty="0">
              <a:solidFill>
                <a:srgbClr val="15531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55846"/>
          <a:stretch>
            <a:fillRect/>
          </a:stretch>
        </p:blipFill>
        <p:spPr bwMode="auto">
          <a:xfrm>
            <a:off x="287016" y="1124744"/>
            <a:ext cx="4248472" cy="15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42846"/>
          <a:stretch>
            <a:fillRect/>
          </a:stretch>
        </p:blipFill>
        <p:spPr bwMode="auto">
          <a:xfrm>
            <a:off x="4860032" y="908720"/>
            <a:ext cx="4000635" cy="19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8892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15531F"/>
                </a:solidFill>
              </a:rPr>
              <a:t>Fig: </a:t>
            </a:r>
            <a:r>
              <a:rPr lang="en-US" altLang="ko-KR" sz="1050" dirty="0" err="1">
                <a:solidFill>
                  <a:srgbClr val="15531F"/>
                </a:solidFill>
              </a:rPr>
              <a:t>Luo</a:t>
            </a:r>
            <a:r>
              <a:rPr lang="en-US" altLang="ko-KR" sz="1050" dirty="0">
                <a:solidFill>
                  <a:srgbClr val="15531F"/>
                </a:solidFill>
              </a:rPr>
              <a:t>, Chen, and Michael J. Carey. "</a:t>
            </a:r>
            <a:r>
              <a:rPr lang="en-US" altLang="ko-KR" sz="1050" dirty="0">
                <a:solidFill>
                  <a:srgbClr val="15531F"/>
                </a:solidFill>
                <a:latin typeface="Consolas" pitchFamily="49" charset="0"/>
              </a:rPr>
              <a:t>LSM-based storage techniques: a survey</a:t>
            </a:r>
            <a:r>
              <a:rPr lang="en-US" altLang="ko-KR" sz="1050" dirty="0">
                <a:solidFill>
                  <a:srgbClr val="15531F"/>
                </a:solidFill>
              </a:rPr>
              <a:t>." The VLDB Journal 29.1 (2020): 393-418.</a:t>
            </a:r>
            <a:endParaRPr lang="ko-KR" altLang="en-US" sz="1050" dirty="0">
              <a:solidFill>
                <a:srgbClr val="15531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7504" y="980728"/>
            <a:ext cx="4499992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980728"/>
            <a:ext cx="4283968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924944"/>
            <a:ext cx="16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Level Compaction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220072" y="2924944"/>
            <a:ext cx="3314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Universal Compaction</a:t>
            </a:r>
            <a:endParaRPr lang="ko-KR" altLang="en-US" sz="1200" dirty="0"/>
          </a:p>
        </p:txBody>
      </p:sp>
      <p:pic>
        <p:nvPicPr>
          <p:cNvPr id="1028" name="Picture 4" descr="삼성전자, 소비자용 SSD &amp;#39;870 EVO&amp;#39; 글로벌 출시 – Samsung Newsroom Korea"/>
          <p:cNvPicPr>
            <a:picLocks noChangeAspect="1" noChangeArrowheads="1"/>
          </p:cNvPicPr>
          <p:nvPr/>
        </p:nvPicPr>
        <p:blipFill>
          <a:blip r:embed="rId4" cstate="print"/>
          <a:srcRect l="14012" r="11220"/>
          <a:stretch>
            <a:fillRect/>
          </a:stretch>
        </p:blipFill>
        <p:spPr bwMode="auto">
          <a:xfrm>
            <a:off x="2411760" y="3501008"/>
            <a:ext cx="2664296" cy="2006865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 bwMode="auto">
          <a:xfrm rot="2759858">
            <a:off x="1540319" y="3709688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 rot="18840142" flipH="1">
            <a:off x="4924694" y="3709687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6012160" y="3717032"/>
            <a:ext cx="2880320" cy="1656184"/>
          </a:xfrm>
          <a:prstGeom prst="wedgeRectCallout">
            <a:avLst>
              <a:gd name="adj1" fmla="val -76558"/>
              <a:gd name="adj2" fmla="val 24058"/>
            </a:avLst>
          </a:prstGeom>
          <a:noFill/>
          <a:ln w="28575" cap="rnd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789040"/>
            <a:ext cx="1800200" cy="10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084168" y="4797152"/>
            <a:ext cx="2808313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Cumulative Block Space</a:t>
            </a:r>
          </a:p>
          <a:p>
            <a:pPr algn="ctr"/>
            <a:r>
              <a:rPr lang="en-US" altLang="ko-KR" sz="1000" b="0" dirty="0"/>
              <a:t>A zombie curve shows the sorted non-zero valid ratios of blocks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3789040"/>
            <a:ext cx="93610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LVL 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7524328" y="3789040"/>
            <a:ext cx="11521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UNIV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04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3600" dirty="0"/>
              <a:t>Last Week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85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8A2EAC-50AB-42E5-8635-9D2DDA503786}"/>
              </a:ext>
            </a:extLst>
          </p:cNvPr>
          <p:cNvSpPr/>
          <p:nvPr/>
        </p:nvSpPr>
        <p:spPr bwMode="auto">
          <a:xfrm>
            <a:off x="22771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C077F9-5550-4368-9F80-DFDF633C1952}"/>
              </a:ext>
            </a:extLst>
          </p:cNvPr>
          <p:cNvSpPr/>
          <p:nvPr/>
        </p:nvSpPr>
        <p:spPr bwMode="auto">
          <a:xfrm>
            <a:off x="22771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19103-546B-4722-8AD2-4B4DA69C1CFA}"/>
              </a:ext>
            </a:extLst>
          </p:cNvPr>
          <p:cNvSpPr/>
          <p:nvPr/>
        </p:nvSpPr>
        <p:spPr bwMode="auto">
          <a:xfrm>
            <a:off x="22771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36FE80C-E2D6-450F-B5B1-58FF0B094A54}"/>
              </a:ext>
            </a:extLst>
          </p:cNvPr>
          <p:cNvSpPr txBox="1">
            <a:spLocks/>
          </p:cNvSpPr>
          <p:nvPr/>
        </p:nvSpPr>
        <p:spPr bwMode="auto">
          <a:xfrm>
            <a:off x="269256" y="857724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Leveled Compaction, Universal Compaction </a:t>
            </a:r>
          </a:p>
          <a:p>
            <a:pPr lvl="1"/>
            <a:r>
              <a:rPr lang="en-US" altLang="ko-KR" b="0" kern="0"/>
              <a:t>Sorted Level vs Sorted Run </a:t>
            </a:r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/>
              <a:t>Compaction Style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32A3F6-9115-4D05-8EB5-D4FD3112ECAB}"/>
              </a:ext>
            </a:extLst>
          </p:cNvPr>
          <p:cNvSpPr/>
          <p:nvPr/>
        </p:nvSpPr>
        <p:spPr bwMode="auto">
          <a:xfrm>
            <a:off x="64430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F76C-0133-4839-ABAA-06377328E982}"/>
              </a:ext>
            </a:extLst>
          </p:cNvPr>
          <p:cNvSpPr/>
          <p:nvPr/>
        </p:nvSpPr>
        <p:spPr bwMode="auto">
          <a:xfrm>
            <a:off x="93234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3CB18-2270-4352-A26E-70F3C5484B9F}"/>
              </a:ext>
            </a:extLst>
          </p:cNvPr>
          <p:cNvSpPr/>
          <p:nvPr/>
        </p:nvSpPr>
        <p:spPr bwMode="auto">
          <a:xfrm>
            <a:off x="64430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B99D5-5B5C-448C-A22F-8BCD241AE5F4}"/>
              </a:ext>
            </a:extLst>
          </p:cNvPr>
          <p:cNvSpPr/>
          <p:nvPr/>
        </p:nvSpPr>
        <p:spPr bwMode="auto">
          <a:xfrm>
            <a:off x="93234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B097A-447C-4643-8876-DB5297329EF0}"/>
              </a:ext>
            </a:extLst>
          </p:cNvPr>
          <p:cNvSpPr/>
          <p:nvPr/>
        </p:nvSpPr>
        <p:spPr bwMode="auto">
          <a:xfrm>
            <a:off x="120598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580914-F50B-4971-9FAD-A1C0CE600035}"/>
              </a:ext>
            </a:extLst>
          </p:cNvPr>
          <p:cNvSpPr/>
          <p:nvPr/>
        </p:nvSpPr>
        <p:spPr bwMode="auto">
          <a:xfrm>
            <a:off x="1494013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C6715-0467-4AF4-A121-39B4FD1553E6}"/>
              </a:ext>
            </a:extLst>
          </p:cNvPr>
          <p:cNvSpPr/>
          <p:nvPr/>
        </p:nvSpPr>
        <p:spPr bwMode="auto">
          <a:xfrm>
            <a:off x="64430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453B2-B017-469A-96CB-C5A8D0B9840A}"/>
              </a:ext>
            </a:extLst>
          </p:cNvPr>
          <p:cNvSpPr/>
          <p:nvPr/>
        </p:nvSpPr>
        <p:spPr bwMode="auto">
          <a:xfrm>
            <a:off x="93234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B2972-BDBC-4291-ADDD-C3294D2AF464}"/>
              </a:ext>
            </a:extLst>
          </p:cNvPr>
          <p:cNvSpPr/>
          <p:nvPr/>
        </p:nvSpPr>
        <p:spPr bwMode="auto">
          <a:xfrm>
            <a:off x="122037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7A1DC5-2CA4-4F32-8BE0-D925BE4027BB}"/>
              </a:ext>
            </a:extLst>
          </p:cNvPr>
          <p:cNvSpPr/>
          <p:nvPr/>
        </p:nvSpPr>
        <p:spPr bwMode="auto">
          <a:xfrm>
            <a:off x="150840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E5DB40-9296-43CA-98EB-80D018B9110D}"/>
              </a:ext>
            </a:extLst>
          </p:cNvPr>
          <p:cNvSpPr/>
          <p:nvPr/>
        </p:nvSpPr>
        <p:spPr bwMode="auto">
          <a:xfrm>
            <a:off x="179643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AAD59-6B41-42BB-BE1E-12137BC08631}"/>
              </a:ext>
            </a:extLst>
          </p:cNvPr>
          <p:cNvSpPr/>
          <p:nvPr/>
        </p:nvSpPr>
        <p:spPr bwMode="auto">
          <a:xfrm>
            <a:off x="208446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D43826-A37D-4454-93BE-D06C9731B474}"/>
              </a:ext>
            </a:extLst>
          </p:cNvPr>
          <p:cNvSpPr/>
          <p:nvPr/>
        </p:nvSpPr>
        <p:spPr bwMode="auto">
          <a:xfrm>
            <a:off x="64430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DD90-7AE6-4029-8212-667A5B6D35EF}"/>
              </a:ext>
            </a:extLst>
          </p:cNvPr>
          <p:cNvSpPr/>
          <p:nvPr/>
        </p:nvSpPr>
        <p:spPr bwMode="auto">
          <a:xfrm>
            <a:off x="93234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12788-633F-415B-A55C-CB70582A6010}"/>
              </a:ext>
            </a:extLst>
          </p:cNvPr>
          <p:cNvSpPr/>
          <p:nvPr/>
        </p:nvSpPr>
        <p:spPr bwMode="auto">
          <a:xfrm>
            <a:off x="64430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ED785-260B-43DA-8149-54134EB8B6CF}"/>
              </a:ext>
            </a:extLst>
          </p:cNvPr>
          <p:cNvSpPr/>
          <p:nvPr/>
        </p:nvSpPr>
        <p:spPr bwMode="auto">
          <a:xfrm>
            <a:off x="93234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E547C-6F8F-44CD-A6C2-4451F23C46B5}"/>
              </a:ext>
            </a:extLst>
          </p:cNvPr>
          <p:cNvSpPr/>
          <p:nvPr/>
        </p:nvSpPr>
        <p:spPr bwMode="auto">
          <a:xfrm>
            <a:off x="1515750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B6496-CB72-48A0-AD23-20DFBDA67628}"/>
              </a:ext>
            </a:extLst>
          </p:cNvPr>
          <p:cNvSpPr/>
          <p:nvPr/>
        </p:nvSpPr>
        <p:spPr bwMode="auto">
          <a:xfrm>
            <a:off x="1222872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DE97E2-052F-4B4D-ABA0-CFBF9EC4BB57}"/>
              </a:ext>
            </a:extLst>
          </p:cNvPr>
          <p:cNvSpPr/>
          <p:nvPr/>
        </p:nvSpPr>
        <p:spPr bwMode="auto">
          <a:xfrm>
            <a:off x="64430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8917F-B0B8-432B-8D89-5A064373F718}"/>
              </a:ext>
            </a:extLst>
          </p:cNvPr>
          <p:cNvSpPr/>
          <p:nvPr/>
        </p:nvSpPr>
        <p:spPr bwMode="auto">
          <a:xfrm>
            <a:off x="93234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3CDFB-F831-443E-893E-27F0F2A26BD0}"/>
              </a:ext>
            </a:extLst>
          </p:cNvPr>
          <p:cNvSpPr/>
          <p:nvPr/>
        </p:nvSpPr>
        <p:spPr bwMode="auto">
          <a:xfrm>
            <a:off x="122037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9AC4A-28C5-468B-AB91-C2C67817E927}"/>
              </a:ext>
            </a:extLst>
          </p:cNvPr>
          <p:cNvSpPr/>
          <p:nvPr/>
        </p:nvSpPr>
        <p:spPr bwMode="auto">
          <a:xfrm>
            <a:off x="150840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F1D2E2-26AB-48E5-8C79-DC4D2063D798}"/>
              </a:ext>
            </a:extLst>
          </p:cNvPr>
          <p:cNvSpPr/>
          <p:nvPr/>
        </p:nvSpPr>
        <p:spPr bwMode="auto">
          <a:xfrm>
            <a:off x="179643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2147A-26F7-4A02-8095-7E61BC778E2F}"/>
              </a:ext>
            </a:extLst>
          </p:cNvPr>
          <p:cNvSpPr/>
          <p:nvPr/>
        </p:nvSpPr>
        <p:spPr bwMode="auto">
          <a:xfrm>
            <a:off x="208446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5573A6-07A6-4EDD-B04C-ADCF2EB48D04}"/>
              </a:ext>
            </a:extLst>
          </p:cNvPr>
          <p:cNvSpPr/>
          <p:nvPr/>
        </p:nvSpPr>
        <p:spPr bwMode="auto">
          <a:xfrm>
            <a:off x="64430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B790E-0A73-49D9-B42C-EB4B4074A20D}"/>
              </a:ext>
            </a:extLst>
          </p:cNvPr>
          <p:cNvSpPr/>
          <p:nvPr/>
        </p:nvSpPr>
        <p:spPr bwMode="auto">
          <a:xfrm>
            <a:off x="93234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4BE90-1A9C-4D1D-8A12-482ADC715D16}"/>
              </a:ext>
            </a:extLst>
          </p:cNvPr>
          <p:cNvSpPr/>
          <p:nvPr/>
        </p:nvSpPr>
        <p:spPr bwMode="auto">
          <a:xfrm>
            <a:off x="64430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114F52-EE06-4841-97B5-EEA435247C5B}"/>
              </a:ext>
            </a:extLst>
          </p:cNvPr>
          <p:cNvSpPr/>
          <p:nvPr/>
        </p:nvSpPr>
        <p:spPr bwMode="auto">
          <a:xfrm>
            <a:off x="93234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F99AC6-1635-48D4-83A9-F7436C6ED786}"/>
              </a:ext>
            </a:extLst>
          </p:cNvPr>
          <p:cNvSpPr/>
          <p:nvPr/>
        </p:nvSpPr>
        <p:spPr bwMode="auto">
          <a:xfrm>
            <a:off x="122037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7F54B-9EDC-4190-85D9-35041BDB47E4}"/>
              </a:ext>
            </a:extLst>
          </p:cNvPr>
          <p:cNvSpPr/>
          <p:nvPr/>
        </p:nvSpPr>
        <p:spPr bwMode="auto">
          <a:xfrm>
            <a:off x="150840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23ADEE-A1CC-40A5-B79D-72744856921C}"/>
              </a:ext>
            </a:extLst>
          </p:cNvPr>
          <p:cNvSpPr/>
          <p:nvPr/>
        </p:nvSpPr>
        <p:spPr bwMode="auto">
          <a:xfrm>
            <a:off x="179643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EA1205-3E5B-43D6-BC14-4F2124EAD593}"/>
              </a:ext>
            </a:extLst>
          </p:cNvPr>
          <p:cNvSpPr/>
          <p:nvPr/>
        </p:nvSpPr>
        <p:spPr bwMode="auto">
          <a:xfrm>
            <a:off x="208446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6D4C8F-7CA3-4BFB-AE27-EF1DFBDA9B7F}"/>
              </a:ext>
            </a:extLst>
          </p:cNvPr>
          <p:cNvSpPr/>
          <p:nvPr/>
        </p:nvSpPr>
        <p:spPr bwMode="auto">
          <a:xfrm>
            <a:off x="237876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BD619-2C2C-47CC-A007-4D17E709A983}"/>
              </a:ext>
            </a:extLst>
          </p:cNvPr>
          <p:cNvSpPr/>
          <p:nvPr/>
        </p:nvSpPr>
        <p:spPr bwMode="auto">
          <a:xfrm>
            <a:off x="266679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8FA5F-B69B-4D03-A0AC-BBD51F8FA711}"/>
              </a:ext>
            </a:extLst>
          </p:cNvPr>
          <p:cNvSpPr/>
          <p:nvPr/>
        </p:nvSpPr>
        <p:spPr bwMode="auto">
          <a:xfrm>
            <a:off x="295483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F6907-E079-4FA0-B82F-F1191C2F83DE}"/>
              </a:ext>
            </a:extLst>
          </p:cNvPr>
          <p:cNvSpPr/>
          <p:nvPr/>
        </p:nvSpPr>
        <p:spPr bwMode="auto">
          <a:xfrm>
            <a:off x="324286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0CC4DC-BAFD-4973-B8AD-91F20F79BCA3}"/>
              </a:ext>
            </a:extLst>
          </p:cNvPr>
          <p:cNvSpPr/>
          <p:nvPr/>
        </p:nvSpPr>
        <p:spPr bwMode="auto">
          <a:xfrm>
            <a:off x="353089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18996-FB2F-4F9E-865E-4B0BD8C4561B}"/>
              </a:ext>
            </a:extLst>
          </p:cNvPr>
          <p:cNvSpPr/>
          <p:nvPr/>
        </p:nvSpPr>
        <p:spPr bwMode="auto">
          <a:xfrm>
            <a:off x="381892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54BBA-E9AA-478E-89CD-6D81768DD693}"/>
              </a:ext>
            </a:extLst>
          </p:cNvPr>
          <p:cNvSpPr txBox="1"/>
          <p:nvPr/>
        </p:nvSpPr>
        <p:spPr>
          <a:xfrm>
            <a:off x="22771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B4152-CA87-4864-9FB3-87E20AC5EDDB}"/>
              </a:ext>
            </a:extLst>
          </p:cNvPr>
          <p:cNvCxnSpPr/>
          <p:nvPr/>
        </p:nvCxnSpPr>
        <p:spPr bwMode="auto">
          <a:xfrm>
            <a:off x="22771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6E7542D-8A25-424B-8A93-C202D9390763}"/>
              </a:ext>
            </a:extLst>
          </p:cNvPr>
          <p:cNvCxnSpPr/>
          <p:nvPr/>
        </p:nvCxnSpPr>
        <p:spPr bwMode="auto">
          <a:xfrm>
            <a:off x="22771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8E10C-7EF3-4AA5-9667-A398B0989871}"/>
              </a:ext>
            </a:extLst>
          </p:cNvPr>
          <p:cNvSpPr txBox="1"/>
          <p:nvPr/>
        </p:nvSpPr>
        <p:spPr>
          <a:xfrm>
            <a:off x="63548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A044CC-9E56-4FDF-AD2D-D6FFC047DEF0}"/>
              </a:ext>
            </a:extLst>
          </p:cNvPr>
          <p:cNvSpPr txBox="1"/>
          <p:nvPr/>
        </p:nvSpPr>
        <p:spPr>
          <a:xfrm>
            <a:off x="65394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01CF1C-4057-4A6C-994F-0BFF589DF875}"/>
              </a:ext>
            </a:extLst>
          </p:cNvPr>
          <p:cNvSpPr txBox="1"/>
          <p:nvPr/>
        </p:nvSpPr>
        <p:spPr>
          <a:xfrm>
            <a:off x="1166013" y="2819813"/>
            <a:ext cx="7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10 19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2185EA-4A35-4728-89C1-4F2037D483F5}"/>
              </a:ext>
            </a:extLst>
          </p:cNvPr>
          <p:cNvSpPr txBox="1"/>
          <p:nvPr/>
        </p:nvSpPr>
        <p:spPr>
          <a:xfrm>
            <a:off x="64430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F889A9-4F54-4CE0-A2BE-A1922DECD7E0}"/>
              </a:ext>
            </a:extLst>
          </p:cNvPr>
          <p:cNvSpPr txBox="1"/>
          <p:nvPr/>
        </p:nvSpPr>
        <p:spPr>
          <a:xfrm>
            <a:off x="64430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854A4-E22C-42BD-BDB8-94274CD972FB}"/>
              </a:ext>
            </a:extLst>
          </p:cNvPr>
          <p:cNvSpPr txBox="1"/>
          <p:nvPr/>
        </p:nvSpPr>
        <p:spPr>
          <a:xfrm>
            <a:off x="644309" y="5394606"/>
            <a:ext cx="221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1   2    3   4   7   8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AA6DE-5E0B-44A3-A700-5C23A888B9CF}"/>
              </a:ext>
            </a:extLst>
          </p:cNvPr>
          <p:cNvSpPr txBox="1"/>
          <p:nvPr/>
        </p:nvSpPr>
        <p:spPr>
          <a:xfrm>
            <a:off x="65394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AECFB8-62AD-4999-9097-479182AD249B}"/>
              </a:ext>
            </a:extLst>
          </p:cNvPr>
          <p:cNvSpPr txBox="1"/>
          <p:nvPr/>
        </p:nvSpPr>
        <p:spPr>
          <a:xfrm>
            <a:off x="1218931" y="3920169"/>
            <a:ext cx="13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7  10  13 19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21777-7B61-475D-94F7-3513D3343B9E}"/>
              </a:ext>
            </a:extLst>
          </p:cNvPr>
          <p:cNvSpPr txBox="1"/>
          <p:nvPr/>
        </p:nvSpPr>
        <p:spPr>
          <a:xfrm>
            <a:off x="2326841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10 12 13 15  18 19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6828D-92B6-409E-BAFB-78087B2DD7E7}"/>
              </a:ext>
            </a:extLst>
          </p:cNvPr>
          <p:cNvSpPr txBox="1"/>
          <p:nvPr/>
        </p:nvSpPr>
        <p:spPr>
          <a:xfrm>
            <a:off x="19462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B64B91-C9A2-4550-861C-A61FECEDBA59}"/>
              </a:ext>
            </a:extLst>
          </p:cNvPr>
          <p:cNvCxnSpPr>
            <a:cxnSpLocks/>
          </p:cNvCxnSpPr>
          <p:nvPr/>
        </p:nvCxnSpPr>
        <p:spPr bwMode="auto">
          <a:xfrm>
            <a:off x="176956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F2D850-0754-4F15-B3C8-4DE77B49B9D1}"/>
              </a:ext>
            </a:extLst>
          </p:cNvPr>
          <p:cNvSpPr txBox="1"/>
          <p:nvPr/>
        </p:nvSpPr>
        <p:spPr>
          <a:xfrm>
            <a:off x="316222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3BC95C85-CB6D-4C4C-8D73-EF95F483633C}"/>
              </a:ext>
            </a:extLst>
          </p:cNvPr>
          <p:cNvSpPr/>
          <p:nvPr/>
        </p:nvSpPr>
        <p:spPr bwMode="auto">
          <a:xfrm>
            <a:off x="79929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DAA82A-366E-420C-9D6A-7B4CB18A6280}"/>
              </a:ext>
            </a:extLst>
          </p:cNvPr>
          <p:cNvSpPr txBox="1"/>
          <p:nvPr/>
        </p:nvSpPr>
        <p:spPr>
          <a:xfrm>
            <a:off x="2838794" y="2946796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0A533FBD-29BB-427C-9CCD-4F100715FC93}"/>
              </a:ext>
            </a:extLst>
          </p:cNvPr>
          <p:cNvSpPr/>
          <p:nvPr/>
        </p:nvSpPr>
        <p:spPr bwMode="auto">
          <a:xfrm>
            <a:off x="218422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CDEBF3-3CBF-4816-9795-E7E6C604C739}"/>
              </a:ext>
            </a:extLst>
          </p:cNvPr>
          <p:cNvSpPr txBox="1"/>
          <p:nvPr/>
        </p:nvSpPr>
        <p:spPr>
          <a:xfrm>
            <a:off x="3483055" y="374246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6A2FF-DC41-45CA-ACBE-628878F8E952}"/>
              </a:ext>
            </a:extLst>
          </p:cNvPr>
          <p:cNvSpPr txBox="1"/>
          <p:nvPr/>
        </p:nvSpPr>
        <p:spPr>
          <a:xfrm>
            <a:off x="79754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LeveledCompaction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4C50E1A-3EA2-4876-828B-6C9F56C8135E}"/>
              </a:ext>
            </a:extLst>
          </p:cNvPr>
          <p:cNvSpPr/>
          <p:nvPr/>
        </p:nvSpPr>
        <p:spPr bwMode="auto">
          <a:xfrm>
            <a:off x="1807947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B9C29C-621A-4391-9444-1A908652D7CA}"/>
              </a:ext>
            </a:extLst>
          </p:cNvPr>
          <p:cNvSpPr/>
          <p:nvPr/>
        </p:nvSpPr>
        <p:spPr bwMode="auto">
          <a:xfrm>
            <a:off x="209597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7F69B6-4DAE-441C-8817-025490D0940F}"/>
              </a:ext>
            </a:extLst>
          </p:cNvPr>
          <p:cNvSpPr txBox="1"/>
          <p:nvPr/>
        </p:nvSpPr>
        <p:spPr>
          <a:xfrm>
            <a:off x="3483055" y="502484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8D6E4C3-C43E-4DA3-8594-403E38E614D3}"/>
              </a:ext>
            </a:extLst>
          </p:cNvPr>
          <p:cNvSpPr/>
          <p:nvPr/>
        </p:nvSpPr>
        <p:spPr bwMode="auto">
          <a:xfrm>
            <a:off x="499759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869399-23DF-41BF-AFFD-3DDCB36856AB}"/>
              </a:ext>
            </a:extLst>
          </p:cNvPr>
          <p:cNvSpPr/>
          <p:nvPr/>
        </p:nvSpPr>
        <p:spPr bwMode="auto">
          <a:xfrm>
            <a:off x="528563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C77BD3A-D463-4DC1-8BBB-D361269B8E2C}"/>
              </a:ext>
            </a:extLst>
          </p:cNvPr>
          <p:cNvSpPr/>
          <p:nvPr/>
        </p:nvSpPr>
        <p:spPr bwMode="auto">
          <a:xfrm>
            <a:off x="499759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E4C3D8-4E89-4433-B5B7-6F2DDD0C2C31}"/>
              </a:ext>
            </a:extLst>
          </p:cNvPr>
          <p:cNvSpPr/>
          <p:nvPr/>
        </p:nvSpPr>
        <p:spPr bwMode="auto">
          <a:xfrm>
            <a:off x="528563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F605E0-0449-4BC1-9381-74452E52ED63}"/>
              </a:ext>
            </a:extLst>
          </p:cNvPr>
          <p:cNvSpPr/>
          <p:nvPr/>
        </p:nvSpPr>
        <p:spPr bwMode="auto">
          <a:xfrm>
            <a:off x="583481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AB85619-8012-48F3-B2CE-5371216F789C}"/>
              </a:ext>
            </a:extLst>
          </p:cNvPr>
          <p:cNvSpPr/>
          <p:nvPr/>
        </p:nvSpPr>
        <p:spPr bwMode="auto">
          <a:xfrm>
            <a:off x="612285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8D0AFD-120F-44A4-8CFB-4F80E5EB223E}"/>
              </a:ext>
            </a:extLst>
          </p:cNvPr>
          <p:cNvSpPr/>
          <p:nvPr/>
        </p:nvSpPr>
        <p:spPr bwMode="auto">
          <a:xfrm>
            <a:off x="499759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549823-2FC0-4E9A-9252-6981FF6584D2}"/>
              </a:ext>
            </a:extLst>
          </p:cNvPr>
          <p:cNvSpPr/>
          <p:nvPr/>
        </p:nvSpPr>
        <p:spPr bwMode="auto">
          <a:xfrm>
            <a:off x="528563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34F5C-7FAB-4916-A719-D5F8326930F8}"/>
              </a:ext>
            </a:extLst>
          </p:cNvPr>
          <p:cNvSpPr/>
          <p:nvPr/>
        </p:nvSpPr>
        <p:spPr bwMode="auto">
          <a:xfrm>
            <a:off x="557366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441A19F-AFE7-4243-8656-DCB141C9B353}"/>
              </a:ext>
            </a:extLst>
          </p:cNvPr>
          <p:cNvSpPr/>
          <p:nvPr/>
        </p:nvSpPr>
        <p:spPr bwMode="auto">
          <a:xfrm>
            <a:off x="586169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11B10B-4A80-43C5-9AEC-41CBB2BE0FD1}"/>
              </a:ext>
            </a:extLst>
          </p:cNvPr>
          <p:cNvSpPr/>
          <p:nvPr/>
        </p:nvSpPr>
        <p:spPr bwMode="auto">
          <a:xfrm>
            <a:off x="614972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57810DE-17FB-49A6-92EC-65623DBA1D50}"/>
              </a:ext>
            </a:extLst>
          </p:cNvPr>
          <p:cNvSpPr/>
          <p:nvPr/>
        </p:nvSpPr>
        <p:spPr bwMode="auto">
          <a:xfrm>
            <a:off x="643775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CC6CB3-3EE4-4F66-9C45-B90C135CA3AE}"/>
              </a:ext>
            </a:extLst>
          </p:cNvPr>
          <p:cNvSpPr/>
          <p:nvPr/>
        </p:nvSpPr>
        <p:spPr bwMode="auto">
          <a:xfrm>
            <a:off x="499759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0DCB099-D112-40AB-A385-6BC50886EFDB}"/>
              </a:ext>
            </a:extLst>
          </p:cNvPr>
          <p:cNvSpPr/>
          <p:nvPr/>
        </p:nvSpPr>
        <p:spPr bwMode="auto">
          <a:xfrm>
            <a:off x="528563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26E466-240C-4D72-B385-9C64BA723A65}"/>
              </a:ext>
            </a:extLst>
          </p:cNvPr>
          <p:cNvSpPr/>
          <p:nvPr/>
        </p:nvSpPr>
        <p:spPr bwMode="auto">
          <a:xfrm>
            <a:off x="499759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D7F920-D96E-42B2-A95D-0E2625145B63}"/>
              </a:ext>
            </a:extLst>
          </p:cNvPr>
          <p:cNvSpPr/>
          <p:nvPr/>
        </p:nvSpPr>
        <p:spPr bwMode="auto">
          <a:xfrm>
            <a:off x="528563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6345A2-17B0-4123-AB49-303B694F07D8}"/>
              </a:ext>
            </a:extLst>
          </p:cNvPr>
          <p:cNvSpPr/>
          <p:nvPr/>
        </p:nvSpPr>
        <p:spPr bwMode="auto">
          <a:xfrm>
            <a:off x="583481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6F793A-3DFD-4CA0-B1F1-0B726C6CE60E}"/>
              </a:ext>
            </a:extLst>
          </p:cNvPr>
          <p:cNvSpPr/>
          <p:nvPr/>
        </p:nvSpPr>
        <p:spPr bwMode="auto">
          <a:xfrm>
            <a:off x="612285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3DE5F2-5031-453D-9355-B5FCDC93DAC1}"/>
              </a:ext>
            </a:extLst>
          </p:cNvPr>
          <p:cNvSpPr/>
          <p:nvPr/>
        </p:nvSpPr>
        <p:spPr bwMode="auto">
          <a:xfrm>
            <a:off x="499759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AE01-2FBD-4A2E-AADB-C1FCCB70F579}"/>
              </a:ext>
            </a:extLst>
          </p:cNvPr>
          <p:cNvSpPr/>
          <p:nvPr/>
        </p:nvSpPr>
        <p:spPr bwMode="auto">
          <a:xfrm>
            <a:off x="528563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B03910-DEA1-4F05-B2DC-575B00476CC0}"/>
              </a:ext>
            </a:extLst>
          </p:cNvPr>
          <p:cNvSpPr/>
          <p:nvPr/>
        </p:nvSpPr>
        <p:spPr bwMode="auto">
          <a:xfrm>
            <a:off x="557366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D35D45-6F33-41F4-8CA0-A9860FBC3BF2}"/>
              </a:ext>
            </a:extLst>
          </p:cNvPr>
          <p:cNvSpPr/>
          <p:nvPr/>
        </p:nvSpPr>
        <p:spPr bwMode="auto">
          <a:xfrm>
            <a:off x="586169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EB3079-CBD3-42BE-8FA2-4A8C635392D0}"/>
              </a:ext>
            </a:extLst>
          </p:cNvPr>
          <p:cNvSpPr/>
          <p:nvPr/>
        </p:nvSpPr>
        <p:spPr bwMode="auto">
          <a:xfrm>
            <a:off x="614972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512090-CED1-4401-9F71-238BFEE20CA1}"/>
              </a:ext>
            </a:extLst>
          </p:cNvPr>
          <p:cNvSpPr/>
          <p:nvPr/>
        </p:nvSpPr>
        <p:spPr bwMode="auto">
          <a:xfrm>
            <a:off x="643775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E4F20D-04F6-46C5-A2CE-4E09C40E7C07}"/>
              </a:ext>
            </a:extLst>
          </p:cNvPr>
          <p:cNvSpPr/>
          <p:nvPr/>
        </p:nvSpPr>
        <p:spPr bwMode="auto">
          <a:xfrm>
            <a:off x="6699566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D8609C5-8B55-402B-B7CF-8F81106E9CF1}"/>
              </a:ext>
            </a:extLst>
          </p:cNvPr>
          <p:cNvSpPr/>
          <p:nvPr/>
        </p:nvSpPr>
        <p:spPr bwMode="auto">
          <a:xfrm>
            <a:off x="6987598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2F328D-B89E-46FD-BF10-3B9A66E84492}"/>
              </a:ext>
            </a:extLst>
          </p:cNvPr>
          <p:cNvSpPr/>
          <p:nvPr/>
        </p:nvSpPr>
        <p:spPr bwMode="auto">
          <a:xfrm>
            <a:off x="499759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BA4140-56E2-40AE-B5A9-9D44B1B98261}"/>
              </a:ext>
            </a:extLst>
          </p:cNvPr>
          <p:cNvSpPr/>
          <p:nvPr/>
        </p:nvSpPr>
        <p:spPr bwMode="auto">
          <a:xfrm>
            <a:off x="528563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C44ECF-D59C-47C0-A4F6-7F3370C9C955}"/>
              </a:ext>
            </a:extLst>
          </p:cNvPr>
          <p:cNvSpPr/>
          <p:nvPr/>
        </p:nvSpPr>
        <p:spPr bwMode="auto">
          <a:xfrm>
            <a:off x="499759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CD2594C-68C4-4A68-96F4-B23DF4E3AEFC}"/>
              </a:ext>
            </a:extLst>
          </p:cNvPr>
          <p:cNvSpPr/>
          <p:nvPr/>
        </p:nvSpPr>
        <p:spPr bwMode="auto">
          <a:xfrm>
            <a:off x="528563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6FB9E1-939F-4C7C-9437-437E89523EF7}"/>
              </a:ext>
            </a:extLst>
          </p:cNvPr>
          <p:cNvSpPr/>
          <p:nvPr/>
        </p:nvSpPr>
        <p:spPr bwMode="auto">
          <a:xfrm>
            <a:off x="557366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C854318-B5AE-490A-AB50-ADBE1C4EE9EF}"/>
              </a:ext>
            </a:extLst>
          </p:cNvPr>
          <p:cNvSpPr/>
          <p:nvPr/>
        </p:nvSpPr>
        <p:spPr bwMode="auto">
          <a:xfrm>
            <a:off x="586169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230614-B9ED-4A40-88D1-2442ECD73693}"/>
              </a:ext>
            </a:extLst>
          </p:cNvPr>
          <p:cNvSpPr/>
          <p:nvPr/>
        </p:nvSpPr>
        <p:spPr bwMode="auto">
          <a:xfrm>
            <a:off x="614972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3BB200-9AEA-453D-84A7-D1B3D59B4074}"/>
              </a:ext>
            </a:extLst>
          </p:cNvPr>
          <p:cNvSpPr/>
          <p:nvPr/>
        </p:nvSpPr>
        <p:spPr bwMode="auto">
          <a:xfrm>
            <a:off x="643775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54C0E8-CDBE-4C73-9869-B78E84E6B677}"/>
              </a:ext>
            </a:extLst>
          </p:cNvPr>
          <p:cNvSpPr/>
          <p:nvPr/>
        </p:nvSpPr>
        <p:spPr bwMode="auto">
          <a:xfrm>
            <a:off x="702027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ACDD64B-3A90-4158-B100-2CE12DADE767}"/>
              </a:ext>
            </a:extLst>
          </p:cNvPr>
          <p:cNvSpPr/>
          <p:nvPr/>
        </p:nvSpPr>
        <p:spPr bwMode="auto">
          <a:xfrm>
            <a:off x="730830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0055D03-4D64-44A0-81B0-840FD29DB2DB}"/>
              </a:ext>
            </a:extLst>
          </p:cNvPr>
          <p:cNvSpPr/>
          <p:nvPr/>
        </p:nvSpPr>
        <p:spPr bwMode="auto">
          <a:xfrm>
            <a:off x="759633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B829E44-9A74-4862-B033-FAEE8961A4DF}"/>
              </a:ext>
            </a:extLst>
          </p:cNvPr>
          <p:cNvSpPr/>
          <p:nvPr/>
        </p:nvSpPr>
        <p:spPr bwMode="auto">
          <a:xfrm>
            <a:off x="788436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C38A4ED-2EAF-4494-948A-F39EF83E5318}"/>
              </a:ext>
            </a:extLst>
          </p:cNvPr>
          <p:cNvSpPr/>
          <p:nvPr/>
        </p:nvSpPr>
        <p:spPr bwMode="auto">
          <a:xfrm>
            <a:off x="817240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30BA1F-5447-4240-BD56-88AE7AD23F37}"/>
              </a:ext>
            </a:extLst>
          </p:cNvPr>
          <p:cNvSpPr/>
          <p:nvPr/>
        </p:nvSpPr>
        <p:spPr bwMode="auto">
          <a:xfrm>
            <a:off x="846043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339CDF-6E9E-4A9A-8E5B-47310016DD3C}"/>
              </a:ext>
            </a:extLst>
          </p:cNvPr>
          <p:cNvSpPr txBox="1"/>
          <p:nvPr/>
        </p:nvSpPr>
        <p:spPr>
          <a:xfrm>
            <a:off x="458100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4A64BC-8BBD-42C8-8DFC-7BF33EB5E784}"/>
              </a:ext>
            </a:extLst>
          </p:cNvPr>
          <p:cNvCxnSpPr/>
          <p:nvPr/>
        </p:nvCxnSpPr>
        <p:spPr bwMode="auto">
          <a:xfrm>
            <a:off x="458100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0E4AED-0D43-47DE-B17C-15E7E69F6DB5}"/>
              </a:ext>
            </a:extLst>
          </p:cNvPr>
          <p:cNvCxnSpPr/>
          <p:nvPr/>
        </p:nvCxnSpPr>
        <p:spPr bwMode="auto">
          <a:xfrm>
            <a:off x="458100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98C478-7ECD-4D59-8D02-DF234F3A6054}"/>
              </a:ext>
            </a:extLst>
          </p:cNvPr>
          <p:cNvSpPr txBox="1"/>
          <p:nvPr/>
        </p:nvSpPr>
        <p:spPr>
          <a:xfrm>
            <a:off x="498877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CEB3C-162D-4C99-A057-0DDB69B85AC2}"/>
              </a:ext>
            </a:extLst>
          </p:cNvPr>
          <p:cNvSpPr txBox="1"/>
          <p:nvPr/>
        </p:nvSpPr>
        <p:spPr>
          <a:xfrm>
            <a:off x="500723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D5EC9-9E49-4565-A162-575B6DE6A852}"/>
              </a:ext>
            </a:extLst>
          </p:cNvPr>
          <p:cNvSpPr txBox="1"/>
          <p:nvPr/>
        </p:nvSpPr>
        <p:spPr>
          <a:xfrm>
            <a:off x="5831228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F71A0A-D2C9-46C9-A144-28DE43935E9D}"/>
              </a:ext>
            </a:extLst>
          </p:cNvPr>
          <p:cNvSpPr txBox="1"/>
          <p:nvPr/>
        </p:nvSpPr>
        <p:spPr>
          <a:xfrm>
            <a:off x="499759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E3058C-E3FD-4950-8CBC-885F0A738B2D}"/>
              </a:ext>
            </a:extLst>
          </p:cNvPr>
          <p:cNvSpPr txBox="1"/>
          <p:nvPr/>
        </p:nvSpPr>
        <p:spPr>
          <a:xfrm>
            <a:off x="499759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CF6B49-1CA5-4DEF-AA18-57A67A0E96CA}"/>
              </a:ext>
            </a:extLst>
          </p:cNvPr>
          <p:cNvSpPr txBox="1"/>
          <p:nvPr/>
        </p:nvSpPr>
        <p:spPr>
          <a:xfrm>
            <a:off x="4997599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B0C57B-4B91-4340-8504-95FCF30E3393}"/>
              </a:ext>
            </a:extLst>
          </p:cNvPr>
          <p:cNvSpPr txBox="1"/>
          <p:nvPr/>
        </p:nvSpPr>
        <p:spPr>
          <a:xfrm>
            <a:off x="500723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E1ACF6-5356-4AA0-BEA5-28D2ABFA6018}"/>
              </a:ext>
            </a:extLst>
          </p:cNvPr>
          <p:cNvSpPr txBox="1"/>
          <p:nvPr/>
        </p:nvSpPr>
        <p:spPr>
          <a:xfrm>
            <a:off x="5831228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44A5D1-E250-4F66-B1FB-77ED7AAF5BB1}"/>
              </a:ext>
            </a:extLst>
          </p:cNvPr>
          <p:cNvSpPr txBox="1"/>
          <p:nvPr/>
        </p:nvSpPr>
        <p:spPr>
          <a:xfrm>
            <a:off x="7013823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1   3    7  10 13 19</a:t>
            </a:r>
            <a:endParaRPr lang="ko-KR" altLang="en-US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D9F1AB-A630-4A63-983F-BB26280A6FE1}"/>
              </a:ext>
            </a:extLst>
          </p:cNvPr>
          <p:cNvSpPr txBox="1"/>
          <p:nvPr/>
        </p:nvSpPr>
        <p:spPr>
          <a:xfrm>
            <a:off x="6691380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7  13</a:t>
            </a:r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8ABF3B-0087-4DAA-96CB-AB875D82144A}"/>
              </a:ext>
            </a:extLst>
          </p:cNvPr>
          <p:cNvSpPr txBox="1"/>
          <p:nvPr/>
        </p:nvSpPr>
        <p:spPr>
          <a:xfrm>
            <a:off x="454791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2AC65E0-EEFA-4015-8ED9-C41087BE637B}"/>
              </a:ext>
            </a:extLst>
          </p:cNvPr>
          <p:cNvSpPr/>
          <p:nvPr/>
        </p:nvSpPr>
        <p:spPr bwMode="auto">
          <a:xfrm>
            <a:off x="458100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180495F-9D71-45F0-B356-AFB18902A095}"/>
              </a:ext>
            </a:extLst>
          </p:cNvPr>
          <p:cNvSpPr/>
          <p:nvPr/>
        </p:nvSpPr>
        <p:spPr bwMode="auto">
          <a:xfrm>
            <a:off x="458100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A74D9FB-AA7C-454E-A47C-7A4566CE0181}"/>
              </a:ext>
            </a:extLst>
          </p:cNvPr>
          <p:cNvSpPr/>
          <p:nvPr/>
        </p:nvSpPr>
        <p:spPr bwMode="auto">
          <a:xfrm>
            <a:off x="458100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80810C6-6635-4C56-9E61-D93C8E13F850}"/>
              </a:ext>
            </a:extLst>
          </p:cNvPr>
          <p:cNvCxnSpPr>
            <a:cxnSpLocks/>
          </p:cNvCxnSpPr>
          <p:nvPr/>
        </p:nvCxnSpPr>
        <p:spPr bwMode="auto">
          <a:xfrm>
            <a:off x="612285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0A967A-BC3D-45A2-965C-F5C58F68E012}"/>
              </a:ext>
            </a:extLst>
          </p:cNvPr>
          <p:cNvSpPr txBox="1"/>
          <p:nvPr/>
        </p:nvSpPr>
        <p:spPr>
          <a:xfrm>
            <a:off x="751551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9C7384E8-376F-41BA-BE16-2E95F6B9C0D4}"/>
              </a:ext>
            </a:extLst>
          </p:cNvPr>
          <p:cNvSpPr/>
          <p:nvPr/>
        </p:nvSpPr>
        <p:spPr bwMode="auto">
          <a:xfrm>
            <a:off x="515258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D239E6-4760-4098-8296-447B88DFA326}"/>
              </a:ext>
            </a:extLst>
          </p:cNvPr>
          <p:cNvSpPr txBox="1"/>
          <p:nvPr/>
        </p:nvSpPr>
        <p:spPr>
          <a:xfrm>
            <a:off x="7192084" y="3160606"/>
            <a:ext cx="701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E7E03064-29F6-4B36-8F52-B9BEBB897DF4}"/>
              </a:ext>
            </a:extLst>
          </p:cNvPr>
          <p:cNvSpPr/>
          <p:nvPr/>
        </p:nvSpPr>
        <p:spPr bwMode="auto">
          <a:xfrm>
            <a:off x="653751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878591-786A-40EA-B7D4-3C4620B4CD42}"/>
              </a:ext>
            </a:extLst>
          </p:cNvPr>
          <p:cNvSpPr txBox="1"/>
          <p:nvPr/>
        </p:nvSpPr>
        <p:spPr>
          <a:xfrm>
            <a:off x="7836345" y="3742461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B8FCDD-7B8C-4A21-B4B1-AE910ECEDC8B}"/>
              </a:ext>
            </a:extLst>
          </p:cNvPr>
          <p:cNvSpPr txBox="1"/>
          <p:nvPr/>
        </p:nvSpPr>
        <p:spPr>
          <a:xfrm>
            <a:off x="515083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Universal Compaction</a:t>
            </a:r>
          </a:p>
        </p:txBody>
      </p:sp>
    </p:spTree>
    <p:extLst>
      <p:ext uri="{BB962C8B-B14F-4D97-AF65-F5344CB8AC3E}">
        <p14:creationId xmlns:p14="http://schemas.microsoft.com/office/powerpoint/2010/main" val="403615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8882D-2C35-4B71-9C51-29B20651D6B2}"/>
              </a:ext>
            </a:extLst>
          </p:cNvPr>
          <p:cNvGrpSpPr/>
          <p:nvPr/>
        </p:nvGrpSpPr>
        <p:grpSpPr>
          <a:xfrm>
            <a:off x="1368000" y="1025731"/>
            <a:ext cx="6336704" cy="4752532"/>
            <a:chOff x="1368000" y="1025731"/>
            <a:chExt cx="6336704" cy="4752532"/>
          </a:xfrm>
        </p:grpSpPr>
        <p:pic>
          <p:nvPicPr>
            <p:cNvPr id="1026" name="Picture 2" descr="불가사리는…어이가 없다” 홀린 듯 보게 된다는 &amp;#39;스펀지&amp;#39; 역대급 실험 | KBS2 &amp;#39;스펀지&amp;#39; | 스펀지 불가사리 실험 | 불가사리는  밧줄로 묶을 수 없다 | 에포크타임스">
              <a:extLst>
                <a:ext uri="{FF2B5EF4-FFF2-40B4-BE49-F238E27FC236}">
                  <a16:creationId xmlns:a16="http://schemas.microsoft.com/office/drawing/2014/main" id="{2AB5FB3F-BE6B-4797-A319-88F006F0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7" r="18646" b="-1"/>
            <a:stretch/>
          </p:blipFill>
          <p:spPr bwMode="auto">
            <a:xfrm>
              <a:off x="1368000" y="1025731"/>
              <a:ext cx="6336704" cy="475253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8C1C65-E8EE-45F2-B59A-0D06A6FCB934}"/>
                </a:ext>
              </a:extLst>
            </p:cNvPr>
            <p:cNvSpPr/>
            <p:nvPr/>
          </p:nvSpPr>
          <p:spPr bwMode="auto">
            <a:xfrm>
              <a:off x="2483768" y="2708919"/>
              <a:ext cx="2448272" cy="688577"/>
            </a:xfrm>
            <a:prstGeom prst="rect">
              <a:avLst/>
            </a:prstGeom>
            <a:gradFill flip="none" rotWithShape="1">
              <a:gsLst>
                <a:gs pos="0">
                  <a:srgbClr val="195A1C"/>
                </a:gs>
                <a:gs pos="50000">
                  <a:srgbClr val="15601A"/>
                </a:gs>
                <a:gs pos="100000">
                  <a:srgbClr val="116819"/>
                </a:gs>
              </a:gsLst>
              <a:path path="circle">
                <a:fillToRect r="100000" b="100000"/>
              </a:path>
              <a:tileRect l="-100000" t="-100000"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704D1F-E50D-47B6-BFC7-BC3C815B800E}"/>
                </a:ext>
              </a:extLst>
            </p:cNvPr>
            <p:cNvSpPr/>
            <p:nvPr/>
          </p:nvSpPr>
          <p:spPr bwMode="auto">
            <a:xfrm>
              <a:off x="5724128" y="3476888"/>
              <a:ext cx="1007788" cy="648072"/>
            </a:xfrm>
            <a:prstGeom prst="rect">
              <a:avLst/>
            </a:prstGeom>
            <a:gradFill flip="none" rotWithShape="1">
              <a:gsLst>
                <a:gs pos="0">
                  <a:srgbClr val="154F20"/>
                </a:gs>
                <a:gs pos="50000">
                  <a:srgbClr val="154E22"/>
                </a:gs>
                <a:gs pos="100000">
                  <a:srgbClr val="15531F"/>
                </a:gs>
              </a:gsLst>
              <a:lin ang="13500000" scaled="1"/>
              <a:tileRect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11796-8CD0-4D5E-844E-F65EC1AE29AC}"/>
              </a:ext>
            </a:extLst>
          </p:cNvPr>
          <p:cNvSpPr/>
          <p:nvPr/>
        </p:nvSpPr>
        <p:spPr bwMode="auto">
          <a:xfrm>
            <a:off x="2411760" y="2700000"/>
            <a:ext cx="4356840" cy="1692000"/>
          </a:xfrm>
          <a:prstGeom prst="rect">
            <a:avLst/>
          </a:prstGeom>
          <a:gradFill flip="none" rotWithShape="1">
            <a:gsLst>
              <a:gs pos="69896">
                <a:srgbClr val="15531F"/>
              </a:gs>
              <a:gs pos="20352">
                <a:srgbClr val="11681A"/>
              </a:gs>
              <a:gs pos="94000">
                <a:srgbClr val="154E21"/>
              </a:gs>
              <a:gs pos="0">
                <a:srgbClr val="195B1B"/>
              </a:gs>
              <a:gs pos="48000">
                <a:srgbClr val="13631A"/>
              </a:gs>
            </a:gsLst>
            <a:path path="circle">
              <a:fillToRect r="100000" b="100000"/>
            </a:path>
            <a:tileRect l="-100000" t="-100000"/>
          </a:gra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49997-5DC8-42F6-9456-7CD7E99B1FFB}"/>
              </a:ext>
            </a:extLst>
          </p:cNvPr>
          <p:cNvSpPr txBox="1"/>
          <p:nvPr/>
        </p:nvSpPr>
        <p:spPr>
          <a:xfrm>
            <a:off x="2483768" y="2567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레벨 </a:t>
            </a:r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문제점을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76AD0-9C0D-4D5D-8E87-5DA75016225A}"/>
              </a:ext>
            </a:extLst>
          </p:cNvPr>
          <p:cNvSpPr txBox="1"/>
          <p:nvPr/>
        </p:nvSpPr>
        <p:spPr>
          <a:xfrm>
            <a:off x="2475734" y="3780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완화할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49F3-98AC-4C0B-A5E3-3D6D22D81A9C}"/>
              </a:ext>
            </a:extLst>
          </p:cNvPr>
          <p:cNvSpPr txBox="1"/>
          <p:nvPr/>
        </p:nvSpPr>
        <p:spPr>
          <a:xfrm>
            <a:off x="5653225" y="319365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756FC-5D01-47C5-A544-2CBDCFACA579}"/>
              </a:ext>
            </a:extLst>
          </p:cNvPr>
          <p:cNvGrpSpPr/>
          <p:nvPr/>
        </p:nvGrpSpPr>
        <p:grpSpPr>
          <a:xfrm>
            <a:off x="2556116" y="3140968"/>
            <a:ext cx="3168012" cy="584775"/>
            <a:chOff x="2556116" y="3140968"/>
            <a:chExt cx="3168012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F644F1-14F1-4E7A-B650-383D1B10642A}"/>
                </a:ext>
              </a:extLst>
            </p:cNvPr>
            <p:cNvSpPr/>
            <p:nvPr/>
          </p:nvSpPr>
          <p:spPr bwMode="auto">
            <a:xfrm>
              <a:off x="2556116" y="3140968"/>
              <a:ext cx="3168012" cy="584775"/>
            </a:xfrm>
            <a:prstGeom prst="rect">
              <a:avLst/>
            </a:prstGeom>
            <a:solidFill>
              <a:srgbClr val="FAEFAD"/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032E78-CE38-46DD-AF9C-0277DFECD415}"/>
                </a:ext>
              </a:extLst>
            </p:cNvPr>
            <p:cNvSpPr/>
            <p:nvPr/>
          </p:nvSpPr>
          <p:spPr bwMode="auto">
            <a:xfrm>
              <a:off x="2591999" y="3168809"/>
              <a:ext cx="3096000" cy="528054"/>
            </a:xfrm>
            <a:prstGeom prst="rect">
              <a:avLst/>
            </a:prstGeom>
            <a:solidFill>
              <a:srgbClr val="FAEFAD"/>
            </a:solidFill>
            <a:ln w="63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643587-FB86-455D-A115-6E51D04EB1BB}"/>
              </a:ext>
            </a:extLst>
          </p:cNvPr>
          <p:cNvSpPr txBox="1"/>
          <p:nvPr/>
        </p:nvSpPr>
        <p:spPr>
          <a:xfrm>
            <a:off x="2556116" y="3201630"/>
            <a:ext cx="34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유니버셜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“__“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D884EA-81B4-457D-A69E-AB1412827113}"/>
              </a:ext>
            </a:extLst>
          </p:cNvPr>
          <p:cNvSpPr/>
          <p:nvPr/>
        </p:nvSpPr>
        <p:spPr bwMode="auto">
          <a:xfrm>
            <a:off x="4057409" y="1848151"/>
            <a:ext cx="2674507" cy="307777"/>
          </a:xfrm>
          <a:prstGeom prst="rect">
            <a:avLst/>
          </a:prstGeom>
          <a:solidFill>
            <a:srgbClr val="5DB11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 </a:t>
            </a:r>
            <a:r>
              <a:rPr kumimoji="1" lang="en-US" altLang="ko-KR" sz="1400" b="1" i="0" u="none" strike="noStrike" cap="none" spc="300" normalizeH="0" baseline="0" dirty="0" err="1">
                <a:ln>
                  <a:noFill/>
                </a:ln>
                <a:solidFill>
                  <a:srgbClr val="459815"/>
                </a:solidFill>
                <a:effectLst/>
                <a:latin typeface="Tahoma" pitchFamily="34" charset="0"/>
                <a:ea typeface="굴림" charset="-127"/>
              </a:rPr>
              <a:t>RocksDB</a:t>
            </a:r>
            <a:endParaRPr kumimoji="1" lang="ko-KR" altLang="en-US" sz="1400" b="1" i="0" u="none" strike="noStrike" cap="none" spc="300" normalizeH="0" baseline="0" dirty="0">
              <a:ln>
                <a:noFill/>
              </a:ln>
              <a:solidFill>
                <a:srgbClr val="459815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Throughput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Write Amplification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Latency distribution + # of Compactions</a:t>
            </a: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Block cache size – Hit ratio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Write-Ahead-Log – Throughput, Latency</a:t>
            </a:r>
          </a:p>
          <a:p>
            <a:pPr lvl="2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60643A-7B25-4F42-9F4C-9D1FD40A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2375756" y="678967"/>
            <a:ext cx="4572508" cy="28766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58D18-2290-47CF-8091-888B2E423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 r="3333" b="47421"/>
          <a:stretch/>
        </p:blipFill>
        <p:spPr>
          <a:xfrm>
            <a:off x="0" y="3625020"/>
            <a:ext cx="8839200" cy="287668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400FB6-8089-4AE1-B328-76521E5F7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" y="3333090"/>
            <a:ext cx="2198356" cy="45595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E70189-ECBB-4D9F-B02D-F2DF9EFFFAED}"/>
              </a:ext>
            </a:extLst>
          </p:cNvPr>
          <p:cNvCxnSpPr>
            <a:cxnSpLocks/>
          </p:cNvCxnSpPr>
          <p:nvPr/>
        </p:nvCxnSpPr>
        <p:spPr bwMode="auto">
          <a:xfrm>
            <a:off x="6793245" y="3333090"/>
            <a:ext cx="1955219" cy="514495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E425EC-863E-4448-ADC8-4C3E60B2BCBE}"/>
              </a:ext>
            </a:extLst>
          </p:cNvPr>
          <p:cNvCxnSpPr>
            <a:cxnSpLocks/>
          </p:cNvCxnSpPr>
          <p:nvPr/>
        </p:nvCxnSpPr>
        <p:spPr bwMode="auto">
          <a:xfrm>
            <a:off x="593424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FB358B-3380-4C6B-8AE7-D11DA1FACB1D}"/>
              </a:ext>
            </a:extLst>
          </p:cNvPr>
          <p:cNvSpPr txBox="1"/>
          <p:nvPr/>
        </p:nvSpPr>
        <p:spPr>
          <a:xfrm>
            <a:off x="572412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45E485-C33F-4693-B2C5-789DE87D3926}"/>
              </a:ext>
            </a:extLst>
          </p:cNvPr>
          <p:cNvSpPr/>
          <p:nvPr/>
        </p:nvSpPr>
        <p:spPr bwMode="auto">
          <a:xfrm>
            <a:off x="5220072" y="1145935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6A4E95-75C2-4BCC-A873-43563217C8C9}"/>
              </a:ext>
            </a:extLst>
          </p:cNvPr>
          <p:cNvSpPr/>
          <p:nvPr/>
        </p:nvSpPr>
        <p:spPr bwMode="auto">
          <a:xfrm>
            <a:off x="5263028" y="1281229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35312E-FCF0-4B08-AD74-BEE58E64DB29}"/>
              </a:ext>
            </a:extLst>
          </p:cNvPr>
          <p:cNvSpPr/>
          <p:nvPr/>
        </p:nvSpPr>
        <p:spPr bwMode="auto">
          <a:xfrm>
            <a:off x="5263028" y="1480132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E46D1-66B2-4254-890F-7CFFDC2AE5F4}"/>
              </a:ext>
            </a:extLst>
          </p:cNvPr>
          <p:cNvSpPr txBox="1"/>
          <p:nvPr/>
        </p:nvSpPr>
        <p:spPr>
          <a:xfrm>
            <a:off x="5633938" y="124814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9B1DBA-2062-4DE3-BA13-0045C4442290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B8A408-EDC7-495F-AD84-7AE29284BC42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7ED71F-3DCC-48D2-A854-ECDD1A5820D1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76328-6976-438C-9CA5-06EC7C256073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604A0-5CD3-475B-B8D5-C2E8C70C9DFC}"/>
              </a:ext>
            </a:extLst>
          </p:cNvPr>
          <p:cNvSpPr txBox="1"/>
          <p:nvPr/>
        </p:nvSpPr>
        <p:spPr>
          <a:xfrm>
            <a:off x="135432" y="1139645"/>
            <a:ext cx="1988296" cy="18466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en-US" altLang="ko-KR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6E752-FDEE-4705-98B7-9D863F6737C2}"/>
              </a:ext>
            </a:extLst>
          </p:cNvPr>
          <p:cNvSpPr txBox="1"/>
          <p:nvPr/>
        </p:nvSpPr>
        <p:spPr>
          <a:xfrm>
            <a:off x="251520" y="4665334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3001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7377704" y="4016234"/>
            <a:ext cx="129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hard to define 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what it is…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1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6327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161EBE-1749-45AF-9245-C9D1C21A6373}"/>
              </a:ext>
            </a:extLst>
          </p:cNvPr>
          <p:cNvSpPr/>
          <p:nvPr/>
        </p:nvSpPr>
        <p:spPr bwMode="auto">
          <a:xfrm>
            <a:off x="539552" y="3861048"/>
            <a:ext cx="1872205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960A1-BD27-4EC1-9A34-3A7A9C9DE559}"/>
              </a:ext>
            </a:extLst>
          </p:cNvPr>
          <p:cNvSpPr/>
          <p:nvPr/>
        </p:nvSpPr>
        <p:spPr bwMode="auto">
          <a:xfrm>
            <a:off x="2551591" y="3861048"/>
            <a:ext cx="673773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A6B26-27D8-4892-B6A9-F16D1ADE87FD}"/>
              </a:ext>
            </a:extLst>
          </p:cNvPr>
          <p:cNvSpPr/>
          <p:nvPr/>
        </p:nvSpPr>
        <p:spPr bwMode="auto">
          <a:xfrm>
            <a:off x="3363263" y="3861048"/>
            <a:ext cx="4377087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43445-4395-4917-BD2D-852B7A7D0C57}"/>
              </a:ext>
            </a:extLst>
          </p:cNvPr>
          <p:cNvSpPr/>
          <p:nvPr/>
        </p:nvSpPr>
        <p:spPr bwMode="auto">
          <a:xfrm>
            <a:off x="7852636" y="3879194"/>
            <a:ext cx="103738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36D0F-BA54-4696-90B9-6B1AA29DACA9}"/>
              </a:ext>
            </a:extLst>
          </p:cNvPr>
          <p:cNvSpPr/>
          <p:nvPr/>
        </p:nvSpPr>
        <p:spPr bwMode="auto">
          <a:xfrm>
            <a:off x="8084379" y="3879194"/>
            <a:ext cx="581864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1826316" y="4738554"/>
            <a:ext cx="549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마치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Value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에 맞는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가 있는 것 처럼 보인다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7D8EA0-1EF2-4266-B88C-E682814FD3BB}"/>
              </a:ext>
            </a:extLst>
          </p:cNvPr>
          <p:cNvGrpSpPr/>
          <p:nvPr/>
        </p:nvGrpSpPr>
        <p:grpSpPr>
          <a:xfrm>
            <a:off x="6679346" y="867538"/>
            <a:ext cx="2343186" cy="2340000"/>
            <a:chOff x="6679346" y="867538"/>
            <a:chExt cx="2343186" cy="2340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D17E97-DDC9-4037-AC3D-6CA4AC5E7DE7}"/>
                </a:ext>
              </a:extLst>
            </p:cNvPr>
            <p:cNvSpPr/>
            <p:nvPr/>
          </p:nvSpPr>
          <p:spPr bwMode="auto">
            <a:xfrm>
              <a:off x="7178287" y="1110549"/>
              <a:ext cx="1500822" cy="1569226"/>
            </a:xfrm>
            <a:custGeom>
              <a:avLst/>
              <a:gdLst>
                <a:gd name="connsiteX0" fmla="*/ 59418 w 1500822"/>
                <a:gd name="connsiteY0" fmla="*/ 34915 h 1569226"/>
                <a:gd name="connsiteX1" fmla="*/ 117475 w 1500822"/>
                <a:gd name="connsiteY1" fmla="*/ 34915 h 1569226"/>
                <a:gd name="connsiteX2" fmla="*/ 1118960 w 1500822"/>
                <a:gd name="connsiteY2" fmla="*/ 397772 h 1569226"/>
                <a:gd name="connsiteX3" fmla="*/ 1467303 w 1500822"/>
                <a:gd name="connsiteY3" fmla="*/ 1457315 h 1569226"/>
                <a:gd name="connsiteX4" fmla="*/ 1467303 w 1500822"/>
                <a:gd name="connsiteY4" fmla="*/ 1486343 h 15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22" h="1569226">
                  <a:moveTo>
                    <a:pt x="59418" y="34915"/>
                  </a:moveTo>
                  <a:cubicBezTo>
                    <a:pt x="151" y="4677"/>
                    <a:pt x="-59115" y="-25561"/>
                    <a:pt x="117475" y="34915"/>
                  </a:cubicBezTo>
                  <a:cubicBezTo>
                    <a:pt x="294065" y="95391"/>
                    <a:pt x="893989" y="160705"/>
                    <a:pt x="1118960" y="397772"/>
                  </a:cubicBezTo>
                  <a:cubicBezTo>
                    <a:pt x="1343931" y="634839"/>
                    <a:pt x="1409246" y="1275887"/>
                    <a:pt x="1467303" y="1457315"/>
                  </a:cubicBezTo>
                  <a:cubicBezTo>
                    <a:pt x="1525360" y="1638744"/>
                    <a:pt x="1496331" y="1562543"/>
                    <a:pt x="1467303" y="1486343"/>
                  </a:cubicBezTo>
                </a:path>
              </a:pathLst>
            </a:cu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06B1BA-32A3-4B26-867C-5A29F9C1D7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34252" y="2797772"/>
              <a:ext cx="1844244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E5D17D-1CD8-4196-A2DA-B55D0E47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89951" y="929964"/>
              <a:ext cx="8365" cy="1969444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D6955-6E52-4890-AF49-DDA8785136F4}"/>
                </a:ext>
              </a:extLst>
            </p:cNvPr>
            <p:cNvSpPr txBox="1"/>
            <p:nvPr/>
          </p:nvSpPr>
          <p:spPr>
            <a:xfrm>
              <a:off x="8076673" y="279418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MB/s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C0C163-4DEC-4D11-A3C8-08027D1F8D85}"/>
                </a:ext>
              </a:extLst>
            </p:cNvPr>
            <p:cNvSpPr txBox="1"/>
            <p:nvPr/>
          </p:nvSpPr>
          <p:spPr>
            <a:xfrm rot="16200000">
              <a:off x="6375904" y="138229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1/time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96245A-768F-4086-9664-0695B823EEB9}"/>
                </a:ext>
              </a:extLst>
            </p:cNvPr>
            <p:cNvSpPr/>
            <p:nvPr/>
          </p:nvSpPr>
          <p:spPr bwMode="auto">
            <a:xfrm>
              <a:off x="7509839" y="1154585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4072CD4-1758-4456-8466-724FC79EC722}"/>
                </a:ext>
              </a:extLst>
            </p:cNvPr>
            <p:cNvSpPr/>
            <p:nvPr/>
          </p:nvSpPr>
          <p:spPr bwMode="auto">
            <a:xfrm>
              <a:off x="8176683" y="1402670"/>
              <a:ext cx="126716" cy="126716"/>
            </a:xfrm>
            <a:prstGeom prst="ellipse">
              <a:avLst/>
            </a:prstGeom>
            <a:solidFill>
              <a:srgbClr val="FFC000"/>
            </a:solidFill>
            <a:ln w="19050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5C647B-7324-4C24-A06F-2AE459C40AA4}"/>
                </a:ext>
              </a:extLst>
            </p:cNvPr>
            <p:cNvSpPr/>
            <p:nvPr/>
          </p:nvSpPr>
          <p:spPr bwMode="auto">
            <a:xfrm>
              <a:off x="8475325" y="1992040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4CFC6F-71F6-4B4D-8991-7CF87B2AEAC1}"/>
                </a:ext>
              </a:extLst>
            </p:cNvPr>
            <p:cNvSpPr/>
            <p:nvPr/>
          </p:nvSpPr>
          <p:spPr bwMode="auto">
            <a:xfrm>
              <a:off x="8379594" y="1695073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E024F8-A97D-4986-B36C-B8E9040688ED}"/>
                </a:ext>
              </a:extLst>
            </p:cNvPr>
            <p:cNvSpPr/>
            <p:nvPr/>
          </p:nvSpPr>
          <p:spPr bwMode="auto">
            <a:xfrm>
              <a:off x="7892945" y="1256799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946B43-307F-4EF4-B686-BFA17A37A2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84822" y="1205779"/>
              <a:ext cx="190503" cy="211218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2D34965F-6656-4F27-BF29-A2E965B93499}"/>
                </a:ext>
              </a:extLst>
            </p:cNvPr>
            <p:cNvSpPr/>
            <p:nvPr/>
          </p:nvSpPr>
          <p:spPr bwMode="auto">
            <a:xfrm>
              <a:off x="6679346" y="867538"/>
              <a:ext cx="2343186" cy="2340000"/>
            </a:xfrm>
            <a:prstGeom prst="wedgeRectCallout">
              <a:avLst>
                <a:gd name="adj1" fmla="val 33894"/>
                <a:gd name="adj2" fmla="val 64606"/>
              </a:avLst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77B89D-44B0-495A-807B-FF750CED09CE}"/>
              </a:ext>
            </a:extLst>
          </p:cNvPr>
          <p:cNvSpPr txBox="1"/>
          <p:nvPr/>
        </p:nvSpPr>
        <p:spPr>
          <a:xfrm>
            <a:off x="7379519" y="995189"/>
            <a:ext cx="16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WAF Comparison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50215-F559-40F4-8882-6AD8B310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81471"/>
          <a:stretch/>
        </p:blipFill>
        <p:spPr>
          <a:xfrm>
            <a:off x="251520" y="4130309"/>
            <a:ext cx="4672589" cy="2349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B60664-0393-4D49-8326-18CF5F4F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b="-484"/>
          <a:stretch/>
        </p:blipFill>
        <p:spPr>
          <a:xfrm>
            <a:off x="3995936" y="4130309"/>
            <a:ext cx="4672589" cy="23882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2D093B-D3DC-4618-B611-9D0642EBA739}"/>
              </a:ext>
            </a:extLst>
          </p:cNvPr>
          <p:cNvGrpSpPr/>
          <p:nvPr/>
        </p:nvGrpSpPr>
        <p:grpSpPr>
          <a:xfrm>
            <a:off x="1748092" y="706913"/>
            <a:ext cx="5359785" cy="3398460"/>
            <a:chOff x="2213483" y="705644"/>
            <a:chExt cx="4292091" cy="2721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1430BF-959C-4294-8105-6CE0346A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83" y="705644"/>
              <a:ext cx="4292091" cy="272147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BC3449-8F28-4BCB-940F-B3ED298ED61B}"/>
                </a:ext>
              </a:extLst>
            </p:cNvPr>
            <p:cNvSpPr/>
            <p:nvPr/>
          </p:nvSpPr>
          <p:spPr bwMode="auto">
            <a:xfrm>
              <a:off x="4839072" y="1145935"/>
              <a:ext cx="1573173" cy="626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4EA565-41B3-411D-95E5-52F0812ABD10}"/>
                </a:ext>
              </a:extLst>
            </p:cNvPr>
            <p:cNvSpPr/>
            <p:nvPr/>
          </p:nvSpPr>
          <p:spPr bwMode="auto">
            <a:xfrm>
              <a:off x="4882028" y="1281229"/>
              <a:ext cx="370910" cy="176149"/>
            </a:xfrm>
            <a:prstGeom prst="rect">
              <a:avLst/>
            </a:prstGeom>
            <a:solidFill>
              <a:srgbClr val="A5C8E1"/>
            </a:solidFill>
            <a:ln w="9525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B999F0-1065-4540-A4AE-16E484BAB939}"/>
                </a:ext>
              </a:extLst>
            </p:cNvPr>
            <p:cNvSpPr/>
            <p:nvPr/>
          </p:nvSpPr>
          <p:spPr bwMode="auto">
            <a:xfrm>
              <a:off x="4882028" y="1480132"/>
              <a:ext cx="370910" cy="176149"/>
            </a:xfrm>
            <a:prstGeom prst="rect">
              <a:avLst/>
            </a:prstGeom>
            <a:solidFill>
              <a:srgbClr val="FFCB9E"/>
            </a:solidFill>
            <a:ln w="9525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55A26-435F-48FF-8CD4-46E05B4C8D77}"/>
                </a:ext>
              </a:extLst>
            </p:cNvPr>
            <p:cNvSpPr txBox="1"/>
            <p:nvPr/>
          </p:nvSpPr>
          <p:spPr>
            <a:xfrm>
              <a:off x="5252938" y="1248149"/>
              <a:ext cx="1208197" cy="468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LVL </a:t>
              </a:r>
              <a:r>
                <a:rPr lang="en-US" altLang="ko-KR" sz="1200" b="0" dirty="0"/>
                <a:t>Compaction</a:t>
              </a:r>
              <a:endParaRPr lang="en-US" altLang="ko-KR" sz="1600" b="0" dirty="0"/>
            </a:p>
            <a:p>
              <a:r>
                <a:rPr lang="en-US" altLang="ko-KR" sz="1600" dirty="0"/>
                <a:t>Univ </a:t>
              </a:r>
              <a:r>
                <a:rPr lang="en-US" altLang="ko-KR" sz="1200" b="0" dirty="0"/>
                <a:t>Compaction</a:t>
              </a:r>
              <a:endParaRPr lang="ko-KR" altLang="en-US" sz="1200" b="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1115616" y="4365104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1146045" y="4460944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1146045" y="4601844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1362773" y="44171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32EFD-F835-4156-AD79-677F614E701F}"/>
              </a:ext>
            </a:extLst>
          </p:cNvPr>
          <p:cNvSpPr/>
          <p:nvPr/>
        </p:nvSpPr>
        <p:spPr bwMode="auto">
          <a:xfrm>
            <a:off x="4843683" y="43387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AEDD1C-6DF1-4CAE-B6A0-BF7B26439BF9}"/>
              </a:ext>
            </a:extLst>
          </p:cNvPr>
          <p:cNvSpPr/>
          <p:nvPr/>
        </p:nvSpPr>
        <p:spPr bwMode="auto">
          <a:xfrm>
            <a:off x="4874112" y="4434598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62659-3CB1-4688-8348-D5DB629A57A8}"/>
              </a:ext>
            </a:extLst>
          </p:cNvPr>
          <p:cNvSpPr/>
          <p:nvPr/>
        </p:nvSpPr>
        <p:spPr bwMode="auto">
          <a:xfrm>
            <a:off x="4874112" y="4575498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425CA3-47B9-4E1C-BF2E-9CAEE53E5EE4}"/>
              </a:ext>
            </a:extLst>
          </p:cNvPr>
          <p:cNvSpPr txBox="1"/>
          <p:nvPr/>
        </p:nvSpPr>
        <p:spPr>
          <a:xfrm>
            <a:off x="5078574" y="4379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81C2E1-D7CE-4164-9766-212D810A48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4" y="5013176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6513-8F8B-4C7A-86CE-6E5CAAFE50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514" y="49223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C899F5-02D5-45EC-91C6-C5F0B946AD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9017" y="4769712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1849B8-23D0-4BE5-A364-EB272C1FC2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3530" y="480917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852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of Compactions , latency 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Fillrandom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25D914-27E8-4F5F-8B18-20FEA134F56D}"/>
              </a:ext>
            </a:extLst>
          </p:cNvPr>
          <p:cNvGrpSpPr/>
          <p:nvPr/>
        </p:nvGrpSpPr>
        <p:grpSpPr>
          <a:xfrm>
            <a:off x="512350" y="3982176"/>
            <a:ext cx="8211538" cy="2312870"/>
            <a:chOff x="773180" y="4205806"/>
            <a:chExt cx="7975284" cy="205218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4D12B9-CD37-4359-BC0C-3EADC5D15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3"/>
            <a:stretch/>
          </p:blipFill>
          <p:spPr bwMode="auto">
            <a:xfrm>
              <a:off x="773180" y="4205806"/>
              <a:ext cx="7975284" cy="20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BAADF6-9483-41F5-8542-3978234DE8CA}"/>
                </a:ext>
              </a:extLst>
            </p:cNvPr>
            <p:cNvSpPr/>
            <p:nvPr/>
          </p:nvSpPr>
          <p:spPr bwMode="auto">
            <a:xfrm>
              <a:off x="3496932" y="4973437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7D9A32-7E7D-42EC-812C-0EFBD6933AC2}"/>
                </a:ext>
              </a:extLst>
            </p:cNvPr>
            <p:cNvSpPr/>
            <p:nvPr/>
          </p:nvSpPr>
          <p:spPr bwMode="auto">
            <a:xfrm>
              <a:off x="7292308" y="4349625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9511533-CDAD-4521-B5F1-D1FDBBA9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" y="1340768"/>
            <a:ext cx="8301151" cy="216333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2AD30F5-C1BD-46C1-82B0-E300CC5D6874}"/>
              </a:ext>
            </a:extLst>
          </p:cNvPr>
          <p:cNvSpPr/>
          <p:nvPr/>
        </p:nvSpPr>
        <p:spPr bwMode="auto">
          <a:xfrm>
            <a:off x="7233355" y="2641165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668242-FA97-4331-A0D6-B989C87324CB}"/>
              </a:ext>
            </a:extLst>
          </p:cNvPr>
          <p:cNvSpPr/>
          <p:nvPr/>
        </p:nvSpPr>
        <p:spPr bwMode="auto">
          <a:xfrm>
            <a:off x="3317870" y="2644191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73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</a:t>
            </a:r>
            <a:r>
              <a:rPr lang="en-US" altLang="ko-KR"/>
              <a:t>of Compactions / latency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Readrandom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820FA-B449-471A-B0CB-A3ACC4239165}"/>
              </a:ext>
            </a:extLst>
          </p:cNvPr>
          <p:cNvGrpSpPr/>
          <p:nvPr/>
        </p:nvGrpSpPr>
        <p:grpSpPr>
          <a:xfrm>
            <a:off x="562051" y="1282452"/>
            <a:ext cx="8330429" cy="5054352"/>
            <a:chOff x="1475656" y="1772816"/>
            <a:chExt cx="6553208" cy="39760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F2F787-D210-4E01-982A-2FB6DC089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7"/>
            <a:stretch/>
          </p:blipFill>
          <p:spPr bwMode="auto">
            <a:xfrm>
              <a:off x="1497513" y="4075747"/>
              <a:ext cx="6531351" cy="167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9F61C6-86BB-48F1-B42C-D33513E3C9F8}"/>
                </a:ext>
              </a:extLst>
            </p:cNvPr>
            <p:cNvSpPr/>
            <p:nvPr/>
          </p:nvSpPr>
          <p:spPr bwMode="auto">
            <a:xfrm>
              <a:off x="3795498" y="467126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739074-E632-421B-A5FF-A882612E1768}"/>
                </a:ext>
              </a:extLst>
            </p:cNvPr>
            <p:cNvSpPr/>
            <p:nvPr/>
          </p:nvSpPr>
          <p:spPr bwMode="auto">
            <a:xfrm>
              <a:off x="6923342" y="4163630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E9C39-51AB-4F31-8C88-81828CC2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72816"/>
              <a:ext cx="6531351" cy="17372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F84385-7E29-4F76-B3A7-B18AF55955BC}"/>
                </a:ext>
              </a:extLst>
            </p:cNvPr>
            <p:cNvSpPr/>
            <p:nvPr/>
          </p:nvSpPr>
          <p:spPr bwMode="auto">
            <a:xfrm>
              <a:off x="6856667" y="286642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3E1C52-0F7A-433E-ADDF-2C12A4EBE64A}"/>
                </a:ext>
              </a:extLst>
            </p:cNvPr>
            <p:cNvSpPr/>
            <p:nvPr/>
          </p:nvSpPr>
          <p:spPr bwMode="auto">
            <a:xfrm>
              <a:off x="3795498" y="2804437"/>
              <a:ext cx="932885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4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DBD-7C58-470D-B4BF-AF9B0A8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CAC0F55-3A19-4F4A-9442-51246FA7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6" y="4218216"/>
            <a:ext cx="1717803" cy="148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7933B-8951-4CBF-A042-E5EA4DCF86B6}"/>
              </a:ext>
            </a:extLst>
          </p:cNvPr>
          <p:cNvGrpSpPr/>
          <p:nvPr/>
        </p:nvGrpSpPr>
        <p:grpSpPr>
          <a:xfrm>
            <a:off x="384164" y="1681154"/>
            <a:ext cx="3455168" cy="2603318"/>
            <a:chOff x="871896" y="1761786"/>
            <a:chExt cx="2979379" cy="2244832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A309395A-6150-4633-B477-8157E42D4B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1896" y="2058847"/>
            <a:ext cx="2979379" cy="1947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9732BB-FA34-4442-92ED-4CD409EB481F}"/>
                </a:ext>
              </a:extLst>
            </p:cNvPr>
            <p:cNvSpPr/>
            <p:nvPr/>
          </p:nvSpPr>
          <p:spPr>
            <a:xfrm>
              <a:off x="1442385" y="1761786"/>
              <a:ext cx="2061232" cy="3184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Throughput(KOPS)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F5429-5F16-4B95-95E7-2D4D4E59DC77}"/>
              </a:ext>
            </a:extLst>
          </p:cNvPr>
          <p:cNvSpPr/>
          <p:nvPr/>
        </p:nvSpPr>
        <p:spPr>
          <a:xfrm>
            <a:off x="5462063" y="168115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Throughput(MB/s)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CCC97-BD81-46A9-B275-4350F87848C9}"/>
              </a:ext>
            </a:extLst>
          </p:cNvPr>
          <p:cNvSpPr/>
          <p:nvPr/>
        </p:nvSpPr>
        <p:spPr bwMode="auto">
          <a:xfrm>
            <a:off x="5282528" y="3167316"/>
            <a:ext cx="384989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A961E-BCBA-4625-B6B9-F31FF448937F}"/>
              </a:ext>
            </a:extLst>
          </p:cNvPr>
          <p:cNvSpPr/>
          <p:nvPr/>
        </p:nvSpPr>
        <p:spPr bwMode="auto">
          <a:xfrm>
            <a:off x="5694307" y="3665384"/>
            <a:ext cx="1986177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135BB-D069-4B2D-B729-455ECE7E9E18}"/>
              </a:ext>
            </a:extLst>
          </p:cNvPr>
          <p:cNvSpPr/>
          <p:nvPr/>
        </p:nvSpPr>
        <p:spPr bwMode="auto">
          <a:xfrm>
            <a:off x="5912387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15617-20C0-4392-822A-9FCF0E81E61E}"/>
              </a:ext>
            </a:extLst>
          </p:cNvPr>
          <p:cNvSpPr/>
          <p:nvPr/>
        </p:nvSpPr>
        <p:spPr bwMode="auto">
          <a:xfrm>
            <a:off x="6285006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EBAA11-56D5-427A-AEFF-E78B0FC65AB6}"/>
              </a:ext>
            </a:extLst>
          </p:cNvPr>
          <p:cNvCxnSpPr>
            <a:cxnSpLocks/>
          </p:cNvCxnSpPr>
          <p:nvPr/>
        </p:nvCxnSpPr>
        <p:spPr bwMode="auto">
          <a:xfrm>
            <a:off x="1339268" y="2112713"/>
            <a:ext cx="2307542" cy="576201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5B9DD7-9301-4CBC-B5C7-B006854D4EEE}"/>
              </a:ext>
            </a:extLst>
          </p:cNvPr>
          <p:cNvSpPr txBox="1"/>
          <p:nvPr/>
        </p:nvSpPr>
        <p:spPr>
          <a:xfrm>
            <a:off x="444966" y="5688684"/>
            <a:ext cx="8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OPS,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MB/s 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KV Size</a:t>
            </a:r>
            <a:r>
              <a:rPr lang="ko-KR" altLang="en-US" dirty="0">
                <a:solidFill>
                  <a:srgbClr val="FF0000"/>
                </a:solidFill>
              </a:rPr>
              <a:t>가 늘어날 수록 </a:t>
            </a:r>
            <a:r>
              <a:rPr lang="en-US" altLang="ko-KR" dirty="0">
                <a:solidFill>
                  <a:srgbClr val="FF0000"/>
                </a:solidFill>
              </a:rPr>
              <a:t>MB/s</a:t>
            </a:r>
            <a:r>
              <a:rPr lang="ko-KR" altLang="en-US" dirty="0">
                <a:solidFill>
                  <a:srgbClr val="FF0000"/>
                </a:solidFill>
              </a:rPr>
              <a:t>는 늘어나고</a:t>
            </a:r>
            <a:r>
              <a:rPr lang="en-US" altLang="ko-KR" dirty="0">
                <a:solidFill>
                  <a:srgbClr val="FF0000"/>
                </a:solidFill>
              </a:rPr>
              <a:t>, OPS</a:t>
            </a:r>
            <a:r>
              <a:rPr lang="ko-KR" altLang="en-US" dirty="0">
                <a:solidFill>
                  <a:srgbClr val="FF0000"/>
                </a:solidFill>
              </a:rPr>
              <a:t>는 줄어들게 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9A85E-C1A4-482B-A54F-F1DD22515795}"/>
              </a:ext>
            </a:extLst>
          </p:cNvPr>
          <p:cNvSpPr txBox="1"/>
          <p:nvPr/>
        </p:nvSpPr>
        <p:spPr>
          <a:xfrm>
            <a:off x="152400" y="924644"/>
            <a:ext cx="82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on Last week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F12C6B-E7D5-4289-9872-4B372BC3674D}"/>
              </a:ext>
            </a:extLst>
          </p:cNvPr>
          <p:cNvGrpSpPr/>
          <p:nvPr/>
        </p:nvGrpSpPr>
        <p:grpSpPr>
          <a:xfrm>
            <a:off x="5997124" y="2128844"/>
            <a:ext cx="1256693" cy="2763488"/>
            <a:chOff x="8112474" y="2166454"/>
            <a:chExt cx="1256693" cy="27634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6777CC-CF80-4AC0-9C85-1FC140F5E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411"/>
            <a:stretch/>
          </p:blipFill>
          <p:spPr>
            <a:xfrm>
              <a:off x="8545673" y="2168173"/>
              <a:ext cx="205310" cy="276172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9BCF9DF-28B7-4973-8D2F-86A72DFEF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71" r="69740"/>
            <a:stretch/>
          </p:blipFill>
          <p:spPr>
            <a:xfrm>
              <a:off x="8759529" y="2168173"/>
              <a:ext cx="205311" cy="27617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73D5070-C725-4A0B-A4D5-B375B49A3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87" r="30533"/>
            <a:stretch/>
          </p:blipFill>
          <p:spPr>
            <a:xfrm>
              <a:off x="8969896" y="2168172"/>
              <a:ext cx="174104" cy="276172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CECCA7A-D344-4851-A6AE-79A8163B3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48" r="20020"/>
            <a:stretch/>
          </p:blipFill>
          <p:spPr>
            <a:xfrm>
              <a:off x="8112474" y="2168215"/>
              <a:ext cx="208077" cy="276172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048B1C7-8037-4BBE-9200-D207A62E0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432" r="9797"/>
            <a:stretch/>
          </p:blipFill>
          <p:spPr>
            <a:xfrm>
              <a:off x="8326968" y="2168173"/>
              <a:ext cx="208843" cy="276172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2A17D5-24C0-4B8D-AD61-ECB9452E3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138" r="-751"/>
            <a:stretch/>
          </p:blipFill>
          <p:spPr>
            <a:xfrm>
              <a:off x="9144000" y="2166454"/>
              <a:ext cx="225167" cy="2761727"/>
            </a:xfrm>
            <a:prstGeom prst="rect">
              <a:avLst/>
            </a:prstGeom>
          </p:spPr>
        </p:pic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48393D-A8DA-4FF6-80BC-A9FF088793FE}"/>
              </a:ext>
            </a:extLst>
          </p:cNvPr>
          <p:cNvCxnSpPr>
            <a:cxnSpLocks/>
          </p:cNvCxnSpPr>
          <p:nvPr/>
        </p:nvCxnSpPr>
        <p:spPr bwMode="auto">
          <a:xfrm>
            <a:off x="5593063" y="2192058"/>
            <a:ext cx="939915" cy="350816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C8407D-66B3-4E5F-9F5F-ECCB6EEB8A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1983" y="2283776"/>
            <a:ext cx="819684" cy="23299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15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77DA1B3E-B779-4AA8-A7C6-3E7E2736B55C}"/>
              </a:ext>
            </a:extLst>
          </p:cNvPr>
          <p:cNvSpPr/>
          <p:nvPr/>
        </p:nvSpPr>
        <p:spPr bwMode="auto">
          <a:xfrm rot="8821863">
            <a:off x="5604968" y="398213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C7D5D1EB-C132-4274-8938-0B73CD439441}"/>
              </a:ext>
            </a:extLst>
          </p:cNvPr>
          <p:cNvSpPr/>
          <p:nvPr/>
        </p:nvSpPr>
        <p:spPr bwMode="auto">
          <a:xfrm rot="12778137" flipH="1">
            <a:off x="7669364" y="4165292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F585239-D602-49CB-9254-804645D162AF}"/>
              </a:ext>
            </a:extLst>
          </p:cNvPr>
          <p:cNvSpPr/>
          <p:nvPr/>
        </p:nvSpPr>
        <p:spPr bwMode="auto">
          <a:xfrm rot="8821863">
            <a:off x="5604968" y="4741816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380BAD70-9062-46B3-98EE-14B5CB23BFAF}"/>
              </a:ext>
            </a:extLst>
          </p:cNvPr>
          <p:cNvSpPr/>
          <p:nvPr/>
        </p:nvSpPr>
        <p:spPr bwMode="auto">
          <a:xfrm rot="12778137" flipH="1">
            <a:off x="7669364" y="492496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</a:t>
            </a:r>
            <a:r>
              <a:rPr lang="en-US" altLang="ko-KR"/>
              <a:t>vs Univ Compaction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60A5C-11B8-43BD-9F56-4F3658DCFBCC}"/>
              </a:ext>
            </a:extLst>
          </p:cNvPr>
          <p:cNvSpPr txBox="1"/>
          <p:nvPr/>
        </p:nvSpPr>
        <p:spPr>
          <a:xfrm>
            <a:off x="6307869" y="2062906"/>
            <a:ext cx="1336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/>
              <a:t>EFFECT</a:t>
            </a:r>
            <a:endParaRPr lang="ko-KR" altLang="en-US" sz="240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243C1A5-DB38-4483-AC32-6FE93101C161}"/>
              </a:ext>
            </a:extLst>
          </p:cNvPr>
          <p:cNvSpPr/>
          <p:nvPr/>
        </p:nvSpPr>
        <p:spPr bwMode="auto">
          <a:xfrm rot="8821863">
            <a:off x="869444" y="3757574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2CC696E1-802C-4F94-8BBD-409D168F81AB}"/>
              </a:ext>
            </a:extLst>
          </p:cNvPr>
          <p:cNvSpPr/>
          <p:nvPr/>
        </p:nvSpPr>
        <p:spPr bwMode="auto">
          <a:xfrm rot="12778137" flipH="1">
            <a:off x="2794141" y="3988790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FDF1DD-D397-4830-8009-04743C97C7B2}"/>
              </a:ext>
            </a:extLst>
          </p:cNvPr>
          <p:cNvSpPr/>
          <p:nvPr/>
        </p:nvSpPr>
        <p:spPr bwMode="auto">
          <a:xfrm>
            <a:off x="1156844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647375-AB6E-41D0-A0D5-BECC57333536}"/>
              </a:ext>
            </a:extLst>
          </p:cNvPr>
          <p:cNvSpPr/>
          <p:nvPr/>
        </p:nvSpPr>
        <p:spPr bwMode="auto">
          <a:xfrm>
            <a:off x="751672" y="2868812"/>
            <a:ext cx="2952328" cy="1152000"/>
          </a:xfrm>
          <a:prstGeom prst="rect">
            <a:avLst/>
          </a:prstGeom>
          <a:solidFill>
            <a:srgbClr val="4682B4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16D8-30DA-4CC2-A536-61BB03DE7ED9}"/>
              </a:ext>
            </a:extLst>
          </p:cNvPr>
          <p:cNvSpPr txBox="1"/>
          <p:nvPr/>
        </p:nvSpPr>
        <p:spPr>
          <a:xfrm>
            <a:off x="983543" y="2956675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Leveled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D9583-E815-4825-9541-5108DEB62B40}"/>
              </a:ext>
            </a:extLst>
          </p:cNvPr>
          <p:cNvSpPr/>
          <p:nvPr/>
        </p:nvSpPr>
        <p:spPr bwMode="auto">
          <a:xfrm>
            <a:off x="751672" y="4251815"/>
            <a:ext cx="2952328" cy="11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0DC4-C183-4320-8049-7E3087E23F56}"/>
              </a:ext>
            </a:extLst>
          </p:cNvPr>
          <p:cNvSpPr txBox="1"/>
          <p:nvPr/>
        </p:nvSpPr>
        <p:spPr>
          <a:xfrm>
            <a:off x="983543" y="4340763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Universal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C5476-BAD8-493B-B142-BED557856B45}"/>
              </a:ext>
            </a:extLst>
          </p:cNvPr>
          <p:cNvSpPr txBox="1"/>
          <p:nvPr/>
        </p:nvSpPr>
        <p:spPr>
          <a:xfrm>
            <a:off x="1532709" y="2062906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CAUSE</a:t>
            </a:r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B1086870-0107-4F98-9623-6A5A92734721}"/>
              </a:ext>
            </a:extLst>
          </p:cNvPr>
          <p:cNvSpPr/>
          <p:nvPr/>
        </p:nvSpPr>
        <p:spPr bwMode="auto">
          <a:xfrm rot="8821863">
            <a:off x="5604968" y="3211145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4A4B9922-EA9C-4ED8-88EB-C1CD901AB30D}"/>
              </a:ext>
            </a:extLst>
          </p:cNvPr>
          <p:cNvSpPr/>
          <p:nvPr/>
        </p:nvSpPr>
        <p:spPr bwMode="auto">
          <a:xfrm rot="12778137" flipH="1">
            <a:off x="7669364" y="3394298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09F5F91-3153-49DD-B538-41F64FE778C4}"/>
              </a:ext>
            </a:extLst>
          </p:cNvPr>
          <p:cNvSpPr/>
          <p:nvPr/>
        </p:nvSpPr>
        <p:spPr bwMode="auto">
          <a:xfrm>
            <a:off x="5904922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C15E1-944C-472C-B436-AC9665EF4133}"/>
              </a:ext>
            </a:extLst>
          </p:cNvPr>
          <p:cNvSpPr txBox="1"/>
          <p:nvPr/>
        </p:nvSpPr>
        <p:spPr>
          <a:xfrm>
            <a:off x="6223948" y="2077820"/>
            <a:ext cx="1503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EFFECT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B382F-035A-4384-9C4D-53BB03BF9D45}"/>
              </a:ext>
            </a:extLst>
          </p:cNvPr>
          <p:cNvSpPr/>
          <p:nvPr/>
        </p:nvSpPr>
        <p:spPr bwMode="auto">
          <a:xfrm>
            <a:off x="5499750" y="2868813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8AC02-2B32-4EEB-8ACE-6131B99FE45F}"/>
              </a:ext>
            </a:extLst>
          </p:cNvPr>
          <p:cNvSpPr txBox="1"/>
          <p:nvPr/>
        </p:nvSpPr>
        <p:spPr>
          <a:xfrm>
            <a:off x="5731621" y="2908403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Throughput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C3907A-F170-4432-A220-AA86B8A8BFF4}"/>
              </a:ext>
            </a:extLst>
          </p:cNvPr>
          <p:cNvSpPr/>
          <p:nvPr/>
        </p:nvSpPr>
        <p:spPr bwMode="auto">
          <a:xfrm>
            <a:off x="5499750" y="3638620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F4762-3457-4978-9376-19F07004F602}"/>
              </a:ext>
            </a:extLst>
          </p:cNvPr>
          <p:cNvSpPr txBox="1"/>
          <p:nvPr/>
        </p:nvSpPr>
        <p:spPr>
          <a:xfrm>
            <a:off x="5731621" y="3678210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WAF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B84756-329B-42F9-966D-A0C59CEFE246}"/>
              </a:ext>
            </a:extLst>
          </p:cNvPr>
          <p:cNvSpPr/>
          <p:nvPr/>
        </p:nvSpPr>
        <p:spPr bwMode="auto">
          <a:xfrm>
            <a:off x="5499750" y="4408427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6FC410-EF34-4E06-A639-F638D58E9F68}"/>
              </a:ext>
            </a:extLst>
          </p:cNvPr>
          <p:cNvSpPr txBox="1"/>
          <p:nvPr/>
        </p:nvSpPr>
        <p:spPr>
          <a:xfrm>
            <a:off x="5731621" y="4448017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Latency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3098DD-D560-4A09-925E-7DD9E6A0467A}"/>
              </a:ext>
            </a:extLst>
          </p:cNvPr>
          <p:cNvSpPr/>
          <p:nvPr/>
        </p:nvSpPr>
        <p:spPr bwMode="auto">
          <a:xfrm>
            <a:off x="5499750" y="5178234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297AC4-0FC6-4B37-BB5B-1A9CF1D6A7F7}"/>
              </a:ext>
            </a:extLst>
          </p:cNvPr>
          <p:cNvSpPr txBox="1"/>
          <p:nvPr/>
        </p:nvSpPr>
        <p:spPr>
          <a:xfrm>
            <a:off x="5731621" y="5217824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Compaction #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54095A8-3B5D-4573-9BE0-086D812A5622}"/>
              </a:ext>
            </a:extLst>
          </p:cNvPr>
          <p:cNvSpPr/>
          <p:nvPr/>
        </p:nvSpPr>
        <p:spPr bwMode="auto">
          <a:xfrm>
            <a:off x="4105412" y="3842754"/>
            <a:ext cx="102763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46A733-FFF0-46DB-96CB-B731DDA6332A}"/>
              </a:ext>
            </a:extLst>
          </p:cNvPr>
          <p:cNvSpPr/>
          <p:nvPr/>
        </p:nvSpPr>
        <p:spPr bwMode="auto">
          <a:xfrm>
            <a:off x="133020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3DFF586-5C33-4272-86C3-10C48544D579}"/>
              </a:ext>
            </a:extLst>
          </p:cNvPr>
          <p:cNvSpPr/>
          <p:nvPr/>
        </p:nvSpPr>
        <p:spPr bwMode="auto">
          <a:xfrm>
            <a:off x="607449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66AEF3-E822-497C-96C3-D7256BA83B92}"/>
              </a:ext>
            </a:extLst>
          </p:cNvPr>
          <p:cNvCxnSpPr>
            <a:cxnSpLocks/>
          </p:cNvCxnSpPr>
          <p:nvPr/>
        </p:nvCxnSpPr>
        <p:spPr bwMode="auto">
          <a:xfrm>
            <a:off x="611560" y="1224087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84762D6-C144-41AE-897F-BF7C4EA4519F}"/>
              </a:ext>
            </a:extLst>
          </p:cNvPr>
          <p:cNvSpPr/>
          <p:nvPr/>
        </p:nvSpPr>
        <p:spPr bwMode="auto">
          <a:xfrm rot="16200000">
            <a:off x="4362949" y="-2138487"/>
            <a:ext cx="342190" cy="7564744"/>
          </a:xfrm>
          <a:prstGeom prst="chevron">
            <a:avLst>
              <a:gd name="adj" fmla="val 92577"/>
            </a:avLst>
          </a:prstGeom>
          <a:solidFill>
            <a:schemeClr val="tx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340AD4-F1EC-405C-9E5B-1559B518513E}"/>
              </a:ext>
            </a:extLst>
          </p:cNvPr>
          <p:cNvCxnSpPr>
            <a:cxnSpLocks/>
          </p:cNvCxnSpPr>
          <p:nvPr/>
        </p:nvCxnSpPr>
        <p:spPr bwMode="auto">
          <a:xfrm>
            <a:off x="1759770" y="1157925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0DC472F-0994-4844-AD7C-79C1BEE9F4F9}"/>
              </a:ext>
            </a:extLst>
          </p:cNvPr>
          <p:cNvCxnSpPr>
            <a:cxnSpLocks/>
          </p:cNvCxnSpPr>
          <p:nvPr/>
        </p:nvCxnSpPr>
        <p:spPr bwMode="auto">
          <a:xfrm>
            <a:off x="2777094" y="1046630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542F3B-652F-448F-8FB4-9F2322B3857E}"/>
              </a:ext>
            </a:extLst>
          </p:cNvPr>
          <p:cNvSpPr txBox="1"/>
          <p:nvPr/>
        </p:nvSpPr>
        <p:spPr>
          <a:xfrm>
            <a:off x="903496" y="908720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WAL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0240D0-9525-4A31-A0A4-F654100631AE}"/>
              </a:ext>
            </a:extLst>
          </p:cNvPr>
          <p:cNvSpPr txBox="1"/>
          <p:nvPr/>
        </p:nvSpPr>
        <p:spPr>
          <a:xfrm>
            <a:off x="5200172" y="996637"/>
            <a:ext cx="3214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Block cache size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550A71-9A8D-47B5-89AF-3FEDE8DCCA8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0274" y="1458133"/>
            <a:ext cx="1343540" cy="2255374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840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84692-12DD-4C65-A20E-E14B96DA9683}"/>
              </a:ext>
            </a:extLst>
          </p:cNvPr>
          <p:cNvSpPr txBox="1"/>
          <p:nvPr/>
        </p:nvSpPr>
        <p:spPr>
          <a:xfrm>
            <a:off x="135432" y="1139645"/>
            <a:ext cx="2132312" cy="20005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Fillrandom</a:t>
            </a:r>
            <a:r>
              <a:rPr lang="en-US" altLang="ko-KR" sz="2000" dirty="0"/>
              <a:t> </a:t>
            </a:r>
            <a:endParaRPr lang="en-US" altLang="ko-KR" sz="2000" b="0" dirty="0"/>
          </a:p>
          <a:p>
            <a:r>
              <a:rPr lang="en-US" altLang="ko-KR" sz="1050" dirty="0"/>
              <a:t>Key </a:t>
            </a:r>
            <a:r>
              <a:rPr lang="en-US" altLang="ko-KR" sz="800" b="0" dirty="0"/>
              <a:t>[16, 32, 64, 128, 256, 1024]</a:t>
            </a:r>
          </a:p>
          <a:p>
            <a:r>
              <a:rPr lang="en-US" altLang="ko-KR" sz="1050" dirty="0"/>
              <a:t>Value</a:t>
            </a:r>
            <a:r>
              <a:rPr lang="en-US" altLang="ko-KR" sz="900" dirty="0"/>
              <a:t> </a:t>
            </a:r>
            <a:r>
              <a:rPr lang="en-US" altLang="ko-KR" sz="800" b="0" dirty="0"/>
              <a:t>[64, 128, 256, 512, 1024, 4096]</a:t>
            </a:r>
            <a:endParaRPr lang="en-US" altLang="ko-KR" sz="900" b="0" dirty="0"/>
          </a:p>
          <a:p>
            <a:r>
              <a:rPr lang="en-US" altLang="ko-KR" sz="1050"/>
              <a:t>DB_Size</a:t>
            </a:r>
            <a:r>
              <a:rPr lang="en-US" altLang="ko-KR" sz="900"/>
              <a:t> </a:t>
            </a:r>
            <a:r>
              <a:rPr lang="en-US" altLang="ko-KR" sz="800" b="0"/>
              <a:t>2.4GB</a:t>
            </a:r>
            <a:endParaRPr lang="en-US" altLang="ko-KR" sz="900" b="0" dirty="0"/>
          </a:p>
          <a:p>
            <a:r>
              <a:rPr lang="en-US" altLang="ko-KR" sz="1050" dirty="0"/>
              <a:t>Storage</a:t>
            </a:r>
            <a:r>
              <a:rPr lang="en-US" altLang="ko-KR" sz="900" dirty="0"/>
              <a:t> </a:t>
            </a:r>
            <a:r>
              <a:rPr lang="en-US" altLang="ko-KR" sz="800" b="0"/>
              <a:t>Samsung 512GB </a:t>
            </a:r>
            <a:r>
              <a:rPr lang="en-US" altLang="ko-KR" sz="800" b="0" dirty="0"/>
              <a:t>860 Pro</a:t>
            </a:r>
            <a:endParaRPr lang="en-US" altLang="ko-KR" sz="900" b="0" dirty="0"/>
          </a:p>
          <a:p>
            <a:r>
              <a:rPr lang="en-US" altLang="ko-KR" sz="1050" dirty="0"/>
              <a:t>File System </a:t>
            </a:r>
            <a:r>
              <a:rPr lang="en-US" altLang="ko-KR" sz="800" b="0" dirty="0"/>
              <a:t>Ext4</a:t>
            </a:r>
          </a:p>
          <a:p>
            <a:r>
              <a:rPr lang="en-US" altLang="ko-KR" sz="1050"/>
              <a:t>CPU</a:t>
            </a:r>
            <a:r>
              <a:rPr lang="en-US" altLang="ko-KR" sz="9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600" b="0"/>
          </a:p>
          <a:p>
            <a:endParaRPr lang="en-US" altLang="ko-KR" sz="600" b="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CC9F-2132-47B2-84BD-028F922FE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47536"/>
          <a:stretch/>
        </p:blipFill>
        <p:spPr>
          <a:xfrm>
            <a:off x="152400" y="3789039"/>
            <a:ext cx="8667920" cy="263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3D38A3-FD16-48B1-8D05-8CDA0F7A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D55CE3-6B21-42C3-AEE6-6B04544658F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01607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837CC8-9FED-4D20-8436-60573F4DF808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23F2E3-837B-4F3C-BC83-6D8C8494F65B}"/>
              </a:ext>
            </a:extLst>
          </p:cNvPr>
          <p:cNvSpPr txBox="1"/>
          <p:nvPr/>
        </p:nvSpPr>
        <p:spPr>
          <a:xfrm>
            <a:off x="4340908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D3B4B-7B9C-4BEF-830F-CA9549986A38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AD0C0-9E49-4890-9D2F-AF614F8200DD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2E2E6D-5781-4FC3-83C4-5B1FB4E1A365}"/>
              </a:ext>
            </a:extLst>
          </p:cNvPr>
          <p:cNvSpPr txBox="1"/>
          <p:nvPr/>
        </p:nvSpPr>
        <p:spPr>
          <a:xfrm>
            <a:off x="5699434" y="271667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96C941-42DD-4510-A193-CF7DC0B37FBC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7C628B-82C6-4157-8C00-243E3DCF0E96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551C8-CAA3-4C5C-845E-05A4E7238AB9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AD87F2-0A18-41BC-8298-840D5BA6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Write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3802" r="-832" b="45393"/>
          <a:stretch/>
        </p:blipFill>
        <p:spPr>
          <a:xfrm>
            <a:off x="596899" y="1139568"/>
            <a:ext cx="7953332" cy="253596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b="48769"/>
          <a:stretch/>
        </p:blipFill>
        <p:spPr>
          <a:xfrm>
            <a:off x="467544" y="3693046"/>
            <a:ext cx="8025162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75D3-2896-4A41-9EF0-45077F93E2C9}"/>
              </a:ext>
            </a:extLst>
          </p:cNvPr>
          <p:cNvSpPr txBox="1"/>
          <p:nvPr/>
        </p:nvSpPr>
        <p:spPr>
          <a:xfrm>
            <a:off x="121468" y="1161711"/>
            <a:ext cx="207426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100"/>
              <a:t>Key </a:t>
            </a:r>
            <a:r>
              <a:rPr lang="en-US" altLang="ko-KR" sz="800" b="0"/>
              <a:t>[16, 32, 64, 128, 256, 1024]</a:t>
            </a:r>
          </a:p>
          <a:p>
            <a:r>
              <a:rPr lang="en-US" altLang="ko-KR" sz="1100"/>
              <a:t>Value</a:t>
            </a:r>
            <a:r>
              <a:rPr lang="en-US" altLang="ko-KR" sz="1000"/>
              <a:t> </a:t>
            </a:r>
            <a:r>
              <a:rPr lang="en-US" altLang="ko-KR" sz="800" b="0"/>
              <a:t>[64, 128, 256, 512, 1024, 4096]</a:t>
            </a:r>
            <a:endParaRPr lang="en-US" altLang="ko-KR" sz="1000" b="0"/>
          </a:p>
          <a:p>
            <a:r>
              <a:rPr lang="en-US" altLang="ko-KR" sz="1100"/>
              <a:t>DB_Size</a:t>
            </a:r>
            <a:r>
              <a:rPr lang="en-US" altLang="ko-KR" sz="1000"/>
              <a:t> </a:t>
            </a:r>
            <a:r>
              <a:rPr lang="en-US" altLang="ko-KR" sz="800" b="0"/>
              <a:t>2.4GB</a:t>
            </a:r>
            <a:endParaRPr lang="en-US" altLang="ko-KR" sz="1000" b="0"/>
          </a:p>
          <a:p>
            <a:r>
              <a:rPr lang="en-US" altLang="ko-KR" sz="1100"/>
              <a:t>Storage</a:t>
            </a:r>
            <a:r>
              <a:rPr lang="en-US" altLang="ko-KR" sz="1000"/>
              <a:t> </a:t>
            </a:r>
            <a:r>
              <a:rPr lang="en-US" altLang="ko-KR" sz="800" b="0"/>
              <a:t>Samsung 512GB 860 Pro</a:t>
            </a:r>
            <a:endParaRPr lang="en-US" altLang="ko-KR" sz="1000" b="0"/>
          </a:p>
          <a:p>
            <a:r>
              <a:rPr lang="en-US" altLang="ko-KR" sz="1100"/>
              <a:t>File System </a:t>
            </a:r>
            <a:r>
              <a:rPr lang="en-US" altLang="ko-KR" sz="800" b="0"/>
              <a:t>Ext4</a:t>
            </a:r>
          </a:p>
          <a:p>
            <a:r>
              <a:rPr lang="en-US" altLang="ko-KR" sz="1100"/>
              <a:t>CPU</a:t>
            </a:r>
            <a:r>
              <a:rPr lang="en-US" altLang="ko-KR" sz="10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700" b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977E5-E920-474F-94A9-4D038E7FB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52472" r="-357" b="-6790"/>
          <a:stretch/>
        </p:blipFill>
        <p:spPr>
          <a:xfrm>
            <a:off x="152400" y="3728747"/>
            <a:ext cx="8667920" cy="3008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0EEB7-1B33-4DB3-8CE3-7FCB20E43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r="-2363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B443D8-0393-4C3B-B318-14A268D63C9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160088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BAA083-1DFA-4422-AF81-3AA9E312A254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AAC9F1-3A37-4D4B-9A5E-84139CD79958}"/>
              </a:ext>
            </a:extLst>
          </p:cNvPr>
          <p:cNvSpPr txBox="1"/>
          <p:nvPr/>
        </p:nvSpPr>
        <p:spPr>
          <a:xfrm>
            <a:off x="4572000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56852-553D-447D-837B-00D172B466EE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03DC2-0210-4D24-B7FC-43CB62C43F1E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73FBA-510C-4C1B-80C9-4F654238B37B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E4733-3780-4325-BA2E-2B355D806C95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D3A7E5-8C14-4260-82C6-EAE90E8F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28B29A-DB62-40E3-9313-14B568059866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24100D-D652-40E4-BDA9-D5EDD7669FEC}"/>
              </a:ext>
            </a:extLst>
          </p:cNvPr>
          <p:cNvSpPr txBox="1"/>
          <p:nvPr/>
        </p:nvSpPr>
        <p:spPr>
          <a:xfrm>
            <a:off x="5699434" y="271667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52623" r="-832" b="-1603"/>
          <a:stretch/>
        </p:blipFill>
        <p:spPr>
          <a:xfrm>
            <a:off x="632814" y="1130374"/>
            <a:ext cx="7953332" cy="244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53577" r="-1338" b="831"/>
          <a:stretch/>
        </p:blipFill>
        <p:spPr>
          <a:xfrm>
            <a:off x="596899" y="3885466"/>
            <a:ext cx="8025162" cy="23383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5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60B53D6E-C253-43F2-8400-0866EB08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b="81362"/>
          <a:stretch/>
        </p:blipFill>
        <p:spPr>
          <a:xfrm>
            <a:off x="4148716" y="1166451"/>
            <a:ext cx="5617872" cy="23504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C117069-9F95-40D1-A67D-82BA0B09FEA9}"/>
              </a:ext>
            </a:extLst>
          </p:cNvPr>
          <p:cNvSpPr/>
          <p:nvPr/>
        </p:nvSpPr>
        <p:spPr bwMode="auto">
          <a:xfrm flipH="1">
            <a:off x="4211960" y="2067322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40" name="그림 39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AD084737-3794-4C08-B98B-5221C81A2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83348" r="248" b="83"/>
          <a:stretch/>
        </p:blipFill>
        <p:spPr>
          <a:xfrm>
            <a:off x="4148716" y="3866527"/>
            <a:ext cx="5617872" cy="2350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</a:t>
            </a:r>
            <a:r>
              <a:rPr lang="en-US" altLang="ko-KR"/>
              <a:t>WAF Comparison:WAL_OFF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40AE2-1E17-4485-9DD9-F240E558C6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81333"/>
          <a:stretch/>
        </p:blipFill>
        <p:spPr>
          <a:xfrm>
            <a:off x="-183229" y="1249003"/>
            <a:ext cx="4569763" cy="2267920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2A27A2B-A99A-4B2E-9242-B1CD3F8BB4B9}"/>
              </a:ext>
            </a:extLst>
          </p:cNvPr>
          <p:cNvSpPr/>
          <p:nvPr/>
        </p:nvSpPr>
        <p:spPr bwMode="auto">
          <a:xfrm flipH="1">
            <a:off x="4211960" y="4810000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9C67B8E-27DA-4D41-91D9-13911448E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84309" r="269" b="-225"/>
          <a:stretch/>
        </p:blipFill>
        <p:spPr>
          <a:xfrm>
            <a:off x="-183229" y="3960810"/>
            <a:ext cx="4569763" cy="2267920"/>
          </a:xfrm>
          <a:prstGeom prst="rect">
            <a:avLst/>
          </a:prstGeom>
        </p:spPr>
      </p:pic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34A74FF-2149-42C2-B73D-EAEF7336C0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3664656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WAF: WAL_OFF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27E7730-1936-45D0-B354-0113BD67ED3D}"/>
              </a:ext>
            </a:extLst>
          </p:cNvPr>
          <p:cNvSpPr txBox="1">
            <a:spLocks/>
          </p:cNvSpPr>
          <p:nvPr/>
        </p:nvSpPr>
        <p:spPr bwMode="auto">
          <a:xfrm>
            <a:off x="5171208" y="836613"/>
            <a:ext cx="366465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/>
              <a:t>WAF: WAL_ON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7417807" y="1411083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7448236" y="1506923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7448236" y="1647823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7664964" y="14631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E62E8-B1C2-42E3-8F3A-36A62EF30E35}"/>
              </a:ext>
            </a:extLst>
          </p:cNvPr>
          <p:cNvSpPr/>
          <p:nvPr/>
        </p:nvSpPr>
        <p:spPr bwMode="auto">
          <a:xfrm>
            <a:off x="7446353" y="4146347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D67B02-14A8-4853-8CF2-D8066EBF1954}"/>
              </a:ext>
            </a:extLst>
          </p:cNvPr>
          <p:cNvSpPr/>
          <p:nvPr/>
        </p:nvSpPr>
        <p:spPr bwMode="auto">
          <a:xfrm>
            <a:off x="7476782" y="4242187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8418C2-C022-456B-8B46-1ED35B394402}"/>
              </a:ext>
            </a:extLst>
          </p:cNvPr>
          <p:cNvSpPr/>
          <p:nvPr/>
        </p:nvSpPr>
        <p:spPr bwMode="auto">
          <a:xfrm>
            <a:off x="7476782" y="4383087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4D8DE-6995-42B3-8952-AC00344318CF}"/>
              </a:ext>
            </a:extLst>
          </p:cNvPr>
          <p:cNvSpPr txBox="1"/>
          <p:nvPr/>
        </p:nvSpPr>
        <p:spPr>
          <a:xfrm>
            <a:off x="7693510" y="41984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70B633-7CFA-4432-9629-030ADB54E3B7}"/>
              </a:ext>
            </a:extLst>
          </p:cNvPr>
          <p:cNvSpPr/>
          <p:nvPr/>
        </p:nvSpPr>
        <p:spPr bwMode="auto">
          <a:xfrm>
            <a:off x="2573151" y="13976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523A2-60D3-4BF4-8966-E015158DEA73}"/>
              </a:ext>
            </a:extLst>
          </p:cNvPr>
          <p:cNvSpPr/>
          <p:nvPr/>
        </p:nvSpPr>
        <p:spPr bwMode="auto">
          <a:xfrm>
            <a:off x="2603580" y="1493498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57D936-A1DB-4FAE-870D-4DA086630FDB}"/>
              </a:ext>
            </a:extLst>
          </p:cNvPr>
          <p:cNvSpPr/>
          <p:nvPr/>
        </p:nvSpPr>
        <p:spPr bwMode="auto">
          <a:xfrm>
            <a:off x="2603580" y="1634398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EBDEE2-5169-44FF-9923-5A18085BAC0E}"/>
              </a:ext>
            </a:extLst>
          </p:cNvPr>
          <p:cNvSpPr txBox="1"/>
          <p:nvPr/>
        </p:nvSpPr>
        <p:spPr>
          <a:xfrm>
            <a:off x="2820308" y="14497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87C368-E01C-4866-9E68-5A8DA9DE3B99}"/>
              </a:ext>
            </a:extLst>
          </p:cNvPr>
          <p:cNvSpPr/>
          <p:nvPr/>
        </p:nvSpPr>
        <p:spPr bwMode="auto">
          <a:xfrm>
            <a:off x="2593374" y="3879505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85982F-9497-4A0C-84BF-73DCDFADEF7F}"/>
              </a:ext>
            </a:extLst>
          </p:cNvPr>
          <p:cNvSpPr/>
          <p:nvPr/>
        </p:nvSpPr>
        <p:spPr bwMode="auto">
          <a:xfrm>
            <a:off x="2623803" y="3975345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B18840-73A9-4E51-B9C3-6B83FABF8555}"/>
              </a:ext>
            </a:extLst>
          </p:cNvPr>
          <p:cNvSpPr/>
          <p:nvPr/>
        </p:nvSpPr>
        <p:spPr bwMode="auto">
          <a:xfrm>
            <a:off x="2623803" y="4116245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5319A-7A05-4654-92CE-F7D7224CE195}"/>
              </a:ext>
            </a:extLst>
          </p:cNvPr>
          <p:cNvSpPr txBox="1"/>
          <p:nvPr/>
        </p:nvSpPr>
        <p:spPr>
          <a:xfrm>
            <a:off x="2840531" y="39315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E216E1-CFB3-4BB0-B2FD-63CB6E9C5AB5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0072" y="190343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52E85C-BD40-424C-A00A-2A6EB287D2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236543" y="19920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E4031C7-CF2A-4F64-91D8-22B8532C9724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3989" y="427181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1D0187-7335-4E47-A196-FF3C5FEC9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83662" y="1965353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BC2318-5413-4AD2-98FF-3C1BF2749DC5}"/>
              </a:ext>
            </a:extLst>
          </p:cNvPr>
          <p:cNvCxnSpPr>
            <a:cxnSpLocks/>
          </p:cNvCxnSpPr>
          <p:nvPr/>
        </p:nvCxnSpPr>
        <p:spPr bwMode="auto">
          <a:xfrm flipH="1">
            <a:off x="7222343" y="403773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4D5057-4F0A-4BB3-B920-9AE92F9AD05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2194" y="3687351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34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pic>
        <p:nvPicPr>
          <p:cNvPr id="4" name="그림 3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CA00D8FB-5575-4250-86BE-9CF49444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b="77185"/>
          <a:stretch/>
        </p:blipFill>
        <p:spPr>
          <a:xfrm>
            <a:off x="504844" y="1264796"/>
            <a:ext cx="8134312" cy="2304256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Fillrandom latency 99.99%: WAL_OFF</a:t>
            </a:r>
          </a:p>
        </p:txBody>
      </p:sp>
      <p:pic>
        <p:nvPicPr>
          <p:cNvPr id="5" name="그림 4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9793EC79-7738-450C-BE6C-C9857EB10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6"/>
          <a:stretch/>
        </p:blipFill>
        <p:spPr>
          <a:xfrm>
            <a:off x="504844" y="3847903"/>
            <a:ext cx="8163582" cy="21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9947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44639</TotalTime>
  <Words>1151</Words>
  <Application>Microsoft Office PowerPoint</Application>
  <PresentationFormat>화면 슬라이드 쇼(4:3)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궁서</vt:lpstr>
      <vt:lpstr>맑은 고딕</vt:lpstr>
      <vt:lpstr>Abadi</vt:lpstr>
      <vt:lpstr>Arial</vt:lpstr>
      <vt:lpstr>Consolas</vt:lpstr>
      <vt:lpstr>Tahoma</vt:lpstr>
      <vt:lpstr>Wingdings</vt:lpstr>
      <vt:lpstr>파일캐쉬서식</vt:lpstr>
      <vt:lpstr>RocksDB Festival</vt:lpstr>
      <vt:lpstr>Contents</vt:lpstr>
      <vt:lpstr>LVL vs Univ Compaction Comparison</vt:lpstr>
      <vt:lpstr>LVL vs Univ Write Throughput: WAL_OFF</vt:lpstr>
      <vt:lpstr>LVL vs Univ Write Throughput: WAL_OFF</vt:lpstr>
      <vt:lpstr>LVL vs Univ Read Throughput: WAL_OFF</vt:lpstr>
      <vt:lpstr>LVL vs Univ Read Throughput: WAL_OFF</vt:lpstr>
      <vt:lpstr>LVL vs Univ WAF Comparison:WAL_OFF</vt:lpstr>
      <vt:lpstr>LVL vs Univ # of Compactions , latency Comparison</vt:lpstr>
      <vt:lpstr>LVL vs Univ # of Compactions , latency Comparison</vt:lpstr>
      <vt:lpstr>LVL vs Univ Cache Hit ratio Comparison</vt:lpstr>
      <vt:lpstr>LVL vs Univ Cache Hit ratio Comparison</vt:lpstr>
      <vt:lpstr>LVL vs Univ Cache Hit ratio Comparison</vt:lpstr>
      <vt:lpstr>Mental Model</vt:lpstr>
      <vt:lpstr>Mental Model</vt:lpstr>
      <vt:lpstr>Discussion</vt:lpstr>
      <vt:lpstr>Last Week</vt:lpstr>
      <vt:lpstr>Compaction Style</vt:lpstr>
      <vt:lpstr>Mental Model</vt:lpstr>
      <vt:lpstr>LVL vs Univ Throughput Comparison</vt:lpstr>
      <vt:lpstr>LVL vs Univ Throughput Comparison</vt:lpstr>
      <vt:lpstr>LVL vs Univ Throughput Comparison</vt:lpstr>
      <vt:lpstr>LVL vs Univ WAF Comparison</vt:lpstr>
      <vt:lpstr>LVL vs Univ # of Compactions , latency Comparison</vt:lpstr>
      <vt:lpstr>LVL vs Univ # of Compactions / latency Comparison</vt:lpstr>
      <vt:lpstr>PowerPoint 프레젠테이션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한 예진</cp:lastModifiedBy>
  <cp:revision>1189</cp:revision>
  <cp:lastPrinted>2000-10-17T04:49:16Z</cp:lastPrinted>
  <dcterms:created xsi:type="dcterms:W3CDTF">2000-07-27T08:49:33Z</dcterms:created>
  <dcterms:modified xsi:type="dcterms:W3CDTF">2021-08-02T03:36:21Z</dcterms:modified>
</cp:coreProperties>
</file>