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16">
          <p15:clr>
            <a:srgbClr val="A4A3A4"/>
          </p15:clr>
        </p15:guide>
        <p15:guide id="2" pos="1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16" orient="horz"/>
        <p:guide pos="16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6175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:notes"/>
          <p:cNvSpPr/>
          <p:nvPr>
            <p:ph idx="2" type="sldImg"/>
          </p:nvPr>
        </p:nvSpPr>
        <p:spPr>
          <a:xfrm>
            <a:off x="1146175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" name="Google Shape;3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5:notes"/>
          <p:cNvSpPr/>
          <p:nvPr>
            <p:ph idx="2" type="sldImg"/>
          </p:nvPr>
        </p:nvSpPr>
        <p:spPr>
          <a:xfrm>
            <a:off x="1146175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ae105485c_0_2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eae105485c_0_235:notes"/>
          <p:cNvSpPr/>
          <p:nvPr>
            <p:ph idx="2" type="sldImg"/>
          </p:nvPr>
        </p:nvSpPr>
        <p:spPr>
          <a:xfrm>
            <a:off x="1146175" y="685800"/>
            <a:ext cx="4570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ad635a542_0_228:notes"/>
          <p:cNvSpPr/>
          <p:nvPr>
            <p:ph idx="2" type="sldImg"/>
          </p:nvPr>
        </p:nvSpPr>
        <p:spPr>
          <a:xfrm>
            <a:off x="1146175" y="685800"/>
            <a:ext cx="4570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3" name="Google Shape;273;gead635a542_0_2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gead635a542_0_22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ae105485c_0_9:notes"/>
          <p:cNvSpPr/>
          <p:nvPr>
            <p:ph idx="2" type="sldImg"/>
          </p:nvPr>
        </p:nvSpPr>
        <p:spPr>
          <a:xfrm>
            <a:off x="1146175" y="685800"/>
            <a:ext cx="4570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3" name="Google Shape;283;geae105485c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geae105485c_0_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eae105485c_0_255:notes"/>
          <p:cNvSpPr/>
          <p:nvPr>
            <p:ph idx="2" type="sldImg"/>
          </p:nvPr>
        </p:nvSpPr>
        <p:spPr>
          <a:xfrm>
            <a:off x="1146175" y="685800"/>
            <a:ext cx="4570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5" name="Google Shape;315;geae105485c_0_2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geae105485c_0_25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p12:notes"/>
          <p:cNvSpPr/>
          <p:nvPr>
            <p:ph idx="2" type="sldImg"/>
          </p:nvPr>
        </p:nvSpPr>
        <p:spPr>
          <a:xfrm>
            <a:off x="1146175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p13:notes"/>
          <p:cNvSpPr/>
          <p:nvPr>
            <p:ph idx="2" type="sldImg"/>
          </p:nvPr>
        </p:nvSpPr>
        <p:spPr>
          <a:xfrm>
            <a:off x="1146175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" name="Google Shape;40;p2:notes"/>
          <p:cNvSpPr/>
          <p:nvPr>
            <p:ph idx="2" type="sldImg"/>
          </p:nvPr>
        </p:nvSpPr>
        <p:spPr>
          <a:xfrm>
            <a:off x="1146175" y="685800"/>
            <a:ext cx="4570413" cy="34274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e83b50e69e_0_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" name="Google Shape;47;ge83b50e69e_0_67:notes"/>
          <p:cNvSpPr/>
          <p:nvPr>
            <p:ph idx="2" type="sldImg"/>
          </p:nvPr>
        </p:nvSpPr>
        <p:spPr>
          <a:xfrm>
            <a:off x="1146175" y="685800"/>
            <a:ext cx="4570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ad635a542_0_282:notes"/>
          <p:cNvSpPr/>
          <p:nvPr>
            <p:ph idx="2" type="sldImg"/>
          </p:nvPr>
        </p:nvSpPr>
        <p:spPr>
          <a:xfrm>
            <a:off x="1146175" y="685800"/>
            <a:ext cx="4570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9" name="Google Shape;99;gead635a542_0_2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ead635a542_0_28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ad635a542_0_174:notes"/>
          <p:cNvSpPr/>
          <p:nvPr>
            <p:ph idx="2" type="sldImg"/>
          </p:nvPr>
        </p:nvSpPr>
        <p:spPr>
          <a:xfrm>
            <a:off x="1146175" y="685800"/>
            <a:ext cx="4570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9" name="Google Shape;129;gead635a542_0_1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ead635a542_0_17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ad635a542_1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ead635a542_1_13:notes"/>
          <p:cNvSpPr/>
          <p:nvPr>
            <p:ph idx="2" type="sldImg"/>
          </p:nvPr>
        </p:nvSpPr>
        <p:spPr>
          <a:xfrm>
            <a:off x="1146175" y="685800"/>
            <a:ext cx="4570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ad635a542_1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ead635a542_1_2:notes"/>
          <p:cNvSpPr/>
          <p:nvPr>
            <p:ph idx="2" type="sldImg"/>
          </p:nvPr>
        </p:nvSpPr>
        <p:spPr>
          <a:xfrm>
            <a:off x="1146175" y="685800"/>
            <a:ext cx="4570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ae105485c_0_119:notes"/>
          <p:cNvSpPr/>
          <p:nvPr>
            <p:ph idx="2" type="sldImg"/>
          </p:nvPr>
        </p:nvSpPr>
        <p:spPr>
          <a:xfrm>
            <a:off x="1146175" y="685800"/>
            <a:ext cx="4570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0" name="Google Shape;220;geae105485c_0_1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geae105485c_0_11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ae105485c_0_183:notes"/>
          <p:cNvSpPr/>
          <p:nvPr>
            <p:ph idx="2" type="sldImg"/>
          </p:nvPr>
        </p:nvSpPr>
        <p:spPr>
          <a:xfrm>
            <a:off x="1146175" y="685800"/>
            <a:ext cx="4570500" cy="34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8" name="Google Shape;238;geae105485c_0_1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eae105485c_0_18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152400" y="6507163"/>
            <a:ext cx="7391400" cy="74612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99CC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1371600" y="249238"/>
            <a:ext cx="7631113" cy="155575"/>
          </a:xfrm>
          <a:prstGeom prst="rect">
            <a:avLst/>
          </a:prstGeom>
          <a:gradFill>
            <a:gsLst>
              <a:gs pos="0">
                <a:srgbClr val="99CCFF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688" y="117475"/>
            <a:ext cx="13938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7625" y="6438900"/>
            <a:ext cx="137795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>
            <p:ph type="ctrTitle"/>
          </p:nvPr>
        </p:nvSpPr>
        <p:spPr>
          <a:xfrm>
            <a:off x="457200" y="18288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Font typeface="Noto Sans Symbols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✔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, 텍스트 및 내용">
  <p:cSld name="제목, 텍스트 및 내용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251520" y="836712"/>
            <a:ext cx="864096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•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✔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indent="-27305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Char char="■"/>
              <a:defRPr sz="14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23850" y="838200"/>
            <a:ext cx="84963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•"/>
              <a:defRPr/>
            </a:lvl1pPr>
            <a:lvl2pPr indent="-30861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✔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•"/>
              <a:defRPr/>
            </a:lvl4pPr>
            <a:lvl5pPr indent="-27305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Char char="■"/>
              <a:defRPr sz="14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23850" y="838200"/>
            <a:ext cx="84963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✔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448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" name="Google Shape;12;p1"/>
          <p:cNvCxnSpPr/>
          <p:nvPr/>
        </p:nvCxnSpPr>
        <p:spPr>
          <a:xfrm>
            <a:off x="152400" y="609600"/>
            <a:ext cx="8839200" cy="0"/>
          </a:xfrm>
          <a:prstGeom prst="straightConnector1">
            <a:avLst/>
          </a:prstGeom>
          <a:noFill/>
          <a:ln cap="flat" cmpd="sng" w="38100">
            <a:solidFill>
              <a:srgbClr val="BE9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" name="Google Shape;13;p1"/>
          <p:cNvSpPr/>
          <p:nvPr/>
        </p:nvSpPr>
        <p:spPr>
          <a:xfrm>
            <a:off x="773113" y="6553200"/>
            <a:ext cx="7315200" cy="762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99CC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3360738" y="6605588"/>
            <a:ext cx="2743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8425" y="6457950"/>
            <a:ext cx="5969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31175" y="6438900"/>
            <a:ext cx="914400" cy="3429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kmi0817@naver.com" TargetMode="External"/><Relationship Id="rId4" Type="http://schemas.openxmlformats.org/officeDocument/2006/relationships/hyperlink" Target="mailto:hyj3463@naver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facebook/rocksdb/wiki/Space-Tuning" TargetMode="External"/><Relationship Id="rId4" Type="http://schemas.openxmlformats.org/officeDocument/2006/relationships/hyperlink" Target="https://rocksdb.org/blog/2015/07/23/dynamic-level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ctrTitle"/>
          </p:nvPr>
        </p:nvSpPr>
        <p:spPr>
          <a:xfrm>
            <a:off x="456084" y="2060997"/>
            <a:ext cx="8231832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400"/>
              <a:t>RocksDB Festival</a:t>
            </a:r>
            <a:br>
              <a:rPr b="1" lang="en-US" sz="4400"/>
            </a:br>
            <a:r>
              <a:rPr b="1" lang="en-US"/>
              <a:t>4</a:t>
            </a:r>
            <a:r>
              <a:rPr b="1" lang="en-US"/>
              <a:t>nd</a:t>
            </a:r>
            <a:endParaRPr b="1"/>
          </a:p>
        </p:txBody>
      </p:sp>
      <p:sp>
        <p:nvSpPr>
          <p:cNvPr id="37" name="Google Shape;37;p5"/>
          <p:cNvSpPr txBox="1"/>
          <p:nvPr/>
        </p:nvSpPr>
        <p:spPr>
          <a:xfrm>
            <a:off x="1619672" y="4077072"/>
            <a:ext cx="56610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Supported by IITP, StarLab.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</a:rPr>
              <a:t>AUG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</a:rPr>
              <a:t>23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2021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박경미, 황예진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kmi0817@naver.com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hyj3463@naver.com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BGR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261" name="Google Shape;261;p14"/>
          <p:cNvSpPr txBox="1"/>
          <p:nvPr>
            <p:ph idx="1" type="body"/>
          </p:nvPr>
        </p:nvSpPr>
        <p:spPr>
          <a:xfrm>
            <a:off x="250825" y="836613"/>
            <a:ext cx="86423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Experiment Info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  <a:p>
            <a:pPr indent="-294640" lvl="1" marL="74295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RocksDB 	</a:t>
            </a:r>
            <a:r>
              <a:rPr lang="en-US">
                <a:solidFill>
                  <a:srgbClr val="666666"/>
                </a:solidFill>
              </a:rPr>
              <a:t>version 6.21</a:t>
            </a:r>
            <a:endParaRPr>
              <a:solidFill>
                <a:srgbClr val="666666"/>
              </a:solidFill>
            </a:endParaRPr>
          </a:p>
          <a:p>
            <a:pPr indent="-29464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CPU 			</a:t>
            </a:r>
            <a:r>
              <a:rPr lang="en-US">
                <a:solidFill>
                  <a:srgbClr val="666666"/>
                </a:solidFill>
              </a:rPr>
              <a:t>1 * Intel(R) Core(TM) i5-7500 CPU @ 3.40GHz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-29464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Key 			</a:t>
            </a:r>
            <a:r>
              <a:rPr lang="en-US">
                <a:solidFill>
                  <a:srgbClr val="666666"/>
                </a:solidFill>
              </a:rPr>
              <a:t>64</a:t>
            </a:r>
            <a:r>
              <a:rPr lang="en-US">
                <a:solidFill>
                  <a:srgbClr val="666666"/>
                </a:solidFill>
              </a:rPr>
              <a:t> bytes</a:t>
            </a:r>
            <a:endParaRPr>
              <a:solidFill>
                <a:srgbClr val="666666"/>
              </a:solidFill>
            </a:endParaRPr>
          </a:p>
          <a:p>
            <a:pPr indent="-29464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Values  		</a:t>
            </a:r>
            <a:r>
              <a:rPr lang="en-US">
                <a:solidFill>
                  <a:srgbClr val="666666"/>
                </a:solidFill>
              </a:rPr>
              <a:t>1KB</a:t>
            </a:r>
            <a:endParaRPr>
              <a:solidFill>
                <a:srgbClr val="666666"/>
              </a:solidFill>
            </a:endParaRPr>
          </a:p>
          <a:p>
            <a:pPr indent="-29464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Entries  		</a:t>
            </a:r>
            <a:r>
              <a:rPr lang="en-US">
                <a:solidFill>
                  <a:srgbClr val="666666"/>
                </a:solidFill>
              </a:rPr>
              <a:t>5</a:t>
            </a:r>
            <a:r>
              <a:rPr lang="en-US">
                <a:solidFill>
                  <a:srgbClr val="666666"/>
                </a:solidFill>
              </a:rPr>
              <a:t>,000,000</a:t>
            </a:r>
            <a:endParaRPr>
              <a:solidFill>
                <a:srgbClr val="666666"/>
              </a:solidFill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60"/>
              <a:buChar char="✔"/>
            </a:pPr>
            <a:r>
              <a:rPr lang="en-US"/>
              <a:t>turn off compression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6666"/>
              </a:buClr>
              <a:buSzPts val="1260"/>
              <a:buChar char="✔"/>
            </a:pPr>
            <a:r>
              <a:rPr lang="en-US" sz="1700">
                <a:solidFill>
                  <a:srgbClr val="3F3F3F"/>
                </a:solidFill>
              </a:rPr>
              <a:t>Other options are defaults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262" name="Google Shape;262;p14"/>
          <p:cNvSpPr txBox="1"/>
          <p:nvPr/>
        </p:nvSpPr>
        <p:spPr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268" name="Google Shape;268;p15"/>
          <p:cNvSpPr txBox="1"/>
          <p:nvPr>
            <p:ph idx="1" type="body"/>
          </p:nvPr>
        </p:nvSpPr>
        <p:spPr>
          <a:xfrm>
            <a:off x="250825" y="836613"/>
            <a:ext cx="864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Experiment 1</a:t>
            </a:r>
            <a:endParaRPr/>
          </a:p>
          <a:p>
            <a:pPr indent="-317500" lvl="1" marL="914400" rtl="0" algn="l"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level_compaction_dynamic_level_bytes=</a:t>
            </a:r>
            <a:r>
              <a:rPr lang="en-US">
                <a:solidFill>
                  <a:srgbClr val="FF0000"/>
                </a:solidFill>
              </a:rPr>
              <a:t>false</a:t>
            </a:r>
            <a:r>
              <a:rPr lang="en-US">
                <a:solidFill>
                  <a:schemeClr val="accent4"/>
                </a:solidFill>
              </a:rPr>
              <a:t>, fillrandom</a:t>
            </a:r>
            <a:endParaRPr>
              <a:solidFill>
                <a:schemeClr val="accent4"/>
              </a:solidFill>
            </a:endParaRPr>
          </a:p>
          <a:p>
            <a:pPr indent="-334010" lvl="1" marL="91440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60"/>
              <a:buChar char="✔"/>
            </a:pPr>
            <a:r>
              <a:rPr lang="en-US" sz="1800"/>
              <a:t>Minimum SA is </a:t>
            </a:r>
            <a:r>
              <a:rPr b="1" lang="en-US" sz="1800"/>
              <a:t>10</a:t>
            </a:r>
            <a:endParaRPr b="1" sz="1800"/>
          </a:p>
          <a:p>
            <a:pPr indent="-334010" lvl="1" marL="91440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60"/>
              <a:buChar char="✔"/>
            </a:pPr>
            <a:r>
              <a:rPr lang="en-US" sz="1800"/>
              <a:t>Minimum WA is 4, but there is less difference from </a:t>
            </a:r>
            <a:r>
              <a:rPr b="1" lang="en-US" sz="1800"/>
              <a:t>10</a:t>
            </a:r>
            <a:r>
              <a:rPr lang="en-US" sz="1800"/>
              <a:t>.</a:t>
            </a:r>
            <a:endParaRPr sz="2400">
              <a:solidFill>
                <a:schemeClr val="accent4"/>
              </a:solidFill>
            </a:endParaRPr>
          </a:p>
        </p:txBody>
      </p:sp>
      <p:sp>
        <p:nvSpPr>
          <p:cNvPr id="269" name="Google Shape;269;p15"/>
          <p:cNvSpPr txBox="1"/>
          <p:nvPr/>
        </p:nvSpPr>
        <p:spPr>
          <a:xfrm>
            <a:off x="3851275" y="6627813"/>
            <a:ext cx="19527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489" y="2708277"/>
            <a:ext cx="5335064" cy="32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277" name="Google Shape;277;p16"/>
          <p:cNvSpPr txBox="1"/>
          <p:nvPr>
            <p:ph idx="1" type="body"/>
          </p:nvPr>
        </p:nvSpPr>
        <p:spPr>
          <a:xfrm>
            <a:off x="250825" y="836613"/>
            <a:ext cx="864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Discussion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According to </a:t>
            </a:r>
            <a:r>
              <a:rPr lang="en-US" u="sng"/>
              <a:t>RocksDB Wiki</a:t>
            </a:r>
            <a:r>
              <a:rPr lang="en-US"/>
              <a:t>, level_compaction_dynamic_level_bytes==</a:t>
            </a:r>
            <a:r>
              <a:rPr lang="en-US">
                <a:solidFill>
                  <a:srgbClr val="4A86E8"/>
                </a:solidFill>
              </a:rPr>
              <a:t>true</a:t>
            </a:r>
            <a:endParaRPr>
              <a:solidFill>
                <a:srgbClr val="4A86E8"/>
              </a:solidFill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RocksDB has </a:t>
            </a:r>
            <a:r>
              <a:rPr b="1" lang="en-US">
                <a:solidFill>
                  <a:srgbClr val="FF0000"/>
                </a:solidFill>
              </a:rPr>
              <a:t>90%</a:t>
            </a:r>
            <a:r>
              <a:rPr lang="en-US"/>
              <a:t> of the data in </a:t>
            </a:r>
            <a:r>
              <a:rPr b="1" lang="en-US">
                <a:solidFill>
                  <a:srgbClr val="FF0000"/>
                </a:solidFill>
              </a:rPr>
              <a:t>Lmax</a:t>
            </a:r>
            <a:r>
              <a:rPr lang="en-US"/>
              <a:t> by default...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3851275" y="6627813"/>
            <a:ext cx="19527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175" y="2453850"/>
            <a:ext cx="6619950" cy="3869174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6"/>
          <p:cNvSpPr txBox="1"/>
          <p:nvPr/>
        </p:nvSpPr>
        <p:spPr>
          <a:xfrm>
            <a:off x="2115300" y="6141125"/>
            <a:ext cx="51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9999"/>
                </a:solidFill>
              </a:rPr>
              <a:t>https://github.com/facebook/rocksdb/wiki/Leveled-Compaction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287" name="Google Shape;287;p17"/>
          <p:cNvSpPr txBox="1"/>
          <p:nvPr>
            <p:ph idx="1" type="body"/>
          </p:nvPr>
        </p:nvSpPr>
        <p:spPr>
          <a:xfrm>
            <a:off x="250825" y="836613"/>
            <a:ext cx="864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Discussion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But checked db_bench using </a:t>
            </a:r>
            <a:r>
              <a:rPr lang="en-US">
                <a:solidFill>
                  <a:srgbClr val="FF0000"/>
                </a:solidFill>
              </a:rPr>
              <a:t>fillrandom</a:t>
            </a:r>
            <a:r>
              <a:rPr lang="en-US"/>
              <a:t>,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level_compaction_dynamic_level_bytes==</a:t>
            </a:r>
            <a:r>
              <a:rPr lang="en-US">
                <a:solidFill>
                  <a:srgbClr val="4A86E8"/>
                </a:solidFill>
              </a:rPr>
              <a:t>true</a:t>
            </a:r>
            <a:endParaRPr>
              <a:solidFill>
                <a:srgbClr val="4A86E8"/>
              </a:solidFill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the results were...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88" name="Google Shape;288;p17"/>
          <p:cNvSpPr txBox="1"/>
          <p:nvPr/>
        </p:nvSpPr>
        <p:spPr>
          <a:xfrm>
            <a:off x="3851275" y="6627813"/>
            <a:ext cx="19527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7"/>
          <p:cNvSpPr/>
          <p:nvPr/>
        </p:nvSpPr>
        <p:spPr>
          <a:xfrm>
            <a:off x="379525" y="2468349"/>
            <a:ext cx="8280900" cy="3679500"/>
          </a:xfrm>
          <a:prstGeom prst="roundRect">
            <a:avLst>
              <a:gd fmla="val 8955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7"/>
          <p:cNvSpPr txBox="1"/>
          <p:nvPr/>
        </p:nvSpPr>
        <p:spPr>
          <a:xfrm>
            <a:off x="610864" y="2669664"/>
            <a:ext cx="61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Disk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7"/>
          <p:cNvSpPr txBox="1"/>
          <p:nvPr/>
        </p:nvSpPr>
        <p:spPr>
          <a:xfrm>
            <a:off x="611560" y="3070798"/>
            <a:ext cx="42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L0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7"/>
          <p:cNvSpPr txBox="1"/>
          <p:nvPr/>
        </p:nvSpPr>
        <p:spPr>
          <a:xfrm>
            <a:off x="618072" y="3501752"/>
            <a:ext cx="42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L1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7"/>
          <p:cNvSpPr txBox="1"/>
          <p:nvPr/>
        </p:nvSpPr>
        <p:spPr>
          <a:xfrm>
            <a:off x="614146" y="3935373"/>
            <a:ext cx="42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7"/>
          <p:cNvSpPr txBox="1"/>
          <p:nvPr/>
        </p:nvSpPr>
        <p:spPr>
          <a:xfrm>
            <a:off x="610865" y="5245074"/>
            <a:ext cx="42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lang="en-US" sz="1600">
                <a:solidFill>
                  <a:schemeClr val="dk1"/>
                </a:solidFill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7"/>
          <p:cNvSpPr/>
          <p:nvPr/>
        </p:nvSpPr>
        <p:spPr>
          <a:xfrm>
            <a:off x="1267100" y="3100875"/>
            <a:ext cx="614700" cy="276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7"/>
          <p:cNvSpPr/>
          <p:nvPr/>
        </p:nvSpPr>
        <p:spPr>
          <a:xfrm>
            <a:off x="1267100" y="5264225"/>
            <a:ext cx="614700" cy="276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618071" y="4377986"/>
            <a:ext cx="42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lang="en-US" sz="1600">
                <a:solidFill>
                  <a:schemeClr val="dk1"/>
                </a:solidFill>
              </a:rPr>
              <a:t>3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618071" y="4814648"/>
            <a:ext cx="42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lang="en-US" sz="1600">
                <a:solidFill>
                  <a:schemeClr val="dk1"/>
                </a:solidFill>
              </a:rPr>
              <a:t>4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7"/>
          <p:cNvSpPr/>
          <p:nvPr/>
        </p:nvSpPr>
        <p:spPr>
          <a:xfrm>
            <a:off x="1975725" y="3100875"/>
            <a:ext cx="614700" cy="276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7"/>
          <p:cNvSpPr/>
          <p:nvPr/>
        </p:nvSpPr>
        <p:spPr>
          <a:xfrm>
            <a:off x="1975725" y="5264225"/>
            <a:ext cx="614700" cy="276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7"/>
          <p:cNvSpPr/>
          <p:nvPr/>
        </p:nvSpPr>
        <p:spPr>
          <a:xfrm>
            <a:off x="2687100" y="5266950"/>
            <a:ext cx="614700" cy="276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7"/>
          <p:cNvSpPr/>
          <p:nvPr/>
        </p:nvSpPr>
        <p:spPr>
          <a:xfrm>
            <a:off x="3401225" y="5264225"/>
            <a:ext cx="614700" cy="276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7"/>
          <p:cNvSpPr/>
          <p:nvPr/>
        </p:nvSpPr>
        <p:spPr>
          <a:xfrm>
            <a:off x="4118100" y="5266950"/>
            <a:ext cx="614700" cy="276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7"/>
          <p:cNvSpPr/>
          <p:nvPr/>
        </p:nvSpPr>
        <p:spPr>
          <a:xfrm>
            <a:off x="4837725" y="5264225"/>
            <a:ext cx="614700" cy="276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7"/>
          <p:cNvSpPr/>
          <p:nvPr/>
        </p:nvSpPr>
        <p:spPr>
          <a:xfrm>
            <a:off x="5560100" y="5264225"/>
            <a:ext cx="614700" cy="276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610865" y="5649686"/>
            <a:ext cx="42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lang="en-US" sz="1600">
                <a:solidFill>
                  <a:schemeClr val="dk1"/>
                </a:solidFill>
              </a:rPr>
              <a:t>6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7"/>
          <p:cNvSpPr/>
          <p:nvPr/>
        </p:nvSpPr>
        <p:spPr>
          <a:xfrm>
            <a:off x="1267100" y="5668837"/>
            <a:ext cx="614700" cy="276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7"/>
          <p:cNvSpPr/>
          <p:nvPr/>
        </p:nvSpPr>
        <p:spPr>
          <a:xfrm>
            <a:off x="1975725" y="5668837"/>
            <a:ext cx="614700" cy="276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7"/>
          <p:cNvSpPr/>
          <p:nvPr/>
        </p:nvSpPr>
        <p:spPr>
          <a:xfrm>
            <a:off x="2687100" y="5671562"/>
            <a:ext cx="614700" cy="276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7"/>
          <p:cNvSpPr/>
          <p:nvPr/>
        </p:nvSpPr>
        <p:spPr>
          <a:xfrm>
            <a:off x="2684350" y="3101700"/>
            <a:ext cx="614700" cy="276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7"/>
          <p:cNvSpPr txBox="1"/>
          <p:nvPr/>
        </p:nvSpPr>
        <p:spPr>
          <a:xfrm>
            <a:off x="610875" y="5210988"/>
            <a:ext cx="5661300" cy="400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7"/>
          <p:cNvSpPr txBox="1"/>
          <p:nvPr/>
        </p:nvSpPr>
        <p:spPr>
          <a:xfrm>
            <a:off x="6447675" y="5179475"/>
            <a:ext cx="1279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0000"/>
                </a:solidFill>
              </a:rPr>
              <a:t>Why??</a:t>
            </a:r>
            <a:endParaRPr sz="17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319" name="Google Shape;319;p18"/>
          <p:cNvSpPr txBox="1"/>
          <p:nvPr>
            <p:ph idx="1" type="body"/>
          </p:nvPr>
        </p:nvSpPr>
        <p:spPr>
          <a:xfrm>
            <a:off x="250825" y="836613"/>
            <a:ext cx="864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Discussion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checked db_bench using </a:t>
            </a:r>
            <a:r>
              <a:rPr lang="en-US">
                <a:solidFill>
                  <a:srgbClr val="FF0000"/>
                </a:solidFill>
              </a:rPr>
              <a:t>fillseq</a:t>
            </a:r>
            <a:r>
              <a:rPr lang="en-US"/>
              <a:t>,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level_compaction_dynamic_level_bytes==</a:t>
            </a:r>
            <a:r>
              <a:rPr lang="en-US">
                <a:solidFill>
                  <a:srgbClr val="4A86E8"/>
                </a:solidFill>
              </a:rPr>
              <a:t>true</a:t>
            </a:r>
            <a:endParaRPr>
              <a:solidFill>
                <a:srgbClr val="4A86E8"/>
              </a:solidFill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the results were...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3851275" y="6627813"/>
            <a:ext cx="19527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8"/>
          <p:cNvSpPr/>
          <p:nvPr/>
        </p:nvSpPr>
        <p:spPr>
          <a:xfrm>
            <a:off x="379525" y="2468349"/>
            <a:ext cx="8280900" cy="3679500"/>
          </a:xfrm>
          <a:prstGeom prst="roundRect">
            <a:avLst>
              <a:gd fmla="val 8955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610864" y="2669664"/>
            <a:ext cx="61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Disk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611560" y="3070798"/>
            <a:ext cx="42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L0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618072" y="3501752"/>
            <a:ext cx="42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L1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614146" y="3935373"/>
            <a:ext cx="42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610865" y="5245074"/>
            <a:ext cx="42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lang="en-US" sz="1600">
                <a:solidFill>
                  <a:schemeClr val="dk1"/>
                </a:solidFill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8"/>
          <p:cNvSpPr/>
          <p:nvPr/>
        </p:nvSpPr>
        <p:spPr>
          <a:xfrm>
            <a:off x="1267100" y="3100875"/>
            <a:ext cx="614700" cy="276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8"/>
          <p:cNvSpPr/>
          <p:nvPr/>
        </p:nvSpPr>
        <p:spPr>
          <a:xfrm>
            <a:off x="1267100" y="5264225"/>
            <a:ext cx="614700" cy="276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8"/>
          <p:cNvSpPr txBox="1"/>
          <p:nvPr/>
        </p:nvSpPr>
        <p:spPr>
          <a:xfrm>
            <a:off x="618071" y="4377986"/>
            <a:ext cx="42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lang="en-US" sz="1600">
                <a:solidFill>
                  <a:schemeClr val="dk1"/>
                </a:solidFill>
              </a:rPr>
              <a:t>3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8"/>
          <p:cNvSpPr txBox="1"/>
          <p:nvPr/>
        </p:nvSpPr>
        <p:spPr>
          <a:xfrm>
            <a:off x="618071" y="4814648"/>
            <a:ext cx="42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lang="en-US" sz="1600">
                <a:solidFill>
                  <a:schemeClr val="dk1"/>
                </a:solidFill>
              </a:rPr>
              <a:t>4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8"/>
          <p:cNvSpPr/>
          <p:nvPr/>
        </p:nvSpPr>
        <p:spPr>
          <a:xfrm>
            <a:off x="1975725" y="5264225"/>
            <a:ext cx="614700" cy="276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8"/>
          <p:cNvSpPr txBox="1"/>
          <p:nvPr/>
        </p:nvSpPr>
        <p:spPr>
          <a:xfrm>
            <a:off x="610865" y="5649686"/>
            <a:ext cx="42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lang="en-US" sz="1600">
                <a:solidFill>
                  <a:schemeClr val="dk1"/>
                </a:solidFill>
              </a:rPr>
              <a:t>6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8"/>
          <p:cNvSpPr/>
          <p:nvPr/>
        </p:nvSpPr>
        <p:spPr>
          <a:xfrm>
            <a:off x="1267100" y="5668837"/>
            <a:ext cx="614700" cy="276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8"/>
          <p:cNvSpPr/>
          <p:nvPr/>
        </p:nvSpPr>
        <p:spPr>
          <a:xfrm>
            <a:off x="1975725" y="5668837"/>
            <a:ext cx="614700" cy="276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8"/>
          <p:cNvSpPr/>
          <p:nvPr/>
        </p:nvSpPr>
        <p:spPr>
          <a:xfrm>
            <a:off x="2687100" y="5671562"/>
            <a:ext cx="614700" cy="276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8"/>
          <p:cNvSpPr txBox="1"/>
          <p:nvPr/>
        </p:nvSpPr>
        <p:spPr>
          <a:xfrm>
            <a:off x="610875" y="5604475"/>
            <a:ext cx="7076400" cy="400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8"/>
          <p:cNvSpPr/>
          <p:nvPr/>
        </p:nvSpPr>
        <p:spPr>
          <a:xfrm>
            <a:off x="3398475" y="5667475"/>
            <a:ext cx="614700" cy="276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8"/>
          <p:cNvSpPr/>
          <p:nvPr/>
        </p:nvSpPr>
        <p:spPr>
          <a:xfrm>
            <a:off x="4107100" y="5667475"/>
            <a:ext cx="614700" cy="276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8"/>
          <p:cNvSpPr/>
          <p:nvPr/>
        </p:nvSpPr>
        <p:spPr>
          <a:xfrm>
            <a:off x="4818475" y="5670200"/>
            <a:ext cx="614700" cy="276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8"/>
          <p:cNvSpPr/>
          <p:nvPr/>
        </p:nvSpPr>
        <p:spPr>
          <a:xfrm>
            <a:off x="5560100" y="5666125"/>
            <a:ext cx="614700" cy="276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8"/>
          <p:cNvSpPr/>
          <p:nvPr/>
        </p:nvSpPr>
        <p:spPr>
          <a:xfrm>
            <a:off x="6268725" y="5666125"/>
            <a:ext cx="614700" cy="276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8"/>
          <p:cNvSpPr/>
          <p:nvPr/>
        </p:nvSpPr>
        <p:spPr>
          <a:xfrm>
            <a:off x="6980100" y="5668850"/>
            <a:ext cx="614700" cy="276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0100" y="2698750"/>
            <a:ext cx="2737000" cy="238842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18"/>
          <p:cNvSpPr/>
          <p:nvPr/>
        </p:nvSpPr>
        <p:spPr>
          <a:xfrm>
            <a:off x="7486800" y="4698850"/>
            <a:ext cx="617400" cy="338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9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350" name="Google Shape;350;p19"/>
          <p:cNvSpPr txBox="1"/>
          <p:nvPr>
            <p:ph idx="1" type="body"/>
          </p:nvPr>
        </p:nvSpPr>
        <p:spPr>
          <a:xfrm>
            <a:off x="250825" y="836613"/>
            <a:ext cx="86423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Next week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None/>
            </a:pPr>
            <a:r>
              <a:rPr lang="en-US" sz="2000"/>
              <a:t>study to solve questions this week.</a:t>
            </a:r>
            <a:endParaRPr sz="2000"/>
          </a:p>
          <a:p>
            <a:pPr indent="45720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None/>
            </a:pPr>
            <a:r>
              <a:rPr lang="en-US" sz="2000"/>
              <a:t>Continue this week's experiment about Space Amplification!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2000"/>
          </a:p>
          <a:p>
            <a:pPr indent="0" lvl="0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400"/>
          </a:p>
        </p:txBody>
      </p:sp>
      <p:sp>
        <p:nvSpPr>
          <p:cNvPr id="351" name="Google Shape;351;p19"/>
          <p:cNvSpPr txBox="1"/>
          <p:nvPr/>
        </p:nvSpPr>
        <p:spPr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0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Discussion</a:t>
            </a:r>
            <a:endParaRPr/>
          </a:p>
        </p:txBody>
      </p:sp>
      <p:sp>
        <p:nvSpPr>
          <p:cNvPr id="357" name="Google Shape;357;p20"/>
          <p:cNvSpPr txBox="1"/>
          <p:nvPr>
            <p:ph idx="1" type="body"/>
          </p:nvPr>
        </p:nvSpPr>
        <p:spPr>
          <a:xfrm>
            <a:off x="323850" y="838200"/>
            <a:ext cx="84963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622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358" name="Google Shape;35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813" y="1628775"/>
            <a:ext cx="5832475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250825" y="836613"/>
            <a:ext cx="86423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Contents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This Week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Related Options</a:t>
            </a:r>
            <a:endParaRPr/>
          </a:p>
          <a:p>
            <a:pPr indent="-27686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✔"/>
            </a:pPr>
            <a:r>
              <a:rPr lang="en-US"/>
              <a:t>Discussion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Experiment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/>
              <a:t>	- </a:t>
            </a:r>
            <a:r>
              <a:rPr lang="en-US"/>
              <a:t>level_compaction_dynamic_level_bytes 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/>
              <a:t>	- max_bytes_for_level_multiplier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Next week</a:t>
            </a:r>
            <a:endParaRPr/>
          </a:p>
        </p:txBody>
      </p:sp>
      <p:sp>
        <p:nvSpPr>
          <p:cNvPr id="44" name="Google Shape;44;p6"/>
          <p:cNvSpPr txBox="1"/>
          <p:nvPr/>
        </p:nvSpPr>
        <p:spPr>
          <a:xfrm>
            <a:off x="3851275" y="6627813"/>
            <a:ext cx="1952625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250825" y="836625"/>
            <a:ext cx="8642400" cy="54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This Week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 sz="2000"/>
              <a:t>Focus on </a:t>
            </a:r>
            <a:r>
              <a:rPr b="1" lang="en-US" sz="2000"/>
              <a:t>“Space Amplification”</a:t>
            </a:r>
            <a:r>
              <a:rPr lang="en-US" sz="2000"/>
              <a:t> among 3 amplifications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highlight>
                  <a:srgbClr val="FDFDFD"/>
                </a:highlight>
              </a:rPr>
              <a:t>☞ </a:t>
            </a:r>
            <a:r>
              <a:rPr lang="en-US" sz="2000"/>
              <a:t>Study both documents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/>
              <a:t>1. </a:t>
            </a:r>
            <a:r>
              <a:rPr lang="en-US" sz="1700" u="sng">
                <a:solidFill>
                  <a:schemeClr val="hlink"/>
                </a:solidFill>
                <a:hlinkClick r:id="rId3"/>
              </a:rPr>
              <a:t>https://github.com/facebook/rocksdb/wiki/Space-Tuning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/>
              <a:t>2.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https://rocksdb.org/blog/2015/07/23/dynamic-level.html</a:t>
            </a:r>
            <a:r>
              <a:rPr lang="en-US" sz="1800"/>
              <a:t> 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45720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/>
              <a:t>Enable the </a:t>
            </a:r>
            <a:r>
              <a:rPr b="1" lang="en-US" sz="2000"/>
              <a:t>level_compaction_dynamic_level_bytes</a:t>
            </a:r>
            <a:r>
              <a:rPr lang="en-US" sz="2000"/>
              <a:t> to reduce</a:t>
            </a:r>
            <a:endParaRPr sz="2000"/>
          </a:p>
          <a:p>
            <a:pPr indent="45720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/>
              <a:t>Space Amplification!!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 txBox="1"/>
          <p:nvPr/>
        </p:nvSpPr>
        <p:spPr>
          <a:xfrm>
            <a:off x="3851275" y="6627813"/>
            <a:ext cx="19527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1987375" y="3734025"/>
            <a:ext cx="5680500" cy="2524200"/>
          </a:xfrm>
          <a:prstGeom prst="roundRect">
            <a:avLst>
              <a:gd fmla="val 8955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2146070" y="3872118"/>
            <a:ext cx="566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Disk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2146563" y="4147304"/>
            <a:ext cx="421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L0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7"/>
          <p:cNvSpPr txBox="1"/>
          <p:nvPr/>
        </p:nvSpPr>
        <p:spPr>
          <a:xfrm>
            <a:off x="2151029" y="4442946"/>
            <a:ext cx="421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L1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7"/>
          <p:cNvSpPr txBox="1"/>
          <p:nvPr/>
        </p:nvSpPr>
        <p:spPr>
          <a:xfrm>
            <a:off x="2148314" y="4740395"/>
            <a:ext cx="421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L2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7"/>
          <p:cNvSpPr txBox="1"/>
          <p:nvPr/>
        </p:nvSpPr>
        <p:spPr>
          <a:xfrm>
            <a:off x="2146070" y="5638843"/>
            <a:ext cx="421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lang="en-US" sz="900">
                <a:solidFill>
                  <a:schemeClr val="dk1"/>
                </a:solidFill>
              </a:rPr>
              <a:t>5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7"/>
          <p:cNvSpPr/>
          <p:nvPr/>
        </p:nvSpPr>
        <p:spPr>
          <a:xfrm>
            <a:off x="2596245" y="4167935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7"/>
          <p:cNvSpPr/>
          <p:nvPr/>
        </p:nvSpPr>
        <p:spPr>
          <a:xfrm>
            <a:off x="2596245" y="4449982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2596245" y="4738537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2596245" y="5651985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7"/>
          <p:cNvSpPr txBox="1"/>
          <p:nvPr/>
        </p:nvSpPr>
        <p:spPr>
          <a:xfrm>
            <a:off x="2151029" y="5044019"/>
            <a:ext cx="382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lang="en-US" sz="900">
                <a:solidFill>
                  <a:schemeClr val="dk1"/>
                </a:solidFill>
              </a:rPr>
              <a:t>3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7"/>
          <p:cNvSpPr/>
          <p:nvPr/>
        </p:nvSpPr>
        <p:spPr>
          <a:xfrm>
            <a:off x="2598123" y="5042170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7"/>
          <p:cNvSpPr txBox="1"/>
          <p:nvPr/>
        </p:nvSpPr>
        <p:spPr>
          <a:xfrm>
            <a:off x="2151030" y="5343567"/>
            <a:ext cx="421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lang="en-US" sz="900">
                <a:solidFill>
                  <a:schemeClr val="dk1"/>
                </a:solidFill>
              </a:rPr>
              <a:t>4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7"/>
          <p:cNvSpPr/>
          <p:nvPr/>
        </p:nvSpPr>
        <p:spPr>
          <a:xfrm>
            <a:off x="2598123" y="5341721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7"/>
          <p:cNvSpPr/>
          <p:nvPr/>
        </p:nvSpPr>
        <p:spPr>
          <a:xfrm>
            <a:off x="3082356" y="4167935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7"/>
          <p:cNvSpPr/>
          <p:nvPr/>
        </p:nvSpPr>
        <p:spPr>
          <a:xfrm>
            <a:off x="3082356" y="4449982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7"/>
          <p:cNvSpPr/>
          <p:nvPr/>
        </p:nvSpPr>
        <p:spPr>
          <a:xfrm>
            <a:off x="3082356" y="4738537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7"/>
          <p:cNvSpPr/>
          <p:nvPr/>
        </p:nvSpPr>
        <p:spPr>
          <a:xfrm>
            <a:off x="3082356" y="5651985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7"/>
          <p:cNvSpPr/>
          <p:nvPr/>
        </p:nvSpPr>
        <p:spPr>
          <a:xfrm>
            <a:off x="3084234" y="5042170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7"/>
          <p:cNvSpPr/>
          <p:nvPr/>
        </p:nvSpPr>
        <p:spPr>
          <a:xfrm>
            <a:off x="3084234" y="5341721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3570354" y="4740406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3570354" y="5653854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3572232" y="5044039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3572232" y="5343591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4060238" y="5651985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4062116" y="5042170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4062116" y="5341721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/>
          <p:nvPr/>
        </p:nvSpPr>
        <p:spPr>
          <a:xfrm>
            <a:off x="4552009" y="5653854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7"/>
          <p:cNvSpPr/>
          <p:nvPr/>
        </p:nvSpPr>
        <p:spPr>
          <a:xfrm>
            <a:off x="4553887" y="5044039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7"/>
          <p:cNvSpPr/>
          <p:nvPr/>
        </p:nvSpPr>
        <p:spPr>
          <a:xfrm>
            <a:off x="4553887" y="5343591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7"/>
          <p:cNvSpPr/>
          <p:nvPr/>
        </p:nvSpPr>
        <p:spPr>
          <a:xfrm>
            <a:off x="5045666" y="5651985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7"/>
          <p:cNvSpPr/>
          <p:nvPr/>
        </p:nvSpPr>
        <p:spPr>
          <a:xfrm>
            <a:off x="5047545" y="5341721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5541210" y="5651985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6038640" y="5653854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7"/>
          <p:cNvSpPr txBox="1"/>
          <p:nvPr/>
        </p:nvSpPr>
        <p:spPr>
          <a:xfrm>
            <a:off x="2146070" y="5916422"/>
            <a:ext cx="421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lang="en-US" sz="900">
                <a:solidFill>
                  <a:schemeClr val="dk1"/>
                </a:solidFill>
              </a:rPr>
              <a:t>6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7"/>
          <p:cNvSpPr/>
          <p:nvPr/>
        </p:nvSpPr>
        <p:spPr>
          <a:xfrm>
            <a:off x="2596245" y="5929547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3082356" y="5929547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7"/>
          <p:cNvSpPr/>
          <p:nvPr/>
        </p:nvSpPr>
        <p:spPr>
          <a:xfrm>
            <a:off x="3570354" y="5931417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/>
          <p:cNvSpPr/>
          <p:nvPr/>
        </p:nvSpPr>
        <p:spPr>
          <a:xfrm>
            <a:off x="4060238" y="5929547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4552009" y="5931417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5045666" y="5929547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5541210" y="5929547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7"/>
          <p:cNvSpPr/>
          <p:nvPr/>
        </p:nvSpPr>
        <p:spPr>
          <a:xfrm>
            <a:off x="6038640" y="5931417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6537957" y="5929547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7039160" y="5929547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103" name="Google Shape;103;p8"/>
          <p:cNvSpPr txBox="1"/>
          <p:nvPr>
            <p:ph idx="1" type="body"/>
          </p:nvPr>
        </p:nvSpPr>
        <p:spPr>
          <a:xfrm>
            <a:off x="250825" y="836613"/>
            <a:ext cx="864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 sz="2000"/>
              <a:t>Related Options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level_compaction_dynamic_level_bytes=</a:t>
            </a:r>
            <a:r>
              <a:rPr lang="en-US">
                <a:solidFill>
                  <a:srgbClr val="FF0000"/>
                </a:solidFill>
              </a:rPr>
              <a:t>false </a:t>
            </a:r>
            <a:r>
              <a:rPr lang="en-US">
                <a:solidFill>
                  <a:srgbClr val="000000"/>
                </a:solidFill>
              </a:rPr>
              <a:t>(default)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4" name="Google Shape;104;p8"/>
          <p:cNvSpPr txBox="1"/>
          <p:nvPr/>
        </p:nvSpPr>
        <p:spPr>
          <a:xfrm>
            <a:off x="3851275" y="6627813"/>
            <a:ext cx="19527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8"/>
          <p:cNvSpPr/>
          <p:nvPr/>
        </p:nvSpPr>
        <p:spPr>
          <a:xfrm>
            <a:off x="379525" y="2468349"/>
            <a:ext cx="8280900" cy="3679500"/>
          </a:xfrm>
          <a:prstGeom prst="roundRect">
            <a:avLst>
              <a:gd fmla="val 8955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8"/>
          <p:cNvSpPr txBox="1"/>
          <p:nvPr/>
        </p:nvSpPr>
        <p:spPr>
          <a:xfrm>
            <a:off x="610864" y="2669664"/>
            <a:ext cx="61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Disk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8"/>
          <p:cNvSpPr txBox="1"/>
          <p:nvPr/>
        </p:nvSpPr>
        <p:spPr>
          <a:xfrm>
            <a:off x="611560" y="3070798"/>
            <a:ext cx="42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L0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8"/>
          <p:cNvSpPr txBox="1"/>
          <p:nvPr/>
        </p:nvSpPr>
        <p:spPr>
          <a:xfrm>
            <a:off x="618072" y="3501752"/>
            <a:ext cx="42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L1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8"/>
          <p:cNvSpPr txBox="1"/>
          <p:nvPr/>
        </p:nvSpPr>
        <p:spPr>
          <a:xfrm>
            <a:off x="614146" y="3935373"/>
            <a:ext cx="42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8"/>
          <p:cNvSpPr txBox="1"/>
          <p:nvPr/>
        </p:nvSpPr>
        <p:spPr>
          <a:xfrm>
            <a:off x="610865" y="5245074"/>
            <a:ext cx="42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lang="en-US" sz="1600">
                <a:solidFill>
                  <a:schemeClr val="dk1"/>
                </a:solidFill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8"/>
          <p:cNvSpPr/>
          <p:nvPr/>
        </p:nvSpPr>
        <p:spPr>
          <a:xfrm>
            <a:off x="1267100" y="3100875"/>
            <a:ext cx="614700" cy="276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1267100" y="3512024"/>
            <a:ext cx="614700" cy="276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1267100" y="3932661"/>
            <a:ext cx="614700" cy="276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8"/>
          <p:cNvSpPr txBox="1"/>
          <p:nvPr/>
        </p:nvSpPr>
        <p:spPr>
          <a:xfrm>
            <a:off x="618071" y="4377986"/>
            <a:ext cx="42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lang="en-US" sz="1600">
                <a:solidFill>
                  <a:schemeClr val="dk1"/>
                </a:solidFill>
              </a:rPr>
              <a:t>3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8"/>
          <p:cNvSpPr/>
          <p:nvPr/>
        </p:nvSpPr>
        <p:spPr>
          <a:xfrm>
            <a:off x="1269838" y="4375277"/>
            <a:ext cx="614700" cy="276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8"/>
          <p:cNvSpPr txBox="1"/>
          <p:nvPr/>
        </p:nvSpPr>
        <p:spPr>
          <a:xfrm>
            <a:off x="618071" y="4814648"/>
            <a:ext cx="42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lang="en-US" sz="1600">
                <a:solidFill>
                  <a:schemeClr val="dk1"/>
                </a:solidFill>
              </a:rPr>
              <a:t>4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8"/>
          <p:cNvSpPr/>
          <p:nvPr/>
        </p:nvSpPr>
        <p:spPr>
          <a:xfrm>
            <a:off x="1975725" y="3100875"/>
            <a:ext cx="614700" cy="276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8"/>
          <p:cNvSpPr/>
          <p:nvPr/>
        </p:nvSpPr>
        <p:spPr>
          <a:xfrm>
            <a:off x="1975725" y="3512024"/>
            <a:ext cx="614700" cy="276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8"/>
          <p:cNvSpPr/>
          <p:nvPr/>
        </p:nvSpPr>
        <p:spPr>
          <a:xfrm>
            <a:off x="1975725" y="3932661"/>
            <a:ext cx="614700" cy="276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8"/>
          <p:cNvSpPr/>
          <p:nvPr/>
        </p:nvSpPr>
        <p:spPr>
          <a:xfrm>
            <a:off x="1978463" y="4375277"/>
            <a:ext cx="614700" cy="276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8"/>
          <p:cNvSpPr/>
          <p:nvPr/>
        </p:nvSpPr>
        <p:spPr>
          <a:xfrm>
            <a:off x="2687100" y="3935386"/>
            <a:ext cx="614700" cy="276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8"/>
          <p:cNvSpPr/>
          <p:nvPr/>
        </p:nvSpPr>
        <p:spPr>
          <a:xfrm>
            <a:off x="2689838" y="4378002"/>
            <a:ext cx="614700" cy="276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8"/>
          <p:cNvSpPr/>
          <p:nvPr/>
        </p:nvSpPr>
        <p:spPr>
          <a:xfrm>
            <a:off x="3403963" y="4375277"/>
            <a:ext cx="614700" cy="276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8"/>
          <p:cNvSpPr/>
          <p:nvPr/>
        </p:nvSpPr>
        <p:spPr>
          <a:xfrm>
            <a:off x="4120838" y="4378002"/>
            <a:ext cx="614700" cy="276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8"/>
          <p:cNvSpPr txBox="1"/>
          <p:nvPr/>
        </p:nvSpPr>
        <p:spPr>
          <a:xfrm>
            <a:off x="610865" y="5649686"/>
            <a:ext cx="42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lang="en-US" sz="1600">
                <a:solidFill>
                  <a:schemeClr val="dk1"/>
                </a:solidFill>
              </a:rPr>
              <a:t>6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8"/>
          <p:cNvSpPr/>
          <p:nvPr/>
        </p:nvSpPr>
        <p:spPr>
          <a:xfrm>
            <a:off x="574575" y="3489731"/>
            <a:ext cx="496200" cy="1244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250825" y="836613"/>
            <a:ext cx="864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 sz="2000"/>
              <a:t>Related Options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level_compaction_dynamic_level_bytes=</a:t>
            </a:r>
            <a:r>
              <a:rPr lang="en-US">
                <a:solidFill>
                  <a:srgbClr val="4A86E8"/>
                </a:solidFill>
              </a:rPr>
              <a:t>true </a:t>
            </a:r>
            <a:endParaRPr>
              <a:solidFill>
                <a:schemeClr val="lt2"/>
              </a:solidFill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if “max_bytes_for_level_base / max_bytes_for_level_multiplier”?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maybe the size of that level is </a:t>
            </a:r>
            <a:r>
              <a:rPr b="1" lang="en-US"/>
              <a:t>0</a:t>
            </a:r>
            <a:endParaRPr sz="2300">
              <a:solidFill>
                <a:schemeClr val="lt2"/>
              </a:solidFill>
            </a:endParaRPr>
          </a:p>
        </p:txBody>
      </p:sp>
      <p:sp>
        <p:nvSpPr>
          <p:cNvPr id="134" name="Google Shape;134;p9"/>
          <p:cNvSpPr txBox="1"/>
          <p:nvPr/>
        </p:nvSpPr>
        <p:spPr>
          <a:xfrm>
            <a:off x="3851275" y="6627813"/>
            <a:ext cx="19527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9"/>
          <p:cNvSpPr/>
          <p:nvPr/>
        </p:nvSpPr>
        <p:spPr>
          <a:xfrm>
            <a:off x="379525" y="2468349"/>
            <a:ext cx="8280900" cy="3679500"/>
          </a:xfrm>
          <a:prstGeom prst="roundRect">
            <a:avLst>
              <a:gd fmla="val 8955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9"/>
          <p:cNvSpPr txBox="1"/>
          <p:nvPr/>
        </p:nvSpPr>
        <p:spPr>
          <a:xfrm>
            <a:off x="610864" y="2669664"/>
            <a:ext cx="61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Disk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9"/>
          <p:cNvSpPr txBox="1"/>
          <p:nvPr/>
        </p:nvSpPr>
        <p:spPr>
          <a:xfrm>
            <a:off x="611560" y="3070798"/>
            <a:ext cx="42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L0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9"/>
          <p:cNvSpPr txBox="1"/>
          <p:nvPr/>
        </p:nvSpPr>
        <p:spPr>
          <a:xfrm>
            <a:off x="618072" y="3501752"/>
            <a:ext cx="42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L1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9"/>
          <p:cNvSpPr txBox="1"/>
          <p:nvPr/>
        </p:nvSpPr>
        <p:spPr>
          <a:xfrm>
            <a:off x="614146" y="3935373"/>
            <a:ext cx="42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9"/>
          <p:cNvSpPr txBox="1"/>
          <p:nvPr/>
        </p:nvSpPr>
        <p:spPr>
          <a:xfrm>
            <a:off x="610865" y="5245074"/>
            <a:ext cx="42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lang="en-US" sz="1600">
                <a:solidFill>
                  <a:schemeClr val="dk1"/>
                </a:solidFill>
              </a:rPr>
              <a:t>5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9"/>
          <p:cNvSpPr/>
          <p:nvPr/>
        </p:nvSpPr>
        <p:spPr>
          <a:xfrm>
            <a:off x="1267100" y="3100875"/>
            <a:ext cx="614700" cy="276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9"/>
          <p:cNvSpPr/>
          <p:nvPr/>
        </p:nvSpPr>
        <p:spPr>
          <a:xfrm>
            <a:off x="1267100" y="5264225"/>
            <a:ext cx="614700" cy="276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9"/>
          <p:cNvSpPr txBox="1"/>
          <p:nvPr/>
        </p:nvSpPr>
        <p:spPr>
          <a:xfrm>
            <a:off x="618071" y="4377986"/>
            <a:ext cx="42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lang="en-US" sz="1600">
                <a:solidFill>
                  <a:schemeClr val="dk1"/>
                </a:solidFill>
              </a:rPr>
              <a:t>3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9"/>
          <p:cNvSpPr txBox="1"/>
          <p:nvPr/>
        </p:nvSpPr>
        <p:spPr>
          <a:xfrm>
            <a:off x="618071" y="4814648"/>
            <a:ext cx="42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lang="en-US" sz="1600">
                <a:solidFill>
                  <a:schemeClr val="dk1"/>
                </a:solidFill>
              </a:rPr>
              <a:t>4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9"/>
          <p:cNvSpPr/>
          <p:nvPr/>
        </p:nvSpPr>
        <p:spPr>
          <a:xfrm>
            <a:off x="1975725" y="3100875"/>
            <a:ext cx="614700" cy="276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9"/>
          <p:cNvSpPr/>
          <p:nvPr/>
        </p:nvSpPr>
        <p:spPr>
          <a:xfrm>
            <a:off x="1975725" y="5264225"/>
            <a:ext cx="614700" cy="276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9"/>
          <p:cNvSpPr/>
          <p:nvPr/>
        </p:nvSpPr>
        <p:spPr>
          <a:xfrm>
            <a:off x="1267100" y="4859625"/>
            <a:ext cx="614700" cy="276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9"/>
          <p:cNvSpPr/>
          <p:nvPr/>
        </p:nvSpPr>
        <p:spPr>
          <a:xfrm>
            <a:off x="5549100" y="5668825"/>
            <a:ext cx="614700" cy="276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9"/>
          <p:cNvSpPr/>
          <p:nvPr/>
        </p:nvSpPr>
        <p:spPr>
          <a:xfrm>
            <a:off x="2684350" y="5264225"/>
            <a:ext cx="614700" cy="276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610865" y="5649686"/>
            <a:ext cx="42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lang="en-US" sz="1600">
                <a:solidFill>
                  <a:schemeClr val="dk1"/>
                </a:solidFill>
              </a:rPr>
              <a:t>6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9"/>
          <p:cNvSpPr/>
          <p:nvPr/>
        </p:nvSpPr>
        <p:spPr>
          <a:xfrm>
            <a:off x="1267100" y="5668837"/>
            <a:ext cx="614700" cy="276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9"/>
          <p:cNvSpPr/>
          <p:nvPr/>
        </p:nvSpPr>
        <p:spPr>
          <a:xfrm>
            <a:off x="1975725" y="5668837"/>
            <a:ext cx="614700" cy="276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9"/>
          <p:cNvSpPr/>
          <p:nvPr/>
        </p:nvSpPr>
        <p:spPr>
          <a:xfrm>
            <a:off x="2687100" y="5671562"/>
            <a:ext cx="614700" cy="276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3401225" y="5668837"/>
            <a:ext cx="614700" cy="276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9"/>
          <p:cNvSpPr/>
          <p:nvPr/>
        </p:nvSpPr>
        <p:spPr>
          <a:xfrm>
            <a:off x="4118100" y="5671562"/>
            <a:ext cx="614700" cy="276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9"/>
          <p:cNvSpPr/>
          <p:nvPr/>
        </p:nvSpPr>
        <p:spPr>
          <a:xfrm>
            <a:off x="4837725" y="5668837"/>
            <a:ext cx="614700" cy="276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9"/>
          <p:cNvSpPr/>
          <p:nvPr/>
        </p:nvSpPr>
        <p:spPr>
          <a:xfrm>
            <a:off x="574575" y="4787825"/>
            <a:ext cx="496200" cy="1229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163" name="Google Shape;163;p10"/>
          <p:cNvSpPr txBox="1"/>
          <p:nvPr>
            <p:ph idx="1" type="body"/>
          </p:nvPr>
        </p:nvSpPr>
        <p:spPr>
          <a:xfrm>
            <a:off x="250825" y="836625"/>
            <a:ext cx="8642400" cy="54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This Week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 sz="2000">
                <a:highlight>
                  <a:srgbClr val="FDFDFD"/>
                </a:highlight>
              </a:rPr>
              <a:t>and </a:t>
            </a:r>
            <a:r>
              <a:rPr b="1" lang="en-US" sz="2000">
                <a:solidFill>
                  <a:srgbClr val="1155CC"/>
                </a:solidFill>
              </a:rPr>
              <a:t>max_bytes_for_level_multiplier</a:t>
            </a:r>
            <a:r>
              <a:rPr lang="en-US" sz="2000"/>
              <a:t>. (default:10)</a:t>
            </a:r>
            <a:endParaRPr sz="2000"/>
          </a:p>
          <a:p>
            <a:pPr indent="45720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/>
              <a:t>Often using </a:t>
            </a:r>
            <a:r>
              <a:rPr b="1" lang="en-US" sz="2000"/>
              <a:t>8</a:t>
            </a:r>
            <a:r>
              <a:rPr lang="en-US" sz="2000"/>
              <a:t>, but </a:t>
            </a:r>
            <a:r>
              <a:rPr b="1" lang="en-US" sz="2000"/>
              <a:t>10</a:t>
            </a:r>
            <a:r>
              <a:rPr lang="en-US" sz="2000"/>
              <a:t> is the optimized value.</a:t>
            </a:r>
            <a:endParaRPr sz="2000"/>
          </a:p>
          <a:p>
            <a:pPr indent="45720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45720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/>
              <a:t>If level_compaction_dynamic_level_bytes = </a:t>
            </a:r>
            <a:r>
              <a:rPr lang="en-US" sz="2000">
                <a:solidFill>
                  <a:srgbClr val="FF0000"/>
                </a:solidFill>
              </a:rPr>
              <a:t>false</a:t>
            </a:r>
            <a:r>
              <a:rPr lang="en-US" sz="2000"/>
              <a:t>, all default values</a:t>
            </a:r>
            <a:endParaRPr sz="2000"/>
          </a:p>
          <a:p>
            <a:pPr indent="45720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/>
              <a:t>ex) L2 size = L1 size * 10</a:t>
            </a:r>
            <a:endParaRPr sz="2000" u="sng"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"/>
          <p:cNvSpPr txBox="1"/>
          <p:nvPr/>
        </p:nvSpPr>
        <p:spPr>
          <a:xfrm>
            <a:off x="3851275" y="6627813"/>
            <a:ext cx="19527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0"/>
          <p:cNvSpPr/>
          <p:nvPr/>
        </p:nvSpPr>
        <p:spPr>
          <a:xfrm>
            <a:off x="1987375" y="3734025"/>
            <a:ext cx="5680500" cy="2524200"/>
          </a:xfrm>
          <a:prstGeom prst="roundRect">
            <a:avLst>
              <a:gd fmla="val 8955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2146070" y="3872118"/>
            <a:ext cx="566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Disk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0"/>
          <p:cNvSpPr txBox="1"/>
          <p:nvPr/>
        </p:nvSpPr>
        <p:spPr>
          <a:xfrm>
            <a:off x="2146563" y="4147304"/>
            <a:ext cx="421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L0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0"/>
          <p:cNvSpPr txBox="1"/>
          <p:nvPr/>
        </p:nvSpPr>
        <p:spPr>
          <a:xfrm>
            <a:off x="2151029" y="4442946"/>
            <a:ext cx="421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L1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0"/>
          <p:cNvSpPr txBox="1"/>
          <p:nvPr/>
        </p:nvSpPr>
        <p:spPr>
          <a:xfrm>
            <a:off x="2148314" y="4740395"/>
            <a:ext cx="421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L2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0"/>
          <p:cNvSpPr txBox="1"/>
          <p:nvPr/>
        </p:nvSpPr>
        <p:spPr>
          <a:xfrm>
            <a:off x="2146070" y="5638843"/>
            <a:ext cx="421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lang="en-US" sz="900">
                <a:solidFill>
                  <a:schemeClr val="dk1"/>
                </a:solidFill>
              </a:rPr>
              <a:t>5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0"/>
          <p:cNvSpPr/>
          <p:nvPr/>
        </p:nvSpPr>
        <p:spPr>
          <a:xfrm>
            <a:off x="2596245" y="4167935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0"/>
          <p:cNvSpPr/>
          <p:nvPr/>
        </p:nvSpPr>
        <p:spPr>
          <a:xfrm>
            <a:off x="2596245" y="4449982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0"/>
          <p:cNvSpPr/>
          <p:nvPr/>
        </p:nvSpPr>
        <p:spPr>
          <a:xfrm>
            <a:off x="2596245" y="4738537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0"/>
          <p:cNvSpPr/>
          <p:nvPr/>
        </p:nvSpPr>
        <p:spPr>
          <a:xfrm>
            <a:off x="2596245" y="5651985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0"/>
          <p:cNvSpPr txBox="1"/>
          <p:nvPr/>
        </p:nvSpPr>
        <p:spPr>
          <a:xfrm>
            <a:off x="2151029" y="5044019"/>
            <a:ext cx="382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lang="en-US" sz="900">
                <a:solidFill>
                  <a:schemeClr val="dk1"/>
                </a:solidFill>
              </a:rPr>
              <a:t>3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0"/>
          <p:cNvSpPr/>
          <p:nvPr/>
        </p:nvSpPr>
        <p:spPr>
          <a:xfrm>
            <a:off x="2598123" y="5042170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0"/>
          <p:cNvSpPr txBox="1"/>
          <p:nvPr/>
        </p:nvSpPr>
        <p:spPr>
          <a:xfrm>
            <a:off x="2151030" y="5343567"/>
            <a:ext cx="421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lang="en-US" sz="900">
                <a:solidFill>
                  <a:schemeClr val="dk1"/>
                </a:solidFill>
              </a:rPr>
              <a:t>4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0"/>
          <p:cNvSpPr/>
          <p:nvPr/>
        </p:nvSpPr>
        <p:spPr>
          <a:xfrm>
            <a:off x="2598123" y="5341721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0"/>
          <p:cNvSpPr/>
          <p:nvPr/>
        </p:nvSpPr>
        <p:spPr>
          <a:xfrm>
            <a:off x="3082356" y="4167935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3082356" y="4449982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0"/>
          <p:cNvSpPr/>
          <p:nvPr/>
        </p:nvSpPr>
        <p:spPr>
          <a:xfrm>
            <a:off x="3082356" y="4738537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3082356" y="5651985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0"/>
          <p:cNvSpPr/>
          <p:nvPr/>
        </p:nvSpPr>
        <p:spPr>
          <a:xfrm>
            <a:off x="3084234" y="5042170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0"/>
          <p:cNvSpPr/>
          <p:nvPr/>
        </p:nvSpPr>
        <p:spPr>
          <a:xfrm>
            <a:off x="3084234" y="5341721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0"/>
          <p:cNvSpPr/>
          <p:nvPr/>
        </p:nvSpPr>
        <p:spPr>
          <a:xfrm>
            <a:off x="3570354" y="4740406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0"/>
          <p:cNvSpPr/>
          <p:nvPr/>
        </p:nvSpPr>
        <p:spPr>
          <a:xfrm>
            <a:off x="3570354" y="5653854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0"/>
          <p:cNvSpPr/>
          <p:nvPr/>
        </p:nvSpPr>
        <p:spPr>
          <a:xfrm>
            <a:off x="3572232" y="5044039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0"/>
          <p:cNvSpPr/>
          <p:nvPr/>
        </p:nvSpPr>
        <p:spPr>
          <a:xfrm>
            <a:off x="3572232" y="5343591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4060238" y="5651985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0"/>
          <p:cNvSpPr/>
          <p:nvPr/>
        </p:nvSpPr>
        <p:spPr>
          <a:xfrm>
            <a:off x="4062116" y="5042170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0"/>
          <p:cNvSpPr/>
          <p:nvPr/>
        </p:nvSpPr>
        <p:spPr>
          <a:xfrm>
            <a:off x="4062116" y="5341721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0"/>
          <p:cNvSpPr/>
          <p:nvPr/>
        </p:nvSpPr>
        <p:spPr>
          <a:xfrm>
            <a:off x="4552009" y="5653854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0"/>
          <p:cNvSpPr/>
          <p:nvPr/>
        </p:nvSpPr>
        <p:spPr>
          <a:xfrm>
            <a:off x="4553887" y="5044039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0"/>
          <p:cNvSpPr/>
          <p:nvPr/>
        </p:nvSpPr>
        <p:spPr>
          <a:xfrm>
            <a:off x="4553887" y="5343591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0"/>
          <p:cNvSpPr/>
          <p:nvPr/>
        </p:nvSpPr>
        <p:spPr>
          <a:xfrm>
            <a:off x="5045666" y="5651985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0"/>
          <p:cNvSpPr/>
          <p:nvPr/>
        </p:nvSpPr>
        <p:spPr>
          <a:xfrm>
            <a:off x="5047545" y="5341721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0"/>
          <p:cNvSpPr/>
          <p:nvPr/>
        </p:nvSpPr>
        <p:spPr>
          <a:xfrm>
            <a:off x="5541210" y="5651985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0"/>
          <p:cNvSpPr/>
          <p:nvPr/>
        </p:nvSpPr>
        <p:spPr>
          <a:xfrm>
            <a:off x="6038640" y="5653854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0"/>
          <p:cNvSpPr txBox="1"/>
          <p:nvPr/>
        </p:nvSpPr>
        <p:spPr>
          <a:xfrm>
            <a:off x="2146070" y="5916422"/>
            <a:ext cx="4215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lang="en-US" sz="900">
                <a:solidFill>
                  <a:schemeClr val="dk1"/>
                </a:solidFill>
              </a:rPr>
              <a:t>6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0"/>
          <p:cNvSpPr/>
          <p:nvPr/>
        </p:nvSpPr>
        <p:spPr>
          <a:xfrm>
            <a:off x="2596245" y="5929547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0"/>
          <p:cNvSpPr/>
          <p:nvPr/>
        </p:nvSpPr>
        <p:spPr>
          <a:xfrm>
            <a:off x="3082356" y="5929547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0"/>
          <p:cNvSpPr/>
          <p:nvPr/>
        </p:nvSpPr>
        <p:spPr>
          <a:xfrm>
            <a:off x="3570354" y="5931417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0"/>
          <p:cNvSpPr/>
          <p:nvPr/>
        </p:nvSpPr>
        <p:spPr>
          <a:xfrm>
            <a:off x="4060238" y="5929547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0"/>
          <p:cNvSpPr/>
          <p:nvPr/>
        </p:nvSpPr>
        <p:spPr>
          <a:xfrm>
            <a:off x="4552009" y="5931417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0"/>
          <p:cNvSpPr/>
          <p:nvPr/>
        </p:nvSpPr>
        <p:spPr>
          <a:xfrm>
            <a:off x="5045666" y="5929547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0"/>
          <p:cNvSpPr/>
          <p:nvPr/>
        </p:nvSpPr>
        <p:spPr>
          <a:xfrm>
            <a:off x="5541210" y="5929547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0"/>
          <p:cNvSpPr/>
          <p:nvPr/>
        </p:nvSpPr>
        <p:spPr>
          <a:xfrm>
            <a:off x="6038640" y="5931417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0"/>
          <p:cNvSpPr/>
          <p:nvPr/>
        </p:nvSpPr>
        <p:spPr>
          <a:xfrm>
            <a:off x="6537957" y="5929547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7039160" y="5929547"/>
            <a:ext cx="421500" cy="189900"/>
          </a:xfrm>
          <a:prstGeom prst="rect">
            <a:avLst/>
          </a:prstGeom>
          <a:solidFill>
            <a:srgbClr val="92D050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SST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10"/>
          <p:cNvCxnSpPr>
            <a:stCxn id="180" idx="3"/>
            <a:endCxn id="185" idx="3"/>
          </p:cNvCxnSpPr>
          <p:nvPr/>
        </p:nvCxnSpPr>
        <p:spPr>
          <a:xfrm>
            <a:off x="3503856" y="4544932"/>
            <a:ext cx="488100" cy="290400"/>
          </a:xfrm>
          <a:prstGeom prst="bentConnector5">
            <a:avLst>
              <a:gd fmla="val 6812" name="adj1"/>
              <a:gd fmla="val 996" name="adj2"/>
              <a:gd fmla="val 148765" name="adj3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216" name="Google Shape;216;p11"/>
          <p:cNvSpPr txBox="1"/>
          <p:nvPr>
            <p:ph idx="1" type="body"/>
          </p:nvPr>
        </p:nvSpPr>
        <p:spPr>
          <a:xfrm>
            <a:off x="250825" y="836613"/>
            <a:ext cx="864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Discussion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Calculate Space Amplification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lang="en-US" sz="2000"/>
              <a:t>Disk’s DB File size / User data size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/>
              <a:t>	b</a:t>
            </a:r>
            <a:r>
              <a:rPr lang="en-US" sz="2000"/>
              <a:t>ut, this value is hard to understand in db_bench.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/>
              <a:t>	☞ Use </a:t>
            </a:r>
            <a:r>
              <a:rPr b="1" lang="en-US" sz="2000"/>
              <a:t>“Size of the entire level / Size of the last level”</a:t>
            </a:r>
            <a:endParaRPr b="1" sz="2000"/>
          </a:p>
        </p:txBody>
      </p:sp>
      <p:sp>
        <p:nvSpPr>
          <p:cNvPr id="217" name="Google Shape;217;p11"/>
          <p:cNvSpPr txBox="1"/>
          <p:nvPr/>
        </p:nvSpPr>
        <p:spPr>
          <a:xfrm>
            <a:off x="3851275" y="6627813"/>
            <a:ext cx="19527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224" name="Google Shape;224;p12"/>
          <p:cNvSpPr txBox="1"/>
          <p:nvPr>
            <p:ph idx="1" type="body"/>
          </p:nvPr>
        </p:nvSpPr>
        <p:spPr>
          <a:xfrm>
            <a:off x="250825" y="836613"/>
            <a:ext cx="864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Discussion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When level_compaction_dynamic_level_bytes is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false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276860" lvl="1" marL="742950" rtl="0" algn="l">
              <a:spcBef>
                <a:spcPts val="400"/>
              </a:spcBef>
              <a:spcAft>
                <a:spcPts val="0"/>
              </a:spcAft>
              <a:buSzPts val="1260"/>
              <a:buChar char="✔"/>
            </a:pPr>
            <a:r>
              <a:rPr lang="en-US"/>
              <a:t>L1's target will be max_bytes_for_level_base</a:t>
            </a:r>
            <a:r>
              <a:rPr lang="en-US" sz="1600"/>
              <a:t>(default:256MB)</a:t>
            </a:r>
            <a:r>
              <a:rPr lang="en-US"/>
              <a:t>.</a:t>
            </a:r>
            <a:endParaRPr/>
          </a:p>
          <a:p>
            <a:pPr indent="-276860" lvl="1" marL="742950" rtl="0" algn="l">
              <a:spcBef>
                <a:spcPts val="400"/>
              </a:spcBef>
              <a:spcAft>
                <a:spcPts val="0"/>
              </a:spcAft>
              <a:buSzPts val="1260"/>
              <a:buChar char="✔"/>
            </a:pPr>
            <a:r>
              <a:rPr lang="en-US"/>
              <a:t>Target_Size</a:t>
            </a:r>
            <a:r>
              <a:rPr b="1" lang="en-US"/>
              <a:t>(Ln+1</a:t>
            </a:r>
            <a:r>
              <a:rPr lang="en-US"/>
              <a:t>) = Target_Size(Ln) </a:t>
            </a:r>
            <a:r>
              <a:rPr b="1" lang="en-US">
                <a:solidFill>
                  <a:srgbClr val="FF0000"/>
                </a:solidFill>
              </a:rPr>
              <a:t>* </a:t>
            </a:r>
            <a:r>
              <a:rPr lang="en-US"/>
              <a:t>max_bytes_for_level_multiplier</a:t>
            </a:r>
            <a:endParaRPr/>
          </a:p>
        </p:txBody>
      </p:sp>
      <p:sp>
        <p:nvSpPr>
          <p:cNvPr id="225" name="Google Shape;225;p12"/>
          <p:cNvSpPr txBox="1"/>
          <p:nvPr/>
        </p:nvSpPr>
        <p:spPr>
          <a:xfrm>
            <a:off x="3851275" y="6627813"/>
            <a:ext cx="19527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2"/>
          <p:cNvSpPr/>
          <p:nvPr/>
        </p:nvSpPr>
        <p:spPr>
          <a:xfrm>
            <a:off x="1070675" y="4382625"/>
            <a:ext cx="1326900" cy="597600"/>
          </a:xfrm>
          <a:prstGeom prst="rect">
            <a:avLst/>
          </a:prstGeom>
          <a:solidFill>
            <a:srgbClr val="A4C2F4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L1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2"/>
          <p:cNvSpPr/>
          <p:nvPr/>
        </p:nvSpPr>
        <p:spPr>
          <a:xfrm>
            <a:off x="2962605" y="4382625"/>
            <a:ext cx="1326900" cy="597600"/>
          </a:xfrm>
          <a:prstGeom prst="rect">
            <a:avLst/>
          </a:prstGeom>
          <a:solidFill>
            <a:srgbClr val="A4C2F4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L2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2"/>
          <p:cNvSpPr/>
          <p:nvPr/>
        </p:nvSpPr>
        <p:spPr>
          <a:xfrm>
            <a:off x="4854535" y="4382625"/>
            <a:ext cx="1326900" cy="597600"/>
          </a:xfrm>
          <a:prstGeom prst="rect">
            <a:avLst/>
          </a:prstGeom>
          <a:solidFill>
            <a:srgbClr val="A4C2F4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L3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2"/>
          <p:cNvSpPr/>
          <p:nvPr/>
        </p:nvSpPr>
        <p:spPr>
          <a:xfrm>
            <a:off x="6746465" y="4382625"/>
            <a:ext cx="1326900" cy="597600"/>
          </a:xfrm>
          <a:prstGeom prst="rect">
            <a:avLst/>
          </a:prstGeom>
          <a:solidFill>
            <a:srgbClr val="A4C2F4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L4 (max)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2"/>
          <p:cNvSpPr txBox="1"/>
          <p:nvPr/>
        </p:nvSpPr>
        <p:spPr>
          <a:xfrm>
            <a:off x="1524875" y="4980225"/>
            <a:ext cx="41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N</a:t>
            </a:r>
            <a:endParaRPr b="1" sz="1800"/>
          </a:p>
        </p:txBody>
      </p:sp>
      <p:sp>
        <p:nvSpPr>
          <p:cNvPr id="231" name="Google Shape;231;p12"/>
          <p:cNvSpPr txBox="1"/>
          <p:nvPr/>
        </p:nvSpPr>
        <p:spPr>
          <a:xfrm>
            <a:off x="3304450" y="4980225"/>
            <a:ext cx="64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r>
              <a:rPr lang="en-US" sz="1800"/>
              <a:t>N</a:t>
            </a:r>
            <a:endParaRPr sz="1800"/>
          </a:p>
        </p:txBody>
      </p:sp>
      <p:sp>
        <p:nvSpPr>
          <p:cNvPr id="232" name="Google Shape;232;p12"/>
          <p:cNvSpPr txBox="1"/>
          <p:nvPr/>
        </p:nvSpPr>
        <p:spPr>
          <a:xfrm>
            <a:off x="5152313" y="4980225"/>
            <a:ext cx="85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</a:t>
            </a:r>
            <a:r>
              <a:rPr lang="en-US" sz="1800"/>
              <a:t>0N</a:t>
            </a:r>
            <a:endParaRPr sz="1800"/>
          </a:p>
        </p:txBody>
      </p:sp>
      <p:sp>
        <p:nvSpPr>
          <p:cNvPr id="233" name="Google Shape;233;p12"/>
          <p:cNvSpPr txBox="1"/>
          <p:nvPr/>
        </p:nvSpPr>
        <p:spPr>
          <a:xfrm>
            <a:off x="6966725" y="4980225"/>
            <a:ext cx="98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100</a:t>
            </a:r>
            <a:r>
              <a:rPr lang="en-US" sz="1800"/>
              <a:t>0N</a:t>
            </a:r>
            <a:endParaRPr sz="1800"/>
          </a:p>
        </p:txBody>
      </p:sp>
      <p:sp>
        <p:nvSpPr>
          <p:cNvPr id="234" name="Google Shape;234;p12"/>
          <p:cNvSpPr txBox="1"/>
          <p:nvPr/>
        </p:nvSpPr>
        <p:spPr>
          <a:xfrm>
            <a:off x="996850" y="3936225"/>
            <a:ext cx="6596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max_bytes_for_level_multiplier = 10 (default)</a:t>
            </a:r>
            <a:endParaRPr sz="1700"/>
          </a:p>
        </p:txBody>
      </p:sp>
      <p:sp>
        <p:nvSpPr>
          <p:cNvPr id="235" name="Google Shape;235;p12"/>
          <p:cNvSpPr txBox="1"/>
          <p:nvPr/>
        </p:nvSpPr>
        <p:spPr>
          <a:xfrm>
            <a:off x="996850" y="5356225"/>
            <a:ext cx="6596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999999"/>
                </a:solidFill>
              </a:rPr>
              <a:t>*  </a:t>
            </a:r>
            <a:r>
              <a:rPr lang="en-US" sz="1700">
                <a:solidFill>
                  <a:srgbClr val="999999"/>
                </a:solidFill>
              </a:rPr>
              <a:t>N = max_bytes_for_level_base</a:t>
            </a:r>
            <a:endParaRPr sz="17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/>
          <p:nvPr>
            <p:ph type="title"/>
          </p:nvPr>
        </p:nvSpPr>
        <p:spPr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RocksDB Festival</a:t>
            </a:r>
            <a:endParaRPr/>
          </a:p>
        </p:txBody>
      </p:sp>
      <p:sp>
        <p:nvSpPr>
          <p:cNvPr id="242" name="Google Shape;242;p13"/>
          <p:cNvSpPr txBox="1"/>
          <p:nvPr>
            <p:ph idx="1" type="body"/>
          </p:nvPr>
        </p:nvSpPr>
        <p:spPr>
          <a:xfrm>
            <a:off x="250825" y="836613"/>
            <a:ext cx="864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•"/>
            </a:pPr>
            <a:r>
              <a:rPr lang="en-US"/>
              <a:t>Discussion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✔"/>
            </a:pPr>
            <a:r>
              <a:rPr lang="en-US"/>
              <a:t>When level_compaction_dynamic_level_bytes is </a:t>
            </a:r>
            <a:r>
              <a:rPr lang="en-US">
                <a:solidFill>
                  <a:srgbClr val="4A86E8"/>
                </a:solidFill>
              </a:rPr>
              <a:t>true 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</a:endParaRPr>
          </a:p>
          <a:p>
            <a:pPr indent="-276860" lvl="1" marL="742950" rtl="0" algn="l">
              <a:spcBef>
                <a:spcPts val="400"/>
              </a:spcBef>
              <a:spcAft>
                <a:spcPts val="0"/>
              </a:spcAft>
              <a:buSzPts val="1260"/>
              <a:buChar char="✔"/>
            </a:pPr>
            <a:r>
              <a:rPr lang="en-US"/>
              <a:t>Target size of the last level will always be actual size of the level.</a:t>
            </a:r>
            <a:endParaRPr/>
          </a:p>
          <a:p>
            <a:pPr indent="-276860" lvl="1" marL="742950" rtl="0" algn="l">
              <a:spcBef>
                <a:spcPts val="400"/>
              </a:spcBef>
              <a:spcAft>
                <a:spcPts val="0"/>
              </a:spcAft>
              <a:buSzPts val="1260"/>
              <a:buChar char="✔"/>
            </a:pPr>
            <a:r>
              <a:rPr lang="en-US"/>
              <a:t>Target_Size(</a:t>
            </a:r>
            <a:r>
              <a:rPr b="1" lang="en-US"/>
              <a:t>Ln-1</a:t>
            </a:r>
            <a:r>
              <a:rPr lang="en-US"/>
              <a:t>) = Target_Size(Ln) </a:t>
            </a:r>
            <a:r>
              <a:rPr b="1" lang="en-US">
                <a:solidFill>
                  <a:srgbClr val="FF0000"/>
                </a:solidFill>
              </a:rPr>
              <a:t>/ </a:t>
            </a:r>
            <a:r>
              <a:rPr lang="en-US"/>
              <a:t>max_bytes_for_level_multiplier</a:t>
            </a:r>
            <a:endParaRPr/>
          </a:p>
        </p:txBody>
      </p:sp>
      <p:sp>
        <p:nvSpPr>
          <p:cNvPr id="243" name="Google Shape;243;p13"/>
          <p:cNvSpPr txBox="1"/>
          <p:nvPr/>
        </p:nvSpPr>
        <p:spPr>
          <a:xfrm>
            <a:off x="3851275" y="6627813"/>
            <a:ext cx="1952700" cy="2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3"/>
          <p:cNvSpPr/>
          <p:nvPr/>
        </p:nvSpPr>
        <p:spPr>
          <a:xfrm>
            <a:off x="1070675" y="4382625"/>
            <a:ext cx="1326900" cy="597600"/>
          </a:xfrm>
          <a:prstGeom prst="rect">
            <a:avLst/>
          </a:prstGeom>
          <a:solidFill>
            <a:srgbClr val="A4C2F4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L1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3"/>
          <p:cNvSpPr/>
          <p:nvPr/>
        </p:nvSpPr>
        <p:spPr>
          <a:xfrm>
            <a:off x="2962605" y="4382625"/>
            <a:ext cx="1326900" cy="597600"/>
          </a:xfrm>
          <a:prstGeom prst="rect">
            <a:avLst/>
          </a:prstGeom>
          <a:solidFill>
            <a:srgbClr val="A4C2F4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L2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3"/>
          <p:cNvSpPr/>
          <p:nvPr/>
        </p:nvSpPr>
        <p:spPr>
          <a:xfrm>
            <a:off x="4854535" y="4382625"/>
            <a:ext cx="1326900" cy="597600"/>
          </a:xfrm>
          <a:prstGeom prst="rect">
            <a:avLst/>
          </a:prstGeom>
          <a:solidFill>
            <a:srgbClr val="A4C2F4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L3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3"/>
          <p:cNvSpPr/>
          <p:nvPr/>
        </p:nvSpPr>
        <p:spPr>
          <a:xfrm>
            <a:off x="6746465" y="4382625"/>
            <a:ext cx="1326900" cy="597600"/>
          </a:xfrm>
          <a:prstGeom prst="rect">
            <a:avLst/>
          </a:prstGeom>
          <a:solidFill>
            <a:srgbClr val="A4C2F4"/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L4 (max)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3"/>
          <p:cNvSpPr txBox="1"/>
          <p:nvPr/>
        </p:nvSpPr>
        <p:spPr>
          <a:xfrm>
            <a:off x="1326875" y="4980225"/>
            <a:ext cx="107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0.001</a:t>
            </a:r>
            <a:r>
              <a:rPr lang="en-US" sz="1800"/>
              <a:t>N</a:t>
            </a:r>
            <a:endParaRPr sz="1800"/>
          </a:p>
        </p:txBody>
      </p:sp>
      <p:sp>
        <p:nvSpPr>
          <p:cNvPr id="249" name="Google Shape;249;p13"/>
          <p:cNvSpPr txBox="1"/>
          <p:nvPr/>
        </p:nvSpPr>
        <p:spPr>
          <a:xfrm>
            <a:off x="3198850" y="4980225"/>
            <a:ext cx="85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0.</a:t>
            </a:r>
            <a:r>
              <a:rPr lang="en-US" sz="1800"/>
              <a:t>01N</a:t>
            </a:r>
            <a:endParaRPr sz="1800"/>
          </a:p>
        </p:txBody>
      </p:sp>
      <p:sp>
        <p:nvSpPr>
          <p:cNvPr id="250" name="Google Shape;250;p13"/>
          <p:cNvSpPr txBox="1"/>
          <p:nvPr/>
        </p:nvSpPr>
        <p:spPr>
          <a:xfrm>
            <a:off x="5152313" y="4980225"/>
            <a:ext cx="85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0.1</a:t>
            </a:r>
            <a:r>
              <a:rPr lang="en-US" sz="1800"/>
              <a:t>N</a:t>
            </a:r>
            <a:endParaRPr sz="1800"/>
          </a:p>
        </p:txBody>
      </p:sp>
      <p:sp>
        <p:nvSpPr>
          <p:cNvPr id="251" name="Google Shape;251;p13"/>
          <p:cNvSpPr txBox="1"/>
          <p:nvPr/>
        </p:nvSpPr>
        <p:spPr>
          <a:xfrm>
            <a:off x="7211400" y="4980225"/>
            <a:ext cx="41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N</a:t>
            </a:r>
            <a:endParaRPr b="1" sz="1800"/>
          </a:p>
        </p:txBody>
      </p:sp>
      <p:sp>
        <p:nvSpPr>
          <p:cNvPr id="252" name="Google Shape;252;p13"/>
          <p:cNvSpPr txBox="1"/>
          <p:nvPr/>
        </p:nvSpPr>
        <p:spPr>
          <a:xfrm>
            <a:off x="996850" y="3936225"/>
            <a:ext cx="6596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max_bytes_for_level_multiplier = 10 (default)</a:t>
            </a:r>
            <a:endParaRPr sz="1700"/>
          </a:p>
        </p:txBody>
      </p:sp>
      <p:sp>
        <p:nvSpPr>
          <p:cNvPr id="253" name="Google Shape;253;p13"/>
          <p:cNvSpPr txBox="1"/>
          <p:nvPr/>
        </p:nvSpPr>
        <p:spPr>
          <a:xfrm>
            <a:off x="1070675" y="5580825"/>
            <a:ext cx="6596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666666"/>
                </a:solidFill>
              </a:rPr>
              <a:t>if max_bytes_for_level_base / max_bytes_for_level_multiplier ?</a:t>
            </a:r>
            <a:endParaRPr sz="17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666666"/>
                </a:solidFill>
              </a:rPr>
              <a:t>=&gt; maybe the size of that level is </a:t>
            </a:r>
            <a:r>
              <a:rPr b="1" lang="en-US" sz="1700">
                <a:solidFill>
                  <a:srgbClr val="666666"/>
                </a:solidFill>
              </a:rPr>
              <a:t>0</a:t>
            </a:r>
            <a:endParaRPr b="1" sz="1700">
              <a:solidFill>
                <a:srgbClr val="666666"/>
              </a:solidFill>
            </a:endParaRPr>
          </a:p>
        </p:txBody>
      </p:sp>
      <p:sp>
        <p:nvSpPr>
          <p:cNvPr id="254" name="Google Shape;254;p13"/>
          <p:cNvSpPr/>
          <p:nvPr/>
        </p:nvSpPr>
        <p:spPr>
          <a:xfrm>
            <a:off x="6654150" y="4296700"/>
            <a:ext cx="1541100" cy="1088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3"/>
          <p:cNvSpPr txBox="1"/>
          <p:nvPr/>
        </p:nvSpPr>
        <p:spPr>
          <a:xfrm>
            <a:off x="6231025" y="3797000"/>
            <a:ext cx="2662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FF0000"/>
                </a:solidFill>
              </a:rPr>
              <a:t>What’s the size of N ??</a:t>
            </a:r>
            <a:endParaRPr b="1" sz="17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파일캐쉬서식">
  <a:themeElements>
    <a:clrScheme name="파일캐쉬서식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