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4015" r:id="rId2"/>
    <p:sldId id="3995" r:id="rId3"/>
    <p:sldId id="4229" r:id="rId4"/>
    <p:sldId id="4231" r:id="rId5"/>
    <p:sldId id="4230" r:id="rId6"/>
    <p:sldId id="4235" r:id="rId7"/>
    <p:sldId id="4236" r:id="rId8"/>
    <p:sldId id="4237" r:id="rId9"/>
    <p:sldId id="4228" r:id="rId10"/>
    <p:sldId id="4232" r:id="rId11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1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66FF"/>
    <a:srgbClr val="008000"/>
    <a:srgbClr val="0099FF"/>
    <a:srgbClr val="CCFFFF"/>
    <a:srgbClr val="99CCFF"/>
    <a:srgbClr val="FF6600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44" autoAdjust="0"/>
    <p:restoredTop sz="89985" autoAdjust="0"/>
  </p:normalViewPr>
  <p:slideViewPr>
    <p:cSldViewPr>
      <p:cViewPr varScale="1">
        <p:scale>
          <a:sx n="102" d="100"/>
          <a:sy n="102" d="100"/>
        </p:scale>
        <p:origin x="894" y="114"/>
      </p:cViewPr>
      <p:guideLst>
        <p:guide orient="horz" pos="816"/>
        <p:guide pos="1680"/>
      </p:guideLst>
    </p:cSldViewPr>
  </p:slideViewPr>
  <p:outlineViewPr>
    <p:cViewPr>
      <p:scale>
        <a:sx n="33" d="100"/>
        <a:sy n="33" d="100"/>
      </p:scale>
      <p:origin x="84" y="160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Write</a:t>
            </a:r>
            <a:r>
              <a:rPr lang="en-US" altLang="ko-KR" baseline="0" dirty="0"/>
              <a:t> Amplification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0460080463655065E-2"/>
          <c:y val="3.0062802575557136E-2"/>
          <c:w val="0.91481362212610329"/>
          <c:h val="0.575391418397727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0x0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</c:f>
              <c:numCache>
                <c:formatCode>#,##0</c:formatCode>
                <c:ptCount val="3"/>
                <c:pt idx="0">
                  <c:v>1000000</c:v>
                </c:pt>
                <c:pt idx="1">
                  <c:v>2000000</c:v>
                </c:pt>
                <c:pt idx="2">
                  <c:v>4000000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2.2000000000000002</c:v>
                </c:pt>
                <c:pt idx="1">
                  <c:v>2.9</c:v>
                </c:pt>
                <c:pt idx="2">
                  <c:v>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9B-5346-A792-A030B5C6F8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0x1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#,##0</c:formatCode>
                <c:ptCount val="3"/>
                <c:pt idx="0">
                  <c:v>1000000</c:v>
                </c:pt>
                <c:pt idx="1">
                  <c:v>2000000</c:v>
                </c:pt>
                <c:pt idx="2">
                  <c:v>4000000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2.9</c:v>
                </c:pt>
                <c:pt idx="1">
                  <c:v>3.5</c:v>
                </c:pt>
                <c:pt idx="2">
                  <c:v>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9B-5346-A792-A030B5C6F8E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0x2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#,##0</c:formatCode>
                <c:ptCount val="3"/>
                <c:pt idx="0">
                  <c:v>1000000</c:v>
                </c:pt>
                <c:pt idx="1">
                  <c:v>2000000</c:v>
                </c:pt>
                <c:pt idx="2">
                  <c:v>4000000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2.9</c:v>
                </c:pt>
                <c:pt idx="1">
                  <c:v>3</c:v>
                </c:pt>
                <c:pt idx="2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9B-5346-A792-A030B5C6F8E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0x3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Sheet1!$A$2:$A$4</c:f>
              <c:numCache>
                <c:formatCode>#,##0</c:formatCode>
                <c:ptCount val="3"/>
                <c:pt idx="0">
                  <c:v>1000000</c:v>
                </c:pt>
                <c:pt idx="1">
                  <c:v>2000000</c:v>
                </c:pt>
                <c:pt idx="2">
                  <c:v>4000000</c:v>
                </c:pt>
              </c:numCache>
            </c:numRef>
          </c:cat>
          <c:val>
            <c:numRef>
              <c:f>Sheet1!$E$2:$E$4</c:f>
              <c:numCache>
                <c:formatCode>General</c:formatCode>
                <c:ptCount val="3"/>
                <c:pt idx="0">
                  <c:v>2.2000000000000002</c:v>
                </c:pt>
                <c:pt idx="1">
                  <c:v>1.7</c:v>
                </c:pt>
                <c:pt idx="2">
                  <c:v>2.9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9B-5346-A792-A030B5C6F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645504"/>
        <c:axId val="133366560"/>
      </c:lineChart>
      <c:catAx>
        <c:axId val="133645504"/>
        <c:scaling>
          <c:orientation val="minMax"/>
        </c:scaling>
        <c:delete val="0"/>
        <c:axPos val="b"/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366560"/>
        <c:crosses val="autoZero"/>
        <c:auto val="1"/>
        <c:lblAlgn val="ctr"/>
        <c:lblOffset val="100"/>
        <c:noMultiLvlLbl val="0"/>
      </c:catAx>
      <c:valAx>
        <c:axId val="13336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645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989907371403176"/>
          <c:y val="0.74260646268813157"/>
          <c:w val="0.45815569103432952"/>
          <c:h val="9.97854813517452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Compaction_count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0x0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#,##0</c:formatCode>
                <c:ptCount val="3"/>
                <c:pt idx="0">
                  <c:v>1000000</c:v>
                </c:pt>
                <c:pt idx="1">
                  <c:v>2000000</c:v>
                </c:pt>
                <c:pt idx="2">
                  <c:v>4000000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</c:v>
                </c:pt>
                <c:pt idx="1">
                  <c:v>40</c:v>
                </c:pt>
                <c:pt idx="2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01-4596-AC1B-81DFEEDD5A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0x1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#,##0</c:formatCode>
                <c:ptCount val="3"/>
                <c:pt idx="0">
                  <c:v>1000000</c:v>
                </c:pt>
                <c:pt idx="1">
                  <c:v>2000000</c:v>
                </c:pt>
                <c:pt idx="2">
                  <c:v>4000000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21</c:v>
                </c:pt>
                <c:pt idx="1">
                  <c:v>44</c:v>
                </c:pt>
                <c:pt idx="2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01-4596-AC1B-81DFEEDD5A1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0x2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rgbClr val="FF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#,##0</c:formatCode>
                <c:ptCount val="3"/>
                <c:pt idx="0">
                  <c:v>1000000</c:v>
                </c:pt>
                <c:pt idx="1">
                  <c:v>2000000</c:v>
                </c:pt>
                <c:pt idx="2">
                  <c:v>4000000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21</c:v>
                </c:pt>
                <c:pt idx="1">
                  <c:v>40</c:v>
                </c:pt>
                <c:pt idx="2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01-4596-AC1B-81DFEEDD5A1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0x3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#,##0</c:formatCode>
                <c:ptCount val="3"/>
                <c:pt idx="0">
                  <c:v>1000000</c:v>
                </c:pt>
                <c:pt idx="1">
                  <c:v>2000000</c:v>
                </c:pt>
                <c:pt idx="2">
                  <c:v>4000000</c:v>
                </c:pt>
              </c:numCache>
            </c:numRef>
          </c:cat>
          <c:val>
            <c:numRef>
              <c:f>Sheet1!$E$2:$E$4</c:f>
              <c:numCache>
                <c:formatCode>General</c:formatCode>
                <c:ptCount val="3"/>
                <c:pt idx="0">
                  <c:v>21</c:v>
                </c:pt>
                <c:pt idx="1">
                  <c:v>34</c:v>
                </c:pt>
                <c:pt idx="2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101-4596-AC1B-81DFEEDD5A1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33645504"/>
        <c:axId val="133366560"/>
      </c:barChart>
      <c:catAx>
        <c:axId val="13364550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366560"/>
        <c:crosses val="autoZero"/>
        <c:auto val="1"/>
        <c:lblAlgn val="ctr"/>
        <c:lblOffset val="100"/>
        <c:noMultiLvlLbl val="0"/>
      </c:catAx>
      <c:valAx>
        <c:axId val="1333665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3645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Write(new)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0460080463655065E-2"/>
          <c:y val="3.0062802575557136E-2"/>
          <c:w val="0.88310677714960506"/>
          <c:h val="0.636980591221786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0x0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#,##0</c:formatCode>
                <c:ptCount val="3"/>
                <c:pt idx="0">
                  <c:v>1000000</c:v>
                </c:pt>
                <c:pt idx="1">
                  <c:v>2000000</c:v>
                </c:pt>
                <c:pt idx="2">
                  <c:v>4000000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0.9</c:v>
                </c:pt>
                <c:pt idx="1">
                  <c:v>1.4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5-465A-BE83-EFF1122047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0x1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#,##0</c:formatCode>
                <c:ptCount val="3"/>
                <c:pt idx="0">
                  <c:v>1000000</c:v>
                </c:pt>
                <c:pt idx="1">
                  <c:v>2000000</c:v>
                </c:pt>
                <c:pt idx="2">
                  <c:v>4000000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1</c:v>
                </c:pt>
                <c:pt idx="1">
                  <c:v>1.6</c:v>
                </c:pt>
                <c:pt idx="2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5-465A-BE83-EFF11220474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0x2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rgbClr val="FF0000"/>
              </a:solidFill>
            </a:ln>
            <a:effectLst/>
          </c:spPr>
          <c:invertIfNegative val="0"/>
          <c:cat>
            <c:numRef>
              <c:f>Sheet1!$A$2:$A$4</c:f>
              <c:numCache>
                <c:formatCode>#,##0</c:formatCode>
                <c:ptCount val="3"/>
                <c:pt idx="0">
                  <c:v>1000000</c:v>
                </c:pt>
                <c:pt idx="1">
                  <c:v>2000000</c:v>
                </c:pt>
                <c:pt idx="2">
                  <c:v>4000000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1</c:v>
                </c:pt>
                <c:pt idx="1">
                  <c:v>1.4</c:v>
                </c:pt>
                <c:pt idx="2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95-465A-BE83-EFF11220474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0x3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#,##0</c:formatCode>
                <c:ptCount val="3"/>
                <c:pt idx="0">
                  <c:v>1000000</c:v>
                </c:pt>
                <c:pt idx="1">
                  <c:v>2000000</c:v>
                </c:pt>
                <c:pt idx="2">
                  <c:v>4000000</c:v>
                </c:pt>
              </c:numCache>
            </c:num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0.9</c:v>
                </c:pt>
                <c:pt idx="1">
                  <c:v>1.5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195-465A-BE83-EFF1122047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3645504"/>
        <c:axId val="133366560"/>
      </c:barChart>
      <c:catAx>
        <c:axId val="133645504"/>
        <c:scaling>
          <c:orientation val="minMax"/>
        </c:scaling>
        <c:delete val="0"/>
        <c:axPos val="b"/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366560"/>
        <c:crosses val="autoZero"/>
        <c:auto val="1"/>
        <c:lblAlgn val="ctr"/>
        <c:lblOffset val="100"/>
        <c:noMultiLvlLbl val="0"/>
      </c:catAx>
      <c:valAx>
        <c:axId val="13336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645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989907371403176"/>
          <c:y val="0.74260646268813157"/>
          <c:w val="0.29799529140956871"/>
          <c:h val="5.38524819993545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FEC71AF6-6A35-43D3-8CC4-F7BA027133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id="{CEEA974A-945F-4D02-B7C5-990D5E0EC1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>
            <a:extLst>
              <a:ext uri="{FF2B5EF4-FFF2-40B4-BE49-F238E27FC236}">
                <a16:creationId xmlns:a16="http://schemas.microsoft.com/office/drawing/2014/main" id="{E0BF02C8-8D43-4ECA-B77F-0F3A882D47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1029">
            <a:extLst>
              <a:ext uri="{FF2B5EF4-FFF2-40B4-BE49-F238E27FC236}">
                <a16:creationId xmlns:a16="http://schemas.microsoft.com/office/drawing/2014/main" id="{755CB34E-6853-4804-A572-A0CC00B4AE9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298A7D1A-B5C8-4586-A5C7-B9EDF8A157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9B1887D-7663-403E-876D-1614F0A449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59DDDC9-2940-48A1-B31A-BCE39386F1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D563CF0-E84C-459C-8D1D-55CD4C1A3D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6175" y="685800"/>
            <a:ext cx="4570413" cy="3427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6F2C1104-B26F-4E3E-BCCC-279E2D6F7F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81BF9821-0208-4162-A99B-48F35E87C3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04DA7AA2-98D1-40B4-8353-C66E7AB599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/>
            </a:lvl1pPr>
          </a:lstStyle>
          <a:p>
            <a:pPr>
              <a:defRPr/>
            </a:pPr>
            <a:fld id="{59B1E145-2250-46EF-BD1E-38C153529CA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0739DF0-B1B7-4CB7-85E5-05411FE45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5110788-039F-47EE-9607-E756F6667C77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51ECF38-DAEC-4094-B865-AC71ACF889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9AFD73F-73E0-4BBA-8DE5-3FBFE629E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Compaction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후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en-US" altLang="ko-Kore-KR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L1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의 크기가 타겟 크기를 초과할 수 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.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이 경우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en-US" altLang="ko-Kore-KR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L1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에서 하나 이상의 파일을 선택하고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그 파일과 중복되는 </a:t>
            </a:r>
            <a:r>
              <a:rPr kumimoji="1" lang="en-US" altLang="ko-Kore-KR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key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범위를 갖는 </a:t>
            </a:r>
            <a:r>
              <a:rPr kumimoji="1" lang="en-US" altLang="ko-Kore-KR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L2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파일들과 병합한다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.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결과 파일은 </a:t>
            </a:r>
            <a:r>
              <a:rPr kumimoji="1" lang="en-US" altLang="ko-Kore-KR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L2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에 새로 쓰여진다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.</a:t>
            </a:r>
          </a:p>
          <a:p>
            <a:br>
              <a:rPr lang="ko-KR" altLang="en-US" dirty="0"/>
            </a:br>
            <a:r>
              <a:rPr lang="en-US" altLang="ko-KR" dirty="0"/>
              <a:t>Compaction </a:t>
            </a:r>
            <a:r>
              <a:rPr lang="ko-KR" altLang="en-US" dirty="0"/>
              <a:t>과정에서 어떤 </a:t>
            </a:r>
            <a:r>
              <a:rPr lang="en-US" altLang="ko-KR" dirty="0" err="1"/>
              <a:t>sstable</a:t>
            </a:r>
            <a:r>
              <a:rPr lang="ko-KR" altLang="en-US" dirty="0"/>
              <a:t>을 선택하여 합병할지가 흥미로운 주제였고 여러 선택 옵션에 따른 장단점과 </a:t>
            </a:r>
            <a:r>
              <a:rPr lang="ko-KR" altLang="en-US" dirty="0" err="1"/>
              <a:t>성능비교가</a:t>
            </a:r>
            <a:r>
              <a:rPr lang="ko-KR" altLang="en-US" dirty="0"/>
              <a:t> 궁금하여 이번주 주제로 선정하게 되었다</a:t>
            </a:r>
            <a:r>
              <a:rPr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6085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957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01EEB286-C9F5-4D4D-A03C-33E9D6EA18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400" y="6507163"/>
            <a:ext cx="7391400" cy="7461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4065F58-E093-47FD-8CE2-183A01E3FA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71600" y="249238"/>
            <a:ext cx="7631113" cy="155575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chemeClr val="tx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pic>
        <p:nvPicPr>
          <p:cNvPr id="6" name="그림 11">
            <a:extLst>
              <a:ext uri="{FF2B5EF4-FFF2-40B4-BE49-F238E27FC236}">
                <a16:creationId xmlns:a16="http://schemas.microsoft.com/office/drawing/2014/main" id="{0F80463F-6F2D-49A3-BD14-81F5F6216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117475"/>
            <a:ext cx="1393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12">
            <a:extLst>
              <a:ext uri="{FF2B5EF4-FFF2-40B4-BE49-F238E27FC236}">
                <a16:creationId xmlns:a16="http://schemas.microsoft.com/office/drawing/2014/main" id="{650B76A3-FCA4-4AC1-BD02-4CF175733A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38900"/>
            <a:ext cx="1377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305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102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1520" y="836712"/>
            <a:ext cx="8640960" cy="5486400"/>
          </a:xfrm>
        </p:spPr>
        <p:txBody>
          <a:bodyPr/>
          <a:lstStyle>
            <a:lvl3pPr>
              <a:defRPr sz="1800"/>
            </a:lvl3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7517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24D01B-A3C7-49FF-A829-BC04F1A5EB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51275" y="6627813"/>
            <a:ext cx="1952625" cy="230187"/>
          </a:xfrm>
        </p:spPr>
        <p:txBody>
          <a:bodyPr/>
          <a:lstStyle>
            <a:lvl1pPr algn="ctr">
              <a:defRPr sz="1100"/>
            </a:lvl1pPr>
          </a:lstStyle>
          <a:p>
            <a:pPr>
              <a:defRPr/>
            </a:pPr>
            <a:fld id="{40239D5C-DBD1-4A5A-BA70-1B184E7DED7A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908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61B76E1-A305-4326-A865-7D1DF7C41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327281B-7456-4B46-83E7-D5286F5AF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028" name="Line 13">
            <a:extLst>
              <a:ext uri="{FF2B5EF4-FFF2-40B4-BE49-F238E27FC236}">
                <a16:creationId xmlns:a16="http://schemas.microsoft.com/office/drawing/2014/main" id="{549A5302-7F26-4371-A8EE-DCD55F47C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09600"/>
            <a:ext cx="8839200" cy="0"/>
          </a:xfrm>
          <a:prstGeom prst="line">
            <a:avLst/>
          </a:prstGeom>
          <a:noFill/>
          <a:ln w="38100">
            <a:solidFill>
              <a:srgbClr val="BE9A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30" name="Rectangle 18">
            <a:extLst>
              <a:ext uri="{FF2B5EF4-FFF2-40B4-BE49-F238E27FC236}">
                <a16:creationId xmlns:a16="http://schemas.microsoft.com/office/drawing/2014/main" id="{8FE9CC53-A66B-4B6B-85F0-BAF313959E6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73113" y="6553200"/>
            <a:ext cx="7315200" cy="76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AA99117-227F-4CC3-9355-76BD031E4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60738" y="6605588"/>
            <a:ext cx="2743200" cy="274637"/>
          </a:xfrm>
          <a:prstGeom prst="rect">
            <a:avLst/>
          </a:prstGeom>
        </p:spPr>
        <p:txBody>
          <a:bodyPr anchor="ctr"/>
          <a:lstStyle>
            <a:lvl1pPr algn="ctr">
              <a:defRPr sz="1100"/>
            </a:lvl1pPr>
          </a:lstStyle>
          <a:p>
            <a:pPr>
              <a:defRPr/>
            </a:pPr>
            <a:fld id="{A9448C75-886A-49A1-A902-7A47782AF946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  <p:pic>
        <p:nvPicPr>
          <p:cNvPr id="1031" name="그림 8">
            <a:extLst>
              <a:ext uri="{FF2B5EF4-FFF2-40B4-BE49-F238E27FC236}">
                <a16:creationId xmlns:a16="http://schemas.microsoft.com/office/drawing/2014/main" id="{8B445F62-D608-4AA5-BC40-FD22B01261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6457950"/>
            <a:ext cx="596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그림 2">
            <a:extLst>
              <a:ext uri="{FF2B5EF4-FFF2-40B4-BE49-F238E27FC236}">
                <a16:creationId xmlns:a16="http://schemas.microsoft.com/office/drawing/2014/main" id="{D11AC254-300C-4EAA-8FE3-4454D3E1A5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438900"/>
            <a:ext cx="914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Blip>
          <a:blip r:embed="rId7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jeongmin981@gmail.com" TargetMode="External"/><Relationship Id="rId4" Type="http://schemas.openxmlformats.org/officeDocument/2006/relationships/hyperlink" Target="mailto:sanha0498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1113450-F88C-4EB4-BE8B-9AD1D83534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6084" y="2060997"/>
            <a:ext cx="8231832" cy="1439862"/>
          </a:xfrm>
        </p:spPr>
        <p:txBody>
          <a:bodyPr/>
          <a:lstStyle/>
          <a:p>
            <a:pPr eaLnBrk="1" hangingPunct="1"/>
            <a:r>
              <a:rPr lang="en-US" altLang="ko-KR" sz="4000" b="1" dirty="0"/>
              <a:t>Compaction priority</a:t>
            </a:r>
            <a:br>
              <a:rPr lang="en-US" altLang="ko-KR" sz="4000" b="1" dirty="0"/>
            </a:br>
            <a:r>
              <a:rPr lang="en-US" altLang="ko-KR" sz="4000" b="1" dirty="0"/>
              <a:t>Option</a:t>
            </a:r>
            <a:endParaRPr lang="ko-KR" altLang="en-US" sz="4000" b="1" dirty="0"/>
          </a:p>
        </p:txBody>
      </p:sp>
      <p:sp>
        <p:nvSpPr>
          <p:cNvPr id="7171" name="Text Box 6">
            <a:extLst>
              <a:ext uri="{FF2B5EF4-FFF2-40B4-BE49-F238E27FC236}">
                <a16:creationId xmlns:a16="http://schemas.microsoft.com/office/drawing/2014/main" id="{2431FB02-D95C-4163-BDF9-7DA4FB95D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4077072"/>
            <a:ext cx="5661025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dirty="0">
                <a:latin typeface="Tahoma" panose="020B0604030504040204" pitchFamily="34" charset="0"/>
              </a:rPr>
              <a:t>Supported by IITP, </a:t>
            </a:r>
            <a:r>
              <a:rPr lang="en-US" altLang="ko-KR" sz="2000" b="0" dirty="0" err="1">
                <a:latin typeface="Tahoma" panose="020B0604030504040204" pitchFamily="34" charset="0"/>
              </a:rPr>
              <a:t>StarLab</a:t>
            </a:r>
            <a:r>
              <a:rPr lang="en-US" altLang="ko-KR" sz="2000" b="0" dirty="0">
                <a:latin typeface="Tahoma" panose="020B0604030504040204" pitchFamily="34" charset="0"/>
              </a:rPr>
              <a:t>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0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</a:rPr>
              <a:t>August</a:t>
            </a:r>
            <a:r>
              <a:rPr lang="ko-KR" altLang="en-US" sz="1800" b="0" dirty="0">
                <a:latin typeface="Tahoma" panose="020B0604030504040204" pitchFamily="34" charset="0"/>
              </a:rPr>
              <a:t> </a:t>
            </a:r>
            <a:r>
              <a:rPr lang="en-US" altLang="ko-KR" sz="1800" b="0" dirty="0">
                <a:latin typeface="Tahoma" panose="020B0604030504040204" pitchFamily="34" charset="0"/>
              </a:rPr>
              <a:t>23, 2021</a:t>
            </a:r>
            <a:endParaRPr lang="ko-KR" altLang="en-US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 dirty="0">
                <a:latin typeface="Tahoma" panose="020B0604030504040204" pitchFamily="34" charset="0"/>
              </a:rPr>
              <a:t>고산하</a:t>
            </a:r>
            <a:r>
              <a:rPr lang="en-US" altLang="ko-KR" sz="1800" b="0" dirty="0">
                <a:latin typeface="Tahoma" panose="020B0604030504040204" pitchFamily="34" charset="0"/>
              </a:rPr>
              <a:t>,</a:t>
            </a:r>
            <a:r>
              <a:rPr lang="ko-KR" altLang="en-US" sz="1800" b="0" dirty="0">
                <a:latin typeface="Tahoma" panose="020B0604030504040204" pitchFamily="34" charset="0"/>
              </a:rPr>
              <a:t> 김정민</a:t>
            </a:r>
            <a:endParaRPr lang="en-US" altLang="ko-KR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  <a:hlinkClick r:id="rId4"/>
              </a:rPr>
              <a:t>sanha0498@gmail.com</a:t>
            </a:r>
            <a:r>
              <a:rPr lang="en-US" altLang="ko-KR" sz="1800" b="0" dirty="0">
                <a:latin typeface="Tahoma" panose="020B0604030504040204" pitchFamily="34" charset="0"/>
              </a:rPr>
              <a:t>, </a:t>
            </a:r>
            <a:r>
              <a:rPr lang="en-US" altLang="ko-KR" sz="1800" b="0" dirty="0">
                <a:latin typeface="Tahoma" panose="020B0604030504040204" pitchFamily="34" charset="0"/>
                <a:hlinkClick r:id="rId5"/>
              </a:rPr>
              <a:t>jeongmin981@gmail.com</a:t>
            </a:r>
            <a:endParaRPr lang="en-US" altLang="ko-KR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 dirty="0">
                <a:latin typeface="Tahoma" panose="020B0604030504040204" pitchFamily="34" charset="0"/>
              </a:rPr>
              <a:t>두 얼간이</a:t>
            </a:r>
            <a:endParaRPr lang="en-US" altLang="ko-KR" sz="1800" b="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44951-E2BF-E64A-A427-2E67788F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Appendix : kMinOverlappingRatio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8C05CC-EE39-FA46-B46C-5FDD79C2463B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ore-KR" dirty="0"/>
              <a:t>SortFileByOverlappingRatio function code</a:t>
            </a:r>
          </a:p>
          <a:p>
            <a:pPr marL="0" indent="0">
              <a:buNone/>
            </a:pPr>
            <a:endParaRPr kumimoji="1" lang="ko-Kore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FDEA8A9-3295-9645-951C-0C1B2D3CC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57" y="1268760"/>
            <a:ext cx="5616213" cy="3528392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38BEA40-4869-3C4A-8DA1-8F0586817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642420"/>
            <a:ext cx="5594263" cy="181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Picking compaction candidates in LCS</a:t>
            </a:r>
            <a:br>
              <a:rPr lang="en-US" altLang="ko-Kore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Leveled compaction workload</a:t>
            </a:r>
          </a:p>
          <a:p>
            <a:pPr lvl="1">
              <a:defRPr/>
            </a:pPr>
            <a:r>
              <a:rPr lang="en-US" altLang="ko-KR" dirty="0"/>
              <a:t>L1 exceeded its target size. (Compaction triggered)</a:t>
            </a:r>
          </a:p>
          <a:p>
            <a:pPr lvl="1">
              <a:defRPr/>
            </a:pPr>
            <a:r>
              <a:rPr lang="en-US" altLang="ko-Kore-KR" dirty="0"/>
              <a:t>Pick at least one file from L1 and merge it with the overlapping range of L2</a:t>
            </a:r>
          </a:p>
          <a:p>
            <a:pPr lvl="1">
              <a:defRPr/>
            </a:pPr>
            <a:r>
              <a:rPr lang="en-US" altLang="ko-KR" dirty="0"/>
              <a:t>Result files will be placed in L2</a:t>
            </a:r>
          </a:p>
          <a:p>
            <a:pPr lvl="1">
              <a:defRPr/>
            </a:pPr>
            <a:r>
              <a:rPr lang="en-US" altLang="ko-Kore-KR" dirty="0"/>
              <a:t>Which file to pick to compact</a:t>
            </a:r>
            <a:r>
              <a:rPr lang="en-US" altLang="ko-KR" dirty="0"/>
              <a:t> may differ by its compaction priority option</a:t>
            </a:r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6AAF69A-5E66-B842-98AB-909F0546C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259" y="3356992"/>
            <a:ext cx="4940127" cy="28083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645E11-F532-EF46-A06A-23DE71BDB7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4" y="3356991"/>
            <a:ext cx="3889780" cy="23042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CFE86-84E2-074D-B6B6-7BF42E64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Option of Compaction Priority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352891-7AAD-1644-B471-BF64CE0E1852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ore-KR" dirty="0"/>
              <a:t>kByCompensatedSize (0x0) :</a:t>
            </a:r>
          </a:p>
          <a:p>
            <a:pPr lvl="1"/>
            <a:r>
              <a:rPr lang="en-US" altLang="ko-Kore-KR" dirty="0"/>
              <a:t>If number of deletes in a file exceeds number of inserts, </a:t>
            </a:r>
          </a:p>
          <a:p>
            <a:pPr lvl="1"/>
            <a:r>
              <a:rPr lang="en-US" altLang="ko-Kore-KR" dirty="0"/>
              <a:t>it is more likely to be picked for compaction. </a:t>
            </a:r>
          </a:p>
          <a:p>
            <a:pPr lvl="1"/>
            <a:endParaRPr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sz="1800" dirty="0"/>
          </a:p>
          <a:p>
            <a:r>
              <a:rPr lang="en-US" altLang="ko-Kore-KR" dirty="0"/>
              <a:t>kOldestLargestSeqFirst (0x1) : </a:t>
            </a:r>
          </a:p>
          <a:p>
            <a:pPr lvl="1"/>
            <a:r>
              <a:rPr lang="en-US" altLang="ko-Kore-KR" dirty="0"/>
              <a:t> Pick a file whose latest update is the oldest.</a:t>
            </a:r>
          </a:p>
          <a:p>
            <a:pPr lvl="1"/>
            <a:r>
              <a:rPr lang="en-US" altLang="ko-Kore-KR" dirty="0"/>
              <a:t> By compacting coldest range first,</a:t>
            </a:r>
          </a:p>
          <a:p>
            <a:pPr lvl="1"/>
            <a:r>
              <a:rPr lang="en-US" altLang="ko-Kore-KR" dirty="0"/>
              <a:t> we leave the hot ranges in the level. 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B81F7BA-39ED-8846-B3A2-816B2F3F2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726" y="4797152"/>
            <a:ext cx="4032448" cy="1196672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5ACE4ED-7E0E-2840-AF29-AA0D8CC49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04864"/>
            <a:ext cx="4566121" cy="833961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50EECDB-9C94-2040-AA3F-33675AAC4E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50" y="2204864"/>
            <a:ext cx="4104456" cy="84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7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09519-8D3E-704C-AAD1-83878180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Option of Compaction Priority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172F82-EBD2-BE45-A88D-030893364662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ore-KR" dirty="0"/>
              <a:t>kOldestSmallestSeqFirst (0x2) : </a:t>
            </a:r>
          </a:p>
          <a:p>
            <a:pPr lvl="1"/>
            <a:r>
              <a:rPr lang="en-US" altLang="ko-Kore-KR" dirty="0"/>
              <a:t>Pick the file covers the oldest updates in the level, </a:t>
            </a:r>
          </a:p>
          <a:p>
            <a:pPr lvl="1"/>
            <a:r>
              <a:rPr lang="en-US" altLang="ko-Kore-KR" dirty="0"/>
              <a:t>which usually is contains the densest key range.</a:t>
            </a:r>
          </a:p>
          <a:p>
            <a:pPr lvl="1"/>
            <a:endParaRPr kumimoji="1" lang="en-US" altLang="ko-Kore-KR" dirty="0"/>
          </a:p>
          <a:p>
            <a:pPr lvl="1"/>
            <a:endParaRPr lang="en-US" altLang="ko-Kore-KR" dirty="0"/>
          </a:p>
          <a:p>
            <a:endParaRPr lang="en-US" altLang="ko-Kore-KR" dirty="0"/>
          </a:p>
          <a:p>
            <a:r>
              <a:rPr lang="en-US" altLang="ko-Kore-KR" dirty="0"/>
              <a:t>kMinOverlappingRatio (Default, 0x3) :</a:t>
            </a:r>
          </a:p>
          <a:p>
            <a:pPr lvl="1"/>
            <a:r>
              <a:rPr lang="en-US" altLang="ko-Kore-KR" dirty="0"/>
              <a:t>Compact files whose ratio between </a:t>
            </a:r>
          </a:p>
          <a:p>
            <a:pPr lvl="1"/>
            <a:r>
              <a:rPr lang="en-US" altLang="ko-Kore-KR" dirty="0"/>
              <a:t>overlapping size in next level and its size is the smallest. </a:t>
            </a:r>
            <a:endParaRPr lang="ko-Kore-KR" altLang="en-US" dirty="0"/>
          </a:p>
          <a:p>
            <a:pPr marL="457200" lvl="1" indent="0">
              <a:buNone/>
            </a:pPr>
            <a:endParaRPr lang="en-US" altLang="ko-Kore-KR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A0215042-0365-7647-9B60-F121E1A1D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653136"/>
            <a:ext cx="5904656" cy="874044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A9806B53-A6D7-8849-96F7-D74D34799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060848"/>
            <a:ext cx="4032448" cy="107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2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51483-CB4C-BF42-BEE6-9AA34654C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Option of Compaction Priority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983118-9016-2E4C-B8F7-55AD2DDDF0B3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US" altLang="ko-Kore-KR" dirty="0"/>
              <a:t>Experiment Env</a:t>
            </a:r>
          </a:p>
          <a:p>
            <a:pPr lvl="1"/>
            <a:r>
              <a:rPr lang="en-US" altLang="ko-Kore-KR" dirty="0"/>
              <a:t>rocksDB = version 6.24</a:t>
            </a:r>
          </a:p>
          <a:p>
            <a:pPr lvl="1"/>
            <a:r>
              <a:rPr lang="en-US" altLang="ko-Kore-KR" dirty="0"/>
              <a:t>CPU = 1 * Intel(R) Core(TM) i5-4250U CPU 1.30GHz</a:t>
            </a:r>
          </a:p>
          <a:p>
            <a:pPr lvl="1"/>
            <a:r>
              <a:rPr lang="en-US" altLang="ko-Kore-KR" dirty="0"/>
              <a:t>key_size = 16 bytes</a:t>
            </a:r>
          </a:p>
          <a:p>
            <a:pPr lvl="1"/>
            <a:r>
              <a:rPr lang="en-US" altLang="ko-Kore-KR" dirty="0"/>
              <a:t>value_size = 1KB</a:t>
            </a:r>
          </a:p>
          <a:p>
            <a:pPr lvl="1"/>
            <a:r>
              <a:rPr lang="en-US" altLang="ko-Kore-KR" dirty="0"/>
              <a:t>Entries = 1,000,000,  2,000,000, 4,000,000</a:t>
            </a:r>
          </a:p>
          <a:p>
            <a:pPr lvl="1"/>
            <a:endParaRPr lang="en-US" altLang="ko-Kore-KR" dirty="0"/>
          </a:p>
          <a:p>
            <a:pPr marL="457200" lvl="1" indent="0">
              <a:buNone/>
            </a:pPr>
            <a:r>
              <a:rPr lang="en-US" altLang="ko-Kore-KR" b="1" dirty="0"/>
              <a:t>TestCase :</a:t>
            </a:r>
            <a:endParaRPr lang="en-US" altLang="ko-Kore-KR" dirty="0"/>
          </a:p>
          <a:p>
            <a:pPr marL="457200" lvl="1" indent="0">
              <a:buNone/>
            </a:pPr>
            <a:r>
              <a:rPr lang="en-US" altLang="ko-Kore-KR" dirty="0"/>
              <a:t>fillrandom, deleterandom </a:t>
            </a:r>
          </a:p>
          <a:p>
            <a:pPr marL="457200" lvl="1" indent="0">
              <a:buNone/>
            </a:pPr>
            <a:r>
              <a:rPr lang="en-US" altLang="ko-KR" dirty="0"/>
              <a:t>(Write Amp, Comp cnt, Wnew) </a:t>
            </a:r>
            <a:endParaRPr lang="en-US" altLang="ko-Kore-KR" dirty="0"/>
          </a:p>
          <a:p>
            <a:pPr marL="457200" lvl="1" indent="0">
              <a:buNone/>
            </a:pPr>
            <a:endParaRPr lang="en-US" altLang="ko-Kore-KR" dirty="0"/>
          </a:p>
          <a:p>
            <a:pPr marL="457200" lvl="1" indent="0">
              <a:buNone/>
            </a:pPr>
            <a:endParaRPr lang="en-US" altLang="ko-Kore-KR" dirty="0"/>
          </a:p>
          <a:p>
            <a:pPr marL="457200" lvl="1" indent="0">
              <a:buNone/>
            </a:pPr>
            <a:endParaRPr lang="en-US" altLang="ko-Kore-KR" dirty="0"/>
          </a:p>
          <a:p>
            <a:pPr marL="0" indent="0">
              <a:buNone/>
            </a:pP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01543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EDF08-57C9-4C43-BA6F-01EFFC18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Option of Compaction Priority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EB479C-0057-344A-9F80-E37CF092967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1520" y="836712"/>
            <a:ext cx="8640960" cy="5668392"/>
          </a:xfrm>
        </p:spPr>
        <p:txBody>
          <a:bodyPr/>
          <a:lstStyle/>
          <a:p>
            <a:r>
              <a:rPr lang="en-US" altLang="ko-Kore-KR" dirty="0"/>
              <a:t>Fillrandom + deleteramdom</a:t>
            </a:r>
            <a:endParaRPr kumimoji="1" lang="ko-Kore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F08E2E1-51DF-E34A-9AAB-30DB64956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184588"/>
              </p:ext>
            </p:extLst>
          </p:nvPr>
        </p:nvGraphicFramePr>
        <p:xfrm>
          <a:off x="1475656" y="1340768"/>
          <a:ext cx="6480720" cy="1524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20180">
                  <a:extLst>
                    <a:ext uri="{9D8B030D-6E8A-4147-A177-3AD203B41FA5}">
                      <a16:colId xmlns:a16="http://schemas.microsoft.com/office/drawing/2014/main" val="489940209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993586006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3473814853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210675457"/>
                    </a:ext>
                  </a:extLst>
                </a:gridCol>
              </a:tblGrid>
              <a:tr h="247392">
                <a:tc>
                  <a:txBody>
                    <a:bodyPr/>
                    <a:lstStyle/>
                    <a:p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W-Amp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Comp_cnt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Wnew(GB)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036996"/>
                  </a:ext>
                </a:extLst>
              </a:tr>
              <a:tr h="247392"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400" dirty="0"/>
                        <a:t>2.2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400" dirty="0"/>
                        <a:t>19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400" dirty="0"/>
                        <a:t>0.9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677545"/>
                  </a:ext>
                </a:extLst>
              </a:tr>
              <a:tr h="247392"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400" dirty="0"/>
                        <a:t>1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2.9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21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1.0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301660"/>
                  </a:ext>
                </a:extLst>
              </a:tr>
              <a:tr h="247392"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400" dirty="0"/>
                        <a:t>2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2.9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21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1.0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14769"/>
                  </a:ext>
                </a:extLst>
              </a:tr>
              <a:tr h="247392"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400" dirty="0"/>
                        <a:t>3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2.2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21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0.9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759740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533D09BA-7160-6845-ABAD-0B6C86033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693842"/>
              </p:ext>
            </p:extLst>
          </p:nvPr>
        </p:nvGraphicFramePr>
        <p:xfrm>
          <a:off x="1475656" y="3129136"/>
          <a:ext cx="6480720" cy="1524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20180">
                  <a:extLst>
                    <a:ext uri="{9D8B030D-6E8A-4147-A177-3AD203B41FA5}">
                      <a16:colId xmlns:a16="http://schemas.microsoft.com/office/drawing/2014/main" val="489940209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993586006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3473814853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210675457"/>
                    </a:ext>
                  </a:extLst>
                </a:gridCol>
              </a:tblGrid>
              <a:tr h="247392">
                <a:tc>
                  <a:txBody>
                    <a:bodyPr/>
                    <a:lstStyle/>
                    <a:p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W-Amp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Comp_cnt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Wnew(GB)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036996"/>
                  </a:ext>
                </a:extLst>
              </a:tr>
              <a:tr h="247392"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400" dirty="0"/>
                        <a:t>2.9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400" dirty="0"/>
                        <a:t>40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400" dirty="0"/>
                        <a:t>1.4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677545"/>
                  </a:ext>
                </a:extLst>
              </a:tr>
              <a:tr h="247392"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400" dirty="0"/>
                        <a:t>1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3.5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44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1.6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301660"/>
                  </a:ext>
                </a:extLst>
              </a:tr>
              <a:tr h="247392"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400" dirty="0"/>
                        <a:t>2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3.0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40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1.4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14769"/>
                  </a:ext>
                </a:extLst>
              </a:tr>
              <a:tr h="247392"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400" dirty="0"/>
                        <a:t>3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1.7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34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1.5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759740"/>
                  </a:ext>
                </a:extLst>
              </a:tr>
            </a:tbl>
          </a:graphicData>
        </a:graphic>
      </p:graphicFrame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0015F6EE-4F35-C142-8662-9BD8AD6CD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324780"/>
              </p:ext>
            </p:extLst>
          </p:nvPr>
        </p:nvGraphicFramePr>
        <p:xfrm>
          <a:off x="1475656" y="4981104"/>
          <a:ext cx="6480720" cy="1524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20180">
                  <a:extLst>
                    <a:ext uri="{9D8B030D-6E8A-4147-A177-3AD203B41FA5}">
                      <a16:colId xmlns:a16="http://schemas.microsoft.com/office/drawing/2014/main" val="489940209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993586006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3473814853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210675457"/>
                    </a:ext>
                  </a:extLst>
                </a:gridCol>
              </a:tblGrid>
              <a:tr h="247392">
                <a:tc>
                  <a:txBody>
                    <a:bodyPr/>
                    <a:lstStyle/>
                    <a:p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W-Amp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Comp_cnt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Wnew(GB)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036996"/>
                  </a:ext>
                </a:extLst>
              </a:tr>
              <a:tr h="247392"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400" dirty="0"/>
                        <a:t>2.5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400" dirty="0"/>
                        <a:t>70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400" dirty="0"/>
                        <a:t>3.5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677545"/>
                  </a:ext>
                </a:extLst>
              </a:tr>
              <a:tr h="247392"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400" dirty="0"/>
                        <a:t>1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3.9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86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3.8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301660"/>
                  </a:ext>
                </a:extLst>
              </a:tr>
              <a:tr h="247392"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400" dirty="0"/>
                        <a:t>2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3.0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75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3.9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14769"/>
                  </a:ext>
                </a:extLst>
              </a:tr>
              <a:tr h="247392"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400" dirty="0"/>
                        <a:t>3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2.9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76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4.0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7597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1708D40-26C9-EC4C-9992-AF1015B46E16}"/>
              </a:ext>
            </a:extLst>
          </p:cNvPr>
          <p:cNvSpPr txBox="1"/>
          <p:nvPr/>
        </p:nvSpPr>
        <p:spPr>
          <a:xfrm>
            <a:off x="263465" y="1910854"/>
            <a:ext cx="1212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0" dirty="0"/>
              <a:t>Entries =</a:t>
            </a:r>
          </a:p>
          <a:p>
            <a:r>
              <a:rPr lang="en-US" altLang="ko-Kore-KR" b="0" dirty="0"/>
              <a:t>1,000,000</a:t>
            </a:r>
            <a:endParaRPr kumimoji="1" lang="en-US" altLang="ko-Kore-KR" b="0" dirty="0"/>
          </a:p>
          <a:p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85853B-363A-AE41-B91A-6D690646C881}"/>
              </a:ext>
            </a:extLst>
          </p:cNvPr>
          <p:cNvSpPr txBox="1"/>
          <p:nvPr/>
        </p:nvSpPr>
        <p:spPr>
          <a:xfrm>
            <a:off x="263465" y="3655318"/>
            <a:ext cx="1212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0" dirty="0"/>
              <a:t>Entries =</a:t>
            </a:r>
          </a:p>
          <a:p>
            <a:r>
              <a:rPr lang="en-US" altLang="ko-Kore-KR" b="0" dirty="0"/>
              <a:t>2,000,000</a:t>
            </a:r>
            <a:endParaRPr kumimoji="1" lang="en-US" altLang="ko-Kore-KR" b="0" dirty="0"/>
          </a:p>
          <a:p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F938ED-45A3-6F43-8A23-A395E218B21E}"/>
              </a:ext>
            </a:extLst>
          </p:cNvPr>
          <p:cNvSpPr txBox="1"/>
          <p:nvPr/>
        </p:nvSpPr>
        <p:spPr>
          <a:xfrm>
            <a:off x="251520" y="5348684"/>
            <a:ext cx="12099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0" dirty="0"/>
              <a:t>Entries =</a:t>
            </a:r>
          </a:p>
          <a:p>
            <a:r>
              <a:rPr lang="en-US" altLang="ko-Kore-KR" b="0" dirty="0"/>
              <a:t>4,000,000</a:t>
            </a:r>
            <a:endParaRPr kumimoji="1" lang="en-US" altLang="ko-Kore-KR" b="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8410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A1A22-E17C-934B-B129-60C269A1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86" y="25064"/>
            <a:ext cx="8839200" cy="533400"/>
          </a:xfrm>
        </p:spPr>
        <p:txBody>
          <a:bodyPr/>
          <a:lstStyle/>
          <a:p>
            <a:r>
              <a:rPr lang="en-US" altLang="ko-Kore-KR" dirty="0"/>
              <a:t>Option of Compaction Priority</a:t>
            </a:r>
            <a:endParaRPr kumimoji="1" lang="ko-Kore-KR" altLang="en-US" dirty="0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A5473C9C-A929-0B4D-973F-09DA72521F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8008582"/>
              </p:ext>
            </p:extLst>
          </p:nvPr>
        </p:nvGraphicFramePr>
        <p:xfrm>
          <a:off x="1453632" y="908720"/>
          <a:ext cx="6048672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92639524-8141-4D67-B03A-4609BC294A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6046832"/>
              </p:ext>
            </p:extLst>
          </p:nvPr>
        </p:nvGraphicFramePr>
        <p:xfrm>
          <a:off x="1597648" y="3501008"/>
          <a:ext cx="5904656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4332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1B85A-463E-4DD7-A016-86DFC6B5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Option of Compaction Priority</a:t>
            </a:r>
            <a:endParaRPr lang="ko-KR" altLang="en-US" dirty="0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649F9BD2-DD28-4CE9-93E7-ED8F1462E4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3091050"/>
              </p:ext>
            </p:extLst>
          </p:nvPr>
        </p:nvGraphicFramePr>
        <p:xfrm>
          <a:off x="1547664" y="1772816"/>
          <a:ext cx="6408712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6493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300A21D4-64C9-4B52-BD0E-97877AE52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</a:t>
            </a:r>
            <a:endParaRPr lang="ko-KR" altLang="en-US" dirty="0"/>
          </a:p>
        </p:txBody>
      </p:sp>
      <p:pic>
        <p:nvPicPr>
          <p:cNvPr id="13316" name="그림 5">
            <a:extLst>
              <a:ext uri="{FF2B5EF4-FFF2-40B4-BE49-F238E27FC236}">
                <a16:creationId xmlns:a16="http://schemas.microsoft.com/office/drawing/2014/main" id="{488CD059-56D5-4F58-8495-13ADDB17A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28775"/>
            <a:ext cx="58324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파일캐쉬서식">
  <a:themeElements>
    <a:clrScheme name="파일캐쉬서식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일캐쉬서식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파일캐쉬서식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D:\users\powerppt서식\파일캐쉬서식.pot</Template>
  <TotalTime>33663</TotalTime>
  <Words>436</Words>
  <Application>Microsoft Office PowerPoint</Application>
  <PresentationFormat>화면 슬라이드 쇼(4:3)</PresentationFormat>
  <Paragraphs>127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굴림</vt:lpstr>
      <vt:lpstr>Arial</vt:lpstr>
      <vt:lpstr>Tahoma</vt:lpstr>
      <vt:lpstr>Wingdings</vt:lpstr>
      <vt:lpstr>파일캐쉬서식</vt:lpstr>
      <vt:lpstr>Compaction priority Option</vt:lpstr>
      <vt:lpstr>Picking compaction candidates in LCS </vt:lpstr>
      <vt:lpstr>Option of Compaction Priority</vt:lpstr>
      <vt:lpstr>Option of Compaction Priority</vt:lpstr>
      <vt:lpstr>Option of Compaction Priority</vt:lpstr>
      <vt:lpstr>Option of Compaction Priority</vt:lpstr>
      <vt:lpstr>Option of Compaction Priority</vt:lpstr>
      <vt:lpstr>Option of Compaction Priority</vt:lpstr>
      <vt:lpstr>Discussion</vt:lpstr>
      <vt:lpstr>Appendix : kMinOverlappingRatio</vt:lpstr>
    </vt:vector>
  </TitlesOfParts>
  <Manager>최종무</Manager>
  <Company>단국대학교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자료</dc:title>
  <dc:creator>최종무</dc:creator>
  <cp:lastModifiedBy>김 정민</cp:lastModifiedBy>
  <cp:revision>1045</cp:revision>
  <cp:lastPrinted>2000-10-17T04:49:16Z</cp:lastPrinted>
  <dcterms:created xsi:type="dcterms:W3CDTF">2000-07-27T08:49:33Z</dcterms:created>
  <dcterms:modified xsi:type="dcterms:W3CDTF">2021-08-23T03:28:48Z</dcterms:modified>
</cp:coreProperties>
</file>