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4015" r:id="rId2"/>
    <p:sldId id="3995" r:id="rId3"/>
    <p:sldId id="4301" r:id="rId4"/>
    <p:sldId id="4228" r:id="rId5"/>
    <p:sldId id="4271" r:id="rId6"/>
    <p:sldId id="4276" r:id="rId7"/>
    <p:sldId id="4263" r:id="rId8"/>
    <p:sldId id="4283" r:id="rId9"/>
    <p:sldId id="4284" r:id="rId10"/>
    <p:sldId id="4295" r:id="rId11"/>
    <p:sldId id="4287" r:id="rId12"/>
    <p:sldId id="4299" r:id="rId13"/>
    <p:sldId id="4292" r:id="rId14"/>
    <p:sldId id="4289" r:id="rId15"/>
    <p:sldId id="4288" r:id="rId16"/>
    <p:sldId id="4285" r:id="rId17"/>
    <p:sldId id="4291" r:id="rId18"/>
    <p:sldId id="4286" r:id="rId19"/>
    <p:sldId id="4297" r:id="rId20"/>
    <p:sldId id="4298" r:id="rId21"/>
    <p:sldId id="4254" r:id="rId22"/>
    <p:sldId id="4261" r:id="rId23"/>
    <p:sldId id="4275" r:id="rId24"/>
    <p:sldId id="4266" r:id="rId25"/>
    <p:sldId id="4270" r:id="rId26"/>
    <p:sldId id="4264" r:id="rId27"/>
    <p:sldId id="4282" r:id="rId28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1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 인호" initials="송인" lastIdx="1" clrIdx="0">
    <p:extLst>
      <p:ext uri="{19B8F6BF-5375-455C-9EA6-DF929625EA0E}">
        <p15:presenceInfo xmlns:p15="http://schemas.microsoft.com/office/powerpoint/2012/main" userId="555572ad51608a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08080"/>
    <a:srgbClr val="8D74D2"/>
    <a:srgbClr val="EAEAEA"/>
    <a:srgbClr val="4682B4"/>
    <a:srgbClr val="13631A"/>
    <a:srgbClr val="FFFFFF"/>
    <a:srgbClr val="15531F"/>
    <a:srgbClr val="11681A"/>
    <a:srgbClr val="195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0471" autoAdjust="0"/>
  </p:normalViewPr>
  <p:slideViewPr>
    <p:cSldViewPr>
      <p:cViewPr varScale="1">
        <p:scale>
          <a:sx n="108" d="100"/>
          <a:sy n="108" d="100"/>
        </p:scale>
        <p:origin x="948" y="114"/>
      </p:cViewPr>
      <p:guideLst>
        <p:guide orient="horz" pos="816"/>
        <p:guide pos="1680"/>
      </p:guideLst>
    </p:cSldViewPr>
  </p:slideViewPr>
  <p:outlineViewPr>
    <p:cViewPr>
      <p:scale>
        <a:sx n="33" d="100"/>
        <a:sy n="33" d="100"/>
      </p:scale>
      <p:origin x="84" y="160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4620;&#50696;&#51652;\Documents\&#52852;&#52852;&#50724;&#53665;%20&#48155;&#51008;%20&#54028;&#51068;\db_Bench_&#49892;&#5474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Leveled</c:v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'Sheet1 (2)'!$C$17:$C$20</c:f>
              <c:strCache>
                <c:ptCount val="4"/>
                <c:pt idx="0">
                  <c:v>16B</c:v>
                </c:pt>
                <c:pt idx="1">
                  <c:v>32B</c:v>
                </c:pt>
                <c:pt idx="2">
                  <c:v>64B</c:v>
                </c:pt>
                <c:pt idx="3">
                  <c:v>128B</c:v>
                </c:pt>
              </c:strCache>
            </c:strRef>
          </c:cat>
          <c:val>
            <c:numRef>
              <c:f>'Sheet1 (2)'!$F$4:$F$7</c:f>
              <c:numCache>
                <c:formatCode>General</c:formatCode>
                <c:ptCount val="4"/>
                <c:pt idx="0">
                  <c:v>18.815999999999999</c:v>
                </c:pt>
                <c:pt idx="1">
                  <c:v>18.335999999999999</c:v>
                </c:pt>
                <c:pt idx="2">
                  <c:v>16.238</c:v>
                </c:pt>
                <c:pt idx="3">
                  <c:v>14.96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B7-4AA4-A310-C2A7A304401A}"/>
            </c:ext>
          </c:extLst>
        </c:ser>
        <c:ser>
          <c:idx val="1"/>
          <c:order val="1"/>
          <c:tx>
            <c:v>Universal</c:v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'Sheet1 (2)'!$C$17:$C$20</c:f>
              <c:strCache>
                <c:ptCount val="4"/>
                <c:pt idx="0">
                  <c:v>16B</c:v>
                </c:pt>
                <c:pt idx="1">
                  <c:v>32B</c:v>
                </c:pt>
                <c:pt idx="2">
                  <c:v>64B</c:v>
                </c:pt>
                <c:pt idx="3">
                  <c:v>128B</c:v>
                </c:pt>
              </c:strCache>
            </c:strRef>
          </c:cat>
          <c:val>
            <c:numRef>
              <c:f>'Sheet1 (2)'!$N$4:$N$7</c:f>
              <c:numCache>
                <c:formatCode>General</c:formatCode>
                <c:ptCount val="4"/>
                <c:pt idx="0">
                  <c:v>33.706000000000003</c:v>
                </c:pt>
                <c:pt idx="1">
                  <c:v>33.631</c:v>
                </c:pt>
                <c:pt idx="2">
                  <c:v>24.995000000000001</c:v>
                </c:pt>
                <c:pt idx="3">
                  <c:v>21.824000000000002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B7-4AA4-A310-C2A7A30440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8340528"/>
        <c:axId val="1738342704"/>
      </c:barChart>
      <c:catAx>
        <c:axId val="1738340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Key size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42704"/>
        <c:crosses val="autoZero"/>
        <c:auto val="1"/>
        <c:lblAlgn val="ctr"/>
        <c:lblOffset val="100"/>
        <c:noMultiLvlLbl val="0"/>
      </c:catAx>
      <c:valAx>
        <c:axId val="173834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KOPS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4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274563927583564"/>
          <c:y val="0.7960892521984152"/>
          <c:w val="0.44566032048960541"/>
          <c:h val="0.10859203322109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FEC71AF6-6A35-43D3-8CC4-F7BA027133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CEEA974A-945F-4D02-B7C5-990D5E0EC1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>
            <a:extLst>
              <a:ext uri="{FF2B5EF4-FFF2-40B4-BE49-F238E27FC236}">
                <a16:creationId xmlns:a16="http://schemas.microsoft.com/office/drawing/2014/main" id="{E0BF02C8-8D43-4ECA-B77F-0F3A882D47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1029">
            <a:extLst>
              <a:ext uri="{FF2B5EF4-FFF2-40B4-BE49-F238E27FC236}">
                <a16:creationId xmlns:a16="http://schemas.microsoft.com/office/drawing/2014/main" id="{755CB34E-6853-4804-A572-A0CC00B4AE9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298A7D1A-B5C8-4586-A5C7-B9EDF8A157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9B1887D-7663-403E-876D-1614F0A449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59DDDC9-2940-48A1-B31A-BCE39386F1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D563CF0-E84C-459C-8D1D-55CD4C1A3D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6175" y="685800"/>
            <a:ext cx="4570413" cy="3427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6F2C1104-B26F-4E3E-BCCC-279E2D6F7F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81BF9821-0208-4162-A99B-48F35E87C3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04DA7AA2-98D1-40B4-8353-C66E7AB599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/>
            </a:lvl1pPr>
          </a:lstStyle>
          <a:p>
            <a:pPr>
              <a:defRPr/>
            </a:pPr>
            <a:fld id="{59B1E145-2250-46EF-BD1E-38C153529CA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0739DF0-B1B7-4CB7-85E5-05411FE45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5110788-039F-47EE-9607-E756F6667C77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51ECF38-DAEC-4094-B865-AC71ACF889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9AFD73F-73E0-4BBA-8DE5-3FBFE629E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9898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184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5365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5066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2515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438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710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01EEB286-C9F5-4D4D-A03C-33E9D6EA18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" y="6507163"/>
            <a:ext cx="7391400" cy="7461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4065F58-E093-47FD-8CE2-183A01E3FA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1600" y="249238"/>
            <a:ext cx="7631113" cy="155575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chemeClr val="tx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pic>
        <p:nvPicPr>
          <p:cNvPr id="6" name="그림 11">
            <a:extLst>
              <a:ext uri="{FF2B5EF4-FFF2-40B4-BE49-F238E27FC236}">
                <a16:creationId xmlns:a16="http://schemas.microsoft.com/office/drawing/2014/main" id="{0F80463F-6F2D-49A3-BD14-81F5F6216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117475"/>
            <a:ext cx="1393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12">
            <a:extLst>
              <a:ext uri="{FF2B5EF4-FFF2-40B4-BE49-F238E27FC236}">
                <a16:creationId xmlns:a16="http://schemas.microsoft.com/office/drawing/2014/main" id="{650B76A3-FCA4-4AC1-BD02-4CF175733A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38900"/>
            <a:ext cx="1377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305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102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1520" y="836712"/>
            <a:ext cx="8640960" cy="5486400"/>
          </a:xfrm>
        </p:spPr>
        <p:txBody>
          <a:bodyPr/>
          <a:lstStyle>
            <a:lvl3pPr>
              <a:defRPr sz="1800"/>
            </a:lvl3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7517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24D01B-A3C7-49FF-A829-BC04F1A5EB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51275" y="6627813"/>
            <a:ext cx="1952625" cy="230187"/>
          </a:xfrm>
        </p:spPr>
        <p:txBody>
          <a:bodyPr/>
          <a:lstStyle>
            <a:lvl1pPr algn="ctr">
              <a:defRPr sz="1100"/>
            </a:lvl1pPr>
          </a:lstStyle>
          <a:p>
            <a:pPr>
              <a:defRPr/>
            </a:pPr>
            <a:fld id="{40239D5C-DBD1-4A5A-BA70-1B184E7DED7A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908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61B76E1-A305-4326-A865-7D1DF7C41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327281B-7456-4B46-83E7-D5286F5AF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28" name="Line 13">
            <a:extLst>
              <a:ext uri="{FF2B5EF4-FFF2-40B4-BE49-F238E27FC236}">
                <a16:creationId xmlns:a16="http://schemas.microsoft.com/office/drawing/2014/main" id="{549A5302-7F26-4371-A8EE-DCD55F47C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09600"/>
            <a:ext cx="8839200" cy="0"/>
          </a:xfrm>
          <a:prstGeom prst="line">
            <a:avLst/>
          </a:prstGeom>
          <a:noFill/>
          <a:ln w="38100">
            <a:solidFill>
              <a:srgbClr val="BE9A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30" name="Rectangle 18">
            <a:extLst>
              <a:ext uri="{FF2B5EF4-FFF2-40B4-BE49-F238E27FC236}">
                <a16:creationId xmlns:a16="http://schemas.microsoft.com/office/drawing/2014/main" id="{8FE9CC53-A66B-4B6B-85F0-BAF313959E6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73113" y="6553200"/>
            <a:ext cx="7315200" cy="76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AA99117-227F-4CC3-9355-76BD031E4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60738" y="6605588"/>
            <a:ext cx="2743200" cy="274637"/>
          </a:xfrm>
          <a:prstGeom prst="rect">
            <a:avLst/>
          </a:prstGeom>
        </p:spPr>
        <p:txBody>
          <a:bodyPr anchor="ctr"/>
          <a:lstStyle>
            <a:lvl1pPr algn="ctr">
              <a:defRPr sz="1100"/>
            </a:lvl1pPr>
          </a:lstStyle>
          <a:p>
            <a:pPr>
              <a:defRPr/>
            </a:pPr>
            <a:fld id="{A9448C75-886A-49A1-A902-7A47782AF946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  <p:pic>
        <p:nvPicPr>
          <p:cNvPr id="1031" name="그림 8">
            <a:extLst>
              <a:ext uri="{FF2B5EF4-FFF2-40B4-BE49-F238E27FC236}">
                <a16:creationId xmlns:a16="http://schemas.microsoft.com/office/drawing/2014/main" id="{8B445F62-D608-4AA5-BC40-FD22B01261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6457950"/>
            <a:ext cx="596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그림 2">
            <a:extLst>
              <a:ext uri="{FF2B5EF4-FFF2-40B4-BE49-F238E27FC236}">
                <a16:creationId xmlns:a16="http://schemas.microsoft.com/office/drawing/2014/main" id="{D11AC254-300C-4EAA-8FE3-4454D3E1A5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438900"/>
            <a:ext cx="914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Blip>
          <a:blip r:embed="rId7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hbb97225@naver.com" TargetMode="External"/><Relationship Id="rId4" Type="http://schemas.openxmlformats.org/officeDocument/2006/relationships/hyperlink" Target="mailto:inhoinno@dankook.ac.k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junhe/wiscse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junhe/wiscse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1113450-F88C-4EB4-BE8B-9AD1D83534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6084" y="2060997"/>
            <a:ext cx="8231832" cy="1439862"/>
          </a:xfrm>
        </p:spPr>
        <p:txBody>
          <a:bodyPr/>
          <a:lstStyle/>
          <a:p>
            <a:pPr eaLnBrk="1" hangingPunct="1"/>
            <a:r>
              <a:rPr lang="en-US" altLang="ko-KR" sz="4400" b="1" dirty="0" err="1"/>
              <a:t>RocksDB</a:t>
            </a:r>
            <a:r>
              <a:rPr lang="en-US" altLang="ko-KR" sz="4400" b="1" dirty="0"/>
              <a:t> Festival</a:t>
            </a:r>
            <a:endParaRPr lang="ko-KR" altLang="en-US" b="1" dirty="0"/>
          </a:p>
        </p:txBody>
      </p:sp>
      <p:sp>
        <p:nvSpPr>
          <p:cNvPr id="7171" name="Text Box 6">
            <a:extLst>
              <a:ext uri="{FF2B5EF4-FFF2-40B4-BE49-F238E27FC236}">
                <a16:creationId xmlns:a16="http://schemas.microsoft.com/office/drawing/2014/main" id="{2431FB02-D95C-4163-BDF9-7DA4FB95D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4077072"/>
            <a:ext cx="5661025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dirty="0">
                <a:latin typeface="Tahoma" panose="020B0604030504040204" pitchFamily="34" charset="0"/>
              </a:rPr>
              <a:t>Supported by IITP, </a:t>
            </a:r>
            <a:r>
              <a:rPr lang="en-US" altLang="ko-KR" sz="2000" b="0" dirty="0" err="1">
                <a:latin typeface="Tahoma" panose="020B0604030504040204" pitchFamily="34" charset="0"/>
              </a:rPr>
              <a:t>StarLab</a:t>
            </a:r>
            <a:r>
              <a:rPr lang="en-US" altLang="ko-KR" sz="2000" b="0" dirty="0">
                <a:latin typeface="Tahoma" panose="020B0604030504040204" pitchFamily="34" charset="0"/>
              </a:rPr>
              <a:t>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0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Tahoma" panose="020B0604030504040204" pitchFamily="34" charset="0"/>
              </a:rPr>
              <a:t>August</a:t>
            </a:r>
            <a:r>
              <a:rPr lang="ko-KR" altLang="en-US" sz="1800" b="0">
                <a:latin typeface="Tahoma" panose="020B0604030504040204" pitchFamily="34" charset="0"/>
              </a:rPr>
              <a:t> </a:t>
            </a:r>
            <a:r>
              <a:rPr lang="en-US" altLang="ko-KR" sz="1800" b="0">
                <a:latin typeface="Tahoma" panose="020B0604030504040204" pitchFamily="34" charset="0"/>
              </a:rPr>
              <a:t>2, </a:t>
            </a:r>
            <a:r>
              <a:rPr lang="en-US" altLang="ko-KR" sz="1800" b="0" dirty="0">
                <a:latin typeface="Tahoma" panose="020B0604030504040204" pitchFamily="34" charset="0"/>
              </a:rPr>
              <a:t>2021</a:t>
            </a:r>
            <a:endParaRPr lang="ko-KR" altLang="en-US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 dirty="0">
                <a:latin typeface="Tahoma" panose="020B0604030504040204" pitchFamily="34" charset="0"/>
              </a:rPr>
              <a:t> </a:t>
            </a:r>
            <a:r>
              <a:rPr lang="ko-KR" altLang="en-US" sz="1800" dirty="0">
                <a:latin typeface="Tahoma" panose="020B0604030504040204" pitchFamily="34" charset="0"/>
              </a:rPr>
              <a:t>송인호</a:t>
            </a:r>
            <a:r>
              <a:rPr lang="en-US" altLang="ko-KR" sz="1800" dirty="0">
                <a:latin typeface="Tahoma" panose="020B0604030504040204" pitchFamily="34" charset="0"/>
              </a:rPr>
              <a:t>, </a:t>
            </a:r>
            <a:r>
              <a:rPr lang="ko-KR" altLang="en-US" sz="1800" dirty="0">
                <a:latin typeface="Tahoma" panose="020B0604030504040204" pitchFamily="34" charset="0"/>
              </a:rPr>
              <a:t>한예진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  <a:hlinkClick r:id="rId4"/>
              </a:rPr>
              <a:t>inhoinno@dankook.ac.kr</a:t>
            </a:r>
            <a:r>
              <a:rPr lang="en-US" altLang="ko-KR" sz="1800" b="0" dirty="0">
                <a:latin typeface="Tahoma" panose="020B0604030504040204" pitchFamily="34" charset="0"/>
              </a:rPr>
              <a:t> , </a:t>
            </a:r>
            <a:r>
              <a:rPr lang="en-US" altLang="ko-KR" sz="1800" b="0" dirty="0">
                <a:latin typeface="Tahoma" panose="020B0604030504040204" pitchFamily="34" charset="0"/>
                <a:hlinkClick r:id="rId5"/>
              </a:rPr>
              <a:t>hbb97225@naver.com</a:t>
            </a:r>
            <a:r>
              <a:rPr lang="en-US" altLang="ko-KR" sz="1800" b="0" dirty="0">
                <a:latin typeface="Tahoma" panose="020B0604030504040204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 err="1">
                <a:latin typeface="Tahoma" panose="020B0604030504040204" pitchFamily="34" charset="0"/>
              </a:rPr>
              <a:t>TeamName</a:t>
            </a:r>
            <a:r>
              <a:rPr lang="en-US" altLang="ko-KR" sz="1800" b="0" dirty="0">
                <a:latin typeface="Tahoma" panose="020B0604030504040204" pitchFamily="34" charset="0"/>
              </a:rPr>
              <a:t> : </a:t>
            </a:r>
            <a:r>
              <a:rPr lang="ko-KR" altLang="en-US" sz="1800" b="0" dirty="0" err="1">
                <a:latin typeface="Tahoma" panose="020B0604030504040204" pitchFamily="34" charset="0"/>
              </a:rPr>
              <a:t>멘탈모델을</a:t>
            </a:r>
            <a:r>
              <a:rPr lang="ko-KR" altLang="en-US" sz="1800" b="0" dirty="0">
                <a:latin typeface="Tahoma" panose="020B0604030504040204" pitchFamily="34" charset="0"/>
              </a:rPr>
              <a:t> 만들고 싶어요</a:t>
            </a:r>
            <a:endParaRPr lang="en-US" altLang="ko-KR" sz="1800" b="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B917-C347-4C64-93A0-9549B620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</a:t>
            </a:r>
            <a:r>
              <a:rPr lang="en-US" altLang="ko-KR"/>
              <a:t>Univ Write Throughput: WAL_OFF</a:t>
            </a:r>
            <a:endParaRPr lang="ko-KR" altLang="en-US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A992AA0B-5249-41F8-965D-8BA09532D94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/>
              <a:t>Write Throughput: WAL_OFF - </a:t>
            </a:r>
            <a:r>
              <a:rPr lang="en-US" altLang="ko-KR" sz="2000"/>
              <a:t>K16, 1024 / V[64-4096]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A41E86-5440-4660-8ADC-8841E49F01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t="3802" r="-832" b="45393"/>
          <a:stretch/>
        </p:blipFill>
        <p:spPr>
          <a:xfrm>
            <a:off x="596899" y="1139568"/>
            <a:ext cx="7953332" cy="2535966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B4571782-5CF6-4A59-93BD-A7FB0E5BAD0D}"/>
              </a:ext>
            </a:extLst>
          </p:cNvPr>
          <p:cNvSpPr/>
          <p:nvPr/>
        </p:nvSpPr>
        <p:spPr bwMode="auto">
          <a:xfrm>
            <a:off x="736178" y="1427807"/>
            <a:ext cx="1573173" cy="626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5EF784A-51DA-4784-BAEC-285A003EDF2C}"/>
              </a:ext>
            </a:extLst>
          </p:cNvPr>
          <p:cNvSpPr/>
          <p:nvPr/>
        </p:nvSpPr>
        <p:spPr bwMode="auto">
          <a:xfrm>
            <a:off x="779134" y="1762004"/>
            <a:ext cx="437007" cy="176149"/>
          </a:xfrm>
          <a:prstGeom prst="rect">
            <a:avLst/>
          </a:prstGeom>
          <a:pattFill prst="wd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 w="635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7667B7-75B4-4544-8AD2-407FE16DC525}"/>
              </a:ext>
            </a:extLst>
          </p:cNvPr>
          <p:cNvSpPr txBox="1"/>
          <p:nvPr/>
        </p:nvSpPr>
        <p:spPr>
          <a:xfrm>
            <a:off x="1206555" y="1440591"/>
            <a:ext cx="1208985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LVL </a:t>
            </a:r>
            <a:r>
              <a:rPr lang="en-US" altLang="ko-KR" sz="1000" b="0" dirty="0"/>
              <a:t>Compaction</a:t>
            </a:r>
            <a:endParaRPr lang="en-US" altLang="ko-KR" sz="1100" b="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Univ </a:t>
            </a:r>
            <a:r>
              <a:rPr lang="en-US" altLang="ko-KR" sz="1000" b="0" dirty="0"/>
              <a:t>Compaction</a:t>
            </a:r>
            <a:endParaRPr lang="ko-KR" altLang="en-US" sz="1000" b="0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DE2076E7-136D-40EF-8190-F289A216F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21428" y="1417667"/>
            <a:ext cx="152421" cy="43700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68177E-B711-4A55-AC09-598EDA93E9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9" b="48769"/>
          <a:stretch/>
        </p:blipFill>
        <p:spPr>
          <a:xfrm>
            <a:off x="467544" y="3693046"/>
            <a:ext cx="8025162" cy="233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2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B917-C347-4C64-93A0-9549B620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</a:t>
            </a:r>
            <a:r>
              <a:rPr lang="en-US" altLang="ko-KR"/>
              <a:t>Univ Read Throughput: WAL_OFF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2D75D3-2896-4A41-9EF0-45077F93E2C9}"/>
              </a:ext>
            </a:extLst>
          </p:cNvPr>
          <p:cNvSpPr txBox="1"/>
          <p:nvPr/>
        </p:nvSpPr>
        <p:spPr>
          <a:xfrm>
            <a:off x="121468" y="1161711"/>
            <a:ext cx="2074268" cy="2062103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Readrandom</a:t>
            </a:r>
            <a:r>
              <a:rPr lang="en-US" altLang="ko-KR" dirty="0"/>
              <a:t> </a:t>
            </a:r>
          </a:p>
          <a:p>
            <a:pPr algn="ctr"/>
            <a:r>
              <a:rPr lang="en-US" altLang="ko-KR" sz="700" b="0" dirty="0"/>
              <a:t>--</a:t>
            </a:r>
            <a:r>
              <a:rPr lang="en-US" altLang="ko-KR" sz="700" b="0" dirty="0" err="1"/>
              <a:t>use_existing_db</a:t>
            </a:r>
            <a:r>
              <a:rPr lang="en-US" altLang="ko-KR" sz="700" dirty="0"/>
              <a:t> </a:t>
            </a:r>
            <a:endParaRPr lang="en-US" altLang="ko-KR" sz="800" b="0" dirty="0"/>
          </a:p>
          <a:p>
            <a:r>
              <a:rPr lang="en-US" altLang="ko-KR" sz="1100"/>
              <a:t>Key </a:t>
            </a:r>
            <a:r>
              <a:rPr lang="en-US" altLang="ko-KR" sz="800" b="0"/>
              <a:t>[16, 32, 64, 128, 256, 1024]</a:t>
            </a:r>
          </a:p>
          <a:p>
            <a:r>
              <a:rPr lang="en-US" altLang="ko-KR" sz="1100"/>
              <a:t>Value</a:t>
            </a:r>
            <a:r>
              <a:rPr lang="en-US" altLang="ko-KR" sz="1000"/>
              <a:t> </a:t>
            </a:r>
            <a:r>
              <a:rPr lang="en-US" altLang="ko-KR" sz="800" b="0"/>
              <a:t>[64, 128, 256, 512, 1024, 4096]</a:t>
            </a:r>
            <a:endParaRPr lang="en-US" altLang="ko-KR" sz="1000" b="0"/>
          </a:p>
          <a:p>
            <a:r>
              <a:rPr lang="en-US" altLang="ko-KR" sz="1100"/>
              <a:t>DB_Size</a:t>
            </a:r>
            <a:r>
              <a:rPr lang="en-US" altLang="ko-KR" sz="1000"/>
              <a:t> </a:t>
            </a:r>
            <a:r>
              <a:rPr lang="en-US" altLang="ko-KR" sz="800" b="0"/>
              <a:t>2.4GB</a:t>
            </a:r>
            <a:endParaRPr lang="en-US" altLang="ko-KR" sz="1000" b="0"/>
          </a:p>
          <a:p>
            <a:r>
              <a:rPr lang="en-US" altLang="ko-KR" sz="1100"/>
              <a:t>Storage</a:t>
            </a:r>
            <a:r>
              <a:rPr lang="en-US" altLang="ko-KR" sz="1000"/>
              <a:t> </a:t>
            </a:r>
            <a:r>
              <a:rPr lang="en-US" altLang="ko-KR" sz="800" b="0"/>
              <a:t>Samsung 512GB 860 Pro</a:t>
            </a:r>
            <a:endParaRPr lang="en-US" altLang="ko-KR" sz="1000" b="0"/>
          </a:p>
          <a:p>
            <a:r>
              <a:rPr lang="en-US" altLang="ko-KR" sz="1100"/>
              <a:t>File System </a:t>
            </a:r>
            <a:r>
              <a:rPr lang="en-US" altLang="ko-KR" sz="800" b="0"/>
              <a:t>Ext4</a:t>
            </a:r>
          </a:p>
          <a:p>
            <a:r>
              <a:rPr lang="en-US" altLang="ko-KR" sz="1100"/>
              <a:t>CPU</a:t>
            </a:r>
            <a:r>
              <a:rPr lang="en-US" altLang="ko-KR" sz="1000"/>
              <a:t> </a:t>
            </a:r>
            <a:r>
              <a:rPr lang="pt-BR" altLang="ko-KR" sz="800" b="0"/>
              <a:t>Intel(R) Core(TM) i5-4440 CPU @ 3.10GHz</a:t>
            </a:r>
            <a:endParaRPr lang="pt-BR" altLang="ko-KR" sz="700" b="0"/>
          </a:p>
          <a:p>
            <a:endParaRPr lang="en-US" altLang="ko-KR" sz="500" b="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F977E5-E920-474F-94A9-4D038E7FBA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" t="52472" r="-357" b="-6790"/>
          <a:stretch/>
        </p:blipFill>
        <p:spPr>
          <a:xfrm>
            <a:off x="152400" y="3728747"/>
            <a:ext cx="8667920" cy="30089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A0EEB7-1B33-4DB3-8CE3-7FCB20E436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75" r="-2363"/>
          <a:stretch/>
        </p:blipFill>
        <p:spPr>
          <a:xfrm>
            <a:off x="2339752" y="763317"/>
            <a:ext cx="4644008" cy="275303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4B443D8-0393-4C3B-B318-14A268D63C9E}"/>
              </a:ext>
            </a:extLst>
          </p:cNvPr>
          <p:cNvCxnSpPr>
            <a:cxnSpLocks/>
          </p:cNvCxnSpPr>
          <p:nvPr/>
        </p:nvCxnSpPr>
        <p:spPr bwMode="auto">
          <a:xfrm flipH="1">
            <a:off x="323681" y="3341651"/>
            <a:ext cx="2160088" cy="530046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EBAA083-1DFA-4422-AF81-3AA9E312A254}"/>
              </a:ext>
            </a:extLst>
          </p:cNvPr>
          <p:cNvCxnSpPr>
            <a:cxnSpLocks/>
          </p:cNvCxnSpPr>
          <p:nvPr/>
        </p:nvCxnSpPr>
        <p:spPr bwMode="auto">
          <a:xfrm>
            <a:off x="6660232" y="3341651"/>
            <a:ext cx="2088232" cy="530046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AAC9F1-3A37-4D4B-9A5E-84139CD79958}"/>
              </a:ext>
            </a:extLst>
          </p:cNvPr>
          <p:cNvSpPr txBox="1"/>
          <p:nvPr/>
        </p:nvSpPr>
        <p:spPr>
          <a:xfrm>
            <a:off x="4572000" y="3360453"/>
            <a:ext cx="554620" cy="246221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MB/s</a:t>
            </a:r>
            <a:endParaRPr lang="ko-KR" altLang="en-US" sz="500" b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C56852-553D-447D-837B-00D172B466EE}"/>
              </a:ext>
            </a:extLst>
          </p:cNvPr>
          <p:cNvSpPr txBox="1"/>
          <p:nvPr/>
        </p:nvSpPr>
        <p:spPr>
          <a:xfrm>
            <a:off x="323680" y="4650053"/>
            <a:ext cx="647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MB/s</a:t>
            </a:r>
            <a:endParaRPr lang="ko-KR" altLang="en-US" sz="800" b="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D03DC2-0210-4D24-B7FC-43CB62C43F1E}"/>
              </a:ext>
            </a:extLst>
          </p:cNvPr>
          <p:cNvSpPr/>
          <p:nvPr/>
        </p:nvSpPr>
        <p:spPr bwMode="auto">
          <a:xfrm>
            <a:off x="3785413" y="4005643"/>
            <a:ext cx="1573173" cy="626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D73FBA-510C-4C1B-80C9-4F654238B37B}"/>
              </a:ext>
            </a:extLst>
          </p:cNvPr>
          <p:cNvSpPr/>
          <p:nvPr/>
        </p:nvSpPr>
        <p:spPr bwMode="auto">
          <a:xfrm>
            <a:off x="3828369" y="4339840"/>
            <a:ext cx="437007" cy="176149"/>
          </a:xfrm>
          <a:prstGeom prst="rect">
            <a:avLst/>
          </a:prstGeom>
          <a:pattFill prst="wd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 w="635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0E4733-3780-4325-BA2E-2B355D806C95}"/>
              </a:ext>
            </a:extLst>
          </p:cNvPr>
          <p:cNvSpPr txBox="1"/>
          <p:nvPr/>
        </p:nvSpPr>
        <p:spPr>
          <a:xfrm>
            <a:off x="4255790" y="4018427"/>
            <a:ext cx="1208985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LVL </a:t>
            </a:r>
            <a:r>
              <a:rPr lang="en-US" altLang="ko-KR" sz="1000" b="0" dirty="0"/>
              <a:t>Compaction</a:t>
            </a:r>
            <a:endParaRPr lang="en-US" altLang="ko-KR" sz="1100" b="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Univ </a:t>
            </a:r>
            <a:r>
              <a:rPr lang="en-US" altLang="ko-KR" sz="1000" b="0" dirty="0"/>
              <a:t>Compaction</a:t>
            </a:r>
            <a:endParaRPr lang="ko-KR" altLang="en-US" sz="1000" b="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5D3A7E5-8C14-4260-82C6-EAE90E8FB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970663" y="3995503"/>
            <a:ext cx="152421" cy="43700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728B29A-DB62-40E3-9313-14B568059866}"/>
              </a:ext>
            </a:extLst>
          </p:cNvPr>
          <p:cNvCxnSpPr>
            <a:cxnSpLocks/>
          </p:cNvCxnSpPr>
          <p:nvPr/>
        </p:nvCxnSpPr>
        <p:spPr bwMode="auto">
          <a:xfrm>
            <a:off x="5909549" y="3049120"/>
            <a:ext cx="864096" cy="0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624100D-D652-40E4-BDA9-D5EDD7669FEC}"/>
              </a:ext>
            </a:extLst>
          </p:cNvPr>
          <p:cNvSpPr txBox="1"/>
          <p:nvPr/>
        </p:nvSpPr>
        <p:spPr>
          <a:xfrm>
            <a:off x="5699434" y="2716678"/>
            <a:ext cx="1409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FF0000"/>
                </a:solidFill>
                <a:latin typeface="Abadi" panose="020B0604020104020204" pitchFamily="34" charset="0"/>
              </a:rPr>
              <a:t>Right </a:t>
            </a:r>
            <a:r>
              <a:rPr lang="en-US" altLang="ko-KR" sz="1600" dirty="0">
                <a:solidFill>
                  <a:srgbClr val="FF0000"/>
                </a:solidFill>
                <a:latin typeface="Abadi" panose="020B0604020104020204" pitchFamily="34" charset="0"/>
              </a:rPr>
              <a:t>is better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1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B917-C347-4C64-93A0-9549B620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</a:t>
            </a:r>
            <a:r>
              <a:rPr lang="en-US" altLang="ko-KR"/>
              <a:t>Univ Read Throughput: WAL_OFF</a:t>
            </a:r>
            <a:endParaRPr lang="ko-KR" altLang="en-US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A992AA0B-5249-41F8-965D-8BA09532D94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/>
              <a:t>Read Throughput: WAL_OFF - </a:t>
            </a:r>
            <a:r>
              <a:rPr lang="en-US" altLang="ko-KR" sz="2000"/>
              <a:t>K16, 1024 / V[64-4096]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A41E86-5440-4660-8ADC-8841E49F01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t="52623" r="-832" b="-1603"/>
          <a:stretch/>
        </p:blipFill>
        <p:spPr>
          <a:xfrm>
            <a:off x="632814" y="1130374"/>
            <a:ext cx="7953332" cy="2444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68177E-B711-4A55-AC09-598EDA93E9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" t="53577" r="-1338" b="831"/>
          <a:stretch/>
        </p:blipFill>
        <p:spPr>
          <a:xfrm>
            <a:off x="596899" y="3885466"/>
            <a:ext cx="8025162" cy="2338387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B4571782-5CF6-4A59-93BD-A7FB0E5BAD0D}"/>
              </a:ext>
            </a:extLst>
          </p:cNvPr>
          <p:cNvSpPr/>
          <p:nvPr/>
        </p:nvSpPr>
        <p:spPr bwMode="auto">
          <a:xfrm>
            <a:off x="736178" y="1427807"/>
            <a:ext cx="1573173" cy="626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5EF784A-51DA-4784-BAEC-285A003EDF2C}"/>
              </a:ext>
            </a:extLst>
          </p:cNvPr>
          <p:cNvSpPr/>
          <p:nvPr/>
        </p:nvSpPr>
        <p:spPr bwMode="auto">
          <a:xfrm>
            <a:off x="779134" y="1762004"/>
            <a:ext cx="437007" cy="176149"/>
          </a:xfrm>
          <a:prstGeom prst="rect">
            <a:avLst/>
          </a:prstGeom>
          <a:pattFill prst="wd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 w="635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7667B7-75B4-4544-8AD2-407FE16DC525}"/>
              </a:ext>
            </a:extLst>
          </p:cNvPr>
          <p:cNvSpPr txBox="1"/>
          <p:nvPr/>
        </p:nvSpPr>
        <p:spPr>
          <a:xfrm>
            <a:off x="1206555" y="1440591"/>
            <a:ext cx="1208985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LVL </a:t>
            </a:r>
            <a:r>
              <a:rPr lang="en-US" altLang="ko-KR" sz="1000" b="0" dirty="0"/>
              <a:t>Compaction</a:t>
            </a:r>
            <a:endParaRPr lang="en-US" altLang="ko-KR" sz="1100" b="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Univ </a:t>
            </a:r>
            <a:r>
              <a:rPr lang="en-US" altLang="ko-KR" sz="1000" b="0" dirty="0"/>
              <a:t>Compaction</a:t>
            </a:r>
            <a:endParaRPr lang="ko-KR" altLang="en-US" sz="1000" b="0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DE2076E7-136D-40EF-8190-F289A216F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921428" y="1417667"/>
            <a:ext cx="152421" cy="43700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8534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음악, 피아노, 전자오르간이(가) 표시된 사진&#10;&#10;자동 생성된 설명">
            <a:extLst>
              <a:ext uri="{FF2B5EF4-FFF2-40B4-BE49-F238E27FC236}">
                <a16:creationId xmlns:a16="http://schemas.microsoft.com/office/drawing/2014/main" id="{60B53D6E-C253-43F2-8400-0866EB0826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9" b="81362"/>
          <a:stretch/>
        </p:blipFill>
        <p:spPr>
          <a:xfrm>
            <a:off x="4148716" y="1166451"/>
            <a:ext cx="5617872" cy="2350472"/>
          </a:xfrm>
          <a:prstGeom prst="rect">
            <a:avLst/>
          </a:prstGeom>
        </p:spPr>
      </p:pic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6C117069-9F95-40D1-A67D-82BA0B09FEA9}"/>
              </a:ext>
            </a:extLst>
          </p:cNvPr>
          <p:cNvSpPr/>
          <p:nvPr/>
        </p:nvSpPr>
        <p:spPr bwMode="auto">
          <a:xfrm flipH="1">
            <a:off x="4211960" y="2067322"/>
            <a:ext cx="703352" cy="605263"/>
          </a:xfrm>
          <a:prstGeom prst="rightArrow">
            <a:avLst/>
          </a:prstGeom>
          <a:solidFill>
            <a:schemeClr val="tx1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pic>
        <p:nvPicPr>
          <p:cNvPr id="40" name="그림 39" descr="텍스트, 음악, 피아노, 전자오르간이(가) 표시된 사진&#10;&#10;자동 생성된 설명">
            <a:extLst>
              <a:ext uri="{FF2B5EF4-FFF2-40B4-BE49-F238E27FC236}">
                <a16:creationId xmlns:a16="http://schemas.microsoft.com/office/drawing/2014/main" id="{AD084737-3794-4C08-B98B-5221C81A25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t="83348" r="248" b="83"/>
          <a:stretch/>
        </p:blipFill>
        <p:spPr>
          <a:xfrm>
            <a:off x="4148716" y="3866527"/>
            <a:ext cx="5617872" cy="235047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0E2E930-7D0F-4497-A0A4-8DD20314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Univ </a:t>
            </a:r>
            <a:r>
              <a:rPr lang="en-US" altLang="ko-KR"/>
              <a:t>WAF Comparison:WAL_OFF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440AE2-1E17-4485-9DD9-F240E558C6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81333"/>
          <a:stretch/>
        </p:blipFill>
        <p:spPr>
          <a:xfrm>
            <a:off x="-183229" y="1249003"/>
            <a:ext cx="4569763" cy="2267920"/>
          </a:xfrm>
          <a:prstGeom prst="rect">
            <a:avLst/>
          </a:prstGeom>
        </p:spPr>
      </p:pic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22A27A2B-A99A-4B2E-9242-B1CD3F8BB4B9}"/>
              </a:ext>
            </a:extLst>
          </p:cNvPr>
          <p:cNvSpPr/>
          <p:nvPr/>
        </p:nvSpPr>
        <p:spPr bwMode="auto">
          <a:xfrm flipH="1">
            <a:off x="4211960" y="4810000"/>
            <a:ext cx="703352" cy="605263"/>
          </a:xfrm>
          <a:prstGeom prst="rightArrow">
            <a:avLst/>
          </a:prstGeom>
          <a:solidFill>
            <a:schemeClr val="tx1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D9C67B8E-27DA-4D41-91D9-13911448EF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9" t="84309" r="269" b="-225"/>
          <a:stretch/>
        </p:blipFill>
        <p:spPr>
          <a:xfrm>
            <a:off x="-183229" y="3960810"/>
            <a:ext cx="4569763" cy="2267920"/>
          </a:xfrm>
          <a:prstGeom prst="rect">
            <a:avLst/>
          </a:prstGeom>
        </p:spPr>
      </p:pic>
      <p:sp>
        <p:nvSpPr>
          <p:cNvPr id="38" name="텍스트 개체 틀 2">
            <a:extLst>
              <a:ext uri="{FF2B5EF4-FFF2-40B4-BE49-F238E27FC236}">
                <a16:creationId xmlns:a16="http://schemas.microsoft.com/office/drawing/2014/main" id="{934A74FF-2149-42C2-B73D-EAEF7336C08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3664656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/>
              <a:t>WAF: WAL_OFF</a:t>
            </a:r>
          </a:p>
        </p:txBody>
      </p:sp>
      <p:sp>
        <p:nvSpPr>
          <p:cNvPr id="39" name="텍스트 개체 틀 2">
            <a:extLst>
              <a:ext uri="{FF2B5EF4-FFF2-40B4-BE49-F238E27FC236}">
                <a16:creationId xmlns:a16="http://schemas.microsoft.com/office/drawing/2014/main" id="{527E7730-1936-45D0-B354-0113BD67ED3D}"/>
              </a:ext>
            </a:extLst>
          </p:cNvPr>
          <p:cNvSpPr txBox="1">
            <a:spLocks/>
          </p:cNvSpPr>
          <p:nvPr/>
        </p:nvSpPr>
        <p:spPr bwMode="auto">
          <a:xfrm>
            <a:off x="5171208" y="836613"/>
            <a:ext cx="3664656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ko-KR" b="0" kern="0"/>
              <a:t>WAF: WAL_ON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033E3B-AD9C-4A21-9557-BAD2C6889DE9}"/>
              </a:ext>
            </a:extLst>
          </p:cNvPr>
          <p:cNvSpPr/>
          <p:nvPr/>
        </p:nvSpPr>
        <p:spPr bwMode="auto">
          <a:xfrm>
            <a:off x="7417807" y="1411083"/>
            <a:ext cx="1114414" cy="4440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A6D87C-5580-476B-BAAC-C673DC5736BF}"/>
              </a:ext>
            </a:extLst>
          </p:cNvPr>
          <p:cNvSpPr/>
          <p:nvPr/>
        </p:nvSpPr>
        <p:spPr bwMode="auto">
          <a:xfrm>
            <a:off x="7448236" y="1506923"/>
            <a:ext cx="262747" cy="124781"/>
          </a:xfrm>
          <a:prstGeom prst="rect">
            <a:avLst/>
          </a:prstGeom>
          <a:solidFill>
            <a:srgbClr val="80808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A64E88C-E6B3-4C4B-A731-25C8919EF8DC}"/>
              </a:ext>
            </a:extLst>
          </p:cNvPr>
          <p:cNvSpPr/>
          <p:nvPr/>
        </p:nvSpPr>
        <p:spPr bwMode="auto">
          <a:xfrm>
            <a:off x="7448236" y="1647823"/>
            <a:ext cx="262747" cy="124781"/>
          </a:xfrm>
          <a:prstGeom prst="rect">
            <a:avLst/>
          </a:prstGeom>
          <a:solidFill>
            <a:srgbClr val="00000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D2F291-DF4C-41F3-ACAA-F3BE6DEC3A6D}"/>
              </a:ext>
            </a:extLst>
          </p:cNvPr>
          <p:cNvSpPr txBox="1"/>
          <p:nvPr/>
        </p:nvSpPr>
        <p:spPr>
          <a:xfrm>
            <a:off x="7664964" y="146315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LVL </a:t>
            </a:r>
            <a:r>
              <a:rPr lang="en-US" altLang="ko-KR" sz="700" b="0" dirty="0"/>
              <a:t>Compaction</a:t>
            </a:r>
            <a:endParaRPr lang="en-US" altLang="ko-KR" sz="900" b="0" dirty="0"/>
          </a:p>
          <a:p>
            <a:r>
              <a:rPr lang="en-US" altLang="ko-KR" sz="900" dirty="0"/>
              <a:t>Univ </a:t>
            </a:r>
            <a:r>
              <a:rPr lang="en-US" altLang="ko-KR" sz="700" b="0" dirty="0"/>
              <a:t>Compaction</a:t>
            </a:r>
            <a:endParaRPr lang="ko-KR" altLang="en-US" sz="700" b="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00E62E8-B1C2-42E3-8F3A-36A62EF30E35}"/>
              </a:ext>
            </a:extLst>
          </p:cNvPr>
          <p:cNvSpPr/>
          <p:nvPr/>
        </p:nvSpPr>
        <p:spPr bwMode="auto">
          <a:xfrm>
            <a:off x="7446353" y="4146347"/>
            <a:ext cx="1114414" cy="4440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FD67B02-14A8-4853-8CF2-D8066EBF1954}"/>
              </a:ext>
            </a:extLst>
          </p:cNvPr>
          <p:cNvSpPr/>
          <p:nvPr/>
        </p:nvSpPr>
        <p:spPr bwMode="auto">
          <a:xfrm>
            <a:off x="7476782" y="4242187"/>
            <a:ext cx="262747" cy="124781"/>
          </a:xfrm>
          <a:prstGeom prst="rect">
            <a:avLst/>
          </a:prstGeom>
          <a:solidFill>
            <a:srgbClr val="80808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E8418C2-C022-456B-8B46-1ED35B394402}"/>
              </a:ext>
            </a:extLst>
          </p:cNvPr>
          <p:cNvSpPr/>
          <p:nvPr/>
        </p:nvSpPr>
        <p:spPr bwMode="auto">
          <a:xfrm>
            <a:off x="7476782" y="4383087"/>
            <a:ext cx="262747" cy="124781"/>
          </a:xfrm>
          <a:prstGeom prst="rect">
            <a:avLst/>
          </a:prstGeom>
          <a:solidFill>
            <a:srgbClr val="00000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A4D8DE-6995-42B3-8952-AC00344318CF}"/>
              </a:ext>
            </a:extLst>
          </p:cNvPr>
          <p:cNvSpPr txBox="1"/>
          <p:nvPr/>
        </p:nvSpPr>
        <p:spPr>
          <a:xfrm>
            <a:off x="7693510" y="419842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LVL </a:t>
            </a:r>
            <a:r>
              <a:rPr lang="en-US" altLang="ko-KR" sz="700" b="0" dirty="0"/>
              <a:t>Compaction</a:t>
            </a:r>
            <a:endParaRPr lang="en-US" altLang="ko-KR" sz="900" b="0" dirty="0"/>
          </a:p>
          <a:p>
            <a:r>
              <a:rPr lang="en-US" altLang="ko-KR" sz="900" dirty="0"/>
              <a:t>Univ </a:t>
            </a:r>
            <a:r>
              <a:rPr lang="en-US" altLang="ko-KR" sz="700" b="0" dirty="0"/>
              <a:t>Compaction</a:t>
            </a:r>
            <a:endParaRPr lang="ko-KR" altLang="en-US" sz="700" b="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770B633-7CFA-4432-9629-030ADB54E3B7}"/>
              </a:ext>
            </a:extLst>
          </p:cNvPr>
          <p:cNvSpPr/>
          <p:nvPr/>
        </p:nvSpPr>
        <p:spPr bwMode="auto">
          <a:xfrm>
            <a:off x="2573151" y="1397658"/>
            <a:ext cx="1114414" cy="4440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AE523A2-60D3-4BF4-8966-E015158DEA73}"/>
              </a:ext>
            </a:extLst>
          </p:cNvPr>
          <p:cNvSpPr/>
          <p:nvPr/>
        </p:nvSpPr>
        <p:spPr bwMode="auto">
          <a:xfrm>
            <a:off x="2603580" y="1493498"/>
            <a:ext cx="262747" cy="124781"/>
          </a:xfrm>
          <a:prstGeom prst="rect">
            <a:avLst/>
          </a:prstGeom>
          <a:solidFill>
            <a:srgbClr val="80808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C57D936-A1DB-4FAE-870D-4DA086630FDB}"/>
              </a:ext>
            </a:extLst>
          </p:cNvPr>
          <p:cNvSpPr/>
          <p:nvPr/>
        </p:nvSpPr>
        <p:spPr bwMode="auto">
          <a:xfrm>
            <a:off x="2603580" y="1634398"/>
            <a:ext cx="262747" cy="124781"/>
          </a:xfrm>
          <a:prstGeom prst="rect">
            <a:avLst/>
          </a:prstGeom>
          <a:solidFill>
            <a:srgbClr val="00000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EBDEE2-5169-44FF-9923-5A18085BAC0E}"/>
              </a:ext>
            </a:extLst>
          </p:cNvPr>
          <p:cNvSpPr txBox="1"/>
          <p:nvPr/>
        </p:nvSpPr>
        <p:spPr>
          <a:xfrm>
            <a:off x="2820308" y="144973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LVL </a:t>
            </a:r>
            <a:r>
              <a:rPr lang="en-US" altLang="ko-KR" sz="700" b="0" dirty="0"/>
              <a:t>Compaction</a:t>
            </a:r>
            <a:endParaRPr lang="en-US" altLang="ko-KR" sz="900" b="0" dirty="0"/>
          </a:p>
          <a:p>
            <a:r>
              <a:rPr lang="en-US" altLang="ko-KR" sz="900" dirty="0"/>
              <a:t>Univ </a:t>
            </a:r>
            <a:r>
              <a:rPr lang="en-US" altLang="ko-KR" sz="700" b="0" dirty="0"/>
              <a:t>Compaction</a:t>
            </a:r>
            <a:endParaRPr lang="ko-KR" altLang="en-US" sz="700" b="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87C368-E01C-4866-9E68-5A8DA9DE3B99}"/>
              </a:ext>
            </a:extLst>
          </p:cNvPr>
          <p:cNvSpPr/>
          <p:nvPr/>
        </p:nvSpPr>
        <p:spPr bwMode="auto">
          <a:xfrm>
            <a:off x="2593374" y="3879505"/>
            <a:ext cx="1114414" cy="4440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685982F-9497-4A0C-84BF-73DCDFADEF7F}"/>
              </a:ext>
            </a:extLst>
          </p:cNvPr>
          <p:cNvSpPr/>
          <p:nvPr/>
        </p:nvSpPr>
        <p:spPr bwMode="auto">
          <a:xfrm>
            <a:off x="2623803" y="3975345"/>
            <a:ext cx="262747" cy="124781"/>
          </a:xfrm>
          <a:prstGeom prst="rect">
            <a:avLst/>
          </a:prstGeom>
          <a:solidFill>
            <a:srgbClr val="80808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BB18840-73A9-4E51-B9C3-6B83FABF8555}"/>
              </a:ext>
            </a:extLst>
          </p:cNvPr>
          <p:cNvSpPr/>
          <p:nvPr/>
        </p:nvSpPr>
        <p:spPr bwMode="auto">
          <a:xfrm>
            <a:off x="2623803" y="4116245"/>
            <a:ext cx="262747" cy="124781"/>
          </a:xfrm>
          <a:prstGeom prst="rect">
            <a:avLst/>
          </a:prstGeom>
          <a:solidFill>
            <a:srgbClr val="00000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65319A-7A05-4654-92CE-F7D7224CE195}"/>
              </a:ext>
            </a:extLst>
          </p:cNvPr>
          <p:cNvSpPr txBox="1"/>
          <p:nvPr/>
        </p:nvSpPr>
        <p:spPr>
          <a:xfrm>
            <a:off x="2840531" y="393157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LVL </a:t>
            </a:r>
            <a:r>
              <a:rPr lang="en-US" altLang="ko-KR" sz="700" b="0" dirty="0"/>
              <a:t>Compaction</a:t>
            </a:r>
            <a:endParaRPr lang="en-US" altLang="ko-KR" sz="900" b="0" dirty="0"/>
          </a:p>
          <a:p>
            <a:r>
              <a:rPr lang="en-US" altLang="ko-KR" sz="900" dirty="0"/>
              <a:t>Univ </a:t>
            </a:r>
            <a:r>
              <a:rPr lang="en-US" altLang="ko-KR" sz="700" b="0" dirty="0"/>
              <a:t>Compaction</a:t>
            </a:r>
            <a:endParaRPr lang="ko-KR" altLang="en-US" sz="700" b="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3E216E1-CFB3-4BB0-B2FD-63CB6E9C5AB5}"/>
              </a:ext>
            </a:extLst>
          </p:cNvPr>
          <p:cNvCxnSpPr>
            <a:cxnSpLocks/>
          </p:cNvCxnSpPr>
          <p:nvPr/>
        </p:nvCxnSpPr>
        <p:spPr bwMode="auto">
          <a:xfrm flipH="1">
            <a:off x="3400072" y="1903437"/>
            <a:ext cx="200428" cy="432048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352E85C-BD40-424C-A00A-2A6EB287D244}"/>
              </a:ext>
            </a:extLst>
          </p:cNvPr>
          <p:cNvCxnSpPr>
            <a:cxnSpLocks/>
          </p:cNvCxnSpPr>
          <p:nvPr/>
        </p:nvCxnSpPr>
        <p:spPr bwMode="auto">
          <a:xfrm flipH="1">
            <a:off x="8236543" y="1992028"/>
            <a:ext cx="200428" cy="432048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E4031C7-CF2A-4F64-91D8-22B8532C9724}"/>
              </a:ext>
            </a:extLst>
          </p:cNvPr>
          <p:cNvCxnSpPr>
            <a:cxnSpLocks/>
          </p:cNvCxnSpPr>
          <p:nvPr/>
        </p:nvCxnSpPr>
        <p:spPr bwMode="auto">
          <a:xfrm flipH="1">
            <a:off x="8423989" y="4271815"/>
            <a:ext cx="200428" cy="432048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D1D0187-7335-4E47-A196-FF3C5FEC94E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83662" y="1965353"/>
            <a:ext cx="200428" cy="432048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6BC2318-5413-4AD2-98FF-3C1BF2749DC5}"/>
              </a:ext>
            </a:extLst>
          </p:cNvPr>
          <p:cNvCxnSpPr>
            <a:cxnSpLocks/>
          </p:cNvCxnSpPr>
          <p:nvPr/>
        </p:nvCxnSpPr>
        <p:spPr bwMode="auto">
          <a:xfrm flipH="1">
            <a:off x="7222343" y="4037735"/>
            <a:ext cx="200428" cy="432048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74D5057-4F0A-4BB3-B920-9AE92F9AD059}"/>
              </a:ext>
            </a:extLst>
          </p:cNvPr>
          <p:cNvCxnSpPr>
            <a:cxnSpLocks/>
          </p:cNvCxnSpPr>
          <p:nvPr/>
        </p:nvCxnSpPr>
        <p:spPr bwMode="auto">
          <a:xfrm flipH="1">
            <a:off x="5752194" y="3687351"/>
            <a:ext cx="200428" cy="432048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6343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B917-C347-4C64-93A0-9549B620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LVL vs Univ # of Compactions , latency Comparison</a:t>
            </a:r>
            <a:endParaRPr lang="ko-KR" altLang="en-US" dirty="0"/>
          </a:p>
        </p:txBody>
      </p:sp>
      <p:pic>
        <p:nvPicPr>
          <p:cNvPr id="4" name="그림 3" descr="텍스트, 창문, 스테이션이(가) 표시된 사진&#10;&#10;자동 생성된 설명">
            <a:extLst>
              <a:ext uri="{FF2B5EF4-FFF2-40B4-BE49-F238E27FC236}">
                <a16:creationId xmlns:a16="http://schemas.microsoft.com/office/drawing/2014/main" id="{CA00D8FB-5575-4250-86BE-9CF49444A6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0" b="77185"/>
          <a:stretch/>
        </p:blipFill>
        <p:spPr>
          <a:xfrm>
            <a:off x="504844" y="1264796"/>
            <a:ext cx="8134312" cy="2304256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889688C8-55ED-4E80-9CB2-FB29756A629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/>
              <a:t>Fillrandom latency 99.99%: WAL_OFF</a:t>
            </a:r>
          </a:p>
        </p:txBody>
      </p:sp>
      <p:pic>
        <p:nvPicPr>
          <p:cNvPr id="5" name="그림 4" descr="텍스트, 창문, 스테이션이(가) 표시된 사진&#10;&#10;자동 생성된 설명">
            <a:extLst>
              <a:ext uri="{FF2B5EF4-FFF2-40B4-BE49-F238E27FC236}">
                <a16:creationId xmlns:a16="http://schemas.microsoft.com/office/drawing/2014/main" id="{9793EC79-7738-450C-BE6C-C9857EB100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66"/>
          <a:stretch/>
        </p:blipFill>
        <p:spPr>
          <a:xfrm>
            <a:off x="504844" y="3847903"/>
            <a:ext cx="8163582" cy="212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29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B917-C347-4C64-93A0-9549B620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LVL vs Univ # of Compactions , latency Comparison</a:t>
            </a:r>
            <a:endParaRPr lang="ko-KR" altLang="en-US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889688C8-55ED-4E80-9CB2-FB29756A629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/>
              <a:t>Readrandom latency 99.99%: WAL_OFF</a:t>
            </a:r>
          </a:p>
          <a:p>
            <a:pPr marL="0" indent="0">
              <a:buNone/>
              <a:defRPr/>
            </a:pPr>
            <a:endParaRPr lang="en-US" altLang="ko-KR"/>
          </a:p>
        </p:txBody>
      </p:sp>
      <p:pic>
        <p:nvPicPr>
          <p:cNvPr id="18" name="그림 17" descr="텍스트, 창문이(가) 표시된 사진&#10;&#10;자동 생성된 설명">
            <a:extLst>
              <a:ext uri="{FF2B5EF4-FFF2-40B4-BE49-F238E27FC236}">
                <a16:creationId xmlns:a16="http://schemas.microsoft.com/office/drawing/2014/main" id="{5088E42D-8457-4B28-AACA-BD890CF9EA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1" b="77300"/>
          <a:stretch/>
        </p:blipFill>
        <p:spPr>
          <a:xfrm>
            <a:off x="507772" y="1570190"/>
            <a:ext cx="8157725" cy="1998862"/>
          </a:xfrm>
          <a:prstGeom prst="rect">
            <a:avLst/>
          </a:prstGeom>
        </p:spPr>
      </p:pic>
      <p:pic>
        <p:nvPicPr>
          <p:cNvPr id="19" name="그림 18" descr="텍스트, 창문이(가) 표시된 사진&#10;&#10;자동 생성된 설명">
            <a:extLst>
              <a:ext uri="{FF2B5EF4-FFF2-40B4-BE49-F238E27FC236}">
                <a16:creationId xmlns:a16="http://schemas.microsoft.com/office/drawing/2014/main" id="{C80A5353-6765-49BC-A4C4-B4A4D2A227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" t="84267" r="-1272" b="834"/>
          <a:stretch/>
        </p:blipFill>
        <p:spPr>
          <a:xfrm>
            <a:off x="611560" y="3913323"/>
            <a:ext cx="8157725" cy="199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45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B917-C347-4C64-93A0-9549B620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</a:t>
            </a:r>
            <a:r>
              <a:rPr lang="en-US" altLang="ko-KR"/>
              <a:t>Univ Cache Hit ratio </a:t>
            </a:r>
            <a:r>
              <a:rPr lang="en-US" altLang="ko-KR" dirty="0"/>
              <a:t>Comparison</a:t>
            </a:r>
            <a:endParaRPr lang="ko-KR" altLang="en-US" dirty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8BC577BA-8D24-48F6-90E6-222FE0FC1A2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/>
              <a:t>Block Cache Hit ratio Comparison</a:t>
            </a:r>
            <a:endParaRPr lang="en-US" altLang="ko-KR" dirty="0"/>
          </a:p>
          <a:p>
            <a:pPr lvl="1">
              <a:defRPr/>
            </a:pPr>
            <a:r>
              <a:rPr lang="en-US" altLang="ko-KR" sz="1800"/>
              <a:t>8MB, 16MB, 32MB, 64MB, 256MB </a:t>
            </a:r>
            <a:r>
              <a:rPr lang="ko-KR" altLang="en-US"/>
              <a:t>→ </a:t>
            </a:r>
            <a:r>
              <a:rPr lang="en-US" altLang="ko-KR">
                <a:solidFill>
                  <a:srgbClr val="FF0000"/>
                </a:solidFill>
              </a:rPr>
              <a:t>512MB,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1GB, 2GB, 4GB</a:t>
            </a:r>
            <a:r>
              <a:rPr lang="en-US" altLang="ko-KR"/>
              <a:t> </a:t>
            </a:r>
            <a:r>
              <a:rPr lang="ko-KR" altLang="en-US">
                <a:solidFill>
                  <a:srgbClr val="FF0000"/>
                </a:solidFill>
              </a:rPr>
              <a:t>실험 중</a:t>
            </a:r>
            <a:r>
              <a:rPr lang="en-US" altLang="ko-KR">
                <a:solidFill>
                  <a:srgbClr val="FF0000"/>
                </a:solidFill>
              </a:rPr>
              <a:t>..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86D8AF-B97E-4974-BF7C-A33FFC90F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88" y="2033944"/>
            <a:ext cx="8185001" cy="33697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94AD1A-9817-4E6A-A959-23D2230D71C7}"/>
              </a:ext>
            </a:extLst>
          </p:cNvPr>
          <p:cNvSpPr txBox="1"/>
          <p:nvPr/>
        </p:nvSpPr>
        <p:spPr>
          <a:xfrm>
            <a:off x="971600" y="5630739"/>
            <a:ext cx="71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</a:t>
            </a:r>
            <a:r>
              <a:rPr lang="en-US" altLang="ko-KR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Hit ratio is less than 50% under block cache size == 256MB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E91B36-C7E2-428F-84EC-ED6BCE6828D6}"/>
              </a:ext>
            </a:extLst>
          </p:cNvPr>
          <p:cNvSpPr txBox="1"/>
          <p:nvPr/>
        </p:nvSpPr>
        <p:spPr>
          <a:xfrm>
            <a:off x="1043608" y="4581128"/>
            <a:ext cx="989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Default</a:t>
            </a:r>
            <a:endParaRPr lang="ko-KR" altLang="en-US" sz="140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E21CAF3-0223-4471-A7E6-14668A6463F2}"/>
              </a:ext>
            </a:extLst>
          </p:cNvPr>
          <p:cNvCxnSpPr>
            <a:cxnSpLocks/>
          </p:cNvCxnSpPr>
          <p:nvPr/>
        </p:nvCxnSpPr>
        <p:spPr bwMode="auto">
          <a:xfrm>
            <a:off x="1259632" y="2348880"/>
            <a:ext cx="5832648" cy="0"/>
          </a:xfrm>
          <a:prstGeom prst="line">
            <a:avLst/>
          </a:prstGeom>
          <a:noFill/>
          <a:ln w="57150" cap="sq" cmpd="sng" algn="ctr">
            <a:solidFill>
              <a:srgbClr val="FF0000"/>
            </a:solidFill>
            <a:prstDash val="lgDash"/>
            <a:bevel/>
            <a:headEnd type="none" w="med" len="med"/>
            <a:tailEnd type="none" w="med" len="med"/>
          </a:ln>
          <a:effectLst/>
        </p:spPr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FC2531B1-C4F2-4487-874E-1AECA8CB8A8B}"/>
              </a:ext>
            </a:extLst>
          </p:cNvPr>
          <p:cNvSpPr/>
          <p:nvPr/>
        </p:nvSpPr>
        <p:spPr bwMode="auto">
          <a:xfrm>
            <a:off x="312919" y="2211333"/>
            <a:ext cx="397223" cy="397223"/>
          </a:xfrm>
          <a:prstGeom prst="ellipse">
            <a:avLst/>
          </a:prstGeom>
          <a:noFill/>
          <a:ln w="38100" cap="rnd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D61E73F-069F-4BBF-9142-592C65FB8111}"/>
              </a:ext>
            </a:extLst>
          </p:cNvPr>
          <p:cNvSpPr/>
          <p:nvPr/>
        </p:nvSpPr>
        <p:spPr bwMode="auto">
          <a:xfrm>
            <a:off x="1129872" y="2493053"/>
            <a:ext cx="648072" cy="676423"/>
          </a:xfrm>
          <a:prstGeom prst="downArrow">
            <a:avLst/>
          </a:prstGeom>
          <a:solidFill>
            <a:srgbClr val="FF0000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7922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B917-C347-4C64-93A0-9549B620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</a:t>
            </a:r>
            <a:r>
              <a:rPr lang="en-US" altLang="ko-KR"/>
              <a:t>Univ Cache Hit ratio </a:t>
            </a:r>
            <a:r>
              <a:rPr lang="en-US" altLang="ko-KR" dirty="0"/>
              <a:t>Comparison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BF3C03A-D3E0-44C7-93ED-9DC58F19D565}"/>
              </a:ext>
            </a:extLst>
          </p:cNvPr>
          <p:cNvGrpSpPr/>
          <p:nvPr/>
        </p:nvGrpSpPr>
        <p:grpSpPr>
          <a:xfrm>
            <a:off x="827584" y="1340768"/>
            <a:ext cx="7704856" cy="5077783"/>
            <a:chOff x="593812" y="1124745"/>
            <a:chExt cx="7956376" cy="524354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3BC9510-9DEE-446D-A4B1-5199A323DD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48"/>
            <a:stretch/>
          </p:blipFill>
          <p:spPr>
            <a:xfrm>
              <a:off x="593812" y="1124745"/>
              <a:ext cx="7956376" cy="478075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023396D-A2F8-4FE0-80DA-861E5D7BB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836" y="5939604"/>
              <a:ext cx="7716327" cy="428685"/>
            </a:xfrm>
            <a:prstGeom prst="rect">
              <a:avLst/>
            </a:prstGeom>
          </p:spPr>
        </p:pic>
      </p:grp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F660BB2B-9C42-49B8-9BE3-CB5A0300DBC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/>
              <a:t>Block Cache Hit ratio Comparison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6933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B917-C347-4C64-93A0-9549B620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</a:t>
            </a:r>
            <a:r>
              <a:rPr lang="en-US" altLang="ko-KR"/>
              <a:t>Univ Cache Hit ratio </a:t>
            </a:r>
            <a:r>
              <a:rPr lang="en-US" altLang="ko-KR" dirty="0"/>
              <a:t>Comparison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DB7D0E-5BDB-49D1-877B-6EC464425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819" y="819758"/>
            <a:ext cx="5425096" cy="227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C497429-0200-4F7C-A606-707F6092D4EC}"/>
              </a:ext>
            </a:extLst>
          </p:cNvPr>
          <p:cNvCxnSpPr>
            <a:cxnSpLocks/>
          </p:cNvCxnSpPr>
          <p:nvPr/>
        </p:nvCxnSpPr>
        <p:spPr bwMode="auto">
          <a:xfrm>
            <a:off x="5898549" y="2465298"/>
            <a:ext cx="864096" cy="0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A80681-4BBF-4248-A1AC-19A3C2603AF2}"/>
              </a:ext>
            </a:extLst>
          </p:cNvPr>
          <p:cNvSpPr txBox="1"/>
          <p:nvPr/>
        </p:nvSpPr>
        <p:spPr>
          <a:xfrm>
            <a:off x="5688434" y="2132856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Abadi" panose="020B0604020104020204" pitchFamily="34" charset="0"/>
              </a:rPr>
              <a:t>Left is better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D3BA0-B111-47FA-8C57-B2AB4554FB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"/>
          <a:stretch/>
        </p:blipFill>
        <p:spPr bwMode="auto">
          <a:xfrm>
            <a:off x="395536" y="3645026"/>
            <a:ext cx="8352928" cy="275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936725E-19FA-43D2-A4D1-BAABC23BB6FC}"/>
              </a:ext>
            </a:extLst>
          </p:cNvPr>
          <p:cNvCxnSpPr>
            <a:cxnSpLocks/>
          </p:cNvCxnSpPr>
          <p:nvPr/>
        </p:nvCxnSpPr>
        <p:spPr bwMode="auto">
          <a:xfrm flipH="1">
            <a:off x="480588" y="2943711"/>
            <a:ext cx="1631689" cy="588920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5CB8751-B516-4627-963A-8BC7533B458E}"/>
              </a:ext>
            </a:extLst>
          </p:cNvPr>
          <p:cNvCxnSpPr>
            <a:cxnSpLocks/>
          </p:cNvCxnSpPr>
          <p:nvPr/>
        </p:nvCxnSpPr>
        <p:spPr bwMode="auto">
          <a:xfrm>
            <a:off x="7596336" y="2892308"/>
            <a:ext cx="1136632" cy="662419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E48306-4C3C-4B5A-9055-F3D929F1BD8F}"/>
              </a:ext>
            </a:extLst>
          </p:cNvPr>
          <p:cNvSpPr txBox="1"/>
          <p:nvPr/>
        </p:nvSpPr>
        <p:spPr>
          <a:xfrm>
            <a:off x="5200581" y="3305170"/>
            <a:ext cx="2409847" cy="5656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10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16k-64v-256MB-UNIV: 90.79%</a:t>
            </a:r>
            <a:endParaRPr lang="ko-KR" altLang="en-US" sz="1100">
              <a:solidFill>
                <a:srgbClr val="FF0000"/>
              </a:solidFill>
              <a:cs typeface="Tahoma" panose="020B0604030504040204" pitchFamily="34" charset="0"/>
            </a:endParaRPr>
          </a:p>
          <a:p>
            <a:pPr algn="dist">
              <a:lnSpc>
                <a:spcPct val="150000"/>
              </a:lnSpc>
            </a:pPr>
            <a:r>
              <a:rPr lang="en-US" altLang="ko-KR" sz="110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16k-64v-256MB-LVL: 91.83%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93F304-8219-4198-99B0-F81EE57FC30F}"/>
              </a:ext>
            </a:extLst>
          </p:cNvPr>
          <p:cNvSpPr/>
          <p:nvPr/>
        </p:nvSpPr>
        <p:spPr bwMode="auto">
          <a:xfrm>
            <a:off x="8134496" y="3501328"/>
            <a:ext cx="254074" cy="2880000"/>
          </a:xfrm>
          <a:prstGeom prst="rect">
            <a:avLst/>
          </a:prstGeom>
          <a:noFill/>
          <a:ln w="19050" cap="rnd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CD32E8-9BB1-4502-8A97-18B1B4D059B0}"/>
              </a:ext>
            </a:extLst>
          </p:cNvPr>
          <p:cNvSpPr txBox="1"/>
          <p:nvPr/>
        </p:nvSpPr>
        <p:spPr>
          <a:xfrm>
            <a:off x="123981" y="1029916"/>
            <a:ext cx="1988296" cy="158504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Readrandom</a:t>
            </a:r>
            <a:r>
              <a:rPr lang="en-US" altLang="ko-KR" dirty="0"/>
              <a:t> </a:t>
            </a:r>
          </a:p>
          <a:p>
            <a:pPr algn="ctr"/>
            <a:r>
              <a:rPr lang="en-US" altLang="ko-KR" sz="700" b="0" dirty="0"/>
              <a:t>--</a:t>
            </a:r>
            <a:r>
              <a:rPr lang="en-US" altLang="ko-KR" sz="700" b="0" dirty="0" err="1"/>
              <a:t>use_existing_db</a:t>
            </a:r>
            <a:r>
              <a:rPr lang="en-US" altLang="ko-KR" sz="700" dirty="0"/>
              <a:t> </a:t>
            </a:r>
            <a:endParaRPr lang="en-US" altLang="ko-KR" sz="800" b="0" dirty="0"/>
          </a:p>
          <a:p>
            <a:r>
              <a:rPr lang="en-US" altLang="ko-KR" sz="1000" dirty="0"/>
              <a:t>Key </a:t>
            </a:r>
            <a:r>
              <a:rPr lang="en-US" altLang="ko-KR" sz="700" b="0" dirty="0"/>
              <a:t>[16, 32, 64, 128, 256, 1024]</a:t>
            </a:r>
          </a:p>
          <a:p>
            <a:r>
              <a:rPr lang="en-US" altLang="ko-KR" sz="1000" dirty="0"/>
              <a:t>Value</a:t>
            </a:r>
            <a:r>
              <a:rPr lang="en-US" altLang="ko-KR" sz="800" dirty="0"/>
              <a:t> </a:t>
            </a:r>
            <a:r>
              <a:rPr lang="en-US" altLang="ko-KR" sz="700" b="0" dirty="0"/>
              <a:t>[64, 128, 256, 512, 1024, 4096]</a:t>
            </a:r>
            <a:endParaRPr lang="en-US" altLang="ko-KR" sz="800" b="0" dirty="0"/>
          </a:p>
          <a:p>
            <a:r>
              <a:rPr lang="en-US" altLang="ko-KR" sz="1000" dirty="0"/>
              <a:t>Entries</a:t>
            </a:r>
            <a:r>
              <a:rPr lang="en-US" altLang="ko-KR" sz="800" dirty="0"/>
              <a:t> </a:t>
            </a:r>
            <a:r>
              <a:rPr lang="en-US" altLang="ko-KR" sz="700" b="0" dirty="0"/>
              <a:t>500 0000</a:t>
            </a:r>
            <a:endParaRPr lang="en-US" altLang="ko-KR" sz="800" b="0" dirty="0"/>
          </a:p>
          <a:p>
            <a:r>
              <a:rPr lang="en-US" altLang="ko-KR" sz="1000" dirty="0"/>
              <a:t>Storage</a:t>
            </a:r>
            <a:r>
              <a:rPr lang="en-US" altLang="ko-KR" sz="800" dirty="0"/>
              <a:t> </a:t>
            </a:r>
            <a:r>
              <a:rPr lang="en-US" altLang="ko-KR" sz="700" b="0"/>
              <a:t>Samsung 512GB 860 </a:t>
            </a:r>
            <a:r>
              <a:rPr lang="en-US" altLang="ko-KR" sz="700" b="0" dirty="0"/>
              <a:t>Pro</a:t>
            </a:r>
            <a:endParaRPr lang="en-US" altLang="ko-KR" sz="800" b="0" dirty="0"/>
          </a:p>
          <a:p>
            <a:r>
              <a:rPr lang="en-US" altLang="ko-KR" sz="1000" dirty="0"/>
              <a:t>File System </a:t>
            </a:r>
            <a:r>
              <a:rPr lang="en-US" altLang="ko-KR" sz="700" b="0" dirty="0"/>
              <a:t>Ext4</a:t>
            </a:r>
          </a:p>
          <a:p>
            <a:r>
              <a:rPr lang="en-US" altLang="ko-KR" sz="1000" dirty="0"/>
              <a:t>CPU</a:t>
            </a:r>
            <a:r>
              <a:rPr lang="en-US" altLang="ko-KR" sz="800" dirty="0"/>
              <a:t> </a:t>
            </a:r>
            <a:r>
              <a:rPr lang="pt-BR" altLang="ko-KR" sz="700" b="0" dirty="0"/>
              <a:t>Intel(R) Core(TM</a:t>
            </a:r>
            <a:r>
              <a:rPr lang="pt-BR" altLang="ko-KR" sz="700" b="0"/>
              <a:t>) i5-4440 </a:t>
            </a:r>
            <a:r>
              <a:rPr lang="pt-BR" altLang="ko-KR" sz="700" b="0" dirty="0"/>
              <a:t>CPU </a:t>
            </a:r>
            <a:r>
              <a:rPr lang="pt-BR" altLang="ko-KR" sz="700" b="0"/>
              <a:t>@ 3.10GHz</a:t>
            </a:r>
            <a:endParaRPr lang="pt-BR" altLang="ko-KR" sz="500" b="0" dirty="0"/>
          </a:p>
          <a:p>
            <a:endParaRPr lang="en-US" altLang="ko-KR" sz="500" b="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49AC9C5-0D8D-4C78-B78D-6C14DABD9ED9}"/>
              </a:ext>
            </a:extLst>
          </p:cNvPr>
          <p:cNvCxnSpPr>
            <a:cxnSpLocks/>
          </p:cNvCxnSpPr>
          <p:nvPr/>
        </p:nvCxnSpPr>
        <p:spPr bwMode="auto">
          <a:xfrm>
            <a:off x="7610428" y="3608125"/>
            <a:ext cx="522734" cy="0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0DD4A4-9872-44AD-9220-EEC4670339D1}"/>
              </a:ext>
            </a:extLst>
          </p:cNvPr>
          <p:cNvSpPr/>
          <p:nvPr/>
        </p:nvSpPr>
        <p:spPr bwMode="auto">
          <a:xfrm>
            <a:off x="2947989" y="5157192"/>
            <a:ext cx="123849" cy="1257076"/>
          </a:xfrm>
          <a:prstGeom prst="rect">
            <a:avLst/>
          </a:prstGeom>
          <a:solidFill>
            <a:schemeClr val="accent2">
              <a:alpha val="17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BD0796F-857E-45B2-B9D3-281FDB46F881}"/>
              </a:ext>
            </a:extLst>
          </p:cNvPr>
          <p:cNvSpPr/>
          <p:nvPr/>
        </p:nvSpPr>
        <p:spPr bwMode="auto">
          <a:xfrm>
            <a:off x="4495800" y="4869160"/>
            <a:ext cx="255711" cy="1545108"/>
          </a:xfrm>
          <a:prstGeom prst="rect">
            <a:avLst/>
          </a:prstGeom>
          <a:solidFill>
            <a:schemeClr val="accent1">
              <a:alpha val="17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F0556E-C4B5-423E-9AFB-AD6967013678}"/>
              </a:ext>
            </a:extLst>
          </p:cNvPr>
          <p:cNvSpPr/>
          <p:nvPr/>
        </p:nvSpPr>
        <p:spPr bwMode="auto">
          <a:xfrm>
            <a:off x="5420767" y="4725144"/>
            <a:ext cx="159345" cy="1689124"/>
          </a:xfrm>
          <a:prstGeom prst="rect">
            <a:avLst/>
          </a:prstGeom>
          <a:solidFill>
            <a:schemeClr val="accent2">
              <a:alpha val="17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475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Mental Model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Quantative</a:t>
            </a:r>
            <a:r>
              <a:rPr lang="en-US" altLang="ko-KR" dirty="0"/>
              <a:t> Experiment</a:t>
            </a:r>
          </a:p>
          <a:p>
            <a:pPr lvl="1"/>
            <a:r>
              <a:rPr lang="en-US" altLang="ko-KR" dirty="0" err="1"/>
              <a:t>LvL</a:t>
            </a:r>
            <a:r>
              <a:rPr lang="en-US" altLang="ko-KR" dirty="0"/>
              <a:t> </a:t>
            </a:r>
            <a:r>
              <a:rPr lang="en-US" altLang="ko-KR" dirty="0" err="1"/>
              <a:t>vs</a:t>
            </a:r>
            <a:r>
              <a:rPr lang="en-US" altLang="ko-KR" dirty="0"/>
              <a:t> </a:t>
            </a:r>
            <a:r>
              <a:rPr lang="en-US" altLang="ko-KR" dirty="0" err="1"/>
              <a:t>Univ</a:t>
            </a:r>
            <a:endParaRPr lang="en-US" altLang="ko-KR" dirty="0"/>
          </a:p>
          <a:p>
            <a:pPr lvl="2"/>
            <a:r>
              <a:rPr lang="en-US" altLang="ko-KR" dirty="0"/>
              <a:t>KV distribution</a:t>
            </a:r>
          </a:p>
          <a:p>
            <a:pPr lvl="3"/>
            <a:r>
              <a:rPr lang="en-US" altLang="ko-KR" dirty="0"/>
              <a:t>Throughput, latency, Hit ratio, QPS(queries per second)</a:t>
            </a:r>
          </a:p>
          <a:p>
            <a:pPr lvl="2"/>
            <a:r>
              <a:rPr lang="en-US" altLang="ko-KR" dirty="0"/>
              <a:t>SST Table Size</a:t>
            </a:r>
          </a:p>
          <a:p>
            <a:pPr lvl="3"/>
            <a:r>
              <a:rPr lang="en-US" altLang="ko-KR" dirty="0"/>
              <a:t>Throughput, latency</a:t>
            </a:r>
          </a:p>
          <a:p>
            <a:pPr lvl="2"/>
            <a:r>
              <a:rPr lang="en-US" altLang="ko-KR" dirty="0"/>
              <a:t>WAL off</a:t>
            </a:r>
          </a:p>
          <a:p>
            <a:pPr lvl="2"/>
            <a:r>
              <a:rPr lang="en-US" altLang="ko-KR" dirty="0"/>
              <a:t>Adjusting block cache size 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Qualitative Experiment</a:t>
            </a:r>
          </a:p>
          <a:p>
            <a:pPr lvl="1"/>
            <a:r>
              <a:rPr lang="en-US" altLang="ko-KR" dirty="0"/>
              <a:t>Level Compaction’s weak point</a:t>
            </a:r>
          </a:p>
          <a:p>
            <a:pPr lvl="2"/>
            <a:r>
              <a:rPr lang="en-US" altLang="ko-KR" dirty="0"/>
              <a:t>Write Amplification</a:t>
            </a:r>
          </a:p>
          <a:p>
            <a:pPr lvl="2"/>
            <a:r>
              <a:rPr lang="en-US" altLang="ko-KR" dirty="0"/>
              <a:t>Write Stall</a:t>
            </a:r>
          </a:p>
          <a:p>
            <a:pPr lvl="2">
              <a:buFont typeface="Wingdings"/>
              <a:buChar char="à"/>
            </a:pPr>
            <a:r>
              <a:rPr lang="en-US" altLang="ko-KR" dirty="0">
                <a:sym typeface="Wingdings" pitchFamily="2" charset="2"/>
              </a:rPr>
              <a:t>Methods to overcome</a:t>
            </a:r>
          </a:p>
          <a:p>
            <a:pPr lvl="2">
              <a:buFont typeface="Wingdings"/>
              <a:buChar char="à"/>
            </a:pPr>
            <a:endParaRPr lang="en-US" altLang="ko-KR" dirty="0"/>
          </a:p>
          <a:p>
            <a:pPr lvl="1"/>
            <a:r>
              <a:rPr lang="en-US" altLang="ko-KR" dirty="0"/>
              <a:t>Universal Compaction’s weak point</a:t>
            </a:r>
          </a:p>
          <a:p>
            <a:pPr lvl="2"/>
            <a:r>
              <a:rPr lang="en-US" altLang="ko-KR" dirty="0"/>
              <a:t>Read Amplification</a:t>
            </a:r>
          </a:p>
          <a:p>
            <a:pPr lvl="2"/>
            <a:r>
              <a:rPr lang="en-US" altLang="ko-KR" dirty="0"/>
              <a:t>Space Amplification</a:t>
            </a:r>
          </a:p>
          <a:p>
            <a:pPr lvl="2">
              <a:buFont typeface="Wingdings"/>
              <a:buChar char="à"/>
            </a:pPr>
            <a:r>
              <a:rPr lang="en-US" altLang="ko-KR" dirty="0">
                <a:sym typeface="Wingdings" pitchFamily="2" charset="2"/>
              </a:rPr>
              <a:t>Methods to overcome</a:t>
            </a:r>
          </a:p>
          <a:p>
            <a:pPr lvl="1">
              <a:buNone/>
            </a:pPr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 New Idea!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6096" y="3861048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1~2 Week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6136" y="5301208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1~2 Week</a:t>
            </a:r>
            <a:endParaRPr lang="ko-KR" altLang="en-US" dirty="0"/>
          </a:p>
        </p:txBody>
      </p:sp>
      <p:sp>
        <p:nvSpPr>
          <p:cNvPr id="9" name="자유형 8"/>
          <p:cNvSpPr/>
          <p:nvPr/>
        </p:nvSpPr>
        <p:spPr bwMode="auto">
          <a:xfrm>
            <a:off x="4686300" y="3381375"/>
            <a:ext cx="682625" cy="1152525"/>
          </a:xfrm>
          <a:custGeom>
            <a:avLst/>
            <a:gdLst>
              <a:gd name="connsiteX0" fmla="*/ 0 w 682625"/>
              <a:gd name="connsiteY0" fmla="*/ 0 h 1152525"/>
              <a:gd name="connsiteX1" fmla="*/ 676275 w 682625"/>
              <a:gd name="connsiteY1" fmla="*/ 571500 h 1152525"/>
              <a:gd name="connsiteX2" fmla="*/ 38100 w 682625"/>
              <a:gd name="connsiteY2" fmla="*/ 1152525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25" h="1152525">
                <a:moveTo>
                  <a:pt x="0" y="0"/>
                </a:moveTo>
                <a:cubicBezTo>
                  <a:pt x="334962" y="189706"/>
                  <a:pt x="669925" y="379413"/>
                  <a:pt x="676275" y="571500"/>
                </a:cubicBezTo>
                <a:cubicBezTo>
                  <a:pt x="682625" y="763587"/>
                  <a:pt x="360362" y="958056"/>
                  <a:pt x="38100" y="1152525"/>
                </a:cubicBezTo>
              </a:path>
            </a:pathLst>
          </a:cu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0" name="자유형 9"/>
          <p:cNvSpPr/>
          <p:nvPr/>
        </p:nvSpPr>
        <p:spPr bwMode="auto">
          <a:xfrm>
            <a:off x="5004048" y="4941168"/>
            <a:ext cx="682625" cy="1152525"/>
          </a:xfrm>
          <a:custGeom>
            <a:avLst/>
            <a:gdLst>
              <a:gd name="connsiteX0" fmla="*/ 0 w 682625"/>
              <a:gd name="connsiteY0" fmla="*/ 0 h 1152525"/>
              <a:gd name="connsiteX1" fmla="*/ 676275 w 682625"/>
              <a:gd name="connsiteY1" fmla="*/ 571500 h 1152525"/>
              <a:gd name="connsiteX2" fmla="*/ 38100 w 682625"/>
              <a:gd name="connsiteY2" fmla="*/ 1152525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25" h="1152525">
                <a:moveTo>
                  <a:pt x="0" y="0"/>
                </a:moveTo>
                <a:cubicBezTo>
                  <a:pt x="334962" y="189706"/>
                  <a:pt x="669925" y="379413"/>
                  <a:pt x="676275" y="571500"/>
                </a:cubicBezTo>
                <a:cubicBezTo>
                  <a:pt x="682625" y="763587"/>
                  <a:pt x="360362" y="958056"/>
                  <a:pt x="38100" y="1152525"/>
                </a:cubicBezTo>
              </a:path>
            </a:pathLst>
          </a:cu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8327F6-F3F9-477E-ACAB-CAF2855452BA}"/>
              </a:ext>
            </a:extLst>
          </p:cNvPr>
          <p:cNvSpPr/>
          <p:nvPr/>
        </p:nvSpPr>
        <p:spPr bwMode="auto">
          <a:xfrm>
            <a:off x="5825260" y="425844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2F53D4-2D6C-4D57-B0F4-EBCE00AD1FED}"/>
              </a:ext>
            </a:extLst>
          </p:cNvPr>
          <p:cNvSpPr/>
          <p:nvPr/>
        </p:nvSpPr>
        <p:spPr bwMode="auto">
          <a:xfrm>
            <a:off x="6928198" y="425844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B64E65-702F-4C24-882B-7591A92AB653}"/>
              </a:ext>
            </a:extLst>
          </p:cNvPr>
          <p:cNvSpPr/>
          <p:nvPr/>
        </p:nvSpPr>
        <p:spPr bwMode="auto">
          <a:xfrm>
            <a:off x="8014863" y="425844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CA72EA-2BB3-48EA-B5B9-8726493C1471}"/>
              </a:ext>
            </a:extLst>
          </p:cNvPr>
          <p:cNvSpPr/>
          <p:nvPr/>
        </p:nvSpPr>
        <p:spPr bwMode="auto">
          <a:xfrm>
            <a:off x="5822135" y="533375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3F544C-ADA6-453B-B432-7D7603688DBC}"/>
              </a:ext>
            </a:extLst>
          </p:cNvPr>
          <p:cNvSpPr/>
          <p:nvPr/>
        </p:nvSpPr>
        <p:spPr bwMode="auto">
          <a:xfrm>
            <a:off x="6918499" y="533375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34EEE5-D738-4041-A584-8BB315A92040}"/>
              </a:ext>
            </a:extLst>
          </p:cNvPr>
          <p:cNvSpPr/>
          <p:nvPr/>
        </p:nvSpPr>
        <p:spPr bwMode="auto">
          <a:xfrm>
            <a:off x="8014863" y="533375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E37063-88EF-43FE-A08B-286E43EA9A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656"/>
          <a:stretch/>
        </p:blipFill>
        <p:spPr>
          <a:xfrm>
            <a:off x="5812473" y="4395583"/>
            <a:ext cx="997159" cy="76529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E078C56-5D69-41F4-9C65-98CD38EF6D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656"/>
          <a:stretch/>
        </p:blipFill>
        <p:spPr>
          <a:xfrm>
            <a:off x="8063407" y="4332675"/>
            <a:ext cx="903374" cy="69331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59EE26E-9DE7-436B-9A93-1E92FAE86D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186" b="32075"/>
          <a:stretch/>
        </p:blipFill>
        <p:spPr>
          <a:xfrm>
            <a:off x="6953384" y="4325295"/>
            <a:ext cx="911431" cy="82809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0FC3888-5E95-408B-94E4-B62F8D6CA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334" y="5465674"/>
            <a:ext cx="1038264" cy="8298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F784A8-313E-4ACE-9346-41CD4235C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383" y="5517086"/>
            <a:ext cx="879941" cy="72705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C5D4467-E79C-4418-ADBA-01CFF62887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7015" y="5542256"/>
            <a:ext cx="887044" cy="676714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Last Week</a:t>
            </a:r>
          </a:p>
          <a:p>
            <a:pPr lvl="1"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Leveled vs Universal Compaction Comparison</a:t>
            </a:r>
          </a:p>
          <a:p>
            <a:pPr lvl="2"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 cache size – Hit ratio</a:t>
            </a:r>
          </a:p>
          <a:p>
            <a:pPr lvl="2"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Write-Ahead-Log – Throughput, Latency</a:t>
            </a:r>
          </a:p>
          <a:p>
            <a:pPr lvl="1"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This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Week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관련 논문 조사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defRPr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defRPr/>
            </a:pP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B917-C347-4C64-93A0-9549B620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Mental Model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44008" y="6021288"/>
            <a:ext cx="3440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hlinkClick r:id="rId2"/>
              </a:rPr>
              <a:t>https://github.com/junhe/wiscsee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2339752" y="5589240"/>
            <a:ext cx="597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15531F"/>
                </a:solidFill>
              </a:rPr>
              <a:t>Jun He, </a:t>
            </a:r>
            <a:r>
              <a:rPr lang="en-US" altLang="ko-KR" sz="1200" dirty="0" err="1">
                <a:solidFill>
                  <a:srgbClr val="15531F"/>
                </a:solidFill>
              </a:rPr>
              <a:t>Sudarsun</a:t>
            </a:r>
            <a:r>
              <a:rPr lang="en-US" altLang="ko-KR" sz="1200" dirty="0">
                <a:solidFill>
                  <a:srgbClr val="15531F"/>
                </a:solidFill>
              </a:rPr>
              <a:t> </a:t>
            </a:r>
            <a:r>
              <a:rPr lang="en-US" altLang="ko-KR" sz="1200" dirty="0" err="1">
                <a:solidFill>
                  <a:srgbClr val="15531F"/>
                </a:solidFill>
              </a:rPr>
              <a:t>Kannan</a:t>
            </a:r>
            <a:r>
              <a:rPr lang="en-US" altLang="ko-KR" sz="1200" dirty="0">
                <a:solidFill>
                  <a:srgbClr val="15531F"/>
                </a:solidFill>
              </a:rPr>
              <a:t>, Andrea C. </a:t>
            </a:r>
            <a:r>
              <a:rPr lang="en-US" altLang="ko-KR" sz="1200" dirty="0" err="1">
                <a:solidFill>
                  <a:srgbClr val="15531F"/>
                </a:solidFill>
              </a:rPr>
              <a:t>Arpaci-Dusseau</a:t>
            </a:r>
            <a:r>
              <a:rPr lang="en-US" altLang="ko-KR" sz="1200" dirty="0">
                <a:solidFill>
                  <a:srgbClr val="15531F"/>
                </a:solidFill>
              </a:rPr>
              <a:t>, </a:t>
            </a:r>
            <a:r>
              <a:rPr lang="en-US" altLang="ko-KR" sz="1200" dirty="0" err="1">
                <a:solidFill>
                  <a:srgbClr val="15531F"/>
                </a:solidFill>
              </a:rPr>
              <a:t>Remzi</a:t>
            </a:r>
            <a:r>
              <a:rPr lang="en-US" altLang="ko-KR" sz="1200" dirty="0">
                <a:solidFill>
                  <a:srgbClr val="15531F"/>
                </a:solidFill>
              </a:rPr>
              <a:t> H. </a:t>
            </a:r>
            <a:r>
              <a:rPr lang="en-US" altLang="ko-KR" sz="1200" dirty="0" err="1">
                <a:solidFill>
                  <a:srgbClr val="15531F"/>
                </a:solidFill>
              </a:rPr>
              <a:t>Arpaci-Dusseau</a:t>
            </a:r>
            <a:r>
              <a:rPr lang="en-US" altLang="ko-KR" sz="1200" dirty="0">
                <a:solidFill>
                  <a:srgbClr val="15531F"/>
                </a:solidFill>
              </a:rPr>
              <a:t>, </a:t>
            </a:r>
            <a:r>
              <a:rPr lang="en-US" altLang="ko-KR" sz="1200" dirty="0">
                <a:solidFill>
                  <a:srgbClr val="15531F"/>
                </a:solidFill>
                <a:latin typeface="Consolas" pitchFamily="49" charset="0"/>
              </a:rPr>
              <a:t>The Unwritten Contract of Solid State Drives</a:t>
            </a:r>
            <a:r>
              <a:rPr lang="en-US" altLang="ko-KR" sz="1200" dirty="0">
                <a:solidFill>
                  <a:srgbClr val="15531F"/>
                </a:solidFill>
              </a:rPr>
              <a:t>, </a:t>
            </a:r>
            <a:r>
              <a:rPr lang="en-US" altLang="ko-KR" sz="1200" dirty="0" err="1">
                <a:solidFill>
                  <a:srgbClr val="15531F"/>
                </a:solidFill>
              </a:rPr>
              <a:t>EuroSys</a:t>
            </a:r>
            <a:r>
              <a:rPr lang="en-US" altLang="ko-KR" sz="1200" dirty="0">
                <a:solidFill>
                  <a:srgbClr val="15531F"/>
                </a:solidFill>
              </a:rPr>
              <a:t> '17</a:t>
            </a:r>
            <a:endParaRPr lang="ko-KR" altLang="en-US" sz="1200" dirty="0">
              <a:solidFill>
                <a:srgbClr val="15531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b="55846"/>
          <a:stretch>
            <a:fillRect/>
          </a:stretch>
        </p:blipFill>
        <p:spPr bwMode="auto">
          <a:xfrm>
            <a:off x="287016" y="1124744"/>
            <a:ext cx="4248472" cy="15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t="42846"/>
          <a:stretch>
            <a:fillRect/>
          </a:stretch>
        </p:blipFill>
        <p:spPr bwMode="auto">
          <a:xfrm>
            <a:off x="4860032" y="908720"/>
            <a:ext cx="4000635" cy="193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611560" y="3212976"/>
            <a:ext cx="88924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rgbClr val="15531F"/>
                </a:solidFill>
              </a:rPr>
              <a:t>Fig: </a:t>
            </a:r>
            <a:r>
              <a:rPr lang="en-US" altLang="ko-KR" sz="1050" dirty="0" err="1">
                <a:solidFill>
                  <a:srgbClr val="15531F"/>
                </a:solidFill>
              </a:rPr>
              <a:t>Luo</a:t>
            </a:r>
            <a:r>
              <a:rPr lang="en-US" altLang="ko-KR" sz="1050" dirty="0">
                <a:solidFill>
                  <a:srgbClr val="15531F"/>
                </a:solidFill>
              </a:rPr>
              <a:t>, Chen, and Michael J. Carey. "</a:t>
            </a:r>
            <a:r>
              <a:rPr lang="en-US" altLang="ko-KR" sz="1050" dirty="0">
                <a:solidFill>
                  <a:srgbClr val="15531F"/>
                </a:solidFill>
                <a:latin typeface="Consolas" pitchFamily="49" charset="0"/>
              </a:rPr>
              <a:t>LSM-based storage techniques: a survey</a:t>
            </a:r>
            <a:r>
              <a:rPr lang="en-US" altLang="ko-KR" sz="1050" dirty="0">
                <a:solidFill>
                  <a:srgbClr val="15531F"/>
                </a:solidFill>
              </a:rPr>
              <a:t>." The VLDB Journal 29.1 (2020): 393-418.</a:t>
            </a:r>
            <a:endParaRPr lang="ko-KR" altLang="en-US" sz="1050" dirty="0">
              <a:solidFill>
                <a:srgbClr val="15531F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107504" y="980728"/>
            <a:ext cx="4499992" cy="1872208"/>
          </a:xfrm>
          <a:prstGeom prst="roundRect">
            <a:avLst/>
          </a:prstGeom>
          <a:noFill/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4716016" y="980728"/>
            <a:ext cx="4283968" cy="1872208"/>
          </a:xfrm>
          <a:prstGeom prst="roundRect">
            <a:avLst/>
          </a:prstGeom>
          <a:noFill/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2924944"/>
            <a:ext cx="1647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itchFamily="49" charset="0"/>
              </a:rPr>
              <a:t>Level Compaction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5220072" y="2924944"/>
            <a:ext cx="3314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itchFamily="49" charset="0"/>
              </a:rPr>
              <a:t>Universal Compaction</a:t>
            </a:r>
            <a:endParaRPr lang="ko-KR" altLang="en-US" sz="1200" dirty="0"/>
          </a:p>
        </p:txBody>
      </p:sp>
      <p:pic>
        <p:nvPicPr>
          <p:cNvPr id="1028" name="Picture 4" descr="삼성전자, 소비자용 SSD &amp;#39;870 EVO&amp;#39; 글로벌 출시 – Samsung Newsroom Korea"/>
          <p:cNvPicPr>
            <a:picLocks noChangeAspect="1" noChangeArrowheads="1"/>
          </p:cNvPicPr>
          <p:nvPr/>
        </p:nvPicPr>
        <p:blipFill>
          <a:blip r:embed="rId4" cstate="print"/>
          <a:srcRect l="14012" r="11220"/>
          <a:stretch>
            <a:fillRect/>
          </a:stretch>
        </p:blipFill>
        <p:spPr bwMode="auto">
          <a:xfrm>
            <a:off x="2411760" y="3501008"/>
            <a:ext cx="2664296" cy="2006865"/>
          </a:xfrm>
          <a:prstGeom prst="rect">
            <a:avLst/>
          </a:prstGeom>
          <a:noFill/>
        </p:spPr>
      </p:pic>
      <p:sp>
        <p:nvSpPr>
          <p:cNvPr id="14" name="오른쪽 화살표 13"/>
          <p:cNvSpPr/>
          <p:nvPr/>
        </p:nvSpPr>
        <p:spPr bwMode="auto">
          <a:xfrm rot="2759858">
            <a:off x="1540319" y="3709688"/>
            <a:ext cx="1008112" cy="1008112"/>
          </a:xfrm>
          <a:prstGeom prst="rightArrow">
            <a:avLst/>
          </a:prstGeom>
          <a:noFill/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6" name="오른쪽 화살표 15"/>
          <p:cNvSpPr/>
          <p:nvPr/>
        </p:nvSpPr>
        <p:spPr bwMode="auto">
          <a:xfrm rot="18840142" flipH="1">
            <a:off x="4924694" y="3709687"/>
            <a:ext cx="1008112" cy="1008112"/>
          </a:xfrm>
          <a:prstGeom prst="rightArrow">
            <a:avLst/>
          </a:prstGeom>
          <a:noFill/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7" name="사각형 설명선 16"/>
          <p:cNvSpPr/>
          <p:nvPr/>
        </p:nvSpPr>
        <p:spPr bwMode="auto">
          <a:xfrm>
            <a:off x="6012160" y="3717032"/>
            <a:ext cx="2880320" cy="1656184"/>
          </a:xfrm>
          <a:prstGeom prst="wedgeRectCallout">
            <a:avLst>
              <a:gd name="adj1" fmla="val -76558"/>
              <a:gd name="adj2" fmla="val 24058"/>
            </a:avLst>
          </a:prstGeom>
          <a:noFill/>
          <a:ln w="28575" cap="rnd" cmpd="sng" algn="ctr">
            <a:solidFill>
              <a:schemeClr val="accent1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3789040"/>
            <a:ext cx="1800200" cy="1015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6084168" y="4797152"/>
            <a:ext cx="2808313" cy="561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Cumulative Block Space</a:t>
            </a:r>
          </a:p>
          <a:p>
            <a:pPr algn="ctr"/>
            <a:r>
              <a:rPr lang="en-US" altLang="ko-KR" sz="1000" b="0" dirty="0"/>
              <a:t>A zombie curve shows the sorted non-zero valid ratios of blocks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588224" y="3789040"/>
            <a:ext cx="936103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900" dirty="0" err="1"/>
              <a:t>RocksDB</a:t>
            </a:r>
            <a:r>
              <a:rPr lang="en-US" altLang="ko-KR" sz="900" dirty="0"/>
              <a:t> LVL </a:t>
            </a:r>
            <a:endParaRPr lang="ko-KR" altLang="en-US" sz="900" dirty="0"/>
          </a:p>
        </p:txBody>
      </p:sp>
      <p:sp>
        <p:nvSpPr>
          <p:cNvPr id="21" name="직사각형 20"/>
          <p:cNvSpPr/>
          <p:nvPr/>
        </p:nvSpPr>
        <p:spPr>
          <a:xfrm>
            <a:off x="7524328" y="3789040"/>
            <a:ext cx="1152128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900" dirty="0" err="1"/>
              <a:t>RocksDB</a:t>
            </a:r>
            <a:r>
              <a:rPr lang="en-US" altLang="ko-KR" sz="900" dirty="0"/>
              <a:t> UNIV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80476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780E3-2DFA-4A68-829B-DD260AC3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Univ Throughput Comparison</a:t>
            </a:r>
            <a:endParaRPr lang="ko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060643A-7B25-4F42-9F4C-9D1FD40AB7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63"/>
          <a:stretch/>
        </p:blipFill>
        <p:spPr>
          <a:xfrm>
            <a:off x="2375756" y="678967"/>
            <a:ext cx="4572508" cy="287668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E7658D18-2290-47CF-8091-888B2E423E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4" r="3333" b="47421"/>
          <a:stretch/>
        </p:blipFill>
        <p:spPr>
          <a:xfrm>
            <a:off x="0" y="3625020"/>
            <a:ext cx="8839200" cy="2876687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400FB6-8089-4AE1-B328-76521E5F792F}"/>
              </a:ext>
            </a:extLst>
          </p:cNvPr>
          <p:cNvCxnSpPr>
            <a:cxnSpLocks/>
          </p:cNvCxnSpPr>
          <p:nvPr/>
        </p:nvCxnSpPr>
        <p:spPr bwMode="auto">
          <a:xfrm flipH="1">
            <a:off x="152400" y="3333090"/>
            <a:ext cx="2198356" cy="455950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BE70189-ECBB-4D9F-B02D-F2DF9EFFFAED}"/>
              </a:ext>
            </a:extLst>
          </p:cNvPr>
          <p:cNvCxnSpPr>
            <a:cxnSpLocks/>
          </p:cNvCxnSpPr>
          <p:nvPr/>
        </p:nvCxnSpPr>
        <p:spPr bwMode="auto">
          <a:xfrm>
            <a:off x="6793245" y="3333090"/>
            <a:ext cx="1955219" cy="514495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EE425EC-863E-4448-ADC8-4C3E60B2BCBE}"/>
              </a:ext>
            </a:extLst>
          </p:cNvPr>
          <p:cNvCxnSpPr>
            <a:cxnSpLocks/>
          </p:cNvCxnSpPr>
          <p:nvPr/>
        </p:nvCxnSpPr>
        <p:spPr bwMode="auto">
          <a:xfrm>
            <a:off x="5934243" y="2825338"/>
            <a:ext cx="864096" cy="0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9FB358B-3380-4C6B-8AE7-D11DA1FACB1D}"/>
              </a:ext>
            </a:extLst>
          </p:cNvPr>
          <p:cNvSpPr txBox="1"/>
          <p:nvPr/>
        </p:nvSpPr>
        <p:spPr>
          <a:xfrm>
            <a:off x="5724128" y="2492896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Abadi" panose="020B0604020104020204" pitchFamily="34" charset="0"/>
              </a:rPr>
              <a:t>Left is better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445E485-C33F-4693-B2C5-789DE87D3926}"/>
              </a:ext>
            </a:extLst>
          </p:cNvPr>
          <p:cNvSpPr/>
          <p:nvPr/>
        </p:nvSpPr>
        <p:spPr bwMode="auto">
          <a:xfrm>
            <a:off x="5220072" y="1145935"/>
            <a:ext cx="1573173" cy="626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66A4E95-75C2-4BCC-A873-43563217C8C9}"/>
              </a:ext>
            </a:extLst>
          </p:cNvPr>
          <p:cNvSpPr/>
          <p:nvPr/>
        </p:nvSpPr>
        <p:spPr bwMode="auto">
          <a:xfrm>
            <a:off x="5263028" y="1281229"/>
            <a:ext cx="437007" cy="176149"/>
          </a:xfrm>
          <a:prstGeom prst="rect">
            <a:avLst/>
          </a:prstGeom>
          <a:solidFill>
            <a:srgbClr val="A5C8E1"/>
          </a:solidFill>
          <a:ln w="9525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35312E-FCF0-4B08-AD74-BEE58E64DB29}"/>
              </a:ext>
            </a:extLst>
          </p:cNvPr>
          <p:cNvSpPr/>
          <p:nvPr/>
        </p:nvSpPr>
        <p:spPr bwMode="auto">
          <a:xfrm>
            <a:off x="5263028" y="1480132"/>
            <a:ext cx="437007" cy="176149"/>
          </a:xfrm>
          <a:prstGeom prst="rect">
            <a:avLst/>
          </a:prstGeom>
          <a:solidFill>
            <a:srgbClr val="FFCB9E"/>
          </a:solidFill>
          <a:ln w="9525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CE46D1-66B2-4254-890F-7CFFDC2AE5F4}"/>
              </a:ext>
            </a:extLst>
          </p:cNvPr>
          <p:cNvSpPr txBox="1"/>
          <p:nvPr/>
        </p:nvSpPr>
        <p:spPr>
          <a:xfrm>
            <a:off x="5633938" y="1248149"/>
            <a:ext cx="1226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LVL </a:t>
            </a:r>
            <a:r>
              <a:rPr lang="en-US" altLang="ko-KR" sz="1000" b="0" dirty="0"/>
              <a:t>Compaction</a:t>
            </a:r>
            <a:endParaRPr lang="en-US" altLang="ko-KR" sz="1100" b="0" dirty="0"/>
          </a:p>
          <a:p>
            <a:r>
              <a:rPr lang="en-US" altLang="ko-KR" sz="1100" dirty="0"/>
              <a:t>Univ </a:t>
            </a:r>
            <a:r>
              <a:rPr lang="en-US" altLang="ko-KR" sz="1000" b="0" dirty="0"/>
              <a:t>Compaction</a:t>
            </a:r>
            <a:endParaRPr lang="ko-KR" altLang="en-US" sz="1000" b="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99B1DBA-2062-4DE3-BA13-0045C4442290}"/>
              </a:ext>
            </a:extLst>
          </p:cNvPr>
          <p:cNvSpPr/>
          <p:nvPr/>
        </p:nvSpPr>
        <p:spPr bwMode="auto">
          <a:xfrm>
            <a:off x="3785413" y="4022622"/>
            <a:ext cx="1573173" cy="626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4B8A408-EDC7-495F-AD84-7AE29284BC42}"/>
              </a:ext>
            </a:extLst>
          </p:cNvPr>
          <p:cNvSpPr/>
          <p:nvPr/>
        </p:nvSpPr>
        <p:spPr bwMode="auto">
          <a:xfrm>
            <a:off x="3828369" y="4157916"/>
            <a:ext cx="437007" cy="176149"/>
          </a:xfrm>
          <a:prstGeom prst="rect">
            <a:avLst/>
          </a:prstGeom>
          <a:solidFill>
            <a:srgbClr val="4682B4"/>
          </a:solidFill>
          <a:ln w="9525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7ED71F-3DCC-48D2-A854-ECDD1A5820D1}"/>
              </a:ext>
            </a:extLst>
          </p:cNvPr>
          <p:cNvSpPr/>
          <p:nvPr/>
        </p:nvSpPr>
        <p:spPr bwMode="auto">
          <a:xfrm>
            <a:off x="3828369" y="4356819"/>
            <a:ext cx="437007" cy="176149"/>
          </a:xfrm>
          <a:prstGeom prst="rect">
            <a:avLst/>
          </a:prstGeom>
          <a:solidFill>
            <a:srgbClr val="F4A45F"/>
          </a:solidFill>
          <a:ln w="9525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B76328-6976-438C-9CA5-06EC7C256073}"/>
              </a:ext>
            </a:extLst>
          </p:cNvPr>
          <p:cNvSpPr txBox="1"/>
          <p:nvPr/>
        </p:nvSpPr>
        <p:spPr>
          <a:xfrm>
            <a:off x="4199279" y="4124836"/>
            <a:ext cx="1226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LVL </a:t>
            </a:r>
            <a:r>
              <a:rPr lang="en-US" altLang="ko-KR" sz="1000" b="0" dirty="0"/>
              <a:t>Compaction</a:t>
            </a:r>
            <a:endParaRPr lang="en-US" altLang="ko-KR" sz="1100" b="0" dirty="0"/>
          </a:p>
          <a:p>
            <a:r>
              <a:rPr lang="en-US" altLang="ko-KR" sz="1100" dirty="0"/>
              <a:t>Univ </a:t>
            </a:r>
            <a:r>
              <a:rPr lang="en-US" altLang="ko-KR" sz="1000" b="0" dirty="0"/>
              <a:t>Compaction</a:t>
            </a:r>
            <a:endParaRPr lang="ko-KR" altLang="en-US" sz="1000" b="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4604A0-5CD3-475B-B8D5-C2E8C70C9DFC}"/>
              </a:ext>
            </a:extLst>
          </p:cNvPr>
          <p:cNvSpPr txBox="1"/>
          <p:nvPr/>
        </p:nvSpPr>
        <p:spPr>
          <a:xfrm>
            <a:off x="135432" y="1139645"/>
            <a:ext cx="1988296" cy="184665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Fillrandom</a:t>
            </a:r>
            <a:r>
              <a:rPr lang="en-US" altLang="ko-KR" dirty="0"/>
              <a:t> </a:t>
            </a:r>
            <a:endParaRPr lang="en-US" altLang="ko-KR" b="0" dirty="0"/>
          </a:p>
          <a:p>
            <a:r>
              <a:rPr lang="en-US" altLang="ko-KR" sz="1000" dirty="0"/>
              <a:t>Key </a:t>
            </a:r>
            <a:r>
              <a:rPr lang="en-US" altLang="ko-KR" sz="700" b="0" dirty="0"/>
              <a:t>[16, 32, 64, 128, 256, 1024]</a:t>
            </a:r>
          </a:p>
          <a:p>
            <a:r>
              <a:rPr lang="en-US" altLang="ko-KR" sz="1000" dirty="0"/>
              <a:t>Value</a:t>
            </a:r>
            <a:r>
              <a:rPr lang="en-US" altLang="ko-KR" sz="800" dirty="0"/>
              <a:t> </a:t>
            </a:r>
            <a:r>
              <a:rPr lang="en-US" altLang="ko-KR" sz="700" b="0" dirty="0"/>
              <a:t>[64, 128, 256, 512, 1024, 4096]</a:t>
            </a:r>
            <a:endParaRPr lang="en-US" altLang="ko-KR" sz="800" b="0" dirty="0"/>
          </a:p>
          <a:p>
            <a:r>
              <a:rPr lang="en-US" altLang="ko-KR" sz="1000" dirty="0"/>
              <a:t>Entries</a:t>
            </a:r>
            <a:r>
              <a:rPr lang="en-US" altLang="ko-KR" sz="800" dirty="0"/>
              <a:t> </a:t>
            </a:r>
            <a:r>
              <a:rPr lang="en-US" altLang="ko-KR" sz="700" b="0" dirty="0"/>
              <a:t>500 0000</a:t>
            </a:r>
            <a:endParaRPr lang="en-US" altLang="ko-KR" sz="800" b="0" dirty="0"/>
          </a:p>
          <a:p>
            <a:r>
              <a:rPr lang="en-US" altLang="ko-KR" sz="1000" dirty="0"/>
              <a:t>Storage</a:t>
            </a:r>
            <a:r>
              <a:rPr lang="en-US" altLang="ko-KR" sz="800" dirty="0"/>
              <a:t> </a:t>
            </a:r>
            <a:r>
              <a:rPr lang="en-US" altLang="ko-KR" sz="700" b="0" dirty="0"/>
              <a:t>Samsung 1TB 860 Pro</a:t>
            </a:r>
            <a:endParaRPr lang="en-US" altLang="ko-KR" sz="800" b="0" dirty="0"/>
          </a:p>
          <a:p>
            <a:r>
              <a:rPr lang="en-US" altLang="ko-KR" sz="1000" dirty="0"/>
              <a:t>File System </a:t>
            </a:r>
            <a:r>
              <a:rPr lang="en-US" altLang="ko-KR" sz="700" b="0" dirty="0"/>
              <a:t>Ext4</a:t>
            </a:r>
          </a:p>
          <a:p>
            <a:r>
              <a:rPr lang="en-US" altLang="ko-KR" sz="1000" dirty="0"/>
              <a:t>CPU</a:t>
            </a:r>
            <a:r>
              <a:rPr lang="en-US" altLang="ko-KR" sz="800" dirty="0"/>
              <a:t> </a:t>
            </a:r>
            <a:r>
              <a:rPr lang="pt-BR" altLang="ko-KR" sz="700" b="0" dirty="0"/>
              <a:t>Intel(R) Core(TM) i7-10700K CPU @ 3.80GHz</a:t>
            </a:r>
          </a:p>
          <a:p>
            <a:endParaRPr lang="en-US" altLang="ko-KR" sz="500" b="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b="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4F6E752-FDEE-4705-98B7-9D863F6737C2}"/>
              </a:ext>
            </a:extLst>
          </p:cNvPr>
          <p:cNvSpPr txBox="1"/>
          <p:nvPr/>
        </p:nvSpPr>
        <p:spPr>
          <a:xfrm>
            <a:off x="251520" y="4665334"/>
            <a:ext cx="64169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MB/s</a:t>
            </a:r>
            <a:endParaRPr lang="ko-KR" altLang="en-US" sz="800" b="0" dirty="0"/>
          </a:p>
        </p:txBody>
      </p:sp>
    </p:spTree>
    <p:extLst>
      <p:ext uri="{BB962C8B-B14F-4D97-AF65-F5344CB8AC3E}">
        <p14:creationId xmlns:p14="http://schemas.microsoft.com/office/powerpoint/2010/main" val="30018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B917-C347-4C64-93A0-9549B620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Univ Throughput Comparison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66B436-FEED-4677-8CC9-6449CD46E5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1979712" y="723156"/>
            <a:ext cx="4572000" cy="276343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7203B05-9660-4EFF-ABFA-17E0DAEE0E2D}"/>
              </a:ext>
            </a:extLst>
          </p:cNvPr>
          <p:cNvCxnSpPr>
            <a:cxnSpLocks/>
          </p:cNvCxnSpPr>
          <p:nvPr/>
        </p:nvCxnSpPr>
        <p:spPr bwMode="auto">
          <a:xfrm flipH="1">
            <a:off x="251520" y="3284984"/>
            <a:ext cx="2160240" cy="516764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2445706-61B5-4D2F-B20C-150E5CBAEEDA}"/>
              </a:ext>
            </a:extLst>
          </p:cNvPr>
          <p:cNvCxnSpPr>
            <a:cxnSpLocks/>
          </p:cNvCxnSpPr>
          <p:nvPr/>
        </p:nvCxnSpPr>
        <p:spPr bwMode="auto">
          <a:xfrm>
            <a:off x="6551712" y="3284984"/>
            <a:ext cx="2439888" cy="516764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CBF7DA7A-55B4-472F-BD79-2D28FCD7DF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43" r="3596" b="-2159"/>
          <a:stretch/>
        </p:blipFill>
        <p:spPr>
          <a:xfrm>
            <a:off x="5263" y="3729528"/>
            <a:ext cx="8986337" cy="2747604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DFFEB92-28E9-40D4-86E6-5DFF4CA7BE5E}"/>
              </a:ext>
            </a:extLst>
          </p:cNvPr>
          <p:cNvCxnSpPr>
            <a:cxnSpLocks/>
          </p:cNvCxnSpPr>
          <p:nvPr/>
        </p:nvCxnSpPr>
        <p:spPr bwMode="auto">
          <a:xfrm>
            <a:off x="5574203" y="2825338"/>
            <a:ext cx="864096" cy="0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30F58E-C86D-453E-B06A-77EA32186097}"/>
              </a:ext>
            </a:extLst>
          </p:cNvPr>
          <p:cNvSpPr txBox="1"/>
          <p:nvPr/>
        </p:nvSpPr>
        <p:spPr>
          <a:xfrm>
            <a:off x="5364088" y="2492896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Abadi" panose="020B0604020104020204" pitchFamily="34" charset="0"/>
              </a:rPr>
              <a:t>Left is better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4E47A2-6D9A-47D4-A821-8321D162B149}"/>
              </a:ext>
            </a:extLst>
          </p:cNvPr>
          <p:cNvSpPr/>
          <p:nvPr/>
        </p:nvSpPr>
        <p:spPr bwMode="auto">
          <a:xfrm>
            <a:off x="3785413" y="4022622"/>
            <a:ext cx="1573173" cy="626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AF7579-34C1-40EA-94B0-D6EEE696056F}"/>
              </a:ext>
            </a:extLst>
          </p:cNvPr>
          <p:cNvSpPr/>
          <p:nvPr/>
        </p:nvSpPr>
        <p:spPr bwMode="auto">
          <a:xfrm>
            <a:off x="3828369" y="4157916"/>
            <a:ext cx="437007" cy="176149"/>
          </a:xfrm>
          <a:prstGeom prst="rect">
            <a:avLst/>
          </a:prstGeom>
          <a:solidFill>
            <a:srgbClr val="4682B4"/>
          </a:solidFill>
          <a:ln w="9525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1AB6E5-30C2-4185-911C-6AA6172968BA}"/>
              </a:ext>
            </a:extLst>
          </p:cNvPr>
          <p:cNvSpPr/>
          <p:nvPr/>
        </p:nvSpPr>
        <p:spPr bwMode="auto">
          <a:xfrm>
            <a:off x="3828369" y="4356819"/>
            <a:ext cx="437007" cy="176149"/>
          </a:xfrm>
          <a:prstGeom prst="rect">
            <a:avLst/>
          </a:prstGeom>
          <a:solidFill>
            <a:srgbClr val="F4A45F"/>
          </a:solidFill>
          <a:ln w="9525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6DB389-2CED-42E1-8544-ED39C4692C24}"/>
              </a:ext>
            </a:extLst>
          </p:cNvPr>
          <p:cNvSpPr txBox="1"/>
          <p:nvPr/>
        </p:nvSpPr>
        <p:spPr>
          <a:xfrm>
            <a:off x="4199279" y="4124836"/>
            <a:ext cx="1226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LVL </a:t>
            </a:r>
            <a:r>
              <a:rPr lang="en-US" altLang="ko-KR" sz="1000" b="0" dirty="0"/>
              <a:t>Compaction</a:t>
            </a:r>
            <a:endParaRPr lang="en-US" altLang="ko-KR" sz="1100" b="0" dirty="0"/>
          </a:p>
          <a:p>
            <a:r>
              <a:rPr lang="en-US" altLang="ko-KR" sz="1100" dirty="0"/>
              <a:t>Univ </a:t>
            </a:r>
            <a:r>
              <a:rPr lang="en-US" altLang="ko-KR" sz="1000" b="0" dirty="0"/>
              <a:t>Compaction</a:t>
            </a:r>
            <a:endParaRPr lang="ko-KR" altLang="en-US" sz="1000" b="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894DAB-2368-41B4-A8F2-550137FDA34E}"/>
              </a:ext>
            </a:extLst>
          </p:cNvPr>
          <p:cNvSpPr/>
          <p:nvPr/>
        </p:nvSpPr>
        <p:spPr bwMode="auto">
          <a:xfrm>
            <a:off x="4875732" y="1217943"/>
            <a:ext cx="1573173" cy="626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2E3F37-9C10-478B-AD3C-FD8C3A3FFAB8}"/>
              </a:ext>
            </a:extLst>
          </p:cNvPr>
          <p:cNvSpPr/>
          <p:nvPr/>
        </p:nvSpPr>
        <p:spPr bwMode="auto">
          <a:xfrm>
            <a:off x="4918688" y="1353237"/>
            <a:ext cx="437007" cy="176149"/>
          </a:xfrm>
          <a:prstGeom prst="rect">
            <a:avLst/>
          </a:prstGeom>
          <a:solidFill>
            <a:srgbClr val="A5C8E1"/>
          </a:solidFill>
          <a:ln w="9525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ED0CAE-5CA6-4521-A092-F14E0023F986}"/>
              </a:ext>
            </a:extLst>
          </p:cNvPr>
          <p:cNvSpPr/>
          <p:nvPr/>
        </p:nvSpPr>
        <p:spPr bwMode="auto">
          <a:xfrm>
            <a:off x="4918688" y="1552140"/>
            <a:ext cx="437007" cy="176149"/>
          </a:xfrm>
          <a:prstGeom prst="rect">
            <a:avLst/>
          </a:prstGeom>
          <a:solidFill>
            <a:srgbClr val="FFCB9E"/>
          </a:solidFill>
          <a:ln w="9525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1ABE04-63F9-48AC-8F81-CD45D699693C}"/>
              </a:ext>
            </a:extLst>
          </p:cNvPr>
          <p:cNvSpPr txBox="1"/>
          <p:nvPr/>
        </p:nvSpPr>
        <p:spPr>
          <a:xfrm>
            <a:off x="5289598" y="1320157"/>
            <a:ext cx="1226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LVL </a:t>
            </a:r>
            <a:r>
              <a:rPr lang="en-US" altLang="ko-KR" sz="1000" b="0" dirty="0"/>
              <a:t>Compaction</a:t>
            </a:r>
            <a:endParaRPr lang="en-US" altLang="ko-KR" sz="1100" b="0" dirty="0"/>
          </a:p>
          <a:p>
            <a:r>
              <a:rPr lang="en-US" altLang="ko-KR" sz="1100" dirty="0"/>
              <a:t>Univ </a:t>
            </a:r>
            <a:r>
              <a:rPr lang="en-US" altLang="ko-KR" sz="1000" b="0" dirty="0"/>
              <a:t>Compaction</a:t>
            </a:r>
            <a:endParaRPr lang="ko-KR" altLang="en-US" sz="1000" b="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A279A3-1100-405C-8B28-3842AA94100F}"/>
              </a:ext>
            </a:extLst>
          </p:cNvPr>
          <p:cNvSpPr txBox="1"/>
          <p:nvPr/>
        </p:nvSpPr>
        <p:spPr>
          <a:xfrm>
            <a:off x="121468" y="1161711"/>
            <a:ext cx="1988296" cy="198515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Readrandom</a:t>
            </a:r>
            <a:r>
              <a:rPr lang="en-US" altLang="ko-KR" dirty="0"/>
              <a:t> </a:t>
            </a:r>
          </a:p>
          <a:p>
            <a:pPr algn="ctr"/>
            <a:r>
              <a:rPr lang="en-US" altLang="ko-KR" sz="700" b="0" dirty="0"/>
              <a:t>--</a:t>
            </a:r>
            <a:r>
              <a:rPr lang="en-US" altLang="ko-KR" sz="700" b="0" dirty="0" err="1"/>
              <a:t>use_existing_db</a:t>
            </a:r>
            <a:r>
              <a:rPr lang="en-US" altLang="ko-KR" sz="700" dirty="0"/>
              <a:t> </a:t>
            </a:r>
            <a:endParaRPr lang="en-US" altLang="ko-KR" sz="800" b="0" dirty="0"/>
          </a:p>
          <a:p>
            <a:r>
              <a:rPr lang="en-US" altLang="ko-KR" sz="1000" dirty="0"/>
              <a:t>Key </a:t>
            </a:r>
            <a:r>
              <a:rPr lang="en-US" altLang="ko-KR" sz="700" b="0" dirty="0"/>
              <a:t>[16, 32, 64, 128, 256, 1024]</a:t>
            </a:r>
          </a:p>
          <a:p>
            <a:r>
              <a:rPr lang="en-US" altLang="ko-KR" sz="1000" dirty="0"/>
              <a:t>Value</a:t>
            </a:r>
            <a:r>
              <a:rPr lang="en-US" altLang="ko-KR" sz="800" dirty="0"/>
              <a:t> </a:t>
            </a:r>
            <a:r>
              <a:rPr lang="en-US" altLang="ko-KR" sz="700" b="0" dirty="0"/>
              <a:t>[64, 128, 256, 512, 1024, 4096]</a:t>
            </a:r>
            <a:endParaRPr lang="en-US" altLang="ko-KR" sz="800" b="0" dirty="0"/>
          </a:p>
          <a:p>
            <a:r>
              <a:rPr lang="en-US" altLang="ko-KR" sz="1000" dirty="0"/>
              <a:t>Entries</a:t>
            </a:r>
            <a:r>
              <a:rPr lang="en-US" altLang="ko-KR" sz="800" dirty="0"/>
              <a:t> </a:t>
            </a:r>
            <a:r>
              <a:rPr lang="en-US" altLang="ko-KR" sz="700" b="0" dirty="0"/>
              <a:t>500 0000</a:t>
            </a:r>
            <a:endParaRPr lang="en-US" altLang="ko-KR" sz="800" b="0" dirty="0"/>
          </a:p>
          <a:p>
            <a:r>
              <a:rPr lang="en-US" altLang="ko-KR" sz="1000" dirty="0"/>
              <a:t>Storage</a:t>
            </a:r>
            <a:r>
              <a:rPr lang="en-US" altLang="ko-KR" sz="800" dirty="0"/>
              <a:t> </a:t>
            </a:r>
            <a:r>
              <a:rPr lang="en-US" altLang="ko-KR" sz="700" b="0" dirty="0"/>
              <a:t>Samsung 1TB 860 Pro</a:t>
            </a:r>
            <a:endParaRPr lang="en-US" altLang="ko-KR" sz="800" b="0" dirty="0"/>
          </a:p>
          <a:p>
            <a:r>
              <a:rPr lang="en-US" altLang="ko-KR" sz="1000" dirty="0"/>
              <a:t>File System </a:t>
            </a:r>
            <a:r>
              <a:rPr lang="en-US" altLang="ko-KR" sz="700" b="0" dirty="0"/>
              <a:t>Ext4</a:t>
            </a:r>
          </a:p>
          <a:p>
            <a:r>
              <a:rPr lang="en-US" altLang="ko-KR" sz="1000" dirty="0"/>
              <a:t>CPU</a:t>
            </a:r>
            <a:r>
              <a:rPr lang="en-US" altLang="ko-KR" sz="800" dirty="0"/>
              <a:t> </a:t>
            </a:r>
            <a:r>
              <a:rPr lang="pt-BR" altLang="ko-KR" sz="700" b="0" dirty="0"/>
              <a:t>Intel(R) Core(TM) i7-10700K CPU @ 3.80GHz</a:t>
            </a:r>
            <a:endParaRPr lang="pt-BR" altLang="ko-KR" sz="500" b="0" dirty="0"/>
          </a:p>
          <a:p>
            <a:endParaRPr lang="en-US" altLang="ko-KR" sz="500" b="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b="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EB6882-55C7-463C-894A-610FF0965203}"/>
              </a:ext>
            </a:extLst>
          </p:cNvPr>
          <p:cNvSpPr txBox="1"/>
          <p:nvPr/>
        </p:nvSpPr>
        <p:spPr>
          <a:xfrm>
            <a:off x="245386" y="4589178"/>
            <a:ext cx="64169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MB/s</a:t>
            </a:r>
            <a:endParaRPr lang="ko-KR" altLang="en-US" sz="800" b="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1EF2F16-3208-40E4-8374-973378DAAE0B}"/>
              </a:ext>
            </a:extLst>
          </p:cNvPr>
          <p:cNvCxnSpPr/>
          <p:nvPr/>
        </p:nvCxnSpPr>
        <p:spPr bwMode="auto">
          <a:xfrm>
            <a:off x="8676456" y="3966511"/>
            <a:ext cx="0" cy="622667"/>
          </a:xfrm>
          <a:prstGeom prst="straightConnector1">
            <a:avLst/>
          </a:prstGeom>
          <a:noFill/>
          <a:ln w="19050" cap="rnd" cmpd="sng" algn="ctr">
            <a:solidFill>
              <a:srgbClr val="FF0000"/>
            </a:solidFill>
            <a:prstDash val="sysDot"/>
            <a:round/>
            <a:headEnd type="triangle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F1EA83-DD52-46AF-B0D3-1D2D8618CF01}"/>
              </a:ext>
            </a:extLst>
          </p:cNvPr>
          <p:cNvSpPr txBox="1"/>
          <p:nvPr/>
        </p:nvSpPr>
        <p:spPr>
          <a:xfrm>
            <a:off x="7377704" y="4016234"/>
            <a:ext cx="1298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FF0000"/>
                </a:solidFill>
                <a:latin typeface="Abadi" panose="020B0604020104020204" pitchFamily="34" charset="0"/>
              </a:rPr>
              <a:t>hard to define </a:t>
            </a:r>
          </a:p>
          <a:p>
            <a:pPr algn="r"/>
            <a:r>
              <a:rPr lang="en-US" altLang="ko-KR" sz="1400" dirty="0">
                <a:solidFill>
                  <a:srgbClr val="FF0000"/>
                </a:solidFill>
                <a:latin typeface="Abadi" panose="020B0604020104020204" pitchFamily="34" charset="0"/>
              </a:rPr>
              <a:t>what it is…</a:t>
            </a:r>
            <a:endParaRPr lang="ko-KR" altLang="en-US" sz="14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411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B917-C347-4C64-93A0-9549B620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Univ Throughput Comparison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66B436-FEED-4677-8CC9-6449CD46E5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1979712" y="723156"/>
            <a:ext cx="4572000" cy="276343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7203B05-9660-4EFF-ABFA-17E0DAEE0E2D}"/>
              </a:ext>
            </a:extLst>
          </p:cNvPr>
          <p:cNvCxnSpPr>
            <a:cxnSpLocks/>
          </p:cNvCxnSpPr>
          <p:nvPr/>
        </p:nvCxnSpPr>
        <p:spPr bwMode="auto">
          <a:xfrm flipH="1">
            <a:off x="251520" y="3284984"/>
            <a:ext cx="2160240" cy="516764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2445706-61B5-4D2F-B20C-150E5CBAEEDA}"/>
              </a:ext>
            </a:extLst>
          </p:cNvPr>
          <p:cNvCxnSpPr>
            <a:cxnSpLocks/>
          </p:cNvCxnSpPr>
          <p:nvPr/>
        </p:nvCxnSpPr>
        <p:spPr bwMode="auto">
          <a:xfrm>
            <a:off x="6551712" y="3284984"/>
            <a:ext cx="2439888" cy="516764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CBF7DA7A-55B4-472F-BD79-2D28FCD7DF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43" r="3596" b="-2159"/>
          <a:stretch/>
        </p:blipFill>
        <p:spPr>
          <a:xfrm>
            <a:off x="5263" y="3729528"/>
            <a:ext cx="8986337" cy="2747604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DFFEB92-28E9-40D4-86E6-5DFF4CA7BE5E}"/>
              </a:ext>
            </a:extLst>
          </p:cNvPr>
          <p:cNvCxnSpPr>
            <a:cxnSpLocks/>
          </p:cNvCxnSpPr>
          <p:nvPr/>
        </p:nvCxnSpPr>
        <p:spPr bwMode="auto">
          <a:xfrm>
            <a:off x="5574203" y="2825338"/>
            <a:ext cx="864096" cy="0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30F58E-C86D-453E-B06A-77EA32186097}"/>
              </a:ext>
            </a:extLst>
          </p:cNvPr>
          <p:cNvSpPr txBox="1"/>
          <p:nvPr/>
        </p:nvSpPr>
        <p:spPr>
          <a:xfrm>
            <a:off x="5364088" y="2463273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Abadi" panose="020B0604020104020204" pitchFamily="34" charset="0"/>
              </a:rPr>
              <a:t>Left is better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894DAB-2368-41B4-A8F2-550137FDA34E}"/>
              </a:ext>
            </a:extLst>
          </p:cNvPr>
          <p:cNvSpPr/>
          <p:nvPr/>
        </p:nvSpPr>
        <p:spPr bwMode="auto">
          <a:xfrm>
            <a:off x="4875732" y="1217943"/>
            <a:ext cx="1573173" cy="626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2E3F37-9C10-478B-AD3C-FD8C3A3FFAB8}"/>
              </a:ext>
            </a:extLst>
          </p:cNvPr>
          <p:cNvSpPr/>
          <p:nvPr/>
        </p:nvSpPr>
        <p:spPr bwMode="auto">
          <a:xfrm>
            <a:off x="4918688" y="1353237"/>
            <a:ext cx="437007" cy="176149"/>
          </a:xfrm>
          <a:prstGeom prst="rect">
            <a:avLst/>
          </a:prstGeom>
          <a:solidFill>
            <a:srgbClr val="A5C8E1"/>
          </a:solidFill>
          <a:ln w="9525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ED0CAE-5CA6-4521-A092-F14E0023F986}"/>
              </a:ext>
            </a:extLst>
          </p:cNvPr>
          <p:cNvSpPr/>
          <p:nvPr/>
        </p:nvSpPr>
        <p:spPr bwMode="auto">
          <a:xfrm>
            <a:off x="4918688" y="1552140"/>
            <a:ext cx="437007" cy="176149"/>
          </a:xfrm>
          <a:prstGeom prst="rect">
            <a:avLst/>
          </a:prstGeom>
          <a:solidFill>
            <a:srgbClr val="FFCB9E"/>
          </a:solidFill>
          <a:ln w="9525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1ABE04-63F9-48AC-8F81-CD45D699693C}"/>
              </a:ext>
            </a:extLst>
          </p:cNvPr>
          <p:cNvSpPr txBox="1"/>
          <p:nvPr/>
        </p:nvSpPr>
        <p:spPr>
          <a:xfrm>
            <a:off x="5289598" y="1320157"/>
            <a:ext cx="1226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LVL </a:t>
            </a:r>
            <a:r>
              <a:rPr lang="en-US" altLang="ko-KR" sz="1000" b="0" dirty="0"/>
              <a:t>Compaction</a:t>
            </a:r>
            <a:endParaRPr lang="en-US" altLang="ko-KR" sz="1100" b="0" dirty="0"/>
          </a:p>
          <a:p>
            <a:r>
              <a:rPr lang="en-US" altLang="ko-KR" sz="1100" dirty="0"/>
              <a:t>Univ </a:t>
            </a:r>
            <a:r>
              <a:rPr lang="en-US" altLang="ko-KR" sz="1000" b="0" dirty="0"/>
              <a:t>Compaction</a:t>
            </a:r>
            <a:endParaRPr lang="ko-KR" altLang="en-US" sz="1000" b="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A279A3-1100-405C-8B28-3842AA94100F}"/>
              </a:ext>
            </a:extLst>
          </p:cNvPr>
          <p:cNvSpPr txBox="1"/>
          <p:nvPr/>
        </p:nvSpPr>
        <p:spPr>
          <a:xfrm>
            <a:off x="121468" y="1161711"/>
            <a:ext cx="1988296" cy="198515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Readrandom</a:t>
            </a:r>
            <a:r>
              <a:rPr lang="en-US" altLang="ko-KR" dirty="0"/>
              <a:t> </a:t>
            </a:r>
          </a:p>
          <a:p>
            <a:pPr algn="ctr"/>
            <a:r>
              <a:rPr lang="en-US" altLang="ko-KR" sz="700" b="0" dirty="0"/>
              <a:t>--</a:t>
            </a:r>
            <a:r>
              <a:rPr lang="en-US" altLang="ko-KR" sz="700" b="0" dirty="0" err="1"/>
              <a:t>use_existing_db</a:t>
            </a:r>
            <a:r>
              <a:rPr lang="en-US" altLang="ko-KR" sz="700" dirty="0"/>
              <a:t> </a:t>
            </a:r>
            <a:endParaRPr lang="en-US" altLang="ko-KR" sz="800" b="0" dirty="0"/>
          </a:p>
          <a:p>
            <a:r>
              <a:rPr lang="en-US" altLang="ko-KR" sz="1000" dirty="0"/>
              <a:t>Key </a:t>
            </a:r>
            <a:r>
              <a:rPr lang="en-US" altLang="ko-KR" sz="700" b="0" dirty="0"/>
              <a:t>[16, 32, 64, 128, 256, 1024]</a:t>
            </a:r>
          </a:p>
          <a:p>
            <a:r>
              <a:rPr lang="en-US" altLang="ko-KR" sz="1000" dirty="0"/>
              <a:t>Value</a:t>
            </a:r>
            <a:r>
              <a:rPr lang="en-US" altLang="ko-KR" sz="800" dirty="0"/>
              <a:t> </a:t>
            </a:r>
            <a:r>
              <a:rPr lang="en-US" altLang="ko-KR" sz="700" b="0" dirty="0"/>
              <a:t>[64, 128, 256, 512, 1024, 4096]</a:t>
            </a:r>
            <a:endParaRPr lang="en-US" altLang="ko-KR" sz="800" b="0" dirty="0"/>
          </a:p>
          <a:p>
            <a:r>
              <a:rPr lang="en-US" altLang="ko-KR" sz="1000" dirty="0"/>
              <a:t>Entries</a:t>
            </a:r>
            <a:r>
              <a:rPr lang="en-US" altLang="ko-KR" sz="800" dirty="0"/>
              <a:t> </a:t>
            </a:r>
            <a:r>
              <a:rPr lang="en-US" altLang="ko-KR" sz="700" b="0" dirty="0"/>
              <a:t>500 0000</a:t>
            </a:r>
            <a:endParaRPr lang="en-US" altLang="ko-KR" sz="800" b="0" dirty="0"/>
          </a:p>
          <a:p>
            <a:r>
              <a:rPr lang="en-US" altLang="ko-KR" sz="1000" dirty="0"/>
              <a:t>Storage</a:t>
            </a:r>
            <a:r>
              <a:rPr lang="en-US" altLang="ko-KR" sz="800" dirty="0"/>
              <a:t> </a:t>
            </a:r>
            <a:r>
              <a:rPr lang="en-US" altLang="ko-KR" sz="700" b="0" dirty="0"/>
              <a:t>Samsung 1TB 860 Pro</a:t>
            </a:r>
            <a:endParaRPr lang="en-US" altLang="ko-KR" sz="800" b="0" dirty="0"/>
          </a:p>
          <a:p>
            <a:r>
              <a:rPr lang="en-US" altLang="ko-KR" sz="1000" dirty="0"/>
              <a:t>File System </a:t>
            </a:r>
            <a:r>
              <a:rPr lang="en-US" altLang="ko-KR" sz="700" b="0" dirty="0"/>
              <a:t>Ext4</a:t>
            </a:r>
          </a:p>
          <a:p>
            <a:r>
              <a:rPr lang="en-US" altLang="ko-KR" sz="1000" dirty="0"/>
              <a:t>CPU</a:t>
            </a:r>
            <a:r>
              <a:rPr lang="en-US" altLang="ko-KR" sz="800" dirty="0"/>
              <a:t> </a:t>
            </a:r>
            <a:r>
              <a:rPr lang="pt-BR" altLang="ko-KR" sz="700" b="0" dirty="0"/>
              <a:t>Intel(R) Core(TM) i7-10700K CPU @ 3.80GHz</a:t>
            </a:r>
            <a:endParaRPr lang="pt-BR" altLang="ko-KR" sz="500" b="0" dirty="0"/>
          </a:p>
          <a:p>
            <a:endParaRPr lang="en-US" altLang="ko-KR" sz="500" b="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b="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161EBE-1749-45AF-9245-C9D1C21A6373}"/>
              </a:ext>
            </a:extLst>
          </p:cNvPr>
          <p:cNvSpPr/>
          <p:nvPr/>
        </p:nvSpPr>
        <p:spPr bwMode="auto">
          <a:xfrm>
            <a:off x="539552" y="3861048"/>
            <a:ext cx="1872205" cy="2448272"/>
          </a:xfrm>
          <a:prstGeom prst="rect">
            <a:avLst/>
          </a:prstGeom>
          <a:solidFill>
            <a:schemeClr val="bg1">
              <a:alpha val="8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2960A1-BD27-4EC1-9A34-3A7A9C9DE559}"/>
              </a:ext>
            </a:extLst>
          </p:cNvPr>
          <p:cNvSpPr/>
          <p:nvPr/>
        </p:nvSpPr>
        <p:spPr bwMode="auto">
          <a:xfrm>
            <a:off x="2551591" y="3861048"/>
            <a:ext cx="673773" cy="2448272"/>
          </a:xfrm>
          <a:prstGeom prst="rect">
            <a:avLst/>
          </a:prstGeom>
          <a:solidFill>
            <a:schemeClr val="bg1">
              <a:alpha val="8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1CA6B26-27D8-4892-B6A9-F16D1ADE87FD}"/>
              </a:ext>
            </a:extLst>
          </p:cNvPr>
          <p:cNvSpPr/>
          <p:nvPr/>
        </p:nvSpPr>
        <p:spPr bwMode="auto">
          <a:xfrm>
            <a:off x="3363263" y="3861048"/>
            <a:ext cx="4377087" cy="2448272"/>
          </a:xfrm>
          <a:prstGeom prst="rect">
            <a:avLst/>
          </a:prstGeom>
          <a:solidFill>
            <a:schemeClr val="bg1">
              <a:alpha val="8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4E47A2-6D9A-47D4-A821-8321D162B149}"/>
              </a:ext>
            </a:extLst>
          </p:cNvPr>
          <p:cNvSpPr/>
          <p:nvPr/>
        </p:nvSpPr>
        <p:spPr bwMode="auto">
          <a:xfrm>
            <a:off x="3785413" y="4022622"/>
            <a:ext cx="1573173" cy="626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AF7579-34C1-40EA-94B0-D6EEE696056F}"/>
              </a:ext>
            </a:extLst>
          </p:cNvPr>
          <p:cNvSpPr/>
          <p:nvPr/>
        </p:nvSpPr>
        <p:spPr bwMode="auto">
          <a:xfrm>
            <a:off x="3828369" y="4157916"/>
            <a:ext cx="437007" cy="176149"/>
          </a:xfrm>
          <a:prstGeom prst="rect">
            <a:avLst/>
          </a:prstGeom>
          <a:solidFill>
            <a:srgbClr val="4682B4"/>
          </a:solidFill>
          <a:ln w="9525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1AB6E5-30C2-4185-911C-6AA6172968BA}"/>
              </a:ext>
            </a:extLst>
          </p:cNvPr>
          <p:cNvSpPr/>
          <p:nvPr/>
        </p:nvSpPr>
        <p:spPr bwMode="auto">
          <a:xfrm>
            <a:off x="3828369" y="4356819"/>
            <a:ext cx="437007" cy="176149"/>
          </a:xfrm>
          <a:prstGeom prst="rect">
            <a:avLst/>
          </a:prstGeom>
          <a:solidFill>
            <a:srgbClr val="F4A45F"/>
          </a:solidFill>
          <a:ln w="9525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6DB389-2CED-42E1-8544-ED39C4692C24}"/>
              </a:ext>
            </a:extLst>
          </p:cNvPr>
          <p:cNvSpPr txBox="1"/>
          <p:nvPr/>
        </p:nvSpPr>
        <p:spPr>
          <a:xfrm>
            <a:off x="4199279" y="4124836"/>
            <a:ext cx="1226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LVL </a:t>
            </a:r>
            <a:r>
              <a:rPr lang="en-US" altLang="ko-KR" sz="1000" b="0" dirty="0"/>
              <a:t>Compaction</a:t>
            </a:r>
            <a:endParaRPr lang="en-US" altLang="ko-KR" sz="1100" b="0" dirty="0"/>
          </a:p>
          <a:p>
            <a:r>
              <a:rPr lang="en-US" altLang="ko-KR" sz="1100" dirty="0"/>
              <a:t>Univ </a:t>
            </a:r>
            <a:r>
              <a:rPr lang="en-US" altLang="ko-KR" sz="1000" b="0" dirty="0"/>
              <a:t>Compaction</a:t>
            </a:r>
            <a:endParaRPr lang="ko-KR" altLang="en-US" sz="1000" b="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D443445-4395-4917-BD2D-852B7A7D0C57}"/>
              </a:ext>
            </a:extLst>
          </p:cNvPr>
          <p:cNvSpPr/>
          <p:nvPr/>
        </p:nvSpPr>
        <p:spPr bwMode="auto">
          <a:xfrm>
            <a:off x="7852636" y="3879194"/>
            <a:ext cx="103738" cy="2448272"/>
          </a:xfrm>
          <a:prstGeom prst="rect">
            <a:avLst/>
          </a:prstGeom>
          <a:solidFill>
            <a:schemeClr val="bg1">
              <a:alpha val="8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B36D0F-BA54-4696-90B9-6B1AA29DACA9}"/>
              </a:ext>
            </a:extLst>
          </p:cNvPr>
          <p:cNvSpPr/>
          <p:nvPr/>
        </p:nvSpPr>
        <p:spPr bwMode="auto">
          <a:xfrm>
            <a:off x="8084379" y="3879194"/>
            <a:ext cx="581864" cy="2448272"/>
          </a:xfrm>
          <a:prstGeom prst="rect">
            <a:avLst/>
          </a:prstGeom>
          <a:solidFill>
            <a:schemeClr val="bg1">
              <a:alpha val="8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F1EA83-DD52-46AF-B0D3-1D2D8618CF01}"/>
              </a:ext>
            </a:extLst>
          </p:cNvPr>
          <p:cNvSpPr txBox="1"/>
          <p:nvPr/>
        </p:nvSpPr>
        <p:spPr>
          <a:xfrm>
            <a:off x="1826316" y="4738554"/>
            <a:ext cx="5491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FF0000"/>
                </a:solidFill>
                <a:latin typeface="Abadi" panose="020B0604020104020204" pitchFamily="34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ko-KR" altLang="en-US" sz="1400" dirty="0">
                <a:solidFill>
                  <a:srgbClr val="FF0000"/>
                </a:solidFill>
                <a:latin typeface="Abadi" panose="020B0604020104020204" pitchFamily="34" charset="0"/>
              </a:rPr>
              <a:t>마치 </a:t>
            </a:r>
            <a:r>
              <a:rPr lang="en-US" altLang="ko-KR" sz="1400" dirty="0">
                <a:solidFill>
                  <a:srgbClr val="FF0000"/>
                </a:solidFill>
                <a:latin typeface="Abadi" panose="020B0604020104020204" pitchFamily="34" charset="0"/>
              </a:rPr>
              <a:t>Value Size</a:t>
            </a:r>
            <a:r>
              <a:rPr lang="ko-KR" altLang="en-US" sz="1400" dirty="0">
                <a:solidFill>
                  <a:srgbClr val="FF0000"/>
                </a:solidFill>
                <a:latin typeface="Abadi" panose="020B0604020104020204" pitchFamily="34" charset="0"/>
              </a:rPr>
              <a:t>에 맞는 </a:t>
            </a:r>
            <a:r>
              <a:rPr lang="en-US" altLang="ko-KR" sz="1400" dirty="0">
                <a:solidFill>
                  <a:srgbClr val="FF0000"/>
                </a:solidFill>
                <a:latin typeface="Abadi" panose="020B0604020104020204" pitchFamily="34" charset="0"/>
              </a:rPr>
              <a:t>Optimal Key Size</a:t>
            </a:r>
            <a:r>
              <a:rPr lang="ko-KR" altLang="en-US" sz="1400" dirty="0">
                <a:solidFill>
                  <a:srgbClr val="FF0000"/>
                </a:solidFill>
                <a:latin typeface="Abadi" panose="020B0604020104020204" pitchFamily="34" charset="0"/>
              </a:rPr>
              <a:t>가 있는 것 처럼 보인다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1EF2F16-3208-40E4-8374-973378DAAE0B}"/>
              </a:ext>
            </a:extLst>
          </p:cNvPr>
          <p:cNvCxnSpPr/>
          <p:nvPr/>
        </p:nvCxnSpPr>
        <p:spPr bwMode="auto">
          <a:xfrm>
            <a:off x="8676456" y="3966511"/>
            <a:ext cx="0" cy="622667"/>
          </a:xfrm>
          <a:prstGeom prst="straightConnector1">
            <a:avLst/>
          </a:prstGeom>
          <a:noFill/>
          <a:ln w="19050" cap="rnd" cmpd="sng" algn="ctr">
            <a:solidFill>
              <a:srgbClr val="FF0000"/>
            </a:solidFill>
            <a:prstDash val="sysDot"/>
            <a:round/>
            <a:headEnd type="triangle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EB6882-55C7-463C-894A-610FF0965203}"/>
              </a:ext>
            </a:extLst>
          </p:cNvPr>
          <p:cNvSpPr txBox="1"/>
          <p:nvPr/>
        </p:nvSpPr>
        <p:spPr>
          <a:xfrm>
            <a:off x="245386" y="4589178"/>
            <a:ext cx="64169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MB/s</a:t>
            </a:r>
            <a:endParaRPr lang="ko-KR" altLang="en-US" sz="800" b="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07D8EA0-1EF2-4266-B88C-E682814FD3BB}"/>
              </a:ext>
            </a:extLst>
          </p:cNvPr>
          <p:cNvGrpSpPr/>
          <p:nvPr/>
        </p:nvGrpSpPr>
        <p:grpSpPr>
          <a:xfrm>
            <a:off x="6679346" y="867538"/>
            <a:ext cx="2343186" cy="2340000"/>
            <a:chOff x="6679346" y="867538"/>
            <a:chExt cx="2343186" cy="234000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46D17E97-DDC9-4037-AC3D-6CA4AC5E7DE7}"/>
                </a:ext>
              </a:extLst>
            </p:cNvPr>
            <p:cNvSpPr/>
            <p:nvPr/>
          </p:nvSpPr>
          <p:spPr bwMode="auto">
            <a:xfrm>
              <a:off x="7178287" y="1110549"/>
              <a:ext cx="1500822" cy="1569226"/>
            </a:xfrm>
            <a:custGeom>
              <a:avLst/>
              <a:gdLst>
                <a:gd name="connsiteX0" fmla="*/ 59418 w 1500822"/>
                <a:gd name="connsiteY0" fmla="*/ 34915 h 1569226"/>
                <a:gd name="connsiteX1" fmla="*/ 117475 w 1500822"/>
                <a:gd name="connsiteY1" fmla="*/ 34915 h 1569226"/>
                <a:gd name="connsiteX2" fmla="*/ 1118960 w 1500822"/>
                <a:gd name="connsiteY2" fmla="*/ 397772 h 1569226"/>
                <a:gd name="connsiteX3" fmla="*/ 1467303 w 1500822"/>
                <a:gd name="connsiteY3" fmla="*/ 1457315 h 1569226"/>
                <a:gd name="connsiteX4" fmla="*/ 1467303 w 1500822"/>
                <a:gd name="connsiteY4" fmla="*/ 1486343 h 1569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0822" h="1569226">
                  <a:moveTo>
                    <a:pt x="59418" y="34915"/>
                  </a:moveTo>
                  <a:cubicBezTo>
                    <a:pt x="151" y="4677"/>
                    <a:pt x="-59115" y="-25561"/>
                    <a:pt x="117475" y="34915"/>
                  </a:cubicBezTo>
                  <a:cubicBezTo>
                    <a:pt x="294065" y="95391"/>
                    <a:pt x="893989" y="160705"/>
                    <a:pt x="1118960" y="397772"/>
                  </a:cubicBezTo>
                  <a:cubicBezTo>
                    <a:pt x="1343931" y="634839"/>
                    <a:pt x="1409246" y="1275887"/>
                    <a:pt x="1467303" y="1457315"/>
                  </a:cubicBezTo>
                  <a:cubicBezTo>
                    <a:pt x="1525360" y="1638744"/>
                    <a:pt x="1496331" y="1562543"/>
                    <a:pt x="1467303" y="1486343"/>
                  </a:cubicBezTo>
                </a:path>
              </a:pathLst>
            </a:custGeom>
            <a:no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4C06B1BA-32A3-4B26-867C-5A29F9C1D77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034252" y="2797772"/>
              <a:ext cx="1844244" cy="0"/>
            </a:xfrm>
            <a:prstGeom prst="straightConnector1">
              <a:avLst/>
            </a:prstGeom>
            <a:noFill/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00E5D17D-1CD8-4196-A2DA-B55D0E47833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089951" y="929964"/>
              <a:ext cx="8365" cy="1969444"/>
            </a:xfrm>
            <a:prstGeom prst="straightConnector1">
              <a:avLst/>
            </a:prstGeom>
            <a:noFill/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1D6955-6E52-4890-AF49-DDA8785136F4}"/>
                </a:ext>
              </a:extLst>
            </p:cNvPr>
            <p:cNvSpPr txBox="1"/>
            <p:nvPr/>
          </p:nvSpPr>
          <p:spPr>
            <a:xfrm>
              <a:off x="8076673" y="2794182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MB/s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C0C163-4DEC-4D11-A3C8-08027D1F8D85}"/>
                </a:ext>
              </a:extLst>
            </p:cNvPr>
            <p:cNvSpPr txBox="1"/>
            <p:nvPr/>
          </p:nvSpPr>
          <p:spPr>
            <a:xfrm rot="16200000">
              <a:off x="6375904" y="1382296"/>
              <a:ext cx="987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1/time</a:t>
              </a:r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696245A-768F-4086-9664-0695B823EEB9}"/>
                </a:ext>
              </a:extLst>
            </p:cNvPr>
            <p:cNvSpPr/>
            <p:nvPr/>
          </p:nvSpPr>
          <p:spPr bwMode="auto">
            <a:xfrm>
              <a:off x="7509839" y="1154585"/>
              <a:ext cx="126716" cy="126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rnd" cmpd="sng" algn="ctr">
              <a:solidFill>
                <a:srgbClr val="4682B4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64072CD4-1758-4456-8466-724FC79EC722}"/>
                </a:ext>
              </a:extLst>
            </p:cNvPr>
            <p:cNvSpPr/>
            <p:nvPr/>
          </p:nvSpPr>
          <p:spPr bwMode="auto">
            <a:xfrm>
              <a:off x="8176683" y="1402670"/>
              <a:ext cx="126716" cy="126716"/>
            </a:xfrm>
            <a:prstGeom prst="ellipse">
              <a:avLst/>
            </a:prstGeom>
            <a:solidFill>
              <a:srgbClr val="FFC000"/>
            </a:solidFill>
            <a:ln w="19050" cap="rnd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85C647B-7324-4C24-A06F-2AE459C40AA4}"/>
                </a:ext>
              </a:extLst>
            </p:cNvPr>
            <p:cNvSpPr/>
            <p:nvPr/>
          </p:nvSpPr>
          <p:spPr bwMode="auto">
            <a:xfrm>
              <a:off x="8475325" y="1992040"/>
              <a:ext cx="126716" cy="126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rnd" cmpd="sng" algn="ctr">
              <a:solidFill>
                <a:srgbClr val="4682B4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1C4CFC6F-71F6-4B4D-8991-7CF87B2AEAC1}"/>
                </a:ext>
              </a:extLst>
            </p:cNvPr>
            <p:cNvSpPr/>
            <p:nvPr/>
          </p:nvSpPr>
          <p:spPr bwMode="auto">
            <a:xfrm>
              <a:off x="8379594" y="1695073"/>
              <a:ext cx="126716" cy="126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rnd" cmpd="sng" algn="ctr">
              <a:solidFill>
                <a:srgbClr val="4682B4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0E024F8-A97D-4986-B36C-B8E9040688ED}"/>
                </a:ext>
              </a:extLst>
            </p:cNvPr>
            <p:cNvSpPr/>
            <p:nvPr/>
          </p:nvSpPr>
          <p:spPr bwMode="auto">
            <a:xfrm>
              <a:off x="7892945" y="1256799"/>
              <a:ext cx="126716" cy="126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rnd" cmpd="sng" algn="ctr">
              <a:solidFill>
                <a:srgbClr val="4682B4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F946B43-307F-4EF4-B686-BFA17A37A27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284822" y="1205779"/>
              <a:ext cx="190503" cy="211218"/>
            </a:xfrm>
            <a:prstGeom prst="straightConnector1">
              <a:avLst/>
            </a:prstGeom>
            <a:noFill/>
            <a:ln w="28575" cap="rnd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sp>
          <p:nvSpPr>
            <p:cNvPr id="42" name="말풍선: 사각형 41">
              <a:extLst>
                <a:ext uri="{FF2B5EF4-FFF2-40B4-BE49-F238E27FC236}">
                  <a16:creationId xmlns:a16="http://schemas.microsoft.com/office/drawing/2014/main" id="{2D34965F-6656-4F27-BF29-A2E965B93499}"/>
                </a:ext>
              </a:extLst>
            </p:cNvPr>
            <p:cNvSpPr/>
            <p:nvPr/>
          </p:nvSpPr>
          <p:spPr bwMode="auto">
            <a:xfrm>
              <a:off x="6679346" y="867538"/>
              <a:ext cx="2343186" cy="2340000"/>
            </a:xfrm>
            <a:prstGeom prst="wedgeRectCallout">
              <a:avLst>
                <a:gd name="adj1" fmla="val 33894"/>
                <a:gd name="adj2" fmla="val 64606"/>
              </a:avLst>
            </a:prstGeom>
            <a:noFill/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977B89D-44B0-495A-807B-FF750CED09CE}"/>
              </a:ext>
            </a:extLst>
          </p:cNvPr>
          <p:cNvSpPr txBox="1"/>
          <p:nvPr/>
        </p:nvSpPr>
        <p:spPr>
          <a:xfrm>
            <a:off x="7379519" y="995189"/>
            <a:ext cx="1673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rgbClr val="FF0000"/>
                </a:solidFill>
                <a:latin typeface="Abadi" panose="020B0604020104020204" pitchFamily="34" charset="0"/>
              </a:rPr>
              <a:t>Optimal Key Size</a:t>
            </a:r>
            <a:endParaRPr lang="ko-KR" altLang="en-US" sz="11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62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2E930-7D0F-4497-A0A4-8DD20314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Univ WAF Comparison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0B50215-F559-40F4-8882-6AD8B310CA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6" b="81471"/>
          <a:stretch/>
        </p:blipFill>
        <p:spPr>
          <a:xfrm>
            <a:off x="251520" y="4130309"/>
            <a:ext cx="4672589" cy="23492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FB60664-0393-4D49-8326-18CF5F4F65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93" b="-484"/>
          <a:stretch/>
        </p:blipFill>
        <p:spPr>
          <a:xfrm>
            <a:off x="3995936" y="4130309"/>
            <a:ext cx="4672589" cy="2388212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282D093B-D3DC-4618-B611-9D0642EBA739}"/>
              </a:ext>
            </a:extLst>
          </p:cNvPr>
          <p:cNvGrpSpPr/>
          <p:nvPr/>
        </p:nvGrpSpPr>
        <p:grpSpPr>
          <a:xfrm>
            <a:off x="1748092" y="706913"/>
            <a:ext cx="5359785" cy="3398460"/>
            <a:chOff x="2213483" y="705644"/>
            <a:chExt cx="4292091" cy="272147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01430BF-959C-4294-8105-6CE0346A2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3483" y="705644"/>
              <a:ext cx="4292091" cy="2721471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2BC3449-8F28-4BCB-940F-B3ED298ED61B}"/>
                </a:ext>
              </a:extLst>
            </p:cNvPr>
            <p:cNvSpPr/>
            <p:nvPr/>
          </p:nvSpPr>
          <p:spPr bwMode="auto">
            <a:xfrm>
              <a:off x="4839072" y="1145935"/>
              <a:ext cx="1573173" cy="6268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rnd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04EA565-41B3-411D-95E5-52F0812ABD10}"/>
                </a:ext>
              </a:extLst>
            </p:cNvPr>
            <p:cNvSpPr/>
            <p:nvPr/>
          </p:nvSpPr>
          <p:spPr bwMode="auto">
            <a:xfrm>
              <a:off x="4882028" y="1281229"/>
              <a:ext cx="370910" cy="176149"/>
            </a:xfrm>
            <a:prstGeom prst="rect">
              <a:avLst/>
            </a:prstGeom>
            <a:solidFill>
              <a:srgbClr val="A5C8E1"/>
            </a:solidFill>
            <a:ln w="9525" cap="rnd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6B999F0-1065-4540-A4AE-16E484BAB939}"/>
                </a:ext>
              </a:extLst>
            </p:cNvPr>
            <p:cNvSpPr/>
            <p:nvPr/>
          </p:nvSpPr>
          <p:spPr bwMode="auto">
            <a:xfrm>
              <a:off x="4882028" y="1480132"/>
              <a:ext cx="370910" cy="176149"/>
            </a:xfrm>
            <a:prstGeom prst="rect">
              <a:avLst/>
            </a:prstGeom>
            <a:solidFill>
              <a:srgbClr val="FFCB9E"/>
            </a:solidFill>
            <a:ln w="9525" cap="rnd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F55A26-435F-48FF-8CD4-46E05B4C8D77}"/>
                </a:ext>
              </a:extLst>
            </p:cNvPr>
            <p:cNvSpPr txBox="1"/>
            <p:nvPr/>
          </p:nvSpPr>
          <p:spPr>
            <a:xfrm>
              <a:off x="5252938" y="1248149"/>
              <a:ext cx="1208197" cy="468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LVL </a:t>
              </a:r>
              <a:r>
                <a:rPr lang="en-US" altLang="ko-KR" sz="1200" b="0" dirty="0"/>
                <a:t>Compaction</a:t>
              </a:r>
              <a:endParaRPr lang="en-US" altLang="ko-KR" sz="1600" b="0" dirty="0"/>
            </a:p>
            <a:p>
              <a:r>
                <a:rPr lang="en-US" altLang="ko-KR" sz="1600" dirty="0"/>
                <a:t>Univ </a:t>
              </a:r>
              <a:r>
                <a:rPr lang="en-US" altLang="ko-KR" sz="1200" b="0" dirty="0"/>
                <a:t>Compaction</a:t>
              </a:r>
              <a:endParaRPr lang="ko-KR" altLang="en-US" sz="1200" b="0" dirty="0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033E3B-AD9C-4A21-9557-BAD2C6889DE9}"/>
              </a:ext>
            </a:extLst>
          </p:cNvPr>
          <p:cNvSpPr/>
          <p:nvPr/>
        </p:nvSpPr>
        <p:spPr bwMode="auto">
          <a:xfrm>
            <a:off x="1115616" y="4365104"/>
            <a:ext cx="1114414" cy="4440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A6D87C-5580-476B-BAAC-C673DC5736BF}"/>
              </a:ext>
            </a:extLst>
          </p:cNvPr>
          <p:cNvSpPr/>
          <p:nvPr/>
        </p:nvSpPr>
        <p:spPr bwMode="auto">
          <a:xfrm>
            <a:off x="1146045" y="4460944"/>
            <a:ext cx="262747" cy="124781"/>
          </a:xfrm>
          <a:prstGeom prst="rect">
            <a:avLst/>
          </a:prstGeom>
          <a:solidFill>
            <a:srgbClr val="4682B4"/>
          </a:solidFill>
          <a:ln w="9525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A64E88C-E6B3-4C4B-A731-25C8919EF8DC}"/>
              </a:ext>
            </a:extLst>
          </p:cNvPr>
          <p:cNvSpPr/>
          <p:nvPr/>
        </p:nvSpPr>
        <p:spPr bwMode="auto">
          <a:xfrm>
            <a:off x="1146045" y="4601844"/>
            <a:ext cx="262747" cy="124781"/>
          </a:xfrm>
          <a:prstGeom prst="rect">
            <a:avLst/>
          </a:prstGeom>
          <a:solidFill>
            <a:srgbClr val="FFCB9E"/>
          </a:solidFill>
          <a:ln w="9525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D2F291-DF4C-41F3-ACAA-F3BE6DEC3A6D}"/>
              </a:ext>
            </a:extLst>
          </p:cNvPr>
          <p:cNvSpPr txBox="1"/>
          <p:nvPr/>
        </p:nvSpPr>
        <p:spPr>
          <a:xfrm>
            <a:off x="1362773" y="441717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LVL </a:t>
            </a:r>
            <a:r>
              <a:rPr lang="en-US" altLang="ko-KR" sz="700" b="0" dirty="0"/>
              <a:t>Compaction</a:t>
            </a:r>
            <a:endParaRPr lang="en-US" altLang="ko-KR" sz="900" b="0" dirty="0"/>
          </a:p>
          <a:p>
            <a:r>
              <a:rPr lang="en-US" altLang="ko-KR" sz="900" dirty="0"/>
              <a:t>Univ </a:t>
            </a:r>
            <a:r>
              <a:rPr lang="en-US" altLang="ko-KR" sz="700" b="0" dirty="0"/>
              <a:t>Compaction</a:t>
            </a:r>
            <a:endParaRPr lang="ko-KR" altLang="en-US" sz="700" b="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A32EFD-F835-4156-AD79-677F614E701F}"/>
              </a:ext>
            </a:extLst>
          </p:cNvPr>
          <p:cNvSpPr/>
          <p:nvPr/>
        </p:nvSpPr>
        <p:spPr bwMode="auto">
          <a:xfrm>
            <a:off x="4843683" y="4338758"/>
            <a:ext cx="1114414" cy="4440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9AEDD1C-6DF1-4CAE-B6A0-BF7B26439BF9}"/>
              </a:ext>
            </a:extLst>
          </p:cNvPr>
          <p:cNvSpPr/>
          <p:nvPr/>
        </p:nvSpPr>
        <p:spPr bwMode="auto">
          <a:xfrm>
            <a:off x="4874112" y="4434598"/>
            <a:ext cx="262747" cy="124781"/>
          </a:xfrm>
          <a:prstGeom prst="rect">
            <a:avLst/>
          </a:prstGeom>
          <a:solidFill>
            <a:srgbClr val="4682B4"/>
          </a:solidFill>
          <a:ln w="9525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A162659-3CB1-4688-8348-D5DB629A57A8}"/>
              </a:ext>
            </a:extLst>
          </p:cNvPr>
          <p:cNvSpPr/>
          <p:nvPr/>
        </p:nvSpPr>
        <p:spPr bwMode="auto">
          <a:xfrm>
            <a:off x="4874112" y="4575498"/>
            <a:ext cx="262747" cy="124781"/>
          </a:xfrm>
          <a:prstGeom prst="rect">
            <a:avLst/>
          </a:prstGeom>
          <a:solidFill>
            <a:srgbClr val="FFCB9E"/>
          </a:solidFill>
          <a:ln w="9525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425CA3-47B9-4E1C-BF2E-9CAEE53E5EE4}"/>
              </a:ext>
            </a:extLst>
          </p:cNvPr>
          <p:cNvSpPr txBox="1"/>
          <p:nvPr/>
        </p:nvSpPr>
        <p:spPr>
          <a:xfrm>
            <a:off x="5078574" y="437967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LVL </a:t>
            </a:r>
            <a:r>
              <a:rPr lang="en-US" altLang="ko-KR" sz="700" b="0" dirty="0"/>
              <a:t>Compaction</a:t>
            </a:r>
            <a:endParaRPr lang="en-US" altLang="ko-KR" sz="900" b="0" dirty="0"/>
          </a:p>
          <a:p>
            <a:r>
              <a:rPr lang="en-US" altLang="ko-KR" sz="900" dirty="0"/>
              <a:t>Univ </a:t>
            </a:r>
            <a:r>
              <a:rPr lang="en-US" altLang="ko-KR" sz="700" b="0" dirty="0"/>
              <a:t>Compaction</a:t>
            </a:r>
            <a:endParaRPr lang="ko-KR" altLang="en-US" sz="700" b="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681C2E1-D7CE-4164-9766-212D810A48C5}"/>
              </a:ext>
            </a:extLst>
          </p:cNvPr>
          <p:cNvCxnSpPr>
            <a:cxnSpLocks/>
          </p:cNvCxnSpPr>
          <p:nvPr/>
        </p:nvCxnSpPr>
        <p:spPr bwMode="auto">
          <a:xfrm flipH="1">
            <a:off x="1547664" y="5013176"/>
            <a:ext cx="200428" cy="432048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84C6513-8F8B-4C7A-86CE-6E5CAAFE5011}"/>
              </a:ext>
            </a:extLst>
          </p:cNvPr>
          <p:cNvCxnSpPr>
            <a:cxnSpLocks/>
          </p:cNvCxnSpPr>
          <p:nvPr/>
        </p:nvCxnSpPr>
        <p:spPr bwMode="auto">
          <a:xfrm flipH="1">
            <a:off x="2023514" y="4922328"/>
            <a:ext cx="200428" cy="432048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BC899F5-02D5-45EC-91C6-C5F0B946ADED}"/>
              </a:ext>
            </a:extLst>
          </p:cNvPr>
          <p:cNvCxnSpPr>
            <a:cxnSpLocks/>
          </p:cNvCxnSpPr>
          <p:nvPr/>
        </p:nvCxnSpPr>
        <p:spPr bwMode="auto">
          <a:xfrm flipH="1">
            <a:off x="2509017" y="4769712"/>
            <a:ext cx="200428" cy="432048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41849B8-23D0-4BE5-A364-EB272C1FC25A}"/>
              </a:ext>
            </a:extLst>
          </p:cNvPr>
          <p:cNvCxnSpPr>
            <a:cxnSpLocks/>
          </p:cNvCxnSpPr>
          <p:nvPr/>
        </p:nvCxnSpPr>
        <p:spPr bwMode="auto">
          <a:xfrm flipH="1">
            <a:off x="2993530" y="4809177"/>
            <a:ext cx="200428" cy="432048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58528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57E57-9637-4ED8-BF04-BEE936E96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Univ # of Compactions , latency Comparison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03897-693C-4D05-A937-B9970EDEA62A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/>
              <a:t>Fillrandom 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525D914-27E8-4F5F-8B18-20FEA134F56D}"/>
              </a:ext>
            </a:extLst>
          </p:cNvPr>
          <p:cNvGrpSpPr/>
          <p:nvPr/>
        </p:nvGrpSpPr>
        <p:grpSpPr>
          <a:xfrm>
            <a:off x="512350" y="3982176"/>
            <a:ext cx="8211538" cy="2312870"/>
            <a:chOff x="773180" y="4205806"/>
            <a:chExt cx="7975284" cy="2052181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34D12B9-CD37-4359-BC0C-3EADC5D15E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353"/>
            <a:stretch/>
          </p:blipFill>
          <p:spPr bwMode="auto">
            <a:xfrm>
              <a:off x="773180" y="4205806"/>
              <a:ext cx="7975284" cy="2052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BBAADF6-9483-41F5-8542-3978234DE8CA}"/>
                </a:ext>
              </a:extLst>
            </p:cNvPr>
            <p:cNvSpPr/>
            <p:nvPr/>
          </p:nvSpPr>
          <p:spPr bwMode="auto">
            <a:xfrm>
              <a:off x="3496932" y="4973437"/>
              <a:ext cx="1086304" cy="362102"/>
            </a:xfrm>
            <a:prstGeom prst="ellipse">
              <a:avLst/>
            </a:prstGeom>
            <a:noFill/>
            <a:ln w="28575" cap="rnd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B7D9A32-7E7D-42EC-812C-0EFBD6933AC2}"/>
                </a:ext>
              </a:extLst>
            </p:cNvPr>
            <p:cNvSpPr/>
            <p:nvPr/>
          </p:nvSpPr>
          <p:spPr bwMode="auto">
            <a:xfrm>
              <a:off x="7292308" y="4349625"/>
              <a:ext cx="1086304" cy="362102"/>
            </a:xfrm>
            <a:prstGeom prst="ellipse">
              <a:avLst/>
            </a:prstGeom>
            <a:noFill/>
            <a:ln w="28575" cap="rnd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C9511533-CDAD-4521-B5F1-D1FDBBA9C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37" y="1340768"/>
            <a:ext cx="8301151" cy="2163331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42AD30F5-C1BD-46C1-82B0-E300CC5D6874}"/>
              </a:ext>
            </a:extLst>
          </p:cNvPr>
          <p:cNvSpPr/>
          <p:nvPr/>
        </p:nvSpPr>
        <p:spPr bwMode="auto">
          <a:xfrm>
            <a:off x="7233355" y="2641165"/>
            <a:ext cx="1075361" cy="358454"/>
          </a:xfrm>
          <a:prstGeom prst="ellipse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F668242-FA97-4331-A0D6-B989C87324CB}"/>
              </a:ext>
            </a:extLst>
          </p:cNvPr>
          <p:cNvSpPr/>
          <p:nvPr/>
        </p:nvSpPr>
        <p:spPr bwMode="auto">
          <a:xfrm>
            <a:off x="3317870" y="2644191"/>
            <a:ext cx="1075361" cy="358454"/>
          </a:xfrm>
          <a:prstGeom prst="ellipse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8733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57E57-9637-4ED8-BF04-BEE936E96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Univ # </a:t>
            </a:r>
            <a:r>
              <a:rPr lang="en-US" altLang="ko-KR"/>
              <a:t>of Compactions / latency </a:t>
            </a:r>
            <a:r>
              <a:rPr lang="en-US" altLang="ko-KR" dirty="0"/>
              <a:t>Comparison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03897-693C-4D05-A937-B9970EDEA62A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/>
              <a:t>Readrandom 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7A820FA-B449-471A-B0CB-A3ACC4239165}"/>
              </a:ext>
            </a:extLst>
          </p:cNvPr>
          <p:cNvGrpSpPr/>
          <p:nvPr/>
        </p:nvGrpSpPr>
        <p:grpSpPr>
          <a:xfrm>
            <a:off x="562051" y="1282452"/>
            <a:ext cx="8330429" cy="5054352"/>
            <a:chOff x="1475656" y="1772816"/>
            <a:chExt cx="6553208" cy="397605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8F2F787-D210-4E01-982A-2FB6DC0896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327"/>
            <a:stretch/>
          </p:blipFill>
          <p:spPr bwMode="auto">
            <a:xfrm>
              <a:off x="1497513" y="4075747"/>
              <a:ext cx="6531351" cy="1673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09F61C6-86BB-48F1-B42C-D33513E3C9F8}"/>
                </a:ext>
              </a:extLst>
            </p:cNvPr>
            <p:cNvSpPr/>
            <p:nvPr/>
          </p:nvSpPr>
          <p:spPr bwMode="auto">
            <a:xfrm>
              <a:off x="3795498" y="4671264"/>
              <a:ext cx="864096" cy="288032"/>
            </a:xfrm>
            <a:prstGeom prst="ellipse">
              <a:avLst/>
            </a:prstGeom>
            <a:noFill/>
            <a:ln w="28575" cap="rnd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4739074-E632-421B-A5FF-A882612E1768}"/>
                </a:ext>
              </a:extLst>
            </p:cNvPr>
            <p:cNvSpPr/>
            <p:nvPr/>
          </p:nvSpPr>
          <p:spPr bwMode="auto">
            <a:xfrm>
              <a:off x="6923342" y="4163630"/>
              <a:ext cx="864096" cy="288032"/>
            </a:xfrm>
            <a:prstGeom prst="ellipse">
              <a:avLst/>
            </a:prstGeom>
            <a:noFill/>
            <a:ln w="28575" cap="rnd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80E9C39-51AB-4F31-8C88-81828CC2C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5656" y="1772816"/>
              <a:ext cx="6531351" cy="1737273"/>
            </a:xfrm>
            <a:prstGeom prst="rect">
              <a:avLst/>
            </a:prstGeom>
          </p:spPr>
        </p:pic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AF84385-7E29-4F76-B3A7-B18AF55955BC}"/>
                </a:ext>
              </a:extLst>
            </p:cNvPr>
            <p:cNvSpPr/>
            <p:nvPr/>
          </p:nvSpPr>
          <p:spPr bwMode="auto">
            <a:xfrm>
              <a:off x="6856667" y="2866424"/>
              <a:ext cx="864096" cy="288032"/>
            </a:xfrm>
            <a:prstGeom prst="ellipse">
              <a:avLst/>
            </a:prstGeom>
            <a:noFill/>
            <a:ln w="28575" cap="rnd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D3E1C52-0F7A-433E-ADDF-2C12A4EBE64A}"/>
                </a:ext>
              </a:extLst>
            </p:cNvPr>
            <p:cNvSpPr/>
            <p:nvPr/>
          </p:nvSpPr>
          <p:spPr bwMode="auto">
            <a:xfrm>
              <a:off x="3795498" y="2804437"/>
              <a:ext cx="932885" cy="288032"/>
            </a:xfrm>
            <a:prstGeom prst="ellipse">
              <a:avLst/>
            </a:prstGeom>
            <a:noFill/>
            <a:ln w="28575" cap="rnd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348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1ADBD-7C58-470D-B4BF-AF9B0A85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5">
            <a:extLst>
              <a:ext uri="{FF2B5EF4-FFF2-40B4-BE49-F238E27FC236}">
                <a16:creationId xmlns:a16="http://schemas.microsoft.com/office/drawing/2014/main" id="{8CAC0F55-3A19-4F4A-9442-51246FA72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116" y="4218216"/>
            <a:ext cx="1717803" cy="1487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0E77933B-8951-4CBF-A042-E5EA4DCF86B6}"/>
              </a:ext>
            </a:extLst>
          </p:cNvPr>
          <p:cNvGrpSpPr/>
          <p:nvPr/>
        </p:nvGrpSpPr>
        <p:grpSpPr>
          <a:xfrm>
            <a:off x="384164" y="1681154"/>
            <a:ext cx="3455168" cy="2603318"/>
            <a:chOff x="871896" y="1761786"/>
            <a:chExt cx="2979379" cy="2244832"/>
          </a:xfrm>
        </p:grpSpPr>
        <p:graphicFrame>
          <p:nvGraphicFramePr>
            <p:cNvPr id="12" name="차트 11">
              <a:extLst>
                <a:ext uri="{FF2B5EF4-FFF2-40B4-BE49-F238E27FC236}">
                  <a16:creationId xmlns:a16="http://schemas.microsoft.com/office/drawing/2014/main" id="{A309395A-6150-4633-B477-8157E42D4BF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71896" y="2058847"/>
            <a:ext cx="2979379" cy="194777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89732BB-FA34-4442-92ED-4CD409EB481F}"/>
                </a:ext>
              </a:extLst>
            </p:cNvPr>
            <p:cNvSpPr/>
            <p:nvPr/>
          </p:nvSpPr>
          <p:spPr>
            <a:xfrm>
              <a:off x="1442385" y="1761786"/>
              <a:ext cx="2061232" cy="3184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Throughput(KOPS)</a:t>
              </a:r>
              <a:endParaRPr lang="ko-KR" altLang="en-US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FF5429-5F16-4B95-95E7-2D4D4E59DC77}"/>
              </a:ext>
            </a:extLst>
          </p:cNvPr>
          <p:cNvSpPr/>
          <p:nvPr/>
        </p:nvSpPr>
        <p:spPr>
          <a:xfrm>
            <a:off x="5462063" y="1681154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Throughput(MB/s)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FCCC97-BD81-46A9-B275-4350F87848C9}"/>
              </a:ext>
            </a:extLst>
          </p:cNvPr>
          <p:cNvSpPr/>
          <p:nvPr/>
        </p:nvSpPr>
        <p:spPr bwMode="auto">
          <a:xfrm>
            <a:off x="5282528" y="3167316"/>
            <a:ext cx="384989" cy="504056"/>
          </a:xfrm>
          <a:prstGeom prst="rect">
            <a:avLst/>
          </a:prstGeom>
          <a:solidFill>
            <a:schemeClr val="bg1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BA961E-BCBA-4625-B6B9-F31FF448937F}"/>
              </a:ext>
            </a:extLst>
          </p:cNvPr>
          <p:cNvSpPr/>
          <p:nvPr/>
        </p:nvSpPr>
        <p:spPr bwMode="auto">
          <a:xfrm>
            <a:off x="5694307" y="3665384"/>
            <a:ext cx="1986177" cy="504056"/>
          </a:xfrm>
          <a:prstGeom prst="rect">
            <a:avLst/>
          </a:prstGeom>
          <a:solidFill>
            <a:schemeClr val="bg1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C135BB-D069-4B2D-B729-455ECE7E9E18}"/>
              </a:ext>
            </a:extLst>
          </p:cNvPr>
          <p:cNvSpPr/>
          <p:nvPr/>
        </p:nvSpPr>
        <p:spPr bwMode="auto">
          <a:xfrm>
            <a:off x="5912387" y="2109674"/>
            <a:ext cx="169474" cy="2484000"/>
          </a:xfrm>
          <a:prstGeom prst="rect">
            <a:avLst/>
          </a:prstGeom>
          <a:solidFill>
            <a:schemeClr val="bg1">
              <a:alpha val="86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A15617-20C0-4392-822A-9FCF0E81E61E}"/>
              </a:ext>
            </a:extLst>
          </p:cNvPr>
          <p:cNvSpPr/>
          <p:nvPr/>
        </p:nvSpPr>
        <p:spPr bwMode="auto">
          <a:xfrm>
            <a:off x="6285006" y="2109674"/>
            <a:ext cx="169474" cy="2484000"/>
          </a:xfrm>
          <a:prstGeom prst="rect">
            <a:avLst/>
          </a:prstGeom>
          <a:solidFill>
            <a:schemeClr val="bg1">
              <a:alpha val="86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3EBAA11-56D5-427A-AEFF-E78B0FC65AB6}"/>
              </a:ext>
            </a:extLst>
          </p:cNvPr>
          <p:cNvCxnSpPr>
            <a:cxnSpLocks/>
          </p:cNvCxnSpPr>
          <p:nvPr/>
        </p:nvCxnSpPr>
        <p:spPr bwMode="auto">
          <a:xfrm>
            <a:off x="1339268" y="2112713"/>
            <a:ext cx="2307542" cy="576201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15B9DD7-9301-4CBC-B5C7-B006854D4EEE}"/>
              </a:ext>
            </a:extLst>
          </p:cNvPr>
          <p:cNvSpPr txBox="1"/>
          <p:nvPr/>
        </p:nvSpPr>
        <p:spPr>
          <a:xfrm>
            <a:off x="444966" y="5688684"/>
            <a:ext cx="823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ko-KR" altLang="en-US" dirty="0">
                <a:solidFill>
                  <a:srgbClr val="FF0000"/>
                </a:solidFill>
              </a:rPr>
              <a:t>한 쪽은 </a:t>
            </a:r>
            <a:r>
              <a:rPr lang="en-US" altLang="ko-KR" dirty="0">
                <a:solidFill>
                  <a:srgbClr val="FF0000"/>
                </a:solidFill>
              </a:rPr>
              <a:t>OPS, </a:t>
            </a:r>
            <a:r>
              <a:rPr lang="ko-KR" altLang="en-US" dirty="0">
                <a:solidFill>
                  <a:srgbClr val="FF0000"/>
                </a:solidFill>
              </a:rPr>
              <a:t>한 쪽은 </a:t>
            </a:r>
            <a:r>
              <a:rPr lang="en-US" altLang="ko-KR" dirty="0">
                <a:solidFill>
                  <a:srgbClr val="FF0000"/>
                </a:solidFill>
              </a:rPr>
              <a:t>MB/s </a:t>
            </a:r>
            <a:r>
              <a:rPr lang="ko-KR" altLang="en-US" dirty="0">
                <a:solidFill>
                  <a:srgbClr val="FF0000"/>
                </a:solidFill>
              </a:rPr>
              <a:t>임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즉</a:t>
            </a:r>
            <a:r>
              <a:rPr lang="en-US" altLang="ko-KR" dirty="0">
                <a:solidFill>
                  <a:srgbClr val="FF0000"/>
                </a:solidFill>
              </a:rPr>
              <a:t>, KV Size</a:t>
            </a:r>
            <a:r>
              <a:rPr lang="ko-KR" altLang="en-US" dirty="0">
                <a:solidFill>
                  <a:srgbClr val="FF0000"/>
                </a:solidFill>
              </a:rPr>
              <a:t>가 늘어날 수록 </a:t>
            </a:r>
            <a:r>
              <a:rPr lang="en-US" altLang="ko-KR" dirty="0">
                <a:solidFill>
                  <a:srgbClr val="FF0000"/>
                </a:solidFill>
              </a:rPr>
              <a:t>MB/s</a:t>
            </a:r>
            <a:r>
              <a:rPr lang="ko-KR" altLang="en-US" dirty="0">
                <a:solidFill>
                  <a:srgbClr val="FF0000"/>
                </a:solidFill>
              </a:rPr>
              <a:t>는 늘어나고</a:t>
            </a:r>
            <a:r>
              <a:rPr lang="en-US" altLang="ko-KR" dirty="0">
                <a:solidFill>
                  <a:srgbClr val="FF0000"/>
                </a:solidFill>
              </a:rPr>
              <a:t>, OPS</a:t>
            </a:r>
            <a:r>
              <a:rPr lang="ko-KR" altLang="en-US" dirty="0">
                <a:solidFill>
                  <a:srgbClr val="FF0000"/>
                </a:solidFill>
              </a:rPr>
              <a:t>는 줄어들게 됨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79A85E-C1A4-482B-A54F-F1DD22515795}"/>
              </a:ext>
            </a:extLst>
          </p:cNvPr>
          <p:cNvSpPr txBox="1"/>
          <p:nvPr/>
        </p:nvSpPr>
        <p:spPr>
          <a:xfrm>
            <a:off x="152400" y="924644"/>
            <a:ext cx="823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Issue on Last week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0F12C6B-E7D5-4289-9872-4B372BC3674D}"/>
              </a:ext>
            </a:extLst>
          </p:cNvPr>
          <p:cNvGrpSpPr/>
          <p:nvPr/>
        </p:nvGrpSpPr>
        <p:grpSpPr>
          <a:xfrm>
            <a:off x="5997124" y="2128844"/>
            <a:ext cx="1256693" cy="2763488"/>
            <a:chOff x="8112474" y="2166454"/>
            <a:chExt cx="1256693" cy="276348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06777CC-CF80-4AC0-9C85-1FC140F5E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9411"/>
            <a:stretch/>
          </p:blipFill>
          <p:spPr>
            <a:xfrm>
              <a:off x="8545673" y="2168173"/>
              <a:ext cx="205310" cy="2761727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29BCF9DF-28B7-4973-8D2F-86A72DFEF5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9671" r="69740"/>
            <a:stretch/>
          </p:blipFill>
          <p:spPr>
            <a:xfrm>
              <a:off x="8759529" y="2168173"/>
              <a:ext cx="205311" cy="2761727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873D5070-C725-4A0B-A4D5-B375B49A31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0487" r="30533"/>
            <a:stretch/>
          </p:blipFill>
          <p:spPr>
            <a:xfrm>
              <a:off x="8969896" y="2168172"/>
              <a:ext cx="174104" cy="2761727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4CECCA7A-D344-4851-A6AE-79A8163B3E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9248" r="20020"/>
            <a:stretch/>
          </p:blipFill>
          <p:spPr>
            <a:xfrm>
              <a:off x="8112474" y="2168215"/>
              <a:ext cx="208077" cy="2761727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048B1C7-8037-4BBE-9200-D207A62E08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9432" r="9797"/>
            <a:stretch/>
          </p:blipFill>
          <p:spPr>
            <a:xfrm>
              <a:off x="8326968" y="2168173"/>
              <a:ext cx="208843" cy="2761727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12A17D5-24C0-4B8D-AD61-ECB9452E35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9138" r="-751"/>
            <a:stretch/>
          </p:blipFill>
          <p:spPr>
            <a:xfrm>
              <a:off x="9144000" y="2166454"/>
              <a:ext cx="225167" cy="2761727"/>
            </a:xfrm>
            <a:prstGeom prst="rect">
              <a:avLst/>
            </a:prstGeom>
          </p:spPr>
        </p:pic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948393D-A8DA-4FF6-80BC-A9FF088793FE}"/>
              </a:ext>
            </a:extLst>
          </p:cNvPr>
          <p:cNvCxnSpPr>
            <a:cxnSpLocks/>
          </p:cNvCxnSpPr>
          <p:nvPr/>
        </p:nvCxnSpPr>
        <p:spPr bwMode="auto">
          <a:xfrm>
            <a:off x="5593063" y="2192058"/>
            <a:ext cx="939915" cy="350816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8C8407D-66B3-4E5F-9F5F-ECCB6EEB8AE0}"/>
              </a:ext>
            </a:extLst>
          </p:cNvPr>
          <p:cNvCxnSpPr>
            <a:cxnSpLocks/>
          </p:cNvCxnSpPr>
          <p:nvPr/>
        </p:nvCxnSpPr>
        <p:spPr bwMode="auto">
          <a:xfrm flipV="1">
            <a:off x="6601983" y="2283776"/>
            <a:ext cx="819684" cy="232998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7154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B917-C347-4C64-93A0-9549B620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Plan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44008" y="6021288"/>
            <a:ext cx="3440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hlinkClick r:id="rId2"/>
              </a:rPr>
              <a:t>https://github.com/junhe/wiscsee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2339752" y="5589240"/>
            <a:ext cx="597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15531F"/>
                </a:solidFill>
              </a:rPr>
              <a:t>Jun He, </a:t>
            </a:r>
            <a:r>
              <a:rPr lang="en-US" altLang="ko-KR" sz="1200" dirty="0" err="1">
                <a:solidFill>
                  <a:srgbClr val="15531F"/>
                </a:solidFill>
              </a:rPr>
              <a:t>Sudarsun</a:t>
            </a:r>
            <a:r>
              <a:rPr lang="en-US" altLang="ko-KR" sz="1200" dirty="0">
                <a:solidFill>
                  <a:srgbClr val="15531F"/>
                </a:solidFill>
              </a:rPr>
              <a:t> </a:t>
            </a:r>
            <a:r>
              <a:rPr lang="en-US" altLang="ko-KR" sz="1200" dirty="0" err="1">
                <a:solidFill>
                  <a:srgbClr val="15531F"/>
                </a:solidFill>
              </a:rPr>
              <a:t>Kannan</a:t>
            </a:r>
            <a:r>
              <a:rPr lang="en-US" altLang="ko-KR" sz="1200" dirty="0">
                <a:solidFill>
                  <a:srgbClr val="15531F"/>
                </a:solidFill>
              </a:rPr>
              <a:t>, Andrea C. </a:t>
            </a:r>
            <a:r>
              <a:rPr lang="en-US" altLang="ko-KR" sz="1200" dirty="0" err="1">
                <a:solidFill>
                  <a:srgbClr val="15531F"/>
                </a:solidFill>
              </a:rPr>
              <a:t>Arpaci-Dusseau</a:t>
            </a:r>
            <a:r>
              <a:rPr lang="en-US" altLang="ko-KR" sz="1200" dirty="0">
                <a:solidFill>
                  <a:srgbClr val="15531F"/>
                </a:solidFill>
              </a:rPr>
              <a:t>, </a:t>
            </a:r>
            <a:r>
              <a:rPr lang="en-US" altLang="ko-KR" sz="1200" dirty="0" err="1">
                <a:solidFill>
                  <a:srgbClr val="15531F"/>
                </a:solidFill>
              </a:rPr>
              <a:t>Remzi</a:t>
            </a:r>
            <a:r>
              <a:rPr lang="en-US" altLang="ko-KR" sz="1200" dirty="0">
                <a:solidFill>
                  <a:srgbClr val="15531F"/>
                </a:solidFill>
              </a:rPr>
              <a:t> H. </a:t>
            </a:r>
            <a:r>
              <a:rPr lang="en-US" altLang="ko-KR" sz="1200" dirty="0" err="1">
                <a:solidFill>
                  <a:srgbClr val="15531F"/>
                </a:solidFill>
              </a:rPr>
              <a:t>Arpaci-Dusseau</a:t>
            </a:r>
            <a:r>
              <a:rPr lang="en-US" altLang="ko-KR" sz="1200" dirty="0">
                <a:solidFill>
                  <a:srgbClr val="15531F"/>
                </a:solidFill>
              </a:rPr>
              <a:t>, </a:t>
            </a:r>
            <a:r>
              <a:rPr lang="en-US" altLang="ko-KR" sz="1200" dirty="0">
                <a:solidFill>
                  <a:srgbClr val="15531F"/>
                </a:solidFill>
                <a:latin typeface="Consolas" pitchFamily="49" charset="0"/>
              </a:rPr>
              <a:t>The Unwritten Contract of Solid State Drives</a:t>
            </a:r>
            <a:r>
              <a:rPr lang="en-US" altLang="ko-KR" sz="1200" dirty="0">
                <a:solidFill>
                  <a:srgbClr val="15531F"/>
                </a:solidFill>
              </a:rPr>
              <a:t>, </a:t>
            </a:r>
            <a:r>
              <a:rPr lang="en-US" altLang="ko-KR" sz="1200" dirty="0" err="1">
                <a:solidFill>
                  <a:srgbClr val="15531F"/>
                </a:solidFill>
              </a:rPr>
              <a:t>EuroSys</a:t>
            </a:r>
            <a:r>
              <a:rPr lang="en-US" altLang="ko-KR" sz="1200" dirty="0">
                <a:solidFill>
                  <a:srgbClr val="15531F"/>
                </a:solidFill>
              </a:rPr>
              <a:t> '17</a:t>
            </a:r>
            <a:endParaRPr lang="ko-KR" altLang="en-US" sz="1200" dirty="0">
              <a:solidFill>
                <a:srgbClr val="15531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b="55846"/>
          <a:stretch>
            <a:fillRect/>
          </a:stretch>
        </p:blipFill>
        <p:spPr bwMode="auto">
          <a:xfrm>
            <a:off x="287016" y="1124744"/>
            <a:ext cx="4248472" cy="15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t="42846"/>
          <a:stretch>
            <a:fillRect/>
          </a:stretch>
        </p:blipFill>
        <p:spPr bwMode="auto">
          <a:xfrm>
            <a:off x="4860032" y="908720"/>
            <a:ext cx="4000635" cy="193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611560" y="3212976"/>
            <a:ext cx="88924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rgbClr val="15531F"/>
                </a:solidFill>
              </a:rPr>
              <a:t>Fig: </a:t>
            </a:r>
            <a:r>
              <a:rPr lang="en-US" altLang="ko-KR" sz="1050" dirty="0" err="1">
                <a:solidFill>
                  <a:srgbClr val="15531F"/>
                </a:solidFill>
              </a:rPr>
              <a:t>Luo</a:t>
            </a:r>
            <a:r>
              <a:rPr lang="en-US" altLang="ko-KR" sz="1050" dirty="0">
                <a:solidFill>
                  <a:srgbClr val="15531F"/>
                </a:solidFill>
              </a:rPr>
              <a:t>, Chen, and Michael J. Carey. "</a:t>
            </a:r>
            <a:r>
              <a:rPr lang="en-US" altLang="ko-KR" sz="1050" dirty="0">
                <a:solidFill>
                  <a:srgbClr val="15531F"/>
                </a:solidFill>
                <a:latin typeface="Consolas" pitchFamily="49" charset="0"/>
              </a:rPr>
              <a:t>LSM-based storage techniques: a survey</a:t>
            </a:r>
            <a:r>
              <a:rPr lang="en-US" altLang="ko-KR" sz="1050" dirty="0">
                <a:solidFill>
                  <a:srgbClr val="15531F"/>
                </a:solidFill>
              </a:rPr>
              <a:t>." The VLDB Journal 29.1 (2020): 393-418.</a:t>
            </a:r>
            <a:endParaRPr lang="ko-KR" altLang="en-US" sz="1050" dirty="0">
              <a:solidFill>
                <a:srgbClr val="15531F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107504" y="980728"/>
            <a:ext cx="4499992" cy="1872208"/>
          </a:xfrm>
          <a:prstGeom prst="roundRect">
            <a:avLst/>
          </a:prstGeom>
          <a:noFill/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4716016" y="980728"/>
            <a:ext cx="4283968" cy="1872208"/>
          </a:xfrm>
          <a:prstGeom prst="roundRect">
            <a:avLst/>
          </a:prstGeom>
          <a:noFill/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2924944"/>
            <a:ext cx="1647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itchFamily="49" charset="0"/>
              </a:rPr>
              <a:t>Level Compaction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5220072" y="2924944"/>
            <a:ext cx="3314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itchFamily="49" charset="0"/>
              </a:rPr>
              <a:t>Universal Compaction</a:t>
            </a:r>
            <a:endParaRPr lang="ko-KR" altLang="en-US" sz="1200" dirty="0"/>
          </a:p>
        </p:txBody>
      </p:sp>
      <p:pic>
        <p:nvPicPr>
          <p:cNvPr id="1028" name="Picture 4" descr="삼성전자, 소비자용 SSD &amp;#39;870 EVO&amp;#39; 글로벌 출시 – Samsung Newsroom Korea"/>
          <p:cNvPicPr>
            <a:picLocks noChangeAspect="1" noChangeArrowheads="1"/>
          </p:cNvPicPr>
          <p:nvPr/>
        </p:nvPicPr>
        <p:blipFill>
          <a:blip r:embed="rId4" cstate="print"/>
          <a:srcRect l="14012" r="11220"/>
          <a:stretch>
            <a:fillRect/>
          </a:stretch>
        </p:blipFill>
        <p:spPr bwMode="auto">
          <a:xfrm>
            <a:off x="2411760" y="3501008"/>
            <a:ext cx="2664296" cy="2006865"/>
          </a:xfrm>
          <a:prstGeom prst="rect">
            <a:avLst/>
          </a:prstGeom>
          <a:noFill/>
        </p:spPr>
      </p:pic>
      <p:sp>
        <p:nvSpPr>
          <p:cNvPr id="14" name="오른쪽 화살표 13"/>
          <p:cNvSpPr/>
          <p:nvPr/>
        </p:nvSpPr>
        <p:spPr bwMode="auto">
          <a:xfrm rot="2759858">
            <a:off x="1540319" y="3709688"/>
            <a:ext cx="1008112" cy="1008112"/>
          </a:xfrm>
          <a:prstGeom prst="rightArrow">
            <a:avLst/>
          </a:prstGeom>
          <a:noFill/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6" name="오른쪽 화살표 15"/>
          <p:cNvSpPr/>
          <p:nvPr/>
        </p:nvSpPr>
        <p:spPr bwMode="auto">
          <a:xfrm rot="18840142" flipH="1">
            <a:off x="4924694" y="3709687"/>
            <a:ext cx="1008112" cy="1008112"/>
          </a:xfrm>
          <a:prstGeom prst="rightArrow">
            <a:avLst/>
          </a:prstGeom>
          <a:noFill/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7" name="사각형 설명선 16"/>
          <p:cNvSpPr/>
          <p:nvPr/>
        </p:nvSpPr>
        <p:spPr bwMode="auto">
          <a:xfrm>
            <a:off x="6012160" y="3717032"/>
            <a:ext cx="2880320" cy="1656184"/>
          </a:xfrm>
          <a:prstGeom prst="wedgeRectCallout">
            <a:avLst>
              <a:gd name="adj1" fmla="val -76558"/>
              <a:gd name="adj2" fmla="val 24058"/>
            </a:avLst>
          </a:prstGeom>
          <a:noFill/>
          <a:ln w="28575" cap="rnd" cmpd="sng" algn="ctr">
            <a:solidFill>
              <a:schemeClr val="accent1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3789040"/>
            <a:ext cx="1800200" cy="1015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6084168" y="4797152"/>
            <a:ext cx="2808313" cy="561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Cumulative Block Space</a:t>
            </a:r>
          </a:p>
          <a:p>
            <a:pPr algn="ctr"/>
            <a:r>
              <a:rPr lang="en-US" altLang="ko-KR" sz="1000" b="0" dirty="0"/>
              <a:t>A zombie curve shows the sorted non-zero valid ratios of blocks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588224" y="3789040"/>
            <a:ext cx="936103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900" dirty="0" err="1"/>
              <a:t>RocksDB</a:t>
            </a:r>
            <a:r>
              <a:rPr lang="en-US" altLang="ko-KR" sz="900" dirty="0"/>
              <a:t> LVL </a:t>
            </a:r>
            <a:endParaRPr lang="ko-KR" altLang="en-US" sz="900" dirty="0"/>
          </a:p>
        </p:txBody>
      </p:sp>
      <p:sp>
        <p:nvSpPr>
          <p:cNvPr id="21" name="직사각형 20"/>
          <p:cNvSpPr/>
          <p:nvPr/>
        </p:nvSpPr>
        <p:spPr>
          <a:xfrm>
            <a:off x="7524328" y="3789040"/>
            <a:ext cx="1152128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900" dirty="0" err="1"/>
              <a:t>RocksDB</a:t>
            </a:r>
            <a:r>
              <a:rPr lang="en-US" altLang="ko-KR" sz="900" dirty="0"/>
              <a:t> UNIV 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4E2DDD-95C6-43BA-9CAD-5E2BF66A9A53}"/>
              </a:ext>
            </a:extLst>
          </p:cNvPr>
          <p:cNvSpPr/>
          <p:nvPr/>
        </p:nvSpPr>
        <p:spPr bwMode="auto">
          <a:xfrm>
            <a:off x="343401" y="1041648"/>
            <a:ext cx="8405063" cy="1716721"/>
          </a:xfrm>
          <a:prstGeom prst="rect">
            <a:avLst/>
          </a:prstGeom>
          <a:solidFill>
            <a:schemeClr val="bg1">
              <a:alpha val="63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FFBC3-CC5F-40E6-8CB4-349021635839}"/>
              </a:ext>
            </a:extLst>
          </p:cNvPr>
          <p:cNvSpPr txBox="1"/>
          <p:nvPr/>
        </p:nvSpPr>
        <p:spPr>
          <a:xfrm>
            <a:off x="719128" y="1602378"/>
            <a:ext cx="784975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SSD</a:t>
            </a:r>
            <a:r>
              <a:rPr lang="ko-KR" altLang="en-US" dirty="0">
                <a:solidFill>
                  <a:srgbClr val="FF0000"/>
                </a:solidFill>
              </a:rPr>
              <a:t>에 </a:t>
            </a:r>
            <a:r>
              <a:rPr lang="en-US" altLang="ko-KR" dirty="0">
                <a:solidFill>
                  <a:srgbClr val="FF0000"/>
                </a:solidFill>
              </a:rPr>
              <a:t>Random Write Pattern</a:t>
            </a:r>
            <a:r>
              <a:rPr lang="ko-KR" altLang="en-US" dirty="0">
                <a:solidFill>
                  <a:srgbClr val="FF0000"/>
                </a:solidFill>
              </a:rPr>
              <a:t>을 보이는 </a:t>
            </a:r>
            <a:r>
              <a:rPr lang="en-US" altLang="ko-KR" dirty="0">
                <a:solidFill>
                  <a:srgbClr val="FF0000"/>
                </a:solidFill>
              </a:rPr>
              <a:t>Compaction</a:t>
            </a:r>
            <a:r>
              <a:rPr lang="ko-KR" altLang="en-US" dirty="0">
                <a:solidFill>
                  <a:srgbClr val="FF0000"/>
                </a:solidFill>
              </a:rPr>
              <a:t>을 </a:t>
            </a:r>
            <a:r>
              <a:rPr lang="en-US" altLang="ko-KR" dirty="0">
                <a:solidFill>
                  <a:srgbClr val="FF0000"/>
                </a:solidFill>
              </a:rPr>
              <a:t>Catch</a:t>
            </a:r>
            <a:r>
              <a:rPr lang="ko-KR" altLang="en-US" dirty="0">
                <a:solidFill>
                  <a:srgbClr val="FF0000"/>
                </a:solidFill>
              </a:rPr>
              <a:t>할 계획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38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300A21D4-64C9-4B52-BD0E-97877AE5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Discussion</a:t>
            </a:r>
            <a:endParaRPr lang="ko-KR" altLang="en-US"/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A6549138-80B9-40DF-8E56-BC8D0091D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316" name="그림 5">
            <a:extLst>
              <a:ext uri="{FF2B5EF4-FFF2-40B4-BE49-F238E27FC236}">
                <a16:creationId xmlns:a16="http://schemas.microsoft.com/office/drawing/2014/main" id="{488CD059-56D5-4F58-8495-13ADDB17A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28775"/>
            <a:ext cx="58324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300A21D4-64C9-4B52-BD0E-97877AE5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564904"/>
            <a:ext cx="8839200" cy="3930724"/>
          </a:xfrm>
        </p:spPr>
        <p:txBody>
          <a:bodyPr/>
          <a:lstStyle/>
          <a:p>
            <a:r>
              <a:rPr lang="en-US" altLang="ko-KR" sz="3600" dirty="0"/>
              <a:t>Last Week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47385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>
            <a:extLst>
              <a:ext uri="{FF2B5EF4-FFF2-40B4-BE49-F238E27FC236}">
                <a16:creationId xmlns:a16="http://schemas.microsoft.com/office/drawing/2014/main" id="{098A2EAC-50AB-42E5-8635-9D2DDA503786}"/>
              </a:ext>
            </a:extLst>
          </p:cNvPr>
          <p:cNvSpPr/>
          <p:nvPr/>
        </p:nvSpPr>
        <p:spPr bwMode="auto">
          <a:xfrm>
            <a:off x="227711" y="4660463"/>
            <a:ext cx="4266583" cy="1127200"/>
          </a:xfrm>
          <a:prstGeom prst="rect">
            <a:avLst/>
          </a:prstGeom>
          <a:solidFill>
            <a:schemeClr val="accent2">
              <a:lumMod val="60000"/>
              <a:lumOff val="40000"/>
              <a:alpha val="14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2C077F9-5550-4368-9F80-DFDF633C1952}"/>
              </a:ext>
            </a:extLst>
          </p:cNvPr>
          <p:cNvSpPr/>
          <p:nvPr/>
        </p:nvSpPr>
        <p:spPr bwMode="auto">
          <a:xfrm>
            <a:off x="227711" y="3508579"/>
            <a:ext cx="4266583" cy="1127200"/>
          </a:xfrm>
          <a:prstGeom prst="rect">
            <a:avLst/>
          </a:prstGeom>
          <a:solidFill>
            <a:schemeClr val="accent2">
              <a:lumMod val="60000"/>
              <a:lumOff val="40000"/>
              <a:alpha val="14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E19103-546B-4722-8AD2-4B4DA69C1CFA}"/>
              </a:ext>
            </a:extLst>
          </p:cNvPr>
          <p:cNvSpPr/>
          <p:nvPr/>
        </p:nvSpPr>
        <p:spPr bwMode="auto">
          <a:xfrm>
            <a:off x="227711" y="2412996"/>
            <a:ext cx="4266583" cy="1127200"/>
          </a:xfrm>
          <a:prstGeom prst="rect">
            <a:avLst/>
          </a:prstGeom>
          <a:solidFill>
            <a:schemeClr val="accent2">
              <a:lumMod val="60000"/>
              <a:lumOff val="40000"/>
              <a:alpha val="14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136FE80C-E2D6-450F-B5B1-58FF0B094A54}"/>
              </a:ext>
            </a:extLst>
          </p:cNvPr>
          <p:cNvSpPr txBox="1">
            <a:spLocks/>
          </p:cNvSpPr>
          <p:nvPr/>
        </p:nvSpPr>
        <p:spPr bwMode="auto">
          <a:xfrm>
            <a:off x="269256" y="857724"/>
            <a:ext cx="864096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b="0" kern="0"/>
              <a:t>Leveled Compaction, Universal Compaction </a:t>
            </a:r>
          </a:p>
          <a:p>
            <a:pPr lvl="1"/>
            <a:r>
              <a:rPr lang="en-US" altLang="ko-KR" b="0" kern="0"/>
              <a:t>Sorted Level vs Sorted Run </a:t>
            </a:r>
          </a:p>
          <a:p>
            <a:endParaRPr lang="en-US" altLang="ko-KR" b="0" kern="0"/>
          </a:p>
          <a:p>
            <a:endParaRPr lang="en-US" altLang="ko-KR" b="0" kern="0"/>
          </a:p>
          <a:p>
            <a:endParaRPr lang="en-US" altLang="ko-KR" b="0" kern="0"/>
          </a:p>
          <a:p>
            <a:pPr marL="0" indent="0">
              <a:buNone/>
            </a:pPr>
            <a:endParaRPr lang="en-US" altLang="ko-KR" b="0" kern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6BFEDB6-769C-450D-B813-7CB9A90AB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en-US" altLang="ko-KR"/>
              <a:t>Compaction Style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932A3F6-9115-4D05-8EB5-D4FD3112ECAB}"/>
              </a:ext>
            </a:extLst>
          </p:cNvPr>
          <p:cNvSpPr/>
          <p:nvPr/>
        </p:nvSpPr>
        <p:spPr bwMode="auto">
          <a:xfrm>
            <a:off x="644309" y="2482441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1DF76C-0133-4839-ABAA-06377328E982}"/>
              </a:ext>
            </a:extLst>
          </p:cNvPr>
          <p:cNvSpPr/>
          <p:nvPr/>
        </p:nvSpPr>
        <p:spPr bwMode="auto">
          <a:xfrm>
            <a:off x="932341" y="2482441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A3CB18-2270-4352-A26E-70F3C5484B9F}"/>
              </a:ext>
            </a:extLst>
          </p:cNvPr>
          <p:cNvSpPr/>
          <p:nvPr/>
        </p:nvSpPr>
        <p:spPr bwMode="auto">
          <a:xfrm>
            <a:off x="644309" y="2827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85B99D5-5B5C-448C-A22F-8BCD241AE5F4}"/>
              </a:ext>
            </a:extLst>
          </p:cNvPr>
          <p:cNvSpPr/>
          <p:nvPr/>
        </p:nvSpPr>
        <p:spPr bwMode="auto">
          <a:xfrm>
            <a:off x="932341" y="2827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23B097A-447C-4643-8876-DB5297329EF0}"/>
              </a:ext>
            </a:extLst>
          </p:cNvPr>
          <p:cNvSpPr/>
          <p:nvPr/>
        </p:nvSpPr>
        <p:spPr bwMode="auto">
          <a:xfrm>
            <a:off x="1205981" y="2827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F580914-F50B-4971-9FAD-A1C0CE600035}"/>
              </a:ext>
            </a:extLst>
          </p:cNvPr>
          <p:cNvSpPr/>
          <p:nvPr/>
        </p:nvSpPr>
        <p:spPr bwMode="auto">
          <a:xfrm>
            <a:off x="1494013" y="2827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70C6715-0467-4AF4-A121-39B4FD1553E6}"/>
              </a:ext>
            </a:extLst>
          </p:cNvPr>
          <p:cNvSpPr/>
          <p:nvPr/>
        </p:nvSpPr>
        <p:spPr bwMode="auto">
          <a:xfrm>
            <a:off x="644309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8453B2-B017-469A-96CB-C5A8D0B9840A}"/>
              </a:ext>
            </a:extLst>
          </p:cNvPr>
          <p:cNvSpPr/>
          <p:nvPr/>
        </p:nvSpPr>
        <p:spPr bwMode="auto">
          <a:xfrm>
            <a:off x="932341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E8B2972-BDBC-4291-ADDD-C3294D2AF464}"/>
              </a:ext>
            </a:extLst>
          </p:cNvPr>
          <p:cNvSpPr/>
          <p:nvPr/>
        </p:nvSpPr>
        <p:spPr bwMode="auto">
          <a:xfrm>
            <a:off x="1220373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97A1DC5-2CA4-4F32-8BE0-D925BE4027BB}"/>
              </a:ext>
            </a:extLst>
          </p:cNvPr>
          <p:cNvSpPr/>
          <p:nvPr/>
        </p:nvSpPr>
        <p:spPr bwMode="auto">
          <a:xfrm>
            <a:off x="1508405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5E5DB40-9296-43CA-98EB-80D018B9110D}"/>
              </a:ext>
            </a:extLst>
          </p:cNvPr>
          <p:cNvSpPr/>
          <p:nvPr/>
        </p:nvSpPr>
        <p:spPr bwMode="auto">
          <a:xfrm>
            <a:off x="1796437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34AAD59-6B41-42BB-BE1E-12137BC08631}"/>
              </a:ext>
            </a:extLst>
          </p:cNvPr>
          <p:cNvSpPr/>
          <p:nvPr/>
        </p:nvSpPr>
        <p:spPr bwMode="auto">
          <a:xfrm>
            <a:off x="2084469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4D43826-A37D-4454-93BE-D06C9731B474}"/>
              </a:ext>
            </a:extLst>
          </p:cNvPr>
          <p:cNvSpPr/>
          <p:nvPr/>
        </p:nvSpPr>
        <p:spPr bwMode="auto">
          <a:xfrm>
            <a:off x="644309" y="3581021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926DD90-7AE6-4029-8212-667A5B6D35EF}"/>
              </a:ext>
            </a:extLst>
          </p:cNvPr>
          <p:cNvSpPr/>
          <p:nvPr/>
        </p:nvSpPr>
        <p:spPr bwMode="auto">
          <a:xfrm>
            <a:off x="932341" y="3581021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5512788-633F-415B-A55C-CB70582A6010}"/>
              </a:ext>
            </a:extLst>
          </p:cNvPr>
          <p:cNvSpPr/>
          <p:nvPr/>
        </p:nvSpPr>
        <p:spPr bwMode="auto">
          <a:xfrm>
            <a:off x="644309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A8ED785-260B-43DA-8149-54134EB8B6CF}"/>
              </a:ext>
            </a:extLst>
          </p:cNvPr>
          <p:cNvSpPr/>
          <p:nvPr/>
        </p:nvSpPr>
        <p:spPr bwMode="auto">
          <a:xfrm>
            <a:off x="932341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8BE547C-6F8F-44CD-A6C2-4451F23C46B5}"/>
              </a:ext>
            </a:extLst>
          </p:cNvPr>
          <p:cNvSpPr/>
          <p:nvPr/>
        </p:nvSpPr>
        <p:spPr bwMode="auto">
          <a:xfrm>
            <a:off x="1515750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84B6496-CB72-48A0-AD23-20DFBDA67628}"/>
              </a:ext>
            </a:extLst>
          </p:cNvPr>
          <p:cNvSpPr/>
          <p:nvPr/>
        </p:nvSpPr>
        <p:spPr bwMode="auto">
          <a:xfrm>
            <a:off x="1222872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DE97E2-052F-4B4D-ABA0-CFBF9EC4BB57}"/>
              </a:ext>
            </a:extLst>
          </p:cNvPr>
          <p:cNvSpPr/>
          <p:nvPr/>
        </p:nvSpPr>
        <p:spPr bwMode="auto">
          <a:xfrm>
            <a:off x="644309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368917F-B0B8-432B-8D89-5A064373F718}"/>
              </a:ext>
            </a:extLst>
          </p:cNvPr>
          <p:cNvSpPr/>
          <p:nvPr/>
        </p:nvSpPr>
        <p:spPr bwMode="auto">
          <a:xfrm>
            <a:off x="932341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4D3CDFB-F831-443E-893E-27F0F2A26BD0}"/>
              </a:ext>
            </a:extLst>
          </p:cNvPr>
          <p:cNvSpPr/>
          <p:nvPr/>
        </p:nvSpPr>
        <p:spPr bwMode="auto">
          <a:xfrm>
            <a:off x="1220373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99AC4A-28C5-468B-AB91-C2C67817E927}"/>
              </a:ext>
            </a:extLst>
          </p:cNvPr>
          <p:cNvSpPr/>
          <p:nvPr/>
        </p:nvSpPr>
        <p:spPr bwMode="auto">
          <a:xfrm>
            <a:off x="1508405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8F1D2E2-26AB-48E5-8C79-DC4D2063D798}"/>
              </a:ext>
            </a:extLst>
          </p:cNvPr>
          <p:cNvSpPr/>
          <p:nvPr/>
        </p:nvSpPr>
        <p:spPr bwMode="auto">
          <a:xfrm>
            <a:off x="1796437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8F2147A-26F7-4A02-8095-7E61BC778E2F}"/>
              </a:ext>
            </a:extLst>
          </p:cNvPr>
          <p:cNvSpPr/>
          <p:nvPr/>
        </p:nvSpPr>
        <p:spPr bwMode="auto">
          <a:xfrm>
            <a:off x="2084469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55573A6-07A6-4EDD-B04C-ADCF2EB48D04}"/>
              </a:ext>
            </a:extLst>
          </p:cNvPr>
          <p:cNvSpPr/>
          <p:nvPr/>
        </p:nvSpPr>
        <p:spPr bwMode="auto">
          <a:xfrm>
            <a:off x="644309" y="464146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19B790E-0A73-49D9-B42C-EB4B4074A20D}"/>
              </a:ext>
            </a:extLst>
          </p:cNvPr>
          <p:cNvSpPr/>
          <p:nvPr/>
        </p:nvSpPr>
        <p:spPr bwMode="auto">
          <a:xfrm>
            <a:off x="932341" y="464146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524BE90-1A9C-4D1D-8A12-482ADC715D16}"/>
              </a:ext>
            </a:extLst>
          </p:cNvPr>
          <p:cNvSpPr/>
          <p:nvPr/>
        </p:nvSpPr>
        <p:spPr bwMode="auto">
          <a:xfrm>
            <a:off x="644309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7114F52-EE06-4841-97B5-EEA435247C5B}"/>
              </a:ext>
            </a:extLst>
          </p:cNvPr>
          <p:cNvSpPr/>
          <p:nvPr/>
        </p:nvSpPr>
        <p:spPr bwMode="auto">
          <a:xfrm>
            <a:off x="932341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5F99AC6-1635-48D4-83A9-F7436C6ED786}"/>
              </a:ext>
            </a:extLst>
          </p:cNvPr>
          <p:cNvSpPr/>
          <p:nvPr/>
        </p:nvSpPr>
        <p:spPr bwMode="auto">
          <a:xfrm>
            <a:off x="1220373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147F54B-9EDC-4190-85D9-35041BDB47E4}"/>
              </a:ext>
            </a:extLst>
          </p:cNvPr>
          <p:cNvSpPr/>
          <p:nvPr/>
        </p:nvSpPr>
        <p:spPr bwMode="auto">
          <a:xfrm>
            <a:off x="1508405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C23ADEE-A1CC-40A5-B79D-72744856921C}"/>
              </a:ext>
            </a:extLst>
          </p:cNvPr>
          <p:cNvSpPr/>
          <p:nvPr/>
        </p:nvSpPr>
        <p:spPr bwMode="auto">
          <a:xfrm>
            <a:off x="1796437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CEA1205-3E5B-43D6-BC14-4F2124EAD593}"/>
              </a:ext>
            </a:extLst>
          </p:cNvPr>
          <p:cNvSpPr/>
          <p:nvPr/>
        </p:nvSpPr>
        <p:spPr bwMode="auto">
          <a:xfrm>
            <a:off x="2084469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66D4C8F-7CA3-4BFB-AE27-EF1DFBDA9B7F}"/>
              </a:ext>
            </a:extLst>
          </p:cNvPr>
          <p:cNvSpPr/>
          <p:nvPr/>
        </p:nvSpPr>
        <p:spPr bwMode="auto">
          <a:xfrm>
            <a:off x="2378766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ECBD619-2C2C-47CC-A007-4D17E709A983}"/>
              </a:ext>
            </a:extLst>
          </p:cNvPr>
          <p:cNvSpPr/>
          <p:nvPr/>
        </p:nvSpPr>
        <p:spPr bwMode="auto">
          <a:xfrm>
            <a:off x="2666798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3F8FA5F-B69B-4D03-A0AC-BBD51F8FA711}"/>
              </a:ext>
            </a:extLst>
          </p:cNvPr>
          <p:cNvSpPr/>
          <p:nvPr/>
        </p:nvSpPr>
        <p:spPr bwMode="auto">
          <a:xfrm>
            <a:off x="2954830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CAF6907-E079-4FA0-B82F-F1191C2F83DE}"/>
              </a:ext>
            </a:extLst>
          </p:cNvPr>
          <p:cNvSpPr/>
          <p:nvPr/>
        </p:nvSpPr>
        <p:spPr bwMode="auto">
          <a:xfrm>
            <a:off x="3242862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40CC4DC-BAFD-4973-B8AD-91F20F79BCA3}"/>
              </a:ext>
            </a:extLst>
          </p:cNvPr>
          <p:cNvSpPr/>
          <p:nvPr/>
        </p:nvSpPr>
        <p:spPr bwMode="auto">
          <a:xfrm>
            <a:off x="3530894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5018996-FB2F-4F9E-865E-4B0BD8C4561B}"/>
              </a:ext>
            </a:extLst>
          </p:cNvPr>
          <p:cNvSpPr/>
          <p:nvPr/>
        </p:nvSpPr>
        <p:spPr bwMode="auto">
          <a:xfrm>
            <a:off x="3818926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54BBA-E9AA-478E-89CD-6D81768DD693}"/>
              </a:ext>
            </a:extLst>
          </p:cNvPr>
          <p:cNvSpPr txBox="1"/>
          <p:nvPr/>
        </p:nvSpPr>
        <p:spPr>
          <a:xfrm>
            <a:off x="227711" y="2355164"/>
            <a:ext cx="392925" cy="3366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600" b="0"/>
              <a:t>0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1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2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0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1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2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0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1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2</a:t>
            </a:r>
            <a:endParaRPr lang="ko-KR" altLang="en-US" sz="1600" b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3B4152-CA87-4864-9FB3-87E20AC5EDDB}"/>
              </a:ext>
            </a:extLst>
          </p:cNvPr>
          <p:cNvCxnSpPr/>
          <p:nvPr/>
        </p:nvCxnSpPr>
        <p:spPr bwMode="auto">
          <a:xfrm>
            <a:off x="227711" y="4594599"/>
            <a:ext cx="4266583" cy="0"/>
          </a:xfrm>
          <a:prstGeom prst="line">
            <a:avLst/>
          </a:prstGeom>
          <a:noFill/>
          <a:ln w="1905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6E7542D-8A25-424B-8A93-C202D9390763}"/>
              </a:ext>
            </a:extLst>
          </p:cNvPr>
          <p:cNvCxnSpPr/>
          <p:nvPr/>
        </p:nvCxnSpPr>
        <p:spPr bwMode="auto">
          <a:xfrm>
            <a:off x="227711" y="3537324"/>
            <a:ext cx="4266583" cy="0"/>
          </a:xfrm>
          <a:prstGeom prst="line">
            <a:avLst/>
          </a:prstGeom>
          <a:noFill/>
          <a:ln w="1905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58E10C-7EF3-4AA5-9667-A398B0989871}"/>
              </a:ext>
            </a:extLst>
          </p:cNvPr>
          <p:cNvSpPr txBox="1"/>
          <p:nvPr/>
        </p:nvSpPr>
        <p:spPr>
          <a:xfrm>
            <a:off x="635484" y="24762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7</a:t>
            </a:r>
            <a:endParaRPr lang="ko-KR" altLang="en-US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2A044CC-9E56-4FDF-AD2D-D6FFC047DEF0}"/>
              </a:ext>
            </a:extLst>
          </p:cNvPr>
          <p:cNvSpPr txBox="1"/>
          <p:nvPr/>
        </p:nvSpPr>
        <p:spPr>
          <a:xfrm>
            <a:off x="653945" y="2819813"/>
            <a:ext cx="64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1   3</a:t>
            </a:r>
            <a:endParaRPr lang="ko-KR" altLang="en-US" sz="14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301CF1C-4057-4A6C-994F-0BFF589DF875}"/>
              </a:ext>
            </a:extLst>
          </p:cNvPr>
          <p:cNvSpPr txBox="1"/>
          <p:nvPr/>
        </p:nvSpPr>
        <p:spPr>
          <a:xfrm>
            <a:off x="1166013" y="2819813"/>
            <a:ext cx="70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10 19</a:t>
            </a:r>
            <a:endParaRPr lang="ko-KR" altLang="en-US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2185EA-4A35-4728-89C1-4F2037D483F5}"/>
              </a:ext>
            </a:extLst>
          </p:cNvPr>
          <p:cNvSpPr txBox="1"/>
          <p:nvPr/>
        </p:nvSpPr>
        <p:spPr>
          <a:xfrm>
            <a:off x="644309" y="3201824"/>
            <a:ext cx="18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2   4    8  12 15 18</a:t>
            </a:r>
            <a:endParaRPr lang="ko-KR" altLang="en-US" sz="14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F889A9-4F54-4CE0-A2BE-A1922DECD7E0}"/>
              </a:ext>
            </a:extLst>
          </p:cNvPr>
          <p:cNvSpPr txBox="1"/>
          <p:nvPr/>
        </p:nvSpPr>
        <p:spPr>
          <a:xfrm>
            <a:off x="644309" y="4252504"/>
            <a:ext cx="18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2   4    8  12 15 18</a:t>
            </a:r>
            <a:endParaRPr lang="ko-KR" altLang="en-US" sz="14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CF854A4-E22C-42BD-BDB8-94274CD972FB}"/>
              </a:ext>
            </a:extLst>
          </p:cNvPr>
          <p:cNvSpPr txBox="1"/>
          <p:nvPr/>
        </p:nvSpPr>
        <p:spPr>
          <a:xfrm>
            <a:off x="644309" y="5394606"/>
            <a:ext cx="2213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1   2    3   4   7   8</a:t>
            </a:r>
            <a:endParaRPr lang="ko-KR" altLang="en-US" sz="14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B1AA6DE-5E0B-44A3-A700-5C23A888B9CF}"/>
              </a:ext>
            </a:extLst>
          </p:cNvPr>
          <p:cNvSpPr txBox="1"/>
          <p:nvPr/>
        </p:nvSpPr>
        <p:spPr>
          <a:xfrm>
            <a:off x="653945" y="3916958"/>
            <a:ext cx="64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1   3</a:t>
            </a:r>
            <a:endParaRPr lang="ko-KR" altLang="en-US" sz="14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CAECFB8-62AD-4999-9097-479182AD249B}"/>
              </a:ext>
            </a:extLst>
          </p:cNvPr>
          <p:cNvSpPr txBox="1"/>
          <p:nvPr/>
        </p:nvSpPr>
        <p:spPr>
          <a:xfrm>
            <a:off x="1218931" y="3920169"/>
            <a:ext cx="1349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7  10  13 19</a:t>
            </a:r>
            <a:endParaRPr lang="ko-KR" altLang="en-US" sz="140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FD21777-7B61-475D-94F7-3513D3343B9E}"/>
              </a:ext>
            </a:extLst>
          </p:cNvPr>
          <p:cNvSpPr txBox="1"/>
          <p:nvPr/>
        </p:nvSpPr>
        <p:spPr>
          <a:xfrm>
            <a:off x="2326841" y="5394606"/>
            <a:ext cx="18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10 12 13 15  18 19</a:t>
            </a:r>
            <a:endParaRPr lang="ko-KR" altLang="en-US" sz="14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D56828D-92B6-409E-BAFB-78087B2DD7E7}"/>
              </a:ext>
            </a:extLst>
          </p:cNvPr>
          <p:cNvSpPr txBox="1"/>
          <p:nvPr/>
        </p:nvSpPr>
        <p:spPr>
          <a:xfrm>
            <a:off x="194625" y="2213684"/>
            <a:ext cx="737716" cy="311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0"/>
              <a:t>level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8B64B91-C9A2-4550-861C-A61FECEDBA59}"/>
              </a:ext>
            </a:extLst>
          </p:cNvPr>
          <p:cNvCxnSpPr>
            <a:cxnSpLocks/>
          </p:cNvCxnSpPr>
          <p:nvPr/>
        </p:nvCxnSpPr>
        <p:spPr bwMode="auto">
          <a:xfrm>
            <a:off x="1769561" y="2620940"/>
            <a:ext cx="1329469" cy="0"/>
          </a:xfrm>
          <a:prstGeom prst="straightConnector1">
            <a:avLst/>
          </a:prstGeom>
          <a:noFill/>
          <a:ln w="9525" cap="rnd" cmpd="sng" algn="ctr">
            <a:solidFill>
              <a:srgbClr val="00206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0F2D850-0754-4F15-B3C8-4DE77B49B9D1}"/>
              </a:ext>
            </a:extLst>
          </p:cNvPr>
          <p:cNvSpPr txBox="1"/>
          <p:nvPr/>
        </p:nvSpPr>
        <p:spPr>
          <a:xfrm>
            <a:off x="3162220" y="2412468"/>
            <a:ext cx="1088938" cy="371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>
                <a:solidFill>
                  <a:srgbClr val="002060"/>
                </a:solidFill>
              </a:rPr>
              <a:t>insert 13</a:t>
            </a:r>
          </a:p>
        </p:txBody>
      </p:sp>
      <p:sp>
        <p:nvSpPr>
          <p:cNvPr id="94" name="원호 93">
            <a:extLst>
              <a:ext uri="{FF2B5EF4-FFF2-40B4-BE49-F238E27FC236}">
                <a16:creationId xmlns:a16="http://schemas.microsoft.com/office/drawing/2014/main" id="{3BC95C85-CB6D-4C4C-8D73-EF95F483633C}"/>
              </a:ext>
            </a:extLst>
          </p:cNvPr>
          <p:cNvSpPr/>
          <p:nvPr/>
        </p:nvSpPr>
        <p:spPr bwMode="auto">
          <a:xfrm>
            <a:off x="799297" y="2681892"/>
            <a:ext cx="2020168" cy="1872207"/>
          </a:xfrm>
          <a:prstGeom prst="arc">
            <a:avLst>
              <a:gd name="adj1" fmla="val 16200000"/>
              <a:gd name="adj2" fmla="val 511561"/>
            </a:avLst>
          </a:prstGeom>
          <a:noFill/>
          <a:ln w="9525" cap="rnd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2DAA82A-366E-420C-9D6A-7B4CB18A6280}"/>
              </a:ext>
            </a:extLst>
          </p:cNvPr>
          <p:cNvSpPr txBox="1"/>
          <p:nvPr/>
        </p:nvSpPr>
        <p:spPr>
          <a:xfrm>
            <a:off x="2838794" y="2946796"/>
            <a:ext cx="9121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kern="0">
                <a:solidFill>
                  <a:srgbClr val="002060"/>
                </a:solidFill>
              </a:rPr>
              <a:t>Flush &amp;</a:t>
            </a:r>
          </a:p>
          <a:p>
            <a:r>
              <a:rPr lang="en-US" altLang="ko-KR" sz="1400" b="0" kern="0">
                <a:solidFill>
                  <a:srgbClr val="002060"/>
                </a:solidFill>
              </a:rPr>
              <a:t>merge</a:t>
            </a:r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98" name="원호 97">
            <a:extLst>
              <a:ext uri="{FF2B5EF4-FFF2-40B4-BE49-F238E27FC236}">
                <a16:creationId xmlns:a16="http://schemas.microsoft.com/office/drawing/2014/main" id="{0A533FBD-29BB-427C-9CCD-4F100715FC93}"/>
              </a:ext>
            </a:extLst>
          </p:cNvPr>
          <p:cNvSpPr/>
          <p:nvPr/>
        </p:nvSpPr>
        <p:spPr bwMode="auto">
          <a:xfrm>
            <a:off x="2184220" y="4044145"/>
            <a:ext cx="1732136" cy="1872207"/>
          </a:xfrm>
          <a:prstGeom prst="arc">
            <a:avLst>
              <a:gd name="adj1" fmla="val 16200000"/>
              <a:gd name="adj2" fmla="val 511561"/>
            </a:avLst>
          </a:prstGeom>
          <a:noFill/>
          <a:ln w="9525" cap="rnd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1CDEBF3-3CBF-4816-9795-E7E6C604C739}"/>
              </a:ext>
            </a:extLst>
          </p:cNvPr>
          <p:cNvSpPr txBox="1"/>
          <p:nvPr/>
        </p:nvSpPr>
        <p:spPr>
          <a:xfrm>
            <a:off x="3483055" y="3742461"/>
            <a:ext cx="912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kern="0">
                <a:solidFill>
                  <a:srgbClr val="002060"/>
                </a:solidFill>
              </a:rPr>
              <a:t>move</a:t>
            </a:r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A36A2FF-DC41-45CA-ACBE-628878F8E952}"/>
              </a:ext>
            </a:extLst>
          </p:cNvPr>
          <p:cNvSpPr txBox="1"/>
          <p:nvPr/>
        </p:nvSpPr>
        <p:spPr>
          <a:xfrm>
            <a:off x="797544" y="1916832"/>
            <a:ext cx="3289577" cy="371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Example of LeveledCompaction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4C50E1A-3EA2-4876-828B-6C9F56C8135E}"/>
              </a:ext>
            </a:extLst>
          </p:cNvPr>
          <p:cNvSpPr/>
          <p:nvPr/>
        </p:nvSpPr>
        <p:spPr bwMode="auto">
          <a:xfrm>
            <a:off x="1807947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6B9C29C-621A-4391-9444-1A908652D7CA}"/>
              </a:ext>
            </a:extLst>
          </p:cNvPr>
          <p:cNvSpPr/>
          <p:nvPr/>
        </p:nvSpPr>
        <p:spPr bwMode="auto">
          <a:xfrm>
            <a:off x="2095979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A7F69B6-4DAE-441C-8817-025490D0940F}"/>
              </a:ext>
            </a:extLst>
          </p:cNvPr>
          <p:cNvSpPr txBox="1"/>
          <p:nvPr/>
        </p:nvSpPr>
        <p:spPr>
          <a:xfrm>
            <a:off x="3483055" y="5024841"/>
            <a:ext cx="912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kern="0">
                <a:solidFill>
                  <a:srgbClr val="002060"/>
                </a:solidFill>
              </a:rPr>
              <a:t>merge</a:t>
            </a:r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8D6E4C3-C43E-4DA3-8594-403E38E614D3}"/>
              </a:ext>
            </a:extLst>
          </p:cNvPr>
          <p:cNvSpPr/>
          <p:nvPr/>
        </p:nvSpPr>
        <p:spPr bwMode="auto">
          <a:xfrm>
            <a:off x="4997599" y="2482441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8869399-23DF-41BF-AFFD-3DDCB36856AB}"/>
              </a:ext>
            </a:extLst>
          </p:cNvPr>
          <p:cNvSpPr/>
          <p:nvPr/>
        </p:nvSpPr>
        <p:spPr bwMode="auto">
          <a:xfrm>
            <a:off x="5285631" y="2482441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C77BD3A-D463-4DC1-8BBB-D361269B8E2C}"/>
              </a:ext>
            </a:extLst>
          </p:cNvPr>
          <p:cNvSpPr/>
          <p:nvPr/>
        </p:nvSpPr>
        <p:spPr bwMode="auto">
          <a:xfrm>
            <a:off x="4997599" y="2827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BE4C3D8-4E89-4433-B5B7-6F2DDD0C2C31}"/>
              </a:ext>
            </a:extLst>
          </p:cNvPr>
          <p:cNvSpPr/>
          <p:nvPr/>
        </p:nvSpPr>
        <p:spPr bwMode="auto">
          <a:xfrm>
            <a:off x="5285631" y="2827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9F605E0-0449-4BC1-9381-74452E52ED63}"/>
              </a:ext>
            </a:extLst>
          </p:cNvPr>
          <p:cNvSpPr/>
          <p:nvPr/>
        </p:nvSpPr>
        <p:spPr bwMode="auto">
          <a:xfrm>
            <a:off x="5834819" y="2827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AB85619-8012-48F3-B2CE-5371216F789C}"/>
              </a:ext>
            </a:extLst>
          </p:cNvPr>
          <p:cNvSpPr/>
          <p:nvPr/>
        </p:nvSpPr>
        <p:spPr bwMode="auto">
          <a:xfrm>
            <a:off x="6122851" y="2827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28D0AFD-120F-44A4-8CFB-4F80E5EB223E}"/>
              </a:ext>
            </a:extLst>
          </p:cNvPr>
          <p:cNvSpPr/>
          <p:nvPr/>
        </p:nvSpPr>
        <p:spPr bwMode="auto">
          <a:xfrm>
            <a:off x="4997599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5549823-2FC0-4E9A-9252-6981FF6584D2}"/>
              </a:ext>
            </a:extLst>
          </p:cNvPr>
          <p:cNvSpPr/>
          <p:nvPr/>
        </p:nvSpPr>
        <p:spPr bwMode="auto">
          <a:xfrm>
            <a:off x="5285631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0434F5C-7FAB-4916-A719-D5F8326930F8}"/>
              </a:ext>
            </a:extLst>
          </p:cNvPr>
          <p:cNvSpPr/>
          <p:nvPr/>
        </p:nvSpPr>
        <p:spPr bwMode="auto">
          <a:xfrm>
            <a:off x="5573663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441A19F-AFE7-4243-8656-DCB141C9B353}"/>
              </a:ext>
            </a:extLst>
          </p:cNvPr>
          <p:cNvSpPr/>
          <p:nvPr/>
        </p:nvSpPr>
        <p:spPr bwMode="auto">
          <a:xfrm>
            <a:off x="5861695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211B10B-4A80-43C5-9AEC-41CBB2BE0FD1}"/>
              </a:ext>
            </a:extLst>
          </p:cNvPr>
          <p:cNvSpPr/>
          <p:nvPr/>
        </p:nvSpPr>
        <p:spPr bwMode="auto">
          <a:xfrm>
            <a:off x="6149727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57810DE-17FB-49A6-92EC-65623DBA1D50}"/>
              </a:ext>
            </a:extLst>
          </p:cNvPr>
          <p:cNvSpPr/>
          <p:nvPr/>
        </p:nvSpPr>
        <p:spPr bwMode="auto">
          <a:xfrm>
            <a:off x="6437759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DCC6CB3-3EE4-4F66-9C45-B90C135CA3AE}"/>
              </a:ext>
            </a:extLst>
          </p:cNvPr>
          <p:cNvSpPr/>
          <p:nvPr/>
        </p:nvSpPr>
        <p:spPr bwMode="auto">
          <a:xfrm>
            <a:off x="4997599" y="3581021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0DCB099-D112-40AB-A385-6BC50886EFDB}"/>
              </a:ext>
            </a:extLst>
          </p:cNvPr>
          <p:cNvSpPr/>
          <p:nvPr/>
        </p:nvSpPr>
        <p:spPr bwMode="auto">
          <a:xfrm>
            <a:off x="5285631" y="3581021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626E466-240C-4D72-B385-9C64BA723A65}"/>
              </a:ext>
            </a:extLst>
          </p:cNvPr>
          <p:cNvSpPr/>
          <p:nvPr/>
        </p:nvSpPr>
        <p:spPr bwMode="auto">
          <a:xfrm>
            <a:off x="4997599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5D7F920-D96E-42B2-A95D-0E2625145B63}"/>
              </a:ext>
            </a:extLst>
          </p:cNvPr>
          <p:cNvSpPr/>
          <p:nvPr/>
        </p:nvSpPr>
        <p:spPr bwMode="auto">
          <a:xfrm>
            <a:off x="5285631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96345A2-17B0-4123-AB49-303B694F07D8}"/>
              </a:ext>
            </a:extLst>
          </p:cNvPr>
          <p:cNvSpPr/>
          <p:nvPr/>
        </p:nvSpPr>
        <p:spPr bwMode="auto">
          <a:xfrm>
            <a:off x="5834819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D6F793A-3DFD-4CA0-B1F1-0B726C6CE60E}"/>
              </a:ext>
            </a:extLst>
          </p:cNvPr>
          <p:cNvSpPr/>
          <p:nvPr/>
        </p:nvSpPr>
        <p:spPr bwMode="auto">
          <a:xfrm>
            <a:off x="6122851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83DE5F2-5031-453D-9355-B5FCDC93DAC1}"/>
              </a:ext>
            </a:extLst>
          </p:cNvPr>
          <p:cNvSpPr/>
          <p:nvPr/>
        </p:nvSpPr>
        <p:spPr bwMode="auto">
          <a:xfrm>
            <a:off x="4997599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8BBAE01-2FBD-4A2E-AADB-C1FCCB70F579}"/>
              </a:ext>
            </a:extLst>
          </p:cNvPr>
          <p:cNvSpPr/>
          <p:nvPr/>
        </p:nvSpPr>
        <p:spPr bwMode="auto">
          <a:xfrm>
            <a:off x="5285631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CB03910-DEA1-4F05-B2DC-575B00476CC0}"/>
              </a:ext>
            </a:extLst>
          </p:cNvPr>
          <p:cNvSpPr/>
          <p:nvPr/>
        </p:nvSpPr>
        <p:spPr bwMode="auto">
          <a:xfrm>
            <a:off x="5573663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8D35D45-6F33-41F4-8CA0-A9860FBC3BF2}"/>
              </a:ext>
            </a:extLst>
          </p:cNvPr>
          <p:cNvSpPr/>
          <p:nvPr/>
        </p:nvSpPr>
        <p:spPr bwMode="auto">
          <a:xfrm>
            <a:off x="5861695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EEB3079-CBD3-42BE-8FA2-4A8C635392D0}"/>
              </a:ext>
            </a:extLst>
          </p:cNvPr>
          <p:cNvSpPr/>
          <p:nvPr/>
        </p:nvSpPr>
        <p:spPr bwMode="auto">
          <a:xfrm>
            <a:off x="6149727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C512090-CED1-4401-9F71-238BFEE20CA1}"/>
              </a:ext>
            </a:extLst>
          </p:cNvPr>
          <p:cNvSpPr/>
          <p:nvPr/>
        </p:nvSpPr>
        <p:spPr bwMode="auto">
          <a:xfrm>
            <a:off x="6437759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9E4F20D-04F6-46C5-A2CE-4E09C40E7C07}"/>
              </a:ext>
            </a:extLst>
          </p:cNvPr>
          <p:cNvSpPr/>
          <p:nvPr/>
        </p:nvSpPr>
        <p:spPr bwMode="auto">
          <a:xfrm>
            <a:off x="6699566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D8609C5-8B55-402B-B7CF-8F81106E9CF1}"/>
              </a:ext>
            </a:extLst>
          </p:cNvPr>
          <p:cNvSpPr/>
          <p:nvPr/>
        </p:nvSpPr>
        <p:spPr bwMode="auto">
          <a:xfrm>
            <a:off x="6987598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F2F328D-B89E-46FD-BF10-3B9A66E84492}"/>
              </a:ext>
            </a:extLst>
          </p:cNvPr>
          <p:cNvSpPr/>
          <p:nvPr/>
        </p:nvSpPr>
        <p:spPr bwMode="auto">
          <a:xfrm>
            <a:off x="4997599" y="464146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EBA4140-56E2-40AE-B5A9-9D44B1B98261}"/>
              </a:ext>
            </a:extLst>
          </p:cNvPr>
          <p:cNvSpPr/>
          <p:nvPr/>
        </p:nvSpPr>
        <p:spPr bwMode="auto">
          <a:xfrm>
            <a:off x="5285631" y="464146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5C44ECF-D59C-47C0-A4F6-7F3370C9C955}"/>
              </a:ext>
            </a:extLst>
          </p:cNvPr>
          <p:cNvSpPr/>
          <p:nvPr/>
        </p:nvSpPr>
        <p:spPr bwMode="auto">
          <a:xfrm>
            <a:off x="4997599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CD2594C-68C4-4A68-96F4-B23DF4E3AEFC}"/>
              </a:ext>
            </a:extLst>
          </p:cNvPr>
          <p:cNvSpPr/>
          <p:nvPr/>
        </p:nvSpPr>
        <p:spPr bwMode="auto">
          <a:xfrm>
            <a:off x="5285631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206FB9E1-939F-4C7C-9437-437E89523EF7}"/>
              </a:ext>
            </a:extLst>
          </p:cNvPr>
          <p:cNvSpPr/>
          <p:nvPr/>
        </p:nvSpPr>
        <p:spPr bwMode="auto">
          <a:xfrm>
            <a:off x="5573663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C854318-B5AE-490A-AB50-ADBE1C4EE9EF}"/>
              </a:ext>
            </a:extLst>
          </p:cNvPr>
          <p:cNvSpPr/>
          <p:nvPr/>
        </p:nvSpPr>
        <p:spPr bwMode="auto">
          <a:xfrm>
            <a:off x="5861695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2230614-B9ED-4A40-88D1-2442ECD73693}"/>
              </a:ext>
            </a:extLst>
          </p:cNvPr>
          <p:cNvSpPr/>
          <p:nvPr/>
        </p:nvSpPr>
        <p:spPr bwMode="auto">
          <a:xfrm>
            <a:off x="6149727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923BB200-9AEA-453D-84A7-D1B3D59B4074}"/>
              </a:ext>
            </a:extLst>
          </p:cNvPr>
          <p:cNvSpPr/>
          <p:nvPr/>
        </p:nvSpPr>
        <p:spPr bwMode="auto">
          <a:xfrm>
            <a:off x="6437759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4B54C0E8-CDBE-4C73-9869-B78E84E6B677}"/>
              </a:ext>
            </a:extLst>
          </p:cNvPr>
          <p:cNvSpPr/>
          <p:nvPr/>
        </p:nvSpPr>
        <p:spPr bwMode="auto">
          <a:xfrm>
            <a:off x="7020272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DACDD64B-3A90-4158-B100-2CE12DADE767}"/>
              </a:ext>
            </a:extLst>
          </p:cNvPr>
          <p:cNvSpPr/>
          <p:nvPr/>
        </p:nvSpPr>
        <p:spPr bwMode="auto">
          <a:xfrm>
            <a:off x="7308304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90055D03-4D64-44A0-81B0-840FD29DB2DB}"/>
              </a:ext>
            </a:extLst>
          </p:cNvPr>
          <p:cNvSpPr/>
          <p:nvPr/>
        </p:nvSpPr>
        <p:spPr bwMode="auto">
          <a:xfrm>
            <a:off x="7596336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B829E44-9A74-4862-B033-FAEE8961A4DF}"/>
              </a:ext>
            </a:extLst>
          </p:cNvPr>
          <p:cNvSpPr/>
          <p:nvPr/>
        </p:nvSpPr>
        <p:spPr bwMode="auto">
          <a:xfrm>
            <a:off x="7884368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C38A4ED-2EAF-4494-948A-F39EF83E5318}"/>
              </a:ext>
            </a:extLst>
          </p:cNvPr>
          <p:cNvSpPr/>
          <p:nvPr/>
        </p:nvSpPr>
        <p:spPr bwMode="auto">
          <a:xfrm>
            <a:off x="8172400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630BA1F-5447-4240-BD56-88AE7AD23F37}"/>
              </a:ext>
            </a:extLst>
          </p:cNvPr>
          <p:cNvSpPr/>
          <p:nvPr/>
        </p:nvSpPr>
        <p:spPr bwMode="auto">
          <a:xfrm>
            <a:off x="8460432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2339CDF-6E9E-4A9A-8E5B-47310016DD3C}"/>
              </a:ext>
            </a:extLst>
          </p:cNvPr>
          <p:cNvSpPr txBox="1"/>
          <p:nvPr/>
        </p:nvSpPr>
        <p:spPr>
          <a:xfrm>
            <a:off x="4581001" y="2355164"/>
            <a:ext cx="392925" cy="3366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600" b="0"/>
              <a:t>0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1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2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0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1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2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0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1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2</a:t>
            </a:r>
            <a:endParaRPr lang="ko-KR" altLang="en-US" sz="1600" b="0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CA4A64BC-8BBD-42C8-8DFC-7BF33EB5E784}"/>
              </a:ext>
            </a:extLst>
          </p:cNvPr>
          <p:cNvCxnSpPr/>
          <p:nvPr/>
        </p:nvCxnSpPr>
        <p:spPr bwMode="auto">
          <a:xfrm>
            <a:off x="4581001" y="4594599"/>
            <a:ext cx="4266583" cy="0"/>
          </a:xfrm>
          <a:prstGeom prst="line">
            <a:avLst/>
          </a:prstGeom>
          <a:noFill/>
          <a:ln w="1905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250E4AED-0D43-47DE-B17C-15E7E69F6DB5}"/>
              </a:ext>
            </a:extLst>
          </p:cNvPr>
          <p:cNvCxnSpPr/>
          <p:nvPr/>
        </p:nvCxnSpPr>
        <p:spPr bwMode="auto">
          <a:xfrm>
            <a:off x="4581001" y="3537324"/>
            <a:ext cx="4266583" cy="0"/>
          </a:xfrm>
          <a:prstGeom prst="line">
            <a:avLst/>
          </a:prstGeom>
          <a:noFill/>
          <a:ln w="1905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4798C478-7ECD-4D59-8D02-DF234F3A6054}"/>
              </a:ext>
            </a:extLst>
          </p:cNvPr>
          <p:cNvSpPr txBox="1"/>
          <p:nvPr/>
        </p:nvSpPr>
        <p:spPr>
          <a:xfrm>
            <a:off x="4988774" y="24762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7</a:t>
            </a:r>
            <a:endParaRPr lang="ko-KR" altLang="en-US" sz="140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6ACEB3C-162D-4C99-A057-0DDB69B85AC2}"/>
              </a:ext>
            </a:extLst>
          </p:cNvPr>
          <p:cNvSpPr txBox="1"/>
          <p:nvPr/>
        </p:nvSpPr>
        <p:spPr>
          <a:xfrm>
            <a:off x="5007235" y="2819813"/>
            <a:ext cx="64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3  19</a:t>
            </a:r>
            <a:endParaRPr lang="ko-KR" altLang="en-US" sz="140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01D5EC9-9E49-4565-A162-575B6DE6A852}"/>
              </a:ext>
            </a:extLst>
          </p:cNvPr>
          <p:cNvSpPr txBox="1"/>
          <p:nvPr/>
        </p:nvSpPr>
        <p:spPr>
          <a:xfrm>
            <a:off x="5831228" y="2819813"/>
            <a:ext cx="64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1  10</a:t>
            </a:r>
            <a:endParaRPr lang="ko-KR" altLang="en-US" sz="140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EF71A0A-D2C9-46C9-A144-28DE43935E9D}"/>
              </a:ext>
            </a:extLst>
          </p:cNvPr>
          <p:cNvSpPr txBox="1"/>
          <p:nvPr/>
        </p:nvSpPr>
        <p:spPr>
          <a:xfrm>
            <a:off x="4997599" y="3201824"/>
            <a:ext cx="18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2   4    8  12 15 18</a:t>
            </a:r>
            <a:endParaRPr lang="ko-KR" altLang="en-US" sz="140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EE3058C-E3FD-4950-8CBC-885F0A738B2D}"/>
              </a:ext>
            </a:extLst>
          </p:cNvPr>
          <p:cNvSpPr txBox="1"/>
          <p:nvPr/>
        </p:nvSpPr>
        <p:spPr>
          <a:xfrm>
            <a:off x="4997599" y="4252504"/>
            <a:ext cx="18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2   4    8  12 15 18</a:t>
            </a:r>
            <a:endParaRPr lang="ko-KR" altLang="en-US" sz="140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1CF6B49-1CA5-4DEF-AA18-57A67A0E96CA}"/>
              </a:ext>
            </a:extLst>
          </p:cNvPr>
          <p:cNvSpPr txBox="1"/>
          <p:nvPr/>
        </p:nvSpPr>
        <p:spPr>
          <a:xfrm>
            <a:off x="4997599" y="5394606"/>
            <a:ext cx="18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2   4    8  12 15 18</a:t>
            </a:r>
            <a:endParaRPr lang="ko-KR" altLang="en-US" sz="140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5B0C57B-4B91-4340-8504-95FCF30E3393}"/>
              </a:ext>
            </a:extLst>
          </p:cNvPr>
          <p:cNvSpPr txBox="1"/>
          <p:nvPr/>
        </p:nvSpPr>
        <p:spPr>
          <a:xfrm>
            <a:off x="5007235" y="3916958"/>
            <a:ext cx="64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3  19</a:t>
            </a:r>
            <a:endParaRPr lang="ko-KR" altLang="en-US" sz="140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EE1ACF6-5356-4AA0-BEA5-28D2ABFA6018}"/>
              </a:ext>
            </a:extLst>
          </p:cNvPr>
          <p:cNvSpPr txBox="1"/>
          <p:nvPr/>
        </p:nvSpPr>
        <p:spPr>
          <a:xfrm>
            <a:off x="5831228" y="3916958"/>
            <a:ext cx="64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1  10</a:t>
            </a:r>
            <a:endParaRPr lang="ko-KR" altLang="en-US" sz="140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544A5D1-E250-4F66-B1FB-77ED7AAF5BB1}"/>
              </a:ext>
            </a:extLst>
          </p:cNvPr>
          <p:cNvSpPr txBox="1"/>
          <p:nvPr/>
        </p:nvSpPr>
        <p:spPr>
          <a:xfrm>
            <a:off x="7013823" y="5394606"/>
            <a:ext cx="18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1   3    7  10 13 19</a:t>
            </a:r>
            <a:endParaRPr lang="ko-KR" altLang="en-US" sz="140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CD9F1AB-A630-4A63-983F-BB26280A6FE1}"/>
              </a:ext>
            </a:extLst>
          </p:cNvPr>
          <p:cNvSpPr txBox="1"/>
          <p:nvPr/>
        </p:nvSpPr>
        <p:spPr>
          <a:xfrm>
            <a:off x="6691380" y="3916958"/>
            <a:ext cx="64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7  13</a:t>
            </a:r>
            <a:endParaRPr lang="ko-KR" altLang="en-US" sz="14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B8ABF3B-0087-4DAA-96CB-AB875D82144A}"/>
              </a:ext>
            </a:extLst>
          </p:cNvPr>
          <p:cNvSpPr txBox="1"/>
          <p:nvPr/>
        </p:nvSpPr>
        <p:spPr>
          <a:xfrm>
            <a:off x="4547915" y="2213684"/>
            <a:ext cx="737716" cy="311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0"/>
              <a:t>level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72AC65E0-EEFA-4015-8ED9-C41087BE637B}"/>
              </a:ext>
            </a:extLst>
          </p:cNvPr>
          <p:cNvSpPr/>
          <p:nvPr/>
        </p:nvSpPr>
        <p:spPr bwMode="auto">
          <a:xfrm>
            <a:off x="4581001" y="2412996"/>
            <a:ext cx="4266583" cy="1127200"/>
          </a:xfrm>
          <a:prstGeom prst="rect">
            <a:avLst/>
          </a:prstGeom>
          <a:solidFill>
            <a:schemeClr val="accent2">
              <a:lumMod val="60000"/>
              <a:lumOff val="40000"/>
              <a:alpha val="14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180495F-9D71-45F0-B356-AFB18902A095}"/>
              </a:ext>
            </a:extLst>
          </p:cNvPr>
          <p:cNvSpPr/>
          <p:nvPr/>
        </p:nvSpPr>
        <p:spPr bwMode="auto">
          <a:xfrm>
            <a:off x="4581001" y="3508579"/>
            <a:ext cx="4266583" cy="1127200"/>
          </a:xfrm>
          <a:prstGeom prst="rect">
            <a:avLst/>
          </a:prstGeom>
          <a:solidFill>
            <a:schemeClr val="accent2">
              <a:lumMod val="60000"/>
              <a:lumOff val="40000"/>
              <a:alpha val="14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A74D9FB-AA7C-454E-A47C-7A4566CE0181}"/>
              </a:ext>
            </a:extLst>
          </p:cNvPr>
          <p:cNvSpPr/>
          <p:nvPr/>
        </p:nvSpPr>
        <p:spPr bwMode="auto">
          <a:xfrm>
            <a:off x="4581001" y="4660463"/>
            <a:ext cx="4266583" cy="1127200"/>
          </a:xfrm>
          <a:prstGeom prst="rect">
            <a:avLst/>
          </a:prstGeom>
          <a:solidFill>
            <a:schemeClr val="accent2">
              <a:lumMod val="60000"/>
              <a:lumOff val="40000"/>
              <a:alpha val="14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E80810C6-6635-4C56-9E61-D93C8E13F850}"/>
              </a:ext>
            </a:extLst>
          </p:cNvPr>
          <p:cNvCxnSpPr>
            <a:cxnSpLocks/>
          </p:cNvCxnSpPr>
          <p:nvPr/>
        </p:nvCxnSpPr>
        <p:spPr bwMode="auto">
          <a:xfrm>
            <a:off x="6122851" y="2620940"/>
            <a:ext cx="1329469" cy="0"/>
          </a:xfrm>
          <a:prstGeom prst="straightConnector1">
            <a:avLst/>
          </a:prstGeom>
          <a:noFill/>
          <a:ln w="9525" cap="rnd" cmpd="sng" algn="ctr">
            <a:solidFill>
              <a:srgbClr val="00206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E10A967A-BC3D-45A2-965C-F5C58F68E012}"/>
              </a:ext>
            </a:extLst>
          </p:cNvPr>
          <p:cNvSpPr txBox="1"/>
          <p:nvPr/>
        </p:nvSpPr>
        <p:spPr>
          <a:xfrm>
            <a:off x="7515510" y="2412468"/>
            <a:ext cx="1088938" cy="371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>
                <a:solidFill>
                  <a:srgbClr val="002060"/>
                </a:solidFill>
              </a:rPr>
              <a:t>insert 13</a:t>
            </a:r>
          </a:p>
        </p:txBody>
      </p:sp>
      <p:sp>
        <p:nvSpPr>
          <p:cNvPr id="163" name="원호 162">
            <a:extLst>
              <a:ext uri="{FF2B5EF4-FFF2-40B4-BE49-F238E27FC236}">
                <a16:creationId xmlns:a16="http://schemas.microsoft.com/office/drawing/2014/main" id="{9C7384E8-376F-41BA-BE16-2E95F6B9C0D4}"/>
              </a:ext>
            </a:extLst>
          </p:cNvPr>
          <p:cNvSpPr/>
          <p:nvPr/>
        </p:nvSpPr>
        <p:spPr bwMode="auto">
          <a:xfrm>
            <a:off x="5152587" y="2681892"/>
            <a:ext cx="2020168" cy="1872207"/>
          </a:xfrm>
          <a:prstGeom prst="arc">
            <a:avLst>
              <a:gd name="adj1" fmla="val 16200000"/>
              <a:gd name="adj2" fmla="val 511561"/>
            </a:avLst>
          </a:prstGeom>
          <a:noFill/>
          <a:ln w="9525" cap="rnd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7D239E6-4760-4098-8296-447B88DFA326}"/>
              </a:ext>
            </a:extLst>
          </p:cNvPr>
          <p:cNvSpPr txBox="1"/>
          <p:nvPr/>
        </p:nvSpPr>
        <p:spPr>
          <a:xfrm>
            <a:off x="7192084" y="3160606"/>
            <a:ext cx="7015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kern="0">
                <a:solidFill>
                  <a:srgbClr val="002060"/>
                </a:solidFill>
              </a:rPr>
              <a:t>flush</a:t>
            </a:r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165" name="원호 164">
            <a:extLst>
              <a:ext uri="{FF2B5EF4-FFF2-40B4-BE49-F238E27FC236}">
                <a16:creationId xmlns:a16="http://schemas.microsoft.com/office/drawing/2014/main" id="{E7E03064-29F6-4B36-8F52-B9BEBB897DF4}"/>
              </a:ext>
            </a:extLst>
          </p:cNvPr>
          <p:cNvSpPr/>
          <p:nvPr/>
        </p:nvSpPr>
        <p:spPr bwMode="auto">
          <a:xfrm>
            <a:off x="6537510" y="4044145"/>
            <a:ext cx="1732136" cy="1872207"/>
          </a:xfrm>
          <a:prstGeom prst="arc">
            <a:avLst>
              <a:gd name="adj1" fmla="val 16200000"/>
              <a:gd name="adj2" fmla="val 511561"/>
            </a:avLst>
          </a:prstGeom>
          <a:noFill/>
          <a:ln w="9525" cap="rnd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B878591-786A-40EA-B7D4-3C4620B4CD42}"/>
              </a:ext>
            </a:extLst>
          </p:cNvPr>
          <p:cNvSpPr txBox="1"/>
          <p:nvPr/>
        </p:nvSpPr>
        <p:spPr>
          <a:xfrm>
            <a:off x="7836345" y="3742461"/>
            <a:ext cx="9121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kern="0">
                <a:solidFill>
                  <a:srgbClr val="002060"/>
                </a:solidFill>
              </a:rPr>
              <a:t>merge &amp;</a:t>
            </a:r>
          </a:p>
          <a:p>
            <a:r>
              <a:rPr lang="en-US" altLang="ko-KR" sz="1400" b="0" kern="0">
                <a:solidFill>
                  <a:srgbClr val="002060"/>
                </a:solidFill>
              </a:rPr>
              <a:t>move</a:t>
            </a:r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0B8FCDD-7B8C-4A21-B4B1-AE910ECEDC8B}"/>
              </a:ext>
            </a:extLst>
          </p:cNvPr>
          <p:cNvSpPr txBox="1"/>
          <p:nvPr/>
        </p:nvSpPr>
        <p:spPr>
          <a:xfrm>
            <a:off x="5150834" y="1916832"/>
            <a:ext cx="3289577" cy="371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Example of Universal Compaction</a:t>
            </a:r>
          </a:p>
        </p:txBody>
      </p:sp>
    </p:spTree>
    <p:extLst>
      <p:ext uri="{BB962C8B-B14F-4D97-AF65-F5344CB8AC3E}">
        <p14:creationId xmlns:p14="http://schemas.microsoft.com/office/powerpoint/2010/main" val="403615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F8882D-2C35-4B71-9C51-29B20651D6B2}"/>
              </a:ext>
            </a:extLst>
          </p:cNvPr>
          <p:cNvGrpSpPr/>
          <p:nvPr/>
        </p:nvGrpSpPr>
        <p:grpSpPr>
          <a:xfrm>
            <a:off x="1368000" y="1025731"/>
            <a:ext cx="6336704" cy="4752532"/>
            <a:chOff x="1368000" y="1025731"/>
            <a:chExt cx="6336704" cy="4752532"/>
          </a:xfrm>
        </p:grpSpPr>
        <p:pic>
          <p:nvPicPr>
            <p:cNvPr id="1026" name="Picture 2" descr="불가사리는…어이가 없다” 홀린 듯 보게 된다는 &amp;#39;스펀지&amp;#39; 역대급 실험 | KBS2 &amp;#39;스펀지&amp;#39; | 스펀지 불가사리 실험 | 불가사리는  밧줄로 묶을 수 없다 | 에포크타임스">
              <a:extLst>
                <a:ext uri="{FF2B5EF4-FFF2-40B4-BE49-F238E27FC236}">
                  <a16:creationId xmlns:a16="http://schemas.microsoft.com/office/drawing/2014/main" id="{2AB5FB3F-BE6B-4797-A319-88F006F000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87" r="18646" b="-1"/>
            <a:stretch/>
          </p:blipFill>
          <p:spPr bwMode="auto">
            <a:xfrm>
              <a:off x="1368000" y="1025731"/>
              <a:ext cx="6336704" cy="4752532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C8C1C65-E8EE-45F2-B59A-0D06A6FCB934}"/>
                </a:ext>
              </a:extLst>
            </p:cNvPr>
            <p:cNvSpPr/>
            <p:nvPr/>
          </p:nvSpPr>
          <p:spPr bwMode="auto">
            <a:xfrm>
              <a:off x="2483768" y="2708919"/>
              <a:ext cx="2448272" cy="688577"/>
            </a:xfrm>
            <a:prstGeom prst="rect">
              <a:avLst/>
            </a:prstGeom>
            <a:gradFill flip="none" rotWithShape="1">
              <a:gsLst>
                <a:gs pos="0">
                  <a:srgbClr val="195A1C"/>
                </a:gs>
                <a:gs pos="50000">
                  <a:srgbClr val="15601A"/>
                </a:gs>
                <a:gs pos="100000">
                  <a:srgbClr val="116819"/>
                </a:gs>
              </a:gsLst>
              <a:path path="circle">
                <a:fillToRect r="100000" b="100000"/>
              </a:path>
              <a:tileRect l="-100000" t="-100000"/>
            </a:gradFill>
            <a:ln w="9525" cap="rnd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3704D1F-E50D-47B6-BFC7-BC3C815B800E}"/>
                </a:ext>
              </a:extLst>
            </p:cNvPr>
            <p:cNvSpPr/>
            <p:nvPr/>
          </p:nvSpPr>
          <p:spPr bwMode="auto">
            <a:xfrm>
              <a:off x="5724128" y="3476888"/>
              <a:ext cx="1007788" cy="648072"/>
            </a:xfrm>
            <a:prstGeom prst="rect">
              <a:avLst/>
            </a:prstGeom>
            <a:gradFill flip="none" rotWithShape="1">
              <a:gsLst>
                <a:gs pos="0">
                  <a:srgbClr val="154F20"/>
                </a:gs>
                <a:gs pos="50000">
                  <a:srgbClr val="154E22"/>
                </a:gs>
                <a:gs pos="100000">
                  <a:srgbClr val="15531F"/>
                </a:gs>
              </a:gsLst>
              <a:lin ang="13500000" scaled="1"/>
              <a:tileRect/>
            </a:gradFill>
            <a:ln w="9525" cap="rnd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9B11796-8CD0-4D5E-844E-F65EC1AE29AC}"/>
              </a:ext>
            </a:extLst>
          </p:cNvPr>
          <p:cNvSpPr/>
          <p:nvPr/>
        </p:nvSpPr>
        <p:spPr bwMode="auto">
          <a:xfrm>
            <a:off x="2411760" y="2700000"/>
            <a:ext cx="4356840" cy="1692000"/>
          </a:xfrm>
          <a:prstGeom prst="rect">
            <a:avLst/>
          </a:prstGeom>
          <a:gradFill flip="none" rotWithShape="1">
            <a:gsLst>
              <a:gs pos="69896">
                <a:srgbClr val="15531F"/>
              </a:gs>
              <a:gs pos="20352">
                <a:srgbClr val="11681A"/>
              </a:gs>
              <a:gs pos="94000">
                <a:srgbClr val="154E21"/>
              </a:gs>
              <a:gs pos="0">
                <a:srgbClr val="195B1B"/>
              </a:gs>
              <a:gs pos="48000">
                <a:srgbClr val="13631A"/>
              </a:gs>
            </a:gsLst>
            <a:path path="circle">
              <a:fillToRect r="100000" b="100000"/>
            </a:path>
            <a:tileRect l="-100000" t="-100000"/>
          </a:gra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49997-5DC8-42F6-9456-7CD7E99B1FFB}"/>
              </a:ext>
            </a:extLst>
          </p:cNvPr>
          <p:cNvSpPr txBox="1"/>
          <p:nvPr/>
        </p:nvSpPr>
        <p:spPr>
          <a:xfrm>
            <a:off x="2483768" y="2567140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레벨 </a:t>
            </a:r>
            <a:r>
              <a:rPr lang="ko-KR" altLang="en-US" sz="2400" dirty="0" err="1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컴팩션의</a:t>
            </a:r>
            <a:r>
              <a:rPr lang="ko-KR" altLang="en-US" sz="24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문제점을 </a:t>
            </a:r>
            <a:endParaRPr lang="en-US" altLang="ko-KR" sz="2400" dirty="0">
              <a:solidFill>
                <a:schemeClr val="bg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6BFEDB6-769C-450D-B813-7CB9A90AB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en-US" altLang="ko-KR" dirty="0"/>
              <a:t>Mental Model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876AD0-9C0D-4D5D-8E87-5DA75016225A}"/>
              </a:ext>
            </a:extLst>
          </p:cNvPr>
          <p:cNvSpPr txBox="1"/>
          <p:nvPr/>
        </p:nvSpPr>
        <p:spPr>
          <a:xfrm>
            <a:off x="2475734" y="37809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완화할 수 있다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9749F3-98AC-4C0B-A5E3-3D6D22D81A9C}"/>
              </a:ext>
            </a:extLst>
          </p:cNvPr>
          <p:cNvSpPr txBox="1"/>
          <p:nvPr/>
        </p:nvSpPr>
        <p:spPr>
          <a:xfrm>
            <a:off x="5653225" y="3193652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으로</a:t>
            </a:r>
            <a:r>
              <a:rPr lang="ko-KR" altLang="en-US" sz="24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endParaRPr lang="en-US" altLang="ko-KR" sz="2400" dirty="0">
              <a:solidFill>
                <a:schemeClr val="bg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DC756FC-5D01-47C5-A544-2CBDCFACA579}"/>
              </a:ext>
            </a:extLst>
          </p:cNvPr>
          <p:cNvGrpSpPr/>
          <p:nvPr/>
        </p:nvGrpSpPr>
        <p:grpSpPr>
          <a:xfrm>
            <a:off x="2556116" y="3140968"/>
            <a:ext cx="3168012" cy="584775"/>
            <a:chOff x="2556116" y="3140968"/>
            <a:chExt cx="3168012" cy="58477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7F644F1-14F1-4E7A-B650-383D1B10642A}"/>
                </a:ext>
              </a:extLst>
            </p:cNvPr>
            <p:cNvSpPr/>
            <p:nvPr/>
          </p:nvSpPr>
          <p:spPr bwMode="auto">
            <a:xfrm>
              <a:off x="2556116" y="3140968"/>
              <a:ext cx="3168012" cy="584775"/>
            </a:xfrm>
            <a:prstGeom prst="rect">
              <a:avLst/>
            </a:prstGeom>
            <a:solidFill>
              <a:srgbClr val="FAEFAD"/>
            </a:solidFill>
            <a:ln w="9525" cap="rnd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2032E78-CE38-46DD-AF9C-0277DFECD415}"/>
                </a:ext>
              </a:extLst>
            </p:cNvPr>
            <p:cNvSpPr/>
            <p:nvPr/>
          </p:nvSpPr>
          <p:spPr bwMode="auto">
            <a:xfrm>
              <a:off x="2591999" y="3168809"/>
              <a:ext cx="3096000" cy="528054"/>
            </a:xfrm>
            <a:prstGeom prst="rect">
              <a:avLst/>
            </a:prstGeom>
            <a:solidFill>
              <a:srgbClr val="FAEFAD"/>
            </a:solidFill>
            <a:ln w="635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3643587-FB86-455D-A115-6E51D04EB1BB}"/>
              </a:ext>
            </a:extLst>
          </p:cNvPr>
          <p:cNvSpPr txBox="1"/>
          <p:nvPr/>
        </p:nvSpPr>
        <p:spPr>
          <a:xfrm>
            <a:off x="2556116" y="3201630"/>
            <a:ext cx="3478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 err="1">
                <a:latin typeface="궁서" panose="02030600000101010101" pitchFamily="18" charset="-127"/>
                <a:ea typeface="궁서" panose="02030600000101010101" pitchFamily="18" charset="-127"/>
              </a:rPr>
              <a:t>유니버셜</a:t>
            </a:r>
            <a:r>
              <a:rPr lang="ko-KR" altLang="en-US" sz="2400" spc="-150" dirty="0"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ko-KR" altLang="en-US" sz="2400" spc="-150" dirty="0" err="1">
                <a:latin typeface="궁서" panose="02030600000101010101" pitchFamily="18" charset="-127"/>
                <a:ea typeface="궁서" panose="02030600000101010101" pitchFamily="18" charset="-127"/>
              </a:rPr>
              <a:t>컴팩션의</a:t>
            </a:r>
            <a:r>
              <a:rPr lang="ko-KR" altLang="en-US" sz="2400" spc="-150" dirty="0"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en-US" altLang="ko-KR" sz="2400" spc="-150" dirty="0">
                <a:latin typeface="궁서" panose="02030600000101010101" pitchFamily="18" charset="-127"/>
                <a:ea typeface="궁서" panose="02030600000101010101" pitchFamily="18" charset="-127"/>
              </a:rPr>
              <a:t>“__“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D884EA-81B4-457D-A69E-AB1412827113}"/>
              </a:ext>
            </a:extLst>
          </p:cNvPr>
          <p:cNvSpPr/>
          <p:nvPr/>
        </p:nvSpPr>
        <p:spPr bwMode="auto">
          <a:xfrm>
            <a:off x="4057409" y="1848151"/>
            <a:ext cx="2674507" cy="307777"/>
          </a:xfrm>
          <a:prstGeom prst="rect">
            <a:avLst/>
          </a:prstGeom>
          <a:solidFill>
            <a:srgbClr val="5DB111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  </a:t>
            </a:r>
            <a:r>
              <a:rPr kumimoji="1" lang="en-US" altLang="ko-KR" sz="1400" b="1" i="0" u="none" strike="noStrike" cap="none" spc="300" normalizeH="0" baseline="0" dirty="0" err="1">
                <a:ln>
                  <a:noFill/>
                </a:ln>
                <a:solidFill>
                  <a:srgbClr val="459815"/>
                </a:solidFill>
                <a:effectLst/>
                <a:latin typeface="Tahoma" pitchFamily="34" charset="0"/>
                <a:ea typeface="굴림" charset="-127"/>
              </a:rPr>
              <a:t>RocksDB</a:t>
            </a:r>
            <a:endParaRPr kumimoji="1" lang="ko-KR" altLang="en-US" sz="1400" b="1" i="0" u="none" strike="noStrike" cap="none" spc="300" normalizeH="0" baseline="0" dirty="0">
              <a:ln>
                <a:noFill/>
              </a:ln>
              <a:solidFill>
                <a:srgbClr val="459815"/>
              </a:solidFill>
              <a:effectLst/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53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animBg="1"/>
      <p:bldP spid="9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이등변 삼각형 78">
            <a:extLst>
              <a:ext uri="{FF2B5EF4-FFF2-40B4-BE49-F238E27FC236}">
                <a16:creationId xmlns:a16="http://schemas.microsoft.com/office/drawing/2014/main" id="{77DA1B3E-B779-4AA8-A7C6-3E7E2736B55C}"/>
              </a:ext>
            </a:extLst>
          </p:cNvPr>
          <p:cNvSpPr/>
          <p:nvPr/>
        </p:nvSpPr>
        <p:spPr bwMode="auto">
          <a:xfrm rot="8821863">
            <a:off x="5604968" y="3982139"/>
            <a:ext cx="682365" cy="574803"/>
          </a:xfrm>
          <a:prstGeom prst="triangle">
            <a:avLst>
              <a:gd name="adj" fmla="val 64710"/>
            </a:avLst>
          </a:prstGeom>
          <a:solidFill>
            <a:schemeClr val="bg1">
              <a:lumMod val="6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80" name="이등변 삼각형 79">
            <a:extLst>
              <a:ext uri="{FF2B5EF4-FFF2-40B4-BE49-F238E27FC236}">
                <a16:creationId xmlns:a16="http://schemas.microsoft.com/office/drawing/2014/main" id="{C7D5D1EB-C132-4274-8938-0B73CD439441}"/>
              </a:ext>
            </a:extLst>
          </p:cNvPr>
          <p:cNvSpPr/>
          <p:nvPr/>
        </p:nvSpPr>
        <p:spPr bwMode="auto">
          <a:xfrm rot="12778137" flipH="1">
            <a:off x="7669364" y="4165292"/>
            <a:ext cx="682365" cy="574803"/>
          </a:xfrm>
          <a:prstGeom prst="triangle">
            <a:avLst>
              <a:gd name="adj" fmla="val 64710"/>
            </a:avLst>
          </a:prstGeom>
          <a:solidFill>
            <a:schemeClr val="bg1">
              <a:lumMod val="6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81" name="이등변 삼각형 80">
            <a:extLst>
              <a:ext uri="{FF2B5EF4-FFF2-40B4-BE49-F238E27FC236}">
                <a16:creationId xmlns:a16="http://schemas.microsoft.com/office/drawing/2014/main" id="{CF585239-D602-49CB-9254-804645D162AF}"/>
              </a:ext>
            </a:extLst>
          </p:cNvPr>
          <p:cNvSpPr/>
          <p:nvPr/>
        </p:nvSpPr>
        <p:spPr bwMode="auto">
          <a:xfrm rot="8821863">
            <a:off x="5604968" y="4741816"/>
            <a:ext cx="682365" cy="574803"/>
          </a:xfrm>
          <a:prstGeom prst="triangle">
            <a:avLst>
              <a:gd name="adj" fmla="val 64710"/>
            </a:avLst>
          </a:prstGeom>
          <a:solidFill>
            <a:schemeClr val="bg1">
              <a:lumMod val="6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82" name="이등변 삼각형 81">
            <a:extLst>
              <a:ext uri="{FF2B5EF4-FFF2-40B4-BE49-F238E27FC236}">
                <a16:creationId xmlns:a16="http://schemas.microsoft.com/office/drawing/2014/main" id="{380BAD70-9062-46B3-98EE-14B5CB23BFAF}"/>
              </a:ext>
            </a:extLst>
          </p:cNvPr>
          <p:cNvSpPr/>
          <p:nvPr/>
        </p:nvSpPr>
        <p:spPr bwMode="auto">
          <a:xfrm rot="12778137" flipH="1">
            <a:off x="7669364" y="4924969"/>
            <a:ext cx="682365" cy="574803"/>
          </a:xfrm>
          <a:prstGeom prst="triangle">
            <a:avLst>
              <a:gd name="adj" fmla="val 64710"/>
            </a:avLst>
          </a:prstGeom>
          <a:solidFill>
            <a:schemeClr val="bg1">
              <a:lumMod val="6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83780E3-2DFA-4A68-829B-DD260AC3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</a:t>
            </a:r>
            <a:r>
              <a:rPr lang="en-US" altLang="ko-KR"/>
              <a:t>vs Univ Compaction </a:t>
            </a:r>
            <a:r>
              <a:rPr lang="en-US" altLang="ko-KR" dirty="0"/>
              <a:t>Comparison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D60A5C-11B8-43BD-9F56-4F3658DCFBCC}"/>
              </a:ext>
            </a:extLst>
          </p:cNvPr>
          <p:cNvSpPr txBox="1"/>
          <p:nvPr/>
        </p:nvSpPr>
        <p:spPr>
          <a:xfrm>
            <a:off x="6307869" y="2062906"/>
            <a:ext cx="13360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/>
              <a:t>EFFECT</a:t>
            </a:r>
            <a:endParaRPr lang="ko-KR" altLang="en-US" sz="240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C243C1A5-DB38-4483-AC32-6FE93101C161}"/>
              </a:ext>
            </a:extLst>
          </p:cNvPr>
          <p:cNvSpPr/>
          <p:nvPr/>
        </p:nvSpPr>
        <p:spPr bwMode="auto">
          <a:xfrm rot="8821863">
            <a:off x="869444" y="3757574"/>
            <a:ext cx="792088" cy="667230"/>
          </a:xfrm>
          <a:prstGeom prst="triangle">
            <a:avLst>
              <a:gd name="adj" fmla="val 64710"/>
            </a:avLst>
          </a:prstGeom>
          <a:solidFill>
            <a:schemeClr val="bg1">
              <a:lumMod val="6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2CC696E1-802C-4F94-8BBD-409D168F81AB}"/>
              </a:ext>
            </a:extLst>
          </p:cNvPr>
          <p:cNvSpPr/>
          <p:nvPr/>
        </p:nvSpPr>
        <p:spPr bwMode="auto">
          <a:xfrm rot="12778137" flipH="1">
            <a:off x="2794141" y="3988790"/>
            <a:ext cx="792088" cy="667230"/>
          </a:xfrm>
          <a:prstGeom prst="triangle">
            <a:avLst>
              <a:gd name="adj" fmla="val 64710"/>
            </a:avLst>
          </a:prstGeom>
          <a:solidFill>
            <a:schemeClr val="bg1">
              <a:lumMod val="6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1FDF1DD-D397-4830-8009-04743C97C7B2}"/>
              </a:ext>
            </a:extLst>
          </p:cNvPr>
          <p:cNvSpPr/>
          <p:nvPr/>
        </p:nvSpPr>
        <p:spPr bwMode="auto">
          <a:xfrm>
            <a:off x="1156844" y="1917716"/>
            <a:ext cx="2141984" cy="417972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647375-AB6E-41D0-A0D5-BECC57333536}"/>
              </a:ext>
            </a:extLst>
          </p:cNvPr>
          <p:cNvSpPr/>
          <p:nvPr/>
        </p:nvSpPr>
        <p:spPr bwMode="auto">
          <a:xfrm>
            <a:off x="751672" y="2868812"/>
            <a:ext cx="2952328" cy="1152000"/>
          </a:xfrm>
          <a:prstGeom prst="rect">
            <a:avLst/>
          </a:prstGeom>
          <a:solidFill>
            <a:srgbClr val="4682B4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1516D8-30DA-4CC2-A536-61BB03DE7ED9}"/>
              </a:ext>
            </a:extLst>
          </p:cNvPr>
          <p:cNvSpPr txBox="1"/>
          <p:nvPr/>
        </p:nvSpPr>
        <p:spPr>
          <a:xfrm>
            <a:off x="983543" y="2956675"/>
            <a:ext cx="24885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</a:rPr>
              <a:t>Leveled</a:t>
            </a:r>
          </a:p>
          <a:p>
            <a:pPr algn="ctr"/>
            <a:r>
              <a:rPr lang="en-US" altLang="ko-KR" sz="2800">
                <a:solidFill>
                  <a:schemeClr val="bg1"/>
                </a:solidFill>
              </a:rPr>
              <a:t>Compaction</a:t>
            </a:r>
            <a:endParaRPr lang="ko-KR" altLang="en-US" sz="280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6D9583-E815-4825-9541-5108DEB62B40}"/>
              </a:ext>
            </a:extLst>
          </p:cNvPr>
          <p:cNvSpPr/>
          <p:nvPr/>
        </p:nvSpPr>
        <p:spPr bwMode="auto">
          <a:xfrm>
            <a:off x="751672" y="4251815"/>
            <a:ext cx="2952328" cy="1152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C70DC4-C183-4320-8049-7E3087E23F56}"/>
              </a:ext>
            </a:extLst>
          </p:cNvPr>
          <p:cNvSpPr txBox="1"/>
          <p:nvPr/>
        </p:nvSpPr>
        <p:spPr>
          <a:xfrm>
            <a:off x="983543" y="4340763"/>
            <a:ext cx="24885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</a:rPr>
              <a:t>Universal</a:t>
            </a:r>
          </a:p>
          <a:p>
            <a:pPr algn="ctr"/>
            <a:r>
              <a:rPr lang="en-US" altLang="ko-KR" sz="2800">
                <a:solidFill>
                  <a:schemeClr val="bg1"/>
                </a:solidFill>
              </a:rPr>
              <a:t>Compaction</a:t>
            </a:r>
            <a:endParaRPr lang="ko-KR" altLang="en-US" sz="280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C5476-BAD8-493B-B142-BED557856B45}"/>
              </a:ext>
            </a:extLst>
          </p:cNvPr>
          <p:cNvSpPr txBox="1"/>
          <p:nvPr/>
        </p:nvSpPr>
        <p:spPr>
          <a:xfrm>
            <a:off x="1532709" y="2062906"/>
            <a:ext cx="12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/>
              <a:t>CAUSE</a:t>
            </a:r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B1086870-0107-4F98-9623-6A5A92734721}"/>
              </a:ext>
            </a:extLst>
          </p:cNvPr>
          <p:cNvSpPr/>
          <p:nvPr/>
        </p:nvSpPr>
        <p:spPr bwMode="auto">
          <a:xfrm rot="8821863">
            <a:off x="5604968" y="3211145"/>
            <a:ext cx="682365" cy="574803"/>
          </a:xfrm>
          <a:prstGeom prst="triangle">
            <a:avLst>
              <a:gd name="adj" fmla="val 64710"/>
            </a:avLst>
          </a:prstGeom>
          <a:solidFill>
            <a:schemeClr val="bg1">
              <a:lumMod val="6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4A4B9922-EA9C-4ED8-88EB-C1CD901AB30D}"/>
              </a:ext>
            </a:extLst>
          </p:cNvPr>
          <p:cNvSpPr/>
          <p:nvPr/>
        </p:nvSpPr>
        <p:spPr bwMode="auto">
          <a:xfrm rot="12778137" flipH="1">
            <a:off x="7669364" y="3394298"/>
            <a:ext cx="682365" cy="574803"/>
          </a:xfrm>
          <a:prstGeom prst="triangle">
            <a:avLst>
              <a:gd name="adj" fmla="val 64710"/>
            </a:avLst>
          </a:prstGeom>
          <a:solidFill>
            <a:schemeClr val="bg1">
              <a:lumMod val="6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09F5F91-3153-49DD-B538-41F64FE778C4}"/>
              </a:ext>
            </a:extLst>
          </p:cNvPr>
          <p:cNvSpPr/>
          <p:nvPr/>
        </p:nvSpPr>
        <p:spPr bwMode="auto">
          <a:xfrm>
            <a:off x="5904922" y="1917716"/>
            <a:ext cx="2141984" cy="417972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0C15E1-944C-472C-B436-AC9665EF4133}"/>
              </a:ext>
            </a:extLst>
          </p:cNvPr>
          <p:cNvSpPr txBox="1"/>
          <p:nvPr/>
        </p:nvSpPr>
        <p:spPr>
          <a:xfrm>
            <a:off x="6223948" y="2077820"/>
            <a:ext cx="1503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/>
              <a:t>EFFECT</a:t>
            </a:r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CB382F-035A-4384-9C4D-53BB03BF9D45}"/>
              </a:ext>
            </a:extLst>
          </p:cNvPr>
          <p:cNvSpPr/>
          <p:nvPr/>
        </p:nvSpPr>
        <p:spPr bwMode="auto">
          <a:xfrm>
            <a:off x="5499750" y="2868813"/>
            <a:ext cx="2952328" cy="564335"/>
          </a:xfrm>
          <a:prstGeom prst="rect">
            <a:avLst/>
          </a:prstGeom>
          <a:solidFill>
            <a:srgbClr val="8D74D2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98AC02-2B32-4EEB-8ACE-6131B99FE45F}"/>
              </a:ext>
            </a:extLst>
          </p:cNvPr>
          <p:cNvSpPr txBox="1"/>
          <p:nvPr/>
        </p:nvSpPr>
        <p:spPr>
          <a:xfrm>
            <a:off x="5731621" y="2908403"/>
            <a:ext cx="2488586" cy="461665"/>
          </a:xfrm>
          <a:prstGeom prst="rect">
            <a:avLst/>
          </a:prstGeom>
          <a:solidFill>
            <a:srgbClr val="8D74D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</a:rPr>
              <a:t>Throughput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5C3907A-F170-4432-A220-AA86B8A8BFF4}"/>
              </a:ext>
            </a:extLst>
          </p:cNvPr>
          <p:cNvSpPr/>
          <p:nvPr/>
        </p:nvSpPr>
        <p:spPr bwMode="auto">
          <a:xfrm>
            <a:off x="5499750" y="3638620"/>
            <a:ext cx="2952328" cy="564335"/>
          </a:xfrm>
          <a:prstGeom prst="rect">
            <a:avLst/>
          </a:prstGeom>
          <a:solidFill>
            <a:srgbClr val="8D74D2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FF4762-3457-4978-9376-19F07004F602}"/>
              </a:ext>
            </a:extLst>
          </p:cNvPr>
          <p:cNvSpPr txBox="1"/>
          <p:nvPr/>
        </p:nvSpPr>
        <p:spPr>
          <a:xfrm>
            <a:off x="5731621" y="3678210"/>
            <a:ext cx="2488586" cy="461665"/>
          </a:xfrm>
          <a:prstGeom prst="rect">
            <a:avLst/>
          </a:prstGeom>
          <a:solidFill>
            <a:srgbClr val="8D74D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</a:rPr>
              <a:t>WAF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0B84756-329B-42F9-966D-A0C59CEFE246}"/>
              </a:ext>
            </a:extLst>
          </p:cNvPr>
          <p:cNvSpPr/>
          <p:nvPr/>
        </p:nvSpPr>
        <p:spPr bwMode="auto">
          <a:xfrm>
            <a:off x="5499750" y="4408427"/>
            <a:ext cx="2952328" cy="564335"/>
          </a:xfrm>
          <a:prstGeom prst="rect">
            <a:avLst/>
          </a:prstGeom>
          <a:solidFill>
            <a:srgbClr val="8D74D2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76FC410-EF34-4E06-A639-F638D58E9F68}"/>
              </a:ext>
            </a:extLst>
          </p:cNvPr>
          <p:cNvSpPr txBox="1"/>
          <p:nvPr/>
        </p:nvSpPr>
        <p:spPr>
          <a:xfrm>
            <a:off x="5731621" y="4448017"/>
            <a:ext cx="2488586" cy="461665"/>
          </a:xfrm>
          <a:prstGeom prst="rect">
            <a:avLst/>
          </a:prstGeom>
          <a:solidFill>
            <a:srgbClr val="8D74D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</a:rPr>
              <a:t>Latency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C3098DD-D560-4A09-925E-7DD9E6A0467A}"/>
              </a:ext>
            </a:extLst>
          </p:cNvPr>
          <p:cNvSpPr/>
          <p:nvPr/>
        </p:nvSpPr>
        <p:spPr bwMode="auto">
          <a:xfrm>
            <a:off x="5499750" y="5178234"/>
            <a:ext cx="2952328" cy="564335"/>
          </a:xfrm>
          <a:prstGeom prst="rect">
            <a:avLst/>
          </a:prstGeom>
          <a:solidFill>
            <a:srgbClr val="8D74D2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297AC4-0FC6-4B37-BB5B-1A9CF1D6A7F7}"/>
              </a:ext>
            </a:extLst>
          </p:cNvPr>
          <p:cNvSpPr txBox="1"/>
          <p:nvPr/>
        </p:nvSpPr>
        <p:spPr>
          <a:xfrm>
            <a:off x="5731621" y="5217824"/>
            <a:ext cx="2488586" cy="461665"/>
          </a:xfrm>
          <a:prstGeom prst="rect">
            <a:avLst/>
          </a:prstGeom>
          <a:solidFill>
            <a:srgbClr val="8D74D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</a:rPr>
              <a:t>Compaction #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54095A8-3B5D-4573-9BE0-086D812A5622}"/>
              </a:ext>
            </a:extLst>
          </p:cNvPr>
          <p:cNvSpPr/>
          <p:nvPr/>
        </p:nvSpPr>
        <p:spPr bwMode="auto">
          <a:xfrm>
            <a:off x="4105412" y="3842754"/>
            <a:ext cx="1027632" cy="605263"/>
          </a:xfrm>
          <a:prstGeom prst="rightArrow">
            <a:avLst/>
          </a:prstGeom>
          <a:solidFill>
            <a:schemeClr val="tx1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346A733-FFF0-46DB-96CB-B731DDA6332A}"/>
              </a:ext>
            </a:extLst>
          </p:cNvPr>
          <p:cNvSpPr/>
          <p:nvPr/>
        </p:nvSpPr>
        <p:spPr bwMode="auto">
          <a:xfrm>
            <a:off x="1330203" y="2524572"/>
            <a:ext cx="1770857" cy="878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93DFF586-5C33-4272-86C3-10C48544D579}"/>
              </a:ext>
            </a:extLst>
          </p:cNvPr>
          <p:cNvSpPr/>
          <p:nvPr/>
        </p:nvSpPr>
        <p:spPr bwMode="auto">
          <a:xfrm>
            <a:off x="6074493" y="2524572"/>
            <a:ext cx="1770857" cy="878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C66AEF3-E822-497C-96C3-D7256BA83B92}"/>
              </a:ext>
            </a:extLst>
          </p:cNvPr>
          <p:cNvCxnSpPr>
            <a:cxnSpLocks/>
          </p:cNvCxnSpPr>
          <p:nvPr/>
        </p:nvCxnSpPr>
        <p:spPr bwMode="auto">
          <a:xfrm>
            <a:off x="611560" y="1224087"/>
            <a:ext cx="864096" cy="373351"/>
          </a:xfrm>
          <a:prstGeom prst="straightConnector1">
            <a:avLst/>
          </a:prstGeom>
          <a:noFill/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284762D6-C144-41AE-897F-BF7C4EA4519F}"/>
              </a:ext>
            </a:extLst>
          </p:cNvPr>
          <p:cNvSpPr/>
          <p:nvPr/>
        </p:nvSpPr>
        <p:spPr bwMode="auto">
          <a:xfrm rot="16200000">
            <a:off x="4362949" y="-2138487"/>
            <a:ext cx="342190" cy="7564744"/>
          </a:xfrm>
          <a:prstGeom prst="chevron">
            <a:avLst>
              <a:gd name="adj" fmla="val 92577"/>
            </a:avLst>
          </a:prstGeom>
          <a:solidFill>
            <a:schemeClr val="tx1"/>
          </a:solidFill>
          <a:ln w="2857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6340AD4-F1EC-405C-9E5B-1559B518513E}"/>
              </a:ext>
            </a:extLst>
          </p:cNvPr>
          <p:cNvCxnSpPr>
            <a:cxnSpLocks/>
          </p:cNvCxnSpPr>
          <p:nvPr/>
        </p:nvCxnSpPr>
        <p:spPr bwMode="auto">
          <a:xfrm>
            <a:off x="1759770" y="1157925"/>
            <a:ext cx="864096" cy="373351"/>
          </a:xfrm>
          <a:prstGeom prst="straightConnector1">
            <a:avLst/>
          </a:prstGeom>
          <a:noFill/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0DC472F-0994-4844-AD7C-79C1BEE9F4F9}"/>
              </a:ext>
            </a:extLst>
          </p:cNvPr>
          <p:cNvCxnSpPr>
            <a:cxnSpLocks/>
          </p:cNvCxnSpPr>
          <p:nvPr/>
        </p:nvCxnSpPr>
        <p:spPr bwMode="auto">
          <a:xfrm>
            <a:off x="2777094" y="1046630"/>
            <a:ext cx="864096" cy="373351"/>
          </a:xfrm>
          <a:prstGeom prst="straightConnector1">
            <a:avLst/>
          </a:prstGeom>
          <a:noFill/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5542F3B-652F-448F-8FB4-9F2322B3857E}"/>
              </a:ext>
            </a:extLst>
          </p:cNvPr>
          <p:cNvSpPr txBox="1"/>
          <p:nvPr/>
        </p:nvSpPr>
        <p:spPr>
          <a:xfrm>
            <a:off x="903496" y="908720"/>
            <a:ext cx="1296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</a:rPr>
              <a:t>WAL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70240D0-9525-4A31-A0A4-F654100631AE}"/>
              </a:ext>
            </a:extLst>
          </p:cNvPr>
          <p:cNvSpPr txBox="1"/>
          <p:nvPr/>
        </p:nvSpPr>
        <p:spPr>
          <a:xfrm>
            <a:off x="5200172" y="996637"/>
            <a:ext cx="3214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</a:rPr>
              <a:t>Block cache size</a:t>
            </a:r>
            <a:endParaRPr lang="ko-KR" altLang="en-US" sz="2800">
              <a:solidFill>
                <a:srgbClr val="FF0000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2550A71-9A8D-47B5-89AF-3FEDE8DCCA80}"/>
              </a:ext>
            </a:extLst>
          </p:cNvPr>
          <p:cNvCxnSpPr>
            <a:cxnSpLocks/>
          </p:cNvCxnSpPr>
          <p:nvPr/>
        </p:nvCxnSpPr>
        <p:spPr bwMode="auto">
          <a:xfrm flipH="1">
            <a:off x="4560274" y="1458133"/>
            <a:ext cx="1343540" cy="2255374"/>
          </a:xfrm>
          <a:prstGeom prst="straightConnector1">
            <a:avLst/>
          </a:prstGeom>
          <a:noFill/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8840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B917-C347-4C64-93A0-9549B620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</a:t>
            </a:r>
            <a:r>
              <a:rPr lang="en-US" altLang="ko-KR"/>
              <a:t>Univ Write Throughput: WAL_OFF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C84692-12DD-4C65-A20E-E14B96DA9683}"/>
              </a:ext>
            </a:extLst>
          </p:cNvPr>
          <p:cNvSpPr txBox="1"/>
          <p:nvPr/>
        </p:nvSpPr>
        <p:spPr>
          <a:xfrm>
            <a:off x="135432" y="1139645"/>
            <a:ext cx="2132312" cy="200054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Fillrandom</a:t>
            </a:r>
            <a:r>
              <a:rPr lang="en-US" altLang="ko-KR" sz="2000" dirty="0"/>
              <a:t> </a:t>
            </a:r>
            <a:endParaRPr lang="en-US" altLang="ko-KR" sz="2000" b="0" dirty="0"/>
          </a:p>
          <a:p>
            <a:r>
              <a:rPr lang="en-US" altLang="ko-KR" sz="1050" dirty="0"/>
              <a:t>Key </a:t>
            </a:r>
            <a:r>
              <a:rPr lang="en-US" altLang="ko-KR" sz="800" b="0" dirty="0"/>
              <a:t>[16, 32, 64, 128, 256, 1024]</a:t>
            </a:r>
          </a:p>
          <a:p>
            <a:r>
              <a:rPr lang="en-US" altLang="ko-KR" sz="1050" dirty="0"/>
              <a:t>Value</a:t>
            </a:r>
            <a:r>
              <a:rPr lang="en-US" altLang="ko-KR" sz="900" dirty="0"/>
              <a:t> </a:t>
            </a:r>
            <a:r>
              <a:rPr lang="en-US" altLang="ko-KR" sz="800" b="0" dirty="0"/>
              <a:t>[64, 128, 256, 512, 1024, 4096]</a:t>
            </a:r>
            <a:endParaRPr lang="en-US" altLang="ko-KR" sz="900" b="0" dirty="0"/>
          </a:p>
          <a:p>
            <a:r>
              <a:rPr lang="en-US" altLang="ko-KR" sz="1050"/>
              <a:t>DB_Size</a:t>
            </a:r>
            <a:r>
              <a:rPr lang="en-US" altLang="ko-KR" sz="900"/>
              <a:t> </a:t>
            </a:r>
            <a:r>
              <a:rPr lang="en-US" altLang="ko-KR" sz="800" b="0"/>
              <a:t>2.4GB</a:t>
            </a:r>
            <a:endParaRPr lang="en-US" altLang="ko-KR" sz="900" b="0" dirty="0"/>
          </a:p>
          <a:p>
            <a:r>
              <a:rPr lang="en-US" altLang="ko-KR" sz="1050" dirty="0"/>
              <a:t>Storage</a:t>
            </a:r>
            <a:r>
              <a:rPr lang="en-US" altLang="ko-KR" sz="900" dirty="0"/>
              <a:t> </a:t>
            </a:r>
            <a:r>
              <a:rPr lang="en-US" altLang="ko-KR" sz="800" b="0"/>
              <a:t>Samsung 512GB </a:t>
            </a:r>
            <a:r>
              <a:rPr lang="en-US" altLang="ko-KR" sz="800" b="0" dirty="0"/>
              <a:t>860 Pro</a:t>
            </a:r>
            <a:endParaRPr lang="en-US" altLang="ko-KR" sz="900" b="0" dirty="0"/>
          </a:p>
          <a:p>
            <a:r>
              <a:rPr lang="en-US" altLang="ko-KR" sz="1050" dirty="0"/>
              <a:t>File System </a:t>
            </a:r>
            <a:r>
              <a:rPr lang="en-US" altLang="ko-KR" sz="800" b="0" dirty="0"/>
              <a:t>Ext4</a:t>
            </a:r>
          </a:p>
          <a:p>
            <a:r>
              <a:rPr lang="en-US" altLang="ko-KR" sz="1050"/>
              <a:t>CPU</a:t>
            </a:r>
            <a:r>
              <a:rPr lang="en-US" altLang="ko-KR" sz="900"/>
              <a:t> </a:t>
            </a:r>
            <a:r>
              <a:rPr lang="pt-BR" altLang="ko-KR" sz="800" b="0"/>
              <a:t>Intel(R) Core(TM) i5-4440 CPU @ 3.10GHz</a:t>
            </a:r>
            <a:endParaRPr lang="pt-BR" altLang="ko-KR" sz="600" b="0"/>
          </a:p>
          <a:p>
            <a:endParaRPr lang="en-US" altLang="ko-KR" sz="600" b="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ko-KR" altLang="en-US" sz="900" b="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23CC9F-2132-47B2-84BD-028F922FEB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3" b="47536"/>
          <a:stretch/>
        </p:blipFill>
        <p:spPr>
          <a:xfrm>
            <a:off x="152400" y="3789039"/>
            <a:ext cx="8667920" cy="26336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63D38A3-FD16-48B1-8D05-8CDA0F7A40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12"/>
          <a:stretch/>
        </p:blipFill>
        <p:spPr>
          <a:xfrm>
            <a:off x="2339752" y="763317"/>
            <a:ext cx="4644008" cy="2753032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6D55CE3-6B21-42C3-AEE6-6B04544658F3}"/>
              </a:ext>
            </a:extLst>
          </p:cNvPr>
          <p:cNvCxnSpPr>
            <a:cxnSpLocks/>
          </p:cNvCxnSpPr>
          <p:nvPr/>
        </p:nvCxnSpPr>
        <p:spPr bwMode="auto">
          <a:xfrm flipH="1">
            <a:off x="323681" y="3341651"/>
            <a:ext cx="2016072" cy="530046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C837CC8-9FED-4D20-8436-60573F4DF808}"/>
              </a:ext>
            </a:extLst>
          </p:cNvPr>
          <p:cNvCxnSpPr>
            <a:cxnSpLocks/>
          </p:cNvCxnSpPr>
          <p:nvPr/>
        </p:nvCxnSpPr>
        <p:spPr bwMode="auto">
          <a:xfrm>
            <a:off x="6660232" y="3341651"/>
            <a:ext cx="2088232" cy="530046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23F2E3-837B-4F3C-BC83-6D8C8494F65B}"/>
              </a:ext>
            </a:extLst>
          </p:cNvPr>
          <p:cNvSpPr txBox="1"/>
          <p:nvPr/>
        </p:nvSpPr>
        <p:spPr>
          <a:xfrm>
            <a:off x="4340908" y="3360453"/>
            <a:ext cx="554620" cy="246221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MB/s</a:t>
            </a:r>
            <a:endParaRPr lang="ko-KR" altLang="en-US" sz="500" b="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AD3B4B-7B9C-4BEF-830F-CA9549986A38}"/>
              </a:ext>
            </a:extLst>
          </p:cNvPr>
          <p:cNvSpPr txBox="1"/>
          <p:nvPr/>
        </p:nvSpPr>
        <p:spPr>
          <a:xfrm>
            <a:off x="323680" y="4650053"/>
            <a:ext cx="647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MB/s</a:t>
            </a:r>
            <a:endParaRPr lang="ko-KR" altLang="en-US" sz="800" b="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42AD0C0-9E49-4890-9D2F-AF614F8200DD}"/>
              </a:ext>
            </a:extLst>
          </p:cNvPr>
          <p:cNvCxnSpPr>
            <a:cxnSpLocks/>
          </p:cNvCxnSpPr>
          <p:nvPr/>
        </p:nvCxnSpPr>
        <p:spPr bwMode="auto">
          <a:xfrm>
            <a:off x="5909549" y="3049120"/>
            <a:ext cx="864096" cy="0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72E2E6D-5781-4FC3-83C4-5B1FB4E1A365}"/>
              </a:ext>
            </a:extLst>
          </p:cNvPr>
          <p:cNvSpPr txBox="1"/>
          <p:nvPr/>
        </p:nvSpPr>
        <p:spPr>
          <a:xfrm>
            <a:off x="5699434" y="2716678"/>
            <a:ext cx="1409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FF0000"/>
                </a:solidFill>
                <a:latin typeface="Abadi" panose="020B0604020104020204" pitchFamily="34" charset="0"/>
              </a:rPr>
              <a:t>Right </a:t>
            </a:r>
            <a:r>
              <a:rPr lang="en-US" altLang="ko-KR" sz="1600" dirty="0">
                <a:solidFill>
                  <a:srgbClr val="FF0000"/>
                </a:solidFill>
                <a:latin typeface="Abadi" panose="020B0604020104020204" pitchFamily="34" charset="0"/>
              </a:rPr>
              <a:t>is better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096C941-42DD-4510-A193-CF7DC0B37FBC}"/>
              </a:ext>
            </a:extLst>
          </p:cNvPr>
          <p:cNvSpPr/>
          <p:nvPr/>
        </p:nvSpPr>
        <p:spPr bwMode="auto">
          <a:xfrm>
            <a:off x="3785413" y="4005643"/>
            <a:ext cx="1573173" cy="626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7C628B-82C6-4157-8C00-243E3DCF0E96}"/>
              </a:ext>
            </a:extLst>
          </p:cNvPr>
          <p:cNvSpPr/>
          <p:nvPr/>
        </p:nvSpPr>
        <p:spPr bwMode="auto">
          <a:xfrm>
            <a:off x="3828369" y="4339840"/>
            <a:ext cx="437007" cy="176149"/>
          </a:xfrm>
          <a:prstGeom prst="rect">
            <a:avLst/>
          </a:prstGeom>
          <a:pattFill prst="wd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 w="635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D551C8-CAA3-4C5C-845E-05A4E7238AB9}"/>
              </a:ext>
            </a:extLst>
          </p:cNvPr>
          <p:cNvSpPr txBox="1"/>
          <p:nvPr/>
        </p:nvSpPr>
        <p:spPr>
          <a:xfrm>
            <a:off x="4255790" y="4018427"/>
            <a:ext cx="1208985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LVL </a:t>
            </a:r>
            <a:r>
              <a:rPr lang="en-US" altLang="ko-KR" sz="1000" b="0" dirty="0"/>
              <a:t>Compaction</a:t>
            </a:r>
            <a:endParaRPr lang="en-US" altLang="ko-KR" sz="1100" b="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Univ </a:t>
            </a:r>
            <a:r>
              <a:rPr lang="en-US" altLang="ko-KR" sz="1000" b="0" dirty="0"/>
              <a:t>Compaction</a:t>
            </a:r>
            <a:endParaRPr lang="ko-KR" altLang="en-US" sz="1000" b="0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B9AD87F2-0A18-41BC-8298-840D5BA64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3970663" y="3995503"/>
            <a:ext cx="152421" cy="43700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9457480"/>
      </p:ext>
    </p:extLst>
  </p:cSld>
  <p:clrMapOvr>
    <a:masterClrMapping/>
  </p:clrMapOvr>
</p:sld>
</file>

<file path=ppt/theme/theme1.xml><?xml version="1.0" encoding="utf-8"?>
<a:theme xmlns:a="http://schemas.openxmlformats.org/drawingml/2006/main" name="파일캐쉬서식">
  <a:themeElements>
    <a:clrScheme name="파일캐쉬서식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일캐쉬서식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파일캐쉬서식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D:\users\powerppt서식\파일캐쉬서식.pot</Template>
  <TotalTime>44735</TotalTime>
  <Words>1239</Words>
  <Application>Microsoft Office PowerPoint</Application>
  <PresentationFormat>화면 슬라이드 쇼(4:3)</PresentationFormat>
  <Paragraphs>293</Paragraphs>
  <Slides>27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굴림</vt:lpstr>
      <vt:lpstr>궁서</vt:lpstr>
      <vt:lpstr>맑은 고딕</vt:lpstr>
      <vt:lpstr>Abadi</vt:lpstr>
      <vt:lpstr>Arial</vt:lpstr>
      <vt:lpstr>Consolas</vt:lpstr>
      <vt:lpstr>Tahoma</vt:lpstr>
      <vt:lpstr>Wingdings</vt:lpstr>
      <vt:lpstr>파일캐쉬서식</vt:lpstr>
      <vt:lpstr>RocksDB Festival</vt:lpstr>
      <vt:lpstr>Contents</vt:lpstr>
      <vt:lpstr>Plan</vt:lpstr>
      <vt:lpstr>Discussion</vt:lpstr>
      <vt:lpstr>Last Week</vt:lpstr>
      <vt:lpstr>Compaction Style</vt:lpstr>
      <vt:lpstr>Mental Model</vt:lpstr>
      <vt:lpstr>LVL vs Univ Compaction Comparison</vt:lpstr>
      <vt:lpstr>LVL vs Univ Write Throughput: WAL_OFF</vt:lpstr>
      <vt:lpstr>LVL vs Univ Write Throughput: WAL_OFF</vt:lpstr>
      <vt:lpstr>LVL vs Univ Read Throughput: WAL_OFF</vt:lpstr>
      <vt:lpstr>LVL vs Univ Read Throughput: WAL_OFF</vt:lpstr>
      <vt:lpstr>LVL vs Univ WAF Comparison:WAL_OFF</vt:lpstr>
      <vt:lpstr>LVL vs Univ # of Compactions , latency Comparison</vt:lpstr>
      <vt:lpstr>LVL vs Univ # of Compactions , latency Comparison</vt:lpstr>
      <vt:lpstr>LVL vs Univ Cache Hit ratio Comparison</vt:lpstr>
      <vt:lpstr>LVL vs Univ Cache Hit ratio Comparison</vt:lpstr>
      <vt:lpstr>LVL vs Univ Cache Hit ratio Comparison</vt:lpstr>
      <vt:lpstr>Mental Model</vt:lpstr>
      <vt:lpstr>Mental Model</vt:lpstr>
      <vt:lpstr>LVL vs Univ Throughput Comparison</vt:lpstr>
      <vt:lpstr>LVL vs Univ Throughput Comparison</vt:lpstr>
      <vt:lpstr>LVL vs Univ Throughput Comparison</vt:lpstr>
      <vt:lpstr>LVL vs Univ WAF Comparison</vt:lpstr>
      <vt:lpstr>LVL vs Univ # of Compactions , latency Comparison</vt:lpstr>
      <vt:lpstr>LVL vs Univ # of Compactions / latency Comparison</vt:lpstr>
      <vt:lpstr>PowerPoint 프레젠테이션</vt:lpstr>
    </vt:vector>
  </TitlesOfParts>
  <Manager>최종무</Manager>
  <Company>단국대학교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자료</dc:title>
  <dc:creator>최종무</dc:creator>
  <cp:lastModifiedBy>송 인호</cp:lastModifiedBy>
  <cp:revision>1191</cp:revision>
  <cp:lastPrinted>2000-10-17T04:49:16Z</cp:lastPrinted>
  <dcterms:created xsi:type="dcterms:W3CDTF">2000-07-27T08:49:33Z</dcterms:created>
  <dcterms:modified xsi:type="dcterms:W3CDTF">2021-08-09T02:37:35Z</dcterms:modified>
</cp:coreProperties>
</file>