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4015" r:id="rId2"/>
    <p:sldId id="4241" r:id="rId3"/>
    <p:sldId id="3995" r:id="rId4"/>
    <p:sldId id="4238" r:id="rId5"/>
    <p:sldId id="4242" r:id="rId6"/>
    <p:sldId id="4239" r:id="rId7"/>
    <p:sldId id="4243" r:id="rId8"/>
    <p:sldId id="4245" r:id="rId9"/>
    <p:sldId id="4248" r:id="rId10"/>
    <p:sldId id="4249" r:id="rId11"/>
    <p:sldId id="4246" r:id="rId12"/>
    <p:sldId id="4247" r:id="rId13"/>
    <p:sldId id="4250" r:id="rId14"/>
    <p:sldId id="4251" r:id="rId15"/>
    <p:sldId id="4252" r:id="rId16"/>
    <p:sldId id="4253" r:id="rId17"/>
    <p:sldId id="4240" r:id="rId18"/>
    <p:sldId id="4256" r:id="rId19"/>
    <p:sldId id="4257" r:id="rId20"/>
    <p:sldId id="4260" r:id="rId21"/>
    <p:sldId id="4261" r:id="rId22"/>
    <p:sldId id="4262" r:id="rId23"/>
    <p:sldId id="4263" r:id="rId24"/>
    <p:sldId id="4264" r:id="rId25"/>
    <p:sldId id="4259" r:id="rId26"/>
    <p:sldId id="4228" r:id="rId2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3300"/>
    <a:srgbClr val="0066FF"/>
    <a:srgbClr val="008000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6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1764" y="108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mbedded.dankook.ac.kr/~choijm" TargetMode="External"/><Relationship Id="rId4" Type="http://schemas.openxmlformats.org/officeDocument/2006/relationships/hyperlink" Target="mailto:choijm@dankook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br>
              <a:rPr lang="en-US" altLang="ko-KR" sz="4400" b="1" dirty="0"/>
            </a:br>
            <a:r>
              <a:rPr lang="en-US" altLang="ko-KR" b="1" dirty="0"/>
              <a:t>What is the </a:t>
            </a:r>
            <a:r>
              <a:rPr lang="en-US" altLang="ko-KR" b="1" dirty="0" err="1"/>
              <a:t>RocksDB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5, 2021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 err="1">
                <a:latin typeface="Tahoma" panose="020B0604030504040204" pitchFamily="34" charset="0"/>
              </a:rPr>
              <a:t>Hojin</a:t>
            </a:r>
            <a:r>
              <a:rPr lang="en-US" altLang="ko-KR" sz="1800" b="0" dirty="0">
                <a:latin typeface="Tahoma" panose="020B0604030504040204" pitchFamily="34" charset="0"/>
              </a:rPr>
              <a:t> Shin, </a:t>
            </a:r>
            <a:r>
              <a:rPr lang="en-US" altLang="ko-KR" sz="1800" b="0" dirty="0" err="1">
                <a:latin typeface="Tahoma" panose="020B0604030504040204" pitchFamily="34" charset="0"/>
              </a:rPr>
              <a:t>Jongmoo</a:t>
            </a:r>
            <a:r>
              <a:rPr lang="en-US" altLang="ko-KR" sz="1800" b="0" dirty="0">
                <a:latin typeface="Tahoma" panose="020B0604030504040204" pitchFamily="34" charset="0"/>
              </a:rPr>
              <a:t> Choi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choijm@dankook.ac.kr</a:t>
            </a:r>
            <a:r>
              <a:rPr lang="en-US" altLang="ko-KR" sz="1800" b="0" dirty="0">
                <a:latin typeface="Tahoma" panose="020B0604030504040204" pitchFamily="34" charset="0"/>
              </a:rPr>
              <a:t>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http://embedded.dankook.ac.kr/~choijm</a:t>
            </a:r>
            <a:r>
              <a:rPr lang="en-US" altLang="ko-KR" sz="1800" b="0" dirty="0">
                <a:latin typeface="Tahoma" panose="020B0604030504040204" pitchFamily="34" charset="0"/>
              </a:rPr>
              <a:t>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How to manage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Data management</a:t>
            </a:r>
          </a:p>
          <a:p>
            <a:pPr lvl="1">
              <a:defRPr/>
            </a:pPr>
            <a:r>
              <a:rPr lang="en-US" altLang="ko-KR" dirty="0"/>
              <a:t>SQL (Structured Query Language)</a:t>
            </a:r>
          </a:p>
          <a:p>
            <a:pPr lvl="2">
              <a:defRPr/>
            </a:pPr>
            <a:r>
              <a:rPr lang="en-US" altLang="ko-KR" dirty="0"/>
              <a:t>Interact with a particular type of database</a:t>
            </a:r>
          </a:p>
          <a:p>
            <a:pPr lvl="2">
              <a:defRPr/>
            </a:pPr>
            <a:r>
              <a:rPr lang="en-US" altLang="ko-KR" dirty="0"/>
              <a:t>Can store, modify, delete and retrieve data from RDBMS</a:t>
            </a:r>
          </a:p>
          <a:p>
            <a:pPr lvl="2">
              <a:defRPr/>
            </a:pPr>
            <a:r>
              <a:rPr lang="en-US" altLang="ko-KR" dirty="0"/>
              <a:t>Features</a:t>
            </a:r>
          </a:p>
          <a:p>
            <a:pPr lvl="3">
              <a:defRPr/>
            </a:pPr>
            <a:r>
              <a:rPr lang="en-US" altLang="ko-KR" dirty="0"/>
              <a:t>Strict schema</a:t>
            </a:r>
          </a:p>
          <a:p>
            <a:pPr lvl="3">
              <a:defRPr/>
            </a:pPr>
            <a:r>
              <a:rPr lang="en-US" altLang="ko-KR" dirty="0"/>
              <a:t>Relation</a:t>
            </a:r>
          </a:p>
          <a:p>
            <a:pPr lvl="1">
              <a:defRPr/>
            </a:pPr>
            <a:r>
              <a:rPr lang="en-US" altLang="ko-KR" dirty="0"/>
              <a:t>NoSQL (Not only SQL)</a:t>
            </a:r>
          </a:p>
          <a:p>
            <a:pPr lvl="2">
              <a:defRPr/>
            </a:pPr>
            <a:r>
              <a:rPr lang="en-US" altLang="ko-KR" dirty="0"/>
              <a:t>Adjust the stored data at any time and add new "fields“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</a:rPr>
              <a:t>Key-value</a:t>
            </a:r>
            <a:r>
              <a:rPr lang="en-US" altLang="ko-KR" dirty="0"/>
              <a:t>, document, wide-column, graph</a:t>
            </a:r>
          </a:p>
          <a:p>
            <a:pPr lvl="2">
              <a:defRPr/>
            </a:pPr>
            <a:r>
              <a:rPr lang="en-US" altLang="ko-KR" dirty="0"/>
              <a:t>Features</a:t>
            </a:r>
          </a:p>
          <a:p>
            <a:pPr lvl="3">
              <a:defRPr/>
            </a:pPr>
            <a:r>
              <a:rPr lang="en-US" altLang="ko-KR" dirty="0"/>
              <a:t>No schema</a:t>
            </a:r>
          </a:p>
          <a:p>
            <a:pPr lvl="3">
              <a:defRPr/>
            </a:pPr>
            <a:r>
              <a:rPr lang="en-US" altLang="ko-KR" dirty="0"/>
              <a:t>No Relation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8194" name="Picture 2" descr="SQL 대 NoSQL">
            <a:extLst>
              <a:ext uri="{FF2B5EF4-FFF2-40B4-BE49-F238E27FC236}">
                <a16:creationId xmlns:a16="http://schemas.microsoft.com/office/drawing/2014/main" id="{5C4C914D-AD46-452E-911A-4CAE1831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50824"/>
            <a:ext cx="3070269" cy="17556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7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How to manage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Data management </a:t>
            </a:r>
            <a:r>
              <a:rPr lang="en-US" altLang="ko-KR" dirty="0" err="1"/>
              <a:t>cont</a:t>
            </a:r>
            <a:r>
              <a:rPr lang="en-US" altLang="ko-KR" dirty="0"/>
              <a:t>’</a:t>
            </a:r>
          </a:p>
          <a:p>
            <a:pPr lvl="1">
              <a:defRPr/>
            </a:pPr>
            <a:r>
              <a:rPr lang="en-US" altLang="ko-KR" dirty="0"/>
              <a:t>SQL</a:t>
            </a:r>
          </a:p>
          <a:p>
            <a:pPr lvl="2">
              <a:defRPr/>
            </a:pPr>
            <a:r>
              <a:rPr lang="en-US" altLang="ko-KR" dirty="0"/>
              <a:t>RDBMS(Relational 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System)</a:t>
            </a:r>
          </a:p>
          <a:p>
            <a:pPr lvl="2">
              <a:defRPr/>
            </a:pPr>
            <a:r>
              <a:rPr lang="en-US" altLang="ko-KR" dirty="0"/>
              <a:t>Easy to perform transactions by minimizing data redundancy through normalization</a:t>
            </a:r>
          </a:p>
          <a:p>
            <a:pPr lvl="2">
              <a:defRPr/>
            </a:pPr>
            <a:r>
              <a:rPr lang="en-US" altLang="ko-KR" dirty="0"/>
              <a:t>Data integrity – Accuracy, consistence</a:t>
            </a:r>
          </a:p>
          <a:p>
            <a:pPr lvl="2">
              <a:defRPr/>
            </a:pPr>
            <a:r>
              <a:rPr lang="en-US" altLang="ko-KR" dirty="0"/>
              <a:t>MSSQL, MySQL, Oracle</a:t>
            </a:r>
          </a:p>
          <a:p>
            <a:pPr lvl="1">
              <a:defRPr/>
            </a:pPr>
            <a:r>
              <a:rPr lang="en-US" altLang="ko-KR" dirty="0"/>
              <a:t>NoSQL</a:t>
            </a:r>
          </a:p>
          <a:p>
            <a:pPr lvl="2">
              <a:defRPr/>
            </a:pPr>
            <a:r>
              <a:rPr lang="en-US" altLang="ko-KR" dirty="0"/>
              <a:t>Does not define relationships between data</a:t>
            </a:r>
          </a:p>
          <a:p>
            <a:pPr lvl="2">
              <a:defRPr/>
            </a:pPr>
            <a:r>
              <a:rPr lang="en-US" altLang="ko-KR" dirty="0"/>
              <a:t>Store large amounts of data</a:t>
            </a:r>
          </a:p>
          <a:p>
            <a:pPr lvl="2">
              <a:defRPr/>
            </a:pPr>
            <a:r>
              <a:rPr lang="en-US" altLang="ko-KR" dirty="0" err="1"/>
              <a:t>LevelDB</a:t>
            </a:r>
            <a:r>
              <a:rPr lang="en-US" altLang="ko-KR" dirty="0"/>
              <a:t>, </a:t>
            </a:r>
            <a:r>
              <a:rPr lang="en-US" altLang="ko-KR" dirty="0" err="1"/>
              <a:t>RocksDB</a:t>
            </a:r>
            <a:r>
              <a:rPr lang="en-US" altLang="ko-KR" dirty="0"/>
              <a:t>, Cassandra, MongoDB, Memcached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10242" name="Picture 2" descr="MSSQL] SQL Server 2017 Developer 설치하기 (무료)">
            <a:extLst>
              <a:ext uri="{FF2B5EF4-FFF2-40B4-BE49-F238E27FC236}">
                <a16:creationId xmlns:a16="http://schemas.microsoft.com/office/drawing/2014/main" id="{5AE236AB-00FB-4EA1-B833-545EBA21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5" y="5085184"/>
            <a:ext cx="1276747" cy="7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MySQL 내부 구조">
            <a:extLst>
              <a:ext uri="{FF2B5EF4-FFF2-40B4-BE49-F238E27FC236}">
                <a16:creationId xmlns:a16="http://schemas.microsoft.com/office/drawing/2014/main" id="{0DE35363-9E0D-4053-80E0-0178DA17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85185"/>
            <a:ext cx="1276747" cy="7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Oracle | Hoing">
            <a:extLst>
              <a:ext uri="{FF2B5EF4-FFF2-40B4-BE49-F238E27FC236}">
                <a16:creationId xmlns:a16="http://schemas.microsoft.com/office/drawing/2014/main" id="{0709F186-5E7B-4CE5-914D-F0BF848F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75" y="5085184"/>
            <a:ext cx="1276747" cy="7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LevelDB in Ruby - SitePoint">
            <a:extLst>
              <a:ext uri="{FF2B5EF4-FFF2-40B4-BE49-F238E27FC236}">
                <a16:creationId xmlns:a16="http://schemas.microsoft.com/office/drawing/2014/main" id="{1DD3CAA9-C520-4321-A0EB-BC79EADB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994" y="5085184"/>
            <a:ext cx="1276747" cy="7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RocksDB logo">
            <a:extLst>
              <a:ext uri="{FF2B5EF4-FFF2-40B4-BE49-F238E27FC236}">
                <a16:creationId xmlns:a16="http://schemas.microsoft.com/office/drawing/2014/main" id="{9BEF7290-F74C-4FDD-9BED-D51DA445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81" y="5085184"/>
            <a:ext cx="1276747" cy="7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MongoDB upgrade or 서버 이전">
            <a:extLst>
              <a:ext uri="{FF2B5EF4-FFF2-40B4-BE49-F238E27FC236}">
                <a16:creationId xmlns:a16="http://schemas.microsoft.com/office/drawing/2014/main" id="{94BA406A-00C7-4427-B5A6-A5CC185E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368" y="5084966"/>
            <a:ext cx="1276747" cy="78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Versus (@FlowVersus) | Twitter">
            <a:extLst>
              <a:ext uri="{FF2B5EF4-FFF2-40B4-BE49-F238E27FC236}">
                <a16:creationId xmlns:a16="http://schemas.microsoft.com/office/drawing/2014/main" id="{B123373A-BDAF-4A7F-843B-FD1A50C8A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93" y="5284748"/>
            <a:ext cx="386730" cy="38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EA7A5F-A6C5-4261-88E9-4580BBA73564}"/>
              </a:ext>
            </a:extLst>
          </p:cNvPr>
          <p:cNvSpPr/>
          <p:nvPr/>
        </p:nvSpPr>
        <p:spPr>
          <a:xfrm>
            <a:off x="2060588" y="5957035"/>
            <a:ext cx="538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/>
              <a:t>SQL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18D1BF-C0F8-4E35-851A-61209667F27C}"/>
              </a:ext>
            </a:extLst>
          </p:cNvPr>
          <p:cNvSpPr/>
          <p:nvPr/>
        </p:nvSpPr>
        <p:spPr>
          <a:xfrm>
            <a:off x="6584356" y="5957035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/>
              <a:t>NoSQL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96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This is Key-Value Store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Key-Value Store</a:t>
            </a:r>
          </a:p>
          <a:p>
            <a:pPr lvl="1">
              <a:defRPr/>
            </a:pPr>
            <a:r>
              <a:rPr lang="en-US" altLang="ko-KR" dirty="0"/>
              <a:t>A type of non-relational database that uses </a:t>
            </a:r>
            <a:r>
              <a:rPr lang="en-US" altLang="ko-KR" dirty="0">
                <a:solidFill>
                  <a:srgbClr val="FF0000"/>
                </a:solidFill>
              </a:rPr>
              <a:t>key-value methods </a:t>
            </a:r>
            <a:r>
              <a:rPr lang="en-US" altLang="ko-KR" dirty="0"/>
              <a:t>to store data</a:t>
            </a:r>
          </a:p>
          <a:p>
            <a:pPr lvl="1">
              <a:defRPr/>
            </a:pPr>
            <a:r>
              <a:rPr lang="en-US" altLang="ko-KR" dirty="0"/>
              <a:t>Key is a unique identifier and cannot overlapping value</a:t>
            </a:r>
          </a:p>
          <a:p>
            <a:pPr lvl="1">
              <a:defRPr/>
            </a:pPr>
            <a:r>
              <a:rPr lang="en-US" altLang="ko-KR" dirty="0"/>
              <a:t>Value can be </a:t>
            </a:r>
            <a:r>
              <a:rPr lang="en-US" altLang="ko-KR" dirty="0">
                <a:solidFill>
                  <a:srgbClr val="FF0000"/>
                </a:solidFill>
              </a:rPr>
              <a:t>anything</a:t>
            </a:r>
            <a:r>
              <a:rPr lang="en-US" altLang="ko-KR" dirty="0"/>
              <a:t> – integer, string, JSON, image …</a:t>
            </a:r>
          </a:p>
          <a:p>
            <a:pPr lvl="1">
              <a:defRPr/>
            </a:pPr>
            <a:r>
              <a:rPr lang="en-US" altLang="ko-KR" dirty="0"/>
              <a:t>Hash function is used to process the key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D14744-3E32-47D9-A333-CF5E6AD2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3717032"/>
            <a:ext cx="2933700" cy="19431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883608-8631-4616-A9D7-57AC22F3A4CB}"/>
              </a:ext>
            </a:extLst>
          </p:cNvPr>
          <p:cNvSpPr/>
          <p:nvPr/>
        </p:nvSpPr>
        <p:spPr>
          <a:xfrm>
            <a:off x="3310276" y="5660132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Key-Value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13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This is Key-Value Store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Hash-Table</a:t>
            </a:r>
          </a:p>
          <a:p>
            <a:pPr lvl="1">
              <a:defRPr/>
            </a:pPr>
            <a:r>
              <a:rPr lang="en-US" altLang="ko-KR" dirty="0"/>
              <a:t>Data structure that stores value in key</a:t>
            </a:r>
          </a:p>
          <a:p>
            <a:pPr lvl="1">
              <a:defRPr/>
            </a:pPr>
            <a:r>
              <a:rPr lang="en-US" altLang="ko-KR" dirty="0"/>
              <a:t>When searching for data about a key, if you execute </a:t>
            </a:r>
            <a:r>
              <a:rPr lang="en-US" altLang="ko-KR" dirty="0">
                <a:solidFill>
                  <a:srgbClr val="FF0000"/>
                </a:solidFill>
              </a:rPr>
              <a:t>hash function </a:t>
            </a:r>
            <a:r>
              <a:rPr lang="en-US" altLang="ko-KR" dirty="0"/>
              <a:t>only once </a:t>
            </a:r>
            <a:r>
              <a:rPr lang="en-US" altLang="ko-KR" dirty="0">
                <a:sym typeface="Wingdings" panose="05000000000000000000" pitchFamily="2" charset="2"/>
              </a:rPr>
              <a:t> store and delete data is fast</a:t>
            </a:r>
          </a:p>
          <a:p>
            <a:pPr lvl="1">
              <a:defRPr/>
            </a:pPr>
            <a:r>
              <a:rPr lang="en-US" altLang="ko-KR" dirty="0"/>
              <a:t>Mapping </a:t>
            </a:r>
            <a:r>
              <a:rPr lang="en-US" altLang="ko-KR" dirty="0">
                <a:sym typeface="Wingdings" panose="05000000000000000000" pitchFamily="2" charset="2"/>
              </a:rPr>
              <a:t> Called Hashing</a:t>
            </a:r>
          </a:p>
          <a:p>
            <a:pPr lvl="1">
              <a:defRPr/>
            </a:pPr>
            <a:r>
              <a:rPr lang="en-US" altLang="ko-KR" dirty="0">
                <a:sym typeface="Wingdings" panose="05000000000000000000" pitchFamily="2" charset="2"/>
              </a:rPr>
              <a:t>Data access: insert, delete, retrieve O(1)</a:t>
            </a:r>
          </a:p>
          <a:p>
            <a:pPr lvl="1">
              <a:defRPr/>
            </a:pPr>
            <a:r>
              <a:rPr lang="en-US" altLang="ko-KR" dirty="0">
                <a:sym typeface="Wingdings" panose="05000000000000000000" pitchFamily="2" charset="2"/>
              </a:rPr>
              <a:t>Problem</a:t>
            </a:r>
          </a:p>
          <a:p>
            <a:pPr lvl="2">
              <a:defRPr/>
            </a:pPr>
            <a:r>
              <a:rPr lang="en-US" altLang="ko-KR" dirty="0">
                <a:sym typeface="Wingdings" panose="05000000000000000000" pitchFamily="2" charset="2"/>
              </a:rPr>
              <a:t>Hash collision  Can solve using “Chaining”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4C44D78-B704-4403-952E-115A9E7D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25743"/>
            <a:ext cx="3456384" cy="219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32CD727-9DCE-4619-8DCE-03AE4BFFE026}"/>
              </a:ext>
            </a:extLst>
          </p:cNvPr>
          <p:cNvSpPr/>
          <p:nvPr/>
        </p:nvSpPr>
        <p:spPr>
          <a:xfrm>
            <a:off x="3259782" y="6002126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Hash Table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7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This is Key-Value Store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Skiplist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A data structure that enables fast search, insert, and delete with an algorithm applied to a sorted linked list</a:t>
            </a:r>
          </a:p>
          <a:p>
            <a:pPr lvl="1">
              <a:defRPr/>
            </a:pPr>
            <a:r>
              <a:rPr lang="en-US" altLang="ko-KR" dirty="0"/>
              <a:t>Useful in multithreaded system architectures</a:t>
            </a:r>
          </a:p>
          <a:p>
            <a:pPr lvl="1">
              <a:defRPr/>
            </a:pPr>
            <a:r>
              <a:rPr lang="en-US" altLang="ko-KR" dirty="0"/>
              <a:t>Complexity : 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C83E934-6527-47B8-A13C-7474302F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3717032"/>
            <a:ext cx="62388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E99D7-4A38-4AF2-BA65-7DB2A5546102}"/>
              </a:ext>
            </a:extLst>
          </p:cNvPr>
          <p:cNvSpPr/>
          <p:nvPr/>
        </p:nvSpPr>
        <p:spPr>
          <a:xfrm>
            <a:off x="3472980" y="5484991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err="1"/>
              <a:t>Skiplist</a:t>
            </a:r>
            <a:r>
              <a:rPr lang="en-US" altLang="ko-KR" dirty="0"/>
              <a:t>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95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This is Key-Value Store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LSM(Log Structured Merge)-Tree</a:t>
            </a:r>
          </a:p>
          <a:p>
            <a:pPr lvl="1">
              <a:defRPr/>
            </a:pPr>
            <a:r>
              <a:rPr lang="en-US" altLang="ko-KR" dirty="0"/>
              <a:t>Patrick O’Neil, The Log-Structured Merge Tree, 1996</a:t>
            </a:r>
          </a:p>
          <a:p>
            <a:pPr lvl="1">
              <a:defRPr/>
            </a:pPr>
            <a:r>
              <a:rPr lang="en-US" altLang="ko-KR" dirty="0"/>
              <a:t>Has 0~L levels, L0 is in memory others are in disk(storage)</a:t>
            </a:r>
          </a:p>
          <a:p>
            <a:pPr lvl="1">
              <a:defRPr/>
            </a:pPr>
            <a:r>
              <a:rPr lang="en-US" altLang="ko-KR" dirty="0"/>
              <a:t>Buffer located in L0 stores data and when buffer full, </a:t>
            </a:r>
            <a:r>
              <a:rPr lang="en-US" altLang="ko-KR" dirty="0">
                <a:solidFill>
                  <a:srgbClr val="FF0000"/>
                </a:solidFill>
              </a:rPr>
              <a:t>flush</a:t>
            </a:r>
            <a:r>
              <a:rPr lang="en-US" altLang="ko-KR" dirty="0"/>
              <a:t>ed to lower level one by one</a:t>
            </a:r>
          </a:p>
          <a:p>
            <a:pPr lvl="1">
              <a:defRPr/>
            </a:pPr>
            <a:r>
              <a:rPr lang="en-US" altLang="ko-KR" dirty="0"/>
              <a:t>Not In-place-update, using Append</a:t>
            </a:r>
          </a:p>
          <a:p>
            <a:pPr lvl="1">
              <a:defRPr/>
            </a:pPr>
            <a:r>
              <a:rPr lang="en-US" altLang="ko-KR" dirty="0"/>
              <a:t>Write</a:t>
            </a:r>
          </a:p>
          <a:p>
            <a:pPr lvl="2">
              <a:defRPr/>
            </a:pPr>
            <a:r>
              <a:rPr lang="en-US" altLang="ko-KR" dirty="0"/>
              <a:t>Memory buffer construct </a:t>
            </a:r>
            <a:r>
              <a:rPr lang="en-US" altLang="ko-KR" dirty="0" err="1"/>
              <a:t>skiplist</a:t>
            </a:r>
            <a:r>
              <a:rPr lang="en-US" altLang="ko-KR" dirty="0"/>
              <a:t>, maintain input data’s order</a:t>
            </a:r>
          </a:p>
          <a:p>
            <a:pPr lvl="1">
              <a:defRPr/>
            </a:pPr>
            <a:r>
              <a:rPr lang="en-US" altLang="ko-KR" dirty="0"/>
              <a:t>Read</a:t>
            </a:r>
          </a:p>
          <a:p>
            <a:pPr lvl="2">
              <a:defRPr/>
            </a:pPr>
            <a:r>
              <a:rPr lang="en-US" altLang="ko-KR" dirty="0"/>
              <a:t>When reading, all files are checked</a:t>
            </a:r>
          </a:p>
          <a:p>
            <a:pPr lvl="2">
              <a:defRPr/>
            </a:pPr>
            <a:r>
              <a:rPr lang="en-US" altLang="ko-KR" dirty="0"/>
              <a:t>Memory </a:t>
            </a:r>
            <a:r>
              <a:rPr lang="en-US" altLang="ko-KR" dirty="0">
                <a:sym typeface="Wingdings" panose="05000000000000000000" pitchFamily="2" charset="2"/>
              </a:rPr>
              <a:t> Immutable memory  Disk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14338" name="Picture 2" descr="PDF] The log-structured merge-tree (LSM-tree) | Semantic Scholar">
            <a:extLst>
              <a:ext uri="{FF2B5EF4-FFF2-40B4-BE49-F238E27FC236}">
                <a16:creationId xmlns:a16="http://schemas.microsoft.com/office/drawing/2014/main" id="{2A87BEBC-B015-4C31-8DBA-6E57FC16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"/>
          <a:stretch/>
        </p:blipFill>
        <p:spPr bwMode="auto">
          <a:xfrm>
            <a:off x="6084863" y="3933056"/>
            <a:ext cx="2808312" cy="21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1B6AC4-BE20-4290-AAE2-EBB2DD57F284}"/>
              </a:ext>
            </a:extLst>
          </p:cNvPr>
          <p:cNvSpPr/>
          <p:nvPr/>
        </p:nvSpPr>
        <p:spPr>
          <a:xfrm>
            <a:off x="6282599" y="6138347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LSM Tree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61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</a:t>
            </a:r>
            <a:r>
              <a:rPr lang="en-US" altLang="ko-KR" dirty="0" err="1"/>
              <a:t>LevelDB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LevelDB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Google’s opensource project</a:t>
            </a:r>
          </a:p>
          <a:p>
            <a:pPr lvl="1">
              <a:defRPr/>
            </a:pPr>
            <a:r>
              <a:rPr lang="en-US" altLang="ko-KR" dirty="0"/>
              <a:t>Developed in the programming language C++</a:t>
            </a:r>
          </a:p>
          <a:p>
            <a:pPr lvl="1">
              <a:defRPr/>
            </a:pPr>
            <a:r>
              <a:rPr lang="en-US" altLang="ko-KR" dirty="0"/>
              <a:t>Data is stored after sorting by key</a:t>
            </a:r>
          </a:p>
          <a:p>
            <a:pPr lvl="1">
              <a:defRPr/>
            </a:pPr>
            <a:r>
              <a:rPr lang="en-US" altLang="ko-KR" dirty="0"/>
              <a:t>Operation : Put(K, V), Get(K), Delete(K)</a:t>
            </a:r>
          </a:p>
          <a:p>
            <a:pPr lvl="1">
              <a:defRPr/>
            </a:pPr>
            <a:r>
              <a:rPr lang="en-US" altLang="ko-KR" dirty="0"/>
              <a:t>Multiple operations can be created and processed in one batch</a:t>
            </a:r>
          </a:p>
          <a:p>
            <a:pPr lvl="1">
              <a:defRPr/>
            </a:pPr>
            <a:r>
              <a:rPr lang="en-US" altLang="ko-KR" dirty="0"/>
              <a:t>Limitation</a:t>
            </a:r>
          </a:p>
          <a:p>
            <a:pPr lvl="2">
              <a:defRPr/>
            </a:pPr>
            <a:r>
              <a:rPr lang="en-US" altLang="ko-KR" dirty="0"/>
              <a:t>Single processing: only one process can access DB</a:t>
            </a:r>
          </a:p>
          <a:p>
            <a:pPr lvl="2">
              <a:defRPr/>
            </a:pPr>
            <a:r>
              <a:rPr lang="en-US" altLang="ko-KR" dirty="0"/>
              <a:t>Not support SQL query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15362" name="Picture 2" descr="Level Db Tuning | MLOS">
            <a:extLst>
              <a:ext uri="{FF2B5EF4-FFF2-40B4-BE49-F238E27FC236}">
                <a16:creationId xmlns:a16="http://schemas.microsoft.com/office/drawing/2014/main" id="{332BB783-41DE-4AEC-81E1-DC8B8FF4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3962961"/>
            <a:ext cx="3059832" cy="20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C8E815-D8D4-4EE8-B84E-BC70D04FBF8E}"/>
              </a:ext>
            </a:extLst>
          </p:cNvPr>
          <p:cNvSpPr/>
          <p:nvPr/>
        </p:nvSpPr>
        <p:spPr>
          <a:xfrm>
            <a:off x="6189913" y="6089593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err="1"/>
              <a:t>LevelDB</a:t>
            </a:r>
            <a:r>
              <a:rPr lang="en-US" altLang="ko-KR" dirty="0"/>
              <a:t>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33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</a:t>
            </a:r>
            <a:r>
              <a:rPr lang="en-US" altLang="ko-KR" dirty="0" err="1"/>
              <a:t>RocksDB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Overview</a:t>
            </a:r>
          </a:p>
          <a:p>
            <a:pPr lvl="1"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is a storage engine for server workloads (Developed by Facebook)</a:t>
            </a:r>
          </a:p>
          <a:p>
            <a:pPr lvl="1">
              <a:defRPr/>
            </a:pPr>
            <a:r>
              <a:rPr lang="en-US" altLang="ko-KR" dirty="0"/>
              <a:t>Data stored by key and value</a:t>
            </a:r>
          </a:p>
          <a:p>
            <a:pPr lvl="1">
              <a:defRPr/>
            </a:pPr>
            <a:r>
              <a:rPr lang="en-US" altLang="ko-KR" dirty="0"/>
              <a:t>Flexibility: Support various production env. (Memory, Flash, HDD)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Operation: Get(K), </a:t>
            </a:r>
            <a:r>
              <a:rPr lang="en-US" altLang="ko-KR" dirty="0" err="1"/>
              <a:t>NewIterator</a:t>
            </a:r>
            <a:r>
              <a:rPr lang="en-US" altLang="ko-KR" dirty="0"/>
              <a:t>(), Put(K,V), Delete(K) …</a:t>
            </a:r>
          </a:p>
          <a:p>
            <a:pPr lvl="1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Memtable</a:t>
            </a:r>
            <a:r>
              <a:rPr lang="en-US" altLang="ko-KR" dirty="0"/>
              <a:t>: In-memory data structure</a:t>
            </a:r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</a:rPr>
              <a:t>Log</a:t>
            </a:r>
            <a:r>
              <a:rPr lang="en-US" altLang="ko-KR" dirty="0"/>
              <a:t>: Sequential write into storage</a:t>
            </a:r>
          </a:p>
          <a:p>
            <a:pPr lvl="1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SSTable</a:t>
            </a:r>
            <a:r>
              <a:rPr lang="en-US" altLang="ko-KR" dirty="0"/>
              <a:t>: Sorted data (L1 &gt;) in storage</a:t>
            </a:r>
          </a:p>
          <a:p>
            <a:pPr lvl="1">
              <a:defRPr/>
            </a:pPr>
            <a:r>
              <a:rPr lang="en-US" altLang="ko-KR" dirty="0"/>
              <a:t>WAL(Write-Ahead-Log): Before flush </a:t>
            </a:r>
            <a:r>
              <a:rPr lang="en-US" altLang="ko-KR" dirty="0" err="1"/>
              <a:t>memtable</a:t>
            </a:r>
            <a:r>
              <a:rPr lang="en-US" altLang="ko-KR" dirty="0"/>
              <a:t>, do flush log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</a:t>
            </a:r>
            <a:r>
              <a:rPr lang="en-US" altLang="ko-KR" dirty="0" err="1"/>
              <a:t>RocksDB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Overview </a:t>
            </a:r>
            <a:r>
              <a:rPr lang="en-US" altLang="ko-KR" dirty="0" err="1"/>
              <a:t>cont</a:t>
            </a:r>
            <a:r>
              <a:rPr lang="en-US" altLang="ko-KR" dirty="0"/>
              <a:t>’</a:t>
            </a:r>
          </a:p>
          <a:p>
            <a:pPr lvl="1">
              <a:defRPr/>
            </a:pPr>
            <a:r>
              <a:rPr lang="en-US" altLang="ko-KR" dirty="0"/>
              <a:t>Column Family</a:t>
            </a:r>
          </a:p>
          <a:p>
            <a:pPr lvl="2">
              <a:defRPr/>
            </a:pPr>
            <a:r>
              <a:rPr lang="en-US" altLang="ko-KR" dirty="0"/>
              <a:t>Supports partitioning database into multiple column families</a:t>
            </a:r>
          </a:p>
          <a:p>
            <a:pPr lvl="1">
              <a:defRPr/>
            </a:pPr>
            <a:r>
              <a:rPr lang="en-US" altLang="ko-KR" dirty="0"/>
              <a:t>Update</a:t>
            </a:r>
          </a:p>
          <a:p>
            <a:pPr lvl="2">
              <a:defRPr/>
            </a:pPr>
            <a:r>
              <a:rPr lang="en-US" altLang="ko-KR" dirty="0"/>
              <a:t>Put API inserts a single key-value into the database</a:t>
            </a:r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</a:rPr>
              <a:t>Get</a:t>
            </a:r>
            <a:r>
              <a:rPr lang="en-US" altLang="ko-KR" dirty="0"/>
              <a:t>, Iterator</a:t>
            </a:r>
          </a:p>
          <a:p>
            <a:pPr lvl="2">
              <a:defRPr/>
            </a:pPr>
            <a:r>
              <a:rPr lang="en-US" altLang="ko-KR" dirty="0"/>
              <a:t>Get a single key-value from the database using the Get API</a:t>
            </a:r>
          </a:p>
          <a:p>
            <a:pPr lvl="2">
              <a:defRPr/>
            </a:pPr>
            <a:r>
              <a:rPr lang="en-US" altLang="ko-KR" dirty="0"/>
              <a:t>Iterator API allows applications to perform range scans on the database</a:t>
            </a:r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</a:rPr>
              <a:t>Compaction</a:t>
            </a:r>
          </a:p>
          <a:p>
            <a:pPr lvl="2">
              <a:defRPr/>
            </a:pPr>
            <a:r>
              <a:rPr lang="en-US" altLang="ko-KR" dirty="0"/>
              <a:t>Removes multiple copies of the same key that may occur when overwriting an existing key</a:t>
            </a:r>
          </a:p>
          <a:p>
            <a:pPr lvl="2">
              <a:defRPr/>
            </a:pPr>
            <a:r>
              <a:rPr lang="en-US" altLang="ko-KR" dirty="0"/>
              <a:t>Write throughput depends on compactions speed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7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</a:t>
            </a:r>
            <a:r>
              <a:rPr lang="en-US" altLang="ko-KR" dirty="0" err="1"/>
              <a:t>RocksDB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Architecture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5" name="Picture 2" descr="A Priority and Fairness Mixed Compaction Scheduling Mechanism for LSM-tree  Based KV-Stores | SpringerLink">
            <a:extLst>
              <a:ext uri="{FF2B5EF4-FFF2-40B4-BE49-F238E27FC236}">
                <a16:creationId xmlns:a16="http://schemas.microsoft.com/office/drawing/2014/main" id="{8AC07FCF-34C8-4A74-9A6A-5B31D60B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49" y="1562024"/>
            <a:ext cx="5893902" cy="37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FB90E7-E724-408C-8AAF-ABB9276794A8}"/>
              </a:ext>
            </a:extLst>
          </p:cNvPr>
          <p:cNvSpPr/>
          <p:nvPr/>
        </p:nvSpPr>
        <p:spPr>
          <a:xfrm>
            <a:off x="3217302" y="5652054"/>
            <a:ext cx="270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65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Contents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Contents</a:t>
            </a:r>
          </a:p>
          <a:p>
            <a:pPr lvl="1">
              <a:defRPr/>
            </a:pPr>
            <a:r>
              <a:rPr lang="en-US" altLang="ko-KR" dirty="0"/>
              <a:t>What is data</a:t>
            </a:r>
          </a:p>
          <a:p>
            <a:pPr lvl="1">
              <a:defRPr/>
            </a:pPr>
            <a:r>
              <a:rPr lang="en-US" altLang="ko-KR" dirty="0"/>
              <a:t>How to manage data</a:t>
            </a:r>
          </a:p>
          <a:p>
            <a:pPr lvl="1">
              <a:defRPr/>
            </a:pPr>
            <a:r>
              <a:rPr lang="en-US" altLang="ko-KR" dirty="0"/>
              <a:t>This is Key-Value Store</a:t>
            </a:r>
          </a:p>
          <a:p>
            <a:pPr lvl="1">
              <a:defRPr/>
            </a:pPr>
            <a:r>
              <a:rPr lang="en-US" altLang="ko-KR" dirty="0"/>
              <a:t>The basics of key value: </a:t>
            </a:r>
            <a:r>
              <a:rPr lang="en-US" altLang="ko-KR" dirty="0" err="1"/>
              <a:t>LevelDB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Our Goal: </a:t>
            </a:r>
            <a:r>
              <a:rPr lang="en-US" altLang="ko-KR" dirty="0" err="1"/>
              <a:t>RocksDB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A762B8-B737-472D-8ED4-F4198E08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573016"/>
            <a:ext cx="4267795" cy="25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3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</a:t>
            </a:r>
            <a:r>
              <a:rPr lang="en-US" altLang="ko-KR" dirty="0" err="1"/>
              <a:t>RocksDB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Main Terminology for </a:t>
            </a:r>
            <a:r>
              <a:rPr lang="en-US" altLang="ko-KR" dirty="0" err="1"/>
              <a:t>RocksDB</a:t>
            </a:r>
            <a:r>
              <a:rPr lang="en-US" altLang="ko-KR" dirty="0"/>
              <a:t>: </a:t>
            </a:r>
            <a:r>
              <a:rPr lang="en-US" altLang="ko-KR" dirty="0" err="1"/>
              <a:t>MemTable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Memtable</a:t>
            </a:r>
            <a:r>
              <a:rPr lang="en-US" altLang="ko-KR" dirty="0"/>
              <a:t> is an </a:t>
            </a:r>
            <a:r>
              <a:rPr lang="en-US" altLang="ko-KR" dirty="0">
                <a:solidFill>
                  <a:srgbClr val="FF0000"/>
                </a:solidFill>
              </a:rPr>
              <a:t>in-memory data-structure </a:t>
            </a:r>
            <a:r>
              <a:rPr lang="en-US" altLang="ko-KR" dirty="0"/>
              <a:t>that holds data before being flushed to the SST file</a:t>
            </a:r>
          </a:p>
          <a:p>
            <a:pPr lvl="1">
              <a:defRPr/>
            </a:pPr>
            <a:r>
              <a:rPr lang="en-US" altLang="ko-KR" dirty="0"/>
              <a:t>When </a:t>
            </a:r>
            <a:r>
              <a:rPr lang="en-US" altLang="ko-KR" dirty="0" err="1"/>
              <a:t>memtable</a:t>
            </a:r>
            <a:r>
              <a:rPr lang="en-US" altLang="ko-KR" dirty="0"/>
              <a:t> full, it becomes immutable </a:t>
            </a:r>
            <a:r>
              <a:rPr lang="en-US" altLang="ko-KR" dirty="0" err="1"/>
              <a:t>memtable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</a:rPr>
              <a:t>background thread flushes </a:t>
            </a:r>
            <a:r>
              <a:rPr lang="en-US" altLang="ko-KR" dirty="0"/>
              <a:t>the contents of the </a:t>
            </a:r>
            <a:r>
              <a:rPr lang="en-US" altLang="ko-KR" dirty="0" err="1"/>
              <a:t>memtable</a:t>
            </a:r>
            <a:r>
              <a:rPr lang="en-US" altLang="ko-KR" dirty="0"/>
              <a:t> to the SST file</a:t>
            </a:r>
          </a:p>
          <a:p>
            <a:pPr lvl="1">
              <a:defRPr/>
            </a:pPr>
            <a:r>
              <a:rPr lang="en-US" altLang="ko-KR" dirty="0" err="1"/>
              <a:t>Memtable</a:t>
            </a:r>
            <a:r>
              <a:rPr lang="en-US" altLang="ko-KR" dirty="0"/>
              <a:t> has a </a:t>
            </a:r>
            <a:r>
              <a:rPr lang="en-US" altLang="ko-KR" dirty="0" err="1"/>
              <a:t>skiplist</a:t>
            </a:r>
            <a:r>
              <a:rPr lang="en-US" altLang="ko-KR" dirty="0"/>
              <a:t> structure</a:t>
            </a:r>
          </a:p>
          <a:p>
            <a:pPr lvl="1">
              <a:defRPr/>
            </a:pPr>
            <a:r>
              <a:rPr lang="en-US" altLang="ko-KR" dirty="0"/>
              <a:t>Insert and check first when performing Put() and Get()</a:t>
            </a:r>
          </a:p>
          <a:p>
            <a:pPr lvl="1">
              <a:defRPr/>
            </a:pPr>
            <a:r>
              <a:rPr lang="en-US" altLang="ko-KR" dirty="0" err="1"/>
              <a:t>Skiplist</a:t>
            </a:r>
            <a:r>
              <a:rPr lang="en-US" altLang="ko-KR" dirty="0"/>
              <a:t>, </a:t>
            </a:r>
            <a:r>
              <a:rPr lang="en-US" altLang="ko-KR" dirty="0" err="1"/>
              <a:t>HashSkiplist</a:t>
            </a:r>
            <a:r>
              <a:rPr lang="en-US" altLang="ko-KR" dirty="0"/>
              <a:t>, </a:t>
            </a:r>
            <a:r>
              <a:rPr lang="en-US" altLang="ko-KR" dirty="0" err="1"/>
              <a:t>HashLinklist</a:t>
            </a:r>
            <a:r>
              <a:rPr lang="en-US" altLang="ko-KR" dirty="0"/>
              <a:t>, Vector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5" name="Picture 2" descr="A Priority and Fairness Mixed Compaction Scheduling Mechanism for LSM-tree  Based KV-Stores | SpringerLink">
            <a:extLst>
              <a:ext uri="{FF2B5EF4-FFF2-40B4-BE49-F238E27FC236}">
                <a16:creationId xmlns:a16="http://schemas.microsoft.com/office/drawing/2014/main" id="{AD55C895-1B92-4889-A551-EC911579F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35" y="4672062"/>
            <a:ext cx="2958240" cy="16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440A6DF-8F6B-4946-AEEB-D74CECED3BE0}"/>
              </a:ext>
            </a:extLst>
          </p:cNvPr>
          <p:cNvSpPr/>
          <p:nvPr/>
        </p:nvSpPr>
        <p:spPr bwMode="auto">
          <a:xfrm>
            <a:off x="5902444" y="4725144"/>
            <a:ext cx="1512168" cy="432048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65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</a:t>
            </a:r>
            <a:r>
              <a:rPr lang="en-US" altLang="ko-KR" dirty="0" err="1"/>
              <a:t>RocksDB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Main Terminology for </a:t>
            </a:r>
            <a:r>
              <a:rPr lang="en-US" altLang="ko-KR" dirty="0" err="1"/>
              <a:t>RocksDB</a:t>
            </a:r>
            <a:r>
              <a:rPr lang="en-US" altLang="ko-KR" dirty="0"/>
              <a:t>: 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SSTable</a:t>
            </a:r>
            <a:r>
              <a:rPr lang="en-US" altLang="ko-KR" dirty="0"/>
              <a:t> (Sorted String Table)</a:t>
            </a:r>
          </a:p>
          <a:p>
            <a:pPr lvl="1">
              <a:defRPr/>
            </a:pPr>
            <a:r>
              <a:rPr lang="en-US" altLang="ko-KR" dirty="0" err="1"/>
              <a:t>SSTable</a:t>
            </a:r>
            <a:r>
              <a:rPr lang="en-US" altLang="ko-KR" dirty="0"/>
              <a:t> that exist in levels other than L0 have an </a:t>
            </a:r>
            <a:r>
              <a:rPr lang="en-US" altLang="ko-KR" dirty="0">
                <a:solidFill>
                  <a:srgbClr val="FF0000"/>
                </a:solidFill>
              </a:rPr>
              <a:t>ordered state</a:t>
            </a:r>
          </a:p>
          <a:p>
            <a:pPr lvl="1">
              <a:defRPr/>
            </a:pPr>
            <a:r>
              <a:rPr lang="en-US" altLang="ko-KR" dirty="0"/>
              <a:t>Inside, there are data blocks, index blocks, bloom filter blocks,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Index block</a:t>
            </a:r>
          </a:p>
          <a:p>
            <a:pPr lvl="2">
              <a:defRPr/>
            </a:pPr>
            <a:r>
              <a:rPr lang="en-US" altLang="ko-KR" dirty="0"/>
              <a:t>The data block containing the range containing the lookup key is used for lookup</a:t>
            </a:r>
          </a:p>
          <a:p>
            <a:pPr lvl="2">
              <a:defRPr/>
            </a:pPr>
            <a:r>
              <a:rPr lang="en-US" altLang="ko-KR" dirty="0"/>
              <a:t>Has a binary search data structure</a:t>
            </a:r>
          </a:p>
          <a:p>
            <a:pPr lvl="1">
              <a:defRPr/>
            </a:pPr>
            <a:r>
              <a:rPr lang="en-US" altLang="ko-KR" dirty="0"/>
              <a:t>Bloom filter</a:t>
            </a:r>
          </a:p>
          <a:p>
            <a:pPr lvl="2">
              <a:defRPr/>
            </a:pPr>
            <a:r>
              <a:rPr lang="en-US" altLang="ko-KR" dirty="0"/>
              <a:t>Given an arbitrary key, this bit array may be used to determine if the key may exist or does not exist in the key set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5" name="Picture 2" descr="A Priority and Fairness Mixed Compaction Scheduling Mechanism for LSM-tree  Based KV-Stores | SpringerLink">
            <a:extLst>
              <a:ext uri="{FF2B5EF4-FFF2-40B4-BE49-F238E27FC236}">
                <a16:creationId xmlns:a16="http://schemas.microsoft.com/office/drawing/2014/main" id="{AD55C895-1B92-4889-A551-EC911579F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35" y="4672062"/>
            <a:ext cx="2958240" cy="16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440A6DF-8F6B-4946-AEEB-D74CECED3BE0}"/>
              </a:ext>
            </a:extLst>
          </p:cNvPr>
          <p:cNvSpPr/>
          <p:nvPr/>
        </p:nvSpPr>
        <p:spPr bwMode="auto">
          <a:xfrm>
            <a:off x="5840885" y="5031918"/>
            <a:ext cx="747339" cy="432048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949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</a:t>
            </a:r>
            <a:r>
              <a:rPr lang="en-US" altLang="ko-KR" dirty="0" err="1"/>
              <a:t>RocksDB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Main Terminology for </a:t>
            </a:r>
            <a:r>
              <a:rPr lang="en-US" altLang="ko-KR" dirty="0" err="1"/>
              <a:t>RocksDB</a:t>
            </a:r>
            <a:r>
              <a:rPr lang="en-US" altLang="ko-KR" dirty="0"/>
              <a:t>: Compaction</a:t>
            </a:r>
          </a:p>
          <a:p>
            <a:pPr lvl="1">
              <a:defRPr/>
            </a:pPr>
            <a:r>
              <a:rPr lang="en-US" altLang="ko-KR" dirty="0"/>
              <a:t>Compaction is for update</a:t>
            </a:r>
          </a:p>
          <a:p>
            <a:pPr lvl="1">
              <a:defRPr/>
            </a:pPr>
            <a:r>
              <a:rPr lang="en-US" altLang="ko-KR" dirty="0"/>
              <a:t>Prevents overlapping key-value pair from accumulating for existing key</a:t>
            </a:r>
          </a:p>
          <a:p>
            <a:pPr lvl="1">
              <a:defRPr/>
            </a:pPr>
            <a:r>
              <a:rPr lang="en-US" altLang="ko-KR" dirty="0"/>
              <a:t>Data in L0 is the </a:t>
            </a:r>
            <a:r>
              <a:rPr lang="en-US" altLang="ko-KR" dirty="0">
                <a:solidFill>
                  <a:srgbClr val="FF0000"/>
                </a:solidFill>
              </a:rPr>
              <a:t>hot</a:t>
            </a:r>
            <a:r>
              <a:rPr lang="en-US" altLang="ko-KR" dirty="0"/>
              <a:t> data, and the lower level is the </a:t>
            </a:r>
            <a:r>
              <a:rPr lang="en-US" altLang="ko-KR" dirty="0">
                <a:solidFill>
                  <a:srgbClr val="FF0000"/>
                </a:solidFill>
              </a:rPr>
              <a:t>cold</a:t>
            </a:r>
            <a:r>
              <a:rPr lang="en-US" altLang="ko-KR" dirty="0"/>
              <a:t> data</a:t>
            </a:r>
          </a:p>
          <a:p>
            <a:pPr lvl="1">
              <a:defRPr/>
            </a:pPr>
            <a:r>
              <a:rPr lang="en-US" altLang="ko-KR" dirty="0"/>
              <a:t>Compaction uses a </a:t>
            </a:r>
            <a:r>
              <a:rPr lang="en-US" altLang="ko-KR" dirty="0">
                <a:solidFill>
                  <a:srgbClr val="FF0000"/>
                </a:solidFill>
              </a:rPr>
              <a:t>background thread</a:t>
            </a:r>
          </a:p>
          <a:p>
            <a:pPr lvl="1">
              <a:defRPr/>
            </a:pPr>
            <a:r>
              <a:rPr lang="en-US" altLang="ko-KR" dirty="0"/>
              <a:t>Various Type</a:t>
            </a:r>
          </a:p>
          <a:p>
            <a:pPr lvl="2">
              <a:defRPr/>
            </a:pPr>
            <a:r>
              <a:rPr lang="en-US" altLang="ko-KR" dirty="0"/>
              <a:t>Leveled compaction, Tiered(Universal) compaction, FIFO compaction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5" name="Picture 2" descr="A Priority and Fairness Mixed Compaction Scheduling Mechanism for LSM-tree  Based KV-Stores | SpringerLink">
            <a:extLst>
              <a:ext uri="{FF2B5EF4-FFF2-40B4-BE49-F238E27FC236}">
                <a16:creationId xmlns:a16="http://schemas.microsoft.com/office/drawing/2014/main" id="{AD55C895-1B92-4889-A551-EC911579F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35" y="4672062"/>
            <a:ext cx="2958240" cy="16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440A6DF-8F6B-4946-AEEB-D74CECED3BE0}"/>
              </a:ext>
            </a:extLst>
          </p:cNvPr>
          <p:cNvSpPr/>
          <p:nvPr/>
        </p:nvSpPr>
        <p:spPr bwMode="auto">
          <a:xfrm>
            <a:off x="6239057" y="5176986"/>
            <a:ext cx="2881015" cy="844401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090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</a:t>
            </a:r>
            <a:r>
              <a:rPr lang="en-US" altLang="ko-KR" dirty="0" err="1"/>
              <a:t>RocksDB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Main Terminology for </a:t>
            </a:r>
            <a:r>
              <a:rPr lang="en-US" altLang="ko-KR" dirty="0" err="1"/>
              <a:t>RocksDB</a:t>
            </a:r>
            <a:r>
              <a:rPr lang="en-US" altLang="ko-KR" dirty="0"/>
              <a:t>: WAL(Write-Ahead-Log)</a:t>
            </a:r>
          </a:p>
          <a:p>
            <a:pPr lvl="1">
              <a:defRPr/>
            </a:pPr>
            <a:r>
              <a:rPr lang="en-US" altLang="ko-KR" dirty="0"/>
              <a:t>Record the WAL of </a:t>
            </a:r>
            <a:r>
              <a:rPr lang="en-US" altLang="ko-KR" dirty="0" err="1"/>
              <a:t>memtable</a:t>
            </a:r>
            <a:r>
              <a:rPr lang="en-US" altLang="ko-KR" dirty="0"/>
              <a:t> and disk for </a:t>
            </a:r>
            <a:r>
              <a:rPr lang="en-US" altLang="ko-KR" dirty="0">
                <a:solidFill>
                  <a:srgbClr val="FF0000"/>
                </a:solidFill>
              </a:rPr>
              <a:t>every update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Used for </a:t>
            </a:r>
            <a:r>
              <a:rPr lang="en-US" altLang="ko-KR" dirty="0">
                <a:solidFill>
                  <a:srgbClr val="FF0000"/>
                </a:solidFill>
              </a:rPr>
              <a:t>recovery</a:t>
            </a:r>
            <a:r>
              <a:rPr lang="en-US" altLang="ko-KR" dirty="0"/>
              <a:t> in the event of an unexpected shutdown or error</a:t>
            </a:r>
          </a:p>
          <a:p>
            <a:pPr lvl="1">
              <a:defRPr/>
            </a:pPr>
            <a:r>
              <a:rPr lang="en-US" altLang="ko-KR" dirty="0" err="1"/>
              <a:t>Memtable</a:t>
            </a:r>
            <a:r>
              <a:rPr lang="en-US" altLang="ko-KR" dirty="0"/>
              <a:t> securely as storage(disk) when flushed, the WAL is deleted.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16386" name="Picture 2" descr="학교 앞 분식집 &amp;#39;장부&amp;#39;에 달아놓고 간식 먹는 초등생들 : 사회일반 : 사회 : 뉴스 : 한겨레">
            <a:extLst>
              <a:ext uri="{FF2B5EF4-FFF2-40B4-BE49-F238E27FC236}">
                <a16:creationId xmlns:a16="http://schemas.microsoft.com/office/drawing/2014/main" id="{37160FAE-50F1-4E72-9749-2086E73E4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32" y="4005064"/>
            <a:ext cx="2879286" cy="21594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</a:t>
            </a:r>
            <a:r>
              <a:rPr lang="en-US" altLang="ko-KR" dirty="0" err="1"/>
              <a:t>RocksDB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preview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B22869-6EAE-4473-93FB-54F3EA75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86215"/>
            <a:ext cx="7324725" cy="22383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0AD533-F166-45DF-93B5-80BDD4E1DC8A}"/>
              </a:ext>
            </a:extLst>
          </p:cNvPr>
          <p:cNvSpPr/>
          <p:nvPr/>
        </p:nvSpPr>
        <p:spPr bwMode="auto">
          <a:xfrm>
            <a:off x="683568" y="3068960"/>
            <a:ext cx="216024" cy="216024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0F330B-D4B5-43DE-93BD-F2E13B68FB51}"/>
              </a:ext>
            </a:extLst>
          </p:cNvPr>
          <p:cNvSpPr/>
          <p:nvPr/>
        </p:nvSpPr>
        <p:spPr bwMode="auto">
          <a:xfrm>
            <a:off x="3851920" y="2924944"/>
            <a:ext cx="648072" cy="216024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1DACFC-E8BE-4DC1-BC52-5058D9761E47}"/>
              </a:ext>
            </a:extLst>
          </p:cNvPr>
          <p:cNvSpPr/>
          <p:nvPr/>
        </p:nvSpPr>
        <p:spPr bwMode="auto">
          <a:xfrm>
            <a:off x="5282034" y="2924944"/>
            <a:ext cx="648072" cy="216024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22079A-227C-4570-8648-1CC530FEA7CE}"/>
              </a:ext>
            </a:extLst>
          </p:cNvPr>
          <p:cNvSpPr/>
          <p:nvPr/>
        </p:nvSpPr>
        <p:spPr bwMode="auto">
          <a:xfrm>
            <a:off x="6732240" y="1772816"/>
            <a:ext cx="648072" cy="216024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5818D-5BB6-4685-8AE5-8DD963568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849687"/>
            <a:ext cx="4276725" cy="21717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74B2B0-57AA-4A7F-8E4C-AF04DB8F6119}"/>
              </a:ext>
            </a:extLst>
          </p:cNvPr>
          <p:cNvSpPr/>
          <p:nvPr/>
        </p:nvSpPr>
        <p:spPr bwMode="auto">
          <a:xfrm>
            <a:off x="3851274" y="4719513"/>
            <a:ext cx="720726" cy="443806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28387-B6C6-451B-865B-A345737931D8}"/>
              </a:ext>
            </a:extLst>
          </p:cNvPr>
          <p:cNvSpPr/>
          <p:nvPr/>
        </p:nvSpPr>
        <p:spPr bwMode="auto">
          <a:xfrm>
            <a:off x="3851274" y="5574951"/>
            <a:ext cx="720726" cy="155774"/>
          </a:xfrm>
          <a:prstGeom prst="rect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81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</a:t>
            </a:r>
            <a:r>
              <a:rPr lang="en-US" altLang="ko-KR" dirty="0" err="1"/>
              <a:t>RocksDB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Preview next week</a:t>
            </a:r>
          </a:p>
          <a:p>
            <a:pPr lvl="1"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Architecture</a:t>
            </a:r>
          </a:p>
          <a:p>
            <a:pPr lvl="1"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Operation (Compaction, WAL, Read, Write …)</a:t>
            </a:r>
          </a:p>
          <a:p>
            <a:pPr lvl="1"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Benchmark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F0BC4DA-0B6A-4EC9-8671-25925B24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79" y="2564904"/>
            <a:ext cx="7834016" cy="375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642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What is the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Data</a:t>
            </a:r>
          </a:p>
          <a:p>
            <a:pPr lvl="1">
              <a:defRPr/>
            </a:pPr>
            <a:r>
              <a:rPr lang="en-US" altLang="ko-KR" dirty="0"/>
              <a:t>1) Units of information, often numeric, that are collected through observation.</a:t>
            </a:r>
          </a:p>
          <a:p>
            <a:pPr lvl="1">
              <a:defRPr/>
            </a:pPr>
            <a:r>
              <a:rPr lang="en-US" altLang="ko-KR" dirty="0"/>
              <a:t>2) Fact on which a theory is based</a:t>
            </a:r>
          </a:p>
          <a:p>
            <a:pPr lvl="1">
              <a:defRPr/>
            </a:pPr>
            <a:r>
              <a:rPr lang="en-US" altLang="ko-KR" dirty="0"/>
              <a:t>3) Data in the form of letters, numbers, sounds, pictures that a computer can process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DC866C9-20B8-481A-BC6B-38B1B49CF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57" y="3717032"/>
            <a:ext cx="2471099" cy="179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자료 - 위키백과, 우리 모두의 백과사전">
            <a:extLst>
              <a:ext uri="{FF2B5EF4-FFF2-40B4-BE49-F238E27FC236}">
                <a16:creationId xmlns:a16="http://schemas.microsoft.com/office/drawing/2014/main" id="{DE7F77C9-281E-4926-8A32-B2E18E4B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44052"/>
            <a:ext cx="2830571" cy="294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91DD06A-C9B3-46A9-B655-22962F0B958C}"/>
              </a:ext>
            </a:extLst>
          </p:cNvPr>
          <p:cNvSpPr/>
          <p:nvPr/>
        </p:nvSpPr>
        <p:spPr bwMode="auto">
          <a:xfrm>
            <a:off x="4014128" y="4328926"/>
            <a:ext cx="864096" cy="576064"/>
          </a:xfrm>
          <a:prstGeom prst="rightArrow">
            <a:avLst/>
          </a:prstGeom>
          <a:solidFill>
            <a:srgbClr val="FF33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What is the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Information</a:t>
            </a:r>
          </a:p>
          <a:p>
            <a:pPr lvl="1">
              <a:defRPr/>
            </a:pPr>
            <a:r>
              <a:rPr lang="en-US" altLang="ko-KR" dirty="0"/>
              <a:t>Information is obtained by processing data</a:t>
            </a:r>
          </a:p>
          <a:p>
            <a:pPr lvl="1">
              <a:defRPr/>
            </a:pPr>
            <a:r>
              <a:rPr lang="en-US" altLang="ko-KR" dirty="0"/>
              <a:t>A form in which data is processed according to its meaning and purpose for specific decision-making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2050" name="Picture 2" descr="일기예보]기상청 지역별 오늘의 날씨 및 내일날씨 예보!..내일 오전까지 곳곳 비![종합] - 정보통신신문">
            <a:extLst>
              <a:ext uri="{FF2B5EF4-FFF2-40B4-BE49-F238E27FC236}">
                <a16:creationId xmlns:a16="http://schemas.microsoft.com/office/drawing/2014/main" id="{87C80D28-0142-41B4-85CD-B376FF0E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7" y="2483137"/>
            <a:ext cx="1530382" cy="189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음식별 칼로리표 : 네이버 블로그">
            <a:extLst>
              <a:ext uri="{FF2B5EF4-FFF2-40B4-BE49-F238E27FC236}">
                <a16:creationId xmlns:a16="http://schemas.microsoft.com/office/drawing/2014/main" id="{A3738885-6039-4919-A484-3AEE7C4A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94" y="2563466"/>
            <a:ext cx="1530381" cy="189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아고다, 30일 이상 장기 숙소 예약 서비스 선보여 TtL News 티티엘뉴스">
            <a:extLst>
              <a:ext uri="{FF2B5EF4-FFF2-40B4-BE49-F238E27FC236}">
                <a16:creationId xmlns:a16="http://schemas.microsoft.com/office/drawing/2014/main" id="{DC16B07E-168B-4299-9BA8-407899BB1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2" r="21946"/>
          <a:stretch/>
        </p:blipFill>
        <p:spPr bwMode="auto">
          <a:xfrm>
            <a:off x="1115616" y="4581648"/>
            <a:ext cx="1530381" cy="18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06F1F11-2324-4C14-93A8-693232BF0337}"/>
              </a:ext>
            </a:extLst>
          </p:cNvPr>
          <p:cNvSpPr/>
          <p:nvPr/>
        </p:nvSpPr>
        <p:spPr bwMode="auto">
          <a:xfrm>
            <a:off x="4302851" y="4169198"/>
            <a:ext cx="864096" cy="576064"/>
          </a:xfrm>
          <a:prstGeom prst="rightArrow">
            <a:avLst/>
          </a:prstGeom>
          <a:solidFill>
            <a:srgbClr val="FF33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6F55D8-0D15-430A-A8E2-479FD59B8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727" y="3158854"/>
            <a:ext cx="3252310" cy="24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What is the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Big Data</a:t>
            </a:r>
          </a:p>
          <a:p>
            <a:pPr lvl="1">
              <a:defRPr/>
            </a:pPr>
            <a:r>
              <a:rPr lang="en-US" altLang="ko-KR" dirty="0"/>
              <a:t>A large amount of structured data that exceed existing DB management tools</a:t>
            </a:r>
          </a:p>
          <a:p>
            <a:pPr lvl="1">
              <a:defRPr/>
            </a:pPr>
            <a:r>
              <a:rPr lang="en-US" altLang="ko-KR" dirty="0"/>
              <a:t>Set of unstructured data that is not in the form of data</a:t>
            </a:r>
          </a:p>
          <a:p>
            <a:pPr lvl="1">
              <a:defRPr/>
            </a:pPr>
            <a:r>
              <a:rPr lang="en-US" altLang="ko-KR" dirty="0"/>
              <a:t>Features = 5V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BD1CA6-CC7C-4322-BA25-47F2DA80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51" y="3021455"/>
            <a:ext cx="3896097" cy="29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What is the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Big Data Prospects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3074" name="Picture 2" descr="한국IDC, 국내 빅데이터 및 분석 시장 연평균 11.2% 성장해 2023년 2조 5,692억원 규모 전망">
            <a:extLst>
              <a:ext uri="{FF2B5EF4-FFF2-40B4-BE49-F238E27FC236}">
                <a16:creationId xmlns:a16="http://schemas.microsoft.com/office/drawing/2014/main" id="{0DFA45C9-5783-4BF0-830B-258C01F1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4" y="1412776"/>
            <a:ext cx="4196626" cy="24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oT·클라우드·빅데이터 등 신기술 이용 한국 사업체 증가 | 연합뉴스">
            <a:extLst>
              <a:ext uri="{FF2B5EF4-FFF2-40B4-BE49-F238E27FC236}">
                <a16:creationId xmlns:a16="http://schemas.microsoft.com/office/drawing/2014/main" id="{90FBF505-69AC-4539-B52A-148607FD3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99" y="2367818"/>
            <a:ext cx="2949376" cy="24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향후 유망한 빅데이터 기술 베스트 10">
            <a:extLst>
              <a:ext uri="{FF2B5EF4-FFF2-40B4-BE49-F238E27FC236}">
                <a16:creationId xmlns:a16="http://schemas.microsoft.com/office/drawing/2014/main" id="{5EE5895B-468E-4A4A-B2EE-D9D219B1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4" y="4149080"/>
            <a:ext cx="4196626" cy="199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06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 : What is the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Kind of Data</a:t>
            </a:r>
          </a:p>
          <a:p>
            <a:pPr lvl="1">
              <a:defRPr/>
            </a:pPr>
            <a:r>
              <a:rPr lang="en-US" altLang="ko-KR" dirty="0"/>
              <a:t>Structured Data</a:t>
            </a:r>
          </a:p>
          <a:p>
            <a:pPr lvl="2">
              <a:defRPr/>
            </a:pPr>
            <a:r>
              <a:rPr lang="en-US" altLang="ko-KR" dirty="0"/>
              <a:t>Data organized and processed into a form suitable for immediate statistical analysis</a:t>
            </a:r>
          </a:p>
          <a:p>
            <a:pPr lvl="2">
              <a:defRPr/>
            </a:pPr>
            <a:r>
              <a:rPr lang="en-US" altLang="ko-KR" dirty="0"/>
              <a:t>Data stored in </a:t>
            </a:r>
            <a:r>
              <a:rPr lang="en-US" altLang="ko-KR" dirty="0">
                <a:solidFill>
                  <a:srgbClr val="FF0000"/>
                </a:solidFill>
              </a:rPr>
              <a:t>fixed</a:t>
            </a:r>
            <a:r>
              <a:rPr lang="en-US" altLang="ko-KR" dirty="0"/>
              <a:t> fields</a:t>
            </a:r>
          </a:p>
          <a:p>
            <a:pPr lvl="1">
              <a:defRPr/>
            </a:pPr>
            <a:r>
              <a:rPr lang="en-US" altLang="ko-KR" dirty="0"/>
              <a:t>Unstructured Data</a:t>
            </a:r>
          </a:p>
          <a:p>
            <a:pPr lvl="2">
              <a:defRPr/>
            </a:pPr>
            <a:r>
              <a:rPr lang="en-US" altLang="ko-KR" dirty="0"/>
              <a:t>One piece of data, </a:t>
            </a:r>
            <a:r>
              <a:rPr lang="en-US" altLang="ko-KR" dirty="0">
                <a:solidFill>
                  <a:srgbClr val="FF0000"/>
                </a:solidFill>
              </a:rPr>
              <a:t>not a set of data</a:t>
            </a:r>
            <a:r>
              <a:rPr lang="en-US" altLang="ko-KR" dirty="0"/>
              <a:t>, is objectified as collected data</a:t>
            </a:r>
          </a:p>
          <a:p>
            <a:pPr lvl="2">
              <a:defRPr/>
            </a:pPr>
            <a:r>
              <a:rPr lang="en-US" altLang="ko-KR" dirty="0"/>
              <a:t>Difficult to understand the meaning of a value because there is no set rule</a:t>
            </a:r>
          </a:p>
          <a:p>
            <a:pPr lvl="1">
              <a:defRPr/>
            </a:pPr>
            <a:r>
              <a:rPr lang="en-US" altLang="ko-KR" dirty="0"/>
              <a:t>Semi-structured Data</a:t>
            </a:r>
          </a:p>
          <a:p>
            <a:pPr lvl="2">
              <a:defRPr/>
            </a:pPr>
            <a:r>
              <a:rPr lang="en-US" altLang="ko-KR" dirty="0"/>
              <a:t>File type, metadata (schema of structured data inside data)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3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How to manage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Various Data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170" name="Picture 2" descr="사용자 계정 User Account 정보에 사용자 이미지를 등록·변경·삭제하기 - Windows 10">
            <a:extLst>
              <a:ext uri="{FF2B5EF4-FFF2-40B4-BE49-F238E27FC236}">
                <a16:creationId xmlns:a16="http://schemas.microsoft.com/office/drawing/2014/main" id="{EC43B3E9-A42A-4AF0-AEB6-952F48A8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4" y="1428828"/>
            <a:ext cx="1944216" cy="14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AP HR]Infotype 0009 은행 계정 정보 — Steemit">
            <a:extLst>
              <a:ext uri="{FF2B5EF4-FFF2-40B4-BE49-F238E27FC236}">
                <a16:creationId xmlns:a16="http://schemas.microsoft.com/office/drawing/2014/main" id="{C1CC71D1-DF1B-43F0-977C-8E3C5F0D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441" y="2720602"/>
            <a:ext cx="2592288" cy="14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취향 소비자, 미디어로 취향 저격하는 방법 | 제일기획 블로그">
            <a:extLst>
              <a:ext uri="{FF2B5EF4-FFF2-40B4-BE49-F238E27FC236}">
                <a16:creationId xmlns:a16="http://schemas.microsoft.com/office/drawing/2014/main" id="{BE27F031-F297-462F-982C-79C981BF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13" y="4576315"/>
            <a:ext cx="3044387" cy="173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마스크 쓴 싸이렌, 코로나19가 바꾼 브랜드 로고">
            <a:extLst>
              <a:ext uri="{FF2B5EF4-FFF2-40B4-BE49-F238E27FC236}">
                <a16:creationId xmlns:a16="http://schemas.microsoft.com/office/drawing/2014/main" id="{378AD989-3AC9-4D6F-B7D3-4A9DF0E02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4" r="66215" b="55413"/>
          <a:stretch/>
        </p:blipFill>
        <p:spPr bwMode="auto">
          <a:xfrm>
            <a:off x="4343832" y="3549411"/>
            <a:ext cx="1599845" cy="1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JSON이란 무엇일까??">
            <a:extLst>
              <a:ext uri="{FF2B5EF4-FFF2-40B4-BE49-F238E27FC236}">
                <a16:creationId xmlns:a16="http://schemas.microsoft.com/office/drawing/2014/main" id="{F8B5FF0A-68F2-4883-ACF2-5D231678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94" y="900097"/>
            <a:ext cx="2873856" cy="137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project]외부api xml server side 처리">
            <a:extLst>
              <a:ext uri="{FF2B5EF4-FFF2-40B4-BE49-F238E27FC236}">
                <a16:creationId xmlns:a16="http://schemas.microsoft.com/office/drawing/2014/main" id="{B5F833A6-A044-4365-82A7-058F861C6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2" y="3052235"/>
            <a:ext cx="1496271" cy="137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SNS 마켓의 이면... &amp;#39;사각지대&amp;#39; 놓인 소비자들 - 스냅타임">
            <a:extLst>
              <a:ext uri="{FF2B5EF4-FFF2-40B4-BE49-F238E27FC236}">
                <a16:creationId xmlns:a16="http://schemas.microsoft.com/office/drawing/2014/main" id="{6378DDC7-CE44-41F9-B358-732DDC55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52861"/>
            <a:ext cx="2456349" cy="14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What is IoT or Internet of Things? A brief insight - Dignited">
            <a:extLst>
              <a:ext uri="{FF2B5EF4-FFF2-40B4-BE49-F238E27FC236}">
                <a16:creationId xmlns:a16="http://schemas.microsoft.com/office/drawing/2014/main" id="{816F28C4-0FC3-4BEF-A60E-DEF8F8DA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55" y="1885405"/>
            <a:ext cx="2322839" cy="164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0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Festival: How to manage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Various Data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170" name="Picture 2" descr="사용자 계정 User Account 정보에 사용자 이미지를 등록·변경·삭제하기 - Windows 10">
            <a:extLst>
              <a:ext uri="{FF2B5EF4-FFF2-40B4-BE49-F238E27FC236}">
                <a16:creationId xmlns:a16="http://schemas.microsoft.com/office/drawing/2014/main" id="{EC43B3E9-A42A-4AF0-AEB6-952F48A8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60" y="1817768"/>
            <a:ext cx="1944216" cy="14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AP HR]Infotype 0009 은행 계정 정보 — Steemit">
            <a:extLst>
              <a:ext uri="{FF2B5EF4-FFF2-40B4-BE49-F238E27FC236}">
                <a16:creationId xmlns:a16="http://schemas.microsoft.com/office/drawing/2014/main" id="{C1CC71D1-DF1B-43F0-977C-8E3C5F0D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65" y="2276871"/>
            <a:ext cx="2035907" cy="111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취향 소비자, 미디어로 취향 저격하는 방법 | 제일기획 블로그">
            <a:extLst>
              <a:ext uri="{FF2B5EF4-FFF2-40B4-BE49-F238E27FC236}">
                <a16:creationId xmlns:a16="http://schemas.microsoft.com/office/drawing/2014/main" id="{BE27F031-F297-462F-982C-79C981BF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05" y="3618415"/>
            <a:ext cx="2487273" cy="14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마스크 쓴 싸이렌, 코로나19가 바꾼 브랜드 로고">
            <a:extLst>
              <a:ext uri="{FF2B5EF4-FFF2-40B4-BE49-F238E27FC236}">
                <a16:creationId xmlns:a16="http://schemas.microsoft.com/office/drawing/2014/main" id="{378AD989-3AC9-4D6F-B7D3-4A9DF0E02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4" r="66215" b="55413"/>
          <a:stretch/>
        </p:blipFill>
        <p:spPr bwMode="auto">
          <a:xfrm>
            <a:off x="4989919" y="3617324"/>
            <a:ext cx="1599845" cy="1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JSON이란 무엇일까??">
            <a:extLst>
              <a:ext uri="{FF2B5EF4-FFF2-40B4-BE49-F238E27FC236}">
                <a16:creationId xmlns:a16="http://schemas.microsoft.com/office/drawing/2014/main" id="{F8B5FF0A-68F2-4883-ACF2-5D231678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94" y="1127850"/>
            <a:ext cx="1878664" cy="89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project]외부api xml server side 처리">
            <a:extLst>
              <a:ext uri="{FF2B5EF4-FFF2-40B4-BE49-F238E27FC236}">
                <a16:creationId xmlns:a16="http://schemas.microsoft.com/office/drawing/2014/main" id="{B5F833A6-A044-4365-82A7-058F861C6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82" y="1974452"/>
            <a:ext cx="1090687" cy="10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SNS 마켓의 이면... &amp;#39;사각지대&amp;#39; 놓인 소비자들 - 스냅타임">
            <a:extLst>
              <a:ext uri="{FF2B5EF4-FFF2-40B4-BE49-F238E27FC236}">
                <a16:creationId xmlns:a16="http://schemas.microsoft.com/office/drawing/2014/main" id="{6378DDC7-CE44-41F9-B358-732DDC55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94" y="3679341"/>
            <a:ext cx="1731617" cy="10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What is IoT or Internet of Things? A brief insight - Dignited">
            <a:extLst>
              <a:ext uri="{FF2B5EF4-FFF2-40B4-BE49-F238E27FC236}">
                <a16:creationId xmlns:a16="http://schemas.microsoft.com/office/drawing/2014/main" id="{816F28C4-0FC3-4BEF-A60E-DEF8F8DA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80" y="4850757"/>
            <a:ext cx="1774005" cy="1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4C2E63D-D820-4D23-AF17-4CFF89F55313}"/>
              </a:ext>
            </a:extLst>
          </p:cNvPr>
          <p:cNvSpPr/>
          <p:nvPr/>
        </p:nvSpPr>
        <p:spPr bwMode="auto">
          <a:xfrm>
            <a:off x="301268" y="1625393"/>
            <a:ext cx="4392488" cy="3456384"/>
          </a:xfrm>
          <a:prstGeom prst="roundRect">
            <a:avLst/>
          </a:prstGeom>
          <a:noFill/>
          <a:ln w="1905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5221A0-1230-46C6-B7F4-EB314322F981}"/>
              </a:ext>
            </a:extLst>
          </p:cNvPr>
          <p:cNvSpPr/>
          <p:nvPr/>
        </p:nvSpPr>
        <p:spPr bwMode="auto">
          <a:xfrm>
            <a:off x="5449447" y="1199616"/>
            <a:ext cx="2534156" cy="1844596"/>
          </a:xfrm>
          <a:prstGeom prst="roundRect">
            <a:avLst/>
          </a:prstGeom>
          <a:noFill/>
          <a:ln w="19050" cap="rnd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CEF553-DF24-4A57-B3FE-36D2B844873B}"/>
              </a:ext>
            </a:extLst>
          </p:cNvPr>
          <p:cNvSpPr/>
          <p:nvPr/>
        </p:nvSpPr>
        <p:spPr bwMode="auto">
          <a:xfrm>
            <a:off x="5240022" y="3579812"/>
            <a:ext cx="3076393" cy="2585492"/>
          </a:xfrm>
          <a:prstGeom prst="roundRect">
            <a:avLst/>
          </a:prstGeom>
          <a:noFill/>
          <a:ln w="19050" cap="rnd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1C44-295C-435A-92F2-0FA9A3B7B9AE}"/>
              </a:ext>
            </a:extLst>
          </p:cNvPr>
          <p:cNvSpPr/>
          <p:nvPr/>
        </p:nvSpPr>
        <p:spPr>
          <a:xfrm>
            <a:off x="1479444" y="5134680"/>
            <a:ext cx="203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Structured Data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374982-8659-4C48-9A55-DDD55BB41C80}"/>
              </a:ext>
            </a:extLst>
          </p:cNvPr>
          <p:cNvSpPr/>
          <p:nvPr/>
        </p:nvSpPr>
        <p:spPr>
          <a:xfrm>
            <a:off x="5615079" y="6180694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Unstructured Data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ADDCF2-732A-497C-83C7-D9072A1EF7FE}"/>
              </a:ext>
            </a:extLst>
          </p:cNvPr>
          <p:cNvSpPr/>
          <p:nvPr/>
        </p:nvSpPr>
        <p:spPr>
          <a:xfrm>
            <a:off x="5376254" y="3127346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Semi-structured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448018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31830</TotalTime>
  <Words>1231</Words>
  <Application>Microsoft Office PowerPoint</Application>
  <PresentationFormat>화면 슬라이드 쇼(4:3)</PresentationFormat>
  <Paragraphs>210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굴림</vt:lpstr>
      <vt:lpstr>Arial</vt:lpstr>
      <vt:lpstr>Tahoma</vt:lpstr>
      <vt:lpstr>Wingdings</vt:lpstr>
      <vt:lpstr>파일캐쉬서식</vt:lpstr>
      <vt:lpstr>RocksDB Festival What is the RocksDB</vt:lpstr>
      <vt:lpstr>RocksDB Festival: Contents</vt:lpstr>
      <vt:lpstr>RocksDB Festival: What is the Data</vt:lpstr>
      <vt:lpstr>RocksDB Festival: What is the Data</vt:lpstr>
      <vt:lpstr>RocksDB Festival: What is the Data</vt:lpstr>
      <vt:lpstr>RocksDB Festival: What is the Data</vt:lpstr>
      <vt:lpstr>RocksDB Festival : What is the Data</vt:lpstr>
      <vt:lpstr>RocksDB Festival: How to manage Data</vt:lpstr>
      <vt:lpstr>RocksDB Festival: How to manage Data</vt:lpstr>
      <vt:lpstr>RocksDB Festival: How to manage Data</vt:lpstr>
      <vt:lpstr>RocksDB Festival: How to manage Data</vt:lpstr>
      <vt:lpstr>RocksDB Festival: This is Key-Value Store</vt:lpstr>
      <vt:lpstr>RocksDB Festival: This is Key-Value Store</vt:lpstr>
      <vt:lpstr>RocksDB Festival: This is Key-Value Store</vt:lpstr>
      <vt:lpstr>RocksDB Festival: This is Key-Value Store</vt:lpstr>
      <vt:lpstr>RocksDB Festival: LevelDB</vt:lpstr>
      <vt:lpstr>RocksDB Festival: RocksDB</vt:lpstr>
      <vt:lpstr>RocksDB Festival: RocksDB</vt:lpstr>
      <vt:lpstr>RocksDB Festival: RocksDB</vt:lpstr>
      <vt:lpstr>RocksDB Festival: RocksDB</vt:lpstr>
      <vt:lpstr>RocksDB Festival: RocksDB</vt:lpstr>
      <vt:lpstr>RocksDB Festival: RocksDB</vt:lpstr>
      <vt:lpstr>RocksDB Festival: RocksDB</vt:lpstr>
      <vt:lpstr>RocksDB Festival: RocksDB</vt:lpstr>
      <vt:lpstr>RocksDB Festival: RocksDB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신호진</cp:lastModifiedBy>
  <cp:revision>1106</cp:revision>
  <cp:lastPrinted>2000-10-17T04:49:16Z</cp:lastPrinted>
  <dcterms:created xsi:type="dcterms:W3CDTF">2000-07-27T08:49:33Z</dcterms:created>
  <dcterms:modified xsi:type="dcterms:W3CDTF">2021-07-02T12:38:15Z</dcterms:modified>
</cp:coreProperties>
</file>