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720"/>
      </p:cViewPr>
      <p:guideLst>
        <p:guide orient="horz" pos="816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./db_bench --level0_file_num_compaction_trigger=N --value_size=1024 --benchmarks="fillrandom,readrandom,stats"</a:t>
            </a: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4ce00e07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74ce00e0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4ce00e07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74ce00e0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4ce00e07_1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e74ce00e0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>
  <p:cSld name="제목, 텍스트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7305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7305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w="38100" cap="flat" cmpd="sng">
            <a:solidFill>
              <a:srgbClr val="BE9A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i0817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yj3463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RocksDB Festival</a:t>
            </a:r>
            <a:br>
              <a:rPr lang="en-US" sz="4400" b="1"/>
            </a:br>
            <a:r>
              <a:rPr lang="en-US" b="1"/>
              <a:t>2nd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IITP, StarLab.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 2, 2021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박경미, 황예진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kmi0817@naver.com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hyj3463@naver.com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BGR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various memtable(64,128,256MB) + SSTable sizes(4,16,64MB)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198" y="1805648"/>
            <a:ext cx="3731600" cy="2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137" y="4389537"/>
            <a:ext cx="3275725" cy="1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872" y="4389535"/>
            <a:ext cx="3275749" cy="19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</a:t>
            </a:r>
            <a:endParaRPr sz="1700"/>
          </a:p>
          <a:p>
            <a:pPr marL="742950" lvl="1" indent="-304800" algn="l" rtl="0">
              <a:spcBef>
                <a:spcPts val="400"/>
              </a:spcBef>
              <a:spcAft>
                <a:spcPts val="0"/>
              </a:spcAft>
              <a:buSzPts val="1700"/>
              <a:buChar char="✔"/>
            </a:pPr>
            <a:r>
              <a:rPr lang="en-US" sz="1700"/>
              <a:t>level0 file num compaction trigger</a:t>
            </a:r>
            <a:endParaRPr sz="17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400"/>
              <a:t>The number of </a:t>
            </a:r>
            <a:r>
              <a:rPr lang="en-US" sz="1400" b="1"/>
              <a:t>WA</a:t>
            </a:r>
            <a:r>
              <a:rPr lang="en-US" sz="1400"/>
              <a:t> and </a:t>
            </a:r>
            <a:r>
              <a:rPr lang="en-US" sz="1400" b="1"/>
              <a:t>compaction</a:t>
            </a:r>
            <a:r>
              <a:rPr lang="en-US" sz="1400"/>
              <a:t> does </a:t>
            </a:r>
            <a:endParaRPr sz="1400"/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not continue to decrease.</a:t>
            </a:r>
            <a:endParaRPr sz="1400"/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	but, </a:t>
            </a:r>
            <a:r>
              <a:rPr lang="en-US" sz="1400" b="1"/>
              <a:t>Throughput</a:t>
            </a:r>
            <a:r>
              <a:rPr lang="en-US" sz="1400"/>
              <a:t> increases.</a:t>
            </a:r>
            <a:endParaRPr sz="1400"/>
          </a:p>
        </p:txBody>
      </p:sp>
      <p:sp>
        <p:nvSpPr>
          <p:cNvPr id="207" name="Google Shape;207;p15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25" y="2847825"/>
            <a:ext cx="3791175" cy="22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751" y="3983643"/>
            <a:ext cx="3791175" cy="227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751" y="1570793"/>
            <a:ext cx="3791175" cy="227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Next week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Disadvantages of increasing memtable size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Performance differences depending on cache size (the options remain the same)</a:t>
            </a:r>
            <a:endParaRPr sz="2600"/>
          </a:p>
          <a:p>
            <a:pPr marL="742950" lvl="1" indent="-276860" algn="l" rtl="0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Change the number of memtable</a:t>
            </a:r>
            <a:endParaRPr/>
          </a:p>
          <a:p>
            <a:pPr marL="742950" lvl="1" indent="-276860" algn="l" rtl="0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Use max_background_compactions, max_background_flushes</a:t>
            </a:r>
            <a:endParaRPr/>
          </a:p>
          <a:p>
            <a:pPr marL="742950" lvl="1" indent="-276860" algn="l" rtl="0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 b="1"/>
              <a:t>Other ways to reduce Write Amplification !</a:t>
            </a:r>
            <a:endParaRPr b="1"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7" name="Google Shape;217;p1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622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Contents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Memtable &amp; SSTable Overview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Related Options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Experiment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memtable sizes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SSTable sizes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various memtable + SSTable sizes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level0 file num compaction trigger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Next week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Overview</a:t>
            </a:r>
            <a:endParaRPr/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379536" y="3924464"/>
            <a:ext cx="8280920" cy="223234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4291212" y="1700808"/>
            <a:ext cx="4104456" cy="17281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4341716" y="1804996"/>
            <a:ext cx="9717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595764" y="3924464"/>
            <a:ext cx="6174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611560" y="4366198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18072" y="4797152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14146" y="5230773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10865" y="5626074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267098" y="4396287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2336994" y="4399767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1267098" y="4807433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336994" y="4810913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3410130" y="4813365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267098" y="5228066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336994" y="5231546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3410130" y="5233998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1267098" y="5645219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2336994" y="5648699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3410130" y="5651151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4480026" y="5228066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4482688" y="5656851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552584" y="5656851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4758895" y="2295335"/>
            <a:ext cx="1397281" cy="934247"/>
          </a:xfrm>
          <a:prstGeom prst="rect">
            <a:avLst/>
          </a:prstGeom>
          <a:solidFill>
            <a:srgbClr val="D0D0EF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516216" y="2295335"/>
            <a:ext cx="1397281" cy="934247"/>
          </a:xfrm>
          <a:prstGeom prst="rect">
            <a:avLst/>
          </a:prstGeom>
          <a:solidFill>
            <a:srgbClr val="CCFFFF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 txBox="1"/>
          <p:nvPr/>
        </p:nvSpPr>
        <p:spPr>
          <a:xfrm flipH="1">
            <a:off x="4920567" y="2608569"/>
            <a:ext cx="12828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 txBox="1"/>
          <p:nvPr/>
        </p:nvSpPr>
        <p:spPr>
          <a:xfrm flipH="1">
            <a:off x="6619002" y="2506166"/>
            <a:ext cx="12828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6873555" y="4366198"/>
            <a:ext cx="1397281" cy="934247"/>
          </a:xfrm>
          <a:prstGeom prst="rect">
            <a:avLst/>
          </a:prstGeom>
          <a:solidFill>
            <a:srgbClr val="FFF4C7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 flipH="1">
            <a:off x="7272061" y="4705399"/>
            <a:ext cx="12828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5763952" y="1897917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6266655" y="1895752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6769358" y="1895278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7272061" y="1892642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7164288" y="5573679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7666991" y="5571514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2595094" y="2577791"/>
            <a:ext cx="8150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7"/>
          <p:cNvCxnSpPr>
            <a:stCxn id="87" idx="3"/>
            <a:endCxn id="75" idx="1"/>
          </p:cNvCxnSpPr>
          <p:nvPr/>
        </p:nvCxnSpPr>
        <p:spPr>
          <a:xfrm>
            <a:off x="3410130" y="2762457"/>
            <a:ext cx="13488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7"/>
          <p:cNvCxnSpPr>
            <a:stCxn id="77" idx="1"/>
            <a:endCxn id="76" idx="1"/>
          </p:cNvCxnSpPr>
          <p:nvPr/>
        </p:nvCxnSpPr>
        <p:spPr>
          <a:xfrm>
            <a:off x="6203438" y="2762457"/>
            <a:ext cx="312900" cy="6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90" name="Google Shape;90;p7"/>
          <p:cNvCxnSpPr>
            <a:stCxn id="76" idx="2"/>
            <a:endCxn id="79" idx="0"/>
          </p:cNvCxnSpPr>
          <p:nvPr/>
        </p:nvCxnSpPr>
        <p:spPr>
          <a:xfrm rot="-5400000" flipH="1">
            <a:off x="6825156" y="3619282"/>
            <a:ext cx="1136700" cy="3573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7"/>
          <p:cNvCxnSpPr>
            <a:stCxn id="79" idx="1"/>
          </p:cNvCxnSpPr>
          <p:nvPr/>
        </p:nvCxnSpPr>
        <p:spPr>
          <a:xfrm rot="10800000">
            <a:off x="3491955" y="4534822"/>
            <a:ext cx="3381600" cy="2985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92" name="Google Shape;92;p7"/>
          <p:cNvSpPr txBox="1"/>
          <p:nvPr/>
        </p:nvSpPr>
        <p:spPr>
          <a:xfrm>
            <a:off x="5097035" y="3521994"/>
            <a:ext cx="753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7"/>
          <p:cNvCxnSpPr>
            <a:stCxn id="92" idx="0"/>
            <a:endCxn id="75" idx="2"/>
          </p:cNvCxnSpPr>
          <p:nvPr/>
        </p:nvCxnSpPr>
        <p:spPr>
          <a:xfrm rot="10800000">
            <a:off x="5457477" y="3229494"/>
            <a:ext cx="16500" cy="2925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Occurred </a:t>
            </a:r>
            <a:r>
              <a:rPr lang="en-US">
                <a:solidFill>
                  <a:srgbClr val="FF0000"/>
                </a:solidFill>
              </a:rPr>
              <a:t>Write-Amplification</a:t>
            </a:r>
            <a:endParaRPr/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reduce write amplification?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reduce number of compaction…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431540" y="1844725"/>
            <a:ext cx="8280920" cy="223234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647768" y="1844725"/>
            <a:ext cx="6174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663564" y="2286459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670076" y="2717413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666150" y="3151034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662869" y="3546335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1319102" y="2316548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2388998" y="2320028"/>
            <a:ext cx="881082" cy="276999"/>
          </a:xfrm>
          <a:prstGeom prst="rect">
            <a:avLst/>
          </a:prstGeom>
          <a:solidFill>
            <a:srgbClr val="FF660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1319102" y="2727694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2388998" y="2731174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3462134" y="2733626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319102" y="3148327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2388998" y="3151807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3462134" y="3154259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319102" y="3565480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2388998" y="3568960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3462134" y="3571412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4532030" y="3148327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4534692" y="3577112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5604588" y="3577112"/>
            <a:ext cx="881082" cy="276999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6925559" y="2286459"/>
            <a:ext cx="1397281" cy="934247"/>
          </a:xfrm>
          <a:prstGeom prst="rect">
            <a:avLst/>
          </a:prstGeom>
          <a:solidFill>
            <a:srgbClr val="FFF4C7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 flipH="1">
            <a:off x="7324065" y="2625660"/>
            <a:ext cx="12828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7216292" y="3493940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7718995" y="3491775"/>
            <a:ext cx="346365" cy="231585"/>
          </a:xfrm>
          <a:prstGeom prst="rect">
            <a:avLst/>
          </a:prstGeom>
          <a:solidFill>
            <a:srgbClr val="D8D8D8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3465830" y="2734436"/>
            <a:ext cx="881082" cy="276999"/>
          </a:xfrm>
          <a:prstGeom prst="rect">
            <a:avLst/>
          </a:prstGeom>
          <a:solidFill>
            <a:srgbClr val="FF660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2388998" y="2727693"/>
            <a:ext cx="881082" cy="276999"/>
          </a:xfrm>
          <a:prstGeom prst="rect">
            <a:avLst/>
          </a:prstGeom>
          <a:solidFill>
            <a:srgbClr val="FF660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2267654" y="2157889"/>
            <a:ext cx="2160240" cy="934247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 dirty="0"/>
              <a:t>Experiment Info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742950" lvl="1" indent="-2946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✔"/>
            </a:pPr>
            <a:r>
              <a:rPr lang="en-US" dirty="0" err="1"/>
              <a:t>RocksDB</a:t>
            </a:r>
            <a:r>
              <a:rPr lang="en-US" dirty="0"/>
              <a:t> 	</a:t>
            </a:r>
            <a:r>
              <a:rPr lang="en-US" dirty="0">
                <a:solidFill>
                  <a:srgbClr val="666666"/>
                </a:solidFill>
              </a:rPr>
              <a:t>version 6.21</a:t>
            </a:r>
            <a:endParaRPr dirty="0">
              <a:solidFill>
                <a:srgbClr val="666666"/>
              </a:solidFill>
            </a:endParaRPr>
          </a:p>
          <a:p>
            <a:pPr marL="742950" lvl="1" indent="-294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 dirty="0"/>
              <a:t>CPU 		</a:t>
            </a:r>
            <a:r>
              <a:rPr lang="en-US" dirty="0">
                <a:solidFill>
                  <a:srgbClr val="666666"/>
                </a:solidFill>
              </a:rPr>
              <a:t>1 * Intel(R) Core(TM) i5-7500 CPU @ 3.40GHz</a:t>
            </a:r>
            <a:endParaRPr dirty="0">
              <a:solidFill>
                <a:srgbClr val="666666"/>
              </a:solidFill>
            </a:endParaRPr>
          </a:p>
          <a:p>
            <a:pPr marL="742950" lvl="1" indent="-294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 dirty="0"/>
              <a:t>Key 		</a:t>
            </a:r>
            <a:r>
              <a:rPr lang="en-US" dirty="0">
                <a:solidFill>
                  <a:srgbClr val="666666"/>
                </a:solidFill>
              </a:rPr>
              <a:t>16 bytes</a:t>
            </a:r>
            <a:endParaRPr dirty="0">
              <a:solidFill>
                <a:srgbClr val="666666"/>
              </a:solidFill>
            </a:endParaRPr>
          </a:p>
          <a:p>
            <a:pPr marL="742950" lvl="1" indent="-294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 dirty="0"/>
              <a:t>Values  		</a:t>
            </a:r>
            <a:r>
              <a:rPr lang="en-US" dirty="0">
                <a:solidFill>
                  <a:srgbClr val="666666"/>
                </a:solidFill>
              </a:rPr>
              <a:t>1KB</a:t>
            </a:r>
            <a:endParaRPr dirty="0">
              <a:solidFill>
                <a:srgbClr val="666666"/>
              </a:solidFill>
            </a:endParaRPr>
          </a:p>
          <a:p>
            <a:pPr marL="742950" lvl="1" indent="-294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 dirty="0"/>
              <a:t>Entries  		</a:t>
            </a:r>
            <a:r>
              <a:rPr lang="en-US" dirty="0">
                <a:solidFill>
                  <a:srgbClr val="666666"/>
                </a:solidFill>
              </a:rPr>
              <a:t>4,000,000</a:t>
            </a:r>
            <a:endParaRPr dirty="0">
              <a:solidFill>
                <a:srgbClr val="666666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60"/>
              <a:buChar char="✔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options are defaults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memtable sizes</a:t>
            </a: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089626" y="1996552"/>
            <a:ext cx="1129200" cy="754800"/>
          </a:xfrm>
          <a:prstGeom prst="rect">
            <a:avLst/>
          </a:prstGeom>
          <a:solidFill>
            <a:srgbClr val="D0D0EF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2324895" y="1996552"/>
            <a:ext cx="1129200" cy="754800"/>
          </a:xfrm>
          <a:prstGeom prst="rect">
            <a:avLst/>
          </a:prstGeom>
          <a:solidFill>
            <a:srgbClr val="CCFFFF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 flipH="1">
            <a:off x="1220376" y="2249650"/>
            <a:ext cx="103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 flipH="1">
            <a:off x="2408062" y="2166907"/>
            <a:ext cx="1036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4622123" y="1805448"/>
            <a:ext cx="1701000" cy="1137000"/>
          </a:xfrm>
          <a:prstGeom prst="rect">
            <a:avLst/>
          </a:prstGeom>
          <a:solidFill>
            <a:srgbClr val="D0D0EF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6482935" y="1805448"/>
            <a:ext cx="1701000" cy="1137000"/>
          </a:xfrm>
          <a:prstGeom prst="rect">
            <a:avLst/>
          </a:prstGeom>
          <a:solidFill>
            <a:srgbClr val="CCFFFF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 flipH="1">
            <a:off x="4997621" y="2220047"/>
            <a:ext cx="156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 flipH="1">
            <a:off x="6805129" y="2112350"/>
            <a:ext cx="156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3851275" y="2303750"/>
            <a:ext cx="485100" cy="1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373" y="3303350"/>
            <a:ext cx="3724150" cy="27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73" y="3303348"/>
            <a:ext cx="3724150" cy="27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/>
        </p:nvSpPr>
        <p:spPr>
          <a:xfrm>
            <a:off x="6187425" y="3669175"/>
            <a:ext cx="7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Why...?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memtable sizes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25" y="1709425"/>
            <a:ext cx="3036950" cy="21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700" y="1709425"/>
            <a:ext cx="3127344" cy="21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4168625"/>
            <a:ext cx="3036957" cy="21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5232775" y="4701775"/>
            <a:ext cx="252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Do not affect WA when sequential write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SSTable sizes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1790058" y="1881821"/>
            <a:ext cx="1273500" cy="400200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4989823" y="1867287"/>
            <a:ext cx="881100" cy="276900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3139850" y="1881825"/>
            <a:ext cx="8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64MB</a:t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6108625" y="1881825"/>
            <a:ext cx="16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16MB/4MB</a:t>
            </a:r>
            <a:endParaRPr/>
          </a:p>
        </p:txBody>
      </p:sp>
      <p:sp>
        <p:nvSpPr>
          <p:cNvPr id="177" name="Google Shape;177;p12"/>
          <p:cNvSpPr/>
          <p:nvPr/>
        </p:nvSpPr>
        <p:spPr>
          <a:xfrm>
            <a:off x="5075198" y="2005137"/>
            <a:ext cx="881100" cy="276900"/>
          </a:xfrm>
          <a:prstGeom prst="rect">
            <a:avLst/>
          </a:prstGeom>
          <a:solidFill>
            <a:srgbClr val="92D050"/>
          </a:solidFill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4097250" y="2011725"/>
            <a:ext cx="485100" cy="1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2689075" y="2530675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※ 1MB, 256KB, 64KB…  too many open files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75" y="3529299"/>
            <a:ext cx="3724151" cy="26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275" y="3529301"/>
            <a:ext cx="3724151" cy="26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SSTable sizes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Reduce both compaction and WA when smaller</a:t>
            </a:r>
            <a:endParaRPr sz="12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+) Do not affect sequential write.</a:t>
            </a:r>
            <a:endParaRPr sz="1800"/>
          </a:p>
        </p:txBody>
      </p:sp>
      <p:sp>
        <p:nvSpPr>
          <p:cNvPr id="188" name="Google Shape;188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25" y="2473805"/>
            <a:ext cx="3731950" cy="270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00" y="2473800"/>
            <a:ext cx="3843028" cy="27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화면 슬라이드 쇼(4:3)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Sans Symbols</vt:lpstr>
      <vt:lpstr>Gulim</vt:lpstr>
      <vt:lpstr>Arial</vt:lpstr>
      <vt:lpstr>파일캐쉬서식</vt:lpstr>
      <vt:lpstr>RocksDB Festival 2nd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RocksDB Festival 2nd</dc:title>
  <cp:lastModifiedBy>황예진</cp:lastModifiedBy>
  <cp:revision>2</cp:revision>
  <dcterms:modified xsi:type="dcterms:W3CDTF">2021-08-01T16:11:23Z</dcterms:modified>
</cp:coreProperties>
</file>