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4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15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16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notesSlides/notesSlide17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notesSlides/notesSlide18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3"/>
  </p:notesMasterIdLst>
  <p:handoutMasterIdLst>
    <p:handoutMasterId r:id="rId24"/>
  </p:handoutMasterIdLst>
  <p:sldIdLst>
    <p:sldId id="4015" r:id="rId2"/>
    <p:sldId id="4242" r:id="rId3"/>
    <p:sldId id="4243" r:id="rId4"/>
    <p:sldId id="4254" r:id="rId5"/>
    <p:sldId id="4259" r:id="rId6"/>
    <p:sldId id="4237" r:id="rId7"/>
    <p:sldId id="4256" r:id="rId8"/>
    <p:sldId id="4257" r:id="rId9"/>
    <p:sldId id="4245" r:id="rId10"/>
    <p:sldId id="4244" r:id="rId11"/>
    <p:sldId id="4241" r:id="rId12"/>
    <p:sldId id="4255" r:id="rId13"/>
    <p:sldId id="4258" r:id="rId14"/>
    <p:sldId id="4232" r:id="rId15"/>
    <p:sldId id="4234" r:id="rId16"/>
    <p:sldId id="4246" r:id="rId17"/>
    <p:sldId id="4248" r:id="rId18"/>
    <p:sldId id="4247" r:id="rId19"/>
    <p:sldId id="4249" r:id="rId20"/>
    <p:sldId id="4253" r:id="rId21"/>
    <p:sldId id="4228" r:id="rId22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1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6600"/>
    <a:srgbClr val="FF3300"/>
    <a:srgbClr val="008000"/>
    <a:srgbClr val="0099FF"/>
    <a:srgbClr val="CCFFFF"/>
    <a:srgbClr val="99CCFF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82" autoAdjust="0"/>
    <p:restoredTop sz="93058" autoAdjust="0"/>
  </p:normalViewPr>
  <p:slideViewPr>
    <p:cSldViewPr>
      <p:cViewPr varScale="1">
        <p:scale>
          <a:sx n="151" d="100"/>
          <a:sy n="151" d="100"/>
        </p:scale>
        <p:origin x="1992" y="138"/>
      </p:cViewPr>
      <p:guideLst>
        <p:guide orient="horz" pos="816"/>
        <p:guide pos="1680"/>
      </p:guideLst>
    </p:cSldViewPr>
  </p:slideViewPr>
  <p:outlineViewPr>
    <p:cViewPr>
      <p:scale>
        <a:sx n="33" d="100"/>
        <a:sy n="33" d="100"/>
      </p:scale>
      <p:origin x="84" y="160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>
            <a:extLst>
              <a:ext uri="{FF2B5EF4-FFF2-40B4-BE49-F238E27FC236}">
                <a16:creationId xmlns:a16="http://schemas.microsoft.com/office/drawing/2014/main" id="{FEC71AF6-6A35-43D3-8CC4-F7BA027133E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1027">
            <a:extLst>
              <a:ext uri="{FF2B5EF4-FFF2-40B4-BE49-F238E27FC236}">
                <a16:creationId xmlns:a16="http://schemas.microsoft.com/office/drawing/2014/main" id="{CEEA974A-945F-4D02-B7C5-990D5E0EC12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1028">
            <a:extLst>
              <a:ext uri="{FF2B5EF4-FFF2-40B4-BE49-F238E27FC236}">
                <a16:creationId xmlns:a16="http://schemas.microsoft.com/office/drawing/2014/main" id="{E0BF02C8-8D43-4ECA-B77F-0F3A882D476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1029">
            <a:extLst>
              <a:ext uri="{FF2B5EF4-FFF2-40B4-BE49-F238E27FC236}">
                <a16:creationId xmlns:a16="http://schemas.microsoft.com/office/drawing/2014/main" id="{755CB34E-6853-4804-A572-A0CC00B4AE9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298A7D1A-B5C8-4586-A5C7-B9EDF8A157B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8T07:57:00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1602 1067 24575,'-14'0'0,"-3"0"0,7 0 0,-6 0 0,2 0 0,-9 0 0,-2 0 0,-10 0 0,3 0 0,-16 0 0,8 0 0,-16 0 0,3 0 0,-5 0 0,6 0 0,-5 0 0,12 0 0,-5 0 0,7 0 0,0 0 0,5-5 0,3 5 0,-1-6 0,5 6 0,0-4 0,2-2 0,4-5 0,-4 1 0,-1-1 0,1 1 0,4-1 0,-4-5 0,4 5 0,1-4 0,-4-1 0,3 5 0,0-8 0,-4 2 0,5-4 0,-1 1 0,-3-2 0,8 2 0,-3 4 0,-1-4 0,5 5 0,-4-5 0,5 0 0,-1 4 0,5-2 0,-3 2 0,7-3 0,-7 4 0,7-4 0,-3 4 0,3-4 0,2 4 0,-1-4 0,4 9 0,2-9 0,-2 10 0,4-10 0,-2 9 0,3-4 0,0 5 0,0 0 0,0 0 0,3 0 0,3 1 0,1 3 0,6-3 0,9 2 0,-2-4 0,6 0 0,-2 5 0,-5-4 0,5 4 0,-6-5 0,0 0 0,0 0 0,0 1 0,0-2 0,0 2 0,-4 0 0,3-2 0,-8 3 0,8-2 0,-7 5 0,3-3 0,-1 7 0,-3-8 0,4 5 0,-1-1 0,2-4 0,4 4 0,14-10 0,-11 5 0,10-5 0,-7 4 0,1 1 0,4-1 0,-4-3 0,3 6 0,-3-5 0,0 8 0,3-6 0,-3 0 0,-1 1 0,5 0 0,-10 4 0,10-4 0,-9 4 0,8 1 0,-9-4 0,5 8 0,-1-3 0,-4-1 0,10 4 0,-9-4 0,3 5 0,0 0 0,10-4 0,-6 3 0,9-4 0,-11 5 0,0 0 0,3 0 0,-9 0 0,10 0 0,-10 0 0,10 0 0,-9 0 0,3 0 0,-5 0 0,0 0 0,0 0 0,0 0 0,0 0 0,-4 4 0,3 1 0,-4 5 0,6-1 0,-1 1 0,1 0 0,-6-1 0,12 6 0,-13-1 0,8 1 0,-10 4 0,-2-4 0,1 0 0,0 3 0,-1-3 0,2 5 0,-2-1 0,1-4 0,-4 3 0,3-3 0,-7 0 0,3 4 0,-1-9 0,-2 9 0,3-10 0,-4 5 0,0-6 0,4 6 0,-3-3 0,3 3 0,-4-6 0,4 1 0,-3 5 0,2-4 0,-3 4 0,0-1 0,0-3 0,0 4 0,4-1 0,-3-2 0,3 3 0,-4-1 0,0-3 0,0 4 0,0-6 0,0 6 0,0-3 0,0 2 0,0-4 0,0 4 0,0-3 0,0 4 0,0-5 0,0 5 0,0-4 0,0 3 0,-3-3 0,-2-2 0,-7 10 0,3-7 0,-4 7 0,5-10 0,0 1 0,0 0 0,-1 0 0,2 0 0,-2-4 0,1 3 0,0-7 0,-4 7 0,2-7 0,-3 7 0,6-7 0,-2 8 0,1-8 0,0 6 0,0-6 0,-1 8 0,1-9 0,0 4 0,0-4 0,-1 0 0,-7 0 0,7 0 0,-8 0 0,4 0 0,4 0 0,-3 0 0,-1 0 0,3 0 0,-2 0 0,-1 0 0,0 0 0,-1 0 0,-3 0 0,4 0 0,-1 0 0,-3 0 0,-2 5 0,-1-4 0,-3 3 0,4 1 0,-4-4 0,4 4 0,-4-5 0,4 0 0,-12 4 0,9-3 0,-9 4 0,13-5 0,0 4 0,-5-3 0,3 3 0,-8-4 0,3 5 0,1-4 0,-5 5 0,4-6 0,-5 0 0,1 0 0,-8 0 0,6 0 0,-11 0 0,11 0 0,-30 0 0,25 0 0,-25 0 0,24 0 0,0 0 0,-6 0 0,12 0 0,-11 0 0,11-6 0,-5-4 0,7-7 0,-2 0 0,1-3 0,5-2 0,1 1 0,5-10 0,4 9 0,1-9 0,10 4 0,-2-5 0,6 0 0,0-1 0,0 1 0,0 5 0,0 2 0,5 5 0,4 1 0,5-1 0,9 0 0,-3 4 0,3-3 0,1 2 0,-5-2 0,4 3 0,-5-3 0,0 8 0,1-8 0,-1 9 0,-5-4 0,4 4 0,-7 1 0,7-1 0,-8 1 0,3 0 0,1 0 0,1-5 0,4 3 0,0-4 0,0 6 0,1-1 0,4 0 0,-3 0 0,3 0 0,0 4 0,-4-3 0,10 8 0,-10-3 0,18 4 0,-16 0 0,16 0 0,-18 0 0,10 0 0,-10 0 0,10 0 0,-4 0 0,-1 0 0,4 0 0,3 0 0,0 0 0,12 0 0,1 0 0,0 0 0,13 0 0,-11 0 0,10 0 0,-10 0 0,4 0 0,-13 0 0,5 0 0,-11 0 0,0 4 0,-3 3 0,-3 3 0,0 0 0,-2 0 0,-5-4 0,0 2 0,0-2 0,-4 3 0,3 1 0,-7-5 0,2 4 0,-4-8 0,0 6 0,1-6 0,-2 8 0,2-9 0,-1 8 0,0-7 0,0 3 0,1 0 0,-1-3 0,0 7 0,0-4 0,-4 6 0,4-2 0,-7 1 0,6 0 0,-6 5 0,3 1 0,-1 4 0,-1 1 0,1 0 0,-3-1 0,0 1 0,0 0 0,0 5 0,0-4 0,0 5 0,0-7 0,0 6 0,0-3 0,-3 3 0,-2-5 0,-8-5 0,3 3 0,-3-3 0,3 5 0,2-5 0,-1 4 0,0-4 0,0 4 0,0-4 0,-8 12 0,7-10 0,-8 7 0,6-6 0,2-3 0,-7 5 0,6-1 0,-1-4 0,-1 4 0,4-9 0,-8 4 0,7-5 0,-2 0 0,4 0 0,0-4 0,-1-1 0,1-4 0,0 0 0,0 0 0,-1 0 0,5-9 0,-4-2 0,8 1 0,-5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8T07:57:15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8T07:57:15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8T07:57:15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8T07:57:10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1427 295 24575,'-30'11'0,"-5"1"0,-10 12 0,-14 1 0,-18 2-1112,0 7 1112,30-18 0,2-1 0,-33 12 0,1-7-91,11-1 91,1-10 0,4 13 0,2-19 0,9 14 0,12-16 0,3 9 0,4-5 825,1 2-825,1-2 378,-1-5-378,0 4 0,-6 3 0,-1-2 0,-7 1 0,7-1 0,-4-4 0,9 3 0,-3-4 0,10 0 0,6 0 0,1 0 0,9 0 0,13 0 0,22 0 0,14 0 0,24 0 0,-3 7 0,23 0-513,-42 6 1,2 1 512,3-1 0,0 0 0,5 7 0,0 3 0,-4-7 0,0-2 0,10 6 0,-3-1 0,19 2 0,-26-10 0,2 0 0,21 3 0,-28-8 0,0 2 0,41 6-307,-16-1 307,-2 0 0,-7 0 0,-13-6 0,3 4 0,-18-10 0,-1 8 1009,-6-7-1009,-6 2 323,-4-1-323,-2-1 0,-3 6 0,-2-7 0,2 2 0,-1-3 0,0 0 0,0 0 0,1 0 0,-14-14 0,-14-12 0,-36-46 0,20 30 0,-1-3-788,-4-2 0,-1-2 788,-7-7 0,0 1 0,4 6 0,-2 2 0,-7-8 0,1 1 0,11 13 0,1 3 0,-5-4 0,2 3-378,-15-11 378,-11-5 0,14 9 0,10 21 0,13 3 0,8 11 0,11 6 0,0 0 1544,4 5-1544,2 0 410,-2 0-410,5 4 0,0 1 0,1 4 0,2 0 0,-3 0 0,4 0 0,0-1 0,0 2 0,-4-2 0,3 6 0,-2 1 0,3 5 0,0 5 0,-5 8 0,4 8 0,-4 13 0,0 10 0,-1-12 0,-1 24 0,-3-16 0,3 14 0,-5 5 0,-1-5 0,6 0 0,-3-2 0,3-9 0,1-6 0,-4-3 0,9-20 0,-4 4 0,5-17 0,0 0 0,0-8 0,0-4 0,0 0 0,0 0 0,0-8 0,4-7 0,1-9 0,4-4 0,0-1 0,0 0 0,5-5 0,0 4 0,6-10 0,-6 9 0,5-8 0,-4 3 0,4 0 0,-4-4 0,2 10 0,-1-10 0,3 5 0,-4-7 0,3 6 0,-2-4 0,3 5 0,0-1 0,1-4 0,-1 4 0,5 0 0,-4 2 0,4 4 0,-1 1 0,-3-1 0,3 5 0,-5 2 0,-4 5 0,2 0 0,-6-1 0,7 0 0,-8-3 0,9-3 0,-4-4 0,11-6 0,-10 5 0,15-13 0,-8 6 0,10-7 0,-6 6 0,0-3 0,-8 15 0,1-6 0,-1 16 0,-4-6 0,-1 12 0,-5-3 0,0 4 0,0 0 0,1 0 0,-1 0 0,0 0 0,0 0 0,1-4 0,-2-1 0,2-3 0,3-2 0,2 1 0,0 3 0,-2-2 0,-4 7 0,1-3 0,-1 4 0,0 0 0,-16 0 0,-5-4 0,-17-8 0,13 5 0,3-3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8T07:57:15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8T07:57:15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8T07:57:15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8T07:57:15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8T07:57:15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8T07:57:15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8T07:57:15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39B1887D-7663-403E-876D-1614F0A4492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D59DDDC9-2940-48A1-B31A-BCE39386F15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FD563CF0-E84C-459C-8D1D-55CD4C1A3D0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6175" y="685800"/>
            <a:ext cx="4570413" cy="34274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6F2C1104-B26F-4E3E-BCCC-279E2D6F7F4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81BF9821-0208-4162-A99B-48F35E87C3E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04DA7AA2-98D1-40B4-8353-C66E7AB599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/>
            </a:lvl1pPr>
          </a:lstStyle>
          <a:p>
            <a:pPr>
              <a:defRPr/>
            </a:pPr>
            <a:fld id="{59B1E145-2250-46EF-BD1E-38C153529CA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40739DF0-B1B7-4CB7-85E5-05411FE450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5110788-039F-47EE-9607-E756F6667C77}" type="slidenum">
              <a:rPr lang="en-US" altLang="ko-KR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851ECF38-DAEC-4094-B865-AC71ACF889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E9AFD73F-73E0-4BBA-8DE5-3FBFE629E6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안녕하세요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 Key/Value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주제를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다루는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Docks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팀의 팀장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최민국입니다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발표를 시작하겠습니다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</a:t>
            </a:r>
            <a:r>
              <a:rPr lang="en-US" altLang="ko-KR" dirty="0"/>
              <a:t>1</a:t>
            </a:r>
            <a:r>
              <a:rPr lang="ko-KR" altLang="en-US" dirty="0"/>
              <a:t>번 결과와 </a:t>
            </a:r>
            <a:r>
              <a:rPr lang="en-US" altLang="ko-KR" dirty="0"/>
              <a:t>2</a:t>
            </a:r>
            <a:r>
              <a:rPr lang="ko-KR" altLang="en-US" dirty="0"/>
              <a:t>번결과를 종합하여</a:t>
            </a:r>
            <a:endParaRPr lang="en-US" altLang="ko-KR" dirty="0"/>
          </a:p>
          <a:p>
            <a:r>
              <a:rPr lang="en-US" altLang="ko-KR" dirty="0"/>
              <a:t>key</a:t>
            </a:r>
            <a:r>
              <a:rPr lang="ko-KR" altLang="en-US" dirty="0"/>
              <a:t>와 </a:t>
            </a:r>
            <a:r>
              <a:rPr lang="en-US" altLang="ko-KR" dirty="0"/>
              <a:t>value size</a:t>
            </a:r>
            <a:r>
              <a:rPr lang="ko-KR" altLang="en-US" dirty="0"/>
              <a:t>로 구분하지 않고</a:t>
            </a:r>
            <a:r>
              <a:rPr lang="en-US" altLang="ko-KR" dirty="0"/>
              <a:t> </a:t>
            </a:r>
            <a:r>
              <a:rPr lang="en-US" altLang="ko-KR" dirty="0" err="1"/>
              <a:t>Datasize</a:t>
            </a:r>
            <a:r>
              <a:rPr lang="ko-KR" altLang="en-US" dirty="0"/>
              <a:t>별 </a:t>
            </a:r>
            <a:r>
              <a:rPr lang="en-US" altLang="ko-KR" dirty="0"/>
              <a:t>throughput ratio</a:t>
            </a:r>
            <a:r>
              <a:rPr lang="ko-KR" altLang="en-US" dirty="0"/>
              <a:t>를 확인해보았습니다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또한 </a:t>
            </a:r>
            <a:r>
              <a:rPr lang="en-US" altLang="ko-KR" dirty="0" err="1"/>
              <a:t>data_size_ratio</a:t>
            </a:r>
            <a:r>
              <a:rPr lang="ko-KR" altLang="en-US" dirty="0"/>
              <a:t>와 비슷하게 </a:t>
            </a:r>
            <a:r>
              <a:rPr lang="en-US" altLang="ko-KR" dirty="0" err="1"/>
              <a:t>throughput_ratio</a:t>
            </a:r>
            <a:r>
              <a:rPr lang="en-US" altLang="ko-KR" dirty="0"/>
              <a:t> </a:t>
            </a:r>
            <a:r>
              <a:rPr lang="ko-KR" altLang="en-US" dirty="0"/>
              <a:t>형성되었습니다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다만 </a:t>
            </a:r>
            <a:r>
              <a:rPr lang="en-US" altLang="ko-KR" dirty="0" err="1"/>
              <a:t>write_ratio</a:t>
            </a:r>
            <a:r>
              <a:rPr lang="ko-KR" altLang="en-US" dirty="0"/>
              <a:t>와 달리 </a:t>
            </a:r>
            <a:r>
              <a:rPr lang="en-US" altLang="ko-KR" dirty="0" err="1"/>
              <a:t>read_ratio</a:t>
            </a:r>
            <a:r>
              <a:rPr lang="ko-KR" altLang="en-US" dirty="0"/>
              <a:t>는 </a:t>
            </a:r>
            <a:r>
              <a:rPr lang="en-US" altLang="ko-KR" dirty="0" err="1"/>
              <a:t>data_size</a:t>
            </a:r>
            <a:r>
              <a:rPr lang="ko-KR" altLang="en-US" dirty="0"/>
              <a:t>에 정확하게 비례한다고 보기 어려운데요</a:t>
            </a:r>
            <a:endParaRPr lang="en-US" altLang="ko-KR" dirty="0"/>
          </a:p>
          <a:p>
            <a:r>
              <a:rPr lang="ko-KR" altLang="en-US" dirty="0"/>
              <a:t>왜 그런 걸 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1E145-2250-46EF-BD1E-38C153529CAD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98430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이는 예시를 통해 확인해보겠습니다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Read_sequential</a:t>
            </a:r>
            <a:r>
              <a:rPr lang="ko-KR" altLang="en-US" dirty="0"/>
              <a:t> 같은 경우에는</a:t>
            </a:r>
            <a:r>
              <a:rPr lang="en-US" altLang="ko-KR" dirty="0"/>
              <a:t>, search </a:t>
            </a:r>
            <a:r>
              <a:rPr lang="ko-KR" altLang="en-US" dirty="0"/>
              <a:t>시간이 짧습니다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왜냐하면 </a:t>
            </a:r>
            <a:r>
              <a:rPr lang="en-US" altLang="ko-KR" dirty="0" err="1"/>
              <a:t>iteror</a:t>
            </a:r>
            <a:r>
              <a:rPr lang="ko-KR" altLang="en-US" dirty="0"/>
              <a:t>를 통해 첫번째 부터</a:t>
            </a:r>
            <a:r>
              <a:rPr lang="en-US" altLang="ko-KR" dirty="0"/>
              <a:t>, </a:t>
            </a:r>
            <a:r>
              <a:rPr lang="ko-KR" altLang="en-US" dirty="0"/>
              <a:t>마지막까지 순회하면서 </a:t>
            </a:r>
            <a:r>
              <a:rPr lang="en-US" altLang="ko-KR" dirty="0"/>
              <a:t>read</a:t>
            </a:r>
            <a:r>
              <a:rPr lang="ko-KR" altLang="en-US" dirty="0"/>
              <a:t>하기 때문입니다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</a:t>
            </a:r>
            <a:r>
              <a:rPr lang="en-US" altLang="ko-KR" dirty="0" err="1"/>
              <a:t>data_size</a:t>
            </a:r>
            <a:r>
              <a:rPr lang="ko-KR" altLang="en-US" dirty="0"/>
              <a:t>가 커지더라도</a:t>
            </a:r>
            <a:r>
              <a:rPr lang="en-US" altLang="ko-KR" dirty="0"/>
              <a:t>, </a:t>
            </a:r>
            <a:r>
              <a:rPr lang="ko-KR" altLang="en-US" dirty="0"/>
              <a:t>이미 대부분의 시간은 </a:t>
            </a:r>
            <a:r>
              <a:rPr lang="en-US" altLang="ko-KR" dirty="0"/>
              <a:t>read</a:t>
            </a:r>
            <a:r>
              <a:rPr lang="ko-KR" altLang="en-US" dirty="0"/>
              <a:t>에 사용하므로 </a:t>
            </a:r>
            <a:r>
              <a:rPr lang="en-US" altLang="ko-KR" dirty="0" err="1"/>
              <a:t>throughpu</a:t>
            </a:r>
            <a:r>
              <a:rPr lang="ko-KR" altLang="en-US" dirty="0"/>
              <a:t>에 극적인 차이를 보이기 어렵습니다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반면 </a:t>
            </a:r>
            <a:r>
              <a:rPr lang="en-US" altLang="ko-KR" dirty="0" err="1"/>
              <a:t>readrandom</a:t>
            </a:r>
            <a:r>
              <a:rPr lang="ko-KR" altLang="en-US" dirty="0"/>
              <a:t>은 상대적으로 </a:t>
            </a:r>
            <a:r>
              <a:rPr lang="en-US" altLang="ko-KR" dirty="0" err="1"/>
              <a:t>searc</a:t>
            </a:r>
            <a:r>
              <a:rPr lang="ko-KR" altLang="en-US" dirty="0"/>
              <a:t>시간이 깁니다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왜냐하면 매 </a:t>
            </a:r>
            <a:r>
              <a:rPr lang="en-US" altLang="ko-KR" dirty="0"/>
              <a:t>key </a:t>
            </a:r>
            <a:r>
              <a:rPr lang="ko-KR" altLang="en-US" dirty="0"/>
              <a:t>마다</a:t>
            </a:r>
            <a:r>
              <a:rPr lang="en-US" altLang="ko-KR" dirty="0"/>
              <a:t>, get </a:t>
            </a:r>
            <a:r>
              <a:rPr lang="en-US" altLang="ko-KR" dirty="0" err="1"/>
              <a:t>api</a:t>
            </a:r>
            <a:r>
              <a:rPr lang="ko-KR" altLang="en-US" dirty="0" err="1"/>
              <a:t>를</a:t>
            </a:r>
            <a:r>
              <a:rPr lang="ko-KR" altLang="en-US" dirty="0"/>
              <a:t> 통해서 탐색하고 읽어드리기 </a:t>
            </a:r>
            <a:r>
              <a:rPr lang="ko-KR" altLang="en-US" dirty="0" err="1"/>
              <a:t>떄문입니다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</a:t>
            </a:r>
            <a:r>
              <a:rPr lang="en-US" altLang="ko-KR" dirty="0" err="1"/>
              <a:t>data_size</a:t>
            </a:r>
            <a:r>
              <a:rPr lang="ko-KR" altLang="en-US" dirty="0"/>
              <a:t>가 커지면</a:t>
            </a:r>
            <a:r>
              <a:rPr lang="en-US" altLang="ko-KR" dirty="0"/>
              <a:t>, read</a:t>
            </a:r>
            <a:r>
              <a:rPr lang="ko-KR" altLang="en-US" dirty="0"/>
              <a:t>하는 </a:t>
            </a:r>
            <a:r>
              <a:rPr lang="en-US" altLang="ko-KR" dirty="0"/>
              <a:t>data </a:t>
            </a:r>
            <a:r>
              <a:rPr lang="ko-KR" altLang="en-US" dirty="0"/>
              <a:t>양이 배로 많아지면서 극적인 차이를 보입니다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1E145-2250-46EF-BD1E-38C153529CAD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343600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정리하자면</a:t>
            </a:r>
            <a:endParaRPr lang="en-US" altLang="ko-KR" dirty="0"/>
          </a:p>
          <a:p>
            <a:r>
              <a:rPr lang="ko-KR" altLang="en-US" dirty="0" err="1"/>
              <a:t>스루풋은</a:t>
            </a:r>
            <a:r>
              <a:rPr lang="ko-KR" altLang="en-US" dirty="0"/>
              <a:t> 데이터 사이즈에 비례합니다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이런 경우에는 </a:t>
            </a:r>
            <a:r>
              <a:rPr lang="ko-KR" altLang="en-US" dirty="0" err="1"/>
              <a:t>스루풋</a:t>
            </a:r>
            <a:r>
              <a:rPr lang="ko-KR" altLang="en-US" dirty="0"/>
              <a:t> 크다고 해서</a:t>
            </a:r>
            <a:r>
              <a:rPr lang="en-US" altLang="ko-KR" dirty="0"/>
              <a:t>, </a:t>
            </a:r>
            <a:r>
              <a:rPr lang="ko-KR" altLang="en-US" dirty="0"/>
              <a:t>더 좋은 성능을 가진다고 하기는 어렵습니다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데이터 사이즈가 다르면</a:t>
            </a:r>
            <a:endParaRPr lang="en-US" altLang="ko-KR" dirty="0"/>
          </a:p>
          <a:p>
            <a:r>
              <a:rPr lang="ko-KR" altLang="en-US" dirty="0" err="1"/>
              <a:t>스루풋은</a:t>
            </a:r>
            <a:r>
              <a:rPr lang="ko-KR" altLang="en-US" dirty="0"/>
              <a:t> 적절한 성능평가지표가 아니고</a:t>
            </a:r>
            <a:endParaRPr lang="en-US" altLang="ko-KR" dirty="0"/>
          </a:p>
          <a:p>
            <a:r>
              <a:rPr lang="ko-KR" altLang="en-US" dirty="0" err="1"/>
              <a:t>스루풋</a:t>
            </a:r>
            <a:r>
              <a:rPr lang="ko-KR" altLang="en-US" dirty="0"/>
              <a:t> 보다는 </a:t>
            </a:r>
            <a:r>
              <a:rPr lang="en-US" altLang="ko-KR" dirty="0"/>
              <a:t>compaction time</a:t>
            </a:r>
            <a:r>
              <a:rPr lang="ko-KR" altLang="en-US" dirty="0"/>
              <a:t>이나 </a:t>
            </a:r>
            <a:r>
              <a:rPr lang="en-US" altLang="ko-KR" dirty="0"/>
              <a:t>total execution time</a:t>
            </a:r>
            <a:r>
              <a:rPr lang="ko-KR" altLang="en-US" dirty="0"/>
              <a:t>을 확인하는 것이 </a:t>
            </a:r>
            <a:r>
              <a:rPr lang="ko-KR" altLang="en-US" dirty="0" err="1"/>
              <a:t>나아보입니다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마지막으로 </a:t>
            </a:r>
            <a:r>
              <a:rPr lang="en-US" altLang="ko-KR" dirty="0" err="1"/>
              <a:t>read_ratio</a:t>
            </a:r>
            <a:r>
              <a:rPr lang="ko-KR" altLang="en-US" dirty="0"/>
              <a:t>가 </a:t>
            </a:r>
            <a:r>
              <a:rPr lang="en-US" altLang="ko-KR" dirty="0" err="1"/>
              <a:t>data_size</a:t>
            </a:r>
            <a:r>
              <a:rPr lang="ko-KR" altLang="en-US" dirty="0"/>
              <a:t>에 정확히 비례하지 않는 이유는 </a:t>
            </a:r>
            <a:endParaRPr lang="en-US" altLang="ko-KR" dirty="0"/>
          </a:p>
          <a:p>
            <a:pPr lvl="2">
              <a:defRPr/>
            </a:pPr>
            <a:r>
              <a:rPr lang="en-US" altLang="ko-KR" b="0" dirty="0" err="1"/>
              <a:t>read_sequential</a:t>
            </a:r>
            <a:r>
              <a:rPr lang="ko-KR" altLang="en-US" b="0" dirty="0"/>
              <a:t>은 </a:t>
            </a:r>
            <a:r>
              <a:rPr lang="en-US" altLang="ko-KR" b="0" dirty="0"/>
              <a:t> </a:t>
            </a:r>
            <a:r>
              <a:rPr lang="en-US" altLang="ko-KR" b="0" dirty="0">
                <a:solidFill>
                  <a:srgbClr val="FF0000"/>
                </a:solidFill>
              </a:rPr>
              <a:t>Iterator, </a:t>
            </a:r>
            <a:r>
              <a:rPr lang="en-US" altLang="ko-KR" b="0" dirty="0" err="1"/>
              <a:t>read_random</a:t>
            </a:r>
            <a:r>
              <a:rPr lang="ko-KR" altLang="en-US" b="0" dirty="0"/>
              <a:t>은</a:t>
            </a:r>
            <a:r>
              <a:rPr lang="en-US" altLang="ko-KR" b="0" dirty="0"/>
              <a:t> </a:t>
            </a:r>
            <a:r>
              <a:rPr lang="en-US" altLang="ko-KR" b="0" dirty="0">
                <a:solidFill>
                  <a:srgbClr val="FF0000"/>
                </a:solidFill>
              </a:rPr>
              <a:t>Get </a:t>
            </a:r>
            <a:r>
              <a:rPr lang="en-US" altLang="ko-KR" b="0" dirty="0" err="1">
                <a:solidFill>
                  <a:srgbClr val="FF0000"/>
                </a:solidFill>
              </a:rPr>
              <a:t>api</a:t>
            </a:r>
            <a:r>
              <a:rPr lang="ko-KR" altLang="en-US" b="0" dirty="0">
                <a:solidFill>
                  <a:srgbClr val="FF0000"/>
                </a:solidFill>
              </a:rPr>
              <a:t>를 활용하기 때문입니다</a:t>
            </a:r>
            <a:r>
              <a:rPr lang="en-US" altLang="ko-KR" b="0" dirty="0">
                <a:solidFill>
                  <a:srgbClr val="FF0000"/>
                </a:solidFill>
              </a:rPr>
              <a:t>.</a:t>
            </a:r>
          </a:p>
          <a:p>
            <a:pPr lvl="2">
              <a:defRPr/>
            </a:pPr>
            <a:endParaRPr lang="en-US" altLang="ko-KR" b="0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1E145-2250-46EF-BD1E-38C153529CAD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243279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다음으로는 저희가 왜 </a:t>
            </a:r>
            <a:r>
              <a:rPr lang="en-US" altLang="ko-KR" dirty="0"/>
              <a:t>key/value</a:t>
            </a:r>
            <a:r>
              <a:rPr lang="ko-KR" altLang="en-US" dirty="0"/>
              <a:t>를 선택했는지 </a:t>
            </a:r>
            <a:r>
              <a:rPr lang="ko-KR" altLang="en-US" dirty="0" err="1"/>
              <a:t>설명드리곘습니다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rocksDB</a:t>
            </a:r>
            <a:r>
              <a:rPr lang="ko-KR" altLang="en-US" dirty="0"/>
              <a:t>는 기본적으로 </a:t>
            </a:r>
            <a:r>
              <a:rPr lang="en-US" altLang="ko-KR" dirty="0"/>
              <a:t>key/value </a:t>
            </a:r>
            <a:r>
              <a:rPr lang="en-US" altLang="ko-KR" dirty="0" err="1"/>
              <a:t>db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</a:t>
            </a:r>
            <a:r>
              <a:rPr lang="en-US" altLang="ko-KR" dirty="0"/>
              <a:t>key/value </a:t>
            </a:r>
            <a:r>
              <a:rPr lang="en-US" altLang="ko-KR" dirty="0" err="1"/>
              <a:t>db</a:t>
            </a:r>
            <a:r>
              <a:rPr lang="ko-KR" altLang="en-US" dirty="0"/>
              <a:t>라는 관점에서</a:t>
            </a:r>
            <a:r>
              <a:rPr lang="en-US" altLang="ko-KR" dirty="0"/>
              <a:t>, </a:t>
            </a:r>
            <a:r>
              <a:rPr lang="ko-KR" altLang="en-US" dirty="0"/>
              <a:t>다른 </a:t>
            </a:r>
            <a:r>
              <a:rPr lang="en-US" altLang="ko-KR" dirty="0"/>
              <a:t>key/value </a:t>
            </a:r>
            <a:r>
              <a:rPr lang="en-US" altLang="ko-KR" dirty="0" err="1"/>
              <a:t>db</a:t>
            </a:r>
            <a:r>
              <a:rPr lang="ko-KR" altLang="en-US" dirty="0"/>
              <a:t>와 </a:t>
            </a:r>
            <a:r>
              <a:rPr lang="en-US" altLang="ko-KR" dirty="0" err="1"/>
              <a:t>rocksdb</a:t>
            </a:r>
            <a:r>
              <a:rPr lang="ko-KR" altLang="en-US" dirty="0"/>
              <a:t>를 연구해보자는 생각에 선택하였습니다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1E145-2250-46EF-BD1E-38C153529CAD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38320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저희의 목표에 대해 설명하겠습니다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목표를 설명하기 전에 최신 연구동향에 대해 말씀드리겠습니다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작년에 출판된 </a:t>
            </a:r>
            <a:r>
              <a:rPr lang="en-US" altLang="ko-KR" dirty="0"/>
              <a:t>~~~ </a:t>
            </a:r>
            <a:r>
              <a:rPr lang="ko-KR" altLang="en-US" dirty="0"/>
              <a:t>논문을 바탕으로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동영상 </a:t>
            </a:r>
            <a:r>
              <a:rPr lang="ko-KR" altLang="en-US" dirty="0" err="1"/>
              <a:t>캡쳐은</a:t>
            </a:r>
            <a:r>
              <a:rPr lang="ko-KR" altLang="en-US" dirty="0"/>
              <a:t> 당시 학회에서 논문을 발표하는 장면으로</a:t>
            </a:r>
            <a:r>
              <a:rPr lang="en-US" altLang="ko-KR" dirty="0"/>
              <a:t>, </a:t>
            </a:r>
            <a:r>
              <a:rPr lang="ko-KR" altLang="en-US" dirty="0"/>
              <a:t>논문의 목적을 설명하는 부분을 살펴보면서</a:t>
            </a:r>
            <a:endParaRPr lang="en-US" altLang="ko-KR" dirty="0"/>
          </a:p>
          <a:p>
            <a:r>
              <a:rPr lang="ko-KR" altLang="en-US" dirty="0"/>
              <a:t>최신 연구 동향을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Facebook</a:t>
            </a:r>
            <a:r>
              <a:rPr lang="ko-KR" altLang="en-US" dirty="0"/>
              <a:t>과 같은 많은 기업들은 </a:t>
            </a:r>
            <a:r>
              <a:rPr lang="en-US" altLang="ko-KR" dirty="0" err="1"/>
              <a:t>rockdb</a:t>
            </a:r>
            <a:r>
              <a:rPr lang="ko-KR" altLang="en-US" dirty="0"/>
              <a:t>를 통해 다양한 서비스를 제공하고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실제로 다양한 현업의 </a:t>
            </a:r>
            <a:r>
              <a:rPr lang="en-US" altLang="ko-KR" dirty="0"/>
              <a:t>workload</a:t>
            </a:r>
            <a:r>
              <a:rPr lang="ko-KR" altLang="en-US" dirty="0"/>
              <a:t>를 대상으로</a:t>
            </a:r>
            <a:r>
              <a:rPr lang="en-US" altLang="ko-KR" dirty="0"/>
              <a:t>, </a:t>
            </a:r>
            <a:r>
              <a:rPr lang="en-US" altLang="ko-KR" dirty="0" err="1"/>
              <a:t>rockdb</a:t>
            </a:r>
            <a:r>
              <a:rPr lang="ko-KR" altLang="en-US" dirty="0"/>
              <a:t>를 운용하고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1E145-2250-46EF-BD1E-38C153529CAD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297217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우리는 </a:t>
            </a:r>
            <a:r>
              <a:rPr lang="en-US" altLang="ko-KR" dirty="0" err="1"/>
              <a:t>rockdb</a:t>
            </a:r>
            <a:r>
              <a:rPr lang="ko-KR" altLang="en-US" dirty="0"/>
              <a:t>를 향상시키고 튜닝하기 위해서 </a:t>
            </a:r>
            <a:endParaRPr lang="en-US" altLang="ko-KR" dirty="0"/>
          </a:p>
          <a:p>
            <a:r>
              <a:rPr lang="en-US" altLang="ko-KR" dirty="0" err="1"/>
              <a:t>Dbbench</a:t>
            </a:r>
            <a:r>
              <a:rPr lang="ko-KR" altLang="en-US" dirty="0"/>
              <a:t>와 같은 벤치마킹을 활용하여</a:t>
            </a:r>
            <a:r>
              <a:rPr lang="en-US" altLang="ko-KR" dirty="0"/>
              <a:t>, </a:t>
            </a:r>
          </a:p>
          <a:p>
            <a:r>
              <a:rPr lang="en-US" altLang="ko-KR" dirty="0" err="1"/>
              <a:t>rocksdb</a:t>
            </a:r>
            <a:r>
              <a:rPr lang="ko-KR" altLang="en-US" dirty="0"/>
              <a:t>를 최적화합니다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</a:t>
            </a:r>
            <a:r>
              <a:rPr lang="en-US" altLang="ko-KR" dirty="0" err="1"/>
              <a:t>dbbench</a:t>
            </a:r>
            <a:r>
              <a:rPr lang="ko-KR" altLang="en-US" dirty="0"/>
              <a:t>는 현실의 </a:t>
            </a:r>
            <a:r>
              <a:rPr lang="en-US" altLang="ko-KR" dirty="0"/>
              <a:t>workload</a:t>
            </a:r>
            <a:r>
              <a:rPr lang="ko-KR" altLang="en-US" dirty="0"/>
              <a:t> 반영해야 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1E145-2250-46EF-BD1E-38C153529CAD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23974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이 논문의 팀은 실제 세계의 </a:t>
            </a:r>
            <a:r>
              <a:rPr lang="en-US" altLang="ko-KR" dirty="0"/>
              <a:t>workload</a:t>
            </a:r>
            <a:r>
              <a:rPr lang="ko-KR" altLang="en-US" dirty="0"/>
              <a:t>를 </a:t>
            </a:r>
            <a:r>
              <a:rPr lang="en-US" altLang="ko-KR" dirty="0"/>
              <a:t>trace</a:t>
            </a:r>
            <a:r>
              <a:rPr lang="ko-KR" altLang="en-US" dirty="0"/>
              <a:t>하고 </a:t>
            </a:r>
            <a:r>
              <a:rPr lang="en-US" altLang="ko-KR" dirty="0"/>
              <a:t>analyze</a:t>
            </a:r>
            <a:r>
              <a:rPr lang="ko-KR" altLang="en-US" dirty="0"/>
              <a:t>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1E145-2250-46EF-BD1E-38C153529CAD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51936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이를 바탕으로 실제 </a:t>
            </a:r>
            <a:r>
              <a:rPr lang="en-US" altLang="ko-KR" dirty="0"/>
              <a:t>workload</a:t>
            </a:r>
            <a:r>
              <a:rPr lang="ko-KR" altLang="en-US" dirty="0"/>
              <a:t>의 일반화하여 특성을 반영하여</a:t>
            </a:r>
            <a:r>
              <a:rPr lang="en-US" altLang="ko-KR" dirty="0"/>
              <a:t> YCSB </a:t>
            </a:r>
            <a:r>
              <a:rPr lang="ko-KR" altLang="en-US" dirty="0"/>
              <a:t>등의</a:t>
            </a:r>
            <a:r>
              <a:rPr lang="en-US" altLang="ko-KR" dirty="0"/>
              <a:t> virtual workload</a:t>
            </a:r>
            <a:r>
              <a:rPr lang="ko-KR" altLang="en-US" dirty="0"/>
              <a:t>를 향상시켰습니다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1E145-2250-46EF-BD1E-38C153529CAD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099545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이를 통해서 벤치마크를 실제 </a:t>
            </a:r>
            <a:r>
              <a:rPr lang="en-US" altLang="ko-KR" dirty="0"/>
              <a:t>workload</a:t>
            </a:r>
            <a:r>
              <a:rPr lang="ko-KR" altLang="en-US" dirty="0"/>
              <a:t>에 맞추거나 향상시킵니다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실제 현업의 </a:t>
            </a:r>
            <a:r>
              <a:rPr lang="en-US" altLang="ko-KR" dirty="0"/>
              <a:t>workload</a:t>
            </a:r>
            <a:r>
              <a:rPr lang="ko-KR" altLang="en-US" dirty="0"/>
              <a:t>를 분석하고 일반화하여</a:t>
            </a:r>
            <a:endParaRPr lang="en-US" altLang="ko-KR" dirty="0"/>
          </a:p>
          <a:p>
            <a:r>
              <a:rPr lang="ko-KR" altLang="en-US" dirty="0"/>
              <a:t>이를 통해 벤치마크와 가상 </a:t>
            </a:r>
            <a:r>
              <a:rPr lang="en-US" altLang="ko-KR" dirty="0" err="1"/>
              <a:t>worklaod</a:t>
            </a:r>
            <a:r>
              <a:rPr lang="ko-KR" altLang="en-US" dirty="0"/>
              <a:t> 향상시키고</a:t>
            </a:r>
            <a:endParaRPr lang="en-US" altLang="ko-KR" dirty="0"/>
          </a:p>
          <a:p>
            <a:r>
              <a:rPr lang="ko-KR" altLang="en-US" dirty="0"/>
              <a:t>벤치마킹을 통해 최적화를 진행하여</a:t>
            </a:r>
            <a:r>
              <a:rPr lang="en-US" altLang="ko-KR" dirty="0"/>
              <a:t>, </a:t>
            </a:r>
            <a:r>
              <a:rPr lang="ko-KR" altLang="en-US" dirty="0"/>
              <a:t>실제 현업의 </a:t>
            </a:r>
            <a:r>
              <a:rPr lang="en-US" altLang="ko-KR" dirty="0" err="1"/>
              <a:t>rocksdb</a:t>
            </a:r>
            <a:r>
              <a:rPr lang="ko-KR" altLang="en-US" dirty="0"/>
              <a:t>를 향상시킨다 라는 것을 알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1E145-2250-46EF-BD1E-38C153529CAD}" type="slidenum">
              <a:rPr lang="en-US" altLang="ko-KR" smtClean="0"/>
              <a:pPr>
                <a:defRPr/>
              </a:pPr>
              <a:t>19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747519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저의 주제이자 목표는 여기서 더 한발짝 나아가는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새로운 현업의 </a:t>
            </a:r>
            <a:r>
              <a:rPr lang="en-US" altLang="ko-KR" dirty="0"/>
              <a:t>workload</a:t>
            </a:r>
            <a:r>
              <a:rPr lang="ko-KR" altLang="en-US" dirty="0"/>
              <a:t>를 분석하는 것을 생각해볼 수 있습니다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새로운 현업의 </a:t>
            </a:r>
            <a:r>
              <a:rPr lang="en-US" altLang="ko-KR" dirty="0"/>
              <a:t>workload</a:t>
            </a:r>
            <a:r>
              <a:rPr lang="ko-KR" altLang="en-US" dirty="0"/>
              <a:t>를 가져오는 것이</a:t>
            </a:r>
            <a:r>
              <a:rPr lang="en-US" altLang="ko-KR" dirty="0"/>
              <a:t> </a:t>
            </a:r>
            <a:r>
              <a:rPr lang="en-US" altLang="ko-KR" dirty="0" err="1"/>
              <a:t>worklaod</a:t>
            </a:r>
            <a:r>
              <a:rPr lang="ko-KR" altLang="en-US" dirty="0"/>
              <a:t>를 분석하는 것 보다 훨씬 어렵다고 생각됩니다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ko-KR" altLang="en-US" dirty="0"/>
              <a:t>가상의 </a:t>
            </a:r>
            <a:r>
              <a:rPr lang="en-US" altLang="ko-KR" dirty="0"/>
              <a:t>workload</a:t>
            </a:r>
            <a:r>
              <a:rPr lang="ko-KR" altLang="en-US" dirty="0"/>
              <a:t>를 분석하는 것도 생각해볼 수 있는데요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</a:pPr>
            <a:r>
              <a:rPr lang="ko-KR" altLang="en-US" dirty="0"/>
              <a:t>아마 대부분 분석이 되어있기때문에</a:t>
            </a:r>
            <a:r>
              <a:rPr lang="en-US" altLang="ko-KR" dirty="0"/>
              <a:t>, </a:t>
            </a:r>
            <a:r>
              <a:rPr lang="ko-KR" altLang="en-US" dirty="0"/>
              <a:t>의미가 있다고 하기는 어려울 것 같습니다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ko-KR" altLang="en-US" dirty="0"/>
              <a:t>아니면 현업의 </a:t>
            </a:r>
            <a:r>
              <a:rPr lang="en-US" altLang="ko-KR" dirty="0"/>
              <a:t>workload</a:t>
            </a:r>
            <a:r>
              <a:rPr lang="ko-KR" altLang="en-US" dirty="0"/>
              <a:t>를 바탕으로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ko-KR" altLang="en-US" dirty="0"/>
              <a:t>가상의 </a:t>
            </a:r>
            <a:r>
              <a:rPr lang="en-US" altLang="ko-KR" dirty="0"/>
              <a:t>workload</a:t>
            </a:r>
            <a:r>
              <a:rPr lang="ko-KR" altLang="en-US" dirty="0"/>
              <a:t>를 </a:t>
            </a:r>
            <a:r>
              <a:rPr lang="en-US" altLang="ko-KR" dirty="0"/>
              <a:t>adjust</a:t>
            </a:r>
            <a:r>
              <a:rPr lang="ko-KR" altLang="en-US" dirty="0"/>
              <a:t>하거나 </a:t>
            </a:r>
            <a:r>
              <a:rPr lang="en-US" altLang="ko-KR" dirty="0"/>
              <a:t>generate</a:t>
            </a:r>
            <a:r>
              <a:rPr lang="ko-KR" altLang="en-US" dirty="0"/>
              <a:t>하거나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ko-KR" altLang="en-US" dirty="0" err="1"/>
              <a:t>락스유</a:t>
            </a:r>
            <a:r>
              <a:rPr lang="en-US" altLang="ko-KR" dirty="0"/>
              <a:t> </a:t>
            </a:r>
            <a:r>
              <a:rPr lang="ko-KR" altLang="en-US" dirty="0"/>
              <a:t>혹은 </a:t>
            </a:r>
            <a:r>
              <a:rPr lang="ko-KR" altLang="en-US" dirty="0" err="1"/>
              <a:t>디비벤치를</a:t>
            </a:r>
            <a:r>
              <a:rPr lang="ko-KR" altLang="en-US" dirty="0"/>
              <a:t> 향상시켜 보는 것을 생각해볼 수 있겠습니다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ko-KR" altLang="en-US" dirty="0"/>
              <a:t>마지막으로 아예 다른 </a:t>
            </a:r>
            <a:r>
              <a:rPr lang="en-US" altLang="ko-KR" dirty="0"/>
              <a:t>open issue</a:t>
            </a:r>
            <a:r>
              <a:rPr lang="ko-KR" altLang="en-US" dirty="0"/>
              <a:t>나 </a:t>
            </a:r>
            <a:r>
              <a:rPr lang="en-US" altLang="ko-KR" dirty="0" err="1"/>
              <a:t>questio</a:t>
            </a:r>
            <a:r>
              <a:rPr lang="ko-KR" altLang="en-US" dirty="0"/>
              <a:t>을 </a:t>
            </a:r>
            <a:r>
              <a:rPr lang="en-US" altLang="ko-KR" dirty="0"/>
              <a:t> </a:t>
            </a:r>
            <a:r>
              <a:rPr lang="ko-KR" altLang="en-US" dirty="0"/>
              <a:t>다루는 것도 </a:t>
            </a:r>
            <a:r>
              <a:rPr lang="ko-KR" altLang="en-US" dirty="0" err="1"/>
              <a:t>열어두고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ko-KR" altLang="en-US" dirty="0"/>
              <a:t>마지막으로 저희의 최종목표는 </a:t>
            </a:r>
            <a:r>
              <a:rPr lang="en-US" altLang="ko-KR" dirty="0"/>
              <a:t>KSC</a:t>
            </a:r>
            <a:r>
              <a:rPr lang="ko-KR" altLang="en-US" dirty="0"/>
              <a:t> </a:t>
            </a:r>
            <a:r>
              <a:rPr lang="en-US" altLang="ko-KR" dirty="0"/>
              <a:t>2021</a:t>
            </a:r>
            <a:r>
              <a:rPr lang="ko-KR" altLang="en-US" dirty="0"/>
              <a:t>에 논문을 제출하는 것입니다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1E145-2250-46EF-BD1E-38C153529CAD}" type="slidenum">
              <a:rPr lang="en-US" altLang="ko-KR" smtClean="0"/>
              <a:pPr>
                <a:defRPr/>
              </a:pPr>
              <a:t>20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70959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첫번째로는 팀을 소개하겠습니다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두번째로는 </a:t>
            </a:r>
            <a:r>
              <a:rPr lang="en-US" altLang="ko-KR" dirty="0" err="1"/>
              <a:t>db_bench</a:t>
            </a:r>
            <a:r>
              <a:rPr lang="ko-KR" altLang="en-US" dirty="0"/>
              <a:t>를 활용한 간단한 실험을 소개하겠습니다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실험은 </a:t>
            </a:r>
            <a:r>
              <a:rPr lang="en-US" altLang="ko-KR" dirty="0"/>
              <a:t>key, value </a:t>
            </a:r>
            <a:r>
              <a:rPr lang="ko-KR" altLang="en-US" dirty="0"/>
              <a:t>그리고 </a:t>
            </a:r>
            <a:r>
              <a:rPr lang="en-US" altLang="ko-KR" dirty="0"/>
              <a:t>data size</a:t>
            </a:r>
            <a:r>
              <a:rPr lang="ko-KR" altLang="en-US" dirty="0"/>
              <a:t>에 따른 </a:t>
            </a:r>
            <a:r>
              <a:rPr lang="en-US" altLang="ko-KR" dirty="0"/>
              <a:t>throughput </a:t>
            </a:r>
            <a:r>
              <a:rPr lang="ko-KR" altLang="en-US" dirty="0"/>
              <a:t>비교입니다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 다음에는 저희가 왜 </a:t>
            </a:r>
            <a:r>
              <a:rPr lang="en-US" altLang="ko-KR" dirty="0"/>
              <a:t>key-value</a:t>
            </a:r>
            <a:r>
              <a:rPr lang="ko-KR" altLang="en-US" dirty="0"/>
              <a:t>라는 주제를 선택했는지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마지막으로는 저희의 목표에 대해서</a:t>
            </a:r>
            <a:r>
              <a:rPr lang="en-US" altLang="ko-KR" dirty="0"/>
              <a:t> </a:t>
            </a:r>
            <a:r>
              <a:rPr lang="ko-KR" altLang="en-US" dirty="0"/>
              <a:t>말씀을 </a:t>
            </a:r>
            <a:r>
              <a:rPr lang="ko-KR" altLang="en-US" dirty="0" err="1"/>
              <a:t>드릴텐데요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하나의 논문을 바탕으로 최신연구동향을 알아보고</a:t>
            </a:r>
            <a:endParaRPr lang="en-US" altLang="ko-KR" dirty="0"/>
          </a:p>
          <a:p>
            <a:r>
              <a:rPr lang="ko-KR" altLang="en-US" dirty="0"/>
              <a:t>저희의 연구주제를 소개한 다음</a:t>
            </a:r>
            <a:endParaRPr lang="en-US" altLang="ko-KR" dirty="0"/>
          </a:p>
          <a:p>
            <a:r>
              <a:rPr lang="ko-KR" altLang="en-US" dirty="0"/>
              <a:t>최종 목표를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1E145-2250-46EF-BD1E-38C153529CAD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11447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</a:t>
            </a:r>
            <a:r>
              <a:rPr lang="en-US" altLang="ko-KR" dirty="0"/>
              <a:t> </a:t>
            </a:r>
            <a:r>
              <a:rPr lang="ko-KR" altLang="en-US" dirty="0" err="1"/>
              <a:t>팀명은</a:t>
            </a:r>
            <a:r>
              <a:rPr lang="ko-KR" altLang="en-US" dirty="0"/>
              <a:t> </a:t>
            </a:r>
            <a:r>
              <a:rPr lang="en-US" altLang="ko-KR" dirty="0"/>
              <a:t>Docks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Rocksdb</a:t>
            </a:r>
            <a:r>
              <a:rPr lang="ko-KR" altLang="en-US" dirty="0"/>
              <a:t>에서 </a:t>
            </a:r>
            <a:r>
              <a:rPr lang="en-US" altLang="ko-KR" dirty="0"/>
              <a:t>R</a:t>
            </a:r>
            <a:r>
              <a:rPr lang="ko-KR" altLang="en-US" dirty="0"/>
              <a:t>를 단국대의 </a:t>
            </a:r>
            <a:r>
              <a:rPr lang="en-US" altLang="ko-KR" dirty="0"/>
              <a:t>D</a:t>
            </a:r>
            <a:r>
              <a:rPr lang="ko-KR" altLang="en-US" dirty="0"/>
              <a:t>로 한번 바꿔봤는데요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 팀은</a:t>
            </a:r>
            <a:endParaRPr lang="en-US" altLang="ko-KR" dirty="0"/>
          </a:p>
          <a:p>
            <a:r>
              <a:rPr lang="ko-KR" altLang="en-US" dirty="0"/>
              <a:t>팀장인 저와</a:t>
            </a:r>
            <a:endParaRPr lang="en-US" altLang="ko-KR" dirty="0"/>
          </a:p>
          <a:p>
            <a:r>
              <a:rPr lang="ko-KR" altLang="en-US" dirty="0"/>
              <a:t>이정원씨</a:t>
            </a:r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ko-KR" altLang="en-US" dirty="0" err="1"/>
              <a:t>좌오꾸와쒼으로</a:t>
            </a:r>
            <a:r>
              <a:rPr lang="ko-KR" altLang="en-US" dirty="0"/>
              <a:t> </a:t>
            </a:r>
            <a:r>
              <a:rPr lang="ko-KR" altLang="en-US" dirty="0" err="1"/>
              <a:t>구성되어있습니다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1E145-2250-46EF-BD1E-38C153529CAD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52190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db_bench</a:t>
            </a:r>
            <a:r>
              <a:rPr lang="en-US" altLang="ko-KR" dirty="0"/>
              <a:t> </a:t>
            </a:r>
            <a:r>
              <a:rPr lang="ko-KR" altLang="en-US" dirty="0"/>
              <a:t>실험에 대해서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오늘 실험의 주제는 </a:t>
            </a:r>
            <a:r>
              <a:rPr lang="en-US" altLang="ko-KR" dirty="0"/>
              <a:t>KEY, VALUE, DATA </a:t>
            </a:r>
            <a:r>
              <a:rPr lang="en-US" altLang="ko-KR" dirty="0" err="1"/>
              <a:t>siz</a:t>
            </a:r>
            <a:r>
              <a:rPr lang="ko-KR" altLang="en-US" dirty="0"/>
              <a:t>에 따른 </a:t>
            </a:r>
            <a:r>
              <a:rPr lang="en-US" altLang="ko-KR" dirty="0"/>
              <a:t>READ/WRITE </a:t>
            </a:r>
            <a:r>
              <a:rPr lang="en-US" altLang="ko-KR" dirty="0" err="1"/>
              <a:t>THROUghput</a:t>
            </a:r>
            <a:r>
              <a:rPr lang="en-US" altLang="ko-KR" dirty="0"/>
              <a:t> </a:t>
            </a:r>
            <a:r>
              <a:rPr lang="ko-KR" altLang="en-US" dirty="0"/>
              <a:t>확인입니다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그냥 간단하게 </a:t>
            </a:r>
            <a:r>
              <a:rPr lang="en-US" altLang="ko-KR" dirty="0" err="1"/>
              <a:t>rocksdb</a:t>
            </a:r>
            <a:r>
              <a:rPr lang="ko-KR" altLang="en-US" dirty="0"/>
              <a:t>와 유</a:t>
            </a:r>
            <a:r>
              <a:rPr lang="en-US" altLang="ko-KR" dirty="0"/>
              <a:t>_bench</a:t>
            </a:r>
            <a:r>
              <a:rPr lang="ko-KR" altLang="en-US" dirty="0"/>
              <a:t>를 다뤄볼 수 있는 주제를 잡았습니다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1E145-2250-46EF-BD1E-38C153529CAD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90692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첫번째로 </a:t>
            </a:r>
            <a:r>
              <a:rPr lang="en-US" altLang="ko-KR" dirty="0"/>
              <a:t>value size</a:t>
            </a:r>
            <a:r>
              <a:rPr lang="ko-KR" altLang="en-US" dirty="0"/>
              <a:t>에 따른 </a:t>
            </a:r>
            <a:r>
              <a:rPr lang="en-US" altLang="ko-KR" dirty="0"/>
              <a:t>throughput</a:t>
            </a:r>
            <a:r>
              <a:rPr lang="ko-KR" altLang="en-US" dirty="0"/>
              <a:t>변화입니다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Workload</a:t>
            </a:r>
            <a:r>
              <a:rPr lang="ko-KR" altLang="en-US" dirty="0"/>
              <a:t>를 살펴보면</a:t>
            </a:r>
            <a:r>
              <a:rPr lang="en-US" altLang="ko-KR" dirty="0"/>
              <a:t> </a:t>
            </a:r>
            <a:r>
              <a:rPr lang="en-US" altLang="ko-KR" dirty="0" err="1"/>
              <a:t>Key_size</a:t>
            </a:r>
            <a:r>
              <a:rPr lang="en-US" altLang="ko-KR" dirty="0"/>
              <a:t> </a:t>
            </a:r>
            <a:r>
              <a:rPr lang="ko-KR" altLang="en-US" dirty="0"/>
              <a:t>는</a:t>
            </a:r>
            <a:r>
              <a:rPr lang="en-US" altLang="ko-KR" dirty="0"/>
              <a:t>16 Byte / Data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 err="1"/>
              <a:t>억개</a:t>
            </a:r>
            <a:r>
              <a:rPr lang="ko-KR" altLang="en-US" dirty="0"/>
              <a:t> 입니다</a:t>
            </a:r>
            <a:r>
              <a:rPr lang="en-US" altLang="ko-KR" dirty="0"/>
              <a:t>. </a:t>
            </a:r>
            <a:r>
              <a:rPr lang="en-US" altLang="ko-KR" dirty="0" err="1"/>
              <a:t>Value_size</a:t>
            </a:r>
            <a:r>
              <a:rPr lang="ko-KR" altLang="en-US" dirty="0"/>
              <a:t>는 </a:t>
            </a:r>
            <a:r>
              <a:rPr lang="en-US" altLang="ko-KR" dirty="0"/>
              <a:t>100, 200, 400 </a:t>
            </a:r>
            <a:r>
              <a:rPr lang="en-US" altLang="ko-KR" dirty="0" err="1"/>
              <a:t>btye</a:t>
            </a:r>
            <a:r>
              <a:rPr lang="ko-KR" altLang="en-US" dirty="0"/>
              <a:t>로 변화를 </a:t>
            </a:r>
            <a:r>
              <a:rPr lang="ko-KR" altLang="en-US" dirty="0" err="1"/>
              <a:t>주었구요</a:t>
            </a:r>
            <a:r>
              <a:rPr lang="en-US" altLang="ko-KR" dirty="0"/>
              <a:t> Write, seq/rand / read seq/rand</a:t>
            </a:r>
            <a:r>
              <a:rPr lang="ko-KR" altLang="en-US" dirty="0"/>
              <a:t>의 </a:t>
            </a:r>
            <a:r>
              <a:rPr lang="en-US" altLang="ko-KR" dirty="0"/>
              <a:t>throughput</a:t>
            </a:r>
            <a:r>
              <a:rPr lang="ko-KR" altLang="en-US" dirty="0"/>
              <a:t>을 살펴보겠습니다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실험결과를 보면</a:t>
            </a:r>
            <a:r>
              <a:rPr lang="en-US" altLang="ko-KR" dirty="0"/>
              <a:t>, </a:t>
            </a:r>
            <a:r>
              <a:rPr lang="en-US" altLang="ko-KR" dirty="0" err="1"/>
              <a:t>valuesize</a:t>
            </a:r>
            <a:r>
              <a:rPr lang="ko-KR" altLang="en-US" dirty="0"/>
              <a:t>가 </a:t>
            </a:r>
            <a:r>
              <a:rPr lang="en-US" altLang="ko-KR" dirty="0"/>
              <a:t>100, 200, 400 </a:t>
            </a:r>
            <a:r>
              <a:rPr lang="ko-KR" altLang="en-US" dirty="0"/>
              <a:t>이렇게 커질수록 </a:t>
            </a:r>
            <a:r>
              <a:rPr lang="en-US" altLang="ko-KR" dirty="0" err="1"/>
              <a:t>throughpu</a:t>
            </a:r>
            <a:r>
              <a:rPr lang="ko-KR" altLang="en-US" dirty="0"/>
              <a:t>이 증가하는 것을 확인할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그렇다면</a:t>
            </a:r>
            <a:r>
              <a:rPr lang="en-US" altLang="ko-KR" dirty="0"/>
              <a:t>, value size</a:t>
            </a:r>
            <a:r>
              <a:rPr lang="ko-KR" altLang="en-US" dirty="0"/>
              <a:t>가 커지면 </a:t>
            </a:r>
            <a:r>
              <a:rPr lang="en-US" altLang="ko-KR" dirty="0" err="1"/>
              <a:t>throughpu</a:t>
            </a:r>
            <a:r>
              <a:rPr lang="ko-KR" altLang="en-US" dirty="0"/>
              <a:t>이 증가하니까</a:t>
            </a:r>
            <a:r>
              <a:rPr lang="en-US" altLang="ko-KR" dirty="0"/>
              <a:t>, </a:t>
            </a:r>
            <a:r>
              <a:rPr lang="ko-KR" altLang="en-US" dirty="0"/>
              <a:t>성능이 좋아진다고 할 수 있을까요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아마도 그렇다고 하기는 어려울 것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왜냐하면 </a:t>
            </a:r>
            <a:r>
              <a:rPr lang="en-US" altLang="ko-KR" dirty="0" err="1"/>
              <a:t>valuesize</a:t>
            </a:r>
            <a:r>
              <a:rPr lang="ko-KR" altLang="en-US" dirty="0"/>
              <a:t>가 계속해서 커지면 </a:t>
            </a:r>
            <a:r>
              <a:rPr lang="en-US" altLang="ko-KR" dirty="0"/>
              <a:t>flush/compaction</a:t>
            </a:r>
            <a:r>
              <a:rPr lang="ko-KR" altLang="en-US" dirty="0"/>
              <a:t>도 자주 발생하고</a:t>
            </a:r>
            <a:r>
              <a:rPr lang="en-US" altLang="ko-KR" dirty="0"/>
              <a:t>, </a:t>
            </a:r>
            <a:r>
              <a:rPr lang="ko-KR" altLang="en-US" dirty="0"/>
              <a:t>총 실행시간도 늘어나니까요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1E145-2250-46EF-BD1E-38C153529CAD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5948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첫번째로 </a:t>
            </a:r>
            <a:r>
              <a:rPr lang="en-US" altLang="ko-KR" dirty="0"/>
              <a:t>value size</a:t>
            </a:r>
            <a:r>
              <a:rPr lang="ko-KR" altLang="en-US" dirty="0"/>
              <a:t>에 따른 </a:t>
            </a:r>
            <a:r>
              <a:rPr lang="en-US" altLang="ko-KR" dirty="0"/>
              <a:t>throughput</a:t>
            </a:r>
            <a:r>
              <a:rPr lang="ko-KR" altLang="en-US" dirty="0"/>
              <a:t>변화입니다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Workload</a:t>
            </a:r>
            <a:r>
              <a:rPr lang="ko-KR" altLang="en-US" dirty="0"/>
              <a:t>를 살펴보면</a:t>
            </a:r>
            <a:r>
              <a:rPr lang="en-US" altLang="ko-KR" dirty="0"/>
              <a:t> </a:t>
            </a:r>
            <a:r>
              <a:rPr lang="en-US" altLang="ko-KR" dirty="0" err="1"/>
              <a:t>Key_size</a:t>
            </a:r>
            <a:r>
              <a:rPr lang="en-US" altLang="ko-KR" dirty="0"/>
              <a:t> </a:t>
            </a:r>
            <a:r>
              <a:rPr lang="ko-KR" altLang="en-US" dirty="0"/>
              <a:t>는</a:t>
            </a:r>
            <a:r>
              <a:rPr lang="en-US" altLang="ko-KR" dirty="0"/>
              <a:t>16 Byte / Data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 err="1"/>
              <a:t>억개</a:t>
            </a:r>
            <a:r>
              <a:rPr lang="ko-KR" altLang="en-US" dirty="0"/>
              <a:t> 입니다</a:t>
            </a:r>
            <a:r>
              <a:rPr lang="en-US" altLang="ko-KR" dirty="0"/>
              <a:t>. </a:t>
            </a:r>
            <a:r>
              <a:rPr lang="en-US" altLang="ko-KR" dirty="0" err="1"/>
              <a:t>Value_size</a:t>
            </a:r>
            <a:r>
              <a:rPr lang="ko-KR" altLang="en-US" dirty="0"/>
              <a:t>는 </a:t>
            </a:r>
            <a:r>
              <a:rPr lang="en-US" altLang="ko-KR" dirty="0"/>
              <a:t>100, 200, 400 </a:t>
            </a:r>
            <a:r>
              <a:rPr lang="en-US" altLang="ko-KR" dirty="0" err="1"/>
              <a:t>btye</a:t>
            </a:r>
            <a:r>
              <a:rPr lang="ko-KR" altLang="en-US" dirty="0"/>
              <a:t>로 변화를 </a:t>
            </a:r>
            <a:r>
              <a:rPr lang="ko-KR" altLang="en-US" dirty="0" err="1"/>
              <a:t>주었구요</a:t>
            </a:r>
            <a:r>
              <a:rPr lang="en-US" altLang="ko-KR" dirty="0"/>
              <a:t> Write, seq/rand / read seq/rand</a:t>
            </a:r>
            <a:r>
              <a:rPr lang="ko-KR" altLang="en-US" dirty="0"/>
              <a:t>의 </a:t>
            </a:r>
            <a:r>
              <a:rPr lang="en-US" altLang="ko-KR" dirty="0"/>
              <a:t>throughput</a:t>
            </a:r>
            <a:r>
              <a:rPr lang="ko-KR" altLang="en-US" dirty="0"/>
              <a:t>을 살펴보겠습니다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실험결과를 보면</a:t>
            </a:r>
            <a:r>
              <a:rPr lang="en-US" altLang="ko-KR" dirty="0"/>
              <a:t>, </a:t>
            </a:r>
            <a:r>
              <a:rPr lang="en-US" altLang="ko-KR" dirty="0" err="1"/>
              <a:t>valuesize</a:t>
            </a:r>
            <a:r>
              <a:rPr lang="ko-KR" altLang="en-US" dirty="0"/>
              <a:t>가 </a:t>
            </a:r>
            <a:r>
              <a:rPr lang="en-US" altLang="ko-KR" dirty="0"/>
              <a:t>100, 200, 400 </a:t>
            </a:r>
            <a:r>
              <a:rPr lang="ko-KR" altLang="en-US" dirty="0"/>
              <a:t>이렇게 커질수록 </a:t>
            </a:r>
            <a:r>
              <a:rPr lang="en-US" altLang="ko-KR" dirty="0" err="1"/>
              <a:t>throughpu</a:t>
            </a:r>
            <a:r>
              <a:rPr lang="ko-KR" altLang="en-US" dirty="0"/>
              <a:t>이 증가하는 것을 확인할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그렇다면</a:t>
            </a:r>
            <a:r>
              <a:rPr lang="en-US" altLang="ko-KR" dirty="0"/>
              <a:t>, value size</a:t>
            </a:r>
            <a:r>
              <a:rPr lang="ko-KR" altLang="en-US" dirty="0"/>
              <a:t>가 커지면 </a:t>
            </a:r>
            <a:r>
              <a:rPr lang="en-US" altLang="ko-KR" dirty="0" err="1"/>
              <a:t>throughpu</a:t>
            </a:r>
            <a:r>
              <a:rPr lang="ko-KR" altLang="en-US" dirty="0"/>
              <a:t>이 증가하니까</a:t>
            </a:r>
            <a:r>
              <a:rPr lang="en-US" altLang="ko-KR" dirty="0"/>
              <a:t>, </a:t>
            </a:r>
            <a:r>
              <a:rPr lang="ko-KR" altLang="en-US" dirty="0"/>
              <a:t>성능이 좋아진다고 할 수 있을까요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아마도 그렇다고 하기는 어려울 것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왜냐하면 </a:t>
            </a:r>
            <a:r>
              <a:rPr lang="en-US" altLang="ko-KR" dirty="0" err="1"/>
              <a:t>valuesize</a:t>
            </a:r>
            <a:r>
              <a:rPr lang="ko-KR" altLang="en-US" dirty="0"/>
              <a:t>가 계속해서 커지면 </a:t>
            </a:r>
            <a:r>
              <a:rPr lang="en-US" altLang="ko-KR" dirty="0"/>
              <a:t>flush/compaction</a:t>
            </a:r>
            <a:r>
              <a:rPr lang="ko-KR" altLang="en-US" dirty="0"/>
              <a:t>도 자주 발생하고</a:t>
            </a:r>
            <a:r>
              <a:rPr lang="en-US" altLang="ko-KR" dirty="0"/>
              <a:t>, </a:t>
            </a:r>
            <a:r>
              <a:rPr lang="ko-KR" altLang="en-US" dirty="0"/>
              <a:t>총 실행시간도 늘어나니까요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1E145-2250-46EF-BD1E-38C153529CAD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01509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value size</a:t>
            </a:r>
            <a:r>
              <a:rPr lang="ko-KR" altLang="en-US" dirty="0"/>
              <a:t>가 커지면 </a:t>
            </a:r>
            <a:r>
              <a:rPr lang="en-US" altLang="ko-KR" dirty="0" err="1"/>
              <a:t>throughpu</a:t>
            </a:r>
            <a:r>
              <a:rPr lang="ko-KR" altLang="en-US" dirty="0"/>
              <a:t>이 증가하니까</a:t>
            </a:r>
            <a:r>
              <a:rPr lang="en-US" altLang="ko-KR" dirty="0"/>
              <a:t>, </a:t>
            </a:r>
            <a:r>
              <a:rPr lang="ko-KR" altLang="en-US" dirty="0"/>
              <a:t>성능이 좋아진다고 하기 어렵다고 보여지는 이유는 무엇일까요</a:t>
            </a:r>
            <a:r>
              <a:rPr lang="en-US" altLang="ko-KR" dirty="0"/>
              <a:t>?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왜나하면</a:t>
            </a:r>
            <a:endParaRPr lang="en-US" altLang="ko-KR" dirty="0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여기서 </a:t>
            </a:r>
            <a:r>
              <a:rPr lang="en-US" altLang="ko-KR" dirty="0"/>
              <a:t>throughput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단순히 단위시간 당 전송하는 데이터의 양이기 때문입니다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예를 들어보겠습니다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Data</a:t>
            </a:r>
            <a:r>
              <a:rPr lang="ko-KR" altLang="en-US" dirty="0"/>
              <a:t>가 </a:t>
            </a:r>
            <a:r>
              <a:rPr lang="en-US" altLang="ko-KR" dirty="0"/>
              <a:t>100/250</a:t>
            </a:r>
            <a:r>
              <a:rPr lang="ko-KR" altLang="en-US" dirty="0"/>
              <a:t>이 있고</a:t>
            </a:r>
            <a:r>
              <a:rPr lang="en-US" altLang="ko-KR" dirty="0"/>
              <a:t>, search</a:t>
            </a:r>
            <a:r>
              <a:rPr lang="ko-KR" altLang="en-US" dirty="0"/>
              <a:t>시간이 동일하다면</a:t>
            </a:r>
            <a:endParaRPr lang="en-US" altLang="ko-KR" dirty="0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A, B</a:t>
            </a:r>
            <a:r>
              <a:rPr lang="ko-KR" altLang="en-US" dirty="0"/>
              <a:t> 실행 시</a:t>
            </a:r>
            <a:r>
              <a:rPr lang="en-US" altLang="ko-KR" dirty="0"/>
              <a:t>,</a:t>
            </a:r>
            <a:r>
              <a:rPr lang="ko-KR" altLang="en-US" dirty="0"/>
              <a:t> 단위시간 당 데이터를 전송하는 것은 그림과 같을 것 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따라서 </a:t>
            </a:r>
            <a:r>
              <a:rPr lang="en-US" altLang="ko-KR" dirty="0"/>
              <a:t>B</a:t>
            </a:r>
            <a:r>
              <a:rPr lang="ko-KR" altLang="en-US" dirty="0"/>
              <a:t>가 </a:t>
            </a:r>
            <a:r>
              <a:rPr lang="en-US" altLang="ko-KR" dirty="0"/>
              <a:t>A</a:t>
            </a:r>
            <a:r>
              <a:rPr lang="ko-KR" altLang="en-US" dirty="0"/>
              <a:t>보다 </a:t>
            </a:r>
            <a:r>
              <a:rPr lang="en-US" altLang="ko-KR" dirty="0"/>
              <a:t>Throughput</a:t>
            </a:r>
            <a:r>
              <a:rPr lang="ko-KR" altLang="en-US" dirty="0"/>
              <a:t>이 좋지만</a:t>
            </a:r>
            <a:r>
              <a:rPr lang="en-US" altLang="ko-KR" dirty="0"/>
              <a:t>, </a:t>
            </a:r>
            <a:r>
              <a:rPr lang="ko-KR" altLang="en-US" dirty="0"/>
              <a:t>그렇다고 성능이 좋다고 하기는 어렵습니다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그러므로 </a:t>
            </a:r>
            <a:r>
              <a:rPr lang="en-US" altLang="ko-KR" dirty="0" err="1"/>
              <a:t>throughpu</a:t>
            </a:r>
            <a:r>
              <a:rPr lang="ko-KR" altLang="en-US" dirty="0"/>
              <a:t>은 </a:t>
            </a:r>
            <a:r>
              <a:rPr lang="en-US" altLang="ko-KR" dirty="0" err="1"/>
              <a:t>data_size</a:t>
            </a:r>
            <a:r>
              <a:rPr lang="ko-KR" altLang="en-US" dirty="0"/>
              <a:t>에 비례하는데</a:t>
            </a:r>
            <a:endParaRPr lang="en-US" altLang="ko-KR" dirty="0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Data_size</a:t>
            </a:r>
            <a:r>
              <a:rPr lang="ko-KR" altLang="en-US" dirty="0"/>
              <a:t>가 다를 경우에는</a:t>
            </a:r>
            <a:r>
              <a:rPr lang="en-US" altLang="ko-KR" dirty="0"/>
              <a:t>, </a:t>
            </a:r>
            <a:r>
              <a:rPr lang="ko-KR" altLang="en-US" dirty="0"/>
              <a:t>성능 비교 시 </a:t>
            </a:r>
            <a:r>
              <a:rPr lang="en-US" altLang="ko-KR" dirty="0" err="1"/>
              <a:t>throughpu</a:t>
            </a:r>
            <a:r>
              <a:rPr lang="ko-KR" altLang="en-US" dirty="0"/>
              <a:t>이 아닌 </a:t>
            </a:r>
            <a:r>
              <a:rPr lang="en-US" altLang="ko-KR" dirty="0"/>
              <a:t>compaction number/total</a:t>
            </a:r>
            <a:r>
              <a:rPr lang="ko-KR" altLang="en-US" dirty="0"/>
              <a:t> </a:t>
            </a:r>
            <a:r>
              <a:rPr lang="en-US" altLang="ko-KR" dirty="0"/>
              <a:t>execution time</a:t>
            </a:r>
            <a:r>
              <a:rPr lang="ko-KR" altLang="en-US" dirty="0"/>
              <a:t>을 활용하는 것이 좋아 보입니다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1E145-2250-46EF-BD1E-38C153529CAD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5328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다시 표로 돌아와서</a:t>
            </a:r>
            <a:endParaRPr lang="en-US" altLang="ko-KR" dirty="0"/>
          </a:p>
          <a:p>
            <a:r>
              <a:rPr lang="ko-KR" altLang="en-US" dirty="0" err="1"/>
              <a:t>스루풋이</a:t>
            </a:r>
            <a:r>
              <a:rPr lang="ko-KR" altLang="en-US" dirty="0"/>
              <a:t> </a:t>
            </a:r>
            <a:r>
              <a:rPr lang="en-US" altLang="ko-KR" dirty="0"/>
              <a:t>data size</a:t>
            </a:r>
            <a:r>
              <a:rPr lang="ko-KR" altLang="en-US" dirty="0"/>
              <a:t>에 비례하므로</a:t>
            </a:r>
            <a:r>
              <a:rPr lang="en-US" altLang="ko-KR" dirty="0"/>
              <a:t>, ratio</a:t>
            </a:r>
            <a:r>
              <a:rPr lang="ko-KR" altLang="en-US" dirty="0"/>
              <a:t>라는 값을 설정해보았습니다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Key16,</a:t>
            </a:r>
            <a:r>
              <a:rPr lang="ko-KR" altLang="en-US" dirty="0"/>
              <a:t> </a:t>
            </a:r>
            <a:r>
              <a:rPr lang="en-US" altLang="ko-KR" dirty="0"/>
              <a:t>value</a:t>
            </a:r>
            <a:r>
              <a:rPr lang="ko-KR" altLang="en-US" dirty="0"/>
              <a:t> </a:t>
            </a:r>
            <a:r>
              <a:rPr lang="en-US" altLang="ko-KR" dirty="0"/>
              <a:t>100</a:t>
            </a:r>
            <a:r>
              <a:rPr lang="ko-KR" altLang="en-US" dirty="0"/>
              <a:t>인 경우의 값으로 </a:t>
            </a:r>
            <a:r>
              <a:rPr lang="en-US" altLang="ko-KR" dirty="0"/>
              <a:t>value size</a:t>
            </a:r>
            <a:r>
              <a:rPr lang="ko-KR" altLang="en-US" dirty="0"/>
              <a:t>가 달라질 때의 값을 나눈 것을 </a:t>
            </a:r>
            <a:r>
              <a:rPr lang="en-US" altLang="ko-KR" dirty="0"/>
              <a:t>ratio</a:t>
            </a:r>
            <a:r>
              <a:rPr lang="ko-KR" altLang="en-US" dirty="0"/>
              <a:t>라고 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이때 파란색 점선이 </a:t>
            </a:r>
            <a:r>
              <a:rPr lang="en-US" altLang="ko-KR" dirty="0" err="1"/>
              <a:t>data_size_ratio</a:t>
            </a:r>
            <a:r>
              <a:rPr lang="ko-KR" altLang="en-US" dirty="0"/>
              <a:t>인데</a:t>
            </a:r>
            <a:r>
              <a:rPr lang="en-US" altLang="ko-KR" dirty="0"/>
              <a:t>, </a:t>
            </a:r>
            <a:r>
              <a:rPr lang="ko-KR" altLang="en-US" dirty="0"/>
              <a:t>이와 비슷하게 </a:t>
            </a:r>
            <a:r>
              <a:rPr lang="en-US" altLang="ko-KR" dirty="0"/>
              <a:t>read/write </a:t>
            </a:r>
            <a:r>
              <a:rPr lang="en-US" altLang="ko-KR" dirty="0" err="1"/>
              <a:t>throughput_ratio</a:t>
            </a:r>
            <a:r>
              <a:rPr lang="ko-KR" altLang="en-US" dirty="0"/>
              <a:t>이 형성된 것을 확인할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정리하자면</a:t>
            </a:r>
            <a:r>
              <a:rPr lang="en-US" altLang="ko-KR" dirty="0"/>
              <a:t>, </a:t>
            </a:r>
            <a:r>
              <a:rPr lang="ko-KR" altLang="en-US" dirty="0" err="1"/>
              <a:t>스루풋은</a:t>
            </a:r>
            <a:r>
              <a:rPr lang="ko-KR" altLang="en-US" dirty="0"/>
              <a:t> 데이터 사이즈에 비례하고</a:t>
            </a:r>
            <a:endParaRPr lang="en-US" altLang="ko-KR" dirty="0"/>
          </a:p>
          <a:p>
            <a:r>
              <a:rPr lang="ko-KR" altLang="en-US" dirty="0"/>
              <a:t>데이터 사이즈가 다르면</a:t>
            </a:r>
            <a:r>
              <a:rPr lang="en-US" altLang="ko-KR" dirty="0"/>
              <a:t>, </a:t>
            </a:r>
            <a:r>
              <a:rPr lang="ko-KR" altLang="en-US" dirty="0" err="1"/>
              <a:t>스루풋은</a:t>
            </a:r>
            <a:r>
              <a:rPr lang="ko-KR" altLang="en-US" dirty="0"/>
              <a:t> 그렇게 적절한 성능평가지표가 아니다가 되겠습니다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1E145-2250-46EF-BD1E-38C153529CAD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50841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두번쨰는</a:t>
            </a:r>
            <a:r>
              <a:rPr lang="ko-KR" altLang="en-US" dirty="0"/>
              <a:t> </a:t>
            </a:r>
            <a:r>
              <a:rPr lang="en-US" altLang="ko-KR" dirty="0" err="1"/>
              <a:t>key_size</a:t>
            </a:r>
            <a:r>
              <a:rPr lang="ko-KR" altLang="en-US" dirty="0"/>
              <a:t>가 다를 경우입니다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경우에는 나머지 </a:t>
            </a:r>
            <a:r>
              <a:rPr lang="en-US" altLang="ko-KR" dirty="0"/>
              <a:t>workload</a:t>
            </a:r>
            <a:r>
              <a:rPr lang="ko-KR" altLang="en-US" dirty="0"/>
              <a:t>는 동일한데</a:t>
            </a:r>
            <a:r>
              <a:rPr lang="en-US" altLang="ko-KR" dirty="0"/>
              <a:t>, </a:t>
            </a:r>
            <a:r>
              <a:rPr lang="en-US" altLang="ko-KR" dirty="0" err="1"/>
              <a:t>key_size</a:t>
            </a:r>
            <a:r>
              <a:rPr lang="ko-KR" altLang="en-US" dirty="0"/>
              <a:t>만 </a:t>
            </a:r>
            <a:r>
              <a:rPr lang="en-US" altLang="ko-KR" dirty="0"/>
              <a:t>16/32/64</a:t>
            </a:r>
            <a:r>
              <a:rPr lang="ko-KR" altLang="en-US" dirty="0"/>
              <a:t>로 상이합니다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Value</a:t>
            </a:r>
            <a:r>
              <a:rPr lang="ko-KR" altLang="en-US" dirty="0"/>
              <a:t> </a:t>
            </a:r>
            <a:r>
              <a:rPr lang="en-US" altLang="ko-KR" dirty="0"/>
              <a:t>size</a:t>
            </a:r>
            <a:r>
              <a:rPr lang="ko-KR" altLang="en-US" dirty="0"/>
              <a:t>와 달리</a:t>
            </a:r>
            <a:r>
              <a:rPr lang="en-US" altLang="ko-KR" dirty="0"/>
              <a:t>, key size</a:t>
            </a:r>
            <a:r>
              <a:rPr lang="ko-KR" altLang="en-US" dirty="0"/>
              <a:t>를 변경하게 되면</a:t>
            </a:r>
            <a:r>
              <a:rPr lang="en-US" altLang="ko-KR" dirty="0"/>
              <a:t>, key </a:t>
            </a:r>
            <a:r>
              <a:rPr lang="ko-KR" altLang="en-US" dirty="0"/>
              <a:t>값으로 수행하는 비교나 정렬 연산의 부하가 더 커질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그럼에도 </a:t>
            </a:r>
            <a:r>
              <a:rPr lang="en-US" altLang="ko-KR" dirty="0" err="1"/>
              <a:t>data_size</a:t>
            </a:r>
            <a:r>
              <a:rPr lang="ko-KR" altLang="en-US" dirty="0"/>
              <a:t>가 더 강하게 작용하는 것을 알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이번에도</a:t>
            </a:r>
            <a:r>
              <a:rPr lang="en-US" altLang="ko-KR" dirty="0"/>
              <a:t>, </a:t>
            </a:r>
            <a:r>
              <a:rPr lang="ko-KR" altLang="en-US" dirty="0"/>
              <a:t>파란색 점선인 </a:t>
            </a:r>
            <a:r>
              <a:rPr lang="en-US" altLang="ko-KR" dirty="0" err="1"/>
              <a:t>data_size_ratio</a:t>
            </a:r>
            <a:r>
              <a:rPr lang="ko-KR" altLang="en-US" dirty="0"/>
              <a:t>와 비슷하게 </a:t>
            </a:r>
            <a:r>
              <a:rPr lang="en-US" altLang="ko-KR" dirty="0"/>
              <a:t>read/write </a:t>
            </a:r>
            <a:r>
              <a:rPr lang="en-US" altLang="ko-KR" dirty="0" err="1"/>
              <a:t>throughput_ratio</a:t>
            </a:r>
            <a:r>
              <a:rPr lang="ko-KR" altLang="en-US" dirty="0"/>
              <a:t>이 형성된 것을 확인할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1E145-2250-46EF-BD1E-38C153529CAD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7206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01EEB286-C9F5-4D4D-A03C-33E9D6EA18F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2400" y="6507163"/>
            <a:ext cx="7391400" cy="74612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99CC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b="0" dirty="0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4065F58-E093-47FD-8CE2-183A01E3FA35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71600" y="249238"/>
            <a:ext cx="7631113" cy="155575"/>
          </a:xfrm>
          <a:prstGeom prst="rect">
            <a:avLst/>
          </a:prstGeom>
          <a:gradFill rotWithShape="0">
            <a:gsLst>
              <a:gs pos="0">
                <a:srgbClr val="99CCFF"/>
              </a:gs>
              <a:gs pos="100000">
                <a:schemeClr val="tx2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b="0" dirty="0"/>
          </a:p>
        </p:txBody>
      </p:sp>
      <p:pic>
        <p:nvPicPr>
          <p:cNvPr id="6" name="그림 11">
            <a:extLst>
              <a:ext uri="{FF2B5EF4-FFF2-40B4-BE49-F238E27FC236}">
                <a16:creationId xmlns:a16="http://schemas.microsoft.com/office/drawing/2014/main" id="{0F80463F-6F2D-49A3-BD14-81F5F6216F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8" y="117475"/>
            <a:ext cx="13938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12">
            <a:extLst>
              <a:ext uri="{FF2B5EF4-FFF2-40B4-BE49-F238E27FC236}">
                <a16:creationId xmlns:a16="http://schemas.microsoft.com/office/drawing/2014/main" id="{650B76A3-FCA4-4AC1-BD02-4CF175733A4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438900"/>
            <a:ext cx="13779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8305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1027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51520" y="836712"/>
            <a:ext cx="8640960" cy="5486400"/>
          </a:xfrm>
        </p:spPr>
        <p:txBody>
          <a:bodyPr/>
          <a:lstStyle>
            <a:lvl3pPr>
              <a:defRPr sz="1800"/>
            </a:lvl3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675174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24D01B-A3C7-49FF-A829-BC04F1A5EB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851275" y="6627813"/>
            <a:ext cx="1952625" cy="230187"/>
          </a:xfrm>
        </p:spPr>
        <p:txBody>
          <a:bodyPr/>
          <a:lstStyle>
            <a:lvl1pPr algn="ctr">
              <a:defRPr sz="1100"/>
            </a:lvl1pPr>
          </a:lstStyle>
          <a:p>
            <a:pPr>
              <a:defRPr/>
            </a:pPr>
            <a:fld id="{40239D5C-DBD1-4A5A-BA70-1B184E7DED7A}" type="slidenum">
              <a:rPr lang="ko-Kore-KR" altLang="en-US"/>
              <a:pPr>
                <a:defRPr/>
              </a:pPr>
              <a:t>‹#›</a:t>
            </a:fld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19089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61B76E1-A305-4326-A865-7D1DF7C418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327281B-7456-4B46-83E7-D5286F5AFB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838200"/>
            <a:ext cx="84963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1028" name="Line 13">
            <a:extLst>
              <a:ext uri="{FF2B5EF4-FFF2-40B4-BE49-F238E27FC236}">
                <a16:creationId xmlns:a16="http://schemas.microsoft.com/office/drawing/2014/main" id="{549A5302-7F26-4371-A8EE-DCD55F47C1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09600"/>
            <a:ext cx="8839200" cy="0"/>
          </a:xfrm>
          <a:prstGeom prst="line">
            <a:avLst/>
          </a:prstGeom>
          <a:noFill/>
          <a:ln w="38100">
            <a:solidFill>
              <a:srgbClr val="BE9A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030" name="Rectangle 18">
            <a:extLst>
              <a:ext uri="{FF2B5EF4-FFF2-40B4-BE49-F238E27FC236}">
                <a16:creationId xmlns:a16="http://schemas.microsoft.com/office/drawing/2014/main" id="{8FE9CC53-A66B-4B6B-85F0-BAF313959E6F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773113" y="6553200"/>
            <a:ext cx="7315200" cy="762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99CC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b="0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BAA99117-227F-4CC3-9355-76BD031E4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360738" y="6605588"/>
            <a:ext cx="2743200" cy="274637"/>
          </a:xfrm>
          <a:prstGeom prst="rect">
            <a:avLst/>
          </a:prstGeom>
        </p:spPr>
        <p:txBody>
          <a:bodyPr anchor="ctr"/>
          <a:lstStyle>
            <a:lvl1pPr algn="ctr">
              <a:defRPr sz="1100"/>
            </a:lvl1pPr>
          </a:lstStyle>
          <a:p>
            <a:pPr>
              <a:defRPr/>
            </a:pPr>
            <a:fld id="{A9448C75-886A-49A1-A902-7A47782AF946}" type="slidenum">
              <a:rPr lang="ko-Kore-KR" altLang="en-US"/>
              <a:pPr>
                <a:defRPr/>
              </a:pPr>
              <a:t>‹#›</a:t>
            </a:fld>
            <a:endParaRPr lang="ko-Kore-KR" altLang="en-US" dirty="0"/>
          </a:p>
        </p:txBody>
      </p:sp>
      <p:pic>
        <p:nvPicPr>
          <p:cNvPr id="1031" name="그림 8">
            <a:extLst>
              <a:ext uri="{FF2B5EF4-FFF2-40B4-BE49-F238E27FC236}">
                <a16:creationId xmlns:a16="http://schemas.microsoft.com/office/drawing/2014/main" id="{8B445F62-D608-4AA5-BC40-FD22B01261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" y="6457950"/>
            <a:ext cx="5969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그림 2">
            <a:extLst>
              <a:ext uri="{FF2B5EF4-FFF2-40B4-BE49-F238E27FC236}">
                <a16:creationId xmlns:a16="http://schemas.microsoft.com/office/drawing/2014/main" id="{D11AC254-300C-4EAA-8FE3-4454D3E1A5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438900"/>
            <a:ext cx="914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Blip>
          <a:blip r:embed="rId7"/>
        </a:buBlip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Char char="•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guangxun0621@naver.com" TargetMode="External"/><Relationship Id="rId5" Type="http://schemas.openxmlformats.org/officeDocument/2006/relationships/hyperlink" Target="mailto:gardenlee960828@gmail.com" TargetMode="External"/><Relationship Id="rId4" Type="http://schemas.openxmlformats.org/officeDocument/2006/relationships/hyperlink" Target="mailto:koreachoi96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60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3" Type="http://schemas.openxmlformats.org/officeDocument/2006/relationships/image" Target="../media/image3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customXml" Target="../ink/ink1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9.png"/><Relationship Id="rId7" Type="http://schemas.openxmlformats.org/officeDocument/2006/relationships/customXml" Target="../ink/ink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customXml" Target="../ink/ink3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90.PNG"/><Relationship Id="rId4" Type="http://schemas.openxmlformats.org/officeDocument/2006/relationships/customXml" Target="../ink/ink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5" Type="http://schemas.openxmlformats.org/officeDocument/2006/relationships/image" Target="../media/image90.PNG"/><Relationship Id="rId4" Type="http://schemas.openxmlformats.org/officeDocument/2006/relationships/customXml" Target="../ink/ink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5" Type="http://schemas.openxmlformats.org/officeDocument/2006/relationships/image" Target="../media/image90.PNG"/><Relationship Id="rId4" Type="http://schemas.openxmlformats.org/officeDocument/2006/relationships/customXml" Target="../ink/ink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5" Type="http://schemas.openxmlformats.org/officeDocument/2006/relationships/image" Target="../media/image90.PNG"/><Relationship Id="rId4" Type="http://schemas.openxmlformats.org/officeDocument/2006/relationships/customXml" Target="../ink/ink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mailto:guangxun0621@naver.com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://www.github.com/gardenlee9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gardenlee960828@gmail.com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://www.github.com/korea-choi" TargetMode="External"/><Relationship Id="rId10" Type="http://schemas.openxmlformats.org/officeDocument/2006/relationships/image" Target="../media/image5.PNG"/><Relationship Id="rId4" Type="http://schemas.openxmlformats.org/officeDocument/2006/relationships/hyperlink" Target="mailto:koreachoi96@gmail.com" TargetMode="External"/><Relationship Id="rId9" Type="http://schemas.openxmlformats.org/officeDocument/2006/relationships/hyperlink" Target="http://www.github.com/GUANG32194441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1113450-F88C-4EB4-BE8B-9AD1D835349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6084" y="2060997"/>
            <a:ext cx="8231832" cy="1439862"/>
          </a:xfrm>
        </p:spPr>
        <p:txBody>
          <a:bodyPr/>
          <a:lstStyle/>
          <a:p>
            <a:pPr eaLnBrk="1" hangingPunct="1"/>
            <a:r>
              <a:rPr lang="en-US" altLang="ko-KR" sz="4400" b="1" dirty="0" err="1"/>
              <a:t>RocksDB</a:t>
            </a:r>
            <a:r>
              <a:rPr lang="en-US" altLang="ko-KR" sz="4400" b="1" dirty="0"/>
              <a:t> Festival</a:t>
            </a:r>
            <a:br>
              <a:rPr lang="en-US" altLang="ko-KR" sz="4400" b="1" dirty="0"/>
            </a:br>
            <a:r>
              <a:rPr lang="en-US" altLang="ko-KR" dirty="0"/>
              <a:t>RF5_Team_Key_Value</a:t>
            </a:r>
            <a:br>
              <a:rPr lang="en-US" altLang="ko-KR" dirty="0"/>
            </a:br>
            <a:r>
              <a:rPr lang="en-US" altLang="ko-KR" sz="2000" dirty="0">
                <a:solidFill>
                  <a:srgbClr val="0066FF"/>
                </a:solidFill>
              </a:rPr>
              <a:t>reflected Q&amp;A about key distribution(p5)</a:t>
            </a:r>
            <a:br>
              <a:rPr lang="en-US" altLang="ko-KR" sz="4400" dirty="0"/>
            </a:br>
            <a:endParaRPr lang="ko-KR" altLang="en-US" dirty="0"/>
          </a:p>
        </p:txBody>
      </p:sp>
      <p:sp>
        <p:nvSpPr>
          <p:cNvPr id="7171" name="Text Box 6">
            <a:extLst>
              <a:ext uri="{FF2B5EF4-FFF2-40B4-BE49-F238E27FC236}">
                <a16:creationId xmlns:a16="http://schemas.microsoft.com/office/drawing/2014/main" id="{2431FB02-D95C-4163-BDF9-7DA4FB95D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4077072"/>
            <a:ext cx="6768752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dirty="0">
                <a:latin typeface="Tahoma" panose="020B0604030504040204" pitchFamily="34" charset="0"/>
              </a:rPr>
              <a:t>Supported by IITP, </a:t>
            </a:r>
            <a:r>
              <a:rPr lang="en-US" altLang="ko-KR" sz="2000" b="0" dirty="0" err="1">
                <a:latin typeface="Tahoma" panose="020B0604030504040204" pitchFamily="34" charset="0"/>
              </a:rPr>
              <a:t>StarLab</a:t>
            </a:r>
            <a:r>
              <a:rPr lang="en-US" altLang="ko-KR" sz="2000" b="0" dirty="0">
                <a:latin typeface="Tahoma" panose="020B0604030504040204" pitchFamily="34" charset="0"/>
              </a:rPr>
              <a:t>.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2000" b="0" dirty="0"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dirty="0">
                <a:latin typeface="Tahoma" panose="020B0604030504040204" pitchFamily="34" charset="0"/>
              </a:rPr>
              <a:t>July</a:t>
            </a:r>
            <a:r>
              <a:rPr lang="ko-KR" altLang="en-US" sz="1800" b="0" dirty="0">
                <a:latin typeface="Tahoma" panose="020B0604030504040204" pitchFamily="34" charset="0"/>
              </a:rPr>
              <a:t> </a:t>
            </a:r>
            <a:r>
              <a:rPr lang="en-US" altLang="ko-KR" sz="1800" b="0" dirty="0">
                <a:latin typeface="Tahoma" panose="020B0604030504040204" pitchFamily="34" charset="0"/>
              </a:rPr>
              <a:t>19, 2021</a:t>
            </a:r>
            <a:endParaRPr lang="ko-KR" altLang="en-US" sz="1800" b="0" dirty="0"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dirty="0">
                <a:latin typeface="Tahoma" panose="020B0604030504040204" pitchFamily="34" charset="0"/>
              </a:rPr>
              <a:t>Minguk Choi, </a:t>
            </a:r>
            <a:r>
              <a:rPr lang="en-US" altLang="ko-KR" sz="1800" b="0" dirty="0" err="1">
                <a:latin typeface="Tahoma" panose="020B0604030504040204" pitchFamily="34" charset="0"/>
              </a:rPr>
              <a:t>Jungwon</a:t>
            </a:r>
            <a:r>
              <a:rPr lang="en-US" altLang="ko-KR" sz="1800" b="0" dirty="0">
                <a:latin typeface="Tahoma" panose="020B0604030504040204" pitchFamily="34" charset="0"/>
              </a:rPr>
              <a:t> Lee, </a:t>
            </a:r>
            <a:r>
              <a:rPr lang="en-US" altLang="ko-KR" sz="1800" b="0" dirty="0" err="1">
                <a:latin typeface="Tahoma" panose="020B0604030504040204" pitchFamily="34" charset="0"/>
              </a:rPr>
              <a:t>Guangxun</a:t>
            </a:r>
            <a:r>
              <a:rPr lang="en-US" altLang="ko-KR" sz="1800" b="0" dirty="0">
                <a:latin typeface="Tahoma" panose="020B0604030504040204" pitchFamily="34" charset="0"/>
              </a:rPr>
              <a:t> shin</a:t>
            </a:r>
          </a:p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ko-KR" sz="1400" dirty="0">
                <a:hlinkClick r:id="rId4"/>
              </a:rPr>
              <a:t>koreachoi96@gmail.com</a:t>
            </a:r>
            <a:r>
              <a:rPr lang="en-US" altLang="ko-KR" sz="1400" dirty="0"/>
              <a:t>, </a:t>
            </a:r>
            <a:r>
              <a:rPr lang="en-US" altLang="ko-KR" sz="1100" dirty="0">
                <a:hlinkClick r:id="rId5"/>
              </a:rPr>
              <a:t>gardenlee960828@gmail.com</a:t>
            </a:r>
            <a:r>
              <a:rPr lang="en-US" altLang="ko-KR" sz="1100" dirty="0"/>
              <a:t>, </a:t>
            </a:r>
            <a:r>
              <a:rPr lang="en" altLang="ko-Kore-KR" sz="1100" dirty="0">
                <a:hlinkClick r:id="rId6"/>
              </a:rPr>
              <a:t>guangxun0621@naver.com</a:t>
            </a:r>
            <a:endParaRPr lang="en" altLang="ko-Kore-KR" sz="1100" dirty="0"/>
          </a:p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endParaRPr lang="en-US" altLang="ko-KR" sz="1400" dirty="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800" b="0" dirty="0"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dirty="0">
                <a:latin typeface="Tahoma" panose="020B0604030504040204" pitchFamily="34" charset="0"/>
              </a:rPr>
              <a:t>Docks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3F04F3F4-B314-4A8E-A028-3F803690AD6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28296" y="836712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3. </a:t>
            </a:r>
            <a:r>
              <a:rPr lang="en-US" altLang="ko-KR" dirty="0" err="1"/>
              <a:t>Data_size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Workload</a:t>
            </a:r>
          </a:p>
          <a:p>
            <a:pPr lvl="2">
              <a:defRPr/>
            </a:pPr>
            <a:r>
              <a:rPr lang="en-US" altLang="ko-KR" dirty="0" err="1">
                <a:solidFill>
                  <a:srgbClr val="FF0000"/>
                </a:solidFill>
              </a:rPr>
              <a:t>Key_size</a:t>
            </a:r>
            <a:r>
              <a:rPr lang="en-US" altLang="ko-KR" dirty="0">
                <a:solidFill>
                  <a:srgbClr val="FF0000"/>
                </a:solidFill>
              </a:rPr>
              <a:t> = 16/32/64 Byte </a:t>
            </a:r>
            <a:r>
              <a:rPr lang="en-US" altLang="ko-KR" dirty="0"/>
              <a:t>/ </a:t>
            </a:r>
            <a:r>
              <a:rPr lang="en-US" altLang="ko-KR" dirty="0" err="1">
                <a:solidFill>
                  <a:srgbClr val="FF0000"/>
                </a:solidFill>
              </a:rPr>
              <a:t>Value_size</a:t>
            </a:r>
            <a:r>
              <a:rPr lang="en-US" altLang="ko-KR" dirty="0">
                <a:solidFill>
                  <a:srgbClr val="FF0000"/>
                </a:solidFill>
              </a:rPr>
              <a:t> = 100/200/400 Byte</a:t>
            </a:r>
          </a:p>
          <a:p>
            <a:pPr lvl="2">
              <a:defRPr/>
            </a:pPr>
            <a:r>
              <a:rPr lang="en-US" altLang="ko-KR" dirty="0" err="1"/>
              <a:t>Data_number</a:t>
            </a:r>
            <a:r>
              <a:rPr lang="en-US" altLang="ko-KR" dirty="0"/>
              <a:t> = 10,000,000</a:t>
            </a:r>
          </a:p>
          <a:p>
            <a:pPr lvl="2">
              <a:defRPr/>
            </a:pPr>
            <a:r>
              <a:rPr lang="en-US" altLang="ko-KR" dirty="0" err="1"/>
              <a:t>write_seq</a:t>
            </a:r>
            <a:r>
              <a:rPr lang="en-US" altLang="ko-KR" dirty="0"/>
              <a:t>/</a:t>
            </a:r>
            <a:r>
              <a:rPr lang="en-US" altLang="ko-KR" dirty="0" err="1"/>
              <a:t>write_rand</a:t>
            </a:r>
            <a:r>
              <a:rPr lang="en-US" altLang="ko-KR" dirty="0"/>
              <a:t>/</a:t>
            </a:r>
            <a:r>
              <a:rPr lang="en-US" altLang="ko-KR" dirty="0" err="1"/>
              <a:t>read_seq</a:t>
            </a:r>
            <a:r>
              <a:rPr lang="en-US" altLang="ko-KR" dirty="0"/>
              <a:t>/</a:t>
            </a:r>
            <a:r>
              <a:rPr lang="en-US" altLang="ko-KR" dirty="0" err="1"/>
              <a:t>read_rand</a:t>
            </a: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1">
              <a:defRPr/>
            </a:pPr>
            <a:r>
              <a:rPr lang="en-US" altLang="ko-KR" dirty="0"/>
              <a:t>Why </a:t>
            </a:r>
            <a:r>
              <a:rPr lang="en-US" altLang="ko-KR" dirty="0" err="1"/>
              <a:t>read_ratio</a:t>
            </a:r>
            <a:r>
              <a:rPr lang="en-US" altLang="ko-KR" dirty="0"/>
              <a:t> is </a:t>
            </a:r>
            <a:r>
              <a:rPr lang="en-US" altLang="ko-KR" dirty="0">
                <a:solidFill>
                  <a:srgbClr val="FF0000"/>
                </a:solidFill>
              </a:rPr>
              <a:t>not directly proportional?</a:t>
            </a:r>
          </a:p>
          <a:p>
            <a:pPr marL="914400" lvl="2" indent="0">
              <a:buNone/>
              <a:defRPr/>
            </a:pPr>
            <a:endParaRPr lang="en-US" altLang="ko-KR" dirty="0"/>
          </a:p>
          <a:p>
            <a:pPr marL="914400" lvl="2" indent="0"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1B8890-4A22-4B19-B702-E83D7BF7225C}"/>
              </a:ext>
            </a:extLst>
          </p:cNvPr>
          <p:cNvSpPr txBox="1"/>
          <p:nvPr/>
        </p:nvSpPr>
        <p:spPr>
          <a:xfrm>
            <a:off x="4814441" y="5586229"/>
            <a:ext cx="41771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 dirty="0"/>
              <a:t>Ratio = [K16/32/64, V100/200/400] value / [K16, V100] value</a:t>
            </a: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42174D04-BD09-45B6-B75D-502AF96C40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533400"/>
          </a:xfrm>
        </p:spPr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 err="1"/>
              <a:t>db_bench</a:t>
            </a:r>
            <a:r>
              <a:rPr lang="en-US" altLang="ko-KR" dirty="0"/>
              <a:t> Experiment</a:t>
            </a:r>
            <a:endParaRPr lang="ko-KR" altLang="en-US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52CD81AC-27A0-4B2D-BC35-AB171BCDE3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284" y="3068960"/>
            <a:ext cx="3754235" cy="2232248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EB85DAB7-F00B-43E8-B663-39E7A5B18A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978" y="2809059"/>
            <a:ext cx="4523726" cy="275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91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A504EF6-D629-4F16-9D82-83A3998C288E}"/>
                  </a:ext>
                </a:extLst>
              </p:cNvPr>
              <p:cNvSpPr txBox="1"/>
              <p:nvPr/>
            </p:nvSpPr>
            <p:spPr>
              <a:xfrm>
                <a:off x="428034" y="2513176"/>
                <a:ext cx="2974761" cy="3990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altLang="ko-KR" dirty="0"/>
                  <a:t>Throughput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𝑟𝑒𝑎𝑑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A504EF6-D629-4F16-9D82-83A3998C2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34" y="2513176"/>
                <a:ext cx="2974761" cy="399020"/>
              </a:xfrm>
              <a:prstGeom prst="rect">
                <a:avLst/>
              </a:prstGeom>
              <a:blipFill>
                <a:blip r:embed="rId4"/>
                <a:stretch>
                  <a:fillRect l="-4303" t="-6061" b="-181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그룹 58">
            <a:extLst>
              <a:ext uri="{FF2B5EF4-FFF2-40B4-BE49-F238E27FC236}">
                <a16:creationId xmlns:a16="http://schemas.microsoft.com/office/drawing/2014/main" id="{8E3AE9B9-EEB9-4145-8775-A82216F4B934}"/>
              </a:ext>
            </a:extLst>
          </p:cNvPr>
          <p:cNvGrpSpPr/>
          <p:nvPr/>
        </p:nvGrpSpPr>
        <p:grpSpPr>
          <a:xfrm>
            <a:off x="428034" y="1535959"/>
            <a:ext cx="5375866" cy="586026"/>
            <a:chOff x="428034" y="1535959"/>
            <a:chExt cx="5375866" cy="586026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6891AA2-8E12-4F2B-A75C-BE7224798957}"/>
                </a:ext>
              </a:extLst>
            </p:cNvPr>
            <p:cNvSpPr/>
            <p:nvPr/>
          </p:nvSpPr>
          <p:spPr>
            <a:xfrm>
              <a:off x="2246187" y="1535959"/>
              <a:ext cx="632698" cy="5581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Data</a:t>
              </a:r>
            </a:p>
            <a:p>
              <a:pPr algn="ctr"/>
              <a:r>
                <a:rPr lang="en-US" altLang="ko-KR" sz="1000" dirty="0"/>
                <a:t>Size=</a:t>
              </a:r>
            </a:p>
            <a:p>
              <a:pPr algn="ctr"/>
              <a:r>
                <a:rPr lang="en-US" altLang="ko-KR" sz="1000" dirty="0"/>
                <a:t>100</a:t>
              </a:r>
              <a:endParaRPr lang="ko-KR" altLang="en-US" sz="1000" dirty="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B6D1DAD2-6F6B-4A38-876B-8F90D12A9BA0}"/>
                </a:ext>
              </a:extLst>
            </p:cNvPr>
            <p:cNvGrpSpPr/>
            <p:nvPr/>
          </p:nvGrpSpPr>
          <p:grpSpPr>
            <a:xfrm>
              <a:off x="428034" y="1551841"/>
              <a:ext cx="5375866" cy="570144"/>
              <a:chOff x="428034" y="1551841"/>
              <a:chExt cx="5375866" cy="570144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B67596D4-6C07-41F0-876F-AFB4E4F17020}"/>
                  </a:ext>
                </a:extLst>
              </p:cNvPr>
              <p:cNvSpPr/>
              <p:nvPr/>
            </p:nvSpPr>
            <p:spPr>
              <a:xfrm>
                <a:off x="3000270" y="1551841"/>
                <a:ext cx="1300347" cy="5581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Data</a:t>
                </a:r>
              </a:p>
              <a:p>
                <a:pPr algn="ctr"/>
                <a:r>
                  <a:rPr lang="en-US" altLang="ko-KR" sz="1000" dirty="0"/>
                  <a:t>size=250</a:t>
                </a:r>
                <a:endParaRPr lang="ko-KR" altLang="en-US" sz="1000" dirty="0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C7E7C27C-1482-4F4C-97B3-6F35B6C7C7BB}"/>
                  </a:ext>
                </a:extLst>
              </p:cNvPr>
              <p:cNvSpPr/>
              <p:nvPr/>
            </p:nvSpPr>
            <p:spPr>
              <a:xfrm>
                <a:off x="4487367" y="1563846"/>
                <a:ext cx="1316533" cy="5581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search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1AB97AD-9894-45C1-8FC1-A6D6311BE5FD}"/>
                  </a:ext>
                </a:extLst>
              </p:cNvPr>
              <p:cNvSpPr txBox="1"/>
              <p:nvPr/>
            </p:nvSpPr>
            <p:spPr>
              <a:xfrm>
                <a:off x="428034" y="1621147"/>
                <a:ext cx="2181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altLang="ko-KR" dirty="0"/>
                  <a:t>Workload</a:t>
                </a:r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F779DF48-0E25-4689-9F87-446D9227AC7C}"/>
              </a:ext>
            </a:extLst>
          </p:cNvPr>
          <p:cNvGrpSpPr/>
          <p:nvPr/>
        </p:nvGrpSpPr>
        <p:grpSpPr>
          <a:xfrm>
            <a:off x="4887658" y="3952687"/>
            <a:ext cx="3964610" cy="572320"/>
            <a:chOff x="1710789" y="4945968"/>
            <a:chExt cx="8538358" cy="13963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4DE2FBC-75C4-4699-A31B-B1DD3C184938}"/>
                </a:ext>
              </a:extLst>
            </p:cNvPr>
            <p:cNvSpPr/>
            <p:nvPr/>
          </p:nvSpPr>
          <p:spPr>
            <a:xfrm>
              <a:off x="1710789" y="4948939"/>
              <a:ext cx="1579418" cy="5581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17F9827-E36A-4737-9619-16578B725E18}"/>
                </a:ext>
              </a:extLst>
            </p:cNvPr>
            <p:cNvSpPr/>
            <p:nvPr/>
          </p:nvSpPr>
          <p:spPr>
            <a:xfrm>
              <a:off x="3290207" y="4948938"/>
              <a:ext cx="558140" cy="5581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A168864-9A05-4156-AB57-5FB7D92FAE86}"/>
                </a:ext>
              </a:extLst>
            </p:cNvPr>
            <p:cNvSpPr/>
            <p:nvPr/>
          </p:nvSpPr>
          <p:spPr>
            <a:xfrm>
              <a:off x="3842410" y="4948939"/>
              <a:ext cx="1579418" cy="5581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69FB2C1-5C3A-481A-A29B-F17D56248421}"/>
                </a:ext>
              </a:extLst>
            </p:cNvPr>
            <p:cNvSpPr/>
            <p:nvPr/>
          </p:nvSpPr>
          <p:spPr>
            <a:xfrm>
              <a:off x="5421828" y="4948938"/>
              <a:ext cx="558140" cy="5581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E7E3755-3FCE-4C2F-83D3-44C17E1A8F41}"/>
                </a:ext>
              </a:extLst>
            </p:cNvPr>
            <p:cNvSpPr/>
            <p:nvPr/>
          </p:nvSpPr>
          <p:spPr>
            <a:xfrm>
              <a:off x="5974031" y="4946957"/>
              <a:ext cx="1579418" cy="5581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061A9E3-7B78-4D71-ACF0-6D17BE2D96B4}"/>
                </a:ext>
              </a:extLst>
            </p:cNvPr>
            <p:cNvSpPr/>
            <p:nvPr/>
          </p:nvSpPr>
          <p:spPr>
            <a:xfrm>
              <a:off x="7553449" y="4948936"/>
              <a:ext cx="558140" cy="5581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2649A5A-C565-4E14-974C-A5ED432FAA9A}"/>
                </a:ext>
              </a:extLst>
            </p:cNvPr>
            <p:cNvSpPr/>
            <p:nvPr/>
          </p:nvSpPr>
          <p:spPr>
            <a:xfrm>
              <a:off x="1710789" y="5784170"/>
              <a:ext cx="1579418" cy="5581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BDFC40F-55F9-4094-BBA9-311C8065ABA0}"/>
                </a:ext>
              </a:extLst>
            </p:cNvPr>
            <p:cNvSpPr/>
            <p:nvPr/>
          </p:nvSpPr>
          <p:spPr>
            <a:xfrm>
              <a:off x="3284269" y="5784170"/>
              <a:ext cx="1300347" cy="55813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0B1AA66-97E9-47E4-8BFA-6A7E9E3F4DDF}"/>
                </a:ext>
              </a:extLst>
            </p:cNvPr>
            <p:cNvSpPr/>
            <p:nvPr/>
          </p:nvSpPr>
          <p:spPr>
            <a:xfrm>
              <a:off x="4584617" y="5784162"/>
              <a:ext cx="1579418" cy="5581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D22E810-7EF3-475F-BBC3-946D7749662F}"/>
                </a:ext>
              </a:extLst>
            </p:cNvPr>
            <p:cNvSpPr/>
            <p:nvPr/>
          </p:nvSpPr>
          <p:spPr>
            <a:xfrm>
              <a:off x="6134348" y="5784164"/>
              <a:ext cx="1294410" cy="558137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2D10544-A705-43F9-BD99-9A30E2F79245}"/>
                </a:ext>
              </a:extLst>
            </p:cNvPr>
            <p:cNvSpPr/>
            <p:nvPr/>
          </p:nvSpPr>
          <p:spPr>
            <a:xfrm>
              <a:off x="7428758" y="5784165"/>
              <a:ext cx="1579418" cy="5581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904FE7C-6FFA-4C55-B3F7-E5E406A2F7AB}"/>
                </a:ext>
              </a:extLst>
            </p:cNvPr>
            <p:cNvSpPr/>
            <p:nvPr/>
          </p:nvSpPr>
          <p:spPr>
            <a:xfrm>
              <a:off x="9008176" y="5784165"/>
              <a:ext cx="1240971" cy="558137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6123549-B07E-4BF4-B821-AEA87176C766}"/>
                </a:ext>
              </a:extLst>
            </p:cNvPr>
            <p:cNvSpPr/>
            <p:nvPr/>
          </p:nvSpPr>
          <p:spPr>
            <a:xfrm>
              <a:off x="8111589" y="4945968"/>
              <a:ext cx="1579418" cy="5581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7CAFCAF-FBD8-4AFC-A88E-1C71A285CA12}"/>
                </a:ext>
              </a:extLst>
            </p:cNvPr>
            <p:cNvSpPr/>
            <p:nvPr/>
          </p:nvSpPr>
          <p:spPr>
            <a:xfrm>
              <a:off x="9691007" y="4947947"/>
              <a:ext cx="558140" cy="5581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662DD6F-6145-4179-A623-AF4CB07A358B}"/>
              </a:ext>
            </a:extLst>
          </p:cNvPr>
          <p:cNvSpPr txBox="1"/>
          <p:nvPr/>
        </p:nvSpPr>
        <p:spPr>
          <a:xfrm>
            <a:off x="4887658" y="3355294"/>
            <a:ext cx="279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err="1"/>
              <a:t>read_random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Get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48F395E-F1C1-43C0-A5AB-575878AD620D}"/>
              </a:ext>
            </a:extLst>
          </p:cNvPr>
          <p:cNvGrpSpPr/>
          <p:nvPr/>
        </p:nvGrpSpPr>
        <p:grpSpPr>
          <a:xfrm>
            <a:off x="4887658" y="4808250"/>
            <a:ext cx="3983372" cy="1384716"/>
            <a:chOff x="302353" y="4640964"/>
            <a:chExt cx="3983372" cy="1384716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9AEDB633-1C24-4D53-894E-95225A054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2353" y="4841646"/>
              <a:ext cx="3983372" cy="1184034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DC8A1143-1D4C-46F4-BE2E-9027A847A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2772" y="4640964"/>
              <a:ext cx="2211242" cy="196032"/>
            </a:xfrm>
            <a:prstGeom prst="rect">
              <a:avLst/>
            </a:prstGeom>
          </p:spPr>
        </p:pic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484D18D-3355-4697-A2CF-510B4FBE3641}"/>
                </a:ext>
              </a:extLst>
            </p:cNvPr>
            <p:cNvSpPr/>
            <p:nvPr/>
          </p:nvSpPr>
          <p:spPr>
            <a:xfrm>
              <a:off x="1464405" y="4983684"/>
              <a:ext cx="368680" cy="18993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C2C5E10-044E-4E1F-B8D6-556C6967ADB9}"/>
              </a:ext>
            </a:extLst>
          </p:cNvPr>
          <p:cNvGrpSpPr/>
          <p:nvPr/>
        </p:nvGrpSpPr>
        <p:grpSpPr>
          <a:xfrm>
            <a:off x="343847" y="3972399"/>
            <a:ext cx="3924914" cy="558131"/>
            <a:chOff x="1824985" y="4224764"/>
            <a:chExt cx="8568300" cy="1400143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6733231-EEF0-42BC-BFE4-6FF990E70030}"/>
                </a:ext>
              </a:extLst>
            </p:cNvPr>
            <p:cNvSpPr/>
            <p:nvPr/>
          </p:nvSpPr>
          <p:spPr>
            <a:xfrm>
              <a:off x="1824985" y="4224764"/>
              <a:ext cx="782292" cy="5581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2F3DC84-1F2B-4988-A09F-4C4D83F5D06D}"/>
                </a:ext>
              </a:extLst>
            </p:cNvPr>
            <p:cNvSpPr/>
            <p:nvPr/>
          </p:nvSpPr>
          <p:spPr>
            <a:xfrm>
              <a:off x="1838598" y="5066767"/>
              <a:ext cx="768438" cy="5581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4150B02-4355-4DEF-9416-AA12F567D89A}"/>
                </a:ext>
              </a:extLst>
            </p:cNvPr>
            <p:cNvSpPr/>
            <p:nvPr/>
          </p:nvSpPr>
          <p:spPr>
            <a:xfrm>
              <a:off x="5202285" y="5056844"/>
              <a:ext cx="1300347" cy="55813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EBDC1C6-24FD-4A11-A38F-8763329D360E}"/>
                </a:ext>
              </a:extLst>
            </p:cNvPr>
            <p:cNvSpPr/>
            <p:nvPr/>
          </p:nvSpPr>
          <p:spPr>
            <a:xfrm>
              <a:off x="7614459" y="4225191"/>
              <a:ext cx="558140" cy="5581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934EC98-80EE-455D-A156-593254AF6C8D}"/>
                </a:ext>
              </a:extLst>
            </p:cNvPr>
            <p:cNvSpPr/>
            <p:nvPr/>
          </p:nvSpPr>
          <p:spPr>
            <a:xfrm>
              <a:off x="8172599" y="4225192"/>
              <a:ext cx="558140" cy="5581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6BF8E3A-A85C-482C-89BF-DB62E8B4E814}"/>
                </a:ext>
              </a:extLst>
            </p:cNvPr>
            <p:cNvSpPr/>
            <p:nvPr/>
          </p:nvSpPr>
          <p:spPr>
            <a:xfrm>
              <a:off x="8712927" y="4225193"/>
              <a:ext cx="558140" cy="5581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915EAC6-2EA4-47BA-95D7-3035B60E2DCB}"/>
                </a:ext>
              </a:extLst>
            </p:cNvPr>
            <p:cNvSpPr/>
            <p:nvPr/>
          </p:nvSpPr>
          <p:spPr>
            <a:xfrm>
              <a:off x="9277005" y="4225193"/>
              <a:ext cx="558140" cy="5581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9E7AB2F-E563-46E2-83B4-67A0715B6B2C}"/>
                </a:ext>
              </a:extLst>
            </p:cNvPr>
            <p:cNvSpPr/>
            <p:nvPr/>
          </p:nvSpPr>
          <p:spPr>
            <a:xfrm>
              <a:off x="9835145" y="4225193"/>
              <a:ext cx="558140" cy="5581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7B67834-93FA-4065-8895-2A401EB8F903}"/>
                </a:ext>
              </a:extLst>
            </p:cNvPr>
            <p:cNvSpPr/>
            <p:nvPr/>
          </p:nvSpPr>
          <p:spPr>
            <a:xfrm>
              <a:off x="3161212" y="4225191"/>
              <a:ext cx="558140" cy="5581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6BE4842-C120-41D9-8D69-87AF41DE4291}"/>
                </a:ext>
              </a:extLst>
            </p:cNvPr>
            <p:cNvSpPr/>
            <p:nvPr/>
          </p:nvSpPr>
          <p:spPr>
            <a:xfrm>
              <a:off x="3719352" y="4225192"/>
              <a:ext cx="558140" cy="5581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6F20DC66-F030-47F7-A160-EB7F48064B11}"/>
                </a:ext>
              </a:extLst>
            </p:cNvPr>
            <p:cNvSpPr/>
            <p:nvPr/>
          </p:nvSpPr>
          <p:spPr>
            <a:xfrm>
              <a:off x="4259680" y="4225193"/>
              <a:ext cx="558140" cy="5581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42D9669-49A9-4904-B8F5-D0F59F0A358B}"/>
                </a:ext>
              </a:extLst>
            </p:cNvPr>
            <p:cNvSpPr/>
            <p:nvPr/>
          </p:nvSpPr>
          <p:spPr>
            <a:xfrm>
              <a:off x="4823758" y="4225193"/>
              <a:ext cx="558140" cy="5581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15AE907A-CFE6-4A2E-89B8-F472B9823E4A}"/>
                </a:ext>
              </a:extLst>
            </p:cNvPr>
            <p:cNvSpPr/>
            <p:nvPr/>
          </p:nvSpPr>
          <p:spPr>
            <a:xfrm>
              <a:off x="5381898" y="4225193"/>
              <a:ext cx="558140" cy="5581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C6FECB0-5C4E-4F69-814E-E45786C883E3}"/>
                </a:ext>
              </a:extLst>
            </p:cNvPr>
            <p:cNvSpPr/>
            <p:nvPr/>
          </p:nvSpPr>
          <p:spPr>
            <a:xfrm>
              <a:off x="6492241" y="4225193"/>
              <a:ext cx="558140" cy="5581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4F21354-796B-49C0-942F-9DA7C39F1AB6}"/>
                </a:ext>
              </a:extLst>
            </p:cNvPr>
            <p:cNvSpPr/>
            <p:nvPr/>
          </p:nvSpPr>
          <p:spPr>
            <a:xfrm>
              <a:off x="7056319" y="4225193"/>
              <a:ext cx="558140" cy="5581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F50A2EF-9E31-440C-83B5-8CF6A08D4FFF}"/>
                </a:ext>
              </a:extLst>
            </p:cNvPr>
            <p:cNvSpPr/>
            <p:nvPr/>
          </p:nvSpPr>
          <p:spPr>
            <a:xfrm>
              <a:off x="3911589" y="5066758"/>
              <a:ext cx="1300347" cy="55813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5CFD50E-1CB8-4954-B7BC-5DD1EDEEAF8E}"/>
                </a:ext>
              </a:extLst>
            </p:cNvPr>
            <p:cNvSpPr/>
            <p:nvPr/>
          </p:nvSpPr>
          <p:spPr>
            <a:xfrm>
              <a:off x="2604068" y="5066758"/>
              <a:ext cx="1300347" cy="55813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BBB8468-5CDE-45CA-B6C8-7DD21157A779}"/>
                </a:ext>
              </a:extLst>
            </p:cNvPr>
            <p:cNvSpPr/>
            <p:nvPr/>
          </p:nvSpPr>
          <p:spPr>
            <a:xfrm>
              <a:off x="2603690" y="4225191"/>
              <a:ext cx="558140" cy="5581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92FFAC7-285A-49AD-9261-399B37E1B2D0}"/>
                </a:ext>
              </a:extLst>
            </p:cNvPr>
            <p:cNvSpPr/>
            <p:nvPr/>
          </p:nvSpPr>
          <p:spPr>
            <a:xfrm>
              <a:off x="7805206" y="5057219"/>
              <a:ext cx="1294410" cy="558137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E5A0C402-133F-42C2-B01A-BE5EB20942D3}"/>
                </a:ext>
              </a:extLst>
            </p:cNvPr>
            <p:cNvSpPr/>
            <p:nvPr/>
          </p:nvSpPr>
          <p:spPr>
            <a:xfrm>
              <a:off x="9099616" y="5052914"/>
              <a:ext cx="1240971" cy="558137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574073E-7C36-4115-9956-DC504CCA8B01}"/>
                </a:ext>
              </a:extLst>
            </p:cNvPr>
            <p:cNvSpPr/>
            <p:nvPr/>
          </p:nvSpPr>
          <p:spPr>
            <a:xfrm>
              <a:off x="6500155" y="5056842"/>
              <a:ext cx="1300347" cy="55813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F45AD12-0F6E-43B5-B677-EC681A862C75}"/>
                </a:ext>
              </a:extLst>
            </p:cNvPr>
            <p:cNvSpPr/>
            <p:nvPr/>
          </p:nvSpPr>
          <p:spPr>
            <a:xfrm>
              <a:off x="5938338" y="4225199"/>
              <a:ext cx="546235" cy="5581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94FDB5FD-6EB9-4252-BACD-79039B23E021}"/>
              </a:ext>
            </a:extLst>
          </p:cNvPr>
          <p:cNvSpPr txBox="1"/>
          <p:nvPr/>
        </p:nvSpPr>
        <p:spPr>
          <a:xfrm>
            <a:off x="257995" y="3398885"/>
            <a:ext cx="396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err="1"/>
              <a:t>read_sequential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iterator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871D705-004D-4DF9-B8D2-53DCDF3B3728}"/>
              </a:ext>
            </a:extLst>
          </p:cNvPr>
          <p:cNvGrpSpPr/>
          <p:nvPr/>
        </p:nvGrpSpPr>
        <p:grpSpPr>
          <a:xfrm>
            <a:off x="298434" y="4725236"/>
            <a:ext cx="3964610" cy="1587160"/>
            <a:chOff x="4909084" y="4671508"/>
            <a:chExt cx="3964610" cy="1587160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490A4B24-AD98-4C27-8527-DAE20B103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26756" y="4671508"/>
              <a:ext cx="3052184" cy="250179"/>
            </a:xfrm>
            <a:prstGeom prst="rect">
              <a:avLst/>
            </a:prstGeom>
          </p:spPr>
        </p:pic>
        <p:pic>
          <p:nvPicPr>
            <p:cNvPr id="50" name="그림 49" descr="텍스트이(가) 표시된 사진&#10;&#10;자동 생성된 설명">
              <a:extLst>
                <a:ext uri="{FF2B5EF4-FFF2-40B4-BE49-F238E27FC236}">
                  <a16:creationId xmlns:a16="http://schemas.microsoft.com/office/drawing/2014/main" id="{56FECBB9-A504-4107-BBD8-BBDD04D9B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9084" y="4919918"/>
              <a:ext cx="3964610" cy="1338750"/>
            </a:xfrm>
            <a:prstGeom prst="rect">
              <a:avLst/>
            </a:prstGeom>
          </p:spPr>
        </p:pic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8E4CF26F-1E21-4153-B3C7-79D155ECED58}"/>
                </a:ext>
              </a:extLst>
            </p:cNvPr>
            <p:cNvSpPr/>
            <p:nvPr/>
          </p:nvSpPr>
          <p:spPr>
            <a:xfrm>
              <a:off x="5189257" y="5516577"/>
              <a:ext cx="3263438" cy="16369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40076CD8-F03F-4CFF-9AB3-3918C66EB1BB}"/>
                </a:ext>
              </a:extLst>
            </p:cNvPr>
            <p:cNvSpPr/>
            <p:nvPr/>
          </p:nvSpPr>
          <p:spPr>
            <a:xfrm>
              <a:off x="4928328" y="4985510"/>
              <a:ext cx="2235960" cy="16369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1" name="그림 60">
            <a:extLst>
              <a:ext uri="{FF2B5EF4-FFF2-40B4-BE49-F238E27FC236}">
                <a16:creationId xmlns:a16="http://schemas.microsoft.com/office/drawing/2014/main" id="{EA484157-F0AB-4428-999C-601A1C694E7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209" y="1271705"/>
            <a:ext cx="2914784" cy="1773235"/>
          </a:xfrm>
          <a:prstGeom prst="rect">
            <a:avLst/>
          </a:prstGeom>
        </p:spPr>
      </p:pic>
      <p:sp>
        <p:nvSpPr>
          <p:cNvPr id="63" name="제목 1">
            <a:extLst>
              <a:ext uri="{FF2B5EF4-FFF2-40B4-BE49-F238E27FC236}">
                <a16:creationId xmlns:a16="http://schemas.microsoft.com/office/drawing/2014/main" id="{503E4611-2B9D-46FF-B6D2-F33B7DD552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533400"/>
          </a:xfrm>
        </p:spPr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 err="1"/>
              <a:t>db_bench</a:t>
            </a:r>
            <a:r>
              <a:rPr lang="en-US" altLang="ko-KR" dirty="0"/>
              <a:t> Experiments</a:t>
            </a:r>
            <a:endParaRPr lang="ko-KR" altLang="en-US" dirty="0"/>
          </a:p>
        </p:txBody>
      </p:sp>
      <p:sp>
        <p:nvSpPr>
          <p:cNvPr id="64" name="텍스트 개체 틀 2">
            <a:extLst>
              <a:ext uri="{FF2B5EF4-FFF2-40B4-BE49-F238E27FC236}">
                <a16:creationId xmlns:a16="http://schemas.microsoft.com/office/drawing/2014/main" id="{1D6DD1D3-7DE3-4155-A0C5-25F18CD5988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43044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ko-KR" dirty="0"/>
              <a:t>4. Why </a:t>
            </a:r>
            <a:r>
              <a:rPr lang="en-US" altLang="ko-KR" dirty="0" err="1"/>
              <a:t>read_ratio</a:t>
            </a:r>
            <a:r>
              <a:rPr lang="en-US" altLang="ko-KR" dirty="0"/>
              <a:t> is not directly proportional</a:t>
            </a:r>
          </a:p>
        </p:txBody>
      </p:sp>
    </p:spTree>
    <p:extLst>
      <p:ext uri="{BB962C8B-B14F-4D97-AF65-F5344CB8AC3E}">
        <p14:creationId xmlns:p14="http://schemas.microsoft.com/office/powerpoint/2010/main" val="36064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20" grpId="0"/>
      <p:bldP spid="49" grpId="0"/>
      <p:bldP spid="6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제목 1">
            <a:extLst>
              <a:ext uri="{FF2B5EF4-FFF2-40B4-BE49-F238E27FC236}">
                <a16:creationId xmlns:a16="http://schemas.microsoft.com/office/drawing/2014/main" id="{503E4611-2B9D-46FF-B6D2-F33B7DD552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533400"/>
          </a:xfrm>
        </p:spPr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 err="1"/>
              <a:t>db_bench</a:t>
            </a:r>
            <a:r>
              <a:rPr lang="en-US" altLang="ko-KR" dirty="0"/>
              <a:t> Experiments</a:t>
            </a:r>
            <a:endParaRPr lang="ko-KR" altLang="en-US" dirty="0"/>
          </a:p>
        </p:txBody>
      </p:sp>
      <p:sp>
        <p:nvSpPr>
          <p:cNvPr id="65" name="텍스트 개체 틀 2">
            <a:extLst>
              <a:ext uri="{FF2B5EF4-FFF2-40B4-BE49-F238E27FC236}">
                <a16:creationId xmlns:a16="http://schemas.microsoft.com/office/drawing/2014/main" id="{446A5097-7C14-4CBF-B8E2-F786EF9E18D5}"/>
              </a:ext>
            </a:extLst>
          </p:cNvPr>
          <p:cNvSpPr txBox="1">
            <a:spLocks/>
          </p:cNvSpPr>
          <p:nvPr/>
        </p:nvSpPr>
        <p:spPr bwMode="auto">
          <a:xfrm>
            <a:off x="228296" y="836712"/>
            <a:ext cx="864235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ko-KR" b="0" dirty="0"/>
              <a:t>5. Summary</a:t>
            </a:r>
          </a:p>
          <a:p>
            <a:pPr lvl="1">
              <a:defRPr/>
            </a:pPr>
            <a:r>
              <a:rPr lang="en-US" altLang="ko-KR" b="0" kern="0" dirty="0"/>
              <a:t>data size </a:t>
            </a:r>
            <a:r>
              <a:rPr lang="ko-KR" altLang="en-US" b="0" dirty="0"/>
              <a:t>∝ </a:t>
            </a:r>
            <a:r>
              <a:rPr lang="en-US" altLang="ko-KR" b="0" dirty="0"/>
              <a:t>throughput </a:t>
            </a:r>
          </a:p>
          <a:p>
            <a:pPr lvl="2">
              <a:defRPr/>
            </a:pPr>
            <a:r>
              <a:rPr lang="en-US" altLang="ko-KR" b="0" kern="0" dirty="0"/>
              <a:t>the higher </a:t>
            </a:r>
            <a:r>
              <a:rPr lang="en-US" altLang="ko-KR" b="0" kern="0" dirty="0">
                <a:solidFill>
                  <a:srgbClr val="FF0000"/>
                </a:solidFill>
              </a:rPr>
              <a:t>throughput</a:t>
            </a:r>
            <a:r>
              <a:rPr lang="en-US" altLang="ko-KR" b="0" kern="0" dirty="0"/>
              <a:t>, the </a:t>
            </a:r>
            <a:r>
              <a:rPr lang="en-US" altLang="ko-KR" b="0" dirty="0"/>
              <a:t>better </a:t>
            </a:r>
            <a:r>
              <a:rPr lang="en-US" altLang="ko-KR" b="0" dirty="0">
                <a:solidFill>
                  <a:srgbClr val="FF0000"/>
                </a:solidFill>
              </a:rPr>
              <a:t>performance</a:t>
            </a:r>
            <a:r>
              <a:rPr lang="en-US" altLang="ko-KR" b="0" dirty="0"/>
              <a:t>? </a:t>
            </a:r>
            <a:r>
              <a:rPr lang="en-US" altLang="ko-KR" b="0" dirty="0">
                <a:solidFill>
                  <a:srgbClr val="FF0000"/>
                </a:solidFill>
              </a:rPr>
              <a:t>Maybe Not.</a:t>
            </a:r>
            <a:endParaRPr lang="en-US" altLang="ko-KR" b="0" dirty="0"/>
          </a:p>
          <a:p>
            <a:pPr lvl="1">
              <a:defRPr/>
            </a:pPr>
            <a:endParaRPr lang="en-US" altLang="ko-KR" b="0" dirty="0"/>
          </a:p>
          <a:p>
            <a:pPr lvl="1">
              <a:defRPr/>
            </a:pPr>
            <a:r>
              <a:rPr lang="en-US" altLang="ko-KR" b="0" dirty="0"/>
              <a:t>if data size is different,</a:t>
            </a:r>
          </a:p>
          <a:p>
            <a:pPr lvl="2">
              <a:defRPr/>
            </a:pPr>
            <a:r>
              <a:rPr lang="en-US" altLang="ko-KR" b="0" dirty="0"/>
              <a:t>throughput would </a:t>
            </a:r>
            <a:r>
              <a:rPr lang="en-US" altLang="ko-KR" b="0" dirty="0">
                <a:solidFill>
                  <a:srgbClr val="FF0000"/>
                </a:solidFill>
              </a:rPr>
              <a:t>may not be the appropriate metrics.</a:t>
            </a:r>
          </a:p>
          <a:p>
            <a:pPr lvl="2">
              <a:defRPr/>
            </a:pPr>
            <a:r>
              <a:rPr lang="en-US" altLang="ko-KR" b="0" dirty="0"/>
              <a:t>compare with Compaction number/Total execution time</a:t>
            </a:r>
          </a:p>
          <a:p>
            <a:pPr lvl="1">
              <a:defRPr/>
            </a:pPr>
            <a:endParaRPr lang="en-US" altLang="ko-KR" b="0" dirty="0"/>
          </a:p>
          <a:p>
            <a:pPr lvl="1">
              <a:defRPr/>
            </a:pPr>
            <a:r>
              <a:rPr lang="en-US" altLang="ko-KR" b="0" dirty="0"/>
              <a:t>Why </a:t>
            </a:r>
            <a:r>
              <a:rPr lang="en-US" altLang="ko-KR" b="0" dirty="0" err="1"/>
              <a:t>read_ratio</a:t>
            </a:r>
            <a:r>
              <a:rPr lang="en-US" altLang="ko-KR" b="0" dirty="0"/>
              <a:t> is not directly proportional?</a:t>
            </a:r>
          </a:p>
          <a:p>
            <a:pPr lvl="2">
              <a:defRPr/>
            </a:pPr>
            <a:r>
              <a:rPr lang="en-US" altLang="ko-KR" b="0" dirty="0" err="1"/>
              <a:t>read_sequential</a:t>
            </a:r>
            <a:r>
              <a:rPr lang="en-US" altLang="ko-KR" b="0" dirty="0"/>
              <a:t>: </a:t>
            </a:r>
            <a:r>
              <a:rPr lang="en-US" altLang="ko-KR" b="0" dirty="0">
                <a:solidFill>
                  <a:srgbClr val="FF0000"/>
                </a:solidFill>
              </a:rPr>
              <a:t>Iterator</a:t>
            </a:r>
          </a:p>
          <a:p>
            <a:pPr lvl="2">
              <a:defRPr/>
            </a:pPr>
            <a:r>
              <a:rPr lang="en-US" altLang="ko-KR" b="0" dirty="0" err="1"/>
              <a:t>read_random</a:t>
            </a:r>
            <a:r>
              <a:rPr lang="en-US" altLang="ko-KR" b="0" dirty="0"/>
              <a:t>: </a:t>
            </a:r>
            <a:r>
              <a:rPr lang="en-US" altLang="ko-KR" b="0" dirty="0">
                <a:solidFill>
                  <a:srgbClr val="FF0000"/>
                </a:solidFill>
              </a:rPr>
              <a:t>Get</a:t>
            </a:r>
          </a:p>
          <a:p>
            <a:pPr lvl="2">
              <a:defRPr/>
            </a:pPr>
            <a:endParaRPr lang="en-US" altLang="ko-KR" b="0" dirty="0">
              <a:solidFill>
                <a:srgbClr val="FF0000"/>
              </a:solidFill>
            </a:endParaRPr>
          </a:p>
          <a:p>
            <a:pPr lvl="1">
              <a:defRPr/>
            </a:pPr>
            <a:endParaRPr lang="en-US" altLang="ko-KR" b="0" dirty="0"/>
          </a:p>
          <a:p>
            <a:pPr lvl="2">
              <a:defRPr/>
            </a:pPr>
            <a:endParaRPr lang="en-US" altLang="ko-KR" b="0" dirty="0">
              <a:solidFill>
                <a:srgbClr val="FF0000"/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ko-KR" altLang="en-US" b="0" kern="0" dirty="0"/>
          </a:p>
        </p:txBody>
      </p:sp>
    </p:spTree>
    <p:extLst>
      <p:ext uri="{BB962C8B-B14F-4D97-AF65-F5344CB8AC3E}">
        <p14:creationId xmlns:p14="http://schemas.microsoft.com/office/powerpoint/2010/main" val="4879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300A21D4-64C9-4B52-BD0E-97877AE52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 Q &amp; A</a:t>
            </a:r>
            <a:endParaRPr lang="ko-KR" altLang="en-US" dirty="0"/>
          </a:p>
        </p:txBody>
      </p:sp>
      <p:pic>
        <p:nvPicPr>
          <p:cNvPr id="13316" name="그림 5">
            <a:extLst>
              <a:ext uri="{FF2B5EF4-FFF2-40B4-BE49-F238E27FC236}">
                <a16:creationId xmlns:a16="http://schemas.microsoft.com/office/drawing/2014/main" id="{488CD059-56D5-4F58-8495-13ADDB17A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393" y="422808"/>
            <a:ext cx="2245429" cy="1635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E2FD21BC-9946-4AAC-9524-600A308DC41B}"/>
              </a:ext>
            </a:extLst>
          </p:cNvPr>
          <p:cNvGrpSpPr/>
          <p:nvPr/>
        </p:nvGrpSpPr>
        <p:grpSpPr>
          <a:xfrm>
            <a:off x="611560" y="2058292"/>
            <a:ext cx="7055990" cy="3416798"/>
            <a:chOff x="921579" y="3105434"/>
            <a:chExt cx="7055990" cy="3416798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01C5386A-2CF1-4BB6-9CA6-624AABCE5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99690" y="3105434"/>
              <a:ext cx="2168986" cy="1749182"/>
            </a:xfrm>
            <a:prstGeom prst="rect">
              <a:avLst/>
            </a:prstGeom>
          </p:spPr>
        </p:pic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3F56D310-C52D-4C7C-963F-249D86711B0F}"/>
                </a:ext>
              </a:extLst>
            </p:cNvPr>
            <p:cNvGrpSpPr/>
            <p:nvPr/>
          </p:nvGrpSpPr>
          <p:grpSpPr>
            <a:xfrm>
              <a:off x="921579" y="3156228"/>
              <a:ext cx="7055990" cy="3366004"/>
              <a:chOff x="921579" y="3156228"/>
              <a:chExt cx="7055990" cy="3366004"/>
            </a:xfrm>
          </p:grpSpPr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F096A153-210D-4F49-A25E-0D4373FBA1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1579" y="3198786"/>
                <a:ext cx="2160240" cy="1687961"/>
              </a:xfrm>
              <a:prstGeom prst="rect">
                <a:avLst/>
              </a:prstGeom>
            </p:spPr>
          </p:pic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FE0912C2-2910-492C-8D2C-F4801D6747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64813" y="3156228"/>
                <a:ext cx="2177732" cy="1687961"/>
              </a:xfrm>
              <a:prstGeom prst="rect">
                <a:avLst/>
              </a:prstGeom>
            </p:spPr>
          </p:pic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F9C16CD0-238F-46C5-875D-BD1B71255C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9859" y="4886747"/>
                <a:ext cx="2177732" cy="1617994"/>
              </a:xfrm>
              <a:prstGeom prst="rect">
                <a:avLst/>
              </a:prstGeom>
            </p:spPr>
          </p:pic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168E68BD-2BE4-4A96-8F88-0B768A2871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95317" y="4822485"/>
                <a:ext cx="2177732" cy="1652977"/>
              </a:xfrm>
              <a:prstGeom prst="rect">
                <a:avLst/>
              </a:prstGeom>
            </p:spPr>
          </p:pic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0904358E-FF7A-4A7B-9842-2B874A3853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61059" y="4886747"/>
                <a:ext cx="2116510" cy="1635485"/>
              </a:xfrm>
              <a:prstGeom prst="rect">
                <a:avLst/>
              </a:prstGeom>
            </p:spPr>
          </p:pic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39261CFF-7589-4134-9B40-B2BD87E0945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660232" y="4941168"/>
                <a:ext cx="0" cy="981558"/>
              </a:xfrm>
              <a:prstGeom prst="line">
                <a:avLst/>
              </a:prstGeom>
              <a:noFill/>
              <a:ln w="19050" cap="rnd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E02E55B-69DB-47A7-86B1-C1B512373CC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211960" y="4886747"/>
                <a:ext cx="0" cy="981558"/>
              </a:xfrm>
              <a:prstGeom prst="line">
                <a:avLst/>
              </a:prstGeom>
              <a:noFill/>
              <a:ln w="19050" cap="rnd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BF322401-556E-4146-BC32-DF8BE9A2C03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835696" y="4941168"/>
                <a:ext cx="0" cy="927137"/>
              </a:xfrm>
              <a:prstGeom prst="line">
                <a:avLst/>
              </a:prstGeom>
              <a:noFill/>
              <a:ln w="19050" cap="rnd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9320061-802D-4873-90B6-A9AA9856078F}"/>
              </a:ext>
            </a:extLst>
          </p:cNvPr>
          <p:cNvSpPr txBox="1"/>
          <p:nvPr/>
        </p:nvSpPr>
        <p:spPr>
          <a:xfrm>
            <a:off x="152400" y="1178763"/>
            <a:ext cx="62393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  <a:defRPr/>
            </a:pPr>
            <a:r>
              <a:rPr lang="en-US" altLang="ko-KR" b="0" dirty="0"/>
              <a:t>Real-World key/value distribution</a:t>
            </a:r>
          </a:p>
          <a:p>
            <a:pPr lvl="1">
              <a:defRPr/>
            </a:pPr>
            <a:r>
              <a:rPr lang="en-US" altLang="ko-KR" b="0" dirty="0">
                <a:solidFill>
                  <a:srgbClr val="FF0000"/>
                </a:solidFill>
              </a:rPr>
              <a:t>    -&gt; [value size&gt;100B] </a:t>
            </a:r>
            <a:r>
              <a:rPr lang="en-US" altLang="ko-KR" b="0" dirty="0"/>
              <a:t>is </a:t>
            </a:r>
            <a:r>
              <a:rPr lang="en-US" altLang="ko-KR" b="0" dirty="0">
                <a:solidFill>
                  <a:srgbClr val="FF0000"/>
                </a:solidFill>
              </a:rPr>
              <a:t>not general</a:t>
            </a:r>
          </a:p>
        </p:txBody>
      </p:sp>
      <p:pic>
        <p:nvPicPr>
          <p:cNvPr id="27" name="그림 26" descr="텍스트이(가) 표시된 사진&#10;&#10;자동 생성된 설명">
            <a:extLst>
              <a:ext uri="{FF2B5EF4-FFF2-40B4-BE49-F238E27FC236}">
                <a16:creationId xmlns:a16="http://schemas.microsoft.com/office/drawing/2014/main" id="{6D381298-66A6-43DF-9986-18CEC45458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984" y="5777864"/>
            <a:ext cx="2232248" cy="6181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16E731-E91D-4CE0-B336-60936B085BFD}"/>
              </a:ext>
            </a:extLst>
          </p:cNvPr>
          <p:cNvSpPr txBox="1"/>
          <p:nvPr/>
        </p:nvSpPr>
        <p:spPr>
          <a:xfrm>
            <a:off x="7407424" y="5483017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dirty="0"/>
              <a:t>&lt;source&gt;</a:t>
            </a:r>
            <a:endParaRPr lang="ko-KR" alt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195256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-US" altLang="ko-KR" dirty="0"/>
              <a:t>Topic: Key/Value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08D87F5-8E03-8748-BE82-8B1ECD2882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17" y="1556792"/>
            <a:ext cx="7879788" cy="2632395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8491D0C8-7B0A-4D90-A308-78CF2384B1DD}"/>
              </a:ext>
            </a:extLst>
          </p:cNvPr>
          <p:cNvGrpSpPr/>
          <p:nvPr/>
        </p:nvGrpSpPr>
        <p:grpSpPr>
          <a:xfrm>
            <a:off x="2861717" y="1877642"/>
            <a:ext cx="934717" cy="685543"/>
            <a:chOff x="2861717" y="1877642"/>
            <a:chExt cx="934717" cy="68554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F97BD2BC-8A7A-B84F-AFE1-F81B8F348CE6}"/>
                    </a:ext>
                  </a:extLst>
                </p14:cNvPr>
                <p14:cNvContentPartPr/>
                <p14:nvPr/>
              </p14:nvContentPartPr>
              <p14:xfrm>
                <a:off x="2861717" y="2179039"/>
                <a:ext cx="658924" cy="384146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F97BD2BC-8A7A-B84F-AFE1-F81B8F348CE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852715" y="2170038"/>
                  <a:ext cx="676567" cy="4017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836CE6FB-2F29-A547-8680-E40166946A8C}"/>
                    </a:ext>
                  </a:extLst>
                </p14:cNvPr>
                <p14:cNvContentPartPr/>
                <p14:nvPr/>
              </p14:nvContentPartPr>
              <p14:xfrm>
                <a:off x="3198935" y="1877642"/>
                <a:ext cx="597499" cy="442003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836CE6FB-2F29-A547-8680-E40166946A8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189942" y="1868644"/>
                  <a:ext cx="615125" cy="459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0E1313CF-6DF7-4E5F-ADBB-D4970225B498}"/>
              </a:ext>
            </a:extLst>
          </p:cNvPr>
          <p:cNvSpPr txBox="1">
            <a:spLocks/>
          </p:cNvSpPr>
          <p:nvPr/>
        </p:nvSpPr>
        <p:spPr bwMode="auto">
          <a:xfrm>
            <a:off x="137236" y="888364"/>
            <a:ext cx="429074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ko-KR" b="0" kern="0" dirty="0" err="1"/>
              <a:t>RocksDB</a:t>
            </a:r>
            <a:r>
              <a:rPr lang="en-US" altLang="ko-KR" b="0" kern="0" dirty="0"/>
              <a:t> is Key/Value DB</a:t>
            </a:r>
            <a:endParaRPr lang="ko-KR" altLang="en-US" b="0" kern="0" dirty="0"/>
          </a:p>
        </p:txBody>
      </p:sp>
    </p:spTree>
    <p:extLst>
      <p:ext uri="{BB962C8B-B14F-4D97-AF65-F5344CB8AC3E}">
        <p14:creationId xmlns:p14="http://schemas.microsoft.com/office/powerpoint/2010/main" val="68565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00842A4-683D-4673-ADC7-956BD9D839A8}"/>
              </a:ext>
            </a:extLst>
          </p:cNvPr>
          <p:cNvGrpSpPr/>
          <p:nvPr/>
        </p:nvGrpSpPr>
        <p:grpSpPr>
          <a:xfrm>
            <a:off x="275863" y="1526787"/>
            <a:ext cx="9142377" cy="5031449"/>
            <a:chOff x="275863" y="1526787"/>
            <a:chExt cx="9142377" cy="5031449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C6634F3E-09CD-4F02-B7A2-776EB2BF0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863" y="1526787"/>
              <a:ext cx="8544609" cy="4499663"/>
            </a:xfrm>
            <a:prstGeom prst="rect">
              <a:avLst/>
            </a:prstGeom>
          </p:spPr>
        </p:pic>
        <p:sp>
          <p:nvSpPr>
            <p:cNvPr id="27" name="텍스트 개체 틀 2">
              <a:extLst>
                <a:ext uri="{FF2B5EF4-FFF2-40B4-BE49-F238E27FC236}">
                  <a16:creationId xmlns:a16="http://schemas.microsoft.com/office/drawing/2014/main" id="{4860240F-35A3-4F4A-9CC7-EEC82488EF3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75890" y="6024836"/>
              <a:ext cx="864235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lvl1pPr marL="342900" indent="-3429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kumimoji="1" sz="18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55000"/>
                <a:buChar char="•"/>
                <a:defRPr kumimoji="1" sz="16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14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None/>
                <a:defRPr/>
              </a:pPr>
              <a:r>
                <a:rPr lang="en-US" altLang="ko-KR" sz="1000" b="0" i="0" dirty="0">
                  <a:effectLst/>
                  <a:latin typeface="Roboto" panose="02000000000000000000" pitchFamily="2" charset="0"/>
                </a:rPr>
                <a:t>Source: FAST '20 - Characterizing, Modeling, and Benchmarking </a:t>
              </a:r>
              <a:r>
                <a:rPr lang="en-US" altLang="ko-KR" sz="1000" b="0" i="0" dirty="0" err="1">
                  <a:effectLst/>
                  <a:latin typeface="Roboto" panose="02000000000000000000" pitchFamily="2" charset="0"/>
                </a:rPr>
                <a:t>RocksDB</a:t>
              </a:r>
              <a:r>
                <a:rPr lang="en-US" altLang="ko-KR" sz="1000" b="0" i="0" dirty="0">
                  <a:effectLst/>
                  <a:latin typeface="Roboto" panose="02000000000000000000" pitchFamily="2" charset="0"/>
                </a:rPr>
                <a:t> Key-Value Workloads at Facebook </a:t>
              </a:r>
              <a:r>
                <a:rPr lang="en-US" altLang="ko-KR" sz="1000" b="0" kern="0" dirty="0"/>
                <a:t>(https://youtu.be/MZTSjBERXVc)</a:t>
              </a:r>
            </a:p>
          </p:txBody>
        </p:sp>
      </p:grp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 </a:t>
            </a:r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D8807D5-2318-D443-B771-DBDF91EC4EE9}"/>
              </a:ext>
            </a:extLst>
          </p:cNvPr>
          <p:cNvGrpSpPr/>
          <p:nvPr/>
        </p:nvGrpSpPr>
        <p:grpSpPr>
          <a:xfrm>
            <a:off x="2650017" y="5124292"/>
            <a:ext cx="12240" cy="68040"/>
            <a:chOff x="2650017" y="5124292"/>
            <a:chExt cx="12240" cy="6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50F38C60-5B97-8E4F-BF42-DD1B3A45B2C4}"/>
                    </a:ext>
                  </a:extLst>
                </p14:cNvPr>
                <p14:cNvContentPartPr/>
                <p14:nvPr/>
              </p14:nvContentPartPr>
              <p14:xfrm>
                <a:off x="2650017" y="5124292"/>
                <a:ext cx="360" cy="3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50F38C60-5B97-8E4F-BF42-DD1B3A45B2C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41017" y="511529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73CDAC2B-971E-BB4F-BD73-BBA3897B0404}"/>
                    </a:ext>
                  </a:extLst>
                </p14:cNvPr>
                <p14:cNvContentPartPr/>
                <p14:nvPr/>
              </p14:nvContentPartPr>
              <p14:xfrm>
                <a:off x="2661897" y="5191972"/>
                <a:ext cx="360" cy="36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73CDAC2B-971E-BB4F-BD73-BBA3897B040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53257" y="518297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DB25B2F0-F5A1-8B46-B091-77490DBBAE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671" y="723862"/>
            <a:ext cx="2591929" cy="717717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C3F9BCFC-C5A8-4328-876D-B23CADFE57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533400"/>
          </a:xfrm>
        </p:spPr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 </a:t>
            </a:r>
            <a:r>
              <a:rPr lang="en-US" altLang="ko-KR" dirty="0"/>
              <a:t>Goal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D36FFB0-0258-4D09-9CE1-9BFCD1ECDFE1}"/>
              </a:ext>
            </a:extLst>
          </p:cNvPr>
          <p:cNvSpPr/>
          <p:nvPr/>
        </p:nvSpPr>
        <p:spPr bwMode="auto">
          <a:xfrm>
            <a:off x="-1188640" y="3861048"/>
            <a:ext cx="914400" cy="914400"/>
          </a:xfrm>
          <a:prstGeom prst="rect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6B8DB95E-CB91-47F4-A0D0-001F6076F2A6}"/>
              </a:ext>
            </a:extLst>
          </p:cNvPr>
          <p:cNvSpPr txBox="1">
            <a:spLocks/>
          </p:cNvSpPr>
          <p:nvPr/>
        </p:nvSpPr>
        <p:spPr bwMode="auto">
          <a:xfrm>
            <a:off x="142874" y="836613"/>
            <a:ext cx="5509246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ko-KR" b="0" kern="0" dirty="0"/>
              <a:t>1. Latest research trends: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E3E776-8533-40BC-BC07-661038C9D18F}"/>
              </a:ext>
            </a:extLst>
          </p:cNvPr>
          <p:cNvSpPr txBox="1"/>
          <p:nvPr/>
        </p:nvSpPr>
        <p:spPr>
          <a:xfrm>
            <a:off x="2051720" y="2204864"/>
            <a:ext cx="223224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en-US" sz="1600" b="0" dirty="0">
                <a:solidFill>
                  <a:srgbClr val="FF0000"/>
                </a:solidFill>
              </a:rPr>
              <a:t>Real World</a:t>
            </a:r>
          </a:p>
          <a:p>
            <a:pPr algn="ctr"/>
            <a:r>
              <a:rPr lang="en-US" altLang="en-US" sz="1600" b="0" dirty="0">
                <a:solidFill>
                  <a:srgbClr val="FF0000"/>
                </a:solidFill>
              </a:rPr>
              <a:t>Workload</a:t>
            </a:r>
            <a:endParaRPr kumimoji="1" lang="ko-Kore-KR" altLang="en-US" sz="1600" b="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9A524A-468C-41F4-BF55-F0DAF307ACB1}"/>
              </a:ext>
            </a:extLst>
          </p:cNvPr>
          <p:cNvSpPr txBox="1"/>
          <p:nvPr/>
        </p:nvSpPr>
        <p:spPr>
          <a:xfrm>
            <a:off x="4036801" y="819870"/>
            <a:ext cx="1767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kern="0" dirty="0"/>
              <a:t>Key Trace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420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 </a:t>
            </a:r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D8807D5-2318-D443-B771-DBDF91EC4EE9}"/>
              </a:ext>
            </a:extLst>
          </p:cNvPr>
          <p:cNvGrpSpPr/>
          <p:nvPr/>
        </p:nvGrpSpPr>
        <p:grpSpPr>
          <a:xfrm>
            <a:off x="2650017" y="5124292"/>
            <a:ext cx="12240" cy="68040"/>
            <a:chOff x="2650017" y="5124292"/>
            <a:chExt cx="12240" cy="6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50F38C60-5B97-8E4F-BF42-DD1B3A45B2C4}"/>
                    </a:ext>
                  </a:extLst>
                </p14:cNvPr>
                <p14:cNvContentPartPr/>
                <p14:nvPr/>
              </p14:nvContentPartPr>
              <p14:xfrm>
                <a:off x="2650017" y="5124292"/>
                <a:ext cx="360" cy="3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50F38C60-5B97-8E4F-BF42-DD1B3A45B2C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41017" y="511529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73CDAC2B-971E-BB4F-BD73-BBA3897B0404}"/>
                    </a:ext>
                  </a:extLst>
                </p14:cNvPr>
                <p14:cNvContentPartPr/>
                <p14:nvPr/>
              </p14:nvContentPartPr>
              <p14:xfrm>
                <a:off x="2661897" y="5191972"/>
                <a:ext cx="360" cy="36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73CDAC2B-971E-BB4F-BD73-BBA3897B040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53257" y="518297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DB25B2F0-F5A1-8B46-B091-77490DBBAE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671" y="764704"/>
            <a:ext cx="2591929" cy="717717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C3F9BCFC-C5A8-4328-876D-B23CADFE57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533400"/>
          </a:xfrm>
        </p:spPr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 </a:t>
            </a:r>
            <a:r>
              <a:rPr lang="en-US" altLang="ko-KR" dirty="0"/>
              <a:t>Goal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0461CCA-F53B-4522-AE65-AEF01737906A}"/>
              </a:ext>
            </a:extLst>
          </p:cNvPr>
          <p:cNvSpPr/>
          <p:nvPr/>
        </p:nvSpPr>
        <p:spPr bwMode="auto">
          <a:xfrm>
            <a:off x="250825" y="1482421"/>
            <a:ext cx="8642350" cy="4912501"/>
          </a:xfrm>
          <a:prstGeom prst="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B964161-8C60-43FA-BD61-45D96E6959D2}"/>
              </a:ext>
            </a:extLst>
          </p:cNvPr>
          <p:cNvSpPr/>
          <p:nvPr/>
        </p:nvSpPr>
        <p:spPr bwMode="auto">
          <a:xfrm>
            <a:off x="1739362" y="4800256"/>
            <a:ext cx="648072" cy="648072"/>
          </a:xfrm>
          <a:prstGeom prst="ellipse">
            <a:avLst/>
          </a:prstGeom>
          <a:noFill/>
          <a:ln w="28575" cap="rnd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E1551B-E8B8-4664-9C60-EB1DE3F27304}"/>
              </a:ext>
            </a:extLst>
          </p:cNvPr>
          <p:cNvSpPr txBox="1"/>
          <p:nvPr/>
        </p:nvSpPr>
        <p:spPr>
          <a:xfrm>
            <a:off x="-180528" y="1628800"/>
            <a:ext cx="261583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en-US" b="0" dirty="0">
                <a:solidFill>
                  <a:srgbClr val="FF0000"/>
                </a:solidFill>
              </a:rPr>
              <a:t>Real World</a:t>
            </a:r>
          </a:p>
          <a:p>
            <a:pPr algn="ctr"/>
            <a:r>
              <a:rPr lang="en-US" altLang="en-US" b="0" dirty="0">
                <a:solidFill>
                  <a:srgbClr val="FF0000"/>
                </a:solidFill>
              </a:rPr>
              <a:t>Workload</a:t>
            </a:r>
            <a:endParaRPr kumimoji="1" lang="ko-Kore-KR" altLang="en-US" b="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732770-7A19-4688-B0D3-F21347DA1249}"/>
              </a:ext>
            </a:extLst>
          </p:cNvPr>
          <p:cNvSpPr txBox="1"/>
          <p:nvPr/>
        </p:nvSpPr>
        <p:spPr>
          <a:xfrm>
            <a:off x="4968909" y="4077072"/>
            <a:ext cx="193531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en-US" b="0" dirty="0" err="1">
                <a:solidFill>
                  <a:srgbClr val="FF0000"/>
                </a:solidFill>
              </a:rPr>
              <a:t>db</a:t>
            </a:r>
            <a:r>
              <a:rPr kumimoji="1" lang="en-US" altLang="en-US" b="0" dirty="0" err="1">
                <a:solidFill>
                  <a:srgbClr val="FF0000"/>
                </a:solidFill>
              </a:rPr>
              <a:t>_bench</a:t>
            </a:r>
            <a:endParaRPr kumimoji="1" lang="ko-Kore-KR" altLang="en-US" b="0" dirty="0">
              <a:solidFill>
                <a:srgbClr val="FF0000"/>
              </a:solidFill>
            </a:endParaRPr>
          </a:p>
        </p:txBody>
      </p:sp>
      <p:sp>
        <p:nvSpPr>
          <p:cNvPr id="22" name="텍스트 개체 틀 2">
            <a:extLst>
              <a:ext uri="{FF2B5EF4-FFF2-40B4-BE49-F238E27FC236}">
                <a16:creationId xmlns:a16="http://schemas.microsoft.com/office/drawing/2014/main" id="{B41F74FB-E3B5-428E-9210-E4F86350A571}"/>
              </a:ext>
            </a:extLst>
          </p:cNvPr>
          <p:cNvSpPr txBox="1">
            <a:spLocks/>
          </p:cNvSpPr>
          <p:nvPr/>
        </p:nvSpPr>
        <p:spPr bwMode="auto">
          <a:xfrm>
            <a:off x="142874" y="836613"/>
            <a:ext cx="5509246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ko-KR" b="0" kern="0" dirty="0"/>
              <a:t>1. Latest research trends: Key Trace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BB9079-B400-41F3-846C-3617DFABD310}"/>
              </a:ext>
            </a:extLst>
          </p:cNvPr>
          <p:cNvSpPr txBox="1"/>
          <p:nvPr/>
        </p:nvSpPr>
        <p:spPr>
          <a:xfrm>
            <a:off x="4789980" y="5301208"/>
            <a:ext cx="243374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en-US" b="0" dirty="0">
                <a:solidFill>
                  <a:srgbClr val="FF0000"/>
                </a:solidFill>
              </a:rPr>
              <a:t>must reflect</a:t>
            </a:r>
          </a:p>
          <a:p>
            <a:pPr algn="ctr"/>
            <a:r>
              <a:rPr kumimoji="1" lang="en-US" altLang="en-US" b="0" dirty="0">
                <a:solidFill>
                  <a:srgbClr val="FF0000"/>
                </a:solidFill>
              </a:rPr>
              <a:t>Real-world workload</a:t>
            </a:r>
            <a:endParaRPr kumimoji="1" lang="ko-Kore-KR" altLang="en-US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13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 </a:t>
            </a:r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D8807D5-2318-D443-B771-DBDF91EC4EE9}"/>
              </a:ext>
            </a:extLst>
          </p:cNvPr>
          <p:cNvGrpSpPr/>
          <p:nvPr/>
        </p:nvGrpSpPr>
        <p:grpSpPr>
          <a:xfrm>
            <a:off x="2650017" y="5124292"/>
            <a:ext cx="12240" cy="68040"/>
            <a:chOff x="2650017" y="5124292"/>
            <a:chExt cx="12240" cy="6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50F38C60-5B97-8E4F-BF42-DD1B3A45B2C4}"/>
                    </a:ext>
                  </a:extLst>
                </p14:cNvPr>
                <p14:cNvContentPartPr/>
                <p14:nvPr/>
              </p14:nvContentPartPr>
              <p14:xfrm>
                <a:off x="2650017" y="5124292"/>
                <a:ext cx="360" cy="3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50F38C60-5B97-8E4F-BF42-DD1B3A45B2C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41017" y="511529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73CDAC2B-971E-BB4F-BD73-BBA3897B0404}"/>
                    </a:ext>
                  </a:extLst>
                </p14:cNvPr>
                <p14:cNvContentPartPr/>
                <p14:nvPr/>
              </p14:nvContentPartPr>
              <p14:xfrm>
                <a:off x="2661897" y="5191972"/>
                <a:ext cx="360" cy="36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73CDAC2B-971E-BB4F-BD73-BBA3897B040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53257" y="518297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DB25B2F0-F5A1-8B46-B091-77490DBBAE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671" y="764704"/>
            <a:ext cx="2591929" cy="717717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C3F9BCFC-C5A8-4328-876D-B23CADFE57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533400"/>
          </a:xfrm>
        </p:spPr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 </a:t>
            </a:r>
            <a:r>
              <a:rPr lang="en-US" altLang="ko-KR" dirty="0"/>
              <a:t>Goal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0461CCA-F53B-4522-AE65-AEF01737906A}"/>
              </a:ext>
            </a:extLst>
          </p:cNvPr>
          <p:cNvSpPr/>
          <p:nvPr/>
        </p:nvSpPr>
        <p:spPr bwMode="auto">
          <a:xfrm>
            <a:off x="250825" y="1482421"/>
            <a:ext cx="8642350" cy="4912501"/>
          </a:xfrm>
          <a:prstGeom prst="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08E72A7-FB2E-42B3-A870-584144B975A9}"/>
              </a:ext>
            </a:extLst>
          </p:cNvPr>
          <p:cNvSpPr/>
          <p:nvPr/>
        </p:nvSpPr>
        <p:spPr bwMode="auto">
          <a:xfrm>
            <a:off x="1739362" y="4800256"/>
            <a:ext cx="648072" cy="648072"/>
          </a:xfrm>
          <a:prstGeom prst="ellipse">
            <a:avLst/>
          </a:prstGeom>
          <a:noFill/>
          <a:ln w="28575" cap="rnd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F682B3-1F9C-4FEB-AA12-A4E1C619AEF2}"/>
              </a:ext>
            </a:extLst>
          </p:cNvPr>
          <p:cNvSpPr txBox="1"/>
          <p:nvPr/>
        </p:nvSpPr>
        <p:spPr>
          <a:xfrm>
            <a:off x="-180528" y="1628800"/>
            <a:ext cx="261583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en-US" b="0" dirty="0">
                <a:solidFill>
                  <a:srgbClr val="FF0000"/>
                </a:solidFill>
              </a:rPr>
              <a:t>Real World</a:t>
            </a:r>
          </a:p>
          <a:p>
            <a:pPr algn="ctr"/>
            <a:r>
              <a:rPr lang="en-US" altLang="en-US" b="0" dirty="0">
                <a:solidFill>
                  <a:srgbClr val="FF0000"/>
                </a:solidFill>
              </a:rPr>
              <a:t>Workload</a:t>
            </a:r>
            <a:endParaRPr kumimoji="1" lang="ko-Kore-KR" altLang="en-US" b="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4E9900-BE14-4331-BBB7-E9DD8F1B5630}"/>
              </a:ext>
            </a:extLst>
          </p:cNvPr>
          <p:cNvSpPr txBox="1"/>
          <p:nvPr/>
        </p:nvSpPr>
        <p:spPr>
          <a:xfrm>
            <a:off x="4968909" y="4077072"/>
            <a:ext cx="193531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en-US" b="0" dirty="0" err="1">
                <a:solidFill>
                  <a:srgbClr val="FF0000"/>
                </a:solidFill>
              </a:rPr>
              <a:t>db</a:t>
            </a:r>
            <a:r>
              <a:rPr kumimoji="1" lang="en-US" altLang="en-US" b="0" dirty="0" err="1">
                <a:solidFill>
                  <a:srgbClr val="FF0000"/>
                </a:solidFill>
              </a:rPr>
              <a:t>_bench</a:t>
            </a:r>
            <a:endParaRPr kumimoji="1" lang="ko-Kore-KR" altLang="en-US" b="0" dirty="0">
              <a:solidFill>
                <a:srgbClr val="FF0000"/>
              </a:solidFill>
            </a:endParaRP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906E8362-127E-429E-82D1-7340E866D0FC}"/>
              </a:ext>
            </a:extLst>
          </p:cNvPr>
          <p:cNvSpPr txBox="1">
            <a:spLocks/>
          </p:cNvSpPr>
          <p:nvPr/>
        </p:nvSpPr>
        <p:spPr bwMode="auto">
          <a:xfrm>
            <a:off x="142874" y="836613"/>
            <a:ext cx="5509246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ko-KR" b="0" kern="0" dirty="0"/>
              <a:t>1. Latest research trends: Key Trace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8DA5FDA-0633-4A6D-A9C5-C881C3F1D1F5}"/>
              </a:ext>
            </a:extLst>
          </p:cNvPr>
          <p:cNvSpPr/>
          <p:nvPr/>
        </p:nvSpPr>
        <p:spPr bwMode="auto">
          <a:xfrm>
            <a:off x="1907704" y="1988840"/>
            <a:ext cx="4679800" cy="1438000"/>
          </a:xfrm>
          <a:prstGeom prst="rect">
            <a:avLst/>
          </a:prstGeom>
          <a:noFill/>
          <a:ln w="28575" cap="rnd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63406C-FB44-4B56-BA60-AA452CB21446}"/>
              </a:ext>
            </a:extLst>
          </p:cNvPr>
          <p:cNvSpPr txBox="1"/>
          <p:nvPr/>
        </p:nvSpPr>
        <p:spPr>
          <a:xfrm>
            <a:off x="2897497" y="1628800"/>
            <a:ext cx="261583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en-US" b="0" dirty="0">
                <a:solidFill>
                  <a:srgbClr val="FF0000"/>
                </a:solidFill>
              </a:rPr>
              <a:t>Key trace &amp; analyze</a:t>
            </a:r>
            <a:endParaRPr kumimoji="1" lang="ko-Kore-KR" altLang="en-US" b="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6957A2-8B3B-48AC-BAFE-BC34A0C66EFB}"/>
              </a:ext>
            </a:extLst>
          </p:cNvPr>
          <p:cNvSpPr txBox="1"/>
          <p:nvPr/>
        </p:nvSpPr>
        <p:spPr>
          <a:xfrm>
            <a:off x="4789980" y="5301208"/>
            <a:ext cx="243374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en-US" b="0" dirty="0">
                <a:solidFill>
                  <a:srgbClr val="FF0000"/>
                </a:solidFill>
              </a:rPr>
              <a:t>must reflect</a:t>
            </a:r>
          </a:p>
          <a:p>
            <a:pPr algn="ctr"/>
            <a:r>
              <a:rPr kumimoji="1" lang="en-US" altLang="en-US" b="0" dirty="0">
                <a:solidFill>
                  <a:srgbClr val="FF0000"/>
                </a:solidFill>
              </a:rPr>
              <a:t>Real-world workload</a:t>
            </a:r>
            <a:endParaRPr kumimoji="1" lang="ko-Kore-KR" altLang="en-US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086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 </a:t>
            </a:r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D8807D5-2318-D443-B771-DBDF91EC4EE9}"/>
              </a:ext>
            </a:extLst>
          </p:cNvPr>
          <p:cNvGrpSpPr/>
          <p:nvPr/>
        </p:nvGrpSpPr>
        <p:grpSpPr>
          <a:xfrm>
            <a:off x="2650017" y="5124292"/>
            <a:ext cx="12240" cy="68040"/>
            <a:chOff x="2650017" y="5124292"/>
            <a:chExt cx="12240" cy="6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50F38C60-5B97-8E4F-BF42-DD1B3A45B2C4}"/>
                    </a:ext>
                  </a:extLst>
                </p14:cNvPr>
                <p14:cNvContentPartPr/>
                <p14:nvPr/>
              </p14:nvContentPartPr>
              <p14:xfrm>
                <a:off x="2650017" y="5124292"/>
                <a:ext cx="360" cy="3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50F38C60-5B97-8E4F-BF42-DD1B3A45B2C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41017" y="511529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73CDAC2B-971E-BB4F-BD73-BBA3897B0404}"/>
                    </a:ext>
                  </a:extLst>
                </p14:cNvPr>
                <p14:cNvContentPartPr/>
                <p14:nvPr/>
              </p14:nvContentPartPr>
              <p14:xfrm>
                <a:off x="2661897" y="5191972"/>
                <a:ext cx="360" cy="36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73CDAC2B-971E-BB4F-BD73-BBA3897B040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53257" y="518297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DB25B2F0-F5A1-8B46-B091-77490DBBAE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671" y="764704"/>
            <a:ext cx="2591929" cy="717717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C3F9BCFC-C5A8-4328-876D-B23CADFE57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533400"/>
          </a:xfrm>
        </p:spPr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 </a:t>
            </a:r>
            <a:r>
              <a:rPr lang="en-US" altLang="ko-KR" dirty="0"/>
              <a:t>Goal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0461CCA-F53B-4522-AE65-AEF01737906A}"/>
              </a:ext>
            </a:extLst>
          </p:cNvPr>
          <p:cNvSpPr/>
          <p:nvPr/>
        </p:nvSpPr>
        <p:spPr bwMode="auto">
          <a:xfrm>
            <a:off x="250825" y="1482421"/>
            <a:ext cx="8642350" cy="4912501"/>
          </a:xfrm>
          <a:prstGeom prst="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D963E05-173E-498C-B0FD-6BBFAAC24CC1}"/>
              </a:ext>
            </a:extLst>
          </p:cNvPr>
          <p:cNvSpPr/>
          <p:nvPr/>
        </p:nvSpPr>
        <p:spPr bwMode="auto">
          <a:xfrm>
            <a:off x="1739362" y="4800256"/>
            <a:ext cx="648072" cy="648072"/>
          </a:xfrm>
          <a:prstGeom prst="ellipse">
            <a:avLst/>
          </a:prstGeom>
          <a:noFill/>
          <a:ln w="28575" cap="rnd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74F2E9-43CC-4479-A06E-273542CFF670}"/>
              </a:ext>
            </a:extLst>
          </p:cNvPr>
          <p:cNvSpPr txBox="1"/>
          <p:nvPr/>
        </p:nvSpPr>
        <p:spPr>
          <a:xfrm>
            <a:off x="-180528" y="1628800"/>
            <a:ext cx="261583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en-US" b="0" dirty="0">
                <a:solidFill>
                  <a:srgbClr val="FF0000"/>
                </a:solidFill>
              </a:rPr>
              <a:t>Real World</a:t>
            </a:r>
          </a:p>
          <a:p>
            <a:pPr algn="ctr"/>
            <a:r>
              <a:rPr lang="en-US" altLang="en-US" b="0" dirty="0">
                <a:solidFill>
                  <a:srgbClr val="FF0000"/>
                </a:solidFill>
              </a:rPr>
              <a:t>Workload</a:t>
            </a:r>
            <a:endParaRPr kumimoji="1" lang="ko-Kore-KR" altLang="en-US" b="0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280F1B-5E12-4F29-A40E-5824CFF443EB}"/>
              </a:ext>
            </a:extLst>
          </p:cNvPr>
          <p:cNvSpPr txBox="1"/>
          <p:nvPr/>
        </p:nvSpPr>
        <p:spPr>
          <a:xfrm>
            <a:off x="4968909" y="4077072"/>
            <a:ext cx="193531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en-US" b="0" dirty="0" err="1">
                <a:solidFill>
                  <a:srgbClr val="FF0000"/>
                </a:solidFill>
              </a:rPr>
              <a:t>db</a:t>
            </a:r>
            <a:r>
              <a:rPr kumimoji="1" lang="en-US" altLang="en-US" b="0" dirty="0" err="1">
                <a:solidFill>
                  <a:srgbClr val="FF0000"/>
                </a:solidFill>
              </a:rPr>
              <a:t>_bench</a:t>
            </a:r>
            <a:endParaRPr kumimoji="1" lang="ko-Kore-KR" altLang="en-US" b="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4F4A56-370D-4A16-B3F7-2FBDB0B76BAC}"/>
              </a:ext>
            </a:extLst>
          </p:cNvPr>
          <p:cNvSpPr txBox="1"/>
          <p:nvPr/>
        </p:nvSpPr>
        <p:spPr>
          <a:xfrm>
            <a:off x="6957857" y="4077072"/>
            <a:ext cx="193531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b="0" dirty="0">
                <a:solidFill>
                  <a:srgbClr val="FF0000"/>
                </a:solidFill>
              </a:rPr>
              <a:t>YCSB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61A6A2A4-5FA1-44B2-A02A-BA9FA217EC85}"/>
              </a:ext>
            </a:extLst>
          </p:cNvPr>
          <p:cNvSpPr txBox="1">
            <a:spLocks/>
          </p:cNvSpPr>
          <p:nvPr/>
        </p:nvSpPr>
        <p:spPr bwMode="auto">
          <a:xfrm>
            <a:off x="142874" y="836613"/>
            <a:ext cx="5509246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ko-KR" b="0" kern="0" dirty="0"/>
              <a:t>1. Latest research trends: Key Trace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6F96966-F13D-48E3-BE59-9C9B5008E8C9}"/>
              </a:ext>
            </a:extLst>
          </p:cNvPr>
          <p:cNvSpPr/>
          <p:nvPr/>
        </p:nvSpPr>
        <p:spPr bwMode="auto">
          <a:xfrm>
            <a:off x="1907704" y="1988840"/>
            <a:ext cx="4679800" cy="1438000"/>
          </a:xfrm>
          <a:prstGeom prst="rect">
            <a:avLst/>
          </a:prstGeom>
          <a:noFill/>
          <a:ln w="28575" cap="rnd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6ED77E-527C-4C8E-941F-0DE6EE4D907E}"/>
              </a:ext>
            </a:extLst>
          </p:cNvPr>
          <p:cNvSpPr txBox="1"/>
          <p:nvPr/>
        </p:nvSpPr>
        <p:spPr>
          <a:xfrm>
            <a:off x="2897497" y="1628800"/>
            <a:ext cx="261583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en-US" b="0" dirty="0">
                <a:solidFill>
                  <a:srgbClr val="FF0000"/>
                </a:solidFill>
              </a:rPr>
              <a:t>Key trace &amp; analyze</a:t>
            </a:r>
            <a:endParaRPr kumimoji="1" lang="ko-Kore-KR" altLang="en-US" b="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8E7060-0270-4E17-83C5-940E241AF7FB}"/>
              </a:ext>
            </a:extLst>
          </p:cNvPr>
          <p:cNvSpPr txBox="1"/>
          <p:nvPr/>
        </p:nvSpPr>
        <p:spPr>
          <a:xfrm>
            <a:off x="4789980" y="5301208"/>
            <a:ext cx="243374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en-US" b="0" dirty="0">
                <a:solidFill>
                  <a:srgbClr val="FF0000"/>
                </a:solidFill>
              </a:rPr>
              <a:t>must reflect</a:t>
            </a:r>
          </a:p>
          <a:p>
            <a:pPr algn="ctr"/>
            <a:r>
              <a:rPr kumimoji="1" lang="en-US" altLang="en-US" b="0" dirty="0">
                <a:solidFill>
                  <a:srgbClr val="FF0000"/>
                </a:solidFill>
              </a:rPr>
              <a:t>Real-world workload</a:t>
            </a:r>
            <a:endParaRPr kumimoji="1" lang="ko-Kore-KR" altLang="en-US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92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 </a:t>
            </a:r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D8807D5-2318-D443-B771-DBDF91EC4EE9}"/>
              </a:ext>
            </a:extLst>
          </p:cNvPr>
          <p:cNvGrpSpPr/>
          <p:nvPr/>
        </p:nvGrpSpPr>
        <p:grpSpPr>
          <a:xfrm>
            <a:off x="2650017" y="5124292"/>
            <a:ext cx="12240" cy="68040"/>
            <a:chOff x="2650017" y="5124292"/>
            <a:chExt cx="12240" cy="6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50F38C60-5B97-8E4F-BF42-DD1B3A45B2C4}"/>
                    </a:ext>
                  </a:extLst>
                </p14:cNvPr>
                <p14:cNvContentPartPr/>
                <p14:nvPr/>
              </p14:nvContentPartPr>
              <p14:xfrm>
                <a:off x="2650017" y="5124292"/>
                <a:ext cx="360" cy="3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50F38C60-5B97-8E4F-BF42-DD1B3A45B2C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41017" y="511529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73CDAC2B-971E-BB4F-BD73-BBA3897B0404}"/>
                    </a:ext>
                  </a:extLst>
                </p14:cNvPr>
                <p14:cNvContentPartPr/>
                <p14:nvPr/>
              </p14:nvContentPartPr>
              <p14:xfrm>
                <a:off x="2661897" y="5191972"/>
                <a:ext cx="360" cy="36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73CDAC2B-971E-BB4F-BD73-BBA3897B040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53257" y="518297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" name="제목 1">
            <a:extLst>
              <a:ext uri="{FF2B5EF4-FFF2-40B4-BE49-F238E27FC236}">
                <a16:creationId xmlns:a16="http://schemas.microsoft.com/office/drawing/2014/main" id="{C3F9BCFC-C5A8-4328-876D-B23CADFE57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4" y="70322"/>
            <a:ext cx="8839200" cy="533400"/>
          </a:xfrm>
        </p:spPr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 </a:t>
            </a:r>
            <a:r>
              <a:rPr lang="en-US" altLang="ko-KR" dirty="0"/>
              <a:t>Goal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0461CCA-F53B-4522-AE65-AEF01737906A}"/>
              </a:ext>
            </a:extLst>
          </p:cNvPr>
          <p:cNvSpPr/>
          <p:nvPr/>
        </p:nvSpPr>
        <p:spPr bwMode="auto">
          <a:xfrm>
            <a:off x="250825" y="1482421"/>
            <a:ext cx="8642350" cy="4912501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846CC30-13B0-43B9-83A5-78FCD5068F87}"/>
              </a:ext>
            </a:extLst>
          </p:cNvPr>
          <p:cNvSpPr/>
          <p:nvPr/>
        </p:nvSpPr>
        <p:spPr bwMode="auto">
          <a:xfrm>
            <a:off x="1739362" y="4800256"/>
            <a:ext cx="648072" cy="648072"/>
          </a:xfrm>
          <a:prstGeom prst="ellipse">
            <a:avLst/>
          </a:prstGeom>
          <a:noFill/>
          <a:ln w="28575" cap="rnd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5F22B4-9120-445F-9B0A-7CD28A244319}"/>
              </a:ext>
            </a:extLst>
          </p:cNvPr>
          <p:cNvSpPr txBox="1"/>
          <p:nvPr/>
        </p:nvSpPr>
        <p:spPr>
          <a:xfrm>
            <a:off x="4968909" y="4077072"/>
            <a:ext cx="193531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en-US" b="0" dirty="0" err="1">
                <a:solidFill>
                  <a:srgbClr val="FF0000"/>
                </a:solidFill>
              </a:rPr>
              <a:t>db</a:t>
            </a:r>
            <a:r>
              <a:rPr kumimoji="1" lang="en-US" altLang="en-US" b="0" dirty="0" err="1">
                <a:solidFill>
                  <a:srgbClr val="FF0000"/>
                </a:solidFill>
              </a:rPr>
              <a:t>_bench</a:t>
            </a:r>
            <a:endParaRPr kumimoji="1" lang="ko-Kore-KR" altLang="en-US" b="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58F111-A723-49CA-B85E-0EFF5A1BB4F7}"/>
              </a:ext>
            </a:extLst>
          </p:cNvPr>
          <p:cNvSpPr txBox="1"/>
          <p:nvPr/>
        </p:nvSpPr>
        <p:spPr>
          <a:xfrm>
            <a:off x="6958913" y="4149080"/>
            <a:ext cx="193531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b="0" dirty="0">
                <a:solidFill>
                  <a:srgbClr val="FF0000"/>
                </a:solidFill>
              </a:rPr>
              <a:t>YCSB</a:t>
            </a:r>
            <a:endParaRPr kumimoji="1" lang="ko-Kore-KR" altLang="en-US" b="0" dirty="0">
              <a:solidFill>
                <a:srgbClr val="FF0000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C2CF7C5-B66F-4542-B4DE-E51CA3892D48}"/>
              </a:ext>
            </a:extLst>
          </p:cNvPr>
          <p:cNvSpPr/>
          <p:nvPr/>
        </p:nvSpPr>
        <p:spPr bwMode="auto">
          <a:xfrm>
            <a:off x="5155828" y="5448328"/>
            <a:ext cx="648072" cy="648072"/>
          </a:xfrm>
          <a:prstGeom prst="ellipse">
            <a:avLst/>
          </a:prstGeom>
          <a:noFill/>
          <a:ln w="28575" cap="rnd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502F31-6F9A-49F3-A5C3-58834ED3C2A7}"/>
              </a:ext>
            </a:extLst>
          </p:cNvPr>
          <p:cNvSpPr txBox="1"/>
          <p:nvPr/>
        </p:nvSpPr>
        <p:spPr>
          <a:xfrm>
            <a:off x="-180528" y="1628800"/>
            <a:ext cx="261583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en-US" b="0" dirty="0">
                <a:solidFill>
                  <a:srgbClr val="FF0000"/>
                </a:solidFill>
              </a:rPr>
              <a:t>Real World</a:t>
            </a:r>
          </a:p>
          <a:p>
            <a:pPr algn="ctr"/>
            <a:r>
              <a:rPr lang="en-US" altLang="en-US" b="0" dirty="0">
                <a:solidFill>
                  <a:srgbClr val="FF0000"/>
                </a:solidFill>
              </a:rPr>
              <a:t>Workload</a:t>
            </a:r>
            <a:endParaRPr kumimoji="1" lang="ko-Kore-KR" altLang="en-US" b="0" dirty="0">
              <a:solidFill>
                <a:srgbClr val="FF0000"/>
              </a:solidFill>
            </a:endParaRPr>
          </a:p>
        </p:txBody>
      </p:sp>
      <p:sp>
        <p:nvSpPr>
          <p:cNvPr id="31" name="텍스트 개체 틀 2">
            <a:extLst>
              <a:ext uri="{FF2B5EF4-FFF2-40B4-BE49-F238E27FC236}">
                <a16:creationId xmlns:a16="http://schemas.microsoft.com/office/drawing/2014/main" id="{78D52059-2EC7-4DA4-8943-5A105F4433A8}"/>
              </a:ext>
            </a:extLst>
          </p:cNvPr>
          <p:cNvSpPr txBox="1">
            <a:spLocks/>
          </p:cNvSpPr>
          <p:nvPr/>
        </p:nvSpPr>
        <p:spPr bwMode="auto">
          <a:xfrm>
            <a:off x="142874" y="836613"/>
            <a:ext cx="5509246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ko-KR" b="0" kern="0" dirty="0"/>
              <a:t>1. Latest research trends: Key Trace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69E7F89-A154-4D88-AAC7-37F862AD6DF8}"/>
              </a:ext>
            </a:extLst>
          </p:cNvPr>
          <p:cNvSpPr/>
          <p:nvPr/>
        </p:nvSpPr>
        <p:spPr bwMode="auto">
          <a:xfrm>
            <a:off x="1907704" y="1988840"/>
            <a:ext cx="4679800" cy="1438000"/>
          </a:xfrm>
          <a:prstGeom prst="rect">
            <a:avLst/>
          </a:prstGeom>
          <a:noFill/>
          <a:ln w="28575" cap="rnd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24BB5B-D06A-4096-9B7B-EB31B31E26DA}"/>
              </a:ext>
            </a:extLst>
          </p:cNvPr>
          <p:cNvSpPr txBox="1"/>
          <p:nvPr/>
        </p:nvSpPr>
        <p:spPr>
          <a:xfrm>
            <a:off x="2897497" y="1628800"/>
            <a:ext cx="261583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en-US" b="0" dirty="0">
                <a:solidFill>
                  <a:srgbClr val="FF0000"/>
                </a:solidFill>
              </a:rPr>
              <a:t>Key trace &amp; analyze</a:t>
            </a:r>
            <a:endParaRPr kumimoji="1" lang="ko-Kore-KR" altLang="en-US" b="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05DC35-08C5-4980-91E2-1B6121B95352}"/>
              </a:ext>
            </a:extLst>
          </p:cNvPr>
          <p:cNvSpPr txBox="1"/>
          <p:nvPr/>
        </p:nvSpPr>
        <p:spPr>
          <a:xfrm>
            <a:off x="4827587" y="1496739"/>
            <a:ext cx="4972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600" b="0" dirty="0">
                <a:solidFill>
                  <a:srgbClr val="FF0000"/>
                </a:solidFill>
              </a:rPr>
              <a:t>By tracing/</a:t>
            </a:r>
            <a:r>
              <a:rPr lang="en-US" altLang="en-US" sz="1600" b="0" dirty="0" err="1">
                <a:solidFill>
                  <a:srgbClr val="FF0000"/>
                </a:solidFill>
              </a:rPr>
              <a:t>analying</a:t>
            </a:r>
            <a:r>
              <a:rPr lang="en-US" altLang="en-US" sz="1600" b="0" dirty="0">
                <a:solidFill>
                  <a:srgbClr val="FF0000"/>
                </a:solidFill>
              </a:rPr>
              <a:t> real-world workload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438CC1-AA36-4636-A785-0AE4715EFD94}"/>
              </a:ext>
            </a:extLst>
          </p:cNvPr>
          <p:cNvSpPr txBox="1"/>
          <p:nvPr/>
        </p:nvSpPr>
        <p:spPr>
          <a:xfrm>
            <a:off x="4644008" y="1187298"/>
            <a:ext cx="4972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600" b="0" dirty="0">
                <a:solidFill>
                  <a:srgbClr val="FF0000"/>
                </a:solidFill>
              </a:rPr>
              <a:t>Adjust/improve benchmark/virtual workload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FA8B00-34DC-404B-9416-D57EE3C15204}"/>
              </a:ext>
            </a:extLst>
          </p:cNvPr>
          <p:cNvSpPr txBox="1"/>
          <p:nvPr/>
        </p:nvSpPr>
        <p:spPr>
          <a:xfrm>
            <a:off x="5440436" y="898845"/>
            <a:ext cx="4972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600" b="0" dirty="0">
                <a:solidFill>
                  <a:srgbClr val="FF0000"/>
                </a:solidFill>
              </a:rPr>
              <a:t>For </a:t>
            </a:r>
            <a:r>
              <a:rPr lang="en-US" altLang="en-US" sz="1600" b="0" dirty="0" err="1">
                <a:solidFill>
                  <a:srgbClr val="FF0000"/>
                </a:solidFill>
              </a:rPr>
              <a:t>RocksDB</a:t>
            </a:r>
            <a:r>
              <a:rPr lang="en-US" altLang="en-US" sz="1600" b="0" dirty="0">
                <a:solidFill>
                  <a:srgbClr val="FF0000"/>
                </a:solidFill>
              </a:rPr>
              <a:t> in real-world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1DDFD9-6069-45D1-A76F-667149DD2481}"/>
              </a:ext>
            </a:extLst>
          </p:cNvPr>
          <p:cNvSpPr txBox="1"/>
          <p:nvPr/>
        </p:nvSpPr>
        <p:spPr>
          <a:xfrm>
            <a:off x="5687352" y="5417461"/>
            <a:ext cx="243374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en-US" b="0" dirty="0">
                <a:solidFill>
                  <a:srgbClr val="FF0000"/>
                </a:solidFill>
              </a:rPr>
              <a:t>must reflect</a:t>
            </a:r>
          </a:p>
          <a:p>
            <a:pPr algn="ctr"/>
            <a:r>
              <a:rPr kumimoji="1" lang="en-US" altLang="en-US" b="0" dirty="0">
                <a:solidFill>
                  <a:srgbClr val="FF0000"/>
                </a:solidFill>
              </a:rPr>
              <a:t>Real-world workload</a:t>
            </a:r>
            <a:endParaRPr kumimoji="1" lang="ko-Kore-KR" altLang="en-US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37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Team</a:t>
            </a:r>
          </a:p>
          <a:p>
            <a:pPr>
              <a:defRPr/>
            </a:pPr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 err="1"/>
              <a:t>db_bench</a:t>
            </a:r>
            <a:r>
              <a:rPr lang="en-US" altLang="ko-KR" dirty="0"/>
              <a:t> Experiment</a:t>
            </a:r>
          </a:p>
          <a:p>
            <a:pPr marL="857250" lvl="1" indent="-457200">
              <a:defRPr/>
            </a:pPr>
            <a:r>
              <a:rPr lang="en-US" altLang="ko-KR" dirty="0"/>
              <a:t>1. </a:t>
            </a:r>
            <a:r>
              <a:rPr lang="en-US" altLang="ko-KR" dirty="0" err="1"/>
              <a:t>key_size</a:t>
            </a:r>
            <a:endParaRPr lang="en-US" altLang="ko-KR" dirty="0"/>
          </a:p>
          <a:p>
            <a:pPr marL="857250" lvl="1" indent="-457200">
              <a:defRPr/>
            </a:pPr>
            <a:r>
              <a:rPr lang="en-US" altLang="ko-KR" dirty="0"/>
              <a:t>2. </a:t>
            </a:r>
            <a:r>
              <a:rPr lang="en-US" altLang="ko-KR" dirty="0" err="1"/>
              <a:t>value_size</a:t>
            </a:r>
            <a:endParaRPr lang="en-US" altLang="ko-KR" dirty="0"/>
          </a:p>
          <a:p>
            <a:pPr marL="857250" lvl="1" indent="-457200">
              <a:defRPr/>
            </a:pPr>
            <a:r>
              <a:rPr lang="en-US" altLang="ko-KR" dirty="0"/>
              <a:t>3. </a:t>
            </a:r>
            <a:r>
              <a:rPr lang="en-US" altLang="ko-KR" dirty="0" err="1"/>
              <a:t>data_size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-US" altLang="ko-KR" dirty="0"/>
              <a:t>Topic: Key-value</a:t>
            </a:r>
          </a:p>
          <a:p>
            <a:pPr>
              <a:defRPr/>
            </a:pPr>
            <a:r>
              <a:rPr lang="en-US" altLang="ko-KR" dirty="0"/>
              <a:t>4.</a:t>
            </a:r>
            <a:r>
              <a:rPr lang="ko-KR" altLang="en-US" dirty="0"/>
              <a:t> </a:t>
            </a:r>
            <a:r>
              <a:rPr lang="en-US" altLang="ko-KR" dirty="0"/>
              <a:t>Goals</a:t>
            </a:r>
          </a:p>
          <a:p>
            <a:pPr lvl="1">
              <a:defRPr/>
            </a:pPr>
            <a:r>
              <a:rPr lang="en-US" altLang="ko-KR" dirty="0"/>
              <a:t>1. Latest research trends</a:t>
            </a:r>
          </a:p>
          <a:p>
            <a:pPr lvl="2">
              <a:defRPr/>
            </a:pPr>
            <a:r>
              <a:rPr lang="en-US" altLang="ko-KR" b="0" i="0" dirty="0">
                <a:effectLst/>
                <a:latin typeface="Roboto" panose="020B0604020202020204" pitchFamily="2" charset="0"/>
              </a:rPr>
              <a:t>Characterizing, Modeling, and Benchmarking </a:t>
            </a:r>
            <a:r>
              <a:rPr lang="en-US" altLang="ko-KR" b="0" i="0" dirty="0" err="1">
                <a:effectLst/>
                <a:latin typeface="Roboto" panose="020B0604020202020204" pitchFamily="2" charset="0"/>
              </a:rPr>
              <a:t>RocksDB</a:t>
            </a:r>
            <a:r>
              <a:rPr lang="en-US" altLang="ko-KR" b="0" i="0" dirty="0">
                <a:effectLst/>
                <a:latin typeface="Roboto" panose="020B0604020202020204" pitchFamily="2" charset="0"/>
              </a:rPr>
              <a:t> Key-Value Workloads at Facebook</a:t>
            </a:r>
          </a:p>
          <a:p>
            <a:pPr lvl="1">
              <a:defRPr/>
            </a:pPr>
            <a:r>
              <a:rPr lang="en-US" altLang="ko-KR" dirty="0"/>
              <a:t>2. Research topic</a:t>
            </a:r>
          </a:p>
          <a:p>
            <a:pPr lvl="1">
              <a:defRPr/>
            </a:pPr>
            <a:r>
              <a:rPr lang="en-US" altLang="ko-KR" dirty="0"/>
              <a:t>3. Final goal</a:t>
            </a:r>
            <a:endParaRPr lang="ko-KR" altLang="en-US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7FE7C95F-373F-4EF0-A69B-50AEB2F3B55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712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2. Research topic:</a:t>
            </a:r>
            <a:endParaRPr lang="en-US" altLang="ko-KR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US" altLang="ko-KR" dirty="0"/>
              <a:t>Analyze new real-world workload</a:t>
            </a:r>
          </a:p>
          <a:p>
            <a:pPr lvl="2">
              <a:defRPr/>
            </a:pPr>
            <a:r>
              <a:rPr lang="en-US" altLang="ko-KR" dirty="0">
                <a:solidFill>
                  <a:srgbClr val="FF0000"/>
                </a:solidFill>
              </a:rPr>
              <a:t>Getting new real-world workload is much harder </a:t>
            </a:r>
            <a:r>
              <a:rPr lang="en-US" altLang="ko-KR" dirty="0"/>
              <a:t>than analyzing it</a:t>
            </a:r>
          </a:p>
          <a:p>
            <a:pPr lvl="1">
              <a:defRPr/>
            </a:pPr>
            <a:r>
              <a:rPr lang="en-US" altLang="ko-KR" dirty="0"/>
              <a:t>Analyze existing virtual workload</a:t>
            </a:r>
          </a:p>
          <a:p>
            <a:pPr lvl="2">
              <a:defRPr/>
            </a:pPr>
            <a:r>
              <a:rPr lang="en-US" altLang="ko-KR" dirty="0"/>
              <a:t>It’s already analyzed (maybe)</a:t>
            </a:r>
          </a:p>
          <a:p>
            <a:pPr lvl="2">
              <a:defRPr/>
            </a:pPr>
            <a:endParaRPr lang="en-US" altLang="ko-KR" dirty="0"/>
          </a:p>
          <a:p>
            <a:pPr lvl="1">
              <a:defRPr/>
            </a:pPr>
            <a:r>
              <a:rPr lang="en-US" altLang="ko-KR" dirty="0"/>
              <a:t>Generate/Adjust virtual workload</a:t>
            </a:r>
          </a:p>
          <a:p>
            <a:pPr lvl="2">
              <a:defRPr/>
            </a:pPr>
            <a:r>
              <a:rPr lang="en-US" altLang="ko-KR" dirty="0"/>
              <a:t>Based on open-source real-world workload</a:t>
            </a:r>
          </a:p>
          <a:p>
            <a:pPr lvl="1">
              <a:defRPr/>
            </a:pPr>
            <a:r>
              <a:rPr lang="en-US" altLang="ko-KR" dirty="0"/>
              <a:t>Adjust/Improve </a:t>
            </a:r>
            <a:r>
              <a:rPr lang="en-US" altLang="ko-KR" dirty="0" err="1"/>
              <a:t>rocksdb</a:t>
            </a:r>
            <a:r>
              <a:rPr lang="en-US" altLang="ko-KR" dirty="0"/>
              <a:t>/</a:t>
            </a:r>
            <a:r>
              <a:rPr lang="en-US" altLang="ko-KR" dirty="0" err="1"/>
              <a:t>db_bench</a:t>
            </a:r>
            <a:endParaRPr lang="en-US" altLang="ko-KR" dirty="0"/>
          </a:p>
          <a:p>
            <a:pPr lvl="2">
              <a:defRPr/>
            </a:pPr>
            <a:r>
              <a:rPr lang="en-US" altLang="ko-KR" dirty="0"/>
              <a:t>Based on open-source real-world workload</a:t>
            </a:r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r>
              <a:rPr lang="en-US" altLang="ko-KR" dirty="0"/>
              <a:t>Other open issues/questions</a:t>
            </a:r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3. Final Goal:</a:t>
            </a:r>
          </a:p>
          <a:p>
            <a:pPr marL="457200" lvl="1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ko-KR" altLang="en-US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9AC4E97E-64C1-4420-94A7-69B127555E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533400"/>
          </a:xfrm>
        </p:spPr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 </a:t>
            </a:r>
            <a:r>
              <a:rPr lang="en-US" altLang="ko-KR" dirty="0"/>
              <a:t>Goal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8CE701-13C7-46B2-86D5-4863830BC361}"/>
              </a:ext>
            </a:extLst>
          </p:cNvPr>
          <p:cNvSpPr txBox="1"/>
          <p:nvPr/>
        </p:nvSpPr>
        <p:spPr>
          <a:xfrm>
            <a:off x="2341451" y="826855"/>
            <a:ext cx="4972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0" dirty="0">
                <a:solidFill>
                  <a:srgbClr val="FF0000"/>
                </a:solidFill>
              </a:rPr>
              <a:t>One(Two) step forward</a:t>
            </a:r>
            <a:endParaRPr lang="en-US" altLang="en-US" sz="2400" b="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E900A-03C3-4D1C-9D0D-25C356903A1D}"/>
              </a:ext>
            </a:extLst>
          </p:cNvPr>
          <p:cNvSpPr txBox="1"/>
          <p:nvPr/>
        </p:nvSpPr>
        <p:spPr>
          <a:xfrm>
            <a:off x="1547664" y="5499450"/>
            <a:ext cx="4972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0" dirty="0">
                <a:solidFill>
                  <a:srgbClr val="FF0000"/>
                </a:solidFill>
              </a:rPr>
              <a:t>KSC 2021 </a:t>
            </a:r>
            <a:r>
              <a:rPr lang="en-US" altLang="ko-KR" sz="2400" b="0" dirty="0"/>
              <a:t>submission</a:t>
            </a:r>
            <a:endParaRPr lang="en-US" altLang="en-US" sz="24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540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300A21D4-64C9-4B52-BD0E-97877AE52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 &amp; A</a:t>
            </a:r>
            <a:endParaRPr lang="ko-KR" altLang="en-US" dirty="0"/>
          </a:p>
        </p:txBody>
      </p:sp>
      <p:pic>
        <p:nvPicPr>
          <p:cNvPr id="13316" name="그림 5">
            <a:extLst>
              <a:ext uri="{FF2B5EF4-FFF2-40B4-BE49-F238E27FC236}">
                <a16:creationId xmlns:a16="http://schemas.microsoft.com/office/drawing/2014/main" id="{488CD059-56D5-4F58-8495-13ADDB17A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628775"/>
            <a:ext cx="583247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BE522997-F4E2-42B4-B871-D378A34A1360}"/>
              </a:ext>
            </a:extLst>
          </p:cNvPr>
          <p:cNvSpPr txBox="1">
            <a:spLocks/>
          </p:cNvSpPr>
          <p:nvPr/>
        </p:nvSpPr>
        <p:spPr bwMode="auto">
          <a:xfrm>
            <a:off x="152400" y="896702"/>
            <a:ext cx="864235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ko-KR" b="0" dirty="0">
                <a:latin typeface="Tahoma" panose="020B0604030504040204" pitchFamily="34" charset="0"/>
              </a:rPr>
              <a:t>Team: Docks</a:t>
            </a:r>
          </a:p>
          <a:p>
            <a:pPr>
              <a:defRPr/>
            </a:pPr>
            <a:endParaRPr lang="en-US" altLang="ko-KR" b="0" dirty="0">
              <a:latin typeface="Tahoma" panose="020B0604030504040204" pitchFamily="34" charset="0"/>
            </a:endParaRPr>
          </a:p>
          <a:p>
            <a:pPr>
              <a:defRPr/>
            </a:pPr>
            <a:r>
              <a:rPr lang="en-US" altLang="ko-KR" b="0" dirty="0">
                <a:latin typeface="Tahoma" panose="020B0604030504040204" pitchFamily="34" charset="0"/>
              </a:rPr>
              <a:t>Member</a:t>
            </a:r>
          </a:p>
          <a:p>
            <a:pPr lvl="1">
              <a:defRPr/>
            </a:pPr>
            <a:r>
              <a:rPr lang="en-US" altLang="ko-KR" b="0" dirty="0">
                <a:latin typeface="Tahoma" panose="020B0604030504040204" pitchFamily="34" charset="0"/>
              </a:rPr>
              <a:t>Minguk Choi </a:t>
            </a:r>
            <a:r>
              <a:rPr lang="ko-KR" altLang="en-US" b="0" dirty="0"/>
              <a:t>최민국  </a:t>
            </a:r>
            <a:r>
              <a:rPr lang="en-US" altLang="ko-KR" b="0" dirty="0"/>
              <a:t>[Leader]</a:t>
            </a:r>
          </a:p>
          <a:p>
            <a:pPr lvl="2">
              <a:defRPr/>
            </a:pPr>
            <a:r>
              <a:rPr lang="en-US" altLang="ko-KR" dirty="0">
                <a:hlinkClick r:id="rId4"/>
              </a:rPr>
              <a:t>koreachoi96@gmail.com</a:t>
            </a:r>
            <a:endParaRPr lang="en-US" altLang="ko-KR" dirty="0"/>
          </a:p>
          <a:p>
            <a:pPr lvl="2">
              <a:defRPr/>
            </a:pPr>
            <a:r>
              <a:rPr lang="en-US" altLang="ko-KR" dirty="0">
                <a:hlinkClick r:id="rId5"/>
              </a:rPr>
              <a:t>www.github.com/korea-choi</a:t>
            </a:r>
            <a:endParaRPr lang="en-US" altLang="ko-KR" dirty="0"/>
          </a:p>
          <a:p>
            <a:pPr lvl="1">
              <a:defRPr/>
            </a:pPr>
            <a:r>
              <a:rPr lang="en-US" altLang="ko-KR" b="0" dirty="0" err="1">
                <a:latin typeface="Tahoma" panose="020B0604030504040204" pitchFamily="34" charset="0"/>
              </a:rPr>
              <a:t>Jungwon</a:t>
            </a:r>
            <a:r>
              <a:rPr lang="en-US" altLang="ko-KR" b="0" dirty="0">
                <a:latin typeface="Tahoma" panose="020B0604030504040204" pitchFamily="34" charset="0"/>
              </a:rPr>
              <a:t> Lee </a:t>
            </a:r>
            <a:r>
              <a:rPr lang="ko-KR" altLang="en-US" b="0" dirty="0"/>
              <a:t>이정원</a:t>
            </a:r>
            <a:endParaRPr lang="en-US" altLang="ko-KR" b="0" dirty="0"/>
          </a:p>
          <a:p>
            <a:pPr lvl="2">
              <a:defRPr/>
            </a:pPr>
            <a:r>
              <a:rPr lang="en-US" altLang="ko-KR" dirty="0">
                <a:hlinkClick r:id="rId6"/>
              </a:rPr>
              <a:t>gardenlee960828@gmail.com</a:t>
            </a:r>
            <a:endParaRPr lang="en-US" altLang="ko-KR" dirty="0"/>
          </a:p>
          <a:p>
            <a:pPr lvl="2">
              <a:defRPr/>
            </a:pPr>
            <a:r>
              <a:rPr lang="en-US" altLang="ko-KR" dirty="0">
                <a:hlinkClick r:id="rId7"/>
              </a:rPr>
              <a:t>w</a:t>
            </a:r>
            <a:r>
              <a:rPr lang="en" altLang="ko-Kore-KR" dirty="0">
                <a:hlinkClick r:id="rId7"/>
              </a:rPr>
              <a:t>ww.github.com/gardenlee96</a:t>
            </a:r>
            <a:endParaRPr lang="en-US" altLang="ko-KR" dirty="0"/>
          </a:p>
          <a:p>
            <a:pPr lvl="1">
              <a:defRPr/>
            </a:pPr>
            <a:r>
              <a:rPr lang="en-US" altLang="ko-KR" b="0" dirty="0" err="1">
                <a:latin typeface="Tahoma" panose="020B0604030504040204" pitchFamily="34" charset="0"/>
              </a:rPr>
              <a:t>Guangxun</a:t>
            </a:r>
            <a:r>
              <a:rPr lang="en-US" altLang="ko-KR" b="0" dirty="0">
                <a:latin typeface="Tahoma" panose="020B0604030504040204" pitchFamily="34" charset="0"/>
              </a:rPr>
              <a:t> shin </a:t>
            </a:r>
            <a:r>
              <a:rPr lang="ko-KR" altLang="en-US" b="0" dirty="0" err="1"/>
              <a:t>좌오꾸와쒼</a:t>
            </a:r>
            <a:endParaRPr lang="en-US" altLang="ko-KR" b="0" dirty="0"/>
          </a:p>
          <a:p>
            <a:pPr lvl="2">
              <a:defRPr/>
            </a:pPr>
            <a:r>
              <a:rPr lang="en" altLang="ko-Kore-KR" dirty="0">
                <a:hlinkClick r:id="rId8"/>
              </a:rPr>
              <a:t>guangxun0621@naver.com</a:t>
            </a:r>
            <a:endParaRPr lang="en" altLang="ko-Kore-KR" dirty="0"/>
          </a:p>
          <a:p>
            <a:pPr lvl="2">
              <a:defRPr/>
            </a:pPr>
            <a:r>
              <a:rPr lang="en" altLang="ko-Kore-KR" dirty="0">
                <a:hlinkClick r:id="rId9"/>
              </a:rPr>
              <a:t>www.github.com/</a:t>
            </a:r>
            <a:r>
              <a:rPr lang="en-US" altLang="ko-Kore-KR" dirty="0">
                <a:hlinkClick r:id="rId9"/>
              </a:rPr>
              <a:t>GUANG32194441</a:t>
            </a:r>
            <a:endParaRPr lang="en-US" altLang="ko-Kore-KR" dirty="0"/>
          </a:p>
          <a:p>
            <a:pPr lvl="1">
              <a:defRPr/>
            </a:pPr>
            <a:endParaRPr lang="en" altLang="ko-Kore-KR" dirty="0"/>
          </a:p>
          <a:p>
            <a:pPr marL="457200" lvl="1" indent="0">
              <a:buNone/>
              <a:defRPr/>
            </a:pPr>
            <a:endParaRPr lang="en" altLang="ko-Kore-KR" dirty="0"/>
          </a:p>
        </p:txBody>
      </p:sp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Team</a:t>
            </a:r>
            <a:endParaRPr lang="ko-KR" altLang="en-US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03DDB56-E56C-464C-B607-1168AB964500}"/>
              </a:ext>
            </a:extLst>
          </p:cNvPr>
          <p:cNvGrpSpPr/>
          <p:nvPr/>
        </p:nvGrpSpPr>
        <p:grpSpPr>
          <a:xfrm>
            <a:off x="4798814" y="896702"/>
            <a:ext cx="3995936" cy="1584176"/>
            <a:chOff x="5004048" y="965111"/>
            <a:chExt cx="3610479" cy="104789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21886AC-1234-4C68-8C3A-AFF605FC3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4048" y="965111"/>
              <a:ext cx="3610479" cy="1047896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095DB05-2BAF-4D22-9EAA-FFF10D32D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7777" y="1327706"/>
              <a:ext cx="432048" cy="5288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044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7FE7C95F-373F-4EF0-A69B-50AEB2F3B55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712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0. Experiment subject</a:t>
            </a:r>
          </a:p>
          <a:p>
            <a:pPr lvl="1">
              <a:defRPr/>
            </a:pPr>
            <a:r>
              <a:rPr lang="en-US" altLang="ko-KR" dirty="0"/>
              <a:t>Check out read/write </a:t>
            </a:r>
            <a:r>
              <a:rPr lang="en-US" altLang="ko-KR" dirty="0">
                <a:solidFill>
                  <a:srgbClr val="FF0000"/>
                </a:solidFill>
              </a:rPr>
              <a:t>throughput</a:t>
            </a:r>
            <a:r>
              <a:rPr lang="en-US" altLang="ko-KR" dirty="0"/>
              <a:t> when </a:t>
            </a:r>
            <a:r>
              <a:rPr lang="en-US" altLang="ko-KR" dirty="0">
                <a:solidFill>
                  <a:srgbClr val="FF0000"/>
                </a:solidFill>
              </a:rPr>
              <a:t>[key/value/data] size </a:t>
            </a:r>
            <a:r>
              <a:rPr lang="en-US" altLang="ko-KR" dirty="0"/>
              <a:t>changes</a:t>
            </a:r>
          </a:p>
          <a:p>
            <a:pPr lvl="2">
              <a:defRPr/>
            </a:pPr>
            <a:r>
              <a:rPr lang="en-US" altLang="ko-KR" dirty="0"/>
              <a:t>Just simple experiment</a:t>
            </a:r>
          </a:p>
          <a:p>
            <a:pPr lvl="2">
              <a:defRPr/>
            </a:pPr>
            <a:r>
              <a:rPr lang="en-US" altLang="ko-KR" dirty="0"/>
              <a:t>Just to be familiar with </a:t>
            </a:r>
            <a:r>
              <a:rPr lang="en-US" altLang="ko-KR" dirty="0" err="1"/>
              <a:t>rocksdb</a:t>
            </a:r>
            <a:r>
              <a:rPr lang="en-US" altLang="ko-KR" dirty="0"/>
              <a:t> &amp; </a:t>
            </a:r>
            <a:r>
              <a:rPr lang="en-US" altLang="ko-KR" dirty="0" err="1"/>
              <a:t>db_bench</a:t>
            </a:r>
            <a:r>
              <a:rPr lang="en-US" altLang="ko-KR" dirty="0"/>
              <a:t> </a:t>
            </a:r>
          </a:p>
        </p:txBody>
      </p:sp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 err="1"/>
              <a:t>db_bench</a:t>
            </a:r>
            <a:r>
              <a:rPr lang="en-US" altLang="ko-KR" dirty="0"/>
              <a:t> Experiment</a:t>
            </a:r>
            <a:endParaRPr lang="ko-KR" altLang="en-US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E27EEA04-F14E-4EAA-BD46-B62F206D10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636912"/>
            <a:ext cx="5589399" cy="322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67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7FE7C95F-373F-4EF0-A69B-50AEB2F3B55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712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1. </a:t>
            </a:r>
            <a:r>
              <a:rPr lang="en-US" altLang="ko-KR" dirty="0" err="1"/>
              <a:t>Value_size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Workload</a:t>
            </a:r>
          </a:p>
          <a:p>
            <a:pPr lvl="2">
              <a:defRPr/>
            </a:pPr>
            <a:r>
              <a:rPr lang="en-US" altLang="ko-KR" dirty="0" err="1"/>
              <a:t>Key_size</a:t>
            </a:r>
            <a:r>
              <a:rPr lang="en-US" altLang="ko-KR" dirty="0"/>
              <a:t> = 16 Byte / </a:t>
            </a:r>
            <a:r>
              <a:rPr lang="en-US" altLang="ko-KR" dirty="0" err="1"/>
              <a:t>Data_number</a:t>
            </a:r>
            <a:r>
              <a:rPr lang="en-US" altLang="ko-KR" dirty="0"/>
              <a:t> = 10,000,000</a:t>
            </a:r>
          </a:p>
          <a:p>
            <a:pPr lvl="2">
              <a:defRPr/>
            </a:pPr>
            <a:r>
              <a:rPr lang="en-US" altLang="ko-KR" dirty="0" err="1">
                <a:solidFill>
                  <a:srgbClr val="FF0000"/>
                </a:solidFill>
              </a:rPr>
              <a:t>Value_size</a:t>
            </a:r>
            <a:r>
              <a:rPr lang="en-US" altLang="ko-KR" dirty="0">
                <a:solidFill>
                  <a:srgbClr val="FF0000"/>
                </a:solidFill>
              </a:rPr>
              <a:t> = 100/200/400Byte</a:t>
            </a:r>
          </a:p>
          <a:p>
            <a:pPr marL="457200" lvl="1" indent="0">
              <a:buNone/>
              <a:defRPr/>
            </a:pPr>
            <a:endParaRPr lang="en-US" altLang="ko-KR" dirty="0"/>
          </a:p>
          <a:p>
            <a:pPr lvl="1">
              <a:defRPr/>
            </a:pPr>
            <a:r>
              <a:rPr lang="en-US" altLang="ko-KR" dirty="0"/>
              <a:t>Real-World key/value distribution: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[value size&gt;100B] </a:t>
            </a:r>
            <a:r>
              <a:rPr lang="en-US" altLang="ko-KR" dirty="0"/>
              <a:t>is </a:t>
            </a:r>
            <a:r>
              <a:rPr lang="en-US" altLang="ko-KR" dirty="0">
                <a:solidFill>
                  <a:srgbClr val="FF0000"/>
                </a:solidFill>
              </a:rPr>
              <a:t>not general</a:t>
            </a:r>
          </a:p>
        </p:txBody>
      </p:sp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 err="1"/>
              <a:t>db_bench</a:t>
            </a:r>
            <a:r>
              <a:rPr lang="en-US" altLang="ko-KR" dirty="0"/>
              <a:t> Experiment</a:t>
            </a:r>
            <a:endParaRPr lang="ko-KR" altLang="en-US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A5B55FC-ACD4-4F15-BE2F-FE9162045282}"/>
              </a:ext>
            </a:extLst>
          </p:cNvPr>
          <p:cNvGrpSpPr/>
          <p:nvPr/>
        </p:nvGrpSpPr>
        <p:grpSpPr>
          <a:xfrm>
            <a:off x="921579" y="3105434"/>
            <a:ext cx="7055990" cy="3416798"/>
            <a:chOff x="921579" y="3105434"/>
            <a:chExt cx="7055990" cy="3416798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3C9C5CF-5F21-4E27-AE29-13D80E06C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99690" y="3105434"/>
              <a:ext cx="2168986" cy="1749182"/>
            </a:xfrm>
            <a:prstGeom prst="rect">
              <a:avLst/>
            </a:prstGeom>
          </p:spPr>
        </p:pic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74081FC0-8516-40AA-BB52-14B319793316}"/>
                </a:ext>
              </a:extLst>
            </p:cNvPr>
            <p:cNvGrpSpPr/>
            <p:nvPr/>
          </p:nvGrpSpPr>
          <p:grpSpPr>
            <a:xfrm>
              <a:off x="921579" y="3156228"/>
              <a:ext cx="7055990" cy="3366004"/>
              <a:chOff x="921579" y="3156228"/>
              <a:chExt cx="7055990" cy="3366004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48441140-755A-4740-864F-5782EFF1A1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1579" y="3198786"/>
                <a:ext cx="2160240" cy="1687961"/>
              </a:xfrm>
              <a:prstGeom prst="rect">
                <a:avLst/>
              </a:prstGeom>
            </p:spPr>
          </p:pic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F5325DEE-A916-4746-8A3E-B7E150185D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64813" y="3156228"/>
                <a:ext cx="2177732" cy="1687961"/>
              </a:xfrm>
              <a:prstGeom prst="rect">
                <a:avLst/>
              </a:prstGeom>
            </p:spPr>
          </p:pic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FB8EA83E-5EFF-4F5A-A1E1-570670DF63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9859" y="4886747"/>
                <a:ext cx="2177732" cy="1617994"/>
              </a:xfrm>
              <a:prstGeom prst="rect">
                <a:avLst/>
              </a:prstGeom>
            </p:spPr>
          </p:pic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559FC3A3-8C37-4251-86BB-DC1C8D5670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95317" y="4822485"/>
                <a:ext cx="2177732" cy="1652977"/>
              </a:xfrm>
              <a:prstGeom prst="rect">
                <a:avLst/>
              </a:prstGeom>
            </p:spPr>
          </p:pic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F7A19178-DCA5-4A9D-B979-9B08933B48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61059" y="4886747"/>
                <a:ext cx="2116510" cy="1635485"/>
              </a:xfrm>
              <a:prstGeom prst="rect">
                <a:avLst/>
              </a:prstGeom>
            </p:spPr>
          </p:pic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DF741F2A-5D7F-4A82-A678-E2766BA3CCE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660232" y="4941168"/>
                <a:ext cx="0" cy="981558"/>
              </a:xfrm>
              <a:prstGeom prst="line">
                <a:avLst/>
              </a:prstGeom>
              <a:noFill/>
              <a:ln w="19050" cap="rnd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2A606FD4-21F5-4023-9B79-03551601DE3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211960" y="4886747"/>
                <a:ext cx="0" cy="981558"/>
              </a:xfrm>
              <a:prstGeom prst="line">
                <a:avLst/>
              </a:prstGeom>
              <a:noFill/>
              <a:ln w="19050" cap="rnd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1EB2F795-BB3D-42C7-9AD5-C88F79510ED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835696" y="4941168"/>
                <a:ext cx="0" cy="927137"/>
              </a:xfrm>
              <a:prstGeom prst="line">
                <a:avLst/>
              </a:prstGeom>
              <a:noFill/>
              <a:ln w="19050" cap="rnd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316007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7FE7C95F-373F-4EF0-A69B-50AEB2F3B55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712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1. </a:t>
            </a:r>
            <a:r>
              <a:rPr lang="en-US" altLang="ko-KR" dirty="0" err="1"/>
              <a:t>Value_size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Workload</a:t>
            </a:r>
          </a:p>
          <a:p>
            <a:pPr lvl="2">
              <a:defRPr/>
            </a:pPr>
            <a:r>
              <a:rPr lang="en-US" altLang="ko-KR" dirty="0" err="1"/>
              <a:t>Key_size</a:t>
            </a:r>
            <a:r>
              <a:rPr lang="en-US" altLang="ko-KR" dirty="0"/>
              <a:t> = 16 Byte / </a:t>
            </a:r>
            <a:r>
              <a:rPr lang="en-US" altLang="ko-KR" dirty="0" err="1"/>
              <a:t>Data_number</a:t>
            </a:r>
            <a:r>
              <a:rPr lang="en-US" altLang="ko-KR" dirty="0"/>
              <a:t> = 10,000,000</a:t>
            </a:r>
          </a:p>
          <a:p>
            <a:pPr lvl="2">
              <a:defRPr/>
            </a:pPr>
            <a:r>
              <a:rPr lang="en-US" altLang="ko-KR" dirty="0" err="1">
                <a:solidFill>
                  <a:srgbClr val="FF0000"/>
                </a:solidFill>
              </a:rPr>
              <a:t>Value_size</a:t>
            </a:r>
            <a:r>
              <a:rPr lang="en-US" altLang="ko-KR" dirty="0">
                <a:solidFill>
                  <a:srgbClr val="FF0000"/>
                </a:solidFill>
              </a:rPr>
              <a:t> = 100/200/400Byte</a:t>
            </a:r>
          </a:p>
          <a:p>
            <a:pPr lvl="2">
              <a:defRPr/>
            </a:pPr>
            <a:r>
              <a:rPr lang="en-US" altLang="ko-KR" dirty="0" err="1"/>
              <a:t>write_seq</a:t>
            </a:r>
            <a:r>
              <a:rPr lang="en-US" altLang="ko-KR" dirty="0"/>
              <a:t> / </a:t>
            </a:r>
            <a:r>
              <a:rPr lang="en-US" altLang="ko-KR" dirty="0" err="1"/>
              <a:t>write_rand</a:t>
            </a:r>
            <a:r>
              <a:rPr lang="en-US" altLang="ko-KR" dirty="0"/>
              <a:t> / </a:t>
            </a:r>
            <a:r>
              <a:rPr lang="en-US" altLang="ko-KR" dirty="0" err="1"/>
              <a:t>read_seq</a:t>
            </a:r>
            <a:r>
              <a:rPr lang="en-US" altLang="ko-KR" dirty="0"/>
              <a:t> / </a:t>
            </a:r>
            <a:r>
              <a:rPr lang="en-US" altLang="ko-KR" dirty="0" err="1"/>
              <a:t>read_rand</a:t>
            </a:r>
            <a:endParaRPr lang="en-US" altLang="ko-KR" dirty="0"/>
          </a:p>
          <a:p>
            <a:pPr marL="0" indent="0">
              <a:buNone/>
              <a:defRPr/>
            </a:pPr>
            <a:endParaRPr lang="ko-KR" altLang="en-US" dirty="0"/>
          </a:p>
        </p:txBody>
      </p:sp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 err="1"/>
              <a:t>db_bench</a:t>
            </a:r>
            <a:r>
              <a:rPr lang="en-US" altLang="ko-KR" dirty="0"/>
              <a:t> Experiment</a:t>
            </a:r>
            <a:endParaRPr lang="ko-KR" altLang="en-US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1A8F90-D0B5-479D-8042-3463D95077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3456033"/>
            <a:ext cx="4210182" cy="1773168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FCDEE4A0-7B16-433F-8771-F442DCACD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888877"/>
            <a:ext cx="4572000" cy="282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74774132-2562-4218-BDDF-AEA57F40B618}"/>
              </a:ext>
            </a:extLst>
          </p:cNvPr>
          <p:cNvSpPr txBox="1">
            <a:spLocks/>
          </p:cNvSpPr>
          <p:nvPr/>
        </p:nvSpPr>
        <p:spPr bwMode="auto">
          <a:xfrm>
            <a:off x="-108520" y="5483473"/>
            <a:ext cx="7737628" cy="149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defRPr/>
            </a:pPr>
            <a:r>
              <a:rPr lang="en-US" altLang="ko-KR" b="0" kern="0" dirty="0"/>
              <a:t>value size </a:t>
            </a:r>
            <a:r>
              <a:rPr lang="ko-KR" altLang="en-US" b="0" dirty="0"/>
              <a:t>∝ </a:t>
            </a:r>
            <a:r>
              <a:rPr lang="en-US" altLang="ko-KR" b="0" dirty="0"/>
              <a:t>throughput</a:t>
            </a:r>
          </a:p>
          <a:p>
            <a:pPr lvl="2">
              <a:defRPr/>
            </a:pPr>
            <a:r>
              <a:rPr lang="en-US" altLang="ko-KR" b="0" kern="0" dirty="0"/>
              <a:t>the bigger </a:t>
            </a:r>
            <a:r>
              <a:rPr lang="en-US" altLang="ko-KR" b="0" kern="0" dirty="0">
                <a:solidFill>
                  <a:srgbClr val="FF0000"/>
                </a:solidFill>
              </a:rPr>
              <a:t>value size</a:t>
            </a:r>
            <a:r>
              <a:rPr lang="en-US" altLang="ko-KR" b="0" kern="0" dirty="0"/>
              <a:t>, the </a:t>
            </a:r>
            <a:r>
              <a:rPr lang="en-US" altLang="ko-KR" b="0" dirty="0"/>
              <a:t>better </a:t>
            </a:r>
            <a:r>
              <a:rPr lang="en-US" altLang="ko-KR" b="0" dirty="0">
                <a:solidFill>
                  <a:srgbClr val="FF0000"/>
                </a:solidFill>
              </a:rPr>
              <a:t>performance</a:t>
            </a:r>
            <a:r>
              <a:rPr lang="en-US" altLang="ko-KR" b="0" dirty="0"/>
              <a:t>? </a:t>
            </a:r>
          </a:p>
          <a:p>
            <a:pPr lvl="2">
              <a:defRPr/>
            </a:pPr>
            <a:r>
              <a:rPr lang="en-US" altLang="ko-KR" b="0" dirty="0"/>
              <a:t>More flush/compactions, longer total execution time</a:t>
            </a:r>
          </a:p>
          <a:p>
            <a:pPr lvl="2">
              <a:defRPr/>
            </a:pPr>
            <a:endParaRPr lang="en-US" altLang="ko-KR" b="0" dirty="0">
              <a:solidFill>
                <a:srgbClr val="FF0000"/>
              </a:solidFill>
            </a:endParaRPr>
          </a:p>
          <a:p>
            <a:pPr marL="457200" lvl="1" indent="0">
              <a:buNone/>
              <a:defRPr/>
            </a:pPr>
            <a:r>
              <a:rPr lang="en-US" altLang="ko-KR" b="0" dirty="0">
                <a:solidFill>
                  <a:srgbClr val="FF0000"/>
                </a:solidFill>
              </a:rPr>
              <a:t> </a:t>
            </a:r>
            <a:endParaRPr lang="en-US" altLang="ko-KR" b="0" kern="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C2C5FD-10F1-47B5-AB66-D96AE248AE79}"/>
              </a:ext>
            </a:extLst>
          </p:cNvPr>
          <p:cNvSpPr txBox="1"/>
          <p:nvPr/>
        </p:nvSpPr>
        <p:spPr>
          <a:xfrm>
            <a:off x="4859337" y="5827229"/>
            <a:ext cx="3345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defRPr/>
            </a:pPr>
            <a:r>
              <a:rPr lang="en-US" altLang="ko-KR" b="0" dirty="0">
                <a:solidFill>
                  <a:srgbClr val="FF0000"/>
                </a:solidFill>
              </a:rPr>
              <a:t>Maybe Not.</a:t>
            </a:r>
          </a:p>
        </p:txBody>
      </p:sp>
    </p:spTree>
    <p:extLst>
      <p:ext uri="{BB962C8B-B14F-4D97-AF65-F5344CB8AC3E}">
        <p14:creationId xmlns:p14="http://schemas.microsoft.com/office/powerpoint/2010/main" val="254567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텍스트 개체 틀 2">
                <a:extLst>
                  <a:ext uri="{FF2B5EF4-FFF2-40B4-BE49-F238E27FC236}">
                    <a16:creationId xmlns:a16="http://schemas.microsoft.com/office/drawing/2014/main" id="{7FE7C95F-373F-4EF0-A69B-50AEB2F3B55E}"/>
                  </a:ext>
                </a:extLst>
              </p:cNvPr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250825" y="764450"/>
                <a:ext cx="8642350" cy="5486400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defRPr/>
                </a:pPr>
                <a:r>
                  <a:rPr lang="en-US" altLang="ko-KR" dirty="0"/>
                  <a:t>1. </a:t>
                </a:r>
                <a:r>
                  <a:rPr lang="en-US" altLang="ko-KR" dirty="0" err="1"/>
                  <a:t>Value_size</a:t>
                </a:r>
                <a:endParaRPr lang="en-US" altLang="ko-KR" dirty="0"/>
              </a:p>
              <a:p>
                <a:pPr lvl="1">
                  <a:defRPr/>
                </a:pPr>
                <a:r>
                  <a:rPr lang="en-US" altLang="ko-KR" dirty="0"/>
                  <a:t>the bigger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value size</a:t>
                </a:r>
                <a:r>
                  <a:rPr lang="en-US" altLang="ko-KR" dirty="0"/>
                  <a:t>, the better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performance</a:t>
                </a:r>
                <a:r>
                  <a:rPr lang="en-US" altLang="ko-KR" dirty="0"/>
                  <a:t>?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Maybe Not.</a:t>
                </a:r>
              </a:p>
              <a:p>
                <a:pPr lvl="1">
                  <a:defRPr/>
                </a:pPr>
                <a:r>
                  <a:rPr lang="en-US" altLang="ko-KR" b="0" kern="0" dirty="0"/>
                  <a:t>Why?</a:t>
                </a:r>
              </a:p>
              <a:p>
                <a:pPr lvl="2">
                  <a:defRPr/>
                </a:pPr>
                <a:r>
                  <a:rPr lang="en-US" altLang="ko-KR" dirty="0"/>
                  <a:t>Throughput is rate of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transferring data</a:t>
                </a:r>
              </a:p>
              <a:p>
                <a:pPr lvl="1">
                  <a:defRPr/>
                </a:pPr>
                <a:r>
                  <a:rPr lang="en-US" altLang="ko-KR" dirty="0"/>
                  <a:t>EX.</a:t>
                </a:r>
              </a:p>
              <a:p>
                <a:pPr lvl="2">
                  <a:defRPr/>
                </a:pPr>
                <a:r>
                  <a:rPr lang="en-US" altLang="ko-KR" dirty="0"/>
                  <a:t>Workload</a:t>
                </a:r>
              </a:p>
              <a:p>
                <a:pPr lvl="2">
                  <a:defRPr/>
                </a:pPr>
                <a:endParaRPr lang="en-US" altLang="ko-KR" dirty="0"/>
              </a:p>
              <a:p>
                <a:pPr lvl="2">
                  <a:defRPr/>
                </a:pPr>
                <a:endParaRPr lang="en-US" altLang="ko-KR" dirty="0"/>
              </a:p>
              <a:p>
                <a:pPr lvl="2">
                  <a:defRPr/>
                </a:pPr>
                <a:endParaRPr lang="en-US" altLang="ko-KR" dirty="0"/>
              </a:p>
              <a:p>
                <a:pPr lvl="2">
                  <a:defRPr/>
                </a:pPr>
                <a:endParaRPr lang="en-US" altLang="ko-KR" dirty="0"/>
              </a:p>
              <a:p>
                <a:pPr lvl="2">
                  <a:defRPr/>
                </a:pPr>
                <a:r>
                  <a:rPr lang="en-US" altLang="ko-KR" b="0" dirty="0"/>
                  <a:t>Throughput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𝑟𝑒𝑎𝑑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den>
                    </m:f>
                  </m:oMath>
                </a14:m>
                <a:r>
                  <a:rPr lang="ko-KR" altLang="en-US" b="0" dirty="0"/>
                  <a:t> </a:t>
                </a:r>
                <a:r>
                  <a:rPr lang="en-US" altLang="ko-KR" dirty="0"/>
                  <a:t> -&gt;  Ta &lt; Tb  </a:t>
                </a:r>
              </a:p>
              <a:p>
                <a:pPr marL="914400" lvl="2" indent="0">
                  <a:buNone/>
                  <a:defRPr/>
                </a:pPr>
                <a:r>
                  <a:rPr lang="en-US" altLang="ko-KR" dirty="0"/>
                  <a:t>                                         -&gt; B’s performance is better than A?</a:t>
                </a:r>
                <a:endParaRPr lang="ko-KR" altLang="en-US" b="0" dirty="0"/>
              </a:p>
              <a:p>
                <a:pPr lvl="1">
                  <a:defRPr/>
                </a:pPr>
                <a:endParaRPr lang="en-US" altLang="ko-KR" dirty="0"/>
              </a:p>
              <a:p>
                <a:pPr lvl="1">
                  <a:defRPr/>
                </a:pPr>
                <a:r>
                  <a:rPr lang="en-US" altLang="ko-KR" dirty="0"/>
                  <a:t>Data size </a:t>
                </a:r>
                <a:r>
                  <a:rPr lang="ko-KR" altLang="en-US" b="0" dirty="0"/>
                  <a:t>∝</a:t>
                </a:r>
                <a:r>
                  <a:rPr lang="en-US" altLang="ko-KR" b="0" dirty="0"/>
                  <a:t> throughput</a:t>
                </a:r>
              </a:p>
              <a:p>
                <a:pPr lvl="1">
                  <a:defRPr/>
                </a:pPr>
                <a:r>
                  <a:rPr lang="en-US" altLang="ko-KR" dirty="0"/>
                  <a:t>If data size is different, how about comparing performance with…</a:t>
                </a:r>
              </a:p>
              <a:p>
                <a:pPr lvl="2">
                  <a:defRPr/>
                </a:pPr>
                <a:r>
                  <a:rPr lang="en-US" altLang="ko-KR" dirty="0">
                    <a:solidFill>
                      <a:srgbClr val="FF0000"/>
                    </a:solidFill>
                  </a:rPr>
                  <a:t>Compaction number</a:t>
                </a:r>
              </a:p>
              <a:p>
                <a:pPr lvl="2">
                  <a:defRPr/>
                </a:pPr>
                <a:r>
                  <a:rPr lang="en-US" altLang="ko-KR" dirty="0">
                    <a:solidFill>
                      <a:srgbClr val="FF0000"/>
                    </a:solidFill>
                  </a:rPr>
                  <a:t>Total execution time</a:t>
                </a:r>
              </a:p>
              <a:p>
                <a:pPr marL="457200" lvl="1" indent="0">
                  <a:buNone/>
                  <a:defRPr/>
                </a:pPr>
                <a:endParaRPr lang="en-US" altLang="ko-KR" dirty="0"/>
              </a:p>
              <a:p>
                <a:pPr marL="914400" lvl="2" indent="0">
                  <a:buNone/>
                  <a:defRPr/>
                </a:pPr>
                <a:endParaRPr lang="en-US" altLang="ko-KR" b="1" dirty="0"/>
              </a:p>
              <a:p>
                <a:pPr lvl="1">
                  <a:defRPr/>
                </a:pPr>
                <a:endParaRPr lang="en-US" altLang="ko-KR" dirty="0"/>
              </a:p>
              <a:p>
                <a:pPr marL="0" indent="0">
                  <a:buNone/>
                  <a:defRPr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5" name="텍스트 개체 틀 2">
                <a:extLst>
                  <a:ext uri="{FF2B5EF4-FFF2-40B4-BE49-F238E27FC236}">
                    <a16:creationId xmlns:a16="http://schemas.microsoft.com/office/drawing/2014/main" id="{7FE7C95F-373F-4EF0-A69B-50AEB2F3B5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250825" y="764450"/>
                <a:ext cx="8642350" cy="5486400"/>
              </a:xfrm>
              <a:blipFill>
                <a:blip r:embed="rId3"/>
                <a:stretch>
                  <a:fillRect t="-1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 err="1"/>
              <a:t>db_bench</a:t>
            </a:r>
            <a:r>
              <a:rPr lang="en-US" altLang="ko-KR" dirty="0"/>
              <a:t> Experiment</a:t>
            </a:r>
            <a:endParaRPr lang="ko-KR" altLang="en-US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E800144-EFAA-4C2B-A799-0E51E1D48E84}"/>
              </a:ext>
            </a:extLst>
          </p:cNvPr>
          <p:cNvGrpSpPr/>
          <p:nvPr/>
        </p:nvGrpSpPr>
        <p:grpSpPr>
          <a:xfrm>
            <a:off x="1012590" y="2173429"/>
            <a:ext cx="5184652" cy="1353757"/>
            <a:chOff x="1012590" y="2173429"/>
            <a:chExt cx="5184652" cy="1353757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F4F8281-28DC-454E-90CF-2D9FB0ADBD18}"/>
                </a:ext>
              </a:extLst>
            </p:cNvPr>
            <p:cNvSpPr/>
            <p:nvPr/>
          </p:nvSpPr>
          <p:spPr>
            <a:xfrm>
              <a:off x="2659878" y="2174646"/>
              <a:ext cx="632698" cy="5581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Data</a:t>
              </a:r>
            </a:p>
            <a:p>
              <a:pPr algn="ctr"/>
              <a:r>
                <a:rPr lang="en-US" altLang="ko-KR" sz="1000" dirty="0"/>
                <a:t>Size=</a:t>
              </a:r>
            </a:p>
            <a:p>
              <a:pPr algn="ctr"/>
              <a:r>
                <a:rPr lang="en-US" altLang="ko-KR" sz="1000" dirty="0"/>
                <a:t>100</a:t>
              </a:r>
              <a:endParaRPr lang="ko-KR" altLang="en-US" sz="10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372A7AE-7099-4ABA-8DB4-C6083C6AD74A}"/>
                </a:ext>
              </a:extLst>
            </p:cNvPr>
            <p:cNvSpPr/>
            <p:nvPr/>
          </p:nvSpPr>
          <p:spPr>
            <a:xfrm>
              <a:off x="3435182" y="2174649"/>
              <a:ext cx="1300347" cy="55813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Data</a:t>
              </a:r>
            </a:p>
            <a:p>
              <a:pPr algn="ctr"/>
              <a:r>
                <a:rPr lang="en-US" altLang="ko-KR" sz="1000" dirty="0"/>
                <a:t>size=250</a:t>
              </a:r>
              <a:endParaRPr lang="ko-KR" altLang="en-US" sz="1000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6DDB5D4-6BF0-4DD0-A961-BEE738052506}"/>
                </a:ext>
              </a:extLst>
            </p:cNvPr>
            <p:cNvSpPr/>
            <p:nvPr/>
          </p:nvSpPr>
          <p:spPr>
            <a:xfrm>
              <a:off x="4880709" y="2173429"/>
              <a:ext cx="1316533" cy="558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search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67164596-A2C8-4759-8FF1-4D14C974D869}"/>
                </a:ext>
              </a:extLst>
            </p:cNvPr>
            <p:cNvGrpSpPr/>
            <p:nvPr/>
          </p:nvGrpSpPr>
          <p:grpSpPr>
            <a:xfrm>
              <a:off x="2232632" y="2886418"/>
              <a:ext cx="3964610" cy="572320"/>
              <a:chOff x="1710789" y="4945968"/>
              <a:chExt cx="8538358" cy="1396342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E82A514-9502-4D67-9130-3684ACD93720}"/>
                  </a:ext>
                </a:extLst>
              </p:cNvPr>
              <p:cNvSpPr/>
              <p:nvPr/>
            </p:nvSpPr>
            <p:spPr>
              <a:xfrm>
                <a:off x="1710789" y="4948939"/>
                <a:ext cx="1579418" cy="5581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5890DBD7-63D9-46F0-B4DC-6F35E57C80F5}"/>
                  </a:ext>
                </a:extLst>
              </p:cNvPr>
              <p:cNvSpPr/>
              <p:nvPr/>
            </p:nvSpPr>
            <p:spPr>
              <a:xfrm>
                <a:off x="3290207" y="4948938"/>
                <a:ext cx="558140" cy="5581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83343B4D-1EE3-4C82-9048-47D499A00921}"/>
                  </a:ext>
                </a:extLst>
              </p:cNvPr>
              <p:cNvSpPr/>
              <p:nvPr/>
            </p:nvSpPr>
            <p:spPr>
              <a:xfrm>
                <a:off x="3842410" y="4948939"/>
                <a:ext cx="1579418" cy="5581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DCAC067-5252-46C6-BEE2-7C4BA518D26D}"/>
                  </a:ext>
                </a:extLst>
              </p:cNvPr>
              <p:cNvSpPr/>
              <p:nvPr/>
            </p:nvSpPr>
            <p:spPr>
              <a:xfrm>
                <a:off x="5421828" y="4948938"/>
                <a:ext cx="558140" cy="5581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FEE74959-C766-4F1D-B4C2-452B58CB120E}"/>
                  </a:ext>
                </a:extLst>
              </p:cNvPr>
              <p:cNvSpPr/>
              <p:nvPr/>
            </p:nvSpPr>
            <p:spPr>
              <a:xfrm>
                <a:off x="5974031" y="4946957"/>
                <a:ext cx="1579418" cy="5581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FDF1C99-1E21-4B41-A89C-0116A7C27321}"/>
                  </a:ext>
                </a:extLst>
              </p:cNvPr>
              <p:cNvSpPr/>
              <p:nvPr/>
            </p:nvSpPr>
            <p:spPr>
              <a:xfrm>
                <a:off x="7553449" y="4948936"/>
                <a:ext cx="558140" cy="5581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F7741FEF-0834-4753-A329-109F8843B293}"/>
                  </a:ext>
                </a:extLst>
              </p:cNvPr>
              <p:cNvSpPr/>
              <p:nvPr/>
            </p:nvSpPr>
            <p:spPr>
              <a:xfrm>
                <a:off x="1710789" y="5784170"/>
                <a:ext cx="1579418" cy="5581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B76562FE-AACD-4516-AA33-E87BD64565FC}"/>
                  </a:ext>
                </a:extLst>
              </p:cNvPr>
              <p:cNvSpPr/>
              <p:nvPr/>
            </p:nvSpPr>
            <p:spPr>
              <a:xfrm>
                <a:off x="3284269" y="5784170"/>
                <a:ext cx="1300347" cy="5581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2AE64C11-2D04-4DDD-A878-F2EBBB189F46}"/>
                  </a:ext>
                </a:extLst>
              </p:cNvPr>
              <p:cNvSpPr/>
              <p:nvPr/>
            </p:nvSpPr>
            <p:spPr>
              <a:xfrm>
                <a:off x="4584617" y="5784162"/>
                <a:ext cx="1579418" cy="5581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2AD9E260-2701-4AF9-AE84-3120E00AE77A}"/>
                  </a:ext>
                </a:extLst>
              </p:cNvPr>
              <p:cNvSpPr/>
              <p:nvPr/>
            </p:nvSpPr>
            <p:spPr>
              <a:xfrm>
                <a:off x="6134348" y="5784164"/>
                <a:ext cx="1294410" cy="5581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8B6B478F-F49D-44EE-989B-98003BF12D3E}"/>
                  </a:ext>
                </a:extLst>
              </p:cNvPr>
              <p:cNvSpPr/>
              <p:nvPr/>
            </p:nvSpPr>
            <p:spPr>
              <a:xfrm>
                <a:off x="7428758" y="5784165"/>
                <a:ext cx="1579418" cy="5581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70C39BF2-0E10-460B-8F6A-927415CE4787}"/>
                  </a:ext>
                </a:extLst>
              </p:cNvPr>
              <p:cNvSpPr/>
              <p:nvPr/>
            </p:nvSpPr>
            <p:spPr>
              <a:xfrm>
                <a:off x="9008176" y="5784165"/>
                <a:ext cx="1240971" cy="5581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4BCE86F0-02F1-4552-902E-8CC9586FD67B}"/>
                  </a:ext>
                </a:extLst>
              </p:cNvPr>
              <p:cNvSpPr/>
              <p:nvPr/>
            </p:nvSpPr>
            <p:spPr>
              <a:xfrm>
                <a:off x="8111589" y="4945968"/>
                <a:ext cx="1579418" cy="5581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11B16D3-75A4-4F06-A4B5-9AB6C6216097}"/>
                  </a:ext>
                </a:extLst>
              </p:cNvPr>
              <p:cNvSpPr/>
              <p:nvPr/>
            </p:nvSpPr>
            <p:spPr>
              <a:xfrm>
                <a:off x="9691007" y="4947947"/>
                <a:ext cx="558140" cy="5581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4C13AFA-30E5-43B6-BB83-E80EEF1A8282}"/>
                </a:ext>
              </a:extLst>
            </p:cNvPr>
            <p:cNvSpPr txBox="1"/>
            <p:nvPr/>
          </p:nvSpPr>
          <p:spPr>
            <a:xfrm>
              <a:off x="1016632" y="2783258"/>
              <a:ext cx="2181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ko-KR" dirty="0"/>
                <a:t>A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C555895-DC96-41BD-AC76-BBA8F6A33A86}"/>
                </a:ext>
              </a:extLst>
            </p:cNvPr>
            <p:cNvSpPr txBox="1"/>
            <p:nvPr/>
          </p:nvSpPr>
          <p:spPr>
            <a:xfrm>
              <a:off x="1012590" y="3157854"/>
              <a:ext cx="2181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ko-KR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652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7FE7C95F-373F-4EF0-A69B-50AEB2F3B55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712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1. </a:t>
            </a:r>
            <a:r>
              <a:rPr lang="en-US" altLang="ko-KR" dirty="0" err="1"/>
              <a:t>Value_size</a:t>
            </a:r>
            <a:endParaRPr lang="en-US" altLang="ko-KR" dirty="0"/>
          </a:p>
          <a:p>
            <a:pPr lvl="1"/>
            <a:r>
              <a:rPr lang="en-US" altLang="ko-KR" b="0" dirty="0"/>
              <a:t>Ratio </a:t>
            </a:r>
          </a:p>
          <a:p>
            <a:pPr lvl="2"/>
            <a:r>
              <a:rPr lang="en-US" altLang="ko-KR" dirty="0"/>
              <a:t>Ratio = [K16, V100/200/400] value / [K16, V100] value</a:t>
            </a:r>
          </a:p>
          <a:p>
            <a:pPr marL="0" indent="0">
              <a:buNone/>
              <a:defRPr/>
            </a:pPr>
            <a:endParaRPr lang="ko-KR" altLang="en-US" dirty="0"/>
          </a:p>
        </p:txBody>
      </p:sp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 err="1"/>
              <a:t>db_bench</a:t>
            </a:r>
            <a:r>
              <a:rPr lang="en-US" altLang="ko-KR" dirty="0"/>
              <a:t> Experiment</a:t>
            </a:r>
            <a:endParaRPr lang="ko-KR" altLang="en-US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74774132-2562-4218-BDDF-AEA57F40B618}"/>
              </a:ext>
            </a:extLst>
          </p:cNvPr>
          <p:cNvSpPr txBox="1">
            <a:spLocks/>
          </p:cNvSpPr>
          <p:nvPr/>
        </p:nvSpPr>
        <p:spPr bwMode="auto">
          <a:xfrm>
            <a:off x="152400" y="4984707"/>
            <a:ext cx="8839200" cy="149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defRPr/>
            </a:pPr>
            <a:r>
              <a:rPr lang="en-US" altLang="ko-KR" b="0" kern="0" dirty="0"/>
              <a:t>data size </a:t>
            </a:r>
            <a:r>
              <a:rPr lang="ko-KR" altLang="en-US" b="0" dirty="0"/>
              <a:t>∝ </a:t>
            </a:r>
            <a:r>
              <a:rPr lang="en-US" altLang="ko-KR" b="0" dirty="0"/>
              <a:t>throughput</a:t>
            </a:r>
          </a:p>
          <a:p>
            <a:pPr lvl="1">
              <a:defRPr/>
            </a:pPr>
            <a:r>
              <a:rPr lang="en-US" altLang="ko-KR" b="0" dirty="0"/>
              <a:t>if data size is different,</a:t>
            </a:r>
          </a:p>
          <a:p>
            <a:pPr lvl="2">
              <a:defRPr/>
            </a:pPr>
            <a:r>
              <a:rPr lang="en-US" altLang="ko-KR" b="0" dirty="0"/>
              <a:t>maybe throughput would </a:t>
            </a:r>
            <a:r>
              <a:rPr lang="en-US" altLang="ko-KR" b="0" dirty="0">
                <a:solidFill>
                  <a:srgbClr val="FF0000"/>
                </a:solidFill>
              </a:rPr>
              <a:t>not be the appropriate metrics.</a:t>
            </a:r>
          </a:p>
          <a:p>
            <a:pPr lvl="1">
              <a:defRPr/>
            </a:pPr>
            <a:endParaRPr lang="en-US" altLang="ko-KR" b="0" dirty="0"/>
          </a:p>
          <a:p>
            <a:pPr marL="457200" lvl="1" indent="0">
              <a:buNone/>
              <a:defRPr/>
            </a:pPr>
            <a:r>
              <a:rPr lang="en-US" altLang="ko-KR" b="0" dirty="0">
                <a:solidFill>
                  <a:srgbClr val="FF0000"/>
                </a:solidFill>
              </a:rPr>
              <a:t> </a:t>
            </a:r>
            <a:endParaRPr lang="en-US" altLang="ko-KR" b="0" kern="0" dirty="0">
              <a:solidFill>
                <a:srgbClr val="FF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0F5EDB8-0B2F-4880-8D51-FA521B7C2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267" y="2542416"/>
            <a:ext cx="4210182" cy="1773168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FB941351-3A78-4208-8AD6-AB0AB1266258}"/>
              </a:ext>
            </a:extLst>
          </p:cNvPr>
          <p:cNvGrpSpPr/>
          <p:nvPr/>
        </p:nvGrpSpPr>
        <p:grpSpPr>
          <a:xfrm>
            <a:off x="4572000" y="2235592"/>
            <a:ext cx="4910455" cy="2716837"/>
            <a:chOff x="4572000" y="2235592"/>
            <a:chExt cx="4910455" cy="2716837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D9D3010-42B4-4007-A0A9-FD3D981B0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2235592"/>
              <a:ext cx="4910455" cy="238681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0AF5568-734B-4A7E-A104-38FBE13FCC9E}"/>
                </a:ext>
              </a:extLst>
            </p:cNvPr>
            <p:cNvSpPr txBox="1"/>
            <p:nvPr/>
          </p:nvSpPr>
          <p:spPr>
            <a:xfrm>
              <a:off x="5371043" y="4706208"/>
              <a:ext cx="33123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0" dirty="0"/>
                <a:t>Ratio = [K16, V100/200/400] value / [K16, V100] 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714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 err="1"/>
              <a:t>db_bench</a:t>
            </a:r>
            <a:r>
              <a:rPr lang="en-US" altLang="ko-KR" dirty="0"/>
              <a:t> Experiment</a:t>
            </a:r>
            <a:endParaRPr lang="ko-KR" altLang="en-US" dirty="0"/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57558CFE-B91A-44B5-8C3B-7F60B5B0B90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2. </a:t>
            </a:r>
            <a:r>
              <a:rPr lang="en-US" altLang="ko-KR" dirty="0" err="1"/>
              <a:t>Key_size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Workload</a:t>
            </a:r>
          </a:p>
          <a:p>
            <a:pPr lvl="2">
              <a:defRPr/>
            </a:pPr>
            <a:r>
              <a:rPr lang="en-US" altLang="ko-KR" dirty="0" err="1">
                <a:solidFill>
                  <a:srgbClr val="FF0000"/>
                </a:solidFill>
              </a:rPr>
              <a:t>Key_size</a:t>
            </a:r>
            <a:r>
              <a:rPr lang="en-US" altLang="ko-KR" dirty="0">
                <a:solidFill>
                  <a:srgbClr val="FF0000"/>
                </a:solidFill>
              </a:rPr>
              <a:t> = 16/32/64 Byte</a:t>
            </a:r>
          </a:p>
          <a:p>
            <a:pPr lvl="2">
              <a:defRPr/>
            </a:pPr>
            <a:r>
              <a:rPr lang="en-US" altLang="ko-KR" dirty="0" err="1"/>
              <a:t>Value_size</a:t>
            </a:r>
            <a:r>
              <a:rPr lang="en-US" altLang="ko-KR" dirty="0"/>
              <a:t> = 100 Byte / </a:t>
            </a:r>
            <a:r>
              <a:rPr lang="en-US" altLang="ko-KR" dirty="0" err="1"/>
              <a:t>Data_number</a:t>
            </a:r>
            <a:r>
              <a:rPr lang="en-US" altLang="ko-KR" dirty="0"/>
              <a:t> = 10,000,000</a:t>
            </a:r>
          </a:p>
          <a:p>
            <a:pPr lvl="2">
              <a:defRPr/>
            </a:pPr>
            <a:r>
              <a:rPr lang="en-US" altLang="ko-KR" dirty="0" err="1"/>
              <a:t>write_seq</a:t>
            </a:r>
            <a:r>
              <a:rPr lang="en-US" altLang="ko-KR" dirty="0"/>
              <a:t>/</a:t>
            </a:r>
            <a:r>
              <a:rPr lang="en-US" altLang="ko-KR" dirty="0" err="1"/>
              <a:t>write_rand</a:t>
            </a:r>
            <a:r>
              <a:rPr lang="en-US" altLang="ko-KR" dirty="0"/>
              <a:t>/</a:t>
            </a:r>
            <a:r>
              <a:rPr lang="en-US" altLang="ko-KR" dirty="0" err="1"/>
              <a:t>read_seq</a:t>
            </a:r>
            <a:r>
              <a:rPr lang="en-US" altLang="ko-KR" dirty="0"/>
              <a:t>/</a:t>
            </a:r>
            <a:r>
              <a:rPr lang="en-US" altLang="ko-KR" dirty="0" err="1"/>
              <a:t>read_rand</a:t>
            </a:r>
            <a:endParaRPr lang="en-US" altLang="ko-KR" dirty="0"/>
          </a:p>
          <a:p>
            <a:pPr lvl="1">
              <a:defRPr/>
            </a:pPr>
            <a:r>
              <a:rPr lang="en-US" altLang="ko-KR" sz="2000" b="0" kern="0" dirty="0"/>
              <a:t>The bigger the key size, the bigger </a:t>
            </a:r>
            <a:r>
              <a:rPr lang="en-US" altLang="ko-KR" sz="2000" b="0" kern="0" dirty="0">
                <a:solidFill>
                  <a:srgbClr val="FF0000"/>
                </a:solidFill>
              </a:rPr>
              <a:t>overhead</a:t>
            </a:r>
            <a:r>
              <a:rPr lang="en-US" altLang="ko-KR" sz="2000" b="0" kern="0" dirty="0"/>
              <a:t> 	</a:t>
            </a:r>
          </a:p>
          <a:p>
            <a:pPr marL="457200" lvl="1" indent="0">
              <a:buNone/>
              <a:defRPr/>
            </a:pPr>
            <a:r>
              <a:rPr lang="en-US" altLang="ko-KR" sz="2000" b="0" kern="0" dirty="0"/>
              <a:t>     -&gt; </a:t>
            </a:r>
            <a:r>
              <a:rPr lang="en-US" altLang="ko-KR" sz="1800" dirty="0"/>
              <a:t>B</a:t>
            </a:r>
            <a:r>
              <a:rPr lang="en-US" altLang="ko-KR" sz="1800" b="0" kern="0" dirty="0"/>
              <a:t>ut </a:t>
            </a:r>
            <a:r>
              <a:rPr lang="en-US" altLang="ko-KR" sz="1800" b="0" kern="0" dirty="0">
                <a:solidFill>
                  <a:srgbClr val="FF0000"/>
                </a:solidFill>
              </a:rPr>
              <a:t>data size</a:t>
            </a:r>
            <a:r>
              <a:rPr lang="ko-KR" altLang="en-US" sz="1800" b="0" kern="0" dirty="0">
                <a:solidFill>
                  <a:srgbClr val="FF0000"/>
                </a:solidFill>
              </a:rPr>
              <a:t> </a:t>
            </a:r>
            <a:r>
              <a:rPr lang="en-US" altLang="ko-KR" sz="1800" b="0" kern="0" dirty="0">
                <a:solidFill>
                  <a:srgbClr val="FF0000"/>
                </a:solidFill>
              </a:rPr>
              <a:t>is much more critical</a:t>
            </a:r>
          </a:p>
          <a:p>
            <a:pPr lvl="1"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C8C90F0-6A0B-49EC-B201-04134CFEE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52" y="3904046"/>
            <a:ext cx="4116710" cy="176055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88B198B-C5E3-4F77-9F6A-C1D4889DED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535" y="3305539"/>
            <a:ext cx="4776465" cy="295756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5B1AE51-D1FB-4A11-83F0-BD4197A3D081}"/>
              </a:ext>
            </a:extLst>
          </p:cNvPr>
          <p:cNvSpPr txBox="1"/>
          <p:nvPr/>
        </p:nvSpPr>
        <p:spPr>
          <a:xfrm>
            <a:off x="4841428" y="6197457"/>
            <a:ext cx="41771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 dirty="0"/>
              <a:t>Ratio = [K16/32/64, V100] value / [K16, V100] value</a:t>
            </a:r>
          </a:p>
        </p:txBody>
      </p:sp>
    </p:spTree>
    <p:extLst>
      <p:ext uri="{BB962C8B-B14F-4D97-AF65-F5344CB8AC3E}">
        <p14:creationId xmlns:p14="http://schemas.microsoft.com/office/powerpoint/2010/main" val="179251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theme/theme1.xml><?xml version="1.0" encoding="utf-8"?>
<a:theme xmlns:a="http://schemas.openxmlformats.org/drawingml/2006/main" name="파일캐쉬서식">
  <a:themeElements>
    <a:clrScheme name="파일캐쉬서식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파일캐쉬서식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lnDef>
  </a:objectDefaults>
  <a:extraClrSchemeLst>
    <a:extraClrScheme>
      <a:clrScheme name="파일캐쉬서식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일캐쉬서식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일캐쉬서식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D:\users\powerppt서식\파일캐쉬서식.pot</Template>
  <TotalTime>30790</TotalTime>
  <Words>2153</Words>
  <Application>Microsoft Office PowerPoint</Application>
  <PresentationFormat>화면 슬라이드 쇼(4:3)</PresentationFormat>
  <Paragraphs>421</Paragraphs>
  <Slides>21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굴림</vt:lpstr>
      <vt:lpstr>Arial</vt:lpstr>
      <vt:lpstr>Cambria Math</vt:lpstr>
      <vt:lpstr>Roboto</vt:lpstr>
      <vt:lpstr>Tahoma</vt:lpstr>
      <vt:lpstr>Wingdings</vt:lpstr>
      <vt:lpstr>파일캐쉬서식</vt:lpstr>
      <vt:lpstr>RocksDB Festival RF5_Team_Key_Value reflected Q&amp;A about key distribution(p5) </vt:lpstr>
      <vt:lpstr>RocksDB Festival</vt:lpstr>
      <vt:lpstr>1. Team</vt:lpstr>
      <vt:lpstr>2. db_bench Experiment</vt:lpstr>
      <vt:lpstr>2. db_bench Experiment</vt:lpstr>
      <vt:lpstr>2. db_bench Experiment</vt:lpstr>
      <vt:lpstr>2. db_bench Experiment</vt:lpstr>
      <vt:lpstr>2. db_bench Experiment</vt:lpstr>
      <vt:lpstr>2. db_bench Experiment</vt:lpstr>
      <vt:lpstr>2. db_bench Experiment</vt:lpstr>
      <vt:lpstr>2. db_bench Experiments</vt:lpstr>
      <vt:lpstr>2. db_bench Experiments</vt:lpstr>
      <vt:lpstr>Experiments Q &amp; A</vt:lpstr>
      <vt:lpstr>3. Topic: Key/Value</vt:lpstr>
      <vt:lpstr>4. Goal</vt:lpstr>
      <vt:lpstr>4. Goal</vt:lpstr>
      <vt:lpstr>4. Goal</vt:lpstr>
      <vt:lpstr>4. Goal</vt:lpstr>
      <vt:lpstr>4. Goal</vt:lpstr>
      <vt:lpstr>4. Goal</vt:lpstr>
      <vt:lpstr>Q &amp; A</vt:lpstr>
    </vt:vector>
  </TitlesOfParts>
  <Manager>최종무</Manager>
  <Company>단국대학교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강의 자료</dc:title>
  <dc:creator>최종무</dc:creator>
  <cp:lastModifiedBy>최민국</cp:lastModifiedBy>
  <cp:revision>1113</cp:revision>
  <cp:lastPrinted>2000-10-17T04:49:16Z</cp:lastPrinted>
  <dcterms:created xsi:type="dcterms:W3CDTF">2000-07-27T08:49:33Z</dcterms:created>
  <dcterms:modified xsi:type="dcterms:W3CDTF">2021-07-19T05:56:46Z</dcterms:modified>
</cp:coreProperties>
</file>