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30"/>
  </p:notesMasterIdLst>
  <p:sldIdLst>
    <p:sldId id="256" r:id="rId3"/>
    <p:sldId id="257" r:id="rId4"/>
    <p:sldId id="275" r:id="rId5"/>
    <p:sldId id="294" r:id="rId6"/>
    <p:sldId id="296" r:id="rId7"/>
    <p:sldId id="297" r:id="rId8"/>
    <p:sldId id="302" r:id="rId9"/>
    <p:sldId id="299" r:id="rId10"/>
    <p:sldId id="290" r:id="rId11"/>
    <p:sldId id="277" r:id="rId12"/>
    <p:sldId id="288" r:id="rId13"/>
    <p:sldId id="304" r:id="rId14"/>
    <p:sldId id="320" r:id="rId15"/>
    <p:sldId id="311" r:id="rId16"/>
    <p:sldId id="317" r:id="rId17"/>
    <p:sldId id="284" r:id="rId18"/>
    <p:sldId id="318" r:id="rId19"/>
    <p:sldId id="319" r:id="rId20"/>
    <p:sldId id="313" r:id="rId21"/>
    <p:sldId id="278" r:id="rId22"/>
    <p:sldId id="306" r:id="rId23"/>
    <p:sldId id="310" r:id="rId24"/>
    <p:sldId id="314" r:id="rId25"/>
    <p:sldId id="300" r:id="rId26"/>
    <p:sldId id="316" r:id="rId27"/>
    <p:sldId id="273" r:id="rId28"/>
    <p:sldId id="274" r:id="rId29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31"/>
      <p:bold r:id="rId32"/>
    </p:embeddedFont>
    <p:embeddedFont>
      <p:font typeface="Cambria Math" panose="02040503050406030204" pitchFamily="18" charset="0"/>
      <p:regular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DAE3F3"/>
    <a:srgbClr val="FF0000"/>
    <a:srgbClr val="1F77B4"/>
    <a:srgbClr val="A6D854"/>
    <a:srgbClr val="FF7F0E"/>
    <a:srgbClr val="D9D9D9"/>
    <a:srgbClr val="F2F2F2"/>
    <a:srgbClr val="2CA02C"/>
    <a:srgbClr val="5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/>
    <p:restoredTop sz="94670"/>
  </p:normalViewPr>
  <p:slideViewPr>
    <p:cSldViewPr snapToGrid="0">
      <p:cViewPr varScale="1">
        <p:scale>
          <a:sx n="135" d="100"/>
          <a:sy n="135" d="100"/>
        </p:scale>
        <p:origin x="35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3c6e3440b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b3c6e344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17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9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920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661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To compare cleaning policies, we define write cost.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Low disk utilization means that the count of valid data in segment is low and copy overhead grow decreasing.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129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To compare cleaning policies, we define write cost.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Low disk utilization means that the count of valid data in segment is low and copy overhead grow decreasing.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51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To compare cleaning policies, we define write cost.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Low disk utilization means that the count of valid data in segment is low and copy overhead grow decreasing.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048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To compare cleaning policies, we define write cost.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Low disk utilization means that the count of valid data in segment is low and copy overhead grow decreasing.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88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To compare cleaning policies, we define write cost.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Low disk utilization means that the count of valid data in segment is low and copy overhead grow decreasing.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6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Higher locality, worse performance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Under greedy policy, segment doesn’t get cleaned until it becomes the least utilized. So, every segment’s utilization drops to cleaning threshold including cold segments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32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c6e3440b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b3c6e344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359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390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3, 4 is primary factor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147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Higher locality, worse performance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Under greedy policy, segment doesn’t get cleaned until it becomes the least utilized. So, every segment’s utilization drops to cleaning threshold including cold segments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667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291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500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3c6e3440b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b3c6e3440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3c6e3440b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b3c6e3440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HDD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08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02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98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- Threading: </a:t>
            </a:r>
            <a:r>
              <a:rPr lang="ko-KR" altLang="en-US" sz="1000" dirty="0"/>
              <a:t>유효한 데이터를 제자리에 두고 새로 쓴 </a:t>
            </a:r>
            <a:r>
              <a:rPr lang="en-US" altLang="ko-KR" sz="1000" dirty="0"/>
              <a:t>free extent</a:t>
            </a:r>
            <a:r>
              <a:rPr lang="ko-KR" altLang="en-US" sz="1000" dirty="0"/>
              <a:t>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더 심각한 단편화를 초래하며</a:t>
            </a:r>
            <a:r>
              <a:rPr lang="en-US" altLang="ko-KR" sz="1000" dirty="0"/>
              <a:t>, </a:t>
            </a:r>
            <a:r>
              <a:rPr lang="ko-KR" altLang="en-US" sz="1000" dirty="0"/>
              <a:t>큰 연속 쓰기가 </a:t>
            </a:r>
            <a:r>
              <a:rPr lang="ko-KR" altLang="en-US" sz="1000" dirty="0" err="1"/>
              <a:t>불가능해진다</a:t>
            </a:r>
            <a:r>
              <a:rPr lang="en-US" altLang="ko-KR" sz="1000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/>
              <a:t>Copying: </a:t>
            </a:r>
            <a:r>
              <a:rPr lang="ko-KR" altLang="en-US" sz="1000" dirty="0"/>
              <a:t>유효한 데이터를 기존과 다른 위치에 새로 쓴다</a:t>
            </a:r>
            <a:r>
              <a:rPr lang="en-US" altLang="ko-KR" sz="1000" dirty="0"/>
              <a:t>. 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90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- Threading: </a:t>
            </a:r>
            <a:r>
              <a:rPr lang="ko-KR" altLang="en-US" sz="1000" dirty="0"/>
              <a:t>유효한 데이터를 제자리에 두고 새로 쓴 </a:t>
            </a:r>
            <a:r>
              <a:rPr lang="en-US" altLang="ko-KR" sz="1000" dirty="0"/>
              <a:t>free extent</a:t>
            </a:r>
            <a:r>
              <a:rPr lang="ko-KR" altLang="en-US" sz="1000" dirty="0"/>
              <a:t>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더 심각한 단편화를 초래하며</a:t>
            </a:r>
            <a:r>
              <a:rPr lang="en-US" altLang="ko-KR" sz="1000" dirty="0"/>
              <a:t>, </a:t>
            </a:r>
            <a:r>
              <a:rPr lang="ko-KR" altLang="en-US" sz="1000" dirty="0"/>
              <a:t>큰 연속 쓰기가 </a:t>
            </a:r>
            <a:r>
              <a:rPr lang="ko-KR" altLang="en-US" sz="1000" dirty="0" err="1"/>
              <a:t>불가능해진다</a:t>
            </a:r>
            <a:r>
              <a:rPr lang="en-US" altLang="ko-KR" sz="1000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/>
              <a:t>Copying: </a:t>
            </a:r>
            <a:r>
              <a:rPr lang="ko-KR" altLang="en-US" sz="1000" dirty="0"/>
              <a:t>유효한 데이터를 기존과 다른 위치에 새로 쓴다</a:t>
            </a:r>
            <a:r>
              <a:rPr lang="en-US" altLang="ko-KR" sz="1000" dirty="0"/>
              <a:t>. </a:t>
            </a:r>
            <a:endParaRPr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3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67da7440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dirty="0"/>
              <a:t>최초에는 </a:t>
            </a:r>
            <a:r>
              <a:rPr lang="en-US" altLang="ko-KR" sz="1000" dirty="0"/>
              <a:t>disk</a:t>
            </a:r>
            <a:r>
              <a:rPr lang="ko-KR" altLang="en-US" sz="1000" dirty="0"/>
              <a:t>가 하나의 커다란 </a:t>
            </a:r>
            <a:r>
              <a:rPr lang="en-US" altLang="ko-KR" sz="1000" dirty="0"/>
              <a:t>extent</a:t>
            </a:r>
            <a:r>
              <a:rPr lang="ko-KR" altLang="en-US" sz="1000" dirty="0"/>
              <a:t>이지만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수정이 반복되면서 내부 단편화가 생긴다</a:t>
            </a:r>
            <a:r>
              <a:rPr lang="en-US" altLang="ko-KR" sz="1000" dirty="0"/>
              <a:t>. Free space</a:t>
            </a:r>
            <a:r>
              <a:rPr lang="ko-KR" altLang="en-US" sz="1000" dirty="0"/>
              <a:t>를 효율적으로 관리하기 위해 </a:t>
            </a:r>
            <a:r>
              <a:rPr lang="en-US" altLang="ko-KR" sz="1000" dirty="0"/>
              <a:t>threading, copying</a:t>
            </a:r>
            <a:r>
              <a:rPr lang="ko-KR" altLang="en-US" sz="1000" dirty="0"/>
              <a:t>과 같은 방식이 사용되었으나</a:t>
            </a:r>
            <a:r>
              <a:rPr lang="en-US" altLang="ko-KR" sz="1000" dirty="0"/>
              <a:t>, LFS</a:t>
            </a:r>
            <a:r>
              <a:rPr lang="ko-KR" altLang="en-US" sz="1000" dirty="0"/>
              <a:t>에서는 이들의 혼합 기법을 사용한다</a:t>
            </a:r>
            <a:r>
              <a:rPr lang="en-US" altLang="ko-KR" sz="1000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000" dirty="0"/>
              <a:t>Threading: </a:t>
            </a:r>
            <a:r>
              <a:rPr lang="ko-KR" altLang="en-US" sz="1000" dirty="0"/>
              <a:t>유효한 데이터를 제자리에 두고 새로운 </a:t>
            </a:r>
            <a:r>
              <a:rPr lang="en-US" altLang="ko-KR" sz="1000" dirty="0"/>
              <a:t>free extent</a:t>
            </a:r>
            <a:r>
              <a:rPr lang="ko-KR" altLang="en-US" sz="1000" dirty="0"/>
              <a:t>를 찾는다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더 심각한 단편화를 초래하며</a:t>
            </a:r>
            <a:r>
              <a:rPr lang="en-US" altLang="ko-KR" sz="1000" dirty="0"/>
              <a:t>, </a:t>
            </a:r>
            <a:r>
              <a:rPr lang="ko-KR" altLang="en-US" sz="1000" dirty="0"/>
              <a:t>큰 연속 쓰기가 </a:t>
            </a:r>
            <a:r>
              <a:rPr lang="ko-KR" altLang="en-US" sz="1000" dirty="0" err="1"/>
              <a:t>불가능해진다</a:t>
            </a:r>
            <a:r>
              <a:rPr lang="en-US" altLang="ko-KR" sz="1000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/>
              <a:t>Copying: </a:t>
            </a:r>
            <a:r>
              <a:rPr lang="ko-KR" altLang="en-US" sz="1000" dirty="0"/>
              <a:t>유효한 데이터를 기존과 다른 위치에 새로 쓴다</a:t>
            </a:r>
            <a:r>
              <a:rPr lang="en-US" altLang="ko-KR" sz="1000" dirty="0"/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000" dirty="0"/>
          </a:p>
        </p:txBody>
      </p:sp>
      <p:sp>
        <p:nvSpPr>
          <p:cNvPr id="104" name="Google Shape;104;g2bc67da744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7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lphaLcPeriod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roman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 1">
  <p:cSld name="제목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sz="3000" b="1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65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ctrTitle"/>
          </p:nvPr>
        </p:nvSpPr>
        <p:spPr>
          <a:xfrm>
            <a:off x="665629" y="1749653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1"/>
          </p:nvPr>
        </p:nvSpPr>
        <p:spPr>
          <a:xfrm>
            <a:off x="4687461" y="3919751"/>
            <a:ext cx="44541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2700000" cy="51435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63662" y="928116"/>
            <a:ext cx="1772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3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algun Gothic"/>
              <a:buAutoNum type="arabicPeriod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6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AutoNum type="arabicParenR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lphaLcPeriod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214439" y="155588"/>
            <a:ext cx="665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  <a:defRPr sz="3000" b="1">
                <a:solidFill>
                  <a:srgbClr val="0B2D8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ctr" rtl="0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214439" y="1001504"/>
            <a:ext cx="8673900" cy="3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365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/>
              <a:buChar char="-"/>
              <a:defRPr sz="1700"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23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0" y="1350000"/>
            <a:ext cx="9144000" cy="243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21"/>
          <p:cNvSpPr txBox="1">
            <a:spLocks noGrp="1"/>
          </p:cNvSpPr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72" name="Google Shape;72;p17" descr="https://www.dankook.ac.kr/html_repositories/images/www/kor_content/est_ui_int04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17" y="4923486"/>
            <a:ext cx="1611630" cy="16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80885" y="4866349"/>
            <a:ext cx="2211708" cy="2840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111249" y="1804875"/>
            <a:ext cx="89214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en" altLang="ko-KR" sz="2800" i="0" u="none" strike="noStrike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Design and Implementation of</a:t>
            </a:r>
            <a:br>
              <a:rPr lang="en" altLang="ko-KR" sz="2800" i="0" u="none" strike="noStrike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" altLang="ko-KR" sz="2800" i="0" u="none" strike="noStrike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Log-Structured File System</a:t>
            </a:r>
            <a:endParaRPr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267849" y="3919750"/>
            <a:ext cx="48738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ko" dirty="0"/>
              <a:t>2024. 0</a:t>
            </a:r>
            <a:r>
              <a:rPr lang="en-US" altLang="ko" dirty="0"/>
              <a:t>7</a:t>
            </a:r>
            <a:r>
              <a:rPr lang="ko" dirty="0"/>
              <a:t>. </a:t>
            </a:r>
            <a:r>
              <a:rPr lang="en-US" altLang="ko" dirty="0"/>
              <a:t>10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ko" dirty="0"/>
              <a:t>Presentation by Nakyeong Kim</a:t>
            </a:r>
            <a:endParaRPr lang="en-US" altLang="ko" dirty="0"/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ko" dirty="0"/>
              <a:t>nkkim@dankook.ac.kr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132969" y="3149327"/>
            <a:ext cx="5723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en" altLang="ko" sz="1000" dirty="0">
                <a:latin typeface="Tahoma"/>
                <a:ea typeface="Tahoma"/>
                <a:cs typeface="Tahoma"/>
                <a:sym typeface="Tahoma"/>
              </a:rPr>
              <a:t>Rosenblum, M., &amp; </a:t>
            </a:r>
            <a:r>
              <a:rPr lang="en" altLang="ko" sz="1000" dirty="0" err="1">
                <a:latin typeface="Tahoma"/>
                <a:ea typeface="Tahoma"/>
                <a:cs typeface="Tahoma"/>
                <a:sym typeface="Tahoma"/>
              </a:rPr>
              <a:t>Ousterhout</a:t>
            </a:r>
            <a:r>
              <a:rPr lang="en" altLang="ko" sz="1000" dirty="0">
                <a:latin typeface="Tahoma"/>
                <a:ea typeface="Tahoma"/>
                <a:cs typeface="Tahoma"/>
                <a:sym typeface="Tahoma"/>
              </a:rPr>
              <a:t>, J. K., </a:t>
            </a:r>
            <a:r>
              <a:rPr lang="en" altLang="ko" sz="1000" b="1" dirty="0">
                <a:latin typeface="Tahoma"/>
                <a:ea typeface="Tahoma"/>
                <a:cs typeface="Tahoma"/>
                <a:sym typeface="Tahoma"/>
              </a:rPr>
              <a:t>1992 ACM Transactions on Computer Systems</a:t>
            </a:r>
            <a:endParaRPr lang="en" sz="10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Make free spaces by removing invalid data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Executed when # of clean segments drops below threshold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Clean a few tens of segments 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(typically 50~100)</a:t>
            </a:r>
            <a:r>
              <a:rPr lang="en-US" altLang="ko" sz="1400" dirty="0">
                <a:sym typeface="Wingdings" pitchFamily="2" charset="2"/>
              </a:rPr>
              <a:t> at a time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Identify which blocks of each segment are valid 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(which block belongs to each file)</a:t>
            </a:r>
          </a:p>
          <a:p>
            <a:pPr marL="768350" lvl="1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olidFill>
                  <a:schemeClr val="tx1"/>
                </a:solidFill>
                <a:sym typeface="Wingdings" pitchFamily="2" charset="2"/>
              </a:rPr>
              <a:t>If block pointer is valid, it is a live </a:t>
            </a:r>
            <a:r>
              <a:rPr lang="en-US" altLang="ko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(no free block list or bitmap)</a:t>
            </a:r>
          </a:p>
          <a:p>
            <a:pPr marL="1225550" lvl="2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00" dirty="0">
                <a:sym typeface="Wingdings" pitchFamily="2" charset="2"/>
              </a:rPr>
              <a:t>It distinguishes blocks overwritten or deleted</a:t>
            </a:r>
          </a:p>
          <a:p>
            <a:pPr marL="1225550" lvl="2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000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768350" lvl="1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It is also useful during crash recovery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3417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Read selected segments into memory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2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Identify valid data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Write valid data back to new segments</a:t>
            </a:r>
            <a:endParaRPr lang="en-US" altLang="ko" sz="12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5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50" dirty="0">
              <a:sym typeface="Wingdings" pitchFamily="2" charset="2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1BA1F7-367B-4A23-4C7D-01F5CD57CCE8}"/>
              </a:ext>
            </a:extLst>
          </p:cNvPr>
          <p:cNvCxnSpPr/>
          <p:nvPr/>
        </p:nvCxnSpPr>
        <p:spPr>
          <a:xfrm>
            <a:off x="4330272" y="1948676"/>
            <a:ext cx="52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2181CE-FBF9-D863-5B78-E0BF021EB5B7}"/>
              </a:ext>
            </a:extLst>
          </p:cNvPr>
          <p:cNvSpPr/>
          <p:nvPr/>
        </p:nvSpPr>
        <p:spPr>
          <a:xfrm>
            <a:off x="7928730" y="270614"/>
            <a:ext cx="123317" cy="123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2707A-F534-2168-6C48-68E9CF5F1061}"/>
              </a:ext>
            </a:extLst>
          </p:cNvPr>
          <p:cNvSpPr txBox="1"/>
          <p:nvPr/>
        </p:nvSpPr>
        <p:spPr>
          <a:xfrm>
            <a:off x="8045974" y="205314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8C21BB4-21E2-5080-C7E6-F18A8FA379F4}"/>
              </a:ext>
            </a:extLst>
          </p:cNvPr>
          <p:cNvSpPr/>
          <p:nvPr/>
        </p:nvSpPr>
        <p:spPr>
          <a:xfrm>
            <a:off x="7928730" y="502282"/>
            <a:ext cx="123317" cy="12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29437C-A046-D65E-0FFD-D0A55D1C389C}"/>
              </a:ext>
            </a:extLst>
          </p:cNvPr>
          <p:cNvSpPr txBox="1"/>
          <p:nvPr/>
        </p:nvSpPr>
        <p:spPr>
          <a:xfrm>
            <a:off x="8045974" y="4369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488A61-C4C7-94B6-0EFB-774AAE2FC93A}"/>
              </a:ext>
            </a:extLst>
          </p:cNvPr>
          <p:cNvSpPr/>
          <p:nvPr/>
        </p:nvSpPr>
        <p:spPr>
          <a:xfrm>
            <a:off x="7928803" y="733951"/>
            <a:ext cx="123317" cy="12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7C8157-E95B-A3A5-3E7E-6501EC2DFF08}"/>
              </a:ext>
            </a:extLst>
          </p:cNvPr>
          <p:cNvSpPr txBox="1"/>
          <p:nvPr/>
        </p:nvSpPr>
        <p:spPr>
          <a:xfrm>
            <a:off x="8046047" y="66865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AA3DB-E898-5DFC-0249-49BF1558F424}"/>
              </a:ext>
            </a:extLst>
          </p:cNvPr>
          <p:cNvSpPr txBox="1"/>
          <p:nvPr/>
        </p:nvSpPr>
        <p:spPr>
          <a:xfrm>
            <a:off x="1884802" y="224405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old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54CEC-9A2E-27C0-6C15-85508C4E4278}"/>
              </a:ext>
            </a:extLst>
          </p:cNvPr>
          <p:cNvSpPr txBox="1"/>
          <p:nvPr/>
        </p:nvSpPr>
        <p:spPr>
          <a:xfrm>
            <a:off x="6328438" y="224269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new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8CA1938-7E30-99B8-84A4-594A99845FB6}"/>
              </a:ext>
            </a:extLst>
          </p:cNvPr>
          <p:cNvGrpSpPr/>
          <p:nvPr/>
        </p:nvGrpSpPr>
        <p:grpSpPr>
          <a:xfrm>
            <a:off x="612075" y="1747693"/>
            <a:ext cx="3440819" cy="432000"/>
            <a:chOff x="492664" y="1201983"/>
            <a:chExt cx="3440819" cy="432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3754F4-999F-A3AA-837F-56290C04E976}"/>
                </a:ext>
              </a:extLst>
            </p:cNvPr>
            <p:cNvSpPr/>
            <p:nvPr/>
          </p:nvSpPr>
          <p:spPr>
            <a:xfrm>
              <a:off x="492664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1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CF899A-100E-876F-3214-DC17600B7CC3}"/>
                </a:ext>
              </a:extLst>
            </p:cNvPr>
            <p:cNvSpPr/>
            <p:nvPr/>
          </p:nvSpPr>
          <p:spPr>
            <a:xfrm>
              <a:off x="922495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2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C8C1D3-C0CA-1841-B335-D7E9F8D4F030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B8AEF-F18D-BB85-72C1-490F9A2087CE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F11933A-9FFC-1558-9D79-842A576C4BD7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733900-0398-A1BD-9DB1-D2E703082E3A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E1938-2F27-6E36-0FF3-7185E16630DE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7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7258A83-22C9-9A66-B8B2-CB4E9E7014BA}"/>
                </a:ext>
              </a:extLst>
            </p:cNvPr>
            <p:cNvSpPr/>
            <p:nvPr/>
          </p:nvSpPr>
          <p:spPr>
            <a:xfrm>
              <a:off x="3501483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587F8F-EED3-2F75-794F-2A039445F038}"/>
              </a:ext>
            </a:extLst>
          </p:cNvPr>
          <p:cNvGrpSpPr/>
          <p:nvPr/>
        </p:nvGrpSpPr>
        <p:grpSpPr>
          <a:xfrm>
            <a:off x="5088573" y="1745782"/>
            <a:ext cx="3445001" cy="432000"/>
            <a:chOff x="1352326" y="1201983"/>
            <a:chExt cx="3445001" cy="432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D86011E-2A5D-5F8F-C195-0897B8CBE1E8}"/>
                </a:ext>
              </a:extLst>
            </p:cNvPr>
            <p:cNvSpPr/>
            <p:nvPr/>
          </p:nvSpPr>
          <p:spPr>
            <a:xfrm>
              <a:off x="3501483" y="1201983"/>
              <a:ext cx="1295844" cy="432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ABA9348-3A6B-29F5-B853-5B9FFCCE09CF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DA0D95D-7077-CC5D-1DB9-09A7AE35654C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B181AFA-ED27-7F6F-ECDF-DD8ADC4CC30E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5F04CC-4CD2-7A0D-AC5D-23097C0FCBCD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EB55F0-58E7-D8A6-BD5C-E7693F556477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2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Read </a:t>
            </a:r>
            <a:r>
              <a:rPr lang="en-US" altLang="ko" sz="1400" dirty="0">
                <a:solidFill>
                  <a:schemeClr val="accent2"/>
                </a:solidFill>
                <a:sym typeface="Wingdings" pitchFamily="2" charset="2"/>
              </a:rPr>
              <a:t>selected</a:t>
            </a:r>
            <a:r>
              <a:rPr lang="en-US" altLang="ko" sz="1400" dirty="0">
                <a:sym typeface="Wingdings" pitchFamily="2" charset="2"/>
              </a:rPr>
              <a:t> segments into memory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2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Identify valid data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Write valid data back to new segments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1BA1F7-367B-4A23-4C7D-01F5CD57CCE8}"/>
              </a:ext>
            </a:extLst>
          </p:cNvPr>
          <p:cNvCxnSpPr/>
          <p:nvPr/>
        </p:nvCxnSpPr>
        <p:spPr>
          <a:xfrm>
            <a:off x="4330272" y="1948676"/>
            <a:ext cx="52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8CA1938-7E30-99B8-84A4-594A99845FB6}"/>
              </a:ext>
            </a:extLst>
          </p:cNvPr>
          <p:cNvGrpSpPr/>
          <p:nvPr/>
        </p:nvGrpSpPr>
        <p:grpSpPr>
          <a:xfrm>
            <a:off x="612075" y="1747693"/>
            <a:ext cx="3440819" cy="432000"/>
            <a:chOff x="492664" y="1201983"/>
            <a:chExt cx="3440819" cy="432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3754F4-999F-A3AA-837F-56290C04E976}"/>
                </a:ext>
              </a:extLst>
            </p:cNvPr>
            <p:cNvSpPr/>
            <p:nvPr/>
          </p:nvSpPr>
          <p:spPr>
            <a:xfrm>
              <a:off x="492664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1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CF899A-100E-876F-3214-DC17600B7CC3}"/>
                </a:ext>
              </a:extLst>
            </p:cNvPr>
            <p:cNvSpPr/>
            <p:nvPr/>
          </p:nvSpPr>
          <p:spPr>
            <a:xfrm>
              <a:off x="922495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2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C8C1D3-C0CA-1841-B335-D7E9F8D4F030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B8AEF-F18D-BB85-72C1-490F9A2087CE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F11933A-9FFC-1558-9D79-842A576C4BD7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733900-0398-A1BD-9DB1-D2E703082E3A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E1938-2F27-6E36-0FF3-7185E16630DE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7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7258A83-22C9-9A66-B8B2-CB4E9E7014BA}"/>
                </a:ext>
              </a:extLst>
            </p:cNvPr>
            <p:cNvSpPr/>
            <p:nvPr/>
          </p:nvSpPr>
          <p:spPr>
            <a:xfrm>
              <a:off x="3501483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587F8F-EED3-2F75-794F-2A039445F038}"/>
              </a:ext>
            </a:extLst>
          </p:cNvPr>
          <p:cNvGrpSpPr/>
          <p:nvPr/>
        </p:nvGrpSpPr>
        <p:grpSpPr>
          <a:xfrm>
            <a:off x="5088573" y="1745782"/>
            <a:ext cx="3445001" cy="432000"/>
            <a:chOff x="1352326" y="1201983"/>
            <a:chExt cx="3445001" cy="432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D86011E-2A5D-5F8F-C195-0897B8CBE1E8}"/>
                </a:ext>
              </a:extLst>
            </p:cNvPr>
            <p:cNvSpPr/>
            <p:nvPr/>
          </p:nvSpPr>
          <p:spPr>
            <a:xfrm>
              <a:off x="3501483" y="1201983"/>
              <a:ext cx="1295844" cy="432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ABA9348-3A6B-29F5-B853-5B9FFCCE09CF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DA0D95D-7077-CC5D-1DB9-09A7AE35654C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B181AFA-ED27-7F6F-ECDF-DD8ADC4CC30E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5F04CC-4CD2-7A0D-AC5D-23097C0FCBCD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EB55F0-58E7-D8A6-BD5C-E7693F556477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8" name="폭발: 14pt 57">
            <a:extLst>
              <a:ext uri="{FF2B5EF4-FFF2-40B4-BE49-F238E27FC236}">
                <a16:creationId xmlns:a16="http://schemas.microsoft.com/office/drawing/2014/main" id="{AE394ADA-11B2-21DA-AC33-24D0161435D1}"/>
              </a:ext>
            </a:extLst>
          </p:cNvPr>
          <p:cNvSpPr/>
          <p:nvPr/>
        </p:nvSpPr>
        <p:spPr>
          <a:xfrm rot="580250">
            <a:off x="3795597" y="2677685"/>
            <a:ext cx="5505546" cy="2329086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E0CDC8-A0D3-16AA-417D-F5A822A37CCC}"/>
              </a:ext>
            </a:extLst>
          </p:cNvPr>
          <p:cNvSpPr txBox="1"/>
          <p:nvPr/>
        </p:nvSpPr>
        <p:spPr>
          <a:xfrm>
            <a:off x="4439183" y="3541005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Which segmentation should be cleaned?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How should valid blocks be grouped when written out?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441BD-53B1-1A40-AFF3-4BDA5BD517EB}"/>
              </a:ext>
            </a:extLst>
          </p:cNvPr>
          <p:cNvSpPr/>
          <p:nvPr/>
        </p:nvSpPr>
        <p:spPr>
          <a:xfrm>
            <a:off x="7928730" y="270614"/>
            <a:ext cx="123317" cy="123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E9FB-8C0C-DDCD-1D6A-3D2589136C43}"/>
              </a:ext>
            </a:extLst>
          </p:cNvPr>
          <p:cNvSpPr txBox="1"/>
          <p:nvPr/>
        </p:nvSpPr>
        <p:spPr>
          <a:xfrm>
            <a:off x="8045974" y="205314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496C0-B226-CD95-1078-2DD4BE373179}"/>
              </a:ext>
            </a:extLst>
          </p:cNvPr>
          <p:cNvSpPr/>
          <p:nvPr/>
        </p:nvSpPr>
        <p:spPr>
          <a:xfrm>
            <a:off x="7928730" y="502282"/>
            <a:ext cx="123317" cy="12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80EC3-F715-E727-33D4-7A6C50524084}"/>
              </a:ext>
            </a:extLst>
          </p:cNvPr>
          <p:cNvSpPr txBox="1"/>
          <p:nvPr/>
        </p:nvSpPr>
        <p:spPr>
          <a:xfrm>
            <a:off x="8045974" y="4369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E1EF84-DC2D-45C6-87E0-C930886F63F6}"/>
              </a:ext>
            </a:extLst>
          </p:cNvPr>
          <p:cNvSpPr/>
          <p:nvPr/>
        </p:nvSpPr>
        <p:spPr>
          <a:xfrm>
            <a:off x="7928803" y="733951"/>
            <a:ext cx="123317" cy="12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8CA4D-AD67-30CF-1B44-6C3F7AEB5777}"/>
              </a:ext>
            </a:extLst>
          </p:cNvPr>
          <p:cNvSpPr txBox="1"/>
          <p:nvPr/>
        </p:nvSpPr>
        <p:spPr>
          <a:xfrm>
            <a:off x="8046047" y="66865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5F6BB-6D97-C2D3-D552-FD614250D7DE}"/>
              </a:ext>
            </a:extLst>
          </p:cNvPr>
          <p:cNvSpPr txBox="1"/>
          <p:nvPr/>
        </p:nvSpPr>
        <p:spPr>
          <a:xfrm>
            <a:off x="1884802" y="224405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old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B716F-5ADD-CF57-ED4B-B8CF047C1D20}"/>
              </a:ext>
            </a:extLst>
          </p:cNvPr>
          <p:cNvSpPr txBox="1"/>
          <p:nvPr/>
        </p:nvSpPr>
        <p:spPr>
          <a:xfrm>
            <a:off x="6328438" y="224269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new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5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1919DC-C0F9-29D5-2746-B381526D8314}"/>
              </a:ext>
            </a:extLst>
          </p:cNvPr>
          <p:cNvGrpSpPr/>
          <p:nvPr/>
        </p:nvGrpSpPr>
        <p:grpSpPr>
          <a:xfrm>
            <a:off x="738744" y="1605806"/>
            <a:ext cx="3440819" cy="432000"/>
            <a:chOff x="492664" y="1201983"/>
            <a:chExt cx="3440819" cy="4320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1A43914-7DCA-6215-6FED-93A2D1E177DA}"/>
                </a:ext>
              </a:extLst>
            </p:cNvPr>
            <p:cNvSpPr/>
            <p:nvPr/>
          </p:nvSpPr>
          <p:spPr>
            <a:xfrm>
              <a:off x="492664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1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5137DA-CE90-BC15-D505-581A786EBDFE}"/>
                </a:ext>
              </a:extLst>
            </p:cNvPr>
            <p:cNvSpPr/>
            <p:nvPr/>
          </p:nvSpPr>
          <p:spPr>
            <a:xfrm>
              <a:off x="922495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2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39362F-10BA-9BCB-10FA-F59D97B21F7C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A5E2C40-B70A-6C18-AFEE-D360C05BAAAC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A6CDC2E-AC9B-1025-D304-88DD7E25A6E3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5125A0A-57C8-E0A3-B397-B3DC6865F9ED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AE46B78-7803-01C4-888A-FC4EAB3727C1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7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6A4491-E392-A92E-F332-647D32055C03}"/>
                </a:ext>
              </a:extLst>
            </p:cNvPr>
            <p:cNvSpPr/>
            <p:nvPr/>
          </p:nvSpPr>
          <p:spPr>
            <a:xfrm>
              <a:off x="3501483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26BA62-43BC-2CE6-5EF0-AF8B4D6A2954}"/>
              </a:ext>
            </a:extLst>
          </p:cNvPr>
          <p:cNvGrpSpPr/>
          <p:nvPr/>
        </p:nvGrpSpPr>
        <p:grpSpPr>
          <a:xfrm>
            <a:off x="674537" y="1675348"/>
            <a:ext cx="3440819" cy="432000"/>
            <a:chOff x="492664" y="1201983"/>
            <a:chExt cx="3440819" cy="432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EE6C660-1015-DFCF-9C31-E6315CE2E346}"/>
                </a:ext>
              </a:extLst>
            </p:cNvPr>
            <p:cNvSpPr/>
            <p:nvPr/>
          </p:nvSpPr>
          <p:spPr>
            <a:xfrm>
              <a:off x="492664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1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BFF6E8-C274-365F-096A-17335F0C8FA6}"/>
                </a:ext>
              </a:extLst>
            </p:cNvPr>
            <p:cNvSpPr/>
            <p:nvPr/>
          </p:nvSpPr>
          <p:spPr>
            <a:xfrm>
              <a:off x="922495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2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F92ABB-867D-8D29-44CB-69BDDA762742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9BC391-CDDB-0C22-FEAA-9072036B94FE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1082B1-C8C2-5088-31B3-20F432DC9789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DB8ACB-601E-B1A7-4FF8-9FF7AB7F0059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68575E-3CA7-BC66-C7E4-BEF4D57F17D8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7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35BE2A-EB51-CA6F-BC8A-D78C0B68797D}"/>
                </a:ext>
              </a:extLst>
            </p:cNvPr>
            <p:cNvSpPr/>
            <p:nvPr/>
          </p:nvSpPr>
          <p:spPr>
            <a:xfrm>
              <a:off x="3501483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3683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Read </a:t>
            </a:r>
            <a:r>
              <a:rPr lang="en-US" altLang="ko" sz="1400" dirty="0">
                <a:solidFill>
                  <a:schemeClr val="accent2"/>
                </a:solidFill>
                <a:sym typeface="Wingdings" pitchFamily="2" charset="2"/>
              </a:rPr>
              <a:t>selected</a:t>
            </a:r>
            <a:r>
              <a:rPr lang="en-US" altLang="ko" sz="1400" dirty="0">
                <a:sym typeface="Wingdings" pitchFamily="2" charset="2"/>
              </a:rPr>
              <a:t> segments into memory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2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Identify valid data</a:t>
            </a: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en-US" altLang="ko" sz="1400" dirty="0">
              <a:sym typeface="Wingdings" pitchFamily="2" charset="2"/>
            </a:endParaRPr>
          </a:p>
          <a:p>
            <a:pPr marL="4826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ko" sz="1400" dirty="0">
                <a:sym typeface="Wingdings" pitchFamily="2" charset="2"/>
              </a:rPr>
              <a:t>Write valid data back to new segments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1BA1F7-367B-4A23-4C7D-01F5CD57CCE8}"/>
              </a:ext>
            </a:extLst>
          </p:cNvPr>
          <p:cNvCxnSpPr/>
          <p:nvPr/>
        </p:nvCxnSpPr>
        <p:spPr>
          <a:xfrm>
            <a:off x="4330272" y="1948676"/>
            <a:ext cx="52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8CA1938-7E30-99B8-84A4-594A99845FB6}"/>
              </a:ext>
            </a:extLst>
          </p:cNvPr>
          <p:cNvGrpSpPr/>
          <p:nvPr/>
        </p:nvGrpSpPr>
        <p:grpSpPr>
          <a:xfrm>
            <a:off x="612075" y="1747693"/>
            <a:ext cx="3440819" cy="432000"/>
            <a:chOff x="492664" y="1201983"/>
            <a:chExt cx="3440819" cy="432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3754F4-999F-A3AA-837F-56290C04E976}"/>
                </a:ext>
              </a:extLst>
            </p:cNvPr>
            <p:cNvSpPr/>
            <p:nvPr/>
          </p:nvSpPr>
          <p:spPr>
            <a:xfrm>
              <a:off x="492664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1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CF899A-100E-876F-3214-DC17600B7CC3}"/>
                </a:ext>
              </a:extLst>
            </p:cNvPr>
            <p:cNvSpPr/>
            <p:nvPr/>
          </p:nvSpPr>
          <p:spPr>
            <a:xfrm>
              <a:off x="922495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2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C8C1D3-C0CA-1841-B335-D7E9F8D4F030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B8AEF-F18D-BB85-72C1-490F9A2087CE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F11933A-9FFC-1558-9D79-842A576C4BD7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7733900-0398-A1BD-9DB1-D2E703082E3A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E1938-2F27-6E36-0FF3-7185E16630DE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7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7258A83-22C9-9A66-B8B2-CB4E9E7014BA}"/>
                </a:ext>
              </a:extLst>
            </p:cNvPr>
            <p:cNvSpPr/>
            <p:nvPr/>
          </p:nvSpPr>
          <p:spPr>
            <a:xfrm>
              <a:off x="3501483" y="1201983"/>
              <a:ext cx="432000" cy="43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587F8F-EED3-2F75-794F-2A039445F038}"/>
              </a:ext>
            </a:extLst>
          </p:cNvPr>
          <p:cNvGrpSpPr/>
          <p:nvPr/>
        </p:nvGrpSpPr>
        <p:grpSpPr>
          <a:xfrm>
            <a:off x="5088573" y="1745782"/>
            <a:ext cx="3445001" cy="432000"/>
            <a:chOff x="1352326" y="1201983"/>
            <a:chExt cx="3445001" cy="432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D86011E-2A5D-5F8F-C195-0897B8CBE1E8}"/>
                </a:ext>
              </a:extLst>
            </p:cNvPr>
            <p:cNvSpPr/>
            <p:nvPr/>
          </p:nvSpPr>
          <p:spPr>
            <a:xfrm>
              <a:off x="3501483" y="1201983"/>
              <a:ext cx="1295844" cy="432000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ABA9348-3A6B-29F5-B853-5B9FFCCE09CF}"/>
                </a:ext>
              </a:extLst>
            </p:cNvPr>
            <p:cNvSpPr/>
            <p:nvPr/>
          </p:nvSpPr>
          <p:spPr>
            <a:xfrm>
              <a:off x="1352326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C: 3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DA0D95D-7077-CC5D-1DB9-09A7AE35654C}"/>
                </a:ext>
              </a:extLst>
            </p:cNvPr>
            <p:cNvSpPr/>
            <p:nvPr/>
          </p:nvSpPr>
          <p:spPr>
            <a:xfrm>
              <a:off x="1782157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A: 4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B181AFA-ED27-7F6F-ECDF-DD8ADC4CC30E}"/>
                </a:ext>
              </a:extLst>
            </p:cNvPr>
            <p:cNvSpPr/>
            <p:nvPr/>
          </p:nvSpPr>
          <p:spPr>
            <a:xfrm>
              <a:off x="2211988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B: 5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25F04CC-4CD2-7A0D-AC5D-23097C0FCBCD}"/>
                </a:ext>
              </a:extLst>
            </p:cNvPr>
            <p:cNvSpPr/>
            <p:nvPr/>
          </p:nvSpPr>
          <p:spPr>
            <a:xfrm>
              <a:off x="2641819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D: 6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EB55F0-58E7-D8A6-BD5C-E7693F556477}"/>
                </a:ext>
              </a:extLst>
            </p:cNvPr>
            <p:cNvSpPr/>
            <p:nvPr/>
          </p:nvSpPr>
          <p:spPr>
            <a:xfrm>
              <a:off x="3071650" y="1201983"/>
              <a:ext cx="43200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E: 8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8" name="폭발: 14pt 57">
            <a:extLst>
              <a:ext uri="{FF2B5EF4-FFF2-40B4-BE49-F238E27FC236}">
                <a16:creationId xmlns:a16="http://schemas.microsoft.com/office/drawing/2014/main" id="{AE394ADA-11B2-21DA-AC33-24D0161435D1}"/>
              </a:ext>
            </a:extLst>
          </p:cNvPr>
          <p:cNvSpPr/>
          <p:nvPr/>
        </p:nvSpPr>
        <p:spPr>
          <a:xfrm rot="580250">
            <a:off x="3795597" y="2677685"/>
            <a:ext cx="5505546" cy="2329086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E0CDC8-A0D3-16AA-417D-F5A822A37CCC}"/>
              </a:ext>
            </a:extLst>
          </p:cNvPr>
          <p:cNvSpPr txBox="1"/>
          <p:nvPr/>
        </p:nvSpPr>
        <p:spPr>
          <a:xfrm>
            <a:off x="4439183" y="3541005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Which segmentation should be cleaned?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altLang="ko-KR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How should valid blocks be grouped when written out?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1441BD-53B1-1A40-AFF3-4BDA5BD517EB}"/>
              </a:ext>
            </a:extLst>
          </p:cNvPr>
          <p:cNvSpPr/>
          <p:nvPr/>
        </p:nvSpPr>
        <p:spPr>
          <a:xfrm>
            <a:off x="7928730" y="270614"/>
            <a:ext cx="123317" cy="123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E9FB-8C0C-DDCD-1D6A-3D2589136C43}"/>
              </a:ext>
            </a:extLst>
          </p:cNvPr>
          <p:cNvSpPr txBox="1"/>
          <p:nvPr/>
        </p:nvSpPr>
        <p:spPr>
          <a:xfrm>
            <a:off x="8045974" y="205314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Invalid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496C0-B226-CD95-1078-2DD4BE373179}"/>
              </a:ext>
            </a:extLst>
          </p:cNvPr>
          <p:cNvSpPr/>
          <p:nvPr/>
        </p:nvSpPr>
        <p:spPr>
          <a:xfrm>
            <a:off x="7928730" y="502282"/>
            <a:ext cx="123317" cy="12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80EC3-F715-E727-33D4-7A6C50524084}"/>
              </a:ext>
            </a:extLst>
          </p:cNvPr>
          <p:cNvSpPr txBox="1"/>
          <p:nvPr/>
        </p:nvSpPr>
        <p:spPr>
          <a:xfrm>
            <a:off x="8045974" y="43698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E1EF84-DC2D-45C6-87E0-C930886F63F6}"/>
              </a:ext>
            </a:extLst>
          </p:cNvPr>
          <p:cNvSpPr/>
          <p:nvPr/>
        </p:nvSpPr>
        <p:spPr>
          <a:xfrm>
            <a:off x="7928803" y="733951"/>
            <a:ext cx="123317" cy="123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8CA4D-AD67-30CF-1B44-6C3F7AEB5777}"/>
              </a:ext>
            </a:extLst>
          </p:cNvPr>
          <p:cNvSpPr txBox="1"/>
          <p:nvPr/>
        </p:nvSpPr>
        <p:spPr>
          <a:xfrm>
            <a:off x="8046047" y="66865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data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5F6BB-6D97-C2D3-D552-FD614250D7DE}"/>
              </a:ext>
            </a:extLst>
          </p:cNvPr>
          <p:cNvSpPr txBox="1"/>
          <p:nvPr/>
        </p:nvSpPr>
        <p:spPr>
          <a:xfrm>
            <a:off x="1884802" y="224405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old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B716F-5ADD-CF57-ED4B-B8CF047C1D20}"/>
              </a:ext>
            </a:extLst>
          </p:cNvPr>
          <p:cNvSpPr txBox="1"/>
          <p:nvPr/>
        </p:nvSpPr>
        <p:spPr>
          <a:xfrm>
            <a:off x="6328438" y="224269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new</a:t>
            </a:r>
            <a:endParaRPr kumimoji="1"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0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49" y="1286825"/>
            <a:ext cx="8509969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Settings</a:t>
            </a:r>
            <a:endParaRPr lang="en-US" altLang="ko" sz="1400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Use 4KB files</a:t>
            </a:r>
            <a:endParaRPr lang="en-US" altLang="ko-KR" sz="14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Overwrite one of files with new data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Constant disk utilization(75%), no read traffic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Run until all clean segments are exhausted</a:t>
            </a:r>
          </a:p>
          <a:p>
            <a:pPr indent="-317500">
              <a:lnSpc>
                <a:spcPct val="125000"/>
              </a:lnSpc>
              <a:spcBef>
                <a:spcPts val="0"/>
              </a:spcBef>
              <a:buSzPts val="1400"/>
              <a:buFont typeface="Tahoma"/>
              <a:buChar char="-"/>
            </a:pPr>
            <a:endParaRPr lang="en-US" altLang="ko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Font typeface="Noto Sans Symbols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Random access pattern</a:t>
            </a:r>
            <a:endParaRPr lang="en-US" altLang="ko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Uniform: same selection probability per segments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Hot-and-cold: locality</a:t>
            </a:r>
          </a:p>
          <a:p>
            <a:pPr marL="768350" lvl="1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Hot: 10% of files, 90% of times</a:t>
            </a:r>
          </a:p>
          <a:p>
            <a:pPr marL="768350" lvl="1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Cold: 90% of files, 10% of times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Simulator</a:t>
            </a:r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0875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5049" y="1286825"/>
                <a:ext cx="5535999" cy="35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/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𝑤𝑟𝑖𝑡𝑒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𝑐𝑜𝑠𝑡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 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bytes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read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den>
                      </m:f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read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old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valid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den>
                      </m:f>
                    </m:oMath>
                  </m:oMathPara>
                </a14:m>
                <a:endParaRPr lang="en-US" altLang="ko" sz="12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∗(1 −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∗(1 −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=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num>
                        <m:den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altLang="ko" sz="12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endParaRPr lang="en-US" altLang="ko" sz="12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endParaRPr lang="en-US" altLang="ko" sz="12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>
                    <a:sym typeface="Wingdings" pitchFamily="2" charset="2"/>
                  </a:rPr>
                  <a:t>It includes all cleaning overheads</a:t>
                </a:r>
                <a:br>
                  <a:rPr lang="en-US" altLang="ko" sz="1400" dirty="0">
                    <a:sym typeface="Wingdings" pitchFamily="2" charset="2"/>
                  </a:rPr>
                </a:br>
                <a:r>
                  <a:rPr lang="en-US" altLang="ko" sz="1400" dirty="0">
                    <a:solidFill>
                      <a:schemeClr val="bg1">
                        <a:lumMod val="50000"/>
                      </a:schemeClr>
                    </a:solidFill>
                    <a:sym typeface="Wingdings" pitchFamily="2" charset="2"/>
                  </a:rPr>
                  <a:t>(seek time, rotation latency, transfer time …)</a:t>
                </a: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endParaRPr lang="en-US" altLang="ko" sz="14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>
                    <a:sym typeface="Wingdings" pitchFamily="2" charset="2"/>
                  </a:rPr>
                  <a:t>Write cost 1.0 is the best </a:t>
                </a:r>
                <a:r>
                  <a:rPr lang="en-US" altLang="ko" sz="1400" dirty="0">
                    <a:solidFill>
                      <a:schemeClr val="bg1">
                        <a:lumMod val="50000"/>
                      </a:schemeClr>
                    </a:solidFill>
                    <a:sym typeface="Wingdings" pitchFamily="2" charset="2"/>
                  </a:rPr>
                  <a:t>(no read, full bandwidth)</a:t>
                </a:r>
                <a:endParaRPr lang="en-US" altLang="ko-KR" sz="1300" b="1" dirty="0">
                  <a:solidFill>
                    <a:schemeClr val="accent2"/>
                  </a:solidFill>
                  <a:sym typeface="Wingdings" panose="05000000000000000000" pitchFamily="2" charset="2"/>
                </a:endParaRPr>
              </a:p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:endParaRPr lang="en-US" altLang="ko" sz="1400" u="sng" dirty="0">
                  <a:sym typeface="Wingdings" pitchFamily="2" charset="2"/>
                </a:endParaRPr>
              </a:p>
              <a:p>
                <a:pPr marL="13970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en-US" altLang="ko" sz="8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5049" y="1286825"/>
                <a:ext cx="5535999" cy="350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 Cost</a:t>
            </a:r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B7EE9-059C-60B3-1B36-D34E39FC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21" y="1286784"/>
            <a:ext cx="3436659" cy="272677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F947BE-EF06-8420-6AFB-83574B263FC5}"/>
              </a:ext>
            </a:extLst>
          </p:cNvPr>
          <p:cNvCxnSpPr>
            <a:cxnSpLocks/>
          </p:cNvCxnSpPr>
          <p:nvPr/>
        </p:nvCxnSpPr>
        <p:spPr>
          <a:xfrm>
            <a:off x="6527482" y="2742355"/>
            <a:ext cx="0" cy="458045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DBCD7-01EE-CADC-55E3-42421B683832}"/>
                  </a:ext>
                </a:extLst>
              </p:cNvPr>
              <p:cNvSpPr txBox="1"/>
              <p:nvPr/>
            </p:nvSpPr>
            <p:spPr>
              <a:xfrm>
                <a:off x="5531993" y="135204"/>
                <a:ext cx="3446841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" sz="1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altLang="ko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: utilization of segments, still valid, inverse of bandwidth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𝑵</m:t>
                    </m:r>
                  </m:oMath>
                </a14:m>
                <a:r>
                  <a:rPr lang="en-US" altLang="ko-KR" sz="1000" dirty="0">
                    <a:latin typeface="Tahoma" panose="020B0604030504040204" pitchFamily="34" charset="0"/>
                    <a:cs typeface="Tahoma" panose="020B0604030504040204" pitchFamily="34" charset="0"/>
                  </a:rPr>
                  <a:t>: count of segments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DBCD7-01EE-CADC-55E3-42421B68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93" y="135204"/>
                <a:ext cx="3446841" cy="400110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4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BCE46-18C6-44F5-4CD0-9F931677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21" y="1286784"/>
            <a:ext cx="3436659" cy="272677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C220582-912E-EA48-00F1-497A22DCE05F}"/>
              </a:ext>
            </a:extLst>
          </p:cNvPr>
          <p:cNvCxnSpPr>
            <a:cxnSpLocks/>
          </p:cNvCxnSpPr>
          <p:nvPr/>
        </p:nvCxnSpPr>
        <p:spPr>
          <a:xfrm>
            <a:off x="6527482" y="2742355"/>
            <a:ext cx="0" cy="458045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5049" y="1286825"/>
                <a:ext cx="5535999" cy="35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/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𝑤𝑟𝑖𝑡𝑒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𝑐𝑜𝑠𝑡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 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bytes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read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den>
                      </m:f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read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old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valid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new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" sz="1200" b="0" i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written</m:t>
                          </m:r>
                        </m:den>
                      </m:f>
                    </m:oMath>
                  </m:oMathPara>
                </a14:m>
                <a:endParaRPr lang="en-US" altLang="ko" sz="12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∗(1 −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 ∗(1 −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=</m:t>
                      </m:r>
                      <m:r>
                        <a:rPr lang="en-US" altLang="ko" sz="12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f>
                        <m:fPr>
                          <m:ctrlP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</m:t>
                          </m:r>
                        </m:num>
                        <m:den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1 −</m:t>
                          </m:r>
                          <m:r>
                            <a:rPr lang="en-US" altLang="ko" sz="12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altLang="ko" sz="12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endParaRPr lang="en-US" altLang="ko" sz="1200" dirty="0">
                  <a:sym typeface="Wingdings" pitchFamily="2" charset="2"/>
                </a:endParaRPr>
              </a:p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:endParaRPr lang="en-US" altLang="ko" sz="12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>
                    <a:sym typeface="Wingdings" pitchFamily="2" charset="2"/>
                  </a:rPr>
                  <a:t>It includes all cleaning overheads</a:t>
                </a:r>
                <a:br>
                  <a:rPr lang="en-US" altLang="ko" sz="1400" dirty="0">
                    <a:sym typeface="Wingdings" pitchFamily="2" charset="2"/>
                  </a:rPr>
                </a:br>
                <a:r>
                  <a:rPr lang="en-US" altLang="ko" sz="1400" dirty="0">
                    <a:solidFill>
                      <a:schemeClr val="bg1">
                        <a:lumMod val="50000"/>
                      </a:schemeClr>
                    </a:solidFill>
                    <a:sym typeface="Wingdings" pitchFamily="2" charset="2"/>
                  </a:rPr>
                  <a:t>(seek time, rotation latency, transfer time …)</a:t>
                </a: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endParaRPr lang="en-US" altLang="ko" sz="1400" dirty="0">
                  <a:sym typeface="Wingdings" pitchFamily="2" charset="2"/>
                </a:endParaRPr>
              </a:p>
              <a:p>
                <a:pPr marL="311150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>
                    <a:sym typeface="Wingdings" pitchFamily="2" charset="2"/>
                  </a:rPr>
                  <a:t>Write cost 1.0 is the best </a:t>
                </a:r>
                <a:r>
                  <a:rPr lang="en-US" altLang="ko" sz="1400" dirty="0">
                    <a:solidFill>
                      <a:schemeClr val="bg1">
                        <a:lumMod val="50000"/>
                      </a:schemeClr>
                    </a:solidFill>
                    <a:sym typeface="Wingdings" pitchFamily="2" charset="2"/>
                  </a:rPr>
                  <a:t>(no read, full bandwidth)</a:t>
                </a:r>
                <a:endParaRPr lang="en-US" altLang="ko-KR" sz="1300" b="1" dirty="0">
                  <a:solidFill>
                    <a:schemeClr val="accent2"/>
                  </a:solidFill>
                  <a:sym typeface="Wingdings" panose="05000000000000000000" pitchFamily="2" charset="2"/>
                </a:endParaRPr>
              </a:p>
              <a:p>
                <a:pPr marL="139700" indent="0">
                  <a:lnSpc>
                    <a:spcPct val="125000"/>
                  </a:lnSpc>
                  <a:spcBef>
                    <a:spcPts val="0"/>
                  </a:spcBef>
                  <a:buSzPts val="1400"/>
                  <a:buNone/>
                </a:pPr>
                <a:endParaRPr lang="en-US" altLang="ko" sz="1400" u="sng" dirty="0">
                  <a:sym typeface="Wingdings" pitchFamily="2" charset="2"/>
                </a:endParaRPr>
              </a:p>
              <a:p>
                <a:pPr marL="13970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en-US" altLang="ko" sz="8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5049" y="1286825"/>
                <a:ext cx="5535999" cy="350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 Cost</a:t>
            </a:r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DBCD7-01EE-CADC-55E3-42421B683832}"/>
                  </a:ext>
                </a:extLst>
              </p:cNvPr>
              <p:cNvSpPr txBox="1"/>
              <p:nvPr/>
            </p:nvSpPr>
            <p:spPr>
              <a:xfrm>
                <a:off x="5531993" y="135204"/>
                <a:ext cx="3446841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" sz="1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altLang="ko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: utilization of segments, still valid, inverse of bandwidth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𝑵</m:t>
                    </m:r>
                  </m:oMath>
                </a14:m>
                <a:r>
                  <a:rPr lang="en-US" altLang="ko-KR" sz="1000" dirty="0">
                    <a:latin typeface="Tahoma" panose="020B0604030504040204" pitchFamily="34" charset="0"/>
                    <a:cs typeface="Tahoma" panose="020B0604030504040204" pitchFamily="34" charset="0"/>
                  </a:rPr>
                  <a:t>: count of segments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0DBCD7-01EE-CADC-55E3-42421B68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993" y="135204"/>
                <a:ext cx="3446841" cy="400110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FB211DF-4136-0A45-47AD-9AEEE5267591}"/>
              </a:ext>
            </a:extLst>
          </p:cNvPr>
          <p:cNvCxnSpPr>
            <a:cxnSpLocks/>
          </p:cNvCxnSpPr>
          <p:nvPr/>
        </p:nvCxnSpPr>
        <p:spPr>
          <a:xfrm>
            <a:off x="8231563" y="2043633"/>
            <a:ext cx="0" cy="69872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C501DC-59FC-D0E2-3D2E-CC02DD22FCDF}"/>
              </a:ext>
            </a:extLst>
          </p:cNvPr>
          <p:cNvSpPr txBox="1"/>
          <p:nvPr/>
        </p:nvSpPr>
        <p:spPr>
          <a:xfrm>
            <a:off x="6669917" y="2288159"/>
            <a:ext cx="15616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Logging, delayed writes,</a:t>
            </a:r>
          </a:p>
          <a:p>
            <a:r>
              <a:rPr lang="en-US" altLang="ko-KR" sz="1000" i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 request sorting</a:t>
            </a:r>
            <a:endParaRPr lang="ko-KR" altLang="en-US" sz="1000" i="1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7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49" y="1286825"/>
            <a:ext cx="5535999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Cleaner used greedy policy 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(least-</a:t>
            </a:r>
            <a:r>
              <a:rPr lang="en-US" altLang="ko" sz="1400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utiilized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segments)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Segment utilization and</a:t>
            </a:r>
            <a:r>
              <a:rPr lang="en-US" altLang="ko-KR" sz="1400" dirty="0">
                <a:sym typeface="Wingdings" pitchFamily="2" charset="2"/>
              </a:rPr>
              <a:t> disk utilization</a:t>
            </a:r>
            <a:r>
              <a:rPr lang="ko-KR" altLang="en-US" sz="1400" dirty="0">
                <a:sym typeface="Wingdings" pitchFamily="2" charset="2"/>
              </a:rPr>
              <a:t> ⬇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 performance and storage cost</a:t>
            </a:r>
            <a:r>
              <a:rPr lang="ko-KR" altLang="en-US" sz="1400" dirty="0">
                <a:sym typeface="Wingdings" panose="05000000000000000000" pitchFamily="2" charset="2"/>
              </a:rPr>
              <a:t>⬆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ym typeface="Wingdings" panose="05000000000000000000" pitchFamily="2" charset="2"/>
              </a:rPr>
              <a:t>For high performance + low cost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>
                <a:solidFill>
                  <a:schemeClr val="accent2"/>
                </a:solidFill>
                <a:sym typeface="Wingdings" panose="05000000000000000000" pitchFamily="2" charset="2"/>
              </a:rPr>
              <a:t>bimodal segment distribution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-KR" sz="1400" b="1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400" dirty="0">
                <a:solidFill>
                  <a:schemeClr val="tx1"/>
                </a:solidFill>
                <a:sym typeface="Wingdings" panose="05000000000000000000" pitchFamily="2" charset="2"/>
              </a:rPr>
              <a:t>Localized pattern(better grouping) result worse performance than no locality</a:t>
            </a:r>
            <a:endParaRPr lang="en-US" altLang="ko-KR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u="sng" dirty="0">
              <a:sym typeface="Wingdings" pitchFamily="2" charset="2"/>
            </a:endParaRPr>
          </a:p>
          <a:p>
            <a:pPr marL="1397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altLang="ko" sz="800" dirty="0">
              <a:sym typeface="Wingdings" pitchFamily="2" charset="2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Cleaning Cost based on Access Pattern</a:t>
            </a:r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459F6-378B-02E9-FB66-945859BF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122" y="2648751"/>
            <a:ext cx="3066878" cy="2144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81BF2D-633F-A1BC-63E0-357C435BC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233" y="249805"/>
            <a:ext cx="2863025" cy="22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5049" y="1286825"/>
                <a:ext cx="8492120" cy="35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rmAutofit/>
              </a:bodyPr>
              <a:lstStyle/>
              <a:p>
                <a:pPr marL="139700" indent="0">
                  <a:lnSpc>
                    <a:spcPct val="15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altLang="ko" sz="1400" b="1" dirty="0">
                    <a:sym typeface="Wingdings" pitchFamily="2" charset="2"/>
                  </a:rPr>
                  <a:t>Greedy</a:t>
                </a:r>
                <a:endParaRPr lang="en-US" altLang="ko" sz="1400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425450" indent="-2857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/>
                  <a:t>Select least-utilized segments</a:t>
                </a:r>
              </a:p>
              <a:p>
                <a:pPr marL="768350" lvl="1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-KR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Cold segments linger very long time (more valuable)</a:t>
                </a:r>
              </a:p>
              <a:p>
                <a:pPr marL="768350" lvl="1" indent="-1714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-KR" sz="1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Hot and cold segments must be treated differently</a:t>
                </a:r>
                <a:endParaRPr lang="en-US" altLang="ko" sz="12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Wingdings" pitchFamily="2" charset="2"/>
                </a:endParaRPr>
              </a:p>
              <a:p>
                <a:pPr marL="457200" lvl="0" indent="-31750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Char char="-"/>
                </a:pPr>
                <a:endParaRPr lang="en-US" altLang="ko" sz="800" u="sng" dirty="0">
                  <a:sym typeface="Wingdings" pitchFamily="2" charset="2"/>
                </a:endParaRPr>
              </a:p>
              <a:p>
                <a:pPr marL="13970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en-US" altLang="ko" sz="800" u="sng" dirty="0">
                  <a:sym typeface="Wingdings" pitchFamily="2" charset="2"/>
                </a:endParaRPr>
              </a:p>
              <a:p>
                <a:pPr marL="139700" indent="0">
                  <a:lnSpc>
                    <a:spcPct val="150000"/>
                  </a:lnSpc>
                  <a:spcBef>
                    <a:spcPts val="0"/>
                  </a:spcBef>
                  <a:buSzPts val="1400"/>
                  <a:buNone/>
                </a:pPr>
                <a:r>
                  <a:rPr lang="en-US" altLang="ko" sz="1400" b="1" dirty="0">
                    <a:sym typeface="Wingdings" pitchFamily="2" charset="2"/>
                  </a:rPr>
                  <a:t>Cost-benefit</a:t>
                </a:r>
                <a:endParaRPr lang="en-US" altLang="ko" sz="1400" b="1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13970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" sz="1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benefit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cost</m:t>
                        </m:r>
                      </m:den>
                    </m:f>
                    <m:r>
                      <a:rPr lang="en-US" altLang="ko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  <a:sym typeface="Tahoma"/>
                      </a:rPr>
                      <m:t> = </m:t>
                    </m:r>
                    <m:f>
                      <m:fPr>
                        <m:ctrlP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free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generated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age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data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" sz="14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cost</m:t>
                        </m:r>
                      </m:den>
                    </m:f>
                    <m:r>
                      <a:rPr lang="en-US" altLang="ko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  <a:sym typeface="Tahoma"/>
                      </a:rPr>
                      <m:t>= </m:t>
                    </m:r>
                    <m:f>
                      <m:fPr>
                        <m:ctrlP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" sz="1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ahoma"/>
                                <a:cs typeface="Tahoma"/>
                                <a:sym typeface="Tahoma"/>
                              </a:rPr>
                            </m:ctrlPr>
                          </m:dPr>
                          <m:e>
                            <m:r>
                              <a:rPr lang="en-US" altLang="ko" sz="1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ahoma"/>
                                <a:cs typeface="Tahoma"/>
                                <a:sym typeface="Tahoma"/>
                              </a:rPr>
                              <m:t>1 − </m:t>
                            </m:r>
                            <m:r>
                              <a:rPr lang="en-US" altLang="ko" sz="1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Tahoma"/>
                                <a:cs typeface="Tahoma"/>
                                <a:sym typeface="Tahoma"/>
                              </a:rPr>
                              <m:t>𝑢</m:t>
                            </m:r>
                          </m:e>
                        </m:d>
                        <m: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 ∗ </m:t>
                        </m:r>
                        <m: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𝑎𝑔𝑒</m:t>
                        </m:r>
                      </m:num>
                      <m:den>
                        <m: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1 + </m:t>
                        </m:r>
                        <m:r>
                          <a:rPr lang="en-US" altLang="ko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Tahoma"/>
                            <a:cs typeface="Tahoma"/>
                            <a:sym typeface="Tahoma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" sz="1400" dirty="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</a:p>
              <a:p>
                <a:pPr marL="139700" lvl="0" indent="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None/>
                </a:pPr>
                <a:endParaRPr lang="en-US" altLang="ko" sz="14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425450" indent="-2857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400" dirty="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Select grouped segm</a:t>
                </a:r>
                <a:r>
                  <a:rPr lang="en-US" altLang="ko" sz="1400" dirty="0"/>
                  <a:t>ents</a:t>
                </a:r>
                <a:r>
                  <a:rPr lang="en-US" altLang="ko" sz="1400" dirty="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by age</a:t>
                </a:r>
              </a:p>
              <a:p>
                <a:pPr marL="882650" lvl="1" indent="-285750">
                  <a:lnSpc>
                    <a:spcPct val="125000"/>
                  </a:lnSpc>
                  <a:spcBef>
                    <a:spcPts val="0"/>
                  </a:spcBef>
                  <a:buSzPts val="1400"/>
                </a:pPr>
                <a:r>
                  <a:rPr lang="en-US" altLang="ko" sz="1100" dirty="0"/>
                  <a:t>Allow cold segments to be cleaned at much higher than hot</a:t>
                </a:r>
                <a:endParaRPr lang="en-US" altLang="ko" sz="10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  <a:p>
                <a:pPr marL="457200" lvl="0" indent="-317500" algn="l" rtl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ahoma"/>
                  <a:buChar char="-"/>
                </a:pPr>
                <a:endParaRPr lang="en-US" altLang="ko" sz="1400" u="sng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Google Shape;155;p27">
                <a:extLst>
                  <a:ext uri="{FF2B5EF4-FFF2-40B4-BE49-F238E27FC236}">
                    <a16:creationId xmlns:a16="http://schemas.microsoft.com/office/drawing/2014/main" id="{E668387A-1459-692A-8427-8DA7D63B861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5049" y="1286825"/>
                <a:ext cx="8492120" cy="350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Segment Selection Policy</a:t>
            </a:r>
            <a:endParaRPr lang="en-US"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F13F3-7EA3-5AB0-A0C1-69645050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099" y="137889"/>
            <a:ext cx="2884816" cy="23805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97FAF6-958A-BC92-9597-8BA8ABC88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098" y="2589631"/>
            <a:ext cx="2884817" cy="237778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5782FF8-3A58-18FC-DB19-2B6B53CAAB47}"/>
              </a:ext>
            </a:extLst>
          </p:cNvPr>
          <p:cNvGrpSpPr/>
          <p:nvPr/>
        </p:nvGrpSpPr>
        <p:grpSpPr>
          <a:xfrm>
            <a:off x="7086879" y="728665"/>
            <a:ext cx="121565" cy="985834"/>
            <a:chOff x="7169823" y="728665"/>
            <a:chExt cx="121565" cy="985834"/>
          </a:xfrm>
          <a:solidFill>
            <a:srgbClr val="FF0000">
              <a:alpha val="49000"/>
            </a:srgb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7853993-F674-B110-8163-8E44A95A4BE5}"/>
                </a:ext>
              </a:extLst>
            </p:cNvPr>
            <p:cNvSpPr/>
            <p:nvPr/>
          </p:nvSpPr>
          <p:spPr>
            <a:xfrm>
              <a:off x="7169823" y="860425"/>
              <a:ext cx="121565" cy="8540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2468C6ED-17EC-91B5-C301-136CF79893D9}"/>
                </a:ext>
              </a:extLst>
            </p:cNvPr>
            <p:cNvSpPr/>
            <p:nvPr/>
          </p:nvSpPr>
          <p:spPr>
            <a:xfrm rot="5400000">
              <a:off x="7165092" y="733396"/>
              <a:ext cx="131027" cy="121565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E21218-7818-BEE3-4E6D-C1A3CC9F45D4}"/>
              </a:ext>
            </a:extLst>
          </p:cNvPr>
          <p:cNvGrpSpPr/>
          <p:nvPr/>
        </p:nvGrpSpPr>
        <p:grpSpPr>
          <a:xfrm>
            <a:off x="7208436" y="859692"/>
            <a:ext cx="544908" cy="854807"/>
            <a:chOff x="7291384" y="859692"/>
            <a:chExt cx="461966" cy="854807"/>
          </a:xfrm>
          <a:solidFill>
            <a:srgbClr val="00B0F0">
              <a:alpha val="42000"/>
            </a:srgb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E61A29-E00D-88F0-692C-5B490B3218C8}"/>
                </a:ext>
              </a:extLst>
            </p:cNvPr>
            <p:cNvSpPr/>
            <p:nvPr/>
          </p:nvSpPr>
          <p:spPr>
            <a:xfrm>
              <a:off x="7291388" y="1201763"/>
              <a:ext cx="461962" cy="51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593991D-C0FA-3DC8-373D-6D56170F59FD}"/>
                </a:ext>
              </a:extLst>
            </p:cNvPr>
            <p:cNvSpPr/>
            <p:nvPr/>
          </p:nvSpPr>
          <p:spPr>
            <a:xfrm rot="5400000">
              <a:off x="7351329" y="799747"/>
              <a:ext cx="342072" cy="46196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E6760F-FAE0-9217-EA33-9ADD2E970369}"/>
              </a:ext>
            </a:extLst>
          </p:cNvPr>
          <p:cNvSpPr/>
          <p:nvPr/>
        </p:nvSpPr>
        <p:spPr>
          <a:xfrm>
            <a:off x="6412706" y="3644638"/>
            <a:ext cx="504825" cy="548743"/>
          </a:xfrm>
          <a:custGeom>
            <a:avLst/>
            <a:gdLst>
              <a:gd name="connsiteX0" fmla="*/ 0 w 504825"/>
              <a:gd name="connsiteY0" fmla="*/ 548743 h 548743"/>
              <a:gd name="connsiteX1" fmla="*/ 0 w 504825"/>
              <a:gd name="connsiteY1" fmla="*/ 548743 h 548743"/>
              <a:gd name="connsiteX2" fmla="*/ 9525 w 504825"/>
              <a:gd name="connsiteY2" fmla="*/ 529693 h 548743"/>
              <a:gd name="connsiteX3" fmla="*/ 14288 w 504825"/>
              <a:gd name="connsiteY3" fmla="*/ 510643 h 548743"/>
              <a:gd name="connsiteX4" fmla="*/ 16669 w 504825"/>
              <a:gd name="connsiteY4" fmla="*/ 501118 h 548743"/>
              <a:gd name="connsiteX5" fmla="*/ 23813 w 504825"/>
              <a:gd name="connsiteY5" fmla="*/ 448731 h 548743"/>
              <a:gd name="connsiteX6" fmla="*/ 30957 w 504825"/>
              <a:gd name="connsiteY6" fmla="*/ 403487 h 548743"/>
              <a:gd name="connsiteX7" fmla="*/ 33338 w 504825"/>
              <a:gd name="connsiteY7" fmla="*/ 396343 h 548743"/>
              <a:gd name="connsiteX8" fmla="*/ 35719 w 504825"/>
              <a:gd name="connsiteY8" fmla="*/ 367768 h 548743"/>
              <a:gd name="connsiteX9" fmla="*/ 38100 w 504825"/>
              <a:gd name="connsiteY9" fmla="*/ 351100 h 548743"/>
              <a:gd name="connsiteX10" fmla="*/ 42863 w 504825"/>
              <a:gd name="connsiteY10" fmla="*/ 305856 h 548743"/>
              <a:gd name="connsiteX11" fmla="*/ 45244 w 504825"/>
              <a:gd name="connsiteY11" fmla="*/ 239181 h 548743"/>
              <a:gd name="connsiteX12" fmla="*/ 47625 w 504825"/>
              <a:gd name="connsiteY12" fmla="*/ 224893 h 548743"/>
              <a:gd name="connsiteX13" fmla="*/ 50007 w 504825"/>
              <a:gd name="connsiteY13" fmla="*/ 193937 h 548743"/>
              <a:gd name="connsiteX14" fmla="*/ 54769 w 504825"/>
              <a:gd name="connsiteY14" fmla="*/ 177268 h 548743"/>
              <a:gd name="connsiteX15" fmla="*/ 59532 w 504825"/>
              <a:gd name="connsiteY15" fmla="*/ 153456 h 548743"/>
              <a:gd name="connsiteX16" fmla="*/ 61913 w 504825"/>
              <a:gd name="connsiteY16" fmla="*/ 120118 h 548743"/>
              <a:gd name="connsiteX17" fmla="*/ 64294 w 504825"/>
              <a:gd name="connsiteY17" fmla="*/ 103450 h 548743"/>
              <a:gd name="connsiteX18" fmla="*/ 61913 w 504825"/>
              <a:gd name="connsiteY18" fmla="*/ 39156 h 548743"/>
              <a:gd name="connsiteX19" fmla="*/ 64294 w 504825"/>
              <a:gd name="connsiteY19" fmla="*/ 1056 h 548743"/>
              <a:gd name="connsiteX20" fmla="*/ 73819 w 504825"/>
              <a:gd name="connsiteY20" fmla="*/ 12962 h 548743"/>
              <a:gd name="connsiteX21" fmla="*/ 76200 w 504825"/>
              <a:gd name="connsiteY21" fmla="*/ 32012 h 548743"/>
              <a:gd name="connsiteX22" fmla="*/ 83344 w 504825"/>
              <a:gd name="connsiteY22" fmla="*/ 58206 h 548743"/>
              <a:gd name="connsiteX23" fmla="*/ 90488 w 504825"/>
              <a:gd name="connsiteY23" fmla="*/ 82018 h 548743"/>
              <a:gd name="connsiteX24" fmla="*/ 95250 w 504825"/>
              <a:gd name="connsiteY24" fmla="*/ 112975 h 548743"/>
              <a:gd name="connsiteX25" fmla="*/ 104775 w 504825"/>
              <a:gd name="connsiteY25" fmla="*/ 146312 h 548743"/>
              <a:gd name="connsiteX26" fmla="*/ 111919 w 504825"/>
              <a:gd name="connsiteY26" fmla="*/ 179650 h 548743"/>
              <a:gd name="connsiteX27" fmla="*/ 114300 w 504825"/>
              <a:gd name="connsiteY27" fmla="*/ 193937 h 548743"/>
              <a:gd name="connsiteX28" fmla="*/ 121444 w 504825"/>
              <a:gd name="connsiteY28" fmla="*/ 208225 h 548743"/>
              <a:gd name="connsiteX29" fmla="*/ 128588 w 504825"/>
              <a:gd name="connsiteY29" fmla="*/ 227275 h 548743"/>
              <a:gd name="connsiteX30" fmla="*/ 133350 w 504825"/>
              <a:gd name="connsiteY30" fmla="*/ 241562 h 548743"/>
              <a:gd name="connsiteX31" fmla="*/ 138113 w 504825"/>
              <a:gd name="connsiteY31" fmla="*/ 253468 h 548743"/>
              <a:gd name="connsiteX32" fmla="*/ 145257 w 504825"/>
              <a:gd name="connsiteY32" fmla="*/ 272518 h 548743"/>
              <a:gd name="connsiteX33" fmla="*/ 154782 w 504825"/>
              <a:gd name="connsiteY33" fmla="*/ 284425 h 548743"/>
              <a:gd name="connsiteX34" fmla="*/ 157163 w 504825"/>
              <a:gd name="connsiteY34" fmla="*/ 291568 h 548743"/>
              <a:gd name="connsiteX35" fmla="*/ 173832 w 504825"/>
              <a:gd name="connsiteY35" fmla="*/ 320143 h 548743"/>
              <a:gd name="connsiteX36" fmla="*/ 183357 w 504825"/>
              <a:gd name="connsiteY36" fmla="*/ 339193 h 548743"/>
              <a:gd name="connsiteX37" fmla="*/ 200025 w 504825"/>
              <a:gd name="connsiteY37" fmla="*/ 355862 h 548743"/>
              <a:gd name="connsiteX38" fmla="*/ 211932 w 504825"/>
              <a:gd name="connsiteY38" fmla="*/ 367768 h 548743"/>
              <a:gd name="connsiteX39" fmla="*/ 233363 w 504825"/>
              <a:gd name="connsiteY39" fmla="*/ 377293 h 548743"/>
              <a:gd name="connsiteX40" fmla="*/ 245269 w 504825"/>
              <a:gd name="connsiteY40" fmla="*/ 389200 h 548743"/>
              <a:gd name="connsiteX41" fmla="*/ 278607 w 504825"/>
              <a:gd name="connsiteY41" fmla="*/ 405868 h 548743"/>
              <a:gd name="connsiteX42" fmla="*/ 290513 w 504825"/>
              <a:gd name="connsiteY42" fmla="*/ 408250 h 548743"/>
              <a:gd name="connsiteX43" fmla="*/ 311944 w 504825"/>
              <a:gd name="connsiteY43" fmla="*/ 417775 h 548743"/>
              <a:gd name="connsiteX44" fmla="*/ 347663 w 504825"/>
              <a:gd name="connsiteY44" fmla="*/ 427300 h 548743"/>
              <a:gd name="connsiteX45" fmla="*/ 361950 w 504825"/>
              <a:gd name="connsiteY45" fmla="*/ 432062 h 548743"/>
              <a:gd name="connsiteX46" fmla="*/ 385763 w 504825"/>
              <a:gd name="connsiteY46" fmla="*/ 434443 h 548743"/>
              <a:gd name="connsiteX47" fmla="*/ 409575 w 504825"/>
              <a:gd name="connsiteY47" fmla="*/ 439206 h 548743"/>
              <a:gd name="connsiteX48" fmla="*/ 428625 w 504825"/>
              <a:gd name="connsiteY48" fmla="*/ 443968 h 548743"/>
              <a:gd name="connsiteX49" fmla="*/ 442913 w 504825"/>
              <a:gd name="connsiteY49" fmla="*/ 446350 h 548743"/>
              <a:gd name="connsiteX50" fmla="*/ 454819 w 504825"/>
              <a:gd name="connsiteY50" fmla="*/ 463018 h 548743"/>
              <a:gd name="connsiteX51" fmla="*/ 461963 w 504825"/>
              <a:gd name="connsiteY51" fmla="*/ 465400 h 548743"/>
              <a:gd name="connsiteX52" fmla="*/ 504825 w 504825"/>
              <a:gd name="connsiteY52" fmla="*/ 472543 h 548743"/>
              <a:gd name="connsiteX53" fmla="*/ 497682 w 504825"/>
              <a:gd name="connsiteY53" fmla="*/ 486831 h 548743"/>
              <a:gd name="connsiteX54" fmla="*/ 485775 w 504825"/>
              <a:gd name="connsiteY54" fmla="*/ 546362 h 548743"/>
              <a:gd name="connsiteX55" fmla="*/ 0 w 504825"/>
              <a:gd name="connsiteY55" fmla="*/ 548743 h 54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04825" h="548743">
                <a:moveTo>
                  <a:pt x="0" y="548743"/>
                </a:moveTo>
                <a:lnTo>
                  <a:pt x="0" y="548743"/>
                </a:lnTo>
                <a:cubicBezTo>
                  <a:pt x="3175" y="542393"/>
                  <a:pt x="7032" y="536340"/>
                  <a:pt x="9525" y="529693"/>
                </a:cubicBezTo>
                <a:cubicBezTo>
                  <a:pt x="11823" y="523564"/>
                  <a:pt x="12700" y="516993"/>
                  <a:pt x="14288" y="510643"/>
                </a:cubicBezTo>
                <a:cubicBezTo>
                  <a:pt x="15082" y="507468"/>
                  <a:pt x="16131" y="504346"/>
                  <a:pt x="16669" y="501118"/>
                </a:cubicBezTo>
                <a:cubicBezTo>
                  <a:pt x="21827" y="470167"/>
                  <a:pt x="16667" y="502330"/>
                  <a:pt x="23813" y="448731"/>
                </a:cubicBezTo>
                <a:cubicBezTo>
                  <a:pt x="24759" y="441637"/>
                  <a:pt x="27955" y="415494"/>
                  <a:pt x="30957" y="403487"/>
                </a:cubicBezTo>
                <a:cubicBezTo>
                  <a:pt x="31566" y="401052"/>
                  <a:pt x="32544" y="398724"/>
                  <a:pt x="33338" y="396343"/>
                </a:cubicBezTo>
                <a:cubicBezTo>
                  <a:pt x="34132" y="386818"/>
                  <a:pt x="34719" y="377274"/>
                  <a:pt x="35719" y="367768"/>
                </a:cubicBezTo>
                <a:cubicBezTo>
                  <a:pt x="36306" y="362186"/>
                  <a:pt x="37541" y="356685"/>
                  <a:pt x="38100" y="351100"/>
                </a:cubicBezTo>
                <a:cubicBezTo>
                  <a:pt x="42916" y="302949"/>
                  <a:pt x="37818" y="336127"/>
                  <a:pt x="42863" y="305856"/>
                </a:cubicBezTo>
                <a:cubicBezTo>
                  <a:pt x="43657" y="283631"/>
                  <a:pt x="43938" y="261382"/>
                  <a:pt x="45244" y="239181"/>
                </a:cubicBezTo>
                <a:cubicBezTo>
                  <a:pt x="45527" y="234361"/>
                  <a:pt x="47119" y="229695"/>
                  <a:pt x="47625" y="224893"/>
                </a:cubicBezTo>
                <a:cubicBezTo>
                  <a:pt x="48709" y="214601"/>
                  <a:pt x="48472" y="204172"/>
                  <a:pt x="50007" y="193937"/>
                </a:cubicBezTo>
                <a:cubicBezTo>
                  <a:pt x="50864" y="188222"/>
                  <a:pt x="53445" y="182893"/>
                  <a:pt x="54769" y="177268"/>
                </a:cubicBezTo>
                <a:cubicBezTo>
                  <a:pt x="56623" y="169389"/>
                  <a:pt x="59532" y="153456"/>
                  <a:pt x="59532" y="153456"/>
                </a:cubicBezTo>
                <a:cubicBezTo>
                  <a:pt x="60326" y="142343"/>
                  <a:pt x="60857" y="131209"/>
                  <a:pt x="61913" y="120118"/>
                </a:cubicBezTo>
                <a:cubicBezTo>
                  <a:pt x="62445" y="114531"/>
                  <a:pt x="64294" y="109062"/>
                  <a:pt x="64294" y="103450"/>
                </a:cubicBezTo>
                <a:cubicBezTo>
                  <a:pt x="64294" y="82004"/>
                  <a:pt x="62707" y="60587"/>
                  <a:pt x="61913" y="39156"/>
                </a:cubicBezTo>
                <a:cubicBezTo>
                  <a:pt x="62707" y="26456"/>
                  <a:pt x="59029" y="12640"/>
                  <a:pt x="64294" y="1056"/>
                </a:cubicBezTo>
                <a:cubicBezTo>
                  <a:pt x="66397" y="-3571"/>
                  <a:pt x="71995" y="8218"/>
                  <a:pt x="73819" y="12962"/>
                </a:cubicBezTo>
                <a:cubicBezTo>
                  <a:pt x="76116" y="18935"/>
                  <a:pt x="75148" y="25700"/>
                  <a:pt x="76200" y="32012"/>
                </a:cubicBezTo>
                <a:cubicBezTo>
                  <a:pt x="76967" y="36615"/>
                  <a:pt x="83010" y="56980"/>
                  <a:pt x="83344" y="58206"/>
                </a:cubicBezTo>
                <a:cubicBezTo>
                  <a:pt x="88739" y="77991"/>
                  <a:pt x="81934" y="56358"/>
                  <a:pt x="90488" y="82018"/>
                </a:cubicBezTo>
                <a:cubicBezTo>
                  <a:pt x="90991" y="85541"/>
                  <a:pt x="94149" y="108571"/>
                  <a:pt x="95250" y="112975"/>
                </a:cubicBezTo>
                <a:cubicBezTo>
                  <a:pt x="98053" y="124187"/>
                  <a:pt x="102353" y="135012"/>
                  <a:pt x="104775" y="146312"/>
                </a:cubicBezTo>
                <a:cubicBezTo>
                  <a:pt x="107156" y="157425"/>
                  <a:pt x="110051" y="168440"/>
                  <a:pt x="111919" y="179650"/>
                </a:cubicBezTo>
                <a:cubicBezTo>
                  <a:pt x="112713" y="184412"/>
                  <a:pt x="112773" y="189357"/>
                  <a:pt x="114300" y="193937"/>
                </a:cubicBezTo>
                <a:cubicBezTo>
                  <a:pt x="115984" y="198989"/>
                  <a:pt x="119346" y="203331"/>
                  <a:pt x="121444" y="208225"/>
                </a:cubicBezTo>
                <a:cubicBezTo>
                  <a:pt x="124116" y="214458"/>
                  <a:pt x="126307" y="220888"/>
                  <a:pt x="128588" y="227275"/>
                </a:cubicBezTo>
                <a:cubicBezTo>
                  <a:pt x="130276" y="232002"/>
                  <a:pt x="131634" y="236844"/>
                  <a:pt x="133350" y="241562"/>
                </a:cubicBezTo>
                <a:cubicBezTo>
                  <a:pt x="134811" y="245579"/>
                  <a:pt x="136761" y="249413"/>
                  <a:pt x="138113" y="253468"/>
                </a:cubicBezTo>
                <a:cubicBezTo>
                  <a:pt x="141605" y="263942"/>
                  <a:pt x="138759" y="262772"/>
                  <a:pt x="145257" y="272518"/>
                </a:cubicBezTo>
                <a:cubicBezTo>
                  <a:pt x="148076" y="276747"/>
                  <a:pt x="151607" y="280456"/>
                  <a:pt x="154782" y="284425"/>
                </a:cubicBezTo>
                <a:cubicBezTo>
                  <a:pt x="155576" y="286806"/>
                  <a:pt x="156174" y="289261"/>
                  <a:pt x="157163" y="291568"/>
                </a:cubicBezTo>
                <a:cubicBezTo>
                  <a:pt x="161518" y="301729"/>
                  <a:pt x="167725" y="310985"/>
                  <a:pt x="173832" y="320143"/>
                </a:cubicBezTo>
                <a:cubicBezTo>
                  <a:pt x="176491" y="328121"/>
                  <a:pt x="177107" y="331693"/>
                  <a:pt x="183357" y="339193"/>
                </a:cubicBezTo>
                <a:cubicBezTo>
                  <a:pt x="188387" y="345229"/>
                  <a:pt x="194469" y="350306"/>
                  <a:pt x="200025" y="355862"/>
                </a:cubicBezTo>
                <a:cubicBezTo>
                  <a:pt x="203994" y="359831"/>
                  <a:pt x="206912" y="365258"/>
                  <a:pt x="211932" y="367768"/>
                </a:cubicBezTo>
                <a:cubicBezTo>
                  <a:pt x="225280" y="374443"/>
                  <a:pt x="218161" y="371213"/>
                  <a:pt x="233363" y="377293"/>
                </a:cubicBezTo>
                <a:cubicBezTo>
                  <a:pt x="237332" y="381262"/>
                  <a:pt x="240925" y="385646"/>
                  <a:pt x="245269" y="389200"/>
                </a:cubicBezTo>
                <a:cubicBezTo>
                  <a:pt x="256568" y="398445"/>
                  <a:pt x="264424" y="401504"/>
                  <a:pt x="278607" y="405868"/>
                </a:cubicBezTo>
                <a:cubicBezTo>
                  <a:pt x="282475" y="407058"/>
                  <a:pt x="286544" y="407456"/>
                  <a:pt x="290513" y="408250"/>
                </a:cubicBezTo>
                <a:cubicBezTo>
                  <a:pt x="297657" y="411425"/>
                  <a:pt x="304624" y="415030"/>
                  <a:pt x="311944" y="417775"/>
                </a:cubicBezTo>
                <a:cubicBezTo>
                  <a:pt x="320637" y="421035"/>
                  <a:pt x="339170" y="424873"/>
                  <a:pt x="347663" y="427300"/>
                </a:cubicBezTo>
                <a:cubicBezTo>
                  <a:pt x="352490" y="428679"/>
                  <a:pt x="357016" y="431137"/>
                  <a:pt x="361950" y="432062"/>
                </a:cubicBezTo>
                <a:cubicBezTo>
                  <a:pt x="369791" y="433532"/>
                  <a:pt x="377825" y="433649"/>
                  <a:pt x="385763" y="434443"/>
                </a:cubicBezTo>
                <a:cubicBezTo>
                  <a:pt x="401899" y="439823"/>
                  <a:pt x="382222" y="433736"/>
                  <a:pt x="409575" y="439206"/>
                </a:cubicBezTo>
                <a:cubicBezTo>
                  <a:pt x="415993" y="440490"/>
                  <a:pt x="422169" y="442892"/>
                  <a:pt x="428625" y="443968"/>
                </a:cubicBezTo>
                <a:lnTo>
                  <a:pt x="442913" y="446350"/>
                </a:lnTo>
                <a:cubicBezTo>
                  <a:pt x="446638" y="453801"/>
                  <a:pt x="447577" y="458190"/>
                  <a:pt x="454819" y="463018"/>
                </a:cubicBezTo>
                <a:cubicBezTo>
                  <a:pt x="456908" y="464410"/>
                  <a:pt x="459517" y="464836"/>
                  <a:pt x="461963" y="465400"/>
                </a:cubicBezTo>
                <a:cubicBezTo>
                  <a:pt x="483292" y="470322"/>
                  <a:pt x="484667" y="470024"/>
                  <a:pt x="504825" y="472543"/>
                </a:cubicBezTo>
                <a:cubicBezTo>
                  <a:pt x="502444" y="477306"/>
                  <a:pt x="498386" y="481553"/>
                  <a:pt x="497682" y="486831"/>
                </a:cubicBezTo>
                <a:cubicBezTo>
                  <a:pt x="489435" y="548683"/>
                  <a:pt x="514781" y="539111"/>
                  <a:pt x="485775" y="546362"/>
                </a:cubicBezTo>
                <a:lnTo>
                  <a:pt x="0" y="548743"/>
                </a:lnTo>
                <a:close/>
              </a:path>
            </a:pathLst>
          </a:cu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4B42A3B-1718-2F1F-3CAF-76B5FC0836DB}"/>
              </a:ext>
            </a:extLst>
          </p:cNvPr>
          <p:cNvSpPr/>
          <p:nvPr/>
        </p:nvSpPr>
        <p:spPr>
          <a:xfrm>
            <a:off x="6877050" y="3143250"/>
            <a:ext cx="854869" cy="1050131"/>
          </a:xfrm>
          <a:custGeom>
            <a:avLst/>
            <a:gdLst>
              <a:gd name="connsiteX0" fmla="*/ 0 w 854869"/>
              <a:gd name="connsiteY0" fmla="*/ 942975 h 1050131"/>
              <a:gd name="connsiteX1" fmla="*/ 4763 w 854869"/>
              <a:gd name="connsiteY1" fmla="*/ 1050131 h 1050131"/>
              <a:gd name="connsiteX2" fmla="*/ 847725 w 854869"/>
              <a:gd name="connsiteY2" fmla="*/ 1047750 h 1050131"/>
              <a:gd name="connsiteX3" fmla="*/ 854869 w 854869"/>
              <a:gd name="connsiteY3" fmla="*/ 395288 h 1050131"/>
              <a:gd name="connsiteX4" fmla="*/ 547688 w 854869"/>
              <a:gd name="connsiteY4" fmla="*/ 0 h 1050131"/>
              <a:gd name="connsiteX5" fmla="*/ 490538 w 854869"/>
              <a:gd name="connsiteY5" fmla="*/ 800100 h 1050131"/>
              <a:gd name="connsiteX6" fmla="*/ 435769 w 854869"/>
              <a:gd name="connsiteY6" fmla="*/ 881063 h 1050131"/>
              <a:gd name="connsiteX7" fmla="*/ 404813 w 854869"/>
              <a:gd name="connsiteY7" fmla="*/ 892969 h 1050131"/>
              <a:gd name="connsiteX8" fmla="*/ 395288 w 854869"/>
              <a:gd name="connsiteY8" fmla="*/ 897731 h 1050131"/>
              <a:gd name="connsiteX9" fmla="*/ 378619 w 854869"/>
              <a:gd name="connsiteY9" fmla="*/ 902494 h 1050131"/>
              <a:gd name="connsiteX10" fmla="*/ 352425 w 854869"/>
              <a:gd name="connsiteY10" fmla="*/ 916781 h 1050131"/>
              <a:gd name="connsiteX11" fmla="*/ 345281 w 854869"/>
              <a:gd name="connsiteY11" fmla="*/ 923925 h 1050131"/>
              <a:gd name="connsiteX12" fmla="*/ 326231 w 854869"/>
              <a:gd name="connsiteY12" fmla="*/ 928688 h 1050131"/>
              <a:gd name="connsiteX13" fmla="*/ 311944 w 854869"/>
              <a:gd name="connsiteY13" fmla="*/ 933450 h 1050131"/>
              <a:gd name="connsiteX14" fmla="*/ 302419 w 854869"/>
              <a:gd name="connsiteY14" fmla="*/ 938213 h 1050131"/>
              <a:gd name="connsiteX15" fmla="*/ 295275 w 854869"/>
              <a:gd name="connsiteY15" fmla="*/ 942975 h 1050131"/>
              <a:gd name="connsiteX16" fmla="*/ 283369 w 854869"/>
              <a:gd name="connsiteY16" fmla="*/ 945356 h 1050131"/>
              <a:gd name="connsiteX17" fmla="*/ 235744 w 854869"/>
              <a:gd name="connsiteY17" fmla="*/ 952500 h 1050131"/>
              <a:gd name="connsiteX18" fmla="*/ 47625 w 854869"/>
              <a:gd name="connsiteY18" fmla="*/ 957263 h 1050131"/>
              <a:gd name="connsiteX19" fmla="*/ 0 w 854869"/>
              <a:gd name="connsiteY19" fmla="*/ 942975 h 105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4869" h="1050131">
                <a:moveTo>
                  <a:pt x="0" y="942975"/>
                </a:moveTo>
                <a:lnTo>
                  <a:pt x="4763" y="1050131"/>
                </a:lnTo>
                <a:lnTo>
                  <a:pt x="847725" y="1047750"/>
                </a:lnTo>
                <a:cubicBezTo>
                  <a:pt x="850106" y="830263"/>
                  <a:pt x="852488" y="612775"/>
                  <a:pt x="854869" y="395288"/>
                </a:cubicBezTo>
                <a:lnTo>
                  <a:pt x="547688" y="0"/>
                </a:lnTo>
                <a:lnTo>
                  <a:pt x="490538" y="800100"/>
                </a:lnTo>
                <a:lnTo>
                  <a:pt x="435769" y="881063"/>
                </a:lnTo>
                <a:cubicBezTo>
                  <a:pt x="425450" y="885032"/>
                  <a:pt x="414702" y="888025"/>
                  <a:pt x="404813" y="892969"/>
                </a:cubicBezTo>
                <a:cubicBezTo>
                  <a:pt x="401638" y="894556"/>
                  <a:pt x="398551" y="896333"/>
                  <a:pt x="395288" y="897731"/>
                </a:cubicBezTo>
                <a:cubicBezTo>
                  <a:pt x="390499" y="899783"/>
                  <a:pt x="383461" y="901284"/>
                  <a:pt x="378619" y="902494"/>
                </a:cubicBezTo>
                <a:cubicBezTo>
                  <a:pt x="349018" y="924696"/>
                  <a:pt x="395955" y="890665"/>
                  <a:pt x="352425" y="916781"/>
                </a:cubicBezTo>
                <a:cubicBezTo>
                  <a:pt x="349537" y="918514"/>
                  <a:pt x="348347" y="922531"/>
                  <a:pt x="345281" y="923925"/>
                </a:cubicBezTo>
                <a:cubicBezTo>
                  <a:pt x="339322" y="926634"/>
                  <a:pt x="332525" y="926890"/>
                  <a:pt x="326231" y="928688"/>
                </a:cubicBezTo>
                <a:cubicBezTo>
                  <a:pt x="321404" y="930067"/>
                  <a:pt x="316605" y="931586"/>
                  <a:pt x="311944" y="933450"/>
                </a:cubicBezTo>
                <a:cubicBezTo>
                  <a:pt x="308648" y="934768"/>
                  <a:pt x="305501" y="936452"/>
                  <a:pt x="302419" y="938213"/>
                </a:cubicBezTo>
                <a:cubicBezTo>
                  <a:pt x="299934" y="939633"/>
                  <a:pt x="297955" y="941970"/>
                  <a:pt x="295275" y="942975"/>
                </a:cubicBezTo>
                <a:cubicBezTo>
                  <a:pt x="291485" y="944396"/>
                  <a:pt x="287338" y="944562"/>
                  <a:pt x="283369" y="945356"/>
                </a:cubicBezTo>
                <a:cubicBezTo>
                  <a:pt x="261736" y="954010"/>
                  <a:pt x="271954" y="951344"/>
                  <a:pt x="235744" y="952500"/>
                </a:cubicBezTo>
                <a:lnTo>
                  <a:pt x="47625" y="957263"/>
                </a:lnTo>
                <a:cubicBezTo>
                  <a:pt x="33384" y="960111"/>
                  <a:pt x="39766" y="959644"/>
                  <a:pt x="0" y="942975"/>
                </a:cubicBezTo>
                <a:close/>
              </a:path>
            </a:pathLst>
          </a:custGeom>
          <a:solidFill>
            <a:srgbClr val="00B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7ECABF-278A-833B-34A6-E80356EA1AB7}"/>
              </a:ext>
            </a:extLst>
          </p:cNvPr>
          <p:cNvSpPr/>
          <p:nvPr/>
        </p:nvSpPr>
        <p:spPr>
          <a:xfrm>
            <a:off x="4589043" y="244119"/>
            <a:ext cx="123317" cy="123317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A4656-4E0F-3BE6-8E3F-C50A0A1AA1C2}"/>
              </a:ext>
            </a:extLst>
          </p:cNvPr>
          <p:cNvSpPr txBox="1"/>
          <p:nvPr/>
        </p:nvSpPr>
        <p:spPr>
          <a:xfrm>
            <a:off x="4706287" y="17881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 segments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5279E-B6E5-2391-B73B-54203533A992}"/>
              </a:ext>
            </a:extLst>
          </p:cNvPr>
          <p:cNvSpPr/>
          <p:nvPr/>
        </p:nvSpPr>
        <p:spPr>
          <a:xfrm>
            <a:off x="4595116" y="478890"/>
            <a:ext cx="123317" cy="123317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8AEAF6-4F37-3BA8-229F-1DF481871CEA}"/>
              </a:ext>
            </a:extLst>
          </p:cNvPr>
          <p:cNvSpPr txBox="1"/>
          <p:nvPr/>
        </p:nvSpPr>
        <p:spPr>
          <a:xfrm>
            <a:off x="4712360" y="413590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Cold segments</a:t>
            </a:r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6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26195" y="1201763"/>
            <a:ext cx="4808823" cy="359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cost-benefit policy in hot-and-cold access pattern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Reduce write cost by as 50% over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Get better even as locality increases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2190FD-31B4-E13B-80A5-80E4E03A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64" y="1605737"/>
            <a:ext cx="3183702" cy="2653086"/>
          </a:xfrm>
          <a:prstGeom prst="rect">
            <a:avLst/>
          </a:prstGeom>
        </p:spPr>
      </p:pic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13" name="Google Shape;109;p24">
            <a:extLst>
              <a:ext uri="{FF2B5EF4-FFF2-40B4-BE49-F238E27FC236}">
                <a16:creationId xmlns:a16="http://schemas.microsoft.com/office/drawing/2014/main" id="{B2D1FD83-FD0F-E95D-A556-1B46199055D9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Cost-Benefit Policy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70F4532-573E-E5F4-E3D4-AA55CAD23A3F}"/>
              </a:ext>
            </a:extLst>
          </p:cNvPr>
          <p:cNvCxnSpPr/>
          <p:nvPr/>
        </p:nvCxnSpPr>
        <p:spPr>
          <a:xfrm flipV="1">
            <a:off x="2447615" y="2241904"/>
            <a:ext cx="0" cy="5715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887DE5-E6E2-ADB1-C9C3-0533CCED1FE9}"/>
              </a:ext>
            </a:extLst>
          </p:cNvPr>
          <p:cNvSpPr txBox="1"/>
          <p:nvPr/>
        </p:nvSpPr>
        <p:spPr>
          <a:xfrm>
            <a:off x="2425952" y="2401076"/>
            <a:ext cx="343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x2</a:t>
            </a:r>
            <a:endParaRPr lang="ko-KR" altLang="en-US" sz="10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DAA0E0-3EE4-CDE0-9D4D-C344E2B8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85" y="155537"/>
            <a:ext cx="2065020" cy="14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552696" y="411750"/>
            <a:ext cx="486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42900" lvl="0" indent="-279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sz="1800" dirty="0"/>
              <a:t>Introduction</a:t>
            </a:r>
          </a:p>
          <a:p>
            <a:pPr marL="342900" lvl="0" indent="-279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altLang="ko" sz="1800" dirty="0"/>
          </a:p>
          <a:p>
            <a:pPr marL="342900" lvl="0" indent="-279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sz="1800" dirty="0"/>
              <a:t>Design</a:t>
            </a:r>
          </a:p>
          <a:p>
            <a:pPr marL="800100" lvl="1" indent="-279400">
              <a:lnSpc>
                <a:spcPct val="125000"/>
              </a:lnSpc>
              <a:spcBef>
                <a:spcPts val="0"/>
              </a:spcBef>
              <a:buSzPts val="1800"/>
              <a:buAutoNum type="arabicPeriod"/>
            </a:pPr>
            <a:r>
              <a:rPr lang="en-US" altLang="ko" sz="1400" dirty="0"/>
              <a:t>Log-structured File System</a:t>
            </a:r>
          </a:p>
          <a:p>
            <a:pPr marL="800100" lvl="1" indent="-279400">
              <a:lnSpc>
                <a:spcPct val="125000"/>
              </a:lnSpc>
              <a:spcBef>
                <a:spcPts val="0"/>
              </a:spcBef>
              <a:buSzPts val="1800"/>
              <a:buAutoNum type="arabicPeriod"/>
            </a:pPr>
            <a:r>
              <a:rPr lang="en-US" altLang="ko" sz="1400" dirty="0"/>
              <a:t>Segment Cleaning</a:t>
            </a:r>
          </a:p>
          <a:p>
            <a:pPr marL="800100" lvl="1" indent="-279400">
              <a:lnSpc>
                <a:spcPct val="125000"/>
              </a:lnSpc>
              <a:spcBef>
                <a:spcPts val="0"/>
              </a:spcBef>
              <a:buSzPts val="1800"/>
              <a:buAutoNum type="arabicPeriod"/>
            </a:pPr>
            <a:r>
              <a:rPr lang="en-US" altLang="ko" sz="1400" dirty="0"/>
              <a:t>Crash Recovery</a:t>
            </a:r>
          </a:p>
          <a:p>
            <a:pPr marL="342900" lvl="0" indent="-279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altLang="ko" sz="1800" dirty="0"/>
          </a:p>
          <a:p>
            <a:pPr marL="342900" lvl="0" indent="-279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ko" sz="1800" dirty="0"/>
              <a:t>Evaluation</a:t>
            </a:r>
            <a:endParaRPr lang="en-US" sz="1400" dirty="0"/>
          </a:p>
          <a:p>
            <a:pPr marL="342900" indent="-279400">
              <a:lnSpc>
                <a:spcPct val="125000"/>
              </a:lnSpc>
              <a:spcBef>
                <a:spcPts val="0"/>
              </a:spcBef>
              <a:buSzPts val="1800"/>
            </a:pPr>
            <a:endParaRPr lang="en-US" altLang="ko" sz="1800" dirty="0"/>
          </a:p>
          <a:p>
            <a:pPr marL="342900" indent="-279400">
              <a:lnSpc>
                <a:spcPct val="125000"/>
              </a:lnSpc>
              <a:spcBef>
                <a:spcPts val="0"/>
              </a:spcBef>
              <a:buSzPts val="1800"/>
            </a:pPr>
            <a:r>
              <a:rPr lang="ko" sz="1800" dirty="0"/>
              <a:t>Conclusion</a:t>
            </a:r>
            <a:endParaRPr lang="en-US" altLang="ko" sz="1800" dirty="0"/>
          </a:p>
          <a:p>
            <a:pPr marL="342900" indent="-279400">
              <a:lnSpc>
                <a:spcPct val="125000"/>
              </a:lnSpc>
              <a:spcBef>
                <a:spcPts val="0"/>
              </a:spcBef>
              <a:buSzPts val="1800"/>
            </a:pPr>
            <a:endParaRPr lang="en-US" sz="1800" dirty="0"/>
          </a:p>
          <a:p>
            <a:pPr marL="342900" indent="-279400">
              <a:lnSpc>
                <a:spcPct val="125000"/>
              </a:lnSpc>
              <a:spcBef>
                <a:spcPts val="0"/>
              </a:spcBef>
              <a:buSzPts val="1800"/>
            </a:pPr>
            <a:r>
              <a:rPr lang="en-US" sz="1800" dirty="0"/>
              <a:t>Key Take Away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If crashed, check the latest checkpoint: </a:t>
            </a:r>
            <a:r>
              <a:rPr lang="en-US" altLang="ko" sz="1400" b="1" dirty="0">
                <a:sym typeface="Wingdings" pitchFamily="2" charset="2"/>
              </a:rPr>
              <a:t>roll-forward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Because updating checkpoint region executed periodically, there is likely to be non-updated data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200" dirty="0">
              <a:sym typeface="Wingdings" pitchFamily="2" charset="2"/>
            </a:endParaRPr>
          </a:p>
          <a:p>
            <a:pPr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Recover recently-written file data from segment summary blocks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If block indicates presence of new </a:t>
            </a:r>
            <a:r>
              <a:rPr lang="en-US" altLang="ko" sz="1200" dirty="0" err="1">
                <a:sym typeface="Wingdings" pitchFamily="2" charset="2"/>
              </a:rPr>
              <a:t>inode</a:t>
            </a:r>
            <a:r>
              <a:rPr lang="en-US" altLang="ko" sz="1200" dirty="0">
                <a:sym typeface="Wingdings" pitchFamily="2" charset="2"/>
              </a:rPr>
              <a:t>, update </a:t>
            </a:r>
            <a:r>
              <a:rPr lang="en-US" altLang="ko" sz="1200" dirty="0" err="1">
                <a:sym typeface="Wingdings" pitchFamily="2" charset="2"/>
              </a:rPr>
              <a:t>inode</a:t>
            </a:r>
            <a:r>
              <a:rPr lang="en-US" altLang="ko" sz="1200" dirty="0">
                <a:sym typeface="Wingdings" pitchFamily="2" charset="2"/>
              </a:rPr>
              <a:t> map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If not, new version of file on disk incomplete (ignore)</a:t>
            </a: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200" dirty="0">
              <a:sym typeface="Wingdings" pitchFamily="2" charset="2"/>
            </a:endParaRPr>
          </a:p>
          <a:p>
            <a:pPr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Adjust utilizations in segment usage table</a:t>
            </a:r>
          </a:p>
          <a:p>
            <a:pPr indent="-31750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To restore consistency between directories and </a:t>
            </a:r>
            <a:r>
              <a:rPr lang="en-US" altLang="ko" sz="1400" dirty="0" err="1">
                <a:sym typeface="Wingdings" pitchFamily="2" charset="2"/>
              </a:rPr>
              <a:t>inodes</a:t>
            </a:r>
            <a:r>
              <a:rPr lang="en-US" altLang="ko" sz="1400" dirty="0">
                <a:sym typeface="Wingdings" pitchFamily="2" charset="2"/>
              </a:rPr>
              <a:t>, log includes “directory operation log”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Crash Recovery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A8660B4-7E49-5FBA-EC5E-5D6135B807D2}"/>
              </a:ext>
            </a:extLst>
          </p:cNvPr>
          <p:cNvGrpSpPr/>
          <p:nvPr/>
        </p:nvGrpSpPr>
        <p:grpSpPr>
          <a:xfrm>
            <a:off x="5393485" y="2198417"/>
            <a:ext cx="3501656" cy="746665"/>
            <a:chOff x="2791694" y="2230020"/>
            <a:chExt cx="3501656" cy="74666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8E6D0F5-C3D3-450F-30F2-FC2280819A74}"/>
                </a:ext>
              </a:extLst>
            </p:cNvPr>
            <p:cNvGrpSpPr/>
            <p:nvPr/>
          </p:nvGrpSpPr>
          <p:grpSpPr>
            <a:xfrm>
              <a:off x="2791694" y="2745227"/>
              <a:ext cx="3501656" cy="231458"/>
              <a:chOff x="2819608" y="2688520"/>
              <a:chExt cx="3501656" cy="231458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5321E09E-F2B1-D165-6553-6E3A2100E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608" y="2804249"/>
                <a:ext cx="35016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D5A87A34-07BC-C2F8-4106-4FC94A617879}"/>
                  </a:ext>
                </a:extLst>
              </p:cNvPr>
              <p:cNvCxnSpPr/>
              <p:nvPr/>
            </p:nvCxnSpPr>
            <p:spPr>
              <a:xfrm>
                <a:off x="3508349" y="2732249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3329FB0-32DC-45B5-8BCB-209C1622BE57}"/>
                  </a:ext>
                </a:extLst>
              </p:cNvPr>
              <p:cNvCxnSpPr/>
              <p:nvPr/>
            </p:nvCxnSpPr>
            <p:spPr>
              <a:xfrm>
                <a:off x="4198117" y="2732249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2EE29B1-1552-4DED-6BF0-D6ED29E3EF48}"/>
                  </a:ext>
                </a:extLst>
              </p:cNvPr>
              <p:cNvCxnSpPr/>
              <p:nvPr/>
            </p:nvCxnSpPr>
            <p:spPr>
              <a:xfrm>
                <a:off x="4887886" y="2732249"/>
                <a:ext cx="0" cy="14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폭발: 8pt 9">
                <a:extLst>
                  <a:ext uri="{FF2B5EF4-FFF2-40B4-BE49-F238E27FC236}">
                    <a16:creationId xmlns:a16="http://schemas.microsoft.com/office/drawing/2014/main" id="{DD739483-B03D-6F25-6476-8FF17652E630}"/>
                  </a:ext>
                </a:extLst>
              </p:cNvPr>
              <p:cNvSpPr/>
              <p:nvPr/>
            </p:nvSpPr>
            <p:spPr>
              <a:xfrm>
                <a:off x="5451607" y="2688520"/>
                <a:ext cx="261938" cy="231458"/>
              </a:xfrm>
              <a:prstGeom prst="irregularSeal1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20000"/>
                      <a:lumOff val="8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39390F-4A4D-628B-B02A-809E4983ECE9}"/>
                </a:ext>
              </a:extLst>
            </p:cNvPr>
            <p:cNvSpPr txBox="1"/>
            <p:nvPr/>
          </p:nvSpPr>
          <p:spPr>
            <a:xfrm>
              <a:off x="4147845" y="2230020"/>
              <a:ext cx="848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checkpoints</a:t>
              </a:r>
              <a:endParaRPr lang="ko-KR" altLang="en-US" sz="10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DF54DD9-7E91-6062-AD74-4DC892E4E872}"/>
                </a:ext>
              </a:extLst>
            </p:cNvPr>
            <p:cNvCxnSpPr/>
            <p:nvPr/>
          </p:nvCxnSpPr>
          <p:spPr>
            <a:xfrm rot="10800000" flipV="1">
              <a:off x="3480436" y="2488019"/>
              <a:ext cx="1091565" cy="307692"/>
            </a:xfrm>
            <a:prstGeom prst="curvedConnector3">
              <a:avLst/>
            </a:prstGeom>
            <a:ln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10F7FBF4-2112-52AC-3A45-793914A521E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70204" y="2476241"/>
              <a:ext cx="401801" cy="319470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B4A5C62B-8C1E-3D95-F436-5C189EF570A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16200000" flipH="1">
              <a:off x="4556533" y="2491707"/>
              <a:ext cx="312715" cy="281781"/>
            </a:xfrm>
            <a:prstGeom prst="curvedConnector3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07F36A-2E0B-5D48-E3C3-E6D07F20C838}"/>
                </a:ext>
              </a:extLst>
            </p:cNvPr>
            <p:cNvSpPr txBox="1"/>
            <p:nvPr/>
          </p:nvSpPr>
          <p:spPr>
            <a:xfrm>
              <a:off x="5530850" y="2449094"/>
              <a:ext cx="487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crash</a:t>
              </a:r>
              <a:endParaRPr lang="ko-KR" altLang="en-US" sz="1000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5" name="연결선: 구부러짐 24">
              <a:extLst>
                <a:ext uri="{FF2B5EF4-FFF2-40B4-BE49-F238E27FC236}">
                  <a16:creationId xmlns:a16="http://schemas.microsoft.com/office/drawing/2014/main" id="{ED05C6C9-EC2C-6DA1-9039-5F29564C9E73}"/>
                </a:ext>
              </a:extLst>
            </p:cNvPr>
            <p:cNvCxnSpPr>
              <a:stCxn id="10" idx="0"/>
            </p:cNvCxnSpPr>
            <p:nvPr/>
          </p:nvCxnSpPr>
          <p:spPr>
            <a:xfrm rot="16200000" flipH="1" flipV="1">
              <a:off x="5204925" y="2394082"/>
              <a:ext cx="43729" cy="746017"/>
            </a:xfrm>
            <a:prstGeom prst="curvedConnector4">
              <a:avLst>
                <a:gd name="adj1" fmla="val -522765"/>
                <a:gd name="adj2" fmla="val 6180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94286D-A10F-82FC-FF27-E5561A6D7D8C}"/>
              </a:ext>
            </a:extLst>
          </p:cNvPr>
          <p:cNvSpPr txBox="1"/>
          <p:nvPr/>
        </p:nvSpPr>
        <p:spPr>
          <a:xfrm>
            <a:off x="7409234" y="306202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roll-forward</a:t>
            </a:r>
            <a:endParaRPr lang="ko-KR" altLang="en-US" sz="1000" dirty="0">
              <a:solidFill>
                <a:schemeClr val="accent6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5B99684-CC07-AF7A-9C32-FBEE99FFE264}"/>
              </a:ext>
            </a:extLst>
          </p:cNvPr>
          <p:cNvSpPr/>
          <p:nvPr/>
        </p:nvSpPr>
        <p:spPr>
          <a:xfrm>
            <a:off x="7455574" y="3003478"/>
            <a:ext cx="569910" cy="45719"/>
          </a:xfrm>
          <a:prstGeom prst="right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397634-EEB7-F04D-CE66-BA8A5342B660}"/>
              </a:ext>
            </a:extLst>
          </p:cNvPr>
          <p:cNvSpPr txBox="1"/>
          <p:nvPr/>
        </p:nvSpPr>
        <p:spPr>
          <a:xfrm>
            <a:off x="4974212" y="135204"/>
            <a:ext cx="4004622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summary block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identify contents of segment</a:t>
            </a:r>
          </a:p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usage table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counts valid</a:t>
            </a:r>
            <a:r>
              <a:rPr lang="ko-KR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and store last write time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76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49" y="1201763"/>
            <a:ext cx="8492120" cy="359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r>
              <a:rPr lang="en-US" altLang="ko" sz="1400" b="1" dirty="0">
                <a:solidFill>
                  <a:schemeClr val="tx1"/>
                </a:solidFill>
                <a:sym typeface="Wingdings" pitchFamily="2" charset="2"/>
              </a:rPr>
              <a:t>Comparison</a:t>
            </a:r>
            <a:endParaRPr lang="en-US" altLang="ko" sz="1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Sprite LFS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SunOS 4.0.3</a:t>
            </a: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/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r>
              <a:rPr lang="en-US" altLang="ko" sz="1400" b="1" dirty="0">
                <a:solidFill>
                  <a:schemeClr val="tx1"/>
                </a:solidFill>
                <a:sym typeface="Wingdings" pitchFamily="2" charset="2"/>
              </a:rPr>
              <a:t>Machine</a:t>
            </a:r>
            <a:endParaRPr lang="en-US" altLang="ko" sz="1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Sun-4/260 with 32MB RAM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Sun SCSI3 HBA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Wren IV disk (1.3MB/sec): 300MB formatted</a:t>
            </a:r>
          </a:p>
          <a:p>
            <a:pPr marL="882650" lvl="1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SunOS: 8KB block size</a:t>
            </a:r>
          </a:p>
          <a:p>
            <a:pPr marL="882650" lvl="1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ym typeface="Wingdings" pitchFamily="2" charset="2"/>
              </a:rPr>
              <a:t>Sprite LFS: 4KB block size, 1MB segment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/>
              <a:t>Evaluation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2" name="Google Shape;109;p24">
            <a:extLst>
              <a:ext uri="{FF2B5EF4-FFF2-40B4-BE49-F238E27FC236}">
                <a16:creationId xmlns:a16="http://schemas.microsoft.com/office/drawing/2014/main" id="{1A08CB18-99FE-5166-2950-DA3C3E98275D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Environment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081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49" y="1201763"/>
            <a:ext cx="8492120" cy="359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r>
              <a:rPr lang="en-US" altLang="ko" sz="1400" b="1" dirty="0">
                <a:solidFill>
                  <a:schemeClr val="tx1"/>
                </a:solidFill>
                <a:sym typeface="Wingdings" pitchFamily="2" charset="2"/>
              </a:rPr>
              <a:t>Small file performance</a:t>
            </a:r>
            <a:endParaRPr lang="en-US" altLang="ko" sz="1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speed for creation and deletion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Disk busy:</a:t>
            </a:r>
          </a:p>
          <a:p>
            <a:pPr marL="882650" lvl="1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Sprite LFS: 17%</a:t>
            </a:r>
          </a:p>
          <a:p>
            <a:pPr marL="882650" lvl="1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SunOS: 85%</a:t>
            </a: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/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r>
              <a:rPr lang="en-US" altLang="ko" sz="1400" b="1" dirty="0">
                <a:solidFill>
                  <a:schemeClr val="tx1"/>
                </a:solidFill>
                <a:sym typeface="Wingdings" pitchFamily="2" charset="2"/>
              </a:rPr>
              <a:t>Large file performance</a:t>
            </a:r>
            <a:endParaRPr lang="en-US" altLang="ko" sz="1400" dirty="0">
              <a:solidFill>
                <a:schemeClr val="tx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Higher write bandwidth (faster for random I/O)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Low performance in case of reading file sequentially</a:t>
            </a:r>
            <a:b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</a:b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after written randomly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/>
              <a:t>Evaluation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sp>
        <p:nvSpPr>
          <p:cNvPr id="2" name="Google Shape;109;p24">
            <a:extLst>
              <a:ext uri="{FF2B5EF4-FFF2-40B4-BE49-F238E27FC236}">
                <a16:creationId xmlns:a16="http://schemas.microsoft.com/office/drawing/2014/main" id="{1A08CB18-99FE-5166-2950-DA3C3E98275D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Benchmark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78B54-7FF9-E78A-D6AD-C297AD9D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65" y="350275"/>
            <a:ext cx="2846113" cy="247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A485E-EF63-9E28-A9B2-EFFA9469D3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7"/>
          <a:stretch/>
        </p:blipFill>
        <p:spPr>
          <a:xfrm>
            <a:off x="6050442" y="2822199"/>
            <a:ext cx="2820360" cy="211119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6585E2-A9E9-8246-6902-5DFA20557882}"/>
              </a:ext>
            </a:extLst>
          </p:cNvPr>
          <p:cNvCxnSpPr>
            <a:cxnSpLocks/>
          </p:cNvCxnSpPr>
          <p:nvPr/>
        </p:nvCxnSpPr>
        <p:spPr>
          <a:xfrm flipV="1">
            <a:off x="6571830" y="893235"/>
            <a:ext cx="0" cy="102220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3B290E-4125-2D09-DF0D-22A1D1497CF6}"/>
              </a:ext>
            </a:extLst>
          </p:cNvPr>
          <p:cNvSpPr txBox="1"/>
          <p:nvPr/>
        </p:nvSpPr>
        <p:spPr>
          <a:xfrm>
            <a:off x="6550167" y="105240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x10</a:t>
            </a:r>
            <a:endParaRPr lang="ko-KR" altLang="en-US" sz="1000" b="1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F604B-6C11-0EDC-277A-3CAA57A246DD}"/>
              </a:ext>
            </a:extLst>
          </p:cNvPr>
          <p:cNvSpPr txBox="1"/>
          <p:nvPr/>
        </p:nvSpPr>
        <p:spPr>
          <a:xfrm>
            <a:off x="2678581" y="836524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no cleaning happened</a:t>
            </a:r>
            <a:endParaRPr lang="ko-KR" altLang="en-US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4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49" y="1201763"/>
            <a:ext cx="8509969" cy="359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Cleaning overhead limit long-term write performance to 70% of maximum sequential write bandwidth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More than half of segments cleaned were totally empty</a:t>
            </a: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There are a few differences between simulated and real-world environments 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(more locality)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/>
              <a:t>Evaluation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sp>
        <p:nvSpPr>
          <p:cNvPr id="13" name="Google Shape;109;p24">
            <a:extLst>
              <a:ext uri="{FF2B5EF4-FFF2-40B4-BE49-F238E27FC236}">
                <a16:creationId xmlns:a16="http://schemas.microsoft.com/office/drawing/2014/main" id="{B2D1FD83-FD0F-E95D-A556-1B46199055D9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Cleaning Overhead with Real File System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7C77D-7338-7368-CF1A-FA3798C6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5" y="1416988"/>
            <a:ext cx="6277046" cy="1580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2F8F-8146-BC38-935A-D738EB4902E1}"/>
              </a:ext>
            </a:extLst>
          </p:cNvPr>
          <p:cNvSpPr txBox="1"/>
          <p:nvPr/>
        </p:nvSpPr>
        <p:spPr>
          <a:xfrm>
            <a:off x="6370002" y="132063"/>
            <a:ext cx="2613216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Record statistics over a period of 4 months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6BF86F-121B-BDA1-DB50-AC7D1C495A30}"/>
              </a:ext>
            </a:extLst>
          </p:cNvPr>
          <p:cNvSpPr/>
          <p:nvPr/>
        </p:nvSpPr>
        <p:spPr>
          <a:xfrm>
            <a:off x="3669871" y="1667414"/>
            <a:ext cx="536318" cy="989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0F7A9-35D5-F78C-008E-5C2B525CD301}"/>
              </a:ext>
            </a:extLst>
          </p:cNvPr>
          <p:cNvSpPr txBox="1"/>
          <p:nvPr/>
        </p:nvSpPr>
        <p:spPr>
          <a:xfrm>
            <a:off x="3186863" y="2666255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 capacity utilization</a:t>
            </a:r>
            <a:endParaRPr lang="ko-KR" altLang="en-US" sz="1000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EC8AB7-467B-24F4-83DD-AA9F1777A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00" y="927332"/>
            <a:ext cx="2438118" cy="21958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019A3C-D777-1B56-BE6D-40E9020BF929}"/>
              </a:ext>
            </a:extLst>
          </p:cNvPr>
          <p:cNvSpPr/>
          <p:nvPr/>
        </p:nvSpPr>
        <p:spPr>
          <a:xfrm>
            <a:off x="5720316" y="1667414"/>
            <a:ext cx="630865" cy="985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644815-A308-88FF-E01A-3228D36EB628}"/>
              </a:ext>
            </a:extLst>
          </p:cNvPr>
          <p:cNvSpPr/>
          <p:nvPr/>
        </p:nvSpPr>
        <p:spPr>
          <a:xfrm>
            <a:off x="8622975" y="1116742"/>
            <a:ext cx="229892" cy="2298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EF01-EAA8-924C-488E-7CC0953425B5}"/>
              </a:ext>
            </a:extLst>
          </p:cNvPr>
          <p:cNvSpPr txBox="1"/>
          <p:nvPr/>
        </p:nvSpPr>
        <p:spPr>
          <a:xfrm>
            <a:off x="8129891" y="832446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written</a:t>
            </a:r>
            <a:endParaRPr lang="ko-KR" altLang="en-US" sz="1000" dirty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3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779000"/>
            <a:ext cx="8493900" cy="40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600" dirty="0">
                <a:sym typeface="Wingdings" pitchFamily="2" charset="2"/>
              </a:rPr>
              <a:t>Disk random I/O performance is very bad, and existing FSs(like FFS) have many small synchronous random writes.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We propose an LFS that uses a </a:t>
            </a:r>
            <a:r>
              <a:rPr lang="en-US" altLang="ko-KR" sz="1600" dirty="0">
                <a:solidFill>
                  <a:schemeClr val="accent2"/>
                </a:solidFill>
                <a:sym typeface="Wingdings" pitchFamily="2" charset="2"/>
              </a:rPr>
              <a:t>write buffering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en-US" altLang="ko-KR" sz="1600" dirty="0">
                <a:solidFill>
                  <a:schemeClr val="accent2"/>
                </a:solidFill>
                <a:sym typeface="Wingdings" pitchFamily="2" charset="2"/>
              </a:rPr>
              <a:t>append-only(log)</a:t>
            </a:r>
            <a:r>
              <a:rPr lang="en-US" altLang="ko-KR" sz="1600" dirty="0">
                <a:sym typeface="Wingdings" pitchFamily="2" charset="2"/>
              </a:rPr>
              <a:t> approach to make all writes sequential, asynchronous, one large operation.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600" dirty="0"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600" dirty="0">
                <a:sym typeface="Wingdings" pitchFamily="2" charset="2"/>
              </a:rPr>
              <a:t>To efficiently manage free space, we use a segment with a fixed size of large extent and perform a segment cleaning process to clean up invalid data.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To determine which segments to clean, we adopt a </a:t>
            </a:r>
            <a:r>
              <a:rPr lang="en-US" altLang="ko-KR" sz="1600" dirty="0">
                <a:solidFill>
                  <a:schemeClr val="accent2"/>
                </a:solidFill>
                <a:sym typeface="Wingdings" pitchFamily="2" charset="2"/>
              </a:rPr>
              <a:t>cost-benefit policy</a:t>
            </a:r>
            <a:r>
              <a:rPr lang="en-US" altLang="ko-KR" sz="1600" dirty="0">
                <a:sym typeface="Wingdings" pitchFamily="2" charset="2"/>
              </a:rPr>
              <a:t> that considers the age of the data.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600" dirty="0"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-KR" sz="1600" dirty="0">
                <a:sym typeface="Wingdings" pitchFamily="2" charset="2"/>
              </a:rPr>
              <a:t>Compared to FFS, LFS outperforms in all cases except reads to large files.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In practice environment, there is much overhead than predicted.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4</a:t>
            </a:r>
            <a:r>
              <a:rPr lang="ko" dirty="0"/>
              <a:t>. </a:t>
            </a:r>
            <a:r>
              <a:rPr lang="en-US" altLang="ko" dirty="0"/>
              <a:t>Conclusion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9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5. Key Take Away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1041C9-0905-42B8-A25B-07884663B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37868"/>
              </p:ext>
            </p:extLst>
          </p:nvPr>
        </p:nvGraphicFramePr>
        <p:xfrm>
          <a:off x="1864691" y="1237030"/>
          <a:ext cx="5414618" cy="31831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1994">
                  <a:extLst>
                    <a:ext uri="{9D8B030D-6E8A-4147-A177-3AD203B41FA5}">
                      <a16:colId xmlns:a16="http://schemas.microsoft.com/office/drawing/2014/main" val="3118891238"/>
                    </a:ext>
                  </a:extLst>
                </a:gridCol>
                <a:gridCol w="1946312">
                  <a:extLst>
                    <a:ext uri="{9D8B030D-6E8A-4147-A177-3AD203B41FA5}">
                      <a16:colId xmlns:a16="http://schemas.microsoft.com/office/drawing/2014/main" val="3170484404"/>
                    </a:ext>
                  </a:extLst>
                </a:gridCol>
                <a:gridCol w="1946312">
                  <a:extLst>
                    <a:ext uri="{9D8B030D-6E8A-4147-A177-3AD203B41FA5}">
                      <a16:colId xmlns:a16="http://schemas.microsoft.com/office/drawing/2014/main" val="702793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LFS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NAND flash based SSD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367521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1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Append-only, Erase-Before-Write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875692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Write Unit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Extent</a:t>
                      </a:r>
                      <a:b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(based on write buffer)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Page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37532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Erase Unit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Segment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Block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101072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27488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Operation</a:t>
                      </a:r>
                      <a:endParaRPr lang="ko-KR" alt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BE5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BE5D6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43382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Free Space Mgmt.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Segment Cleaning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BE5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Garbage Collection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2975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Mapping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Inode</a:t>
                      </a:r>
                      <a:r>
                        <a:rPr lang="en-US" altLang="ko-KR" sz="1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Map,</a:t>
                      </a:r>
                      <a:br>
                        <a:rPr lang="en-US" altLang="ko-KR" sz="1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altLang="ko-KR" sz="1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Segment Summary Block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BE5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LPN to PPN</a:t>
                      </a:r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52020"/>
                  </a:ext>
                </a:extLst>
              </a:tr>
              <a:tr h="3324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rgbClr val="FBE5D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4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08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214445" y="155588"/>
            <a:ext cx="8718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2D86"/>
              </a:buClr>
              <a:buSzPts val="3000"/>
              <a:buFont typeface="Tahoma"/>
              <a:buNone/>
            </a:pPr>
            <a:r>
              <a:rPr lang="ko"/>
              <a:t>Q&amp;A</a:t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481" y="1434741"/>
            <a:ext cx="4098676" cy="227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>
            <a:spLocks noGrp="1"/>
          </p:cNvSpPr>
          <p:nvPr>
            <p:ph type="ctrTitle"/>
          </p:nvPr>
        </p:nvSpPr>
        <p:spPr>
          <a:xfrm>
            <a:off x="665629" y="2062480"/>
            <a:ext cx="7812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endParaRPr lang="en-US" altLang="ko" sz="1600" b="1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Main memories are dramatically grown up</a:t>
            </a:r>
            <a:endParaRPr lang="en-US" altLang="ko" sz="1400" dirty="0">
              <a:sym typeface="Wingdings" pitchFamily="2" charset="2"/>
            </a:endParaRP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50" dirty="0">
                <a:sym typeface="Wingdings" pitchFamily="2" charset="2"/>
              </a:rPr>
              <a:t>Large file caches can absorb read requests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50" dirty="0">
                <a:sym typeface="Wingdings" pitchFamily="2" charset="2"/>
              </a:rPr>
              <a:t>Disk traffic will become dominated by </a:t>
            </a:r>
            <a:r>
              <a:rPr lang="en-US" altLang="ko" sz="1050" b="1" dirty="0">
                <a:sym typeface="Wingdings" pitchFamily="2" charset="2"/>
              </a:rPr>
              <a:t>writes</a:t>
            </a:r>
          </a:p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endParaRPr lang="en-US" altLang="ko" sz="1200" b="1" dirty="0">
              <a:sym typeface="Wingdings" pitchFamily="2" charset="2"/>
            </a:endParaRPr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Disk’s random I/O performance is very poor</a:t>
            </a:r>
            <a:endParaRPr lang="en-US" altLang="ko" sz="1400" dirty="0">
              <a:sym typeface="Wingdings" pitchFamily="2" charset="2"/>
            </a:endParaRP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50" dirty="0">
                <a:sym typeface="Wingdings" pitchFamily="2" charset="2"/>
              </a:rPr>
              <a:t>Decreasing mechanical cost is limited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311150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Existing file systems(e.g., FFS) spread information in disk: many small accesses</a:t>
            </a: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50" dirty="0">
                <a:sym typeface="Wingdings" pitchFamily="2" charset="2"/>
              </a:rPr>
              <a:t>Bandwidth usage for new data is less than 5%</a:t>
            </a:r>
          </a:p>
          <a:p>
            <a:pPr lvl="1" indent="-31750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050" dirty="0">
                <a:sym typeface="Wingdings" pitchFamily="2" charset="2"/>
              </a:rPr>
              <a:t>Metadata is written synchronously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</a:t>
            </a:r>
            <a:r>
              <a:rPr lang="ko" dirty="0"/>
              <a:t>. </a:t>
            </a:r>
            <a:r>
              <a:rPr lang="en-US" altLang="ko" dirty="0"/>
              <a:t>Introduction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26895E-C7CD-7D76-4B86-24D9EAFBC98E}"/>
              </a:ext>
            </a:extLst>
          </p:cNvPr>
          <p:cNvGrpSpPr/>
          <p:nvPr/>
        </p:nvGrpSpPr>
        <p:grpSpPr>
          <a:xfrm>
            <a:off x="1221581" y="1359446"/>
            <a:ext cx="6700837" cy="1127966"/>
            <a:chOff x="1157288" y="1233316"/>
            <a:chExt cx="6700837" cy="112796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2A4EBB20-73BF-3BF4-B964-65553BB3CB2A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88" y="1800225"/>
              <a:ext cx="67008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31367144-8FB3-1889-3107-1769E794984C}"/>
                </a:ext>
              </a:extLst>
            </p:cNvPr>
            <p:cNvCxnSpPr/>
            <p:nvPr/>
          </p:nvCxnSpPr>
          <p:spPr>
            <a:xfrm>
              <a:off x="3804919" y="1742447"/>
              <a:ext cx="0" cy="115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구름 6">
              <a:extLst>
                <a:ext uri="{FF2B5EF4-FFF2-40B4-BE49-F238E27FC236}">
                  <a16:creationId xmlns:a16="http://schemas.microsoft.com/office/drawing/2014/main" id="{133ABBF0-E5C4-A219-634F-4C4B29D0B747}"/>
                </a:ext>
              </a:extLst>
            </p:cNvPr>
            <p:cNvSpPr/>
            <p:nvPr/>
          </p:nvSpPr>
          <p:spPr>
            <a:xfrm>
              <a:off x="2067711" y="1479070"/>
              <a:ext cx="1293542" cy="642310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80’s</a:t>
              </a:r>
              <a:br>
                <a:rPr kumimoji="1" lang="en-US" altLang="ko-KR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kumimoji="1" lang="en-US" altLang="ko-KR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PC era</a:t>
              </a:r>
              <a:endParaRPr kumimoji="1"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A1702143-1247-3B57-2A01-1D29010455A7}"/>
                </a:ext>
              </a:extLst>
            </p:cNvPr>
            <p:cNvCxnSpPr/>
            <p:nvPr/>
          </p:nvCxnSpPr>
          <p:spPr>
            <a:xfrm>
              <a:off x="6260491" y="1742447"/>
              <a:ext cx="0" cy="115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60150-DCE1-249E-63DA-A14622562E5F}"/>
                </a:ext>
              </a:extLst>
            </p:cNvPr>
            <p:cNvSpPr txBox="1"/>
            <p:nvPr/>
          </p:nvSpPr>
          <p:spPr>
            <a:xfrm>
              <a:off x="3571522" y="1880203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1984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16D570-F448-8188-3D48-A652484C1A29}"/>
                </a:ext>
              </a:extLst>
            </p:cNvPr>
            <p:cNvSpPr txBox="1"/>
            <p:nvPr/>
          </p:nvSpPr>
          <p:spPr>
            <a:xfrm>
              <a:off x="3472135" y="1473653"/>
              <a:ext cx="6655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BSD FFS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AA3DDC96-A648-08D1-7238-7A10A0AD9242}"/>
                </a:ext>
              </a:extLst>
            </p:cNvPr>
            <p:cNvCxnSpPr/>
            <p:nvPr/>
          </p:nvCxnSpPr>
          <p:spPr>
            <a:xfrm>
              <a:off x="4618115" y="1732359"/>
              <a:ext cx="0" cy="1155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6DA76F-BC55-954E-F555-7120F4D2F865}"/>
                </a:ext>
              </a:extLst>
            </p:cNvPr>
            <p:cNvSpPr txBox="1"/>
            <p:nvPr/>
          </p:nvSpPr>
          <p:spPr>
            <a:xfrm>
              <a:off x="4384718" y="1880203"/>
              <a:ext cx="4667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1989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3F54E3-5204-3BDD-F2B2-CFA68C60FF48}"/>
                </a:ext>
              </a:extLst>
            </p:cNvPr>
            <p:cNvSpPr txBox="1"/>
            <p:nvPr/>
          </p:nvSpPr>
          <p:spPr>
            <a:xfrm>
              <a:off x="4171519" y="1463565"/>
              <a:ext cx="8931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SunOS 4.0.3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7CA0A01B-8B6E-9D43-B04B-A3833BECB1B8}"/>
                </a:ext>
              </a:extLst>
            </p:cNvPr>
            <p:cNvCxnSpPr/>
            <p:nvPr/>
          </p:nvCxnSpPr>
          <p:spPr>
            <a:xfrm>
              <a:off x="5722952" y="1742447"/>
              <a:ext cx="0" cy="11555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149DE2-594B-D93B-490D-175DE4DAE3C3}"/>
                </a:ext>
              </a:extLst>
            </p:cNvPr>
            <p:cNvSpPr txBox="1"/>
            <p:nvPr/>
          </p:nvSpPr>
          <p:spPr>
            <a:xfrm>
              <a:off x="5489555" y="1880203"/>
              <a:ext cx="4667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1991</a:t>
              </a:r>
              <a:endParaRPr kumimoji="1" lang="ko-KR" altLang="en-US" sz="1000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6C756E-7FF0-D119-F1D9-9111F7E659A4}"/>
                </a:ext>
              </a:extLst>
            </p:cNvPr>
            <p:cNvSpPr txBox="1"/>
            <p:nvPr/>
          </p:nvSpPr>
          <p:spPr>
            <a:xfrm>
              <a:off x="5361314" y="211506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Published</a:t>
              </a:r>
              <a:endParaRPr kumimoji="1" lang="ko-KR" altLang="en-US" sz="1000" dirty="0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00AA85-B324-4C15-2BF7-F845FA35DF12}"/>
                </a:ext>
              </a:extLst>
            </p:cNvPr>
            <p:cNvSpPr txBox="1"/>
            <p:nvPr/>
          </p:nvSpPr>
          <p:spPr>
            <a:xfrm>
              <a:off x="5045527" y="1462836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Linux project started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9E169-AA1E-14DC-A23C-1BB47C7A9E97}"/>
                </a:ext>
              </a:extLst>
            </p:cNvPr>
            <p:cNvSpPr txBox="1"/>
            <p:nvPr/>
          </p:nvSpPr>
          <p:spPr>
            <a:xfrm>
              <a:off x="6031064" y="1880203"/>
              <a:ext cx="4667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1992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AFB842-5E8F-49C9-C69F-DE9DA4C83380}"/>
                </a:ext>
              </a:extLst>
            </p:cNvPr>
            <p:cNvSpPr txBox="1"/>
            <p:nvPr/>
          </p:nvSpPr>
          <p:spPr>
            <a:xfrm>
              <a:off x="6610875" y="1233316"/>
              <a:ext cx="11288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Flash-based SSD</a:t>
              </a:r>
              <a:endParaRPr kumimoji="1"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" name="구부러진 연결선[U] 20">
              <a:extLst>
                <a:ext uri="{FF2B5EF4-FFF2-40B4-BE49-F238E27FC236}">
                  <a16:creationId xmlns:a16="http://schemas.microsoft.com/office/drawing/2014/main" id="{FF934A39-796C-054E-1852-4063D451B494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6260491" y="1479537"/>
              <a:ext cx="914802" cy="320688"/>
            </a:xfrm>
            <a:prstGeom prst="curved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A305D8-E66E-6ADA-9B21-6F0476BD4F0D}"/>
              </a:ext>
            </a:extLst>
          </p:cNvPr>
          <p:cNvSpPr txBox="1"/>
          <p:nvPr/>
        </p:nvSpPr>
        <p:spPr>
          <a:xfrm>
            <a:off x="970691" y="1322783"/>
            <a:ext cx="120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Floppy disk,</a:t>
            </a:r>
          </a:p>
          <a:p>
            <a:pPr algn="ctr"/>
            <a:r>
              <a:rPr kumimoji="1"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Tape, CD-ROM … </a:t>
            </a:r>
            <a:endParaRPr kumimoji="1"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26B76-EBF3-E0D3-A3CB-78FF3B631F53}"/>
              </a:ext>
            </a:extLst>
          </p:cNvPr>
          <p:cNvSpPr txBox="1"/>
          <p:nvPr/>
        </p:nvSpPr>
        <p:spPr>
          <a:xfrm>
            <a:off x="4334912" y="135944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HDD </a:t>
            </a:r>
            <a:endParaRPr kumimoji="1" lang="ko-KR" altLang="en-US" sz="10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Google Shape;109;p24">
            <a:extLst>
              <a:ext uri="{FF2B5EF4-FFF2-40B4-BE49-F238E27FC236}">
                <a16:creationId xmlns:a16="http://schemas.microsoft.com/office/drawing/2014/main" id="{91C6E32A-524B-F8F4-3177-464D351AA1B6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Background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38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01763"/>
            <a:ext cx="8493900" cy="36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all changes to disk sequentially</a:t>
            </a:r>
            <a:r>
              <a:rPr lang="en-US" altLang="ko" sz="1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in a single operation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 </a:t>
            </a:r>
            <a:r>
              <a:rPr lang="en-US" altLang="ko" sz="1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Log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Convert small synchronous random writes to large asynchronous sequential transfers  Write buffer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</a:t>
            </a:r>
            <a:r>
              <a:rPr lang="ko" dirty="0"/>
              <a:t>. </a:t>
            </a:r>
            <a:r>
              <a:rPr lang="en-US" altLang="ko" dirty="0"/>
              <a:t>Introduction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659393-CF0F-9E91-03B7-2997529F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" y="1553777"/>
            <a:ext cx="3975318" cy="11766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B181378-2917-144C-7B9B-F93F20AC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34" y="1735518"/>
            <a:ext cx="3975316" cy="522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FDBBA-941D-DCFC-0B29-25FDAD9D7D24}"/>
              </a:ext>
            </a:extLst>
          </p:cNvPr>
          <p:cNvSpPr txBox="1"/>
          <p:nvPr/>
        </p:nvSpPr>
        <p:spPr>
          <a:xfrm>
            <a:off x="2179594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FFS</a:t>
            </a:r>
            <a:endParaRPr lang="ko-KR" alt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76874-42AD-8295-8B57-C52F3EDE7FB4}"/>
              </a:ext>
            </a:extLst>
          </p:cNvPr>
          <p:cNvSpPr txBox="1"/>
          <p:nvPr/>
        </p:nvSpPr>
        <p:spPr>
          <a:xfrm>
            <a:off x="6617932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LFS</a:t>
            </a:r>
            <a:endParaRPr lang="ko-KR" altLang="en-US" sz="1000" b="1" dirty="0"/>
          </a:p>
        </p:txBody>
      </p:sp>
      <p:sp>
        <p:nvSpPr>
          <p:cNvPr id="5" name="Google Shape;109;p24">
            <a:extLst>
              <a:ext uri="{FF2B5EF4-FFF2-40B4-BE49-F238E27FC236}">
                <a16:creationId xmlns:a16="http://schemas.microsoft.com/office/drawing/2014/main" id="{BCB1DDC9-0ADF-60E6-B365-F63FCAADE822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Log-structured File System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40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01763"/>
            <a:ext cx="8493900" cy="36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all changes to disk sequentially</a:t>
            </a:r>
            <a:r>
              <a:rPr lang="en-US" altLang="ko" sz="1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 in a single operation</a:t>
            </a: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 </a:t>
            </a:r>
            <a:r>
              <a:rPr lang="en-US" altLang="ko" sz="1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Log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Convert small synchronous random writes to large asynchronous sequential transfers  Write buffer</a:t>
            </a: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</a:t>
            </a:r>
            <a:r>
              <a:rPr lang="ko" dirty="0"/>
              <a:t>. </a:t>
            </a:r>
            <a:r>
              <a:rPr lang="en-US" altLang="ko" dirty="0"/>
              <a:t>Introduction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659393-CF0F-9E91-03B7-2997529F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" y="1553777"/>
            <a:ext cx="3975318" cy="11766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B181378-2917-144C-7B9B-F93F20AC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34" y="1735518"/>
            <a:ext cx="3975316" cy="522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FDBBA-941D-DCFC-0B29-25FDAD9D7D24}"/>
              </a:ext>
            </a:extLst>
          </p:cNvPr>
          <p:cNvSpPr txBox="1"/>
          <p:nvPr/>
        </p:nvSpPr>
        <p:spPr>
          <a:xfrm>
            <a:off x="2179594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FFS</a:t>
            </a:r>
            <a:endParaRPr lang="ko-KR" alt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76874-42AD-8295-8B57-C52F3EDE7FB4}"/>
              </a:ext>
            </a:extLst>
          </p:cNvPr>
          <p:cNvSpPr txBox="1"/>
          <p:nvPr/>
        </p:nvSpPr>
        <p:spPr>
          <a:xfrm>
            <a:off x="6617932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LFS</a:t>
            </a:r>
            <a:endParaRPr lang="ko-KR" altLang="en-US" sz="1000" b="1" dirty="0"/>
          </a:p>
        </p:txBody>
      </p:sp>
      <p:sp>
        <p:nvSpPr>
          <p:cNvPr id="5" name="Google Shape;109;p24">
            <a:extLst>
              <a:ext uri="{FF2B5EF4-FFF2-40B4-BE49-F238E27FC236}">
                <a16:creationId xmlns:a16="http://schemas.microsoft.com/office/drawing/2014/main" id="{BCB1DDC9-0ADF-60E6-B365-F63FCAADE822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Log-structured File System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AD2C75-6312-EB3B-3D23-3FFA9338AD1F}"/>
              </a:ext>
            </a:extLst>
          </p:cNvPr>
          <p:cNvGrpSpPr/>
          <p:nvPr/>
        </p:nvGrpSpPr>
        <p:grpSpPr>
          <a:xfrm>
            <a:off x="4947421" y="94780"/>
            <a:ext cx="3869748" cy="1253043"/>
            <a:chOff x="5078557" y="3367848"/>
            <a:chExt cx="3869748" cy="12530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BF03D0-7F74-6DFC-0BB9-9B4E231B3CEF}"/>
                </a:ext>
              </a:extLst>
            </p:cNvPr>
            <p:cNvSpPr/>
            <p:nvPr/>
          </p:nvSpPr>
          <p:spPr>
            <a:xfrm>
              <a:off x="5078557" y="3367848"/>
              <a:ext cx="3869748" cy="1253043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7487B9A-7FCC-8A3F-D8B2-B7192DA30383}"/>
                </a:ext>
              </a:extLst>
            </p:cNvPr>
            <p:cNvGrpSpPr/>
            <p:nvPr/>
          </p:nvGrpSpPr>
          <p:grpSpPr>
            <a:xfrm>
              <a:off x="5078557" y="3367848"/>
              <a:ext cx="3728480" cy="1253043"/>
              <a:chOff x="3749190" y="2833353"/>
              <a:chExt cx="4693060" cy="145593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0C44D44-9364-F4C0-90E8-6B2CEECB7FC4}"/>
                  </a:ext>
                </a:extLst>
              </p:cNvPr>
              <p:cNvGrpSpPr/>
              <p:nvPr/>
            </p:nvGrpSpPr>
            <p:grpSpPr>
              <a:xfrm>
                <a:off x="3749190" y="2833353"/>
                <a:ext cx="4693060" cy="1030331"/>
                <a:chOff x="4039814" y="2932791"/>
                <a:chExt cx="4693060" cy="1030331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DF745E2C-54AA-081B-6A96-283120459D6B}"/>
                    </a:ext>
                  </a:extLst>
                </p:cNvPr>
                <p:cNvCxnSpPr/>
                <p:nvPr/>
              </p:nvCxnSpPr>
              <p:spPr>
                <a:xfrm>
                  <a:off x="4756298" y="3593806"/>
                  <a:ext cx="39765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00E85A-3562-786D-1CE2-61A1FF18124D}"/>
                    </a:ext>
                  </a:extLst>
                </p:cNvPr>
                <p:cNvSpPr txBox="1"/>
                <p:nvPr/>
              </p:nvSpPr>
              <p:spPr>
                <a:xfrm>
                  <a:off x="8094558" y="3347585"/>
                  <a:ext cx="6383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Memory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329F1F-8739-92C1-1461-41E8B5C51DCC}"/>
                    </a:ext>
                  </a:extLst>
                </p:cNvPr>
                <p:cNvSpPr txBox="1"/>
                <p:nvPr/>
              </p:nvSpPr>
              <p:spPr>
                <a:xfrm>
                  <a:off x="8310964" y="3598287"/>
                  <a:ext cx="4219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Disk</a:t>
                  </a:r>
                </a:p>
              </p:txBody>
            </p:sp>
            <p:sp>
              <p:nvSpPr>
                <p:cNvPr id="37" name="화살표: U자형 36">
                  <a:extLst>
                    <a:ext uri="{FF2B5EF4-FFF2-40B4-BE49-F238E27FC236}">
                      <a16:creationId xmlns:a16="http://schemas.microsoft.com/office/drawing/2014/main" id="{B99481D2-E1B9-7E4D-14F4-1435BFB8C5BC}"/>
                    </a:ext>
                  </a:extLst>
                </p:cNvPr>
                <p:cNvSpPr/>
                <p:nvPr/>
              </p:nvSpPr>
              <p:spPr>
                <a:xfrm rot="5400000" flipV="1">
                  <a:off x="4431754" y="3519964"/>
                  <a:ext cx="477885" cy="171204"/>
                </a:xfrm>
                <a:prstGeom prst="uturn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1CE7DEB0-E0C4-F9B4-70A8-DEA181E36F4D}"/>
                    </a:ext>
                  </a:extLst>
                </p:cNvPr>
                <p:cNvSpPr/>
                <p:nvPr/>
              </p:nvSpPr>
              <p:spPr>
                <a:xfrm>
                  <a:off x="4829791" y="3224479"/>
                  <a:ext cx="833817" cy="24621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0329563E-6044-5DAE-E3E0-C732B39EEF92}"/>
                    </a:ext>
                  </a:extLst>
                </p:cNvPr>
                <p:cNvSpPr/>
                <p:nvPr/>
              </p:nvSpPr>
              <p:spPr>
                <a:xfrm>
                  <a:off x="4829791" y="3716911"/>
                  <a:ext cx="833817" cy="24621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44601821-3A4A-F89B-2B8D-2C042249EA51}"/>
                    </a:ext>
                  </a:extLst>
                </p:cNvPr>
                <p:cNvSpPr/>
                <p:nvPr/>
              </p:nvSpPr>
              <p:spPr>
                <a:xfrm>
                  <a:off x="5794821" y="3716910"/>
                  <a:ext cx="833817" cy="2462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25B2FA9-F99D-AEE4-DB3D-1C9DD35CB8EC}"/>
                    </a:ext>
                  </a:extLst>
                </p:cNvPr>
                <p:cNvSpPr/>
                <p:nvPr/>
              </p:nvSpPr>
              <p:spPr>
                <a:xfrm>
                  <a:off x="6759851" y="3716910"/>
                  <a:ext cx="833817" cy="2462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F4B1CD1-6ED1-AD17-61DE-787BC951D71E}"/>
                    </a:ext>
                  </a:extLst>
                </p:cNvPr>
                <p:cNvSpPr txBox="1"/>
                <p:nvPr/>
              </p:nvSpPr>
              <p:spPr>
                <a:xfrm>
                  <a:off x="4703733" y="2932791"/>
                  <a:ext cx="1085932" cy="286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Write buffer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F6B427C-9DE8-4A45-4F87-8CC3A3CEF1AC}"/>
                    </a:ext>
                  </a:extLst>
                </p:cNvPr>
                <p:cNvSpPr txBox="1"/>
                <p:nvPr/>
              </p:nvSpPr>
              <p:spPr>
                <a:xfrm>
                  <a:off x="7724881" y="3678869"/>
                  <a:ext cx="30008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7DC0E6-BEAD-FFE4-D5EA-AF3B0C9B1484}"/>
                    </a:ext>
                  </a:extLst>
                </p:cNvPr>
                <p:cNvSpPr txBox="1"/>
                <p:nvPr/>
              </p:nvSpPr>
              <p:spPr>
                <a:xfrm>
                  <a:off x="4039814" y="3482456"/>
                  <a:ext cx="607734" cy="286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Flush</a:t>
                  </a:r>
                  <a:endParaRPr lang="ko-KR" altLang="en-US" sz="1000" dirty="0">
                    <a:solidFill>
                      <a:schemeClr val="accent2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AC70A08-A3AC-C4D6-EDE3-5859EAC91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998669"/>
                <a:ext cx="2862258" cy="0"/>
              </a:xfrm>
              <a:prstGeom prst="straightConnector1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1858EA-2572-1E04-88AF-47958AE1EE2D}"/>
                  </a:ext>
                </a:extLst>
              </p:cNvPr>
              <p:cNvSpPr txBox="1"/>
              <p:nvPr/>
            </p:nvSpPr>
            <p:spPr>
              <a:xfrm>
                <a:off x="5021328" y="4003197"/>
                <a:ext cx="1963600" cy="28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write (Log)</a:t>
                </a:r>
                <a:endParaRPr lang="ko-KR" altLang="en-US" sz="1000" dirty="0">
                  <a:solidFill>
                    <a:schemeClr val="accent2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043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01763"/>
            <a:ext cx="8493900" cy="360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39700" indent="0">
              <a:lnSpc>
                <a:spcPct val="125000"/>
              </a:lnSpc>
              <a:spcBef>
                <a:spcPts val="0"/>
              </a:spcBef>
              <a:buSzPts val="1400"/>
              <a:buNone/>
            </a:pPr>
            <a:endParaRPr lang="en-US" altLang="ko" sz="1400" dirty="0"/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all changes to disk sequentially </a:t>
            </a:r>
            <a:r>
              <a:rPr lang="en-US" altLang="ko" sz="1400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in a single operation</a:t>
            </a: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altLang="ko" sz="1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 </a:t>
            </a:r>
            <a:r>
              <a:rPr lang="en-US" altLang="ko" sz="1400" b="1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Wingdings" pitchFamily="2" charset="2"/>
              </a:rPr>
              <a:t>Log</a:t>
            </a: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Convert small synchronous random writes to large asynchronous sequential transfers  write buffer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endParaRPr lang="en-US" altLang="ko" sz="1400" dirty="0">
              <a:sym typeface="Wingdings" pitchFamily="2" charset="2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1</a:t>
            </a:r>
            <a:r>
              <a:rPr lang="ko" dirty="0"/>
              <a:t>. </a:t>
            </a:r>
            <a:r>
              <a:rPr lang="en-US" altLang="ko" dirty="0"/>
              <a:t>Introduction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659393-CF0F-9E91-03B7-2997529F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" y="1553777"/>
            <a:ext cx="3975318" cy="117666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B181378-2917-144C-7B9B-F93F20AC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34" y="1735518"/>
            <a:ext cx="3975316" cy="522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FDBBA-941D-DCFC-0B29-25FDAD9D7D24}"/>
              </a:ext>
            </a:extLst>
          </p:cNvPr>
          <p:cNvSpPr txBox="1"/>
          <p:nvPr/>
        </p:nvSpPr>
        <p:spPr>
          <a:xfrm>
            <a:off x="2179594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FFS</a:t>
            </a:r>
            <a:endParaRPr lang="ko-KR" altLang="en-US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76874-42AD-8295-8B57-C52F3EDE7FB4}"/>
              </a:ext>
            </a:extLst>
          </p:cNvPr>
          <p:cNvSpPr txBox="1"/>
          <p:nvPr/>
        </p:nvSpPr>
        <p:spPr>
          <a:xfrm>
            <a:off x="6617932" y="134358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LFS</a:t>
            </a:r>
            <a:endParaRPr lang="ko-KR" altLang="en-US" sz="1000" b="1" dirty="0"/>
          </a:p>
        </p:txBody>
      </p:sp>
      <p:sp>
        <p:nvSpPr>
          <p:cNvPr id="5" name="Google Shape;109;p24">
            <a:extLst>
              <a:ext uri="{FF2B5EF4-FFF2-40B4-BE49-F238E27FC236}">
                <a16:creationId xmlns:a16="http://schemas.microsoft.com/office/drawing/2014/main" id="{BCB1DDC9-0ADF-60E6-B365-F63FCAADE822}"/>
              </a:ext>
            </a:extLst>
          </p:cNvPr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Log-structured File System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AAD2C75-6312-EB3B-3D23-3FFA9338AD1F}"/>
              </a:ext>
            </a:extLst>
          </p:cNvPr>
          <p:cNvGrpSpPr/>
          <p:nvPr/>
        </p:nvGrpSpPr>
        <p:grpSpPr>
          <a:xfrm>
            <a:off x="4947421" y="94780"/>
            <a:ext cx="3869748" cy="1253043"/>
            <a:chOff x="5078557" y="3367848"/>
            <a:chExt cx="3869748" cy="125304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BF03D0-7F74-6DFC-0BB9-9B4E231B3CEF}"/>
                </a:ext>
              </a:extLst>
            </p:cNvPr>
            <p:cNvSpPr/>
            <p:nvPr/>
          </p:nvSpPr>
          <p:spPr>
            <a:xfrm>
              <a:off x="5078557" y="3367848"/>
              <a:ext cx="3869748" cy="1253043"/>
            </a:xfrm>
            <a:prstGeom prst="rect">
              <a:avLst/>
            </a:prstGeom>
            <a:solidFill>
              <a:srgbClr val="F2F2F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7487B9A-7FCC-8A3F-D8B2-B7192DA30383}"/>
                </a:ext>
              </a:extLst>
            </p:cNvPr>
            <p:cNvGrpSpPr/>
            <p:nvPr/>
          </p:nvGrpSpPr>
          <p:grpSpPr>
            <a:xfrm>
              <a:off x="5078557" y="3367848"/>
              <a:ext cx="3728480" cy="1253043"/>
              <a:chOff x="3749190" y="2833353"/>
              <a:chExt cx="4693060" cy="145593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0C44D44-9364-F4C0-90E8-6B2CEECB7FC4}"/>
                  </a:ext>
                </a:extLst>
              </p:cNvPr>
              <p:cNvGrpSpPr/>
              <p:nvPr/>
            </p:nvGrpSpPr>
            <p:grpSpPr>
              <a:xfrm>
                <a:off x="3749190" y="2833353"/>
                <a:ext cx="4693060" cy="1030331"/>
                <a:chOff x="4039814" y="2932791"/>
                <a:chExt cx="4693060" cy="1030331"/>
              </a:xfrm>
            </p:grpSpPr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DF745E2C-54AA-081B-6A96-283120459D6B}"/>
                    </a:ext>
                  </a:extLst>
                </p:cNvPr>
                <p:cNvCxnSpPr/>
                <p:nvPr/>
              </p:nvCxnSpPr>
              <p:spPr>
                <a:xfrm>
                  <a:off x="4756298" y="3593806"/>
                  <a:ext cx="397657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00E85A-3562-786D-1CE2-61A1FF18124D}"/>
                    </a:ext>
                  </a:extLst>
                </p:cNvPr>
                <p:cNvSpPr txBox="1"/>
                <p:nvPr/>
              </p:nvSpPr>
              <p:spPr>
                <a:xfrm>
                  <a:off x="8094558" y="3347585"/>
                  <a:ext cx="63831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Memory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329F1F-8739-92C1-1461-41E8B5C51DCC}"/>
                    </a:ext>
                  </a:extLst>
                </p:cNvPr>
                <p:cNvSpPr txBox="1"/>
                <p:nvPr/>
              </p:nvSpPr>
              <p:spPr>
                <a:xfrm>
                  <a:off x="8310964" y="3598287"/>
                  <a:ext cx="4219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Disk</a:t>
                  </a:r>
                </a:p>
              </p:txBody>
            </p:sp>
            <p:sp>
              <p:nvSpPr>
                <p:cNvPr id="37" name="화살표: U자형 36">
                  <a:extLst>
                    <a:ext uri="{FF2B5EF4-FFF2-40B4-BE49-F238E27FC236}">
                      <a16:creationId xmlns:a16="http://schemas.microsoft.com/office/drawing/2014/main" id="{B99481D2-E1B9-7E4D-14F4-1435BFB8C5BC}"/>
                    </a:ext>
                  </a:extLst>
                </p:cNvPr>
                <p:cNvSpPr/>
                <p:nvPr/>
              </p:nvSpPr>
              <p:spPr>
                <a:xfrm rot="5400000" flipV="1">
                  <a:off x="4431754" y="3519964"/>
                  <a:ext cx="477885" cy="171204"/>
                </a:xfrm>
                <a:prstGeom prst="uturnArrow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1CE7DEB0-E0C4-F9B4-70A8-DEA181E36F4D}"/>
                    </a:ext>
                  </a:extLst>
                </p:cNvPr>
                <p:cNvSpPr/>
                <p:nvPr/>
              </p:nvSpPr>
              <p:spPr>
                <a:xfrm>
                  <a:off x="4829791" y="3224479"/>
                  <a:ext cx="833817" cy="246211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0329563E-6044-5DAE-E3E0-C732B39EEF92}"/>
                    </a:ext>
                  </a:extLst>
                </p:cNvPr>
                <p:cNvSpPr/>
                <p:nvPr/>
              </p:nvSpPr>
              <p:spPr>
                <a:xfrm>
                  <a:off x="4829791" y="3716911"/>
                  <a:ext cx="833817" cy="24621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44601821-3A4A-F89B-2B8D-2C042249EA51}"/>
                    </a:ext>
                  </a:extLst>
                </p:cNvPr>
                <p:cNvSpPr/>
                <p:nvPr/>
              </p:nvSpPr>
              <p:spPr>
                <a:xfrm>
                  <a:off x="5794821" y="3716910"/>
                  <a:ext cx="833817" cy="2462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625B2FA9-F99D-AEE4-DB3D-1C9DD35CB8EC}"/>
                    </a:ext>
                  </a:extLst>
                </p:cNvPr>
                <p:cNvSpPr/>
                <p:nvPr/>
              </p:nvSpPr>
              <p:spPr>
                <a:xfrm>
                  <a:off x="6759851" y="3716910"/>
                  <a:ext cx="833817" cy="2462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F4B1CD1-6ED1-AD17-61DE-787BC951D71E}"/>
                    </a:ext>
                  </a:extLst>
                </p:cNvPr>
                <p:cNvSpPr txBox="1"/>
                <p:nvPr/>
              </p:nvSpPr>
              <p:spPr>
                <a:xfrm>
                  <a:off x="4703733" y="2932791"/>
                  <a:ext cx="1085932" cy="286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Write buffer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F6B427C-9DE8-4A45-4F87-8CC3A3CEF1AC}"/>
                    </a:ext>
                  </a:extLst>
                </p:cNvPr>
                <p:cNvSpPr txBox="1"/>
                <p:nvPr/>
              </p:nvSpPr>
              <p:spPr>
                <a:xfrm>
                  <a:off x="7724881" y="3678869"/>
                  <a:ext cx="30008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…</a:t>
                  </a:r>
                  <a:endParaRPr lang="ko-KR" altLang="en-US" sz="1000" dirty="0"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7DC0E6-BEAD-FFE4-D5EA-AF3B0C9B1484}"/>
                    </a:ext>
                  </a:extLst>
                </p:cNvPr>
                <p:cNvSpPr txBox="1"/>
                <p:nvPr/>
              </p:nvSpPr>
              <p:spPr>
                <a:xfrm>
                  <a:off x="4039814" y="3482456"/>
                  <a:ext cx="607734" cy="2860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accent2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Flush</a:t>
                  </a:r>
                  <a:endParaRPr lang="ko-KR" altLang="en-US" sz="1000" dirty="0">
                    <a:solidFill>
                      <a:schemeClr val="accent2"/>
                    </a:solidFill>
                    <a:latin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AC70A08-A3AC-C4D6-EDE3-5859EAC91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998669"/>
                <a:ext cx="2862258" cy="0"/>
              </a:xfrm>
              <a:prstGeom prst="straightConnector1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1858EA-2572-1E04-88AF-47958AE1EE2D}"/>
                  </a:ext>
                </a:extLst>
              </p:cNvPr>
              <p:cNvSpPr txBox="1"/>
              <p:nvPr/>
            </p:nvSpPr>
            <p:spPr>
              <a:xfrm>
                <a:off x="5021328" y="4003197"/>
                <a:ext cx="1963600" cy="28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accent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write (Log)</a:t>
                </a:r>
                <a:endParaRPr lang="ko-KR" altLang="en-US" sz="1000" dirty="0">
                  <a:solidFill>
                    <a:schemeClr val="accent2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4776D6-796A-4083-D80F-1B7BE200F236}"/>
              </a:ext>
            </a:extLst>
          </p:cNvPr>
          <p:cNvSpPr txBox="1"/>
          <p:nvPr/>
        </p:nvSpPr>
        <p:spPr>
          <a:xfrm>
            <a:off x="2083421" y="3736137"/>
            <a:ext cx="1241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181DD-DB24-5BBE-224F-B925794E58B5}"/>
              </a:ext>
            </a:extLst>
          </p:cNvPr>
          <p:cNvSpPr txBox="1"/>
          <p:nvPr/>
        </p:nvSpPr>
        <p:spPr>
          <a:xfrm>
            <a:off x="3116602" y="3941737"/>
            <a:ext cx="3991798" cy="60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1. How to retrieve information from log?</a:t>
            </a:r>
            <a:endParaRPr lang="en-US" altLang="ko" sz="1400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2. How to manage free space on disk?</a:t>
            </a:r>
          </a:p>
        </p:txBody>
      </p:sp>
    </p:spTree>
    <p:extLst>
      <p:ext uri="{BB962C8B-B14F-4D97-AF65-F5344CB8AC3E}">
        <p14:creationId xmlns:p14="http://schemas.microsoft.com/office/powerpoint/2010/main" val="27115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009A2F-219B-2DCA-0751-00DCBAF5F2FB}"/>
              </a:ext>
            </a:extLst>
          </p:cNvPr>
          <p:cNvGrpSpPr/>
          <p:nvPr/>
        </p:nvGrpSpPr>
        <p:grpSpPr>
          <a:xfrm>
            <a:off x="1739315" y="3694389"/>
            <a:ext cx="5800221" cy="418214"/>
            <a:chOff x="1671888" y="3769185"/>
            <a:chExt cx="5800221" cy="4182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655EA2-C8A3-B145-21DB-54BEA87F1DE1}"/>
                </a:ext>
              </a:extLst>
            </p:cNvPr>
            <p:cNvSpPr/>
            <p:nvPr/>
          </p:nvSpPr>
          <p:spPr>
            <a:xfrm>
              <a:off x="1671888" y="3769185"/>
              <a:ext cx="5800221" cy="418214"/>
            </a:xfrm>
            <a:prstGeom prst="rect">
              <a:avLst/>
            </a:prstGeom>
            <a:solidFill>
              <a:schemeClr val="bg1"/>
            </a:solidFill>
            <a:ln w="19050"/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2BC14-7E7E-4212-DF0E-8C0FDB3C5E23}"/>
                </a:ext>
              </a:extLst>
            </p:cNvPr>
            <p:cNvSpPr/>
            <p:nvPr/>
          </p:nvSpPr>
          <p:spPr>
            <a:xfrm>
              <a:off x="1671889" y="3769185"/>
              <a:ext cx="705398" cy="418214"/>
            </a:xfrm>
            <a:prstGeom prst="rect">
              <a:avLst/>
            </a:prstGeom>
            <a:solidFill>
              <a:srgbClr val="DAE3F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 Block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E7685B-FE1F-554E-71CE-12EBB7F72BCD}"/>
                </a:ext>
              </a:extLst>
            </p:cNvPr>
            <p:cNvSpPr txBox="1"/>
            <p:nvPr/>
          </p:nvSpPr>
          <p:spPr>
            <a:xfrm>
              <a:off x="6034231" y="384494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C043F5F-C92C-A1A1-3352-26C9196F5637}"/>
                </a:ext>
              </a:extLst>
            </p:cNvPr>
            <p:cNvSpPr/>
            <p:nvPr/>
          </p:nvSpPr>
          <p:spPr>
            <a:xfrm>
              <a:off x="3808001" y="3769185"/>
              <a:ext cx="720000" cy="4182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Dir1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DAF9FD-2943-08DA-7E2A-17C8A03767F5}"/>
                </a:ext>
              </a:extLst>
            </p:cNvPr>
            <p:cNvSpPr/>
            <p:nvPr/>
          </p:nvSpPr>
          <p:spPr>
            <a:xfrm>
              <a:off x="2368001" y="3769185"/>
              <a:ext cx="720000" cy="4182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File1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C4BFF1-438A-51F0-D106-5F17F0D2854F}"/>
                </a:ext>
              </a:extLst>
            </p:cNvPr>
            <p:cNvSpPr/>
            <p:nvPr/>
          </p:nvSpPr>
          <p:spPr>
            <a:xfrm>
              <a:off x="5248001" y="3769185"/>
              <a:ext cx="705398" cy="41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Inode</a:t>
              </a:r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Map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48B1E3-75CF-6117-AD21-8D8AD479B8C1}"/>
                </a:ext>
              </a:extLst>
            </p:cNvPr>
            <p:cNvSpPr/>
            <p:nvPr/>
          </p:nvSpPr>
          <p:spPr>
            <a:xfrm>
              <a:off x="3088001" y="3769186"/>
              <a:ext cx="720000" cy="41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File1</a:t>
              </a:r>
            </a:p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CFF90A-855F-5805-9D84-7E51FE2FC421}"/>
                </a:ext>
              </a:extLst>
            </p:cNvPr>
            <p:cNvSpPr/>
            <p:nvPr/>
          </p:nvSpPr>
          <p:spPr>
            <a:xfrm>
              <a:off x="4528001" y="3769185"/>
              <a:ext cx="720000" cy="41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Dir1</a:t>
              </a:r>
            </a:p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Inode</a:t>
            </a:r>
            <a:r>
              <a:rPr lang="en-US" altLang="ko-KR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 structure</a:t>
            </a:r>
            <a:endParaRPr lang="en-US" altLang="ko" sz="1600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Same as FFS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Written in append like data: not fixed position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“</a:t>
            </a:r>
            <a:r>
              <a:rPr lang="en-US" altLang="ko" sz="1400" dirty="0" err="1"/>
              <a:t>Inode</a:t>
            </a:r>
            <a:r>
              <a:rPr lang="en-US" altLang="ko" sz="1400" dirty="0"/>
              <a:t> map” map </a:t>
            </a:r>
            <a:r>
              <a:rPr lang="en-US" altLang="ko" sz="1400" dirty="0" err="1"/>
              <a:t>inode</a:t>
            </a:r>
            <a:r>
              <a:rPr lang="en-US" altLang="ko" sz="1400" dirty="0"/>
              <a:t> number and disk address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 err="1"/>
              <a:t>Inode</a:t>
            </a:r>
            <a:r>
              <a:rPr lang="en-US" altLang="ko" sz="1400" dirty="0"/>
              <a:t> map also keep moving</a:t>
            </a:r>
          </a:p>
          <a:p>
            <a:pPr marL="1397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altLang="ko" sz="1400" dirty="0"/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How to retrieve information from log?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8990B4-1A0C-E3AA-8CBE-5F62C1DDAF21}"/>
              </a:ext>
            </a:extLst>
          </p:cNvPr>
          <p:cNvSpPr txBox="1"/>
          <p:nvPr/>
        </p:nvSpPr>
        <p:spPr>
          <a:xfrm>
            <a:off x="806207" y="41182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Address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말풍선: 타원형 107">
            <a:extLst>
              <a:ext uri="{FF2B5EF4-FFF2-40B4-BE49-F238E27FC236}">
                <a16:creationId xmlns:a16="http://schemas.microsoft.com/office/drawing/2014/main" id="{23859BF1-5FF9-FBBB-BEAB-57D0FC510FC4}"/>
              </a:ext>
            </a:extLst>
          </p:cNvPr>
          <p:cNvSpPr/>
          <p:nvPr/>
        </p:nvSpPr>
        <p:spPr>
          <a:xfrm>
            <a:off x="6451315" y="2190804"/>
            <a:ext cx="2397205" cy="1191533"/>
          </a:xfrm>
          <a:prstGeom prst="wedgeEllipseCallout">
            <a:avLst>
              <a:gd name="adj1" fmla="val -71397"/>
              <a:gd name="adj2" fmla="val 821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32B986A-6502-30AF-7832-49EDD2E2E768}"/>
              </a:ext>
            </a:extLst>
          </p:cNvPr>
          <p:cNvGrpSpPr/>
          <p:nvPr/>
        </p:nvGrpSpPr>
        <p:grpSpPr>
          <a:xfrm>
            <a:off x="7068552" y="2329722"/>
            <a:ext cx="1162730" cy="907312"/>
            <a:chOff x="6244737" y="2218660"/>
            <a:chExt cx="1162730" cy="90731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094C95-99E0-CF2C-57CD-2535C41AE716}"/>
                </a:ext>
              </a:extLst>
            </p:cNvPr>
            <p:cNvSpPr/>
            <p:nvPr/>
          </p:nvSpPr>
          <p:spPr>
            <a:xfrm>
              <a:off x="6244737" y="2218660"/>
              <a:ext cx="581365" cy="226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inum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326620-84B8-E3D1-C663-7FF9AEDB9278}"/>
                </a:ext>
              </a:extLst>
            </p:cNvPr>
            <p:cNvSpPr/>
            <p:nvPr/>
          </p:nvSpPr>
          <p:spPr>
            <a:xfrm>
              <a:off x="6826102" y="2218660"/>
              <a:ext cx="581365" cy="226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address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E97A008-783F-0048-AA7E-AC248F75FC29}"/>
                </a:ext>
              </a:extLst>
            </p:cNvPr>
            <p:cNvSpPr/>
            <p:nvPr/>
          </p:nvSpPr>
          <p:spPr>
            <a:xfrm>
              <a:off x="6244737" y="2445488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file1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BED806A-F1C4-DA5C-38DD-5DCEB6EC0CFD}"/>
                </a:ext>
              </a:extLst>
            </p:cNvPr>
            <p:cNvSpPr/>
            <p:nvPr/>
          </p:nvSpPr>
          <p:spPr>
            <a:xfrm>
              <a:off x="6826102" y="2445488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06FB9A-B573-D6F6-D56B-0E418CBECBB5}"/>
                </a:ext>
              </a:extLst>
            </p:cNvPr>
            <p:cNvSpPr/>
            <p:nvPr/>
          </p:nvSpPr>
          <p:spPr>
            <a:xfrm>
              <a:off x="6244737" y="2672316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dir1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87DC431-F429-41B3-D7EF-2E37FFBFBD1B}"/>
                </a:ext>
              </a:extLst>
            </p:cNvPr>
            <p:cNvSpPr/>
            <p:nvPr/>
          </p:nvSpPr>
          <p:spPr>
            <a:xfrm>
              <a:off x="6826102" y="2672316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061A1E3-1F2E-F483-A79A-C3903986EC12}"/>
                </a:ext>
              </a:extLst>
            </p:cNvPr>
            <p:cNvSpPr/>
            <p:nvPr/>
          </p:nvSpPr>
          <p:spPr>
            <a:xfrm>
              <a:off x="6244737" y="2899144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B195CAE-94EA-AB54-0368-CE31C8B46ED2}"/>
                </a:ext>
              </a:extLst>
            </p:cNvPr>
            <p:cNvSpPr/>
            <p:nvPr/>
          </p:nvSpPr>
          <p:spPr>
            <a:xfrm>
              <a:off x="6826102" y="2899144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8E4FCF-2EB8-64E7-9E1D-4F1FB2D67C43}"/>
              </a:ext>
            </a:extLst>
          </p:cNvPr>
          <p:cNvSpPr txBox="1"/>
          <p:nvPr/>
        </p:nvSpPr>
        <p:spPr>
          <a:xfrm>
            <a:off x="1615173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7A610-2A09-520C-1D12-F0B2A3AECE66}"/>
              </a:ext>
            </a:extLst>
          </p:cNvPr>
          <p:cNvSpPr txBox="1"/>
          <p:nvPr/>
        </p:nvSpPr>
        <p:spPr>
          <a:xfrm>
            <a:off x="2311285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3A6D1-0324-D429-AD72-EC2EA8A7EDCA}"/>
              </a:ext>
            </a:extLst>
          </p:cNvPr>
          <p:cNvSpPr txBox="1"/>
          <p:nvPr/>
        </p:nvSpPr>
        <p:spPr>
          <a:xfrm>
            <a:off x="3028112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3BFAB-0F82-3DA1-5587-C682B712CF56}"/>
              </a:ext>
            </a:extLst>
          </p:cNvPr>
          <p:cNvSpPr txBox="1"/>
          <p:nvPr/>
        </p:nvSpPr>
        <p:spPr>
          <a:xfrm>
            <a:off x="3745014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31DDB2-9E9B-9EFF-B87D-FB09E6703E24}"/>
              </a:ext>
            </a:extLst>
          </p:cNvPr>
          <p:cNvSpPr txBox="1"/>
          <p:nvPr/>
        </p:nvSpPr>
        <p:spPr>
          <a:xfrm>
            <a:off x="4477558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EFE67-9114-B947-DCB7-EF493D7925D2}"/>
              </a:ext>
            </a:extLst>
          </p:cNvPr>
          <p:cNvSpPr txBox="1"/>
          <p:nvPr/>
        </p:nvSpPr>
        <p:spPr>
          <a:xfrm>
            <a:off x="5191285" y="41055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DE7EC0A-1866-1204-9D2F-0896AEB38719}"/>
              </a:ext>
            </a:extLst>
          </p:cNvPr>
          <p:cNvCxnSpPr>
            <a:stCxn id="20" idx="0"/>
            <a:endCxn id="22" idx="0"/>
          </p:cNvCxnSpPr>
          <p:nvPr/>
        </p:nvCxnSpPr>
        <p:spPr>
          <a:xfrm rot="16200000" flipV="1">
            <a:off x="5311778" y="3338039"/>
            <a:ext cx="12700" cy="712699"/>
          </a:xfrm>
          <a:prstGeom prst="bentConnector3">
            <a:avLst>
              <a:gd name="adj1" fmla="val 124184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A9F53A7-F218-9C4B-6FF8-BC0130D4ED41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 flipV="1">
            <a:off x="4591777" y="2618039"/>
            <a:ext cx="1" cy="2152699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1E5034-7B9E-4E09-B642-3A749CD9D89E}"/>
              </a:ext>
            </a:extLst>
          </p:cNvPr>
          <p:cNvGrpSpPr/>
          <p:nvPr/>
        </p:nvGrpSpPr>
        <p:grpSpPr>
          <a:xfrm>
            <a:off x="5982362" y="332484"/>
            <a:ext cx="2753744" cy="1542562"/>
            <a:chOff x="5520886" y="794946"/>
            <a:chExt cx="3054255" cy="246764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50EB953-2727-D9A1-5869-8ABC70AFA739}"/>
                </a:ext>
              </a:extLst>
            </p:cNvPr>
            <p:cNvGrpSpPr/>
            <p:nvPr/>
          </p:nvGrpSpPr>
          <p:grpSpPr>
            <a:xfrm>
              <a:off x="5520886" y="794946"/>
              <a:ext cx="1158634" cy="2047234"/>
              <a:chOff x="6380902" y="731470"/>
              <a:chExt cx="1158634" cy="2047234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479511F-76E4-A019-CA49-C0B1AE2ECD27}"/>
                  </a:ext>
                </a:extLst>
              </p:cNvPr>
              <p:cNvSpPr/>
              <p:nvPr/>
            </p:nvSpPr>
            <p:spPr>
              <a:xfrm>
                <a:off x="6380902" y="731470"/>
                <a:ext cx="1158634" cy="56886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Metadata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E5426E8-8D4F-1895-D0B2-2013CCF56477}"/>
                  </a:ext>
                </a:extLst>
              </p:cNvPr>
              <p:cNvSpPr/>
              <p:nvPr/>
            </p:nvSpPr>
            <p:spPr>
              <a:xfrm>
                <a:off x="6380902" y="1283761"/>
                <a:ext cx="1158634" cy="301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Direct block 0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EF748EB-92C6-1370-6646-4FB7CDD4D7CC}"/>
                  </a:ext>
                </a:extLst>
              </p:cNvPr>
              <p:cNvSpPr/>
              <p:nvPr/>
            </p:nvSpPr>
            <p:spPr>
              <a:xfrm>
                <a:off x="6380902" y="1584962"/>
                <a:ext cx="1158634" cy="301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23ADCA9-74A8-5421-CFAA-62239DF1F000}"/>
                  </a:ext>
                </a:extLst>
              </p:cNvPr>
              <p:cNvSpPr/>
              <p:nvPr/>
            </p:nvSpPr>
            <p:spPr>
              <a:xfrm>
                <a:off x="6380902" y="1880438"/>
                <a:ext cx="1158634" cy="301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Direct block 9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0B214C9-0894-B16E-4FFC-0FB9AB3C5FA4}"/>
                  </a:ext>
                </a:extLst>
              </p:cNvPr>
              <p:cNvSpPr/>
              <p:nvPr/>
            </p:nvSpPr>
            <p:spPr>
              <a:xfrm>
                <a:off x="6380902" y="2175914"/>
                <a:ext cx="1158634" cy="301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Indirect block 0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DC87294-0A28-53FD-DBD2-AB6C295D514D}"/>
                  </a:ext>
                </a:extLst>
              </p:cNvPr>
              <p:cNvSpPr/>
              <p:nvPr/>
            </p:nvSpPr>
            <p:spPr>
              <a:xfrm>
                <a:off x="6380902" y="2477504"/>
                <a:ext cx="1158634" cy="3012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60ABDA-E62D-9C52-5A0B-74DB6C013DB3}"/>
                </a:ext>
              </a:extLst>
            </p:cNvPr>
            <p:cNvSpPr txBox="1"/>
            <p:nvPr/>
          </p:nvSpPr>
          <p:spPr>
            <a:xfrm>
              <a:off x="5828890" y="2917942"/>
              <a:ext cx="542625" cy="344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D41B7EA-E24C-8C6D-8A3B-B65155BFC54F}"/>
                </a:ext>
              </a:extLst>
            </p:cNvPr>
            <p:cNvSpPr/>
            <p:nvPr/>
          </p:nvSpPr>
          <p:spPr>
            <a:xfrm>
              <a:off x="7047509" y="956724"/>
              <a:ext cx="604283" cy="3500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0A05A8B-9CAC-9C52-8CE4-6AEA6FBB15D7}"/>
                </a:ext>
              </a:extLst>
            </p:cNvPr>
            <p:cNvSpPr/>
            <p:nvPr/>
          </p:nvSpPr>
          <p:spPr>
            <a:xfrm>
              <a:off x="7970858" y="1911956"/>
              <a:ext cx="604283" cy="3500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461B137-BFC4-C419-8511-BBC9469EDA6F}"/>
                </a:ext>
              </a:extLst>
            </p:cNvPr>
            <p:cNvSpPr/>
            <p:nvPr/>
          </p:nvSpPr>
          <p:spPr>
            <a:xfrm>
              <a:off x="7268234" y="1467431"/>
              <a:ext cx="604283" cy="3500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B7B1EE4-17D6-DA3A-C514-E81D4CC95BA5}"/>
                </a:ext>
              </a:extLst>
            </p:cNvPr>
            <p:cNvSpPr/>
            <p:nvPr/>
          </p:nvSpPr>
          <p:spPr>
            <a:xfrm>
              <a:off x="7077090" y="2314304"/>
              <a:ext cx="604283" cy="3500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4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Block</a:t>
              </a:r>
              <a:endParaRPr lang="ko-KR" altLang="en-US" sz="800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0BAC5F2-6C1E-C4B5-DA23-25A66892FEDF}"/>
                </a:ext>
              </a:extLst>
            </p:cNvPr>
            <p:cNvSpPr/>
            <p:nvPr/>
          </p:nvSpPr>
          <p:spPr>
            <a:xfrm>
              <a:off x="7944380" y="2574500"/>
              <a:ext cx="604283" cy="35007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연결선: 구부러짐 43">
              <a:extLst>
                <a:ext uri="{FF2B5EF4-FFF2-40B4-BE49-F238E27FC236}">
                  <a16:creationId xmlns:a16="http://schemas.microsoft.com/office/drawing/2014/main" id="{FB35E730-84EF-D0DA-CFF6-71719A6C3BB2}"/>
                </a:ext>
              </a:extLst>
            </p:cNvPr>
            <p:cNvCxnSpPr>
              <a:stCxn id="30" idx="3"/>
              <a:endCxn id="38" idx="1"/>
            </p:cNvCxnSpPr>
            <p:nvPr/>
          </p:nvCxnSpPr>
          <p:spPr>
            <a:xfrm flipV="1">
              <a:off x="6679520" y="1131759"/>
              <a:ext cx="367989" cy="366078"/>
            </a:xfrm>
            <a:prstGeom prst="curvedConnector3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44">
              <a:extLst>
                <a:ext uri="{FF2B5EF4-FFF2-40B4-BE49-F238E27FC236}">
                  <a16:creationId xmlns:a16="http://schemas.microsoft.com/office/drawing/2014/main" id="{320045FA-D0B9-965D-9D25-FEB0BCA343CF}"/>
                </a:ext>
              </a:extLst>
            </p:cNvPr>
            <p:cNvCxnSpPr>
              <a:cxnSpLocks/>
              <a:stCxn id="32" idx="3"/>
              <a:endCxn id="40" idx="1"/>
            </p:cNvCxnSpPr>
            <p:nvPr/>
          </p:nvCxnSpPr>
          <p:spPr>
            <a:xfrm flipV="1">
              <a:off x="6679520" y="1642466"/>
              <a:ext cx="588714" cy="45204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구부러짐 47">
              <a:extLst>
                <a:ext uri="{FF2B5EF4-FFF2-40B4-BE49-F238E27FC236}">
                  <a16:creationId xmlns:a16="http://schemas.microsoft.com/office/drawing/2014/main" id="{F43D2ABB-C475-F405-E1DF-7AB522DE526B}"/>
                </a:ext>
              </a:extLst>
            </p:cNvPr>
            <p:cNvCxnSpPr>
              <a:cxnSpLocks/>
              <a:stCxn id="33" idx="3"/>
              <a:endCxn id="41" idx="1"/>
            </p:cNvCxnSpPr>
            <p:nvPr/>
          </p:nvCxnSpPr>
          <p:spPr>
            <a:xfrm>
              <a:off x="6679520" y="2389990"/>
              <a:ext cx="397570" cy="9934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C9E0C20A-CA02-C5F1-5883-A063A9753D7D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7681373" y="2086991"/>
              <a:ext cx="289485" cy="40234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구부러짐 65">
              <a:extLst>
                <a:ext uri="{FF2B5EF4-FFF2-40B4-BE49-F238E27FC236}">
                  <a16:creationId xmlns:a16="http://schemas.microsoft.com/office/drawing/2014/main" id="{057DBBE1-B032-0A88-9F88-9C9ADF0109BD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7681373" y="2489339"/>
              <a:ext cx="263007" cy="26019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93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8E4FCF-2EB8-64E7-9E1D-4F1FB2D67C43}"/>
              </a:ext>
            </a:extLst>
          </p:cNvPr>
          <p:cNvSpPr txBox="1"/>
          <p:nvPr/>
        </p:nvSpPr>
        <p:spPr>
          <a:xfrm>
            <a:off x="1615173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7A610-2A09-520C-1D12-F0B2A3AECE66}"/>
              </a:ext>
            </a:extLst>
          </p:cNvPr>
          <p:cNvSpPr txBox="1"/>
          <p:nvPr/>
        </p:nvSpPr>
        <p:spPr>
          <a:xfrm>
            <a:off x="2311285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3A6D1-0324-D429-AD72-EC2EA8A7EDCA}"/>
              </a:ext>
            </a:extLst>
          </p:cNvPr>
          <p:cNvSpPr txBox="1"/>
          <p:nvPr/>
        </p:nvSpPr>
        <p:spPr>
          <a:xfrm>
            <a:off x="3213444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3BFAB-0F82-3DA1-5587-C682B712CF56}"/>
              </a:ext>
            </a:extLst>
          </p:cNvPr>
          <p:cNvSpPr txBox="1"/>
          <p:nvPr/>
        </p:nvSpPr>
        <p:spPr>
          <a:xfrm>
            <a:off x="3930346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1DDB2-9E9B-9EFF-B87D-FB09E6703E24}"/>
              </a:ext>
            </a:extLst>
          </p:cNvPr>
          <p:cNvSpPr txBox="1"/>
          <p:nvPr/>
        </p:nvSpPr>
        <p:spPr>
          <a:xfrm>
            <a:off x="4662890" y="41182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EFE67-9114-B947-DCB7-EF493D7925D2}"/>
              </a:ext>
            </a:extLst>
          </p:cNvPr>
          <p:cNvSpPr txBox="1"/>
          <p:nvPr/>
        </p:nvSpPr>
        <p:spPr>
          <a:xfrm>
            <a:off x="5376617" y="41055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111F4-2DE2-66F8-19B7-87418B22E43C}"/>
              </a:ext>
            </a:extLst>
          </p:cNvPr>
          <p:cNvSpPr txBox="1"/>
          <p:nvPr/>
        </p:nvSpPr>
        <p:spPr>
          <a:xfrm>
            <a:off x="6082015" y="411821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80B2E75-0512-656F-EDD8-38A43E34CB8D}"/>
              </a:ext>
            </a:extLst>
          </p:cNvPr>
          <p:cNvGrpSpPr/>
          <p:nvPr/>
        </p:nvGrpSpPr>
        <p:grpSpPr>
          <a:xfrm>
            <a:off x="1742772" y="3693865"/>
            <a:ext cx="5800221" cy="418214"/>
            <a:chOff x="1671888" y="3769185"/>
            <a:chExt cx="5800221" cy="418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9A6650-8B9F-D58B-017C-3FA9D56D5376}"/>
                </a:ext>
              </a:extLst>
            </p:cNvPr>
            <p:cNvSpPr/>
            <p:nvPr/>
          </p:nvSpPr>
          <p:spPr>
            <a:xfrm>
              <a:off x="1671888" y="3769185"/>
              <a:ext cx="5800221" cy="418214"/>
            </a:xfrm>
            <a:prstGeom prst="rect">
              <a:avLst/>
            </a:prstGeom>
            <a:solidFill>
              <a:schemeClr val="bg1"/>
            </a:solidFill>
            <a:ln w="19050"/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193FCC0-D7FC-23A8-26D5-F29D6EDA20CE}"/>
                </a:ext>
              </a:extLst>
            </p:cNvPr>
            <p:cNvSpPr/>
            <p:nvPr/>
          </p:nvSpPr>
          <p:spPr>
            <a:xfrm>
              <a:off x="1671889" y="3769185"/>
              <a:ext cx="705398" cy="418214"/>
            </a:xfrm>
            <a:prstGeom prst="rect">
              <a:avLst/>
            </a:prstGeom>
            <a:solidFill>
              <a:srgbClr val="DAE3F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Super Block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A64C01-F7EF-C5E0-8C02-EF47AB2BF51E}"/>
                </a:ext>
              </a:extLst>
            </p:cNvPr>
            <p:cNvSpPr txBox="1"/>
            <p:nvPr/>
          </p:nvSpPr>
          <p:spPr>
            <a:xfrm>
              <a:off x="6034231" y="384494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9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E5B6A3-EB13-AA50-E785-EB4217BA4BCE}"/>
                </a:ext>
              </a:extLst>
            </p:cNvPr>
            <p:cNvSpPr/>
            <p:nvPr/>
          </p:nvSpPr>
          <p:spPr>
            <a:xfrm>
              <a:off x="4707773" y="3769185"/>
              <a:ext cx="720000" cy="4182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Dir1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4D6E72-A659-E207-849C-FC1167BB4A66}"/>
                </a:ext>
              </a:extLst>
            </p:cNvPr>
            <p:cNvSpPr/>
            <p:nvPr/>
          </p:nvSpPr>
          <p:spPr>
            <a:xfrm>
              <a:off x="3267773" y="3769185"/>
              <a:ext cx="720000" cy="4182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File1</a:t>
              </a:r>
            </a:p>
            <a:p>
              <a:pPr algn="ctr"/>
              <a:r>
                <a:rPr lang="en-US" altLang="ko-KR" sz="1000" dirty="0">
                  <a:latin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CC2645-15E4-DB25-A411-BC9A662C2A37}"/>
                </a:ext>
              </a:extLst>
            </p:cNvPr>
            <p:cNvSpPr/>
            <p:nvPr/>
          </p:nvSpPr>
          <p:spPr>
            <a:xfrm>
              <a:off x="6147773" y="3769185"/>
              <a:ext cx="705398" cy="41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Inode</a:t>
              </a:r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Map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3F728F-C345-6BB8-DF94-383F69821052}"/>
                </a:ext>
              </a:extLst>
            </p:cNvPr>
            <p:cNvSpPr/>
            <p:nvPr/>
          </p:nvSpPr>
          <p:spPr>
            <a:xfrm>
              <a:off x="3987773" y="3769186"/>
              <a:ext cx="720000" cy="41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File1</a:t>
              </a:r>
            </a:p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A2FDA8-69AA-3A77-CDFF-928E30C3D41B}"/>
                </a:ext>
              </a:extLst>
            </p:cNvPr>
            <p:cNvSpPr/>
            <p:nvPr/>
          </p:nvSpPr>
          <p:spPr>
            <a:xfrm>
              <a:off x="5427773" y="3769185"/>
              <a:ext cx="720000" cy="41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Dir1</a:t>
              </a:r>
            </a:p>
            <a:p>
              <a:pPr algn="ctr"/>
              <a:r>
                <a:rPr lang="en-US" altLang="ko-KR" sz="1000" dirty="0" err="1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2E3CC3-58DE-28DB-018C-C27E81C744BC}"/>
              </a:ext>
            </a:extLst>
          </p:cNvPr>
          <p:cNvSpPr/>
          <p:nvPr/>
        </p:nvSpPr>
        <p:spPr>
          <a:xfrm>
            <a:off x="2442444" y="3694216"/>
            <a:ext cx="896213" cy="4176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Checkpoint Region</a:t>
            </a:r>
            <a:endParaRPr lang="ko-KR" altLang="en-US" sz="10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r>
              <a:rPr lang="en-US" altLang="ko-KR" sz="1400" b="1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Inode</a:t>
            </a:r>
            <a:r>
              <a:rPr lang="en-US" altLang="ko-KR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 structure</a:t>
            </a:r>
            <a:endParaRPr lang="en-US" altLang="ko" sz="1600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Same as FFS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Written in append like data: not fixed position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“</a:t>
            </a:r>
            <a:r>
              <a:rPr lang="en-US" altLang="ko" sz="1400" dirty="0" err="1"/>
              <a:t>Inode</a:t>
            </a:r>
            <a:r>
              <a:rPr lang="en-US" altLang="ko" sz="1400" dirty="0"/>
              <a:t> map” map </a:t>
            </a:r>
            <a:r>
              <a:rPr lang="en-US" altLang="ko" sz="1400" dirty="0" err="1"/>
              <a:t>inode</a:t>
            </a:r>
            <a:r>
              <a:rPr lang="en-US" altLang="ko" sz="1400" dirty="0"/>
              <a:t> number and disk address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 err="1"/>
              <a:t>Inode</a:t>
            </a:r>
            <a:r>
              <a:rPr lang="en-US" altLang="ko" sz="1400" dirty="0"/>
              <a:t> map also keep moving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/>
              <a:t>Checkpoint region</a:t>
            </a:r>
            <a:r>
              <a:rPr lang="en-US" altLang="ko" sz="1200" dirty="0">
                <a:solidFill>
                  <a:schemeClr val="bg1">
                    <a:lumMod val="50000"/>
                  </a:schemeClr>
                </a:solidFill>
              </a:rPr>
              <a:t>(fixed)</a:t>
            </a:r>
            <a:r>
              <a:rPr lang="en-US" altLang="ko" sz="1400" dirty="0"/>
              <a:t> update </a:t>
            </a:r>
            <a:r>
              <a:rPr lang="en-US" altLang="ko" sz="1400" dirty="0" err="1"/>
              <a:t>inode</a:t>
            </a:r>
            <a:r>
              <a:rPr lang="en-US" altLang="ko" sz="1400" dirty="0"/>
              <a:t> map’s address </a:t>
            </a:r>
            <a:r>
              <a:rPr lang="en-US" altLang="ko" sz="1400" b="1" dirty="0">
                <a:solidFill>
                  <a:schemeClr val="accent2"/>
                </a:solidFill>
              </a:rPr>
              <a:t>periodically</a:t>
            </a:r>
            <a:endParaRPr lang="en-US" altLang="ko" sz="1400" dirty="0"/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How to retrieve information from log?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8990B4-1A0C-E3AA-8CBE-5F62C1DDAF21}"/>
              </a:ext>
            </a:extLst>
          </p:cNvPr>
          <p:cNvSpPr txBox="1"/>
          <p:nvPr/>
        </p:nvSpPr>
        <p:spPr>
          <a:xfrm>
            <a:off x="806207" y="411821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Address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말풍선: 타원형 107">
            <a:extLst>
              <a:ext uri="{FF2B5EF4-FFF2-40B4-BE49-F238E27FC236}">
                <a16:creationId xmlns:a16="http://schemas.microsoft.com/office/drawing/2014/main" id="{23859BF1-5FF9-FBBB-BEAB-57D0FC510FC4}"/>
              </a:ext>
            </a:extLst>
          </p:cNvPr>
          <p:cNvSpPr/>
          <p:nvPr/>
        </p:nvSpPr>
        <p:spPr>
          <a:xfrm>
            <a:off x="6451315" y="2190804"/>
            <a:ext cx="2397205" cy="1191533"/>
          </a:xfrm>
          <a:prstGeom prst="wedgeEllipseCallout">
            <a:avLst>
              <a:gd name="adj1" fmla="val -36431"/>
              <a:gd name="adj2" fmla="val 8596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32B986A-6502-30AF-7832-49EDD2E2E768}"/>
              </a:ext>
            </a:extLst>
          </p:cNvPr>
          <p:cNvGrpSpPr/>
          <p:nvPr/>
        </p:nvGrpSpPr>
        <p:grpSpPr>
          <a:xfrm>
            <a:off x="7068552" y="2329722"/>
            <a:ext cx="1162730" cy="907312"/>
            <a:chOff x="6244737" y="2218660"/>
            <a:chExt cx="1162730" cy="90731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094C95-99E0-CF2C-57CD-2535C41AE716}"/>
                </a:ext>
              </a:extLst>
            </p:cNvPr>
            <p:cNvSpPr/>
            <p:nvPr/>
          </p:nvSpPr>
          <p:spPr>
            <a:xfrm>
              <a:off x="6244737" y="2218660"/>
              <a:ext cx="581365" cy="226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inum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326620-84B8-E3D1-C663-7FF9AEDB9278}"/>
                </a:ext>
              </a:extLst>
            </p:cNvPr>
            <p:cNvSpPr/>
            <p:nvPr/>
          </p:nvSpPr>
          <p:spPr>
            <a:xfrm>
              <a:off x="6826102" y="2218660"/>
              <a:ext cx="581365" cy="226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address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E97A008-783F-0048-AA7E-AC248F75FC29}"/>
                </a:ext>
              </a:extLst>
            </p:cNvPr>
            <p:cNvSpPr/>
            <p:nvPr/>
          </p:nvSpPr>
          <p:spPr>
            <a:xfrm>
              <a:off x="6244737" y="2445488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file1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BED806A-F1C4-DA5C-38DD-5DCEB6EC0CFD}"/>
                </a:ext>
              </a:extLst>
            </p:cNvPr>
            <p:cNvSpPr/>
            <p:nvPr/>
          </p:nvSpPr>
          <p:spPr>
            <a:xfrm>
              <a:off x="6826102" y="2445488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06FB9A-B573-D6F6-D56B-0E418CBECBB5}"/>
                </a:ext>
              </a:extLst>
            </p:cNvPr>
            <p:cNvSpPr/>
            <p:nvPr/>
          </p:nvSpPr>
          <p:spPr>
            <a:xfrm>
              <a:off x="6244737" y="2672316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dir1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87DC431-F429-41B3-D7EF-2E37FFBFBD1B}"/>
                </a:ext>
              </a:extLst>
            </p:cNvPr>
            <p:cNvSpPr/>
            <p:nvPr/>
          </p:nvSpPr>
          <p:spPr>
            <a:xfrm>
              <a:off x="6826102" y="2672316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061A1E3-1F2E-F483-A79A-C3903986EC12}"/>
                </a:ext>
              </a:extLst>
            </p:cNvPr>
            <p:cNvSpPr/>
            <p:nvPr/>
          </p:nvSpPr>
          <p:spPr>
            <a:xfrm>
              <a:off x="6244737" y="2899144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B195CAE-94EA-AB54-0368-CE31C8B46ED2}"/>
                </a:ext>
              </a:extLst>
            </p:cNvPr>
            <p:cNvSpPr/>
            <p:nvPr/>
          </p:nvSpPr>
          <p:spPr>
            <a:xfrm>
              <a:off x="6826102" y="2899144"/>
              <a:ext cx="581365" cy="2268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21" name="그래픽 20" descr="반복 윤곽선">
            <a:extLst>
              <a:ext uri="{FF2B5EF4-FFF2-40B4-BE49-F238E27FC236}">
                <a16:creationId xmlns:a16="http://schemas.microsoft.com/office/drawing/2014/main" id="{EE18DF84-C7C4-A26B-6780-8D8F9640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1187" y="3382337"/>
            <a:ext cx="268997" cy="2689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6F7EAB-1030-86B3-E0A1-8E9EFED55140}"/>
              </a:ext>
            </a:extLst>
          </p:cNvPr>
          <p:cNvSpPr txBox="1"/>
          <p:nvPr/>
        </p:nvSpPr>
        <p:spPr>
          <a:xfrm>
            <a:off x="7011050" y="3808342"/>
            <a:ext cx="27924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sz="9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BE5DD9D-B82D-49F9-F934-69015E1497ED}"/>
              </a:ext>
            </a:extLst>
          </p:cNvPr>
          <p:cNvCxnSpPr>
            <a:stCxn id="12" idx="2"/>
            <a:endCxn id="9" idx="2"/>
          </p:cNvCxnSpPr>
          <p:nvPr/>
        </p:nvCxnSpPr>
        <p:spPr>
          <a:xfrm rot="16200000" flipH="1">
            <a:off x="4730953" y="2271462"/>
            <a:ext cx="12700" cy="3680805"/>
          </a:xfrm>
          <a:prstGeom prst="bentConnector3">
            <a:avLst>
              <a:gd name="adj1" fmla="val 2525583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28B481-7FF7-EFDF-C74E-6FC04550E90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117010" y="2645492"/>
            <a:ext cx="1482229" cy="11974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E0FD5A-BBE7-218D-B58F-B58F4E2CD4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542979" y="2645492"/>
            <a:ext cx="3840488" cy="1197469"/>
          </a:xfrm>
          <a:prstGeom prst="line">
            <a:avLst/>
          </a:prstGeom>
          <a:ln w="19050">
            <a:solidFill>
              <a:srgbClr val="D9D9D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55;p27">
            <a:extLst>
              <a:ext uri="{FF2B5EF4-FFF2-40B4-BE49-F238E27FC236}">
                <a16:creationId xmlns:a16="http://schemas.microsoft.com/office/drawing/2014/main" id="{E668387A-1459-692A-8427-8DA7D63B8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050" y="1286825"/>
            <a:ext cx="8493900" cy="3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lnSpc>
                <a:spcPct val="150000"/>
              </a:lnSpc>
              <a:spcBef>
                <a:spcPts val="0"/>
              </a:spcBef>
              <a:buSzPts val="1400"/>
              <a:buNone/>
            </a:pPr>
            <a:r>
              <a:rPr lang="en-US" altLang="ko" sz="1400" b="1" dirty="0">
                <a:sym typeface="Wingdings" pitchFamily="2" charset="2"/>
              </a:rPr>
              <a:t>Segment</a:t>
            </a:r>
            <a:endParaRPr lang="en-US" altLang="ko" sz="14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Large fixed-size extents </a:t>
            </a:r>
            <a:r>
              <a:rPr lang="en-US" altLang="ko" sz="14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(512KB ~ 1MB)</a:t>
            </a:r>
            <a:endParaRPr lang="en-US" altLang="ko" sz="1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Write in append</a:t>
            </a: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Read data sequentially from beginning to end</a:t>
            </a:r>
          </a:p>
          <a:p>
            <a:pPr marL="768350" lvl="1" indent="-1714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Segment summary block </a:t>
            </a:r>
            <a:r>
              <a:rPr lang="en-US" altLang="ko" sz="1200" dirty="0">
                <a:sym typeface="Wingdings" pitchFamily="2" charset="2"/>
              </a:rPr>
              <a:t>contains</a:t>
            </a:r>
            <a:br>
              <a:rPr lang="en-US" altLang="ko" sz="1200" dirty="0">
                <a:sym typeface="Wingdings" pitchFamily="2" charset="2"/>
              </a:rPr>
            </a:br>
            <a:r>
              <a:rPr lang="en-US" altLang="ko" sz="1200" dirty="0">
                <a:sym typeface="Wingdings" pitchFamily="2" charset="2"/>
              </a:rPr>
              <a:t>the file number and block number </a:t>
            </a:r>
            <a:r>
              <a:rPr lang="en-US" altLang="ko" sz="12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(per write)</a:t>
            </a:r>
            <a:endParaRPr lang="en-US" altLang="ko" sz="1000" dirty="0">
              <a:sym typeface="Wingdings" pitchFamily="2" charset="2"/>
            </a:endParaRPr>
          </a:p>
          <a:p>
            <a:pPr marL="425450" indent="-285750">
              <a:lnSpc>
                <a:spcPct val="125000"/>
              </a:lnSpc>
              <a:spcBef>
                <a:spcPts val="0"/>
              </a:spcBef>
              <a:buSzPts val="1400"/>
            </a:pPr>
            <a:r>
              <a:rPr lang="en-US" altLang="ko" sz="1400" dirty="0">
                <a:sym typeface="Wingdings" pitchFamily="2" charset="2"/>
              </a:rPr>
              <a:t>Out-of-place update </a:t>
            </a:r>
            <a:r>
              <a:rPr lang="en-US" altLang="ko" sz="1400" dirty="0">
                <a:solidFill>
                  <a:schemeClr val="accent2"/>
                </a:solidFill>
                <a:sym typeface="Wingdings" pitchFamily="2" charset="2"/>
              </a:rPr>
              <a:t>(need to be cleaned)</a:t>
            </a:r>
          </a:p>
          <a:p>
            <a:pPr marL="45720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-"/>
            </a:pPr>
            <a:endParaRPr lang="en-US" altLang="ko" sz="1600" dirty="0">
              <a:sym typeface="Wingdings" pitchFamily="2" charset="2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14451" y="155600"/>
            <a:ext cx="6237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2</a:t>
            </a:r>
            <a:r>
              <a:rPr lang="ko" dirty="0"/>
              <a:t>. </a:t>
            </a:r>
            <a:r>
              <a:rPr lang="en-US" altLang="ko" dirty="0"/>
              <a:t>Design</a:t>
            </a:r>
            <a:endParaRPr dirty="0"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3543300" y="4878246"/>
            <a:ext cx="205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109" name="Google Shape;109;p24"/>
          <p:cNvSpPr txBox="1"/>
          <p:nvPr/>
        </p:nvSpPr>
        <p:spPr>
          <a:xfrm>
            <a:off x="307200" y="779063"/>
            <a:ext cx="8509969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Open Sans"/>
              </a:rPr>
              <a:t>How to manage free space on disk?</a:t>
            </a:r>
            <a:endParaRPr sz="1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Open San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95149-9066-DC37-B843-A3DFBA9B75A9}"/>
              </a:ext>
            </a:extLst>
          </p:cNvPr>
          <p:cNvGrpSpPr/>
          <p:nvPr/>
        </p:nvGrpSpPr>
        <p:grpSpPr>
          <a:xfrm>
            <a:off x="4743436" y="1843160"/>
            <a:ext cx="4073733" cy="1457179"/>
            <a:chOff x="4137048" y="3122433"/>
            <a:chExt cx="4630605" cy="157324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5471D15-EA36-A71E-09A5-49430AFF4212}"/>
                </a:ext>
              </a:extLst>
            </p:cNvPr>
            <p:cNvGrpSpPr/>
            <p:nvPr/>
          </p:nvGrpSpPr>
          <p:grpSpPr>
            <a:xfrm>
              <a:off x="4137048" y="3122433"/>
              <a:ext cx="4630605" cy="1242004"/>
              <a:chOff x="4102269" y="2973778"/>
              <a:chExt cx="4630605" cy="124200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A2B716-8679-9706-DB81-4EB6C9D49300}"/>
                  </a:ext>
                </a:extLst>
              </p:cNvPr>
              <p:cNvCxnSpPr/>
              <p:nvPr/>
            </p:nvCxnSpPr>
            <p:spPr>
              <a:xfrm>
                <a:off x="4756298" y="3593806"/>
                <a:ext cx="39765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DF3DD-DE76-B8CC-91D2-E0FC64A37BE4}"/>
                  </a:ext>
                </a:extLst>
              </p:cNvPr>
              <p:cNvSpPr txBox="1"/>
              <p:nvPr/>
            </p:nvSpPr>
            <p:spPr>
              <a:xfrm>
                <a:off x="8094558" y="3347585"/>
                <a:ext cx="6383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Memory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7C98A-32E0-9C40-7CB8-D6B0C07664D4}"/>
                  </a:ext>
                </a:extLst>
              </p:cNvPr>
              <p:cNvSpPr txBox="1"/>
              <p:nvPr/>
            </p:nvSpPr>
            <p:spPr>
              <a:xfrm>
                <a:off x="8310964" y="3598287"/>
                <a:ext cx="4219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Disk</a:t>
                </a:r>
              </a:p>
            </p:txBody>
          </p:sp>
          <p:sp>
            <p:nvSpPr>
              <p:cNvPr id="10" name="화살표: U자형 9">
                <a:extLst>
                  <a:ext uri="{FF2B5EF4-FFF2-40B4-BE49-F238E27FC236}">
                    <a16:creationId xmlns:a16="http://schemas.microsoft.com/office/drawing/2014/main" id="{F0B3FA66-AE23-4DF2-3FE7-B25C576B0091}"/>
                  </a:ext>
                </a:extLst>
              </p:cNvPr>
              <p:cNvSpPr/>
              <p:nvPr/>
            </p:nvSpPr>
            <p:spPr>
              <a:xfrm rot="5400000" flipV="1">
                <a:off x="4431754" y="3519964"/>
                <a:ext cx="477885" cy="171204"/>
              </a:xfrm>
              <a:prstGeom prst="uturn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87447A1-5CA0-C6A0-32BD-86B0B25D56FA}"/>
                  </a:ext>
                </a:extLst>
              </p:cNvPr>
              <p:cNvSpPr/>
              <p:nvPr/>
            </p:nvSpPr>
            <p:spPr>
              <a:xfrm>
                <a:off x="4829791" y="3224479"/>
                <a:ext cx="833817" cy="24621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4AD3CB42-D954-6B25-BB6B-7D8021044C62}"/>
                  </a:ext>
                </a:extLst>
              </p:cNvPr>
              <p:cNvSpPr/>
              <p:nvPr/>
            </p:nvSpPr>
            <p:spPr>
              <a:xfrm>
                <a:off x="4829791" y="3716911"/>
                <a:ext cx="833817" cy="2462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7CA8CB58-0B7B-E175-65F3-27D2EBDFF92A}"/>
                  </a:ext>
                </a:extLst>
              </p:cNvPr>
              <p:cNvSpPr/>
              <p:nvPr/>
            </p:nvSpPr>
            <p:spPr>
              <a:xfrm>
                <a:off x="5794821" y="3716910"/>
                <a:ext cx="833817" cy="2462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8BDEAEB-974E-C91D-8BC6-F9E4E0065322}"/>
                  </a:ext>
                </a:extLst>
              </p:cNvPr>
              <p:cNvSpPr/>
              <p:nvPr/>
            </p:nvSpPr>
            <p:spPr>
              <a:xfrm>
                <a:off x="6759851" y="3716910"/>
                <a:ext cx="833817" cy="2462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B1E692-B7C0-AF2B-F916-95910286B1C0}"/>
                  </a:ext>
                </a:extLst>
              </p:cNvPr>
              <p:cNvSpPr txBox="1"/>
              <p:nvPr/>
            </p:nvSpPr>
            <p:spPr>
              <a:xfrm>
                <a:off x="4815330" y="2973778"/>
                <a:ext cx="862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Write buffer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5ADA59-3889-F536-81C4-F0FB65C176DC}"/>
                  </a:ext>
                </a:extLst>
              </p:cNvPr>
              <p:cNvSpPr txBox="1"/>
              <p:nvPr/>
            </p:nvSpPr>
            <p:spPr>
              <a:xfrm>
                <a:off x="4848992" y="3969042"/>
                <a:ext cx="795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Segment 1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DD458B-1A0A-9E69-D6C5-2A44BD47B40E}"/>
                  </a:ext>
                </a:extLst>
              </p:cNvPr>
              <p:cNvSpPr txBox="1"/>
              <p:nvPr/>
            </p:nvSpPr>
            <p:spPr>
              <a:xfrm>
                <a:off x="5812848" y="3969561"/>
                <a:ext cx="7954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Segment 2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79D0D4-4535-DE72-978B-586AC79888F5}"/>
                  </a:ext>
                </a:extLst>
              </p:cNvPr>
              <p:cNvSpPr txBox="1"/>
              <p:nvPr/>
            </p:nvSpPr>
            <p:spPr>
              <a:xfrm>
                <a:off x="6779053" y="3969561"/>
                <a:ext cx="7954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Segment 3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881C69-2F38-17DB-8B4C-5F4C9FD4FBEF}"/>
                  </a:ext>
                </a:extLst>
              </p:cNvPr>
              <p:cNvSpPr txBox="1"/>
              <p:nvPr/>
            </p:nvSpPr>
            <p:spPr>
              <a:xfrm>
                <a:off x="7724881" y="3678869"/>
                <a:ext cx="3000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ko-KR" altLang="en-US" sz="100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DBECEA-1B8D-7387-088F-2A37C274EE55}"/>
                  </a:ext>
                </a:extLst>
              </p:cNvPr>
              <p:cNvSpPr txBox="1"/>
              <p:nvPr/>
            </p:nvSpPr>
            <p:spPr>
              <a:xfrm>
                <a:off x="4102269" y="3482455"/>
                <a:ext cx="4828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accent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Flush</a:t>
                </a:r>
                <a:endParaRPr lang="ko-KR" altLang="en-US" sz="1000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C1C89F9-69C9-1F8B-2B19-6F3CDA95CC87}"/>
                </a:ext>
              </a:extLst>
            </p:cNvPr>
            <p:cNvCxnSpPr>
              <a:cxnSpLocks/>
            </p:cNvCxnSpPr>
            <p:nvPr/>
          </p:nvCxnSpPr>
          <p:spPr>
            <a:xfrm>
              <a:off x="4897403" y="4451498"/>
              <a:ext cx="316234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E447E4-F2D9-AE65-C483-203DA7254957}"/>
                </a:ext>
              </a:extLst>
            </p:cNvPr>
            <p:cNvSpPr txBox="1"/>
            <p:nvPr/>
          </p:nvSpPr>
          <p:spPr>
            <a:xfrm>
              <a:off x="5780945" y="4449458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Sequential write</a:t>
              </a:r>
              <a:endParaRPr lang="ko-KR" altLang="en-US" sz="1000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7FF081-A77D-8267-C5E3-A8CAB47B8053}"/>
              </a:ext>
            </a:extLst>
          </p:cNvPr>
          <p:cNvGrpSpPr/>
          <p:nvPr/>
        </p:nvGrpSpPr>
        <p:grpSpPr>
          <a:xfrm>
            <a:off x="1544760" y="3842961"/>
            <a:ext cx="6054479" cy="419012"/>
            <a:chOff x="1013511" y="4078274"/>
            <a:chExt cx="6054479" cy="4190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1280F3A-48CE-65F3-A6E5-C99B1A41B4FF}"/>
                </a:ext>
              </a:extLst>
            </p:cNvPr>
            <p:cNvSpPr/>
            <p:nvPr/>
          </p:nvSpPr>
          <p:spPr>
            <a:xfrm>
              <a:off x="3599632" y="4078872"/>
              <a:ext cx="811656" cy="418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Inode</a:t>
              </a:r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Map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83AED7-2A54-398B-E5DA-06E5195F0841}"/>
                </a:ext>
              </a:extLst>
            </p:cNvPr>
            <p:cNvSpPr/>
            <p:nvPr/>
          </p:nvSpPr>
          <p:spPr>
            <a:xfrm>
              <a:off x="5370745" y="4078872"/>
              <a:ext cx="589914" cy="418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Not used</a:t>
              </a:r>
              <a:endParaRPr lang="ko-KR" altLang="en-US" sz="1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AC8B32-A8BF-90B1-8502-31989AC60305}"/>
                </a:ext>
              </a:extLst>
            </p:cNvPr>
            <p:cNvSpPr/>
            <p:nvPr/>
          </p:nvSpPr>
          <p:spPr>
            <a:xfrm>
              <a:off x="1013511" y="4078274"/>
              <a:ext cx="507471" cy="4190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53032C-4C0C-5F32-0235-421EC8981767}"/>
                </a:ext>
              </a:extLst>
            </p:cNvPr>
            <p:cNvSpPr/>
            <p:nvPr/>
          </p:nvSpPr>
          <p:spPr>
            <a:xfrm>
              <a:off x="1519294" y="4078274"/>
              <a:ext cx="507472" cy="4190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6D6DC8-AEC8-2D22-49F3-A9B046BC2AF2}"/>
                </a:ext>
              </a:extLst>
            </p:cNvPr>
            <p:cNvSpPr/>
            <p:nvPr/>
          </p:nvSpPr>
          <p:spPr>
            <a:xfrm>
              <a:off x="2025078" y="4078872"/>
              <a:ext cx="536073" cy="418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0495408-4E12-BD68-2000-4C7071194DD6}"/>
                </a:ext>
              </a:extLst>
            </p:cNvPr>
            <p:cNvSpPr/>
            <p:nvPr/>
          </p:nvSpPr>
          <p:spPr>
            <a:xfrm>
              <a:off x="2559463" y="4078274"/>
              <a:ext cx="507472" cy="4190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58A7CBB-2E0D-C855-E185-C6BC922795EE}"/>
                </a:ext>
              </a:extLst>
            </p:cNvPr>
            <p:cNvSpPr/>
            <p:nvPr/>
          </p:nvSpPr>
          <p:spPr>
            <a:xfrm>
              <a:off x="3065247" y="4078872"/>
              <a:ext cx="536073" cy="418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Inode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A4B4F21-BF03-935A-CCF0-63109476195B}"/>
                </a:ext>
              </a:extLst>
            </p:cNvPr>
            <p:cNvSpPr/>
            <p:nvPr/>
          </p:nvSpPr>
          <p:spPr>
            <a:xfrm>
              <a:off x="5960659" y="4078872"/>
              <a:ext cx="1107331" cy="4182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 Summary Block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C105D2-867B-EBDD-3297-B1F98411AA38}"/>
                </a:ext>
              </a:extLst>
            </p:cNvPr>
            <p:cNvSpPr/>
            <p:nvPr/>
          </p:nvSpPr>
          <p:spPr>
            <a:xfrm>
              <a:off x="4409602" y="4078872"/>
              <a:ext cx="961143" cy="4182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 Usage Table</a:t>
              </a:r>
              <a:endParaRPr lang="ko-KR" altLang="en-US" sz="10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FF3E5EE-0F2E-8A4E-0BDB-C095563DC9EE}"/>
              </a:ext>
            </a:extLst>
          </p:cNvPr>
          <p:cNvSpPr txBox="1"/>
          <p:nvPr/>
        </p:nvSpPr>
        <p:spPr>
          <a:xfrm>
            <a:off x="4974212" y="135204"/>
            <a:ext cx="4004622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summary block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identify contents of segment</a:t>
            </a:r>
          </a:p>
          <a:p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usage table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counts valid</a:t>
            </a:r>
            <a:r>
              <a:rPr lang="ko-KR" altLang="en-US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and store last write time</a:t>
            </a:r>
            <a:endParaRPr lang="ko-KR" altLang="en-US" sz="1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906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2159</Words>
  <Application>Microsoft Office PowerPoint</Application>
  <PresentationFormat>화면 슬라이드 쇼(16:9)</PresentationFormat>
  <Paragraphs>545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Wingdings</vt:lpstr>
      <vt:lpstr>Noto Sans Symbols</vt:lpstr>
      <vt:lpstr>Cambria Math</vt:lpstr>
      <vt:lpstr>Malgun Gothic</vt:lpstr>
      <vt:lpstr>Tahoma</vt:lpstr>
      <vt:lpstr>Arial</vt:lpstr>
      <vt:lpstr>Simple Light</vt:lpstr>
      <vt:lpstr>Office 테마</vt:lpstr>
      <vt:lpstr>The Design and Implementation of a Log-Structured File System</vt:lpstr>
      <vt:lpstr>PowerPoint 프레젠테이션</vt:lpstr>
      <vt:lpstr>1. Introduction</vt:lpstr>
      <vt:lpstr>1. Introduction</vt:lpstr>
      <vt:lpstr>1. Introduction</vt:lpstr>
      <vt:lpstr>1. Introduction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2. Design</vt:lpstr>
      <vt:lpstr>3. Evaluation</vt:lpstr>
      <vt:lpstr>3. Evaluation</vt:lpstr>
      <vt:lpstr>3. Evaluation</vt:lpstr>
      <vt:lpstr>4. Conclusion</vt:lpstr>
      <vt:lpstr>5. Key Take Away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Implementation of a Log-Structured File System</dc:title>
  <cp:lastModifiedBy>김나경</cp:lastModifiedBy>
  <cp:revision>47</cp:revision>
  <dcterms:modified xsi:type="dcterms:W3CDTF">2024-07-10T00:43:35Z</dcterms:modified>
</cp:coreProperties>
</file>