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8" r:id="rId6"/>
    <p:sldId id="264" r:id="rId7"/>
    <p:sldId id="257" r:id="rId8"/>
    <p:sldId id="269" r:id="rId9"/>
    <p:sldId id="265" r:id="rId10"/>
    <p:sldId id="301" r:id="rId11"/>
    <p:sldId id="266" r:id="rId12"/>
    <p:sldId id="271" r:id="rId13"/>
    <p:sldId id="272" r:id="rId14"/>
    <p:sldId id="274" r:id="rId15"/>
    <p:sldId id="275" r:id="rId16"/>
    <p:sldId id="276" r:id="rId17"/>
    <p:sldId id="277" r:id="rId18"/>
    <p:sldId id="273" r:id="rId19"/>
    <p:sldId id="299" r:id="rId20"/>
    <p:sldId id="300" r:id="rId21"/>
    <p:sldId id="292" r:id="rId22"/>
    <p:sldId id="293" r:id="rId23"/>
    <p:sldId id="296" r:id="rId24"/>
    <p:sldId id="294" r:id="rId25"/>
    <p:sldId id="297" r:id="rId26"/>
    <p:sldId id="295" r:id="rId27"/>
    <p:sldId id="278" r:id="rId28"/>
    <p:sldId id="281" r:id="rId29"/>
    <p:sldId id="283" r:id="rId30"/>
    <p:sldId id="284" r:id="rId31"/>
    <p:sldId id="286" r:id="rId32"/>
    <p:sldId id="289" r:id="rId33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74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FFDBD1"/>
    <a:srgbClr val="DAE3F3"/>
    <a:srgbClr val="FFFFFF"/>
    <a:srgbClr val="0B2D86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7" autoAdjust="0"/>
    <p:restoredTop sz="96279" autoAdjust="0"/>
  </p:normalViewPr>
  <p:slideViewPr>
    <p:cSldViewPr snapToGrid="0" snapToObjects="1" showGuides="1">
      <p:cViewPr varScale="1">
        <p:scale>
          <a:sx n="153" d="100"/>
          <a:sy n="153" d="100"/>
        </p:scale>
        <p:origin x="600" y="156"/>
      </p:cViewPr>
      <p:guideLst>
        <p:guide orient="horz" pos="4224"/>
        <p:guide pos="7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2024-08-07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2024-08-07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332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58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90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09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3758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43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48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173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759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487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2141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13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851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3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037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754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266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96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32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LeaFTL</a:t>
            </a:r>
            <a:r>
              <a:rPr lang="en-US" altLang="ko-KR" dirty="0"/>
              <a:t>: A Learning-based Flash Translation Layer for Solid-State Drives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2024. 07. 31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Yeongyu</a:t>
            </a:r>
            <a:r>
              <a:rPr lang="en-US" altLang="ko-KR" dirty="0"/>
              <a:t> Choi</a:t>
            </a:r>
          </a:p>
          <a:p>
            <a:r>
              <a:rPr lang="en-US" altLang="ko-KR" dirty="0"/>
              <a:t>choiyg@dankook.ac.kr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1" y="4199101"/>
            <a:ext cx="11862309" cy="60842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Jinghan</a:t>
            </a:r>
            <a:r>
              <a:rPr lang="en-US" altLang="ko-KR" dirty="0"/>
              <a:t> Sun, </a:t>
            </a:r>
            <a:r>
              <a:rPr lang="en-US" altLang="ko-KR" dirty="0" err="1"/>
              <a:t>Shaobo</a:t>
            </a:r>
            <a:r>
              <a:rPr lang="en-US" altLang="ko-KR" dirty="0"/>
              <a:t> Li, </a:t>
            </a:r>
            <a:r>
              <a:rPr lang="en-US" altLang="ko-KR" dirty="0" err="1"/>
              <a:t>Yunxin</a:t>
            </a:r>
            <a:r>
              <a:rPr lang="en-US" altLang="ko-KR" dirty="0"/>
              <a:t> Sun, Chao Sun, </a:t>
            </a:r>
            <a:r>
              <a:rPr lang="en-US" altLang="ko-KR" dirty="0" err="1"/>
              <a:t>Dejan</a:t>
            </a:r>
            <a:r>
              <a:rPr lang="en-US" altLang="ko-KR" dirty="0"/>
              <a:t> Vucinic, and Jian Huang. 2023.</a:t>
            </a:r>
          </a:p>
          <a:p>
            <a:r>
              <a:rPr lang="en-US" altLang="ko-KR" dirty="0"/>
              <a:t>In Proceedings of the 28th ACM International Conference on Architectural Support for Programming Languages and Operating Systems, Volume 2 (ASPLOS 2023).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Log-Structured Table Operations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7A3AC0-22CB-8BA5-CE20-C6B800255D7E}"/>
              </a:ext>
            </a:extLst>
          </p:cNvPr>
          <p:cNvSpPr/>
          <p:nvPr/>
        </p:nvSpPr>
        <p:spPr>
          <a:xfrm>
            <a:off x="752475" y="2628900"/>
            <a:ext cx="5343525" cy="2695575"/>
          </a:xfrm>
          <a:prstGeom prst="roundRect">
            <a:avLst/>
          </a:prstGeom>
          <a:solidFill>
            <a:schemeClr val="bg2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6CDB4F-8D76-F766-A514-6E975121C31C}"/>
              </a:ext>
            </a:extLst>
          </p:cNvPr>
          <p:cNvCxnSpPr/>
          <p:nvPr/>
        </p:nvCxnSpPr>
        <p:spPr>
          <a:xfrm>
            <a:off x="1810326" y="3216563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F5D53F-4BA1-0817-CD6F-7795545B8EA2}"/>
              </a:ext>
            </a:extLst>
          </p:cNvPr>
          <p:cNvCxnSpPr>
            <a:cxnSpLocks/>
          </p:cNvCxnSpPr>
          <p:nvPr/>
        </p:nvCxnSpPr>
        <p:spPr>
          <a:xfrm>
            <a:off x="1810326" y="3216563"/>
            <a:ext cx="0" cy="158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3BA1D2-74FC-AD24-527C-DE632501F1D1}"/>
              </a:ext>
            </a:extLst>
          </p:cNvPr>
          <p:cNvSpPr txBox="1"/>
          <p:nvPr/>
        </p:nvSpPr>
        <p:spPr>
          <a:xfrm>
            <a:off x="872547" y="3519744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5A0A-54C1-5FE6-DA7A-F35F6ADA8772}"/>
              </a:ext>
            </a:extLst>
          </p:cNvPr>
          <p:cNvSpPr txBox="1"/>
          <p:nvPr/>
        </p:nvSpPr>
        <p:spPr>
          <a:xfrm>
            <a:off x="872547" y="4107408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000B-D559-073F-FB6B-A5F5E517C8A0}"/>
              </a:ext>
            </a:extLst>
          </p:cNvPr>
          <p:cNvSpPr txBox="1"/>
          <p:nvPr/>
        </p:nvSpPr>
        <p:spPr>
          <a:xfrm>
            <a:off x="3387837" y="3490035"/>
            <a:ext cx="1193687" cy="369332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206   240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9F7CE-A9EB-3CE2-E5C2-14646A6FBAE6}"/>
              </a:ext>
            </a:extLst>
          </p:cNvPr>
          <p:cNvSpPr txBox="1"/>
          <p:nvPr/>
        </p:nvSpPr>
        <p:spPr>
          <a:xfrm>
            <a:off x="2050468" y="3484900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16   127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944B9-D46C-24BF-4DAF-A27044988C5D}"/>
              </a:ext>
            </a:extLst>
          </p:cNvPr>
          <p:cNvSpPr txBox="1"/>
          <p:nvPr/>
        </p:nvSpPr>
        <p:spPr>
          <a:xfrm>
            <a:off x="1681162" y="1789918"/>
            <a:ext cx="348614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Piecewise Linear Regression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0FC268A-B2E8-0E62-81B8-B9D8334AF5C6}"/>
              </a:ext>
            </a:extLst>
          </p:cNvPr>
          <p:cNvSpPr/>
          <p:nvPr/>
        </p:nvSpPr>
        <p:spPr>
          <a:xfrm>
            <a:off x="3296838" y="2239947"/>
            <a:ext cx="254796" cy="3338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E86E4-8BC9-D172-FE96-0357D35FACCC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1A327-0B72-4BD5-7500-FA162684C5FB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Write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3E90-7C95-8727-F409-04D50750B023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206~240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3E90-7C95-8727-F409-04D50750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61C2BEB-1FA3-7444-90E9-70DF3E20FA12}"/>
              </a:ext>
            </a:extLst>
          </p:cNvPr>
          <p:cNvSpPr txBox="1"/>
          <p:nvPr/>
        </p:nvSpPr>
        <p:spPr>
          <a:xfrm>
            <a:off x="6710505" y="2802042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segments are appended to the topmost level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E0F26-89C5-85D9-7A74-A39CFB152F82}"/>
              </a:ext>
            </a:extLst>
          </p:cNvPr>
          <p:cNvSpPr txBox="1"/>
          <p:nvPr/>
        </p:nvSpPr>
        <p:spPr>
          <a:xfrm>
            <a:off x="6781799" y="4177458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 it is approximate it is added to CRB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5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Log-Structured Table Operations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7A3AC0-22CB-8BA5-CE20-C6B800255D7E}"/>
              </a:ext>
            </a:extLst>
          </p:cNvPr>
          <p:cNvSpPr/>
          <p:nvPr/>
        </p:nvSpPr>
        <p:spPr>
          <a:xfrm>
            <a:off x="752475" y="2628900"/>
            <a:ext cx="5343525" cy="2695575"/>
          </a:xfrm>
          <a:prstGeom prst="roundRect">
            <a:avLst/>
          </a:prstGeom>
          <a:solidFill>
            <a:schemeClr val="bg2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6CDB4F-8D76-F766-A514-6E975121C31C}"/>
              </a:ext>
            </a:extLst>
          </p:cNvPr>
          <p:cNvCxnSpPr/>
          <p:nvPr/>
        </p:nvCxnSpPr>
        <p:spPr>
          <a:xfrm>
            <a:off x="1810326" y="3216563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F5D53F-4BA1-0817-CD6F-7795545B8EA2}"/>
              </a:ext>
            </a:extLst>
          </p:cNvPr>
          <p:cNvCxnSpPr>
            <a:cxnSpLocks/>
          </p:cNvCxnSpPr>
          <p:nvPr/>
        </p:nvCxnSpPr>
        <p:spPr>
          <a:xfrm>
            <a:off x="1810326" y="3216563"/>
            <a:ext cx="0" cy="158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3BA1D2-74FC-AD24-527C-DE632501F1D1}"/>
              </a:ext>
            </a:extLst>
          </p:cNvPr>
          <p:cNvSpPr txBox="1"/>
          <p:nvPr/>
        </p:nvSpPr>
        <p:spPr>
          <a:xfrm>
            <a:off x="872547" y="3519744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5A0A-54C1-5FE6-DA7A-F35F6ADA8772}"/>
              </a:ext>
            </a:extLst>
          </p:cNvPr>
          <p:cNvSpPr txBox="1"/>
          <p:nvPr/>
        </p:nvSpPr>
        <p:spPr>
          <a:xfrm>
            <a:off x="872547" y="4107408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000B-D559-073F-FB6B-A5F5E517C8A0}"/>
              </a:ext>
            </a:extLst>
          </p:cNvPr>
          <p:cNvSpPr txBox="1"/>
          <p:nvPr/>
        </p:nvSpPr>
        <p:spPr>
          <a:xfrm>
            <a:off x="3387837" y="3490035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206   240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9F7CE-A9EB-3CE2-E5C2-14646A6FBAE6}"/>
              </a:ext>
            </a:extLst>
          </p:cNvPr>
          <p:cNvSpPr txBox="1"/>
          <p:nvPr/>
        </p:nvSpPr>
        <p:spPr>
          <a:xfrm>
            <a:off x="2050468" y="3484900"/>
            <a:ext cx="1097543" cy="369332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32     48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944B9-D46C-24BF-4DAF-A27044988C5D}"/>
              </a:ext>
            </a:extLst>
          </p:cNvPr>
          <p:cNvSpPr txBox="1"/>
          <p:nvPr/>
        </p:nvSpPr>
        <p:spPr>
          <a:xfrm>
            <a:off x="1681162" y="1789918"/>
            <a:ext cx="348614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Piecewise Linear Regression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0FC268A-B2E8-0E62-81B8-B9D8334AF5C6}"/>
              </a:ext>
            </a:extLst>
          </p:cNvPr>
          <p:cNvSpPr/>
          <p:nvPr/>
        </p:nvSpPr>
        <p:spPr>
          <a:xfrm>
            <a:off x="3296838" y="2239947"/>
            <a:ext cx="254796" cy="3338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E86E4-8BC9-D172-FE96-0357D35FACCC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1A327-0B72-4BD5-7500-FA162684C5FB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Write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3E90-7C95-8727-F409-04D50750B023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32~48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3E90-7C95-8727-F409-04D50750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D2E0F26-89C5-85D9-7A74-A39CFB152F82}"/>
              </a:ext>
            </a:extLst>
          </p:cNvPr>
          <p:cNvSpPr txBox="1"/>
          <p:nvPr/>
        </p:nvSpPr>
        <p:spPr>
          <a:xfrm>
            <a:off x="6781799" y="4177458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 it is approximate it is added to CRB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A253BA-A6AE-0CD0-CFA1-3DBCF46088B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99240" y="3854232"/>
            <a:ext cx="0" cy="323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A2FFFB-F4D5-1833-8695-F580A7EB6483}"/>
              </a:ext>
            </a:extLst>
          </p:cNvPr>
          <p:cNvSpPr txBox="1"/>
          <p:nvPr/>
        </p:nvSpPr>
        <p:spPr>
          <a:xfrm>
            <a:off x="2050468" y="4176042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16   127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5765A-4590-D419-FE97-B2843350031B}"/>
              </a:ext>
            </a:extLst>
          </p:cNvPr>
          <p:cNvSpPr txBox="1"/>
          <p:nvPr/>
        </p:nvSpPr>
        <p:spPr>
          <a:xfrm>
            <a:off x="6710505" y="2802042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segments are appended to the topmost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80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Log-Structured Table Operations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7A3AC0-22CB-8BA5-CE20-C6B800255D7E}"/>
              </a:ext>
            </a:extLst>
          </p:cNvPr>
          <p:cNvSpPr/>
          <p:nvPr/>
        </p:nvSpPr>
        <p:spPr>
          <a:xfrm>
            <a:off x="752475" y="2628900"/>
            <a:ext cx="5343525" cy="3322320"/>
          </a:xfrm>
          <a:prstGeom prst="roundRect">
            <a:avLst/>
          </a:prstGeom>
          <a:solidFill>
            <a:schemeClr val="bg2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6CDB4F-8D76-F766-A514-6E975121C31C}"/>
              </a:ext>
            </a:extLst>
          </p:cNvPr>
          <p:cNvCxnSpPr/>
          <p:nvPr/>
        </p:nvCxnSpPr>
        <p:spPr>
          <a:xfrm>
            <a:off x="1810326" y="3216563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F5D53F-4BA1-0817-CD6F-7795545B8EA2}"/>
              </a:ext>
            </a:extLst>
          </p:cNvPr>
          <p:cNvCxnSpPr>
            <a:cxnSpLocks/>
          </p:cNvCxnSpPr>
          <p:nvPr/>
        </p:nvCxnSpPr>
        <p:spPr>
          <a:xfrm>
            <a:off x="1810326" y="3216563"/>
            <a:ext cx="0" cy="22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3BA1D2-74FC-AD24-527C-DE632501F1D1}"/>
              </a:ext>
            </a:extLst>
          </p:cNvPr>
          <p:cNvSpPr txBox="1"/>
          <p:nvPr/>
        </p:nvSpPr>
        <p:spPr>
          <a:xfrm>
            <a:off x="872547" y="3519744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5A0A-54C1-5FE6-DA7A-F35F6ADA8772}"/>
              </a:ext>
            </a:extLst>
          </p:cNvPr>
          <p:cNvSpPr txBox="1"/>
          <p:nvPr/>
        </p:nvSpPr>
        <p:spPr>
          <a:xfrm>
            <a:off x="872547" y="4188486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000B-D559-073F-FB6B-A5F5E517C8A0}"/>
              </a:ext>
            </a:extLst>
          </p:cNvPr>
          <p:cNvSpPr txBox="1"/>
          <p:nvPr/>
        </p:nvSpPr>
        <p:spPr>
          <a:xfrm>
            <a:off x="3387837" y="3490035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100   128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9F7CE-A9EB-3CE2-E5C2-14646A6FBAE6}"/>
              </a:ext>
            </a:extLst>
          </p:cNvPr>
          <p:cNvSpPr txBox="1"/>
          <p:nvPr/>
        </p:nvSpPr>
        <p:spPr>
          <a:xfrm>
            <a:off x="2050468" y="3484900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32     48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E86E4-8BC9-D172-FE96-0357D35FACCC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1A327-0B72-4BD5-7500-FA162684C5FB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3E90-7C95-8727-F409-04D50750B023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3E90-7C95-8727-F409-04D50750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8A2FFFB-F4D5-1833-8695-F580A7EB6483}"/>
              </a:ext>
            </a:extLst>
          </p:cNvPr>
          <p:cNvSpPr txBox="1"/>
          <p:nvPr/>
        </p:nvSpPr>
        <p:spPr>
          <a:xfrm>
            <a:off x="2050468" y="4176042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16   127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F336055-6135-DE5C-0F56-D1FAAB22FFCA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1287780" y="1413140"/>
            <a:ext cx="1176018" cy="2015860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E743C1-17A8-63D5-126C-29DE3CD21A0C}"/>
              </a:ext>
            </a:extLst>
          </p:cNvPr>
          <p:cNvSpPr txBox="1"/>
          <p:nvPr/>
        </p:nvSpPr>
        <p:spPr>
          <a:xfrm>
            <a:off x="872547" y="4860998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B5C2E-D6B1-543E-133E-CBD0C71B6B5E}"/>
              </a:ext>
            </a:extLst>
          </p:cNvPr>
          <p:cNvSpPr txBox="1"/>
          <p:nvPr/>
        </p:nvSpPr>
        <p:spPr>
          <a:xfrm>
            <a:off x="2050468" y="4867466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0     256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69BD1-DE07-F195-F990-B53BDE9BE422}"/>
              </a:ext>
            </a:extLst>
          </p:cNvPr>
          <p:cNvSpPr txBox="1"/>
          <p:nvPr/>
        </p:nvSpPr>
        <p:spPr>
          <a:xfrm>
            <a:off x="4815634" y="3484900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206   240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82A9E2D-B89D-88D3-67C7-B762727DC9E4}"/>
              </a:ext>
            </a:extLst>
          </p:cNvPr>
          <p:cNvCxnSpPr>
            <a:endCxn id="8" idx="1"/>
          </p:cNvCxnSpPr>
          <p:nvPr/>
        </p:nvCxnSpPr>
        <p:spPr>
          <a:xfrm rot="5400000">
            <a:off x="538176" y="4038781"/>
            <a:ext cx="668742" cy="12700"/>
          </a:xfrm>
          <a:prstGeom prst="curvedConnector4">
            <a:avLst>
              <a:gd name="adj1" fmla="val 2009"/>
              <a:gd name="adj2" fmla="val 412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BAAF8DA6-5BF9-0A90-0CAF-007A90868A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90255" y="4360708"/>
            <a:ext cx="360213" cy="12700"/>
          </a:xfrm>
          <a:prstGeom prst="curved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6D0B6F-65BE-9C1C-5C34-102505802D5D}"/>
              </a:ext>
            </a:extLst>
          </p:cNvPr>
          <p:cNvSpPr txBox="1"/>
          <p:nvPr/>
        </p:nvSpPr>
        <p:spPr>
          <a:xfrm>
            <a:off x="6830577" y="2848209"/>
            <a:ext cx="372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Search from the topmost level, and always find the first matching segment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73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Log-Structured Table Operations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7A3AC0-22CB-8BA5-CE20-C6B800255D7E}"/>
              </a:ext>
            </a:extLst>
          </p:cNvPr>
          <p:cNvSpPr/>
          <p:nvPr/>
        </p:nvSpPr>
        <p:spPr>
          <a:xfrm>
            <a:off x="484628" y="1622137"/>
            <a:ext cx="5343525" cy="3322320"/>
          </a:xfrm>
          <a:prstGeom prst="roundRect">
            <a:avLst/>
          </a:prstGeom>
          <a:solidFill>
            <a:schemeClr val="bg2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6CDB4F-8D76-F766-A514-6E975121C31C}"/>
              </a:ext>
            </a:extLst>
          </p:cNvPr>
          <p:cNvCxnSpPr/>
          <p:nvPr/>
        </p:nvCxnSpPr>
        <p:spPr>
          <a:xfrm>
            <a:off x="1542479" y="2209800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F5D53F-4BA1-0817-CD6F-7795545B8EA2}"/>
              </a:ext>
            </a:extLst>
          </p:cNvPr>
          <p:cNvCxnSpPr>
            <a:cxnSpLocks/>
          </p:cNvCxnSpPr>
          <p:nvPr/>
        </p:nvCxnSpPr>
        <p:spPr>
          <a:xfrm>
            <a:off x="1542479" y="2209800"/>
            <a:ext cx="0" cy="226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3BA1D2-74FC-AD24-527C-DE632501F1D1}"/>
              </a:ext>
            </a:extLst>
          </p:cNvPr>
          <p:cNvSpPr txBox="1"/>
          <p:nvPr/>
        </p:nvSpPr>
        <p:spPr>
          <a:xfrm>
            <a:off x="604700" y="2512981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5A0A-54C1-5FE6-DA7A-F35F6ADA8772}"/>
              </a:ext>
            </a:extLst>
          </p:cNvPr>
          <p:cNvSpPr txBox="1"/>
          <p:nvPr/>
        </p:nvSpPr>
        <p:spPr>
          <a:xfrm>
            <a:off x="604700" y="3181723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000B-D559-073F-FB6B-A5F5E517C8A0}"/>
              </a:ext>
            </a:extLst>
          </p:cNvPr>
          <p:cNvSpPr txBox="1"/>
          <p:nvPr/>
        </p:nvSpPr>
        <p:spPr>
          <a:xfrm>
            <a:off x="3119990" y="2483272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49    128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9F7CE-A9EB-3CE2-E5C2-14646A6FBAE6}"/>
              </a:ext>
            </a:extLst>
          </p:cNvPr>
          <p:cNvSpPr txBox="1"/>
          <p:nvPr/>
        </p:nvSpPr>
        <p:spPr>
          <a:xfrm>
            <a:off x="1782621" y="2478137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0      48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2FFFB-F4D5-1833-8695-F580A7EB6483}"/>
              </a:ext>
            </a:extLst>
          </p:cNvPr>
          <p:cNvSpPr txBox="1"/>
          <p:nvPr/>
        </p:nvSpPr>
        <p:spPr>
          <a:xfrm>
            <a:off x="1782621" y="3169279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16   127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743C1-17A8-63D5-126C-29DE3CD21A0C}"/>
              </a:ext>
            </a:extLst>
          </p:cNvPr>
          <p:cNvSpPr txBox="1"/>
          <p:nvPr/>
        </p:nvSpPr>
        <p:spPr>
          <a:xfrm>
            <a:off x="604700" y="3854235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B5C2E-D6B1-543E-133E-CBD0C71B6B5E}"/>
              </a:ext>
            </a:extLst>
          </p:cNvPr>
          <p:cNvSpPr txBox="1"/>
          <p:nvPr/>
        </p:nvSpPr>
        <p:spPr>
          <a:xfrm>
            <a:off x="1782621" y="3860703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32   128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69BD1-DE07-F195-F990-B53BDE9BE422}"/>
              </a:ext>
            </a:extLst>
          </p:cNvPr>
          <p:cNvSpPr txBox="1"/>
          <p:nvPr/>
        </p:nvSpPr>
        <p:spPr>
          <a:xfrm>
            <a:off x="4547787" y="2478137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206   255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8A2E090-F686-4598-5077-C5F50533CCC6}"/>
              </a:ext>
            </a:extLst>
          </p:cNvPr>
          <p:cNvSpPr/>
          <p:nvPr/>
        </p:nvSpPr>
        <p:spPr>
          <a:xfrm>
            <a:off x="5865094" y="3255194"/>
            <a:ext cx="448664" cy="29586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5348DB-EBCF-5283-E581-CCCE742CA13E}"/>
              </a:ext>
            </a:extLst>
          </p:cNvPr>
          <p:cNvSpPr txBox="1"/>
          <p:nvPr/>
        </p:nvSpPr>
        <p:spPr>
          <a:xfrm>
            <a:off x="3119990" y="3861699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172   255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F5F1B7-B2BC-ADEB-ECA7-59F9F5AAB862}"/>
              </a:ext>
            </a:extLst>
          </p:cNvPr>
          <p:cNvSpPr txBox="1"/>
          <p:nvPr/>
        </p:nvSpPr>
        <p:spPr>
          <a:xfrm>
            <a:off x="1976582" y="5172364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Compaction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6C66FA-6A94-BBC6-BC91-F7830B6713E6}"/>
              </a:ext>
            </a:extLst>
          </p:cNvPr>
          <p:cNvGrpSpPr/>
          <p:nvPr/>
        </p:nvGrpSpPr>
        <p:grpSpPr>
          <a:xfrm>
            <a:off x="6350700" y="1614055"/>
            <a:ext cx="5343525" cy="3946017"/>
            <a:chOff x="6350700" y="1614055"/>
            <a:chExt cx="5343525" cy="39460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AE6C9F-4AD2-B875-0383-94C746A736A8}"/>
                </a:ext>
              </a:extLst>
            </p:cNvPr>
            <p:cNvSpPr/>
            <p:nvPr/>
          </p:nvSpPr>
          <p:spPr>
            <a:xfrm>
              <a:off x="6350700" y="1614055"/>
              <a:ext cx="5343525" cy="3322320"/>
            </a:xfrm>
            <a:prstGeom prst="roundRect">
              <a:avLst/>
            </a:prstGeom>
            <a:solidFill>
              <a:schemeClr val="bg2"/>
            </a:solidFill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6665134-78AA-7BC8-9F26-900BB5DEF6A5}"/>
                </a:ext>
              </a:extLst>
            </p:cNvPr>
            <p:cNvCxnSpPr/>
            <p:nvPr/>
          </p:nvCxnSpPr>
          <p:spPr>
            <a:xfrm>
              <a:off x="7408551" y="2201718"/>
              <a:ext cx="396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4251C45-3FD5-2797-63DB-D3D9BB3FAD80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1" y="2201718"/>
              <a:ext cx="0" cy="226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B9BD2B-E9AC-84E7-33E4-60C2CAD00091}"/>
                </a:ext>
              </a:extLst>
            </p:cNvPr>
            <p:cNvSpPr txBox="1"/>
            <p:nvPr/>
          </p:nvSpPr>
          <p:spPr>
            <a:xfrm>
              <a:off x="6470772" y="2504899"/>
              <a:ext cx="105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BF0B5-00E1-B2AA-4B9E-114499733499}"/>
                </a:ext>
              </a:extLst>
            </p:cNvPr>
            <p:cNvSpPr txBox="1"/>
            <p:nvPr/>
          </p:nvSpPr>
          <p:spPr>
            <a:xfrm>
              <a:off x="6470772" y="3173641"/>
              <a:ext cx="105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1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CCDDCA-0D82-C122-D34A-BD692CB043BD}"/>
                </a:ext>
              </a:extLst>
            </p:cNvPr>
            <p:cNvSpPr txBox="1"/>
            <p:nvPr/>
          </p:nvSpPr>
          <p:spPr>
            <a:xfrm>
              <a:off x="8986062" y="2475190"/>
              <a:ext cx="1193687" cy="369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172   205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EBF941-E5A4-3811-C9B9-90A5BD0F0E2F}"/>
                </a:ext>
              </a:extLst>
            </p:cNvPr>
            <p:cNvSpPr txBox="1"/>
            <p:nvPr/>
          </p:nvSpPr>
          <p:spPr>
            <a:xfrm>
              <a:off x="7648693" y="2470055"/>
              <a:ext cx="1097543" cy="369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0     128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981E4A-A55C-3FD9-AB6C-7023DD03A4D2}"/>
                </a:ext>
              </a:extLst>
            </p:cNvPr>
            <p:cNvSpPr txBox="1"/>
            <p:nvPr/>
          </p:nvSpPr>
          <p:spPr>
            <a:xfrm>
              <a:off x="6470772" y="3846153"/>
              <a:ext cx="105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2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357AA-2075-B06B-C45F-D9241D406A71}"/>
                </a:ext>
              </a:extLst>
            </p:cNvPr>
            <p:cNvSpPr txBox="1"/>
            <p:nvPr/>
          </p:nvSpPr>
          <p:spPr>
            <a:xfrm>
              <a:off x="10413859" y="2470055"/>
              <a:ext cx="119368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206   255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639A61-17A1-11DD-4814-4935D9FE9C48}"/>
                </a:ext>
              </a:extLst>
            </p:cNvPr>
            <p:cNvSpPr txBox="1"/>
            <p:nvPr/>
          </p:nvSpPr>
          <p:spPr>
            <a:xfrm>
              <a:off x="8040663" y="5190740"/>
              <a:ext cx="224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After Compaction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02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7451"/>
            <a:ext cx="12044218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Misprediction Verification with OOB Metadata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OOB:Out-of-Band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2E6A-1F76-86A1-3726-817326B81A32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FA1-6292-9032-F205-F322AEE65C83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AAA8FC-7A24-2AC5-8296-29FFDE367D0A}"/>
              </a:ext>
            </a:extLst>
          </p:cNvPr>
          <p:cNvSpPr txBox="1"/>
          <p:nvPr/>
        </p:nvSpPr>
        <p:spPr>
          <a:xfrm>
            <a:off x="2463798" y="1989973"/>
            <a:ext cx="295549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Learned Mapping Table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F932CE-A9B8-7D80-2FC0-F71A4F4F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72273"/>
              </p:ext>
            </p:extLst>
          </p:nvPr>
        </p:nvGraphicFramePr>
        <p:xfrm>
          <a:off x="3218873" y="3167302"/>
          <a:ext cx="1505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020725-B8CB-C60F-7ED7-9233BE36B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9523"/>
              </p:ext>
            </p:extLst>
          </p:nvPr>
        </p:nvGraphicFramePr>
        <p:xfrm>
          <a:off x="3028950" y="3399033"/>
          <a:ext cx="1487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2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Flash Page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D9FF2F7-4EE6-76BC-58DB-E6B02F17DCB1}"/>
              </a:ext>
            </a:extLst>
          </p:cNvPr>
          <p:cNvSpPr/>
          <p:nvPr/>
        </p:nvSpPr>
        <p:spPr>
          <a:xfrm>
            <a:off x="3722469" y="1651381"/>
            <a:ext cx="219075" cy="2722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942CA-949A-75D4-798D-862B684B875D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5400000">
            <a:off x="2517222" y="2901811"/>
            <a:ext cx="1936050" cy="912594"/>
          </a:xfrm>
          <a:prstGeom prst="bentConnector4">
            <a:avLst>
              <a:gd name="adj1" fmla="val 26057"/>
              <a:gd name="adj2" fmla="val 1250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EE06F7-7CD2-09CF-C6F3-3C0A9F497F9D}"/>
              </a:ext>
            </a:extLst>
          </p:cNvPr>
          <p:cNvSpPr txBox="1"/>
          <p:nvPr/>
        </p:nvSpPr>
        <p:spPr>
          <a:xfrm>
            <a:off x="1062330" y="3209284"/>
            <a:ext cx="19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Predicted PPA</a:t>
            </a:r>
            <a:endParaRPr lang="ko-KR" altLang="en-US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96A8EB-E010-6ED3-9B77-FA67B6BF9918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5267580" y="1413140"/>
            <a:ext cx="4448287" cy="1796144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BA00CFE-90F0-DB09-53EE-BA6743D6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07105"/>
              </p:ext>
            </p:extLst>
          </p:nvPr>
        </p:nvGraphicFramePr>
        <p:xfrm>
          <a:off x="7895929" y="3544954"/>
          <a:ext cx="2163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75">
                  <a:extLst>
                    <a:ext uri="{9D8B030D-6E8A-4147-A177-3AD203B41FA5}">
                      <a16:colId xmlns:a16="http://schemas.microsoft.com/office/drawing/2014/main" val="1625576962"/>
                    </a:ext>
                  </a:extLst>
                </a:gridCol>
                <a:gridCol w="694130">
                  <a:extLst>
                    <a:ext uri="{9D8B030D-6E8A-4147-A177-3AD203B41FA5}">
                      <a16:colId xmlns:a16="http://schemas.microsoft.com/office/drawing/2014/main" val="158144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Flash 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1"/>
                          </a:solidFill>
                        </a:rPr>
                        <a:t>LPA3</a:t>
                      </a:r>
                      <a:endParaRPr lang="ko-KR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71801"/>
                  </a:ext>
                </a:extLst>
              </a:tr>
            </a:tbl>
          </a:graphicData>
        </a:graphic>
      </p:graphicFrame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FE80698-723A-1D13-11F0-FFB26F2185B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516582" y="3730374"/>
            <a:ext cx="3379347" cy="595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519379-2DEE-2652-0C5B-BBB10D7297B3}"/>
              </a:ext>
            </a:extLst>
          </p:cNvPr>
          <p:cNvSpPr txBox="1"/>
          <p:nvPr/>
        </p:nvSpPr>
        <p:spPr>
          <a:xfrm>
            <a:off x="6920173" y="1834045"/>
            <a:ext cx="31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LPA verification with the reverse mapping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B401F-A608-58C8-3169-BB6F56CF7A35}"/>
              </a:ext>
            </a:extLst>
          </p:cNvPr>
          <p:cNvSpPr txBox="1"/>
          <p:nvPr/>
        </p:nvSpPr>
        <p:spPr>
          <a:xfrm>
            <a:off x="6281304" y="4062469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OOB stores the corresponding LPA for the flash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10E0A-740B-27CF-3955-22EED3145DF8}"/>
              </a:ext>
            </a:extLst>
          </p:cNvPr>
          <p:cNvSpPr txBox="1"/>
          <p:nvPr/>
        </p:nvSpPr>
        <p:spPr>
          <a:xfrm>
            <a:off x="9372600" y="3209284"/>
            <a:ext cx="6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OOB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37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화살표: U자형 57">
            <a:extLst>
              <a:ext uri="{FF2B5EF4-FFF2-40B4-BE49-F238E27FC236}">
                <a16:creationId xmlns:a16="http://schemas.microsoft.com/office/drawing/2014/main" id="{FE1B2065-FC0F-72EF-FBA8-D4350F59DA40}"/>
              </a:ext>
            </a:extLst>
          </p:cNvPr>
          <p:cNvSpPr/>
          <p:nvPr/>
        </p:nvSpPr>
        <p:spPr>
          <a:xfrm rot="5400000" flipH="1">
            <a:off x="6240414" y="4697603"/>
            <a:ext cx="391701" cy="352932"/>
          </a:xfrm>
          <a:prstGeom prst="uturnArrow">
            <a:avLst>
              <a:gd name="adj1" fmla="val 6720"/>
              <a:gd name="adj2" fmla="val 17342"/>
              <a:gd name="adj3" fmla="val 27223"/>
              <a:gd name="adj4" fmla="val 43009"/>
              <a:gd name="adj5" fmla="val 99209"/>
            </a:avLst>
          </a:prstGeom>
          <a:solidFill>
            <a:schemeClr val="bg1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7451"/>
            <a:ext cx="12044218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Verifying Address Translation with OOB Metadata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OOB:Out-of-Band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2E6A-1F76-86A1-3726-817326B81A32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FA1-6292-9032-F205-F322AEE65C83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AAA8FC-7A24-2AC5-8296-29FFDE367D0A}"/>
              </a:ext>
            </a:extLst>
          </p:cNvPr>
          <p:cNvSpPr txBox="1"/>
          <p:nvPr/>
        </p:nvSpPr>
        <p:spPr>
          <a:xfrm>
            <a:off x="2463798" y="1989973"/>
            <a:ext cx="295549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Learned Mapping Table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F932CE-A9B8-7D80-2FC0-F71A4F4F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24164"/>
              </p:ext>
            </p:extLst>
          </p:nvPr>
        </p:nvGraphicFramePr>
        <p:xfrm>
          <a:off x="3218873" y="3167302"/>
          <a:ext cx="1505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020725-B8CB-C60F-7ED7-9233BE36B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21874"/>
              </p:ext>
            </p:extLst>
          </p:nvPr>
        </p:nvGraphicFramePr>
        <p:xfrm>
          <a:off x="3028950" y="3399033"/>
          <a:ext cx="1487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2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Flash Page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PPA2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E9457A-5C4F-B636-55E8-4A8ED61A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08600"/>
              </p:ext>
            </p:extLst>
          </p:nvPr>
        </p:nvGraphicFramePr>
        <p:xfrm>
          <a:off x="5419290" y="3399033"/>
          <a:ext cx="8405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91021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2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6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83358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73C9AC-8D2C-5AAC-DBC1-BC196C6C663E}"/>
              </a:ext>
            </a:extLst>
          </p:cNvPr>
          <p:cNvCxnSpPr/>
          <p:nvPr/>
        </p:nvCxnSpPr>
        <p:spPr>
          <a:xfrm>
            <a:off x="4516582" y="3602182"/>
            <a:ext cx="902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521D39-AC2F-8CFA-F048-4CC2AAC53BB0}"/>
              </a:ext>
            </a:extLst>
          </p:cNvPr>
          <p:cNvCxnSpPr/>
          <p:nvPr/>
        </p:nvCxnSpPr>
        <p:spPr>
          <a:xfrm>
            <a:off x="4516582" y="3976255"/>
            <a:ext cx="902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361171-C38F-BC8F-D942-C258BB54ECF3}"/>
              </a:ext>
            </a:extLst>
          </p:cNvPr>
          <p:cNvCxnSpPr/>
          <p:nvPr/>
        </p:nvCxnSpPr>
        <p:spPr>
          <a:xfrm>
            <a:off x="4516582" y="4326133"/>
            <a:ext cx="902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C4FAC1-43AE-4FC3-288C-29CD24C797C8}"/>
              </a:ext>
            </a:extLst>
          </p:cNvPr>
          <p:cNvCxnSpPr/>
          <p:nvPr/>
        </p:nvCxnSpPr>
        <p:spPr>
          <a:xfrm>
            <a:off x="4516582" y="4678219"/>
            <a:ext cx="902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EAE2A1-D804-5C68-9127-E2327B4FE5E7}"/>
              </a:ext>
            </a:extLst>
          </p:cNvPr>
          <p:cNvCxnSpPr/>
          <p:nvPr/>
        </p:nvCxnSpPr>
        <p:spPr>
          <a:xfrm>
            <a:off x="4516582" y="5043727"/>
            <a:ext cx="902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화살표: U자형 54">
            <a:extLst>
              <a:ext uri="{FF2B5EF4-FFF2-40B4-BE49-F238E27FC236}">
                <a16:creationId xmlns:a16="http://schemas.microsoft.com/office/drawing/2014/main" id="{E227ED04-8857-762A-F578-58ADB9E9C122}"/>
              </a:ext>
            </a:extLst>
          </p:cNvPr>
          <p:cNvSpPr/>
          <p:nvPr/>
        </p:nvSpPr>
        <p:spPr>
          <a:xfrm rot="5400000">
            <a:off x="6051775" y="4534156"/>
            <a:ext cx="895186" cy="479139"/>
          </a:xfrm>
          <a:prstGeom prst="uturnArrow">
            <a:avLst>
              <a:gd name="adj1" fmla="val 2768"/>
              <a:gd name="adj2" fmla="val 13608"/>
              <a:gd name="adj3" fmla="val 17179"/>
              <a:gd name="adj4" fmla="val 47896"/>
              <a:gd name="adj5" fmla="val 97891"/>
            </a:avLst>
          </a:prstGeom>
          <a:solidFill>
            <a:schemeClr val="bg1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D9FF2F7-4EE6-76BC-58DB-E6B02F17DCB1}"/>
              </a:ext>
            </a:extLst>
          </p:cNvPr>
          <p:cNvSpPr/>
          <p:nvPr/>
        </p:nvSpPr>
        <p:spPr>
          <a:xfrm>
            <a:off x="3722469" y="1651381"/>
            <a:ext cx="219075" cy="2722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942CA-949A-75D4-798D-862B684B875D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5400000">
            <a:off x="2517222" y="2901811"/>
            <a:ext cx="1936050" cy="912594"/>
          </a:xfrm>
          <a:prstGeom prst="bentConnector4">
            <a:avLst>
              <a:gd name="adj1" fmla="val 26057"/>
              <a:gd name="adj2" fmla="val 1250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EE06F7-7CD2-09CF-C6F3-3C0A9F497F9D}"/>
              </a:ext>
            </a:extLst>
          </p:cNvPr>
          <p:cNvSpPr txBox="1"/>
          <p:nvPr/>
        </p:nvSpPr>
        <p:spPr>
          <a:xfrm>
            <a:off x="1062330" y="3209284"/>
            <a:ext cx="19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Predicted PPA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F0323-0242-A4AB-365E-1EC8BC32102B}"/>
              </a:ext>
            </a:extLst>
          </p:cNvPr>
          <p:cNvSpPr txBox="1"/>
          <p:nvPr/>
        </p:nvSpPr>
        <p:spPr>
          <a:xfrm>
            <a:off x="6321998" y="4042851"/>
            <a:ext cx="286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misprediction happens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35835-F45B-D94C-7658-55D6259D2B49}"/>
              </a:ext>
            </a:extLst>
          </p:cNvPr>
          <p:cNvSpPr txBox="1"/>
          <p:nvPr/>
        </p:nvSpPr>
        <p:spPr>
          <a:xfrm>
            <a:off x="7122931" y="4781146"/>
            <a:ext cx="459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It is time consuming to search the correct flash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7451"/>
            <a:ext cx="12044218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Verifying Address Translation with OOB Metadata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OOB:Out-of-Band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2E6A-1F76-86A1-3726-817326B81A32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FA1-6292-9032-F205-F322AEE65C83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AAA8FC-7A24-2AC5-8296-29FFDE367D0A}"/>
              </a:ext>
            </a:extLst>
          </p:cNvPr>
          <p:cNvSpPr txBox="1"/>
          <p:nvPr/>
        </p:nvSpPr>
        <p:spPr>
          <a:xfrm>
            <a:off x="2463798" y="1989973"/>
            <a:ext cx="295549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Learned Mapping Table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F932CE-A9B8-7D80-2FC0-F71A4F4FD7B4}"/>
              </a:ext>
            </a:extLst>
          </p:cNvPr>
          <p:cNvGraphicFramePr>
            <a:graphicFrameLocks noGrp="1"/>
          </p:cNvGraphicFramePr>
          <p:nvPr/>
        </p:nvGraphicFramePr>
        <p:xfrm>
          <a:off x="3218873" y="3167302"/>
          <a:ext cx="1505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020725-B8CB-C60F-7ED7-9233BE36BD7E}"/>
              </a:ext>
            </a:extLst>
          </p:cNvPr>
          <p:cNvGraphicFramePr>
            <a:graphicFrameLocks noGrp="1"/>
          </p:cNvGraphicFramePr>
          <p:nvPr/>
        </p:nvGraphicFramePr>
        <p:xfrm>
          <a:off x="3028950" y="3399033"/>
          <a:ext cx="1487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2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Flash Page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D9FF2F7-4EE6-76BC-58DB-E6B02F17DCB1}"/>
              </a:ext>
            </a:extLst>
          </p:cNvPr>
          <p:cNvSpPr/>
          <p:nvPr/>
        </p:nvSpPr>
        <p:spPr>
          <a:xfrm>
            <a:off x="3722469" y="1651381"/>
            <a:ext cx="219075" cy="2722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942CA-949A-75D4-798D-862B684B875D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5400000">
            <a:off x="2517222" y="2901811"/>
            <a:ext cx="1936050" cy="912594"/>
          </a:xfrm>
          <a:prstGeom prst="bentConnector4">
            <a:avLst>
              <a:gd name="adj1" fmla="val 26057"/>
              <a:gd name="adj2" fmla="val 1250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EE06F7-7CD2-09CF-C6F3-3C0A9F497F9D}"/>
              </a:ext>
            </a:extLst>
          </p:cNvPr>
          <p:cNvSpPr txBox="1"/>
          <p:nvPr/>
        </p:nvSpPr>
        <p:spPr>
          <a:xfrm>
            <a:off x="1062330" y="3209284"/>
            <a:ext cx="19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Predicted PPA</a:t>
            </a:r>
            <a:endParaRPr lang="ko-KR" altLang="en-US" b="1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BA00CFE-90F0-DB09-53EE-BA6743D6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90584"/>
              </p:ext>
            </p:extLst>
          </p:nvPr>
        </p:nvGraphicFramePr>
        <p:xfrm>
          <a:off x="7895929" y="3544954"/>
          <a:ext cx="2163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75">
                  <a:extLst>
                    <a:ext uri="{9D8B030D-6E8A-4147-A177-3AD203B41FA5}">
                      <a16:colId xmlns:a16="http://schemas.microsoft.com/office/drawing/2014/main" val="1625576962"/>
                    </a:ext>
                  </a:extLst>
                </a:gridCol>
                <a:gridCol w="694130">
                  <a:extLst>
                    <a:ext uri="{9D8B030D-6E8A-4147-A177-3AD203B41FA5}">
                      <a16:colId xmlns:a16="http://schemas.microsoft.com/office/drawing/2014/main" val="158144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Flash 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1"/>
                          </a:solidFill>
                        </a:rPr>
                        <a:t>LPA3</a:t>
                      </a:r>
                      <a:endParaRPr lang="ko-KR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71801"/>
                  </a:ext>
                </a:extLst>
              </a:tr>
            </a:tbl>
          </a:graphicData>
        </a:graphic>
      </p:graphicFrame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FE80698-723A-1D13-11F0-FFB26F2185B5}"/>
              </a:ext>
            </a:extLst>
          </p:cNvPr>
          <p:cNvCxnSpPr>
            <a:endCxn id="23" idx="1"/>
          </p:cNvCxnSpPr>
          <p:nvPr/>
        </p:nvCxnSpPr>
        <p:spPr>
          <a:xfrm flipV="1">
            <a:off x="4516582" y="3730374"/>
            <a:ext cx="3379347" cy="595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8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7451"/>
            <a:ext cx="12044218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Verifying Address Translation with OOB Metadata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OOB:Out-of-Band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2E6A-1F76-86A1-3726-817326B81A32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FA1-6292-9032-F205-F322AEE65C83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AAA8FC-7A24-2AC5-8296-29FFDE367D0A}"/>
              </a:ext>
            </a:extLst>
          </p:cNvPr>
          <p:cNvSpPr txBox="1"/>
          <p:nvPr/>
        </p:nvSpPr>
        <p:spPr>
          <a:xfrm>
            <a:off x="2463798" y="1989973"/>
            <a:ext cx="295549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Learned Mapping Table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F932CE-A9B8-7D80-2FC0-F71A4F4FD7B4}"/>
              </a:ext>
            </a:extLst>
          </p:cNvPr>
          <p:cNvGraphicFramePr>
            <a:graphicFrameLocks noGrp="1"/>
          </p:cNvGraphicFramePr>
          <p:nvPr/>
        </p:nvGraphicFramePr>
        <p:xfrm>
          <a:off x="3218873" y="3167302"/>
          <a:ext cx="1505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020725-B8CB-C60F-7ED7-9233BE36BD7E}"/>
              </a:ext>
            </a:extLst>
          </p:cNvPr>
          <p:cNvGraphicFramePr>
            <a:graphicFrameLocks noGrp="1"/>
          </p:cNvGraphicFramePr>
          <p:nvPr/>
        </p:nvGraphicFramePr>
        <p:xfrm>
          <a:off x="3028950" y="3399033"/>
          <a:ext cx="1487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2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Flash Page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D9FF2F7-4EE6-76BC-58DB-E6B02F17DCB1}"/>
              </a:ext>
            </a:extLst>
          </p:cNvPr>
          <p:cNvSpPr/>
          <p:nvPr/>
        </p:nvSpPr>
        <p:spPr>
          <a:xfrm>
            <a:off x="3722469" y="1651381"/>
            <a:ext cx="219075" cy="2722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942CA-949A-75D4-798D-862B684B875D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5400000">
            <a:off x="2517222" y="2901811"/>
            <a:ext cx="1936050" cy="912594"/>
          </a:xfrm>
          <a:prstGeom prst="bentConnector4">
            <a:avLst>
              <a:gd name="adj1" fmla="val 26057"/>
              <a:gd name="adj2" fmla="val 1250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EE06F7-7CD2-09CF-C6F3-3C0A9F497F9D}"/>
              </a:ext>
            </a:extLst>
          </p:cNvPr>
          <p:cNvSpPr txBox="1"/>
          <p:nvPr/>
        </p:nvSpPr>
        <p:spPr>
          <a:xfrm>
            <a:off x="1062330" y="3209284"/>
            <a:ext cx="19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Predicted PPA</a:t>
            </a:r>
            <a:endParaRPr lang="ko-KR" altLang="en-US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FF7DAB4-8E83-86DE-BBFD-900558AA4768}"/>
              </a:ext>
            </a:extLst>
          </p:cNvPr>
          <p:cNvGraphicFramePr>
            <a:graphicFrameLocks noGrp="1"/>
          </p:cNvGraphicFramePr>
          <p:nvPr/>
        </p:nvGraphicFramePr>
        <p:xfrm>
          <a:off x="6925112" y="2387078"/>
          <a:ext cx="3876240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48">
                  <a:extLst>
                    <a:ext uri="{9D8B030D-6E8A-4147-A177-3AD203B41FA5}">
                      <a16:colId xmlns:a16="http://schemas.microsoft.com/office/drawing/2014/main" val="2414549774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4232164759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1322816170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567995861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287219942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PPA3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PPA4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PPA5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4167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2AD729E-FF27-DCD7-F468-026112C74AF9}"/>
              </a:ext>
            </a:extLst>
          </p:cNvPr>
          <p:cNvGraphicFramePr>
            <a:graphicFrameLocks noGrp="1"/>
          </p:cNvGraphicFramePr>
          <p:nvPr/>
        </p:nvGraphicFramePr>
        <p:xfrm>
          <a:off x="6762750" y="2680597"/>
          <a:ext cx="388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406565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611621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74353182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67057967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42805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80646"/>
                  </a:ext>
                </a:extLst>
              </a:tr>
            </a:tbl>
          </a:graphicData>
        </a:graphic>
      </p:graphicFrame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96A8EB-E010-6ED3-9B77-FA67B6BF9918}"/>
              </a:ext>
            </a:extLst>
          </p:cNvPr>
          <p:cNvCxnSpPr>
            <a:stCxn id="6" idx="3"/>
            <a:endCxn id="17" idx="0"/>
          </p:cNvCxnSpPr>
          <p:nvPr/>
        </p:nvCxnSpPr>
        <p:spPr>
          <a:xfrm>
            <a:off x="5267580" y="1413140"/>
            <a:ext cx="3595652" cy="97393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BA00CFE-90F0-DB09-53EE-BA6743D64BAE}"/>
              </a:ext>
            </a:extLst>
          </p:cNvPr>
          <p:cNvGraphicFramePr>
            <a:graphicFrameLocks noGrp="1"/>
          </p:cNvGraphicFramePr>
          <p:nvPr/>
        </p:nvGraphicFramePr>
        <p:xfrm>
          <a:off x="7895929" y="3544954"/>
          <a:ext cx="2163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75">
                  <a:extLst>
                    <a:ext uri="{9D8B030D-6E8A-4147-A177-3AD203B41FA5}">
                      <a16:colId xmlns:a16="http://schemas.microsoft.com/office/drawing/2014/main" val="1625576962"/>
                    </a:ext>
                  </a:extLst>
                </a:gridCol>
                <a:gridCol w="694130">
                  <a:extLst>
                    <a:ext uri="{9D8B030D-6E8A-4147-A177-3AD203B41FA5}">
                      <a16:colId xmlns:a16="http://schemas.microsoft.com/office/drawing/2014/main" val="158144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Flash 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OOB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71801"/>
                  </a:ext>
                </a:extLst>
              </a:tr>
            </a:tbl>
          </a:graphicData>
        </a:graphic>
      </p:graphicFrame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FE80698-723A-1D13-11F0-FFB26F2185B5}"/>
              </a:ext>
            </a:extLst>
          </p:cNvPr>
          <p:cNvCxnSpPr>
            <a:endCxn id="23" idx="1"/>
          </p:cNvCxnSpPr>
          <p:nvPr/>
        </p:nvCxnSpPr>
        <p:spPr>
          <a:xfrm flipV="1">
            <a:off x="4516582" y="3730374"/>
            <a:ext cx="3379347" cy="595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C8907C-0D65-4245-309E-2775E389DF08}"/>
              </a:ext>
            </a:extLst>
          </p:cNvPr>
          <p:cNvCxnSpPr/>
          <p:nvPr/>
        </p:nvCxnSpPr>
        <p:spPr>
          <a:xfrm>
            <a:off x="6762750" y="3051437"/>
            <a:ext cx="2609850" cy="49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7F15CD-429F-1D1F-C328-E9883A8825E8}"/>
              </a:ext>
            </a:extLst>
          </p:cNvPr>
          <p:cNvCxnSpPr/>
          <p:nvPr/>
        </p:nvCxnSpPr>
        <p:spPr>
          <a:xfrm flipH="1">
            <a:off x="10059134" y="3051437"/>
            <a:ext cx="589816" cy="49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519379-2DEE-2652-0C5B-BBB10D7297B3}"/>
              </a:ext>
            </a:extLst>
          </p:cNvPr>
          <p:cNvSpPr txBox="1"/>
          <p:nvPr/>
        </p:nvSpPr>
        <p:spPr>
          <a:xfrm>
            <a:off x="9020996" y="1014334"/>
            <a:ext cx="31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LPA verification with the reverse mapping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314E-A053-28FA-CA43-656437094DD3}"/>
              </a:ext>
            </a:extLst>
          </p:cNvPr>
          <p:cNvSpPr txBox="1"/>
          <p:nvPr/>
        </p:nvSpPr>
        <p:spPr>
          <a:xfrm>
            <a:off x="6762750" y="4137891"/>
            <a:ext cx="468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OOB stores an accurate reverse mapping of 2</a:t>
            </a:r>
            <a:r>
              <a:rPr lang="el-GR" altLang="ko-KR" b="1" dirty="0"/>
              <a:t>γ</a:t>
            </a:r>
            <a:r>
              <a:rPr lang="en-US" altLang="ko-KR" b="1" dirty="0"/>
              <a:t> + 1 neighbor flash pages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08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7451"/>
            <a:ext cx="12044218" cy="8312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Verifying Address Translation with OOB Metadata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OOB:Out-of-Band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2E6A-1F76-86A1-3726-817326B81A32}"/>
              </a:ext>
            </a:extLst>
          </p:cNvPr>
          <p:cNvSpPr txBox="1"/>
          <p:nvPr/>
        </p:nvSpPr>
        <p:spPr>
          <a:xfrm>
            <a:off x="1032165" y="1228474"/>
            <a:ext cx="1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Workload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FA1-6292-9032-F205-F322AEE65C83}"/>
              </a:ext>
            </a:extLst>
          </p:cNvPr>
          <p:cNvSpPr txBox="1"/>
          <p:nvPr/>
        </p:nvSpPr>
        <p:spPr>
          <a:xfrm>
            <a:off x="2463798" y="1228474"/>
            <a:ext cx="7651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/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LPA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99766-76D2-4BF3-19F7-3AA3D204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1228474"/>
                <a:ext cx="2038605" cy="369332"/>
              </a:xfrm>
              <a:prstGeom prst="rect">
                <a:avLst/>
              </a:prstGeom>
              <a:blipFill>
                <a:blip r:embed="rId3"/>
                <a:stretch>
                  <a:fillRect l="-2065" t="-6154" b="-2000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AAA8FC-7A24-2AC5-8296-29FFDE367D0A}"/>
              </a:ext>
            </a:extLst>
          </p:cNvPr>
          <p:cNvSpPr txBox="1"/>
          <p:nvPr/>
        </p:nvSpPr>
        <p:spPr>
          <a:xfrm>
            <a:off x="2463798" y="1989973"/>
            <a:ext cx="295549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Learned Mapping Table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F932CE-A9B8-7D80-2FC0-F71A4F4FD7B4}"/>
              </a:ext>
            </a:extLst>
          </p:cNvPr>
          <p:cNvGraphicFramePr>
            <a:graphicFrameLocks noGrp="1"/>
          </p:cNvGraphicFramePr>
          <p:nvPr/>
        </p:nvGraphicFramePr>
        <p:xfrm>
          <a:off x="3218873" y="3167302"/>
          <a:ext cx="1505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020725-B8CB-C60F-7ED7-9233BE36BD7E}"/>
              </a:ext>
            </a:extLst>
          </p:cNvPr>
          <p:cNvGraphicFramePr>
            <a:graphicFrameLocks noGrp="1"/>
          </p:cNvGraphicFramePr>
          <p:nvPr/>
        </p:nvGraphicFramePr>
        <p:xfrm>
          <a:off x="3028950" y="3399033"/>
          <a:ext cx="1487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2">
                  <a:extLst>
                    <a:ext uri="{9D8B030D-6E8A-4147-A177-3AD203B41FA5}">
                      <a16:colId xmlns:a16="http://schemas.microsoft.com/office/drawing/2014/main" val="1668211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Flash Page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7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4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94730"/>
                  </a:ext>
                </a:extLst>
              </a:tr>
            </a:tbl>
          </a:graphicData>
        </a:graphic>
      </p:graphicFrame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D9FF2F7-4EE6-76BC-58DB-E6B02F17DCB1}"/>
              </a:ext>
            </a:extLst>
          </p:cNvPr>
          <p:cNvSpPr/>
          <p:nvPr/>
        </p:nvSpPr>
        <p:spPr>
          <a:xfrm>
            <a:off x="3722469" y="1651381"/>
            <a:ext cx="219075" cy="2722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FF7DAB4-8E83-86DE-BBFD-900558AA4768}"/>
              </a:ext>
            </a:extLst>
          </p:cNvPr>
          <p:cNvGraphicFramePr>
            <a:graphicFrameLocks noGrp="1"/>
          </p:cNvGraphicFramePr>
          <p:nvPr/>
        </p:nvGraphicFramePr>
        <p:xfrm>
          <a:off x="6925112" y="2387078"/>
          <a:ext cx="3876240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48">
                  <a:extLst>
                    <a:ext uri="{9D8B030D-6E8A-4147-A177-3AD203B41FA5}">
                      <a16:colId xmlns:a16="http://schemas.microsoft.com/office/drawing/2014/main" val="2414549774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4232164759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1322816170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567995861"/>
                    </a:ext>
                  </a:extLst>
                </a:gridCol>
                <a:gridCol w="775248">
                  <a:extLst>
                    <a:ext uri="{9D8B030D-6E8A-4147-A177-3AD203B41FA5}">
                      <a16:colId xmlns:a16="http://schemas.microsoft.com/office/drawing/2014/main" val="287219942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PPA2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PPA3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PPA4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PPA5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4167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2AD729E-FF27-DCD7-F468-026112C74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68388"/>
              </p:ext>
            </p:extLst>
          </p:nvPr>
        </p:nvGraphicFramePr>
        <p:xfrm>
          <a:off x="6762750" y="2680597"/>
          <a:ext cx="388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406565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611621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74353182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67057967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42805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LPA5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80646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F01F008-15E9-6EBD-396D-AE0840A0B6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1106" y="3138207"/>
            <a:ext cx="5684744" cy="1274696"/>
          </a:xfrm>
          <a:prstGeom prst="bentConnector3">
            <a:avLst>
              <a:gd name="adj1" fmla="val 10402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DD8B7B-35E5-7F16-B06F-A1CD3520DC5B}"/>
              </a:ext>
            </a:extLst>
          </p:cNvPr>
          <p:cNvCxnSpPr>
            <a:endCxn id="11" idx="2"/>
          </p:cNvCxnSpPr>
          <p:nvPr/>
        </p:nvCxnSpPr>
        <p:spPr>
          <a:xfrm flipV="1">
            <a:off x="8705850" y="3051437"/>
            <a:ext cx="0" cy="86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AFC0A9-E981-9069-F7B2-9D0E3E5F6976}"/>
              </a:ext>
            </a:extLst>
          </p:cNvPr>
          <p:cNvSpPr txBox="1"/>
          <p:nvPr/>
        </p:nvSpPr>
        <p:spPr>
          <a:xfrm>
            <a:off x="5549153" y="4240306"/>
            <a:ext cx="575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Reducing the misprediction penalty from log(</a:t>
            </a:r>
            <a:r>
              <a:rPr lang="el-GR" altLang="ko-KR" b="1" dirty="0"/>
              <a:t>γ</a:t>
            </a:r>
            <a:r>
              <a:rPr lang="en-US" altLang="ko-KR" b="1" dirty="0"/>
              <a:t>) flash page reads to only one flash read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AFDA8-7BD5-988C-DBC1-36AD1D978986}"/>
              </a:ext>
            </a:extLst>
          </p:cNvPr>
          <p:cNvSpPr txBox="1"/>
          <p:nvPr/>
        </p:nvSpPr>
        <p:spPr>
          <a:xfrm>
            <a:off x="1439599" y="2681351"/>
            <a:ext cx="242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Accurate Flash Page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728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C46C06-ED56-DFD0-3184-BB074536D72A}"/>
              </a:ext>
            </a:extLst>
          </p:cNvPr>
          <p:cNvSpPr/>
          <p:nvPr/>
        </p:nvSpPr>
        <p:spPr>
          <a:xfrm>
            <a:off x="6095998" y="2549236"/>
            <a:ext cx="4479636" cy="591128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8BB61-680B-A897-2EFE-2D2692F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Optimized Flash Allocation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1C98BF-CE9F-A4E6-0339-D041569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B2FCD-3497-E5B2-5C39-1A33C74FC24C}"/>
              </a:ext>
            </a:extLst>
          </p:cNvPr>
          <p:cNvSpPr txBox="1"/>
          <p:nvPr/>
        </p:nvSpPr>
        <p:spPr>
          <a:xfrm>
            <a:off x="2697290" y="1395271"/>
            <a:ext cx="1493029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 Buffer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200A-24D2-CD52-3951-C7BDE5C300BD}"/>
              </a:ext>
            </a:extLst>
          </p:cNvPr>
          <p:cNvSpPr txBox="1"/>
          <p:nvPr/>
        </p:nvSpPr>
        <p:spPr>
          <a:xfrm>
            <a:off x="2081172" y="2700508"/>
            <a:ext cx="285974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Learned Mapping Table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980F37-4C71-EAAF-EA16-70111D6D2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24812"/>
              </p:ext>
            </p:extLst>
          </p:nvPr>
        </p:nvGraphicFramePr>
        <p:xfrm>
          <a:off x="1860177" y="4196804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E793C8-4F76-02F5-8F4D-DE1901333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93438"/>
              </p:ext>
            </p:extLst>
          </p:nvPr>
        </p:nvGraphicFramePr>
        <p:xfrm>
          <a:off x="1689304" y="4329608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40E67AC-55A5-1E0A-A6E8-7E0EAF7349D6}"/>
              </a:ext>
            </a:extLst>
          </p:cNvPr>
          <p:cNvSpPr txBox="1"/>
          <p:nvPr/>
        </p:nvSpPr>
        <p:spPr>
          <a:xfrm>
            <a:off x="4217895" y="4510702"/>
            <a:ext cx="144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Flash Blocks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14593-844F-DFE2-12E7-29A034E7CCB7}"/>
              </a:ext>
            </a:extLst>
          </p:cNvPr>
          <p:cNvSpPr txBox="1"/>
          <p:nvPr/>
        </p:nvSpPr>
        <p:spPr>
          <a:xfrm>
            <a:off x="2868163" y="5602658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Flash Chip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FF9E4-7B6E-C764-85A7-E8021356F144}"/>
              </a:ext>
            </a:extLst>
          </p:cNvPr>
          <p:cNvSpPr/>
          <p:nvPr/>
        </p:nvSpPr>
        <p:spPr>
          <a:xfrm>
            <a:off x="1190676" y="3999345"/>
            <a:ext cx="4557329" cy="1594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2A075E-C46A-5E8A-986F-600592D33F8D}"/>
              </a:ext>
            </a:extLst>
          </p:cNvPr>
          <p:cNvSpPr/>
          <p:nvPr/>
        </p:nvSpPr>
        <p:spPr>
          <a:xfrm rot="5400000">
            <a:off x="3253167" y="2051414"/>
            <a:ext cx="432345" cy="363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39D3DB9-1E8F-BD47-8D97-5A7546F85E66}"/>
              </a:ext>
            </a:extLst>
          </p:cNvPr>
          <p:cNvSpPr/>
          <p:nvPr/>
        </p:nvSpPr>
        <p:spPr>
          <a:xfrm rot="5400000">
            <a:off x="3253166" y="3413265"/>
            <a:ext cx="432345" cy="363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F3D812C-34CC-819F-6BF0-94579F15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9048"/>
              </p:ext>
            </p:extLst>
          </p:nvPr>
        </p:nvGraphicFramePr>
        <p:xfrm>
          <a:off x="6096000" y="1394517"/>
          <a:ext cx="52429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7">
                  <a:extLst>
                    <a:ext uri="{9D8B030D-6E8A-4147-A177-3AD203B41FA5}">
                      <a16:colId xmlns:a16="http://schemas.microsoft.com/office/drawing/2014/main" val="3928499800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1833078448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1942510257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3705972290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164720991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3061180642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2384827802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2690664424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209583730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500111854"/>
                    </a:ext>
                  </a:extLst>
                </a:gridCol>
                <a:gridCol w="368228">
                  <a:extLst>
                    <a:ext uri="{9D8B030D-6E8A-4147-A177-3AD203B41FA5}">
                      <a16:colId xmlns:a16="http://schemas.microsoft.com/office/drawing/2014/main" val="3689495639"/>
                    </a:ext>
                  </a:extLst>
                </a:gridCol>
                <a:gridCol w="318654">
                  <a:extLst>
                    <a:ext uri="{9D8B030D-6E8A-4147-A177-3AD203B41FA5}">
                      <a16:colId xmlns:a16="http://schemas.microsoft.com/office/drawing/2014/main" val="62936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LPA=76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</a:t>
                      </a:r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34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77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38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41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36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27967150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1D37A0-A4DD-28DE-326A-C86E845DEAA3}"/>
              </a:ext>
            </a:extLst>
          </p:cNvPr>
          <p:cNvSpPr txBox="1"/>
          <p:nvPr/>
        </p:nvSpPr>
        <p:spPr>
          <a:xfrm>
            <a:off x="6096000" y="1029509"/>
            <a:ext cx="374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Flushed flash pages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C59DA-BE51-1C6F-A113-6B26D8A1DE04}"/>
              </a:ext>
            </a:extLst>
          </p:cNvPr>
          <p:cNvSpPr txBox="1"/>
          <p:nvPr/>
        </p:nvSpPr>
        <p:spPr>
          <a:xfrm>
            <a:off x="7688393" y="2690353"/>
            <a:ext cx="61200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76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ADD41-7D67-3506-D95A-27FB13FF61AA}"/>
              </a:ext>
            </a:extLst>
          </p:cNvPr>
          <p:cNvSpPr txBox="1"/>
          <p:nvPr/>
        </p:nvSpPr>
        <p:spPr>
          <a:xfrm>
            <a:off x="8395629" y="2691089"/>
            <a:ext cx="61200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32 34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C21A5-F223-1F0F-CD3D-F8799B8CDAA9}"/>
              </a:ext>
            </a:extLst>
          </p:cNvPr>
          <p:cNvSpPr txBox="1"/>
          <p:nvPr/>
        </p:nvSpPr>
        <p:spPr>
          <a:xfrm>
            <a:off x="9102865" y="2685577"/>
            <a:ext cx="61200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77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14A22-7F90-BE39-E119-E9EECAB5B9D3}"/>
              </a:ext>
            </a:extLst>
          </p:cNvPr>
          <p:cNvSpPr txBox="1"/>
          <p:nvPr/>
        </p:nvSpPr>
        <p:spPr>
          <a:xfrm>
            <a:off x="9810101" y="2699040"/>
            <a:ext cx="61200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38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623C2-3F0E-7520-6713-6C5A69F5F5C9}"/>
              </a:ext>
            </a:extLst>
          </p:cNvPr>
          <p:cNvSpPr txBox="1"/>
          <p:nvPr/>
        </p:nvSpPr>
        <p:spPr>
          <a:xfrm>
            <a:off x="6981157" y="2685577"/>
            <a:ext cx="61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3B1AF-E7BE-321D-FB08-8EED021CB5BD}"/>
              </a:ext>
            </a:extLst>
          </p:cNvPr>
          <p:cNvSpPr txBox="1"/>
          <p:nvPr/>
        </p:nvSpPr>
        <p:spPr>
          <a:xfrm>
            <a:off x="6278682" y="2694518"/>
            <a:ext cx="61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6D3F66-E4ED-EA34-3243-59B36292397F}"/>
              </a:ext>
            </a:extLst>
          </p:cNvPr>
          <p:cNvSpPr txBox="1"/>
          <p:nvPr/>
        </p:nvSpPr>
        <p:spPr>
          <a:xfrm>
            <a:off x="6022109" y="2210682"/>
            <a:ext cx="422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Four new linear segments are created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C89C75-4242-66D3-5856-58CC32420B66}"/>
              </a:ext>
            </a:extLst>
          </p:cNvPr>
          <p:cNvSpPr txBox="1"/>
          <p:nvPr/>
        </p:nvSpPr>
        <p:spPr>
          <a:xfrm>
            <a:off x="6827847" y="4433269"/>
            <a:ext cx="435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Flushing flash pages from the write buffer directly is less optimal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901038-710C-7032-6DB6-DD524F59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57205"/>
              </p:ext>
            </p:extLst>
          </p:nvPr>
        </p:nvGraphicFramePr>
        <p:xfrm>
          <a:off x="1518431" y="4505782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44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 err="1"/>
              <a:t>LeaFTL</a:t>
            </a:r>
            <a:endParaRPr lang="en-US" altLang="ko-KR" dirty="0"/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C46C06-ED56-DFD0-3184-BB074536D72A}"/>
              </a:ext>
            </a:extLst>
          </p:cNvPr>
          <p:cNvSpPr/>
          <p:nvPr/>
        </p:nvSpPr>
        <p:spPr>
          <a:xfrm>
            <a:off x="6096000" y="2558472"/>
            <a:ext cx="3177309" cy="591128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8BB61-680B-A897-2EFE-2D2692F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Optimized Flash Allocation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1C98BF-CE9F-A4E6-0339-D041569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B2FCD-3497-E5B2-5C39-1A33C74FC24C}"/>
              </a:ext>
            </a:extLst>
          </p:cNvPr>
          <p:cNvSpPr txBox="1"/>
          <p:nvPr/>
        </p:nvSpPr>
        <p:spPr>
          <a:xfrm>
            <a:off x="2697290" y="1395271"/>
            <a:ext cx="1493029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 Buffer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200A-24D2-CD52-3951-C7BDE5C300BD}"/>
              </a:ext>
            </a:extLst>
          </p:cNvPr>
          <p:cNvSpPr txBox="1"/>
          <p:nvPr/>
        </p:nvSpPr>
        <p:spPr>
          <a:xfrm>
            <a:off x="2081172" y="2700508"/>
            <a:ext cx="285974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Learned Mapping Table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980F37-4C71-EAAF-EA16-70111D6D2C1B}"/>
              </a:ext>
            </a:extLst>
          </p:cNvPr>
          <p:cNvGraphicFramePr>
            <a:graphicFrameLocks noGrp="1"/>
          </p:cNvGraphicFramePr>
          <p:nvPr/>
        </p:nvGraphicFramePr>
        <p:xfrm>
          <a:off x="1860177" y="4196804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E793C8-4F76-02F5-8F4D-DE1901333F35}"/>
              </a:ext>
            </a:extLst>
          </p:cNvPr>
          <p:cNvGraphicFramePr>
            <a:graphicFrameLocks noGrp="1"/>
          </p:cNvGraphicFramePr>
          <p:nvPr/>
        </p:nvGraphicFramePr>
        <p:xfrm>
          <a:off x="1689304" y="4329608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40E67AC-55A5-1E0A-A6E8-7E0EAF7349D6}"/>
              </a:ext>
            </a:extLst>
          </p:cNvPr>
          <p:cNvSpPr txBox="1"/>
          <p:nvPr/>
        </p:nvSpPr>
        <p:spPr>
          <a:xfrm>
            <a:off x="4217895" y="4510702"/>
            <a:ext cx="16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Active Blocks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14593-844F-DFE2-12E7-29A034E7CCB7}"/>
              </a:ext>
            </a:extLst>
          </p:cNvPr>
          <p:cNvSpPr txBox="1"/>
          <p:nvPr/>
        </p:nvSpPr>
        <p:spPr>
          <a:xfrm>
            <a:off x="2868163" y="5602658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Flash Chip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FF9E4-7B6E-C764-85A7-E8021356F144}"/>
              </a:ext>
            </a:extLst>
          </p:cNvPr>
          <p:cNvSpPr/>
          <p:nvPr/>
        </p:nvSpPr>
        <p:spPr>
          <a:xfrm>
            <a:off x="1190676" y="3999345"/>
            <a:ext cx="4557329" cy="1594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2A075E-C46A-5E8A-986F-600592D33F8D}"/>
              </a:ext>
            </a:extLst>
          </p:cNvPr>
          <p:cNvSpPr/>
          <p:nvPr/>
        </p:nvSpPr>
        <p:spPr>
          <a:xfrm rot="5400000">
            <a:off x="3253167" y="2051414"/>
            <a:ext cx="432345" cy="363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39D3DB9-1E8F-BD47-8D97-5A7546F85E66}"/>
              </a:ext>
            </a:extLst>
          </p:cNvPr>
          <p:cNvSpPr/>
          <p:nvPr/>
        </p:nvSpPr>
        <p:spPr>
          <a:xfrm rot="5400000">
            <a:off x="3253166" y="3413265"/>
            <a:ext cx="432345" cy="363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F3D812C-34CC-819F-6BF0-94579F15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85352"/>
              </p:ext>
            </p:extLst>
          </p:nvPr>
        </p:nvGraphicFramePr>
        <p:xfrm>
          <a:off x="6096000" y="1394517"/>
          <a:ext cx="52429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7">
                  <a:extLst>
                    <a:ext uri="{9D8B030D-6E8A-4147-A177-3AD203B41FA5}">
                      <a16:colId xmlns:a16="http://schemas.microsoft.com/office/drawing/2014/main" val="3928499800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1833078448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1942510257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3705972290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164720991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3061180642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2384827802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2690664424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209583730"/>
                    </a:ext>
                  </a:extLst>
                </a:gridCol>
                <a:gridCol w="412678">
                  <a:extLst>
                    <a:ext uri="{9D8B030D-6E8A-4147-A177-3AD203B41FA5}">
                      <a16:colId xmlns:a16="http://schemas.microsoft.com/office/drawing/2014/main" val="500111854"/>
                    </a:ext>
                  </a:extLst>
                </a:gridCol>
                <a:gridCol w="368228">
                  <a:extLst>
                    <a:ext uri="{9D8B030D-6E8A-4147-A177-3AD203B41FA5}">
                      <a16:colId xmlns:a16="http://schemas.microsoft.com/office/drawing/2014/main" val="3689495639"/>
                    </a:ext>
                  </a:extLst>
                </a:gridCol>
                <a:gridCol w="318654">
                  <a:extLst>
                    <a:ext uri="{9D8B030D-6E8A-4147-A177-3AD203B41FA5}">
                      <a16:colId xmlns:a16="http://schemas.microsoft.com/office/drawing/2014/main" val="62936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LPA=32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</a:t>
                      </a:r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34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38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76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77</a:t>
                      </a:r>
                      <a:endParaRPr lang="ko-KR" altLang="en-US" sz="1300" dirty="0"/>
                    </a:p>
                  </a:txBody>
                  <a:tcPr marL="720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41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36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27967150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1D37A0-A4DD-28DE-326A-C86E845DEAA3}"/>
              </a:ext>
            </a:extLst>
          </p:cNvPr>
          <p:cNvSpPr txBox="1"/>
          <p:nvPr/>
        </p:nvSpPr>
        <p:spPr>
          <a:xfrm>
            <a:off x="6096000" y="1029509"/>
            <a:ext cx="374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Flushed flash pages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ADD41-7D67-3506-D95A-27FB13FF61AA}"/>
              </a:ext>
            </a:extLst>
          </p:cNvPr>
          <p:cNvSpPr txBox="1"/>
          <p:nvPr/>
        </p:nvSpPr>
        <p:spPr>
          <a:xfrm>
            <a:off x="7717541" y="2691089"/>
            <a:ext cx="61200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32 38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C21A5-F223-1F0F-CD3D-F8799B8CDAA9}"/>
              </a:ext>
            </a:extLst>
          </p:cNvPr>
          <p:cNvSpPr txBox="1"/>
          <p:nvPr/>
        </p:nvSpPr>
        <p:spPr>
          <a:xfrm>
            <a:off x="8453925" y="2683814"/>
            <a:ext cx="612000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76 77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623C2-3F0E-7520-6713-6C5A69F5F5C9}"/>
              </a:ext>
            </a:extLst>
          </p:cNvPr>
          <p:cNvSpPr txBox="1"/>
          <p:nvPr/>
        </p:nvSpPr>
        <p:spPr>
          <a:xfrm>
            <a:off x="6998111" y="2694518"/>
            <a:ext cx="61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3B1AF-E7BE-321D-FB08-8EED021CB5BD}"/>
              </a:ext>
            </a:extLst>
          </p:cNvPr>
          <p:cNvSpPr txBox="1"/>
          <p:nvPr/>
        </p:nvSpPr>
        <p:spPr>
          <a:xfrm>
            <a:off x="6278682" y="2694518"/>
            <a:ext cx="61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6D3F66-E4ED-EA34-3243-59B36292397F}"/>
              </a:ext>
            </a:extLst>
          </p:cNvPr>
          <p:cNvSpPr txBox="1"/>
          <p:nvPr/>
        </p:nvSpPr>
        <p:spPr>
          <a:xfrm>
            <a:off x="6022109" y="2210682"/>
            <a:ext cx="422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Fewer linear segments are created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C89C75-4242-66D3-5856-58CC32420B66}"/>
              </a:ext>
            </a:extLst>
          </p:cNvPr>
          <p:cNvSpPr txBox="1"/>
          <p:nvPr/>
        </p:nvSpPr>
        <p:spPr>
          <a:xfrm>
            <a:off x="6075760" y="4501604"/>
            <a:ext cx="549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Optimization: Flash pages are sorted by their LPAs before flushed from the write buffer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634BC5-00DF-E9B3-273D-2465B132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3262"/>
              </p:ext>
            </p:extLst>
          </p:nvPr>
        </p:nvGraphicFramePr>
        <p:xfrm>
          <a:off x="1518431" y="4469260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8BB61-680B-A897-2EFE-2D2692F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Coordinated Garbage Collection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1C98BF-CE9F-A4E6-0339-D041569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8E907E-BAE1-053C-F950-8B1B20E41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44520"/>
              </p:ext>
            </p:extLst>
          </p:nvPr>
        </p:nvGraphicFramePr>
        <p:xfrm>
          <a:off x="1258999" y="3337395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BB8702-6D9C-9F69-4DFC-332C8BB7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54826"/>
              </p:ext>
            </p:extLst>
          </p:nvPr>
        </p:nvGraphicFramePr>
        <p:xfrm>
          <a:off x="1088126" y="3470199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E1D4E9-C3DB-6961-B2EF-BF23550B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1167"/>
              </p:ext>
            </p:extLst>
          </p:nvPr>
        </p:nvGraphicFramePr>
        <p:xfrm>
          <a:off x="917253" y="3642195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973C1B-A8AF-9E85-0B6C-066F19982DBC}"/>
              </a:ext>
            </a:extLst>
          </p:cNvPr>
          <p:cNvSpPr txBox="1"/>
          <p:nvPr/>
        </p:nvSpPr>
        <p:spPr>
          <a:xfrm>
            <a:off x="2266985" y="4743249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Flash Chip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688599-B77F-211F-DAEE-804A1998D78B}"/>
              </a:ext>
            </a:extLst>
          </p:cNvPr>
          <p:cNvSpPr/>
          <p:nvPr/>
        </p:nvSpPr>
        <p:spPr>
          <a:xfrm>
            <a:off x="589498" y="3139936"/>
            <a:ext cx="4712175" cy="1594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0941D0-FE1F-1588-60C5-3520B60FDCEE}"/>
              </a:ext>
            </a:extLst>
          </p:cNvPr>
          <p:cNvSpPr/>
          <p:nvPr/>
        </p:nvSpPr>
        <p:spPr>
          <a:xfrm>
            <a:off x="3943927" y="3337395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EB2B6C-85F9-E7B2-3303-6C4F56045736}"/>
              </a:ext>
            </a:extLst>
          </p:cNvPr>
          <p:cNvSpPr/>
          <p:nvPr/>
        </p:nvSpPr>
        <p:spPr>
          <a:xfrm>
            <a:off x="3938425" y="3822336"/>
            <a:ext cx="267855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CF208-6472-E8D4-63B3-580F9B7709D5}"/>
              </a:ext>
            </a:extLst>
          </p:cNvPr>
          <p:cNvSpPr txBox="1"/>
          <p:nvPr/>
        </p:nvSpPr>
        <p:spPr>
          <a:xfrm>
            <a:off x="4194462" y="3331699"/>
            <a:ext cx="138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Valid pages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D1871-EC40-7F06-4DB1-3A12B6B0400A}"/>
              </a:ext>
            </a:extLst>
          </p:cNvPr>
          <p:cNvSpPr txBox="1"/>
          <p:nvPr/>
        </p:nvSpPr>
        <p:spPr>
          <a:xfrm>
            <a:off x="4194461" y="3850137"/>
            <a:ext cx="138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Invalid pages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6DBEB9-DB72-3019-A04A-1E43201CC8B8}"/>
              </a:ext>
            </a:extLst>
          </p:cNvPr>
          <p:cNvSpPr/>
          <p:nvPr/>
        </p:nvSpPr>
        <p:spPr>
          <a:xfrm>
            <a:off x="6890329" y="3139935"/>
            <a:ext cx="4712175" cy="1594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D4046-9C4E-DA50-DA11-1FCB69EC06E4}"/>
              </a:ext>
            </a:extLst>
          </p:cNvPr>
          <p:cNvSpPr txBox="1"/>
          <p:nvPr/>
        </p:nvSpPr>
        <p:spPr>
          <a:xfrm>
            <a:off x="1515714" y="1685515"/>
            <a:ext cx="285974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B32FF-F10C-7B0B-B6AB-C83BA0E2E1C4}"/>
              </a:ext>
            </a:extLst>
          </p:cNvPr>
          <p:cNvSpPr txBox="1"/>
          <p:nvPr/>
        </p:nvSpPr>
        <p:spPr>
          <a:xfrm>
            <a:off x="5129238" y="1686525"/>
            <a:ext cx="1933523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 Buffer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6FE23-862E-C108-E279-68BE2EFA636B}"/>
              </a:ext>
            </a:extLst>
          </p:cNvPr>
          <p:cNvSpPr txBox="1"/>
          <p:nvPr/>
        </p:nvSpPr>
        <p:spPr>
          <a:xfrm>
            <a:off x="7816544" y="1686464"/>
            <a:ext cx="303298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Learned Address Mapping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6E92CD-4613-9020-3CF1-A9DAFD2578FC}"/>
              </a:ext>
            </a:extLst>
          </p:cNvPr>
          <p:cNvSpPr/>
          <p:nvPr/>
        </p:nvSpPr>
        <p:spPr>
          <a:xfrm>
            <a:off x="4241527" y="1311867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9094A2-C749-83FF-C3CD-828707F5BC24}"/>
              </a:ext>
            </a:extLst>
          </p:cNvPr>
          <p:cNvSpPr/>
          <p:nvPr/>
        </p:nvSpPr>
        <p:spPr>
          <a:xfrm>
            <a:off x="4617024" y="1310398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54D3F-B955-35F2-877A-36AB58EEBF63}"/>
              </a:ext>
            </a:extLst>
          </p:cNvPr>
          <p:cNvSpPr/>
          <p:nvPr/>
        </p:nvSpPr>
        <p:spPr>
          <a:xfrm>
            <a:off x="4992521" y="1297966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7B659-3198-3F44-42FA-714C3FD3A51C}"/>
              </a:ext>
            </a:extLst>
          </p:cNvPr>
          <p:cNvSpPr txBox="1"/>
          <p:nvPr/>
        </p:nvSpPr>
        <p:spPr>
          <a:xfrm>
            <a:off x="4302102" y="1053263"/>
            <a:ext cx="138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Valid pages</a:t>
            </a:r>
            <a:endParaRPr lang="ko-KR" altLang="en-US" sz="12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5A1EA27-896F-10C9-D466-32FC9A9623B3}"/>
              </a:ext>
            </a:extLst>
          </p:cNvPr>
          <p:cNvSpPr/>
          <p:nvPr/>
        </p:nvSpPr>
        <p:spPr>
          <a:xfrm>
            <a:off x="4509382" y="1791855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977FE0C-F876-FD21-510F-3B9712C88D81}"/>
              </a:ext>
            </a:extLst>
          </p:cNvPr>
          <p:cNvSpPr/>
          <p:nvPr/>
        </p:nvSpPr>
        <p:spPr>
          <a:xfrm>
            <a:off x="7226030" y="1777817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1DB29F-8C7A-7AAF-3B17-C7DD42A3AB1C}"/>
              </a:ext>
            </a:extLst>
          </p:cNvPr>
          <p:cNvSpPr/>
          <p:nvPr/>
        </p:nvSpPr>
        <p:spPr>
          <a:xfrm>
            <a:off x="7467600" y="3415139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F42CE0-200F-6720-1A83-37AEC7943D70}"/>
              </a:ext>
            </a:extLst>
          </p:cNvPr>
          <p:cNvSpPr/>
          <p:nvPr/>
        </p:nvSpPr>
        <p:spPr>
          <a:xfrm>
            <a:off x="8520546" y="3415631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01C165-A44D-EA7F-0B28-D33741D2775E}"/>
              </a:ext>
            </a:extLst>
          </p:cNvPr>
          <p:cNvSpPr/>
          <p:nvPr/>
        </p:nvSpPr>
        <p:spPr>
          <a:xfrm>
            <a:off x="7467600" y="3864212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458B88-22A6-ABB4-BA83-5C7EE04677B1}"/>
              </a:ext>
            </a:extLst>
          </p:cNvPr>
          <p:cNvSpPr/>
          <p:nvPr/>
        </p:nvSpPr>
        <p:spPr>
          <a:xfrm>
            <a:off x="8520546" y="3864211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5E5FDE-3CEF-1A24-7F2C-003AAA04A135}"/>
              </a:ext>
            </a:extLst>
          </p:cNvPr>
          <p:cNvSpPr/>
          <p:nvPr/>
        </p:nvSpPr>
        <p:spPr>
          <a:xfrm>
            <a:off x="7467599" y="4313285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5854C-2800-7F8D-3A02-27364C3EDFC5}"/>
              </a:ext>
            </a:extLst>
          </p:cNvPr>
          <p:cNvSpPr txBox="1"/>
          <p:nvPr/>
        </p:nvSpPr>
        <p:spPr>
          <a:xfrm>
            <a:off x="6938820" y="3382380"/>
            <a:ext cx="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2E018A-7648-78E2-B380-B2342FBD7057}"/>
              </a:ext>
            </a:extLst>
          </p:cNvPr>
          <p:cNvSpPr txBox="1"/>
          <p:nvPr/>
        </p:nvSpPr>
        <p:spPr>
          <a:xfrm>
            <a:off x="6938820" y="3847305"/>
            <a:ext cx="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7D6D41-07BA-43EF-0002-5C35D6E10884}"/>
              </a:ext>
            </a:extLst>
          </p:cNvPr>
          <p:cNvSpPr txBox="1"/>
          <p:nvPr/>
        </p:nvSpPr>
        <p:spPr>
          <a:xfrm>
            <a:off x="6938820" y="4320971"/>
            <a:ext cx="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882F29-D17C-F087-D87E-56B423306C19}"/>
              </a:ext>
            </a:extLst>
          </p:cNvPr>
          <p:cNvSpPr txBox="1"/>
          <p:nvPr/>
        </p:nvSpPr>
        <p:spPr>
          <a:xfrm>
            <a:off x="8001402" y="4743884"/>
            <a:ext cx="266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Mapping Table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4C1E0-49D3-63C8-D7BE-0882F05B2B14}"/>
              </a:ext>
            </a:extLst>
          </p:cNvPr>
          <p:cNvSpPr txBox="1"/>
          <p:nvPr/>
        </p:nvSpPr>
        <p:spPr>
          <a:xfrm>
            <a:off x="6111278" y="213548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New segments are learned and updated to the topmost level</a:t>
            </a:r>
            <a:endParaRPr lang="ko-KR" altLang="en-US" sz="14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073F734-7AE3-A20D-D786-5B47650410CA}"/>
              </a:ext>
            </a:extLst>
          </p:cNvPr>
          <p:cNvSpPr/>
          <p:nvPr/>
        </p:nvSpPr>
        <p:spPr>
          <a:xfrm rot="5400000">
            <a:off x="9156431" y="2426585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47FA357-BBFE-D4FD-D402-8A6C81E2732E}"/>
              </a:ext>
            </a:extLst>
          </p:cNvPr>
          <p:cNvSpPr/>
          <p:nvPr/>
        </p:nvSpPr>
        <p:spPr>
          <a:xfrm rot="16200000">
            <a:off x="2704014" y="2426585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0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34" grpId="0"/>
      <p:bldP spid="35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8BB61-680B-A897-2EFE-2D2692F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Coordinated Garbage Collection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1C98BF-CE9F-A4E6-0339-D041569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8E907E-BAE1-053C-F950-8B1B20E411D0}"/>
              </a:ext>
            </a:extLst>
          </p:cNvPr>
          <p:cNvGraphicFramePr>
            <a:graphicFrameLocks noGrp="1"/>
          </p:cNvGraphicFramePr>
          <p:nvPr/>
        </p:nvGraphicFramePr>
        <p:xfrm>
          <a:off x="1258999" y="3337395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BB8702-6D9C-9F69-4DFC-332C8BB770D5}"/>
              </a:ext>
            </a:extLst>
          </p:cNvPr>
          <p:cNvGraphicFramePr>
            <a:graphicFrameLocks noGrp="1"/>
          </p:cNvGraphicFramePr>
          <p:nvPr/>
        </p:nvGraphicFramePr>
        <p:xfrm>
          <a:off x="1088126" y="3470199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E1D4E9-C3DB-6961-B2EF-BF23550B85D9}"/>
              </a:ext>
            </a:extLst>
          </p:cNvPr>
          <p:cNvGraphicFramePr>
            <a:graphicFrameLocks noGrp="1"/>
          </p:cNvGraphicFramePr>
          <p:nvPr/>
        </p:nvGraphicFramePr>
        <p:xfrm>
          <a:off x="917253" y="3642195"/>
          <a:ext cx="23577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1720255273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059209141"/>
                    </a:ext>
                  </a:extLst>
                </a:gridCol>
                <a:gridCol w="785906">
                  <a:extLst>
                    <a:ext uri="{9D8B030D-6E8A-4147-A177-3AD203B41FA5}">
                      <a16:colId xmlns:a16="http://schemas.microsoft.com/office/drawing/2014/main" val="2804485391"/>
                    </a:ext>
                  </a:extLst>
                </a:gridCol>
              </a:tblGrid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619961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79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973C1B-A8AF-9E85-0B6C-066F19982DBC}"/>
              </a:ext>
            </a:extLst>
          </p:cNvPr>
          <p:cNvSpPr txBox="1"/>
          <p:nvPr/>
        </p:nvSpPr>
        <p:spPr>
          <a:xfrm>
            <a:off x="2266985" y="4743249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Flash Chip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688599-B77F-211F-DAEE-804A1998D78B}"/>
              </a:ext>
            </a:extLst>
          </p:cNvPr>
          <p:cNvSpPr/>
          <p:nvPr/>
        </p:nvSpPr>
        <p:spPr>
          <a:xfrm>
            <a:off x="589498" y="3139936"/>
            <a:ext cx="4712175" cy="1594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0941D0-FE1F-1588-60C5-3520B60FDCEE}"/>
              </a:ext>
            </a:extLst>
          </p:cNvPr>
          <p:cNvSpPr/>
          <p:nvPr/>
        </p:nvSpPr>
        <p:spPr>
          <a:xfrm>
            <a:off x="3943927" y="3337395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EB2B6C-85F9-E7B2-3303-6C4F56045736}"/>
              </a:ext>
            </a:extLst>
          </p:cNvPr>
          <p:cNvSpPr/>
          <p:nvPr/>
        </p:nvSpPr>
        <p:spPr>
          <a:xfrm>
            <a:off x="3938425" y="3822336"/>
            <a:ext cx="267855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CF208-6472-E8D4-63B3-580F9B7709D5}"/>
              </a:ext>
            </a:extLst>
          </p:cNvPr>
          <p:cNvSpPr txBox="1"/>
          <p:nvPr/>
        </p:nvSpPr>
        <p:spPr>
          <a:xfrm>
            <a:off x="4194462" y="3331699"/>
            <a:ext cx="138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Valid pages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D1871-EC40-7F06-4DB1-3A12B6B0400A}"/>
              </a:ext>
            </a:extLst>
          </p:cNvPr>
          <p:cNvSpPr txBox="1"/>
          <p:nvPr/>
        </p:nvSpPr>
        <p:spPr>
          <a:xfrm>
            <a:off x="4194461" y="3850137"/>
            <a:ext cx="138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Invalid pages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6DBEB9-DB72-3019-A04A-1E43201CC8B8}"/>
              </a:ext>
            </a:extLst>
          </p:cNvPr>
          <p:cNvSpPr/>
          <p:nvPr/>
        </p:nvSpPr>
        <p:spPr>
          <a:xfrm>
            <a:off x="6890329" y="3139935"/>
            <a:ext cx="4712175" cy="15941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D4046-9C4E-DA50-DA11-1FCB69EC06E4}"/>
              </a:ext>
            </a:extLst>
          </p:cNvPr>
          <p:cNvSpPr txBox="1"/>
          <p:nvPr/>
        </p:nvSpPr>
        <p:spPr>
          <a:xfrm>
            <a:off x="1515714" y="1685515"/>
            <a:ext cx="285974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B32FF-F10C-7B0B-B6AB-C83BA0E2E1C4}"/>
              </a:ext>
            </a:extLst>
          </p:cNvPr>
          <p:cNvSpPr txBox="1"/>
          <p:nvPr/>
        </p:nvSpPr>
        <p:spPr>
          <a:xfrm>
            <a:off x="5129238" y="1686525"/>
            <a:ext cx="1933523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 Buffer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6FE23-862E-C108-E279-68BE2EFA636B}"/>
              </a:ext>
            </a:extLst>
          </p:cNvPr>
          <p:cNvSpPr txBox="1"/>
          <p:nvPr/>
        </p:nvSpPr>
        <p:spPr>
          <a:xfrm>
            <a:off x="7816544" y="1686464"/>
            <a:ext cx="303298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Learned Address Mapping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6E92CD-4613-9020-3CF1-A9DAFD2578FC}"/>
              </a:ext>
            </a:extLst>
          </p:cNvPr>
          <p:cNvSpPr/>
          <p:nvPr/>
        </p:nvSpPr>
        <p:spPr>
          <a:xfrm>
            <a:off x="4241527" y="1311867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9094A2-C749-83FF-C3CD-828707F5BC24}"/>
              </a:ext>
            </a:extLst>
          </p:cNvPr>
          <p:cNvSpPr/>
          <p:nvPr/>
        </p:nvSpPr>
        <p:spPr>
          <a:xfrm>
            <a:off x="4617024" y="1310398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54D3F-B955-35F2-877A-36AB58EEBF63}"/>
              </a:ext>
            </a:extLst>
          </p:cNvPr>
          <p:cNvSpPr/>
          <p:nvPr/>
        </p:nvSpPr>
        <p:spPr>
          <a:xfrm>
            <a:off x="4992521" y="1297966"/>
            <a:ext cx="267855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7B659-3198-3F44-42FA-714C3FD3A51C}"/>
              </a:ext>
            </a:extLst>
          </p:cNvPr>
          <p:cNvSpPr txBox="1"/>
          <p:nvPr/>
        </p:nvSpPr>
        <p:spPr>
          <a:xfrm>
            <a:off x="4302102" y="1053263"/>
            <a:ext cx="138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Valid pages</a:t>
            </a:r>
            <a:endParaRPr lang="ko-KR" altLang="en-US" sz="12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5A1EA27-896F-10C9-D466-32FC9A9623B3}"/>
              </a:ext>
            </a:extLst>
          </p:cNvPr>
          <p:cNvSpPr/>
          <p:nvPr/>
        </p:nvSpPr>
        <p:spPr>
          <a:xfrm>
            <a:off x="4509382" y="1791855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977FE0C-F876-FD21-510F-3B9712C88D81}"/>
              </a:ext>
            </a:extLst>
          </p:cNvPr>
          <p:cNvSpPr/>
          <p:nvPr/>
        </p:nvSpPr>
        <p:spPr>
          <a:xfrm>
            <a:off x="7226030" y="1777817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1DB29F-8C7A-7AAF-3B17-C7DD42A3AB1C}"/>
              </a:ext>
            </a:extLst>
          </p:cNvPr>
          <p:cNvSpPr/>
          <p:nvPr/>
        </p:nvSpPr>
        <p:spPr>
          <a:xfrm>
            <a:off x="7467600" y="3415139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F42CE0-200F-6720-1A83-37AEC7943D70}"/>
              </a:ext>
            </a:extLst>
          </p:cNvPr>
          <p:cNvSpPr/>
          <p:nvPr/>
        </p:nvSpPr>
        <p:spPr>
          <a:xfrm>
            <a:off x="8520546" y="3415631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01C165-A44D-EA7F-0B28-D33741D2775E}"/>
              </a:ext>
            </a:extLst>
          </p:cNvPr>
          <p:cNvSpPr/>
          <p:nvPr/>
        </p:nvSpPr>
        <p:spPr>
          <a:xfrm>
            <a:off x="7467600" y="3864212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458B88-22A6-ABB4-BA83-5C7EE04677B1}"/>
              </a:ext>
            </a:extLst>
          </p:cNvPr>
          <p:cNvSpPr/>
          <p:nvPr/>
        </p:nvSpPr>
        <p:spPr>
          <a:xfrm>
            <a:off x="8520546" y="3864211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5E5FDE-3CEF-1A24-7F2C-003AAA04A135}"/>
              </a:ext>
            </a:extLst>
          </p:cNvPr>
          <p:cNvSpPr/>
          <p:nvPr/>
        </p:nvSpPr>
        <p:spPr>
          <a:xfrm>
            <a:off x="7467599" y="4313285"/>
            <a:ext cx="877455" cy="3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5854C-2800-7F8D-3A02-27364C3EDFC5}"/>
              </a:ext>
            </a:extLst>
          </p:cNvPr>
          <p:cNvSpPr txBox="1"/>
          <p:nvPr/>
        </p:nvSpPr>
        <p:spPr>
          <a:xfrm>
            <a:off x="6938820" y="3382380"/>
            <a:ext cx="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2E018A-7648-78E2-B380-B2342FBD7057}"/>
              </a:ext>
            </a:extLst>
          </p:cNvPr>
          <p:cNvSpPr txBox="1"/>
          <p:nvPr/>
        </p:nvSpPr>
        <p:spPr>
          <a:xfrm>
            <a:off x="6938820" y="3847305"/>
            <a:ext cx="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7D6D41-07BA-43EF-0002-5C35D6E10884}"/>
              </a:ext>
            </a:extLst>
          </p:cNvPr>
          <p:cNvSpPr txBox="1"/>
          <p:nvPr/>
        </p:nvSpPr>
        <p:spPr>
          <a:xfrm>
            <a:off x="6938820" y="4320971"/>
            <a:ext cx="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882F29-D17C-F087-D87E-56B423306C19}"/>
              </a:ext>
            </a:extLst>
          </p:cNvPr>
          <p:cNvSpPr txBox="1"/>
          <p:nvPr/>
        </p:nvSpPr>
        <p:spPr>
          <a:xfrm>
            <a:off x="8001402" y="4743884"/>
            <a:ext cx="266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Mapping Table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4C1E0-49D3-63C8-D7BE-0882F05B2B14}"/>
              </a:ext>
            </a:extLst>
          </p:cNvPr>
          <p:cNvSpPr txBox="1"/>
          <p:nvPr/>
        </p:nvSpPr>
        <p:spPr>
          <a:xfrm>
            <a:off x="6111278" y="213548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New segments are learned and updated to the topmost level</a:t>
            </a:r>
            <a:endParaRPr lang="ko-KR" altLang="en-US" sz="14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073F734-7AE3-A20D-D786-5B47650410CA}"/>
              </a:ext>
            </a:extLst>
          </p:cNvPr>
          <p:cNvSpPr/>
          <p:nvPr/>
        </p:nvSpPr>
        <p:spPr>
          <a:xfrm rot="5400000">
            <a:off x="9156431" y="2426585"/>
            <a:ext cx="483139" cy="1847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1938AA-C177-181F-3B89-411934EC419D}"/>
              </a:ext>
            </a:extLst>
          </p:cNvPr>
          <p:cNvSpPr/>
          <p:nvPr/>
        </p:nvSpPr>
        <p:spPr>
          <a:xfrm>
            <a:off x="9573492" y="3414019"/>
            <a:ext cx="877455" cy="303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4E40F8-D509-7DFF-D23C-2C40934168FE}"/>
              </a:ext>
            </a:extLst>
          </p:cNvPr>
          <p:cNvSpPr/>
          <p:nvPr/>
        </p:nvSpPr>
        <p:spPr>
          <a:xfrm>
            <a:off x="10626438" y="3422629"/>
            <a:ext cx="877455" cy="3038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9B4-0663-F75F-11E5-8A959B1E05AF}"/>
              </a:ext>
            </a:extLst>
          </p:cNvPr>
          <p:cNvSpPr txBox="1"/>
          <p:nvPr/>
        </p:nvSpPr>
        <p:spPr>
          <a:xfrm>
            <a:off x="1843584" y="5765356"/>
            <a:ext cx="85353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LeaFTL</a:t>
            </a:r>
            <a:r>
              <a:rPr lang="en-US" altLang="ko-KR" b="1" dirty="0"/>
              <a:t> learns new segments to avoid messing up existing segments in GC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33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B0D9E-D783-E25D-295E-73BA20B370BB}"/>
              </a:ext>
            </a:extLst>
          </p:cNvPr>
          <p:cNvSpPr/>
          <p:nvPr/>
        </p:nvSpPr>
        <p:spPr>
          <a:xfrm>
            <a:off x="1935018" y="2043290"/>
            <a:ext cx="8321963" cy="2873449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8BB61-680B-A897-2EFE-2D2692F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 It All Together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1C98BF-CE9F-A4E6-0339-D041569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8680D-3612-6F60-A2E6-B12F2EFF1BEA}"/>
              </a:ext>
            </a:extLst>
          </p:cNvPr>
          <p:cNvSpPr txBox="1"/>
          <p:nvPr/>
        </p:nvSpPr>
        <p:spPr>
          <a:xfrm>
            <a:off x="5361706" y="91979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I/O Request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213BD-8C71-E02F-4536-2D12CAFCC9EA}"/>
              </a:ext>
            </a:extLst>
          </p:cNvPr>
          <p:cNvSpPr txBox="1"/>
          <p:nvPr/>
        </p:nvSpPr>
        <p:spPr>
          <a:xfrm>
            <a:off x="5029200" y="1592995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Block I/O Interface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60390-39AF-07B6-47F5-F6288925D173}"/>
              </a:ext>
            </a:extLst>
          </p:cNvPr>
          <p:cNvSpPr txBox="1"/>
          <p:nvPr/>
        </p:nvSpPr>
        <p:spPr>
          <a:xfrm>
            <a:off x="2780145" y="2299514"/>
            <a:ext cx="146858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Write Buffer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C217F-CD55-6047-240B-87D88F952C80}"/>
              </a:ext>
            </a:extLst>
          </p:cNvPr>
          <p:cNvSpPr txBox="1"/>
          <p:nvPr/>
        </p:nvSpPr>
        <p:spPr>
          <a:xfrm>
            <a:off x="5361709" y="2294488"/>
            <a:ext cx="146858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Data Cache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AA912-021F-46BB-6F5B-4FEC51844230}"/>
              </a:ext>
            </a:extLst>
          </p:cNvPr>
          <p:cNvSpPr txBox="1"/>
          <p:nvPr/>
        </p:nvSpPr>
        <p:spPr>
          <a:xfrm>
            <a:off x="4271125" y="5438191"/>
            <a:ext cx="75738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Flash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F2C40-8C27-B904-D221-84A2BB75199B}"/>
              </a:ext>
            </a:extLst>
          </p:cNvPr>
          <p:cNvSpPr txBox="1"/>
          <p:nvPr/>
        </p:nvSpPr>
        <p:spPr>
          <a:xfrm>
            <a:off x="5102398" y="5438191"/>
            <a:ext cx="75738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Flash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38A8E-7447-496C-8CE5-E356D0CB6BBB}"/>
              </a:ext>
            </a:extLst>
          </p:cNvPr>
          <p:cNvSpPr txBox="1"/>
          <p:nvPr/>
        </p:nvSpPr>
        <p:spPr>
          <a:xfrm>
            <a:off x="6852689" y="5438191"/>
            <a:ext cx="75738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Flash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F3DC0-E331-CF83-1D80-69293FEDB79D}"/>
              </a:ext>
            </a:extLst>
          </p:cNvPr>
          <p:cNvSpPr txBox="1"/>
          <p:nvPr/>
        </p:nvSpPr>
        <p:spPr>
          <a:xfrm>
            <a:off x="4271125" y="5807523"/>
            <a:ext cx="75738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OOB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FE8A4-9038-DA06-D212-9225A78182CE}"/>
              </a:ext>
            </a:extLst>
          </p:cNvPr>
          <p:cNvSpPr txBox="1"/>
          <p:nvPr/>
        </p:nvSpPr>
        <p:spPr>
          <a:xfrm>
            <a:off x="5102397" y="5814877"/>
            <a:ext cx="75738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OOB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75152-D356-2D28-732C-4926811405ED}"/>
              </a:ext>
            </a:extLst>
          </p:cNvPr>
          <p:cNvSpPr txBox="1"/>
          <p:nvPr/>
        </p:nvSpPr>
        <p:spPr>
          <a:xfrm>
            <a:off x="6852689" y="5814877"/>
            <a:ext cx="75738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OOB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FE6D4-8293-9D8B-A9AD-31186CE7E74B}"/>
              </a:ext>
            </a:extLst>
          </p:cNvPr>
          <p:cNvSpPr txBox="1"/>
          <p:nvPr/>
        </p:nvSpPr>
        <p:spPr>
          <a:xfrm>
            <a:off x="6021416" y="5242785"/>
            <a:ext cx="662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…</a:t>
            </a:r>
          </a:p>
          <a:p>
            <a:pPr algn="ctr"/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6B081E-4C4D-223F-8DEE-FF0E7B45D841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4916739"/>
            <a:ext cx="1" cy="336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E698F5-64D5-0862-394F-4F1AAB2AC5B4}"/>
              </a:ext>
            </a:extLst>
          </p:cNvPr>
          <p:cNvCxnSpPr>
            <a:cxnSpLocks/>
          </p:cNvCxnSpPr>
          <p:nvPr/>
        </p:nvCxnSpPr>
        <p:spPr>
          <a:xfrm>
            <a:off x="4648200" y="5242785"/>
            <a:ext cx="2583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A343E7-7B0D-CB45-62B2-665A5050D01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231380" y="5226617"/>
            <a:ext cx="0" cy="2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A54508-E341-CAA9-D89A-940D70E739F7}"/>
              </a:ext>
            </a:extLst>
          </p:cNvPr>
          <p:cNvCxnSpPr>
            <a:cxnSpLocks/>
          </p:cNvCxnSpPr>
          <p:nvPr/>
        </p:nvCxnSpPr>
        <p:spPr>
          <a:xfrm>
            <a:off x="5509260" y="5226617"/>
            <a:ext cx="0" cy="2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E1293C-738E-6F96-1FEA-FFCA86A687B7}"/>
              </a:ext>
            </a:extLst>
          </p:cNvPr>
          <p:cNvCxnSpPr>
            <a:cxnSpLocks/>
          </p:cNvCxnSpPr>
          <p:nvPr/>
        </p:nvCxnSpPr>
        <p:spPr>
          <a:xfrm>
            <a:off x="4648200" y="5242785"/>
            <a:ext cx="0" cy="2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9A5687B-F45A-0BA1-22CB-70ABE9A95ECD}"/>
              </a:ext>
            </a:extLst>
          </p:cNvPr>
          <p:cNvSpPr/>
          <p:nvPr/>
        </p:nvSpPr>
        <p:spPr>
          <a:xfrm rot="10800000">
            <a:off x="4637578" y="2415600"/>
            <a:ext cx="335280" cy="1143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7A3B84-2A62-BBEB-BC74-96EEADA81209}"/>
              </a:ext>
            </a:extLst>
          </p:cNvPr>
          <p:cNvSpPr txBox="1"/>
          <p:nvPr/>
        </p:nvSpPr>
        <p:spPr>
          <a:xfrm>
            <a:off x="4350328" y="2161014"/>
            <a:ext cx="101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Write-back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7758B26-D74F-8411-51F6-55D3EED8EA97}"/>
              </a:ext>
            </a:extLst>
          </p:cNvPr>
          <p:cNvSpPr/>
          <p:nvPr/>
        </p:nvSpPr>
        <p:spPr>
          <a:xfrm rot="5400000">
            <a:off x="5966343" y="1330193"/>
            <a:ext cx="259311" cy="2233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C96A78F-FC55-C870-AAE3-485A38A22EBF}"/>
              </a:ext>
            </a:extLst>
          </p:cNvPr>
          <p:cNvSpPr/>
          <p:nvPr/>
        </p:nvSpPr>
        <p:spPr>
          <a:xfrm rot="5400000">
            <a:off x="5966342" y="2025505"/>
            <a:ext cx="259311" cy="2233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B4E36-2707-E86A-2929-9BB1CC1292B8}"/>
              </a:ext>
            </a:extLst>
          </p:cNvPr>
          <p:cNvSpPr txBox="1"/>
          <p:nvPr/>
        </p:nvSpPr>
        <p:spPr>
          <a:xfrm>
            <a:off x="2780145" y="3325091"/>
            <a:ext cx="1339273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Optimized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Block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Allocation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161E8C6-C6BC-C2C3-0163-F936442A1962}"/>
              </a:ext>
            </a:extLst>
          </p:cNvPr>
          <p:cNvGrpSpPr/>
          <p:nvPr/>
        </p:nvGrpSpPr>
        <p:grpSpPr>
          <a:xfrm>
            <a:off x="4849903" y="2840912"/>
            <a:ext cx="3028714" cy="1606375"/>
            <a:chOff x="4849903" y="2840912"/>
            <a:chExt cx="3028714" cy="160637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97CFD5-0571-B1F0-52D1-A7D65582637F}"/>
                </a:ext>
              </a:extLst>
            </p:cNvPr>
            <p:cNvSpPr/>
            <p:nvPr/>
          </p:nvSpPr>
          <p:spPr>
            <a:xfrm>
              <a:off x="4849903" y="2875395"/>
              <a:ext cx="2760168" cy="15718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8559DB1-1B48-0802-EAA4-D57FC187C544}"/>
                </a:ext>
              </a:extLst>
            </p:cNvPr>
            <p:cNvSpPr/>
            <p:nvPr/>
          </p:nvSpPr>
          <p:spPr>
            <a:xfrm>
              <a:off x="5427175" y="3180912"/>
              <a:ext cx="846438" cy="251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S</a:t>
              </a:r>
              <a:r>
                <a:rPr lang="en-US" altLang="ko-KR" sz="1050" dirty="0"/>
                <a:t>LPA </a:t>
              </a:r>
              <a:r>
                <a:rPr lang="en-US" altLang="ko-KR" sz="1050" b="1" dirty="0"/>
                <a:t>E</a:t>
              </a:r>
              <a:r>
                <a:rPr lang="en-US" altLang="ko-KR" sz="1050" dirty="0"/>
                <a:t>LPA</a:t>
              </a:r>
              <a:endParaRPr lang="ko-KR" altLang="en-US" sz="105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1BFDF7F-001C-130C-D468-D5CA39E7A1DA}"/>
                </a:ext>
              </a:extLst>
            </p:cNvPr>
            <p:cNvSpPr/>
            <p:nvPr/>
          </p:nvSpPr>
          <p:spPr>
            <a:xfrm>
              <a:off x="6480121" y="3181404"/>
              <a:ext cx="846438" cy="251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507DF6A-845A-23CA-FD04-2A6CD9BE8D93}"/>
                </a:ext>
              </a:extLst>
            </p:cNvPr>
            <p:cNvSpPr/>
            <p:nvPr/>
          </p:nvSpPr>
          <p:spPr>
            <a:xfrm>
              <a:off x="5427175" y="3629985"/>
              <a:ext cx="846438" cy="251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E52463-949F-8FB7-DDD3-F5083A9394B1}"/>
                </a:ext>
              </a:extLst>
            </p:cNvPr>
            <p:cNvSpPr/>
            <p:nvPr/>
          </p:nvSpPr>
          <p:spPr>
            <a:xfrm>
              <a:off x="6480121" y="3629984"/>
              <a:ext cx="846438" cy="251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17B32C-56FF-B898-BCCA-D42341D6CE6B}"/>
                </a:ext>
              </a:extLst>
            </p:cNvPr>
            <p:cNvSpPr/>
            <p:nvPr/>
          </p:nvSpPr>
          <p:spPr>
            <a:xfrm>
              <a:off x="5427174" y="4079058"/>
              <a:ext cx="846438" cy="251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9A174-1698-3029-8613-1FD6F606B277}"/>
                </a:ext>
              </a:extLst>
            </p:cNvPr>
            <p:cNvSpPr txBox="1"/>
            <p:nvPr/>
          </p:nvSpPr>
          <p:spPr>
            <a:xfrm>
              <a:off x="4898394" y="3159484"/>
              <a:ext cx="463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L0</a:t>
              </a:r>
              <a:endParaRPr lang="ko-KR" alt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4BDEE6-3D84-F571-CECB-A540060A3FFB}"/>
                </a:ext>
              </a:extLst>
            </p:cNvPr>
            <p:cNvSpPr txBox="1"/>
            <p:nvPr/>
          </p:nvSpPr>
          <p:spPr>
            <a:xfrm>
              <a:off x="4898394" y="3624409"/>
              <a:ext cx="463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L1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EBCBCF-1710-AC15-26FE-E5CB4935F6FD}"/>
                </a:ext>
              </a:extLst>
            </p:cNvPr>
            <p:cNvSpPr txBox="1"/>
            <p:nvPr/>
          </p:nvSpPr>
          <p:spPr>
            <a:xfrm>
              <a:off x="4898394" y="4098075"/>
              <a:ext cx="463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L2</a:t>
              </a:r>
              <a:endParaRPr lang="ko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AE31A5-865C-11B0-C310-FFE79F2456B8}"/>
                </a:ext>
              </a:extLst>
            </p:cNvPr>
            <p:cNvSpPr txBox="1"/>
            <p:nvPr/>
          </p:nvSpPr>
          <p:spPr>
            <a:xfrm>
              <a:off x="5227032" y="2840912"/>
              <a:ext cx="2651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Learned Mapping Table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2E4A6B1-3443-998C-9868-1EE2B4CB4921}"/>
              </a:ext>
            </a:extLst>
          </p:cNvPr>
          <p:cNvSpPr txBox="1"/>
          <p:nvPr/>
        </p:nvSpPr>
        <p:spPr>
          <a:xfrm>
            <a:off x="8340556" y="3258273"/>
            <a:ext cx="1339273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Verification with OOB Metadata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8E2A05B3-D36D-F4F9-9447-EA87E78B8729}"/>
              </a:ext>
            </a:extLst>
          </p:cNvPr>
          <p:cNvSpPr/>
          <p:nvPr/>
        </p:nvSpPr>
        <p:spPr>
          <a:xfrm rot="5400000">
            <a:off x="3320471" y="2875396"/>
            <a:ext cx="258618" cy="16336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6E1DE62C-B887-4DDF-95AC-E72A5433261A}"/>
              </a:ext>
            </a:extLst>
          </p:cNvPr>
          <p:cNvSpPr/>
          <p:nvPr/>
        </p:nvSpPr>
        <p:spPr>
          <a:xfrm>
            <a:off x="4248727" y="3661341"/>
            <a:ext cx="399473" cy="219915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6DA4BF-520D-F97B-BC72-43E4538065F2}"/>
              </a:ext>
            </a:extLst>
          </p:cNvPr>
          <p:cNvSpPr txBox="1"/>
          <p:nvPr/>
        </p:nvSpPr>
        <p:spPr>
          <a:xfrm>
            <a:off x="3998656" y="2966867"/>
            <a:ext cx="102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Mapping Table Updates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2D54E93-BB20-5108-8C78-9DB998B78E40}"/>
              </a:ext>
            </a:extLst>
          </p:cNvPr>
          <p:cNvSpPr/>
          <p:nvPr/>
        </p:nvSpPr>
        <p:spPr>
          <a:xfrm rot="3372188" flipV="1">
            <a:off x="3546846" y="4716677"/>
            <a:ext cx="1071103" cy="2780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699C5-30AA-EC7B-5A21-54682BF1C0AB}"/>
              </a:ext>
            </a:extLst>
          </p:cNvPr>
          <p:cNvSpPr txBox="1"/>
          <p:nvPr/>
        </p:nvSpPr>
        <p:spPr>
          <a:xfrm>
            <a:off x="1847463" y="4555313"/>
            <a:ext cx="201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Write to Flash Blocks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512A786-985A-A0CE-0547-25E055CC2224}"/>
              </a:ext>
            </a:extLst>
          </p:cNvPr>
          <p:cNvCxnSpPr>
            <a:cxnSpLocks/>
          </p:cNvCxnSpPr>
          <p:nvPr/>
        </p:nvCxnSpPr>
        <p:spPr>
          <a:xfrm>
            <a:off x="6229987" y="2103026"/>
            <a:ext cx="1405829" cy="891775"/>
          </a:xfrm>
          <a:prstGeom prst="bentConnector3">
            <a:avLst>
              <a:gd name="adj1" fmla="val 12687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9B596B-56C9-1173-7052-D8FB55AB7A73}"/>
              </a:ext>
            </a:extLst>
          </p:cNvPr>
          <p:cNvSpPr txBox="1"/>
          <p:nvPr/>
        </p:nvSpPr>
        <p:spPr>
          <a:xfrm>
            <a:off x="7971051" y="2239756"/>
            <a:ext cx="176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</a:rPr>
              <a:t>LPA Lookup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B099EC46-52BE-A1C7-B6F7-E0F1790BAFF9}"/>
              </a:ext>
            </a:extLst>
          </p:cNvPr>
          <p:cNvSpPr/>
          <p:nvPr/>
        </p:nvSpPr>
        <p:spPr>
          <a:xfrm rot="5400000">
            <a:off x="6740799" y="4721213"/>
            <a:ext cx="623252" cy="21991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41D016-0A83-8216-18FE-8C5BF27A42B7}"/>
              </a:ext>
            </a:extLst>
          </p:cNvPr>
          <p:cNvSpPr txBox="1"/>
          <p:nvPr/>
        </p:nvSpPr>
        <p:spPr>
          <a:xfrm>
            <a:off x="7183396" y="4533778"/>
            <a:ext cx="213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Read Flash Page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B2BEB1-B95A-ACFF-A955-371B2E643D74}"/>
              </a:ext>
            </a:extLst>
          </p:cNvPr>
          <p:cNvCxnSpPr>
            <a:stCxn id="17" idx="3"/>
          </p:cNvCxnSpPr>
          <p:nvPr/>
        </p:nvCxnSpPr>
        <p:spPr>
          <a:xfrm flipV="1">
            <a:off x="7610071" y="4204694"/>
            <a:ext cx="1400121" cy="17948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ADA0DC3-F367-AB9A-2E0C-3CC62609FDF1}"/>
              </a:ext>
            </a:extLst>
          </p:cNvPr>
          <p:cNvSpPr txBox="1"/>
          <p:nvPr/>
        </p:nvSpPr>
        <p:spPr>
          <a:xfrm>
            <a:off x="9010192" y="5283654"/>
            <a:ext cx="176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</a:rPr>
              <a:t>Check OOB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99C2E1E-50BB-E036-4BBE-8C3B4852AC20}"/>
              </a:ext>
            </a:extLst>
          </p:cNvPr>
          <p:cNvSpPr/>
          <p:nvPr/>
        </p:nvSpPr>
        <p:spPr>
          <a:xfrm rot="16200000" flipV="1">
            <a:off x="8142851" y="2238243"/>
            <a:ext cx="1761982" cy="2780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3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/>
      <p:bldP spid="62" grpId="0"/>
      <p:bldP spid="63" grpId="0" animBg="1"/>
      <p:bldP spid="64" grpId="0"/>
      <p:bldP spid="68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A92C7-5AF4-C58A-ABEC-5A8B1CE7BC17}"/>
              </a:ext>
            </a:extLst>
          </p:cNvPr>
          <p:cNvSpPr txBox="1"/>
          <p:nvPr/>
        </p:nvSpPr>
        <p:spPr>
          <a:xfrm>
            <a:off x="8134180" y="1051433"/>
            <a:ext cx="2267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SSD configuration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E0FA3-C1F5-5B22-A8FB-D1AC7EEF7588}"/>
              </a:ext>
            </a:extLst>
          </p:cNvPr>
          <p:cNvSpPr txBox="1"/>
          <p:nvPr/>
        </p:nvSpPr>
        <p:spPr>
          <a:xfrm>
            <a:off x="1514475" y="1052973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Implementation Details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E9080-1E06-39B2-3581-370098D7614B}"/>
              </a:ext>
            </a:extLst>
          </p:cNvPr>
          <p:cNvSpPr txBox="1"/>
          <p:nvPr/>
        </p:nvSpPr>
        <p:spPr>
          <a:xfrm>
            <a:off x="1876425" y="3760031"/>
            <a:ext cx="19145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Workloads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322AB-E1D7-E26A-2C0C-AA0FF392F45A}"/>
              </a:ext>
            </a:extLst>
          </p:cNvPr>
          <p:cNvSpPr txBox="1"/>
          <p:nvPr/>
        </p:nvSpPr>
        <p:spPr>
          <a:xfrm>
            <a:off x="8438981" y="3756776"/>
            <a:ext cx="15336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Comparison</a:t>
            </a:r>
            <a:endParaRPr lang="ko-KR" altLang="en-US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2FEE2E3-A976-3B3A-A08D-01018DAF6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50417"/>
              </p:ext>
            </p:extLst>
          </p:nvPr>
        </p:nvGraphicFramePr>
        <p:xfrm>
          <a:off x="6168855" y="1525442"/>
          <a:ext cx="5988052" cy="19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13">
                  <a:extLst>
                    <a:ext uri="{9D8B030D-6E8A-4147-A177-3AD203B41FA5}">
                      <a16:colId xmlns:a16="http://schemas.microsoft.com/office/drawing/2014/main" val="2030726553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759898206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339821245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526525139"/>
                    </a:ext>
                  </a:extLst>
                </a:gridCol>
              </a:tblGrid>
              <a:tr h="27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78370"/>
                  </a:ext>
                </a:extLst>
              </a:tr>
              <a:tr h="27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Capacity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2TB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#Channels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13761"/>
                  </a:ext>
                </a:extLst>
              </a:tr>
              <a:tr h="27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 size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4KB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OOB Size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128B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61639"/>
                  </a:ext>
                </a:extLst>
              </a:tr>
              <a:tr h="27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DRAM size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1GB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Pages/block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551"/>
                  </a:ext>
                </a:extLst>
              </a:tr>
              <a:tr h="27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Read latency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Write latency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200us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07086"/>
                  </a:ext>
                </a:extLst>
              </a:tr>
              <a:tr h="27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Erase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Overprovisioning ratio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899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E64DA7-8738-FD3B-31F9-FB3D77E3BB83}"/>
              </a:ext>
            </a:extLst>
          </p:cNvPr>
          <p:cNvSpPr txBox="1"/>
          <p:nvPr/>
        </p:nvSpPr>
        <p:spPr>
          <a:xfrm>
            <a:off x="406228" y="1704975"/>
            <a:ext cx="544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WiscSim</a:t>
            </a:r>
            <a:r>
              <a:rPr lang="en-US" altLang="ko-KR" dirty="0"/>
              <a:t> Simulator</a:t>
            </a:r>
          </a:p>
          <a:p>
            <a:r>
              <a:rPr lang="en-US" altLang="ko-KR" dirty="0"/>
              <a:t>- A Real 1TB Open-Channel SSD with 16 channels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41D3-DA69-869F-0058-D0366667D1BC}"/>
              </a:ext>
            </a:extLst>
          </p:cNvPr>
          <p:cNvSpPr txBox="1"/>
          <p:nvPr/>
        </p:nvSpPr>
        <p:spPr>
          <a:xfrm>
            <a:off x="349078" y="4456718"/>
            <a:ext cx="560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Block I/O Traces: from enterprise servers and university servers</a:t>
            </a:r>
          </a:p>
          <a:p>
            <a:r>
              <a:rPr lang="en-US" altLang="ko-KR" dirty="0"/>
              <a:t>- Data-Intensive Applications: </a:t>
            </a:r>
            <a:r>
              <a:rPr lang="en-US" altLang="ko-KR" dirty="0" err="1"/>
              <a:t>FileBench</a:t>
            </a:r>
            <a:r>
              <a:rPr lang="en-US" altLang="ko-KR" dirty="0"/>
              <a:t>, </a:t>
            </a:r>
            <a:r>
              <a:rPr lang="en-US" altLang="ko-KR" dirty="0" err="1"/>
              <a:t>BenchBase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43CA1-E9B2-A18A-AE3A-0A13F9D8EA80}"/>
              </a:ext>
            </a:extLst>
          </p:cNvPr>
          <p:cNvSpPr txBox="1"/>
          <p:nvPr/>
        </p:nvSpPr>
        <p:spPr>
          <a:xfrm>
            <a:off x="6257925" y="4456718"/>
            <a:ext cx="560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DFTL: Demand-based caching FTL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S-FTL: Compresses sequential LPA-PPA entries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LeaFTL</a:t>
            </a:r>
            <a:r>
              <a:rPr lang="en-US" altLang="ko-KR" dirty="0"/>
              <a:t> with different error bounds (0, 1, 4, 8, 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90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22E70-52BB-235C-C3CE-1D7E85B74B30}"/>
              </a:ext>
            </a:extLst>
          </p:cNvPr>
          <p:cNvSpPr txBox="1"/>
          <p:nvPr/>
        </p:nvSpPr>
        <p:spPr>
          <a:xfrm>
            <a:off x="285058" y="859437"/>
            <a:ext cx="594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Memory Footprint Analysis &amp; Performance Analysis</a:t>
            </a:r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20D46B-92C5-E4BD-9D20-41F920C6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9" y="1558651"/>
            <a:ext cx="6327824" cy="2231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F8FD16-6584-8ACD-18B2-CD6CA3BB6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29" y="3949808"/>
            <a:ext cx="6375229" cy="2247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3B06E99-CEF1-4A5F-B2BD-3AF5B72CE5E9}"/>
              </a:ext>
            </a:extLst>
          </p:cNvPr>
          <p:cNvSpPr/>
          <p:nvPr/>
        </p:nvSpPr>
        <p:spPr>
          <a:xfrm rot="5400000">
            <a:off x="6716182" y="3466617"/>
            <a:ext cx="876300" cy="809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DC67B-DC36-C485-5BE0-974814673B15}"/>
              </a:ext>
            </a:extLst>
          </p:cNvPr>
          <p:cNvSpPr txBox="1"/>
          <p:nvPr/>
        </p:nvSpPr>
        <p:spPr>
          <a:xfrm>
            <a:off x="6373645" y="3523241"/>
            <a:ext cx="29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is Better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7A6A2-6D3B-D075-CC24-2F8E9CE06195}"/>
              </a:ext>
            </a:extLst>
          </p:cNvPr>
          <p:cNvSpPr txBox="1"/>
          <p:nvPr/>
        </p:nvSpPr>
        <p:spPr>
          <a:xfrm>
            <a:off x="7499177" y="2392285"/>
            <a:ext cx="3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Avg. x2.9 memory saving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12807-7E59-4773-7245-4559A9ADECEB}"/>
              </a:ext>
            </a:extLst>
          </p:cNvPr>
          <p:cNvSpPr txBox="1"/>
          <p:nvPr/>
        </p:nvSpPr>
        <p:spPr>
          <a:xfrm>
            <a:off x="7499176" y="4796576"/>
            <a:ext cx="47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Avg. x1.4 reduced storage access latency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F647A20-A8F4-94C5-9634-D2358D83D824}"/>
              </a:ext>
            </a:extLst>
          </p:cNvPr>
          <p:cNvSpPr/>
          <p:nvPr/>
        </p:nvSpPr>
        <p:spPr>
          <a:xfrm>
            <a:off x="7067445" y="4888909"/>
            <a:ext cx="37578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B32E54-3CD6-8F6F-616E-2C5D747A94E1}"/>
              </a:ext>
            </a:extLst>
          </p:cNvPr>
          <p:cNvSpPr/>
          <p:nvPr/>
        </p:nvSpPr>
        <p:spPr>
          <a:xfrm>
            <a:off x="7067444" y="2491184"/>
            <a:ext cx="37578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1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C1C8-648D-3BC9-6B5D-EB2ED643A626}"/>
              </a:ext>
            </a:extLst>
          </p:cNvPr>
          <p:cNvSpPr txBox="1"/>
          <p:nvPr/>
        </p:nvSpPr>
        <p:spPr>
          <a:xfrm>
            <a:off x="285918" y="854609"/>
            <a:ext cx="327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Misprediction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DC699-AC06-3E42-CFB3-84732C26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1542787"/>
            <a:ext cx="9640645" cy="377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A5023-F14C-DB9F-E6C8-5E5C382C4440}"/>
              </a:ext>
            </a:extLst>
          </p:cNvPr>
          <p:cNvSpPr txBox="1"/>
          <p:nvPr/>
        </p:nvSpPr>
        <p:spPr>
          <a:xfrm>
            <a:off x="1704975" y="5356214"/>
            <a:ext cx="496252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Error bound </a:t>
            </a:r>
            <a:r>
              <a:rPr lang="el-GR" altLang="ko-KR" b="1" dirty="0"/>
              <a:t>γ</a:t>
            </a:r>
            <a:r>
              <a:rPr lang="en-US" altLang="ko-KR" b="1" dirty="0"/>
              <a:t> = 16,</a:t>
            </a:r>
          </a:p>
          <a:p>
            <a:pPr algn="ctr"/>
            <a:r>
              <a:rPr lang="en-US" altLang="ko-KR" b="1" dirty="0"/>
              <a:t>misprediction ratio &lt;10% Avg.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FE31F-E0BC-201C-1989-4728005A68E1}"/>
              </a:ext>
            </a:extLst>
          </p:cNvPr>
          <p:cNvSpPr txBox="1"/>
          <p:nvPr/>
        </p:nvSpPr>
        <p:spPr>
          <a:xfrm>
            <a:off x="7115006" y="5357059"/>
            <a:ext cx="409575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Every misprediction incurs in only one additional flash read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616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C1C8-648D-3BC9-6B5D-EB2ED643A626}"/>
              </a:ext>
            </a:extLst>
          </p:cNvPr>
          <p:cNvSpPr txBox="1"/>
          <p:nvPr/>
        </p:nvSpPr>
        <p:spPr>
          <a:xfrm>
            <a:off x="285918" y="854609"/>
            <a:ext cx="61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Memory Footprint Analysis on Different </a:t>
            </a:r>
            <a:r>
              <a:rPr lang="el-GR" altLang="ko-KR" b="1" dirty="0"/>
              <a:t>γ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84C5C4-32D7-6ABA-ECF6-058E47F64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4" y="1572762"/>
            <a:ext cx="6496963" cy="21592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0807B-66AC-CAA4-10E5-062A7401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9" y="3918034"/>
            <a:ext cx="6272738" cy="231886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33F3381-2C7B-738F-5D94-7CD44B37BE37}"/>
              </a:ext>
            </a:extLst>
          </p:cNvPr>
          <p:cNvSpPr/>
          <p:nvPr/>
        </p:nvSpPr>
        <p:spPr>
          <a:xfrm rot="5400000">
            <a:off x="6438537" y="3379925"/>
            <a:ext cx="876300" cy="809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41C7-E8B2-1E88-3E91-15CF7AD413E3}"/>
              </a:ext>
            </a:extLst>
          </p:cNvPr>
          <p:cNvSpPr txBox="1"/>
          <p:nvPr/>
        </p:nvSpPr>
        <p:spPr>
          <a:xfrm>
            <a:off x="6096000" y="3436549"/>
            <a:ext cx="29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is Better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1CC9-B587-1DA0-7186-4AA54E71A3BA}"/>
              </a:ext>
            </a:extLst>
          </p:cNvPr>
          <p:cNvSpPr txBox="1"/>
          <p:nvPr/>
        </p:nvSpPr>
        <p:spPr>
          <a:xfrm>
            <a:off x="7499177" y="2392285"/>
            <a:ext cx="311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Avg. x1.3 memory saving (Real SSD Avg. x1.2)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1B3E2-B36E-3D86-63FB-B71BC3ADA6DF}"/>
              </a:ext>
            </a:extLst>
          </p:cNvPr>
          <p:cNvSpPr txBox="1"/>
          <p:nvPr/>
        </p:nvSpPr>
        <p:spPr>
          <a:xfrm>
            <a:off x="7499176" y="4796576"/>
            <a:ext cx="47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Avg. x1.3 reduced storage access latency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(Real SSD Avg. x1.2)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841C489-4BA9-93FC-C5D4-C7212A6C5FBE}"/>
              </a:ext>
            </a:extLst>
          </p:cNvPr>
          <p:cNvSpPr/>
          <p:nvPr/>
        </p:nvSpPr>
        <p:spPr>
          <a:xfrm>
            <a:off x="7067445" y="4888909"/>
            <a:ext cx="37578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1E1D608-0098-0526-B139-69747EB23724}"/>
              </a:ext>
            </a:extLst>
          </p:cNvPr>
          <p:cNvSpPr/>
          <p:nvPr/>
        </p:nvSpPr>
        <p:spPr>
          <a:xfrm>
            <a:off x="7067444" y="2491184"/>
            <a:ext cx="37578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56BA2B-BFE1-C1E5-B422-4DF1B9414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9" y="2553800"/>
            <a:ext cx="6201558" cy="21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C1C8-648D-3BC9-6B5D-EB2ED643A626}"/>
              </a:ext>
            </a:extLst>
          </p:cNvPr>
          <p:cNvSpPr txBox="1"/>
          <p:nvPr/>
        </p:nvSpPr>
        <p:spPr>
          <a:xfrm>
            <a:off x="285918" y="854609"/>
            <a:ext cx="41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Write Amplification Factor Analysis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5E9EE-D19F-093E-C0D1-AA7DC40B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681753"/>
            <a:ext cx="8592749" cy="379147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33F3381-2C7B-738F-5D94-7CD44B37BE37}"/>
              </a:ext>
            </a:extLst>
          </p:cNvPr>
          <p:cNvSpPr/>
          <p:nvPr/>
        </p:nvSpPr>
        <p:spPr>
          <a:xfrm rot="5400000">
            <a:off x="7930379" y="1529900"/>
            <a:ext cx="876300" cy="809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41C7-E8B2-1E88-3E91-15CF7AD413E3}"/>
              </a:ext>
            </a:extLst>
          </p:cNvPr>
          <p:cNvSpPr txBox="1"/>
          <p:nvPr/>
        </p:nvSpPr>
        <p:spPr>
          <a:xfrm>
            <a:off x="7587842" y="1586524"/>
            <a:ext cx="29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is Better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6DC2-1A46-D84D-0AB4-080DF71034CA}"/>
              </a:ext>
            </a:extLst>
          </p:cNvPr>
          <p:cNvSpPr txBox="1"/>
          <p:nvPr/>
        </p:nvSpPr>
        <p:spPr>
          <a:xfrm>
            <a:off x="285918" y="1284712"/>
            <a:ext cx="676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WAF, the ratio between the actual and requested flash writes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99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EA1C3-00B5-5936-1B5A-797BAB2B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60C08B-3C60-95AA-1A48-2CFBDF50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4A345-D312-A8FD-C8C6-05600065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LeaFTL</a:t>
            </a:r>
            <a:r>
              <a:rPr lang="en-US" altLang="ko-KR" dirty="0"/>
              <a:t> uses a simple but effective learning-based technique to reduce memory consumption</a:t>
            </a:r>
          </a:p>
          <a:p>
            <a:endParaRPr lang="en-US" altLang="ko-KR" dirty="0"/>
          </a:p>
          <a:p>
            <a:r>
              <a:rPr lang="en-US" altLang="ko-KR" dirty="0" err="1"/>
              <a:t>LeaFTL</a:t>
            </a:r>
            <a:r>
              <a:rPr lang="en-US" altLang="ko-KR" dirty="0"/>
              <a:t> stores learned segments in a log-structured manner to avoid re-learning</a:t>
            </a:r>
          </a:p>
          <a:p>
            <a:endParaRPr lang="en-US" altLang="ko-KR" dirty="0"/>
          </a:p>
          <a:p>
            <a:r>
              <a:rPr lang="en-US" altLang="ko-KR" dirty="0" err="1"/>
              <a:t>LeaFTL</a:t>
            </a:r>
            <a:r>
              <a:rPr lang="en-US" altLang="ko-KR" dirty="0"/>
              <a:t> uses OOB metadata to verify its address translation</a:t>
            </a:r>
          </a:p>
          <a:p>
            <a:endParaRPr lang="en-US" altLang="ko-KR" dirty="0"/>
          </a:p>
          <a:p>
            <a:r>
              <a:rPr lang="en-US" altLang="ko-KR" dirty="0" err="1"/>
              <a:t>LeaFTL</a:t>
            </a:r>
            <a:r>
              <a:rPr lang="en-US" altLang="ko-KR" dirty="0"/>
              <a:t> consumes 2.9x less memory and improves performance by 1.4x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6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3A8242-AC9B-22A3-070C-DE80DE4BF0C2}"/>
              </a:ext>
            </a:extLst>
          </p:cNvPr>
          <p:cNvSpPr/>
          <p:nvPr/>
        </p:nvSpPr>
        <p:spPr>
          <a:xfrm>
            <a:off x="630992" y="2223077"/>
            <a:ext cx="1488434" cy="1715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1156FF-FE90-8DA4-CC08-EF2C053928C8}"/>
              </a:ext>
            </a:extLst>
          </p:cNvPr>
          <p:cNvSpPr/>
          <p:nvPr/>
        </p:nvSpPr>
        <p:spPr>
          <a:xfrm>
            <a:off x="3067050" y="1104900"/>
            <a:ext cx="4650477" cy="4752975"/>
          </a:xfrm>
          <a:prstGeom prst="round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5B0FA5-52B3-D035-DDCD-30A76A37B754}"/>
              </a:ext>
            </a:extLst>
          </p:cNvPr>
          <p:cNvSpPr/>
          <p:nvPr/>
        </p:nvSpPr>
        <p:spPr>
          <a:xfrm>
            <a:off x="4092388" y="4350083"/>
            <a:ext cx="2330824" cy="1164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CD0A5B-07EF-5C85-4881-996ECB33A509}"/>
              </a:ext>
            </a:extLst>
          </p:cNvPr>
          <p:cNvSpPr/>
          <p:nvPr/>
        </p:nvSpPr>
        <p:spPr>
          <a:xfrm>
            <a:off x="4427104" y="4471108"/>
            <a:ext cx="1814946" cy="760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pic>
        <p:nvPicPr>
          <p:cNvPr id="8" name="그래픽 7" descr="프로세서 윤곽선">
            <a:extLst>
              <a:ext uri="{FF2B5EF4-FFF2-40B4-BE49-F238E27FC236}">
                <a16:creationId xmlns:a16="http://schemas.microsoft.com/office/drawing/2014/main" id="{2AF1C7BA-BEF8-2E09-8F4E-B5A242764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944" y="169429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AE4C6-9C8B-F709-7414-23BFBD82E945}"/>
              </a:ext>
            </a:extLst>
          </p:cNvPr>
          <p:cNvSpPr txBox="1"/>
          <p:nvPr/>
        </p:nvSpPr>
        <p:spPr>
          <a:xfrm>
            <a:off x="4535054" y="2838450"/>
            <a:ext cx="1445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Internal Bus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EE8A8-92C0-7F22-9FC8-2BF7886294F3}"/>
              </a:ext>
            </a:extLst>
          </p:cNvPr>
          <p:cNvSpPr txBox="1"/>
          <p:nvPr/>
        </p:nvSpPr>
        <p:spPr>
          <a:xfrm>
            <a:off x="4598893" y="3528003"/>
            <a:ext cx="13178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Flash Controller</a:t>
            </a:r>
            <a:endParaRPr lang="ko-KR" altLang="en-US" dirty="0"/>
          </a:p>
        </p:txBody>
      </p:sp>
      <p:pic>
        <p:nvPicPr>
          <p:cNvPr id="17" name="내용 개체 틀 16" descr="신용 카드 단색으로 채워진">
            <a:extLst>
              <a:ext uri="{FF2B5EF4-FFF2-40B4-BE49-F238E27FC236}">
                <a16:creationId xmlns:a16="http://schemas.microsoft.com/office/drawing/2014/main" id="{C2032D54-C103-C324-461A-FC2C2BB75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805" y="2306205"/>
            <a:ext cx="1445490" cy="144549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E1B626-A723-9960-FF93-67A5FF41E89E}"/>
              </a:ext>
            </a:extLst>
          </p:cNvPr>
          <p:cNvSpPr txBox="1"/>
          <p:nvPr/>
        </p:nvSpPr>
        <p:spPr>
          <a:xfrm>
            <a:off x="1025103" y="2817491"/>
            <a:ext cx="788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SSD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066B37-EAA0-3440-F575-4C6F4AFC3867}"/>
              </a:ext>
            </a:extLst>
          </p:cNvPr>
          <p:cNvSpPr/>
          <p:nvPr/>
        </p:nvSpPr>
        <p:spPr>
          <a:xfrm>
            <a:off x="4353892" y="4551808"/>
            <a:ext cx="1814946" cy="760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1BEEF1-5CB1-2B87-A098-CE681C461DC7}"/>
              </a:ext>
            </a:extLst>
          </p:cNvPr>
          <p:cNvSpPr/>
          <p:nvPr/>
        </p:nvSpPr>
        <p:spPr>
          <a:xfrm>
            <a:off x="4280680" y="4648141"/>
            <a:ext cx="1814946" cy="760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673199-DDF4-6F4E-C1E2-1C286EFE0425}"/>
              </a:ext>
            </a:extLst>
          </p:cNvPr>
          <p:cNvSpPr/>
          <p:nvPr/>
        </p:nvSpPr>
        <p:spPr>
          <a:xfrm>
            <a:off x="5497649" y="4774825"/>
            <a:ext cx="434702" cy="537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E8EEF0-725A-F3B0-027D-FFD920938C4C}"/>
              </a:ext>
            </a:extLst>
          </p:cNvPr>
          <p:cNvSpPr/>
          <p:nvPr/>
        </p:nvSpPr>
        <p:spPr>
          <a:xfrm>
            <a:off x="4491069" y="4769651"/>
            <a:ext cx="434702" cy="537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088250-D703-3B2E-4AFF-5F9205541E01}"/>
              </a:ext>
            </a:extLst>
          </p:cNvPr>
          <p:cNvSpPr txBox="1"/>
          <p:nvPr/>
        </p:nvSpPr>
        <p:spPr>
          <a:xfrm>
            <a:off x="5053006" y="4809656"/>
            <a:ext cx="5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BDEFC-D393-AA2D-D787-B3F7A5667805}"/>
              </a:ext>
            </a:extLst>
          </p:cNvPr>
          <p:cNvSpPr txBox="1"/>
          <p:nvPr/>
        </p:nvSpPr>
        <p:spPr>
          <a:xfrm>
            <a:off x="4441944" y="4807600"/>
            <a:ext cx="83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Flash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Block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361E96-A081-D5D9-A473-57B73FE8AADF}"/>
              </a:ext>
            </a:extLst>
          </p:cNvPr>
          <p:cNvSpPr txBox="1"/>
          <p:nvPr/>
        </p:nvSpPr>
        <p:spPr>
          <a:xfrm>
            <a:off x="5437213" y="4807600"/>
            <a:ext cx="83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Flash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Block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0" name="그래픽 29" descr="프로세서 윤곽선">
            <a:extLst>
              <a:ext uri="{FF2B5EF4-FFF2-40B4-BE49-F238E27FC236}">
                <a16:creationId xmlns:a16="http://schemas.microsoft.com/office/drawing/2014/main" id="{7A6ADC4F-B096-6812-A55D-9CE3292C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226" y="1694291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E1D31C-DB56-A691-5160-D0ABF7980E73}"/>
              </a:ext>
            </a:extLst>
          </p:cNvPr>
          <p:cNvSpPr txBox="1"/>
          <p:nvPr/>
        </p:nvSpPr>
        <p:spPr>
          <a:xfrm>
            <a:off x="4063611" y="1384497"/>
            <a:ext cx="23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Embedded Processor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43D9D-E027-782D-69CE-E7D5C639228F}"/>
              </a:ext>
            </a:extLst>
          </p:cNvPr>
          <p:cNvSpPr txBox="1"/>
          <p:nvPr/>
        </p:nvSpPr>
        <p:spPr>
          <a:xfrm rot="16200000">
            <a:off x="2929771" y="2844283"/>
            <a:ext cx="181927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PCIe Interface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D7BC5-1ECA-5385-5E48-C59BEE682056}"/>
              </a:ext>
            </a:extLst>
          </p:cNvPr>
          <p:cNvSpPr txBox="1"/>
          <p:nvPr/>
        </p:nvSpPr>
        <p:spPr>
          <a:xfrm rot="16200000">
            <a:off x="6301457" y="2705784"/>
            <a:ext cx="1206071" cy="646331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DRAM</a:t>
            </a:r>
          </a:p>
          <a:p>
            <a:pPr algn="ctr"/>
            <a:r>
              <a:rPr lang="en-US" altLang="ko-KR" dirty="0">
                <a:solidFill>
                  <a:schemeClr val="accent2"/>
                </a:solidFill>
              </a:rPr>
              <a:t>Controller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488289-DD1D-BD43-FD1D-3DEF1FFE1167}"/>
              </a:ext>
            </a:extLst>
          </p:cNvPr>
          <p:cNvSpPr/>
          <p:nvPr/>
        </p:nvSpPr>
        <p:spPr>
          <a:xfrm>
            <a:off x="4081138" y="1392292"/>
            <a:ext cx="2388378" cy="11537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1EC8838-313A-879E-418C-32BF1FB0C3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00"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642988" y="2376321"/>
            <a:ext cx="1409697" cy="140969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9E771D6-95FD-D793-B03F-44DD15D1D933}"/>
              </a:ext>
            </a:extLst>
          </p:cNvPr>
          <p:cNvSpPr txBox="1"/>
          <p:nvPr/>
        </p:nvSpPr>
        <p:spPr>
          <a:xfrm>
            <a:off x="5868703" y="4182476"/>
            <a:ext cx="181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Flash Channels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40CBC-0C96-CCC2-4E59-61A44FB30F1B}"/>
              </a:ext>
            </a:extLst>
          </p:cNvPr>
          <p:cNvSpPr txBox="1"/>
          <p:nvPr/>
        </p:nvSpPr>
        <p:spPr>
          <a:xfrm>
            <a:off x="7560585" y="23763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DRAM Buffer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764C0C-ACEC-0799-BE7C-229C0EBC1A0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257799" y="2523007"/>
            <a:ext cx="1" cy="315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C08BE3-358B-62FF-EBCB-31837597F2BA}"/>
              </a:ext>
            </a:extLst>
          </p:cNvPr>
          <p:cNvCxnSpPr>
            <a:cxnSpLocks/>
          </p:cNvCxnSpPr>
          <p:nvPr/>
        </p:nvCxnSpPr>
        <p:spPr>
          <a:xfrm flipH="1" flipV="1">
            <a:off x="5257798" y="3209519"/>
            <a:ext cx="1" cy="315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AD5FB4-115A-060C-C805-18CA2655DF3B}"/>
              </a:ext>
            </a:extLst>
          </p:cNvPr>
          <p:cNvCxnSpPr>
            <a:cxnSpLocks/>
          </p:cNvCxnSpPr>
          <p:nvPr/>
        </p:nvCxnSpPr>
        <p:spPr>
          <a:xfrm flipH="1" flipV="1">
            <a:off x="4980543" y="4153799"/>
            <a:ext cx="1" cy="315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9E0407-E6F3-59EF-25FF-2413FCE8348D}"/>
              </a:ext>
            </a:extLst>
          </p:cNvPr>
          <p:cNvCxnSpPr>
            <a:cxnSpLocks/>
          </p:cNvCxnSpPr>
          <p:nvPr/>
        </p:nvCxnSpPr>
        <p:spPr>
          <a:xfrm flipH="1" flipV="1">
            <a:off x="5249518" y="4158226"/>
            <a:ext cx="1" cy="315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BF5B8C-9DBA-EFA7-FB50-3BF037B3AF13}"/>
              </a:ext>
            </a:extLst>
          </p:cNvPr>
          <p:cNvCxnSpPr>
            <a:cxnSpLocks/>
          </p:cNvCxnSpPr>
          <p:nvPr/>
        </p:nvCxnSpPr>
        <p:spPr>
          <a:xfrm flipH="1" flipV="1">
            <a:off x="5488122" y="4152789"/>
            <a:ext cx="1" cy="315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028743-6AE0-9817-DFBF-D4D3DA04F343}"/>
              </a:ext>
            </a:extLst>
          </p:cNvPr>
          <p:cNvCxnSpPr>
            <a:cxnSpLocks/>
          </p:cNvCxnSpPr>
          <p:nvPr/>
        </p:nvCxnSpPr>
        <p:spPr>
          <a:xfrm>
            <a:off x="4092388" y="3023116"/>
            <a:ext cx="398681" cy="58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58759A-2538-0D0D-B9F9-C0F3200F06BD}"/>
              </a:ext>
            </a:extLst>
          </p:cNvPr>
          <p:cNvCxnSpPr>
            <a:cxnSpLocks/>
          </p:cNvCxnSpPr>
          <p:nvPr/>
        </p:nvCxnSpPr>
        <p:spPr>
          <a:xfrm>
            <a:off x="6095626" y="3028950"/>
            <a:ext cx="398681" cy="58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43ADC7-9BCB-7DB1-956B-E256ABCD760E}"/>
              </a:ext>
            </a:extLst>
          </p:cNvPr>
          <p:cNvCxnSpPr>
            <a:cxnSpLocks/>
          </p:cNvCxnSpPr>
          <p:nvPr/>
        </p:nvCxnSpPr>
        <p:spPr>
          <a:xfrm>
            <a:off x="7258439" y="3020199"/>
            <a:ext cx="398681" cy="58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DAD7BF2-BA9E-22AA-2AA3-CD82FB6D1932}"/>
              </a:ext>
            </a:extLst>
          </p:cNvPr>
          <p:cNvSpPr/>
          <p:nvPr/>
        </p:nvSpPr>
        <p:spPr>
          <a:xfrm>
            <a:off x="2229224" y="2799019"/>
            <a:ext cx="722745" cy="486241"/>
          </a:xfrm>
          <a:prstGeom prst="rightArrow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돋보기 윤곽선">
            <a:extLst>
              <a:ext uri="{FF2B5EF4-FFF2-40B4-BE49-F238E27FC236}">
                <a16:creationId xmlns:a16="http://schemas.microsoft.com/office/drawing/2014/main" id="{42F6D5AC-D78B-82A9-68BA-D5A96F043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7857" y="2523007"/>
            <a:ext cx="315443" cy="315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505BA-8ACF-B54D-8D1D-74362CE5A501}"/>
              </a:ext>
            </a:extLst>
          </p:cNvPr>
          <p:cNvSpPr txBox="1"/>
          <p:nvPr/>
        </p:nvSpPr>
        <p:spPr>
          <a:xfrm>
            <a:off x="9443810" y="2573119"/>
            <a:ext cx="265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Less Scalable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- High Cost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- Limited Capacity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D20BA-1C97-3681-3600-B72A61EF0A0A}"/>
              </a:ext>
            </a:extLst>
          </p:cNvPr>
          <p:cNvSpPr txBox="1"/>
          <p:nvPr/>
        </p:nvSpPr>
        <p:spPr>
          <a:xfrm>
            <a:off x="3519730" y="5948454"/>
            <a:ext cx="37079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SSD DRAM is still the Bottleneck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9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0126C8C-A766-AC8F-9EF4-8B4D05E48AF4}"/>
              </a:ext>
            </a:extLst>
          </p:cNvPr>
          <p:cNvSpPr/>
          <p:nvPr/>
        </p:nvSpPr>
        <p:spPr>
          <a:xfrm>
            <a:off x="923636" y="1524000"/>
            <a:ext cx="5264728" cy="45073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pic>
        <p:nvPicPr>
          <p:cNvPr id="43" name="내용 개체 틀 16" descr="신용 카드 단색으로 채워진">
            <a:extLst>
              <a:ext uri="{FF2B5EF4-FFF2-40B4-BE49-F238E27FC236}">
                <a16:creationId xmlns:a16="http://schemas.microsoft.com/office/drawing/2014/main" id="{4117A78D-13DB-7C81-1FC5-FF7E41DB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125" y="3020580"/>
            <a:ext cx="1445490" cy="14454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713679-1792-BC16-E73C-128FDAEDBBD4}"/>
              </a:ext>
            </a:extLst>
          </p:cNvPr>
          <p:cNvSpPr txBox="1"/>
          <p:nvPr/>
        </p:nvSpPr>
        <p:spPr>
          <a:xfrm>
            <a:off x="1395423" y="3531866"/>
            <a:ext cx="788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SSD</a:t>
            </a:r>
            <a:endParaRPr lang="ko-KR" altLang="en-US" b="1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4D07642-37DB-BE60-8808-19680B73DD23}"/>
              </a:ext>
            </a:extLst>
          </p:cNvPr>
          <p:cNvSpPr/>
          <p:nvPr/>
        </p:nvSpPr>
        <p:spPr>
          <a:xfrm>
            <a:off x="2590800" y="3609975"/>
            <a:ext cx="476250" cy="29122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E2363C3-8E39-3103-B38A-28056FEBF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400"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112076" y="4525573"/>
            <a:ext cx="1409697" cy="14096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내용 개체 틀 49">
            <a:extLst>
              <a:ext uri="{FF2B5EF4-FFF2-40B4-BE49-F238E27FC236}">
                <a16:creationId xmlns:a16="http://schemas.microsoft.com/office/drawing/2014/main" id="{F3C612A1-87F8-3062-7796-1F8EAF651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87319"/>
              </p:ext>
            </p:extLst>
          </p:nvPr>
        </p:nvGraphicFramePr>
        <p:xfrm>
          <a:off x="3537850" y="2517953"/>
          <a:ext cx="255815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075">
                  <a:extLst>
                    <a:ext uri="{9D8B030D-6E8A-4147-A177-3AD203B41FA5}">
                      <a16:colId xmlns:a16="http://schemas.microsoft.com/office/drawing/2014/main" val="336504961"/>
                    </a:ext>
                  </a:extLst>
                </a:gridCol>
                <a:gridCol w="1279075">
                  <a:extLst>
                    <a:ext uri="{9D8B030D-6E8A-4147-A177-3AD203B41FA5}">
                      <a16:colId xmlns:a16="http://schemas.microsoft.com/office/drawing/2014/main" val="437612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Logical Address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Physical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Address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6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LPA0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LPA1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PPA1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1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23021"/>
                  </a:ext>
                </a:extLst>
              </a:tr>
            </a:tbl>
          </a:graphicData>
        </a:graphic>
      </p:graphicFrame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836F25-6DC8-D24E-B4A5-73FCA10CC8FB}"/>
              </a:ext>
            </a:extLst>
          </p:cNvPr>
          <p:cNvCxnSpPr/>
          <p:nvPr/>
        </p:nvCxnSpPr>
        <p:spPr>
          <a:xfrm>
            <a:off x="3537850" y="4270553"/>
            <a:ext cx="406077" cy="61548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41A6238-B895-E84C-E614-A1A9C02987D7}"/>
              </a:ext>
            </a:extLst>
          </p:cNvPr>
          <p:cNvCxnSpPr>
            <a:cxnSpLocks/>
          </p:cNvCxnSpPr>
          <p:nvPr/>
        </p:nvCxnSpPr>
        <p:spPr>
          <a:xfrm flipH="1">
            <a:off x="5661891" y="4270554"/>
            <a:ext cx="382268" cy="6154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BF89889-DA71-476E-2772-4D4B59FD2881}"/>
              </a:ext>
            </a:extLst>
          </p:cNvPr>
          <p:cNvSpPr txBox="1"/>
          <p:nvPr/>
        </p:nvSpPr>
        <p:spPr>
          <a:xfrm>
            <a:off x="3537850" y="2100653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Mapping Table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0BFAD2-75F6-6040-5A95-A1020E580C02}"/>
              </a:ext>
            </a:extLst>
          </p:cNvPr>
          <p:cNvSpPr txBox="1"/>
          <p:nvPr/>
        </p:nvSpPr>
        <p:spPr>
          <a:xfrm>
            <a:off x="2221946" y="1065688"/>
            <a:ext cx="2668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Modern SSDs</a:t>
            </a:r>
            <a:endParaRPr lang="ko-KR" altLang="en-US" sz="2800" dirty="0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5E7DE2DA-DBE5-6E5F-EF7E-18AA8DFF3960}"/>
              </a:ext>
            </a:extLst>
          </p:cNvPr>
          <p:cNvSpPr/>
          <p:nvPr/>
        </p:nvSpPr>
        <p:spPr>
          <a:xfrm rot="16200000">
            <a:off x="3586910" y="5111394"/>
            <a:ext cx="406077" cy="2380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337A6-2F87-8F11-8697-A26E5D0CEF76}"/>
              </a:ext>
            </a:extLst>
          </p:cNvPr>
          <p:cNvSpPr txBox="1"/>
          <p:nvPr/>
        </p:nvSpPr>
        <p:spPr>
          <a:xfrm>
            <a:off x="4444623" y="4950991"/>
            <a:ext cx="76480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4777D6-32F6-2ECC-349A-48C032DC3119}"/>
              </a:ext>
            </a:extLst>
          </p:cNvPr>
          <p:cNvSpPr txBox="1"/>
          <p:nvPr/>
        </p:nvSpPr>
        <p:spPr>
          <a:xfrm>
            <a:off x="6188365" y="2476298"/>
            <a:ext cx="483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Direct LPA-PPA mappings require 8 Bytes per mapping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6117E8-1641-641F-B0D2-3C2582628CB7}"/>
              </a:ext>
            </a:extLst>
          </p:cNvPr>
          <p:cNvSpPr txBox="1"/>
          <p:nvPr/>
        </p:nvSpPr>
        <p:spPr>
          <a:xfrm>
            <a:off x="6188365" y="5064127"/>
            <a:ext cx="600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DRAM Capacity can’t keep up with SSD Capacity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B450FAB-8860-8797-D3F6-04CD10639FD7}"/>
              </a:ext>
            </a:extLst>
          </p:cNvPr>
          <p:cNvSpPr/>
          <p:nvPr/>
        </p:nvSpPr>
        <p:spPr>
          <a:xfrm>
            <a:off x="6044159" y="3449721"/>
            <a:ext cx="5057031" cy="13844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A6BA06-DA8C-A1CF-BB5F-B43488BA131F}"/>
              </a:ext>
            </a:extLst>
          </p:cNvPr>
          <p:cNvSpPr/>
          <p:nvPr/>
        </p:nvSpPr>
        <p:spPr>
          <a:xfrm>
            <a:off x="724067" y="4596795"/>
            <a:ext cx="4476749" cy="16389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1638C6-D1AF-3A76-25EB-CD72B6096EE8}"/>
              </a:ext>
            </a:extLst>
          </p:cNvPr>
          <p:cNvSpPr/>
          <p:nvPr/>
        </p:nvSpPr>
        <p:spPr>
          <a:xfrm>
            <a:off x="724067" y="2769638"/>
            <a:ext cx="4476749" cy="1638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Approaches on Mappings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59D7B-A92E-4B27-3EBB-A48A14A2C128}"/>
              </a:ext>
            </a:extLst>
          </p:cNvPr>
          <p:cNvSpPr txBox="1"/>
          <p:nvPr/>
        </p:nvSpPr>
        <p:spPr>
          <a:xfrm>
            <a:off x="3808959" y="323130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Other Approaches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EC00E-7402-82E7-742E-FFB4B79B9A99}"/>
              </a:ext>
            </a:extLst>
          </p:cNvPr>
          <p:cNvSpPr txBox="1"/>
          <p:nvPr/>
        </p:nvSpPr>
        <p:spPr>
          <a:xfrm>
            <a:off x="1162215" y="2769639"/>
            <a:ext cx="403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Block-Level Mapping:</a:t>
            </a:r>
          </a:p>
          <a:p>
            <a:r>
              <a:rPr lang="en-US" altLang="ko-KR" dirty="0"/>
              <a:t>Reduce mapping table size by storing via blocks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FE72F-715C-33AC-FC15-397A4C700D8B}"/>
              </a:ext>
            </a:extLst>
          </p:cNvPr>
          <p:cNvSpPr txBox="1"/>
          <p:nvPr/>
        </p:nvSpPr>
        <p:spPr>
          <a:xfrm>
            <a:off x="1162215" y="4590280"/>
            <a:ext cx="403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Hybrid Mapping:</a:t>
            </a:r>
          </a:p>
          <a:p>
            <a:r>
              <a:rPr lang="en-US" altLang="ko-KR" dirty="0"/>
              <a:t>Takes advantage of a mix of Page-level and Block-level Mappings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FC657-6E2B-7EB9-A9BE-CF167833E009}"/>
              </a:ext>
            </a:extLst>
          </p:cNvPr>
          <p:cNvSpPr txBox="1"/>
          <p:nvPr/>
        </p:nvSpPr>
        <p:spPr>
          <a:xfrm>
            <a:off x="1019057" y="3819938"/>
            <a:ext cx="4038601" cy="369332"/>
          </a:xfrm>
          <a:prstGeom prst="rect">
            <a:avLst/>
          </a:prstGeom>
          <a:solidFill>
            <a:srgbClr val="FFDBD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Overhead in Lookup in flash page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5FE8C-FABE-E65C-7745-C2345DF8CBA6}"/>
              </a:ext>
            </a:extLst>
          </p:cNvPr>
          <p:cNvSpPr txBox="1"/>
          <p:nvPr/>
        </p:nvSpPr>
        <p:spPr>
          <a:xfrm>
            <a:off x="1019057" y="5675753"/>
            <a:ext cx="4038601" cy="369332"/>
          </a:xfrm>
          <a:prstGeom prst="rect">
            <a:avLst/>
          </a:prstGeom>
          <a:solidFill>
            <a:srgbClr val="FFDBD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Incurs in significant GC Overhead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95F974-794F-9869-EE79-FD6A8F7BF741}"/>
              </a:ext>
            </a:extLst>
          </p:cNvPr>
          <p:cNvSpPr/>
          <p:nvPr/>
        </p:nvSpPr>
        <p:spPr>
          <a:xfrm>
            <a:off x="724067" y="1038370"/>
            <a:ext cx="4476749" cy="1638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22411-53F4-6F6D-F9C9-2C78C245B221}"/>
              </a:ext>
            </a:extLst>
          </p:cNvPr>
          <p:cNvSpPr txBox="1"/>
          <p:nvPr/>
        </p:nvSpPr>
        <p:spPr>
          <a:xfrm>
            <a:off x="1162215" y="1038370"/>
            <a:ext cx="403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Page-Level Mapping:</a:t>
            </a:r>
          </a:p>
          <a:p>
            <a:r>
              <a:rPr lang="en-US" altLang="ko-KR" dirty="0"/>
              <a:t>Direct LPA-PPA mapping for fast lookup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B2C713-17EF-89F8-1D72-B4D8A748AD08}"/>
              </a:ext>
            </a:extLst>
          </p:cNvPr>
          <p:cNvSpPr txBox="1"/>
          <p:nvPr/>
        </p:nvSpPr>
        <p:spPr>
          <a:xfrm>
            <a:off x="1018010" y="1961700"/>
            <a:ext cx="4038599" cy="646331"/>
          </a:xfrm>
          <a:prstGeom prst="rect">
            <a:avLst/>
          </a:prstGeom>
          <a:solidFill>
            <a:srgbClr val="FFDBD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Entire mapping table requires large storage space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0F014A5-BEA1-90AE-1CC3-BD50A64953BB}"/>
              </a:ext>
            </a:extLst>
          </p:cNvPr>
          <p:cNvSpPr/>
          <p:nvPr/>
        </p:nvSpPr>
        <p:spPr>
          <a:xfrm>
            <a:off x="5661764" y="1653436"/>
            <a:ext cx="945715" cy="3693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40EDC-FD21-33D3-BC54-F50BC0A4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86" y="939810"/>
            <a:ext cx="3190811" cy="17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BD22EE7-A1BC-8E38-CB5E-94796D99362E}"/>
              </a:ext>
            </a:extLst>
          </p:cNvPr>
          <p:cNvSpPr/>
          <p:nvPr/>
        </p:nvSpPr>
        <p:spPr>
          <a:xfrm>
            <a:off x="8411227" y="2769452"/>
            <a:ext cx="350728" cy="638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CB091-ADA5-924C-02DB-DC56A369E647}"/>
              </a:ext>
            </a:extLst>
          </p:cNvPr>
          <p:cNvSpPr txBox="1"/>
          <p:nvPr/>
        </p:nvSpPr>
        <p:spPr>
          <a:xfrm>
            <a:off x="6071991" y="3508303"/>
            <a:ext cx="502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Instead of 1:1 mapping in Page-level Mapping</a:t>
            </a:r>
          </a:p>
          <a:p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Exploit learning techniques to identify various LPA-PPA mapping patterns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Learning-Based Techniques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D240D-0B76-1855-4368-24D771440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8" y="983927"/>
            <a:ext cx="5424907" cy="4865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076CE1-3C7C-69A4-ABA1-BD08E5161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295" y="1663198"/>
            <a:ext cx="4215679" cy="35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9BDB7A-0EB1-4D5C-C207-F7C677AE3751}"/>
              </a:ext>
            </a:extLst>
          </p:cNvPr>
          <p:cNvGrpSpPr/>
          <p:nvPr/>
        </p:nvGrpSpPr>
        <p:grpSpPr>
          <a:xfrm>
            <a:off x="4530008" y="1719328"/>
            <a:ext cx="3042780" cy="2249562"/>
            <a:chOff x="4497889" y="4400987"/>
            <a:chExt cx="3042780" cy="224956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1768AC5-917B-849F-3FA1-D50AA0EA7826}"/>
                </a:ext>
              </a:extLst>
            </p:cNvPr>
            <p:cNvGrpSpPr/>
            <p:nvPr/>
          </p:nvGrpSpPr>
          <p:grpSpPr>
            <a:xfrm>
              <a:off x="4497889" y="4400987"/>
              <a:ext cx="3042780" cy="2249562"/>
              <a:chOff x="3640320" y="2636543"/>
              <a:chExt cx="4215679" cy="353160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E58B474-FE9E-2027-E28A-59DD9CC33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40320" y="2636543"/>
                <a:ext cx="4215679" cy="3531604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B214683-FD47-8CBE-FF63-0187408F42AA}"/>
                  </a:ext>
                </a:extLst>
              </p:cNvPr>
              <p:cNvSpPr/>
              <p:nvPr/>
            </p:nvSpPr>
            <p:spPr>
              <a:xfrm>
                <a:off x="3640320" y="2636543"/>
                <a:ext cx="4215679" cy="2323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84FFAD-408F-9BCF-5EB6-F95F93CCC573}"/>
                </a:ext>
              </a:extLst>
            </p:cNvPr>
            <p:cNvSpPr/>
            <p:nvPr/>
          </p:nvSpPr>
          <p:spPr>
            <a:xfrm>
              <a:off x="4891414" y="6250488"/>
              <a:ext cx="2523994" cy="29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9E0B89-71BA-8A76-8C43-39A208BF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Learned Index Segment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FF7931-4906-326A-192F-D46FF516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911FA-0922-55B2-77F4-66464535A0C3}"/>
              </a:ext>
            </a:extLst>
          </p:cNvPr>
          <p:cNvSpPr txBox="1"/>
          <p:nvPr/>
        </p:nvSpPr>
        <p:spPr>
          <a:xfrm>
            <a:off x="2323579" y="1800798"/>
            <a:ext cx="21857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Accurate segments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F2B98-C588-E5B6-6917-992EF09FCD3A}"/>
              </a:ext>
            </a:extLst>
          </p:cNvPr>
          <p:cNvSpPr txBox="1"/>
          <p:nvPr/>
        </p:nvSpPr>
        <p:spPr>
          <a:xfrm>
            <a:off x="7415879" y="1785326"/>
            <a:ext cx="26137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Approximate segments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13EE51F-B028-5D0B-4066-3A1D9E8F1D64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496235" y="2090370"/>
            <a:ext cx="801852" cy="9613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85C0F35-64EC-155E-17F9-0207A85FFDC6}"/>
              </a:ext>
            </a:extLst>
          </p:cNvPr>
          <p:cNvCxnSpPr>
            <a:cxnSpLocks/>
          </p:cNvCxnSpPr>
          <p:nvPr/>
        </p:nvCxnSpPr>
        <p:spPr>
          <a:xfrm rot="5400000">
            <a:off x="7920389" y="2074898"/>
            <a:ext cx="801852" cy="9613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F5EFC2-7ADB-EE23-D860-46AEBF56F4F2}"/>
              </a:ext>
            </a:extLst>
          </p:cNvPr>
          <p:cNvSpPr txBox="1"/>
          <p:nvPr/>
        </p:nvSpPr>
        <p:spPr>
          <a:xfrm>
            <a:off x="4352925" y="2774877"/>
            <a:ext cx="348614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Piecewise Linear Regression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67B846-C3B1-4D9C-476D-CB004BE3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75" y="3683014"/>
            <a:ext cx="5586694" cy="286175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70BC7D-CB48-18B3-A3A6-71DA830A4E85}"/>
              </a:ext>
            </a:extLst>
          </p:cNvPr>
          <p:cNvCxnSpPr/>
          <p:nvPr/>
        </p:nvCxnSpPr>
        <p:spPr>
          <a:xfrm>
            <a:off x="7378397" y="3482236"/>
            <a:ext cx="3000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40F317-DC36-0850-E5C5-31918D4DA5FC}"/>
              </a:ext>
            </a:extLst>
          </p:cNvPr>
          <p:cNvSpPr/>
          <p:nvPr/>
        </p:nvSpPr>
        <p:spPr>
          <a:xfrm>
            <a:off x="4724400" y="3338186"/>
            <a:ext cx="2653997" cy="2755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C1C4C-23A3-91C2-81FE-673529FA447E}"/>
              </a:ext>
            </a:extLst>
          </p:cNvPr>
          <p:cNvSpPr txBox="1"/>
          <p:nvPr/>
        </p:nvSpPr>
        <p:spPr>
          <a:xfrm>
            <a:off x="6938315" y="3277280"/>
            <a:ext cx="420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(Approximate segments) </a:t>
            </a:r>
          </a:p>
          <a:p>
            <a:pPr algn="ctr"/>
            <a:r>
              <a:rPr lang="en-US" altLang="ko-KR" dirty="0"/>
              <a:t>Not exact PPA, error bound [−</a:t>
            </a:r>
            <a:r>
              <a:rPr lang="ko-KR" altLang="en-US" dirty="0"/>
              <a:t>𝛾</a:t>
            </a:r>
            <a:r>
              <a:rPr lang="en-US" altLang="ko-KR" dirty="0"/>
              <a:t>,</a:t>
            </a:r>
            <a:r>
              <a:rPr lang="ko-KR" altLang="en-US" dirty="0"/>
              <a:t>𝛾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AE2719-3248-762F-8022-C7D36B2D6263}"/>
              </a:ext>
            </a:extLst>
          </p:cNvPr>
          <p:cNvCxnSpPr>
            <a:cxnSpLocks/>
          </p:cNvCxnSpPr>
          <p:nvPr/>
        </p:nvCxnSpPr>
        <p:spPr>
          <a:xfrm flipH="1">
            <a:off x="4424342" y="3475972"/>
            <a:ext cx="3000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6DE1DA-B1CC-23E4-123D-1D50F7CDE620}"/>
              </a:ext>
            </a:extLst>
          </p:cNvPr>
          <p:cNvSpPr txBox="1"/>
          <p:nvPr/>
        </p:nvSpPr>
        <p:spPr>
          <a:xfrm>
            <a:off x="2106502" y="3277280"/>
            <a:ext cx="240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(Accurate segments) </a:t>
            </a:r>
          </a:p>
          <a:p>
            <a:pPr algn="ctr"/>
            <a:r>
              <a:rPr lang="en-US" altLang="ko-KR" dirty="0"/>
              <a:t>Exact PPA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AD93BD-11C4-0EAD-5C8E-1A5352FCB47A}"/>
              </a:ext>
            </a:extLst>
          </p:cNvPr>
          <p:cNvSpPr/>
          <p:nvPr/>
        </p:nvSpPr>
        <p:spPr>
          <a:xfrm>
            <a:off x="330447" y="3833373"/>
            <a:ext cx="2267211" cy="204133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LPA = 2</a:t>
            </a:r>
          </a:p>
          <a:p>
            <a:pPr algn="ctr"/>
            <a:r>
              <a:rPr lang="ko-KR" altLang="en-US" dirty="0"/>
              <a:t>⌈</a:t>
            </a:r>
            <a:r>
              <a:rPr lang="en-US" altLang="ko-KR" dirty="0"/>
              <a:t>1.00 ∗ 2 + 32⌉</a:t>
            </a:r>
          </a:p>
          <a:p>
            <a:pPr algn="ctr"/>
            <a:r>
              <a:rPr lang="en-US" altLang="ko-KR" sz="1400" dirty="0"/>
              <a:t>[ K * LPA + I]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PPA = 34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CACB5B-EA68-E0E6-E4EF-516BA7F66F1B}"/>
              </a:ext>
            </a:extLst>
          </p:cNvPr>
          <p:cNvSpPr/>
          <p:nvPr/>
        </p:nvSpPr>
        <p:spPr>
          <a:xfrm>
            <a:off x="4853836" y="4983860"/>
            <a:ext cx="194153" cy="295861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AE42A3-2239-5BAB-03ED-F82F0B17BD8E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 flipV="1">
            <a:off x="2597658" y="4854040"/>
            <a:ext cx="2284611" cy="17314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404C88-DEBB-B5EE-99D7-FB6B4828A121}"/>
              </a:ext>
            </a:extLst>
          </p:cNvPr>
          <p:cNvSpPr/>
          <p:nvPr/>
        </p:nvSpPr>
        <p:spPr>
          <a:xfrm>
            <a:off x="8980630" y="3833373"/>
            <a:ext cx="2267211" cy="204133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LPA = 4</a:t>
            </a:r>
          </a:p>
          <a:p>
            <a:pPr algn="ctr"/>
            <a:r>
              <a:rPr lang="ko-KR" altLang="en-US" dirty="0"/>
              <a:t>⌈</a:t>
            </a:r>
            <a:r>
              <a:rPr lang="en-US" altLang="ko-KR" dirty="0"/>
              <a:t>0.56 ∗ 4 + 64⌉</a:t>
            </a:r>
          </a:p>
          <a:p>
            <a:pPr algn="ctr"/>
            <a:r>
              <a:rPr lang="en-US" altLang="ko-KR" sz="1400" dirty="0"/>
              <a:t>[ K * LPA + I]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PPA = 66.24(67)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53AD8FC-1961-1BB9-3525-79BB7CBC1FB3}"/>
              </a:ext>
            </a:extLst>
          </p:cNvPr>
          <p:cNvSpPr/>
          <p:nvPr/>
        </p:nvSpPr>
        <p:spPr>
          <a:xfrm>
            <a:off x="4857892" y="5383693"/>
            <a:ext cx="194153" cy="29586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F16A0F-6FE7-D1E7-DD09-320C4523B1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052045" y="4854040"/>
            <a:ext cx="3928585" cy="5919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0508DD-597D-191A-3B29-23AE20A8EC3D}"/>
              </a:ext>
            </a:extLst>
          </p:cNvPr>
          <p:cNvCxnSpPr/>
          <p:nvPr/>
        </p:nvCxnSpPr>
        <p:spPr>
          <a:xfrm flipH="1" flipV="1">
            <a:off x="8386175" y="3923611"/>
            <a:ext cx="951978" cy="122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CAE444C-AE66-F610-A144-22B2B8BBEB6C}"/>
              </a:ext>
            </a:extLst>
          </p:cNvPr>
          <p:cNvCxnSpPr/>
          <p:nvPr/>
        </p:nvCxnSpPr>
        <p:spPr>
          <a:xfrm>
            <a:off x="7378397" y="3886939"/>
            <a:ext cx="1344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AB92FC-BFA0-F351-8E61-D60408181ED2}"/>
              </a:ext>
            </a:extLst>
          </p:cNvPr>
          <p:cNvCxnSpPr/>
          <p:nvPr/>
        </p:nvCxnSpPr>
        <p:spPr>
          <a:xfrm flipV="1">
            <a:off x="2106502" y="5131790"/>
            <a:ext cx="3989497" cy="147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87B065D-D4AC-F6B4-A893-94A896B84F2A}"/>
              </a:ext>
            </a:extLst>
          </p:cNvPr>
          <p:cNvSpPr/>
          <p:nvPr/>
        </p:nvSpPr>
        <p:spPr>
          <a:xfrm>
            <a:off x="6035122" y="5005209"/>
            <a:ext cx="271733" cy="27451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FE4E91-B8DC-7BEC-F6D6-2DFCD71F986A}"/>
              </a:ext>
            </a:extLst>
          </p:cNvPr>
          <p:cNvCxnSpPr/>
          <p:nvPr/>
        </p:nvCxnSpPr>
        <p:spPr>
          <a:xfrm>
            <a:off x="2744293" y="3923306"/>
            <a:ext cx="1344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BEB8D8-94E0-3528-075A-C59869046509}"/>
              </a:ext>
            </a:extLst>
          </p:cNvPr>
          <p:cNvCxnSpPr>
            <a:cxnSpLocks/>
          </p:cNvCxnSpPr>
          <p:nvPr/>
        </p:nvCxnSpPr>
        <p:spPr>
          <a:xfrm flipH="1" flipV="1">
            <a:off x="3897161" y="3946911"/>
            <a:ext cx="2173641" cy="1109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  <p:bldP spid="30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0193823" cy="831299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Log-Structed</a:t>
            </a:r>
            <a:r>
              <a:rPr lang="en-US" altLang="ko-KR" dirty="0"/>
              <a:t> Address Mapping Table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E18F37-BA5A-FC43-A66C-F0A49962F57E}"/>
              </a:ext>
            </a:extLst>
          </p:cNvPr>
          <p:cNvSpPr/>
          <p:nvPr/>
        </p:nvSpPr>
        <p:spPr>
          <a:xfrm>
            <a:off x="752475" y="2628900"/>
            <a:ext cx="5343525" cy="2695575"/>
          </a:xfrm>
          <a:prstGeom prst="roundRect">
            <a:avLst/>
          </a:prstGeom>
          <a:solidFill>
            <a:schemeClr val="bg2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B2DF5E6-7F66-B5F7-70C6-DDCB07627C30}"/>
              </a:ext>
            </a:extLst>
          </p:cNvPr>
          <p:cNvCxnSpPr/>
          <p:nvPr/>
        </p:nvCxnSpPr>
        <p:spPr>
          <a:xfrm>
            <a:off x="1810326" y="3216563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2DA205-70AC-878F-D23D-924C16923A10}"/>
              </a:ext>
            </a:extLst>
          </p:cNvPr>
          <p:cNvCxnSpPr>
            <a:cxnSpLocks/>
          </p:cNvCxnSpPr>
          <p:nvPr/>
        </p:nvCxnSpPr>
        <p:spPr>
          <a:xfrm>
            <a:off x="1810326" y="3216563"/>
            <a:ext cx="0" cy="158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6860B5-0B60-FABC-2FF9-C65ABE75F790}"/>
              </a:ext>
            </a:extLst>
          </p:cNvPr>
          <p:cNvSpPr txBox="1"/>
          <p:nvPr/>
        </p:nvSpPr>
        <p:spPr>
          <a:xfrm>
            <a:off x="872547" y="3519744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E5CD0-A4A3-EF08-09C8-799BD3E03FF3}"/>
              </a:ext>
            </a:extLst>
          </p:cNvPr>
          <p:cNvSpPr txBox="1"/>
          <p:nvPr/>
        </p:nvSpPr>
        <p:spPr>
          <a:xfrm>
            <a:off x="872547" y="4107408"/>
            <a:ext cx="10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CAD36-D6F9-7910-A4D5-6D5B30960D96}"/>
              </a:ext>
            </a:extLst>
          </p:cNvPr>
          <p:cNvSpPr txBox="1"/>
          <p:nvPr/>
        </p:nvSpPr>
        <p:spPr>
          <a:xfrm>
            <a:off x="3387837" y="3490035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100   200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DE625-9EA6-418D-A23F-DF25BD785699}"/>
              </a:ext>
            </a:extLst>
          </p:cNvPr>
          <p:cNvSpPr txBox="1"/>
          <p:nvPr/>
        </p:nvSpPr>
        <p:spPr>
          <a:xfrm>
            <a:off x="4724399" y="3490035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202   210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3F2C19-6F99-C619-E6B6-6F5A538E8110}"/>
              </a:ext>
            </a:extLst>
          </p:cNvPr>
          <p:cNvSpPr txBox="1"/>
          <p:nvPr/>
        </p:nvSpPr>
        <p:spPr>
          <a:xfrm>
            <a:off x="2050468" y="4085853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16   127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937AE-1F6F-DAA1-13B6-8EE45476CD8D}"/>
              </a:ext>
            </a:extLst>
          </p:cNvPr>
          <p:cNvSpPr txBox="1"/>
          <p:nvPr/>
        </p:nvSpPr>
        <p:spPr>
          <a:xfrm>
            <a:off x="3387837" y="4081379"/>
            <a:ext cx="11936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206   240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4BC53-742D-F43C-DF82-94CE10772CF2}"/>
              </a:ext>
            </a:extLst>
          </p:cNvPr>
          <p:cNvSpPr txBox="1"/>
          <p:nvPr/>
        </p:nvSpPr>
        <p:spPr>
          <a:xfrm>
            <a:off x="2050468" y="3484900"/>
            <a:ext cx="109754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32     48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0CCCF-B86A-2786-83EE-166F55AB180D}"/>
              </a:ext>
            </a:extLst>
          </p:cNvPr>
          <p:cNvSpPr txBox="1"/>
          <p:nvPr/>
        </p:nvSpPr>
        <p:spPr>
          <a:xfrm>
            <a:off x="1681162" y="1789918"/>
            <a:ext cx="348614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Piecewise Linear Regression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7DF4E5C-0FA5-FF85-E58E-10D6B5A98FC5}"/>
              </a:ext>
            </a:extLst>
          </p:cNvPr>
          <p:cNvSpPr/>
          <p:nvPr/>
        </p:nvSpPr>
        <p:spPr>
          <a:xfrm>
            <a:off x="3296838" y="2239947"/>
            <a:ext cx="254796" cy="3338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DB8FAD-4546-4B6E-EC38-593213D3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5552299"/>
            <a:ext cx="3686689" cy="4763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8EBFE-E8E0-B48B-2A21-93314FB9C7C5}"/>
              </a:ext>
            </a:extLst>
          </p:cNvPr>
          <p:cNvSpPr txBox="1"/>
          <p:nvPr/>
        </p:nvSpPr>
        <p:spPr>
          <a:xfrm>
            <a:off x="6491119" y="2884851"/>
            <a:ext cx="5343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Non-overlapping segments are sorted by their LPA ranges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Overlapping segments are allowed across levels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1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Resolution Buffer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BFBC3-FD7E-0792-8EDC-9D4FAE20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3" y="1335339"/>
            <a:ext cx="7249537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0E19A-702F-334D-5D28-C174E169D138}"/>
              </a:ext>
            </a:extLst>
          </p:cNvPr>
          <p:cNvSpPr txBox="1"/>
          <p:nvPr/>
        </p:nvSpPr>
        <p:spPr>
          <a:xfrm>
            <a:off x="6942713" y="3743704"/>
            <a:ext cx="524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CRB is a nearly sorted list,  follows its </a:t>
            </a:r>
            <a:r>
              <a:rPr lang="en-US" altLang="ko-KR" b="1" dirty="0">
                <a:solidFill>
                  <a:srgbClr val="00B050"/>
                </a:solidFill>
              </a:rPr>
              <a:t>insertion deletion and lookup are fast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Each LPA takes only 1 byte and its structured guarantees no redundant LPAs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04605B-F803-C5D6-792C-D58E9AA7FEAA}"/>
              </a:ext>
            </a:extLst>
          </p:cNvPr>
          <p:cNvSpPr/>
          <p:nvPr/>
        </p:nvSpPr>
        <p:spPr>
          <a:xfrm>
            <a:off x="6190989" y="2347986"/>
            <a:ext cx="551145" cy="2943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F4089-B205-0E94-DAA7-5E0BB0FB27EA}"/>
              </a:ext>
            </a:extLst>
          </p:cNvPr>
          <p:cNvSpPr txBox="1"/>
          <p:nvPr/>
        </p:nvSpPr>
        <p:spPr>
          <a:xfrm>
            <a:off x="6932111" y="1998743"/>
            <a:ext cx="383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Possible to get </a:t>
            </a:r>
            <a:r>
              <a:rPr lang="en-US" altLang="ko-KR" dirty="0">
                <a:solidFill>
                  <a:srgbClr val="FF0000"/>
                </a:solidFill>
              </a:rPr>
              <a:t>inaccurate PPA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 Affect to segment </a:t>
            </a:r>
            <a:r>
              <a:rPr lang="en-US" altLang="ko-KR" dirty="0">
                <a:solidFill>
                  <a:srgbClr val="FF0000"/>
                </a:solidFill>
              </a:rPr>
              <a:t>compaction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149BE0-E31A-FAC6-7FDF-D82C2A027B39}"/>
              </a:ext>
            </a:extLst>
          </p:cNvPr>
          <p:cNvSpPr/>
          <p:nvPr/>
        </p:nvSpPr>
        <p:spPr>
          <a:xfrm>
            <a:off x="7252570" y="1584542"/>
            <a:ext cx="319414" cy="345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96966-FDF7-417B-3310-09137620443C}"/>
              </a:ext>
            </a:extLst>
          </p:cNvPr>
          <p:cNvSpPr/>
          <p:nvPr/>
        </p:nvSpPr>
        <p:spPr>
          <a:xfrm>
            <a:off x="218063" y="1329077"/>
            <a:ext cx="5782949" cy="1916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4F9511-3D0A-2C19-8417-271EF61D776E}"/>
              </a:ext>
            </a:extLst>
          </p:cNvPr>
          <p:cNvSpPr/>
          <p:nvPr/>
        </p:nvSpPr>
        <p:spPr>
          <a:xfrm>
            <a:off x="218062" y="3397959"/>
            <a:ext cx="5782949" cy="21247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877940-C983-EC0F-A5DA-00D9425528A6}"/>
              </a:ext>
            </a:extLst>
          </p:cNvPr>
          <p:cNvSpPr/>
          <p:nvPr/>
        </p:nvSpPr>
        <p:spPr>
          <a:xfrm>
            <a:off x="6190989" y="4312008"/>
            <a:ext cx="551145" cy="2943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A00A5E-416B-37B6-F9D1-62A63E18BB07}"/>
              </a:ext>
            </a:extLst>
          </p:cNvPr>
          <p:cNvSpPr/>
          <p:nvPr/>
        </p:nvSpPr>
        <p:spPr>
          <a:xfrm>
            <a:off x="2736937" y="4477279"/>
            <a:ext cx="513567" cy="51364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E76898-4374-5C17-B678-7C30A662233A}"/>
              </a:ext>
            </a:extLst>
          </p:cNvPr>
          <p:cNvSpPr/>
          <p:nvPr/>
        </p:nvSpPr>
        <p:spPr>
          <a:xfrm>
            <a:off x="5037551" y="4505709"/>
            <a:ext cx="513567" cy="51364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E18427-B4CC-5905-4E63-EB159E4EEC07}"/>
              </a:ext>
            </a:extLst>
          </p:cNvPr>
          <p:cNvCxnSpPr>
            <a:stCxn id="13" idx="6"/>
          </p:cNvCxnSpPr>
          <p:nvPr/>
        </p:nvCxnSpPr>
        <p:spPr>
          <a:xfrm>
            <a:off x="3250504" y="4734102"/>
            <a:ext cx="3112718" cy="1109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E40EC0-7D70-411F-3196-120D4CAACC40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551118" y="4762532"/>
            <a:ext cx="801666" cy="1080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3946B9-E2A5-02F4-2FE9-BE6773B4AC69}"/>
              </a:ext>
            </a:extLst>
          </p:cNvPr>
          <p:cNvSpPr txBox="1"/>
          <p:nvPr/>
        </p:nvSpPr>
        <p:spPr>
          <a:xfrm>
            <a:off x="6009363" y="5843392"/>
            <a:ext cx="233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Separate segments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47A08B2-81C8-948F-AE1D-4C26CA4D503A}"/>
              </a:ext>
            </a:extLst>
          </p:cNvPr>
          <p:cNvSpPr/>
          <p:nvPr/>
        </p:nvSpPr>
        <p:spPr>
          <a:xfrm>
            <a:off x="6047462" y="5850671"/>
            <a:ext cx="2153433" cy="369333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0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476A5F533243347B07A223374F8CD6A" ma:contentTypeVersion="5" ma:contentTypeDescription="새 문서를 만듭니다." ma:contentTypeScope="" ma:versionID="d0601a4d5ab0875907895ecc0e929e6a">
  <xsd:schema xmlns:xsd="http://www.w3.org/2001/XMLSchema" xmlns:xs="http://www.w3.org/2001/XMLSchema" xmlns:p="http://schemas.microsoft.com/office/2006/metadata/properties" xmlns:ns3="22cba90b-efcb-4de7-899c-45e141bd7475" targetNamespace="http://schemas.microsoft.com/office/2006/metadata/properties" ma:root="true" ma:fieldsID="75010a387b6eb30066035319f8078239" ns3:_="">
    <xsd:import namespace="22cba90b-efcb-4de7-899c-45e141bd74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ba90b-efcb-4de7-899c-45e141bd7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798F3-9E93-49BE-9F4F-349072704C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C9DED0-BD9E-42CD-B560-EF96AD8705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cba90b-efcb-4de7-899c-45e141bd7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9F77C8-005F-4257-AAC6-9E0D44844766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22cba90b-efcb-4de7-899c-45e141bd747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50738</TotalTime>
  <Words>1314</Words>
  <Application>Microsoft Office PowerPoint</Application>
  <PresentationFormat>와이드스크린</PresentationFormat>
  <Paragraphs>481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Cambria Math</vt:lpstr>
      <vt:lpstr>Tahoma</vt:lpstr>
      <vt:lpstr>Wingdings</vt:lpstr>
      <vt:lpstr>Office 테마</vt:lpstr>
      <vt:lpstr>LeaFTL: A Learning-based Flash Translation Layer for Solid-State Drives</vt:lpstr>
      <vt:lpstr>PowerPoint 프레젠테이션</vt:lpstr>
      <vt:lpstr>Introduction</vt:lpstr>
      <vt:lpstr>Introduction</vt:lpstr>
      <vt:lpstr>Approaches on Mappings</vt:lpstr>
      <vt:lpstr>Learning-Based Techniques</vt:lpstr>
      <vt:lpstr>Learned Index Segment</vt:lpstr>
      <vt:lpstr>Log-Structed Address Mapping Table</vt:lpstr>
      <vt:lpstr>Conflict Resolution Buffer</vt:lpstr>
      <vt:lpstr>Log-Structured Table Operations</vt:lpstr>
      <vt:lpstr>Log-Structured Table Operations</vt:lpstr>
      <vt:lpstr>Log-Structured Table Operations</vt:lpstr>
      <vt:lpstr>Log-Structured Table Operations</vt:lpstr>
      <vt:lpstr>Misprediction Verification with OOB Metadata (OOB:Out-of-Band)</vt:lpstr>
      <vt:lpstr>Verifying Address Translation with OOB Metadata (OOB:Out-of-Band)</vt:lpstr>
      <vt:lpstr>Verifying Address Translation with OOB Metadata (OOB:Out-of-Band)</vt:lpstr>
      <vt:lpstr>Verifying Address Translation with OOB Metadata (OOB:Out-of-Band)</vt:lpstr>
      <vt:lpstr>Verifying Address Translation with OOB Metadata (OOB:Out-of-Band)</vt:lpstr>
      <vt:lpstr>Optimized Flash Allocation</vt:lpstr>
      <vt:lpstr>Optimized Flash Allocation</vt:lpstr>
      <vt:lpstr>Coordinated Garbage Collection</vt:lpstr>
      <vt:lpstr>Coordinated Garbage Collection</vt:lpstr>
      <vt:lpstr>Put It All Together</vt:lpstr>
      <vt:lpstr>Evaluation</vt:lpstr>
      <vt:lpstr>Evaluation</vt:lpstr>
      <vt:lpstr>Evaluation</vt:lpstr>
      <vt:lpstr>Evaluation</vt:lpstr>
      <vt:lpstr>Evaluation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최연규</cp:lastModifiedBy>
  <cp:revision>2740</cp:revision>
  <cp:lastPrinted>2019-08-20T01:06:00Z</cp:lastPrinted>
  <dcterms:created xsi:type="dcterms:W3CDTF">2019-06-24T08:20:15Z</dcterms:created>
  <dcterms:modified xsi:type="dcterms:W3CDTF">2024-08-06T20:10:46Z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0x0101006476A5F533243347B07A223374F8CD6A</vt:lpwstr>
  </property>
</Properties>
</file>