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5" r:id="rId2"/>
    <p:sldId id="394" r:id="rId3"/>
    <p:sldId id="393" r:id="rId4"/>
    <p:sldId id="422" r:id="rId5"/>
    <p:sldId id="396" r:id="rId6"/>
    <p:sldId id="402" r:id="rId7"/>
    <p:sldId id="403" r:id="rId8"/>
    <p:sldId id="404" r:id="rId9"/>
    <p:sldId id="405" r:id="rId10"/>
    <p:sldId id="406" r:id="rId11"/>
    <p:sldId id="407" r:id="rId12"/>
    <p:sldId id="423" r:id="rId13"/>
    <p:sldId id="421" r:id="rId14"/>
    <p:sldId id="397" r:id="rId15"/>
    <p:sldId id="412" r:id="rId16"/>
    <p:sldId id="399" r:id="rId17"/>
    <p:sldId id="413" r:id="rId18"/>
    <p:sldId id="414" r:id="rId19"/>
    <p:sldId id="419" r:id="rId20"/>
    <p:sldId id="420" r:id="rId21"/>
    <p:sldId id="401" r:id="rId22"/>
    <p:sldId id="408" r:id="rId23"/>
    <p:sldId id="409" r:id="rId24"/>
    <p:sldId id="429" r:id="rId25"/>
    <p:sldId id="431" r:id="rId26"/>
    <p:sldId id="43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  <p:cmAuthor id="2" name="홍 수빈" initials="홍수" lastIdx="1" clrIdx="1">
    <p:extLst>
      <p:ext uri="{19B8F6BF-5375-455C-9EA6-DF929625EA0E}">
        <p15:presenceInfo xmlns:p15="http://schemas.microsoft.com/office/powerpoint/2012/main" userId="3def3518ca315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C87"/>
    <a:srgbClr val="0B2D86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4383" autoAdjust="0"/>
  </p:normalViewPr>
  <p:slideViewPr>
    <p:cSldViewPr snapToGrid="0">
      <p:cViewPr varScale="1">
        <p:scale>
          <a:sx n="53" d="100"/>
          <a:sy n="53" d="100"/>
        </p:scale>
        <p:origin x="84" y="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2022-07-26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2022-07-26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4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log.woowahan.com/2687/" TargetMode="External"/><Relationship Id="rId3" Type="http://schemas.openxmlformats.org/officeDocument/2006/relationships/hyperlink" Target="https://chowdera.com/2022/187/202207061327595599.html" TargetMode="External"/><Relationship Id="rId7" Type="http://schemas.openxmlformats.org/officeDocument/2006/relationships/hyperlink" Target="https://www.bookstack.cn/read/rocksdb-en/5dd063f6b6ed224d.md#Block%20Cache%20Size" TargetMode="External"/><Relationship Id="rId2" Type="http://schemas.openxmlformats.org/officeDocument/2006/relationships/hyperlink" Target="https://velog.io/@jelkov/%EC%BA%90%EC%8B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stack.cn/read/rocksdb-en/b3616cd1498e196f.md" TargetMode="External"/><Relationship Id="rId5" Type="http://schemas.openxmlformats.org/officeDocument/2006/relationships/hyperlink" Target="https://bbs.huaweicloud.com/blogs/251517" TargetMode="External"/><Relationship Id="rId4" Type="http://schemas.openxmlformats.org/officeDocument/2006/relationships/hyperlink" Target="https://wiesen.github.io/post/leveldb-cache/" TargetMode="External"/><Relationship Id="rId9" Type="http://schemas.openxmlformats.org/officeDocument/2006/relationships/hyperlink" Target="https://velog.io/@gil0127/%EC%8B%B1%EA%B8%80%EC%8A%A4%EB%A0%88%EB%93%9CSingle-thread-vs-%EB%A9%80%ED%8B%B0%EC%8A%A4%EB%A0%88%EB%93%9C-Multi-thread-t5gv4ud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Made by </a:t>
            </a:r>
            <a:r>
              <a:rPr kumimoji="1" lang="en-US" altLang="ko-KR" dirty="0" err="1"/>
              <a:t>Subin</a:t>
            </a:r>
            <a:r>
              <a:rPr kumimoji="1" lang="en-US" altLang="ko-KR" dirty="0"/>
              <a:t> Hong, </a:t>
            </a:r>
            <a:r>
              <a:rPr kumimoji="1" lang="en-US" altLang="ko-KR" dirty="0" err="1"/>
              <a:t>Seungwon</a:t>
            </a:r>
            <a:r>
              <a:rPr kumimoji="1" lang="en-US" altLang="ko-KR" dirty="0"/>
              <a:t> Ha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/>
              <a:t>E-Mail: </a:t>
            </a:r>
            <a:r>
              <a:rPr lang="en-US" altLang="ko-KR" dirty="0"/>
              <a:t>zed6740</a:t>
            </a:r>
            <a:r>
              <a:rPr lang="en" altLang="ko-KR" dirty="0"/>
              <a:t>@dankook.ac.kr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12gktmddnjs@naver.com</a:t>
            </a:r>
            <a:endParaRPr kumimoji="1"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/>
        </p:nvSpPr>
        <p:spPr>
          <a:xfrm>
            <a:off x="1588770" y="2357877"/>
            <a:ext cx="9014460" cy="2142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 err="1"/>
              <a:t>LevelDB</a:t>
            </a:r>
            <a:r>
              <a:rPr kumimoji="1" lang="en-US" altLang="ko-KR" dirty="0"/>
              <a:t>-Study</a:t>
            </a:r>
            <a:endParaRPr kumimoji="1" lang="ko-KR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B715BF-8230-2EBC-A4A4-03AA742DD6C5}"/>
              </a:ext>
            </a:extLst>
          </p:cNvPr>
          <p:cNvSpPr txBox="1"/>
          <p:nvPr/>
        </p:nvSpPr>
        <p:spPr>
          <a:xfrm>
            <a:off x="4144652" y="3834457"/>
            <a:ext cx="46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bg1"/>
                </a:solidFill>
              </a:rPr>
              <a:t>Team_Cache</a:t>
            </a:r>
            <a:r>
              <a:rPr lang="en-US" altLang="ko-KR" dirty="0">
                <a:solidFill>
                  <a:schemeClr val="bg1"/>
                </a:solidFill>
              </a:rPr>
              <a:t> Benchmark Experiment</a:t>
            </a:r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59448"/>
              </p:ext>
            </p:extLst>
          </p:nvPr>
        </p:nvGraphicFramePr>
        <p:xfrm>
          <a:off x="2032000" y="238219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1,2,0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4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9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A54AD9-6959-02DA-F79B-0A5252B39A6B}"/>
              </a:ext>
            </a:extLst>
          </p:cNvPr>
          <p:cNvSpPr txBox="1"/>
          <p:nvPr/>
        </p:nvSpPr>
        <p:spPr>
          <a:xfrm>
            <a:off x="6096000" y="5099901"/>
            <a:ext cx="174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Least Recently Used…. (2)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AA02E5C-E9BC-8231-99DD-D99E5C15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37359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8219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1,2,0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4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1,3,0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7890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5C990117-AC63-3DA9-1067-C75F35A1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26419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8916B6-8C83-8F09-44CB-B0146B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41" y="2480256"/>
            <a:ext cx="6909583" cy="25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sharding</a:t>
            </a:r>
            <a:r>
              <a:rPr kumimoji="1" lang="en-US" altLang="ko-KR" sz="1600" dirty="0"/>
              <a:t> in </a:t>
            </a:r>
            <a:r>
              <a:rPr kumimoji="1" lang="en-US" altLang="ko-KR" sz="1600" dirty="0" err="1"/>
              <a:t>LevelDB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25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395167"/>
            <a:ext cx="11102008" cy="49256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en-US" altLang="ko-KR" sz="4000" b="1" dirty="0">
                <a:solidFill>
                  <a:srgbClr val="202122"/>
                </a:solidFill>
              </a:rPr>
              <a:t>What is </a:t>
            </a:r>
            <a:r>
              <a:rPr kumimoji="1" lang="en-US" altLang="ko-KR" sz="4000" b="1" dirty="0" err="1">
                <a:solidFill>
                  <a:srgbClr val="202122"/>
                </a:solidFill>
              </a:rPr>
              <a:t>sharding</a:t>
            </a:r>
            <a:r>
              <a:rPr kumimoji="1" lang="en-US" altLang="ko-KR" sz="4000" b="1" dirty="0">
                <a:solidFill>
                  <a:srgbClr val="202122"/>
                </a:solidFill>
              </a:rPr>
              <a:t>?</a:t>
            </a:r>
            <a:endParaRPr kumimoji="1" lang="ko-KR" altLang="en-US" sz="40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F030EA1-C331-C993-14D4-2881F64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sharding</a:t>
            </a:r>
            <a:endParaRPr kumimoji="1"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25997-A4A8-4BAC-ABD6-78B716B6F532}"/>
              </a:ext>
            </a:extLst>
          </p:cNvPr>
          <p:cNvSpPr txBox="1"/>
          <p:nvPr/>
        </p:nvSpPr>
        <p:spPr>
          <a:xfrm>
            <a:off x="1183726" y="3429000"/>
            <a:ext cx="1032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Separate</a:t>
            </a:r>
            <a:r>
              <a:rPr lang="ko-KR" altLang="en-US" sz="3600" dirty="0"/>
              <a:t> </a:t>
            </a:r>
            <a:r>
              <a:rPr lang="en-US" altLang="ko-KR" sz="3600" dirty="0"/>
              <a:t>the</a:t>
            </a:r>
            <a:r>
              <a:rPr lang="ko-KR" altLang="en-US" sz="3600" dirty="0"/>
              <a:t> </a:t>
            </a:r>
            <a:r>
              <a:rPr lang="en-US" altLang="ko-KR" sz="3600" dirty="0"/>
              <a:t>data</a:t>
            </a:r>
            <a:r>
              <a:rPr lang="ko-KR" altLang="en-US" sz="3600" dirty="0"/>
              <a:t> </a:t>
            </a:r>
            <a:r>
              <a:rPr lang="en-US" altLang="ko-KR" sz="3600" dirty="0"/>
              <a:t>because of the capacity issue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143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395167"/>
            <a:ext cx="11102008" cy="49256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F030EA1-C331-C993-14D4-2881F64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sharding</a:t>
            </a:r>
            <a:endParaRPr kumimoji="1"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F9469-2556-4B1C-8D28-46D78662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3" y="1395167"/>
            <a:ext cx="6426294" cy="4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395167"/>
            <a:ext cx="11102008" cy="49256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F030EA1-C331-C993-14D4-2881F64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sharding</a:t>
            </a: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83F464-0A7C-4914-9154-2B97B362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1" y="1479240"/>
            <a:ext cx="6813737" cy="47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8916B6-8C83-8F09-44CB-B0146B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41" y="2480256"/>
            <a:ext cx="6909583" cy="25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sharding</a:t>
            </a:r>
            <a:r>
              <a:rPr kumimoji="1" lang="en-US" altLang="ko-KR" sz="1600" dirty="0"/>
              <a:t> in </a:t>
            </a:r>
            <a:r>
              <a:rPr kumimoji="1" lang="en-US" altLang="ko-KR" sz="1600" dirty="0" err="1"/>
              <a:t>LevelDB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7730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analysis LRU structure in </a:t>
            </a:r>
            <a:r>
              <a:rPr kumimoji="1" lang="en-US" altLang="ko-KR" sz="1600" dirty="0" err="1"/>
              <a:t>leveldb</a:t>
            </a:r>
            <a:endParaRPr kumimoji="1" lang="en-US" altLang="ko-KR" sz="1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6FD99C7-5BF3-4817-A6EE-9D772B59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7" y="1482777"/>
            <a:ext cx="7756106" cy="45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4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hash table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6FD99C7-5BF3-4817-A6EE-9D772B59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7" y="1482777"/>
            <a:ext cx="7756106" cy="45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038C5C-44E0-4B91-B5B8-5C5EC84CF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281E1-BED9-425D-84E9-BCA74E3C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47" y="872269"/>
            <a:ext cx="5354965" cy="5811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73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hash table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6FD99C7-5BF3-4817-A6EE-9D772B59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7" y="1482777"/>
            <a:ext cx="7756106" cy="45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038C5C-44E0-4B91-B5B8-5C5EC84CF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04C86-7EAB-4A30-8AB7-FBC2509A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97" y="697559"/>
            <a:ext cx="4884276" cy="5655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362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         Contents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dirty="0"/>
              <a:t>1. Cache Definition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2. 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3. Benchmark Experiment</a:t>
            </a:r>
            <a:br>
              <a:rPr kumimoji="1" lang="en-US" altLang="ko-KR" dirty="0"/>
            </a:br>
            <a:r>
              <a:rPr kumimoji="1" lang="en-US" altLang="ko-KR" sz="1400" dirty="0"/>
              <a:t>3-1. Hypothesis</a:t>
            </a:r>
            <a:br>
              <a:rPr kumimoji="1" lang="en-US" altLang="ko-KR" sz="1400" dirty="0"/>
            </a:br>
            <a:r>
              <a:rPr kumimoji="1" lang="en-US" altLang="ko-KR" sz="1400" dirty="0"/>
              <a:t>3-2. Design</a:t>
            </a:r>
            <a:br>
              <a:rPr kumimoji="1" lang="en-US" altLang="ko-KR" sz="1400" dirty="0"/>
            </a:br>
            <a:r>
              <a:rPr kumimoji="1" lang="en-US" altLang="ko-KR" sz="1400" dirty="0"/>
              <a:t>3-3. Run Experiment</a:t>
            </a:r>
            <a:br>
              <a:rPr kumimoji="1" lang="en-US" altLang="ko-KR" sz="1400" dirty="0"/>
            </a:br>
            <a:r>
              <a:rPr kumimoji="1" lang="en-US" altLang="ko-KR" sz="1400" dirty="0"/>
              <a:t>3-4. Result and Discussion</a:t>
            </a:r>
            <a:endParaRPr kumimoji="1" lang="ko-KR" altLang="en-US" sz="1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Cache Definition</a:t>
            </a:r>
          </a:p>
          <a:p>
            <a:pPr marL="0" indent="0">
              <a:buNone/>
            </a:pPr>
            <a:r>
              <a:rPr kumimoji="1" lang="en-US" altLang="ko-KR" sz="1900" dirty="0"/>
              <a:t>- What is Cache</a:t>
            </a:r>
          </a:p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1800" dirty="0"/>
              <a:t>- What is LRU, analysis LRU structure in </a:t>
            </a:r>
            <a:r>
              <a:rPr kumimoji="1" lang="en-US" altLang="ko-KR" sz="1800" dirty="0" err="1"/>
              <a:t>leveldb</a:t>
            </a:r>
            <a:endParaRPr kumimoji="1" lang="en-US" altLang="ko-KR" sz="1800" dirty="0"/>
          </a:p>
          <a:p>
            <a:r>
              <a:rPr kumimoji="1" lang="en-US" altLang="ko-KR" dirty="0"/>
              <a:t>Benchmarks Experiment</a:t>
            </a:r>
          </a:p>
          <a:p>
            <a:pPr marL="0" indent="0">
              <a:buNone/>
            </a:pPr>
            <a:r>
              <a:rPr kumimoji="1" lang="en-US" altLang="ko-KR" sz="1800" dirty="0"/>
              <a:t>- Hypothesis, Design, Run Experiment, 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340C292-CFD4-0133-1C38-D02C93F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 hash table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6FD99C7-5BF3-4817-A6EE-9D772B59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7" y="1482777"/>
            <a:ext cx="7756106" cy="45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038C5C-44E0-4B91-B5B8-5C5EC84CF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AA300-2A6C-407E-A43E-E5AB2B2A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825" y="1224388"/>
            <a:ext cx="4112202" cy="5106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595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Benchmarks Experiment</a:t>
            </a:r>
            <a:br>
              <a:rPr kumimoji="1" lang="en-US" altLang="ko-KR" dirty="0"/>
            </a:br>
            <a:r>
              <a:rPr kumimoji="1" lang="en-US" altLang="ko-KR" sz="1600" dirty="0"/>
              <a:t>- Hypothesis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Cache increases </a:t>
            </a:r>
            <a:r>
              <a:rPr lang="en-US" altLang="ko-KR" dirty="0">
                <a:solidFill>
                  <a:srgbClr val="C00000"/>
                </a:solidFill>
              </a:rPr>
              <a:t>read performance </a:t>
            </a:r>
            <a:r>
              <a:rPr lang="en-US" altLang="ko-KR" dirty="0">
                <a:solidFill>
                  <a:srgbClr val="202122"/>
                </a:solidFill>
              </a:rPr>
              <a:t>by reducing disk I/O.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If so, it is obvious that increasing the size of </a:t>
            </a:r>
            <a:r>
              <a:rPr lang="en-US" altLang="ko-KR" dirty="0" err="1">
                <a:solidFill>
                  <a:srgbClr val="C00000"/>
                </a:solidFill>
              </a:rPr>
              <a:t>cache_size</a:t>
            </a:r>
            <a:r>
              <a:rPr lang="en-US" altLang="ko-KR" dirty="0">
                <a:solidFill>
                  <a:srgbClr val="202122"/>
                </a:solidFill>
              </a:rPr>
              <a:t> will help improve </a:t>
            </a:r>
            <a:r>
              <a:rPr lang="en-US" altLang="ko-KR" dirty="0">
                <a:solidFill>
                  <a:srgbClr val="C00000"/>
                </a:solidFill>
              </a:rPr>
              <a:t>latency performance</a:t>
            </a:r>
            <a:r>
              <a:rPr lang="en-US" altLang="ko-KR" dirty="0">
                <a:solidFill>
                  <a:srgbClr val="202122"/>
                </a:solidFill>
              </a:rPr>
              <a:t>.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Check latency when </a:t>
            </a:r>
            <a:r>
              <a:rPr lang="en-US" altLang="ko-KR" dirty="0" err="1">
                <a:solidFill>
                  <a:srgbClr val="202122"/>
                </a:solidFill>
              </a:rPr>
              <a:t>cache_size</a:t>
            </a:r>
            <a:r>
              <a:rPr lang="en-US" altLang="ko-KR" dirty="0">
                <a:solidFill>
                  <a:srgbClr val="202122"/>
                </a:solidFill>
              </a:rPr>
              <a:t>, </a:t>
            </a:r>
            <a:r>
              <a:rPr lang="en-US" altLang="ko-KR" dirty="0" err="1">
                <a:solidFill>
                  <a:srgbClr val="202122"/>
                </a:solidFill>
              </a:rPr>
              <a:t>block_size</a:t>
            </a:r>
            <a:r>
              <a:rPr lang="en-US" altLang="ko-KR" dirty="0">
                <a:solidFill>
                  <a:srgbClr val="202122"/>
                </a:solidFill>
              </a:rPr>
              <a:t>(options) change!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97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Benchmarks Experiment</a:t>
            </a:r>
            <a:br>
              <a:rPr kumimoji="1" lang="en-US" altLang="ko-KR" dirty="0"/>
            </a:br>
            <a:r>
              <a:rPr kumimoji="1" lang="en-US" altLang="ko-KR" sz="1600" dirty="0"/>
              <a:t>- Design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 case of </a:t>
            </a:r>
            <a:r>
              <a:rPr lang="en-US" altLang="ko-K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fillrandom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latency results are too random, so the experiment is conducted through </a:t>
            </a:r>
            <a:r>
              <a:rPr lang="en-US" altLang="ko-K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fillseq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1" lang="en-US" altLang="ko-KR" dirty="0"/>
              <a:t>Check benchmarks</a:t>
            </a:r>
          </a:p>
          <a:p>
            <a:pPr>
              <a:buFontTx/>
              <a:buChar char="-"/>
            </a:pPr>
            <a:r>
              <a:rPr kumimoji="1" lang="en-US" altLang="ko-KR" sz="2000" dirty="0" err="1"/>
              <a:t>readhot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readrandom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seekrandom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dirty="0" err="1"/>
              <a:t>Cache_size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      [-1,5000,100000]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dirty="0" err="1"/>
              <a:t>Block_size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      [4,8,32,128,256,512…]</a:t>
            </a:r>
          </a:p>
        </p:txBody>
      </p:sp>
    </p:spTree>
    <p:extLst>
      <p:ext uri="{BB962C8B-B14F-4D97-AF65-F5344CB8AC3E}">
        <p14:creationId xmlns:p14="http://schemas.microsoft.com/office/powerpoint/2010/main" val="45139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Benchmarks Experiment</a:t>
            </a:r>
            <a:br>
              <a:rPr kumimoji="1" lang="en-US" altLang="ko-KR" dirty="0"/>
            </a:br>
            <a:r>
              <a:rPr kumimoji="1" lang="en-US" altLang="ko-KR" sz="1600" dirty="0"/>
              <a:t>- Run Experiment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1604" y="6482788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 --num=10000000(</a:t>
            </a:r>
            <a:r>
              <a:rPr lang="en-US" altLang="ko-K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rawsize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=1GB) =&gt; to check high latency change!</a:t>
            </a:r>
          </a:p>
          <a:p>
            <a:endParaRPr lang="en-US" altLang="ko-KR" sz="2000" dirty="0">
              <a:solidFill>
                <a:srgbClr val="202122"/>
              </a:solidFill>
            </a:endParaRPr>
          </a:p>
          <a:p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0FAD2-D9AF-E36F-1DF7-A0A22EE9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9" y="2432889"/>
            <a:ext cx="8332995" cy="3654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37CBC-3648-D8CF-3202-18C6BF931C70}"/>
              </a:ext>
            </a:extLst>
          </p:cNvPr>
          <p:cNvSpPr txBox="1"/>
          <p:nvPr/>
        </p:nvSpPr>
        <p:spPr>
          <a:xfrm>
            <a:off x="1485366" y="3730274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latency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933CE-4E9B-6F86-A71C-7F162382899E}"/>
              </a:ext>
            </a:extLst>
          </p:cNvPr>
          <p:cNvSpPr txBox="1"/>
          <p:nvPr/>
        </p:nvSpPr>
        <p:spPr>
          <a:xfrm>
            <a:off x="5133326" y="5951458"/>
            <a:ext cx="14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Cache_size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928292-257E-945B-C8A4-63BE1371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02" y="1975030"/>
            <a:ext cx="4877051" cy="1612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F00A9-5FC7-669E-C2B8-8EA3CCFBD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702" y="4479103"/>
            <a:ext cx="5048509" cy="16891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45B53C-D22A-2940-F046-0AB75D606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418" y="2058439"/>
            <a:ext cx="10368059" cy="32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Benchmarks Experiment</a:t>
            </a:r>
            <a:br>
              <a:rPr kumimoji="1" lang="en-US" altLang="ko-KR" dirty="0"/>
            </a:br>
            <a:r>
              <a:rPr kumimoji="1" lang="en-US" altLang="ko-KR" sz="1600" dirty="0"/>
              <a:t>- Run Experiment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:non</a:t>
            </a:r>
            <a:endParaRPr lang="en-US" altLang="ko-KR" sz="2000" dirty="0">
              <a:solidFill>
                <a:srgbClr val="202122"/>
              </a:solidFill>
            </a:endParaRPr>
          </a:p>
          <a:p>
            <a:endParaRPr lang="en-US" altLang="ko-KR" sz="2000" dirty="0">
              <a:solidFill>
                <a:srgbClr val="202122"/>
              </a:solidFill>
            </a:endParaRPr>
          </a:p>
          <a:p>
            <a:endParaRPr lang="en-US" altLang="ko-KR" sz="2000" dirty="0">
              <a:solidFill>
                <a:srgbClr val="202122"/>
              </a:solidFill>
            </a:endParaRPr>
          </a:p>
          <a:p>
            <a:endParaRPr lang="en-US" altLang="ko-KR" sz="2000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C3C6E-86E5-6867-0707-CFE36F69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98" y="1951348"/>
            <a:ext cx="6755072" cy="4076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1B79E-7AD7-ED79-A19A-A2622DBE53D1}"/>
              </a:ext>
            </a:extLst>
          </p:cNvPr>
          <p:cNvSpPr txBox="1"/>
          <p:nvPr/>
        </p:nvSpPr>
        <p:spPr>
          <a:xfrm>
            <a:off x="1485366" y="3730274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latency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6F9E8-D2B2-D385-F8AF-03FB99CC4726}"/>
              </a:ext>
            </a:extLst>
          </p:cNvPr>
          <p:cNvSpPr txBox="1"/>
          <p:nvPr/>
        </p:nvSpPr>
        <p:spPr>
          <a:xfrm>
            <a:off x="5133326" y="5951458"/>
            <a:ext cx="14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Block_size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A4EE6F-9F13-6027-F640-AA8B98AD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5" y="2420332"/>
            <a:ext cx="10852509" cy="17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Benchmarks Experiment</a:t>
            </a:r>
            <a:br>
              <a:rPr kumimoji="1" lang="en-US" altLang="ko-KR" dirty="0"/>
            </a:br>
            <a:r>
              <a:rPr kumimoji="1" lang="en-US" altLang="ko-KR" sz="1600" dirty="0"/>
              <a:t>- Result and Discussion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Cache_size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improves read latency! But, the size should be appropriately adjusted according to the size of the file.</a:t>
            </a:r>
          </a:p>
          <a:p>
            <a:endParaRPr lang="en-US" altLang="ko-KR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conceivable that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block_size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has nothing to do with read latency improve.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FB167F-7D52-A06F-CF57-D59E2113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85" y="2126229"/>
            <a:ext cx="2439196" cy="847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3813E-2173-2C22-8A18-F4C3A917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06" y="4847040"/>
            <a:ext cx="5439923" cy="501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90A62A-3DED-4002-A37D-AFB1F283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06" y="5419044"/>
            <a:ext cx="5956606" cy="457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CF155A-8F9C-C912-D7AB-5C510F68F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06" y="5968036"/>
            <a:ext cx="6039160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2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Reference</a:t>
            </a:r>
            <a:endParaRPr kumimoji="1" lang="en-US" altLang="ko-KR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hlinkClick r:id="rId2"/>
              </a:rPr>
              <a:t>https://velog.io/@jelkov/%EC%BA%90%EC%8B%9C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3"/>
              </a:rPr>
              <a:t>https://chowdera.com/2022/187/202207061327595599.html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4"/>
              </a:rPr>
              <a:t>https://wiesen.github.io/post/leveldb-cache/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5"/>
              </a:rPr>
              <a:t>https://bbs.huaweicloud.com/blogs/251517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6"/>
              </a:rPr>
              <a:t>https://www.bookstack.cn/read/rocksdb-en/b3616cd1498e196f.md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7"/>
              </a:rPr>
              <a:t>https://www.bookstack.cn/read/rocksdb-en/5dd063f6b6ed224d.md#Block%20Cache%20Size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8"/>
              </a:rPr>
              <a:t>https://techblog.woowahan.com/2687/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>
                <a:hlinkClick r:id="rId9"/>
              </a:rPr>
              <a:t>https://velog.io/@gil0127/%EC%8B%B1%EA%B8%80%EC%8A%A4%EB%A0%88%EB%93%9CSingle-thread-vs-%EB%A9%80%ED%8B%B0%EC%8A%A4%EB%A0%88%EB%93%9C-Multi-thread-t5gv4udj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232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Cache Definition</a:t>
            </a:r>
            <a:br>
              <a:rPr kumimoji="1" lang="en-US" altLang="ko-KR" dirty="0"/>
            </a:br>
            <a:r>
              <a:rPr kumimoji="1" lang="en-US" altLang="ko-KR" sz="1600" dirty="0"/>
              <a:t>- What is Cache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72B60B-6691-8084-BA33-A6894180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75" y="2323462"/>
            <a:ext cx="9268553" cy="24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Cache Definition</a:t>
            </a:r>
            <a:br>
              <a:rPr kumimoji="1" lang="en-US" altLang="ko-KR" dirty="0"/>
            </a:br>
            <a:r>
              <a:rPr kumimoji="1" lang="en-US" altLang="ko-KR" sz="1600" dirty="0"/>
              <a:t>- What is Cache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307E3-E2FE-4776-8EA8-674521A24068}"/>
              </a:ext>
            </a:extLst>
          </p:cNvPr>
          <p:cNvSpPr txBox="1"/>
          <p:nvPr/>
        </p:nvSpPr>
        <p:spPr>
          <a:xfrm>
            <a:off x="1395984" y="1664208"/>
            <a:ext cx="1054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Cache 			vs 		      Main Memory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55DB8-8D8F-4708-B681-4C72BDE8596F}"/>
              </a:ext>
            </a:extLst>
          </p:cNvPr>
          <p:cNvSpPr txBox="1"/>
          <p:nvPr/>
        </p:nvSpPr>
        <p:spPr>
          <a:xfrm>
            <a:off x="1395984" y="2698683"/>
            <a:ext cx="4315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+ Fast access </a:t>
            </a:r>
          </a:p>
          <a:p>
            <a:endParaRPr lang="en-US" altLang="ko-KR" sz="3000" dirty="0"/>
          </a:p>
          <a:p>
            <a:pPr marL="285750" indent="-285750">
              <a:buFontTx/>
              <a:buChar char="-"/>
            </a:pPr>
            <a:r>
              <a:rPr lang="en-US" altLang="ko-KR" sz="3000" dirty="0">
                <a:solidFill>
                  <a:srgbClr val="002060"/>
                </a:solidFill>
              </a:rPr>
              <a:t>High cost</a:t>
            </a:r>
          </a:p>
          <a:p>
            <a:pPr marL="285750" indent="-285750">
              <a:buFontTx/>
              <a:buChar char="-"/>
            </a:pPr>
            <a:endParaRPr lang="en-US" altLang="ko-KR" sz="30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3000" dirty="0">
                <a:solidFill>
                  <a:srgbClr val="002060"/>
                </a:solidFill>
              </a:rPr>
              <a:t>Small capacity</a:t>
            </a:r>
          </a:p>
          <a:p>
            <a:pPr marL="285750" indent="-285750">
              <a:buFontTx/>
              <a:buChar char="-"/>
            </a:pP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76A0-C533-44E7-9DC7-C8BD2E6BE62E}"/>
              </a:ext>
            </a:extLst>
          </p:cNvPr>
          <p:cNvSpPr txBox="1"/>
          <p:nvPr/>
        </p:nvSpPr>
        <p:spPr>
          <a:xfrm>
            <a:off x="7626096" y="2727318"/>
            <a:ext cx="4315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B2C87"/>
                </a:solidFill>
              </a:rPr>
              <a:t>- Slow access </a:t>
            </a:r>
          </a:p>
          <a:p>
            <a:endParaRPr lang="en-US" altLang="ko-KR" sz="3000" dirty="0"/>
          </a:p>
          <a:p>
            <a:r>
              <a:rPr lang="en-US" altLang="ko-KR" sz="3000" dirty="0">
                <a:solidFill>
                  <a:srgbClr val="FF0000"/>
                </a:solidFill>
              </a:rPr>
              <a:t>+ Cheap cost</a:t>
            </a:r>
          </a:p>
          <a:p>
            <a:pPr marL="285750" indent="-285750">
              <a:buFontTx/>
              <a:buChar char="-"/>
            </a:pP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en-US" altLang="ko-KR" sz="3000" dirty="0">
                <a:solidFill>
                  <a:srgbClr val="FF0000"/>
                </a:solidFill>
              </a:rPr>
              <a:t>+ Big capacity</a:t>
            </a:r>
          </a:p>
          <a:p>
            <a:pPr marL="285750" indent="-285750">
              <a:buFontTx/>
              <a:buChar char="-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206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98079"/>
              </p:ext>
            </p:extLst>
          </p:nvPr>
        </p:nvGraphicFramePr>
        <p:xfrm>
          <a:off x="2032000" y="23821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0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97007"/>
              </p:ext>
            </p:extLst>
          </p:nvPr>
        </p:nvGraphicFramePr>
        <p:xfrm>
          <a:off x="2032000" y="238219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C5FEC8-26F4-2142-C1F1-2F08516B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280431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6567"/>
              </p:ext>
            </p:extLst>
          </p:nvPr>
        </p:nvGraphicFramePr>
        <p:xfrm>
          <a:off x="2032000" y="238219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66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73C5AAC7-A6F9-2DCE-0D5F-79D10124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26263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82281"/>
              </p:ext>
            </p:extLst>
          </p:nvPr>
        </p:nvGraphicFramePr>
        <p:xfrm>
          <a:off x="2032000" y="238219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1,2,0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5326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DEDC6442-04A2-556C-3531-8AF63DAE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13196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4527017" cy="6307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</a:rPr>
              <a:t>LRU(Least Recently Used)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90E24A-6684-5F93-A4A9-EBA8A6D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15992"/>
              </p:ext>
            </p:extLst>
          </p:nvPr>
        </p:nvGraphicFramePr>
        <p:xfrm>
          <a:off x="2032000" y="238219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2174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5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5007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52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Hit/Miss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0,1,2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1,2,0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2,0,1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4369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7A57813B-299A-1E33-FD9D-E845ED4E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LRU Cache Structure in </a:t>
            </a:r>
            <a:r>
              <a:rPr kumimoji="1" lang="en-US" altLang="ko-KR" dirty="0" err="1"/>
              <a:t>LevelDB</a:t>
            </a:r>
            <a:br>
              <a:rPr kumimoji="1" lang="en-US" altLang="ko-KR" dirty="0"/>
            </a:br>
            <a:r>
              <a:rPr kumimoji="1" lang="en-US" altLang="ko-KR" sz="1600" dirty="0"/>
              <a:t>-What is LRU</a:t>
            </a:r>
          </a:p>
        </p:txBody>
      </p:sp>
    </p:spTree>
    <p:extLst>
      <p:ext uri="{BB962C8B-B14F-4D97-AF65-F5344CB8AC3E}">
        <p14:creationId xmlns:p14="http://schemas.microsoft.com/office/powerpoint/2010/main" val="1296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859</Words>
  <Application>Microsoft Office PowerPoint</Application>
  <PresentationFormat>와이드스크린</PresentationFormat>
  <Paragraphs>253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PowerPoint 프레젠테이션</vt:lpstr>
      <vt:lpstr>         Contents  1. Cache Definition  2. LRU Cache Structure in LevelDB  3. Benchmark Experiment 3-1. Hypothesis 3-2. Design 3-3. Run Experiment 3-4. Result and Discussion</vt:lpstr>
      <vt:lpstr>Cache Definition - What is Cache </vt:lpstr>
      <vt:lpstr>Cache Definition - What is Cache </vt:lpstr>
      <vt:lpstr>LRU Cache Structure in LevelDB -What is LRU</vt:lpstr>
      <vt:lpstr>LRU Cache Structure in LevelDB -What is LRU</vt:lpstr>
      <vt:lpstr>LRU Cache Structure in LevelDB -What is LRU</vt:lpstr>
      <vt:lpstr>LRU Cache Structure in LevelDB -What is LRU</vt:lpstr>
      <vt:lpstr>LRU Cache Structure in LevelDB -What is LRU</vt:lpstr>
      <vt:lpstr>LRU Cache Structure in LevelDB -What is LRU</vt:lpstr>
      <vt:lpstr>LRU Cache Structure in LevelDB -What is LRU</vt:lpstr>
      <vt:lpstr>LRU Cache Structure in LevelDB - sharding in LevelDB</vt:lpstr>
      <vt:lpstr>LRU Cache Structure in LevelDB - sharding</vt:lpstr>
      <vt:lpstr>LRU Cache Structure in LevelDB - sharding</vt:lpstr>
      <vt:lpstr>LRU Cache Structure in LevelDB - sharding</vt:lpstr>
      <vt:lpstr>LRU Cache Structure in LevelDB - sharding in LevelDB</vt:lpstr>
      <vt:lpstr>LRU Cache Structure in LevelDB - analysis LRU structure in leveldb</vt:lpstr>
      <vt:lpstr>LRU Cache Structure in LevelDB - hash table</vt:lpstr>
      <vt:lpstr>LRU Cache Structure in LevelDB - hash table</vt:lpstr>
      <vt:lpstr>LRU Cache Structure in LevelDB - hash table</vt:lpstr>
      <vt:lpstr>Benchmarks Experiment - Hypothesis</vt:lpstr>
      <vt:lpstr>Benchmarks Experiment - Design</vt:lpstr>
      <vt:lpstr>Benchmarks Experiment - Run Experiment</vt:lpstr>
      <vt:lpstr>Benchmarks Experiment - Run Experiment</vt:lpstr>
      <vt:lpstr>Benchmarks Experiment - Result and Discussion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Windows 사용자</cp:lastModifiedBy>
  <cp:revision>29</cp:revision>
  <cp:lastPrinted>2019-08-20T01:06:00Z</cp:lastPrinted>
  <dcterms:created xsi:type="dcterms:W3CDTF">2019-06-24T08:20:15Z</dcterms:created>
  <dcterms:modified xsi:type="dcterms:W3CDTF">2022-07-25T22:02:29Z</dcterms:modified>
</cp:coreProperties>
</file>