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56" r:id="rId2"/>
    <p:sldId id="458" r:id="rId3"/>
    <p:sldId id="462" r:id="rId4"/>
    <p:sldId id="463" r:id="rId5"/>
    <p:sldId id="465" r:id="rId6"/>
    <p:sldId id="466" r:id="rId7"/>
    <p:sldId id="464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anevsky" initials="DK" lastIdx="1" clrIdx="0">
    <p:extLst>
      <p:ext uri="{19B8F6BF-5375-455C-9EA6-DF929625EA0E}">
        <p15:presenceInfo xmlns:p15="http://schemas.microsoft.com/office/powerpoint/2012/main" userId="df7bb5c6de602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4E79A7"/>
    <a:srgbClr val="FFFFFF"/>
    <a:srgbClr val="FF7C80"/>
    <a:srgbClr val="CC9900"/>
    <a:srgbClr val="669900"/>
    <a:srgbClr val="FF66FF"/>
    <a:srgbClr val="FDB1B3"/>
    <a:srgbClr val="C7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BE7D3-6DC9-4BD5-AB8A-9DDDD04CA221}" v="6" dt="2024-04-19T14:12:26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 autoAdjust="0"/>
    <p:restoredTop sz="87269" autoAdjust="0"/>
  </p:normalViewPr>
  <p:slideViewPr>
    <p:cSldViewPr snapToGrid="0">
      <p:cViewPr varScale="1">
        <p:scale>
          <a:sx n="82" d="100"/>
          <a:sy n="82" d="100"/>
        </p:scale>
        <p:origin x="6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838" y="-102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anevsky" userId="df7bb5c6de602872" providerId="LiveId" clId="{A45BE7D3-6DC9-4BD5-AB8A-9DDDD04CA221}"/>
    <pc:docChg chg="undo custSel addSld delSld modSld">
      <pc:chgData name="David Kanevsky" userId="df7bb5c6de602872" providerId="LiveId" clId="{A45BE7D3-6DC9-4BD5-AB8A-9DDDD04CA221}" dt="2024-04-19T14:54:20.882" v="1066" actId="20577"/>
      <pc:docMkLst>
        <pc:docMk/>
      </pc:docMkLst>
      <pc:sldChg chg="add del">
        <pc:chgData name="David Kanevsky" userId="df7bb5c6de602872" providerId="LiveId" clId="{A45BE7D3-6DC9-4BD5-AB8A-9DDDD04CA221}" dt="2024-04-19T04:44:23.142" v="84" actId="47"/>
        <pc:sldMkLst>
          <pc:docMk/>
          <pc:sldMk cId="1398928788" sldId="455"/>
        </pc:sldMkLst>
      </pc:sldChg>
      <pc:sldChg chg="addSp delSp modSp mod">
        <pc:chgData name="David Kanevsky" userId="df7bb5c6de602872" providerId="LiveId" clId="{A45BE7D3-6DC9-4BD5-AB8A-9DDDD04CA221}" dt="2024-04-19T04:47:10.749" v="148" actId="1036"/>
        <pc:sldMkLst>
          <pc:docMk/>
          <pc:sldMk cId="213564951" sldId="456"/>
        </pc:sldMkLst>
        <pc:spChg chg="add del mod">
          <ac:chgData name="David Kanevsky" userId="df7bb5c6de602872" providerId="LiveId" clId="{A45BE7D3-6DC9-4BD5-AB8A-9DDDD04CA221}" dt="2024-04-19T04:46:58.336" v="91" actId="478"/>
          <ac:spMkLst>
            <pc:docMk/>
            <pc:sldMk cId="213564951" sldId="456"/>
            <ac:spMk id="6" creationId="{EF5A9EEE-2732-2A3D-D786-2D3A0E9D057E}"/>
          </ac:spMkLst>
        </pc:spChg>
        <pc:picChg chg="add mod">
          <ac:chgData name="David Kanevsky" userId="df7bb5c6de602872" providerId="LiveId" clId="{A45BE7D3-6DC9-4BD5-AB8A-9DDDD04CA221}" dt="2024-04-19T04:47:10.749" v="148" actId="1036"/>
          <ac:picMkLst>
            <pc:docMk/>
            <pc:sldMk cId="213564951" sldId="456"/>
            <ac:picMk id="5" creationId="{413BB1EC-63FE-876C-1DE4-1BE5A19F3052}"/>
          </ac:picMkLst>
        </pc:picChg>
      </pc:sldChg>
      <pc:sldChg chg="addSp delSp modSp mod">
        <pc:chgData name="David Kanevsky" userId="df7bb5c6de602872" providerId="LiveId" clId="{A45BE7D3-6DC9-4BD5-AB8A-9DDDD04CA221}" dt="2024-04-19T13:08:18.074" v="173" actId="1036"/>
        <pc:sldMkLst>
          <pc:docMk/>
          <pc:sldMk cId="824822006" sldId="458"/>
        </pc:sldMkLst>
        <pc:picChg chg="del">
          <ac:chgData name="David Kanevsky" userId="df7bb5c6de602872" providerId="LiveId" clId="{A45BE7D3-6DC9-4BD5-AB8A-9DDDD04CA221}" dt="2024-04-19T13:07:25.704" v="149" actId="478"/>
          <ac:picMkLst>
            <pc:docMk/>
            <pc:sldMk cId="824822006" sldId="458"/>
            <ac:picMk id="3" creationId="{EA4C9C8C-5890-6E24-1D83-2C25896BC3E3}"/>
          </ac:picMkLst>
        </pc:picChg>
        <pc:picChg chg="add mod">
          <ac:chgData name="David Kanevsky" userId="df7bb5c6de602872" providerId="LiveId" clId="{A45BE7D3-6DC9-4BD5-AB8A-9DDDD04CA221}" dt="2024-04-19T13:08:18.074" v="173" actId="1036"/>
          <ac:picMkLst>
            <pc:docMk/>
            <pc:sldMk cId="824822006" sldId="458"/>
            <ac:picMk id="4" creationId="{5F2AE329-BDD0-BDFB-3DC0-A182EE76A049}"/>
          </ac:picMkLst>
        </pc:picChg>
      </pc:sldChg>
      <pc:sldChg chg="modNotesTx">
        <pc:chgData name="David Kanevsky" userId="df7bb5c6de602872" providerId="LiveId" clId="{A45BE7D3-6DC9-4BD5-AB8A-9DDDD04CA221}" dt="2024-04-19T04:41:34.162" v="77" actId="20577"/>
        <pc:sldMkLst>
          <pc:docMk/>
          <pc:sldMk cId="1743196058" sldId="462"/>
        </pc:sldMkLst>
      </pc:sldChg>
      <pc:sldChg chg="modSp mod">
        <pc:chgData name="David Kanevsky" userId="df7bb5c6de602872" providerId="LiveId" clId="{A45BE7D3-6DC9-4BD5-AB8A-9DDDD04CA221}" dt="2024-04-19T14:54:20.882" v="1066" actId="20577"/>
        <pc:sldMkLst>
          <pc:docMk/>
          <pc:sldMk cId="4034757963" sldId="464"/>
        </pc:sldMkLst>
        <pc:spChg chg="mod">
          <ac:chgData name="David Kanevsky" userId="df7bb5c6de602872" providerId="LiveId" clId="{A45BE7D3-6DC9-4BD5-AB8A-9DDDD04CA221}" dt="2024-04-19T14:54:20.882" v="1066" actId="20577"/>
          <ac:spMkLst>
            <pc:docMk/>
            <pc:sldMk cId="4034757963" sldId="464"/>
            <ac:spMk id="2" creationId="{FDB2B329-9650-CC6D-A86C-DB450DF1EDFA}"/>
          </ac:spMkLst>
        </pc:spChg>
      </pc:sldChg>
      <pc:sldChg chg="addSp delSp modSp mod">
        <pc:chgData name="David Kanevsky" userId="df7bb5c6de602872" providerId="LiveId" clId="{A45BE7D3-6DC9-4BD5-AB8A-9DDDD04CA221}" dt="2024-04-19T04:43:08.516" v="81" actId="962"/>
        <pc:sldMkLst>
          <pc:docMk/>
          <pc:sldMk cId="4235437714" sldId="465"/>
        </pc:sldMkLst>
        <pc:picChg chg="del">
          <ac:chgData name="David Kanevsky" userId="df7bb5c6de602872" providerId="LiveId" clId="{A45BE7D3-6DC9-4BD5-AB8A-9DDDD04CA221}" dt="2024-04-19T04:43:05.440" v="78" actId="478"/>
          <ac:picMkLst>
            <pc:docMk/>
            <pc:sldMk cId="4235437714" sldId="465"/>
            <ac:picMk id="3" creationId="{3E7E274F-273A-AC6F-C7B3-6BB72EF8FE83}"/>
          </ac:picMkLst>
        </pc:picChg>
        <pc:picChg chg="add mod">
          <ac:chgData name="David Kanevsky" userId="df7bb5c6de602872" providerId="LiveId" clId="{A45BE7D3-6DC9-4BD5-AB8A-9DDDD04CA221}" dt="2024-04-19T04:43:08.516" v="81" actId="962"/>
          <ac:picMkLst>
            <pc:docMk/>
            <pc:sldMk cId="4235437714" sldId="465"/>
            <ac:picMk id="5" creationId="{FC20920F-99E5-B331-D6EE-CF68CBE63D98}"/>
          </ac:picMkLst>
        </pc:picChg>
      </pc:sldChg>
      <pc:sldChg chg="addSp delSp modSp mod modNotesTx">
        <pc:chgData name="David Kanevsky" userId="df7bb5c6de602872" providerId="LiveId" clId="{A45BE7D3-6DC9-4BD5-AB8A-9DDDD04CA221}" dt="2024-04-19T14:52:15.660" v="572" actId="20577"/>
        <pc:sldMkLst>
          <pc:docMk/>
          <pc:sldMk cId="2485874703" sldId="466"/>
        </pc:sldMkLst>
        <pc:spChg chg="add del">
          <ac:chgData name="David Kanevsky" userId="df7bb5c6de602872" providerId="LiveId" clId="{A45BE7D3-6DC9-4BD5-AB8A-9DDDD04CA221}" dt="2024-04-19T14:12:25.003" v="519" actId="22"/>
          <ac:spMkLst>
            <pc:docMk/>
            <pc:sldMk cId="2485874703" sldId="466"/>
            <ac:spMk id="10" creationId="{60833879-F243-F396-1BEF-3F1FE3675454}"/>
          </ac:spMkLst>
        </pc:spChg>
        <pc:graphicFrameChg chg="add del mod modGraphic">
          <ac:chgData name="David Kanevsky" userId="df7bb5c6de602872" providerId="LiveId" clId="{A45BE7D3-6DC9-4BD5-AB8A-9DDDD04CA221}" dt="2024-04-19T14:12:21.027" v="516" actId="478"/>
          <ac:graphicFrameMkLst>
            <pc:docMk/>
            <pc:sldMk cId="2485874703" sldId="466"/>
            <ac:graphicFrameMk id="8" creationId="{49FA4B4D-512E-E59F-8496-43ADB1F64193}"/>
          </ac:graphicFrameMkLst>
        </pc:graphicFrameChg>
        <pc:picChg chg="del">
          <ac:chgData name="David Kanevsky" userId="df7bb5c6de602872" providerId="LiveId" clId="{A45BE7D3-6DC9-4BD5-AB8A-9DDDD04CA221}" dt="2024-04-19T14:10:05.053" v="286" actId="478"/>
          <ac:picMkLst>
            <pc:docMk/>
            <pc:sldMk cId="2485874703" sldId="466"/>
            <ac:picMk id="6" creationId="{E0AABE5B-3E4B-AAD8-AA2C-94114E9693B0}"/>
          </ac:picMkLst>
        </pc:picChg>
        <pc:picChg chg="add del mod">
          <ac:chgData name="David Kanevsky" userId="df7bb5c6de602872" providerId="LiveId" clId="{A45BE7D3-6DC9-4BD5-AB8A-9DDDD04CA221}" dt="2024-04-19T14:12:09.430" v="512" actId="478"/>
          <ac:picMkLst>
            <pc:docMk/>
            <pc:sldMk cId="2485874703" sldId="466"/>
            <ac:picMk id="7" creationId="{0C79365A-9375-A3D4-DD81-77A128D10727}"/>
          </ac:picMkLst>
        </pc:picChg>
        <pc:picChg chg="add mod">
          <ac:chgData name="David Kanevsky" userId="df7bb5c6de602872" providerId="LiveId" clId="{A45BE7D3-6DC9-4BD5-AB8A-9DDDD04CA221}" dt="2024-04-19T14:12:35.956" v="525" actId="1038"/>
          <ac:picMkLst>
            <pc:docMk/>
            <pc:sldMk cId="2485874703" sldId="466"/>
            <ac:picMk id="11" creationId="{1D1D317E-F58F-AE14-49F9-BBD6BC4CAC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D4BF19-D3BD-4D51-A747-EB29AD345D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146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t" anchorCtr="0" compatLnSpc="1">
            <a:prstTxWarp prst="textNoShape">
              <a:avLst/>
            </a:prstTxWarp>
          </a:bodyPr>
          <a:lstStyle>
            <a:lvl1pPr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4D1EEF6-091F-4996-A185-91EA056E86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54" y="0"/>
            <a:ext cx="3037146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t" anchorCtr="0" compatLnSpc="1">
            <a:prstTxWarp prst="textNoShape">
              <a:avLst/>
            </a:prstTxWarp>
          </a:bodyPr>
          <a:lstStyle>
            <a:lvl1pPr algn="r"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8C7ACCA4-8DA9-4DB0-A2B8-25BD92F266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63"/>
            <a:ext cx="3037146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b" anchorCtr="0" compatLnSpc="1">
            <a:prstTxWarp prst="textNoShape">
              <a:avLst/>
            </a:prstTxWarp>
          </a:bodyPr>
          <a:lstStyle>
            <a:lvl1pPr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87EE0E71-A9CC-4506-957D-39EC15B4F0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54" y="8830063"/>
            <a:ext cx="3037146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b" anchorCtr="0" compatLnSpc="1">
            <a:prstTxWarp prst="textNoShape">
              <a:avLst/>
            </a:prstTxWarp>
          </a:bodyPr>
          <a:lstStyle>
            <a:lvl1pPr algn="r" defTabSz="930208" eaLnBrk="1" hangingPunct="1">
              <a:defRPr sz="1200" b="0"/>
            </a:lvl1pPr>
          </a:lstStyle>
          <a:p>
            <a:pPr>
              <a:defRPr/>
            </a:pPr>
            <a:fld id="{72A7B80E-7643-4469-8112-91A114B1C5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3DEA91-1924-41D5-9F79-1B9965189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146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t" anchorCtr="0" compatLnSpc="1">
            <a:prstTxWarp prst="textNoShape">
              <a:avLst/>
            </a:prstTxWarp>
          </a:bodyPr>
          <a:lstStyle>
            <a:lvl1pPr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B79DC5C-6F91-4960-BB72-BC86A806A4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654" y="0"/>
            <a:ext cx="3037146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t" anchorCtr="0" compatLnSpc="1">
            <a:prstTxWarp prst="textNoShape">
              <a:avLst/>
            </a:prstTxWarp>
          </a:bodyPr>
          <a:lstStyle>
            <a:lvl1pPr algn="r"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A574AEB-304C-49BB-9D12-4928BBB081B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5707E5A-96C3-4272-B83B-4B3EA8BA81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880" y="4415830"/>
            <a:ext cx="5608640" cy="41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130B95D5-9CB2-498B-8B55-998041F3E6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63"/>
            <a:ext cx="3037146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b" anchorCtr="0" compatLnSpc="1">
            <a:prstTxWarp prst="textNoShape">
              <a:avLst/>
            </a:prstTxWarp>
          </a:bodyPr>
          <a:lstStyle>
            <a:lvl1pPr defTabSz="930208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1C38EB5B-C412-44A2-9EDF-398305CA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54" y="8830063"/>
            <a:ext cx="3037146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1" rIns="93161" bIns="46581" numCol="1" anchor="b" anchorCtr="0" compatLnSpc="1">
            <a:prstTxWarp prst="textNoShape">
              <a:avLst/>
            </a:prstTxWarp>
          </a:bodyPr>
          <a:lstStyle>
            <a:lvl1pPr algn="r" defTabSz="930208" eaLnBrk="1" hangingPunct="1">
              <a:defRPr sz="1200" b="0"/>
            </a:lvl1pPr>
          </a:lstStyle>
          <a:p>
            <a:pPr>
              <a:defRPr/>
            </a:pPr>
            <a:fld id="{6D0896DC-5EB0-452C-8FB3-87AC0B1022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 from 2007 to 2008, with slight rebound in 2009 before dropping in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88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Data from 2010 incomplete. Ends in July 2010. Even July 2010 may be incomplete for the month – fewest sold that month.</a:t>
            </a:r>
          </a:p>
          <a:p>
            <a:pPr marL="228600" indent="-228600">
              <a:buAutoNum type="arabicPeriod"/>
            </a:pPr>
            <a:r>
              <a:rPr lang="en-US" dirty="0"/>
              <a:t>Seasonality to housing sales. More sales in June/July than other months</a:t>
            </a:r>
          </a:p>
          <a:p>
            <a:pPr marL="228600" indent="-228600">
              <a:buAutoNum type="arabicPeriod"/>
            </a:pPr>
            <a:r>
              <a:rPr lang="en-US" dirty="0"/>
              <a:t>But not clear that sales in crisis are lower than pre-crisis. If that was the case, we’d see the blue/orange lines for 2006-2007 consistently higher than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90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looked at mean price by month/year and similar data. No consistency. </a:t>
            </a:r>
          </a:p>
          <a:p>
            <a:r>
              <a:rPr lang="en-US" dirty="0"/>
              <a:t>Would expect blue/orange (07-08) to be higher than others, but doesn’t show up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21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post-2008 crisis affected housing prices, we’d expect to see red line below black line. But in 7 of 12 months, prices higher post-2008, 4 higher pre-2008, and 1 tied.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3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selling during the financial crisis is one of the 2</a:t>
            </a:r>
            <a:r>
              <a:rPr lang="en-US" baseline="30000" dirty="0"/>
              <a:t>nd</a:t>
            </a:r>
            <a:r>
              <a:rPr lang="en-US" dirty="0"/>
              <a:t> least correlated variables with price at just -0.14. In fact the unique identifier has a higher correlation (-0.51)</a:t>
            </a:r>
          </a:p>
          <a:p>
            <a:endParaRPr lang="en-US" dirty="0"/>
          </a:p>
          <a:p>
            <a:r>
              <a:rPr lang="en-US" dirty="0"/>
              <a:t>Best performing model (all numeric + 7 categorical) – sold in crisis coefficient is $1,379.60 more than not (all other variables held constant).</a:t>
            </a:r>
          </a:p>
          <a:p>
            <a:endParaRPr lang="en-US" dirty="0"/>
          </a:p>
          <a:p>
            <a:r>
              <a:rPr lang="en-US" dirty="0"/>
              <a:t>If I hold out the dummy variable I created “sold in crisis,” it improves the model’s RMSE by $100.</a:t>
            </a:r>
          </a:p>
          <a:p>
            <a:endParaRPr lang="en-US" dirty="0"/>
          </a:p>
          <a:p>
            <a:r>
              <a:rPr lang="en-US" dirty="0"/>
              <a:t>The initial model I submitted was on the </a:t>
            </a:r>
            <a:r>
              <a:rPr lang="en-US" dirty="0" err="1"/>
              <a:t>lr_numeric</a:t>
            </a:r>
            <a:r>
              <a:rPr lang="en-US" dirty="0"/>
              <a:t> – all the numeric data. I tried to do the one with the lowest 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0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896DC-5EB0-452C-8FB3-87AC0B10223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70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25" name="Text Box 13">
            <a:extLst>
              <a:ext uri="{FF2B5EF4-FFF2-40B4-BE49-F238E27FC236}">
                <a16:creationId xmlns:a16="http://schemas.microsoft.com/office/drawing/2014/main" id="{6F1267DF-355F-409E-86E4-C155BD01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527800"/>
            <a:ext cx="3657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i="1" dirty="0">
                <a:solidFill>
                  <a:schemeClr val="tx1"/>
                </a:solidFill>
              </a:rPr>
              <a:t>SLIDE </a:t>
            </a:r>
            <a:fld id="{BA7512D6-4F5E-4A77-9D7D-E9E2B9336A1E}" type="slidenum">
              <a:rPr lang="en-US" altLang="en-US" sz="1100" i="1" smtClean="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10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classaction.com/articles/bank-of-america-mortgages-bofa-class-action-gmac/interview-richard-e-shevitz-cohen-malad-foreclosure-15385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34DA6-BDEF-38F7-0122-0D671996B0ED}"/>
              </a:ext>
            </a:extLst>
          </p:cNvPr>
          <p:cNvSpPr/>
          <p:nvPr/>
        </p:nvSpPr>
        <p:spPr>
          <a:xfrm>
            <a:off x="0" y="33824"/>
            <a:ext cx="91249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Impact of the Great Recession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Housing Prices in Ames, Iowa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5096A6-E4B3-6288-E173-C918C8131381}"/>
              </a:ext>
            </a:extLst>
          </p:cNvPr>
          <p:cNvSpPr/>
          <p:nvPr/>
        </p:nvSpPr>
        <p:spPr>
          <a:xfrm>
            <a:off x="0" y="6083726"/>
            <a:ext cx="9124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Kanevsky, DSB 318					2024-04-19</a:t>
            </a:r>
          </a:p>
        </p:txBody>
      </p:sp>
      <p:pic>
        <p:nvPicPr>
          <p:cNvPr id="5" name="Picture 4" descr="A close-up of a foreclosure bank owned sign&#10;&#10;Description automatically generated">
            <a:extLst>
              <a:ext uri="{FF2B5EF4-FFF2-40B4-BE49-F238E27FC236}">
                <a16:creationId xmlns:a16="http://schemas.microsoft.com/office/drawing/2014/main" id="{413BB1EC-63FE-876C-1DE4-1BE5A19F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78731" y="1301640"/>
            <a:ext cx="6021417" cy="40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blue rectangular bars with red numbers&#10;&#10;Description automatically generated with medium confidence">
            <a:extLst>
              <a:ext uri="{FF2B5EF4-FFF2-40B4-BE49-F238E27FC236}">
                <a16:creationId xmlns:a16="http://schemas.microsoft.com/office/drawing/2014/main" id="{5F2AE329-BDD0-BDFB-3DC0-A182EE76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76"/>
            <a:ext cx="9035512" cy="63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houses sold&#10;&#10;Description automatically generated">
            <a:extLst>
              <a:ext uri="{FF2B5EF4-FFF2-40B4-BE49-F238E27FC236}">
                <a16:creationId xmlns:a16="http://schemas.microsoft.com/office/drawing/2014/main" id="{613F9287-B59E-8844-E3AA-5709E198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27"/>
            <a:ext cx="9144000" cy="54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house sold by monthly&#10;&#10;Description automatically generated">
            <a:extLst>
              <a:ext uri="{FF2B5EF4-FFF2-40B4-BE49-F238E27FC236}">
                <a16:creationId xmlns:a16="http://schemas.microsoft.com/office/drawing/2014/main" id="{E18BE031-40FB-8DD8-57CC-75559B560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80"/>
            <a:ext cx="9144000" cy="56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FC20920F-99E5-B331-D6EE-CF68CBE6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1D317E-F58F-AE14-49F9-BBD6BC4C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" y="1286359"/>
            <a:ext cx="9003646" cy="42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B2B329-9650-CC6D-A86C-DB450DF1EDFA}"/>
              </a:ext>
            </a:extLst>
          </p:cNvPr>
          <p:cNvSpPr/>
          <p:nvPr/>
        </p:nvSpPr>
        <p:spPr>
          <a:xfrm>
            <a:off x="0" y="33824"/>
            <a:ext cx="9124955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</a:p>
          <a:p>
            <a:pPr algn="ctr"/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house being sold during the financial crisis (2008 or later) has limited impact on predicting the price of a house in Ames, IA in part because other variables like the year it’s sold is accounting for it in the model. We’re better off not including that variable in </a:t>
            </a:r>
            <a:r>
              <a:rPr 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model.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really see the impact of the financial crisis on housing prices, would want to look at a longer time window – before 2006 and after 2010, to look at impact of financial crisis on housing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Would also want to adjust housing prices to reflect changes in CPI / purchasing power. For example, 2009 prices slightly higher than 2008 and 2006 (but lower than 2007), but higher prices in 2009 may be lower in purchase power due to inflation.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5796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400" b="1" i="1" dirty="0" smtClean="0">
            <a:solidFill>
              <a:srgbClr val="003399"/>
            </a:solidFill>
          </a:defRPr>
        </a:defPPr>
      </a:lstStyle>
    </a:tx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21234</TotalTime>
  <Words>449</Words>
  <Application>Microsoft Office PowerPoint</Application>
  <PresentationFormat>On-screen Show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Alicia Boyd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Kanevsky</dc:creator>
  <cp:lastModifiedBy>David Kanevsky</cp:lastModifiedBy>
  <cp:revision>972</cp:revision>
  <cp:lastPrinted>2024-03-26T01:34:09Z</cp:lastPrinted>
  <dcterms:created xsi:type="dcterms:W3CDTF">2010-01-29T05:39:49Z</dcterms:created>
  <dcterms:modified xsi:type="dcterms:W3CDTF">2024-04-19T14:54:28Z</dcterms:modified>
</cp:coreProperties>
</file>