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256" r:id="rId2"/>
    <p:sldId id="257" r:id="rId3"/>
    <p:sldId id="259" r:id="rId4"/>
    <p:sldId id="260" r:id="rId5"/>
    <p:sldId id="261" r:id="rId6"/>
    <p:sldId id="262" r:id="rId7"/>
    <p:sldId id="264"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4E6F23-3DDF-478F-9C9A-624C705DDE0F}" v="4" dt="2024-08-29T17:04:23.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40" d="100"/>
          <a:sy n="40" d="100"/>
        </p:scale>
        <p:origin x="85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lo Kawaguchi" userId="ca636b176a6f6308" providerId="LiveId" clId="{EA4E6F23-3DDF-478F-9C9A-624C705DDE0F}"/>
    <pc:docChg chg="undo custSel addSld delSld modSld">
      <pc:chgData name="Danilo Kawaguchi" userId="ca636b176a6f6308" providerId="LiveId" clId="{EA4E6F23-3DDF-478F-9C9A-624C705DDE0F}" dt="2024-08-29T17:12:57.896" v="508" actId="1076"/>
      <pc:docMkLst>
        <pc:docMk/>
      </pc:docMkLst>
      <pc:sldChg chg="modSp mod">
        <pc:chgData name="Danilo Kawaguchi" userId="ca636b176a6f6308" providerId="LiveId" clId="{EA4E6F23-3DDF-478F-9C9A-624C705DDE0F}" dt="2024-08-29T17:12:15.775" v="497" actId="403"/>
        <pc:sldMkLst>
          <pc:docMk/>
          <pc:sldMk cId="748654499" sldId="257"/>
        </pc:sldMkLst>
        <pc:spChg chg="mod">
          <ac:chgData name="Danilo Kawaguchi" userId="ca636b176a6f6308" providerId="LiveId" clId="{EA4E6F23-3DDF-478F-9C9A-624C705DDE0F}" dt="2024-08-29T17:11:47.932" v="482" actId="1076"/>
          <ac:spMkLst>
            <pc:docMk/>
            <pc:sldMk cId="748654499" sldId="257"/>
            <ac:spMk id="2" creationId="{67AD8659-8011-C763-09E4-77B68322B21F}"/>
          </ac:spMkLst>
        </pc:spChg>
        <pc:spChg chg="mod">
          <ac:chgData name="Danilo Kawaguchi" userId="ca636b176a6f6308" providerId="LiveId" clId="{EA4E6F23-3DDF-478F-9C9A-624C705DDE0F}" dt="2024-08-29T17:12:15.775" v="497" actId="403"/>
          <ac:spMkLst>
            <pc:docMk/>
            <pc:sldMk cId="748654499" sldId="257"/>
            <ac:spMk id="3" creationId="{D8F5DF00-4513-C78D-9EF4-6FF759038FB1}"/>
          </ac:spMkLst>
        </pc:spChg>
      </pc:sldChg>
      <pc:sldChg chg="modSp mod">
        <pc:chgData name="Danilo Kawaguchi" userId="ca636b176a6f6308" providerId="LiveId" clId="{EA4E6F23-3DDF-478F-9C9A-624C705DDE0F}" dt="2024-08-29T17:12:27.042" v="503" actId="403"/>
        <pc:sldMkLst>
          <pc:docMk/>
          <pc:sldMk cId="2796966001" sldId="259"/>
        </pc:sldMkLst>
        <pc:spChg chg="mod">
          <ac:chgData name="Danilo Kawaguchi" userId="ca636b176a6f6308" providerId="LiveId" clId="{EA4E6F23-3DDF-478F-9C9A-624C705DDE0F}" dt="2024-08-29T17:11:43.040" v="481" actId="1076"/>
          <ac:spMkLst>
            <pc:docMk/>
            <pc:sldMk cId="2796966001" sldId="259"/>
            <ac:spMk id="2" creationId="{67AD8659-8011-C763-09E4-77B68322B21F}"/>
          </ac:spMkLst>
        </pc:spChg>
        <pc:spChg chg="mod">
          <ac:chgData name="Danilo Kawaguchi" userId="ca636b176a6f6308" providerId="LiveId" clId="{EA4E6F23-3DDF-478F-9C9A-624C705DDE0F}" dt="2024-08-29T17:12:27.042" v="503" actId="403"/>
          <ac:spMkLst>
            <pc:docMk/>
            <pc:sldMk cId="2796966001" sldId="259"/>
            <ac:spMk id="3" creationId="{D8F5DF00-4513-C78D-9EF4-6FF759038FB1}"/>
          </ac:spMkLst>
        </pc:spChg>
      </pc:sldChg>
      <pc:sldChg chg="addSp modSp mod setBg">
        <pc:chgData name="Danilo Kawaguchi" userId="ca636b176a6f6308" providerId="LiveId" clId="{EA4E6F23-3DDF-478F-9C9A-624C705DDE0F}" dt="2024-08-29T17:11:35.981" v="478" actId="1076"/>
        <pc:sldMkLst>
          <pc:docMk/>
          <pc:sldMk cId="3259331011" sldId="260"/>
        </pc:sldMkLst>
        <pc:spChg chg="mod">
          <ac:chgData name="Danilo Kawaguchi" userId="ca636b176a6f6308" providerId="LiveId" clId="{EA4E6F23-3DDF-478F-9C9A-624C705DDE0F}" dt="2024-08-29T17:11:35.981" v="478" actId="1076"/>
          <ac:spMkLst>
            <pc:docMk/>
            <pc:sldMk cId="3259331011" sldId="260"/>
            <ac:spMk id="2" creationId="{58CE3165-E6EE-2089-AA05-6045116B52C3}"/>
          </ac:spMkLst>
        </pc:spChg>
        <pc:spChg chg="mod">
          <ac:chgData name="Danilo Kawaguchi" userId="ca636b176a6f6308" providerId="LiveId" clId="{EA4E6F23-3DDF-478F-9C9A-624C705DDE0F}" dt="2024-08-29T16:13:12.949" v="5" actId="255"/>
          <ac:spMkLst>
            <pc:docMk/>
            <pc:sldMk cId="3259331011" sldId="260"/>
            <ac:spMk id="3" creationId="{3D3652BE-A672-50E3-37A3-36483C3EC16C}"/>
          </ac:spMkLst>
        </pc:spChg>
        <pc:spChg chg="add">
          <ac:chgData name="Danilo Kawaguchi" userId="ca636b176a6f6308" providerId="LiveId" clId="{EA4E6F23-3DDF-478F-9C9A-624C705DDE0F}" dt="2024-08-29T16:11:10.873" v="3" actId="26606"/>
          <ac:spMkLst>
            <pc:docMk/>
            <pc:sldMk cId="3259331011" sldId="260"/>
            <ac:spMk id="12" creationId="{60DB02BD-FF61-4042-BC21-4EFF543EC0C3}"/>
          </ac:spMkLst>
        </pc:spChg>
        <pc:picChg chg="add mod ord">
          <ac:chgData name="Danilo Kawaguchi" userId="ca636b176a6f6308" providerId="LiveId" clId="{EA4E6F23-3DDF-478F-9C9A-624C705DDE0F}" dt="2024-08-29T16:11:10.873" v="3" actId="26606"/>
          <ac:picMkLst>
            <pc:docMk/>
            <pc:sldMk cId="3259331011" sldId="260"/>
            <ac:picMk id="5" creationId="{40696D22-4F85-7C2F-F665-D9636C12D2B2}"/>
          </ac:picMkLst>
        </pc:picChg>
        <pc:picChg chg="add mod">
          <ac:chgData name="Danilo Kawaguchi" userId="ca636b176a6f6308" providerId="LiveId" clId="{EA4E6F23-3DDF-478F-9C9A-624C705DDE0F}" dt="2024-08-29T16:11:10.873" v="3" actId="26606"/>
          <ac:picMkLst>
            <pc:docMk/>
            <pc:sldMk cId="3259331011" sldId="260"/>
            <ac:picMk id="7" creationId="{8A1A864D-0D89-CC0F-73FD-DAF56C76ACDD}"/>
          </ac:picMkLst>
        </pc:picChg>
      </pc:sldChg>
      <pc:sldChg chg="addSp delSp modSp new mod setBg">
        <pc:chgData name="Danilo Kawaguchi" userId="ca636b176a6f6308" providerId="LiveId" clId="{EA4E6F23-3DDF-478F-9C9A-624C705DDE0F}" dt="2024-08-29T17:12:40.727" v="505" actId="403"/>
        <pc:sldMkLst>
          <pc:docMk/>
          <pc:sldMk cId="2863843946" sldId="261"/>
        </pc:sldMkLst>
        <pc:spChg chg="mod">
          <ac:chgData name="Danilo Kawaguchi" userId="ca636b176a6f6308" providerId="LiveId" clId="{EA4E6F23-3DDF-478F-9C9A-624C705DDE0F}" dt="2024-08-29T17:11:27.435" v="475" actId="1076"/>
          <ac:spMkLst>
            <pc:docMk/>
            <pc:sldMk cId="2863843946" sldId="261"/>
            <ac:spMk id="2" creationId="{75367CE0-EAB4-F035-653C-473A450F465E}"/>
          </ac:spMkLst>
        </pc:spChg>
        <pc:spChg chg="del mod">
          <ac:chgData name="Danilo Kawaguchi" userId="ca636b176a6f6308" providerId="LiveId" clId="{EA4E6F23-3DDF-478F-9C9A-624C705DDE0F}" dt="2024-08-29T16:25:49.284" v="43" actId="22"/>
          <ac:spMkLst>
            <pc:docMk/>
            <pc:sldMk cId="2863843946" sldId="261"/>
            <ac:spMk id="3" creationId="{013C3F1E-50E0-5169-9F15-940D35348E42}"/>
          </ac:spMkLst>
        </pc:spChg>
        <pc:spChg chg="add mod">
          <ac:chgData name="Danilo Kawaguchi" userId="ca636b176a6f6308" providerId="LiveId" clId="{EA4E6F23-3DDF-478F-9C9A-624C705DDE0F}" dt="2024-08-29T17:12:40.727" v="505" actId="403"/>
          <ac:spMkLst>
            <pc:docMk/>
            <pc:sldMk cId="2863843946" sldId="261"/>
            <ac:spMk id="11" creationId="{C49B54A5-E4AE-413B-D895-A6086EA9A507}"/>
          </ac:spMkLst>
        </pc:spChg>
        <pc:spChg chg="add">
          <ac:chgData name="Danilo Kawaguchi" userId="ca636b176a6f6308" providerId="LiveId" clId="{EA4E6F23-3DDF-478F-9C9A-624C705DDE0F}" dt="2024-08-29T16:26:31.021" v="47" actId="26606"/>
          <ac:spMkLst>
            <pc:docMk/>
            <pc:sldMk cId="2863843946" sldId="261"/>
            <ac:spMk id="14" creationId="{60DB02BD-FF61-4042-BC21-4EFF543EC0C3}"/>
          </ac:spMkLst>
        </pc:spChg>
        <pc:picChg chg="add mod ord">
          <ac:chgData name="Danilo Kawaguchi" userId="ca636b176a6f6308" providerId="LiveId" clId="{EA4E6F23-3DDF-478F-9C9A-624C705DDE0F}" dt="2024-08-29T16:26:39.737" v="52" actId="27614"/>
          <ac:picMkLst>
            <pc:docMk/>
            <pc:sldMk cId="2863843946" sldId="261"/>
            <ac:picMk id="5" creationId="{444992DE-E328-A022-D323-D99CAF5DB722}"/>
          </ac:picMkLst>
        </pc:picChg>
        <pc:picChg chg="add mod">
          <ac:chgData name="Danilo Kawaguchi" userId="ca636b176a6f6308" providerId="LiveId" clId="{EA4E6F23-3DDF-478F-9C9A-624C705DDE0F}" dt="2024-08-29T16:26:39.550" v="50" actId="27614"/>
          <ac:picMkLst>
            <pc:docMk/>
            <pc:sldMk cId="2863843946" sldId="261"/>
            <ac:picMk id="7" creationId="{A1F591E3-758F-1642-54AE-6AF38DAC56C3}"/>
          </ac:picMkLst>
        </pc:picChg>
      </pc:sldChg>
      <pc:sldChg chg="addSp delSp modSp new mod">
        <pc:chgData name="Danilo Kawaguchi" userId="ca636b176a6f6308" providerId="LiveId" clId="{EA4E6F23-3DDF-478F-9C9A-624C705DDE0F}" dt="2024-08-29T17:12:48.748" v="507" actId="27636"/>
        <pc:sldMkLst>
          <pc:docMk/>
          <pc:sldMk cId="1236080105" sldId="262"/>
        </pc:sldMkLst>
        <pc:spChg chg="mod">
          <ac:chgData name="Danilo Kawaguchi" userId="ca636b176a6f6308" providerId="LiveId" clId="{EA4E6F23-3DDF-478F-9C9A-624C705DDE0F}" dt="2024-08-29T16:49:29.264" v="378" actId="1076"/>
          <ac:spMkLst>
            <pc:docMk/>
            <pc:sldMk cId="1236080105" sldId="262"/>
            <ac:spMk id="2" creationId="{5822794E-2F83-46E3-CE53-E4D8DD69FBE5}"/>
          </ac:spMkLst>
        </pc:spChg>
        <pc:spChg chg="add del mod">
          <ac:chgData name="Danilo Kawaguchi" userId="ca636b176a6f6308" providerId="LiveId" clId="{EA4E6F23-3DDF-478F-9C9A-624C705DDE0F}" dt="2024-08-29T17:12:48.748" v="507" actId="27636"/>
          <ac:spMkLst>
            <pc:docMk/>
            <pc:sldMk cId="1236080105" sldId="262"/>
            <ac:spMk id="3" creationId="{58E71DFE-5906-4670-A072-5A8F090A7CA0}"/>
          </ac:spMkLst>
        </pc:spChg>
        <pc:spChg chg="add mod">
          <ac:chgData name="Danilo Kawaguchi" userId="ca636b176a6f6308" providerId="LiveId" clId="{EA4E6F23-3DDF-478F-9C9A-624C705DDE0F}" dt="2024-08-29T17:04:23.126" v="403" actId="1076"/>
          <ac:spMkLst>
            <pc:docMk/>
            <pc:sldMk cId="1236080105" sldId="262"/>
            <ac:spMk id="4" creationId="{AC313005-6BAF-85F0-97D7-E323EB3B33F1}"/>
          </ac:spMkLst>
        </pc:spChg>
        <pc:graphicFrameChg chg="add del">
          <ac:chgData name="Danilo Kawaguchi" userId="ca636b176a6f6308" providerId="LiveId" clId="{EA4E6F23-3DDF-478F-9C9A-624C705DDE0F}" dt="2024-08-29T17:10:05.093" v="473" actId="26606"/>
          <ac:graphicFrameMkLst>
            <pc:docMk/>
            <pc:sldMk cId="1236080105" sldId="262"/>
            <ac:graphicFrameMk id="22" creationId="{957EAA48-CEBF-C754-D7D3-0838C071D20E}"/>
          </ac:graphicFrameMkLst>
        </pc:graphicFrameChg>
        <pc:picChg chg="add del">
          <ac:chgData name="Danilo Kawaguchi" userId="ca636b176a6f6308" providerId="LiveId" clId="{EA4E6F23-3DDF-478F-9C9A-624C705DDE0F}" dt="2024-08-29T17:07:31.891" v="439" actId="478"/>
          <ac:picMkLst>
            <pc:docMk/>
            <pc:sldMk cId="1236080105" sldId="262"/>
            <ac:picMk id="6" creationId="{3421797D-65DA-E4F1-E5AC-A8669EC52376}"/>
          </ac:picMkLst>
        </pc:picChg>
        <pc:picChg chg="add del">
          <ac:chgData name="Danilo Kawaguchi" userId="ca636b176a6f6308" providerId="LiveId" clId="{EA4E6F23-3DDF-478F-9C9A-624C705DDE0F}" dt="2024-08-29T17:07:25.014" v="433" actId="478"/>
          <ac:picMkLst>
            <pc:docMk/>
            <pc:sldMk cId="1236080105" sldId="262"/>
            <ac:picMk id="8" creationId="{15C44500-D321-3F22-10B9-FB7B0F441F41}"/>
          </ac:picMkLst>
        </pc:picChg>
        <pc:picChg chg="add mod">
          <ac:chgData name="Danilo Kawaguchi" userId="ca636b176a6f6308" providerId="LiveId" clId="{EA4E6F23-3DDF-478F-9C9A-624C705DDE0F}" dt="2024-08-29T17:09:43.604" v="471" actId="14100"/>
          <ac:picMkLst>
            <pc:docMk/>
            <pc:sldMk cId="1236080105" sldId="262"/>
            <ac:picMk id="10" creationId="{D9D4FBB6-76B3-9254-F470-0D65C08DEFC9}"/>
          </ac:picMkLst>
        </pc:picChg>
        <pc:picChg chg="add mod">
          <ac:chgData name="Danilo Kawaguchi" userId="ca636b176a6f6308" providerId="LiveId" clId="{EA4E6F23-3DDF-478F-9C9A-624C705DDE0F}" dt="2024-08-29T17:09:43.604" v="471" actId="14100"/>
          <ac:picMkLst>
            <pc:docMk/>
            <pc:sldMk cId="1236080105" sldId="262"/>
            <ac:picMk id="12" creationId="{0B91C3E7-B3EC-9832-87F8-5198551443BC}"/>
          </ac:picMkLst>
        </pc:picChg>
        <pc:picChg chg="add mod">
          <ac:chgData name="Danilo Kawaguchi" userId="ca636b176a6f6308" providerId="LiveId" clId="{EA4E6F23-3DDF-478F-9C9A-624C705DDE0F}" dt="2024-08-29T17:09:43.604" v="471" actId="14100"/>
          <ac:picMkLst>
            <pc:docMk/>
            <pc:sldMk cId="1236080105" sldId="262"/>
            <ac:picMk id="14" creationId="{2BC717EF-BE98-ABFC-0878-C36DE2A787AA}"/>
          </ac:picMkLst>
        </pc:picChg>
        <pc:picChg chg="add mod">
          <ac:chgData name="Danilo Kawaguchi" userId="ca636b176a6f6308" providerId="LiveId" clId="{EA4E6F23-3DDF-478F-9C9A-624C705DDE0F}" dt="2024-08-29T17:09:43.604" v="471" actId="14100"/>
          <ac:picMkLst>
            <pc:docMk/>
            <pc:sldMk cId="1236080105" sldId="262"/>
            <ac:picMk id="16" creationId="{82800313-CDB8-A963-9B7E-86F13AB1C7DD}"/>
          </ac:picMkLst>
        </pc:picChg>
        <pc:picChg chg="add mod">
          <ac:chgData name="Danilo Kawaguchi" userId="ca636b176a6f6308" providerId="LiveId" clId="{EA4E6F23-3DDF-478F-9C9A-624C705DDE0F}" dt="2024-08-29T17:09:43.604" v="471" actId="14100"/>
          <ac:picMkLst>
            <pc:docMk/>
            <pc:sldMk cId="1236080105" sldId="262"/>
            <ac:picMk id="18" creationId="{368483A5-3B1B-B7F4-9AF4-72A7982A4959}"/>
          </ac:picMkLst>
        </pc:picChg>
        <pc:picChg chg="add mod">
          <ac:chgData name="Danilo Kawaguchi" userId="ca636b176a6f6308" providerId="LiveId" clId="{EA4E6F23-3DDF-478F-9C9A-624C705DDE0F}" dt="2024-08-29T17:09:43.604" v="471" actId="14100"/>
          <ac:picMkLst>
            <pc:docMk/>
            <pc:sldMk cId="1236080105" sldId="262"/>
            <ac:picMk id="20" creationId="{602B35CD-1F4E-2EBA-8013-4EA908049626}"/>
          </ac:picMkLst>
        </pc:picChg>
      </pc:sldChg>
      <pc:sldChg chg="new del">
        <pc:chgData name="Danilo Kawaguchi" userId="ca636b176a6f6308" providerId="LiveId" clId="{EA4E6F23-3DDF-478F-9C9A-624C705DDE0F}" dt="2024-08-29T17:04:41.271" v="407" actId="47"/>
        <pc:sldMkLst>
          <pc:docMk/>
          <pc:sldMk cId="2461635829" sldId="263"/>
        </pc:sldMkLst>
      </pc:sldChg>
      <pc:sldChg chg="modSp add mod">
        <pc:chgData name="Danilo Kawaguchi" userId="ca636b176a6f6308" providerId="LiveId" clId="{EA4E6F23-3DDF-478F-9C9A-624C705DDE0F}" dt="2024-08-29T17:12:57.896" v="508" actId="1076"/>
        <pc:sldMkLst>
          <pc:docMk/>
          <pc:sldMk cId="485140318" sldId="264"/>
        </pc:sldMkLst>
        <pc:spChg chg="mod">
          <ac:chgData name="Danilo Kawaguchi" userId="ca636b176a6f6308" providerId="LiveId" clId="{EA4E6F23-3DDF-478F-9C9A-624C705DDE0F}" dt="2024-08-29T17:12:57.896" v="508" actId="1076"/>
          <ac:spMkLst>
            <pc:docMk/>
            <pc:sldMk cId="485140318" sldId="264"/>
            <ac:spMk id="3" creationId="{58E71DFE-5906-4670-A072-5A8F090A7C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5CC3C-59BC-4F50-9454-F75ED7F3C072}" type="datetimeFigureOut">
              <a:rPr lang="pt-BR" smtClean="0"/>
              <a:t>29/08/2024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869C24-4FCD-4EAD-A043-520C35D10AAE}" type="slidenum">
              <a:rPr lang="pt-BR" smtClean="0"/>
              <a:t>‹#›</a:t>
            </a:fld>
            <a:endParaRPr lang="pt-BR"/>
          </a:p>
        </p:txBody>
      </p:sp>
    </p:spTree>
    <p:extLst>
      <p:ext uri="{BB962C8B-B14F-4D97-AF65-F5344CB8AC3E}">
        <p14:creationId xmlns:p14="http://schemas.microsoft.com/office/powerpoint/2010/main" val="417228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F869C24-4FCD-4EAD-A043-520C35D10AAE}" type="slidenum">
              <a:rPr lang="pt-BR" smtClean="0"/>
              <a:t>4</a:t>
            </a:fld>
            <a:endParaRPr lang="pt-BR"/>
          </a:p>
        </p:txBody>
      </p:sp>
    </p:spTree>
    <p:extLst>
      <p:ext uri="{BB962C8B-B14F-4D97-AF65-F5344CB8AC3E}">
        <p14:creationId xmlns:p14="http://schemas.microsoft.com/office/powerpoint/2010/main" val="1911850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8/29/2024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04439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8/29/2024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4130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8/29/2024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3219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8/29/2024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9987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8/29/2024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9733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8/29/2024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9262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8/29/2024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0769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8/29/2024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8300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8/29/2024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6353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8/29/2024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1069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8/29/2024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35589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8/29/2024</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913739066"/>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8"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FE99F-220A-D369-B564-E39252DED505}"/>
              </a:ext>
            </a:extLst>
          </p:cNvPr>
          <p:cNvSpPr>
            <a:spLocks noGrp="1"/>
          </p:cNvSpPr>
          <p:nvPr>
            <p:ph type="ctrTitle"/>
          </p:nvPr>
        </p:nvSpPr>
        <p:spPr>
          <a:xfrm>
            <a:off x="5334000" y="1062038"/>
            <a:ext cx="6096000" cy="2881311"/>
          </a:xfrm>
        </p:spPr>
        <p:txBody>
          <a:bodyPr>
            <a:normAutofit/>
          </a:bodyPr>
          <a:lstStyle/>
          <a:p>
            <a:pPr algn="r"/>
            <a:r>
              <a:rPr lang="pt-BR" sz="6200"/>
              <a:t>Análise de Venda Farmacêuticas</a:t>
            </a:r>
          </a:p>
        </p:txBody>
      </p:sp>
      <p:sp>
        <p:nvSpPr>
          <p:cNvPr id="3" name="Subtitle 2">
            <a:extLst>
              <a:ext uri="{FF2B5EF4-FFF2-40B4-BE49-F238E27FC236}">
                <a16:creationId xmlns:a16="http://schemas.microsoft.com/office/drawing/2014/main" id="{2D794433-AB79-2BAF-8094-08B653A80BD8}"/>
              </a:ext>
            </a:extLst>
          </p:cNvPr>
          <p:cNvSpPr>
            <a:spLocks noGrp="1"/>
          </p:cNvSpPr>
          <p:nvPr>
            <p:ph type="subTitle" idx="1"/>
          </p:nvPr>
        </p:nvSpPr>
        <p:spPr>
          <a:xfrm>
            <a:off x="5334000" y="4170408"/>
            <a:ext cx="6096000" cy="1625554"/>
          </a:xfrm>
        </p:spPr>
        <p:txBody>
          <a:bodyPr>
            <a:normAutofit/>
          </a:bodyPr>
          <a:lstStyle/>
          <a:p>
            <a:pPr algn="r"/>
            <a:r>
              <a:rPr lang="pt-BR" dirty="0"/>
              <a:t>Uma visão geral das vendas de medicamentos</a:t>
            </a:r>
            <a:endParaRPr lang="pt-BR"/>
          </a:p>
        </p:txBody>
      </p:sp>
      <p:pic>
        <p:nvPicPr>
          <p:cNvPr id="4" name="Picture 3" descr="Lupa a mostrar desempenho em queda">
            <a:extLst>
              <a:ext uri="{FF2B5EF4-FFF2-40B4-BE49-F238E27FC236}">
                <a16:creationId xmlns:a16="http://schemas.microsoft.com/office/drawing/2014/main" id="{C65EDDA3-B3F1-4A87-C755-B14F36BA1BAA}"/>
              </a:ext>
            </a:extLst>
          </p:cNvPr>
          <p:cNvPicPr>
            <a:picLocks noChangeAspect="1"/>
          </p:cNvPicPr>
          <p:nvPr/>
        </p:nvPicPr>
        <p:blipFill>
          <a:blip r:embed="rId2"/>
          <a:srcRect l="12468" r="43031" b="-2"/>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11" name="Group 10">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9153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D8659-8011-C763-09E4-77B68322B21F}"/>
              </a:ext>
            </a:extLst>
          </p:cNvPr>
          <p:cNvSpPr>
            <a:spLocks noGrp="1"/>
          </p:cNvSpPr>
          <p:nvPr>
            <p:ph type="title"/>
          </p:nvPr>
        </p:nvSpPr>
        <p:spPr>
          <a:xfrm>
            <a:off x="0" y="0"/>
            <a:ext cx="3810001" cy="2025649"/>
          </a:xfrm>
        </p:spPr>
        <p:txBody>
          <a:bodyPr anchor="b">
            <a:normAutofit/>
          </a:bodyPr>
          <a:lstStyle/>
          <a:p>
            <a:r>
              <a:rPr lang="pt-BR" dirty="0"/>
              <a:t>Metodologia e preparação de Dados</a:t>
            </a:r>
          </a:p>
        </p:txBody>
      </p:sp>
      <p:pic>
        <p:nvPicPr>
          <p:cNvPr id="9" name="Picture 8" descr="A black screen with white text&#10;&#10;Description automatically generated">
            <a:extLst>
              <a:ext uri="{FF2B5EF4-FFF2-40B4-BE49-F238E27FC236}">
                <a16:creationId xmlns:a16="http://schemas.microsoft.com/office/drawing/2014/main" id="{17740C7A-746F-62C1-599C-9F635D622296}"/>
              </a:ext>
            </a:extLst>
          </p:cNvPr>
          <p:cNvPicPr>
            <a:picLocks noChangeAspect="1"/>
          </p:cNvPicPr>
          <p:nvPr/>
        </p:nvPicPr>
        <p:blipFill>
          <a:blip r:embed="rId2"/>
          <a:stretch>
            <a:fillRect/>
          </a:stretch>
        </p:blipFill>
        <p:spPr>
          <a:xfrm>
            <a:off x="5334000" y="982979"/>
            <a:ext cx="6096000" cy="4892040"/>
          </a:xfrm>
          <a:prstGeom prst="rect">
            <a:avLst/>
          </a:prstGeom>
        </p:spPr>
      </p:pic>
      <p:sp>
        <p:nvSpPr>
          <p:cNvPr id="3" name="Content Placeholder 2">
            <a:extLst>
              <a:ext uri="{FF2B5EF4-FFF2-40B4-BE49-F238E27FC236}">
                <a16:creationId xmlns:a16="http://schemas.microsoft.com/office/drawing/2014/main" id="{D8F5DF00-4513-C78D-9EF4-6FF759038FB1}"/>
              </a:ext>
            </a:extLst>
          </p:cNvPr>
          <p:cNvSpPr>
            <a:spLocks noGrp="1"/>
          </p:cNvSpPr>
          <p:nvPr>
            <p:ph idx="1"/>
          </p:nvPr>
        </p:nvSpPr>
        <p:spPr>
          <a:xfrm>
            <a:off x="0" y="2025649"/>
            <a:ext cx="5333999" cy="4451682"/>
          </a:xfrm>
        </p:spPr>
        <p:txBody>
          <a:bodyPr>
            <a:noAutofit/>
          </a:bodyPr>
          <a:lstStyle/>
          <a:p>
            <a:r>
              <a:rPr lang="pt-BR" sz="1600" dirty="0"/>
              <a:t>Descrição de variáveis: </a:t>
            </a:r>
          </a:p>
          <a:p>
            <a:pPr lvl="1">
              <a:buFont typeface="Courier New" panose="02070309020205020404" pitchFamily="49" charset="0"/>
              <a:buChar char="o"/>
            </a:pPr>
            <a:r>
              <a:rPr lang="pt-BR" sz="1600" dirty="0"/>
              <a:t>Alguns conjunto como “MUNICIPIO_VENDA”, ”UF_VENDA” e ”REGIAO_VENDA”, nos dão informações de localilização das transações. </a:t>
            </a:r>
          </a:p>
          <a:p>
            <a:pPr lvl="1">
              <a:buFont typeface="Courier New" panose="02070309020205020404" pitchFamily="49" charset="0"/>
              <a:buChar char="o"/>
            </a:pPr>
            <a:r>
              <a:rPr lang="pt-BR" sz="1600" dirty="0"/>
              <a:t>“SEXO”, “IDADE” e “UNIDADE_IDADE” são informaçõe sobre os clientes em que os valores de idade são divididos em semanas e anos respectivamente.</a:t>
            </a:r>
          </a:p>
          <a:p>
            <a:pPr lvl="1">
              <a:buFont typeface="Courier New" panose="02070309020205020404" pitchFamily="49" charset="0"/>
              <a:buChar char="o"/>
            </a:pPr>
            <a:r>
              <a:rPr lang="pt-BR" sz="1600" dirty="0"/>
              <a:t>“PRINCIPIO_ATIVO”, “UNIDADE_MEDIDA” e “DESCRICAO_APRESENTACAO” indicam caracteristicas da composição, armazenamento e da utilização dos medicamentos.</a:t>
            </a:r>
          </a:p>
          <a:p>
            <a:pPr lvl="1">
              <a:buFont typeface="Courier New" panose="02070309020205020404" pitchFamily="49" charset="0"/>
              <a:buChar char="o"/>
            </a:pPr>
            <a:r>
              <a:rPr lang="pt-BR" sz="1600" dirty="0"/>
              <a:t>“QTD_VENDIDA” indica quantas unidades do mesmo medicamento foi comprada</a:t>
            </a:r>
          </a:p>
          <a:p>
            <a:pPr lvl="1">
              <a:buFont typeface="Courier New" panose="02070309020205020404" pitchFamily="49" charset="0"/>
              <a:buChar char="o"/>
            </a:pPr>
            <a:r>
              <a:rPr lang="pt-BR" sz="1600" dirty="0"/>
              <a:t>“CONSELHO_PRESCRITOR”, “UF_CONSELHO_PRESCRITOR”, “TIPO_RECEITUARIO” e “CID10”  são características do tipo de proficional, sua localidade, que tipo de receita foi criada e a identificação da doença para que será usado aquele medicamento.</a:t>
            </a:r>
          </a:p>
        </p:txBody>
      </p:sp>
    </p:spTree>
    <p:extLst>
      <p:ext uri="{BB962C8B-B14F-4D97-AF65-F5344CB8AC3E}">
        <p14:creationId xmlns:p14="http://schemas.microsoft.com/office/powerpoint/2010/main" val="74865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D8659-8011-C763-09E4-77B68322B21F}"/>
              </a:ext>
            </a:extLst>
          </p:cNvPr>
          <p:cNvSpPr>
            <a:spLocks noGrp="1"/>
          </p:cNvSpPr>
          <p:nvPr>
            <p:ph type="title"/>
          </p:nvPr>
        </p:nvSpPr>
        <p:spPr>
          <a:xfrm>
            <a:off x="0" y="0"/>
            <a:ext cx="6095998" cy="1295733"/>
          </a:xfrm>
        </p:spPr>
        <p:txBody>
          <a:bodyPr anchor="b">
            <a:normAutofit fontScale="90000"/>
          </a:bodyPr>
          <a:lstStyle/>
          <a:p>
            <a:r>
              <a:rPr lang="pt-BR" dirty="0"/>
              <a:t>Metodologia e preparação de Dados</a:t>
            </a:r>
          </a:p>
        </p:txBody>
      </p:sp>
      <p:sp>
        <p:nvSpPr>
          <p:cNvPr id="3" name="Content Placeholder 2">
            <a:extLst>
              <a:ext uri="{FF2B5EF4-FFF2-40B4-BE49-F238E27FC236}">
                <a16:creationId xmlns:a16="http://schemas.microsoft.com/office/drawing/2014/main" id="{D8F5DF00-4513-C78D-9EF4-6FF759038FB1}"/>
              </a:ext>
            </a:extLst>
          </p:cNvPr>
          <p:cNvSpPr>
            <a:spLocks noGrp="1"/>
          </p:cNvSpPr>
          <p:nvPr>
            <p:ph idx="1"/>
          </p:nvPr>
        </p:nvSpPr>
        <p:spPr>
          <a:xfrm>
            <a:off x="1" y="1556083"/>
            <a:ext cx="8194360" cy="4940970"/>
          </a:xfrm>
        </p:spPr>
        <p:txBody>
          <a:bodyPr>
            <a:normAutofit/>
          </a:bodyPr>
          <a:lstStyle/>
          <a:p>
            <a:r>
              <a:rPr lang="pt-BR" sz="1600" dirty="0"/>
              <a:t>Tratamento de Nulos</a:t>
            </a:r>
          </a:p>
          <a:p>
            <a:pPr lvl="1">
              <a:buFont typeface="Courier New" panose="02070309020205020404" pitchFamily="49" charset="0"/>
              <a:buChar char="o"/>
            </a:pPr>
            <a:r>
              <a:rPr lang="pt-BR" sz="1600" dirty="0"/>
              <a:t>Com 99.9% de nulos a variável CID10 foi desconsiderada para a análise</a:t>
            </a:r>
          </a:p>
          <a:p>
            <a:pPr lvl="1">
              <a:buFont typeface="Courier New" panose="02070309020205020404" pitchFamily="49" charset="0"/>
              <a:buChar char="o"/>
            </a:pPr>
            <a:r>
              <a:rPr lang="pt-BR" sz="1600" dirty="0"/>
              <a:t>Com 34.44% de nulos no conjunto inteiro dos clientes foi desconsiderado apenas para análises envolvendo esses dados, pois eles influenciam pesando as estimativas, mas por representarem um terço das informaçoes não podem ser descartadas.</a:t>
            </a:r>
          </a:p>
          <a:p>
            <a:pPr lvl="1">
              <a:buFont typeface="Courier New" panose="02070309020205020404" pitchFamily="49" charset="0"/>
              <a:buChar char="o"/>
            </a:pPr>
            <a:r>
              <a:rPr lang="pt-BR" sz="1600" dirty="0"/>
              <a:t>0.19% de nulos na variável de PRINCIPÌO_ATIVO, por ser uma porção menor que 1% dos dados podemos desconsiderar as entradas na tabela envolvendo os nulos para não atrapalhar os algorítimos</a:t>
            </a:r>
          </a:p>
          <a:p>
            <a:pPr lvl="1">
              <a:buFont typeface="Courier New" panose="02070309020205020404" pitchFamily="49" charset="0"/>
              <a:buChar char="o"/>
            </a:pPr>
            <a:endParaRPr lang="pt-BR" sz="1600" dirty="0"/>
          </a:p>
          <a:p>
            <a:r>
              <a:rPr lang="pt-BR" sz="1600" dirty="0"/>
              <a:t>Tratamento de Outliers</a:t>
            </a:r>
          </a:p>
          <a:p>
            <a:pPr lvl="1">
              <a:buFont typeface="Courier New" panose="02070309020205020404" pitchFamily="49" charset="0"/>
              <a:buChar char="o"/>
            </a:pPr>
            <a:r>
              <a:rPr lang="pt-BR" sz="1600" dirty="0"/>
              <a:t>Os Outliers numéricos foram identificados em boxblots e as únicas variáveis que possuem outliers são “IDADE”, “UNIDADE_IDADE” e “QTD_VENDA”</a:t>
            </a:r>
          </a:p>
          <a:p>
            <a:pPr lvl="1">
              <a:buFont typeface="Courier New" panose="02070309020205020404" pitchFamily="49" charset="0"/>
              <a:buChar char="o"/>
            </a:pPr>
            <a:r>
              <a:rPr lang="pt-BR" sz="1600" dirty="0"/>
              <a:t>Principalmente para “IDADE” e “QTD_VENDA” temos multiplos outliers que podem ser explicados combinando outras variáveis como onde e o que foi comprado assim chegando à hipotese de que não apenas pessoas físicas, mas empresas também estão fazem essas compras, assim dependedo do público de análise podemos direcionar a análise melhor.</a:t>
            </a:r>
          </a:p>
        </p:txBody>
      </p:sp>
      <p:pic>
        <p:nvPicPr>
          <p:cNvPr id="5" name="Picture 4" descr="A graph of a number of people&#10;&#10;Description automatically generated with medium confidence">
            <a:extLst>
              <a:ext uri="{FF2B5EF4-FFF2-40B4-BE49-F238E27FC236}">
                <a16:creationId xmlns:a16="http://schemas.microsoft.com/office/drawing/2014/main" id="{D6D3AC46-8B79-352C-183C-A1D5350E12E1}"/>
              </a:ext>
            </a:extLst>
          </p:cNvPr>
          <p:cNvPicPr>
            <a:picLocks noChangeAspect="1"/>
          </p:cNvPicPr>
          <p:nvPr/>
        </p:nvPicPr>
        <p:blipFill>
          <a:blip r:embed="rId2"/>
          <a:stretch>
            <a:fillRect/>
          </a:stretch>
        </p:blipFill>
        <p:spPr>
          <a:xfrm>
            <a:off x="8194361" y="762000"/>
            <a:ext cx="2575930" cy="5333999"/>
          </a:xfrm>
          <a:prstGeom prst="rect">
            <a:avLst/>
          </a:prstGeom>
        </p:spPr>
      </p:pic>
    </p:spTree>
    <p:extLst>
      <p:ext uri="{BB962C8B-B14F-4D97-AF65-F5344CB8AC3E}">
        <p14:creationId xmlns:p14="http://schemas.microsoft.com/office/powerpoint/2010/main" val="279696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E3165-E6EE-2089-AA05-6045116B52C3}"/>
              </a:ext>
            </a:extLst>
          </p:cNvPr>
          <p:cNvSpPr>
            <a:spLocks noGrp="1"/>
          </p:cNvSpPr>
          <p:nvPr>
            <p:ph type="title"/>
          </p:nvPr>
        </p:nvSpPr>
        <p:spPr>
          <a:xfrm>
            <a:off x="2" y="-24063"/>
            <a:ext cx="5471822" cy="1391987"/>
          </a:xfrm>
        </p:spPr>
        <p:txBody>
          <a:bodyPr anchor="b">
            <a:normAutofit/>
          </a:bodyPr>
          <a:lstStyle/>
          <a:p>
            <a:r>
              <a:rPr lang="pt-BR" dirty="0"/>
              <a:t>Tedência de Vendas por Região</a:t>
            </a:r>
          </a:p>
        </p:txBody>
      </p:sp>
      <p:sp>
        <p:nvSpPr>
          <p:cNvPr id="3" name="Content Placeholder 2">
            <a:extLst>
              <a:ext uri="{FF2B5EF4-FFF2-40B4-BE49-F238E27FC236}">
                <a16:creationId xmlns:a16="http://schemas.microsoft.com/office/drawing/2014/main" id="{3D3652BE-A672-50E3-37A3-36483C3EC16C}"/>
              </a:ext>
            </a:extLst>
          </p:cNvPr>
          <p:cNvSpPr>
            <a:spLocks noGrp="1"/>
          </p:cNvSpPr>
          <p:nvPr>
            <p:ph idx="1"/>
          </p:nvPr>
        </p:nvSpPr>
        <p:spPr>
          <a:xfrm>
            <a:off x="762001" y="3047999"/>
            <a:ext cx="5471822" cy="3048001"/>
          </a:xfrm>
        </p:spPr>
        <p:txBody>
          <a:bodyPr>
            <a:normAutofit/>
          </a:bodyPr>
          <a:lstStyle/>
          <a:p>
            <a:pPr marL="0" indent="0">
              <a:buNone/>
            </a:pPr>
            <a:r>
              <a:rPr lang="pt-BR" dirty="0"/>
              <a:t>A região com maior tendência de compras de farmaceuticos para novembro de 2021 foi a Sudeste, em especial os estados do Rio de Janeiro e São Paulo, respectivamente</a:t>
            </a:r>
          </a:p>
        </p:txBody>
      </p:sp>
      <p:pic>
        <p:nvPicPr>
          <p:cNvPr id="7" name="Picture 6">
            <a:extLst>
              <a:ext uri="{FF2B5EF4-FFF2-40B4-BE49-F238E27FC236}">
                <a16:creationId xmlns:a16="http://schemas.microsoft.com/office/drawing/2014/main" id="{8A1A864D-0D89-CC0F-73FD-DAF56C76ACDD}"/>
              </a:ext>
            </a:extLst>
          </p:cNvPr>
          <p:cNvPicPr>
            <a:picLocks noChangeAspect="1"/>
          </p:cNvPicPr>
          <p:nvPr/>
        </p:nvPicPr>
        <p:blipFill>
          <a:blip r:embed="rId3"/>
          <a:stretch>
            <a:fillRect/>
          </a:stretch>
        </p:blipFill>
        <p:spPr>
          <a:xfrm>
            <a:off x="6911503" y="762001"/>
            <a:ext cx="3840818" cy="2506134"/>
          </a:xfrm>
          <a:prstGeom prst="rect">
            <a:avLst/>
          </a:prstGeom>
        </p:spPr>
      </p:pic>
      <p:pic>
        <p:nvPicPr>
          <p:cNvPr id="5" name="Picture 4">
            <a:extLst>
              <a:ext uri="{FF2B5EF4-FFF2-40B4-BE49-F238E27FC236}">
                <a16:creationId xmlns:a16="http://schemas.microsoft.com/office/drawing/2014/main" id="{40696D22-4F85-7C2F-F665-D9636C12D2B2}"/>
              </a:ext>
            </a:extLst>
          </p:cNvPr>
          <p:cNvPicPr>
            <a:picLocks noChangeAspect="1"/>
          </p:cNvPicPr>
          <p:nvPr/>
        </p:nvPicPr>
        <p:blipFill>
          <a:blip r:embed="rId4"/>
          <a:stretch>
            <a:fillRect/>
          </a:stretch>
        </p:blipFill>
        <p:spPr>
          <a:xfrm>
            <a:off x="6911502" y="3589866"/>
            <a:ext cx="3840818" cy="2506134"/>
          </a:xfrm>
          <a:prstGeom prst="rect">
            <a:avLst/>
          </a:prstGeom>
        </p:spPr>
      </p:pic>
    </p:spTree>
    <p:extLst>
      <p:ext uri="{BB962C8B-B14F-4D97-AF65-F5344CB8AC3E}">
        <p14:creationId xmlns:p14="http://schemas.microsoft.com/office/powerpoint/2010/main" val="325933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67CE0-EAB4-F035-653C-473A450F465E}"/>
              </a:ext>
            </a:extLst>
          </p:cNvPr>
          <p:cNvSpPr>
            <a:spLocks noGrp="1"/>
          </p:cNvSpPr>
          <p:nvPr>
            <p:ph type="title"/>
          </p:nvPr>
        </p:nvSpPr>
        <p:spPr>
          <a:xfrm>
            <a:off x="1" y="0"/>
            <a:ext cx="5471822" cy="790408"/>
          </a:xfrm>
        </p:spPr>
        <p:txBody>
          <a:bodyPr anchor="b">
            <a:normAutofit/>
          </a:bodyPr>
          <a:lstStyle/>
          <a:p>
            <a:r>
              <a:rPr lang="pt-BR" dirty="0"/>
              <a:t>Perfil do Consumidor</a:t>
            </a:r>
          </a:p>
        </p:txBody>
      </p:sp>
      <p:sp>
        <p:nvSpPr>
          <p:cNvPr id="11" name="Content Placeholder 10">
            <a:extLst>
              <a:ext uri="{FF2B5EF4-FFF2-40B4-BE49-F238E27FC236}">
                <a16:creationId xmlns:a16="http://schemas.microsoft.com/office/drawing/2014/main" id="{C49B54A5-E4AE-413B-D895-A6086EA9A507}"/>
              </a:ext>
            </a:extLst>
          </p:cNvPr>
          <p:cNvSpPr>
            <a:spLocks noGrp="1"/>
          </p:cNvSpPr>
          <p:nvPr>
            <p:ph idx="1"/>
          </p:nvPr>
        </p:nvSpPr>
        <p:spPr>
          <a:xfrm>
            <a:off x="624178" y="1744134"/>
            <a:ext cx="5471822" cy="3048001"/>
          </a:xfrm>
        </p:spPr>
        <p:txBody>
          <a:bodyPr>
            <a:noAutofit/>
          </a:bodyPr>
          <a:lstStyle/>
          <a:p>
            <a:r>
              <a:rPr lang="pt-BR" sz="2400" dirty="0"/>
              <a:t>Temos</a:t>
            </a:r>
            <a:r>
              <a:rPr lang="en-US" sz="2400" dirty="0"/>
              <a:t> que a </a:t>
            </a:r>
            <a:r>
              <a:rPr lang="en-US" sz="2400" dirty="0" err="1"/>
              <a:t>maior</a:t>
            </a:r>
            <a:r>
              <a:rPr lang="en-US" sz="2400" dirty="0"/>
              <a:t> </a:t>
            </a:r>
            <a:r>
              <a:rPr lang="en-US" sz="2400" dirty="0" err="1"/>
              <a:t>parte</a:t>
            </a:r>
            <a:r>
              <a:rPr lang="en-US" sz="2400" dirty="0"/>
              <a:t> dos </a:t>
            </a:r>
            <a:r>
              <a:rPr lang="en-US" sz="2400" dirty="0" err="1"/>
              <a:t>compradores</a:t>
            </a:r>
            <a:r>
              <a:rPr lang="en-US" sz="2400" dirty="0"/>
              <a:t> </a:t>
            </a:r>
            <a:r>
              <a:rPr lang="en-US" sz="2400" dirty="0" err="1"/>
              <a:t>posuem</a:t>
            </a:r>
            <a:r>
              <a:rPr lang="en-US" sz="2400" dirty="0"/>
              <a:t> um valor de “2”, </a:t>
            </a:r>
            <a:r>
              <a:rPr lang="en-US" sz="2400" dirty="0" err="1"/>
              <a:t>porém</a:t>
            </a:r>
            <a:r>
              <a:rPr lang="en-US" sz="2400" dirty="0"/>
              <a:t> </a:t>
            </a:r>
            <a:r>
              <a:rPr lang="en-US" sz="2400" dirty="0" err="1"/>
              <a:t>pelo</a:t>
            </a:r>
            <a:r>
              <a:rPr lang="en-US" sz="2400" dirty="0"/>
              <a:t> </a:t>
            </a:r>
            <a:r>
              <a:rPr lang="en-US" sz="2400" dirty="0" err="1"/>
              <a:t>gráfico</a:t>
            </a:r>
            <a:r>
              <a:rPr lang="en-US" sz="2400" dirty="0"/>
              <a:t> Podemos observer que a </a:t>
            </a:r>
            <a:r>
              <a:rPr lang="en-US" sz="2400" dirty="0" err="1"/>
              <a:t>proporção</a:t>
            </a:r>
            <a:r>
              <a:rPr lang="en-US" sz="2400" dirty="0"/>
              <a:t> de ambos é </a:t>
            </a:r>
            <a:r>
              <a:rPr lang="en-US" sz="2400" dirty="0" err="1"/>
              <a:t>próxima</a:t>
            </a:r>
            <a:r>
              <a:rPr lang="en-US" sz="2400" dirty="0"/>
              <a:t> tendo </a:t>
            </a:r>
            <a:r>
              <a:rPr lang="en-US" sz="2400" dirty="0" err="1"/>
              <a:t>pouco</a:t>
            </a:r>
            <a:r>
              <a:rPr lang="en-US" sz="2400" dirty="0"/>
              <a:t> </a:t>
            </a:r>
            <a:r>
              <a:rPr lang="pt-BR" sz="2400" dirty="0"/>
              <a:t>tendência</a:t>
            </a:r>
            <a:r>
              <a:rPr lang="en-US" sz="2400" dirty="0"/>
              <a:t> </a:t>
            </a:r>
            <a:r>
              <a:rPr lang="en-US" sz="2400" dirty="0" err="1"/>
              <a:t>pelo</a:t>
            </a:r>
            <a:r>
              <a:rPr lang="en-US" sz="2400" dirty="0"/>
              <a:t> “SEXO”.</a:t>
            </a:r>
          </a:p>
          <a:p>
            <a:endParaRPr lang="en-US" sz="2400" dirty="0"/>
          </a:p>
          <a:p>
            <a:r>
              <a:rPr lang="en-US" sz="2400" dirty="0" err="1"/>
              <a:t>Quanto</a:t>
            </a:r>
            <a:r>
              <a:rPr lang="en-US" sz="2400" dirty="0"/>
              <a:t> à </a:t>
            </a:r>
            <a:r>
              <a:rPr lang="en-US" sz="2400" dirty="0" err="1"/>
              <a:t>idade</a:t>
            </a:r>
            <a:r>
              <a:rPr lang="en-US" sz="2400" dirty="0"/>
              <a:t> pela propria curva KDE</a:t>
            </a:r>
            <a:r>
              <a:rPr lang="pt-BR" sz="2400" dirty="0"/>
              <a:t>O perfil de consumidor farmacêutico inclui crianças (0-10 anos), adultos jovens e de meia-idade (20-40 anos) focados em saúde pessoal, e idosos (acima de 60 anos) que compram medicamentos contínuos e de cuidados preventivos.</a:t>
            </a:r>
            <a:endParaRPr lang="en-US" sz="2400" dirty="0"/>
          </a:p>
        </p:txBody>
      </p:sp>
      <p:pic>
        <p:nvPicPr>
          <p:cNvPr id="5" name="Content Placeholder 4" descr="A blue and orange pie chart&#10;&#10;Description automatically generated">
            <a:extLst>
              <a:ext uri="{FF2B5EF4-FFF2-40B4-BE49-F238E27FC236}">
                <a16:creationId xmlns:a16="http://schemas.microsoft.com/office/drawing/2014/main" id="{444992DE-E328-A022-D323-D99CAF5DB722}"/>
              </a:ext>
            </a:extLst>
          </p:cNvPr>
          <p:cNvPicPr>
            <a:picLocks noChangeAspect="1"/>
          </p:cNvPicPr>
          <p:nvPr/>
        </p:nvPicPr>
        <p:blipFill>
          <a:blip r:embed="rId2"/>
          <a:stretch>
            <a:fillRect/>
          </a:stretch>
        </p:blipFill>
        <p:spPr>
          <a:xfrm>
            <a:off x="7581901" y="762001"/>
            <a:ext cx="2500021" cy="2506134"/>
          </a:xfrm>
          <a:prstGeom prst="rect">
            <a:avLst/>
          </a:prstGeom>
        </p:spPr>
      </p:pic>
      <p:pic>
        <p:nvPicPr>
          <p:cNvPr id="7" name="Picture 6" descr="A graph with blue lines&#10;&#10;Description automatically generated">
            <a:extLst>
              <a:ext uri="{FF2B5EF4-FFF2-40B4-BE49-F238E27FC236}">
                <a16:creationId xmlns:a16="http://schemas.microsoft.com/office/drawing/2014/main" id="{A1F591E3-758F-1642-54AE-6AF38DAC56C3}"/>
              </a:ext>
            </a:extLst>
          </p:cNvPr>
          <p:cNvPicPr>
            <a:picLocks noChangeAspect="1"/>
          </p:cNvPicPr>
          <p:nvPr/>
        </p:nvPicPr>
        <p:blipFill>
          <a:blip r:embed="rId3"/>
          <a:stretch>
            <a:fillRect/>
          </a:stretch>
        </p:blipFill>
        <p:spPr>
          <a:xfrm>
            <a:off x="6975516" y="3589866"/>
            <a:ext cx="3712791" cy="2506134"/>
          </a:xfrm>
          <a:prstGeom prst="rect">
            <a:avLst/>
          </a:prstGeom>
        </p:spPr>
      </p:pic>
    </p:spTree>
    <p:extLst>
      <p:ext uri="{BB962C8B-B14F-4D97-AF65-F5344CB8AC3E}">
        <p14:creationId xmlns:p14="http://schemas.microsoft.com/office/powerpoint/2010/main" val="286384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794E-2F83-46E3-CE53-E4D8DD69FBE5}"/>
              </a:ext>
            </a:extLst>
          </p:cNvPr>
          <p:cNvSpPr>
            <a:spLocks noGrp="1"/>
          </p:cNvSpPr>
          <p:nvPr>
            <p:ph type="title"/>
          </p:nvPr>
        </p:nvSpPr>
        <p:spPr>
          <a:xfrm>
            <a:off x="0" y="0"/>
            <a:ext cx="9144000" cy="1263649"/>
          </a:xfrm>
        </p:spPr>
        <p:txBody>
          <a:bodyPr/>
          <a:lstStyle/>
          <a:p>
            <a:r>
              <a:rPr lang="pt-BR" dirty="0"/>
              <a:t>Insights e Próximos Passos</a:t>
            </a:r>
          </a:p>
        </p:txBody>
      </p:sp>
      <p:sp>
        <p:nvSpPr>
          <p:cNvPr id="3" name="Content Placeholder 2">
            <a:extLst>
              <a:ext uri="{FF2B5EF4-FFF2-40B4-BE49-F238E27FC236}">
                <a16:creationId xmlns:a16="http://schemas.microsoft.com/office/drawing/2014/main" id="{58E71DFE-5906-4670-A072-5A8F090A7CA0}"/>
              </a:ext>
            </a:extLst>
          </p:cNvPr>
          <p:cNvSpPr>
            <a:spLocks noGrp="1"/>
          </p:cNvSpPr>
          <p:nvPr>
            <p:ph idx="1"/>
          </p:nvPr>
        </p:nvSpPr>
        <p:spPr>
          <a:xfrm>
            <a:off x="0" y="1350734"/>
            <a:ext cx="6096000" cy="5507266"/>
          </a:xfrm>
        </p:spPr>
        <p:txBody>
          <a:bodyPr>
            <a:normAutofit lnSpcReduction="10000"/>
          </a:bodyPr>
          <a:lstStyle/>
          <a:p>
            <a:pPr marL="0" indent="0">
              <a:buNone/>
            </a:pPr>
            <a:r>
              <a:rPr lang="pt-BR" sz="2400" b="1" dirty="0"/>
              <a:t>Resumo dos Dados:</a:t>
            </a:r>
            <a:endParaRPr lang="pt-BR" sz="2400" dirty="0"/>
          </a:p>
          <a:p>
            <a:pPr>
              <a:buFont typeface="Arial" panose="020B0604020202020204" pitchFamily="34" charset="0"/>
              <a:buChar char="•"/>
            </a:pPr>
            <a:r>
              <a:rPr lang="pt-BR" sz="2400" b="1" dirty="0"/>
              <a:t>Sexo:</a:t>
            </a:r>
            <a:r>
              <a:rPr lang="pt-BR" sz="2400" dirty="0"/>
              <a:t> Consumidores de remédios são predominantemente do sexo 2 (feminino), exceto no </a:t>
            </a:r>
            <a:r>
              <a:rPr lang="pt-BR" sz="2400" b="1" dirty="0"/>
              <a:t>Receituário Tipo 4</a:t>
            </a:r>
            <a:r>
              <a:rPr lang="pt-BR" sz="2400" dirty="0"/>
              <a:t>, onde o sexo 1 (masculino) prevalece.</a:t>
            </a:r>
          </a:p>
          <a:p>
            <a:pPr>
              <a:buFont typeface="Arial" panose="020B0604020202020204" pitchFamily="34" charset="0"/>
              <a:buChar char="•"/>
            </a:pPr>
            <a:r>
              <a:rPr lang="pt-BR" sz="2400" b="1" dirty="0"/>
              <a:t>Idade:</a:t>
            </a:r>
            <a:r>
              <a:rPr lang="pt-BR" sz="2400" dirty="0"/>
              <a:t> Maiores picos de compras ocorrem em torno dos </a:t>
            </a:r>
            <a:r>
              <a:rPr lang="pt-BR" sz="2400" b="1" dirty="0"/>
              <a:t>23 e 43 anos</a:t>
            </a:r>
            <a:r>
              <a:rPr lang="pt-BR" sz="2400" dirty="0"/>
              <a:t>, excluindo idades muito baixas.</a:t>
            </a:r>
          </a:p>
          <a:p>
            <a:pPr>
              <a:buFont typeface="Arial" panose="020B0604020202020204" pitchFamily="34" charset="0"/>
              <a:buChar char="•"/>
            </a:pPr>
            <a:r>
              <a:rPr lang="pt-BR" sz="2400" b="1" dirty="0"/>
              <a:t>Localidade:</a:t>
            </a:r>
            <a:r>
              <a:rPr lang="pt-BR" sz="2400" dirty="0"/>
              <a:t> O </a:t>
            </a:r>
            <a:r>
              <a:rPr lang="pt-BR" sz="2400" b="1" dirty="0"/>
              <a:t>Sudeste</a:t>
            </a:r>
            <a:r>
              <a:rPr lang="pt-BR" sz="2400" dirty="0"/>
              <a:t> é a região de maior consumo, com destaque para </a:t>
            </a:r>
            <a:r>
              <a:rPr lang="pt-BR" sz="2400" b="1" dirty="0"/>
              <a:t>São Paulo e Rio de Janeiro</a:t>
            </a:r>
            <a:r>
              <a:rPr lang="pt-BR" sz="2400" dirty="0"/>
              <a:t>.</a:t>
            </a:r>
          </a:p>
          <a:p>
            <a:pPr>
              <a:buFont typeface="Arial" panose="020B0604020202020204" pitchFamily="34" charset="0"/>
              <a:buChar char="•"/>
            </a:pPr>
            <a:r>
              <a:rPr lang="pt-BR" sz="2400" b="1" dirty="0"/>
              <a:t>CID10:</a:t>
            </a:r>
            <a:r>
              <a:rPr lang="pt-BR" sz="2400" dirty="0"/>
              <a:t> Alta quantidade de valores nulos indica que o código </a:t>
            </a:r>
            <a:r>
              <a:rPr lang="pt-BR" sz="2400" b="1" dirty="0"/>
              <a:t>não é obrigatório</a:t>
            </a:r>
            <a:r>
              <a:rPr lang="pt-BR" sz="2400" dirty="0"/>
              <a:t>, exceto em medicamentos controlados, como psiquiátricos.</a:t>
            </a:r>
          </a:p>
          <a:p>
            <a:endParaRPr lang="pt-BR" sz="2400" dirty="0"/>
          </a:p>
          <a:p>
            <a:endParaRPr lang="pt-BR" sz="2400" dirty="0"/>
          </a:p>
        </p:txBody>
      </p:sp>
      <p:pic>
        <p:nvPicPr>
          <p:cNvPr id="10" name="Picture 9">
            <a:extLst>
              <a:ext uri="{FF2B5EF4-FFF2-40B4-BE49-F238E27FC236}">
                <a16:creationId xmlns:a16="http://schemas.microsoft.com/office/drawing/2014/main" id="{D9D4FBB6-76B3-9254-F470-0D65C08DEFC9}"/>
              </a:ext>
            </a:extLst>
          </p:cNvPr>
          <p:cNvPicPr>
            <a:picLocks noChangeAspect="1"/>
          </p:cNvPicPr>
          <p:nvPr/>
        </p:nvPicPr>
        <p:blipFill>
          <a:blip r:embed="rId2"/>
          <a:stretch>
            <a:fillRect/>
          </a:stretch>
        </p:blipFill>
        <p:spPr>
          <a:xfrm>
            <a:off x="6808909" y="498359"/>
            <a:ext cx="2456980" cy="1817492"/>
          </a:xfrm>
          <a:prstGeom prst="rect">
            <a:avLst/>
          </a:prstGeom>
        </p:spPr>
      </p:pic>
      <p:pic>
        <p:nvPicPr>
          <p:cNvPr id="12" name="Picture 11">
            <a:extLst>
              <a:ext uri="{FF2B5EF4-FFF2-40B4-BE49-F238E27FC236}">
                <a16:creationId xmlns:a16="http://schemas.microsoft.com/office/drawing/2014/main" id="{0B91C3E7-B3EC-9832-87F8-5198551443BC}"/>
              </a:ext>
            </a:extLst>
          </p:cNvPr>
          <p:cNvPicPr>
            <a:picLocks noChangeAspect="1"/>
          </p:cNvPicPr>
          <p:nvPr/>
        </p:nvPicPr>
        <p:blipFill>
          <a:blip r:embed="rId3"/>
          <a:stretch>
            <a:fillRect/>
          </a:stretch>
        </p:blipFill>
        <p:spPr>
          <a:xfrm>
            <a:off x="9423807" y="498003"/>
            <a:ext cx="2457454" cy="1843090"/>
          </a:xfrm>
          <a:prstGeom prst="rect">
            <a:avLst/>
          </a:prstGeom>
        </p:spPr>
      </p:pic>
      <p:pic>
        <p:nvPicPr>
          <p:cNvPr id="14" name="Picture 13">
            <a:extLst>
              <a:ext uri="{FF2B5EF4-FFF2-40B4-BE49-F238E27FC236}">
                <a16:creationId xmlns:a16="http://schemas.microsoft.com/office/drawing/2014/main" id="{2BC717EF-BE98-ABFC-0878-C36DE2A787AA}"/>
              </a:ext>
            </a:extLst>
          </p:cNvPr>
          <p:cNvPicPr>
            <a:picLocks noChangeAspect="1"/>
          </p:cNvPicPr>
          <p:nvPr/>
        </p:nvPicPr>
        <p:blipFill>
          <a:blip r:embed="rId4"/>
          <a:stretch>
            <a:fillRect/>
          </a:stretch>
        </p:blipFill>
        <p:spPr>
          <a:xfrm>
            <a:off x="6808909" y="2513584"/>
            <a:ext cx="2423323" cy="1817492"/>
          </a:xfrm>
          <a:prstGeom prst="rect">
            <a:avLst/>
          </a:prstGeom>
        </p:spPr>
      </p:pic>
      <p:pic>
        <p:nvPicPr>
          <p:cNvPr id="16" name="Picture 15">
            <a:extLst>
              <a:ext uri="{FF2B5EF4-FFF2-40B4-BE49-F238E27FC236}">
                <a16:creationId xmlns:a16="http://schemas.microsoft.com/office/drawing/2014/main" id="{82800313-CDB8-A963-9B7E-86F13AB1C7DD}"/>
              </a:ext>
            </a:extLst>
          </p:cNvPr>
          <p:cNvPicPr>
            <a:picLocks noChangeAspect="1"/>
          </p:cNvPicPr>
          <p:nvPr/>
        </p:nvPicPr>
        <p:blipFill>
          <a:blip r:embed="rId5"/>
          <a:stretch>
            <a:fillRect/>
          </a:stretch>
        </p:blipFill>
        <p:spPr>
          <a:xfrm>
            <a:off x="9423807" y="2513584"/>
            <a:ext cx="2423323" cy="1843090"/>
          </a:xfrm>
          <a:prstGeom prst="rect">
            <a:avLst/>
          </a:prstGeom>
        </p:spPr>
      </p:pic>
      <p:pic>
        <p:nvPicPr>
          <p:cNvPr id="18" name="Picture 17">
            <a:extLst>
              <a:ext uri="{FF2B5EF4-FFF2-40B4-BE49-F238E27FC236}">
                <a16:creationId xmlns:a16="http://schemas.microsoft.com/office/drawing/2014/main" id="{368483A5-3B1B-B7F4-9AF4-72A7982A4959}"/>
              </a:ext>
            </a:extLst>
          </p:cNvPr>
          <p:cNvPicPr>
            <a:picLocks noChangeAspect="1"/>
          </p:cNvPicPr>
          <p:nvPr/>
        </p:nvPicPr>
        <p:blipFill>
          <a:blip r:embed="rId6"/>
          <a:stretch>
            <a:fillRect/>
          </a:stretch>
        </p:blipFill>
        <p:spPr>
          <a:xfrm>
            <a:off x="6808909" y="4503567"/>
            <a:ext cx="2456981" cy="1817493"/>
          </a:xfrm>
          <a:prstGeom prst="rect">
            <a:avLst/>
          </a:prstGeom>
        </p:spPr>
      </p:pic>
      <p:pic>
        <p:nvPicPr>
          <p:cNvPr id="20" name="Picture 19">
            <a:extLst>
              <a:ext uri="{FF2B5EF4-FFF2-40B4-BE49-F238E27FC236}">
                <a16:creationId xmlns:a16="http://schemas.microsoft.com/office/drawing/2014/main" id="{602B35CD-1F4E-2EBA-8013-4EA908049626}"/>
              </a:ext>
            </a:extLst>
          </p:cNvPr>
          <p:cNvPicPr>
            <a:picLocks noChangeAspect="1"/>
          </p:cNvPicPr>
          <p:nvPr/>
        </p:nvPicPr>
        <p:blipFill>
          <a:blip r:embed="rId7"/>
          <a:stretch>
            <a:fillRect/>
          </a:stretch>
        </p:blipFill>
        <p:spPr>
          <a:xfrm>
            <a:off x="9423807" y="4503568"/>
            <a:ext cx="2423323" cy="1856430"/>
          </a:xfrm>
          <a:prstGeom prst="rect">
            <a:avLst/>
          </a:prstGeom>
        </p:spPr>
      </p:pic>
    </p:spTree>
    <p:extLst>
      <p:ext uri="{BB962C8B-B14F-4D97-AF65-F5344CB8AC3E}">
        <p14:creationId xmlns:p14="http://schemas.microsoft.com/office/powerpoint/2010/main" val="123608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794E-2F83-46E3-CE53-E4D8DD69FBE5}"/>
              </a:ext>
            </a:extLst>
          </p:cNvPr>
          <p:cNvSpPr>
            <a:spLocks noGrp="1"/>
          </p:cNvSpPr>
          <p:nvPr>
            <p:ph type="title"/>
          </p:nvPr>
        </p:nvSpPr>
        <p:spPr>
          <a:xfrm>
            <a:off x="0" y="0"/>
            <a:ext cx="9144000" cy="1263649"/>
          </a:xfrm>
        </p:spPr>
        <p:txBody>
          <a:bodyPr/>
          <a:lstStyle/>
          <a:p>
            <a:r>
              <a:rPr lang="pt-BR" dirty="0"/>
              <a:t>Insights e Próximos Passos</a:t>
            </a:r>
          </a:p>
        </p:txBody>
      </p:sp>
      <p:sp>
        <p:nvSpPr>
          <p:cNvPr id="3" name="Content Placeholder 2">
            <a:extLst>
              <a:ext uri="{FF2B5EF4-FFF2-40B4-BE49-F238E27FC236}">
                <a16:creationId xmlns:a16="http://schemas.microsoft.com/office/drawing/2014/main" id="{58E71DFE-5906-4670-A072-5A8F090A7CA0}"/>
              </a:ext>
            </a:extLst>
          </p:cNvPr>
          <p:cNvSpPr>
            <a:spLocks noGrp="1"/>
          </p:cNvSpPr>
          <p:nvPr>
            <p:ph idx="1"/>
          </p:nvPr>
        </p:nvSpPr>
        <p:spPr>
          <a:xfrm>
            <a:off x="0" y="1179761"/>
            <a:ext cx="12192000" cy="5507266"/>
          </a:xfrm>
        </p:spPr>
        <p:txBody>
          <a:bodyPr>
            <a:normAutofit fontScale="85000" lnSpcReduction="20000"/>
          </a:bodyPr>
          <a:lstStyle/>
          <a:p>
            <a:pPr marL="0" indent="0">
              <a:buNone/>
            </a:pPr>
            <a:r>
              <a:rPr lang="pt-BR" b="1" dirty="0"/>
              <a:t>Recomendações:</a:t>
            </a:r>
            <a:endParaRPr lang="pt-BR" dirty="0"/>
          </a:p>
          <a:p>
            <a:r>
              <a:rPr lang="pt-BR" b="1" dirty="0"/>
              <a:t>Segmentação por Sexo e Receituário:</a:t>
            </a:r>
            <a:endParaRPr lang="pt-BR" dirty="0"/>
          </a:p>
          <a:p>
            <a:pPr lvl="1">
              <a:buFont typeface="Courier New" panose="02070309020205020404" pitchFamily="49" charset="0"/>
              <a:buChar char="o"/>
            </a:pPr>
            <a:r>
              <a:rPr lang="pt-BR" dirty="0"/>
              <a:t>Focar campanhas no </a:t>
            </a:r>
            <a:r>
              <a:rPr lang="pt-BR" b="1" dirty="0"/>
              <a:t>sexo 2</a:t>
            </a:r>
            <a:r>
              <a:rPr lang="pt-BR" dirty="0"/>
              <a:t> (feminino).</a:t>
            </a:r>
          </a:p>
          <a:p>
            <a:pPr lvl="1">
              <a:buFont typeface="Courier New" panose="02070309020205020404" pitchFamily="49" charset="0"/>
              <a:buChar char="o"/>
            </a:pPr>
            <a:r>
              <a:rPr lang="pt-BR" dirty="0"/>
              <a:t>Promoções específicas para </a:t>
            </a:r>
            <a:r>
              <a:rPr lang="pt-BR" b="1" dirty="0"/>
              <a:t>Receituário Tipo 4</a:t>
            </a:r>
            <a:r>
              <a:rPr lang="pt-BR" dirty="0"/>
              <a:t> (masculino).</a:t>
            </a:r>
          </a:p>
          <a:p>
            <a:r>
              <a:rPr lang="pt-BR" b="1" dirty="0"/>
              <a:t>Marketing por Faixa Etária:</a:t>
            </a:r>
            <a:endParaRPr lang="pt-BR" dirty="0"/>
          </a:p>
          <a:p>
            <a:pPr lvl="1">
              <a:buFont typeface="Courier New" panose="02070309020205020404" pitchFamily="49" charset="0"/>
              <a:buChar char="o"/>
            </a:pPr>
            <a:r>
              <a:rPr lang="pt-BR" dirty="0"/>
              <a:t>Direcionar ações para </a:t>
            </a:r>
            <a:r>
              <a:rPr lang="pt-BR" b="1" dirty="0"/>
              <a:t>jovens adultos (23 anos)</a:t>
            </a:r>
            <a:r>
              <a:rPr lang="pt-BR" dirty="0"/>
              <a:t> e </a:t>
            </a:r>
            <a:r>
              <a:rPr lang="pt-BR" b="1" dirty="0"/>
              <a:t>meia-idade (43 anos)</a:t>
            </a:r>
            <a:r>
              <a:rPr lang="pt-BR" dirty="0"/>
              <a:t>.</a:t>
            </a:r>
          </a:p>
          <a:p>
            <a:pPr lvl="1">
              <a:buFont typeface="Courier New" panose="02070309020205020404" pitchFamily="49" charset="0"/>
              <a:buChar char="o"/>
            </a:pPr>
            <a:r>
              <a:rPr lang="pt-BR" dirty="0"/>
              <a:t>Cruzar </a:t>
            </a:r>
            <a:r>
              <a:rPr lang="pt-BR" b="1" dirty="0"/>
              <a:t>idade</a:t>
            </a:r>
            <a:r>
              <a:rPr lang="pt-BR" dirty="0"/>
              <a:t> com outras variáveis para insights mais precisos.</a:t>
            </a:r>
          </a:p>
          <a:p>
            <a:r>
              <a:rPr lang="pt-BR" b="1" dirty="0"/>
              <a:t>Otimização Regional:</a:t>
            </a:r>
            <a:endParaRPr lang="pt-BR" dirty="0"/>
          </a:p>
          <a:p>
            <a:pPr lvl="1">
              <a:buFont typeface="Courier New" panose="02070309020205020404" pitchFamily="49" charset="0"/>
              <a:buChar char="o"/>
            </a:pPr>
            <a:r>
              <a:rPr lang="pt-BR" dirty="0"/>
              <a:t>Expandir esforços no </a:t>
            </a:r>
            <a:r>
              <a:rPr lang="pt-BR" b="1" dirty="0"/>
              <a:t>Sudeste</a:t>
            </a:r>
            <a:r>
              <a:rPr lang="pt-BR" dirty="0"/>
              <a:t>, especialmente em </a:t>
            </a:r>
            <a:r>
              <a:rPr lang="pt-BR" b="1" dirty="0"/>
              <a:t>SP</a:t>
            </a:r>
            <a:r>
              <a:rPr lang="pt-BR" dirty="0"/>
              <a:t> e </a:t>
            </a:r>
            <a:r>
              <a:rPr lang="pt-BR" b="1" dirty="0"/>
              <a:t>RJ</a:t>
            </a:r>
            <a:r>
              <a:rPr lang="pt-BR" dirty="0"/>
              <a:t>.</a:t>
            </a:r>
          </a:p>
          <a:p>
            <a:pPr lvl="1">
              <a:buFont typeface="Courier New" panose="02070309020205020404" pitchFamily="49" charset="0"/>
              <a:buChar char="o"/>
            </a:pPr>
            <a:r>
              <a:rPr lang="pt-BR" dirty="0"/>
              <a:t>Analisar o consumo em relação à população para identificar oportunidades.</a:t>
            </a:r>
          </a:p>
          <a:p>
            <a:r>
              <a:rPr lang="pt-BR" b="1" dirty="0"/>
              <a:t>Necessidades Terapêuticas:</a:t>
            </a:r>
            <a:endParaRPr lang="pt-BR" dirty="0"/>
          </a:p>
          <a:p>
            <a:pPr lvl="1">
              <a:buFont typeface="Courier New" panose="02070309020205020404" pitchFamily="49" charset="0"/>
              <a:buChar char="o"/>
            </a:pPr>
            <a:r>
              <a:rPr lang="pt-BR" dirty="0"/>
              <a:t>Personalizar campanhas por </a:t>
            </a:r>
            <a:r>
              <a:rPr lang="pt-BR" b="1" dirty="0"/>
              <a:t>princípio ativo</a:t>
            </a:r>
            <a:r>
              <a:rPr lang="pt-BR" dirty="0"/>
              <a:t>, </a:t>
            </a:r>
            <a:r>
              <a:rPr lang="pt-BR" b="1" dirty="0"/>
              <a:t>sexo</a:t>
            </a:r>
            <a:r>
              <a:rPr lang="pt-BR" dirty="0"/>
              <a:t>, </a:t>
            </a:r>
            <a:r>
              <a:rPr lang="pt-BR" b="1" dirty="0"/>
              <a:t>idade</a:t>
            </a:r>
            <a:r>
              <a:rPr lang="pt-BR" dirty="0"/>
              <a:t> e </a:t>
            </a:r>
            <a:r>
              <a:rPr lang="pt-BR" b="1" dirty="0"/>
              <a:t>localidade</a:t>
            </a:r>
            <a:r>
              <a:rPr lang="pt-BR" dirty="0"/>
              <a:t>.</a:t>
            </a:r>
          </a:p>
          <a:p>
            <a:pPr lvl="1">
              <a:buFont typeface="Courier New" panose="02070309020205020404" pitchFamily="49" charset="0"/>
              <a:buChar char="o"/>
            </a:pPr>
            <a:r>
              <a:rPr lang="pt-BR" dirty="0"/>
              <a:t>Otimizar estoque com base na </a:t>
            </a:r>
            <a:r>
              <a:rPr lang="pt-BR" b="1" dirty="0"/>
              <a:t>urgência</a:t>
            </a:r>
            <a:r>
              <a:rPr lang="pt-BR" dirty="0"/>
              <a:t> e </a:t>
            </a:r>
            <a:r>
              <a:rPr lang="pt-BR" b="1" dirty="0"/>
              <a:t>frequência</a:t>
            </a:r>
            <a:r>
              <a:rPr lang="pt-BR" dirty="0"/>
              <a:t> de vendas.</a:t>
            </a:r>
          </a:p>
          <a:p>
            <a:r>
              <a:rPr lang="pt-BR" b="1" dirty="0"/>
              <a:t>Conformidade com CID10:</a:t>
            </a:r>
            <a:endParaRPr lang="pt-BR" dirty="0"/>
          </a:p>
          <a:p>
            <a:pPr lvl="1">
              <a:buFont typeface="Courier New" panose="02070309020205020404" pitchFamily="49" charset="0"/>
              <a:buChar char="o"/>
            </a:pPr>
            <a:r>
              <a:rPr lang="pt-BR" dirty="0"/>
              <a:t>Assegurar documentação para medicamentos controlados conforme exigido.</a:t>
            </a:r>
          </a:p>
          <a:p>
            <a:r>
              <a:rPr lang="pt-BR" b="1" dirty="0"/>
              <a:t>Aprimoramento do Atendimento:</a:t>
            </a:r>
            <a:endParaRPr lang="pt-BR" dirty="0"/>
          </a:p>
          <a:p>
            <a:pPr lvl="1">
              <a:buFont typeface="Courier New" panose="02070309020205020404" pitchFamily="49" charset="0"/>
              <a:buChar char="o"/>
            </a:pPr>
            <a:r>
              <a:rPr lang="pt-BR" dirty="0"/>
              <a:t>Facilitar o </a:t>
            </a:r>
            <a:r>
              <a:rPr lang="pt-BR" b="1" dirty="0"/>
              <a:t>acesso à informação</a:t>
            </a:r>
            <a:r>
              <a:rPr lang="pt-BR" dirty="0"/>
              <a:t> e personalizar o </a:t>
            </a:r>
            <a:r>
              <a:rPr lang="pt-BR" b="1" dirty="0"/>
              <a:t>atendimento</a:t>
            </a:r>
            <a:r>
              <a:rPr lang="pt-BR" dirty="0"/>
              <a:t> com base em dados de compras.</a:t>
            </a:r>
          </a:p>
        </p:txBody>
      </p:sp>
    </p:spTree>
    <p:extLst>
      <p:ext uri="{BB962C8B-B14F-4D97-AF65-F5344CB8AC3E}">
        <p14:creationId xmlns:p14="http://schemas.microsoft.com/office/powerpoint/2010/main" val="485140318"/>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201B38"/>
      </a:dk2>
      <a:lt2>
        <a:srgbClr val="E4E8E2"/>
      </a:lt2>
      <a:accent1>
        <a:srgbClr val="944DC3"/>
      </a:accent1>
      <a:accent2>
        <a:srgbClr val="503BB1"/>
      </a:accent2>
      <a:accent3>
        <a:srgbClr val="4D68C3"/>
      </a:accent3>
      <a:accent4>
        <a:srgbClr val="3B88B1"/>
      </a:accent4>
      <a:accent5>
        <a:srgbClr val="46B3AB"/>
      </a:accent5>
      <a:accent6>
        <a:srgbClr val="3BB178"/>
      </a:accent6>
      <a:hlink>
        <a:srgbClr val="338F9A"/>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243</TotalTime>
  <Words>716</Words>
  <Application>Microsoft Office PowerPoint</Application>
  <PresentationFormat>Widescreen</PresentationFormat>
  <Paragraphs>49</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Arial Nova Cond</vt:lpstr>
      <vt:lpstr>Courier New</vt:lpstr>
      <vt:lpstr>Impact</vt:lpstr>
      <vt:lpstr>TornVTI</vt:lpstr>
      <vt:lpstr>Análise de Venda Farmacêuticas</vt:lpstr>
      <vt:lpstr>Metodologia e preparação de Dados</vt:lpstr>
      <vt:lpstr>Metodologia e preparação de Dados</vt:lpstr>
      <vt:lpstr>Tedência de Vendas por Região</vt:lpstr>
      <vt:lpstr>Perfil do Consumidor</vt:lpstr>
      <vt:lpstr>Insights e Próximos Passos</vt:lpstr>
      <vt:lpstr>Insights e Próximos Passos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Danilo Kawaguchi</dc:creator>
  <cp:lastModifiedBy>Danilo Kawaguchi</cp:lastModifiedBy>
  <cp:revision>1</cp:revision>
  <dcterms:created xsi:type="dcterms:W3CDTF">2024-08-29T13:08:17Z</dcterms:created>
  <dcterms:modified xsi:type="dcterms:W3CDTF">2024-08-29T17:13:07Z</dcterms:modified>
</cp:coreProperties>
</file>