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224963" cy="5230813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Merriweather" panose="020B0604020202020204" charset="-52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8">
          <p15:clr>
            <a:srgbClr val="000000"/>
          </p15:clr>
        </p15:guide>
        <p15:guide id="2" pos="290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42" y="96"/>
      </p:cViewPr>
      <p:guideLst>
        <p:guide orient="horz" pos="1648"/>
        <p:guide pos="2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886434" y="-1204663"/>
            <a:ext cx="3452095" cy="83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494335" y="1403238"/>
            <a:ext cx="4463143" cy="2075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266227" y="-595504"/>
            <a:ext cx="4463143" cy="607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61248" y="1220523"/>
            <a:ext cx="4074359" cy="345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89356" y="1220523"/>
            <a:ext cx="4074359" cy="345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1248" y="1658846"/>
            <a:ext cx="4075961" cy="301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86153" y="1170879"/>
            <a:ext cx="4077562" cy="48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86153" y="1658846"/>
            <a:ext cx="4077562" cy="301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606704" y="208264"/>
            <a:ext cx="5157011" cy="4464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1249" y="1094596"/>
            <a:ext cx="3034949" cy="357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808157" y="467383"/>
            <a:ext cx="5534978" cy="313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08157" y="4093838"/>
            <a:ext cx="5534978" cy="61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rive.google.com/file/d/1VT3dDrg_DZW_DNblZ8F9_AOHUAP0r7fk/view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://drive.google.com/file/d/1lUvObOZeIPt7GUKX3g4wtR_PPpgaKEOc/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436017" y="1247254"/>
            <a:ext cx="799288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Индивидуальный проект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/>
              <a:t>Создание манипулятора-сурдопереводчика</a:t>
            </a:r>
            <a:endParaRPr sz="3000" b="1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2131417" y="3047454"/>
            <a:ext cx="1828800" cy="134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Город:</a:t>
            </a:r>
            <a:endParaRPr/>
          </a:p>
          <a:p>
            <a:pPr marL="342900" marR="0" lvl="0" indent="-34290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Площадка:</a:t>
            </a:r>
            <a:endParaRPr/>
          </a:p>
          <a:p>
            <a:pPr marL="342900" marR="0" lvl="0" indent="-34290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Учащи</a:t>
            </a:r>
            <a:r>
              <a:rPr lang="ru-RU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е</a:t>
            </a:r>
            <a:r>
              <a:rPr lang="ru-RU" sz="14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ся:</a:t>
            </a:r>
            <a:endParaRPr/>
          </a:p>
          <a:p>
            <a:pPr marL="342900" marR="0" lvl="0" indent="-34290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Преподаватель:</a:t>
            </a:r>
            <a:endParaRPr/>
          </a:p>
          <a:p>
            <a:pPr marL="342900" marR="0" lvl="0" indent="-34290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Дата:</a:t>
            </a:r>
            <a:endParaRPr sz="1400" b="1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4036417" y="3047454"/>
            <a:ext cx="3429000" cy="134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400"/>
              <a:buFont typeface="Arial"/>
              <a:buNone/>
            </a:pPr>
            <a:r>
              <a:rPr lang="ru-RU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Челябинск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r>
              <a:rPr lang="ru-RU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МАОУ “Лицей №97 г.Челябинска”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7365D"/>
              </a:buClr>
              <a:buSzPts val="1400"/>
              <a:buFont typeface="Arial"/>
              <a:buNone/>
            </a:pPr>
            <a:r>
              <a:rPr lang="ru-RU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Радькин Кирилл, Калинин Данил</a:t>
            </a:r>
            <a:endParaRPr sz="1400" b="1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r>
              <a:rPr lang="ru-RU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Деникин А.В.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7365D"/>
              </a:buClr>
              <a:buSzPts val="1400"/>
              <a:buFont typeface="Arial"/>
              <a:buNone/>
            </a:pPr>
            <a:r>
              <a:rPr lang="ru-RU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21 мая 2018 г.</a:t>
            </a:r>
            <a:endParaRPr sz="1400" b="1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744975" y="820074"/>
            <a:ext cx="7450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Структура кода для Arduino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744975" y="2168150"/>
            <a:ext cx="3403200" cy="2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Основной частью написанной нами библиотеки является матрица, которая содержит значения углов наклона каждого пальца для букв алфавита.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4" name="Shape 164"/>
          <p:cNvSpPr txBox="1"/>
          <p:nvPr/>
        </p:nvSpPr>
        <p:spPr>
          <a:xfrm flipH="1">
            <a:off x="4148175" y="1527175"/>
            <a:ext cx="1756800" cy="14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Фрагмент кода 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744975" y="1571800"/>
            <a:ext cx="2611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Принцип работы кода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r="58164"/>
          <a:stretch/>
        </p:blipFill>
        <p:spPr>
          <a:xfrm>
            <a:off x="4271750" y="2168150"/>
            <a:ext cx="1435300" cy="29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188275" y="11178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/>
              <a:t>Заключение</a:t>
            </a:r>
            <a:endParaRPr sz="2500"/>
          </a:p>
        </p:txBody>
      </p:sp>
      <p:sp>
        <p:nvSpPr>
          <p:cNvPr id="172" name="Shape 172"/>
          <p:cNvSpPr txBox="1"/>
          <p:nvPr/>
        </p:nvSpPr>
        <p:spPr>
          <a:xfrm>
            <a:off x="1297500" y="2181238"/>
            <a:ext cx="3403200" cy="2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latin typeface="Merriweather"/>
                <a:ea typeface="Merriweather"/>
                <a:cs typeface="Merriweather"/>
                <a:sym typeface="Merriweather"/>
              </a:rPr>
              <a:t>Мы добились всех поставленных нами задач: создали рабочую модель манипулятора и написали удобное ПО для работы с ним.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5117300" y="1567550"/>
            <a:ext cx="26199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latin typeface="Merriweather"/>
                <a:ea typeface="Merriweather"/>
                <a:cs typeface="Merriweather"/>
                <a:sym typeface="Merriweather"/>
              </a:rPr>
              <a:t>3D чертеж модели руки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7300" y="2031950"/>
            <a:ext cx="3403200" cy="2476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1820475" y="1383550"/>
            <a:ext cx="5170200" cy="26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9600"/>
          </a:p>
        </p:txBody>
      </p:sp>
      <p:pic>
        <p:nvPicPr>
          <p:cNvPr id="180" name="Shape 180" title="VID_20180605_200727 (online-video-cutter.com)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475" y="9017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 title="20180605_201143 (online-video-cutter.com)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4537" y="9017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1297500" y="1079450"/>
            <a:ext cx="76923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1800">
                <a:latin typeface="Merriweather"/>
                <a:ea typeface="Merriweather"/>
                <a:cs typeface="Merriweather"/>
                <a:sym typeface="Merriweather"/>
              </a:rPr>
              <a:t>Цель работы: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285750" lvl="0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ru-RU" sz="1500">
                <a:latin typeface="Merriweather"/>
                <a:ea typeface="Merriweather"/>
                <a:cs typeface="Merriweather"/>
                <a:sym typeface="Merriweather"/>
              </a:rPr>
              <a:t>Разработать и реализовать проект манипулятора-сурдопереводчика.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1800">
                <a:latin typeface="Merriweather"/>
                <a:ea typeface="Merriweather"/>
                <a:cs typeface="Merriweather"/>
                <a:sym typeface="Merriweather"/>
              </a:rPr>
              <a:t>Задачи работы: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285750" lvl="0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●"/>
            </a:pPr>
            <a:r>
              <a:rPr lang="ru-RU" sz="1500">
                <a:latin typeface="Merriweather"/>
                <a:ea typeface="Merriweather"/>
                <a:cs typeface="Merriweather"/>
                <a:sym typeface="Merriweather"/>
              </a:rPr>
              <a:t>Изучить литературу по теме.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lvl="0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●"/>
            </a:pPr>
            <a:r>
              <a:rPr lang="ru-RU" sz="1500">
                <a:latin typeface="Merriweather"/>
                <a:ea typeface="Merriweather"/>
                <a:cs typeface="Merriweather"/>
                <a:sym typeface="Merriweather"/>
              </a:rPr>
              <a:t>Разработать чертежи установки.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lvl="0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●"/>
            </a:pPr>
            <a:r>
              <a:rPr lang="ru-RU" sz="1500">
                <a:latin typeface="Merriweather"/>
                <a:ea typeface="Merriweather"/>
                <a:cs typeface="Merriweather"/>
                <a:sym typeface="Merriweather"/>
              </a:rPr>
              <a:t>Разработать программное обеспечение установки.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lvl="0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"/>
              <a:buChar char="●"/>
            </a:pPr>
            <a:r>
              <a:rPr lang="ru-RU" sz="1500">
                <a:latin typeface="Merriweather"/>
                <a:ea typeface="Merriweather"/>
                <a:cs typeface="Merriweather"/>
                <a:sym typeface="Merriweather"/>
              </a:rPr>
              <a:t>Разработать и реализовать наиболее удобный способ управления </a:t>
            </a:r>
            <a:r>
              <a:rPr lang="ru-RU" sz="1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установкой.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67000" y="1529200"/>
            <a:ext cx="69906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94175" y="1335000"/>
            <a:ext cx="69906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1151875" y="1079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latin typeface="Merriweather"/>
                <a:ea typeface="Merriweather"/>
                <a:cs typeface="Merriweather"/>
                <a:sym typeface="Merriweather"/>
              </a:rPr>
              <a:t>Что такое язык жестов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297475" y="19938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latin typeface="Merriweather"/>
                <a:ea typeface="Merriweather"/>
                <a:cs typeface="Merriweather"/>
                <a:sym typeface="Merriweather"/>
              </a:rPr>
              <a:t>Язык жестов – это способ невербальной коммуникации.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latin typeface="Merriweather"/>
                <a:ea typeface="Merriweather"/>
                <a:cs typeface="Merriweather"/>
                <a:sym typeface="Merriweather"/>
              </a:rPr>
              <a:t>Данный язык используют преимущественно те люди, которые по каким-либо причинам не имеют возможности изъясняться при помощи речи.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5110750" y="1420250"/>
            <a:ext cx="32331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5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Русский жестовый алфавит</a:t>
            </a:r>
            <a:endParaRPr sz="1500" b="0" i="0" u="none" strike="noStrike" cap="non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63302" y="1993850"/>
            <a:ext cx="3127975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744975" y="820074"/>
            <a:ext cx="7450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Структура Java-кода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44964" y="147790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latin typeface="Merriweather"/>
                <a:ea typeface="Merriweather"/>
                <a:cs typeface="Merriweather"/>
                <a:sym typeface="Merriweather"/>
              </a:rPr>
              <a:t>Приложение состоит из четырех активностей -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latin typeface="Merriweather"/>
                <a:ea typeface="Merriweather"/>
                <a:cs typeface="Merriweather"/>
                <a:sym typeface="Merriweather"/>
              </a:rPr>
              <a:t>-Главный экран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latin typeface="Merriweather"/>
                <a:ea typeface="Merriweather"/>
                <a:cs typeface="Merriweather"/>
                <a:sym typeface="Merriweather"/>
              </a:rPr>
              <a:t>-Активность для работы в режиме ввода текста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latin typeface="Merriweather"/>
                <a:ea typeface="Merriweather"/>
                <a:cs typeface="Merriweather"/>
                <a:sym typeface="Merriweather"/>
              </a:rPr>
              <a:t>-</a:t>
            </a: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Активность для работы в режиме голосового текста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-Активность для работы в ручном режиме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Shape 108"/>
          <p:cNvSpPr txBox="1"/>
          <p:nvPr/>
        </p:nvSpPr>
        <p:spPr>
          <a:xfrm flipH="1">
            <a:off x="6664675" y="1477900"/>
            <a:ext cx="1756800" cy="14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4358964" y="147790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latin typeface="Merriweather"/>
                <a:ea typeface="Merriweather"/>
                <a:cs typeface="Merriweather"/>
                <a:sym typeface="Merriweather"/>
              </a:rPr>
              <a:t>Также, в приложении приложении реализован класс Blutooth (название с ошибкой, т.к. класс Bluetooth уже существует), который используется для обмена данными с модулем Bluetooth, соединенным с Arduino.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744975" y="820074"/>
            <a:ext cx="7450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Режим распознавания речи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744964" y="147790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Для удобства управления моделью было написано Android-приложение с тремя режимами управления.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7963" y="1477900"/>
            <a:ext cx="1756776" cy="3623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 flipH="1">
            <a:off x="6524550" y="1477900"/>
            <a:ext cx="1756800" cy="14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Главный экран приложения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57963" y="1435975"/>
            <a:ext cx="1756776" cy="3623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7963" y="1401700"/>
            <a:ext cx="1756776" cy="3623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744975" y="820074"/>
            <a:ext cx="7450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Режим распознавания речи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744964" y="147790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Для обеспечения удобства ввода текста в приложение был встроен режим  распознавания речи. 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Пользователь диктует текст, который затем появляется в окне ввода.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7963" y="1477900"/>
            <a:ext cx="1756776" cy="362365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 flipH="1">
            <a:off x="6524550" y="1477900"/>
            <a:ext cx="1756800" cy="14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Окно функции распознавания речи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57963" y="1435975"/>
            <a:ext cx="1756776" cy="3623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744975" y="820074"/>
            <a:ext cx="7450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Режим ручного управления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744964" y="147790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В целях реализации функций не только сурдопереводчика, но и обычного манипулятора, в приложение  был встроен режим ручного управления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С помощью 5 ползунков можно задавать величину изгиба пальца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7963" y="1477900"/>
            <a:ext cx="1756776" cy="36236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 flipH="1">
            <a:off x="6524550" y="1477900"/>
            <a:ext cx="1756800" cy="14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Режим ручного управления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57963" y="1435975"/>
            <a:ext cx="1756776" cy="3623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7963" y="1435975"/>
            <a:ext cx="1756776" cy="3623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744975" y="820074"/>
            <a:ext cx="7450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Структура кода для Arduino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744975" y="2168150"/>
            <a:ext cx="3403200" cy="2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latin typeface="Merriweather"/>
                <a:ea typeface="Merriweather"/>
                <a:cs typeface="Merriweather"/>
                <a:sym typeface="Merriweather"/>
              </a:rPr>
              <a:t>Используя написанную библиотеку, в которой содержится информация о контактах подключения к ардуино, матрицу, написанный код принимает информацию, которую передает ему Bluetooth- модуль, который, в свою очередь, получает ее с телефона.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5" name="Shape 145"/>
          <p:cNvSpPr txBox="1"/>
          <p:nvPr/>
        </p:nvSpPr>
        <p:spPr>
          <a:xfrm flipH="1">
            <a:off x="4148175" y="1527175"/>
            <a:ext cx="1756800" cy="14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Фрагмент кода 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180" y="2168150"/>
            <a:ext cx="3647174" cy="29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744975" y="1571800"/>
            <a:ext cx="2611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Принцип работы кода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744975" y="820074"/>
            <a:ext cx="7450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Структура кода для Arduino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744975" y="2168150"/>
            <a:ext cx="3403200" cy="2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С помощью флага, который передается при подключении модуля Bluetooth к смартфону, Arduino отличает буквы от цифр, и, соответственно расшифровывает их.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Shape 154"/>
          <p:cNvSpPr txBox="1"/>
          <p:nvPr/>
        </p:nvSpPr>
        <p:spPr>
          <a:xfrm flipH="1">
            <a:off x="4148175" y="1527175"/>
            <a:ext cx="1756800" cy="14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Фрагмент кода 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180" y="2168150"/>
            <a:ext cx="3647174" cy="29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744975" y="1571800"/>
            <a:ext cx="2611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Принцип работы кода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8177" y="2202252"/>
            <a:ext cx="4956875" cy="2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Произвольный</PresentationFormat>
  <Paragraphs>60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Lato</vt:lpstr>
      <vt:lpstr>Merriweather</vt:lpstr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Даня</dc:creator>
  <cp:lastModifiedBy>Komp</cp:lastModifiedBy>
  <cp:revision>1</cp:revision>
  <dcterms:modified xsi:type="dcterms:W3CDTF">2018-06-06T15:13:17Z</dcterms:modified>
</cp:coreProperties>
</file>