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8"/>
    <p:restoredTop sz="96327"/>
  </p:normalViewPr>
  <p:slideViewPr>
    <p:cSldViewPr snapToGrid="0">
      <p:cViewPr varScale="1">
        <p:scale>
          <a:sx n="142" d="100"/>
          <a:sy n="14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9F47-2BCB-FDA8-EDE4-E3EF69BAF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44B5-BCEE-26DF-6DCC-6B545A0C0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6C79-70FB-7B0E-F05E-49538574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8526-F25C-8F98-9107-3D9E0FDB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FF8F-09D6-11AB-4D47-C5168A1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101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6D67-359C-55E4-F44D-A953DBE3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813DC-D711-DC5A-07B1-4F748C61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CE12-4B21-6CA4-338A-DCE6EDA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E1AF-579B-C96F-B600-181646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4D08-8D42-31AF-7FC6-3EB28004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591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9E4CC-B8EE-3715-1806-5B545472F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C1E7D-C92E-ED04-89B1-BA699DBD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24FD-CB7D-34DD-39F4-DF6CACAA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BC91-F40E-9A0D-2620-1B5380A2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BF7C-A4C3-C3B2-FA61-BFE1856F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8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98C-E19A-9E70-36D3-AA0757F7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F3D-03BB-381F-D8E5-9D49F37B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7C5-0B53-2683-038E-69BBF3F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1D7C-779A-C18F-36E3-92396249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DA98-6750-232C-1886-F14E945D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666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1F0-BAAD-CD4B-F382-6F46F91C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40C5-3B1D-29A8-BA61-C2239838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F74D-A86A-9519-454C-F77E2335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A114-1808-3770-1192-3E90F7D3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AC31-845B-C95E-3262-6FC19B65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67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264-1FB1-6092-D80D-D870498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827C-A8A1-A8E7-671A-2363E3E52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8BA48-6D69-071C-43FA-35B55A56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AEB9-5B79-9015-8050-01EF6AD7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20B8-C7BF-EE8F-A325-6A73282B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74D60-1801-8715-06BE-974C7A3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59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A834-7923-E256-2865-89D51C47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599F-55F7-C53A-95D5-FAAF5DD61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8B10D-5701-34FC-4A2E-2C83BCF7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F0CD4-A071-77EF-FED5-AC7C45F0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4743E-B31A-00DE-1DD2-EB6B1375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9114A-6241-567E-DBAE-3E353E98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5961C-8634-3D5F-CA6B-CA90F1C6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44974-021A-2806-FAA2-E3D3AB94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580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FF6-458A-E495-08AE-59A2709E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4A26C-8C03-D784-2A6B-F1AEC1CC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FD6-12D1-D142-1F03-494ABE4F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33C2F-63A2-7C9E-AF41-AB823CA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3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AEC03-70C8-89C0-B9F4-08CF7F9C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C3B71-FE35-132C-D67C-DFB15474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26D4-D10E-8CEE-9A9B-A223AE83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40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B8AC-C448-80CD-4158-80B33850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2225-890E-8C16-361A-5ABC4602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49DD5-1EAD-DA92-8BD2-00306498E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D9-B4F5-7C01-D938-81FCA138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02C31-8A65-8EA5-4E34-9D33B927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54B4-418D-C702-2D4C-0965C9E9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03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9825-E824-135F-F35A-824E76E0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C264C-E107-2784-9123-92EAD20AA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B6EE3-B85A-489B-44F3-5F908459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8A45A-D092-F9C5-97A4-ACA63103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4E16-43D3-D96B-5815-36EA3AF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CFCED-B88B-034B-3C63-E44AED91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96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17037-226E-4819-1AA2-DDF86C3E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E940-ADDB-A075-F3C9-C42D70D8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744F-880A-F5B2-4E2F-E4D9C5E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2B37-B14A-B74E-A9E3-8B018FA42DDB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D68D-5F26-2E7C-E08E-509800BA6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3997-988A-6FE0-3ABC-621F7324D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72D1-4230-874B-9238-4813117F119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chemistry/debugging-strain/blob/main/DebuggingEfforts.ipynb" TargetMode="External"/><Relationship Id="rId2" Type="http://schemas.openxmlformats.org/officeDocument/2006/relationships/hyperlink" Target="https://github.com/DKchemistry/debugging-strain/blob/main/explanation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Kchemistry/LigBoundConfData/blob/main/Strain.ipynb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8CEB-1018-2F1E-8406-80D14C7DF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Project Roadmap/Overview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99E71-A4A9-5255-34DC-A8AF44BC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TMF/FG</a:t>
            </a:r>
          </a:p>
        </p:txBody>
      </p:sp>
    </p:spTree>
    <p:extLst>
      <p:ext uri="{BB962C8B-B14F-4D97-AF65-F5344CB8AC3E}">
        <p14:creationId xmlns:p14="http://schemas.microsoft.com/office/powerpoint/2010/main" val="90082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1234-8715-EBC5-22FA-CA9806EC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Proposed Workflow: LigBoundConf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0054-69B1-C3BC-D3E7-80AD05C6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31"/>
            <a:ext cx="10515600" cy="4351338"/>
          </a:xfrm>
        </p:spPr>
        <p:txBody>
          <a:bodyPr/>
          <a:lstStyle/>
          <a:p>
            <a:r>
              <a:rPr lang="en-DK" dirty="0"/>
              <a:t>Useful to know what target space dataset covers, not trivial, however I used a na</a:t>
            </a:r>
            <a:r>
              <a:rPr lang="en-GB" dirty="0" err="1"/>
              <a:t>ï</a:t>
            </a:r>
            <a:r>
              <a:rPr lang="en-DK" dirty="0"/>
              <a:t>ve approach (SIFTs PDB -&gt; Pfam conversion via API) 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A7D9894-653E-AE6A-4DA9-63D5044C5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BBEF8-025B-6070-EAF8-1430BBAD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85" y="2290041"/>
            <a:ext cx="9025629" cy="3915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AF471-2E66-0299-67AB-537922135A84}"/>
              </a:ext>
            </a:extLst>
          </p:cNvPr>
          <p:cNvSpPr txBox="1"/>
          <p:nvPr/>
        </p:nvSpPr>
        <p:spPr>
          <a:xfrm>
            <a:off x="1194046" y="6374296"/>
            <a:ext cx="9025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https://github.com/DKchemistry/LigBoundConfData/blob/main/bar_chart_normalized.html</a:t>
            </a:r>
          </a:p>
        </p:txBody>
      </p:sp>
    </p:spTree>
    <p:extLst>
      <p:ext uri="{BB962C8B-B14F-4D97-AF65-F5344CB8AC3E}">
        <p14:creationId xmlns:p14="http://schemas.microsoft.com/office/powerpoint/2010/main" val="18551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B8BD-FD33-9723-8CBC-A7C158C3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Proposed Workflow: LigBoundConf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19D9-88EE-BAB3-9E09-840BCB94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Now to decide how to set up docking study (choice of PDBs, amount of </a:t>
            </a:r>
            <a:r>
              <a:rPr lang="en-DK"/>
              <a:t>targets, amount of decoys, </a:t>
            </a:r>
            <a:r>
              <a:rPr lang="en-DK" dirty="0"/>
              <a:t>computational pipeline, enrichment assessment) </a:t>
            </a:r>
            <a:br>
              <a:rPr lang="en-DK" dirty="0"/>
            </a:br>
            <a:endParaRPr lang="en-DK" dirty="0"/>
          </a:p>
          <a:p>
            <a:r>
              <a:rPr lang="en-DK" dirty="0"/>
              <a:t>Can try conversion to MOL2 instead of my SDF function via MOE </a:t>
            </a:r>
            <a:br>
              <a:rPr lang="en-DK" dirty="0"/>
            </a:br>
            <a:endParaRPr lang="en-DK" dirty="0"/>
          </a:p>
          <a:p>
            <a:r>
              <a:rPr lang="en-DK" dirty="0"/>
              <a:t>Still need to better understand what the Strain energy code is doing prior to real implementation for scientific confidence</a:t>
            </a:r>
          </a:p>
        </p:txBody>
      </p:sp>
    </p:spTree>
    <p:extLst>
      <p:ext uri="{BB962C8B-B14F-4D97-AF65-F5344CB8AC3E}">
        <p14:creationId xmlns:p14="http://schemas.microsoft.com/office/powerpoint/2010/main" val="416181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25C3-C796-E8BF-F8A2-9DDE07EB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157B-B301-E0AD-96BE-B175681B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Apply Multi-Task Learning (MTL) to DD </a:t>
            </a:r>
            <a:r>
              <a:rPr lang="en-GB" dirty="0"/>
              <a:t>architecture to facilitate improved VS capabilities, focusing on integrating data from the protein/ligand complex (already computed in DD workflow) to improving outcomes in visual inspection </a:t>
            </a:r>
            <a:br>
              <a:rPr lang="en-GB" dirty="0"/>
            </a:br>
            <a:r>
              <a:rPr lang="en-DK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F317-F3A0-E3B3-D301-110E10BF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24009"/>
            <a:ext cx="7772400" cy="1954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FB26-D480-DD40-C4D8-D97397FD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0"/>
            <a:ext cx="10515600" cy="1325563"/>
          </a:xfrm>
        </p:spPr>
        <p:txBody>
          <a:bodyPr/>
          <a:lstStyle/>
          <a:p>
            <a:r>
              <a:rPr lang="en-DK" dirty="0"/>
              <a:t>Primary MTL Feature: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CE18-E010-328A-DF03-D8BACCA3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53"/>
            <a:ext cx="10515600" cy="1374659"/>
          </a:xfrm>
        </p:spPr>
        <p:txBody>
          <a:bodyPr>
            <a:normAutofit fontScale="92500" lnSpcReduction="10000"/>
          </a:bodyPr>
          <a:lstStyle/>
          <a:p>
            <a:r>
              <a:rPr lang="en-DK" dirty="0"/>
              <a:t>Recent focus in the VS community seems to be focusing on ligand strain in a given docked pose (energetic cost of the conformer found via docking, usually versus a global/local minima conformer). </a:t>
            </a:r>
            <a:br>
              <a:rPr lang="en-DK" dirty="0"/>
            </a:b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B769B-EE8A-8723-4C1D-61C7672B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9" y="2662916"/>
            <a:ext cx="3765016" cy="765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50FFC-7677-59CE-99EE-0DE798B6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92" y="2662916"/>
            <a:ext cx="3765016" cy="891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C1698-D664-2461-C76B-417D3ADD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155" y="2662916"/>
            <a:ext cx="3765016" cy="1140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2DB37-927B-F0A2-D5F9-17CC9F999984}"/>
              </a:ext>
            </a:extLst>
          </p:cNvPr>
          <p:cNvSpPr txBox="1"/>
          <p:nvPr/>
        </p:nvSpPr>
        <p:spPr>
          <a:xfrm>
            <a:off x="308061" y="3554630"/>
            <a:ext cx="37916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Pattern matching to known CSD torsions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Retrospective enrichment of VS results from </a:t>
            </a:r>
            <a:br>
              <a:rPr lang="en-DK" sz="1400" dirty="0"/>
            </a:br>
            <a:r>
              <a:rPr lang="en-DK" sz="1400" dirty="0"/>
              <a:t>Lyu 2019 ULVS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Retrospective enrichment of VS for 40 targets</a:t>
            </a:r>
            <a:br>
              <a:rPr lang="en-DK" sz="1400" dirty="0"/>
            </a:br>
            <a:r>
              <a:rPr lang="en-DK" sz="1400" dirty="0"/>
              <a:t>+ known actives/DUD-E decoys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88857-89E9-38C5-2FCA-CAED121E6DFA}"/>
              </a:ext>
            </a:extLst>
          </p:cNvPr>
          <p:cNvSpPr txBox="1"/>
          <p:nvPr/>
        </p:nvSpPr>
        <p:spPr>
          <a:xfrm>
            <a:off x="4236116" y="3649444"/>
            <a:ext cx="374239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QM calculations of observed ligand strains </a:t>
            </a:r>
            <a:br>
              <a:rPr lang="en-DK" sz="1400" dirty="0"/>
            </a:br>
            <a:r>
              <a:rPr lang="en-DK" sz="1400" dirty="0"/>
              <a:t>in high quality PDB dataset (good electron </a:t>
            </a:r>
            <a:br>
              <a:rPr lang="en-DK" sz="1400" dirty="0"/>
            </a:br>
            <a:r>
              <a:rPr lang="en-DK" sz="1400" dirty="0"/>
              <a:t>density, ligand quality, etc) (Fig 1)</a:t>
            </a:r>
            <a:br>
              <a:rPr lang="en-DK" sz="1400" dirty="0"/>
            </a:br>
            <a:endParaRPr lang="en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Good analysis of  how molecular properties</a:t>
            </a:r>
            <a:br>
              <a:rPr lang="en-DK" sz="1400" dirty="0"/>
            </a:br>
            <a:r>
              <a:rPr lang="en-DK" sz="1400" dirty="0"/>
              <a:t>influence strain, when strain is less useful</a:t>
            </a:r>
            <a:br>
              <a:rPr lang="en-DK" sz="1400" dirty="0"/>
            </a:br>
            <a:r>
              <a:rPr lang="en-DK" sz="1400" dirty="0"/>
              <a:t>(charge, high H-Bonding, etc)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A6FB7-8766-0B2C-4A6C-6369B071976F}"/>
              </a:ext>
            </a:extLst>
          </p:cNvPr>
          <p:cNvSpPr txBox="1"/>
          <p:nvPr/>
        </p:nvSpPr>
        <p:spPr>
          <a:xfrm>
            <a:off x="8164780" y="3894250"/>
            <a:ext cx="374239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Pfizer, lots of propreitary data not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QM calculations -&gt; train ML model (private) -&gt; Infer on VS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8BA45-3778-AB4C-B658-C3BC203C6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509" y="4742442"/>
            <a:ext cx="3328842" cy="192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4FF06B-B81B-6CBB-A970-047FAFB12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64" y="4873910"/>
            <a:ext cx="3038229" cy="1748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FD47A-A237-047A-B86F-61DAF5970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116" y="5338896"/>
            <a:ext cx="3765016" cy="1348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5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084-372B-A4AE-E0BB-A3E7FA4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Some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A9C2-F9C8-503F-6A28-67F857AE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K" dirty="0"/>
              <a:t>Ligand strain is not a straight forward “less is better” hueristic. Intuitively, highly strained ligands can still minimize P/L complex energy such that it is preferred. This is more or less what a docking score is trying to tell you.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Most methods do not capture intramolecular effects (within the ligand), even if we ignore the protein itself. Considering the P/L complex, many molecular properties can be associated with strain (Tong, 2021). H</a:t>
            </a:r>
            <a:r>
              <a:rPr lang="en-GB" dirty="0"/>
              <a:t>b</a:t>
            </a:r>
            <a:r>
              <a:rPr lang="en-DK" dirty="0"/>
              <a:t>onds, charge, and non-aromatic carbons can drive strain. Important to consider how strain will affect chemical space coverage if implemented into DD.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It does however seem that highly strained molecules are less likely to bind when assessing “true” retrospective VS (Gu, 2021 and Rai, 2022). Seems wise to set a “cut off” of when strain is simply more likely to be bad than good to truncate unwanted chemical space. </a:t>
            </a:r>
          </a:p>
        </p:txBody>
      </p:sp>
    </p:spTree>
    <p:extLst>
      <p:ext uri="{BB962C8B-B14F-4D97-AF65-F5344CB8AC3E}">
        <p14:creationId xmlns:p14="http://schemas.microsoft.com/office/powerpoint/2010/main" val="40659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2AC7-CE2E-D537-E270-7B13A20E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Proposed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F9B-969E-6F01-260B-1A24B82E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Setting a strain “cut off” requires a dataset that can describe “high quality” crystal structures (like Tong, 2021). This cut off should capture the extent of ligand strain feasible in solved complexes.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Retrospective use of these strain cut-offs should improve VS results (Gu 2021, Rai 2022) – in either “true” VS settings (known actives/inactives) or docking actives vs decoys.</a:t>
            </a:r>
            <a:br>
              <a:rPr lang="en-DK" dirty="0"/>
            </a:br>
            <a:endParaRPr lang="en-DK" dirty="0"/>
          </a:p>
          <a:p>
            <a:r>
              <a:rPr lang="en-DK" dirty="0"/>
              <a:t>A strain method that can do both of these should be implemented into DD in a retrospective and then prospective manner (like the original and follow up DD papers).</a:t>
            </a:r>
          </a:p>
        </p:txBody>
      </p:sp>
    </p:spTree>
    <p:extLst>
      <p:ext uri="{BB962C8B-B14F-4D97-AF65-F5344CB8AC3E}">
        <p14:creationId xmlns:p14="http://schemas.microsoft.com/office/powerpoint/2010/main" val="40697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0EDA-71E1-9975-BBE4-744A4A3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My current focus: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FF45-07EA-AF5E-4879-A8C130D5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942"/>
          </a:xfrm>
        </p:spPr>
        <p:txBody>
          <a:bodyPr>
            <a:normAutofit fontScale="85000" lnSpcReduction="20000"/>
          </a:bodyPr>
          <a:lstStyle/>
          <a:p>
            <a:r>
              <a:rPr lang="en-DK" dirty="0"/>
              <a:t>Uses SMARTs based substructure searches of a given conformer to assess strain by comparison to an XML dataset of torsion energies derived from the CSD and statistics (if a given torsion is never observed in the CSD == high energy).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726F6-25A2-B85A-5CD3-1434E21D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4" y="434621"/>
            <a:ext cx="5156818" cy="10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9ACB34-7488-6569-D423-6F0938879247}"/>
              </a:ext>
            </a:extLst>
          </p:cNvPr>
          <p:cNvSpPr txBox="1"/>
          <p:nvPr/>
        </p:nvSpPr>
        <p:spPr>
          <a:xfrm>
            <a:off x="1154097" y="2892768"/>
            <a:ext cx="414587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sz="1600" dirty="0"/>
              <a:t>Pro’s: </a:t>
            </a:r>
          </a:p>
          <a:p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Fast and scalable. </a:t>
            </a:r>
            <a:br>
              <a:rPr lang="en-DK" sz="1600" dirty="0"/>
            </a:br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Demonstrated utility in retrospective VS. </a:t>
            </a:r>
            <a:br>
              <a:rPr lang="en-DK" sz="1600" dirty="0"/>
            </a:br>
            <a:endParaRPr lang="en-DK" sz="1600" dirty="0"/>
          </a:p>
          <a:p>
            <a:endParaRPr lang="en-DK" dirty="0"/>
          </a:p>
          <a:p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7D637-DD4D-B93E-3C19-69193C475224}"/>
              </a:ext>
            </a:extLst>
          </p:cNvPr>
          <p:cNvSpPr txBox="1"/>
          <p:nvPr/>
        </p:nvSpPr>
        <p:spPr>
          <a:xfrm>
            <a:off x="6533600" y="2892768"/>
            <a:ext cx="5140536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K" sz="1600" dirty="0"/>
              <a:t>Con’s: </a:t>
            </a:r>
          </a:p>
          <a:p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Code requires conversion to mol2 for native function, or custom SDF supplier functions. Thorough investigation of these approaches have me worried about the actual methodology of the code. </a:t>
            </a:r>
            <a:br>
              <a:rPr lang="en-DK" sz="1600" dirty="0"/>
            </a:br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Francesco’s conversion tool via MOE to go SDF -&gt; MOL2 does reproduce his (limited) results closely, but it is hard to know why based on how the code works. </a:t>
            </a:r>
            <a:br>
              <a:rPr lang="en-DK" sz="1600" dirty="0"/>
            </a:br>
            <a:endParaRPr lang="en-DK" sz="1600" dirty="0"/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696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0CDC-BDB4-D039-009D-292AE11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D54-551A-8DEC-E7A7-A6AB9E6E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DK" dirty="0"/>
              <a:t>I have two GitHub files exploring the issues I’ve had with the code: </a:t>
            </a:r>
          </a:p>
          <a:p>
            <a:pPr lvl="1"/>
            <a:r>
              <a:rPr lang="en-GB" dirty="0">
                <a:hlinkClick r:id="rId2"/>
              </a:rPr>
              <a:t>https://github.com/DKchemistry/debugging-strain/blob/main/explanation.md</a:t>
            </a:r>
            <a:r>
              <a:rPr lang="en-DK" dirty="0"/>
              <a:t> (read second)</a:t>
            </a:r>
          </a:p>
          <a:p>
            <a:pPr lvl="1"/>
            <a:r>
              <a:rPr lang="en-GB" dirty="0">
                <a:hlinkClick r:id="rId3"/>
              </a:rPr>
              <a:t>https://github.com/DKchemistry/debugging-strain/blob/main/DebuggingEfforts.ipynb</a:t>
            </a:r>
            <a:r>
              <a:rPr lang="en-GB" dirty="0"/>
              <a:t> (read first)</a:t>
            </a:r>
            <a:endParaRPr lang="en-DK" dirty="0"/>
          </a:p>
          <a:p>
            <a:pPr lvl="1"/>
            <a:endParaRPr lang="en-DK" dirty="0"/>
          </a:p>
          <a:p>
            <a:r>
              <a:rPr lang="en-DK" dirty="0"/>
              <a:t>These can be hard to read as they are effectively me engaging with t</a:t>
            </a:r>
            <a:r>
              <a:rPr lang="en-GB" dirty="0"/>
              <a:t>he</a:t>
            </a:r>
            <a:r>
              <a:rPr lang="en-DK" dirty="0"/>
              <a:t> code in real-time. If you use it yourself and spend awhile reading it, its more intuitive.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T</a:t>
            </a:r>
            <a:r>
              <a:rPr lang="en-GB" dirty="0"/>
              <a:t>h</a:t>
            </a:r>
            <a:r>
              <a:rPr lang="en-DK" dirty="0"/>
              <a:t>e overall issue is two-fold: (1) I don’t understand/agree with his decision to only account for certain energies. For instance, if a given torsion pattern has multiple non-duplicate matches, only 1 seems to be used (why?) and (2) it seems like his code is doing the opposite of what he states in the paper (favoring specific over general torsions). This debugging/conceptual understanding is on going. </a:t>
            </a:r>
          </a:p>
        </p:txBody>
      </p:sp>
    </p:spTree>
    <p:extLst>
      <p:ext uri="{BB962C8B-B14F-4D97-AF65-F5344CB8AC3E}">
        <p14:creationId xmlns:p14="http://schemas.microsoft.com/office/powerpoint/2010/main" val="210557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8E56-9E6F-9DC9-6FDA-FFEFEE72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Code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2854-F51E-E5B5-C344-79BDD7D0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other issue in debugging his code is that the author only supplies 3 example molecules. So even if I get a perfect match between my SDF supplier method or Francesco’s Mol2 conversion method, I can’t be sure I am actually reproducing the calculations used in the retrospective VS (I would need his actual 3D conformers to do this). </a:t>
            </a:r>
            <a:br>
              <a:rPr lang="en-DK" dirty="0"/>
            </a:br>
            <a:endParaRPr lang="en-DK" dirty="0"/>
          </a:p>
          <a:p>
            <a:r>
              <a:rPr lang="en-DK" dirty="0"/>
              <a:t>Instead, I can try to reproduce his results with other data (running my own decoy study). This involves setting a strain cut off on the Tong 2021 dataset and then running some sort of VS with known actives/inactives/decoys (in progress). </a:t>
            </a:r>
          </a:p>
        </p:txBody>
      </p:sp>
    </p:spTree>
    <p:extLst>
      <p:ext uri="{BB962C8B-B14F-4D97-AF65-F5344CB8AC3E}">
        <p14:creationId xmlns:p14="http://schemas.microsoft.com/office/powerpoint/2010/main" val="239404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816B-BC01-B988-18EC-ECEADFA9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DK" dirty="0"/>
              <a:t>Proposed Workflow: LigBoundConf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D0E9C1-ED19-7B43-961B-975295398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" y="1617715"/>
            <a:ext cx="244531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7445A-8038-3D30-3020-E2BB7551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20" y="1617715"/>
            <a:ext cx="2820880" cy="2176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227671-F0DB-EB69-C0C2-192780D0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20" y="3883933"/>
            <a:ext cx="2820880" cy="2176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E5415-8C16-9A54-62E0-35E68A83A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352" y="1690688"/>
            <a:ext cx="1739650" cy="436935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8EB2CA5-94F9-9C40-21B2-83FC07329F20}"/>
              </a:ext>
            </a:extLst>
          </p:cNvPr>
          <p:cNvSpPr/>
          <p:nvPr/>
        </p:nvSpPr>
        <p:spPr>
          <a:xfrm>
            <a:off x="3079540" y="33024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B2B20-15E7-D4EF-FD24-A481E86DD8EE}"/>
              </a:ext>
            </a:extLst>
          </p:cNvPr>
          <p:cNvSpPr txBox="1"/>
          <p:nvPr/>
        </p:nvSpPr>
        <p:spPr>
          <a:xfrm>
            <a:off x="2887740" y="2840855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Strain Calc.*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E90C2ED-F2AC-ED2C-EDFA-8673F4F138B2}"/>
              </a:ext>
            </a:extLst>
          </p:cNvPr>
          <p:cNvSpPr/>
          <p:nvPr/>
        </p:nvSpPr>
        <p:spPr>
          <a:xfrm>
            <a:off x="7698304" y="337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8BE12-EC61-C6B9-4235-0B7E21168F72}"/>
              </a:ext>
            </a:extLst>
          </p:cNvPr>
          <p:cNvSpPr txBox="1"/>
          <p:nvPr/>
        </p:nvSpPr>
        <p:spPr>
          <a:xfrm>
            <a:off x="7669833" y="2840855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Data Viz.**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3DA70-9D6C-96F0-8826-859E2491FBFF}"/>
              </a:ext>
            </a:extLst>
          </p:cNvPr>
          <p:cNvSpPr txBox="1"/>
          <p:nvPr/>
        </p:nvSpPr>
        <p:spPr>
          <a:xfrm>
            <a:off x="168753" y="6123543"/>
            <a:ext cx="357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* Example uses custom SDF supplier</a:t>
            </a:r>
          </a:p>
          <a:p>
            <a:r>
              <a:rPr lang="en-DK" dirty="0"/>
              <a:t>** 3D/2D viz of most strained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0ACE7-6B94-F129-4B7B-4C38258635FC}"/>
              </a:ext>
            </a:extLst>
          </p:cNvPr>
          <p:cNvSpPr txBox="1"/>
          <p:nvPr/>
        </p:nvSpPr>
        <p:spPr>
          <a:xfrm>
            <a:off x="5858065" y="6150150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>
                <a:hlinkClick r:id="rId6"/>
              </a:rPr>
              <a:t>https://github.com/DKchemistry/LigBoundConfData/blob/main/Strain.ipynb</a:t>
            </a:r>
            <a:r>
              <a:rPr lang="en-DK" dirty="0"/>
              <a:t> 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33CC1D52-939D-C16F-EF67-5D43A4D8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0"/>
          <a:stretch/>
        </p:blipFill>
        <p:spPr bwMode="auto">
          <a:xfrm>
            <a:off x="3390900" y="4032479"/>
            <a:ext cx="5410200" cy="20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2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1070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Roadmap/Overview</vt:lpstr>
      <vt:lpstr>Goal</vt:lpstr>
      <vt:lpstr>Primary MTL Feature: Strain</vt:lpstr>
      <vt:lpstr>Some context</vt:lpstr>
      <vt:lpstr>Proposed Workflow</vt:lpstr>
      <vt:lpstr>My current focus: </vt:lpstr>
      <vt:lpstr>Code</vt:lpstr>
      <vt:lpstr>Code (cont.)</vt:lpstr>
      <vt:lpstr>Proposed Workflow: LigBoundConf Data</vt:lpstr>
      <vt:lpstr>Proposed Workflow: LigBoundConf Data </vt:lpstr>
      <vt:lpstr>Proposed Workflow: LigBoundConf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Roadmap/Overview</dc:title>
  <dc:creator>David Kouvchinov</dc:creator>
  <cp:lastModifiedBy>David Kouvchinov</cp:lastModifiedBy>
  <cp:revision>2</cp:revision>
  <dcterms:created xsi:type="dcterms:W3CDTF">2024-01-08T17:45:48Z</dcterms:created>
  <dcterms:modified xsi:type="dcterms:W3CDTF">2024-01-16T16:27:23Z</dcterms:modified>
</cp:coreProperties>
</file>