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5" r:id="rId2"/>
    <p:sldId id="257" r:id="rId3"/>
    <p:sldId id="260" r:id="rId4"/>
    <p:sldId id="261" r:id="rId5"/>
    <p:sldId id="262" r:id="rId6"/>
    <p:sldId id="263" r:id="rId7"/>
    <p:sldId id="264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1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345" y="4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171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EB6CE-F5BD-491C-9621-9A04E4D727D7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1CCA2-954C-4F2F-9A99-8B0CF4ECC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6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78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Kn1102/2025-NASA-Space-Apps-Challenge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03A05-CB86-838E-ACC0-79663BFFCE2A}"/>
              </a:ext>
            </a:extLst>
          </p:cNvPr>
          <p:cNvSpPr txBox="1"/>
          <p:nvPr/>
        </p:nvSpPr>
        <p:spPr>
          <a:xfrm>
            <a:off x="7092363" y="6392410"/>
            <a:ext cx="5004254" cy="4655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2000" spc="-70" dirty="0">
                <a:ln w="3175">
                  <a:solidFill>
                    <a:srgbClr val="092869">
                      <a:alpha val="20000"/>
                    </a:srgbClr>
                  </a:solidFill>
                </a:ln>
                <a:solidFill>
                  <a:srgbClr val="09286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TEAM – </a:t>
            </a:r>
            <a:r>
              <a:rPr lang="ko-KR" altLang="en-US" sz="2000" spc="-70" dirty="0" err="1">
                <a:ln w="3175">
                  <a:solidFill>
                    <a:srgbClr val="092869">
                      <a:alpha val="20000"/>
                    </a:srgbClr>
                  </a:solidFill>
                </a:ln>
                <a:solidFill>
                  <a:srgbClr val="09286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KoPubWorld돋움체 Bold" panose="00000800000000000000" pitchFamily="2" charset="-127"/>
              </a:rPr>
              <a:t>직딩의반란</a:t>
            </a:r>
            <a:endParaRPr lang="en-US" altLang="ko-KR" sz="2000" spc="-70" dirty="0">
              <a:ln w="3175">
                <a:solidFill>
                  <a:srgbClr val="092869">
                    <a:alpha val="20000"/>
                  </a:srgbClr>
                </a:solidFill>
              </a:ln>
              <a:solidFill>
                <a:srgbClr val="092869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44C847-25F1-3BA6-D2E0-88C6920E6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24"/>
          <a:stretch>
            <a:fillRect/>
          </a:stretch>
        </p:blipFill>
        <p:spPr>
          <a:xfrm>
            <a:off x="-1" y="0"/>
            <a:ext cx="12188825" cy="5716921"/>
          </a:xfrm>
          <a:prstGeom prst="rect">
            <a:avLst/>
          </a:prstGeom>
        </p:spPr>
      </p:pic>
      <p:pic>
        <p:nvPicPr>
          <p:cNvPr id="8" name="Picture 1" descr="01.PNG">
            <a:extLst>
              <a:ext uri="{FF2B5EF4-FFF2-40B4-BE49-F238E27FC236}">
                <a16:creationId xmlns:a16="http://schemas.microsoft.com/office/drawing/2014/main" id="{012904FB-D780-0B8F-4805-B9618CCBF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22" y="5992500"/>
            <a:ext cx="1421546" cy="7998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8CF781-36A8-8B1F-3438-7150B585B135}"/>
              </a:ext>
            </a:extLst>
          </p:cNvPr>
          <p:cNvSpPr txBox="1"/>
          <p:nvPr/>
        </p:nvSpPr>
        <p:spPr>
          <a:xfrm>
            <a:off x="1721555" y="5926820"/>
            <a:ext cx="8745712" cy="4655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algn="ctr" defTabSz="457200" rtl="0" eaLnBrk="1" latinLnBrk="0" hangingPunct="1">
              <a:lnSpc>
                <a:spcPct val="130000"/>
              </a:lnSpc>
            </a:pPr>
            <a:r>
              <a:rPr lang="en-US" altLang="ko-KR" sz="2000" kern="1200" spc="-70" dirty="0">
                <a:ln w="3175">
                  <a:solidFill>
                    <a:srgbClr val="092869">
                      <a:alpha val="20000"/>
                    </a:srgbClr>
                  </a:solidFill>
                </a:ln>
                <a:solidFill>
                  <a:srgbClr val="09286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Space Biology Publications Dashboard</a:t>
            </a:r>
          </a:p>
          <a:p>
            <a:pPr marL="0" algn="ctr" defTabSz="457200" rtl="0" eaLnBrk="1" latinLnBrk="0" hangingPunct="1">
              <a:lnSpc>
                <a:spcPct val="130000"/>
              </a:lnSpc>
              <a:defRPr sz="2000">
                <a:solidFill>
                  <a:srgbClr val="E6E6E6"/>
                </a:solidFill>
              </a:defRPr>
            </a:pPr>
            <a:r>
              <a:rPr lang="en-US" altLang="ko-KR" sz="2000" kern="1200" spc="-70" dirty="0">
                <a:ln w="3175">
                  <a:solidFill>
                    <a:srgbClr val="092869">
                      <a:alpha val="20000"/>
                    </a:srgbClr>
                  </a:solidFill>
                </a:ln>
                <a:solidFill>
                  <a:srgbClr val="092869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NASA Space Apps – Seoul / Offline-first Web App</a:t>
            </a:r>
          </a:p>
        </p:txBody>
      </p:sp>
    </p:spTree>
    <p:extLst>
      <p:ext uri="{BB962C8B-B14F-4D97-AF65-F5344CB8AC3E}">
        <p14:creationId xmlns:p14="http://schemas.microsoft.com/office/powerpoint/2010/main" val="163890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7122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" name="Picture 2" descr="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92" y="182880"/>
            <a:ext cx="1463040" cy="1460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" y="548640"/>
            <a:ext cx="10058400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문제 정의 &amp; 목표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" y="1645920"/>
            <a:ext cx="10058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>
                <a:solidFill>
                  <a:srgbClr val="EBEBEB"/>
                </a:solidFill>
              </a:defRPr>
            </a:pPr>
            <a:r>
              <a:rPr lang="en-US" dirty="0"/>
              <a:t>- </a:t>
            </a:r>
            <a:r>
              <a:rPr dirty="0" err="1"/>
              <a:t>우주생물학</a:t>
            </a:r>
            <a:r>
              <a:rPr dirty="0"/>
              <a:t> </a:t>
            </a:r>
            <a:r>
              <a:rPr dirty="0" err="1"/>
              <a:t>관련</a:t>
            </a:r>
            <a:r>
              <a:rPr dirty="0"/>
              <a:t> </a:t>
            </a:r>
            <a:r>
              <a:rPr dirty="0" err="1"/>
              <a:t>공개</a:t>
            </a:r>
            <a:r>
              <a:rPr dirty="0"/>
              <a:t> </a:t>
            </a:r>
            <a:r>
              <a:rPr dirty="0" err="1"/>
              <a:t>논문을</a:t>
            </a:r>
            <a:r>
              <a:rPr dirty="0"/>
              <a:t> 한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효율적으로</a:t>
            </a:r>
            <a:r>
              <a:rPr dirty="0"/>
              <a:t> </a:t>
            </a:r>
            <a:r>
              <a:rPr dirty="0" err="1"/>
              <a:t>탐색</a:t>
            </a:r>
            <a:r>
              <a:rPr dirty="0"/>
              <a:t>/</a:t>
            </a:r>
            <a:r>
              <a:rPr dirty="0" err="1"/>
              <a:t>요약하기</a:t>
            </a:r>
            <a:r>
              <a:rPr dirty="0"/>
              <a:t> </a:t>
            </a:r>
            <a:r>
              <a:rPr dirty="0" err="1"/>
              <a:t>어렵다</a:t>
            </a:r>
            <a:r>
              <a:rPr dirty="0"/>
              <a:t>.</a:t>
            </a:r>
          </a:p>
          <a:p>
            <a:pPr>
              <a:defRPr sz="2200">
                <a:solidFill>
                  <a:srgbClr val="EBEBEB"/>
                </a:solidFill>
              </a:defRPr>
            </a:pPr>
            <a:r>
              <a:rPr lang="en-US" dirty="0"/>
              <a:t>- </a:t>
            </a:r>
            <a:r>
              <a:rPr dirty="0" err="1"/>
              <a:t>설치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곧바로</a:t>
            </a:r>
            <a:r>
              <a:rPr dirty="0"/>
              <a:t> </a:t>
            </a:r>
            <a:r>
              <a:rPr dirty="0" err="1"/>
              <a:t>실행</a:t>
            </a:r>
            <a:r>
              <a:rPr dirty="0"/>
              <a:t> </a:t>
            </a:r>
            <a:r>
              <a:rPr dirty="0" err="1"/>
              <a:t>가능한</a:t>
            </a:r>
            <a:r>
              <a:rPr dirty="0"/>
              <a:t> </a:t>
            </a:r>
            <a:r>
              <a:rPr dirty="0" err="1"/>
              <a:t>경량</a:t>
            </a:r>
            <a:r>
              <a:rPr dirty="0"/>
              <a:t> </a:t>
            </a:r>
            <a:r>
              <a:rPr dirty="0" err="1"/>
              <a:t>대시보드가</a:t>
            </a:r>
            <a:r>
              <a:rPr dirty="0"/>
              <a:t> </a:t>
            </a:r>
            <a:r>
              <a:rPr dirty="0" err="1"/>
              <a:t>필요하다</a:t>
            </a:r>
            <a:r>
              <a:rPr dirty="0"/>
              <a:t>.</a:t>
            </a:r>
          </a:p>
          <a:p>
            <a:pPr>
              <a:defRPr sz="2200">
                <a:solidFill>
                  <a:srgbClr val="EBEBEB"/>
                </a:solidFill>
              </a:defRPr>
            </a:pPr>
            <a:endParaRPr lang="en-US" dirty="0"/>
          </a:p>
          <a:p>
            <a:pPr marL="342900" indent="-342900">
              <a:buFontTx/>
              <a:buChar char="-"/>
              <a:defRPr sz="2200">
                <a:solidFill>
                  <a:srgbClr val="EBEBEB"/>
                </a:solidFill>
              </a:defRPr>
            </a:pPr>
            <a:r>
              <a:rPr dirty="0" err="1"/>
              <a:t>목표</a:t>
            </a:r>
            <a:endParaRPr lang="en-US" dirty="0"/>
          </a:p>
          <a:p>
            <a:pPr>
              <a:defRPr sz="2200">
                <a:solidFill>
                  <a:srgbClr val="EBEBEB"/>
                </a:solidFill>
              </a:defRPr>
            </a:pPr>
            <a:r>
              <a:rPr lang="en-US" dirty="0"/>
              <a:t>	</a:t>
            </a:r>
            <a:r>
              <a:rPr dirty="0" err="1"/>
              <a:t>index.html만</a:t>
            </a:r>
            <a:r>
              <a:rPr dirty="0"/>
              <a:t> </a:t>
            </a:r>
            <a:r>
              <a:rPr dirty="0" err="1"/>
              <a:t>열어도</a:t>
            </a:r>
            <a:r>
              <a:rPr dirty="0"/>
              <a:t> </a:t>
            </a:r>
            <a:r>
              <a:rPr dirty="0" err="1"/>
              <a:t>작동하는</a:t>
            </a:r>
            <a:r>
              <a:rPr dirty="0"/>
              <a:t> </a:t>
            </a:r>
            <a:r>
              <a:rPr dirty="0" err="1"/>
              <a:t>오프라인</a:t>
            </a:r>
            <a:r>
              <a:rPr dirty="0"/>
              <a:t> </a:t>
            </a:r>
            <a:r>
              <a:rPr dirty="0" err="1"/>
              <a:t>우선</a:t>
            </a:r>
            <a:r>
              <a:rPr dirty="0"/>
              <a:t>(offline-first) </a:t>
            </a:r>
            <a:r>
              <a:rPr dirty="0" err="1"/>
              <a:t>대시보드</a:t>
            </a:r>
            <a:r>
              <a:rPr dirty="0"/>
              <a:t> </a:t>
            </a:r>
            <a:r>
              <a:rPr dirty="0" err="1"/>
              <a:t>제공</a:t>
            </a:r>
            <a:r>
              <a:rPr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4524256"/>
            <a:ext cx="10058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>
                <a:solidFill>
                  <a:srgbClr val="EBEBEB"/>
                </a:solidFill>
              </a:defRPr>
            </a:pPr>
            <a:r>
              <a:rPr lang="en-US" dirty="0"/>
              <a:t>- </a:t>
            </a:r>
            <a:r>
              <a:rPr dirty="0" err="1"/>
              <a:t>간편</a:t>
            </a:r>
            <a:r>
              <a:rPr dirty="0"/>
              <a:t> </a:t>
            </a:r>
            <a:r>
              <a:rPr dirty="0" err="1"/>
              <a:t>실행</a:t>
            </a:r>
            <a:r>
              <a:rPr dirty="0"/>
              <a:t>: </a:t>
            </a:r>
            <a:r>
              <a:rPr dirty="0" err="1"/>
              <a:t>압축</a:t>
            </a:r>
            <a:r>
              <a:rPr dirty="0"/>
              <a:t> </a:t>
            </a:r>
            <a:r>
              <a:rPr dirty="0" err="1"/>
              <a:t>해제</a:t>
            </a:r>
            <a:r>
              <a:rPr dirty="0"/>
              <a:t> → index.html </a:t>
            </a:r>
            <a:r>
              <a:rPr dirty="0" err="1"/>
              <a:t>더블클릭</a:t>
            </a:r>
            <a:r>
              <a:rPr dirty="0"/>
              <a:t> (</a:t>
            </a:r>
            <a:r>
              <a:rPr dirty="0" err="1"/>
              <a:t>로컬</a:t>
            </a:r>
            <a:r>
              <a:rPr dirty="0"/>
              <a:t> file://)</a:t>
            </a:r>
          </a:p>
          <a:p>
            <a:pPr>
              <a:defRPr sz="2200">
                <a:solidFill>
                  <a:srgbClr val="EBEBEB"/>
                </a:solidFill>
              </a:defRPr>
            </a:pPr>
            <a:r>
              <a:rPr lang="en-US" dirty="0"/>
              <a:t>- </a:t>
            </a:r>
            <a:r>
              <a:rPr dirty="0" err="1"/>
              <a:t>키워드</a:t>
            </a:r>
            <a:r>
              <a:rPr dirty="0"/>
              <a:t>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검색</a:t>
            </a:r>
            <a:r>
              <a:rPr dirty="0"/>
              <a:t> 및 </a:t>
            </a:r>
            <a:r>
              <a:rPr dirty="0" err="1"/>
              <a:t>토픽</a:t>
            </a:r>
            <a:r>
              <a:rPr dirty="0"/>
              <a:t> </a:t>
            </a:r>
            <a:r>
              <a:rPr dirty="0" err="1"/>
              <a:t>요약</a:t>
            </a:r>
            <a:r>
              <a:rPr dirty="0"/>
              <a:t>(</a:t>
            </a:r>
            <a:r>
              <a:rPr dirty="0" err="1"/>
              <a:t>토픽</a:t>
            </a:r>
            <a:r>
              <a:rPr dirty="0"/>
              <a:t> 칩, </a:t>
            </a:r>
            <a:r>
              <a:rPr dirty="0" err="1"/>
              <a:t>간단</a:t>
            </a:r>
            <a:r>
              <a:rPr dirty="0"/>
              <a:t> </a:t>
            </a:r>
            <a:r>
              <a:rPr dirty="0" err="1"/>
              <a:t>빈도</a:t>
            </a:r>
            <a:r>
              <a:rPr dirty="0"/>
              <a:t> </a:t>
            </a:r>
            <a:r>
              <a:rPr dirty="0" err="1"/>
              <a:t>요약</a:t>
            </a:r>
            <a:r>
              <a:rPr dirty="0"/>
              <a:t>)</a:t>
            </a:r>
          </a:p>
          <a:p>
            <a:pPr>
              <a:defRPr sz="2200">
                <a:solidFill>
                  <a:srgbClr val="EBEBEB"/>
                </a:solidFill>
              </a:defRPr>
            </a:pPr>
            <a:r>
              <a:rPr lang="en-US" dirty="0"/>
              <a:t>- </a:t>
            </a:r>
            <a:r>
              <a:rPr dirty="0" err="1"/>
              <a:t>Chart.js를</a:t>
            </a:r>
            <a:r>
              <a:rPr dirty="0"/>
              <a:t> </a:t>
            </a:r>
            <a:r>
              <a:rPr dirty="0" err="1"/>
              <a:t>활용한</a:t>
            </a:r>
            <a:r>
              <a:rPr dirty="0"/>
              <a:t> </a:t>
            </a:r>
            <a:r>
              <a:rPr dirty="0" err="1"/>
              <a:t>가벼운</a:t>
            </a:r>
            <a:r>
              <a:rPr dirty="0"/>
              <a:t> </a:t>
            </a:r>
            <a:r>
              <a:rPr dirty="0" err="1"/>
              <a:t>시각화</a:t>
            </a:r>
            <a:r>
              <a:rPr dirty="0"/>
              <a:t>(</a:t>
            </a:r>
            <a:r>
              <a:rPr dirty="0" err="1"/>
              <a:t>막대</a:t>
            </a:r>
            <a:r>
              <a:rPr dirty="0"/>
              <a:t>/</a:t>
            </a:r>
            <a:r>
              <a:rPr dirty="0" err="1"/>
              <a:t>빈도</a:t>
            </a:r>
            <a:r>
              <a:rPr dirty="0"/>
              <a:t> </a:t>
            </a:r>
            <a:r>
              <a:rPr dirty="0" err="1"/>
              <a:t>수준</a:t>
            </a:r>
            <a:r>
              <a:rPr dirty="0"/>
              <a:t>)</a:t>
            </a:r>
          </a:p>
          <a:p>
            <a:pPr>
              <a:defRPr sz="2200">
                <a:solidFill>
                  <a:srgbClr val="EBEBEB"/>
                </a:solidFill>
              </a:defRPr>
            </a:pPr>
            <a:r>
              <a:rPr lang="en-US" dirty="0"/>
              <a:t>-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표에서</a:t>
            </a:r>
            <a:r>
              <a:rPr dirty="0"/>
              <a:t> </a:t>
            </a:r>
            <a:r>
              <a:rPr dirty="0" err="1"/>
              <a:t>원문</a:t>
            </a:r>
            <a:r>
              <a:rPr dirty="0"/>
              <a:t> </a:t>
            </a:r>
            <a:r>
              <a:rPr dirty="0" err="1"/>
              <a:t>링크로</a:t>
            </a:r>
            <a:r>
              <a:rPr dirty="0"/>
              <a:t> </a:t>
            </a:r>
            <a:r>
              <a:rPr dirty="0" err="1"/>
              <a:t>이동</a:t>
            </a:r>
            <a:endParaRPr dirty="0"/>
          </a:p>
          <a:p>
            <a:pPr>
              <a:defRPr sz="2200">
                <a:solidFill>
                  <a:srgbClr val="EBEBEB"/>
                </a:solidFill>
              </a:defRPr>
            </a:pPr>
            <a:r>
              <a:rPr lang="en-US" altLang="ko-KR" dirty="0"/>
              <a:t>-</a:t>
            </a:r>
            <a:r>
              <a:rPr lang="en-US" dirty="0"/>
              <a:t> </a:t>
            </a:r>
            <a:r>
              <a:rPr dirty="0" err="1"/>
              <a:t>키워드</a:t>
            </a:r>
            <a:r>
              <a:rPr dirty="0"/>
              <a:t> </a:t>
            </a:r>
            <a:r>
              <a:rPr dirty="0" err="1"/>
              <a:t>저장</a:t>
            </a:r>
            <a:r>
              <a:rPr dirty="0"/>
              <a:t>/</a:t>
            </a:r>
            <a:r>
              <a:rPr dirty="0" err="1"/>
              <a:t>불러오기</a:t>
            </a:r>
            <a:r>
              <a:rPr dirty="0"/>
              <a:t>(</a:t>
            </a:r>
            <a:r>
              <a:rPr dirty="0" err="1"/>
              <a:t>자주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질의</a:t>
            </a:r>
            <a:r>
              <a:rPr dirty="0"/>
              <a:t> </a:t>
            </a:r>
            <a:r>
              <a:rPr dirty="0" err="1"/>
              <a:t>재사용</a:t>
            </a:r>
            <a:r>
              <a:rPr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3511284"/>
            <a:ext cx="10058400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 err="1">
                <a:solidFill>
                  <a:srgbClr val="FFFFFF"/>
                </a:solidFill>
              </a:rPr>
              <a:t>우리가</a:t>
            </a:r>
            <a:r>
              <a:rPr sz="3600" b="1" dirty="0">
                <a:solidFill>
                  <a:srgbClr val="FFFFFF"/>
                </a:solidFill>
              </a:rPr>
              <a:t> </a:t>
            </a:r>
            <a:r>
              <a:rPr sz="3600" b="1" dirty="0" err="1">
                <a:solidFill>
                  <a:srgbClr val="FFFFFF"/>
                </a:solidFill>
              </a:rPr>
              <a:t>만든</a:t>
            </a:r>
            <a:r>
              <a:rPr sz="3600" b="1" dirty="0">
                <a:solidFill>
                  <a:srgbClr val="FFFFFF"/>
                </a:solidFill>
              </a:rPr>
              <a:t> 것 (</a:t>
            </a:r>
            <a:r>
              <a:rPr sz="3600" b="1" dirty="0" err="1">
                <a:solidFill>
                  <a:srgbClr val="FFFFFF"/>
                </a:solidFill>
              </a:rPr>
              <a:t>핵심</a:t>
            </a:r>
            <a:r>
              <a:rPr sz="3600" b="1" dirty="0">
                <a:solidFill>
                  <a:srgbClr val="FFFFFF"/>
                </a:solidFill>
              </a:rPr>
              <a:t> </a:t>
            </a:r>
            <a:r>
              <a:rPr sz="3600" b="1" dirty="0" err="1">
                <a:solidFill>
                  <a:srgbClr val="FFFFFF"/>
                </a:solidFill>
              </a:rPr>
              <a:t>기능</a:t>
            </a:r>
            <a:r>
              <a:rPr sz="3600" b="1" dirty="0">
                <a:solidFill>
                  <a:srgbClr val="FFFFF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7122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" name="Picture 2" descr="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92" y="182880"/>
            <a:ext cx="1463040" cy="1460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" y="548640"/>
            <a:ext cx="213552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 err="1">
                <a:solidFill>
                  <a:srgbClr val="FFFFFF"/>
                </a:solidFill>
              </a:rPr>
              <a:t>사용</a:t>
            </a:r>
            <a:r>
              <a:rPr sz="3600" b="1" dirty="0">
                <a:solidFill>
                  <a:srgbClr val="FFFFFF"/>
                </a:solidFill>
              </a:rPr>
              <a:t> 방</a:t>
            </a:r>
            <a:r>
              <a:rPr lang="ko-KR" altLang="en-US" sz="3600" b="1" dirty="0">
                <a:solidFill>
                  <a:srgbClr val="FFFFFF"/>
                </a:solidFill>
              </a:rPr>
              <a:t>법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60" y="1645920"/>
            <a:ext cx="10058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>
                <a:solidFill>
                  <a:srgbClr val="EBEBEB"/>
                </a:solidFill>
              </a:defRPr>
            </a:pPr>
            <a:r>
              <a:rPr dirty="0"/>
              <a:t>1) </a:t>
            </a:r>
            <a:r>
              <a:rPr lang="en-US" dirty="0"/>
              <a:t>Git</a:t>
            </a:r>
            <a:r>
              <a:rPr lang="ko-KR" altLang="en-US" dirty="0"/>
              <a:t>소스를 다운 받는다</a:t>
            </a:r>
            <a:endParaRPr lang="en-US" altLang="ko-KR" dirty="0"/>
          </a:p>
          <a:p>
            <a:pPr>
              <a:defRPr sz="2200">
                <a:solidFill>
                  <a:srgbClr val="EBEBEB"/>
                </a:solidFill>
              </a:defRPr>
            </a:pPr>
            <a:r>
              <a:rPr lang="en-US" dirty="0"/>
              <a:t>	Git </a:t>
            </a:r>
            <a:r>
              <a:rPr lang="ko-KR" altLang="en-US" dirty="0"/>
              <a:t>경로 </a:t>
            </a:r>
            <a:r>
              <a:rPr lang="en-US" altLang="ko-KR" dirty="0"/>
              <a:t>: </a:t>
            </a:r>
            <a:r>
              <a:rPr lang="en-US" dirty="0">
                <a:hlinkClick r:id="rId3"/>
              </a:rPr>
              <a:t>https://github.com/DKn1102/2025-NASA-Space-Apps-Challenge.git</a:t>
            </a:r>
            <a:endParaRPr lang="en-US" dirty="0"/>
          </a:p>
          <a:p>
            <a:pPr>
              <a:defRPr sz="2200">
                <a:solidFill>
                  <a:srgbClr val="EBEBEB"/>
                </a:solidFill>
              </a:defRPr>
            </a:pPr>
            <a:r>
              <a:rPr dirty="0"/>
              <a:t>2) </a:t>
            </a:r>
            <a:r>
              <a:rPr lang="en-US" altLang="ko-KR" dirty="0"/>
              <a:t>/</a:t>
            </a:r>
            <a:r>
              <a:rPr lang="en-US" altLang="ko-KR" dirty="0" err="1"/>
              <a:t>spacebio</a:t>
            </a:r>
            <a:r>
              <a:rPr lang="en-US" altLang="ko-KR" dirty="0"/>
              <a:t>/index.html </a:t>
            </a:r>
            <a:r>
              <a:rPr lang="ko-KR" altLang="en-US" dirty="0"/>
              <a:t>더블클릭</a:t>
            </a:r>
          </a:p>
          <a:p>
            <a:pPr>
              <a:defRPr sz="2200">
                <a:solidFill>
                  <a:srgbClr val="EBEBEB"/>
                </a:solidFill>
              </a:defRPr>
            </a:pPr>
            <a:r>
              <a:rPr lang="en-US" altLang="ko-KR" dirty="0"/>
              <a:t>3) </a:t>
            </a:r>
            <a:r>
              <a:rPr dirty="0" err="1"/>
              <a:t>검색창에</a:t>
            </a:r>
            <a:r>
              <a:rPr dirty="0"/>
              <a:t> </a:t>
            </a:r>
            <a:r>
              <a:rPr dirty="0" err="1"/>
              <a:t>관심</a:t>
            </a:r>
            <a:r>
              <a:rPr dirty="0"/>
              <a:t> </a:t>
            </a:r>
            <a:r>
              <a:rPr dirty="0" err="1"/>
              <a:t>키워드를</a:t>
            </a:r>
            <a:r>
              <a:rPr dirty="0"/>
              <a:t> </a:t>
            </a:r>
            <a:r>
              <a:rPr dirty="0" err="1"/>
              <a:t>입력</a:t>
            </a:r>
            <a:r>
              <a:rPr dirty="0"/>
              <a:t> → </a:t>
            </a:r>
            <a:r>
              <a:rPr dirty="0" err="1"/>
              <a:t>결과</a:t>
            </a:r>
            <a:r>
              <a:rPr dirty="0"/>
              <a:t> </a:t>
            </a:r>
            <a:r>
              <a:rPr dirty="0" err="1"/>
              <a:t>리스트</a:t>
            </a:r>
            <a:r>
              <a:rPr dirty="0"/>
              <a:t>/</a:t>
            </a:r>
            <a:r>
              <a:rPr dirty="0" err="1"/>
              <a:t>빈도</a:t>
            </a:r>
            <a:r>
              <a:rPr dirty="0"/>
              <a:t> </a:t>
            </a:r>
            <a:r>
              <a:rPr dirty="0" err="1"/>
              <a:t>확인</a:t>
            </a:r>
            <a:endParaRPr dirty="0"/>
          </a:p>
          <a:p>
            <a:pPr>
              <a:defRPr sz="2200">
                <a:solidFill>
                  <a:srgbClr val="EBEBEB"/>
                </a:solidFill>
              </a:defRPr>
            </a:pPr>
            <a:r>
              <a:rPr lang="en-US" dirty="0"/>
              <a:t>4</a:t>
            </a:r>
            <a:r>
              <a:rPr dirty="0"/>
              <a:t>)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표에서</a:t>
            </a:r>
            <a:r>
              <a:rPr dirty="0"/>
              <a:t> </a:t>
            </a:r>
            <a:r>
              <a:rPr dirty="0" err="1"/>
              <a:t>제목을</a:t>
            </a:r>
            <a:r>
              <a:rPr dirty="0"/>
              <a:t> </a:t>
            </a:r>
            <a:r>
              <a:rPr dirty="0" err="1"/>
              <a:t>눌러</a:t>
            </a:r>
            <a:r>
              <a:rPr dirty="0"/>
              <a:t> </a:t>
            </a:r>
            <a:r>
              <a:rPr dirty="0" err="1"/>
              <a:t>원문</a:t>
            </a:r>
            <a:r>
              <a:rPr dirty="0"/>
              <a:t> </a:t>
            </a:r>
            <a:r>
              <a:rPr dirty="0" err="1"/>
              <a:t>링크로</a:t>
            </a:r>
            <a:r>
              <a:rPr dirty="0"/>
              <a:t> </a:t>
            </a:r>
            <a:r>
              <a:rPr dirty="0" err="1"/>
              <a:t>이동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7122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" name="Picture 2" descr="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92" y="182880"/>
            <a:ext cx="1463040" cy="1460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" y="548640"/>
            <a:ext cx="389369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Test – (1) </a:t>
            </a:r>
            <a:r>
              <a:rPr lang="en-US" sz="3600" b="1" dirty="0" err="1">
                <a:solidFill>
                  <a:srgbClr val="FFFFFF"/>
                </a:solidFill>
              </a:rPr>
              <a:t>OverView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2581" y="1743611"/>
            <a:ext cx="9138194" cy="3786999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788C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D2DCEB"/>
                </a:solidFill>
              </a:defRPr>
            </a:pPr>
            <a:endParaRPr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C3B598-9C04-05BF-F2EA-82528E1D7215}"/>
              </a:ext>
            </a:extLst>
          </p:cNvPr>
          <p:cNvSpPr/>
          <p:nvPr/>
        </p:nvSpPr>
        <p:spPr>
          <a:xfrm>
            <a:off x="2110068" y="2423033"/>
            <a:ext cx="3608561" cy="225056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3785C-A2F4-184B-F189-7C57AA70417E}"/>
              </a:ext>
            </a:extLst>
          </p:cNvPr>
          <p:cNvSpPr txBox="1"/>
          <p:nvPr/>
        </p:nvSpPr>
        <p:spPr>
          <a:xfrm>
            <a:off x="3390353" y="1778140"/>
            <a:ext cx="2630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latinLnBrk="0">
              <a:defRPr/>
            </a:pPr>
            <a:r>
              <a:rPr lang="ko-KR" altLang="en-US" sz="1800" kern="0" dirty="0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키워드 별 관련 논문 수 </a:t>
            </a:r>
            <a:r>
              <a:rPr lang="en-US" altLang="ko-KR" sz="1800" kern="0" dirty="0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TOP 10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552E30-54E4-7225-6673-08FF82528F6D}"/>
              </a:ext>
            </a:extLst>
          </p:cNvPr>
          <p:cNvSpPr/>
          <p:nvPr/>
        </p:nvSpPr>
        <p:spPr>
          <a:xfrm>
            <a:off x="5757775" y="2410819"/>
            <a:ext cx="1973217" cy="305439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CCCE3-CFD9-751F-1B16-FF920D2E683E}"/>
              </a:ext>
            </a:extLst>
          </p:cNvPr>
          <p:cNvSpPr txBox="1"/>
          <p:nvPr/>
        </p:nvSpPr>
        <p:spPr>
          <a:xfrm>
            <a:off x="7711332" y="2849717"/>
            <a:ext cx="18604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latinLnBrk="0">
              <a:defRPr/>
            </a:pPr>
            <a:r>
              <a:rPr lang="ko-KR" altLang="en-US" kern="0" dirty="0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상위 키워드 내 참조 및 필터링 기능</a:t>
            </a:r>
            <a:endParaRPr lang="en-US" altLang="ko-KR" sz="1800" kern="0" dirty="0">
              <a:ln w="317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D975D14-F6F1-0E21-3E8D-C5EF5E2C9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430" y="4192968"/>
            <a:ext cx="3989730" cy="200133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C95C5F-8201-71ED-21A6-B389990C9521}"/>
              </a:ext>
            </a:extLst>
          </p:cNvPr>
          <p:cNvSpPr/>
          <p:nvPr/>
        </p:nvSpPr>
        <p:spPr>
          <a:xfrm>
            <a:off x="744981" y="5015593"/>
            <a:ext cx="4785042" cy="927100"/>
          </a:xfrm>
          <a:prstGeom prst="rect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전체의 스냅샷 페이지로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현재 보유한 논문 수</a:t>
            </a:r>
            <a:r>
              <a:rPr lang="en-US" altLang="ko-KR" dirty="0"/>
              <a:t>, </a:t>
            </a:r>
            <a:r>
              <a:rPr lang="ko-KR" altLang="en-US" dirty="0"/>
              <a:t>상위 키워드</a:t>
            </a:r>
            <a:r>
              <a:rPr lang="en-US" altLang="ko-KR" dirty="0"/>
              <a:t>/</a:t>
            </a:r>
            <a:r>
              <a:rPr lang="ko-KR" altLang="en-US" dirty="0"/>
              <a:t>주제 파악 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3B6656-9BE7-C9ED-A631-54BFD099AF71}"/>
              </a:ext>
            </a:extLst>
          </p:cNvPr>
          <p:cNvSpPr txBox="1"/>
          <p:nvPr/>
        </p:nvSpPr>
        <p:spPr>
          <a:xfrm>
            <a:off x="9743356" y="4367178"/>
            <a:ext cx="1860437" cy="923330"/>
          </a:xfrm>
          <a:prstGeom prst="rect">
            <a:avLst/>
          </a:prstGeom>
          <a:solidFill>
            <a:schemeClr val="tx1">
              <a:alpha val="33000"/>
            </a:schemeClr>
          </a:solidFill>
        </p:spPr>
        <p:txBody>
          <a:bodyPr wrap="square">
            <a:spAutoFit/>
          </a:bodyPr>
          <a:lstStyle/>
          <a:p>
            <a:pPr algn="ctr" defTabSz="457200" latinLnBrk="0">
              <a:defRPr/>
            </a:pPr>
            <a:r>
              <a:rPr lang="ko-KR" altLang="en-US" kern="0" dirty="0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관심 키워드 상호작용시 </a:t>
            </a:r>
            <a:r>
              <a:rPr lang="ko-KR" altLang="en-US" kern="0" dirty="0" err="1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검색탭으로</a:t>
            </a:r>
            <a:r>
              <a:rPr lang="ko-KR" altLang="en-US" kern="0" dirty="0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이동</a:t>
            </a:r>
            <a:endParaRPr lang="en-US" altLang="ko-KR" sz="1800" kern="0" dirty="0">
              <a:ln w="317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4F9777C-0342-9832-CC30-034179885C80}"/>
              </a:ext>
            </a:extLst>
          </p:cNvPr>
          <p:cNvSpPr/>
          <p:nvPr/>
        </p:nvSpPr>
        <p:spPr>
          <a:xfrm>
            <a:off x="8157879" y="4642094"/>
            <a:ext cx="521664" cy="3734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9F3A0-A399-15A4-7659-6BBB436DE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6157F1-E59F-A7BC-A221-5B6CDD432263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7122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" name="Picture 2" descr="01.PNG">
            <a:extLst>
              <a:ext uri="{FF2B5EF4-FFF2-40B4-BE49-F238E27FC236}">
                <a16:creationId xmlns:a16="http://schemas.microsoft.com/office/drawing/2014/main" id="{75B9C904-BCF3-C11B-D465-03D2987C6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92" y="182880"/>
            <a:ext cx="1463040" cy="1460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2645CA-10DD-0938-8FAD-837946DDBAC9}"/>
              </a:ext>
            </a:extLst>
          </p:cNvPr>
          <p:cNvSpPr txBox="1"/>
          <p:nvPr/>
        </p:nvSpPr>
        <p:spPr>
          <a:xfrm>
            <a:off x="731520" y="548640"/>
            <a:ext cx="94590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Test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1398C2-2B95-AFC5-6271-9A7D65FE72F7}"/>
              </a:ext>
            </a:extLst>
          </p:cNvPr>
          <p:cNvSpPr/>
          <p:nvPr/>
        </p:nvSpPr>
        <p:spPr>
          <a:xfrm>
            <a:off x="731520" y="1645920"/>
            <a:ext cx="10149840" cy="420624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788C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D2DCEB"/>
                </a:solidFill>
              </a:defRPr>
            </a:pPr>
            <a:endParaRPr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EA8140-7CD9-07F6-8487-3E090B664848}"/>
              </a:ext>
            </a:extLst>
          </p:cNvPr>
          <p:cNvSpPr/>
          <p:nvPr/>
        </p:nvSpPr>
        <p:spPr>
          <a:xfrm>
            <a:off x="744981" y="5015593"/>
            <a:ext cx="4785042" cy="927100"/>
          </a:xfrm>
          <a:prstGeom prst="rect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관심 키워드 논문의 요약</a:t>
            </a:r>
            <a:r>
              <a:rPr lang="en-US" altLang="ko-KR" dirty="0"/>
              <a:t>, </a:t>
            </a:r>
            <a:r>
              <a:rPr lang="ko-KR" altLang="en-US" dirty="0"/>
              <a:t>원문을 쉽게 확인할 수 있도록 고안된 페이지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868CE-A1E3-06E4-2BFB-807DC7995CE2}"/>
              </a:ext>
            </a:extLst>
          </p:cNvPr>
          <p:cNvSpPr txBox="1"/>
          <p:nvPr/>
        </p:nvSpPr>
        <p:spPr>
          <a:xfrm>
            <a:off x="9075675" y="2900517"/>
            <a:ext cx="29058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latinLnBrk="0">
              <a:defRPr/>
            </a:pPr>
            <a:r>
              <a:rPr lang="ko-KR" altLang="en-US" sz="1800" kern="0" dirty="0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관심 논문 클릭 구성</a:t>
            </a:r>
            <a:endParaRPr lang="en-US" altLang="ko-KR" sz="1800" kern="0" dirty="0">
              <a:ln w="317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논문의 제목</a:t>
            </a:r>
            <a:endParaRPr lang="en-US" altLang="ko-KR" kern="0" dirty="0">
              <a:ln w="317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r>
              <a:rPr lang="ko-KR" altLang="en-US" sz="1800" kern="0" dirty="0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개요</a:t>
            </a:r>
            <a:endParaRPr lang="en-US" altLang="ko-KR" sz="1800" kern="0" dirty="0">
              <a:ln w="317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r>
              <a:rPr lang="ko-KR" altLang="en-US" kern="0" dirty="0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요약</a:t>
            </a:r>
            <a:endParaRPr lang="en-US" altLang="ko-KR" kern="0" dirty="0">
              <a:ln w="317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 defTabSz="457200" latinLnBrk="0">
              <a:buFont typeface="Arial" panose="020B0604020202020204" pitchFamily="34" charset="0"/>
              <a:buChar char="•"/>
              <a:defRPr/>
            </a:pPr>
            <a:r>
              <a:rPr lang="ko-KR" altLang="en-US" sz="1800" kern="0" dirty="0" err="1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원본참조링크</a:t>
            </a:r>
            <a:endParaRPr lang="en-US" altLang="ko-KR" sz="1800" kern="0" dirty="0">
              <a:ln w="317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24483-7DFB-F396-80B9-67D544F2643E}"/>
              </a:ext>
            </a:extLst>
          </p:cNvPr>
          <p:cNvSpPr txBox="1"/>
          <p:nvPr/>
        </p:nvSpPr>
        <p:spPr>
          <a:xfrm>
            <a:off x="4041449" y="1724470"/>
            <a:ext cx="3353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latinLnBrk="0">
              <a:defRPr/>
            </a:pPr>
            <a:r>
              <a:rPr lang="ko-KR" altLang="en-US" sz="1800" kern="0" dirty="0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파일에서 분석 후 리스트업</a:t>
            </a:r>
            <a:endParaRPr lang="en-US" altLang="ko-KR" sz="1800" kern="0" dirty="0">
              <a:ln w="317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46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1EF83-CB09-A46F-4331-3E4C66538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C66433-BC5E-CF43-34C6-D6F8C4C59A7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7122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" name="Picture 2" descr="01.PNG">
            <a:extLst>
              <a:ext uri="{FF2B5EF4-FFF2-40B4-BE49-F238E27FC236}">
                <a16:creationId xmlns:a16="http://schemas.microsoft.com/office/drawing/2014/main" id="{EE4B7DBB-BB53-2393-D323-7BF9B560A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92" y="182880"/>
            <a:ext cx="1463040" cy="1460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70E630-2F70-EA86-7BE1-5DA2B8EEC472}"/>
              </a:ext>
            </a:extLst>
          </p:cNvPr>
          <p:cNvSpPr txBox="1"/>
          <p:nvPr/>
        </p:nvSpPr>
        <p:spPr>
          <a:xfrm>
            <a:off x="731520" y="548640"/>
            <a:ext cx="94590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Test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9413C7-67CA-6E8A-C14B-9A43B0187909}"/>
              </a:ext>
            </a:extLst>
          </p:cNvPr>
          <p:cNvSpPr/>
          <p:nvPr/>
        </p:nvSpPr>
        <p:spPr>
          <a:xfrm>
            <a:off x="731520" y="1643583"/>
            <a:ext cx="10549098" cy="420624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788C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D2DCEB"/>
                </a:solidFill>
              </a:defRPr>
            </a:pPr>
            <a:endParaRPr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047389-0E23-ED57-589F-98D54A37F4B1}"/>
              </a:ext>
            </a:extLst>
          </p:cNvPr>
          <p:cNvSpPr/>
          <p:nvPr/>
        </p:nvSpPr>
        <p:spPr>
          <a:xfrm>
            <a:off x="2816520" y="2876286"/>
            <a:ext cx="5928337" cy="67245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2B8A4-3A87-9642-5BEB-4EFA6EF7300C}"/>
              </a:ext>
            </a:extLst>
          </p:cNvPr>
          <p:cNvSpPr txBox="1"/>
          <p:nvPr/>
        </p:nvSpPr>
        <p:spPr>
          <a:xfrm>
            <a:off x="7472575" y="2147791"/>
            <a:ext cx="2979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latinLnBrk="0">
              <a:defRPr/>
            </a:pPr>
            <a:r>
              <a:rPr lang="ko-KR" altLang="en-US" kern="0" dirty="0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검색한 단일</a:t>
            </a:r>
            <a:r>
              <a:rPr lang="en-US" altLang="ko-KR" kern="0" dirty="0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kern="0" dirty="0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다중 키워드의 결과값 건수 각각 표기</a:t>
            </a:r>
            <a:endParaRPr lang="en-US" altLang="ko-KR" sz="1800" kern="0" dirty="0">
              <a:ln w="317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143B7A-BF6C-D0B7-86BA-DE48DF63E609}"/>
              </a:ext>
            </a:extLst>
          </p:cNvPr>
          <p:cNvSpPr/>
          <p:nvPr/>
        </p:nvSpPr>
        <p:spPr>
          <a:xfrm>
            <a:off x="744981" y="5015593"/>
            <a:ext cx="4785042" cy="927100"/>
          </a:xfrm>
          <a:prstGeom prst="rect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관심 키워드 단위로 논문을 검색 가능하며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다중 키워드</a:t>
            </a:r>
            <a:r>
              <a:rPr lang="en-US" altLang="ko-KR" dirty="0"/>
              <a:t>, </a:t>
            </a:r>
            <a:r>
              <a:rPr lang="ko-KR" altLang="en-US" dirty="0"/>
              <a:t>이전 검색내역 저장기능 보유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4952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B3FB7-4ACF-7FE7-5B7D-342CF88FE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7CF205-3510-C98C-9CCD-BBE22298BF17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7122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" name="Picture 2" descr="01.PNG">
            <a:extLst>
              <a:ext uri="{FF2B5EF4-FFF2-40B4-BE49-F238E27FC236}">
                <a16:creationId xmlns:a16="http://schemas.microsoft.com/office/drawing/2014/main" id="{B615B4EF-F76A-6DDE-353D-4C24321E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592" y="182880"/>
            <a:ext cx="1463040" cy="1460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ABF3E8-4390-33F1-0E92-3ACCCED136F8}"/>
              </a:ext>
            </a:extLst>
          </p:cNvPr>
          <p:cNvSpPr txBox="1"/>
          <p:nvPr/>
        </p:nvSpPr>
        <p:spPr>
          <a:xfrm>
            <a:off x="731520" y="548640"/>
            <a:ext cx="6004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FFFFFF"/>
                </a:solidFill>
              </a:rPr>
              <a:t>Test</a:t>
            </a:r>
            <a:r>
              <a:rPr lang="en-US" sz="3600" b="1" dirty="0">
                <a:solidFill>
                  <a:srgbClr val="FFFFFF"/>
                </a:solidFill>
              </a:rPr>
              <a:t> (App) </a:t>
            </a:r>
            <a:r>
              <a:rPr lang="ko-KR" altLang="en-US" sz="3600" b="1" dirty="0">
                <a:solidFill>
                  <a:srgbClr val="FFFFFF"/>
                </a:solidFill>
              </a:rPr>
              <a:t>화면</a:t>
            </a:r>
            <a:endParaRPr sz="3600" b="1" dirty="0">
              <a:solidFill>
                <a:srgbClr val="FFFFFF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7802749-1F89-CED1-13C3-D9F6C293BD89}"/>
              </a:ext>
            </a:extLst>
          </p:cNvPr>
          <p:cNvSpPr/>
          <p:nvPr/>
        </p:nvSpPr>
        <p:spPr>
          <a:xfrm>
            <a:off x="731520" y="1643583"/>
            <a:ext cx="3125256" cy="420624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788C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D2DCEB"/>
                </a:solidFill>
              </a:defRPr>
            </a:pPr>
            <a:endParaRPr dirty="0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60D4FBAF-997F-40F9-588B-B42BEC076447}"/>
              </a:ext>
            </a:extLst>
          </p:cNvPr>
          <p:cNvSpPr/>
          <p:nvPr/>
        </p:nvSpPr>
        <p:spPr>
          <a:xfrm>
            <a:off x="4394688" y="1643583"/>
            <a:ext cx="3125256" cy="4206240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788C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D2DCEB"/>
                </a:solidFill>
              </a:defRPr>
            </a:pPr>
            <a:endParaRPr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278D925C-384E-7A44-FCAC-781F0E020716}"/>
              </a:ext>
            </a:extLst>
          </p:cNvPr>
          <p:cNvSpPr/>
          <p:nvPr/>
        </p:nvSpPr>
        <p:spPr>
          <a:xfrm>
            <a:off x="8057856" y="1643583"/>
            <a:ext cx="3125256" cy="420624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788C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D2DCEB"/>
                </a:solidFill>
              </a:defRPr>
            </a:pP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232F6D-47A7-4192-4267-AABCD67A285C}"/>
              </a:ext>
            </a:extLst>
          </p:cNvPr>
          <p:cNvSpPr txBox="1"/>
          <p:nvPr/>
        </p:nvSpPr>
        <p:spPr>
          <a:xfrm>
            <a:off x="6094412" y="635083"/>
            <a:ext cx="3376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 latinLnBrk="0">
              <a:defRPr/>
            </a:pPr>
            <a:r>
              <a:rPr lang="ko-KR" altLang="en-US" kern="0" dirty="0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모바일 </a:t>
            </a:r>
            <a:r>
              <a:rPr lang="ko-KR" altLang="en-US" kern="0" dirty="0" err="1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인앱</a:t>
            </a:r>
            <a:r>
              <a:rPr lang="ko-KR" altLang="en-US" kern="0" dirty="0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환경에서의 </a:t>
            </a:r>
            <a:endParaRPr lang="en-US" altLang="ko-KR" kern="0" dirty="0">
              <a:ln w="317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 defTabSz="457200" latinLnBrk="0">
              <a:defRPr/>
            </a:pPr>
            <a:r>
              <a:rPr lang="ko-KR" altLang="en-US" kern="0" dirty="0">
                <a:ln w="3175"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예상 테스트 화면 구성</a:t>
            </a:r>
            <a:endParaRPr lang="en-US" altLang="ko-KR" sz="1800" kern="0" dirty="0">
              <a:ln w="3175"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007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283</Words>
  <Application>Microsoft Office PowerPoint</Application>
  <PresentationFormat>사용자 지정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KoPub돋움체 Bold</vt:lpstr>
      <vt:lpstr>KoPub돋움체 Light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vacma</dc:creator>
  <cp:keywords/>
  <dc:description>generated using python-pptx</dc:description>
  <cp:lastModifiedBy>vacman950@gmail.com</cp:lastModifiedBy>
  <cp:revision>11</cp:revision>
  <dcterms:created xsi:type="dcterms:W3CDTF">2013-01-27T09:14:16Z</dcterms:created>
  <dcterms:modified xsi:type="dcterms:W3CDTF">2025-10-05T12:50:18Z</dcterms:modified>
  <cp:category/>
</cp:coreProperties>
</file>