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465" r:id="rId3"/>
    <p:sldId id="2466" r:id="rId4"/>
    <p:sldId id="2467" r:id="rId5"/>
    <p:sldId id="2468" r:id="rId6"/>
    <p:sldId id="24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A5C"/>
    <a:srgbClr val="A53F52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848" autoAdjust="0"/>
  </p:normalViewPr>
  <p:slideViewPr>
    <p:cSldViewPr snapToGrid="0">
      <p:cViewPr varScale="1">
        <p:scale>
          <a:sx n="90" d="100"/>
          <a:sy n="90" d="100"/>
        </p:scale>
        <p:origin x="13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E2044-5F20-4014-95E0-F0AF07512F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566FD-ECC2-4399-BA76-23D5D6DD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Iako se često predstavljaju ovakvim novčićima ili tokenima sa slike, kriptovalute ne postoje u fizičkom obliku, niti npr. 4 Bitcoina predstavlja nešto opipljivo u stvarnom svetu, što znači da spadaju u fiat valute, tj. valute bez pokrića.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Ali proći ćemo i kroz protokole pomoću kojih uređaji u distribuiranom sistemu razmenjuju poruke međusobno, jer je to veoma bitan deo funkcionisanja kriptovaluta i blockchaina generalno.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566FD-ECC2-4399-BA76-23D5D6DD87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Napraviću paralelu sa nečim što je lako za zamisliti iz stvarnog života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566FD-ECC2-4399-BA76-23D5D6DD87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4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2D5-DE4A-455C-B0A4-678FDB8D627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8801-81DB-44E0-8746-C92350B14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2D5-DE4A-455C-B0A4-678FDB8D627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8801-81DB-44E0-8746-C92350B14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2D5-DE4A-455C-B0A4-678FDB8D627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8801-81DB-44E0-8746-C92350B14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2D5-DE4A-455C-B0A4-678FDB8D627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8801-81DB-44E0-8746-C92350B14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6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2D5-DE4A-455C-B0A4-678FDB8D627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8801-81DB-44E0-8746-C92350B14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2D5-DE4A-455C-B0A4-678FDB8D627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8801-81DB-44E0-8746-C92350B14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2D5-DE4A-455C-B0A4-678FDB8D627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8801-81DB-44E0-8746-C92350B14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2D5-DE4A-455C-B0A4-678FDB8D627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8801-81DB-44E0-8746-C92350B14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2D5-DE4A-455C-B0A4-678FDB8D627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8801-81DB-44E0-8746-C92350B14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2D5-DE4A-455C-B0A4-678FDB8D627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8801-81DB-44E0-8746-C92350B14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72D5-DE4A-455C-B0A4-678FDB8D627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8801-81DB-44E0-8746-C92350B14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D72D5-DE4A-455C-B0A4-678FDB8D627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8801-81DB-44E0-8746-C92350B14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3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7" descr="abstract image">
            <a:extLst>
              <a:ext uri="{FF2B5EF4-FFF2-40B4-BE49-F238E27FC236}">
                <a16:creationId xmlns:a16="http://schemas.microsoft.com/office/drawing/2014/main" id="{40359B56-05C3-A95A-720F-933AFD67D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-2" b="-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5A291-07E0-2CBA-1848-D8091BD2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SISTEM ZA VIZUELNU REPREZENTACIJU </a:t>
            </a:r>
            <a:r>
              <a:rPr lang="en-US" sz="4800" b="1" dirty="0">
                <a:gradFill flip="none" rotWithShape="1">
                  <a:gsLst>
                    <a:gs pos="0">
                      <a:srgbClr val="01023B">
                        <a:lumMod val="100000"/>
                      </a:srgbClr>
                    </a:gs>
                    <a:gs pos="100000">
                      <a:srgbClr val="EA9A5C"/>
                    </a:gs>
                    <a:gs pos="50000">
                      <a:srgbClr val="A53F52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/>
              </a:rPr>
              <a:t>BLOCKCHAIN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dirty="0">
                <a:solidFill>
                  <a:srgbClr val="FFFFFF"/>
                </a:solidFill>
              </a:rPr>
              <a:t>TEHNOLOGIJE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EF4EE-3D3A-EFFF-5227-74DAAC44C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8554"/>
            <a:ext cx="9144000" cy="46147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</a:rPr>
              <a:t>KANDIDAT: D</a:t>
            </a:r>
            <a:r>
              <a:rPr lang="sr-Latn-RS" dirty="0">
                <a:solidFill>
                  <a:srgbClr val="FFFFFF"/>
                </a:solidFill>
                <a:latin typeface="+mj-lt"/>
              </a:rPr>
              <a:t>IMITRIJE KNEŽEVIĆ 244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/</a:t>
            </a:r>
            <a:r>
              <a:rPr lang="sr-Latn-RS" dirty="0">
                <a:solidFill>
                  <a:srgbClr val="FFFFFF"/>
                </a:solidFill>
                <a:latin typeface="+mj-lt"/>
              </a:rPr>
              <a:t>2017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4446BD-A633-68E8-96FD-462FED684C3C}"/>
              </a:ext>
            </a:extLst>
          </p:cNvPr>
          <p:cNvSpPr txBox="1">
            <a:spLocks/>
          </p:cNvSpPr>
          <p:nvPr/>
        </p:nvSpPr>
        <p:spPr>
          <a:xfrm>
            <a:off x="1524000" y="5145242"/>
            <a:ext cx="9144000" cy="46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FFFFFF"/>
                </a:solidFill>
                <a:latin typeface="+mj-lt"/>
              </a:rPr>
              <a:t>MENTOR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: </a:t>
            </a:r>
            <a:r>
              <a:rPr lang="sr-Latn-RS" dirty="0">
                <a:solidFill>
                  <a:srgbClr val="FFFFFF"/>
                </a:solidFill>
                <a:latin typeface="+mj-lt"/>
              </a:rPr>
              <a:t>PROF DR ŽARKO STANISAVLJEVIĆ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355B0B-803B-32E7-CAFF-00C6FAA45997}"/>
              </a:ext>
            </a:extLst>
          </p:cNvPr>
          <p:cNvSpPr txBox="1">
            <a:spLocks/>
          </p:cNvSpPr>
          <p:nvPr/>
        </p:nvSpPr>
        <p:spPr>
          <a:xfrm>
            <a:off x="3512343" y="5922140"/>
            <a:ext cx="5167313" cy="51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16.5.2023.</a:t>
            </a:r>
          </a:p>
        </p:txBody>
      </p:sp>
    </p:spTree>
    <p:extLst>
      <p:ext uri="{BB962C8B-B14F-4D97-AF65-F5344CB8AC3E}">
        <p14:creationId xmlns:p14="http://schemas.microsoft.com/office/powerpoint/2010/main" val="2577988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0543DD5-7D78-897E-5457-A3D8531C2E7E}"/>
              </a:ext>
            </a:extLst>
          </p:cNvPr>
          <p:cNvSpPr txBox="1">
            <a:spLocks/>
          </p:cNvSpPr>
          <p:nvPr/>
        </p:nvSpPr>
        <p:spPr>
          <a:xfrm>
            <a:off x="6506844" y="642928"/>
            <a:ext cx="4797426" cy="14359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5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0A84C93-D42E-1970-56C6-DFE482DCCED1}"/>
              </a:ext>
            </a:extLst>
          </p:cNvPr>
          <p:cNvSpPr txBox="1">
            <a:spLocks/>
          </p:cNvSpPr>
          <p:nvPr/>
        </p:nvSpPr>
        <p:spPr>
          <a:xfrm>
            <a:off x="6506844" y="2071775"/>
            <a:ext cx="4846320" cy="379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ŠTA JE </a:t>
            </a: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BLOCKCHAIN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r-Latn-RS" sz="1800" b="0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KAKO RADI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sr-Latn-RS" sz="1800" b="0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PROBLEMI KOJE REŠAVA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sr-Latn-RS" sz="1800" b="0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INTERAKTIVNI PRIMERI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r-Latn-RS" sz="1800" b="0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PREDNOSTI I MANE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sr-Latn-RS" sz="1800" b="0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KRATKA ISTORIJA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r-Latn-RS" sz="1800" b="0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ZAKLJUČAK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0477C37A-2604-D712-0F49-28F7105A1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2" r="26912"/>
          <a:stretch/>
        </p:blipFill>
        <p:spPr>
          <a:xfrm>
            <a:off x="19048" y="19050"/>
            <a:ext cx="6096000" cy="6819900"/>
          </a:xfrm>
          <a:prstGeom prst="parallelogram">
            <a:avLst/>
          </a:prstGeom>
          <a:ln w="19050">
            <a:gradFill flip="none" rotWithShape="1">
              <a:gsLst>
                <a:gs pos="0">
                  <a:srgbClr val="01023B"/>
                </a:gs>
                <a:gs pos="50000">
                  <a:srgbClr val="A53F52"/>
                </a:gs>
                <a:gs pos="100000">
                  <a:srgbClr val="EA9A5C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</p:pic>
    </p:spTree>
    <p:extLst>
      <p:ext uri="{BB962C8B-B14F-4D97-AF65-F5344CB8AC3E}">
        <p14:creationId xmlns:p14="http://schemas.microsoft.com/office/powerpoint/2010/main" val="23544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Placeholder 7" descr="abstract image">
            <a:extLst>
              <a:ext uri="{FF2B5EF4-FFF2-40B4-BE49-F238E27FC236}">
                <a16:creationId xmlns:a16="http://schemas.microsoft.com/office/drawing/2014/main" id="{40359B56-05C3-A95A-720F-933AFD67D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-2" b="-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5A291-07E0-2CBA-1848-D8091BD2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5409"/>
            <a:ext cx="9144000" cy="827183"/>
          </a:xfrm>
        </p:spPr>
        <p:txBody>
          <a:bodyPr>
            <a:normAutofit/>
          </a:bodyPr>
          <a:lstStyle/>
          <a:p>
            <a:r>
              <a:rPr lang="sr-Latn-RS" sz="4800" dirty="0">
                <a:solidFill>
                  <a:srgbClr val="FFFFFF"/>
                </a:solidFill>
              </a:rPr>
              <a:t>ŠTA JE </a:t>
            </a:r>
            <a:r>
              <a:rPr lang="en-US" sz="4800" b="1" dirty="0">
                <a:gradFill flip="none" rotWithShape="1">
                  <a:gsLst>
                    <a:gs pos="0">
                      <a:srgbClr val="01023B">
                        <a:lumMod val="100000"/>
                      </a:srgbClr>
                    </a:gs>
                    <a:gs pos="100000">
                      <a:srgbClr val="EA9A5C"/>
                    </a:gs>
                    <a:gs pos="50000">
                      <a:srgbClr val="A53F52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/>
              </a:rPr>
              <a:t>BLOCKCHAIN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7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091BA-3026-8A8D-3C2E-34D148F3565B}"/>
              </a:ext>
            </a:extLst>
          </p:cNvPr>
          <p:cNvSpPr txBox="1"/>
          <p:nvPr/>
        </p:nvSpPr>
        <p:spPr>
          <a:xfrm>
            <a:off x="542486" y="1606698"/>
            <a:ext cx="55535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Sastoji se od blokova podataka koji su povezani zajedno u lanac (block+chain)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Fo</a:t>
            </a: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k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us </a:t>
            </a: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rada će biti na najširu primenu – kriptovalute</a:t>
            </a:r>
          </a:p>
          <a:p>
            <a:pPr>
              <a:spcAft>
                <a:spcPts val="1200"/>
              </a:spcAft>
            </a:pP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Kriptovalute su implementirane u distribuiranim sistemima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pomo</a:t>
            </a: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ću javnih digitalnih ledgera</a:t>
            </a:r>
          </a:p>
          <a:p>
            <a:pPr>
              <a:spcAft>
                <a:spcPts val="1200"/>
              </a:spcAft>
            </a:pPr>
            <a:r>
              <a:rPr kumimoji="0" lang="sr-Latn-RS" sz="1800" b="0" i="0" u="none" strike="noStrike" kern="120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Distribuirani sistem </a:t>
            </a:r>
            <a:r>
              <a:rPr kumimoji="0" lang="en-US" sz="1800" b="0" i="0" u="none" strike="noStrike" kern="120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sr-Latn-RS" sz="1800" b="0" i="0" u="none" strike="noStrike" kern="120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komponente sistema se nalaze na različitim uređajima koji međusobno komuniciraju kroz mrežu</a:t>
            </a:r>
          </a:p>
          <a:p>
            <a:pPr>
              <a:spcAft>
                <a:spcPts val="1200"/>
              </a:spcAft>
            </a:pPr>
            <a:r>
              <a:rPr kumimoji="0" lang="sr-Latn-RS" sz="1800" b="0" i="0" u="none" strike="noStrike" kern="120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Digitalni ledger </a:t>
            </a:r>
            <a:r>
              <a:rPr kumimoji="0" lang="en-US" sz="1800" b="0" i="0" u="none" strike="noStrike" kern="120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sr-Latn-RS" sz="1800" b="0" i="0" u="none" strike="noStrike" kern="120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fajl koji sadrži račune i transakcije</a:t>
            </a:r>
            <a:endParaRPr kumimoji="0" lang="en-US" sz="1800" b="0" i="0" u="none" strike="noStrike" kern="1200" cap="none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spcAft>
                <a:spcPts val="1200"/>
              </a:spcAft>
            </a:pP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Pod blockchainom se u glavnom podrazumeva struktura podataka koja sadrži digitalni ledger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030A4-6BC5-D6AA-C056-E6C56D5FAC3D}"/>
              </a:ext>
            </a:extLst>
          </p:cNvPr>
          <p:cNvSpPr txBox="1"/>
          <p:nvPr/>
        </p:nvSpPr>
        <p:spPr>
          <a:xfrm>
            <a:off x="542486" y="744924"/>
            <a:ext cx="56625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sr-Latn-RS" sz="3200" b="0" i="0" u="none" strike="noStrike" kern="120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ŠTA JE </a:t>
            </a:r>
            <a:r>
              <a:rPr kumimoji="0" lang="en-US" sz="3200" b="0" i="0" u="none" strike="noStrike" kern="120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BLOCKCHAIN</a:t>
            </a:r>
          </a:p>
          <a:p>
            <a:endParaRPr lang="en-US" dirty="0"/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509E8EB0-E7EF-51BD-0462-FF02729D1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6" r="20196"/>
          <a:stretch/>
        </p:blipFill>
        <p:spPr>
          <a:xfrm>
            <a:off x="6067510" y="19050"/>
            <a:ext cx="6096000" cy="6819900"/>
          </a:xfrm>
          <a:prstGeom prst="parallelogram">
            <a:avLst/>
          </a:prstGeom>
          <a:ln w="19050">
            <a:gradFill flip="none" rotWithShape="1">
              <a:gsLst>
                <a:gs pos="0">
                  <a:srgbClr val="01023B"/>
                </a:gs>
                <a:gs pos="50000">
                  <a:srgbClr val="A53F52"/>
                </a:gs>
                <a:gs pos="100000">
                  <a:srgbClr val="EA9A5C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</p:pic>
    </p:spTree>
    <p:extLst>
      <p:ext uri="{BB962C8B-B14F-4D97-AF65-F5344CB8AC3E}">
        <p14:creationId xmlns:p14="http://schemas.microsoft.com/office/powerpoint/2010/main" val="220598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Placeholder 7" descr="abstract image">
            <a:extLst>
              <a:ext uri="{FF2B5EF4-FFF2-40B4-BE49-F238E27FC236}">
                <a16:creationId xmlns:a16="http://schemas.microsoft.com/office/drawing/2014/main" id="{40359B56-05C3-A95A-720F-933AFD67D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-2" b="-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5A291-07E0-2CBA-1848-D8091BD2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5409"/>
            <a:ext cx="9144000" cy="827183"/>
          </a:xfrm>
        </p:spPr>
        <p:txBody>
          <a:bodyPr>
            <a:normAutofit/>
          </a:bodyPr>
          <a:lstStyle/>
          <a:p>
            <a:r>
              <a:rPr lang="sr-Latn-RS" sz="4800" dirty="0">
                <a:solidFill>
                  <a:srgbClr val="FFFFFF"/>
                </a:solidFill>
              </a:rPr>
              <a:t>KAKO </a:t>
            </a:r>
            <a:r>
              <a:rPr lang="en-US" sz="4800" b="1" dirty="0">
                <a:gradFill flip="none" rotWithShape="1">
                  <a:gsLst>
                    <a:gs pos="0">
                      <a:srgbClr val="01023B">
                        <a:lumMod val="100000"/>
                      </a:srgbClr>
                    </a:gs>
                    <a:gs pos="100000">
                      <a:srgbClr val="EA9A5C"/>
                    </a:gs>
                    <a:gs pos="50000">
                      <a:srgbClr val="A53F52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/>
              </a:rPr>
              <a:t>BLOCKCHAIN</a:t>
            </a:r>
            <a:r>
              <a:rPr lang="sr-Latn-RS" sz="4800" b="1" dirty="0">
                <a:gradFill flip="none" rotWithShape="1">
                  <a:gsLst>
                    <a:gs pos="0">
                      <a:srgbClr val="01023B">
                        <a:lumMod val="100000"/>
                      </a:srgbClr>
                    </a:gs>
                    <a:gs pos="100000">
                      <a:srgbClr val="EA9A5C"/>
                    </a:gs>
                    <a:gs pos="50000">
                      <a:srgbClr val="A53F52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/>
              </a:rPr>
              <a:t> </a:t>
            </a:r>
            <a:r>
              <a:rPr lang="sr-Latn-RS" sz="4800" dirty="0">
                <a:effectLst/>
              </a:rPr>
              <a:t>RADI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10848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030A4-6BC5-D6AA-C056-E6C56D5FAC3D}"/>
              </a:ext>
            </a:extLst>
          </p:cNvPr>
          <p:cNvSpPr txBox="1"/>
          <p:nvPr/>
        </p:nvSpPr>
        <p:spPr>
          <a:xfrm>
            <a:off x="542486" y="744924"/>
            <a:ext cx="5662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sr-Latn-RS" sz="3200" b="0" i="0" u="none" strike="noStrike" kern="1200" cap="none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DIGITALNI JAVNI LEDGER</a:t>
            </a:r>
            <a:endParaRPr kumimoji="0" lang="en-US" sz="3200" b="0" i="0" u="none" strike="noStrike" kern="1200" cap="none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509E8EB0-E7EF-51BD-0462-FF02729D1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1" r="20251"/>
          <a:stretch/>
        </p:blipFill>
        <p:spPr>
          <a:xfrm>
            <a:off x="6078143" y="19050"/>
            <a:ext cx="6096000" cy="6819900"/>
          </a:xfrm>
          <a:prstGeom prst="rect">
            <a:avLst/>
          </a:prstGeom>
          <a:ln w="19050">
            <a:gradFill flip="none" rotWithShape="1">
              <a:gsLst>
                <a:gs pos="0">
                  <a:srgbClr val="01023B"/>
                </a:gs>
                <a:gs pos="50000">
                  <a:srgbClr val="A53F52"/>
                </a:gs>
                <a:gs pos="100000">
                  <a:srgbClr val="EA9A5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5DF6AD-1F2A-2D19-06DD-0574B790B665}"/>
              </a:ext>
            </a:extLst>
          </p:cNvPr>
          <p:cNvSpPr txBox="1"/>
          <p:nvPr/>
        </p:nvSpPr>
        <p:spPr>
          <a:xfrm>
            <a:off x="542486" y="1606698"/>
            <a:ext cx="5411747" cy="4437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Zamislimo da prijatelji svaki dan idu zajedno u grad</a:t>
            </a:r>
          </a:p>
          <a:p>
            <a:pPr>
              <a:spcAft>
                <a:spcPts val="1200"/>
              </a:spcAft>
            </a:pP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Komplikovano im je da se svaki put raskusuravaju međusobno</a:t>
            </a:r>
          </a:p>
          <a:p>
            <a:pPr>
              <a:spcAft>
                <a:spcPts val="1200"/>
              </a:spcAft>
            </a:pP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Zato odluče da zapisuju ko kome koliko duguje, i da tek na kraju svakog meseca vrate jedni drugima novac</a:t>
            </a:r>
          </a:p>
          <a:p>
            <a:pPr>
              <a:spcAft>
                <a:spcPts val="200"/>
              </a:spcAft>
            </a:pP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Primer:</a:t>
            </a:r>
          </a:p>
          <a:p>
            <a:pPr>
              <a:spcAft>
                <a:spcPts val="200"/>
              </a:spcAft>
            </a:pP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Ana je dala Bojanu 20din</a:t>
            </a:r>
          </a:p>
          <a:p>
            <a:pPr>
              <a:spcAft>
                <a:spcPts val="200"/>
              </a:spcAft>
            </a:pP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Bojan je dao Ceci 30din</a:t>
            </a:r>
          </a:p>
          <a:p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Ceca je dala Ani 10din</a:t>
            </a:r>
          </a:p>
          <a:p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---------------------------------------</a:t>
            </a:r>
          </a:p>
          <a:p>
            <a:pPr>
              <a:spcAft>
                <a:spcPts val="1200"/>
              </a:spcAft>
            </a:pP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Ceca i Ani i Bojanu vraća po 10din na kraju meseca</a:t>
            </a:r>
          </a:p>
          <a:p>
            <a:pPr>
              <a:spcAft>
                <a:spcPts val="1200"/>
              </a:spcAft>
            </a:pP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Digitalni i javni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=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umesto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u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svesku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zapisuju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na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nekom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web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sajtu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koji je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javno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dostupan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svima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koji u</a:t>
            </a:r>
            <a:r>
              <a:rPr lang="sr-Latn-RS" dirty="0">
                <a:solidFill>
                  <a:sysClr val="windowText" lastClr="000000"/>
                </a:solidFill>
                <a:latin typeface="Calibri" panose="020F0502020204030204"/>
              </a:rPr>
              <a:t>čestvuju</a:t>
            </a:r>
          </a:p>
        </p:txBody>
      </p:sp>
    </p:spTree>
    <p:extLst>
      <p:ext uri="{BB962C8B-B14F-4D97-AF65-F5344CB8AC3E}">
        <p14:creationId xmlns:p14="http://schemas.microsoft.com/office/powerpoint/2010/main" val="174371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175</TotalTime>
  <Words>300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SISTEM ZA VIZUELNU REPREZENTACIJU BLOCKCHAIN TEHNOLOGIJE</vt:lpstr>
      <vt:lpstr>PowerPoint Presentation</vt:lpstr>
      <vt:lpstr>ŠTA JE BLOCKCHAIN</vt:lpstr>
      <vt:lpstr>PowerPoint Presentation</vt:lpstr>
      <vt:lpstr>KAKO BLOCKCHAIN RADI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FOR VISUAL REPRESENTATION OF BLOCKCHAIN TECHNOLOGY</dc:title>
  <dc:creator>Dimitrije Knezevic</dc:creator>
  <cp:lastModifiedBy>Dimitrije Knezevic</cp:lastModifiedBy>
  <cp:revision>7</cp:revision>
  <dcterms:created xsi:type="dcterms:W3CDTF">2023-03-04T15:09:55Z</dcterms:created>
  <dcterms:modified xsi:type="dcterms:W3CDTF">2023-03-20T16:31:07Z</dcterms:modified>
</cp:coreProperties>
</file>