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0" r:id="rId2"/>
    <p:sldId id="257" r:id="rId3"/>
    <p:sldId id="261" r:id="rId4"/>
    <p:sldId id="262" r:id="rId5"/>
    <p:sldId id="263" r:id="rId6"/>
    <p:sldId id="264" r:id="rId7"/>
  </p:sldIdLst>
  <p:sldSz cx="9144000" cy="6858000" type="screen4x3"/>
  <p:notesSz cx="6794500" cy="9906000"/>
  <p:custShowLst>
    <p:custShow name="Diaporama personnalisé 1" id="0">
      <p:sldLst/>
    </p:custShow>
  </p:custShowLst>
  <p:defaultTextStyle>
    <a:defPPr>
      <a:defRPr lang="fr-FR"/>
    </a:defPPr>
    <a:lvl1pPr algn="l" rtl="0" fontAlgn="base">
      <a:spcBef>
        <a:spcPct val="20000"/>
      </a:spcBef>
      <a:spcAft>
        <a:spcPct val="0"/>
      </a:spcAft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5pPr>
    <a:lvl6pPr marL="2286000" algn="l" defTabSz="914400" rtl="0" eaLnBrk="1" latinLnBrk="0" hangingPunct="1"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6pPr>
    <a:lvl7pPr marL="2743200" algn="l" defTabSz="914400" rtl="0" eaLnBrk="1" latinLnBrk="0" hangingPunct="1"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7pPr>
    <a:lvl8pPr marL="3200400" algn="l" defTabSz="914400" rtl="0" eaLnBrk="1" latinLnBrk="0" hangingPunct="1"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8pPr>
    <a:lvl9pPr marL="3657600" algn="l" defTabSz="914400" rtl="0" eaLnBrk="1" latinLnBrk="0" hangingPunct="1"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4A667E"/>
    <a:srgbClr val="DDD8C6"/>
    <a:srgbClr val="FF1A00"/>
    <a:srgbClr val="808D9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12" autoAdjust="0"/>
  </p:normalViewPr>
  <p:slideViewPr>
    <p:cSldViewPr>
      <p:cViewPr>
        <p:scale>
          <a:sx n="62" d="100"/>
          <a:sy n="62" d="100"/>
        </p:scale>
        <p:origin x="-1368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34" y="4705350"/>
            <a:ext cx="4982633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 smtClean="0"/>
              <a:t>Cliquez pour modifier les styles du texte du masque</a:t>
            </a:r>
          </a:p>
          <a:p>
            <a:pPr lvl="1"/>
            <a:r>
              <a:rPr lang="fr-FR" altLang="fr-FR" noProof="0" smtClean="0"/>
              <a:t>Deuxième niveau</a:t>
            </a:r>
          </a:p>
          <a:p>
            <a:pPr lvl="2"/>
            <a:r>
              <a:rPr lang="fr-FR" altLang="fr-FR" noProof="0" smtClean="0"/>
              <a:t>Troisième niveau</a:t>
            </a:r>
          </a:p>
          <a:p>
            <a:pPr lvl="3"/>
            <a:r>
              <a:rPr lang="fr-FR" altLang="fr-FR" noProof="0" smtClean="0"/>
              <a:t>Quatrième niveau</a:t>
            </a:r>
          </a:p>
          <a:p>
            <a:pPr lvl="4"/>
            <a:r>
              <a:rPr lang="fr-FR" altLang="fr-FR" noProof="0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fond_page1_150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060"/>
          <p:cNvSpPr>
            <a:spLocks noGrp="1" noChangeArrowheads="1"/>
          </p:cNvSpPr>
          <p:nvPr>
            <p:ph type="ctrTitle" sz="quarter"/>
          </p:nvPr>
        </p:nvSpPr>
        <p:spPr>
          <a:xfrm>
            <a:off x="3500430" y="3572722"/>
            <a:ext cx="5643570" cy="1785104"/>
          </a:xfrm>
        </p:spPr>
        <p:txBody>
          <a:bodyPr wrap="square" anchor="t">
            <a:spAutoFit/>
          </a:bodyPr>
          <a:lstStyle>
            <a:lvl1pPr algn="r">
              <a:lnSpc>
                <a:spcPts val="4400"/>
              </a:lnSpc>
              <a:defRPr sz="40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fr-FR" altLang="fr-FR" dirty="0"/>
              <a:t>Cliquez pour modifier le style du titre du masque</a:t>
            </a:r>
          </a:p>
        </p:txBody>
      </p:sp>
      <p:sp>
        <p:nvSpPr>
          <p:cNvPr id="10" name="Rectangle 1061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286216" y="2815415"/>
            <a:ext cx="4857784" cy="400110"/>
          </a:xfrm>
        </p:spPr>
        <p:txBody>
          <a:bodyPr>
            <a:spAutoFit/>
          </a:bodyPr>
          <a:lstStyle>
            <a:lvl1pPr marL="0" indent="0" algn="r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r-FR" altLang="fr-FR" dirty="0" smtClean="0"/>
              <a:t>Orateur</a:t>
            </a:r>
            <a:endParaRPr lang="fr-FR" altLang="fr-FR" dirty="0"/>
          </a:p>
        </p:txBody>
      </p:sp>
      <p:sp>
        <p:nvSpPr>
          <p:cNvPr id="5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760594" y="184150"/>
            <a:ext cx="3312000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Département </a:t>
            </a:r>
            <a:r>
              <a:rPr lang="fr-FR">
                <a:latin typeface="Verdana"/>
              </a:rPr>
              <a:t>•</a:t>
            </a:r>
            <a:r>
              <a:rPr lang="fr-FR"/>
              <a:t> date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Vignettes_eia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03416"/>
            <a:ext cx="1408113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8840" y="742936"/>
            <a:ext cx="7086600" cy="685800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Auteur</a:t>
            </a:r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F4FEF-FAD3-49EA-925F-AE508669AE3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7" name="Espace réservé de la date 7"/>
          <p:cNvSpPr>
            <a:spLocks noGrp="1"/>
          </p:cNvSpPr>
          <p:nvPr>
            <p:ph type="dt" sz="half" idx="12"/>
          </p:nvPr>
        </p:nvSpPr>
        <p:spPr>
          <a:xfrm>
            <a:off x="5760000" y="184150"/>
            <a:ext cx="3312000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Département </a:t>
            </a:r>
            <a:r>
              <a:rPr lang="fr-FR">
                <a:latin typeface="Verdana"/>
              </a:rPr>
              <a:t>•</a:t>
            </a:r>
            <a:r>
              <a:rPr lang="fr-FR"/>
              <a:t> date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7" descr="Vignettes_eia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03416"/>
            <a:ext cx="1408113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71600" y="1828800"/>
            <a:ext cx="3467100" cy="41148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91100" y="1828800"/>
            <a:ext cx="3467100" cy="41148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Auteur</a:t>
            </a:r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3E062-516C-4E6C-8C12-A7AA9D00491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2"/>
          </p:nvPr>
        </p:nvSpPr>
        <p:spPr>
          <a:xfrm>
            <a:off x="5760000" y="184150"/>
            <a:ext cx="3312000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Département </a:t>
            </a:r>
            <a:r>
              <a:rPr lang="fr-FR">
                <a:latin typeface="Verdana"/>
              </a:rPr>
              <a:t>•</a:t>
            </a:r>
            <a:r>
              <a:rPr lang="fr-FR"/>
              <a:t> date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Rectangle 5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Auteur </a:t>
            </a:r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698B0-EA6E-473D-B843-4C97B4F1FE5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5" name="Espace réservé de la date 7"/>
          <p:cNvSpPr>
            <a:spLocks noGrp="1"/>
          </p:cNvSpPr>
          <p:nvPr>
            <p:ph type="dt" sz="half" idx="12"/>
          </p:nvPr>
        </p:nvSpPr>
        <p:spPr>
          <a:xfrm>
            <a:off x="5760000" y="184150"/>
            <a:ext cx="3312000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Département </a:t>
            </a:r>
            <a:r>
              <a:rPr lang="fr-FR">
                <a:latin typeface="Verdana"/>
              </a:rPr>
              <a:t>•</a:t>
            </a:r>
            <a:r>
              <a:rPr lang="fr-FR"/>
              <a:t> date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9" descr="fond_page3_150.jp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" name="Rectangle 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35113" y="6599238"/>
            <a:ext cx="3429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Auteur</a:t>
            </a:r>
          </a:p>
        </p:txBody>
      </p:sp>
      <p:sp>
        <p:nvSpPr>
          <p:cNvPr id="107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950" y="6597650"/>
            <a:ext cx="7381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000" b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A26B6470-2658-41E0-9EAE-FD19AAAE2A1C}" type="slidenum">
              <a:rPr lang="fr-FR" altLang="fr-FR"/>
              <a:pPr>
                <a:defRPr/>
              </a:pPr>
              <a:t>‹N°›</a:t>
            </a:fld>
            <a:endParaRPr lang="fr-FR" altLang="fr-FR" dirty="0"/>
          </a:p>
        </p:txBody>
      </p:sp>
      <p:sp>
        <p:nvSpPr>
          <p:cNvPr id="1029" name="Rectangle 71" descr="../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828800"/>
            <a:ext cx="7086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Cliquez pour modifier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CH" altLang="fr-FR" dirty="0" smtClean="0"/>
              <a:t>.</a:t>
            </a:r>
            <a:r>
              <a:rPr lang="fr-FR" altLang="fr-FR" dirty="0" smtClean="0"/>
              <a:t>Troisième niveau</a:t>
            </a:r>
          </a:p>
          <a:p>
            <a:pPr lvl="3"/>
            <a:r>
              <a:rPr lang="fr-FR" altLang="fr-FR" dirty="0" smtClean="0"/>
              <a:t>Quatrième niveau</a:t>
            </a:r>
          </a:p>
          <a:p>
            <a:pPr lvl="4"/>
            <a:r>
              <a:rPr lang="fr-FR" altLang="fr-FR" dirty="0" smtClean="0"/>
              <a:t>Cinquième niveau</a:t>
            </a:r>
          </a:p>
        </p:txBody>
      </p:sp>
      <p:sp>
        <p:nvSpPr>
          <p:cNvPr id="1030" name="Rectangle 72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742936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Cliquez pour modifier le style du titre du masque</a:t>
            </a:r>
          </a:p>
        </p:txBody>
      </p:sp>
      <p:sp>
        <p:nvSpPr>
          <p:cNvPr id="9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5760594" y="184150"/>
            <a:ext cx="33120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Département </a:t>
            </a:r>
            <a:r>
              <a:rPr lang="fr-FR">
                <a:latin typeface="Verdana"/>
              </a:rPr>
              <a:t>•</a:t>
            </a:r>
            <a:r>
              <a:rPr lang="fr-FR"/>
              <a:t> date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1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1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1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 Eurostile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 Eurostile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 Eurostile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 Eurostile Bold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Verdana" pitchFamily="34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Verdana" pitchFamily="34" charset="0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ctrTitle" sz="quarter"/>
          </p:nvPr>
        </p:nvSpPr>
        <p:spPr>
          <a:xfrm>
            <a:off x="3571868" y="3648098"/>
            <a:ext cx="5572132" cy="1220847"/>
          </a:xfrm>
        </p:spPr>
        <p:txBody>
          <a:bodyPr/>
          <a:lstStyle/>
          <a:p>
            <a:r>
              <a:rPr lang="fr-FR" dirty="0" smtClean="0">
                <a:latin typeface="Verdana" pitchFamily="1" charset="0"/>
              </a:rPr>
              <a:t>Code </a:t>
            </a:r>
            <a:r>
              <a:rPr lang="fr-FR" dirty="0" err="1" smtClean="0">
                <a:latin typeface="Verdana" pitchFamily="1" charset="0"/>
              </a:rPr>
              <a:t>Obfuscator</a:t>
            </a:r>
            <a:r>
              <a:rPr lang="fr-FR" dirty="0" smtClean="0">
                <a:latin typeface="Verdana" pitchFamily="1" charset="0"/>
              </a:rPr>
              <a:t/>
            </a:r>
            <a:br>
              <a:rPr lang="fr-FR" dirty="0" smtClean="0">
                <a:latin typeface="Verdana" pitchFamily="1" charset="0"/>
              </a:rPr>
            </a:br>
            <a:endParaRPr lang="fr-FR" dirty="0" smtClean="0">
              <a:latin typeface="Verdana" pitchFamily="1" charset="0"/>
            </a:endParaRPr>
          </a:p>
        </p:txBody>
      </p:sp>
      <p:sp>
        <p:nvSpPr>
          <p:cNvPr id="7171" name="Sous-titre 2" descr="../"/>
          <p:cNvSpPr>
            <a:spLocks noGrp="1"/>
          </p:cNvSpPr>
          <p:nvPr>
            <p:ph type="subTitle" sz="quarter" idx="1"/>
          </p:nvPr>
        </p:nvSpPr>
        <p:spPr>
          <a:xfrm>
            <a:off x="4286250" y="2814638"/>
            <a:ext cx="4857750" cy="400110"/>
          </a:xfrm>
        </p:spPr>
        <p:txBody>
          <a:bodyPr/>
          <a:lstStyle/>
          <a:p>
            <a:r>
              <a:rPr lang="fr-FR" dirty="0" smtClean="0">
                <a:latin typeface="Verdana" pitchFamily="1" charset="0"/>
              </a:rPr>
              <a:t>Robin </a:t>
            </a:r>
            <a:r>
              <a:rPr lang="fr-FR" dirty="0" err="1" smtClean="0">
                <a:latin typeface="Verdana" pitchFamily="1" charset="0"/>
              </a:rPr>
              <a:t>Franzi</a:t>
            </a:r>
            <a:r>
              <a:rPr lang="fr-FR" dirty="0" smtClean="0">
                <a:latin typeface="Verdana" pitchFamily="1" charset="0"/>
              </a:rPr>
              <a:t> &amp; Amine </a:t>
            </a:r>
            <a:r>
              <a:rPr lang="fr-FR" dirty="0" err="1" smtClean="0">
                <a:latin typeface="Verdana" pitchFamily="1" charset="0"/>
              </a:rPr>
              <a:t>Derbel</a:t>
            </a:r>
            <a:endParaRPr lang="fr-FR" dirty="0" smtClean="0">
              <a:latin typeface="Verdana" pitchFamily="1" charset="0"/>
            </a:endParaRPr>
          </a:p>
        </p:txBody>
      </p:sp>
      <p:sp>
        <p:nvSpPr>
          <p:cNvPr id="7172" name="Espace réservé de la date 3"/>
          <p:cNvSpPr>
            <a:spLocks noGrp="1"/>
          </p:cNvSpPr>
          <p:nvPr>
            <p:ph type="dt" sz="quarter" idx="10"/>
          </p:nvPr>
        </p:nvSpPr>
        <p:spPr bwMode="auto">
          <a:xfrm>
            <a:off x="4357686" y="184150"/>
            <a:ext cx="4714908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T3</a:t>
            </a:r>
            <a:r>
              <a:rPr lang="fr-FR" dirty="0" smtClean="0"/>
              <a:t>• 20-10-2010</a:t>
            </a:r>
            <a:endParaRPr lang="fr-F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>
          <a:xfrm>
            <a:off x="388938" y="742936"/>
            <a:ext cx="7086600" cy="685800"/>
          </a:xfrm>
        </p:spPr>
        <p:txBody>
          <a:bodyPr/>
          <a:lstStyle/>
          <a:p>
            <a:r>
              <a:rPr lang="fr-FR" dirty="0" smtClean="0">
                <a:latin typeface="Verdana" pitchFamily="1" charset="0"/>
              </a:rPr>
              <a:t>Code </a:t>
            </a:r>
            <a:r>
              <a:rPr lang="fr-FR" dirty="0" err="1" smtClean="0">
                <a:latin typeface="Verdana" pitchFamily="1" charset="0"/>
              </a:rPr>
              <a:t>Obfuscator</a:t>
            </a:r>
            <a:endParaRPr lang="fr-FR" dirty="0" smtClean="0">
              <a:latin typeface="Verdana" pitchFamily="1" charset="0"/>
            </a:endParaRPr>
          </a:p>
        </p:txBody>
      </p:sp>
      <p:sp>
        <p:nvSpPr>
          <p:cNvPr id="8195" name="Espace réservé du contenu 2" descr="../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CH" sz="1800" b="1" dirty="0" smtClean="0">
                <a:solidFill>
                  <a:srgbClr val="0070C0"/>
                </a:solidFill>
              </a:rPr>
              <a:t>Contexte et objectifs du projet:</a:t>
            </a:r>
          </a:p>
          <a:p>
            <a:endParaRPr lang="fr-CH" sz="1800" dirty="0" smtClean="0"/>
          </a:p>
          <a:p>
            <a:endParaRPr lang="fr-CH" sz="1800" dirty="0" smtClean="0"/>
          </a:p>
          <a:p>
            <a:r>
              <a:rPr lang="fr-CH" sz="1800" dirty="0" smtClean="0"/>
              <a:t>Dans le cadre d'un projet de recherche, le groupe de compétences IT Security veut rendre difficile</a:t>
            </a:r>
          </a:p>
          <a:p>
            <a:r>
              <a:rPr lang="fr-CH" sz="1800" dirty="0" smtClean="0"/>
              <a:t>le reverse-engineering d'un programme </a:t>
            </a:r>
            <a:r>
              <a:rPr lang="fr-CH" sz="1800" dirty="0" err="1" smtClean="0"/>
              <a:t>executable</a:t>
            </a:r>
            <a:r>
              <a:rPr lang="fr-CH" sz="1800" dirty="0" smtClean="0"/>
              <a:t>.</a:t>
            </a:r>
          </a:p>
          <a:p>
            <a:r>
              <a:rPr lang="fr-CH" sz="1800" dirty="0" smtClean="0"/>
              <a:t>En effet des utilitaires comme </a:t>
            </a:r>
            <a:r>
              <a:rPr lang="fr-CH" sz="1800" dirty="0" err="1" smtClean="0"/>
              <a:t>objdump</a:t>
            </a:r>
            <a:r>
              <a:rPr lang="fr-CH" sz="1800" dirty="0" smtClean="0"/>
              <a:t> ou </a:t>
            </a:r>
            <a:r>
              <a:rPr lang="fr-CH" sz="1800" dirty="0" err="1" smtClean="0"/>
              <a:t>IDAPro</a:t>
            </a:r>
            <a:r>
              <a:rPr lang="fr-CH" sz="1800" dirty="0" smtClean="0"/>
              <a:t> permettent facilement de trouver le code</a:t>
            </a:r>
          </a:p>
          <a:p>
            <a:r>
              <a:rPr lang="fr-CH" sz="1800" dirty="0" smtClean="0"/>
              <a:t>assembleur et de là retrouver des algorithmes industriels qui sont peut-être des secrets de</a:t>
            </a:r>
          </a:p>
          <a:p>
            <a:r>
              <a:rPr lang="fr-CH" sz="1800" dirty="0" smtClean="0"/>
              <a:t>fabrications d'une entreprise</a:t>
            </a:r>
            <a:endParaRPr lang="fr-FR" sz="1800" dirty="0" smtClean="0">
              <a:latin typeface="Verdana" pitchFamily="1" charset="0"/>
            </a:endParaRPr>
          </a:p>
        </p:txBody>
      </p:sp>
      <p:sp>
        <p:nvSpPr>
          <p:cNvPr id="8196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altLang="fr-FR" smtClean="0">
                <a:latin typeface="Verdana" pitchFamily="1" charset="0"/>
              </a:rPr>
              <a:t>Auteur</a:t>
            </a: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FB5536-8273-4CF7-9A5E-8D5DAF52B56E}" type="slidenum">
              <a:rPr lang="fr-FR" altLang="fr-FR" smtClean="0">
                <a:latin typeface="Verdana" pitchFamily="1" charset="0"/>
              </a:rPr>
              <a:pPr/>
              <a:t>2</a:t>
            </a:fld>
            <a:endParaRPr lang="fr-FR" altLang="fr-FR" smtClean="0">
              <a:latin typeface="Verdana" pitchFamily="1" charset="0"/>
            </a:endParaRPr>
          </a:p>
        </p:txBody>
      </p:sp>
      <p:sp>
        <p:nvSpPr>
          <p:cNvPr id="8198" name="Espace réservé de la date 5"/>
          <p:cNvSpPr>
            <a:spLocks noGrp="1"/>
          </p:cNvSpPr>
          <p:nvPr>
            <p:ph type="dt" sz="quarter" idx="12"/>
          </p:nvPr>
        </p:nvSpPr>
        <p:spPr bwMode="auto">
          <a:xfrm>
            <a:off x="4929190" y="184150"/>
            <a:ext cx="4071966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Département • date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1403648" y="6165304"/>
            <a:ext cx="7086600" cy="39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itchFamily="1" charset="0"/>
                <a:ea typeface="+mj-ea"/>
                <a:cs typeface="+mj-cs"/>
              </a:rPr>
              <a:t>Contexte du projet </a:t>
            </a: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1" charset="0"/>
                <a:ea typeface="+mj-ea"/>
                <a:cs typeface="+mj-cs"/>
              </a:rPr>
              <a:t>– Objectifs – Planning – Jalons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1" charset="0"/>
                <a:ea typeface="+mj-ea"/>
                <a:cs typeface="+mj-cs"/>
              </a:rPr>
              <a:t> – Cahier des charges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1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>
          <a:xfrm>
            <a:off x="388938" y="742936"/>
            <a:ext cx="7086600" cy="685800"/>
          </a:xfrm>
        </p:spPr>
        <p:txBody>
          <a:bodyPr/>
          <a:lstStyle/>
          <a:p>
            <a:r>
              <a:rPr lang="fr-FR" dirty="0" smtClean="0">
                <a:latin typeface="Verdana" pitchFamily="1" charset="0"/>
              </a:rPr>
              <a:t>Code </a:t>
            </a:r>
            <a:r>
              <a:rPr lang="fr-FR" dirty="0" err="1" smtClean="0">
                <a:latin typeface="Verdana" pitchFamily="1" charset="0"/>
              </a:rPr>
              <a:t>Obfuscator</a:t>
            </a:r>
            <a:endParaRPr lang="fr-FR" dirty="0" smtClean="0">
              <a:latin typeface="Verdana" pitchFamily="1" charset="0"/>
            </a:endParaRPr>
          </a:p>
        </p:txBody>
      </p:sp>
      <p:sp>
        <p:nvSpPr>
          <p:cNvPr id="8195" name="Espace réservé du contenu 2" descr="../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CH" sz="1600" b="1" dirty="0" smtClean="0">
                <a:solidFill>
                  <a:srgbClr val="0070C0"/>
                </a:solidFill>
              </a:rPr>
              <a:t>Objectifs :</a:t>
            </a:r>
          </a:p>
          <a:p>
            <a:endParaRPr lang="fr-CH" sz="1600" dirty="0" smtClean="0"/>
          </a:p>
          <a:p>
            <a:r>
              <a:rPr lang="fr-CH" sz="1600" dirty="0" smtClean="0"/>
              <a:t>Etudier </a:t>
            </a:r>
            <a:r>
              <a:rPr lang="fr-CH" sz="1600" dirty="0" smtClean="0"/>
              <a:t>les différentes techniques d’</a:t>
            </a:r>
            <a:r>
              <a:rPr lang="fr-CH" sz="1600" dirty="0" err="1" smtClean="0"/>
              <a:t>obfuscation</a:t>
            </a:r>
            <a:r>
              <a:rPr lang="fr-CH" sz="1600" dirty="0" smtClean="0"/>
              <a:t>.</a:t>
            </a:r>
          </a:p>
          <a:p>
            <a:r>
              <a:rPr lang="fr-CH" sz="1600" dirty="0" smtClean="0"/>
              <a:t>Créer </a:t>
            </a:r>
            <a:r>
              <a:rPr lang="fr-CH" sz="1600" dirty="0" smtClean="0"/>
              <a:t>un </a:t>
            </a:r>
            <a:r>
              <a:rPr lang="fr-CH" sz="1600" dirty="0" err="1" smtClean="0"/>
              <a:t>obfuscateur</a:t>
            </a:r>
            <a:r>
              <a:rPr lang="fr-CH" sz="1600" dirty="0" smtClean="0"/>
              <a:t> de code qui permet de changer la structure du programme initial pour le rendre inintelligible sans changer sa </a:t>
            </a:r>
            <a:r>
              <a:rPr lang="fr-CH" sz="1600" dirty="0" smtClean="0"/>
              <a:t>sémantique</a:t>
            </a:r>
          </a:p>
          <a:p>
            <a:endParaRPr lang="fr-CH" sz="1600" dirty="0" smtClean="0"/>
          </a:p>
        </p:txBody>
      </p:sp>
      <p:sp>
        <p:nvSpPr>
          <p:cNvPr id="8196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altLang="fr-FR" smtClean="0">
                <a:latin typeface="Verdana" pitchFamily="1" charset="0"/>
              </a:rPr>
              <a:t>Auteur</a:t>
            </a: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FB5536-8273-4CF7-9A5E-8D5DAF52B56E}" type="slidenum">
              <a:rPr lang="fr-FR" altLang="fr-FR" smtClean="0">
                <a:latin typeface="Verdana" pitchFamily="1" charset="0"/>
              </a:rPr>
              <a:pPr/>
              <a:t>3</a:t>
            </a:fld>
            <a:endParaRPr lang="fr-FR" altLang="fr-FR" smtClean="0">
              <a:latin typeface="Verdana" pitchFamily="1" charset="0"/>
            </a:endParaRPr>
          </a:p>
        </p:txBody>
      </p:sp>
      <p:sp>
        <p:nvSpPr>
          <p:cNvPr id="8198" name="Espace réservé de la date 5"/>
          <p:cNvSpPr>
            <a:spLocks noGrp="1"/>
          </p:cNvSpPr>
          <p:nvPr>
            <p:ph type="dt" sz="quarter" idx="12"/>
          </p:nvPr>
        </p:nvSpPr>
        <p:spPr bwMode="auto">
          <a:xfrm>
            <a:off x="4929190" y="184150"/>
            <a:ext cx="4071966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Département • date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1403648" y="6165304"/>
            <a:ext cx="7086600" cy="39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1" charset="0"/>
                <a:ea typeface="+mj-ea"/>
                <a:cs typeface="+mj-cs"/>
              </a:rPr>
              <a:t>Contexte du projet – </a:t>
            </a:r>
            <a:r>
              <a:rPr kumimoji="0" lang="fr-FR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itchFamily="1" charset="0"/>
                <a:ea typeface="+mj-ea"/>
                <a:cs typeface="+mj-cs"/>
              </a:rPr>
              <a:t>Objectifs</a:t>
            </a: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1" charset="0"/>
                <a:ea typeface="+mj-ea"/>
                <a:cs typeface="+mj-cs"/>
              </a:rPr>
              <a:t> – Planning – Jalons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1" charset="0"/>
                <a:ea typeface="+mj-ea"/>
                <a:cs typeface="+mj-cs"/>
              </a:rPr>
              <a:t> – Cahier des charges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1" charset="0"/>
              <a:ea typeface="+mj-ea"/>
              <a:cs typeface="+mj-cs"/>
            </a:endParaRPr>
          </a:p>
        </p:txBody>
      </p:sp>
      <p:pic>
        <p:nvPicPr>
          <p:cNvPr id="10" name="Picture 2" descr="D:\partage\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501008"/>
            <a:ext cx="3635914" cy="27720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>
          <a:xfrm>
            <a:off x="388938" y="742936"/>
            <a:ext cx="7086600" cy="685800"/>
          </a:xfrm>
        </p:spPr>
        <p:txBody>
          <a:bodyPr/>
          <a:lstStyle/>
          <a:p>
            <a:r>
              <a:rPr lang="fr-FR" dirty="0" smtClean="0">
                <a:latin typeface="Verdana" pitchFamily="1" charset="0"/>
              </a:rPr>
              <a:t>Code </a:t>
            </a:r>
            <a:r>
              <a:rPr lang="fr-FR" dirty="0" err="1" smtClean="0">
                <a:latin typeface="Verdana" pitchFamily="1" charset="0"/>
              </a:rPr>
              <a:t>Obfuscator</a:t>
            </a:r>
            <a:endParaRPr lang="fr-FR" dirty="0" smtClean="0">
              <a:latin typeface="Verdana" pitchFamily="1" charset="0"/>
            </a:endParaRPr>
          </a:p>
        </p:txBody>
      </p:sp>
      <p:sp>
        <p:nvSpPr>
          <p:cNvPr id="8196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altLang="fr-FR" smtClean="0">
                <a:latin typeface="Verdana" pitchFamily="1" charset="0"/>
              </a:rPr>
              <a:t>Auteur</a:t>
            </a: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FB5536-8273-4CF7-9A5E-8D5DAF52B56E}" type="slidenum">
              <a:rPr lang="fr-FR" altLang="fr-FR" smtClean="0">
                <a:latin typeface="Verdana" pitchFamily="1" charset="0"/>
              </a:rPr>
              <a:pPr/>
              <a:t>4</a:t>
            </a:fld>
            <a:endParaRPr lang="fr-FR" altLang="fr-FR" smtClean="0">
              <a:latin typeface="Verdana" pitchFamily="1" charset="0"/>
            </a:endParaRPr>
          </a:p>
        </p:txBody>
      </p:sp>
      <p:sp>
        <p:nvSpPr>
          <p:cNvPr id="8198" name="Espace réservé de la date 5"/>
          <p:cNvSpPr>
            <a:spLocks noGrp="1"/>
          </p:cNvSpPr>
          <p:nvPr>
            <p:ph type="dt" sz="quarter" idx="12"/>
          </p:nvPr>
        </p:nvSpPr>
        <p:spPr bwMode="auto">
          <a:xfrm>
            <a:off x="4929190" y="184150"/>
            <a:ext cx="4071966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Département • date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1403648" y="6165304"/>
            <a:ext cx="7086600" cy="39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1" charset="0"/>
                <a:ea typeface="+mj-ea"/>
                <a:cs typeface="+mj-cs"/>
              </a:rPr>
              <a:t>Contexte du projet – Objectifs – </a:t>
            </a:r>
            <a:r>
              <a:rPr kumimoji="0" lang="fr-FR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itchFamily="1" charset="0"/>
                <a:ea typeface="+mj-ea"/>
                <a:cs typeface="+mj-cs"/>
              </a:rPr>
              <a:t>Planning</a:t>
            </a: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1" charset="0"/>
                <a:ea typeface="+mj-ea"/>
                <a:cs typeface="+mj-cs"/>
              </a:rPr>
              <a:t> – Jalons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1" charset="0"/>
                <a:ea typeface="+mj-ea"/>
                <a:cs typeface="+mj-cs"/>
              </a:rPr>
              <a:t> – Cahier des charges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1" charset="0"/>
              <a:ea typeface="+mj-ea"/>
              <a:cs typeface="+mj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7" y="1484784"/>
            <a:ext cx="7416824" cy="454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>
          <a:xfrm>
            <a:off x="388938" y="742936"/>
            <a:ext cx="7086600" cy="685800"/>
          </a:xfrm>
        </p:spPr>
        <p:txBody>
          <a:bodyPr/>
          <a:lstStyle/>
          <a:p>
            <a:r>
              <a:rPr lang="fr-FR" dirty="0" smtClean="0">
                <a:latin typeface="Verdana" pitchFamily="1" charset="0"/>
              </a:rPr>
              <a:t>Code </a:t>
            </a:r>
            <a:r>
              <a:rPr lang="fr-FR" dirty="0" err="1" smtClean="0">
                <a:latin typeface="Verdana" pitchFamily="1" charset="0"/>
              </a:rPr>
              <a:t>Obfuscator</a:t>
            </a:r>
            <a:endParaRPr lang="fr-FR" dirty="0" smtClean="0">
              <a:latin typeface="Verdana" pitchFamily="1" charset="0"/>
            </a:endParaRPr>
          </a:p>
        </p:txBody>
      </p:sp>
      <p:sp>
        <p:nvSpPr>
          <p:cNvPr id="8196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altLang="fr-FR" smtClean="0">
                <a:latin typeface="Verdana" pitchFamily="1" charset="0"/>
              </a:rPr>
              <a:t>Auteur</a:t>
            </a: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FB5536-8273-4CF7-9A5E-8D5DAF52B56E}" type="slidenum">
              <a:rPr lang="fr-FR" altLang="fr-FR" smtClean="0">
                <a:latin typeface="Verdana" pitchFamily="1" charset="0"/>
              </a:rPr>
              <a:pPr/>
              <a:t>5</a:t>
            </a:fld>
            <a:endParaRPr lang="fr-FR" altLang="fr-FR" smtClean="0">
              <a:latin typeface="Verdana" pitchFamily="1" charset="0"/>
            </a:endParaRPr>
          </a:p>
        </p:txBody>
      </p:sp>
      <p:sp>
        <p:nvSpPr>
          <p:cNvPr id="8198" name="Espace réservé de la date 5"/>
          <p:cNvSpPr>
            <a:spLocks noGrp="1"/>
          </p:cNvSpPr>
          <p:nvPr>
            <p:ph type="dt" sz="quarter" idx="12"/>
          </p:nvPr>
        </p:nvSpPr>
        <p:spPr bwMode="auto">
          <a:xfrm>
            <a:off x="4929190" y="184150"/>
            <a:ext cx="4071966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Département • date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1403648" y="6165304"/>
            <a:ext cx="7086600" cy="39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1" charset="0"/>
                <a:ea typeface="+mj-ea"/>
                <a:cs typeface="+mj-cs"/>
              </a:rPr>
              <a:t>Contexte du projet – Objectifs – Planning – </a:t>
            </a:r>
            <a:r>
              <a:rPr kumimoji="0" lang="fr-FR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itchFamily="1" charset="0"/>
                <a:ea typeface="+mj-ea"/>
                <a:cs typeface="+mj-cs"/>
              </a:rPr>
              <a:t>Jalons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1" charset="0"/>
                <a:ea typeface="+mj-ea"/>
                <a:cs typeface="+mj-cs"/>
              </a:rPr>
              <a:t> – Cahier des charges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1" charset="0"/>
              <a:ea typeface="+mj-ea"/>
              <a:cs typeface="+mj-cs"/>
            </a:endParaRPr>
          </a:p>
        </p:txBody>
      </p:sp>
      <p:sp>
        <p:nvSpPr>
          <p:cNvPr id="8" name="Espace réservé du contenu 7"/>
          <p:cNvSpPr txBox="1">
            <a:spLocks noGrp="1"/>
          </p:cNvSpPr>
          <p:nvPr>
            <p:ph idx="1"/>
          </p:nvPr>
        </p:nvSpPr>
        <p:spPr>
          <a:xfrm>
            <a:off x="1371600" y="1828800"/>
            <a:ext cx="7086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2000" b="1" dirty="0" smtClean="0">
                <a:solidFill>
                  <a:srgbClr val="0070C0"/>
                </a:solidFill>
              </a:rPr>
              <a:t>Jalons</a:t>
            </a:r>
          </a:p>
          <a:p>
            <a:endParaRPr lang="fr-CH" sz="2000" dirty="0"/>
          </a:p>
          <a:p>
            <a:r>
              <a:rPr lang="fr-CH" sz="2000" dirty="0"/>
              <a:t>Jalon 1 : fixé à la semaine A11, nous présenteront un prototype fonctionnel d’un </a:t>
            </a:r>
            <a:r>
              <a:rPr lang="fr-CH" sz="2000" dirty="0" err="1"/>
              <a:t>obfuscateur</a:t>
            </a:r>
            <a:r>
              <a:rPr lang="fr-CH" sz="2000" dirty="0"/>
              <a:t> simple </a:t>
            </a:r>
            <a:r>
              <a:rPr lang="fr-CH" sz="2000" dirty="0" smtClean="0"/>
              <a:t>que nous </a:t>
            </a:r>
            <a:r>
              <a:rPr lang="fr-CH" sz="2000" dirty="0"/>
              <a:t>pouvons opérer sur des instructions if et </a:t>
            </a:r>
            <a:r>
              <a:rPr lang="fr-CH" sz="2000" dirty="0" err="1"/>
              <a:t>while</a:t>
            </a:r>
            <a:r>
              <a:rPr lang="fr-CH" sz="2000" dirty="0"/>
              <a:t>.</a:t>
            </a:r>
          </a:p>
          <a:p>
            <a:r>
              <a:rPr lang="fr-CH" sz="2000" dirty="0"/>
              <a:t>Jalon 2 : fixé à la semaine A14, nous présenteront le programme final deux semaines avant le rendu </a:t>
            </a:r>
            <a:r>
              <a:rPr lang="fr-CH" sz="2000" dirty="0" smtClean="0"/>
              <a:t>final pour </a:t>
            </a:r>
            <a:r>
              <a:rPr lang="fr-CH" sz="2000" dirty="0"/>
              <a:t>vérifier les dernières modifications à rajouter.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>
          <a:xfrm>
            <a:off x="388938" y="742936"/>
            <a:ext cx="7086600" cy="685800"/>
          </a:xfrm>
        </p:spPr>
        <p:txBody>
          <a:bodyPr/>
          <a:lstStyle/>
          <a:p>
            <a:r>
              <a:rPr lang="fr-FR" dirty="0" smtClean="0">
                <a:latin typeface="Verdana" pitchFamily="1" charset="0"/>
              </a:rPr>
              <a:t>Code </a:t>
            </a:r>
            <a:r>
              <a:rPr lang="fr-FR" dirty="0" err="1" smtClean="0">
                <a:latin typeface="Verdana" pitchFamily="1" charset="0"/>
              </a:rPr>
              <a:t>Obfuscator</a:t>
            </a:r>
            <a:endParaRPr lang="fr-FR" dirty="0" smtClean="0">
              <a:latin typeface="Verdana" pitchFamily="1" charset="0"/>
            </a:endParaRPr>
          </a:p>
        </p:txBody>
      </p:sp>
      <p:sp>
        <p:nvSpPr>
          <p:cNvPr id="8195" name="Espace réservé du contenu 2" descr="../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CH" sz="1800" b="1" dirty="0" smtClean="0">
                <a:solidFill>
                  <a:srgbClr val="0070C0"/>
                </a:solidFill>
              </a:rPr>
              <a:t>Cahier des charges:</a:t>
            </a:r>
          </a:p>
          <a:p>
            <a:endParaRPr lang="fr-CH" sz="1800" dirty="0" smtClean="0"/>
          </a:p>
          <a:p>
            <a:r>
              <a:rPr lang="fr-CH" sz="1800" dirty="0" smtClean="0"/>
              <a:t>Comprendre </a:t>
            </a:r>
            <a:r>
              <a:rPr lang="fr-CH" sz="1800" dirty="0" smtClean="0"/>
              <a:t>le langage assembleur des </a:t>
            </a:r>
            <a:r>
              <a:rPr lang="fr-CH" sz="1800" dirty="0" smtClean="0"/>
              <a:t>processeurs ARM</a:t>
            </a:r>
            <a:endParaRPr lang="fr-CH" sz="1800" dirty="0" smtClean="0"/>
          </a:p>
          <a:p>
            <a:r>
              <a:rPr lang="fr-CH" sz="1800" dirty="0" smtClean="0"/>
              <a:t>Comprendre </a:t>
            </a:r>
            <a:r>
              <a:rPr lang="fr-CH" sz="1800" dirty="0" smtClean="0"/>
              <a:t>la structure </a:t>
            </a:r>
            <a:r>
              <a:rPr lang="fr-CH" sz="1800" dirty="0" err="1" smtClean="0"/>
              <a:t>elf</a:t>
            </a:r>
            <a:endParaRPr lang="fr-CH" sz="1800" dirty="0" smtClean="0"/>
          </a:p>
          <a:p>
            <a:r>
              <a:rPr lang="fr-CH" sz="1800" dirty="0" smtClean="0"/>
              <a:t>Essayer </a:t>
            </a:r>
            <a:r>
              <a:rPr lang="fr-CH" sz="1800" dirty="0" smtClean="0"/>
              <a:t>le reverse-engineering : obtenir le code assembleur à partir d’un exécutable</a:t>
            </a:r>
          </a:p>
          <a:p>
            <a:r>
              <a:rPr lang="fr-CH" sz="1800" dirty="0" smtClean="0"/>
              <a:t>Maitriser </a:t>
            </a:r>
            <a:r>
              <a:rPr lang="fr-CH" sz="1800" dirty="0" smtClean="0"/>
              <a:t>quelques techniques d’</a:t>
            </a:r>
            <a:r>
              <a:rPr lang="fr-CH" sz="1800" dirty="0" err="1" smtClean="0"/>
              <a:t>obfuscation</a:t>
            </a:r>
            <a:endParaRPr lang="fr-CH" sz="1800" dirty="0" smtClean="0"/>
          </a:p>
          <a:p>
            <a:r>
              <a:rPr lang="fr-CH" sz="1800" dirty="0" smtClean="0"/>
              <a:t>Ecrire </a:t>
            </a:r>
            <a:r>
              <a:rPr lang="fr-CH" sz="1800" dirty="0" smtClean="0"/>
              <a:t>un programme qui permet d’</a:t>
            </a:r>
            <a:r>
              <a:rPr lang="fr-CH" sz="1800" dirty="0" err="1" smtClean="0"/>
              <a:t>obfusquer</a:t>
            </a:r>
            <a:r>
              <a:rPr lang="fr-CH" sz="1800" dirty="0" smtClean="0"/>
              <a:t> l’exécutable d’un programme simple</a:t>
            </a:r>
          </a:p>
          <a:p>
            <a:r>
              <a:rPr lang="fr-CH" sz="1800" dirty="0" smtClean="0"/>
              <a:t>Ecrire </a:t>
            </a:r>
            <a:r>
              <a:rPr lang="fr-CH" sz="1800" dirty="0" smtClean="0"/>
              <a:t>un programme qui permet d’</a:t>
            </a:r>
            <a:r>
              <a:rPr lang="fr-CH" sz="1800" dirty="0" err="1" smtClean="0"/>
              <a:t>obfusquer</a:t>
            </a:r>
            <a:r>
              <a:rPr lang="fr-CH" sz="1800" dirty="0" smtClean="0"/>
              <a:t> le code assembleur d’un programme simple</a:t>
            </a:r>
          </a:p>
          <a:p>
            <a:r>
              <a:rPr lang="fr-CH" sz="1800" dirty="0" smtClean="0"/>
              <a:t>Comparaison </a:t>
            </a:r>
            <a:r>
              <a:rPr lang="fr-CH" sz="1800" dirty="0" smtClean="0"/>
              <a:t>des deux méthodes</a:t>
            </a:r>
          </a:p>
          <a:p>
            <a:endParaRPr lang="fr-FR" sz="1800" dirty="0" smtClean="0">
              <a:latin typeface="Verdana" pitchFamily="1" charset="0"/>
            </a:endParaRPr>
          </a:p>
        </p:txBody>
      </p:sp>
      <p:sp>
        <p:nvSpPr>
          <p:cNvPr id="8196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altLang="fr-FR" smtClean="0">
                <a:latin typeface="Verdana" pitchFamily="1" charset="0"/>
              </a:rPr>
              <a:t>Auteur</a:t>
            </a: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FB5536-8273-4CF7-9A5E-8D5DAF52B56E}" type="slidenum">
              <a:rPr lang="fr-FR" altLang="fr-FR" smtClean="0">
                <a:latin typeface="Verdana" pitchFamily="1" charset="0"/>
              </a:rPr>
              <a:pPr/>
              <a:t>6</a:t>
            </a:fld>
            <a:endParaRPr lang="fr-FR" altLang="fr-FR" smtClean="0">
              <a:latin typeface="Verdana" pitchFamily="1" charset="0"/>
            </a:endParaRPr>
          </a:p>
        </p:txBody>
      </p:sp>
      <p:sp>
        <p:nvSpPr>
          <p:cNvPr id="8198" name="Espace réservé de la date 5"/>
          <p:cNvSpPr>
            <a:spLocks noGrp="1"/>
          </p:cNvSpPr>
          <p:nvPr>
            <p:ph type="dt" sz="quarter" idx="12"/>
          </p:nvPr>
        </p:nvSpPr>
        <p:spPr bwMode="auto">
          <a:xfrm>
            <a:off x="4929190" y="184150"/>
            <a:ext cx="4071966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Département • date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1403648" y="6165304"/>
            <a:ext cx="7086600" cy="39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1" charset="0"/>
                <a:ea typeface="+mj-ea"/>
                <a:cs typeface="+mj-cs"/>
              </a:rPr>
              <a:t>Contexte du projet – Objectifs – Planning – Jalons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1" charset="0"/>
                <a:ea typeface="+mj-ea"/>
                <a:cs typeface="+mj-cs"/>
              </a:rPr>
              <a:t> – </a:t>
            </a:r>
            <a:r>
              <a:rPr kumimoji="0" lang="fr-FR" sz="1400" i="0" u="none" strike="noStrike" kern="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itchFamily="1" charset="0"/>
                <a:ea typeface="+mj-ea"/>
                <a:cs typeface="+mj-cs"/>
              </a:rPr>
              <a:t>Cahier des charges</a:t>
            </a:r>
            <a:endParaRPr kumimoji="0" lang="fr-FR" sz="140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 pitchFamily="1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00000406">
  <a:themeElements>
    <a:clrScheme name="000000406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00000406">
      <a:majorFont>
        <a:latin typeface="B Eurostile Bold"/>
        <a:ea typeface=""/>
        <a:cs typeface=""/>
      </a:majorFont>
      <a:minorFont>
        <a:latin typeface="D Eurostile Dem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fr-FR" sz="5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fr-FR" sz="5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itchFamily="1" charset="0"/>
          </a:defRPr>
        </a:defPPr>
      </a:lstStyle>
    </a:lnDef>
  </a:objectDefaults>
  <a:extraClrSchemeLst>
    <a:extraClrScheme>
      <a:clrScheme name="000000406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0000406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00406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00406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004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004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004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314</Words>
  <Application>Microsoft Office PowerPoint</Application>
  <PresentationFormat>Affichage à l'écran 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  <vt:variant>
        <vt:lpstr>Diaporamas personnalisés</vt:lpstr>
      </vt:variant>
      <vt:variant>
        <vt:i4>1</vt:i4>
      </vt:variant>
    </vt:vector>
  </HeadingPairs>
  <TitlesOfParts>
    <vt:vector size="8" baseType="lpstr">
      <vt:lpstr>000000406</vt:lpstr>
      <vt:lpstr>Code Obfuscator </vt:lpstr>
      <vt:lpstr>Code Obfuscator</vt:lpstr>
      <vt:lpstr>Code Obfuscator</vt:lpstr>
      <vt:lpstr>Code Obfuscator</vt:lpstr>
      <vt:lpstr>Code Obfuscator</vt:lpstr>
      <vt:lpstr>Code Obfuscator</vt:lpstr>
      <vt:lpstr>Diaporama personnalisé 1</vt:lpstr>
    </vt:vector>
  </TitlesOfParts>
  <Company>HEFR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Modèle présentation</dc:title>
  <dc:creator>Amine</dc:creator>
  <cp:keywords>Présentation Powerpoint</cp:keywords>
  <cp:lastModifiedBy>Amine</cp:lastModifiedBy>
  <cp:revision>55</cp:revision>
  <dcterms:created xsi:type="dcterms:W3CDTF">2007-04-25T08:32:15Z</dcterms:created>
  <dcterms:modified xsi:type="dcterms:W3CDTF">2010-10-18T16:04:38Z</dcterms:modified>
  <cp:category>Ecole</cp:category>
</cp:coreProperties>
</file>