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4"/>
  </p:sldMasterIdLst>
  <p:notesMasterIdLst>
    <p:notesMasterId r:id="rId19"/>
  </p:notesMasterIdLst>
  <p:sldIdLst>
    <p:sldId id="257" r:id="rId5"/>
    <p:sldId id="290" r:id="rId6"/>
    <p:sldId id="258" r:id="rId7"/>
    <p:sldId id="271" r:id="rId8"/>
    <p:sldId id="280" r:id="rId9"/>
    <p:sldId id="281" r:id="rId10"/>
    <p:sldId id="282" r:id="rId11"/>
    <p:sldId id="283" r:id="rId12"/>
    <p:sldId id="285" r:id="rId13"/>
    <p:sldId id="284" r:id="rId14"/>
    <p:sldId id="288" r:id="rId15"/>
    <p:sldId id="287" r:id="rId16"/>
    <p:sldId id="289"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A347AB-58D7-0015-8A67-4B13CDF46BB4}" name="Damion Gans" initials="DG" userId="S::djgans@hhs.nl::4c1bb948-5e60-4003-afc5-f5bdfae4bc1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9C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89FA93-2BFA-4097-B227-4443AD77A7A2}" v="2" dt="2024-02-01T14:52:02.7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Stijl, thema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Stijl, licht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42"/>
    <p:restoredTop sz="87320" autoAdjust="0"/>
  </p:normalViewPr>
  <p:slideViewPr>
    <p:cSldViewPr snapToGrid="0">
      <p:cViewPr varScale="1">
        <p:scale>
          <a:sx n="82" d="100"/>
          <a:sy n="82" d="100"/>
        </p:scale>
        <p:origin x="76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7A882-3841-45C7-8260-8140DCB32E18}"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87CBEC-879D-4917-8D46-5F3379606FAC}" type="slidenum">
              <a:rPr lang="en-US" smtClean="0"/>
              <a:t>‹nr.›</a:t>
            </a:fld>
            <a:endParaRPr lang="en-US"/>
          </a:p>
        </p:txBody>
      </p:sp>
    </p:spTree>
    <p:extLst>
      <p:ext uri="{BB962C8B-B14F-4D97-AF65-F5344CB8AC3E}">
        <p14:creationId xmlns:p14="http://schemas.microsoft.com/office/powerpoint/2010/main" val="3471363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defTabSz="477838" rtl="0" eaLnBrk="0" fontAlgn="base" latinLnBrk="0" hangingPunct="0">
              <a:lnSpc>
                <a:spcPct val="100000"/>
              </a:lnSpc>
              <a:spcBef>
                <a:spcPts val="788"/>
              </a:spcBef>
              <a:spcAft>
                <a:spcPct val="0"/>
              </a:spcAft>
              <a:buClr>
                <a:srgbClr val="000000"/>
              </a:buClr>
              <a:buSzPct val="100000"/>
              <a:buFont typeface="Arial" charset="0"/>
              <a:buNone/>
              <a:tabLst>
                <a:tab pos="755650" algn="l"/>
                <a:tab pos="1511300" algn="l"/>
                <a:tab pos="2268538" algn="l"/>
                <a:tab pos="3024188" algn="l"/>
              </a:tabLst>
              <a:defRPr/>
            </a:pPr>
            <a:fld id="{F751C962-19B1-E941-BF11-D365F135F8D5}" type="slidenum">
              <a:rPr kumimoji="0" lang="en-GB" sz="1300" b="1" i="0" u="none" strike="noStrike" kern="1200" cap="none" spc="0" normalizeH="0" baseline="0" noProof="0">
                <a:ln>
                  <a:noFill/>
                </a:ln>
                <a:solidFill>
                  <a:srgbClr val="000000"/>
                </a:solidFill>
                <a:effectLst/>
                <a:uLnTx/>
                <a:uFillTx/>
                <a:latin typeface="Arial" charset="0"/>
                <a:ea typeface="MS PGothic" charset="0"/>
              </a:rPr>
              <a:pPr marL="0" marR="0" lvl="0" indent="0" algn="r" defTabSz="477838" rtl="0" eaLnBrk="0" fontAlgn="base" latinLnBrk="0" hangingPunct="0">
                <a:lnSpc>
                  <a:spcPct val="100000"/>
                </a:lnSpc>
                <a:spcBef>
                  <a:spcPts val="788"/>
                </a:spcBef>
                <a:spcAft>
                  <a:spcPct val="0"/>
                </a:spcAft>
                <a:buClr>
                  <a:srgbClr val="000000"/>
                </a:buClr>
                <a:buSzPct val="100000"/>
                <a:buFont typeface="Arial" charset="0"/>
                <a:buNone/>
                <a:tabLst>
                  <a:tab pos="755650" algn="l"/>
                  <a:tab pos="1511300" algn="l"/>
                  <a:tab pos="2268538" algn="l"/>
                  <a:tab pos="3024188" algn="l"/>
                </a:tabLst>
                <a:defRPr/>
              </a:pPr>
              <a:t>1</a:t>
            </a:fld>
            <a:endParaRPr kumimoji="0" lang="en-GB" sz="1300" b="1" i="0" u="none" strike="noStrike" kern="1200" cap="none" spc="0" normalizeH="0" baseline="0" noProof="0">
              <a:ln>
                <a:noFill/>
              </a:ln>
              <a:solidFill>
                <a:srgbClr val="000000"/>
              </a:solidFill>
              <a:effectLst/>
              <a:uLnTx/>
              <a:uFillTx/>
              <a:latin typeface="Arial" charset="0"/>
              <a:ea typeface="MS PGothic" charset="0"/>
            </a:endParaRPr>
          </a:p>
        </p:txBody>
      </p:sp>
    </p:spTree>
    <p:extLst>
      <p:ext uri="{BB962C8B-B14F-4D97-AF65-F5344CB8AC3E}">
        <p14:creationId xmlns:p14="http://schemas.microsoft.com/office/powerpoint/2010/main" val="436184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D287CBEC-879D-4917-8D46-5F3379606FAC}" type="slidenum">
              <a:rPr lang="en-US" smtClean="0"/>
              <a:t>11</a:t>
            </a:fld>
            <a:endParaRPr lang="en-US"/>
          </a:p>
        </p:txBody>
      </p:sp>
    </p:spTree>
    <p:extLst>
      <p:ext uri="{BB962C8B-B14F-4D97-AF65-F5344CB8AC3E}">
        <p14:creationId xmlns:p14="http://schemas.microsoft.com/office/powerpoint/2010/main" val="4207398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D287CBEC-879D-4917-8D46-5F3379606FAC}" type="slidenum">
              <a:rPr lang="en-US" smtClean="0"/>
              <a:t>12</a:t>
            </a:fld>
            <a:endParaRPr lang="en-US"/>
          </a:p>
        </p:txBody>
      </p:sp>
    </p:spTree>
    <p:extLst>
      <p:ext uri="{BB962C8B-B14F-4D97-AF65-F5344CB8AC3E}">
        <p14:creationId xmlns:p14="http://schemas.microsoft.com/office/powerpoint/2010/main" val="1387704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defTabSz="477838" rtl="0" eaLnBrk="0" fontAlgn="base" latinLnBrk="0" hangingPunct="0">
              <a:lnSpc>
                <a:spcPct val="100000"/>
              </a:lnSpc>
              <a:spcBef>
                <a:spcPts val="788"/>
              </a:spcBef>
              <a:spcAft>
                <a:spcPct val="0"/>
              </a:spcAft>
              <a:buClr>
                <a:srgbClr val="000000"/>
              </a:buClr>
              <a:buSzPct val="100000"/>
              <a:buFont typeface="Arial" charset="0"/>
              <a:buNone/>
              <a:tabLst>
                <a:tab pos="755650" algn="l"/>
                <a:tab pos="1511300" algn="l"/>
                <a:tab pos="2268538" algn="l"/>
                <a:tab pos="3024188" algn="l"/>
              </a:tabLst>
              <a:defRPr/>
            </a:pPr>
            <a:fld id="{F751C962-19B1-E941-BF11-D365F135F8D5}" type="slidenum">
              <a:rPr kumimoji="0" lang="en-GB" sz="1300" b="1" i="0" u="none" strike="noStrike" kern="1200" cap="none" spc="0" normalizeH="0" baseline="0" noProof="0">
                <a:ln>
                  <a:noFill/>
                </a:ln>
                <a:solidFill>
                  <a:srgbClr val="000000"/>
                </a:solidFill>
                <a:effectLst/>
                <a:uLnTx/>
                <a:uFillTx/>
                <a:latin typeface="Arial" charset="0"/>
                <a:ea typeface="MS PGothic" charset="0"/>
              </a:rPr>
              <a:pPr marL="0" marR="0" lvl="0" indent="0" algn="r" defTabSz="477838" rtl="0" eaLnBrk="0" fontAlgn="base" latinLnBrk="0" hangingPunct="0">
                <a:lnSpc>
                  <a:spcPct val="100000"/>
                </a:lnSpc>
                <a:spcBef>
                  <a:spcPts val="788"/>
                </a:spcBef>
                <a:spcAft>
                  <a:spcPct val="0"/>
                </a:spcAft>
                <a:buClr>
                  <a:srgbClr val="000000"/>
                </a:buClr>
                <a:buSzPct val="100000"/>
                <a:buFont typeface="Arial" charset="0"/>
                <a:buNone/>
                <a:tabLst>
                  <a:tab pos="755650" algn="l"/>
                  <a:tab pos="1511300" algn="l"/>
                  <a:tab pos="2268538" algn="l"/>
                  <a:tab pos="3024188" algn="l"/>
                </a:tabLst>
                <a:defRPr/>
              </a:pPr>
              <a:t>2</a:t>
            </a:fld>
            <a:endParaRPr kumimoji="0" lang="en-GB" sz="1300" b="1" i="0" u="none" strike="noStrike" kern="1200" cap="none" spc="0" normalizeH="0" baseline="0" noProof="0">
              <a:ln>
                <a:noFill/>
              </a:ln>
              <a:solidFill>
                <a:srgbClr val="000000"/>
              </a:solidFill>
              <a:effectLst/>
              <a:uLnTx/>
              <a:uFillTx/>
              <a:latin typeface="Arial" charset="0"/>
              <a:ea typeface="MS PGothic" charset="0"/>
            </a:endParaRPr>
          </a:p>
        </p:txBody>
      </p:sp>
    </p:spTree>
    <p:extLst>
      <p:ext uri="{BB962C8B-B14F-4D97-AF65-F5344CB8AC3E}">
        <p14:creationId xmlns:p14="http://schemas.microsoft.com/office/powerpoint/2010/main" val="584039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D287CBEC-879D-4917-8D46-5F3379606FAC}" type="slidenum">
              <a:rPr lang="en-US" smtClean="0"/>
              <a:t>4</a:t>
            </a:fld>
            <a:endParaRPr lang="en-US"/>
          </a:p>
        </p:txBody>
      </p:sp>
    </p:spTree>
    <p:extLst>
      <p:ext uri="{BB962C8B-B14F-4D97-AF65-F5344CB8AC3E}">
        <p14:creationId xmlns:p14="http://schemas.microsoft.com/office/powerpoint/2010/main" val="3152794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D287CBEC-879D-4917-8D46-5F3379606FAC}" type="slidenum">
              <a:rPr lang="en-US" smtClean="0"/>
              <a:t>5</a:t>
            </a:fld>
            <a:endParaRPr lang="en-US"/>
          </a:p>
        </p:txBody>
      </p:sp>
    </p:spTree>
    <p:extLst>
      <p:ext uri="{BB962C8B-B14F-4D97-AF65-F5344CB8AC3E}">
        <p14:creationId xmlns:p14="http://schemas.microsoft.com/office/powerpoint/2010/main" val="2999155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D287CBEC-879D-4917-8D46-5F3379606FAC}" type="slidenum">
              <a:rPr lang="en-US" smtClean="0"/>
              <a:t>6</a:t>
            </a:fld>
            <a:endParaRPr lang="en-US"/>
          </a:p>
        </p:txBody>
      </p:sp>
    </p:spTree>
    <p:extLst>
      <p:ext uri="{BB962C8B-B14F-4D97-AF65-F5344CB8AC3E}">
        <p14:creationId xmlns:p14="http://schemas.microsoft.com/office/powerpoint/2010/main" val="393558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D287CBEC-879D-4917-8D46-5F3379606FAC}" type="slidenum">
              <a:rPr lang="en-US" smtClean="0"/>
              <a:t>7</a:t>
            </a:fld>
            <a:endParaRPr lang="en-US"/>
          </a:p>
        </p:txBody>
      </p:sp>
    </p:spTree>
    <p:extLst>
      <p:ext uri="{BB962C8B-B14F-4D97-AF65-F5344CB8AC3E}">
        <p14:creationId xmlns:p14="http://schemas.microsoft.com/office/powerpoint/2010/main" val="3846167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D287CBEC-879D-4917-8D46-5F3379606FAC}" type="slidenum">
              <a:rPr lang="en-US" smtClean="0"/>
              <a:t>8</a:t>
            </a:fld>
            <a:endParaRPr lang="en-US"/>
          </a:p>
        </p:txBody>
      </p:sp>
    </p:spTree>
    <p:extLst>
      <p:ext uri="{BB962C8B-B14F-4D97-AF65-F5344CB8AC3E}">
        <p14:creationId xmlns:p14="http://schemas.microsoft.com/office/powerpoint/2010/main" val="209716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D287CBEC-879D-4917-8D46-5F3379606FAC}" type="slidenum">
              <a:rPr lang="en-US" smtClean="0"/>
              <a:t>9</a:t>
            </a:fld>
            <a:endParaRPr lang="en-US"/>
          </a:p>
        </p:txBody>
      </p:sp>
    </p:spTree>
    <p:extLst>
      <p:ext uri="{BB962C8B-B14F-4D97-AF65-F5344CB8AC3E}">
        <p14:creationId xmlns:p14="http://schemas.microsoft.com/office/powerpoint/2010/main" val="3703197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D287CBEC-879D-4917-8D46-5F3379606FAC}" type="slidenum">
              <a:rPr lang="en-US" smtClean="0"/>
              <a:t>10</a:t>
            </a:fld>
            <a:endParaRPr lang="en-US"/>
          </a:p>
        </p:txBody>
      </p:sp>
    </p:spTree>
    <p:extLst>
      <p:ext uri="{BB962C8B-B14F-4D97-AF65-F5344CB8AC3E}">
        <p14:creationId xmlns:p14="http://schemas.microsoft.com/office/powerpoint/2010/main" val="206407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56E09-0CF7-15FE-56AE-AE2E7006BA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52C46A-8596-B33A-41BF-366F0B9C7B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180EAD-293B-3E82-7011-9362B1852C93}"/>
              </a:ext>
            </a:extLst>
          </p:cNvPr>
          <p:cNvSpPr>
            <a:spLocks noGrp="1"/>
          </p:cNvSpPr>
          <p:nvPr>
            <p:ph type="dt" sz="half" idx="10"/>
          </p:nvPr>
        </p:nvSpPr>
        <p:spPr/>
        <p:txBody>
          <a:bodyPr/>
          <a:lstStyle/>
          <a:p>
            <a:fld id="{7B96B45D-D98F-4A32-A567-4AE2A91459D6}" type="datetimeFigureOut">
              <a:rPr lang="en-US" smtClean="0"/>
              <a:t>2/1/2024</a:t>
            </a:fld>
            <a:endParaRPr lang="en-US"/>
          </a:p>
        </p:txBody>
      </p:sp>
      <p:sp>
        <p:nvSpPr>
          <p:cNvPr id="5" name="Footer Placeholder 4">
            <a:extLst>
              <a:ext uri="{FF2B5EF4-FFF2-40B4-BE49-F238E27FC236}">
                <a16:creationId xmlns:a16="http://schemas.microsoft.com/office/drawing/2014/main" id="{E19DC25E-D1B9-004D-65A4-A9F2925A5443}"/>
              </a:ext>
            </a:extLst>
          </p:cNvPr>
          <p:cNvSpPr>
            <a:spLocks noGrp="1"/>
          </p:cNvSpPr>
          <p:nvPr>
            <p:ph type="ftr" sz="quarter" idx="11"/>
          </p:nvPr>
        </p:nvSpPr>
        <p:spPr/>
        <p:txBody>
          <a:bodyPr/>
          <a:lstStyle/>
          <a:p>
            <a:pPr>
              <a:defRPr/>
            </a:pPr>
            <a:r>
              <a:rPr lang="nl-NL"/>
              <a:t>invoegen-voet-koptekst</a:t>
            </a:r>
            <a:endParaRPr lang="en-GB"/>
          </a:p>
        </p:txBody>
      </p:sp>
      <p:sp>
        <p:nvSpPr>
          <p:cNvPr id="6" name="Slide Number Placeholder 5">
            <a:extLst>
              <a:ext uri="{FF2B5EF4-FFF2-40B4-BE49-F238E27FC236}">
                <a16:creationId xmlns:a16="http://schemas.microsoft.com/office/drawing/2014/main" id="{A003C643-E9BF-9350-BA5B-D59CDAF25367}"/>
              </a:ext>
            </a:extLst>
          </p:cNvPr>
          <p:cNvSpPr>
            <a:spLocks noGrp="1"/>
          </p:cNvSpPr>
          <p:nvPr>
            <p:ph type="sldNum" sz="quarter" idx="12"/>
          </p:nvPr>
        </p:nvSpPr>
        <p:spPr/>
        <p:txBody>
          <a:bodyPr/>
          <a:lstStyle/>
          <a:p>
            <a:fld id="{587C737D-49A5-4740-8401-0C4DFF2B9D4A}" type="slidenum">
              <a:rPr lang="nl-NL" smtClean="0"/>
              <a:pPr/>
              <a:t>‹nr.›</a:t>
            </a:fld>
            <a:endParaRPr lang="nl-NL"/>
          </a:p>
        </p:txBody>
      </p:sp>
    </p:spTree>
    <p:extLst>
      <p:ext uri="{BB962C8B-B14F-4D97-AF65-F5344CB8AC3E}">
        <p14:creationId xmlns:p14="http://schemas.microsoft.com/office/powerpoint/2010/main" val="122606557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2EFF2-C20E-F920-8CD9-F976324B37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8FCEA7-24D9-D5DC-C977-3754632062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BCC4D3-B485-2A8D-BCF7-F3BAC5F16260}"/>
              </a:ext>
            </a:extLst>
          </p:cNvPr>
          <p:cNvSpPr>
            <a:spLocks noGrp="1"/>
          </p:cNvSpPr>
          <p:nvPr>
            <p:ph type="dt" sz="half" idx="10"/>
          </p:nvPr>
        </p:nvSpPr>
        <p:spPr/>
        <p:txBody>
          <a:bodyPr/>
          <a:lstStyle/>
          <a:p>
            <a:fld id="{7B96B45D-D98F-4A32-A567-4AE2A91459D6}" type="datetimeFigureOut">
              <a:rPr lang="en-US" smtClean="0"/>
              <a:t>2/1/2024</a:t>
            </a:fld>
            <a:endParaRPr lang="en-US"/>
          </a:p>
        </p:txBody>
      </p:sp>
      <p:sp>
        <p:nvSpPr>
          <p:cNvPr id="5" name="Footer Placeholder 4">
            <a:extLst>
              <a:ext uri="{FF2B5EF4-FFF2-40B4-BE49-F238E27FC236}">
                <a16:creationId xmlns:a16="http://schemas.microsoft.com/office/drawing/2014/main" id="{5D8DB089-D6C5-1314-9322-0562E592BCA1}"/>
              </a:ext>
            </a:extLst>
          </p:cNvPr>
          <p:cNvSpPr>
            <a:spLocks noGrp="1"/>
          </p:cNvSpPr>
          <p:nvPr>
            <p:ph type="ftr" sz="quarter" idx="11"/>
          </p:nvPr>
        </p:nvSpPr>
        <p:spPr/>
        <p:txBody>
          <a:bodyPr/>
          <a:lstStyle/>
          <a:p>
            <a:pPr>
              <a:defRPr/>
            </a:pPr>
            <a:r>
              <a:rPr lang="nl-NL"/>
              <a:t>invoegen-voet-koptekst</a:t>
            </a:r>
            <a:endParaRPr lang="en-GB"/>
          </a:p>
        </p:txBody>
      </p:sp>
      <p:sp>
        <p:nvSpPr>
          <p:cNvPr id="6" name="Slide Number Placeholder 5">
            <a:extLst>
              <a:ext uri="{FF2B5EF4-FFF2-40B4-BE49-F238E27FC236}">
                <a16:creationId xmlns:a16="http://schemas.microsoft.com/office/drawing/2014/main" id="{A1757239-F72A-B3B9-4251-D09071CFD054}"/>
              </a:ext>
            </a:extLst>
          </p:cNvPr>
          <p:cNvSpPr>
            <a:spLocks noGrp="1"/>
          </p:cNvSpPr>
          <p:nvPr>
            <p:ph type="sldNum" sz="quarter" idx="12"/>
          </p:nvPr>
        </p:nvSpPr>
        <p:spPr/>
        <p:txBody>
          <a:bodyPr/>
          <a:lstStyle/>
          <a:p>
            <a:fld id="{587C737D-49A5-4740-8401-0C4DFF2B9D4A}" type="slidenum">
              <a:rPr lang="nl-NL" smtClean="0"/>
              <a:pPr/>
              <a:t>‹nr.›</a:t>
            </a:fld>
            <a:endParaRPr lang="nl-NL"/>
          </a:p>
        </p:txBody>
      </p:sp>
    </p:spTree>
    <p:extLst>
      <p:ext uri="{BB962C8B-B14F-4D97-AF65-F5344CB8AC3E}">
        <p14:creationId xmlns:p14="http://schemas.microsoft.com/office/powerpoint/2010/main" val="184778553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5FB015-28AB-C2F6-BF24-7B41FC5C45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5C4992-6315-8134-344F-FBC543F690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BBA65-F8D1-924C-C2F9-7A3F3711A5B3}"/>
              </a:ext>
            </a:extLst>
          </p:cNvPr>
          <p:cNvSpPr>
            <a:spLocks noGrp="1"/>
          </p:cNvSpPr>
          <p:nvPr>
            <p:ph type="dt" sz="half" idx="10"/>
          </p:nvPr>
        </p:nvSpPr>
        <p:spPr/>
        <p:txBody>
          <a:bodyPr/>
          <a:lstStyle/>
          <a:p>
            <a:fld id="{7B96B45D-D98F-4A32-A567-4AE2A91459D6}" type="datetimeFigureOut">
              <a:rPr lang="en-US" smtClean="0"/>
              <a:t>2/1/2024</a:t>
            </a:fld>
            <a:endParaRPr lang="en-US"/>
          </a:p>
        </p:txBody>
      </p:sp>
      <p:sp>
        <p:nvSpPr>
          <p:cNvPr id="5" name="Footer Placeholder 4">
            <a:extLst>
              <a:ext uri="{FF2B5EF4-FFF2-40B4-BE49-F238E27FC236}">
                <a16:creationId xmlns:a16="http://schemas.microsoft.com/office/drawing/2014/main" id="{0EA9CD2E-031C-46D2-1A49-7115D8930D17}"/>
              </a:ext>
            </a:extLst>
          </p:cNvPr>
          <p:cNvSpPr>
            <a:spLocks noGrp="1"/>
          </p:cNvSpPr>
          <p:nvPr>
            <p:ph type="ftr" sz="quarter" idx="11"/>
          </p:nvPr>
        </p:nvSpPr>
        <p:spPr/>
        <p:txBody>
          <a:bodyPr/>
          <a:lstStyle/>
          <a:p>
            <a:pPr>
              <a:defRPr/>
            </a:pPr>
            <a:r>
              <a:rPr lang="nl-NL"/>
              <a:t>invoegen-voet-koptekst</a:t>
            </a:r>
            <a:endParaRPr lang="en-GB"/>
          </a:p>
        </p:txBody>
      </p:sp>
      <p:sp>
        <p:nvSpPr>
          <p:cNvPr id="6" name="Slide Number Placeholder 5">
            <a:extLst>
              <a:ext uri="{FF2B5EF4-FFF2-40B4-BE49-F238E27FC236}">
                <a16:creationId xmlns:a16="http://schemas.microsoft.com/office/drawing/2014/main" id="{227EE953-6330-21D1-00CB-7FC8C8955BC3}"/>
              </a:ext>
            </a:extLst>
          </p:cNvPr>
          <p:cNvSpPr>
            <a:spLocks noGrp="1"/>
          </p:cNvSpPr>
          <p:nvPr>
            <p:ph type="sldNum" sz="quarter" idx="12"/>
          </p:nvPr>
        </p:nvSpPr>
        <p:spPr/>
        <p:txBody>
          <a:bodyPr/>
          <a:lstStyle/>
          <a:p>
            <a:fld id="{587C737D-49A5-4740-8401-0C4DFF2B9D4A}" type="slidenum">
              <a:rPr lang="nl-NL" smtClean="0"/>
              <a:pPr/>
              <a:t>‹nr.›</a:t>
            </a:fld>
            <a:endParaRPr lang="nl-NL"/>
          </a:p>
        </p:txBody>
      </p:sp>
    </p:spTree>
    <p:extLst>
      <p:ext uri="{BB962C8B-B14F-4D97-AF65-F5344CB8AC3E}">
        <p14:creationId xmlns:p14="http://schemas.microsoft.com/office/powerpoint/2010/main" val="245688442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AC38-465A-FCC3-19DB-3C9769EC95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73C0E-B795-CB22-8144-DEBE8E52DE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83648-CD85-36A6-CD18-E358C1884762}"/>
              </a:ext>
            </a:extLst>
          </p:cNvPr>
          <p:cNvSpPr>
            <a:spLocks noGrp="1"/>
          </p:cNvSpPr>
          <p:nvPr>
            <p:ph type="dt" sz="half" idx="10"/>
          </p:nvPr>
        </p:nvSpPr>
        <p:spPr/>
        <p:txBody>
          <a:bodyPr/>
          <a:lstStyle/>
          <a:p>
            <a:fld id="{7B96B45D-D98F-4A32-A567-4AE2A91459D6}" type="datetimeFigureOut">
              <a:rPr lang="en-US" smtClean="0"/>
              <a:t>2/1/2024</a:t>
            </a:fld>
            <a:endParaRPr lang="en-US"/>
          </a:p>
        </p:txBody>
      </p:sp>
      <p:sp>
        <p:nvSpPr>
          <p:cNvPr id="5" name="Footer Placeholder 4">
            <a:extLst>
              <a:ext uri="{FF2B5EF4-FFF2-40B4-BE49-F238E27FC236}">
                <a16:creationId xmlns:a16="http://schemas.microsoft.com/office/drawing/2014/main" id="{BAD4FC97-521F-4024-F7E5-F39DC51A04E6}"/>
              </a:ext>
            </a:extLst>
          </p:cNvPr>
          <p:cNvSpPr>
            <a:spLocks noGrp="1"/>
          </p:cNvSpPr>
          <p:nvPr>
            <p:ph type="ftr" sz="quarter" idx="11"/>
          </p:nvPr>
        </p:nvSpPr>
        <p:spPr/>
        <p:txBody>
          <a:bodyPr/>
          <a:lstStyle/>
          <a:p>
            <a:pPr>
              <a:defRPr/>
            </a:pPr>
            <a:r>
              <a:rPr lang="nl-NL"/>
              <a:t>invoegen-voet-koptekst</a:t>
            </a:r>
            <a:endParaRPr lang="en-GB"/>
          </a:p>
        </p:txBody>
      </p:sp>
      <p:sp>
        <p:nvSpPr>
          <p:cNvPr id="6" name="Slide Number Placeholder 5">
            <a:extLst>
              <a:ext uri="{FF2B5EF4-FFF2-40B4-BE49-F238E27FC236}">
                <a16:creationId xmlns:a16="http://schemas.microsoft.com/office/drawing/2014/main" id="{D9AB9FE3-1390-D2E6-7A7F-5DB9A4FD5FD2}"/>
              </a:ext>
            </a:extLst>
          </p:cNvPr>
          <p:cNvSpPr>
            <a:spLocks noGrp="1"/>
          </p:cNvSpPr>
          <p:nvPr>
            <p:ph type="sldNum" sz="quarter" idx="12"/>
          </p:nvPr>
        </p:nvSpPr>
        <p:spPr/>
        <p:txBody>
          <a:bodyPr/>
          <a:lstStyle/>
          <a:p>
            <a:fld id="{587C737D-49A5-4740-8401-0C4DFF2B9D4A}" type="slidenum">
              <a:rPr lang="nl-NL" smtClean="0"/>
              <a:pPr/>
              <a:t>‹nr.›</a:t>
            </a:fld>
            <a:endParaRPr lang="nl-NL"/>
          </a:p>
        </p:txBody>
      </p:sp>
    </p:spTree>
    <p:extLst>
      <p:ext uri="{BB962C8B-B14F-4D97-AF65-F5344CB8AC3E}">
        <p14:creationId xmlns:p14="http://schemas.microsoft.com/office/powerpoint/2010/main" val="77544830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95CC-9A3B-32C7-26FA-7633AA549C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0676F7-064C-4F26-1F72-ABFA718DE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117449-E52C-836C-22C1-A220B80D236C}"/>
              </a:ext>
            </a:extLst>
          </p:cNvPr>
          <p:cNvSpPr>
            <a:spLocks noGrp="1"/>
          </p:cNvSpPr>
          <p:nvPr>
            <p:ph type="dt" sz="half" idx="10"/>
          </p:nvPr>
        </p:nvSpPr>
        <p:spPr/>
        <p:txBody>
          <a:bodyPr/>
          <a:lstStyle/>
          <a:p>
            <a:fld id="{7B96B45D-D98F-4A32-A567-4AE2A91459D6}" type="datetimeFigureOut">
              <a:rPr lang="en-US" smtClean="0"/>
              <a:t>2/1/2024</a:t>
            </a:fld>
            <a:endParaRPr lang="en-US"/>
          </a:p>
        </p:txBody>
      </p:sp>
      <p:sp>
        <p:nvSpPr>
          <p:cNvPr id="5" name="Footer Placeholder 4">
            <a:extLst>
              <a:ext uri="{FF2B5EF4-FFF2-40B4-BE49-F238E27FC236}">
                <a16:creationId xmlns:a16="http://schemas.microsoft.com/office/drawing/2014/main" id="{A13EDBA3-7981-A147-894E-FBFEBC4E7588}"/>
              </a:ext>
            </a:extLst>
          </p:cNvPr>
          <p:cNvSpPr>
            <a:spLocks noGrp="1"/>
          </p:cNvSpPr>
          <p:nvPr>
            <p:ph type="ftr" sz="quarter" idx="11"/>
          </p:nvPr>
        </p:nvSpPr>
        <p:spPr/>
        <p:txBody>
          <a:bodyPr/>
          <a:lstStyle/>
          <a:p>
            <a:pPr>
              <a:defRPr/>
            </a:pPr>
            <a:r>
              <a:rPr lang="nl-NL"/>
              <a:t>invoegen-voet-koptekst</a:t>
            </a:r>
            <a:endParaRPr lang="en-GB"/>
          </a:p>
        </p:txBody>
      </p:sp>
      <p:sp>
        <p:nvSpPr>
          <p:cNvPr id="6" name="Slide Number Placeholder 5">
            <a:extLst>
              <a:ext uri="{FF2B5EF4-FFF2-40B4-BE49-F238E27FC236}">
                <a16:creationId xmlns:a16="http://schemas.microsoft.com/office/drawing/2014/main" id="{E29A01B8-6A5C-FB02-094E-4E81295A2C4F}"/>
              </a:ext>
            </a:extLst>
          </p:cNvPr>
          <p:cNvSpPr>
            <a:spLocks noGrp="1"/>
          </p:cNvSpPr>
          <p:nvPr>
            <p:ph type="sldNum" sz="quarter" idx="12"/>
          </p:nvPr>
        </p:nvSpPr>
        <p:spPr/>
        <p:txBody>
          <a:bodyPr/>
          <a:lstStyle/>
          <a:p>
            <a:fld id="{587C737D-49A5-4740-8401-0C4DFF2B9D4A}" type="slidenum">
              <a:rPr lang="nl-NL" smtClean="0"/>
              <a:pPr/>
              <a:t>‹nr.›</a:t>
            </a:fld>
            <a:endParaRPr lang="nl-NL"/>
          </a:p>
        </p:txBody>
      </p:sp>
    </p:spTree>
    <p:extLst>
      <p:ext uri="{BB962C8B-B14F-4D97-AF65-F5344CB8AC3E}">
        <p14:creationId xmlns:p14="http://schemas.microsoft.com/office/powerpoint/2010/main" val="102435248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475C-EE23-3178-A543-73FB811C5A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98AB17-626A-5333-0A6E-CB12FEA6D1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213F0F-4796-84F5-DBE7-43D61AD83F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76BAF8-6E9E-0047-C4AF-6160F2736D24}"/>
              </a:ext>
            </a:extLst>
          </p:cNvPr>
          <p:cNvSpPr>
            <a:spLocks noGrp="1"/>
          </p:cNvSpPr>
          <p:nvPr>
            <p:ph type="dt" sz="half" idx="10"/>
          </p:nvPr>
        </p:nvSpPr>
        <p:spPr/>
        <p:txBody>
          <a:bodyPr/>
          <a:lstStyle/>
          <a:p>
            <a:fld id="{7B96B45D-D98F-4A32-A567-4AE2A91459D6}" type="datetimeFigureOut">
              <a:rPr lang="en-US" smtClean="0"/>
              <a:t>2/1/2024</a:t>
            </a:fld>
            <a:endParaRPr lang="en-US"/>
          </a:p>
        </p:txBody>
      </p:sp>
      <p:sp>
        <p:nvSpPr>
          <p:cNvPr id="6" name="Footer Placeholder 5">
            <a:extLst>
              <a:ext uri="{FF2B5EF4-FFF2-40B4-BE49-F238E27FC236}">
                <a16:creationId xmlns:a16="http://schemas.microsoft.com/office/drawing/2014/main" id="{62E037A4-3D45-7E03-AF61-940775F3CD74}"/>
              </a:ext>
            </a:extLst>
          </p:cNvPr>
          <p:cNvSpPr>
            <a:spLocks noGrp="1"/>
          </p:cNvSpPr>
          <p:nvPr>
            <p:ph type="ftr" sz="quarter" idx="11"/>
          </p:nvPr>
        </p:nvSpPr>
        <p:spPr/>
        <p:txBody>
          <a:bodyPr/>
          <a:lstStyle/>
          <a:p>
            <a:pPr>
              <a:defRPr/>
            </a:pPr>
            <a:r>
              <a:rPr lang="nl-NL"/>
              <a:t>invoegen-voet-koptekst</a:t>
            </a:r>
            <a:endParaRPr lang="en-GB"/>
          </a:p>
        </p:txBody>
      </p:sp>
      <p:sp>
        <p:nvSpPr>
          <p:cNvPr id="7" name="Slide Number Placeholder 6">
            <a:extLst>
              <a:ext uri="{FF2B5EF4-FFF2-40B4-BE49-F238E27FC236}">
                <a16:creationId xmlns:a16="http://schemas.microsoft.com/office/drawing/2014/main" id="{B09FC9BB-0E76-AB74-BDB5-D56968BCE51C}"/>
              </a:ext>
            </a:extLst>
          </p:cNvPr>
          <p:cNvSpPr>
            <a:spLocks noGrp="1"/>
          </p:cNvSpPr>
          <p:nvPr>
            <p:ph type="sldNum" sz="quarter" idx="12"/>
          </p:nvPr>
        </p:nvSpPr>
        <p:spPr/>
        <p:txBody>
          <a:bodyPr/>
          <a:lstStyle/>
          <a:p>
            <a:fld id="{587C737D-49A5-4740-8401-0C4DFF2B9D4A}" type="slidenum">
              <a:rPr lang="nl-NL" smtClean="0"/>
              <a:pPr/>
              <a:t>‹nr.›</a:t>
            </a:fld>
            <a:endParaRPr lang="nl-NL"/>
          </a:p>
        </p:txBody>
      </p:sp>
    </p:spTree>
    <p:extLst>
      <p:ext uri="{BB962C8B-B14F-4D97-AF65-F5344CB8AC3E}">
        <p14:creationId xmlns:p14="http://schemas.microsoft.com/office/powerpoint/2010/main" val="324974820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D902-B76B-0D3B-7D8E-EC62DB739B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F87664-4DB7-3A7A-9154-32CA8884A9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BF2F29-D106-938C-7A85-CC58AA8C96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78DE05-771E-EAF7-B5AD-DB62810DDC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CAFE87-8F2D-F296-E5BE-76C0F381E0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7ADE75-237D-46D1-ACCC-056D7986640F}"/>
              </a:ext>
            </a:extLst>
          </p:cNvPr>
          <p:cNvSpPr>
            <a:spLocks noGrp="1"/>
          </p:cNvSpPr>
          <p:nvPr>
            <p:ph type="dt" sz="half" idx="10"/>
          </p:nvPr>
        </p:nvSpPr>
        <p:spPr/>
        <p:txBody>
          <a:bodyPr/>
          <a:lstStyle/>
          <a:p>
            <a:fld id="{7B96B45D-D98F-4A32-A567-4AE2A91459D6}" type="datetimeFigureOut">
              <a:rPr lang="en-US" smtClean="0"/>
              <a:t>2/1/2024</a:t>
            </a:fld>
            <a:endParaRPr lang="en-US"/>
          </a:p>
        </p:txBody>
      </p:sp>
      <p:sp>
        <p:nvSpPr>
          <p:cNvPr id="8" name="Footer Placeholder 7">
            <a:extLst>
              <a:ext uri="{FF2B5EF4-FFF2-40B4-BE49-F238E27FC236}">
                <a16:creationId xmlns:a16="http://schemas.microsoft.com/office/drawing/2014/main" id="{94950C1E-DB96-C177-6BCD-6837B4579CD1}"/>
              </a:ext>
            </a:extLst>
          </p:cNvPr>
          <p:cNvSpPr>
            <a:spLocks noGrp="1"/>
          </p:cNvSpPr>
          <p:nvPr>
            <p:ph type="ftr" sz="quarter" idx="11"/>
          </p:nvPr>
        </p:nvSpPr>
        <p:spPr/>
        <p:txBody>
          <a:bodyPr/>
          <a:lstStyle/>
          <a:p>
            <a:pPr>
              <a:defRPr/>
            </a:pPr>
            <a:r>
              <a:rPr lang="nl-NL"/>
              <a:t>invoegen-voet-koptekst</a:t>
            </a:r>
            <a:endParaRPr lang="en-GB"/>
          </a:p>
        </p:txBody>
      </p:sp>
      <p:sp>
        <p:nvSpPr>
          <p:cNvPr id="9" name="Slide Number Placeholder 8">
            <a:extLst>
              <a:ext uri="{FF2B5EF4-FFF2-40B4-BE49-F238E27FC236}">
                <a16:creationId xmlns:a16="http://schemas.microsoft.com/office/drawing/2014/main" id="{4E5317B8-7B96-056C-C7A6-38D4E1FEE3A5}"/>
              </a:ext>
            </a:extLst>
          </p:cNvPr>
          <p:cNvSpPr>
            <a:spLocks noGrp="1"/>
          </p:cNvSpPr>
          <p:nvPr>
            <p:ph type="sldNum" sz="quarter" idx="12"/>
          </p:nvPr>
        </p:nvSpPr>
        <p:spPr/>
        <p:txBody>
          <a:bodyPr/>
          <a:lstStyle/>
          <a:p>
            <a:fld id="{587C737D-49A5-4740-8401-0C4DFF2B9D4A}" type="slidenum">
              <a:rPr lang="nl-NL" smtClean="0"/>
              <a:pPr/>
              <a:t>‹nr.›</a:t>
            </a:fld>
            <a:endParaRPr lang="nl-NL"/>
          </a:p>
        </p:txBody>
      </p:sp>
    </p:spTree>
    <p:extLst>
      <p:ext uri="{BB962C8B-B14F-4D97-AF65-F5344CB8AC3E}">
        <p14:creationId xmlns:p14="http://schemas.microsoft.com/office/powerpoint/2010/main" val="300568481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30FC-7829-8CDA-4A7A-B763E7F01E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F884C6-40AE-7A1A-646F-FDB97DF4E133}"/>
              </a:ext>
            </a:extLst>
          </p:cNvPr>
          <p:cNvSpPr>
            <a:spLocks noGrp="1"/>
          </p:cNvSpPr>
          <p:nvPr>
            <p:ph type="dt" sz="half" idx="10"/>
          </p:nvPr>
        </p:nvSpPr>
        <p:spPr/>
        <p:txBody>
          <a:bodyPr/>
          <a:lstStyle/>
          <a:p>
            <a:fld id="{7B96B45D-D98F-4A32-A567-4AE2A91459D6}" type="datetimeFigureOut">
              <a:rPr lang="en-US" smtClean="0"/>
              <a:t>2/1/2024</a:t>
            </a:fld>
            <a:endParaRPr lang="en-US"/>
          </a:p>
        </p:txBody>
      </p:sp>
      <p:sp>
        <p:nvSpPr>
          <p:cNvPr id="4" name="Footer Placeholder 3">
            <a:extLst>
              <a:ext uri="{FF2B5EF4-FFF2-40B4-BE49-F238E27FC236}">
                <a16:creationId xmlns:a16="http://schemas.microsoft.com/office/drawing/2014/main" id="{5F9C0B22-A8AB-852C-7952-E20D6422FDA1}"/>
              </a:ext>
            </a:extLst>
          </p:cNvPr>
          <p:cNvSpPr>
            <a:spLocks noGrp="1"/>
          </p:cNvSpPr>
          <p:nvPr>
            <p:ph type="ftr" sz="quarter" idx="11"/>
          </p:nvPr>
        </p:nvSpPr>
        <p:spPr/>
        <p:txBody>
          <a:bodyPr/>
          <a:lstStyle/>
          <a:p>
            <a:pPr>
              <a:defRPr/>
            </a:pPr>
            <a:r>
              <a:rPr lang="nl-NL"/>
              <a:t>invoegen-voet-koptekst</a:t>
            </a:r>
            <a:endParaRPr lang="en-GB"/>
          </a:p>
        </p:txBody>
      </p:sp>
      <p:sp>
        <p:nvSpPr>
          <p:cNvPr id="5" name="Slide Number Placeholder 4">
            <a:extLst>
              <a:ext uri="{FF2B5EF4-FFF2-40B4-BE49-F238E27FC236}">
                <a16:creationId xmlns:a16="http://schemas.microsoft.com/office/drawing/2014/main" id="{7A21647F-ACAF-E312-C8BB-7F265E5E9D8D}"/>
              </a:ext>
            </a:extLst>
          </p:cNvPr>
          <p:cNvSpPr>
            <a:spLocks noGrp="1"/>
          </p:cNvSpPr>
          <p:nvPr>
            <p:ph type="sldNum" sz="quarter" idx="12"/>
          </p:nvPr>
        </p:nvSpPr>
        <p:spPr/>
        <p:txBody>
          <a:bodyPr/>
          <a:lstStyle/>
          <a:p>
            <a:fld id="{587C737D-49A5-4740-8401-0C4DFF2B9D4A}" type="slidenum">
              <a:rPr lang="nl-NL" smtClean="0"/>
              <a:pPr/>
              <a:t>‹nr.›</a:t>
            </a:fld>
            <a:endParaRPr lang="nl-NL"/>
          </a:p>
        </p:txBody>
      </p:sp>
    </p:spTree>
    <p:extLst>
      <p:ext uri="{BB962C8B-B14F-4D97-AF65-F5344CB8AC3E}">
        <p14:creationId xmlns:p14="http://schemas.microsoft.com/office/powerpoint/2010/main" val="243845959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069462-9FEA-5D88-EE00-E187BAA415A2}"/>
              </a:ext>
            </a:extLst>
          </p:cNvPr>
          <p:cNvSpPr>
            <a:spLocks noGrp="1"/>
          </p:cNvSpPr>
          <p:nvPr>
            <p:ph type="dt" sz="half" idx="10"/>
          </p:nvPr>
        </p:nvSpPr>
        <p:spPr/>
        <p:txBody>
          <a:bodyPr/>
          <a:lstStyle/>
          <a:p>
            <a:fld id="{7B96B45D-D98F-4A32-A567-4AE2A91459D6}" type="datetimeFigureOut">
              <a:rPr lang="en-US" smtClean="0"/>
              <a:t>2/1/2024</a:t>
            </a:fld>
            <a:endParaRPr lang="en-US"/>
          </a:p>
        </p:txBody>
      </p:sp>
      <p:sp>
        <p:nvSpPr>
          <p:cNvPr id="3" name="Footer Placeholder 2">
            <a:extLst>
              <a:ext uri="{FF2B5EF4-FFF2-40B4-BE49-F238E27FC236}">
                <a16:creationId xmlns:a16="http://schemas.microsoft.com/office/drawing/2014/main" id="{53B7087A-F4BC-7377-70F3-0A571BD7FC76}"/>
              </a:ext>
            </a:extLst>
          </p:cNvPr>
          <p:cNvSpPr>
            <a:spLocks noGrp="1"/>
          </p:cNvSpPr>
          <p:nvPr>
            <p:ph type="ftr" sz="quarter" idx="11"/>
          </p:nvPr>
        </p:nvSpPr>
        <p:spPr/>
        <p:txBody>
          <a:bodyPr/>
          <a:lstStyle/>
          <a:p>
            <a:pPr>
              <a:defRPr/>
            </a:pPr>
            <a:r>
              <a:rPr lang="nl-NL"/>
              <a:t>invoegen-voet-koptekst</a:t>
            </a:r>
            <a:endParaRPr lang="en-GB"/>
          </a:p>
        </p:txBody>
      </p:sp>
      <p:sp>
        <p:nvSpPr>
          <p:cNvPr id="4" name="Slide Number Placeholder 3">
            <a:extLst>
              <a:ext uri="{FF2B5EF4-FFF2-40B4-BE49-F238E27FC236}">
                <a16:creationId xmlns:a16="http://schemas.microsoft.com/office/drawing/2014/main" id="{B24184FF-048E-0634-23CE-F08BC13056DF}"/>
              </a:ext>
            </a:extLst>
          </p:cNvPr>
          <p:cNvSpPr>
            <a:spLocks noGrp="1"/>
          </p:cNvSpPr>
          <p:nvPr>
            <p:ph type="sldNum" sz="quarter" idx="12"/>
          </p:nvPr>
        </p:nvSpPr>
        <p:spPr/>
        <p:txBody>
          <a:bodyPr/>
          <a:lstStyle/>
          <a:p>
            <a:fld id="{587C737D-49A5-4740-8401-0C4DFF2B9D4A}" type="slidenum">
              <a:rPr lang="nl-NL" smtClean="0"/>
              <a:pPr/>
              <a:t>‹nr.›</a:t>
            </a:fld>
            <a:endParaRPr lang="nl-NL"/>
          </a:p>
        </p:txBody>
      </p:sp>
    </p:spTree>
    <p:extLst>
      <p:ext uri="{BB962C8B-B14F-4D97-AF65-F5344CB8AC3E}">
        <p14:creationId xmlns:p14="http://schemas.microsoft.com/office/powerpoint/2010/main" val="1605175161"/>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0A2F-4D46-B289-C61D-EBEAFA11E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DF170F-AB91-8E12-212F-57BF043017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91F1DB-E4ED-A226-CC84-D5BC80092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7C25F-3269-1F4E-CECA-5F2EF4454D16}"/>
              </a:ext>
            </a:extLst>
          </p:cNvPr>
          <p:cNvSpPr>
            <a:spLocks noGrp="1"/>
          </p:cNvSpPr>
          <p:nvPr>
            <p:ph type="dt" sz="half" idx="10"/>
          </p:nvPr>
        </p:nvSpPr>
        <p:spPr/>
        <p:txBody>
          <a:bodyPr/>
          <a:lstStyle/>
          <a:p>
            <a:fld id="{7B96B45D-D98F-4A32-A567-4AE2A91459D6}" type="datetimeFigureOut">
              <a:rPr lang="en-US" smtClean="0"/>
              <a:t>2/1/2024</a:t>
            </a:fld>
            <a:endParaRPr lang="en-US"/>
          </a:p>
        </p:txBody>
      </p:sp>
      <p:sp>
        <p:nvSpPr>
          <p:cNvPr id="6" name="Footer Placeholder 5">
            <a:extLst>
              <a:ext uri="{FF2B5EF4-FFF2-40B4-BE49-F238E27FC236}">
                <a16:creationId xmlns:a16="http://schemas.microsoft.com/office/drawing/2014/main" id="{E5CE8728-A678-4921-52FF-FAC84DAB2FDF}"/>
              </a:ext>
            </a:extLst>
          </p:cNvPr>
          <p:cNvSpPr>
            <a:spLocks noGrp="1"/>
          </p:cNvSpPr>
          <p:nvPr>
            <p:ph type="ftr" sz="quarter" idx="11"/>
          </p:nvPr>
        </p:nvSpPr>
        <p:spPr/>
        <p:txBody>
          <a:bodyPr/>
          <a:lstStyle/>
          <a:p>
            <a:pPr>
              <a:defRPr/>
            </a:pPr>
            <a:r>
              <a:rPr lang="nl-NL"/>
              <a:t>invoegen-voet-koptekst</a:t>
            </a:r>
            <a:endParaRPr lang="en-GB"/>
          </a:p>
        </p:txBody>
      </p:sp>
      <p:sp>
        <p:nvSpPr>
          <p:cNvPr id="7" name="Slide Number Placeholder 6">
            <a:extLst>
              <a:ext uri="{FF2B5EF4-FFF2-40B4-BE49-F238E27FC236}">
                <a16:creationId xmlns:a16="http://schemas.microsoft.com/office/drawing/2014/main" id="{1EDF1AA8-97A5-DAD4-C8BC-65BC563F993A}"/>
              </a:ext>
            </a:extLst>
          </p:cNvPr>
          <p:cNvSpPr>
            <a:spLocks noGrp="1"/>
          </p:cNvSpPr>
          <p:nvPr>
            <p:ph type="sldNum" sz="quarter" idx="12"/>
          </p:nvPr>
        </p:nvSpPr>
        <p:spPr/>
        <p:txBody>
          <a:bodyPr/>
          <a:lstStyle/>
          <a:p>
            <a:fld id="{587C737D-49A5-4740-8401-0C4DFF2B9D4A}" type="slidenum">
              <a:rPr lang="nl-NL" smtClean="0"/>
              <a:pPr/>
              <a:t>‹nr.›</a:t>
            </a:fld>
            <a:endParaRPr lang="nl-NL"/>
          </a:p>
        </p:txBody>
      </p:sp>
    </p:spTree>
    <p:extLst>
      <p:ext uri="{BB962C8B-B14F-4D97-AF65-F5344CB8AC3E}">
        <p14:creationId xmlns:p14="http://schemas.microsoft.com/office/powerpoint/2010/main" val="388276631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1CA4B-6237-DD8B-3CF0-8F9C6FB90E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42D31B-B7BB-010A-4AA4-79370FF579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4D15A3-2F7F-E910-4E49-0319EF17FE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373E74-A348-3972-B8B8-EF901921AB04}"/>
              </a:ext>
            </a:extLst>
          </p:cNvPr>
          <p:cNvSpPr>
            <a:spLocks noGrp="1"/>
          </p:cNvSpPr>
          <p:nvPr>
            <p:ph type="dt" sz="half" idx="10"/>
          </p:nvPr>
        </p:nvSpPr>
        <p:spPr/>
        <p:txBody>
          <a:bodyPr/>
          <a:lstStyle/>
          <a:p>
            <a:fld id="{7B96B45D-D98F-4A32-A567-4AE2A91459D6}" type="datetimeFigureOut">
              <a:rPr lang="en-US" smtClean="0"/>
              <a:t>2/1/2024</a:t>
            </a:fld>
            <a:endParaRPr lang="en-US"/>
          </a:p>
        </p:txBody>
      </p:sp>
      <p:sp>
        <p:nvSpPr>
          <p:cNvPr id="6" name="Footer Placeholder 5">
            <a:extLst>
              <a:ext uri="{FF2B5EF4-FFF2-40B4-BE49-F238E27FC236}">
                <a16:creationId xmlns:a16="http://schemas.microsoft.com/office/drawing/2014/main" id="{F77FB359-D110-649F-2709-F12065329048}"/>
              </a:ext>
            </a:extLst>
          </p:cNvPr>
          <p:cNvSpPr>
            <a:spLocks noGrp="1"/>
          </p:cNvSpPr>
          <p:nvPr>
            <p:ph type="ftr" sz="quarter" idx="11"/>
          </p:nvPr>
        </p:nvSpPr>
        <p:spPr/>
        <p:txBody>
          <a:bodyPr/>
          <a:lstStyle/>
          <a:p>
            <a:pPr>
              <a:defRPr/>
            </a:pPr>
            <a:r>
              <a:rPr lang="nl-NL"/>
              <a:t>invoegen-voet-koptekst</a:t>
            </a:r>
            <a:endParaRPr lang="en-GB"/>
          </a:p>
        </p:txBody>
      </p:sp>
      <p:sp>
        <p:nvSpPr>
          <p:cNvPr id="7" name="Slide Number Placeholder 6">
            <a:extLst>
              <a:ext uri="{FF2B5EF4-FFF2-40B4-BE49-F238E27FC236}">
                <a16:creationId xmlns:a16="http://schemas.microsoft.com/office/drawing/2014/main" id="{AFFFDCBB-7F8D-7680-B733-5A49721002EF}"/>
              </a:ext>
            </a:extLst>
          </p:cNvPr>
          <p:cNvSpPr>
            <a:spLocks noGrp="1"/>
          </p:cNvSpPr>
          <p:nvPr>
            <p:ph type="sldNum" sz="quarter" idx="12"/>
          </p:nvPr>
        </p:nvSpPr>
        <p:spPr/>
        <p:txBody>
          <a:bodyPr/>
          <a:lstStyle/>
          <a:p>
            <a:fld id="{587C737D-49A5-4740-8401-0C4DFF2B9D4A}" type="slidenum">
              <a:rPr lang="nl-NL" smtClean="0"/>
              <a:pPr/>
              <a:t>‹nr.›</a:t>
            </a:fld>
            <a:endParaRPr lang="nl-NL"/>
          </a:p>
        </p:txBody>
      </p:sp>
    </p:spTree>
    <p:extLst>
      <p:ext uri="{BB962C8B-B14F-4D97-AF65-F5344CB8AC3E}">
        <p14:creationId xmlns:p14="http://schemas.microsoft.com/office/powerpoint/2010/main" val="326691409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11FA4E-E385-847C-AE6D-230355D62E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BB839E-C7CC-BF9A-55C1-AD77C38C52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0ABAE-69DA-E883-5ADB-EB9AC96D0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6B45D-D98F-4A32-A567-4AE2A91459D6}" type="datetimeFigureOut">
              <a:rPr lang="en-US" smtClean="0"/>
              <a:t>2/1/2024</a:t>
            </a:fld>
            <a:endParaRPr lang="en-US"/>
          </a:p>
        </p:txBody>
      </p:sp>
      <p:sp>
        <p:nvSpPr>
          <p:cNvPr id="5" name="Footer Placeholder 4">
            <a:extLst>
              <a:ext uri="{FF2B5EF4-FFF2-40B4-BE49-F238E27FC236}">
                <a16:creationId xmlns:a16="http://schemas.microsoft.com/office/drawing/2014/main" id="{F902FF5B-BFA7-55B6-6151-5B263570E6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nl-NL"/>
              <a:t>invoegen-voet-koptekst</a:t>
            </a:r>
            <a:endParaRPr lang="en-GB"/>
          </a:p>
        </p:txBody>
      </p:sp>
      <p:sp>
        <p:nvSpPr>
          <p:cNvPr id="6" name="Slide Number Placeholder 5">
            <a:extLst>
              <a:ext uri="{FF2B5EF4-FFF2-40B4-BE49-F238E27FC236}">
                <a16:creationId xmlns:a16="http://schemas.microsoft.com/office/drawing/2014/main" id="{BEB7B8DA-67AF-B29B-FC1D-2E06696884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C737D-49A5-4740-8401-0C4DFF2B9D4A}" type="slidenum">
              <a:rPr lang="nl-NL" smtClean="0"/>
              <a:pPr/>
              <a:t>‹nr.›</a:t>
            </a:fld>
            <a:endParaRPr lang="nl-NL"/>
          </a:p>
        </p:txBody>
      </p:sp>
      <p:pic>
        <p:nvPicPr>
          <p:cNvPr id="7" name="Picture 2">
            <a:extLst>
              <a:ext uri="{FF2B5EF4-FFF2-40B4-BE49-F238E27FC236}">
                <a16:creationId xmlns:a16="http://schemas.microsoft.com/office/drawing/2014/main" id="{D8C1A59F-BCA0-79F1-6F87-079182BCC73D}"/>
              </a:ext>
            </a:extLst>
          </p:cNvPr>
          <p:cNvPicPr>
            <a:picLocks noChangeAspect="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1" y="-4763"/>
            <a:ext cx="977900" cy="686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70748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7">
            <a:extLst>
              <a:ext uri="{FF2B5EF4-FFF2-40B4-BE49-F238E27FC236}">
                <a16:creationId xmlns:a16="http://schemas.microsoft.com/office/drawing/2014/main" id="{5ECCA89E-3666-CEB9-DEEF-AE7D0C9A09DE}"/>
              </a:ext>
            </a:extLst>
          </p:cNvPr>
          <p:cNvSpPr txBox="1"/>
          <p:nvPr/>
        </p:nvSpPr>
        <p:spPr>
          <a:xfrm rot="16200000">
            <a:off x="-760560" y="982747"/>
            <a:ext cx="2192786" cy="369332"/>
          </a:xfrm>
          <a:prstGeom prst="rect">
            <a:avLst/>
          </a:prstGeom>
          <a:noFill/>
        </p:spPr>
        <p:txBody>
          <a:bodyPr wrap="square" rtlCol="0">
            <a:spAutoFit/>
          </a:bodyPr>
          <a:lstStyle/>
          <a:p>
            <a:r>
              <a:rPr lang="nl-NL" sz="1800" dirty="0">
                <a:solidFill>
                  <a:schemeClr val="bg1"/>
                </a:solidFill>
                <a:latin typeface="+mn-lt"/>
              </a:rPr>
              <a:t>Jelle van Barneveld</a:t>
            </a:r>
          </a:p>
        </p:txBody>
      </p:sp>
      <p:sp>
        <p:nvSpPr>
          <p:cNvPr id="7" name="TextBox 1">
            <a:extLst>
              <a:ext uri="{FF2B5EF4-FFF2-40B4-BE49-F238E27FC236}">
                <a16:creationId xmlns:a16="http://schemas.microsoft.com/office/drawing/2014/main" id="{BAAD41C4-AB8B-603C-1D5D-873690001E0D}"/>
              </a:ext>
            </a:extLst>
          </p:cNvPr>
          <p:cNvSpPr txBox="1"/>
          <p:nvPr/>
        </p:nvSpPr>
        <p:spPr>
          <a:xfrm>
            <a:off x="1455575" y="0"/>
            <a:ext cx="10391775" cy="643831"/>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3000" b="1" dirty="0">
                <a:solidFill>
                  <a:srgbClr val="829C30"/>
                </a:solidFill>
                <a:latin typeface="Arial"/>
                <a:ea typeface="MS PGothic" charset="0"/>
              </a:rPr>
              <a:t>Stage: </a:t>
            </a:r>
            <a:r>
              <a:rPr lang="en-US" sz="3000" b="1" dirty="0" err="1">
                <a:solidFill>
                  <a:srgbClr val="829C30"/>
                </a:solidFill>
                <a:latin typeface="Arial"/>
                <a:ea typeface="MS PGothic" charset="0"/>
              </a:rPr>
              <a:t>formulering</a:t>
            </a:r>
            <a:r>
              <a:rPr lang="en-US" sz="3000" b="1" dirty="0">
                <a:solidFill>
                  <a:srgbClr val="829C30"/>
                </a:solidFill>
                <a:latin typeface="Arial"/>
                <a:ea typeface="MS PGothic" charset="0"/>
              </a:rPr>
              <a:t> </a:t>
            </a:r>
            <a:r>
              <a:rPr lang="en-US" sz="3000" b="1" dirty="0" err="1">
                <a:solidFill>
                  <a:srgbClr val="829C30"/>
                </a:solidFill>
                <a:latin typeface="Arial"/>
                <a:ea typeface="MS PGothic" charset="0"/>
              </a:rPr>
              <a:t>aanleiding</a:t>
            </a:r>
            <a:r>
              <a:rPr lang="en-US" sz="3000" b="1" dirty="0">
                <a:solidFill>
                  <a:srgbClr val="829C30"/>
                </a:solidFill>
                <a:latin typeface="Arial"/>
                <a:ea typeface="MS PGothic" charset="0"/>
              </a:rPr>
              <a:t>, </a:t>
            </a:r>
            <a:r>
              <a:rPr lang="en-US" sz="3000" b="1" dirty="0" err="1">
                <a:solidFill>
                  <a:srgbClr val="829C30"/>
                </a:solidFill>
                <a:latin typeface="Arial"/>
                <a:ea typeface="MS PGothic" charset="0"/>
              </a:rPr>
              <a:t>opdracht</a:t>
            </a:r>
            <a:r>
              <a:rPr lang="en-US" sz="3000" b="1" dirty="0">
                <a:solidFill>
                  <a:srgbClr val="829C30"/>
                </a:solidFill>
                <a:latin typeface="Arial"/>
                <a:ea typeface="MS PGothic" charset="0"/>
              </a:rPr>
              <a:t> </a:t>
            </a:r>
            <a:r>
              <a:rPr lang="en-US" sz="3000" b="1" dirty="0" err="1">
                <a:solidFill>
                  <a:srgbClr val="829C30"/>
                </a:solidFill>
                <a:latin typeface="Arial"/>
                <a:ea typeface="MS PGothic" charset="0"/>
              </a:rPr>
              <a:t>en</a:t>
            </a:r>
            <a:r>
              <a:rPr lang="en-US" sz="3000" b="1" dirty="0">
                <a:solidFill>
                  <a:srgbClr val="829C30"/>
                </a:solidFill>
                <a:latin typeface="Arial"/>
                <a:ea typeface="MS PGothic" charset="0"/>
              </a:rPr>
              <a:t> </a:t>
            </a:r>
            <a:r>
              <a:rPr lang="en-US" sz="3000" b="1" dirty="0" err="1">
                <a:solidFill>
                  <a:srgbClr val="829C30"/>
                </a:solidFill>
                <a:latin typeface="Arial"/>
                <a:ea typeface="MS PGothic" charset="0"/>
              </a:rPr>
              <a:t>doel</a:t>
            </a:r>
            <a:endParaRPr lang="en-US" sz="3000" b="1" dirty="0">
              <a:solidFill>
                <a:srgbClr val="829C30"/>
              </a:solidFill>
              <a:latin typeface="Arial"/>
              <a:ea typeface="MS PGothic" charset="0"/>
            </a:endParaRPr>
          </a:p>
        </p:txBody>
      </p:sp>
      <p:pic>
        <p:nvPicPr>
          <p:cNvPr id="3" name="Picture 2" descr="Duurste autocrash ooit in Japan | Overig | bndestem.nl">
            <a:extLst>
              <a:ext uri="{FF2B5EF4-FFF2-40B4-BE49-F238E27FC236}">
                <a16:creationId xmlns:a16="http://schemas.microsoft.com/office/drawing/2014/main" id="{368F4F40-3328-B8AD-6510-B829591F1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638" y="1981126"/>
            <a:ext cx="2910178" cy="28957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bulances - Visser Leeuwarden">
            <a:extLst>
              <a:ext uri="{FF2B5EF4-FFF2-40B4-BE49-F238E27FC236}">
                <a16:creationId xmlns:a16="http://schemas.microsoft.com/office/drawing/2014/main" id="{5E8ABF82-85C7-0D78-9832-247A876E06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4817" y="1981125"/>
            <a:ext cx="2910178" cy="2895747"/>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a:extLst>
              <a:ext uri="{FF2B5EF4-FFF2-40B4-BE49-F238E27FC236}">
                <a16:creationId xmlns:a16="http://schemas.microsoft.com/office/drawing/2014/main" id="{5C204746-8AC5-C2D6-671F-F74635BD549B}"/>
              </a:ext>
            </a:extLst>
          </p:cNvPr>
          <p:cNvPicPr>
            <a:picLocks noChangeAspect="1"/>
          </p:cNvPicPr>
          <p:nvPr/>
        </p:nvPicPr>
        <p:blipFill>
          <a:blip r:embed="rId5"/>
          <a:stretch>
            <a:fillRect/>
          </a:stretch>
        </p:blipFill>
        <p:spPr>
          <a:xfrm>
            <a:off x="9060996" y="3110129"/>
            <a:ext cx="2910178" cy="883997"/>
          </a:xfrm>
          <a:prstGeom prst="rect">
            <a:avLst/>
          </a:prstGeom>
        </p:spPr>
      </p:pic>
      <p:cxnSp>
        <p:nvCxnSpPr>
          <p:cNvPr id="8" name="Rechte verbindingslijn met pijl 7">
            <a:extLst>
              <a:ext uri="{FF2B5EF4-FFF2-40B4-BE49-F238E27FC236}">
                <a16:creationId xmlns:a16="http://schemas.microsoft.com/office/drawing/2014/main" id="{DD271553-BE91-A5B9-D2E4-D4D8CC0125EE}"/>
              </a:ext>
            </a:extLst>
          </p:cNvPr>
          <p:cNvCxnSpPr>
            <a:cxnSpLocks/>
            <a:stCxn id="3" idx="3"/>
            <a:endCxn id="1028" idx="1"/>
          </p:cNvCxnSpPr>
          <p:nvPr/>
        </p:nvCxnSpPr>
        <p:spPr>
          <a:xfrm flipV="1">
            <a:off x="4058816" y="3428999"/>
            <a:ext cx="1046001"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1" name="Rechte verbindingslijn met pijl 10">
            <a:extLst>
              <a:ext uri="{FF2B5EF4-FFF2-40B4-BE49-F238E27FC236}">
                <a16:creationId xmlns:a16="http://schemas.microsoft.com/office/drawing/2014/main" id="{622295FA-2E5C-DCC8-EE83-43C26CF7EE80}"/>
              </a:ext>
            </a:extLst>
          </p:cNvPr>
          <p:cNvCxnSpPr>
            <a:cxnSpLocks/>
            <a:stCxn id="1028" idx="3"/>
          </p:cNvCxnSpPr>
          <p:nvPr/>
        </p:nvCxnSpPr>
        <p:spPr>
          <a:xfrm flipV="1">
            <a:off x="8014995" y="3428998"/>
            <a:ext cx="1046001"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3" name="TextBox 15">
            <a:extLst>
              <a:ext uri="{FF2B5EF4-FFF2-40B4-BE49-F238E27FC236}">
                <a16:creationId xmlns:a16="http://schemas.microsoft.com/office/drawing/2014/main" id="{D261ED4E-902C-7721-FFB6-96435C478499}"/>
              </a:ext>
            </a:extLst>
          </p:cNvPr>
          <p:cNvSpPr txBox="1"/>
          <p:nvPr/>
        </p:nvSpPr>
        <p:spPr>
          <a:xfrm>
            <a:off x="1058115" y="4876872"/>
            <a:ext cx="3091224" cy="369332"/>
          </a:xfrm>
          <a:prstGeom prst="rect">
            <a:avLst/>
          </a:prstGeom>
          <a:noFill/>
        </p:spPr>
        <p:txBody>
          <a:bodyPr wrap="square" rtlCol="0">
            <a:spAutoFit/>
          </a:bodyPr>
          <a:lstStyle/>
          <a:p>
            <a:pPr algn="ctr"/>
            <a:r>
              <a:rPr lang="en-US" dirty="0" err="1">
                <a:solidFill>
                  <a:srgbClr val="213343"/>
                </a:solidFill>
                <a:latin typeface="Arial" panose="020B0604020202020204" pitchFamily="34" charset="0"/>
                <a:cs typeface="Arial" panose="020B0604020202020204" pitchFamily="34" charset="0"/>
              </a:rPr>
              <a:t>Aanleiding</a:t>
            </a:r>
            <a:endParaRPr lang="en-US" dirty="0">
              <a:solidFill>
                <a:srgbClr val="213343"/>
              </a:solidFill>
              <a:latin typeface="Arial" panose="020B0604020202020204" pitchFamily="34" charset="0"/>
              <a:cs typeface="Arial" panose="020B0604020202020204" pitchFamily="34" charset="0"/>
            </a:endParaRPr>
          </a:p>
        </p:txBody>
      </p:sp>
      <p:sp>
        <p:nvSpPr>
          <p:cNvPr id="14" name="TextBox 15">
            <a:extLst>
              <a:ext uri="{FF2B5EF4-FFF2-40B4-BE49-F238E27FC236}">
                <a16:creationId xmlns:a16="http://schemas.microsoft.com/office/drawing/2014/main" id="{A3901D34-957D-F397-A0DB-0A39A4C925A8}"/>
              </a:ext>
            </a:extLst>
          </p:cNvPr>
          <p:cNvSpPr txBox="1"/>
          <p:nvPr/>
        </p:nvSpPr>
        <p:spPr>
          <a:xfrm>
            <a:off x="5014294" y="4876872"/>
            <a:ext cx="3091224" cy="369332"/>
          </a:xfrm>
          <a:prstGeom prst="rect">
            <a:avLst/>
          </a:prstGeom>
          <a:noFill/>
        </p:spPr>
        <p:txBody>
          <a:bodyPr wrap="square" rtlCol="0">
            <a:spAutoFit/>
          </a:bodyPr>
          <a:lstStyle/>
          <a:p>
            <a:pPr algn="ctr"/>
            <a:r>
              <a:rPr lang="en-US" dirty="0" err="1">
                <a:solidFill>
                  <a:srgbClr val="213343"/>
                </a:solidFill>
                <a:latin typeface="Arial" panose="020B0604020202020204" pitchFamily="34" charset="0"/>
                <a:cs typeface="Arial" panose="020B0604020202020204" pitchFamily="34" charset="0"/>
              </a:rPr>
              <a:t>Opdracht</a:t>
            </a:r>
            <a:endParaRPr lang="en-US" dirty="0">
              <a:solidFill>
                <a:srgbClr val="213343"/>
              </a:solidFill>
              <a:latin typeface="Arial" panose="020B0604020202020204" pitchFamily="34" charset="0"/>
              <a:cs typeface="Arial" panose="020B0604020202020204" pitchFamily="34" charset="0"/>
            </a:endParaRPr>
          </a:p>
        </p:txBody>
      </p:sp>
      <p:sp>
        <p:nvSpPr>
          <p:cNvPr id="15" name="TextBox 15">
            <a:extLst>
              <a:ext uri="{FF2B5EF4-FFF2-40B4-BE49-F238E27FC236}">
                <a16:creationId xmlns:a16="http://schemas.microsoft.com/office/drawing/2014/main" id="{CE333264-0FA6-E783-523D-22E9D2FC34EF}"/>
              </a:ext>
            </a:extLst>
          </p:cNvPr>
          <p:cNvSpPr txBox="1"/>
          <p:nvPr/>
        </p:nvSpPr>
        <p:spPr>
          <a:xfrm>
            <a:off x="8879950" y="4876872"/>
            <a:ext cx="3091224" cy="369332"/>
          </a:xfrm>
          <a:prstGeom prst="rect">
            <a:avLst/>
          </a:prstGeom>
          <a:noFill/>
        </p:spPr>
        <p:txBody>
          <a:bodyPr wrap="square" rtlCol="0">
            <a:spAutoFit/>
          </a:bodyPr>
          <a:lstStyle/>
          <a:p>
            <a:pPr algn="ctr"/>
            <a:r>
              <a:rPr lang="en-US" dirty="0">
                <a:solidFill>
                  <a:srgbClr val="213343"/>
                </a:solidFill>
                <a:latin typeface="Arial" panose="020B0604020202020204" pitchFamily="34" charset="0"/>
                <a:cs typeface="Arial" panose="020B0604020202020204" pitchFamily="34" charset="0"/>
              </a:rPr>
              <a:t>Doel</a:t>
            </a:r>
          </a:p>
        </p:txBody>
      </p:sp>
    </p:spTree>
    <p:extLst>
      <p:ext uri="{BB962C8B-B14F-4D97-AF65-F5344CB8AC3E}">
        <p14:creationId xmlns:p14="http://schemas.microsoft.com/office/powerpoint/2010/main" val="1730801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7">
            <a:extLst>
              <a:ext uri="{FF2B5EF4-FFF2-40B4-BE49-F238E27FC236}">
                <a16:creationId xmlns:a16="http://schemas.microsoft.com/office/drawing/2014/main" id="{BA269D03-4CD4-A824-783F-AFAA660F0E45}"/>
              </a:ext>
            </a:extLst>
          </p:cNvPr>
          <p:cNvSpPr txBox="1"/>
          <p:nvPr/>
        </p:nvSpPr>
        <p:spPr>
          <a:xfrm rot="16200000">
            <a:off x="-760560" y="982747"/>
            <a:ext cx="2192786" cy="369332"/>
          </a:xfrm>
          <a:prstGeom prst="rect">
            <a:avLst/>
          </a:prstGeom>
          <a:noFill/>
        </p:spPr>
        <p:txBody>
          <a:bodyPr wrap="square" rtlCol="0">
            <a:spAutoFit/>
          </a:bodyPr>
          <a:lstStyle/>
          <a:p>
            <a:r>
              <a:rPr lang="nl-NL" sz="1800" dirty="0">
                <a:solidFill>
                  <a:schemeClr val="bg1"/>
                </a:solidFill>
                <a:latin typeface="+mn-lt"/>
              </a:rPr>
              <a:t>Jelle van Barneveld</a:t>
            </a:r>
          </a:p>
        </p:txBody>
      </p:sp>
      <p:sp>
        <p:nvSpPr>
          <p:cNvPr id="7" name="TextBox 1">
            <a:extLst>
              <a:ext uri="{FF2B5EF4-FFF2-40B4-BE49-F238E27FC236}">
                <a16:creationId xmlns:a16="http://schemas.microsoft.com/office/drawing/2014/main" id="{E0E66AFB-DF6F-DB65-946D-3F73E052EE22}"/>
              </a:ext>
            </a:extLst>
          </p:cNvPr>
          <p:cNvSpPr txBox="1"/>
          <p:nvPr/>
        </p:nvSpPr>
        <p:spPr>
          <a:xfrm>
            <a:off x="2777658" y="-10754"/>
            <a:ext cx="8144447" cy="643831"/>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3000" b="1" dirty="0" err="1">
                <a:solidFill>
                  <a:srgbClr val="829C30"/>
                </a:solidFill>
                <a:latin typeface="Arial"/>
                <a:ea typeface="MS PGothic" charset="0"/>
              </a:rPr>
              <a:t>Doelstelling</a:t>
            </a:r>
            <a:r>
              <a:rPr lang="en-US" sz="3000" b="1" dirty="0">
                <a:solidFill>
                  <a:srgbClr val="829C30"/>
                </a:solidFill>
                <a:latin typeface="Arial"/>
                <a:ea typeface="MS PGothic" charset="0"/>
              </a:rPr>
              <a:t> - </a:t>
            </a:r>
            <a:r>
              <a:rPr lang="en-US" sz="3000" b="1" dirty="0" err="1">
                <a:solidFill>
                  <a:srgbClr val="829C30"/>
                </a:solidFill>
                <a:latin typeface="Arial"/>
                <a:ea typeface="MS PGothic" charset="0"/>
              </a:rPr>
              <a:t>Voorbeelden</a:t>
            </a:r>
            <a:endParaRPr lang="en-US" sz="3000" b="1" dirty="0">
              <a:solidFill>
                <a:srgbClr val="829C30"/>
              </a:solidFill>
              <a:latin typeface="Arial"/>
              <a:ea typeface="MS PGothic" charset="0"/>
            </a:endParaRPr>
          </a:p>
        </p:txBody>
      </p:sp>
      <p:cxnSp>
        <p:nvCxnSpPr>
          <p:cNvPr id="8" name="Straight Connector 10">
            <a:extLst>
              <a:ext uri="{FF2B5EF4-FFF2-40B4-BE49-F238E27FC236}">
                <a16:creationId xmlns:a16="http://schemas.microsoft.com/office/drawing/2014/main" id="{A262CF38-BB42-BEB5-C710-06267CB16BFA}"/>
              </a:ext>
            </a:extLst>
          </p:cNvPr>
          <p:cNvCxnSpPr>
            <a:cxnSpLocks/>
          </p:cNvCxnSpPr>
          <p:nvPr/>
        </p:nvCxnSpPr>
        <p:spPr>
          <a:xfrm>
            <a:off x="988290" y="812800"/>
            <a:ext cx="11203710"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A2504F88-D888-90BA-AF8B-3B1AD90623BD}"/>
              </a:ext>
            </a:extLst>
          </p:cNvPr>
          <p:cNvSpPr txBox="1"/>
          <p:nvPr/>
        </p:nvSpPr>
        <p:spPr>
          <a:xfrm>
            <a:off x="1061415" y="5206487"/>
            <a:ext cx="4751555" cy="1200329"/>
          </a:xfrm>
          <a:prstGeom prst="rect">
            <a:avLst/>
          </a:prstGeom>
          <a:noFill/>
          <a:ln w="57150">
            <a:solidFill>
              <a:srgbClr val="829C30"/>
            </a:solidFill>
          </a:ln>
        </p:spPr>
        <p:txBody>
          <a:bodyPr wrap="square">
            <a:spAutoFit/>
          </a:bodyPr>
          <a:lstStyle/>
          <a:p>
            <a:r>
              <a:rPr lang="nl-NL" dirty="0"/>
              <a:t>Het verminderen van de tijd die het receptionisten kost om een afspraak in te plannen tussen consultants enerzijds en potentiële klanten anderzijds.</a:t>
            </a:r>
          </a:p>
        </p:txBody>
      </p:sp>
      <p:sp>
        <p:nvSpPr>
          <p:cNvPr id="3" name="Tekstvak 2">
            <a:extLst>
              <a:ext uri="{FF2B5EF4-FFF2-40B4-BE49-F238E27FC236}">
                <a16:creationId xmlns:a16="http://schemas.microsoft.com/office/drawing/2014/main" id="{011F2FEA-B487-2A5F-CAC5-4BCD42AE8C01}"/>
              </a:ext>
            </a:extLst>
          </p:cNvPr>
          <p:cNvSpPr txBox="1"/>
          <p:nvPr/>
        </p:nvSpPr>
        <p:spPr>
          <a:xfrm>
            <a:off x="7515487" y="1538320"/>
            <a:ext cx="4525347" cy="1200329"/>
          </a:xfrm>
          <a:prstGeom prst="rect">
            <a:avLst/>
          </a:prstGeom>
          <a:noFill/>
          <a:ln w="57150">
            <a:solidFill>
              <a:srgbClr val="829C30"/>
            </a:solidFill>
          </a:ln>
        </p:spPr>
        <p:txBody>
          <a:bodyPr wrap="square" rtlCol="0">
            <a:spAutoFit/>
          </a:bodyPr>
          <a:lstStyle/>
          <a:p>
            <a:r>
              <a:rPr lang="nl-NL" dirty="0"/>
              <a:t>Niet specifiek, meetbaar en tijdgebonden genoeg. Hoe ga jij meten of deze doelstelling behaald is en met welk tijdsbestek? Concretiseer dit met getallen!</a:t>
            </a:r>
          </a:p>
        </p:txBody>
      </p:sp>
      <p:sp>
        <p:nvSpPr>
          <p:cNvPr id="5" name="Tekstvak 4">
            <a:extLst>
              <a:ext uri="{FF2B5EF4-FFF2-40B4-BE49-F238E27FC236}">
                <a16:creationId xmlns:a16="http://schemas.microsoft.com/office/drawing/2014/main" id="{85EFA87F-983B-2748-9882-8D1B4D97A07C}"/>
              </a:ext>
            </a:extLst>
          </p:cNvPr>
          <p:cNvSpPr txBox="1"/>
          <p:nvPr/>
        </p:nvSpPr>
        <p:spPr>
          <a:xfrm>
            <a:off x="1126842" y="1538320"/>
            <a:ext cx="4891403" cy="646331"/>
          </a:xfrm>
          <a:prstGeom prst="rect">
            <a:avLst/>
          </a:prstGeom>
          <a:noFill/>
          <a:ln w="57150">
            <a:solidFill>
              <a:srgbClr val="829C30"/>
            </a:solidFill>
          </a:ln>
        </p:spPr>
        <p:txBody>
          <a:bodyPr wrap="square">
            <a:spAutoFit/>
          </a:bodyPr>
          <a:lstStyle/>
          <a:p>
            <a:r>
              <a:rPr lang="nl-NL" dirty="0"/>
              <a:t>Het verminderen van de werkdruk van receptionisten.</a:t>
            </a:r>
          </a:p>
        </p:txBody>
      </p:sp>
      <p:sp>
        <p:nvSpPr>
          <p:cNvPr id="16" name="Tekstvak 15">
            <a:extLst>
              <a:ext uri="{FF2B5EF4-FFF2-40B4-BE49-F238E27FC236}">
                <a16:creationId xmlns:a16="http://schemas.microsoft.com/office/drawing/2014/main" id="{BB6F91D5-6DA1-CDD5-0AE9-169EB5563205}"/>
              </a:ext>
            </a:extLst>
          </p:cNvPr>
          <p:cNvSpPr txBox="1"/>
          <p:nvPr/>
        </p:nvSpPr>
        <p:spPr>
          <a:xfrm>
            <a:off x="1126842" y="3510903"/>
            <a:ext cx="4686128" cy="646331"/>
          </a:xfrm>
          <a:prstGeom prst="rect">
            <a:avLst/>
          </a:prstGeom>
          <a:noFill/>
          <a:ln w="57150">
            <a:solidFill>
              <a:srgbClr val="829C30"/>
            </a:solidFill>
          </a:ln>
        </p:spPr>
        <p:txBody>
          <a:bodyPr wrap="square">
            <a:spAutoFit/>
          </a:bodyPr>
          <a:lstStyle/>
          <a:p>
            <a:r>
              <a:rPr lang="nl-NL" dirty="0"/>
              <a:t>Het verminderen van de telefonietijd van receptionisten.</a:t>
            </a:r>
          </a:p>
        </p:txBody>
      </p:sp>
      <p:cxnSp>
        <p:nvCxnSpPr>
          <p:cNvPr id="17" name="Rechte verbindingslijn 16">
            <a:extLst>
              <a:ext uri="{FF2B5EF4-FFF2-40B4-BE49-F238E27FC236}">
                <a16:creationId xmlns:a16="http://schemas.microsoft.com/office/drawing/2014/main" id="{8A8867AF-897F-691D-DBFA-B5302B774C0B}"/>
              </a:ext>
            </a:extLst>
          </p:cNvPr>
          <p:cNvCxnSpPr>
            <a:cxnSpLocks/>
          </p:cNvCxnSpPr>
          <p:nvPr/>
        </p:nvCxnSpPr>
        <p:spPr>
          <a:xfrm>
            <a:off x="6018245" y="1925340"/>
            <a:ext cx="1497242"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578B1926-BCE3-FE5B-AF44-4B680ED5E57E}"/>
              </a:ext>
            </a:extLst>
          </p:cNvPr>
          <p:cNvSpPr txBox="1"/>
          <p:nvPr/>
        </p:nvSpPr>
        <p:spPr>
          <a:xfrm>
            <a:off x="7515487" y="3259646"/>
            <a:ext cx="4525347" cy="1477328"/>
          </a:xfrm>
          <a:prstGeom prst="rect">
            <a:avLst/>
          </a:prstGeom>
          <a:noFill/>
          <a:ln w="57150">
            <a:solidFill>
              <a:srgbClr val="829C30"/>
            </a:solidFill>
          </a:ln>
        </p:spPr>
        <p:txBody>
          <a:bodyPr wrap="square" rtlCol="0">
            <a:spAutoFit/>
          </a:bodyPr>
          <a:lstStyle/>
          <a:p>
            <a:r>
              <a:rPr lang="nl-NL" dirty="0"/>
              <a:t>Verbeterd qua meetbaar- en tijdgebondenheid, maar nog altijd niet specifiek genoeg. Er zijn 1.000 redenen waarom Consultants2Go gebeld kan worden, met welk van deze redenen ga jij aan de slag?</a:t>
            </a:r>
          </a:p>
        </p:txBody>
      </p:sp>
      <p:cxnSp>
        <p:nvCxnSpPr>
          <p:cNvPr id="23" name="Rechte verbindingslijn 22">
            <a:extLst>
              <a:ext uri="{FF2B5EF4-FFF2-40B4-BE49-F238E27FC236}">
                <a16:creationId xmlns:a16="http://schemas.microsoft.com/office/drawing/2014/main" id="{2118D6E4-E63B-0DEA-CC97-442151EC44A8}"/>
              </a:ext>
            </a:extLst>
          </p:cNvPr>
          <p:cNvCxnSpPr>
            <a:cxnSpLocks/>
          </p:cNvCxnSpPr>
          <p:nvPr/>
        </p:nvCxnSpPr>
        <p:spPr>
          <a:xfrm flipV="1">
            <a:off x="5812968" y="3834068"/>
            <a:ext cx="1702517"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
        <p:nvSpPr>
          <p:cNvPr id="27" name="Tekstvak 26">
            <a:extLst>
              <a:ext uri="{FF2B5EF4-FFF2-40B4-BE49-F238E27FC236}">
                <a16:creationId xmlns:a16="http://schemas.microsoft.com/office/drawing/2014/main" id="{F8D969D5-64FD-4C8F-1D09-F5BEDC118218}"/>
              </a:ext>
            </a:extLst>
          </p:cNvPr>
          <p:cNvSpPr txBox="1"/>
          <p:nvPr/>
        </p:nvSpPr>
        <p:spPr>
          <a:xfrm>
            <a:off x="7515487" y="5265311"/>
            <a:ext cx="4539000" cy="923330"/>
          </a:xfrm>
          <a:prstGeom prst="rect">
            <a:avLst/>
          </a:prstGeom>
          <a:noFill/>
          <a:ln w="57150">
            <a:solidFill>
              <a:srgbClr val="829C30"/>
            </a:solidFill>
          </a:ln>
        </p:spPr>
        <p:txBody>
          <a:bodyPr wrap="square" rtlCol="0">
            <a:spAutoFit/>
          </a:bodyPr>
          <a:lstStyle/>
          <a:p>
            <a:r>
              <a:rPr lang="nl-NL" dirty="0"/>
              <a:t>Eindelijk </a:t>
            </a:r>
            <a:r>
              <a:rPr lang="nl-NL"/>
              <a:t>voldaan aan </a:t>
            </a:r>
            <a:r>
              <a:rPr lang="nl-NL" dirty="0"/>
              <a:t>alle SMART-eisen én meerdere soorten bedrijfsmedewerkers zouden deze doelstelling kunnen bereiken.</a:t>
            </a:r>
          </a:p>
        </p:txBody>
      </p:sp>
      <p:cxnSp>
        <p:nvCxnSpPr>
          <p:cNvPr id="28" name="Rechte verbindingslijn 27">
            <a:extLst>
              <a:ext uri="{FF2B5EF4-FFF2-40B4-BE49-F238E27FC236}">
                <a16:creationId xmlns:a16="http://schemas.microsoft.com/office/drawing/2014/main" id="{C92C3612-9D7C-C03A-B793-D34D9D5DE067}"/>
              </a:ext>
            </a:extLst>
          </p:cNvPr>
          <p:cNvCxnSpPr>
            <a:cxnSpLocks/>
          </p:cNvCxnSpPr>
          <p:nvPr/>
        </p:nvCxnSpPr>
        <p:spPr>
          <a:xfrm flipV="1">
            <a:off x="5812969" y="5715562"/>
            <a:ext cx="1702517"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2"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7">
            <a:extLst>
              <a:ext uri="{FF2B5EF4-FFF2-40B4-BE49-F238E27FC236}">
                <a16:creationId xmlns:a16="http://schemas.microsoft.com/office/drawing/2014/main" id="{BA269D03-4CD4-A824-783F-AFAA660F0E45}"/>
              </a:ext>
            </a:extLst>
          </p:cNvPr>
          <p:cNvSpPr txBox="1"/>
          <p:nvPr/>
        </p:nvSpPr>
        <p:spPr>
          <a:xfrm rot="16200000">
            <a:off x="-760560" y="982747"/>
            <a:ext cx="2192786" cy="369332"/>
          </a:xfrm>
          <a:prstGeom prst="rect">
            <a:avLst/>
          </a:prstGeom>
          <a:noFill/>
        </p:spPr>
        <p:txBody>
          <a:bodyPr wrap="square" rtlCol="0">
            <a:spAutoFit/>
          </a:bodyPr>
          <a:lstStyle/>
          <a:p>
            <a:r>
              <a:rPr lang="nl-NL" sz="1800" dirty="0">
                <a:solidFill>
                  <a:schemeClr val="bg1"/>
                </a:solidFill>
                <a:latin typeface="+mn-lt"/>
              </a:rPr>
              <a:t>Jelle van Barneveld</a:t>
            </a:r>
          </a:p>
        </p:txBody>
      </p:sp>
      <p:sp>
        <p:nvSpPr>
          <p:cNvPr id="7" name="TextBox 1">
            <a:extLst>
              <a:ext uri="{FF2B5EF4-FFF2-40B4-BE49-F238E27FC236}">
                <a16:creationId xmlns:a16="http://schemas.microsoft.com/office/drawing/2014/main" id="{E0E66AFB-DF6F-DB65-946D-3F73E052EE22}"/>
              </a:ext>
            </a:extLst>
          </p:cNvPr>
          <p:cNvSpPr txBox="1"/>
          <p:nvPr/>
        </p:nvSpPr>
        <p:spPr>
          <a:xfrm>
            <a:off x="1895045" y="23855"/>
            <a:ext cx="9531844" cy="643831"/>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3000" b="1" dirty="0">
                <a:solidFill>
                  <a:srgbClr val="829C30"/>
                </a:solidFill>
                <a:latin typeface="Arial"/>
                <a:ea typeface="MS PGothic" charset="0"/>
              </a:rPr>
              <a:t>Concrete </a:t>
            </a:r>
            <a:r>
              <a:rPr lang="en-US" sz="3000" b="1" dirty="0" err="1">
                <a:solidFill>
                  <a:srgbClr val="829C30"/>
                </a:solidFill>
                <a:latin typeface="Arial"/>
                <a:ea typeface="MS PGothic" charset="0"/>
              </a:rPr>
              <a:t>werkzaamheden</a:t>
            </a:r>
            <a:r>
              <a:rPr lang="en-US" sz="3000" b="1" dirty="0">
                <a:solidFill>
                  <a:srgbClr val="829C30"/>
                </a:solidFill>
                <a:latin typeface="Arial"/>
                <a:ea typeface="MS PGothic" charset="0"/>
              </a:rPr>
              <a:t>: wat ga </a:t>
            </a:r>
            <a:r>
              <a:rPr lang="en-US" sz="3000" b="1" dirty="0" err="1">
                <a:solidFill>
                  <a:srgbClr val="829C30"/>
                </a:solidFill>
                <a:latin typeface="Arial"/>
                <a:ea typeface="MS PGothic" charset="0"/>
              </a:rPr>
              <a:t>jij</a:t>
            </a:r>
            <a:r>
              <a:rPr lang="en-US" sz="3000" b="1" dirty="0">
                <a:solidFill>
                  <a:srgbClr val="829C30"/>
                </a:solidFill>
                <a:latin typeface="Arial"/>
                <a:ea typeface="MS PGothic" charset="0"/>
              </a:rPr>
              <a:t> </a:t>
            </a:r>
            <a:r>
              <a:rPr lang="en-US" sz="3000" b="1" dirty="0" err="1">
                <a:solidFill>
                  <a:srgbClr val="829C30"/>
                </a:solidFill>
                <a:latin typeface="Arial"/>
                <a:ea typeface="MS PGothic" charset="0"/>
              </a:rPr>
              <a:t>doen</a:t>
            </a:r>
            <a:r>
              <a:rPr lang="en-US" sz="3000" b="1" dirty="0">
                <a:solidFill>
                  <a:srgbClr val="829C30"/>
                </a:solidFill>
                <a:latin typeface="Arial"/>
                <a:ea typeface="MS PGothic" charset="0"/>
              </a:rPr>
              <a:t> </a:t>
            </a:r>
            <a:r>
              <a:rPr lang="en-US" sz="3000" b="1" dirty="0" err="1">
                <a:solidFill>
                  <a:srgbClr val="829C30"/>
                </a:solidFill>
                <a:latin typeface="Arial"/>
                <a:ea typeface="MS PGothic" charset="0"/>
              </a:rPr>
              <a:t>en</a:t>
            </a:r>
            <a:r>
              <a:rPr lang="en-US" sz="3000" b="1" dirty="0">
                <a:solidFill>
                  <a:srgbClr val="829C30"/>
                </a:solidFill>
                <a:latin typeface="Arial"/>
                <a:ea typeface="MS PGothic" charset="0"/>
              </a:rPr>
              <a:t> hoe?</a:t>
            </a:r>
          </a:p>
        </p:txBody>
      </p:sp>
      <p:cxnSp>
        <p:nvCxnSpPr>
          <p:cNvPr id="8" name="Straight Connector 10">
            <a:extLst>
              <a:ext uri="{FF2B5EF4-FFF2-40B4-BE49-F238E27FC236}">
                <a16:creationId xmlns:a16="http://schemas.microsoft.com/office/drawing/2014/main" id="{A262CF38-BB42-BEB5-C710-06267CB16BFA}"/>
              </a:ext>
            </a:extLst>
          </p:cNvPr>
          <p:cNvCxnSpPr>
            <a:cxnSpLocks/>
          </p:cNvCxnSpPr>
          <p:nvPr/>
        </p:nvCxnSpPr>
        <p:spPr>
          <a:xfrm>
            <a:off x="988290" y="812800"/>
            <a:ext cx="11203710"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A2504F88-D888-90BA-AF8B-3B1AD90623BD}"/>
              </a:ext>
            </a:extLst>
          </p:cNvPr>
          <p:cNvSpPr txBox="1"/>
          <p:nvPr/>
        </p:nvSpPr>
        <p:spPr>
          <a:xfrm>
            <a:off x="988290" y="2104257"/>
            <a:ext cx="5234662" cy="646331"/>
          </a:xfrm>
          <a:prstGeom prst="rect">
            <a:avLst/>
          </a:prstGeom>
          <a:noFill/>
        </p:spPr>
        <p:txBody>
          <a:bodyPr wrap="square">
            <a:spAutoFit/>
          </a:bodyPr>
          <a:lstStyle/>
          <a:p>
            <a:pPr algn="ctr"/>
            <a:r>
              <a:rPr lang="nl-NL" dirty="0"/>
              <a:t>Alle technische vaardigheden die je tot nu toe hebt geleerd in SEM1 t/m SEM4.</a:t>
            </a:r>
          </a:p>
        </p:txBody>
      </p:sp>
      <p:cxnSp>
        <p:nvCxnSpPr>
          <p:cNvPr id="2" name="Straight Connector 10">
            <a:extLst>
              <a:ext uri="{FF2B5EF4-FFF2-40B4-BE49-F238E27FC236}">
                <a16:creationId xmlns:a16="http://schemas.microsoft.com/office/drawing/2014/main" id="{2F1249E9-21A8-5DBC-84AF-A43026A16159}"/>
              </a:ext>
            </a:extLst>
          </p:cNvPr>
          <p:cNvCxnSpPr>
            <a:cxnSpLocks/>
          </p:cNvCxnSpPr>
          <p:nvPr/>
        </p:nvCxnSpPr>
        <p:spPr>
          <a:xfrm flipV="1">
            <a:off x="6456783" y="1550628"/>
            <a:ext cx="0" cy="5307372"/>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cxnSp>
        <p:nvCxnSpPr>
          <p:cNvPr id="12" name="Straight Connector 10">
            <a:extLst>
              <a:ext uri="{FF2B5EF4-FFF2-40B4-BE49-F238E27FC236}">
                <a16:creationId xmlns:a16="http://schemas.microsoft.com/office/drawing/2014/main" id="{51152582-2B13-FF11-7E5F-9728CD04C499}"/>
              </a:ext>
            </a:extLst>
          </p:cNvPr>
          <p:cNvCxnSpPr>
            <a:cxnSpLocks/>
          </p:cNvCxnSpPr>
          <p:nvPr/>
        </p:nvCxnSpPr>
        <p:spPr>
          <a:xfrm>
            <a:off x="988290" y="1550628"/>
            <a:ext cx="11203710"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
        <p:nvSpPr>
          <p:cNvPr id="16" name="Tekstvak 15">
            <a:extLst>
              <a:ext uri="{FF2B5EF4-FFF2-40B4-BE49-F238E27FC236}">
                <a16:creationId xmlns:a16="http://schemas.microsoft.com/office/drawing/2014/main" id="{5C6B3D2D-FB91-7B2A-36E1-EFE992143FCF}"/>
              </a:ext>
            </a:extLst>
          </p:cNvPr>
          <p:cNvSpPr txBox="1"/>
          <p:nvPr/>
        </p:nvSpPr>
        <p:spPr>
          <a:xfrm>
            <a:off x="2593909" y="904297"/>
            <a:ext cx="8832980" cy="646331"/>
          </a:xfrm>
          <a:prstGeom prst="rect">
            <a:avLst/>
          </a:prstGeom>
          <a:noFill/>
        </p:spPr>
        <p:txBody>
          <a:bodyPr wrap="square">
            <a:spAutoFit/>
          </a:bodyPr>
          <a:lstStyle/>
          <a:p>
            <a:pPr algn="ctr"/>
            <a:r>
              <a:rPr lang="nl-NL" dirty="0"/>
              <a:t>Maak onderscheid tussen inhoudelijke technieken en projectmethoden.</a:t>
            </a:r>
          </a:p>
          <a:p>
            <a:pPr algn="ctr"/>
            <a:r>
              <a:rPr lang="nl-NL" dirty="0"/>
              <a:t>Met projectmethoden geef je structuur aan inhoudelijke technieken!</a:t>
            </a:r>
          </a:p>
        </p:txBody>
      </p:sp>
      <p:sp>
        <p:nvSpPr>
          <p:cNvPr id="20" name="TextBox 1">
            <a:extLst>
              <a:ext uri="{FF2B5EF4-FFF2-40B4-BE49-F238E27FC236}">
                <a16:creationId xmlns:a16="http://schemas.microsoft.com/office/drawing/2014/main" id="{50DE1824-A993-F608-8D8B-29F0B448FC6F}"/>
              </a:ext>
            </a:extLst>
          </p:cNvPr>
          <p:cNvSpPr txBox="1"/>
          <p:nvPr/>
        </p:nvSpPr>
        <p:spPr>
          <a:xfrm>
            <a:off x="1664129" y="1564224"/>
            <a:ext cx="3649024" cy="460062"/>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2000" dirty="0" err="1">
                <a:latin typeface="Arial"/>
                <a:ea typeface="MS PGothic" charset="0"/>
              </a:rPr>
              <a:t>Inhoudelijke</a:t>
            </a:r>
            <a:r>
              <a:rPr lang="en-US" sz="2000" dirty="0">
                <a:latin typeface="Arial"/>
                <a:ea typeface="MS PGothic" charset="0"/>
              </a:rPr>
              <a:t> </a:t>
            </a:r>
            <a:r>
              <a:rPr lang="en-US" sz="2000" dirty="0" err="1">
                <a:latin typeface="Arial"/>
                <a:ea typeface="MS PGothic" charset="0"/>
              </a:rPr>
              <a:t>technieken</a:t>
            </a:r>
            <a:endParaRPr lang="en-US" sz="2000" dirty="0">
              <a:latin typeface="Arial"/>
              <a:ea typeface="MS PGothic" charset="0"/>
            </a:endParaRPr>
          </a:p>
        </p:txBody>
      </p:sp>
      <p:sp>
        <p:nvSpPr>
          <p:cNvPr id="22" name="TextBox 1">
            <a:extLst>
              <a:ext uri="{FF2B5EF4-FFF2-40B4-BE49-F238E27FC236}">
                <a16:creationId xmlns:a16="http://schemas.microsoft.com/office/drawing/2014/main" id="{B7A8BB52-AB3B-C381-143F-EBE7A255B7BF}"/>
              </a:ext>
            </a:extLst>
          </p:cNvPr>
          <p:cNvSpPr txBox="1"/>
          <p:nvPr/>
        </p:nvSpPr>
        <p:spPr>
          <a:xfrm>
            <a:off x="7777865" y="1568489"/>
            <a:ext cx="3649024" cy="460062"/>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2000" dirty="0" err="1">
                <a:latin typeface="Arial"/>
                <a:ea typeface="MS PGothic" charset="0"/>
              </a:rPr>
              <a:t>Projectmethoden</a:t>
            </a:r>
            <a:endParaRPr lang="en-US" sz="2000" dirty="0">
              <a:latin typeface="Arial"/>
              <a:ea typeface="MS PGothic" charset="0"/>
            </a:endParaRPr>
          </a:p>
        </p:txBody>
      </p:sp>
      <p:sp>
        <p:nvSpPr>
          <p:cNvPr id="23" name="Tekstvak 22">
            <a:extLst>
              <a:ext uri="{FF2B5EF4-FFF2-40B4-BE49-F238E27FC236}">
                <a16:creationId xmlns:a16="http://schemas.microsoft.com/office/drawing/2014/main" id="{0DC7E765-AFDB-8DDB-3C05-D2EE1AC83151}"/>
              </a:ext>
            </a:extLst>
          </p:cNvPr>
          <p:cNvSpPr txBox="1"/>
          <p:nvPr/>
        </p:nvSpPr>
        <p:spPr>
          <a:xfrm>
            <a:off x="6660967" y="2079140"/>
            <a:ext cx="5688940" cy="646331"/>
          </a:xfrm>
          <a:prstGeom prst="rect">
            <a:avLst/>
          </a:prstGeom>
          <a:noFill/>
        </p:spPr>
        <p:txBody>
          <a:bodyPr wrap="square">
            <a:spAutoFit/>
          </a:bodyPr>
          <a:lstStyle/>
          <a:p>
            <a:pPr algn="ctr"/>
            <a:r>
              <a:rPr lang="nl-NL" dirty="0"/>
              <a:t>Alle methoden die je hebt geleerd om projectactiviteiten te structureren en in de juiste volgorde te zetten.</a:t>
            </a:r>
          </a:p>
        </p:txBody>
      </p:sp>
      <p:pic>
        <p:nvPicPr>
          <p:cNvPr id="3074" name="Picture 2" descr="Java (programming language) - Wikipedia">
            <a:extLst>
              <a:ext uri="{FF2B5EF4-FFF2-40B4-BE49-F238E27FC236}">
                <a16:creationId xmlns:a16="http://schemas.microsoft.com/office/drawing/2014/main" id="{CDB2F8BA-A599-721B-A100-90E56B61E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427" y="2942681"/>
            <a:ext cx="1254998" cy="262858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Advantages of C# | CodeGuru.com">
            <a:extLst>
              <a:ext uri="{FF2B5EF4-FFF2-40B4-BE49-F238E27FC236}">
                <a16:creationId xmlns:a16="http://schemas.microsoft.com/office/drawing/2014/main" id="{470B0BC7-0936-50C8-FC44-1BA1CE15BA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3078" name="Picture 6" descr="Advantages of C# | CodeGuru.com">
            <a:extLst>
              <a:ext uri="{FF2B5EF4-FFF2-40B4-BE49-F238E27FC236}">
                <a16:creationId xmlns:a16="http://schemas.microsoft.com/office/drawing/2014/main" id="{9DB7116E-FC7A-94AA-283B-E90023B01E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06" y="2942681"/>
            <a:ext cx="2146599" cy="120746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QL Server beheer &amp; SQL Server consultancy | OptimaData">
            <a:extLst>
              <a:ext uri="{FF2B5EF4-FFF2-40B4-BE49-F238E27FC236}">
                <a16:creationId xmlns:a16="http://schemas.microsoft.com/office/drawing/2014/main" id="{43AD0B8A-CF97-3CEC-C881-6A0E58FC41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7478" y="5313476"/>
            <a:ext cx="1561530" cy="1280454"/>
          </a:xfrm>
          <a:prstGeom prst="rect">
            <a:avLst/>
          </a:prstGeom>
          <a:noFill/>
          <a:extLst>
            <a:ext uri="{909E8E84-426E-40DD-AFC4-6F175D3DCCD1}">
              <a14:hiddenFill xmlns:a14="http://schemas.microsoft.com/office/drawing/2010/main">
                <a:solidFill>
                  <a:srgbClr val="FFFFFF"/>
                </a:solidFill>
              </a14:hiddenFill>
            </a:ext>
          </a:extLst>
        </p:spPr>
      </p:pic>
      <p:pic>
        <p:nvPicPr>
          <p:cNvPr id="11" name="Afbeelding 10">
            <a:extLst>
              <a:ext uri="{FF2B5EF4-FFF2-40B4-BE49-F238E27FC236}">
                <a16:creationId xmlns:a16="http://schemas.microsoft.com/office/drawing/2014/main" id="{575968AA-0DF7-08AC-EFD3-38D2048606BB}"/>
              </a:ext>
            </a:extLst>
          </p:cNvPr>
          <p:cNvPicPr>
            <a:picLocks noChangeAspect="1"/>
          </p:cNvPicPr>
          <p:nvPr/>
        </p:nvPicPr>
        <p:blipFill>
          <a:blip r:embed="rId6"/>
          <a:stretch>
            <a:fillRect/>
          </a:stretch>
        </p:blipFill>
        <p:spPr>
          <a:xfrm>
            <a:off x="4335923" y="3025649"/>
            <a:ext cx="2062192" cy="2462647"/>
          </a:xfrm>
          <a:prstGeom prst="rect">
            <a:avLst/>
          </a:prstGeom>
        </p:spPr>
      </p:pic>
      <p:pic>
        <p:nvPicPr>
          <p:cNvPr id="14" name="Afbeelding 13">
            <a:extLst>
              <a:ext uri="{FF2B5EF4-FFF2-40B4-BE49-F238E27FC236}">
                <a16:creationId xmlns:a16="http://schemas.microsoft.com/office/drawing/2014/main" id="{7BE06906-5214-6C3E-1F82-956C655E87C7}"/>
              </a:ext>
            </a:extLst>
          </p:cNvPr>
          <p:cNvPicPr>
            <a:picLocks noChangeAspect="1"/>
          </p:cNvPicPr>
          <p:nvPr/>
        </p:nvPicPr>
        <p:blipFill>
          <a:blip r:embed="rId7"/>
          <a:stretch>
            <a:fillRect/>
          </a:stretch>
        </p:blipFill>
        <p:spPr>
          <a:xfrm>
            <a:off x="6518300" y="3101989"/>
            <a:ext cx="2185958" cy="2552362"/>
          </a:xfrm>
          <a:prstGeom prst="rect">
            <a:avLst/>
          </a:prstGeom>
        </p:spPr>
      </p:pic>
      <p:pic>
        <p:nvPicPr>
          <p:cNvPr id="17" name="Afbeelding 16">
            <a:extLst>
              <a:ext uri="{FF2B5EF4-FFF2-40B4-BE49-F238E27FC236}">
                <a16:creationId xmlns:a16="http://schemas.microsoft.com/office/drawing/2014/main" id="{1816A48E-1D80-DA2B-F401-79019F836FD7}"/>
              </a:ext>
            </a:extLst>
          </p:cNvPr>
          <p:cNvPicPr>
            <a:picLocks noChangeAspect="1"/>
          </p:cNvPicPr>
          <p:nvPr/>
        </p:nvPicPr>
        <p:blipFill>
          <a:blip r:embed="rId8"/>
          <a:stretch>
            <a:fillRect/>
          </a:stretch>
        </p:blipFill>
        <p:spPr>
          <a:xfrm>
            <a:off x="9534522" y="3101989"/>
            <a:ext cx="2642232" cy="2552361"/>
          </a:xfrm>
          <a:prstGeom prst="rect">
            <a:avLst/>
          </a:prstGeom>
        </p:spPr>
      </p:pic>
      <p:sp>
        <p:nvSpPr>
          <p:cNvPr id="18" name="TextBox 1">
            <a:extLst>
              <a:ext uri="{FF2B5EF4-FFF2-40B4-BE49-F238E27FC236}">
                <a16:creationId xmlns:a16="http://schemas.microsoft.com/office/drawing/2014/main" id="{4C167108-ACFA-9366-D378-3C6338CA5AF5}"/>
              </a:ext>
            </a:extLst>
          </p:cNvPr>
          <p:cNvSpPr txBox="1"/>
          <p:nvPr/>
        </p:nvSpPr>
        <p:spPr>
          <a:xfrm>
            <a:off x="8550725" y="3902499"/>
            <a:ext cx="1167311" cy="643831"/>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3000" dirty="0">
                <a:latin typeface="Arial"/>
                <a:ea typeface="MS PGothic" charset="0"/>
              </a:rPr>
              <a:t>vs.</a:t>
            </a:r>
          </a:p>
        </p:txBody>
      </p:sp>
      <p:sp>
        <p:nvSpPr>
          <p:cNvPr id="19" name="Tekstvak 18">
            <a:extLst>
              <a:ext uri="{FF2B5EF4-FFF2-40B4-BE49-F238E27FC236}">
                <a16:creationId xmlns:a16="http://schemas.microsoft.com/office/drawing/2014/main" id="{8D33C616-1D03-5F16-B222-8FDD946DB662}"/>
              </a:ext>
            </a:extLst>
          </p:cNvPr>
          <p:cNvSpPr txBox="1"/>
          <p:nvPr/>
        </p:nvSpPr>
        <p:spPr>
          <a:xfrm>
            <a:off x="6772209" y="5883554"/>
            <a:ext cx="1932049" cy="369332"/>
          </a:xfrm>
          <a:prstGeom prst="rect">
            <a:avLst/>
          </a:prstGeom>
          <a:noFill/>
        </p:spPr>
        <p:txBody>
          <a:bodyPr wrap="square">
            <a:spAutoFit/>
          </a:bodyPr>
          <a:lstStyle/>
          <a:p>
            <a:pPr algn="ctr"/>
            <a:r>
              <a:rPr lang="nl-NL" dirty="0"/>
              <a:t>Watervalmethode</a:t>
            </a:r>
          </a:p>
        </p:txBody>
      </p:sp>
      <p:sp>
        <p:nvSpPr>
          <p:cNvPr id="21" name="Tekstvak 20">
            <a:extLst>
              <a:ext uri="{FF2B5EF4-FFF2-40B4-BE49-F238E27FC236}">
                <a16:creationId xmlns:a16="http://schemas.microsoft.com/office/drawing/2014/main" id="{3217A6B8-562E-D38D-3213-446982AB85B5}"/>
              </a:ext>
            </a:extLst>
          </p:cNvPr>
          <p:cNvSpPr txBox="1"/>
          <p:nvPr/>
        </p:nvSpPr>
        <p:spPr>
          <a:xfrm>
            <a:off x="9718036" y="5883554"/>
            <a:ext cx="1932049" cy="369332"/>
          </a:xfrm>
          <a:prstGeom prst="rect">
            <a:avLst/>
          </a:prstGeom>
          <a:noFill/>
        </p:spPr>
        <p:txBody>
          <a:bodyPr wrap="square">
            <a:spAutoFit/>
          </a:bodyPr>
          <a:lstStyle/>
          <a:p>
            <a:pPr algn="ctr"/>
            <a:r>
              <a:rPr lang="nl-NL" dirty="0"/>
              <a:t>Agile/SCRUM</a:t>
            </a:r>
          </a:p>
        </p:txBody>
      </p:sp>
    </p:spTree>
    <p:extLst>
      <p:ext uri="{BB962C8B-B14F-4D97-AF65-F5344CB8AC3E}">
        <p14:creationId xmlns:p14="http://schemas.microsoft.com/office/powerpoint/2010/main" val="273765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500"/>
                                        <p:tgtEl>
                                          <p:spTgt spid="3074"/>
                                        </p:tgtEl>
                                      </p:cBhvr>
                                    </p:animEffect>
                                  </p:childTnLst>
                                </p:cTn>
                              </p:par>
                              <p:par>
                                <p:cTn id="14" presetID="10" presetClass="entr" presetSubtype="0" fill="hold" nodeType="withEffect">
                                  <p:stCondLst>
                                    <p:cond delay="0"/>
                                  </p:stCondLst>
                                  <p:childTnLst>
                                    <p:set>
                                      <p:cBhvr>
                                        <p:cTn id="15" dur="1" fill="hold">
                                          <p:stCondLst>
                                            <p:cond delay="0"/>
                                          </p:stCondLst>
                                        </p:cTn>
                                        <p:tgtEl>
                                          <p:spTgt spid="3078"/>
                                        </p:tgtEl>
                                        <p:attrNameLst>
                                          <p:attrName>style.visibility</p:attrName>
                                        </p:attrNameLst>
                                      </p:cBhvr>
                                      <p:to>
                                        <p:strVal val="visible"/>
                                      </p:to>
                                    </p:set>
                                    <p:animEffect transition="in" filter="fade">
                                      <p:cBhvr>
                                        <p:cTn id="16" dur="500"/>
                                        <p:tgtEl>
                                          <p:spTgt spid="3078"/>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3080"/>
                                        </p:tgtEl>
                                        <p:attrNameLst>
                                          <p:attrName>style.visibility</p:attrName>
                                        </p:attrNameLst>
                                      </p:cBhvr>
                                      <p:to>
                                        <p:strVal val="visible"/>
                                      </p:to>
                                    </p:set>
                                    <p:animEffect transition="in" filter="fade">
                                      <p:cBhvr>
                                        <p:cTn id="22" dur="500"/>
                                        <p:tgtEl>
                                          <p:spTgt spid="308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22" grpId="0"/>
      <p:bldP spid="23" grpId="0"/>
      <p:bldP spid="18" grpId="0"/>
      <p:bldP spid="19"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7">
            <a:extLst>
              <a:ext uri="{FF2B5EF4-FFF2-40B4-BE49-F238E27FC236}">
                <a16:creationId xmlns:a16="http://schemas.microsoft.com/office/drawing/2014/main" id="{BA269D03-4CD4-A824-783F-AFAA660F0E45}"/>
              </a:ext>
            </a:extLst>
          </p:cNvPr>
          <p:cNvSpPr txBox="1"/>
          <p:nvPr/>
        </p:nvSpPr>
        <p:spPr>
          <a:xfrm rot="16200000">
            <a:off x="-760560" y="982747"/>
            <a:ext cx="2192786" cy="369332"/>
          </a:xfrm>
          <a:prstGeom prst="rect">
            <a:avLst/>
          </a:prstGeom>
          <a:noFill/>
        </p:spPr>
        <p:txBody>
          <a:bodyPr wrap="square" rtlCol="0">
            <a:spAutoFit/>
          </a:bodyPr>
          <a:lstStyle/>
          <a:p>
            <a:r>
              <a:rPr lang="nl-NL" sz="1800" dirty="0">
                <a:solidFill>
                  <a:schemeClr val="bg1"/>
                </a:solidFill>
                <a:latin typeface="+mn-lt"/>
              </a:rPr>
              <a:t>Jelle van Barneveld</a:t>
            </a:r>
          </a:p>
        </p:txBody>
      </p:sp>
      <p:sp>
        <p:nvSpPr>
          <p:cNvPr id="7" name="TextBox 1">
            <a:extLst>
              <a:ext uri="{FF2B5EF4-FFF2-40B4-BE49-F238E27FC236}">
                <a16:creationId xmlns:a16="http://schemas.microsoft.com/office/drawing/2014/main" id="{E0E66AFB-DF6F-DB65-946D-3F73E052EE22}"/>
              </a:ext>
            </a:extLst>
          </p:cNvPr>
          <p:cNvSpPr txBox="1"/>
          <p:nvPr/>
        </p:nvSpPr>
        <p:spPr>
          <a:xfrm>
            <a:off x="2777658" y="-10754"/>
            <a:ext cx="8144447" cy="643831"/>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3000" b="1" dirty="0">
                <a:solidFill>
                  <a:srgbClr val="829C30"/>
                </a:solidFill>
                <a:latin typeface="Arial"/>
                <a:ea typeface="MS PGothic" charset="0"/>
              </a:rPr>
              <a:t>Concrete </a:t>
            </a:r>
            <a:r>
              <a:rPr lang="en-US" sz="3000" b="1" dirty="0" err="1">
                <a:solidFill>
                  <a:srgbClr val="829C30"/>
                </a:solidFill>
                <a:latin typeface="Arial"/>
                <a:ea typeface="MS PGothic" charset="0"/>
              </a:rPr>
              <a:t>werkzaamheden</a:t>
            </a:r>
            <a:r>
              <a:rPr lang="en-US" sz="3000" b="1" dirty="0">
                <a:solidFill>
                  <a:srgbClr val="829C30"/>
                </a:solidFill>
                <a:latin typeface="Arial"/>
                <a:ea typeface="MS PGothic" charset="0"/>
              </a:rPr>
              <a:t> - </a:t>
            </a:r>
            <a:r>
              <a:rPr lang="en-US" sz="3000" b="1" dirty="0" err="1">
                <a:solidFill>
                  <a:srgbClr val="829C30"/>
                </a:solidFill>
                <a:latin typeface="Arial"/>
                <a:ea typeface="MS PGothic" charset="0"/>
              </a:rPr>
              <a:t>Voorbeelden</a:t>
            </a:r>
            <a:endParaRPr lang="en-US" sz="3000" b="1" dirty="0">
              <a:solidFill>
                <a:srgbClr val="829C30"/>
              </a:solidFill>
              <a:latin typeface="Arial"/>
              <a:ea typeface="MS PGothic" charset="0"/>
            </a:endParaRPr>
          </a:p>
        </p:txBody>
      </p:sp>
      <p:cxnSp>
        <p:nvCxnSpPr>
          <p:cNvPr id="8" name="Straight Connector 10">
            <a:extLst>
              <a:ext uri="{FF2B5EF4-FFF2-40B4-BE49-F238E27FC236}">
                <a16:creationId xmlns:a16="http://schemas.microsoft.com/office/drawing/2014/main" id="{A262CF38-BB42-BEB5-C710-06267CB16BFA}"/>
              </a:ext>
            </a:extLst>
          </p:cNvPr>
          <p:cNvCxnSpPr>
            <a:cxnSpLocks/>
          </p:cNvCxnSpPr>
          <p:nvPr/>
        </p:nvCxnSpPr>
        <p:spPr>
          <a:xfrm>
            <a:off x="988290" y="812800"/>
            <a:ext cx="11203710"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A2504F88-D888-90BA-AF8B-3B1AD90623BD}"/>
              </a:ext>
            </a:extLst>
          </p:cNvPr>
          <p:cNvSpPr txBox="1"/>
          <p:nvPr/>
        </p:nvSpPr>
        <p:spPr>
          <a:xfrm>
            <a:off x="1061413" y="5311396"/>
            <a:ext cx="4751555" cy="646331"/>
          </a:xfrm>
          <a:prstGeom prst="rect">
            <a:avLst/>
          </a:prstGeom>
          <a:noFill/>
          <a:ln w="57150">
            <a:solidFill>
              <a:srgbClr val="829C30"/>
            </a:solidFill>
          </a:ln>
        </p:spPr>
        <p:txBody>
          <a:bodyPr wrap="square">
            <a:spAutoFit/>
          </a:bodyPr>
          <a:lstStyle/>
          <a:p>
            <a:r>
              <a:rPr lang="nl-NL" dirty="0"/>
              <a:t>Dit project zal gestructureerd worden volgens SCRUM.</a:t>
            </a:r>
          </a:p>
        </p:txBody>
      </p:sp>
      <p:sp>
        <p:nvSpPr>
          <p:cNvPr id="3" name="Tekstvak 2">
            <a:extLst>
              <a:ext uri="{FF2B5EF4-FFF2-40B4-BE49-F238E27FC236}">
                <a16:creationId xmlns:a16="http://schemas.microsoft.com/office/drawing/2014/main" id="{011F2FEA-B487-2A5F-CAC5-4BCD42AE8C01}"/>
              </a:ext>
            </a:extLst>
          </p:cNvPr>
          <p:cNvSpPr txBox="1"/>
          <p:nvPr/>
        </p:nvSpPr>
        <p:spPr>
          <a:xfrm>
            <a:off x="7515487" y="1538320"/>
            <a:ext cx="4525347" cy="1200329"/>
          </a:xfrm>
          <a:prstGeom prst="rect">
            <a:avLst/>
          </a:prstGeom>
          <a:noFill/>
          <a:ln w="57150">
            <a:solidFill>
              <a:srgbClr val="829C30"/>
            </a:solidFill>
          </a:ln>
        </p:spPr>
        <p:txBody>
          <a:bodyPr wrap="square" rtlCol="0">
            <a:spAutoFit/>
          </a:bodyPr>
          <a:lstStyle/>
          <a:p>
            <a:r>
              <a:rPr lang="nl-NL" dirty="0"/>
              <a:t>Dit is geen activiteit/concrete werkzaamheid, omdat er een werkwoord ontbreekt. “Bouwen van </a:t>
            </a:r>
            <a:r>
              <a:rPr lang="nl-NL" dirty="0" err="1"/>
              <a:t>chatbot</a:t>
            </a:r>
            <a:r>
              <a:rPr lang="nl-NL" dirty="0"/>
              <a:t> voor project XYZ” was een betere formulering geweest.</a:t>
            </a:r>
          </a:p>
        </p:txBody>
      </p:sp>
      <p:sp>
        <p:nvSpPr>
          <p:cNvPr id="5" name="Tekstvak 4">
            <a:extLst>
              <a:ext uri="{FF2B5EF4-FFF2-40B4-BE49-F238E27FC236}">
                <a16:creationId xmlns:a16="http://schemas.microsoft.com/office/drawing/2014/main" id="{85EFA87F-983B-2748-9882-8D1B4D97A07C}"/>
              </a:ext>
            </a:extLst>
          </p:cNvPr>
          <p:cNvSpPr txBox="1"/>
          <p:nvPr/>
        </p:nvSpPr>
        <p:spPr>
          <a:xfrm>
            <a:off x="1126842" y="1538320"/>
            <a:ext cx="4891403" cy="369332"/>
          </a:xfrm>
          <a:prstGeom prst="rect">
            <a:avLst/>
          </a:prstGeom>
          <a:noFill/>
          <a:ln w="57150">
            <a:solidFill>
              <a:srgbClr val="829C30"/>
            </a:solidFill>
          </a:ln>
        </p:spPr>
        <p:txBody>
          <a:bodyPr wrap="square">
            <a:spAutoFit/>
          </a:bodyPr>
          <a:lstStyle/>
          <a:p>
            <a:r>
              <a:rPr lang="nl-NL" dirty="0" err="1"/>
              <a:t>Chatbot</a:t>
            </a:r>
            <a:endParaRPr lang="nl-NL" dirty="0"/>
          </a:p>
        </p:txBody>
      </p:sp>
      <p:sp>
        <p:nvSpPr>
          <p:cNvPr id="16" name="Tekstvak 15">
            <a:extLst>
              <a:ext uri="{FF2B5EF4-FFF2-40B4-BE49-F238E27FC236}">
                <a16:creationId xmlns:a16="http://schemas.microsoft.com/office/drawing/2014/main" id="{BB6F91D5-6DA1-CDD5-0AE9-169EB5563205}"/>
              </a:ext>
            </a:extLst>
          </p:cNvPr>
          <p:cNvSpPr txBox="1"/>
          <p:nvPr/>
        </p:nvSpPr>
        <p:spPr>
          <a:xfrm>
            <a:off x="1126842" y="3259646"/>
            <a:ext cx="4686128" cy="1477328"/>
          </a:xfrm>
          <a:prstGeom prst="rect">
            <a:avLst/>
          </a:prstGeom>
          <a:noFill/>
          <a:ln w="57150">
            <a:solidFill>
              <a:srgbClr val="829C30"/>
            </a:solidFill>
          </a:ln>
        </p:spPr>
        <p:txBody>
          <a:bodyPr wrap="square">
            <a:spAutoFit/>
          </a:bodyPr>
          <a:lstStyle/>
          <a:p>
            <a:r>
              <a:rPr lang="nl-NL" dirty="0"/>
              <a:t>Dit stageproject zal doorlopen worden met de watervalmethode. (…) Aan het eind van elke fase wordt er ten slotte een Sprint Review en </a:t>
            </a:r>
            <a:r>
              <a:rPr lang="nl-NL" dirty="0" err="1"/>
              <a:t>Retrospective</a:t>
            </a:r>
            <a:r>
              <a:rPr lang="nl-NL" dirty="0"/>
              <a:t> gehouden, waarna verbeteringen doorgevoerd kunnen worden.</a:t>
            </a:r>
          </a:p>
        </p:txBody>
      </p:sp>
      <p:cxnSp>
        <p:nvCxnSpPr>
          <p:cNvPr id="17" name="Rechte verbindingslijn 16">
            <a:extLst>
              <a:ext uri="{FF2B5EF4-FFF2-40B4-BE49-F238E27FC236}">
                <a16:creationId xmlns:a16="http://schemas.microsoft.com/office/drawing/2014/main" id="{8A8867AF-897F-691D-DBFA-B5302B774C0B}"/>
              </a:ext>
            </a:extLst>
          </p:cNvPr>
          <p:cNvCxnSpPr>
            <a:cxnSpLocks/>
          </p:cNvCxnSpPr>
          <p:nvPr/>
        </p:nvCxnSpPr>
        <p:spPr>
          <a:xfrm>
            <a:off x="6018243" y="1738728"/>
            <a:ext cx="1497242"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578B1926-BCE3-FE5B-AF44-4B680ED5E57E}"/>
              </a:ext>
            </a:extLst>
          </p:cNvPr>
          <p:cNvSpPr txBox="1"/>
          <p:nvPr/>
        </p:nvSpPr>
        <p:spPr>
          <a:xfrm>
            <a:off x="7515487" y="3259646"/>
            <a:ext cx="4525347" cy="1200329"/>
          </a:xfrm>
          <a:prstGeom prst="rect">
            <a:avLst/>
          </a:prstGeom>
          <a:noFill/>
          <a:ln w="57150">
            <a:solidFill>
              <a:srgbClr val="829C30"/>
            </a:solidFill>
          </a:ln>
        </p:spPr>
        <p:txBody>
          <a:bodyPr wrap="square" rtlCol="0">
            <a:spAutoFit/>
          </a:bodyPr>
          <a:lstStyle/>
          <a:p>
            <a:r>
              <a:rPr lang="nl-NL" dirty="0"/>
              <a:t>Hier worden 2 projectmethoden door elkaar gehaald: een Sprint Review en </a:t>
            </a:r>
            <a:r>
              <a:rPr lang="nl-NL" dirty="0" err="1"/>
              <a:t>Retrospective</a:t>
            </a:r>
            <a:r>
              <a:rPr lang="nl-NL" dirty="0"/>
              <a:t> horen namelijk niet bij de watervalmethode, eerder bij Agile/</a:t>
            </a:r>
            <a:r>
              <a:rPr lang="nl-NL" dirty="0" err="1"/>
              <a:t>Acrum</a:t>
            </a:r>
            <a:endParaRPr lang="nl-NL" dirty="0"/>
          </a:p>
        </p:txBody>
      </p:sp>
      <p:cxnSp>
        <p:nvCxnSpPr>
          <p:cNvPr id="23" name="Rechte verbindingslijn 22">
            <a:extLst>
              <a:ext uri="{FF2B5EF4-FFF2-40B4-BE49-F238E27FC236}">
                <a16:creationId xmlns:a16="http://schemas.microsoft.com/office/drawing/2014/main" id="{2118D6E4-E63B-0DEA-CC97-442151EC44A8}"/>
              </a:ext>
            </a:extLst>
          </p:cNvPr>
          <p:cNvCxnSpPr>
            <a:cxnSpLocks/>
          </p:cNvCxnSpPr>
          <p:nvPr/>
        </p:nvCxnSpPr>
        <p:spPr>
          <a:xfrm flipV="1">
            <a:off x="5812968" y="3834068"/>
            <a:ext cx="1702517"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
        <p:nvSpPr>
          <p:cNvPr id="27" name="Tekstvak 26">
            <a:extLst>
              <a:ext uri="{FF2B5EF4-FFF2-40B4-BE49-F238E27FC236}">
                <a16:creationId xmlns:a16="http://schemas.microsoft.com/office/drawing/2014/main" id="{F8D969D5-64FD-4C8F-1D09-F5BEDC118218}"/>
              </a:ext>
            </a:extLst>
          </p:cNvPr>
          <p:cNvSpPr txBox="1"/>
          <p:nvPr/>
        </p:nvSpPr>
        <p:spPr>
          <a:xfrm>
            <a:off x="7515487" y="5265311"/>
            <a:ext cx="4539000" cy="1477328"/>
          </a:xfrm>
          <a:prstGeom prst="rect">
            <a:avLst/>
          </a:prstGeom>
          <a:noFill/>
          <a:ln w="57150">
            <a:solidFill>
              <a:srgbClr val="829C30"/>
            </a:solidFill>
          </a:ln>
        </p:spPr>
        <p:txBody>
          <a:bodyPr wrap="square" rtlCol="0">
            <a:spAutoFit/>
          </a:bodyPr>
          <a:lstStyle/>
          <a:p>
            <a:r>
              <a:rPr lang="nl-NL" dirty="0"/>
              <a:t>Zou kunnen, maar SCRUM is van oorsprong gericht op projecten met meerdere personen, niet op eenmansprojecten.</a:t>
            </a:r>
          </a:p>
          <a:p>
            <a:r>
              <a:rPr lang="nl-NL" dirty="0"/>
              <a:t>Advies: haal inspiratie uit andere bestaande projectmethoden om hiermee om te gaan.</a:t>
            </a:r>
          </a:p>
        </p:txBody>
      </p:sp>
      <p:cxnSp>
        <p:nvCxnSpPr>
          <p:cNvPr id="28" name="Rechte verbindingslijn 27">
            <a:extLst>
              <a:ext uri="{FF2B5EF4-FFF2-40B4-BE49-F238E27FC236}">
                <a16:creationId xmlns:a16="http://schemas.microsoft.com/office/drawing/2014/main" id="{C92C3612-9D7C-C03A-B793-D34D9D5DE067}"/>
              </a:ext>
            </a:extLst>
          </p:cNvPr>
          <p:cNvCxnSpPr>
            <a:cxnSpLocks/>
          </p:cNvCxnSpPr>
          <p:nvPr/>
        </p:nvCxnSpPr>
        <p:spPr>
          <a:xfrm flipV="1">
            <a:off x="5812969" y="5715562"/>
            <a:ext cx="1702517"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27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2"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BC8836E-6531-B080-70A6-CD4B298875E6}"/>
              </a:ext>
            </a:extLst>
          </p:cNvPr>
          <p:cNvSpPr>
            <a:spLocks noGrp="1"/>
          </p:cNvSpPr>
          <p:nvPr>
            <p:ph type="sldNum" sz="quarter" idx="12"/>
          </p:nvPr>
        </p:nvSpPr>
        <p:spPr>
          <a:xfrm>
            <a:off x="8601364" y="6381345"/>
            <a:ext cx="2743200" cy="365125"/>
          </a:xfrm>
        </p:spPr>
        <p:txBody>
          <a:bodyPr/>
          <a:lstStyle/>
          <a:p>
            <a:fld id="{587C737D-49A5-4740-8401-0C4DFF2B9D4A}" type="slidenum">
              <a:rPr lang="nl-NL" smtClean="0"/>
              <a:pPr/>
              <a:t>13</a:t>
            </a:fld>
            <a:endParaRPr lang="nl-NL"/>
          </a:p>
        </p:txBody>
      </p:sp>
      <p:sp>
        <p:nvSpPr>
          <p:cNvPr id="6" name="TextBox 1">
            <a:extLst>
              <a:ext uri="{FF2B5EF4-FFF2-40B4-BE49-F238E27FC236}">
                <a16:creationId xmlns:a16="http://schemas.microsoft.com/office/drawing/2014/main" id="{7CD2F944-88DB-C3A7-45F7-E30B87964246}"/>
              </a:ext>
            </a:extLst>
          </p:cNvPr>
          <p:cNvSpPr txBox="1"/>
          <p:nvPr/>
        </p:nvSpPr>
        <p:spPr>
          <a:xfrm>
            <a:off x="3255649" y="0"/>
            <a:ext cx="6493163" cy="643831"/>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3000" b="1" dirty="0" err="1">
                <a:solidFill>
                  <a:srgbClr val="829C30"/>
                </a:solidFill>
                <a:latin typeface="Arial"/>
                <a:ea typeface="MS PGothic" charset="0"/>
              </a:rPr>
              <a:t>Samenvattend</a:t>
            </a:r>
            <a:r>
              <a:rPr lang="en-US" sz="3000" b="1" dirty="0">
                <a:solidFill>
                  <a:srgbClr val="829C30"/>
                </a:solidFill>
                <a:latin typeface="Arial"/>
                <a:ea typeface="MS PGothic" charset="0"/>
              </a:rPr>
              <a:t>…</a:t>
            </a:r>
          </a:p>
        </p:txBody>
      </p:sp>
      <p:sp>
        <p:nvSpPr>
          <p:cNvPr id="7" name="Tekstvak 7">
            <a:extLst>
              <a:ext uri="{FF2B5EF4-FFF2-40B4-BE49-F238E27FC236}">
                <a16:creationId xmlns:a16="http://schemas.microsoft.com/office/drawing/2014/main" id="{44D485DA-CE64-C41D-89EA-EE617D435320}"/>
              </a:ext>
            </a:extLst>
          </p:cNvPr>
          <p:cNvSpPr txBox="1"/>
          <p:nvPr/>
        </p:nvSpPr>
        <p:spPr>
          <a:xfrm rot="16200000">
            <a:off x="-760560" y="982747"/>
            <a:ext cx="2192786" cy="369332"/>
          </a:xfrm>
          <a:prstGeom prst="rect">
            <a:avLst/>
          </a:prstGeom>
          <a:noFill/>
        </p:spPr>
        <p:txBody>
          <a:bodyPr wrap="square" rtlCol="0">
            <a:spAutoFit/>
          </a:bodyPr>
          <a:lstStyle/>
          <a:p>
            <a:r>
              <a:rPr lang="nl-NL" sz="1800" dirty="0">
                <a:solidFill>
                  <a:schemeClr val="bg1"/>
                </a:solidFill>
                <a:latin typeface="+mn-lt"/>
              </a:rPr>
              <a:t>Jelle van Barneveld</a:t>
            </a:r>
          </a:p>
        </p:txBody>
      </p:sp>
      <p:pic>
        <p:nvPicPr>
          <p:cNvPr id="1026" name="Picture 2" descr="Venn Diagram | DHH Resources for Teachers | UMN">
            <a:extLst>
              <a:ext uri="{FF2B5EF4-FFF2-40B4-BE49-F238E27FC236}">
                <a16:creationId xmlns:a16="http://schemas.microsoft.com/office/drawing/2014/main" id="{7ED165F3-95C7-4DFE-96C3-50E651F0E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863" y="1025768"/>
            <a:ext cx="11101137" cy="589417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3DB3ED1-9C68-BDE4-72B5-350E2AA23947}"/>
              </a:ext>
            </a:extLst>
          </p:cNvPr>
          <p:cNvSpPr txBox="1"/>
          <p:nvPr/>
        </p:nvSpPr>
        <p:spPr>
          <a:xfrm>
            <a:off x="2596340" y="1604962"/>
            <a:ext cx="3283112" cy="1200329"/>
          </a:xfrm>
          <a:prstGeom prst="rect">
            <a:avLst/>
          </a:prstGeom>
          <a:noFill/>
        </p:spPr>
        <p:txBody>
          <a:bodyPr wrap="square" rtlCol="0">
            <a:spAutoFit/>
          </a:bodyPr>
          <a:lstStyle/>
          <a:p>
            <a:pPr algn="ctr"/>
            <a:r>
              <a:rPr lang="en-US" dirty="0" err="1">
                <a:solidFill>
                  <a:srgbClr val="213343"/>
                </a:solidFill>
                <a:latin typeface="Arial" panose="020B0604020202020204" pitchFamily="34" charset="0"/>
                <a:cs typeface="Arial" panose="020B0604020202020204" pitchFamily="34" charset="0"/>
              </a:rPr>
              <a:t>Welke</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informatie</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ovet</a:t>
            </a:r>
            <a:r>
              <a:rPr lang="en-US" dirty="0">
                <a:solidFill>
                  <a:srgbClr val="213343"/>
                </a:solidFill>
                <a:latin typeface="Arial" panose="020B0604020202020204" pitchFamily="34" charset="0"/>
                <a:cs typeface="Arial" panose="020B0604020202020204" pitchFamily="34" charset="0"/>
              </a:rPr>
              <a:t> het </a:t>
            </a:r>
            <a:r>
              <a:rPr lang="en-US" dirty="0" err="1">
                <a:solidFill>
                  <a:srgbClr val="213343"/>
                </a:solidFill>
                <a:latin typeface="Arial" panose="020B0604020202020204" pitchFamily="34" charset="0"/>
                <a:cs typeface="Arial" panose="020B0604020202020204" pitchFamily="34" charset="0"/>
              </a:rPr>
              <a:t>bedrijf</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probleemdomein</a:t>
            </a:r>
            <a:r>
              <a:rPr lang="en-US" dirty="0">
                <a:solidFill>
                  <a:srgbClr val="213343"/>
                </a:solidFill>
                <a:latin typeface="Arial" panose="020B0604020202020204" pitchFamily="34" charset="0"/>
                <a:cs typeface="Arial" panose="020B0604020202020204" pitchFamily="34" charset="0"/>
              </a:rPr>
              <a:t> relevant is om </a:t>
            </a:r>
            <a:r>
              <a:rPr lang="en-US" dirty="0" err="1">
                <a:solidFill>
                  <a:srgbClr val="213343"/>
                </a:solidFill>
                <a:latin typeface="Arial" panose="020B0604020202020204" pitchFamily="34" charset="0"/>
                <a:cs typeface="Arial" panose="020B0604020202020204" pitchFamily="34" charset="0"/>
              </a:rPr>
              <a:t>te</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beschrijven</a:t>
            </a:r>
            <a:r>
              <a:rPr lang="en-US" dirty="0">
                <a:solidFill>
                  <a:srgbClr val="213343"/>
                </a:solidFill>
                <a:latin typeface="Arial" panose="020B0604020202020204" pitchFamily="34" charset="0"/>
                <a:cs typeface="Arial" panose="020B0604020202020204" pitchFamily="34" charset="0"/>
              </a:rPr>
              <a:t> in je </a:t>
            </a:r>
            <a:r>
              <a:rPr lang="en-US" dirty="0" err="1">
                <a:solidFill>
                  <a:srgbClr val="213343"/>
                </a:solidFill>
                <a:latin typeface="Arial" panose="020B0604020202020204" pitchFamily="34" charset="0"/>
                <a:cs typeface="Arial" panose="020B0604020202020204" pitchFamily="34" charset="0"/>
              </a:rPr>
              <a:t>stageplan</a:t>
            </a:r>
            <a:endParaRPr lang="en-US" dirty="0">
              <a:solidFill>
                <a:srgbClr val="213343"/>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F490D3E-EF89-C010-3F4B-F601B3E08A37}"/>
              </a:ext>
            </a:extLst>
          </p:cNvPr>
          <p:cNvSpPr txBox="1"/>
          <p:nvPr/>
        </p:nvSpPr>
        <p:spPr>
          <a:xfrm>
            <a:off x="3576418" y="683609"/>
            <a:ext cx="1294162" cy="369332"/>
          </a:xfrm>
          <a:prstGeom prst="rect">
            <a:avLst/>
          </a:prstGeom>
          <a:noFill/>
        </p:spPr>
        <p:txBody>
          <a:bodyPr wrap="square" rtlCol="0">
            <a:spAutoFit/>
          </a:bodyPr>
          <a:lstStyle/>
          <a:p>
            <a:r>
              <a:rPr lang="en-US" b="1" dirty="0">
                <a:solidFill>
                  <a:srgbClr val="213343"/>
                </a:solidFill>
                <a:latin typeface="Arial" panose="020B0604020202020204" pitchFamily="34" charset="0"/>
                <a:cs typeface="Arial" panose="020B0604020202020204" pitchFamily="34" charset="0"/>
              </a:rPr>
              <a:t>Weet je…</a:t>
            </a:r>
          </a:p>
        </p:txBody>
      </p:sp>
      <p:sp>
        <p:nvSpPr>
          <p:cNvPr id="14" name="TextBox 13">
            <a:extLst>
              <a:ext uri="{FF2B5EF4-FFF2-40B4-BE49-F238E27FC236}">
                <a16:creationId xmlns:a16="http://schemas.microsoft.com/office/drawing/2014/main" id="{1D0EF7E7-CD2F-7741-9C29-123FB8D93DDC}"/>
              </a:ext>
            </a:extLst>
          </p:cNvPr>
          <p:cNvSpPr txBox="1"/>
          <p:nvPr/>
        </p:nvSpPr>
        <p:spPr>
          <a:xfrm>
            <a:off x="8107256" y="703521"/>
            <a:ext cx="1131266" cy="369332"/>
          </a:xfrm>
          <a:prstGeom prst="rect">
            <a:avLst/>
          </a:prstGeom>
          <a:noFill/>
        </p:spPr>
        <p:txBody>
          <a:bodyPr wrap="square" rtlCol="0">
            <a:spAutoFit/>
          </a:bodyPr>
          <a:lstStyle/>
          <a:p>
            <a:r>
              <a:rPr lang="en-US" b="1" dirty="0">
                <a:solidFill>
                  <a:srgbClr val="213343"/>
                </a:solidFill>
                <a:latin typeface="Arial" panose="020B0604020202020204" pitchFamily="34" charset="0"/>
                <a:cs typeface="Arial" panose="020B0604020202020204" pitchFamily="34" charset="0"/>
              </a:rPr>
              <a:t>Kan je…</a:t>
            </a:r>
          </a:p>
        </p:txBody>
      </p:sp>
      <p:sp>
        <p:nvSpPr>
          <p:cNvPr id="15" name="TextBox 14">
            <a:extLst>
              <a:ext uri="{FF2B5EF4-FFF2-40B4-BE49-F238E27FC236}">
                <a16:creationId xmlns:a16="http://schemas.microsoft.com/office/drawing/2014/main" id="{B00320AE-CE57-9D64-F411-B113070D2BCC}"/>
              </a:ext>
            </a:extLst>
          </p:cNvPr>
          <p:cNvSpPr txBox="1"/>
          <p:nvPr/>
        </p:nvSpPr>
        <p:spPr>
          <a:xfrm>
            <a:off x="5808945" y="2475078"/>
            <a:ext cx="1368098" cy="646331"/>
          </a:xfrm>
          <a:prstGeom prst="rect">
            <a:avLst/>
          </a:prstGeom>
          <a:noFill/>
        </p:spPr>
        <p:txBody>
          <a:bodyPr wrap="square" rtlCol="0">
            <a:spAutoFit/>
          </a:bodyPr>
          <a:lstStyle/>
          <a:p>
            <a:pPr algn="ctr"/>
            <a:r>
              <a:rPr lang="en-US" b="1" dirty="0">
                <a:solidFill>
                  <a:srgbClr val="213343"/>
                </a:solidFill>
                <a:latin typeface="Arial" panose="020B0604020202020204" pitchFamily="34" charset="0"/>
                <a:cs typeface="Arial" panose="020B0604020202020204" pitchFamily="34" charset="0"/>
              </a:rPr>
              <a:t>HC + practicum</a:t>
            </a:r>
          </a:p>
        </p:txBody>
      </p:sp>
      <p:pic>
        <p:nvPicPr>
          <p:cNvPr id="1030" name="Picture 6" descr="Smile Emoji Happy - Free vector graphic on Pixabay">
            <a:extLst>
              <a:ext uri="{FF2B5EF4-FFF2-40B4-BE49-F238E27FC236}">
                <a16:creationId xmlns:a16="http://schemas.microsoft.com/office/drawing/2014/main" id="{A359608D-0FAD-B299-A99E-0045AC944A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40" y="3275345"/>
            <a:ext cx="1523028" cy="152302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438445A-45D3-7C98-56F6-3E54DD78BFFD}"/>
              </a:ext>
            </a:extLst>
          </p:cNvPr>
          <p:cNvSpPr txBox="1"/>
          <p:nvPr/>
        </p:nvSpPr>
        <p:spPr>
          <a:xfrm>
            <a:off x="1670004" y="4202154"/>
            <a:ext cx="3118040" cy="923330"/>
          </a:xfrm>
          <a:prstGeom prst="rect">
            <a:avLst/>
          </a:prstGeom>
          <a:noFill/>
        </p:spPr>
        <p:txBody>
          <a:bodyPr wrap="square" rtlCol="0">
            <a:spAutoFit/>
          </a:bodyPr>
          <a:lstStyle/>
          <a:p>
            <a:r>
              <a:rPr lang="en-US" dirty="0">
                <a:solidFill>
                  <a:srgbClr val="213343"/>
                </a:solidFill>
                <a:latin typeface="Arial" panose="020B0604020202020204" pitchFamily="34" charset="0"/>
                <a:cs typeface="Arial" panose="020B0604020202020204" pitchFamily="34" charset="0"/>
              </a:rPr>
              <a:t>Wat de criteria </a:t>
            </a:r>
            <a:r>
              <a:rPr lang="en-US" dirty="0" err="1">
                <a:solidFill>
                  <a:srgbClr val="213343"/>
                </a:solidFill>
                <a:latin typeface="Arial" panose="020B0604020202020204" pitchFamily="34" charset="0"/>
                <a:cs typeface="Arial" panose="020B0604020202020204" pitchFamily="34" charset="0"/>
              </a:rPr>
              <a:t>zijn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voor</a:t>
            </a:r>
            <a:r>
              <a:rPr lang="en-US" dirty="0">
                <a:solidFill>
                  <a:srgbClr val="213343"/>
                </a:solidFill>
                <a:latin typeface="Arial" panose="020B0604020202020204" pitchFamily="34" charset="0"/>
                <a:cs typeface="Arial" panose="020B0604020202020204" pitchFamily="34" charset="0"/>
              </a:rPr>
              <a:t> het </a:t>
            </a:r>
            <a:r>
              <a:rPr lang="en-US" dirty="0" err="1">
                <a:solidFill>
                  <a:srgbClr val="213343"/>
                </a:solidFill>
                <a:latin typeface="Arial" panose="020B0604020202020204" pitchFamily="34" charset="0"/>
                <a:cs typeface="Arial" panose="020B0604020202020204" pitchFamily="34" charset="0"/>
              </a:rPr>
              <a:t>beschrijven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va</a:t>
            </a:r>
            <a:r>
              <a:rPr lang="nl-NL" dirty="0">
                <a:solidFill>
                  <a:srgbClr val="213343"/>
                </a:solidFill>
                <a:latin typeface="Arial" panose="020B0604020202020204" pitchFamily="34" charset="0"/>
                <a:cs typeface="Arial" panose="020B0604020202020204" pitchFamily="34" charset="0"/>
              </a:rPr>
              <a:t>n een goede doelstelling</a:t>
            </a:r>
            <a:endParaRPr lang="en-US" dirty="0">
              <a:solidFill>
                <a:srgbClr val="213343"/>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E24C1EAF-3298-0A0F-EF91-19916181046E}"/>
              </a:ext>
            </a:extLst>
          </p:cNvPr>
          <p:cNvSpPr txBox="1"/>
          <p:nvPr/>
        </p:nvSpPr>
        <p:spPr>
          <a:xfrm>
            <a:off x="1587468" y="2952179"/>
            <a:ext cx="3283112" cy="923330"/>
          </a:xfrm>
          <a:prstGeom prst="rect">
            <a:avLst/>
          </a:prstGeom>
          <a:noFill/>
        </p:spPr>
        <p:txBody>
          <a:bodyPr wrap="square" rtlCol="0">
            <a:spAutoFit/>
          </a:bodyPr>
          <a:lstStyle/>
          <a:p>
            <a:r>
              <a:rPr lang="en-US" dirty="0" err="1">
                <a:solidFill>
                  <a:srgbClr val="213343"/>
                </a:solidFill>
                <a:latin typeface="Arial" panose="020B0604020202020204" pitchFamily="34" charset="0"/>
                <a:cs typeface="Arial" panose="020B0604020202020204" pitchFamily="34" charset="0"/>
              </a:rPr>
              <a:t>Uit</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welke</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onderdelen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een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aanleiding</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probleemstelling</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bestaat</a:t>
            </a:r>
            <a:endParaRPr lang="en-US" dirty="0">
              <a:solidFill>
                <a:srgbClr val="213343"/>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8F0621E4-74F4-FAC7-0E0A-2A8DDEB96310}"/>
              </a:ext>
            </a:extLst>
          </p:cNvPr>
          <p:cNvSpPr txBox="1"/>
          <p:nvPr/>
        </p:nvSpPr>
        <p:spPr>
          <a:xfrm>
            <a:off x="7612471" y="1454790"/>
            <a:ext cx="2846510" cy="1200329"/>
          </a:xfrm>
          <a:prstGeom prst="rect">
            <a:avLst/>
          </a:prstGeom>
          <a:noFill/>
        </p:spPr>
        <p:txBody>
          <a:bodyPr wrap="square" rtlCol="0">
            <a:spAutoFit/>
          </a:bodyPr>
          <a:lstStyle/>
          <a:p>
            <a:r>
              <a:rPr lang="en-US" dirty="0">
                <a:solidFill>
                  <a:srgbClr val="213343"/>
                </a:solidFill>
                <a:latin typeface="Arial" panose="020B0604020202020204" pitchFamily="34" charset="0"/>
                <a:cs typeface="Arial" panose="020B0604020202020204" pitchFamily="34" charset="0"/>
              </a:rPr>
              <a:t>Het </a:t>
            </a:r>
            <a:r>
              <a:rPr lang="en-US" dirty="0" err="1">
                <a:solidFill>
                  <a:srgbClr val="213343"/>
                </a:solidFill>
                <a:latin typeface="Arial" panose="020B0604020202020204" pitchFamily="34" charset="0"/>
                <a:cs typeface="Arial" panose="020B0604020202020204" pitchFamily="34" charset="0"/>
              </a:rPr>
              <a:t>bedrijf</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probleemdomein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beschrijven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volgens</a:t>
            </a:r>
            <a:r>
              <a:rPr lang="en-US" dirty="0">
                <a:solidFill>
                  <a:srgbClr val="213343"/>
                </a:solidFill>
                <a:latin typeface="Arial" panose="020B0604020202020204" pitchFamily="34" charset="0"/>
                <a:cs typeface="Arial" panose="020B0604020202020204" pitchFamily="34" charset="0"/>
              </a:rPr>
              <a:t> de “</a:t>
            </a:r>
            <a:r>
              <a:rPr lang="en-US" dirty="0" err="1">
                <a:solidFill>
                  <a:srgbClr val="213343"/>
                </a:solidFill>
                <a:latin typeface="Arial" panose="020B0604020202020204" pitchFamily="34" charset="0"/>
                <a:cs typeface="Arial" panose="020B0604020202020204" pitchFamily="34" charset="0"/>
              </a:rPr>
              <a:t>trechtertechniek</a:t>
            </a:r>
            <a:r>
              <a:rPr lang="en-US" dirty="0">
                <a:solidFill>
                  <a:srgbClr val="213343"/>
                </a:solidFill>
                <a:latin typeface="Arial" panose="020B0604020202020204" pitchFamily="34" charset="0"/>
                <a:cs typeface="Arial" panose="020B0604020202020204" pitchFamily="34" charset="0"/>
              </a:rPr>
              <a:t>”</a:t>
            </a:r>
          </a:p>
        </p:txBody>
      </p:sp>
      <p:sp>
        <p:nvSpPr>
          <p:cNvPr id="2" name="TextBox 17">
            <a:extLst>
              <a:ext uri="{FF2B5EF4-FFF2-40B4-BE49-F238E27FC236}">
                <a16:creationId xmlns:a16="http://schemas.microsoft.com/office/drawing/2014/main" id="{0DA6D277-0EC6-1663-141C-461B12348C62}"/>
              </a:ext>
            </a:extLst>
          </p:cNvPr>
          <p:cNvSpPr txBox="1"/>
          <p:nvPr/>
        </p:nvSpPr>
        <p:spPr>
          <a:xfrm>
            <a:off x="2951826" y="5502875"/>
            <a:ext cx="3424438" cy="923330"/>
          </a:xfrm>
          <a:prstGeom prst="rect">
            <a:avLst/>
          </a:prstGeom>
          <a:noFill/>
        </p:spPr>
        <p:txBody>
          <a:bodyPr wrap="square" rtlCol="0">
            <a:spAutoFit/>
          </a:bodyPr>
          <a:lstStyle/>
          <a:p>
            <a:r>
              <a:rPr lang="en-US" dirty="0">
                <a:solidFill>
                  <a:srgbClr val="213343"/>
                </a:solidFill>
                <a:latin typeface="Arial" panose="020B0604020202020204" pitchFamily="34" charset="0"/>
                <a:cs typeface="Arial" panose="020B0604020202020204" pitchFamily="34" charset="0"/>
              </a:rPr>
              <a:t>Het </a:t>
            </a:r>
            <a:r>
              <a:rPr lang="en-US" dirty="0" err="1">
                <a:solidFill>
                  <a:srgbClr val="213343"/>
                </a:solidFill>
                <a:latin typeface="Arial" panose="020B0604020202020204" pitchFamily="34" charset="0"/>
                <a:cs typeface="Arial" panose="020B0604020202020204" pitchFamily="34" charset="0"/>
              </a:rPr>
              <a:t>verschil</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tussen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verschillende</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mogelijke</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methoden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technieken</a:t>
            </a:r>
            <a:endParaRPr lang="en-US" dirty="0">
              <a:solidFill>
                <a:srgbClr val="213343"/>
              </a:solidFill>
              <a:latin typeface="Arial" panose="020B0604020202020204" pitchFamily="34" charset="0"/>
              <a:cs typeface="Arial" panose="020B0604020202020204" pitchFamily="34" charset="0"/>
            </a:endParaRPr>
          </a:p>
        </p:txBody>
      </p:sp>
      <p:sp>
        <p:nvSpPr>
          <p:cNvPr id="3" name="TextBox 18">
            <a:extLst>
              <a:ext uri="{FF2B5EF4-FFF2-40B4-BE49-F238E27FC236}">
                <a16:creationId xmlns:a16="http://schemas.microsoft.com/office/drawing/2014/main" id="{D58C427C-5A7E-AE68-5A4F-1F9BCF16C688}"/>
              </a:ext>
            </a:extLst>
          </p:cNvPr>
          <p:cNvSpPr txBox="1"/>
          <p:nvPr/>
        </p:nvSpPr>
        <p:spPr>
          <a:xfrm>
            <a:off x="8107256" y="2977366"/>
            <a:ext cx="2846510" cy="646331"/>
          </a:xfrm>
          <a:prstGeom prst="rect">
            <a:avLst/>
          </a:prstGeom>
          <a:noFill/>
        </p:spPr>
        <p:txBody>
          <a:bodyPr wrap="square" rtlCol="0">
            <a:spAutoFit/>
          </a:bodyPr>
          <a:lstStyle/>
          <a:p>
            <a:r>
              <a:rPr lang="en-US" dirty="0" err="1">
                <a:solidFill>
                  <a:srgbClr val="213343"/>
                </a:solidFill>
                <a:latin typeface="Arial" panose="020B0604020202020204" pitchFamily="34" charset="0"/>
                <a:cs typeface="Arial" panose="020B0604020202020204" pitchFamily="34" charset="0"/>
              </a:rPr>
              <a:t>Een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aanleiding</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probleemstelling</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schrijven</a:t>
            </a:r>
            <a:endParaRPr lang="en-US" dirty="0">
              <a:solidFill>
                <a:srgbClr val="213343"/>
              </a:solidFill>
              <a:latin typeface="Arial" panose="020B0604020202020204" pitchFamily="34" charset="0"/>
              <a:cs typeface="Arial" panose="020B0604020202020204" pitchFamily="34" charset="0"/>
            </a:endParaRPr>
          </a:p>
        </p:txBody>
      </p:sp>
      <p:sp>
        <p:nvSpPr>
          <p:cNvPr id="4" name="TextBox 18">
            <a:extLst>
              <a:ext uri="{FF2B5EF4-FFF2-40B4-BE49-F238E27FC236}">
                <a16:creationId xmlns:a16="http://schemas.microsoft.com/office/drawing/2014/main" id="{0C5ACD7F-3B38-DF8F-0F1A-364B9D97F267}"/>
              </a:ext>
            </a:extLst>
          </p:cNvPr>
          <p:cNvSpPr txBox="1"/>
          <p:nvPr/>
        </p:nvSpPr>
        <p:spPr>
          <a:xfrm>
            <a:off x="7437159" y="5225876"/>
            <a:ext cx="2846510" cy="1200329"/>
          </a:xfrm>
          <a:prstGeom prst="rect">
            <a:avLst/>
          </a:prstGeom>
          <a:noFill/>
        </p:spPr>
        <p:txBody>
          <a:bodyPr wrap="square" rtlCol="0">
            <a:spAutoFit/>
          </a:bodyPr>
          <a:lstStyle/>
          <a:p>
            <a:r>
              <a:rPr lang="en-US" dirty="0">
                <a:solidFill>
                  <a:srgbClr val="213343"/>
                </a:solidFill>
                <a:latin typeface="Arial" panose="020B0604020202020204" pitchFamily="34" charset="0"/>
                <a:cs typeface="Arial" panose="020B0604020202020204" pitchFamily="34" charset="0"/>
              </a:rPr>
              <a:t>Concrete </a:t>
            </a:r>
            <a:r>
              <a:rPr lang="en-US" dirty="0" err="1">
                <a:solidFill>
                  <a:srgbClr val="213343"/>
                </a:solidFill>
                <a:latin typeface="Arial" panose="020B0604020202020204" pitchFamily="34" charset="0"/>
                <a:cs typeface="Arial" panose="020B0604020202020204" pitchFamily="34" charset="0"/>
              </a:rPr>
              <a:t>werkzaamheden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methoden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technieken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formuleren</a:t>
            </a:r>
            <a:endParaRPr lang="en-US" dirty="0">
              <a:solidFill>
                <a:srgbClr val="213343"/>
              </a:solidFill>
              <a:latin typeface="Arial" panose="020B0604020202020204" pitchFamily="34" charset="0"/>
              <a:cs typeface="Arial" panose="020B0604020202020204" pitchFamily="34" charset="0"/>
            </a:endParaRPr>
          </a:p>
        </p:txBody>
      </p:sp>
      <p:sp>
        <p:nvSpPr>
          <p:cNvPr id="8" name="TextBox 18">
            <a:extLst>
              <a:ext uri="{FF2B5EF4-FFF2-40B4-BE49-F238E27FC236}">
                <a16:creationId xmlns:a16="http://schemas.microsoft.com/office/drawing/2014/main" id="{BCE9D22B-C205-0395-D51C-3929FD30C9CA}"/>
              </a:ext>
            </a:extLst>
          </p:cNvPr>
          <p:cNvSpPr txBox="1"/>
          <p:nvPr/>
        </p:nvSpPr>
        <p:spPr>
          <a:xfrm>
            <a:off x="7955528" y="4249966"/>
            <a:ext cx="3597631" cy="369332"/>
          </a:xfrm>
          <a:prstGeom prst="rect">
            <a:avLst/>
          </a:prstGeom>
          <a:noFill/>
        </p:spPr>
        <p:txBody>
          <a:bodyPr wrap="square" rtlCol="0">
            <a:spAutoFit/>
          </a:bodyPr>
          <a:lstStyle/>
          <a:p>
            <a:r>
              <a:rPr lang="en-US" dirty="0">
                <a:solidFill>
                  <a:srgbClr val="213343"/>
                </a:solidFill>
                <a:latin typeface="Arial" panose="020B0604020202020204" pitchFamily="34" charset="0"/>
                <a:cs typeface="Arial" panose="020B0604020202020204" pitchFamily="34" charset="0"/>
              </a:rPr>
              <a:t>Goede </a:t>
            </a:r>
            <a:r>
              <a:rPr lang="en-US" dirty="0" err="1">
                <a:solidFill>
                  <a:srgbClr val="213343"/>
                </a:solidFill>
                <a:latin typeface="Arial" panose="020B0604020202020204" pitchFamily="34" charset="0"/>
                <a:cs typeface="Arial" panose="020B0604020202020204" pitchFamily="34" charset="0"/>
              </a:rPr>
              <a:t>doelstellingen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opstellen</a:t>
            </a:r>
            <a:endParaRPr lang="en-US" dirty="0">
              <a:solidFill>
                <a:srgbClr val="21334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8391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BC8836E-6531-B080-70A6-CD4B298875E6}"/>
              </a:ext>
            </a:extLst>
          </p:cNvPr>
          <p:cNvSpPr>
            <a:spLocks noGrp="1"/>
          </p:cNvSpPr>
          <p:nvPr>
            <p:ph type="sldNum" sz="quarter" idx="12"/>
          </p:nvPr>
        </p:nvSpPr>
        <p:spPr>
          <a:xfrm>
            <a:off x="8601364" y="6381345"/>
            <a:ext cx="2743200" cy="365125"/>
          </a:xfrm>
        </p:spPr>
        <p:txBody>
          <a:bodyPr/>
          <a:lstStyle/>
          <a:p>
            <a:fld id="{587C737D-49A5-4740-8401-0C4DFF2B9D4A}" type="slidenum">
              <a:rPr lang="nl-NL" smtClean="0"/>
              <a:pPr/>
              <a:t>14</a:t>
            </a:fld>
            <a:endParaRPr lang="nl-NL"/>
          </a:p>
        </p:txBody>
      </p:sp>
      <p:sp>
        <p:nvSpPr>
          <p:cNvPr id="6" name="TextBox 1">
            <a:extLst>
              <a:ext uri="{FF2B5EF4-FFF2-40B4-BE49-F238E27FC236}">
                <a16:creationId xmlns:a16="http://schemas.microsoft.com/office/drawing/2014/main" id="{7CD2F944-88DB-C3A7-45F7-E30B87964246}"/>
              </a:ext>
            </a:extLst>
          </p:cNvPr>
          <p:cNvSpPr txBox="1"/>
          <p:nvPr/>
        </p:nvSpPr>
        <p:spPr>
          <a:xfrm>
            <a:off x="3255649" y="0"/>
            <a:ext cx="6493163" cy="643831"/>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3000" b="1" dirty="0">
                <a:solidFill>
                  <a:srgbClr val="829C30"/>
                </a:solidFill>
                <a:latin typeface="Arial"/>
                <a:ea typeface="MS PGothic" charset="0"/>
              </a:rPr>
              <a:t>Het practicum…</a:t>
            </a:r>
          </a:p>
        </p:txBody>
      </p:sp>
      <p:sp>
        <p:nvSpPr>
          <p:cNvPr id="7" name="Tekstvak 7">
            <a:extLst>
              <a:ext uri="{FF2B5EF4-FFF2-40B4-BE49-F238E27FC236}">
                <a16:creationId xmlns:a16="http://schemas.microsoft.com/office/drawing/2014/main" id="{44D485DA-CE64-C41D-89EA-EE617D435320}"/>
              </a:ext>
            </a:extLst>
          </p:cNvPr>
          <p:cNvSpPr txBox="1"/>
          <p:nvPr/>
        </p:nvSpPr>
        <p:spPr>
          <a:xfrm rot="16200000">
            <a:off x="-760560" y="982747"/>
            <a:ext cx="2192786" cy="369332"/>
          </a:xfrm>
          <a:prstGeom prst="rect">
            <a:avLst/>
          </a:prstGeom>
          <a:noFill/>
        </p:spPr>
        <p:txBody>
          <a:bodyPr wrap="square" rtlCol="0">
            <a:spAutoFit/>
          </a:bodyPr>
          <a:lstStyle/>
          <a:p>
            <a:r>
              <a:rPr lang="nl-NL" sz="1800" dirty="0">
                <a:solidFill>
                  <a:schemeClr val="bg1"/>
                </a:solidFill>
                <a:latin typeface="+mn-lt"/>
              </a:rPr>
              <a:t>Jelle van Barneveld</a:t>
            </a:r>
          </a:p>
        </p:txBody>
      </p:sp>
      <p:sp>
        <p:nvSpPr>
          <p:cNvPr id="2" name="TextBox 15">
            <a:extLst>
              <a:ext uri="{FF2B5EF4-FFF2-40B4-BE49-F238E27FC236}">
                <a16:creationId xmlns:a16="http://schemas.microsoft.com/office/drawing/2014/main" id="{D44248C8-D6B8-15FA-6958-7959321B39E8}"/>
              </a:ext>
            </a:extLst>
          </p:cNvPr>
          <p:cNvSpPr txBox="1"/>
          <p:nvPr/>
        </p:nvSpPr>
        <p:spPr>
          <a:xfrm>
            <a:off x="1154690" y="2634020"/>
            <a:ext cx="4941310" cy="923330"/>
          </a:xfrm>
          <a:prstGeom prst="rect">
            <a:avLst/>
          </a:prstGeom>
          <a:noFill/>
        </p:spPr>
        <p:txBody>
          <a:bodyPr wrap="square" lIns="91440" tIns="45720" rIns="91440" bIns="45720" rtlCol="0" anchor="t">
            <a:spAutoFit/>
          </a:bodyPr>
          <a:lstStyle/>
          <a:p>
            <a:r>
              <a:rPr lang="en-US" dirty="0" err="1">
                <a:solidFill>
                  <a:srgbClr val="213343"/>
                </a:solidFill>
                <a:latin typeface="Arial"/>
                <a:cs typeface="Arial"/>
              </a:rPr>
              <a:t>Schrijf</a:t>
            </a:r>
            <a:r>
              <a:rPr lang="en-US" dirty="0">
                <a:solidFill>
                  <a:srgbClr val="213343"/>
                </a:solidFill>
                <a:latin typeface="Arial"/>
                <a:cs typeface="Arial"/>
              </a:rPr>
              <a:t> </a:t>
            </a:r>
            <a:r>
              <a:rPr lang="en-US" dirty="0" err="1">
                <a:solidFill>
                  <a:srgbClr val="213343"/>
                </a:solidFill>
                <a:latin typeface="Arial"/>
                <a:cs typeface="Arial"/>
              </a:rPr>
              <a:t>een</a:t>
            </a:r>
            <a:r>
              <a:rPr lang="en-US" dirty="0">
                <a:solidFill>
                  <a:srgbClr val="213343"/>
                </a:solidFill>
                <a:latin typeface="Arial"/>
                <a:cs typeface="Arial"/>
              </a:rPr>
              <a:t> mini-</a:t>
            </a:r>
            <a:r>
              <a:rPr lang="en-US" dirty="0" err="1">
                <a:solidFill>
                  <a:srgbClr val="213343"/>
                </a:solidFill>
                <a:latin typeface="Arial"/>
                <a:cs typeface="Arial"/>
              </a:rPr>
              <a:t>stageplan</a:t>
            </a:r>
            <a:r>
              <a:rPr lang="en-US" dirty="0">
                <a:solidFill>
                  <a:srgbClr val="213343"/>
                </a:solidFill>
                <a:latin typeface="Arial"/>
                <a:cs typeface="Arial"/>
              </a:rPr>
              <a:t> </a:t>
            </a:r>
            <a:r>
              <a:rPr lang="en-US" dirty="0" err="1">
                <a:solidFill>
                  <a:srgbClr val="213343"/>
                </a:solidFill>
                <a:latin typeface="Arial"/>
                <a:cs typeface="Arial"/>
              </a:rPr>
              <a:t>voor</a:t>
            </a:r>
            <a:r>
              <a:rPr lang="en-US" dirty="0">
                <a:solidFill>
                  <a:srgbClr val="213343"/>
                </a:solidFill>
                <a:latin typeface="Arial"/>
                <a:cs typeface="Arial"/>
              </a:rPr>
              <a:t> Great Outdoors: </a:t>
            </a:r>
            <a:r>
              <a:rPr lang="en-US" dirty="0" err="1">
                <a:solidFill>
                  <a:srgbClr val="213343"/>
                </a:solidFill>
                <a:latin typeface="Arial"/>
                <a:cs typeface="Arial"/>
              </a:rPr>
              <a:t>een</a:t>
            </a:r>
            <a:r>
              <a:rPr lang="en-US" dirty="0">
                <a:solidFill>
                  <a:srgbClr val="213343"/>
                </a:solidFill>
                <a:latin typeface="Arial"/>
                <a:cs typeface="Arial"/>
              </a:rPr>
              <a:t> (</a:t>
            </a:r>
            <a:r>
              <a:rPr lang="en-US" dirty="0" err="1">
                <a:solidFill>
                  <a:srgbClr val="213343"/>
                </a:solidFill>
                <a:latin typeface="Arial"/>
                <a:cs typeface="Arial"/>
              </a:rPr>
              <a:t>fictieve</a:t>
            </a:r>
            <a:r>
              <a:rPr lang="en-US" dirty="0">
                <a:solidFill>
                  <a:srgbClr val="213343"/>
                </a:solidFill>
                <a:latin typeface="Arial"/>
                <a:cs typeface="Arial"/>
              </a:rPr>
              <a:t>) </a:t>
            </a:r>
            <a:r>
              <a:rPr lang="en-US" dirty="0" err="1">
                <a:solidFill>
                  <a:srgbClr val="213343"/>
                </a:solidFill>
                <a:latin typeface="Arial"/>
                <a:cs typeface="Arial"/>
              </a:rPr>
              <a:t>groothandel</a:t>
            </a:r>
            <a:r>
              <a:rPr lang="en-US" dirty="0">
                <a:solidFill>
                  <a:srgbClr val="213343"/>
                </a:solidFill>
                <a:latin typeface="Arial"/>
                <a:cs typeface="Arial"/>
              </a:rPr>
              <a:t> op het </a:t>
            </a:r>
            <a:r>
              <a:rPr lang="en-US" dirty="0" err="1">
                <a:solidFill>
                  <a:srgbClr val="213343"/>
                </a:solidFill>
                <a:latin typeface="Arial"/>
                <a:cs typeface="Arial"/>
              </a:rPr>
              <a:t>gebied</a:t>
            </a:r>
            <a:r>
              <a:rPr lang="en-US" dirty="0">
                <a:solidFill>
                  <a:srgbClr val="213343"/>
                </a:solidFill>
                <a:latin typeface="Arial"/>
                <a:cs typeface="Arial"/>
              </a:rPr>
              <a:t> van </a:t>
            </a:r>
            <a:r>
              <a:rPr lang="en-US" dirty="0" err="1">
                <a:solidFill>
                  <a:srgbClr val="213343"/>
                </a:solidFill>
                <a:latin typeface="Arial"/>
                <a:cs typeface="Arial"/>
              </a:rPr>
              <a:t>kampeer</a:t>
            </a:r>
            <a:r>
              <a:rPr lang="en-US" dirty="0">
                <a:solidFill>
                  <a:srgbClr val="213343"/>
                </a:solidFill>
                <a:latin typeface="Arial"/>
                <a:cs typeface="Arial"/>
              </a:rPr>
              <a:t>- </a:t>
            </a:r>
            <a:r>
              <a:rPr lang="en-US" dirty="0" err="1">
                <a:solidFill>
                  <a:srgbClr val="213343"/>
                </a:solidFill>
                <a:latin typeface="Arial"/>
                <a:cs typeface="Arial"/>
              </a:rPr>
              <a:t>en</a:t>
            </a:r>
            <a:r>
              <a:rPr lang="en-US" dirty="0">
                <a:solidFill>
                  <a:srgbClr val="213343"/>
                </a:solidFill>
                <a:latin typeface="Arial"/>
                <a:cs typeface="Arial"/>
              </a:rPr>
              <a:t> </a:t>
            </a:r>
            <a:r>
              <a:rPr lang="en-US" dirty="0" err="1">
                <a:solidFill>
                  <a:srgbClr val="213343"/>
                </a:solidFill>
                <a:latin typeface="Arial"/>
                <a:cs typeface="Arial"/>
              </a:rPr>
              <a:t>wandelartikelen</a:t>
            </a:r>
            <a:r>
              <a:rPr lang="en-US" dirty="0">
                <a:solidFill>
                  <a:srgbClr val="213343"/>
                </a:solidFill>
                <a:latin typeface="Arial"/>
                <a:cs typeface="Arial"/>
              </a:rPr>
              <a:t>.</a:t>
            </a:r>
          </a:p>
        </p:txBody>
      </p:sp>
      <p:pic>
        <p:nvPicPr>
          <p:cNvPr id="3" name="Picture 2" descr="Document Good Ware Lineal icon">
            <a:extLst>
              <a:ext uri="{FF2B5EF4-FFF2-40B4-BE49-F238E27FC236}">
                <a16:creationId xmlns:a16="http://schemas.microsoft.com/office/drawing/2014/main" id="{91DE73D6-D6D1-BBBF-07E5-6442495FE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8915" y="4059302"/>
            <a:ext cx="1663115" cy="1663115"/>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a:extLst>
              <a:ext uri="{FF2B5EF4-FFF2-40B4-BE49-F238E27FC236}">
                <a16:creationId xmlns:a16="http://schemas.microsoft.com/office/drawing/2014/main" id="{440114CB-8FAD-EC04-50FF-2ABA8AF288EC}"/>
              </a:ext>
            </a:extLst>
          </p:cNvPr>
          <p:cNvSpPr txBox="1"/>
          <p:nvPr/>
        </p:nvSpPr>
        <p:spPr>
          <a:xfrm>
            <a:off x="7200757" y="5732791"/>
            <a:ext cx="2219429" cy="646331"/>
          </a:xfrm>
          <a:prstGeom prst="rect">
            <a:avLst/>
          </a:prstGeom>
          <a:noFill/>
        </p:spPr>
        <p:txBody>
          <a:bodyPr wrap="square" lIns="91440" tIns="45720" rIns="91440" bIns="45720" rtlCol="0" anchor="t">
            <a:spAutoFit/>
          </a:bodyPr>
          <a:lstStyle/>
          <a:p>
            <a:pPr algn="ctr"/>
            <a:r>
              <a:rPr lang="nl-NL" dirty="0"/>
              <a:t>Opdracht-beschrijving</a:t>
            </a:r>
          </a:p>
        </p:txBody>
      </p:sp>
      <p:pic>
        <p:nvPicPr>
          <p:cNvPr id="20" name="Picture 2" descr="Document Good Ware Lineal icon">
            <a:extLst>
              <a:ext uri="{FF2B5EF4-FFF2-40B4-BE49-F238E27FC236}">
                <a16:creationId xmlns:a16="http://schemas.microsoft.com/office/drawing/2014/main" id="{48532937-193D-E874-5DB5-5E980B1D22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6237" y="2567156"/>
            <a:ext cx="1663115" cy="1663115"/>
          </a:xfrm>
          <a:prstGeom prst="rect">
            <a:avLst/>
          </a:prstGeom>
          <a:noFill/>
          <a:extLst>
            <a:ext uri="{909E8E84-426E-40DD-AFC4-6F175D3DCCD1}">
              <a14:hiddenFill xmlns:a14="http://schemas.microsoft.com/office/drawing/2010/main">
                <a:solidFill>
                  <a:srgbClr val="FFFFFF"/>
                </a:solidFill>
              </a14:hiddenFill>
            </a:ext>
          </a:extLst>
        </p:spPr>
      </p:pic>
      <p:sp>
        <p:nvSpPr>
          <p:cNvPr id="23" name="Tekstvak 22">
            <a:extLst>
              <a:ext uri="{FF2B5EF4-FFF2-40B4-BE49-F238E27FC236}">
                <a16:creationId xmlns:a16="http://schemas.microsoft.com/office/drawing/2014/main" id="{1130CADC-489D-7101-C92E-2491BF761052}"/>
              </a:ext>
            </a:extLst>
          </p:cNvPr>
          <p:cNvSpPr txBox="1"/>
          <p:nvPr/>
        </p:nvSpPr>
        <p:spPr>
          <a:xfrm>
            <a:off x="10034753" y="4181158"/>
            <a:ext cx="2006081" cy="369332"/>
          </a:xfrm>
          <a:prstGeom prst="rect">
            <a:avLst/>
          </a:prstGeom>
          <a:noFill/>
        </p:spPr>
        <p:txBody>
          <a:bodyPr wrap="square" rtlCol="0">
            <a:spAutoFit/>
          </a:bodyPr>
          <a:lstStyle/>
          <a:p>
            <a:pPr algn="ctr"/>
            <a:r>
              <a:rPr lang="nl-NL" b="1" u="sng" dirty="0"/>
              <a:t>Mini-stageplan</a:t>
            </a:r>
          </a:p>
        </p:txBody>
      </p:sp>
      <p:cxnSp>
        <p:nvCxnSpPr>
          <p:cNvPr id="31" name="Rechte verbindingslijn 30">
            <a:extLst>
              <a:ext uri="{FF2B5EF4-FFF2-40B4-BE49-F238E27FC236}">
                <a16:creationId xmlns:a16="http://schemas.microsoft.com/office/drawing/2014/main" id="{647771DE-1462-F8DF-A0F2-1AB40E34DE82}"/>
              </a:ext>
            </a:extLst>
          </p:cNvPr>
          <p:cNvCxnSpPr>
            <a:cxnSpLocks/>
            <a:stCxn id="3" idx="0"/>
          </p:cNvCxnSpPr>
          <p:nvPr/>
        </p:nvCxnSpPr>
        <p:spPr>
          <a:xfrm flipV="1">
            <a:off x="8310473" y="2839284"/>
            <a:ext cx="2" cy="1220018"/>
          </a:xfrm>
          <a:prstGeom prst="line">
            <a:avLst/>
          </a:prstGeom>
          <a:ln w="76200">
            <a:solidFill>
              <a:srgbClr val="829C30"/>
            </a:solidFill>
          </a:ln>
        </p:spPr>
        <p:style>
          <a:lnRef idx="1">
            <a:schemeClr val="accent1"/>
          </a:lnRef>
          <a:fillRef idx="0">
            <a:schemeClr val="accent1"/>
          </a:fillRef>
          <a:effectRef idx="0">
            <a:schemeClr val="accent1"/>
          </a:effectRef>
          <a:fontRef idx="minor">
            <a:schemeClr val="tx1"/>
          </a:fontRef>
        </p:style>
      </p:cxnSp>
      <p:cxnSp>
        <p:nvCxnSpPr>
          <p:cNvPr id="35" name="Rechte verbindingslijn met pijl 34">
            <a:extLst>
              <a:ext uri="{FF2B5EF4-FFF2-40B4-BE49-F238E27FC236}">
                <a16:creationId xmlns:a16="http://schemas.microsoft.com/office/drawing/2014/main" id="{95C4490C-3E65-CBAD-3DA1-3DD8B7A43299}"/>
              </a:ext>
            </a:extLst>
          </p:cNvPr>
          <p:cNvCxnSpPr>
            <a:cxnSpLocks/>
          </p:cNvCxnSpPr>
          <p:nvPr/>
        </p:nvCxnSpPr>
        <p:spPr>
          <a:xfrm flipV="1">
            <a:off x="8310471" y="3389382"/>
            <a:ext cx="2074508" cy="0"/>
          </a:xfrm>
          <a:prstGeom prst="straightConnector1">
            <a:avLst/>
          </a:prstGeom>
          <a:ln w="76200">
            <a:solidFill>
              <a:srgbClr val="829C30"/>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Slides Icons - Free SVG &amp; PNG Slides Images - Noun Project">
            <a:extLst>
              <a:ext uri="{FF2B5EF4-FFF2-40B4-BE49-F238E27FC236}">
                <a16:creationId xmlns:a16="http://schemas.microsoft.com/office/drawing/2014/main" id="{C1DE05AB-3A7C-FD1D-F7C2-7212A4248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3356" y="1258673"/>
            <a:ext cx="1905000" cy="19050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Rechte verbindingslijn 10">
            <a:extLst>
              <a:ext uri="{FF2B5EF4-FFF2-40B4-BE49-F238E27FC236}">
                <a16:creationId xmlns:a16="http://schemas.microsoft.com/office/drawing/2014/main" id="{96B561C6-19BA-FB04-ED95-84E637AB6DF7}"/>
              </a:ext>
            </a:extLst>
          </p:cNvPr>
          <p:cNvCxnSpPr>
            <a:cxnSpLocks/>
          </p:cNvCxnSpPr>
          <p:nvPr/>
        </p:nvCxnSpPr>
        <p:spPr>
          <a:xfrm>
            <a:off x="8310471" y="3388822"/>
            <a:ext cx="0" cy="0"/>
          </a:xfrm>
          <a:prstGeom prst="line">
            <a:avLst/>
          </a:prstGeom>
          <a:ln w="76200">
            <a:solidFill>
              <a:srgbClr val="829C30"/>
            </a:solidFill>
          </a:ln>
        </p:spPr>
        <p:style>
          <a:lnRef idx="1">
            <a:schemeClr val="accent1"/>
          </a:lnRef>
          <a:fillRef idx="0">
            <a:schemeClr val="accent1"/>
          </a:fillRef>
          <a:effectRef idx="0">
            <a:schemeClr val="accent1"/>
          </a:effectRef>
          <a:fontRef idx="minor">
            <a:schemeClr val="tx1"/>
          </a:fontRef>
        </p:style>
      </p:cxnSp>
      <p:sp>
        <p:nvSpPr>
          <p:cNvPr id="15" name="Tekstvak 14">
            <a:extLst>
              <a:ext uri="{FF2B5EF4-FFF2-40B4-BE49-F238E27FC236}">
                <a16:creationId xmlns:a16="http://schemas.microsoft.com/office/drawing/2014/main" id="{FF892CED-E49D-1002-2300-EC59C26C1488}"/>
              </a:ext>
            </a:extLst>
          </p:cNvPr>
          <p:cNvSpPr txBox="1"/>
          <p:nvPr/>
        </p:nvSpPr>
        <p:spPr>
          <a:xfrm>
            <a:off x="7200757" y="1202571"/>
            <a:ext cx="2219429" cy="369332"/>
          </a:xfrm>
          <a:prstGeom prst="rect">
            <a:avLst/>
          </a:prstGeom>
          <a:noFill/>
        </p:spPr>
        <p:txBody>
          <a:bodyPr wrap="square" rtlCol="0">
            <a:spAutoFit/>
          </a:bodyPr>
          <a:lstStyle/>
          <a:p>
            <a:pPr algn="ctr"/>
            <a:r>
              <a:rPr lang="nl-NL" dirty="0"/>
              <a:t>Slides HC1.1</a:t>
            </a:r>
          </a:p>
        </p:txBody>
      </p:sp>
    </p:spTree>
    <p:extLst>
      <p:ext uri="{BB962C8B-B14F-4D97-AF65-F5344CB8AC3E}">
        <p14:creationId xmlns:p14="http://schemas.microsoft.com/office/powerpoint/2010/main" val="181893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vak 7">
            <a:extLst>
              <a:ext uri="{FF2B5EF4-FFF2-40B4-BE49-F238E27FC236}">
                <a16:creationId xmlns:a16="http://schemas.microsoft.com/office/drawing/2014/main" id="{5ECCA89E-3666-CEB9-DEEF-AE7D0C9A09DE}"/>
              </a:ext>
            </a:extLst>
          </p:cNvPr>
          <p:cNvSpPr txBox="1"/>
          <p:nvPr/>
        </p:nvSpPr>
        <p:spPr>
          <a:xfrm rot="16200000">
            <a:off x="-760560" y="982747"/>
            <a:ext cx="2192786" cy="369332"/>
          </a:xfrm>
          <a:prstGeom prst="rect">
            <a:avLst/>
          </a:prstGeom>
          <a:noFill/>
        </p:spPr>
        <p:txBody>
          <a:bodyPr wrap="square" rtlCol="0">
            <a:spAutoFit/>
          </a:bodyPr>
          <a:lstStyle/>
          <a:p>
            <a:r>
              <a:rPr lang="nl-NL" sz="1800" dirty="0">
                <a:solidFill>
                  <a:schemeClr val="bg1"/>
                </a:solidFill>
                <a:latin typeface="+mn-lt"/>
              </a:rPr>
              <a:t>Jelle van Barneveld</a:t>
            </a:r>
          </a:p>
        </p:txBody>
      </p:sp>
      <p:sp>
        <p:nvSpPr>
          <p:cNvPr id="7" name="TextBox 1">
            <a:extLst>
              <a:ext uri="{FF2B5EF4-FFF2-40B4-BE49-F238E27FC236}">
                <a16:creationId xmlns:a16="http://schemas.microsoft.com/office/drawing/2014/main" id="{BAAD41C4-AB8B-603C-1D5D-873690001E0D}"/>
              </a:ext>
            </a:extLst>
          </p:cNvPr>
          <p:cNvSpPr txBox="1"/>
          <p:nvPr/>
        </p:nvSpPr>
        <p:spPr>
          <a:xfrm>
            <a:off x="1455575" y="0"/>
            <a:ext cx="10391775" cy="643831"/>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3000" b="1" dirty="0">
                <a:solidFill>
                  <a:srgbClr val="829C30"/>
                </a:solidFill>
                <a:latin typeface="Arial"/>
                <a:ea typeface="MS PGothic" charset="0"/>
              </a:rPr>
              <a:t>Colleges: </a:t>
            </a:r>
            <a:r>
              <a:rPr lang="en-US" sz="3000" b="1" dirty="0" err="1">
                <a:solidFill>
                  <a:srgbClr val="829C30"/>
                </a:solidFill>
                <a:latin typeface="Arial"/>
                <a:ea typeface="MS PGothic" charset="0"/>
              </a:rPr>
              <a:t>fysiek</a:t>
            </a:r>
            <a:r>
              <a:rPr lang="en-US" sz="3000" b="1" dirty="0">
                <a:solidFill>
                  <a:srgbClr val="829C30"/>
                </a:solidFill>
                <a:latin typeface="Arial"/>
                <a:ea typeface="MS PGothic" charset="0"/>
              </a:rPr>
              <a:t> of online?</a:t>
            </a:r>
          </a:p>
        </p:txBody>
      </p:sp>
      <p:sp>
        <p:nvSpPr>
          <p:cNvPr id="14" name="TextBox 15">
            <a:extLst>
              <a:ext uri="{FF2B5EF4-FFF2-40B4-BE49-F238E27FC236}">
                <a16:creationId xmlns:a16="http://schemas.microsoft.com/office/drawing/2014/main" id="{A3901D34-957D-F397-A0DB-0A39A4C925A8}"/>
              </a:ext>
            </a:extLst>
          </p:cNvPr>
          <p:cNvSpPr txBox="1"/>
          <p:nvPr/>
        </p:nvSpPr>
        <p:spPr>
          <a:xfrm>
            <a:off x="1592132" y="5893503"/>
            <a:ext cx="10133703" cy="923330"/>
          </a:xfrm>
          <a:prstGeom prst="rect">
            <a:avLst/>
          </a:prstGeom>
          <a:noFill/>
        </p:spPr>
        <p:txBody>
          <a:bodyPr wrap="square" rtlCol="0">
            <a:spAutoFit/>
          </a:bodyPr>
          <a:lstStyle/>
          <a:p>
            <a:pPr marL="285750" indent="-285750" algn="ctr">
              <a:buFont typeface="Arial" panose="020B0604020202020204" pitchFamily="34" charset="0"/>
              <a:buChar char="•"/>
            </a:pPr>
            <a:r>
              <a:rPr lang="en-US" dirty="0" err="1">
                <a:solidFill>
                  <a:srgbClr val="213343"/>
                </a:solidFill>
                <a:latin typeface="Arial" panose="020B0604020202020204" pitchFamily="34" charset="0"/>
                <a:cs typeface="Arial" panose="020B0604020202020204" pitchFamily="34" charset="0"/>
              </a:rPr>
              <a:t>Voor</a:t>
            </a:r>
            <a:r>
              <a:rPr lang="en-US" dirty="0">
                <a:solidFill>
                  <a:srgbClr val="213343"/>
                </a:solidFill>
                <a:latin typeface="Arial" panose="020B0604020202020204" pitchFamily="34" charset="0"/>
                <a:cs typeface="Arial" panose="020B0604020202020204" pitchFamily="34" charset="0"/>
              </a:rPr>
              <a:t> online colleges </a:t>
            </a:r>
            <a:r>
              <a:rPr lang="en-US" dirty="0" err="1">
                <a:solidFill>
                  <a:srgbClr val="213343"/>
                </a:solidFill>
                <a:latin typeface="Arial" panose="020B0604020202020204" pitchFamily="34" charset="0"/>
                <a:cs typeface="Arial" panose="020B0604020202020204" pitchFamily="34" charset="0"/>
              </a:rPr>
              <a:t>worden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jullie</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uiterlijk</a:t>
            </a:r>
            <a:r>
              <a:rPr lang="en-US" dirty="0">
                <a:solidFill>
                  <a:srgbClr val="213343"/>
                </a:solidFill>
                <a:latin typeface="Arial" panose="020B0604020202020204" pitchFamily="34" charset="0"/>
                <a:cs typeface="Arial" panose="020B0604020202020204" pitchFamily="34" charset="0"/>
              </a:rPr>
              <a:t> de </a:t>
            </a:r>
            <a:r>
              <a:rPr lang="en-US" dirty="0" err="1">
                <a:solidFill>
                  <a:srgbClr val="213343"/>
                </a:solidFill>
                <a:latin typeface="Arial" panose="020B0604020202020204" pitchFamily="34" charset="0"/>
                <a:cs typeface="Arial" panose="020B0604020202020204" pitchFamily="34" charset="0"/>
              </a:rPr>
              <a:t>vrijdag</a:t>
            </a:r>
            <a:r>
              <a:rPr lang="en-US" dirty="0">
                <a:solidFill>
                  <a:srgbClr val="213343"/>
                </a:solidFill>
                <a:latin typeface="Arial" panose="020B0604020202020204" pitchFamily="34" charset="0"/>
                <a:cs typeface="Arial" panose="020B0604020202020204" pitchFamily="34" charset="0"/>
              </a:rPr>
              <a:t> van </a:t>
            </a:r>
            <a:r>
              <a:rPr lang="en-US" dirty="0" err="1">
                <a:solidFill>
                  <a:srgbClr val="213343"/>
                </a:solidFill>
                <a:latin typeface="Arial" panose="020B0604020202020204" pitchFamily="34" charset="0"/>
                <a:cs typeface="Arial" panose="020B0604020202020204" pitchFamily="34" charset="0"/>
              </a:rPr>
              <a:t>tevoren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uitgenodigd</a:t>
            </a:r>
            <a:r>
              <a:rPr lang="en-US" dirty="0">
                <a:solidFill>
                  <a:srgbClr val="213343"/>
                </a:solidFill>
                <a:latin typeface="Arial" panose="020B0604020202020204" pitchFamily="34" charset="0"/>
                <a:cs typeface="Arial" panose="020B0604020202020204" pitchFamily="34" charset="0"/>
              </a:rPr>
              <a:t> via MS Teams</a:t>
            </a:r>
          </a:p>
          <a:p>
            <a:pPr marL="285750" indent="-285750" algn="ctr">
              <a:buFont typeface="Arial" panose="020B0604020202020204" pitchFamily="34" charset="0"/>
              <a:buChar char="•"/>
            </a:pPr>
            <a:r>
              <a:rPr lang="en-US" dirty="0" err="1">
                <a:solidFill>
                  <a:srgbClr val="213343"/>
                </a:solidFill>
                <a:latin typeface="Arial" panose="020B0604020202020204" pitchFamily="34" charset="0"/>
                <a:cs typeface="Arial" panose="020B0604020202020204" pitchFamily="34" charset="0"/>
              </a:rPr>
              <a:t>Fysieke</a:t>
            </a:r>
            <a:r>
              <a:rPr lang="en-US" dirty="0">
                <a:solidFill>
                  <a:srgbClr val="213343"/>
                </a:solidFill>
                <a:latin typeface="Arial" panose="020B0604020202020204" pitchFamily="34" charset="0"/>
                <a:cs typeface="Arial" panose="020B0604020202020204" pitchFamily="34" charset="0"/>
              </a:rPr>
              <a:t> colleges </a:t>
            </a:r>
            <a:r>
              <a:rPr lang="en-US" dirty="0" err="1">
                <a:solidFill>
                  <a:srgbClr val="213343"/>
                </a:solidFill>
                <a:latin typeface="Arial" panose="020B0604020202020204" pitchFamily="34" charset="0"/>
                <a:cs typeface="Arial" panose="020B0604020202020204" pitchFamily="34" charset="0"/>
              </a:rPr>
              <a:t>worden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niet</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opgenomen</a:t>
            </a:r>
            <a:endParaRPr lang="en-US" dirty="0">
              <a:solidFill>
                <a:srgbClr val="213343"/>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US" dirty="0">
                <a:solidFill>
                  <a:srgbClr val="213343"/>
                </a:solidFill>
                <a:latin typeface="Arial" panose="020B0604020202020204" pitchFamily="34" charset="0"/>
                <a:cs typeface="Arial" panose="020B0604020202020204" pitchFamily="34" charset="0"/>
              </a:rPr>
              <a:t>Van </a:t>
            </a:r>
            <a:r>
              <a:rPr lang="en-US" dirty="0" err="1">
                <a:solidFill>
                  <a:srgbClr val="213343"/>
                </a:solidFill>
                <a:latin typeface="Arial" panose="020B0604020202020204" pitchFamily="34" charset="0"/>
                <a:cs typeface="Arial" panose="020B0604020202020204" pitchFamily="34" charset="0"/>
              </a:rPr>
              <a:t>fysieke</a:t>
            </a:r>
            <a:r>
              <a:rPr lang="en-US" dirty="0">
                <a:solidFill>
                  <a:srgbClr val="213343"/>
                </a:solidFill>
                <a:latin typeface="Arial" panose="020B0604020202020204" pitchFamily="34" charset="0"/>
                <a:cs typeface="Arial" panose="020B0604020202020204" pitchFamily="34" charset="0"/>
              </a:rPr>
              <a:t> colleges </a:t>
            </a:r>
            <a:r>
              <a:rPr lang="en-US" dirty="0" err="1">
                <a:solidFill>
                  <a:srgbClr val="213343"/>
                </a:solidFill>
                <a:latin typeface="Arial" panose="020B0604020202020204" pitchFamily="34" charset="0"/>
                <a:cs typeface="Arial" panose="020B0604020202020204" pitchFamily="34" charset="0"/>
              </a:rPr>
              <a:t>staat</a:t>
            </a:r>
            <a:r>
              <a:rPr lang="en-US" dirty="0">
                <a:solidFill>
                  <a:srgbClr val="213343"/>
                </a:solidFill>
                <a:latin typeface="Arial" panose="020B0604020202020204" pitchFamily="34" charset="0"/>
                <a:cs typeface="Arial" panose="020B0604020202020204" pitchFamily="34" charset="0"/>
              </a:rPr>
              <a:t> het </a:t>
            </a:r>
            <a:r>
              <a:rPr lang="en-US" dirty="0" err="1">
                <a:solidFill>
                  <a:srgbClr val="213343"/>
                </a:solidFill>
                <a:latin typeface="Arial" panose="020B0604020202020204" pitchFamily="34" charset="0"/>
                <a:cs typeface="Arial" panose="020B0604020202020204" pitchFamily="34" charset="0"/>
              </a:rPr>
              <a:t>juiste</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lokaal</a:t>
            </a:r>
            <a:r>
              <a:rPr lang="en-US" dirty="0">
                <a:solidFill>
                  <a:srgbClr val="213343"/>
                </a:solidFill>
                <a:latin typeface="Arial" panose="020B0604020202020204" pitchFamily="34" charset="0"/>
                <a:cs typeface="Arial" panose="020B0604020202020204" pitchFamily="34" charset="0"/>
              </a:rPr>
              <a:t> in het rooster</a:t>
            </a:r>
          </a:p>
        </p:txBody>
      </p:sp>
      <p:pic>
        <p:nvPicPr>
          <p:cNvPr id="6" name="Afbeelding 5">
            <a:extLst>
              <a:ext uri="{FF2B5EF4-FFF2-40B4-BE49-F238E27FC236}">
                <a16:creationId xmlns:a16="http://schemas.microsoft.com/office/drawing/2014/main" id="{FE61989C-44DC-91CC-587D-9BEDAB2A13E8}"/>
              </a:ext>
            </a:extLst>
          </p:cNvPr>
          <p:cNvPicPr>
            <a:picLocks noChangeAspect="1"/>
          </p:cNvPicPr>
          <p:nvPr/>
        </p:nvPicPr>
        <p:blipFill>
          <a:blip r:embed="rId3"/>
          <a:stretch>
            <a:fillRect/>
          </a:stretch>
        </p:blipFill>
        <p:spPr>
          <a:xfrm>
            <a:off x="2775166" y="701398"/>
            <a:ext cx="7767633" cy="5134537"/>
          </a:xfrm>
          <a:prstGeom prst="rect">
            <a:avLst/>
          </a:prstGeom>
        </p:spPr>
      </p:pic>
    </p:spTree>
    <p:extLst>
      <p:ext uri="{BB962C8B-B14F-4D97-AF65-F5344CB8AC3E}">
        <p14:creationId xmlns:p14="http://schemas.microsoft.com/office/powerpoint/2010/main" val="1458193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BC8836E-6531-B080-70A6-CD4B298875E6}"/>
              </a:ext>
            </a:extLst>
          </p:cNvPr>
          <p:cNvSpPr>
            <a:spLocks noGrp="1"/>
          </p:cNvSpPr>
          <p:nvPr>
            <p:ph type="sldNum" sz="quarter" idx="12"/>
          </p:nvPr>
        </p:nvSpPr>
        <p:spPr>
          <a:xfrm>
            <a:off x="8601364" y="6381345"/>
            <a:ext cx="2743200" cy="365125"/>
          </a:xfrm>
        </p:spPr>
        <p:txBody>
          <a:bodyPr/>
          <a:lstStyle/>
          <a:p>
            <a:fld id="{587C737D-49A5-4740-8401-0C4DFF2B9D4A}" type="slidenum">
              <a:rPr lang="nl-NL" smtClean="0"/>
              <a:pPr/>
              <a:t>3</a:t>
            </a:fld>
            <a:endParaRPr lang="nl-NL"/>
          </a:p>
        </p:txBody>
      </p:sp>
      <p:sp>
        <p:nvSpPr>
          <p:cNvPr id="6" name="TextBox 1">
            <a:extLst>
              <a:ext uri="{FF2B5EF4-FFF2-40B4-BE49-F238E27FC236}">
                <a16:creationId xmlns:a16="http://schemas.microsoft.com/office/drawing/2014/main" id="{7CD2F944-88DB-C3A7-45F7-E30B87964246}"/>
              </a:ext>
            </a:extLst>
          </p:cNvPr>
          <p:cNvSpPr txBox="1"/>
          <p:nvPr/>
        </p:nvSpPr>
        <p:spPr>
          <a:xfrm>
            <a:off x="3255649" y="0"/>
            <a:ext cx="6493163" cy="643831"/>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3000" b="1" dirty="0">
                <a:solidFill>
                  <a:srgbClr val="829C30"/>
                </a:solidFill>
                <a:latin typeface="Arial"/>
                <a:ea typeface="MS PGothic" charset="0"/>
              </a:rPr>
              <a:t>Na </a:t>
            </a:r>
            <a:r>
              <a:rPr lang="en-US" sz="3000" b="1" dirty="0" err="1">
                <a:solidFill>
                  <a:srgbClr val="829C30"/>
                </a:solidFill>
                <a:latin typeface="Arial"/>
                <a:ea typeface="MS PGothic" charset="0"/>
              </a:rPr>
              <a:t>vandaag</a:t>
            </a:r>
            <a:r>
              <a:rPr lang="en-US" sz="3000" b="1" dirty="0">
                <a:solidFill>
                  <a:srgbClr val="829C30"/>
                </a:solidFill>
                <a:latin typeface="Arial"/>
                <a:ea typeface="MS PGothic" charset="0"/>
              </a:rPr>
              <a:t>…</a:t>
            </a:r>
          </a:p>
        </p:txBody>
      </p:sp>
      <p:sp>
        <p:nvSpPr>
          <p:cNvPr id="7" name="Tekstvak 7">
            <a:extLst>
              <a:ext uri="{FF2B5EF4-FFF2-40B4-BE49-F238E27FC236}">
                <a16:creationId xmlns:a16="http://schemas.microsoft.com/office/drawing/2014/main" id="{44D485DA-CE64-C41D-89EA-EE617D435320}"/>
              </a:ext>
            </a:extLst>
          </p:cNvPr>
          <p:cNvSpPr txBox="1"/>
          <p:nvPr/>
        </p:nvSpPr>
        <p:spPr>
          <a:xfrm rot="16200000">
            <a:off x="-760560" y="982747"/>
            <a:ext cx="2192786" cy="369332"/>
          </a:xfrm>
          <a:prstGeom prst="rect">
            <a:avLst/>
          </a:prstGeom>
          <a:noFill/>
        </p:spPr>
        <p:txBody>
          <a:bodyPr wrap="square" rtlCol="0">
            <a:spAutoFit/>
          </a:bodyPr>
          <a:lstStyle/>
          <a:p>
            <a:r>
              <a:rPr lang="nl-NL" sz="1800" dirty="0">
                <a:solidFill>
                  <a:schemeClr val="bg1"/>
                </a:solidFill>
                <a:latin typeface="+mn-lt"/>
              </a:rPr>
              <a:t>Jelle van Barneveld</a:t>
            </a:r>
          </a:p>
        </p:txBody>
      </p:sp>
      <p:pic>
        <p:nvPicPr>
          <p:cNvPr id="1026" name="Picture 2" descr="Venn Diagram | DHH Resources for Teachers | UMN">
            <a:extLst>
              <a:ext uri="{FF2B5EF4-FFF2-40B4-BE49-F238E27FC236}">
                <a16:creationId xmlns:a16="http://schemas.microsoft.com/office/drawing/2014/main" id="{7ED165F3-95C7-4DFE-96C3-50E651F0E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863" y="1025768"/>
            <a:ext cx="11101137" cy="589417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3DB3ED1-9C68-BDE4-72B5-350E2AA23947}"/>
              </a:ext>
            </a:extLst>
          </p:cNvPr>
          <p:cNvSpPr txBox="1"/>
          <p:nvPr/>
        </p:nvSpPr>
        <p:spPr>
          <a:xfrm>
            <a:off x="2596340" y="1604962"/>
            <a:ext cx="3283112" cy="1200329"/>
          </a:xfrm>
          <a:prstGeom prst="rect">
            <a:avLst/>
          </a:prstGeom>
          <a:noFill/>
        </p:spPr>
        <p:txBody>
          <a:bodyPr wrap="square" rtlCol="0">
            <a:spAutoFit/>
          </a:bodyPr>
          <a:lstStyle/>
          <a:p>
            <a:pPr algn="ctr"/>
            <a:r>
              <a:rPr lang="en-US" dirty="0" err="1">
                <a:solidFill>
                  <a:srgbClr val="213343"/>
                </a:solidFill>
                <a:latin typeface="Arial" panose="020B0604020202020204" pitchFamily="34" charset="0"/>
                <a:cs typeface="Arial" panose="020B0604020202020204" pitchFamily="34" charset="0"/>
              </a:rPr>
              <a:t>Welke</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informatie</a:t>
            </a:r>
            <a:r>
              <a:rPr lang="en-US" dirty="0">
                <a:solidFill>
                  <a:srgbClr val="213343"/>
                </a:solidFill>
                <a:latin typeface="Arial" panose="020B0604020202020204" pitchFamily="34" charset="0"/>
                <a:cs typeface="Arial" panose="020B0604020202020204" pitchFamily="34" charset="0"/>
              </a:rPr>
              <a:t> of het </a:t>
            </a:r>
            <a:r>
              <a:rPr lang="en-US" dirty="0" err="1">
                <a:solidFill>
                  <a:srgbClr val="213343"/>
                </a:solidFill>
                <a:latin typeface="Arial" panose="020B0604020202020204" pitchFamily="34" charset="0"/>
                <a:cs typeface="Arial" panose="020B0604020202020204" pitchFamily="34" charset="0"/>
              </a:rPr>
              <a:t>bedrijf</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probleemdomein</a:t>
            </a:r>
            <a:r>
              <a:rPr lang="en-US" dirty="0">
                <a:solidFill>
                  <a:srgbClr val="213343"/>
                </a:solidFill>
                <a:latin typeface="Arial" panose="020B0604020202020204" pitchFamily="34" charset="0"/>
                <a:cs typeface="Arial" panose="020B0604020202020204" pitchFamily="34" charset="0"/>
              </a:rPr>
              <a:t> relevant is om </a:t>
            </a:r>
            <a:r>
              <a:rPr lang="en-US" dirty="0" err="1">
                <a:solidFill>
                  <a:srgbClr val="213343"/>
                </a:solidFill>
                <a:latin typeface="Arial" panose="020B0604020202020204" pitchFamily="34" charset="0"/>
                <a:cs typeface="Arial" panose="020B0604020202020204" pitchFamily="34" charset="0"/>
              </a:rPr>
              <a:t>te</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beschrijven</a:t>
            </a:r>
            <a:r>
              <a:rPr lang="en-US" dirty="0">
                <a:solidFill>
                  <a:srgbClr val="213343"/>
                </a:solidFill>
                <a:latin typeface="Arial" panose="020B0604020202020204" pitchFamily="34" charset="0"/>
                <a:cs typeface="Arial" panose="020B0604020202020204" pitchFamily="34" charset="0"/>
              </a:rPr>
              <a:t> in je </a:t>
            </a:r>
            <a:r>
              <a:rPr lang="en-US" dirty="0" err="1">
                <a:solidFill>
                  <a:srgbClr val="213343"/>
                </a:solidFill>
                <a:latin typeface="Arial" panose="020B0604020202020204" pitchFamily="34" charset="0"/>
                <a:cs typeface="Arial" panose="020B0604020202020204" pitchFamily="34" charset="0"/>
              </a:rPr>
              <a:t>stageplan</a:t>
            </a:r>
            <a:endParaRPr lang="en-US" dirty="0">
              <a:solidFill>
                <a:srgbClr val="213343"/>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F490D3E-EF89-C010-3F4B-F601B3E08A37}"/>
              </a:ext>
            </a:extLst>
          </p:cNvPr>
          <p:cNvSpPr txBox="1"/>
          <p:nvPr/>
        </p:nvSpPr>
        <p:spPr>
          <a:xfrm>
            <a:off x="3576418" y="683609"/>
            <a:ext cx="1294162" cy="369332"/>
          </a:xfrm>
          <a:prstGeom prst="rect">
            <a:avLst/>
          </a:prstGeom>
          <a:noFill/>
        </p:spPr>
        <p:txBody>
          <a:bodyPr wrap="square" rtlCol="0">
            <a:spAutoFit/>
          </a:bodyPr>
          <a:lstStyle/>
          <a:p>
            <a:r>
              <a:rPr lang="en-US" b="1" dirty="0">
                <a:solidFill>
                  <a:srgbClr val="213343"/>
                </a:solidFill>
                <a:latin typeface="Arial" panose="020B0604020202020204" pitchFamily="34" charset="0"/>
                <a:cs typeface="Arial" panose="020B0604020202020204" pitchFamily="34" charset="0"/>
              </a:rPr>
              <a:t>Weet je…</a:t>
            </a:r>
          </a:p>
        </p:txBody>
      </p:sp>
      <p:sp>
        <p:nvSpPr>
          <p:cNvPr id="14" name="TextBox 13">
            <a:extLst>
              <a:ext uri="{FF2B5EF4-FFF2-40B4-BE49-F238E27FC236}">
                <a16:creationId xmlns:a16="http://schemas.microsoft.com/office/drawing/2014/main" id="{1D0EF7E7-CD2F-7741-9C29-123FB8D93DDC}"/>
              </a:ext>
            </a:extLst>
          </p:cNvPr>
          <p:cNvSpPr txBox="1"/>
          <p:nvPr/>
        </p:nvSpPr>
        <p:spPr>
          <a:xfrm>
            <a:off x="8107256" y="703521"/>
            <a:ext cx="1131266" cy="369332"/>
          </a:xfrm>
          <a:prstGeom prst="rect">
            <a:avLst/>
          </a:prstGeom>
          <a:noFill/>
        </p:spPr>
        <p:txBody>
          <a:bodyPr wrap="square" rtlCol="0">
            <a:spAutoFit/>
          </a:bodyPr>
          <a:lstStyle/>
          <a:p>
            <a:r>
              <a:rPr lang="en-US" b="1" dirty="0" err="1">
                <a:solidFill>
                  <a:srgbClr val="213343"/>
                </a:solidFill>
                <a:latin typeface="Arial" panose="020B0604020202020204" pitchFamily="34" charset="0"/>
                <a:cs typeface="Arial" panose="020B0604020202020204" pitchFamily="34" charset="0"/>
              </a:rPr>
              <a:t>Kun</a:t>
            </a:r>
            <a:r>
              <a:rPr lang="en-US" b="1" dirty="0">
                <a:solidFill>
                  <a:srgbClr val="213343"/>
                </a:solidFill>
                <a:latin typeface="Arial" panose="020B0604020202020204" pitchFamily="34" charset="0"/>
                <a:cs typeface="Arial" panose="020B0604020202020204" pitchFamily="34" charset="0"/>
              </a:rPr>
              <a:t> je…</a:t>
            </a:r>
          </a:p>
        </p:txBody>
      </p:sp>
      <p:sp>
        <p:nvSpPr>
          <p:cNvPr id="15" name="TextBox 14">
            <a:extLst>
              <a:ext uri="{FF2B5EF4-FFF2-40B4-BE49-F238E27FC236}">
                <a16:creationId xmlns:a16="http://schemas.microsoft.com/office/drawing/2014/main" id="{B00320AE-CE57-9D64-F411-B113070D2BCC}"/>
              </a:ext>
            </a:extLst>
          </p:cNvPr>
          <p:cNvSpPr txBox="1"/>
          <p:nvPr/>
        </p:nvSpPr>
        <p:spPr>
          <a:xfrm>
            <a:off x="5808945" y="2475078"/>
            <a:ext cx="1368098" cy="646331"/>
          </a:xfrm>
          <a:prstGeom prst="rect">
            <a:avLst/>
          </a:prstGeom>
          <a:noFill/>
        </p:spPr>
        <p:txBody>
          <a:bodyPr wrap="square" rtlCol="0">
            <a:spAutoFit/>
          </a:bodyPr>
          <a:lstStyle/>
          <a:p>
            <a:pPr algn="ctr"/>
            <a:r>
              <a:rPr lang="en-US" b="1" dirty="0">
                <a:solidFill>
                  <a:srgbClr val="213343"/>
                </a:solidFill>
                <a:latin typeface="Arial" panose="020B0604020202020204" pitchFamily="34" charset="0"/>
                <a:cs typeface="Arial" panose="020B0604020202020204" pitchFamily="34" charset="0"/>
              </a:rPr>
              <a:t>HC + practicum</a:t>
            </a:r>
          </a:p>
        </p:txBody>
      </p:sp>
      <p:pic>
        <p:nvPicPr>
          <p:cNvPr id="1030" name="Picture 6" descr="Smile Emoji Happy - Free vector graphic on Pixabay">
            <a:extLst>
              <a:ext uri="{FF2B5EF4-FFF2-40B4-BE49-F238E27FC236}">
                <a16:creationId xmlns:a16="http://schemas.microsoft.com/office/drawing/2014/main" id="{A359608D-0FAD-B299-A99E-0045AC944A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40" y="3275345"/>
            <a:ext cx="1523028" cy="152302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438445A-45D3-7C98-56F6-3E54DD78BFFD}"/>
              </a:ext>
            </a:extLst>
          </p:cNvPr>
          <p:cNvSpPr txBox="1"/>
          <p:nvPr/>
        </p:nvSpPr>
        <p:spPr>
          <a:xfrm>
            <a:off x="1670004" y="4202154"/>
            <a:ext cx="3118040" cy="923330"/>
          </a:xfrm>
          <a:prstGeom prst="rect">
            <a:avLst/>
          </a:prstGeom>
          <a:noFill/>
        </p:spPr>
        <p:txBody>
          <a:bodyPr wrap="square" rtlCol="0">
            <a:spAutoFit/>
          </a:bodyPr>
          <a:lstStyle/>
          <a:p>
            <a:r>
              <a:rPr lang="en-US" dirty="0">
                <a:solidFill>
                  <a:srgbClr val="213343"/>
                </a:solidFill>
                <a:latin typeface="Arial" panose="020B0604020202020204" pitchFamily="34" charset="0"/>
                <a:cs typeface="Arial" panose="020B0604020202020204" pitchFamily="34" charset="0"/>
              </a:rPr>
              <a:t>Wat de criteria </a:t>
            </a:r>
            <a:r>
              <a:rPr lang="en-US" dirty="0" err="1">
                <a:solidFill>
                  <a:srgbClr val="213343"/>
                </a:solidFill>
                <a:latin typeface="Arial" panose="020B0604020202020204" pitchFamily="34" charset="0"/>
                <a:cs typeface="Arial" panose="020B0604020202020204" pitchFamily="34" charset="0"/>
              </a:rPr>
              <a:t>zijn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voor</a:t>
            </a:r>
            <a:r>
              <a:rPr lang="en-US" dirty="0">
                <a:solidFill>
                  <a:srgbClr val="213343"/>
                </a:solidFill>
                <a:latin typeface="Arial" panose="020B0604020202020204" pitchFamily="34" charset="0"/>
                <a:cs typeface="Arial" panose="020B0604020202020204" pitchFamily="34" charset="0"/>
              </a:rPr>
              <a:t> het </a:t>
            </a:r>
            <a:r>
              <a:rPr lang="en-US" dirty="0" err="1">
                <a:solidFill>
                  <a:srgbClr val="213343"/>
                </a:solidFill>
                <a:latin typeface="Arial" panose="020B0604020202020204" pitchFamily="34" charset="0"/>
                <a:cs typeface="Arial" panose="020B0604020202020204" pitchFamily="34" charset="0"/>
              </a:rPr>
              <a:t>beschrijven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va</a:t>
            </a:r>
            <a:r>
              <a:rPr lang="nl-NL" dirty="0">
                <a:solidFill>
                  <a:srgbClr val="213343"/>
                </a:solidFill>
                <a:latin typeface="Arial" panose="020B0604020202020204" pitchFamily="34" charset="0"/>
                <a:cs typeface="Arial" panose="020B0604020202020204" pitchFamily="34" charset="0"/>
              </a:rPr>
              <a:t>n een goede doelstelling</a:t>
            </a:r>
            <a:endParaRPr lang="en-US" dirty="0">
              <a:solidFill>
                <a:srgbClr val="213343"/>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E24C1EAF-3298-0A0F-EF91-19916181046E}"/>
              </a:ext>
            </a:extLst>
          </p:cNvPr>
          <p:cNvSpPr txBox="1"/>
          <p:nvPr/>
        </p:nvSpPr>
        <p:spPr>
          <a:xfrm>
            <a:off x="1587468" y="2952179"/>
            <a:ext cx="3283112" cy="923330"/>
          </a:xfrm>
          <a:prstGeom prst="rect">
            <a:avLst/>
          </a:prstGeom>
          <a:noFill/>
        </p:spPr>
        <p:txBody>
          <a:bodyPr wrap="square" rtlCol="0">
            <a:spAutoFit/>
          </a:bodyPr>
          <a:lstStyle/>
          <a:p>
            <a:r>
              <a:rPr lang="en-US" dirty="0" err="1">
                <a:solidFill>
                  <a:srgbClr val="213343"/>
                </a:solidFill>
                <a:latin typeface="Arial" panose="020B0604020202020204" pitchFamily="34" charset="0"/>
                <a:cs typeface="Arial" panose="020B0604020202020204" pitchFamily="34" charset="0"/>
              </a:rPr>
              <a:t>Uit</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welke</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onderdelen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een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aanleiding</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probleemstelling</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bestaat</a:t>
            </a:r>
            <a:endParaRPr lang="en-US" dirty="0">
              <a:solidFill>
                <a:srgbClr val="213343"/>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8F0621E4-74F4-FAC7-0E0A-2A8DDEB96310}"/>
              </a:ext>
            </a:extLst>
          </p:cNvPr>
          <p:cNvSpPr txBox="1"/>
          <p:nvPr/>
        </p:nvSpPr>
        <p:spPr>
          <a:xfrm>
            <a:off x="7612471" y="1454790"/>
            <a:ext cx="2846510" cy="1200329"/>
          </a:xfrm>
          <a:prstGeom prst="rect">
            <a:avLst/>
          </a:prstGeom>
          <a:noFill/>
        </p:spPr>
        <p:txBody>
          <a:bodyPr wrap="square" rtlCol="0">
            <a:spAutoFit/>
          </a:bodyPr>
          <a:lstStyle/>
          <a:p>
            <a:r>
              <a:rPr lang="en-US" dirty="0">
                <a:solidFill>
                  <a:srgbClr val="213343"/>
                </a:solidFill>
                <a:latin typeface="Arial" panose="020B0604020202020204" pitchFamily="34" charset="0"/>
                <a:cs typeface="Arial" panose="020B0604020202020204" pitchFamily="34" charset="0"/>
              </a:rPr>
              <a:t>Het </a:t>
            </a:r>
            <a:r>
              <a:rPr lang="en-US" dirty="0" err="1">
                <a:solidFill>
                  <a:srgbClr val="213343"/>
                </a:solidFill>
                <a:latin typeface="Arial" panose="020B0604020202020204" pitchFamily="34" charset="0"/>
                <a:cs typeface="Arial" panose="020B0604020202020204" pitchFamily="34" charset="0"/>
              </a:rPr>
              <a:t>bedrijf</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probleemdomein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beschrijven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volgens</a:t>
            </a:r>
            <a:r>
              <a:rPr lang="en-US" dirty="0">
                <a:solidFill>
                  <a:srgbClr val="213343"/>
                </a:solidFill>
                <a:latin typeface="Arial" panose="020B0604020202020204" pitchFamily="34" charset="0"/>
                <a:cs typeface="Arial" panose="020B0604020202020204" pitchFamily="34" charset="0"/>
              </a:rPr>
              <a:t> de “</a:t>
            </a:r>
            <a:r>
              <a:rPr lang="en-US" dirty="0" err="1">
                <a:solidFill>
                  <a:srgbClr val="213343"/>
                </a:solidFill>
                <a:latin typeface="Arial" panose="020B0604020202020204" pitchFamily="34" charset="0"/>
                <a:cs typeface="Arial" panose="020B0604020202020204" pitchFamily="34" charset="0"/>
              </a:rPr>
              <a:t>trechtertechniek</a:t>
            </a:r>
            <a:r>
              <a:rPr lang="en-US" dirty="0">
                <a:solidFill>
                  <a:srgbClr val="213343"/>
                </a:solidFill>
                <a:latin typeface="Arial" panose="020B0604020202020204" pitchFamily="34" charset="0"/>
                <a:cs typeface="Arial" panose="020B0604020202020204" pitchFamily="34" charset="0"/>
              </a:rPr>
              <a:t>”</a:t>
            </a:r>
          </a:p>
        </p:txBody>
      </p:sp>
      <p:sp>
        <p:nvSpPr>
          <p:cNvPr id="2" name="TextBox 17">
            <a:extLst>
              <a:ext uri="{FF2B5EF4-FFF2-40B4-BE49-F238E27FC236}">
                <a16:creationId xmlns:a16="http://schemas.microsoft.com/office/drawing/2014/main" id="{0DA6D277-0EC6-1663-141C-461B12348C62}"/>
              </a:ext>
            </a:extLst>
          </p:cNvPr>
          <p:cNvSpPr txBox="1"/>
          <p:nvPr/>
        </p:nvSpPr>
        <p:spPr>
          <a:xfrm>
            <a:off x="2951826" y="5502875"/>
            <a:ext cx="3424438" cy="923330"/>
          </a:xfrm>
          <a:prstGeom prst="rect">
            <a:avLst/>
          </a:prstGeom>
          <a:noFill/>
        </p:spPr>
        <p:txBody>
          <a:bodyPr wrap="square" rtlCol="0">
            <a:spAutoFit/>
          </a:bodyPr>
          <a:lstStyle/>
          <a:p>
            <a:r>
              <a:rPr lang="en-US" dirty="0">
                <a:solidFill>
                  <a:srgbClr val="213343"/>
                </a:solidFill>
                <a:latin typeface="Arial" panose="020B0604020202020204" pitchFamily="34" charset="0"/>
                <a:cs typeface="Arial" panose="020B0604020202020204" pitchFamily="34" charset="0"/>
              </a:rPr>
              <a:t>Het </a:t>
            </a:r>
            <a:r>
              <a:rPr lang="en-US" dirty="0" err="1">
                <a:solidFill>
                  <a:srgbClr val="213343"/>
                </a:solidFill>
                <a:latin typeface="Arial" panose="020B0604020202020204" pitchFamily="34" charset="0"/>
                <a:cs typeface="Arial" panose="020B0604020202020204" pitchFamily="34" charset="0"/>
              </a:rPr>
              <a:t>verschil</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tussen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verschillende</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mogelijke</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methoden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technieken</a:t>
            </a:r>
            <a:endParaRPr lang="en-US" dirty="0">
              <a:solidFill>
                <a:srgbClr val="213343"/>
              </a:solidFill>
              <a:latin typeface="Arial" panose="020B0604020202020204" pitchFamily="34" charset="0"/>
              <a:cs typeface="Arial" panose="020B0604020202020204" pitchFamily="34" charset="0"/>
            </a:endParaRPr>
          </a:p>
        </p:txBody>
      </p:sp>
      <p:sp>
        <p:nvSpPr>
          <p:cNvPr id="3" name="TextBox 18">
            <a:extLst>
              <a:ext uri="{FF2B5EF4-FFF2-40B4-BE49-F238E27FC236}">
                <a16:creationId xmlns:a16="http://schemas.microsoft.com/office/drawing/2014/main" id="{D58C427C-5A7E-AE68-5A4F-1F9BCF16C688}"/>
              </a:ext>
            </a:extLst>
          </p:cNvPr>
          <p:cNvSpPr txBox="1"/>
          <p:nvPr/>
        </p:nvSpPr>
        <p:spPr>
          <a:xfrm>
            <a:off x="8107256" y="2977366"/>
            <a:ext cx="2846510" cy="646331"/>
          </a:xfrm>
          <a:prstGeom prst="rect">
            <a:avLst/>
          </a:prstGeom>
          <a:noFill/>
        </p:spPr>
        <p:txBody>
          <a:bodyPr wrap="square" rtlCol="0">
            <a:spAutoFit/>
          </a:bodyPr>
          <a:lstStyle/>
          <a:p>
            <a:r>
              <a:rPr lang="en-US" dirty="0" err="1">
                <a:solidFill>
                  <a:srgbClr val="213343"/>
                </a:solidFill>
                <a:latin typeface="Arial" panose="020B0604020202020204" pitchFamily="34" charset="0"/>
                <a:cs typeface="Arial" panose="020B0604020202020204" pitchFamily="34" charset="0"/>
              </a:rPr>
              <a:t>Een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aanleiding</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probleemstelling</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schrijven</a:t>
            </a:r>
            <a:endParaRPr lang="en-US" dirty="0">
              <a:solidFill>
                <a:srgbClr val="213343"/>
              </a:solidFill>
              <a:latin typeface="Arial" panose="020B0604020202020204" pitchFamily="34" charset="0"/>
              <a:cs typeface="Arial" panose="020B0604020202020204" pitchFamily="34" charset="0"/>
            </a:endParaRPr>
          </a:p>
        </p:txBody>
      </p:sp>
      <p:sp>
        <p:nvSpPr>
          <p:cNvPr id="4" name="TextBox 18">
            <a:extLst>
              <a:ext uri="{FF2B5EF4-FFF2-40B4-BE49-F238E27FC236}">
                <a16:creationId xmlns:a16="http://schemas.microsoft.com/office/drawing/2014/main" id="{0C5ACD7F-3B38-DF8F-0F1A-364B9D97F267}"/>
              </a:ext>
            </a:extLst>
          </p:cNvPr>
          <p:cNvSpPr txBox="1"/>
          <p:nvPr/>
        </p:nvSpPr>
        <p:spPr>
          <a:xfrm>
            <a:off x="7437159" y="5225876"/>
            <a:ext cx="2846510" cy="1200329"/>
          </a:xfrm>
          <a:prstGeom prst="rect">
            <a:avLst/>
          </a:prstGeom>
          <a:noFill/>
        </p:spPr>
        <p:txBody>
          <a:bodyPr wrap="square" rtlCol="0">
            <a:spAutoFit/>
          </a:bodyPr>
          <a:lstStyle/>
          <a:p>
            <a:r>
              <a:rPr lang="en-US" dirty="0">
                <a:solidFill>
                  <a:srgbClr val="213343"/>
                </a:solidFill>
                <a:latin typeface="Arial" panose="020B0604020202020204" pitchFamily="34" charset="0"/>
                <a:cs typeface="Arial" panose="020B0604020202020204" pitchFamily="34" charset="0"/>
              </a:rPr>
              <a:t>Concrete </a:t>
            </a:r>
            <a:r>
              <a:rPr lang="en-US" dirty="0" err="1">
                <a:solidFill>
                  <a:srgbClr val="213343"/>
                </a:solidFill>
                <a:latin typeface="Arial" panose="020B0604020202020204" pitchFamily="34" charset="0"/>
                <a:cs typeface="Arial" panose="020B0604020202020204" pitchFamily="34" charset="0"/>
              </a:rPr>
              <a:t>werkzaamheden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methoden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technieken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formuleren</a:t>
            </a:r>
            <a:endParaRPr lang="en-US" dirty="0">
              <a:solidFill>
                <a:srgbClr val="213343"/>
              </a:solidFill>
              <a:latin typeface="Arial" panose="020B0604020202020204" pitchFamily="34" charset="0"/>
              <a:cs typeface="Arial" panose="020B0604020202020204" pitchFamily="34" charset="0"/>
            </a:endParaRPr>
          </a:p>
        </p:txBody>
      </p:sp>
      <p:sp>
        <p:nvSpPr>
          <p:cNvPr id="8" name="TextBox 18">
            <a:extLst>
              <a:ext uri="{FF2B5EF4-FFF2-40B4-BE49-F238E27FC236}">
                <a16:creationId xmlns:a16="http://schemas.microsoft.com/office/drawing/2014/main" id="{BCE9D22B-C205-0395-D51C-3929FD30C9CA}"/>
              </a:ext>
            </a:extLst>
          </p:cNvPr>
          <p:cNvSpPr txBox="1"/>
          <p:nvPr/>
        </p:nvSpPr>
        <p:spPr>
          <a:xfrm>
            <a:off x="7955528" y="4249966"/>
            <a:ext cx="3597631" cy="369332"/>
          </a:xfrm>
          <a:prstGeom prst="rect">
            <a:avLst/>
          </a:prstGeom>
          <a:noFill/>
        </p:spPr>
        <p:txBody>
          <a:bodyPr wrap="square" rtlCol="0">
            <a:spAutoFit/>
          </a:bodyPr>
          <a:lstStyle/>
          <a:p>
            <a:r>
              <a:rPr lang="en-US" dirty="0">
                <a:solidFill>
                  <a:srgbClr val="213343"/>
                </a:solidFill>
                <a:latin typeface="Arial" panose="020B0604020202020204" pitchFamily="34" charset="0"/>
                <a:cs typeface="Arial" panose="020B0604020202020204" pitchFamily="34" charset="0"/>
              </a:rPr>
              <a:t>Goede </a:t>
            </a:r>
            <a:r>
              <a:rPr lang="en-US" dirty="0" err="1">
                <a:solidFill>
                  <a:srgbClr val="213343"/>
                </a:solidFill>
                <a:latin typeface="Arial" panose="020B0604020202020204" pitchFamily="34" charset="0"/>
                <a:cs typeface="Arial" panose="020B0604020202020204" pitchFamily="34" charset="0"/>
              </a:rPr>
              <a:t>doelstellingen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opstellen</a:t>
            </a:r>
            <a:endParaRPr lang="en-US" dirty="0">
              <a:solidFill>
                <a:srgbClr val="21334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27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 grpId="0"/>
      <p:bldP spid="3" grpId="0"/>
      <p:bldP spid="4"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7">
            <a:extLst>
              <a:ext uri="{FF2B5EF4-FFF2-40B4-BE49-F238E27FC236}">
                <a16:creationId xmlns:a16="http://schemas.microsoft.com/office/drawing/2014/main" id="{BA269D03-4CD4-A824-783F-AFAA660F0E45}"/>
              </a:ext>
            </a:extLst>
          </p:cNvPr>
          <p:cNvSpPr txBox="1"/>
          <p:nvPr/>
        </p:nvSpPr>
        <p:spPr>
          <a:xfrm rot="16200000">
            <a:off x="-760560" y="982747"/>
            <a:ext cx="2192786" cy="369332"/>
          </a:xfrm>
          <a:prstGeom prst="rect">
            <a:avLst/>
          </a:prstGeom>
          <a:noFill/>
        </p:spPr>
        <p:txBody>
          <a:bodyPr wrap="square" rtlCol="0">
            <a:spAutoFit/>
          </a:bodyPr>
          <a:lstStyle/>
          <a:p>
            <a:r>
              <a:rPr lang="nl-NL" sz="1800" dirty="0">
                <a:solidFill>
                  <a:schemeClr val="bg1"/>
                </a:solidFill>
                <a:latin typeface="+mn-lt"/>
              </a:rPr>
              <a:t>Jelle van Barneveld</a:t>
            </a:r>
          </a:p>
        </p:txBody>
      </p:sp>
      <p:sp>
        <p:nvSpPr>
          <p:cNvPr id="7" name="TextBox 1">
            <a:extLst>
              <a:ext uri="{FF2B5EF4-FFF2-40B4-BE49-F238E27FC236}">
                <a16:creationId xmlns:a16="http://schemas.microsoft.com/office/drawing/2014/main" id="{E0E66AFB-DF6F-DB65-946D-3F73E052EE22}"/>
              </a:ext>
            </a:extLst>
          </p:cNvPr>
          <p:cNvSpPr txBox="1"/>
          <p:nvPr/>
        </p:nvSpPr>
        <p:spPr>
          <a:xfrm>
            <a:off x="2777658" y="-10754"/>
            <a:ext cx="8144447" cy="643831"/>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3000" b="1" dirty="0" err="1">
                <a:solidFill>
                  <a:srgbClr val="829C30"/>
                </a:solidFill>
                <a:latin typeface="Arial"/>
                <a:ea typeface="MS PGothic" charset="0"/>
              </a:rPr>
              <a:t>Stageplannen</a:t>
            </a:r>
            <a:r>
              <a:rPr lang="nl-NL" sz="3000" b="1" dirty="0">
                <a:solidFill>
                  <a:srgbClr val="829C30"/>
                </a:solidFill>
                <a:latin typeface="Arial"/>
                <a:ea typeface="MS PGothic" charset="0"/>
              </a:rPr>
              <a:t>: hoe schrijf je ze </a:t>
            </a:r>
            <a:r>
              <a:rPr lang="nl-NL" sz="3000" b="1" u="sng" dirty="0">
                <a:solidFill>
                  <a:srgbClr val="829C30"/>
                </a:solidFill>
                <a:latin typeface="Arial"/>
                <a:ea typeface="MS PGothic" charset="0"/>
              </a:rPr>
              <a:t>niet</a:t>
            </a:r>
            <a:r>
              <a:rPr lang="nl-NL" sz="3000" b="1" dirty="0">
                <a:solidFill>
                  <a:srgbClr val="829C30"/>
                </a:solidFill>
                <a:latin typeface="Arial"/>
                <a:ea typeface="MS PGothic" charset="0"/>
              </a:rPr>
              <a:t>?</a:t>
            </a:r>
            <a:endParaRPr lang="en-US" sz="3000" b="1" dirty="0">
              <a:solidFill>
                <a:srgbClr val="829C30"/>
              </a:solidFill>
              <a:latin typeface="Arial"/>
              <a:ea typeface="MS PGothic" charset="0"/>
            </a:endParaRPr>
          </a:p>
        </p:txBody>
      </p:sp>
      <p:cxnSp>
        <p:nvCxnSpPr>
          <p:cNvPr id="8" name="Straight Connector 10">
            <a:extLst>
              <a:ext uri="{FF2B5EF4-FFF2-40B4-BE49-F238E27FC236}">
                <a16:creationId xmlns:a16="http://schemas.microsoft.com/office/drawing/2014/main" id="{A262CF38-BB42-BEB5-C710-06267CB16BFA}"/>
              </a:ext>
            </a:extLst>
          </p:cNvPr>
          <p:cNvCxnSpPr>
            <a:cxnSpLocks/>
          </p:cNvCxnSpPr>
          <p:nvPr/>
        </p:nvCxnSpPr>
        <p:spPr>
          <a:xfrm>
            <a:off x="988290" y="812800"/>
            <a:ext cx="11203710"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graphicFrame>
        <p:nvGraphicFramePr>
          <p:cNvPr id="2" name="Tabel 1">
            <a:extLst>
              <a:ext uri="{FF2B5EF4-FFF2-40B4-BE49-F238E27FC236}">
                <a16:creationId xmlns:a16="http://schemas.microsoft.com/office/drawing/2014/main" id="{91EF6C91-B402-07C1-9F63-28AC6B796BB9}"/>
              </a:ext>
            </a:extLst>
          </p:cNvPr>
          <p:cNvGraphicFramePr>
            <a:graphicFrameLocks noGrp="1"/>
          </p:cNvGraphicFramePr>
          <p:nvPr>
            <p:extLst>
              <p:ext uri="{D42A27DB-BD31-4B8C-83A1-F6EECF244321}">
                <p14:modId xmlns:p14="http://schemas.microsoft.com/office/powerpoint/2010/main" val="245767422"/>
              </p:ext>
            </p:extLst>
          </p:nvPr>
        </p:nvGraphicFramePr>
        <p:xfrm>
          <a:off x="1832800" y="1195205"/>
          <a:ext cx="9514690" cy="2392680"/>
        </p:xfrm>
        <a:graphic>
          <a:graphicData uri="http://schemas.openxmlformats.org/drawingml/2006/table">
            <a:tbl>
              <a:tblPr firstRow="1" bandRow="1">
                <a:tableStyleId>{93296810-A885-4BE3-A3E7-6D5BEEA58F35}</a:tableStyleId>
              </a:tblPr>
              <a:tblGrid>
                <a:gridCol w="3336359">
                  <a:extLst>
                    <a:ext uri="{9D8B030D-6E8A-4147-A177-3AD203B41FA5}">
                      <a16:colId xmlns:a16="http://schemas.microsoft.com/office/drawing/2014/main" val="335365244"/>
                    </a:ext>
                  </a:extLst>
                </a:gridCol>
                <a:gridCol w="6178331">
                  <a:extLst>
                    <a:ext uri="{9D8B030D-6E8A-4147-A177-3AD203B41FA5}">
                      <a16:colId xmlns:a16="http://schemas.microsoft.com/office/drawing/2014/main" val="1221341248"/>
                    </a:ext>
                  </a:extLst>
                </a:gridCol>
              </a:tblGrid>
              <a:tr h="370840">
                <a:tc>
                  <a:txBody>
                    <a:bodyPr/>
                    <a:lstStyle/>
                    <a:p>
                      <a:r>
                        <a:rPr lang="nl-NL" b="1" dirty="0"/>
                        <a:t>Hoofdstuk</a:t>
                      </a:r>
                    </a:p>
                  </a:txBody>
                  <a:tcPr/>
                </a:tc>
                <a:tc>
                  <a:txBody>
                    <a:bodyPr/>
                    <a:lstStyle/>
                    <a:p>
                      <a:r>
                        <a:rPr lang="nl-NL" dirty="0"/>
                        <a:t>Beschrijving</a:t>
                      </a:r>
                    </a:p>
                  </a:txBody>
                  <a:tcPr/>
                </a:tc>
                <a:extLst>
                  <a:ext uri="{0D108BD9-81ED-4DB2-BD59-A6C34878D82A}">
                    <a16:rowId xmlns:a16="http://schemas.microsoft.com/office/drawing/2014/main" val="1563045432"/>
                  </a:ext>
                </a:extLst>
              </a:tr>
              <a:tr h="370840">
                <a:tc>
                  <a:txBody>
                    <a:bodyPr/>
                    <a:lstStyle/>
                    <a:p>
                      <a:r>
                        <a:rPr lang="nl-NL" b="0" dirty="0"/>
                        <a:t>Bedrijf &amp; Probleemdomein</a:t>
                      </a:r>
                    </a:p>
                  </a:txBody>
                  <a:tcPr/>
                </a:tc>
                <a:tc>
                  <a:txBody>
                    <a:bodyPr/>
                    <a:lstStyle/>
                    <a:p>
                      <a:r>
                        <a:rPr lang="nl-NL" dirty="0"/>
                        <a:t>“Consultants2Go is een consultancybedrijf. Ik ga werken op de websiteafdeling”.</a:t>
                      </a:r>
                    </a:p>
                  </a:txBody>
                  <a:tcPr/>
                </a:tc>
                <a:extLst>
                  <a:ext uri="{0D108BD9-81ED-4DB2-BD59-A6C34878D82A}">
                    <a16:rowId xmlns:a16="http://schemas.microsoft.com/office/drawing/2014/main" val="163672353"/>
                  </a:ext>
                </a:extLst>
              </a:tr>
              <a:tr h="370840">
                <a:tc>
                  <a:txBody>
                    <a:bodyPr/>
                    <a:lstStyle/>
                    <a:p>
                      <a:r>
                        <a:rPr lang="nl-NL" dirty="0"/>
                        <a:t>Aanleiding &amp; Probleemstelling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“Consultants2Go heeft nog geen </a:t>
                      </a:r>
                      <a:r>
                        <a:rPr lang="nl-NL" dirty="0" err="1"/>
                        <a:t>chatbot</a:t>
                      </a:r>
                      <a:r>
                        <a:rPr lang="nl-NL" dirty="0"/>
                        <a:t> op de website”.</a:t>
                      </a:r>
                    </a:p>
                  </a:txBody>
                  <a:tcPr/>
                </a:tc>
                <a:extLst>
                  <a:ext uri="{0D108BD9-81ED-4DB2-BD59-A6C34878D82A}">
                    <a16:rowId xmlns:a16="http://schemas.microsoft.com/office/drawing/2014/main" val="2333350173"/>
                  </a:ext>
                </a:extLst>
              </a:tr>
              <a:tr h="370840">
                <a:tc>
                  <a:txBody>
                    <a:bodyPr/>
                    <a:lstStyle/>
                    <a:p>
                      <a:r>
                        <a:rPr lang="nl-NL" dirty="0"/>
                        <a:t>Doelstelling</a:t>
                      </a:r>
                    </a:p>
                  </a:txBody>
                  <a:tcPr/>
                </a:tc>
                <a:tc>
                  <a:txBody>
                    <a:bodyPr/>
                    <a:lstStyle/>
                    <a:p>
                      <a:r>
                        <a:rPr lang="nl-NL" dirty="0"/>
                        <a:t>“Ik heb de website van Consultants2Go uitgebreid met een </a:t>
                      </a:r>
                      <a:r>
                        <a:rPr lang="nl-NL" dirty="0" err="1"/>
                        <a:t>chatbot</a:t>
                      </a:r>
                      <a:r>
                        <a:rPr lang="nl-NL" dirty="0"/>
                        <a:t>”.</a:t>
                      </a:r>
                    </a:p>
                  </a:txBody>
                  <a:tcPr/>
                </a:tc>
                <a:extLst>
                  <a:ext uri="{0D108BD9-81ED-4DB2-BD59-A6C34878D82A}">
                    <a16:rowId xmlns:a16="http://schemas.microsoft.com/office/drawing/2014/main" val="3232069038"/>
                  </a:ext>
                </a:extLst>
              </a:tr>
              <a:tr h="370840">
                <a:tc>
                  <a:txBody>
                    <a:bodyPr/>
                    <a:lstStyle/>
                    <a:p>
                      <a:r>
                        <a:rPr lang="nl-NL" dirty="0"/>
                        <a:t>Concrete werkzaamheden</a:t>
                      </a:r>
                    </a:p>
                  </a:txBody>
                  <a:tcPr/>
                </a:tc>
                <a:tc>
                  <a:txBody>
                    <a:bodyPr/>
                    <a:lstStyle/>
                    <a:p>
                      <a:r>
                        <a:rPr lang="nl-NL" dirty="0"/>
                        <a:t>“Ik maak een </a:t>
                      </a:r>
                      <a:r>
                        <a:rPr lang="nl-NL" dirty="0" err="1"/>
                        <a:t>chatbot</a:t>
                      </a:r>
                      <a:r>
                        <a:rPr lang="nl-NL" dirty="0"/>
                        <a:t> voor de website van Consultants2Go”.</a:t>
                      </a:r>
                    </a:p>
                  </a:txBody>
                  <a:tcPr/>
                </a:tc>
                <a:extLst>
                  <a:ext uri="{0D108BD9-81ED-4DB2-BD59-A6C34878D82A}">
                    <a16:rowId xmlns:a16="http://schemas.microsoft.com/office/drawing/2014/main" val="1727185532"/>
                  </a:ext>
                </a:extLst>
              </a:tr>
            </a:tbl>
          </a:graphicData>
        </a:graphic>
      </p:graphicFrame>
      <p:pic>
        <p:nvPicPr>
          <p:cNvPr id="4" name="Afbeelding 3">
            <a:extLst>
              <a:ext uri="{FF2B5EF4-FFF2-40B4-BE49-F238E27FC236}">
                <a16:creationId xmlns:a16="http://schemas.microsoft.com/office/drawing/2014/main" id="{135CF57E-06C2-6841-0AF4-CBB480F016DD}"/>
              </a:ext>
            </a:extLst>
          </p:cNvPr>
          <p:cNvPicPr>
            <a:picLocks noChangeAspect="1"/>
          </p:cNvPicPr>
          <p:nvPr/>
        </p:nvPicPr>
        <p:blipFill>
          <a:blip r:embed="rId3"/>
          <a:stretch>
            <a:fillRect/>
          </a:stretch>
        </p:blipFill>
        <p:spPr>
          <a:xfrm>
            <a:off x="988290" y="4374101"/>
            <a:ext cx="2110923" cy="2103302"/>
          </a:xfrm>
          <a:prstGeom prst="rect">
            <a:avLst/>
          </a:prstGeom>
        </p:spPr>
      </p:pic>
      <p:sp>
        <p:nvSpPr>
          <p:cNvPr id="5" name="TextBox 18">
            <a:extLst>
              <a:ext uri="{FF2B5EF4-FFF2-40B4-BE49-F238E27FC236}">
                <a16:creationId xmlns:a16="http://schemas.microsoft.com/office/drawing/2014/main" id="{E4EEAF5D-EDED-1958-7BCA-DF82FDD9D1FC}"/>
              </a:ext>
            </a:extLst>
          </p:cNvPr>
          <p:cNvSpPr txBox="1"/>
          <p:nvPr/>
        </p:nvSpPr>
        <p:spPr>
          <a:xfrm>
            <a:off x="3099213" y="4469671"/>
            <a:ext cx="2435471" cy="2308324"/>
          </a:xfrm>
          <a:prstGeom prst="rect">
            <a:avLst/>
          </a:prstGeom>
          <a:noFill/>
        </p:spPr>
        <p:txBody>
          <a:bodyPr wrap="square" rtlCol="0">
            <a:spAutoFit/>
          </a:bodyPr>
          <a:lstStyle/>
          <a:p>
            <a:pPr algn="ctr"/>
            <a:r>
              <a:rPr lang="en-US" dirty="0">
                <a:solidFill>
                  <a:srgbClr val="213343"/>
                </a:solidFill>
                <a:latin typeface="Arial" panose="020B0604020202020204" pitchFamily="34" charset="0"/>
                <a:cs typeface="Arial" panose="020B0604020202020204" pitchFamily="34" charset="0"/>
              </a:rPr>
              <a:t>Het is op </a:t>
            </a:r>
            <a:r>
              <a:rPr lang="en-US" dirty="0" err="1">
                <a:solidFill>
                  <a:srgbClr val="213343"/>
                </a:solidFill>
                <a:latin typeface="Arial" panose="020B0604020202020204" pitchFamily="34" charset="0"/>
                <a:cs typeface="Arial" panose="020B0604020202020204" pitchFamily="34" charset="0"/>
              </a:rPr>
              <a:t>waarheid</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berust</a:t>
            </a:r>
            <a:endParaRPr lang="en-US" dirty="0">
              <a:solidFill>
                <a:srgbClr val="213343"/>
              </a:solidFill>
              <a:latin typeface="Arial" panose="020B0604020202020204" pitchFamily="34" charset="0"/>
              <a:cs typeface="Arial" panose="020B0604020202020204" pitchFamily="34" charset="0"/>
            </a:endParaRPr>
          </a:p>
          <a:p>
            <a:pPr algn="ctr"/>
            <a:endParaRPr lang="en-US" dirty="0">
              <a:solidFill>
                <a:srgbClr val="213343"/>
              </a:solidFill>
              <a:latin typeface="Arial" panose="020B0604020202020204" pitchFamily="34" charset="0"/>
              <a:cs typeface="Arial" panose="020B0604020202020204" pitchFamily="34" charset="0"/>
            </a:endParaRPr>
          </a:p>
          <a:p>
            <a:pPr algn="ctr"/>
            <a:endParaRPr lang="en-US" dirty="0">
              <a:solidFill>
                <a:srgbClr val="213343"/>
              </a:solidFill>
              <a:latin typeface="Arial" panose="020B0604020202020204" pitchFamily="34" charset="0"/>
              <a:cs typeface="Arial" panose="020B0604020202020204" pitchFamily="34" charset="0"/>
            </a:endParaRPr>
          </a:p>
          <a:p>
            <a:pPr algn="ctr"/>
            <a:endParaRPr lang="en-US" dirty="0">
              <a:solidFill>
                <a:srgbClr val="213343"/>
              </a:solidFill>
              <a:latin typeface="Arial" panose="020B0604020202020204" pitchFamily="34" charset="0"/>
              <a:cs typeface="Arial" panose="020B0604020202020204" pitchFamily="34" charset="0"/>
            </a:endParaRPr>
          </a:p>
          <a:p>
            <a:pPr algn="ctr"/>
            <a:r>
              <a:rPr lang="en-US" dirty="0">
                <a:solidFill>
                  <a:srgbClr val="213343"/>
                </a:solidFill>
                <a:latin typeface="Arial" panose="020B0604020202020204" pitchFamily="34" charset="0"/>
                <a:cs typeface="Arial" panose="020B0604020202020204" pitchFamily="34" charset="0"/>
              </a:rPr>
              <a:t>Er is (</a:t>
            </a:r>
            <a:r>
              <a:rPr lang="en-US" dirty="0" err="1">
                <a:solidFill>
                  <a:srgbClr val="213343"/>
                </a:solidFill>
                <a:latin typeface="Arial" panose="020B0604020202020204" pitchFamily="34" charset="0"/>
                <a:cs typeface="Arial" panose="020B0604020202020204" pitchFamily="34" charset="0"/>
              </a:rPr>
              <a:t>kennelijk</a:t>
            </a:r>
            <a:r>
              <a:rPr lang="en-US" dirty="0">
                <a:solidFill>
                  <a:srgbClr val="213343"/>
                </a:solidFill>
                <a:latin typeface="Arial" panose="020B0604020202020204" pitchFamily="34" charset="0"/>
                <a:cs typeface="Arial" panose="020B0604020202020204" pitchFamily="34" charset="0"/>
              </a:rPr>
              <a:t>) al met </a:t>
            </a:r>
            <a:r>
              <a:rPr lang="en-US" dirty="0" err="1">
                <a:solidFill>
                  <a:srgbClr val="213343"/>
                </a:solidFill>
                <a:latin typeface="Arial" panose="020B0604020202020204" pitchFamily="34" charset="0"/>
                <a:cs typeface="Arial" panose="020B0604020202020204" pitchFamily="34" charset="0"/>
              </a:rPr>
              <a:t>een</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opdrachtgever</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gesproken</a:t>
            </a:r>
            <a:endParaRPr lang="en-US" dirty="0">
              <a:solidFill>
                <a:srgbClr val="213343"/>
              </a:solidFill>
              <a:latin typeface="Arial" panose="020B0604020202020204" pitchFamily="34" charset="0"/>
              <a:cs typeface="Arial" panose="020B0604020202020204" pitchFamily="34" charset="0"/>
            </a:endParaRPr>
          </a:p>
        </p:txBody>
      </p:sp>
      <p:sp>
        <p:nvSpPr>
          <p:cNvPr id="12" name="TextBox 18">
            <a:extLst>
              <a:ext uri="{FF2B5EF4-FFF2-40B4-BE49-F238E27FC236}">
                <a16:creationId xmlns:a16="http://schemas.microsoft.com/office/drawing/2014/main" id="{E874CCDE-4060-64DB-5554-9A7082B32029}"/>
              </a:ext>
            </a:extLst>
          </p:cNvPr>
          <p:cNvSpPr txBox="1"/>
          <p:nvPr/>
        </p:nvSpPr>
        <p:spPr>
          <a:xfrm>
            <a:off x="5534684" y="5148753"/>
            <a:ext cx="1786376" cy="553998"/>
          </a:xfrm>
          <a:prstGeom prst="rect">
            <a:avLst/>
          </a:prstGeom>
          <a:noFill/>
        </p:spPr>
        <p:txBody>
          <a:bodyPr wrap="square" rtlCol="0">
            <a:spAutoFit/>
          </a:bodyPr>
          <a:lstStyle/>
          <a:p>
            <a:pPr algn="ctr"/>
            <a:r>
              <a:rPr lang="en-US" sz="3000" b="1" dirty="0">
                <a:solidFill>
                  <a:srgbClr val="FF0000"/>
                </a:solidFill>
                <a:latin typeface="Arial" panose="020B0604020202020204" pitchFamily="34" charset="0"/>
                <a:cs typeface="Arial" panose="020B0604020202020204" pitchFamily="34" charset="0"/>
              </a:rPr>
              <a:t>MAAR…</a:t>
            </a:r>
          </a:p>
        </p:txBody>
      </p:sp>
      <p:pic>
        <p:nvPicPr>
          <p:cNvPr id="16" name="Afbeelding 15">
            <a:extLst>
              <a:ext uri="{FF2B5EF4-FFF2-40B4-BE49-F238E27FC236}">
                <a16:creationId xmlns:a16="http://schemas.microsoft.com/office/drawing/2014/main" id="{F2CA5058-130D-EE67-460F-E3591EB9C5A8}"/>
              </a:ext>
            </a:extLst>
          </p:cNvPr>
          <p:cNvPicPr>
            <a:picLocks noChangeAspect="1"/>
          </p:cNvPicPr>
          <p:nvPr/>
        </p:nvPicPr>
        <p:blipFill>
          <a:blip r:embed="rId4"/>
          <a:stretch>
            <a:fillRect/>
          </a:stretch>
        </p:blipFill>
        <p:spPr>
          <a:xfrm>
            <a:off x="9973765" y="4374102"/>
            <a:ext cx="2218235" cy="2103301"/>
          </a:xfrm>
          <a:prstGeom prst="rect">
            <a:avLst/>
          </a:prstGeom>
        </p:spPr>
      </p:pic>
      <p:sp>
        <p:nvSpPr>
          <p:cNvPr id="17" name="TextBox 18">
            <a:extLst>
              <a:ext uri="{FF2B5EF4-FFF2-40B4-BE49-F238E27FC236}">
                <a16:creationId xmlns:a16="http://schemas.microsoft.com/office/drawing/2014/main" id="{8C95D3AC-D2CD-7F68-6B87-30CDA94E4AAE}"/>
              </a:ext>
            </a:extLst>
          </p:cNvPr>
          <p:cNvSpPr txBox="1"/>
          <p:nvPr/>
        </p:nvSpPr>
        <p:spPr>
          <a:xfrm>
            <a:off x="7591951" y="4469671"/>
            <a:ext cx="2110923" cy="2031325"/>
          </a:xfrm>
          <a:prstGeom prst="rect">
            <a:avLst/>
          </a:prstGeom>
          <a:noFill/>
        </p:spPr>
        <p:txBody>
          <a:bodyPr wrap="square" rtlCol="0">
            <a:spAutoFit/>
          </a:bodyPr>
          <a:lstStyle/>
          <a:p>
            <a:pPr algn="ctr"/>
            <a:r>
              <a:rPr lang="en-US" dirty="0" err="1">
                <a:solidFill>
                  <a:srgbClr val="213343"/>
                </a:solidFill>
                <a:latin typeface="Arial" panose="020B0604020202020204" pitchFamily="34" charset="0"/>
                <a:cs typeface="Arial" panose="020B0604020202020204" pitchFamily="34" charset="0"/>
              </a:rPr>
              <a:t>Bijna</a:t>
            </a:r>
            <a:r>
              <a:rPr lang="en-US" dirty="0">
                <a:solidFill>
                  <a:srgbClr val="213343"/>
                </a:solidFill>
                <a:latin typeface="Arial" panose="020B0604020202020204" pitchFamily="34" charset="0"/>
                <a:cs typeface="Arial" panose="020B0604020202020204" pitchFamily="34" charset="0"/>
              </a:rPr>
              <a:t> elk </a:t>
            </a:r>
            <a:r>
              <a:rPr lang="en-US" dirty="0" err="1">
                <a:solidFill>
                  <a:srgbClr val="213343"/>
                </a:solidFill>
                <a:latin typeface="Arial" panose="020B0604020202020204" pitchFamily="34" charset="0"/>
                <a:cs typeface="Arial" panose="020B0604020202020204" pitchFamily="34" charset="0"/>
              </a:rPr>
              <a:t>hoofdstuk</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zegt</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hetzelfde</a:t>
            </a:r>
            <a:endParaRPr lang="en-US" dirty="0">
              <a:solidFill>
                <a:srgbClr val="213343"/>
              </a:solidFill>
              <a:latin typeface="Arial" panose="020B0604020202020204" pitchFamily="34" charset="0"/>
              <a:cs typeface="Arial" panose="020B0604020202020204" pitchFamily="34" charset="0"/>
            </a:endParaRPr>
          </a:p>
          <a:p>
            <a:pPr algn="ctr"/>
            <a:endParaRPr lang="en-US" dirty="0">
              <a:solidFill>
                <a:srgbClr val="213343"/>
              </a:solidFill>
              <a:latin typeface="Arial" panose="020B0604020202020204" pitchFamily="34" charset="0"/>
              <a:cs typeface="Arial" panose="020B0604020202020204" pitchFamily="34" charset="0"/>
            </a:endParaRPr>
          </a:p>
          <a:p>
            <a:pPr algn="ctr"/>
            <a:endParaRPr lang="en-US" dirty="0">
              <a:solidFill>
                <a:srgbClr val="213343"/>
              </a:solidFill>
              <a:latin typeface="Arial" panose="020B0604020202020204" pitchFamily="34" charset="0"/>
              <a:cs typeface="Arial" panose="020B0604020202020204" pitchFamily="34" charset="0"/>
            </a:endParaRPr>
          </a:p>
          <a:p>
            <a:pPr algn="ctr"/>
            <a:endParaRPr lang="en-US" dirty="0">
              <a:solidFill>
                <a:srgbClr val="213343"/>
              </a:solidFill>
              <a:latin typeface="Arial" panose="020B0604020202020204" pitchFamily="34" charset="0"/>
              <a:cs typeface="Arial" panose="020B0604020202020204" pitchFamily="34" charset="0"/>
            </a:endParaRPr>
          </a:p>
          <a:p>
            <a:pPr algn="ctr"/>
            <a:r>
              <a:rPr lang="en-US" dirty="0">
                <a:solidFill>
                  <a:srgbClr val="213343"/>
                </a:solidFill>
                <a:latin typeface="Arial" panose="020B0604020202020204" pitchFamily="34" charset="0"/>
                <a:cs typeface="Arial" panose="020B0604020202020204" pitchFamily="34" charset="0"/>
              </a:rPr>
              <a:t>Er mist </a:t>
            </a:r>
            <a:r>
              <a:rPr lang="en-US" dirty="0" err="1">
                <a:solidFill>
                  <a:srgbClr val="213343"/>
                </a:solidFill>
                <a:latin typeface="Arial" panose="020B0604020202020204" pitchFamily="34" charset="0"/>
                <a:cs typeface="Arial" panose="020B0604020202020204" pitchFamily="34" charset="0"/>
              </a:rPr>
              <a:t>veel</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te</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veel</a:t>
            </a:r>
            <a:r>
              <a:rPr lang="en-US" dirty="0">
                <a:solidFill>
                  <a:srgbClr val="213343"/>
                </a:solidFill>
                <a:latin typeface="Arial" panose="020B0604020202020204" pitchFamily="34" charset="0"/>
                <a:cs typeface="Arial" panose="020B0604020202020204" pitchFamily="34" charset="0"/>
              </a:rPr>
              <a:t> </a:t>
            </a:r>
            <a:r>
              <a:rPr lang="en-US" dirty="0" err="1">
                <a:solidFill>
                  <a:srgbClr val="213343"/>
                </a:solidFill>
                <a:latin typeface="Arial" panose="020B0604020202020204" pitchFamily="34" charset="0"/>
                <a:cs typeface="Arial" panose="020B0604020202020204" pitchFamily="34" charset="0"/>
              </a:rPr>
              <a:t>informatie</a:t>
            </a:r>
            <a:endParaRPr lang="en-US" dirty="0">
              <a:solidFill>
                <a:srgbClr val="21334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135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7">
            <a:extLst>
              <a:ext uri="{FF2B5EF4-FFF2-40B4-BE49-F238E27FC236}">
                <a16:creationId xmlns:a16="http://schemas.microsoft.com/office/drawing/2014/main" id="{BA269D03-4CD4-A824-783F-AFAA660F0E45}"/>
              </a:ext>
            </a:extLst>
          </p:cNvPr>
          <p:cNvSpPr txBox="1"/>
          <p:nvPr/>
        </p:nvSpPr>
        <p:spPr>
          <a:xfrm rot="16200000">
            <a:off x="-760560" y="982747"/>
            <a:ext cx="2192786" cy="369332"/>
          </a:xfrm>
          <a:prstGeom prst="rect">
            <a:avLst/>
          </a:prstGeom>
          <a:noFill/>
        </p:spPr>
        <p:txBody>
          <a:bodyPr wrap="square" rtlCol="0">
            <a:spAutoFit/>
          </a:bodyPr>
          <a:lstStyle/>
          <a:p>
            <a:r>
              <a:rPr lang="nl-NL" sz="1800" dirty="0">
                <a:solidFill>
                  <a:schemeClr val="bg1"/>
                </a:solidFill>
                <a:latin typeface="+mn-lt"/>
              </a:rPr>
              <a:t>Jelle van Barneveld</a:t>
            </a:r>
          </a:p>
        </p:txBody>
      </p:sp>
      <p:sp>
        <p:nvSpPr>
          <p:cNvPr id="7" name="TextBox 1">
            <a:extLst>
              <a:ext uri="{FF2B5EF4-FFF2-40B4-BE49-F238E27FC236}">
                <a16:creationId xmlns:a16="http://schemas.microsoft.com/office/drawing/2014/main" id="{E0E66AFB-DF6F-DB65-946D-3F73E052EE22}"/>
              </a:ext>
            </a:extLst>
          </p:cNvPr>
          <p:cNvSpPr txBox="1"/>
          <p:nvPr/>
        </p:nvSpPr>
        <p:spPr>
          <a:xfrm>
            <a:off x="2777658" y="-10754"/>
            <a:ext cx="8144447" cy="643831"/>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3000" b="1" dirty="0" err="1">
                <a:solidFill>
                  <a:srgbClr val="829C30"/>
                </a:solidFill>
                <a:latin typeface="Arial"/>
                <a:ea typeface="MS PGothic" charset="0"/>
              </a:rPr>
              <a:t>Bedrijf</a:t>
            </a:r>
            <a:r>
              <a:rPr lang="en-US" sz="3000" b="1" dirty="0">
                <a:solidFill>
                  <a:srgbClr val="829C30"/>
                </a:solidFill>
                <a:latin typeface="Arial"/>
                <a:ea typeface="MS PGothic" charset="0"/>
              </a:rPr>
              <a:t> &amp; </a:t>
            </a:r>
            <a:r>
              <a:rPr lang="en-US" sz="3000" b="1" dirty="0" err="1">
                <a:solidFill>
                  <a:srgbClr val="829C30"/>
                </a:solidFill>
                <a:latin typeface="Arial"/>
                <a:ea typeface="MS PGothic" charset="0"/>
              </a:rPr>
              <a:t>Probleemdomein</a:t>
            </a:r>
            <a:r>
              <a:rPr lang="en-US" sz="3000" b="1" dirty="0">
                <a:solidFill>
                  <a:srgbClr val="829C30"/>
                </a:solidFill>
                <a:latin typeface="Arial"/>
                <a:ea typeface="MS PGothic" charset="0"/>
              </a:rPr>
              <a:t> - </a:t>
            </a:r>
            <a:r>
              <a:rPr lang="en-US" sz="3000" b="1" dirty="0" err="1">
                <a:solidFill>
                  <a:srgbClr val="829C30"/>
                </a:solidFill>
                <a:latin typeface="Arial"/>
                <a:ea typeface="MS PGothic" charset="0"/>
              </a:rPr>
              <a:t>Beschrijving</a:t>
            </a:r>
            <a:endParaRPr lang="en-US" sz="3000" b="1" dirty="0">
              <a:solidFill>
                <a:srgbClr val="829C30"/>
              </a:solidFill>
              <a:latin typeface="Arial"/>
              <a:ea typeface="MS PGothic" charset="0"/>
            </a:endParaRPr>
          </a:p>
        </p:txBody>
      </p:sp>
      <p:cxnSp>
        <p:nvCxnSpPr>
          <p:cNvPr id="8" name="Straight Connector 10">
            <a:extLst>
              <a:ext uri="{FF2B5EF4-FFF2-40B4-BE49-F238E27FC236}">
                <a16:creationId xmlns:a16="http://schemas.microsoft.com/office/drawing/2014/main" id="{A262CF38-BB42-BEB5-C710-06267CB16BFA}"/>
              </a:ext>
            </a:extLst>
          </p:cNvPr>
          <p:cNvCxnSpPr>
            <a:cxnSpLocks/>
          </p:cNvCxnSpPr>
          <p:nvPr/>
        </p:nvCxnSpPr>
        <p:spPr>
          <a:xfrm>
            <a:off x="988290" y="812800"/>
            <a:ext cx="11203710"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pic>
        <p:nvPicPr>
          <p:cNvPr id="9" name="Afbeelding 8">
            <a:extLst>
              <a:ext uri="{FF2B5EF4-FFF2-40B4-BE49-F238E27FC236}">
                <a16:creationId xmlns:a16="http://schemas.microsoft.com/office/drawing/2014/main" id="{A2CDFCE9-B7C8-1981-F07C-234F83A3D8AD}"/>
              </a:ext>
            </a:extLst>
          </p:cNvPr>
          <p:cNvPicPr>
            <a:picLocks noChangeAspect="1"/>
          </p:cNvPicPr>
          <p:nvPr/>
        </p:nvPicPr>
        <p:blipFill>
          <a:blip r:embed="rId3"/>
          <a:stretch>
            <a:fillRect/>
          </a:stretch>
        </p:blipFill>
        <p:spPr>
          <a:xfrm>
            <a:off x="1076792" y="2315124"/>
            <a:ext cx="4163102" cy="3844213"/>
          </a:xfrm>
          <a:prstGeom prst="rect">
            <a:avLst/>
          </a:prstGeom>
        </p:spPr>
      </p:pic>
      <p:sp>
        <p:nvSpPr>
          <p:cNvPr id="10" name="Tekstvak 9">
            <a:extLst>
              <a:ext uri="{FF2B5EF4-FFF2-40B4-BE49-F238E27FC236}">
                <a16:creationId xmlns:a16="http://schemas.microsoft.com/office/drawing/2014/main" id="{A2504F88-D888-90BA-AF8B-3B1AD90623BD}"/>
              </a:ext>
            </a:extLst>
          </p:cNvPr>
          <p:cNvSpPr txBox="1"/>
          <p:nvPr/>
        </p:nvSpPr>
        <p:spPr>
          <a:xfrm>
            <a:off x="929574" y="844638"/>
            <a:ext cx="4752770" cy="1200329"/>
          </a:xfrm>
          <a:prstGeom prst="rect">
            <a:avLst/>
          </a:prstGeom>
          <a:noFill/>
        </p:spPr>
        <p:txBody>
          <a:bodyPr wrap="square">
            <a:spAutoFit/>
          </a:bodyPr>
          <a:lstStyle/>
          <a:p>
            <a:pPr algn="ctr"/>
            <a:r>
              <a:rPr lang="nl-NL" dirty="0"/>
              <a:t>Schrijf dit hoofdstuk als een trechter.</a:t>
            </a:r>
          </a:p>
          <a:p>
            <a:pPr algn="ctr"/>
            <a:r>
              <a:rPr lang="nl-NL" dirty="0"/>
              <a:t>Beschrijf eerst het bedrijf in zijn algemeenheid en specificeer vervolgens steeds verder naar </a:t>
            </a:r>
            <a:r>
              <a:rPr lang="nl-NL" u="sng" dirty="0"/>
              <a:t>jouw specifieke plek</a:t>
            </a:r>
            <a:r>
              <a:rPr lang="nl-NL" dirty="0"/>
              <a:t> in de organisatie.</a:t>
            </a:r>
          </a:p>
        </p:txBody>
      </p:sp>
      <p:sp>
        <p:nvSpPr>
          <p:cNvPr id="11" name="Tekstvak 10">
            <a:extLst>
              <a:ext uri="{FF2B5EF4-FFF2-40B4-BE49-F238E27FC236}">
                <a16:creationId xmlns:a16="http://schemas.microsoft.com/office/drawing/2014/main" id="{24DF5D01-C92F-B5C5-B264-E0C8EF5985F3}"/>
              </a:ext>
            </a:extLst>
          </p:cNvPr>
          <p:cNvSpPr txBox="1"/>
          <p:nvPr/>
        </p:nvSpPr>
        <p:spPr>
          <a:xfrm>
            <a:off x="2734857" y="2498003"/>
            <a:ext cx="1029856" cy="369332"/>
          </a:xfrm>
          <a:prstGeom prst="rect">
            <a:avLst/>
          </a:prstGeom>
          <a:noFill/>
        </p:spPr>
        <p:txBody>
          <a:bodyPr wrap="square">
            <a:spAutoFit/>
          </a:bodyPr>
          <a:lstStyle/>
          <a:p>
            <a:pPr algn="ctr"/>
            <a:r>
              <a:rPr lang="nl-NL" dirty="0"/>
              <a:t>Bedrijf</a:t>
            </a:r>
          </a:p>
        </p:txBody>
      </p:sp>
      <p:sp>
        <p:nvSpPr>
          <p:cNvPr id="13" name="Tekstvak 12">
            <a:extLst>
              <a:ext uri="{FF2B5EF4-FFF2-40B4-BE49-F238E27FC236}">
                <a16:creationId xmlns:a16="http://schemas.microsoft.com/office/drawing/2014/main" id="{7C2A5A16-8432-3304-D647-B16F72D00BBC}"/>
              </a:ext>
            </a:extLst>
          </p:cNvPr>
          <p:cNvSpPr txBox="1"/>
          <p:nvPr/>
        </p:nvSpPr>
        <p:spPr>
          <a:xfrm>
            <a:off x="2449932" y="3296957"/>
            <a:ext cx="1599706" cy="369332"/>
          </a:xfrm>
          <a:prstGeom prst="rect">
            <a:avLst/>
          </a:prstGeom>
          <a:noFill/>
        </p:spPr>
        <p:txBody>
          <a:bodyPr wrap="square">
            <a:spAutoFit/>
          </a:bodyPr>
          <a:lstStyle/>
          <a:p>
            <a:pPr algn="ctr"/>
            <a:r>
              <a:rPr lang="nl-NL" dirty="0"/>
              <a:t>Hoofdafdeling</a:t>
            </a:r>
          </a:p>
        </p:txBody>
      </p:sp>
      <p:sp>
        <p:nvSpPr>
          <p:cNvPr id="14" name="Tekstvak 13">
            <a:extLst>
              <a:ext uri="{FF2B5EF4-FFF2-40B4-BE49-F238E27FC236}">
                <a16:creationId xmlns:a16="http://schemas.microsoft.com/office/drawing/2014/main" id="{F53963B7-FD9B-7BBA-FAFD-4981507AC5E0}"/>
              </a:ext>
            </a:extLst>
          </p:cNvPr>
          <p:cNvSpPr txBox="1"/>
          <p:nvPr/>
        </p:nvSpPr>
        <p:spPr>
          <a:xfrm>
            <a:off x="2195388" y="3943316"/>
            <a:ext cx="2108794" cy="646331"/>
          </a:xfrm>
          <a:prstGeom prst="rect">
            <a:avLst/>
          </a:prstGeom>
          <a:noFill/>
        </p:spPr>
        <p:txBody>
          <a:bodyPr wrap="square">
            <a:spAutoFit/>
          </a:bodyPr>
          <a:lstStyle/>
          <a:p>
            <a:pPr algn="ctr"/>
            <a:r>
              <a:rPr lang="nl-NL" dirty="0"/>
              <a:t>Subafdeling (indien van toepassing)</a:t>
            </a:r>
          </a:p>
        </p:txBody>
      </p:sp>
      <p:sp>
        <p:nvSpPr>
          <p:cNvPr id="15" name="Tekstvak 14">
            <a:extLst>
              <a:ext uri="{FF2B5EF4-FFF2-40B4-BE49-F238E27FC236}">
                <a16:creationId xmlns:a16="http://schemas.microsoft.com/office/drawing/2014/main" id="{1F5955CE-602F-28E1-C996-E961C6CF4C58}"/>
              </a:ext>
            </a:extLst>
          </p:cNvPr>
          <p:cNvSpPr txBox="1"/>
          <p:nvPr/>
        </p:nvSpPr>
        <p:spPr>
          <a:xfrm>
            <a:off x="2195388" y="4728160"/>
            <a:ext cx="2108794" cy="923330"/>
          </a:xfrm>
          <a:prstGeom prst="rect">
            <a:avLst/>
          </a:prstGeom>
          <a:noFill/>
        </p:spPr>
        <p:txBody>
          <a:bodyPr wrap="square">
            <a:spAutoFit/>
          </a:bodyPr>
          <a:lstStyle/>
          <a:p>
            <a:pPr algn="ctr"/>
            <a:r>
              <a:rPr lang="nl-NL" dirty="0" err="1"/>
              <a:t>Subsubafdeling</a:t>
            </a:r>
            <a:r>
              <a:rPr lang="nl-NL" dirty="0"/>
              <a:t> (indien van toepassing)</a:t>
            </a:r>
          </a:p>
        </p:txBody>
      </p:sp>
      <p:sp>
        <p:nvSpPr>
          <p:cNvPr id="18" name="Tekstvak 17">
            <a:extLst>
              <a:ext uri="{FF2B5EF4-FFF2-40B4-BE49-F238E27FC236}">
                <a16:creationId xmlns:a16="http://schemas.microsoft.com/office/drawing/2014/main" id="{90CDAD75-68B8-2D58-D8F7-BEAEA41F9EB9}"/>
              </a:ext>
            </a:extLst>
          </p:cNvPr>
          <p:cNvSpPr txBox="1"/>
          <p:nvPr/>
        </p:nvSpPr>
        <p:spPr>
          <a:xfrm>
            <a:off x="2388961" y="6157550"/>
            <a:ext cx="1720320" cy="369332"/>
          </a:xfrm>
          <a:prstGeom prst="rect">
            <a:avLst/>
          </a:prstGeom>
          <a:noFill/>
        </p:spPr>
        <p:txBody>
          <a:bodyPr wrap="square">
            <a:spAutoFit/>
          </a:bodyPr>
          <a:lstStyle/>
          <a:p>
            <a:pPr algn="ctr"/>
            <a:r>
              <a:rPr lang="nl-NL" dirty="0"/>
              <a:t>Jouw werkplek!</a:t>
            </a:r>
          </a:p>
        </p:txBody>
      </p:sp>
      <p:sp>
        <p:nvSpPr>
          <p:cNvPr id="19" name="Tekstvak 18">
            <a:extLst>
              <a:ext uri="{FF2B5EF4-FFF2-40B4-BE49-F238E27FC236}">
                <a16:creationId xmlns:a16="http://schemas.microsoft.com/office/drawing/2014/main" id="{886836FD-0A15-FA35-10C2-EF6E828BF957}"/>
              </a:ext>
            </a:extLst>
          </p:cNvPr>
          <p:cNvSpPr txBox="1"/>
          <p:nvPr/>
        </p:nvSpPr>
        <p:spPr>
          <a:xfrm>
            <a:off x="7515487" y="1097753"/>
            <a:ext cx="4525347" cy="2585323"/>
          </a:xfrm>
          <a:prstGeom prst="rect">
            <a:avLst/>
          </a:prstGeom>
          <a:noFill/>
          <a:ln w="57150">
            <a:solidFill>
              <a:srgbClr val="829C30"/>
            </a:solidFill>
          </a:ln>
        </p:spPr>
        <p:txBody>
          <a:bodyPr wrap="square" rtlCol="0">
            <a:spAutoFit/>
          </a:bodyPr>
          <a:lstStyle/>
          <a:p>
            <a:pPr algn="ctr"/>
            <a:r>
              <a:rPr lang="nl-NL" dirty="0"/>
              <a:t>Tips:</a:t>
            </a:r>
          </a:p>
          <a:p>
            <a:pPr algn="ctr"/>
            <a:endParaRPr lang="nl-NL" dirty="0"/>
          </a:p>
          <a:p>
            <a:pPr marL="285750" indent="-285750">
              <a:buFont typeface="Arial" panose="020B0604020202020204" pitchFamily="34" charset="0"/>
              <a:buChar char="•"/>
            </a:pPr>
            <a:r>
              <a:rPr lang="nl-NL" dirty="0"/>
              <a:t>Beschrijf in elk geval de soort organisatie en het bedrijfsdoel.</a:t>
            </a:r>
          </a:p>
          <a:p>
            <a:pPr marL="285750" indent="-285750">
              <a:buFont typeface="Arial" panose="020B0604020202020204" pitchFamily="34" charset="0"/>
              <a:buChar char="•"/>
            </a:pPr>
            <a:r>
              <a:rPr lang="nl-NL" dirty="0"/>
              <a:t>Andere voorbeeldinfo: belangrijkste activiteiten/producten/diensten, (soorten) klanten, omvang (in aantallen).</a:t>
            </a:r>
          </a:p>
          <a:p>
            <a:pPr marL="285750" indent="-285750">
              <a:buFont typeface="Arial" panose="020B0604020202020204" pitchFamily="34" charset="0"/>
              <a:buChar char="•"/>
            </a:pPr>
            <a:r>
              <a:rPr lang="nl-NL" dirty="0"/>
              <a:t>Vraag deze informatie proactief op bij de opdrachtgever!</a:t>
            </a:r>
          </a:p>
        </p:txBody>
      </p:sp>
      <p:cxnSp>
        <p:nvCxnSpPr>
          <p:cNvPr id="21" name="Rechte verbindingslijn 20">
            <a:extLst>
              <a:ext uri="{FF2B5EF4-FFF2-40B4-BE49-F238E27FC236}">
                <a16:creationId xmlns:a16="http://schemas.microsoft.com/office/drawing/2014/main" id="{3BE18EB1-C34C-E8B8-2313-F9AA6F6B5C1F}"/>
              </a:ext>
            </a:extLst>
          </p:cNvPr>
          <p:cNvCxnSpPr>
            <a:cxnSpLocks/>
          </p:cNvCxnSpPr>
          <p:nvPr/>
        </p:nvCxnSpPr>
        <p:spPr>
          <a:xfrm>
            <a:off x="5094514" y="2682669"/>
            <a:ext cx="2384880"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
        <p:nvSpPr>
          <p:cNvPr id="24" name="Tekstvak 23">
            <a:extLst>
              <a:ext uri="{FF2B5EF4-FFF2-40B4-BE49-F238E27FC236}">
                <a16:creationId xmlns:a16="http://schemas.microsoft.com/office/drawing/2014/main" id="{086B527E-A518-6A99-0D0D-84C2CA83012A}"/>
              </a:ext>
            </a:extLst>
          </p:cNvPr>
          <p:cNvSpPr txBox="1"/>
          <p:nvPr/>
        </p:nvSpPr>
        <p:spPr>
          <a:xfrm>
            <a:off x="7479394" y="3968028"/>
            <a:ext cx="4525347" cy="2862322"/>
          </a:xfrm>
          <a:prstGeom prst="rect">
            <a:avLst/>
          </a:prstGeom>
          <a:noFill/>
          <a:ln w="57150">
            <a:solidFill>
              <a:srgbClr val="829C30"/>
            </a:solidFill>
          </a:ln>
        </p:spPr>
        <p:txBody>
          <a:bodyPr wrap="square" rtlCol="0">
            <a:spAutoFit/>
          </a:bodyPr>
          <a:lstStyle/>
          <a:p>
            <a:pPr algn="ctr"/>
            <a:r>
              <a:rPr lang="nl-NL" dirty="0"/>
              <a:t>Tips:</a:t>
            </a:r>
          </a:p>
          <a:p>
            <a:endParaRPr lang="nl-NL" dirty="0"/>
          </a:p>
          <a:p>
            <a:pPr marL="285750" indent="-285750">
              <a:buFont typeface="Arial" panose="020B0604020202020204" pitchFamily="34" charset="0"/>
              <a:buChar char="•"/>
            </a:pPr>
            <a:r>
              <a:rPr lang="nl-NL" dirty="0"/>
              <a:t>Vraag/neem een organigram op voor een overzicht van afdelingen.</a:t>
            </a:r>
          </a:p>
          <a:p>
            <a:pPr marL="285750" indent="-285750">
              <a:buFont typeface="Arial" panose="020B0604020202020204" pitchFamily="34" charset="0"/>
              <a:buChar char="•"/>
            </a:pPr>
            <a:r>
              <a:rPr lang="nl-NL" dirty="0"/>
              <a:t>Beschrijf het doel van de afdeling waar jij werkt. Hoe sluit deze aan op het bovenliggende bedrijfsdoel?</a:t>
            </a:r>
          </a:p>
          <a:p>
            <a:pPr marL="285750" indent="-285750">
              <a:buFont typeface="Arial" panose="020B0604020202020204" pitchFamily="34" charset="0"/>
              <a:buChar char="•"/>
            </a:pPr>
            <a:r>
              <a:rPr lang="nl-NL" dirty="0"/>
              <a:t>Beschrijf hier, indien van toepassing, de binnen de afdeling gebruikte systemen en programmeertalen.</a:t>
            </a:r>
          </a:p>
        </p:txBody>
      </p:sp>
      <p:sp>
        <p:nvSpPr>
          <p:cNvPr id="25" name="Tekstvak 24">
            <a:extLst>
              <a:ext uri="{FF2B5EF4-FFF2-40B4-BE49-F238E27FC236}">
                <a16:creationId xmlns:a16="http://schemas.microsoft.com/office/drawing/2014/main" id="{63B805EA-7ED2-BFB7-4703-1DB72643ACB0}"/>
              </a:ext>
            </a:extLst>
          </p:cNvPr>
          <p:cNvSpPr txBox="1"/>
          <p:nvPr/>
        </p:nvSpPr>
        <p:spPr>
          <a:xfrm>
            <a:off x="1250112" y="3095681"/>
            <a:ext cx="4525347" cy="3416320"/>
          </a:xfrm>
          <a:prstGeom prst="rect">
            <a:avLst/>
          </a:prstGeom>
          <a:noFill/>
          <a:ln w="57150">
            <a:solidFill>
              <a:srgbClr val="829C30"/>
            </a:solidFill>
          </a:ln>
        </p:spPr>
        <p:txBody>
          <a:bodyPr wrap="square" rtlCol="0">
            <a:spAutoFit/>
          </a:bodyPr>
          <a:lstStyle/>
          <a:p>
            <a:pPr algn="ctr"/>
            <a:endParaRPr lang="nl-NL" dirty="0"/>
          </a:p>
          <a:p>
            <a:pPr algn="ctr"/>
            <a:endParaRPr lang="nl-NL" dirty="0"/>
          </a:p>
          <a:p>
            <a:pPr algn="ctr"/>
            <a:endParaRPr lang="nl-NL" dirty="0"/>
          </a:p>
          <a:p>
            <a:pPr algn="ctr"/>
            <a:endParaRPr lang="nl-NL" dirty="0"/>
          </a:p>
          <a:p>
            <a:pPr algn="ctr"/>
            <a:endParaRPr lang="nl-NL" dirty="0"/>
          </a:p>
          <a:p>
            <a:pPr algn="ctr"/>
            <a:endParaRPr lang="nl-NL" dirty="0"/>
          </a:p>
          <a:p>
            <a:pPr algn="ctr"/>
            <a:endParaRPr lang="nl-NL" dirty="0"/>
          </a:p>
          <a:p>
            <a:pPr algn="ctr"/>
            <a:endParaRPr lang="nl-NL" dirty="0"/>
          </a:p>
          <a:p>
            <a:pPr algn="ctr"/>
            <a:endParaRPr lang="nl-NL" dirty="0"/>
          </a:p>
          <a:p>
            <a:pPr algn="ctr"/>
            <a:endParaRPr lang="nl-NL" dirty="0"/>
          </a:p>
          <a:p>
            <a:pPr algn="ctr"/>
            <a:endParaRPr lang="nl-NL" dirty="0"/>
          </a:p>
          <a:p>
            <a:pPr algn="ctr"/>
            <a:endParaRPr lang="nl-NL" dirty="0"/>
          </a:p>
        </p:txBody>
      </p:sp>
      <p:cxnSp>
        <p:nvCxnSpPr>
          <p:cNvPr id="26" name="Rechte verbindingslijn 25">
            <a:extLst>
              <a:ext uri="{FF2B5EF4-FFF2-40B4-BE49-F238E27FC236}">
                <a16:creationId xmlns:a16="http://schemas.microsoft.com/office/drawing/2014/main" id="{A4BE0461-64F8-01B3-1273-DD9C8E17CF3F}"/>
              </a:ext>
            </a:extLst>
          </p:cNvPr>
          <p:cNvCxnSpPr>
            <a:cxnSpLocks/>
          </p:cNvCxnSpPr>
          <p:nvPr/>
        </p:nvCxnSpPr>
        <p:spPr>
          <a:xfrm>
            <a:off x="5775459" y="4925126"/>
            <a:ext cx="1703935"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6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7">
            <a:extLst>
              <a:ext uri="{FF2B5EF4-FFF2-40B4-BE49-F238E27FC236}">
                <a16:creationId xmlns:a16="http://schemas.microsoft.com/office/drawing/2014/main" id="{BA269D03-4CD4-A824-783F-AFAA660F0E45}"/>
              </a:ext>
            </a:extLst>
          </p:cNvPr>
          <p:cNvSpPr txBox="1"/>
          <p:nvPr/>
        </p:nvSpPr>
        <p:spPr>
          <a:xfrm rot="16200000">
            <a:off x="-760560" y="982747"/>
            <a:ext cx="2192786" cy="369332"/>
          </a:xfrm>
          <a:prstGeom prst="rect">
            <a:avLst/>
          </a:prstGeom>
          <a:noFill/>
        </p:spPr>
        <p:txBody>
          <a:bodyPr wrap="square" rtlCol="0">
            <a:spAutoFit/>
          </a:bodyPr>
          <a:lstStyle/>
          <a:p>
            <a:r>
              <a:rPr lang="nl-NL" sz="1800" dirty="0">
                <a:solidFill>
                  <a:schemeClr val="bg1"/>
                </a:solidFill>
                <a:latin typeface="+mn-lt"/>
              </a:rPr>
              <a:t>Jelle van Barneveld</a:t>
            </a:r>
          </a:p>
        </p:txBody>
      </p:sp>
      <p:sp>
        <p:nvSpPr>
          <p:cNvPr id="7" name="TextBox 1">
            <a:extLst>
              <a:ext uri="{FF2B5EF4-FFF2-40B4-BE49-F238E27FC236}">
                <a16:creationId xmlns:a16="http://schemas.microsoft.com/office/drawing/2014/main" id="{E0E66AFB-DF6F-DB65-946D-3F73E052EE22}"/>
              </a:ext>
            </a:extLst>
          </p:cNvPr>
          <p:cNvSpPr txBox="1"/>
          <p:nvPr/>
        </p:nvSpPr>
        <p:spPr>
          <a:xfrm>
            <a:off x="2777658" y="-10754"/>
            <a:ext cx="8144447" cy="643831"/>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3000" b="1" dirty="0" err="1">
                <a:solidFill>
                  <a:srgbClr val="829C30"/>
                </a:solidFill>
                <a:latin typeface="Arial"/>
                <a:ea typeface="MS PGothic" charset="0"/>
              </a:rPr>
              <a:t>Bedrijf</a:t>
            </a:r>
            <a:r>
              <a:rPr lang="en-US" sz="3000" b="1" dirty="0">
                <a:solidFill>
                  <a:srgbClr val="829C30"/>
                </a:solidFill>
                <a:latin typeface="Arial"/>
                <a:ea typeface="MS PGothic" charset="0"/>
              </a:rPr>
              <a:t> &amp; </a:t>
            </a:r>
            <a:r>
              <a:rPr lang="en-US" sz="3000" b="1" dirty="0" err="1">
                <a:solidFill>
                  <a:srgbClr val="829C30"/>
                </a:solidFill>
                <a:latin typeface="Arial"/>
                <a:ea typeface="MS PGothic" charset="0"/>
              </a:rPr>
              <a:t>Probleemdomein</a:t>
            </a:r>
            <a:r>
              <a:rPr lang="en-US" sz="3000" b="1" dirty="0">
                <a:solidFill>
                  <a:srgbClr val="829C30"/>
                </a:solidFill>
                <a:latin typeface="Arial"/>
                <a:ea typeface="MS PGothic" charset="0"/>
              </a:rPr>
              <a:t> - </a:t>
            </a:r>
            <a:r>
              <a:rPr lang="en-US" sz="3000" b="1" dirty="0" err="1">
                <a:solidFill>
                  <a:srgbClr val="829C30"/>
                </a:solidFill>
                <a:latin typeface="Arial"/>
                <a:ea typeface="MS PGothic" charset="0"/>
              </a:rPr>
              <a:t>Voorbeelden</a:t>
            </a:r>
            <a:r>
              <a:rPr lang="en-US" sz="3000" b="1" dirty="0">
                <a:solidFill>
                  <a:srgbClr val="829C30"/>
                </a:solidFill>
                <a:latin typeface="Arial"/>
                <a:ea typeface="MS PGothic" charset="0"/>
              </a:rPr>
              <a:t> </a:t>
            </a:r>
          </a:p>
        </p:txBody>
      </p:sp>
      <p:cxnSp>
        <p:nvCxnSpPr>
          <p:cNvPr id="8" name="Straight Connector 10">
            <a:extLst>
              <a:ext uri="{FF2B5EF4-FFF2-40B4-BE49-F238E27FC236}">
                <a16:creationId xmlns:a16="http://schemas.microsoft.com/office/drawing/2014/main" id="{A262CF38-BB42-BEB5-C710-06267CB16BFA}"/>
              </a:ext>
            </a:extLst>
          </p:cNvPr>
          <p:cNvCxnSpPr>
            <a:cxnSpLocks/>
          </p:cNvCxnSpPr>
          <p:nvPr/>
        </p:nvCxnSpPr>
        <p:spPr>
          <a:xfrm>
            <a:off x="988290" y="812800"/>
            <a:ext cx="11203710"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A2504F88-D888-90BA-AF8B-3B1AD90623BD}"/>
              </a:ext>
            </a:extLst>
          </p:cNvPr>
          <p:cNvSpPr txBox="1"/>
          <p:nvPr/>
        </p:nvSpPr>
        <p:spPr>
          <a:xfrm>
            <a:off x="1061415" y="5206487"/>
            <a:ext cx="4751555" cy="1200329"/>
          </a:xfrm>
          <a:prstGeom prst="rect">
            <a:avLst/>
          </a:prstGeom>
          <a:noFill/>
          <a:ln w="57150">
            <a:solidFill>
              <a:srgbClr val="829C30"/>
            </a:solidFill>
          </a:ln>
        </p:spPr>
        <p:txBody>
          <a:bodyPr wrap="square">
            <a:spAutoFit/>
          </a:bodyPr>
          <a:lstStyle/>
          <a:p>
            <a:r>
              <a:rPr lang="nl-NL" dirty="0"/>
              <a:t>Als onderdeel van de opdracht zal er een </a:t>
            </a:r>
            <a:r>
              <a:rPr lang="nl-NL" dirty="0" err="1"/>
              <a:t>Chatbot</a:t>
            </a:r>
            <a:r>
              <a:rPr lang="nl-NL" dirty="0"/>
              <a:t> gemaakt worden, waarmee potentiële klanten op intuïtieve wijze afspraken kunnen maken met een van de consultant.</a:t>
            </a:r>
          </a:p>
        </p:txBody>
      </p:sp>
      <p:sp>
        <p:nvSpPr>
          <p:cNvPr id="3" name="Tekstvak 2">
            <a:extLst>
              <a:ext uri="{FF2B5EF4-FFF2-40B4-BE49-F238E27FC236}">
                <a16:creationId xmlns:a16="http://schemas.microsoft.com/office/drawing/2014/main" id="{011F2FEA-B487-2A5F-CAC5-4BCD42AE8C01}"/>
              </a:ext>
            </a:extLst>
          </p:cNvPr>
          <p:cNvSpPr txBox="1"/>
          <p:nvPr/>
        </p:nvSpPr>
        <p:spPr>
          <a:xfrm>
            <a:off x="7515487" y="1538320"/>
            <a:ext cx="4525347" cy="923330"/>
          </a:xfrm>
          <a:prstGeom prst="rect">
            <a:avLst/>
          </a:prstGeom>
          <a:noFill/>
          <a:ln w="57150">
            <a:solidFill>
              <a:srgbClr val="829C30"/>
            </a:solidFill>
          </a:ln>
        </p:spPr>
        <p:txBody>
          <a:bodyPr wrap="square" rtlCol="0">
            <a:spAutoFit/>
          </a:bodyPr>
          <a:lstStyle/>
          <a:p>
            <a:r>
              <a:rPr lang="nl-NL" dirty="0"/>
              <a:t>Wel erg weinig info over het bedrijf. Welke producten en diensten worden bijvoorbeeld geleverd om het bedrijfsdoel te realiseren?</a:t>
            </a:r>
          </a:p>
        </p:txBody>
      </p:sp>
      <p:sp>
        <p:nvSpPr>
          <p:cNvPr id="5" name="Tekstvak 4">
            <a:extLst>
              <a:ext uri="{FF2B5EF4-FFF2-40B4-BE49-F238E27FC236}">
                <a16:creationId xmlns:a16="http://schemas.microsoft.com/office/drawing/2014/main" id="{85EFA87F-983B-2748-9882-8D1B4D97A07C}"/>
              </a:ext>
            </a:extLst>
          </p:cNvPr>
          <p:cNvSpPr txBox="1"/>
          <p:nvPr/>
        </p:nvSpPr>
        <p:spPr>
          <a:xfrm>
            <a:off x="1126842" y="1538320"/>
            <a:ext cx="4686129" cy="1477328"/>
          </a:xfrm>
          <a:prstGeom prst="rect">
            <a:avLst/>
          </a:prstGeom>
          <a:noFill/>
          <a:ln w="57150">
            <a:solidFill>
              <a:srgbClr val="829C30"/>
            </a:solidFill>
          </a:ln>
        </p:spPr>
        <p:txBody>
          <a:bodyPr wrap="square">
            <a:spAutoFit/>
          </a:bodyPr>
          <a:lstStyle/>
          <a:p>
            <a:r>
              <a:rPr lang="nl-NL" dirty="0"/>
              <a:t>Deze stage zal plaatsvinden bij Consultants2Go, welke met slechts één filiaal gevestigd is in Utrecht. Deze organisatie heeft als doel om bedrijven te helpen hun teams van werknemers te laten excelleren.</a:t>
            </a:r>
          </a:p>
        </p:txBody>
      </p:sp>
      <p:sp>
        <p:nvSpPr>
          <p:cNvPr id="16" name="Tekstvak 15">
            <a:extLst>
              <a:ext uri="{FF2B5EF4-FFF2-40B4-BE49-F238E27FC236}">
                <a16:creationId xmlns:a16="http://schemas.microsoft.com/office/drawing/2014/main" id="{BB6F91D5-6DA1-CDD5-0AE9-169EB5563205}"/>
              </a:ext>
            </a:extLst>
          </p:cNvPr>
          <p:cNvSpPr txBox="1"/>
          <p:nvPr/>
        </p:nvSpPr>
        <p:spPr>
          <a:xfrm>
            <a:off x="1126842" y="3510903"/>
            <a:ext cx="4686128" cy="1200329"/>
          </a:xfrm>
          <a:prstGeom prst="rect">
            <a:avLst/>
          </a:prstGeom>
          <a:noFill/>
          <a:ln w="57150">
            <a:solidFill>
              <a:srgbClr val="829C30"/>
            </a:solidFill>
          </a:ln>
        </p:spPr>
        <p:txBody>
          <a:bodyPr wrap="square">
            <a:spAutoFit/>
          </a:bodyPr>
          <a:lstStyle/>
          <a:p>
            <a:r>
              <a:rPr lang="nl-NL" dirty="0"/>
              <a:t>Deze opdracht zal uitgevoerd binnen de </a:t>
            </a:r>
            <a:r>
              <a:rPr lang="nl-NL" dirty="0" err="1"/>
              <a:t>webafdeling</a:t>
            </a:r>
            <a:r>
              <a:rPr lang="nl-NL" dirty="0"/>
              <a:t>, die verantwoordelijk is voor het onderhouden van de website en het bouwen van nieuwe functionaliteiten waar nodig.</a:t>
            </a:r>
          </a:p>
        </p:txBody>
      </p:sp>
      <p:cxnSp>
        <p:nvCxnSpPr>
          <p:cNvPr id="17" name="Rechte verbindingslijn 16">
            <a:extLst>
              <a:ext uri="{FF2B5EF4-FFF2-40B4-BE49-F238E27FC236}">
                <a16:creationId xmlns:a16="http://schemas.microsoft.com/office/drawing/2014/main" id="{8A8867AF-897F-691D-DBFA-B5302B774C0B}"/>
              </a:ext>
            </a:extLst>
          </p:cNvPr>
          <p:cNvCxnSpPr>
            <a:cxnSpLocks/>
            <a:endCxn id="3" idx="1"/>
          </p:cNvCxnSpPr>
          <p:nvPr/>
        </p:nvCxnSpPr>
        <p:spPr>
          <a:xfrm flipV="1">
            <a:off x="5812970" y="1999985"/>
            <a:ext cx="1702517"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578B1926-BCE3-FE5B-AF44-4B680ED5E57E}"/>
              </a:ext>
            </a:extLst>
          </p:cNvPr>
          <p:cNvSpPr txBox="1"/>
          <p:nvPr/>
        </p:nvSpPr>
        <p:spPr>
          <a:xfrm>
            <a:off x="7515487" y="3510902"/>
            <a:ext cx="4525347" cy="1200329"/>
          </a:xfrm>
          <a:prstGeom prst="rect">
            <a:avLst/>
          </a:prstGeom>
          <a:noFill/>
          <a:ln w="57150">
            <a:solidFill>
              <a:srgbClr val="829C30"/>
            </a:solidFill>
          </a:ln>
        </p:spPr>
        <p:txBody>
          <a:bodyPr wrap="square" rtlCol="0">
            <a:spAutoFit/>
          </a:bodyPr>
          <a:lstStyle/>
          <a:p>
            <a:r>
              <a:rPr lang="nl-NL" dirty="0"/>
              <a:t>Weinig info over de afdeling. Hoe draagt de website bij aan het bedrijfsdoel? Schrijf ook alvast wat over klanten, systemen en gebruikte (programmeer-)technieken!</a:t>
            </a:r>
          </a:p>
        </p:txBody>
      </p:sp>
      <p:cxnSp>
        <p:nvCxnSpPr>
          <p:cNvPr id="23" name="Rechte verbindingslijn 22">
            <a:extLst>
              <a:ext uri="{FF2B5EF4-FFF2-40B4-BE49-F238E27FC236}">
                <a16:creationId xmlns:a16="http://schemas.microsoft.com/office/drawing/2014/main" id="{2118D6E4-E63B-0DEA-CC97-442151EC44A8}"/>
              </a:ext>
            </a:extLst>
          </p:cNvPr>
          <p:cNvCxnSpPr>
            <a:cxnSpLocks/>
          </p:cNvCxnSpPr>
          <p:nvPr/>
        </p:nvCxnSpPr>
        <p:spPr>
          <a:xfrm flipV="1">
            <a:off x="5826622" y="4111066"/>
            <a:ext cx="1702517"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
        <p:nvSpPr>
          <p:cNvPr id="27" name="Tekstvak 26">
            <a:extLst>
              <a:ext uri="{FF2B5EF4-FFF2-40B4-BE49-F238E27FC236}">
                <a16:creationId xmlns:a16="http://schemas.microsoft.com/office/drawing/2014/main" id="{F8D969D5-64FD-4C8F-1D09-F5BEDC118218}"/>
              </a:ext>
            </a:extLst>
          </p:cNvPr>
          <p:cNvSpPr txBox="1"/>
          <p:nvPr/>
        </p:nvSpPr>
        <p:spPr>
          <a:xfrm>
            <a:off x="7515487" y="5265311"/>
            <a:ext cx="4539000" cy="1477328"/>
          </a:xfrm>
          <a:prstGeom prst="rect">
            <a:avLst/>
          </a:prstGeom>
          <a:noFill/>
          <a:ln w="57150">
            <a:solidFill>
              <a:srgbClr val="829C30"/>
            </a:solidFill>
          </a:ln>
        </p:spPr>
        <p:txBody>
          <a:bodyPr wrap="square" rtlCol="0">
            <a:spAutoFit/>
          </a:bodyPr>
          <a:lstStyle/>
          <a:p>
            <a:r>
              <a:rPr lang="nl-NL" b="1" dirty="0">
                <a:solidFill>
                  <a:srgbClr val="FF0000"/>
                </a:solidFill>
              </a:rPr>
              <a:t>Voor deze informatie is het nog veel te vroeg!</a:t>
            </a:r>
          </a:p>
          <a:p>
            <a:r>
              <a:rPr lang="nl-NL" dirty="0"/>
              <a:t>Pas verderop vertel je wat </a:t>
            </a:r>
            <a:r>
              <a:rPr lang="nl-NL" u="sng" dirty="0"/>
              <a:t>jij</a:t>
            </a:r>
            <a:r>
              <a:rPr lang="nl-NL" dirty="0"/>
              <a:t> gaat doen. Dit hoofdstuk beschrijf je puur en alleen vanuit het bedrijf, </a:t>
            </a:r>
            <a:r>
              <a:rPr lang="nl-NL" b="1" dirty="0">
                <a:solidFill>
                  <a:srgbClr val="FF0000"/>
                </a:solidFill>
              </a:rPr>
              <a:t>weersta de verleiding om te vroeg vanuit jouw technische oplossing te denken.</a:t>
            </a:r>
          </a:p>
        </p:txBody>
      </p:sp>
      <p:cxnSp>
        <p:nvCxnSpPr>
          <p:cNvPr id="28" name="Rechte verbindingslijn 27">
            <a:extLst>
              <a:ext uri="{FF2B5EF4-FFF2-40B4-BE49-F238E27FC236}">
                <a16:creationId xmlns:a16="http://schemas.microsoft.com/office/drawing/2014/main" id="{C92C3612-9D7C-C03A-B793-D34D9D5DE067}"/>
              </a:ext>
            </a:extLst>
          </p:cNvPr>
          <p:cNvCxnSpPr>
            <a:cxnSpLocks/>
          </p:cNvCxnSpPr>
          <p:nvPr/>
        </p:nvCxnSpPr>
        <p:spPr>
          <a:xfrm flipV="1">
            <a:off x="5812969" y="5827529"/>
            <a:ext cx="1702517"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73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2"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7">
            <a:extLst>
              <a:ext uri="{FF2B5EF4-FFF2-40B4-BE49-F238E27FC236}">
                <a16:creationId xmlns:a16="http://schemas.microsoft.com/office/drawing/2014/main" id="{BA269D03-4CD4-A824-783F-AFAA660F0E45}"/>
              </a:ext>
            </a:extLst>
          </p:cNvPr>
          <p:cNvSpPr txBox="1"/>
          <p:nvPr/>
        </p:nvSpPr>
        <p:spPr>
          <a:xfrm rot="16200000">
            <a:off x="-760560" y="982747"/>
            <a:ext cx="2192786" cy="369332"/>
          </a:xfrm>
          <a:prstGeom prst="rect">
            <a:avLst/>
          </a:prstGeom>
          <a:noFill/>
        </p:spPr>
        <p:txBody>
          <a:bodyPr wrap="square" rtlCol="0">
            <a:spAutoFit/>
          </a:bodyPr>
          <a:lstStyle/>
          <a:p>
            <a:r>
              <a:rPr lang="nl-NL" sz="1800" dirty="0">
                <a:solidFill>
                  <a:schemeClr val="bg1"/>
                </a:solidFill>
                <a:latin typeface="+mn-lt"/>
              </a:rPr>
              <a:t>Jelle van Barneveld</a:t>
            </a:r>
          </a:p>
        </p:txBody>
      </p:sp>
      <p:sp>
        <p:nvSpPr>
          <p:cNvPr id="7" name="TextBox 1">
            <a:extLst>
              <a:ext uri="{FF2B5EF4-FFF2-40B4-BE49-F238E27FC236}">
                <a16:creationId xmlns:a16="http://schemas.microsoft.com/office/drawing/2014/main" id="{E0E66AFB-DF6F-DB65-946D-3F73E052EE22}"/>
              </a:ext>
            </a:extLst>
          </p:cNvPr>
          <p:cNvSpPr txBox="1"/>
          <p:nvPr/>
        </p:nvSpPr>
        <p:spPr>
          <a:xfrm>
            <a:off x="2777658" y="-10754"/>
            <a:ext cx="8144447" cy="643831"/>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3000" b="1" dirty="0" err="1">
                <a:solidFill>
                  <a:srgbClr val="829C30"/>
                </a:solidFill>
                <a:latin typeface="Arial"/>
                <a:ea typeface="MS PGothic" charset="0"/>
              </a:rPr>
              <a:t>Aanleiding</a:t>
            </a:r>
            <a:r>
              <a:rPr lang="en-US" sz="3000" b="1" dirty="0">
                <a:solidFill>
                  <a:srgbClr val="829C30"/>
                </a:solidFill>
                <a:latin typeface="Arial"/>
                <a:ea typeface="MS PGothic" charset="0"/>
              </a:rPr>
              <a:t>: </a:t>
            </a:r>
            <a:r>
              <a:rPr lang="en-US" sz="3000" b="1" dirty="0" err="1">
                <a:solidFill>
                  <a:srgbClr val="829C30"/>
                </a:solidFill>
                <a:latin typeface="Arial"/>
                <a:ea typeface="MS PGothic" charset="0"/>
              </a:rPr>
              <a:t>probleem</a:t>
            </a:r>
            <a:r>
              <a:rPr lang="en-US" sz="3000" b="1" dirty="0">
                <a:solidFill>
                  <a:srgbClr val="829C30"/>
                </a:solidFill>
                <a:latin typeface="Arial"/>
                <a:ea typeface="MS PGothic" charset="0"/>
              </a:rPr>
              <a:t> of </a:t>
            </a:r>
            <a:r>
              <a:rPr lang="en-US" sz="3000" b="1" dirty="0" err="1">
                <a:solidFill>
                  <a:srgbClr val="829C30"/>
                </a:solidFill>
                <a:latin typeface="Arial"/>
                <a:ea typeface="MS PGothic" charset="0"/>
              </a:rPr>
              <a:t>juist</a:t>
            </a:r>
            <a:r>
              <a:rPr lang="en-US" sz="3000" b="1" dirty="0">
                <a:solidFill>
                  <a:srgbClr val="829C30"/>
                </a:solidFill>
                <a:latin typeface="Arial"/>
                <a:ea typeface="MS PGothic" charset="0"/>
              </a:rPr>
              <a:t> </a:t>
            </a:r>
            <a:r>
              <a:rPr lang="en-US" sz="3000" b="1" dirty="0" err="1">
                <a:solidFill>
                  <a:srgbClr val="829C30"/>
                </a:solidFill>
                <a:latin typeface="Arial"/>
                <a:ea typeface="MS PGothic" charset="0"/>
              </a:rPr>
              <a:t>kans</a:t>
            </a:r>
            <a:r>
              <a:rPr lang="en-US" sz="3000" b="1" dirty="0">
                <a:solidFill>
                  <a:srgbClr val="829C30"/>
                </a:solidFill>
                <a:latin typeface="Arial"/>
                <a:ea typeface="MS PGothic" charset="0"/>
              </a:rPr>
              <a:t>?</a:t>
            </a:r>
          </a:p>
        </p:txBody>
      </p:sp>
      <p:cxnSp>
        <p:nvCxnSpPr>
          <p:cNvPr id="8" name="Straight Connector 10">
            <a:extLst>
              <a:ext uri="{FF2B5EF4-FFF2-40B4-BE49-F238E27FC236}">
                <a16:creationId xmlns:a16="http://schemas.microsoft.com/office/drawing/2014/main" id="{A262CF38-BB42-BEB5-C710-06267CB16BFA}"/>
              </a:ext>
            </a:extLst>
          </p:cNvPr>
          <p:cNvCxnSpPr>
            <a:cxnSpLocks/>
          </p:cNvCxnSpPr>
          <p:nvPr/>
        </p:nvCxnSpPr>
        <p:spPr>
          <a:xfrm>
            <a:off x="988290" y="812800"/>
            <a:ext cx="11203710"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A2504F88-D888-90BA-AF8B-3B1AD90623BD}"/>
              </a:ext>
            </a:extLst>
          </p:cNvPr>
          <p:cNvSpPr txBox="1"/>
          <p:nvPr/>
        </p:nvSpPr>
        <p:spPr>
          <a:xfrm>
            <a:off x="1088760" y="2859650"/>
            <a:ext cx="5234662" cy="2862322"/>
          </a:xfrm>
          <a:prstGeom prst="rect">
            <a:avLst/>
          </a:prstGeom>
          <a:noFill/>
        </p:spPr>
        <p:txBody>
          <a:bodyPr wrap="square">
            <a:spAutoFit/>
          </a:bodyPr>
          <a:lstStyle/>
          <a:p>
            <a:pPr algn="ctr"/>
            <a:r>
              <a:rPr lang="nl-NL" dirty="0"/>
              <a:t>De huidige situatie belemmert jouw afdeling om bij te dragen aan het bedrijfsdoel.</a:t>
            </a:r>
          </a:p>
          <a:p>
            <a:endParaRPr lang="nl-NL" dirty="0"/>
          </a:p>
          <a:p>
            <a:r>
              <a:rPr lang="nl-NL" dirty="0"/>
              <a:t>Beschrijf…</a:t>
            </a:r>
          </a:p>
          <a:p>
            <a:pPr marL="285750" indent="-285750">
              <a:buFont typeface="Arial" panose="020B0604020202020204" pitchFamily="34" charset="0"/>
              <a:buChar char="•"/>
            </a:pPr>
            <a:r>
              <a:rPr lang="nl-NL" dirty="0"/>
              <a:t>Het probleem op zichzelf.</a:t>
            </a:r>
          </a:p>
          <a:p>
            <a:pPr marL="285750" indent="-285750">
              <a:buFont typeface="Arial" panose="020B0604020202020204" pitchFamily="34" charset="0"/>
              <a:buChar char="•"/>
            </a:pPr>
            <a:r>
              <a:rPr lang="nl-NL" dirty="0"/>
              <a:t>De impact van het probleem: waarom wordt het bedrijfsdoel hierdoor belemmerd?</a:t>
            </a:r>
          </a:p>
          <a:p>
            <a:pPr marL="285750" indent="-285750">
              <a:buFont typeface="Arial" panose="020B0604020202020204" pitchFamily="34" charset="0"/>
              <a:buChar char="•"/>
            </a:pPr>
            <a:r>
              <a:rPr lang="nl-NL" dirty="0"/>
              <a:t>Nadere achtergrondinformatie (wat is er al geprobeerd, wie worden er getroffen, enzovoort). Noem concrete getallen!</a:t>
            </a:r>
          </a:p>
        </p:txBody>
      </p:sp>
      <p:cxnSp>
        <p:nvCxnSpPr>
          <p:cNvPr id="2" name="Straight Connector 10">
            <a:extLst>
              <a:ext uri="{FF2B5EF4-FFF2-40B4-BE49-F238E27FC236}">
                <a16:creationId xmlns:a16="http://schemas.microsoft.com/office/drawing/2014/main" id="{2F1249E9-21A8-5DBC-84AF-A43026A16159}"/>
              </a:ext>
            </a:extLst>
          </p:cNvPr>
          <p:cNvCxnSpPr>
            <a:cxnSpLocks/>
          </p:cNvCxnSpPr>
          <p:nvPr/>
        </p:nvCxnSpPr>
        <p:spPr>
          <a:xfrm flipV="1">
            <a:off x="6456783" y="2263806"/>
            <a:ext cx="0" cy="4594194"/>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cxnSp>
        <p:nvCxnSpPr>
          <p:cNvPr id="12" name="Straight Connector 10">
            <a:extLst>
              <a:ext uri="{FF2B5EF4-FFF2-40B4-BE49-F238E27FC236}">
                <a16:creationId xmlns:a16="http://schemas.microsoft.com/office/drawing/2014/main" id="{51152582-2B13-FF11-7E5F-9728CD04C499}"/>
              </a:ext>
            </a:extLst>
          </p:cNvPr>
          <p:cNvCxnSpPr>
            <a:cxnSpLocks/>
          </p:cNvCxnSpPr>
          <p:nvPr/>
        </p:nvCxnSpPr>
        <p:spPr>
          <a:xfrm>
            <a:off x="988290" y="2263806"/>
            <a:ext cx="11203710"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
        <p:nvSpPr>
          <p:cNvPr id="16" name="Tekstvak 15">
            <a:extLst>
              <a:ext uri="{FF2B5EF4-FFF2-40B4-BE49-F238E27FC236}">
                <a16:creationId xmlns:a16="http://schemas.microsoft.com/office/drawing/2014/main" id="{5C6B3D2D-FB91-7B2A-36E1-EFE992143FCF}"/>
              </a:ext>
            </a:extLst>
          </p:cNvPr>
          <p:cNvSpPr txBox="1"/>
          <p:nvPr/>
        </p:nvSpPr>
        <p:spPr>
          <a:xfrm>
            <a:off x="2593909" y="904297"/>
            <a:ext cx="8832980" cy="1200329"/>
          </a:xfrm>
          <a:prstGeom prst="rect">
            <a:avLst/>
          </a:prstGeom>
          <a:noFill/>
        </p:spPr>
        <p:txBody>
          <a:bodyPr wrap="square">
            <a:spAutoFit/>
          </a:bodyPr>
          <a:lstStyle/>
          <a:p>
            <a:pPr algn="ctr"/>
            <a:r>
              <a:rPr lang="nl-NL" dirty="0"/>
              <a:t>De noodzaak voor jouw stage-opdracht kan voortkomen uit een probleem dat jouw afdeling ervaart, waardoor het moeilijk is om bij te dragen aan het bedrijfsdoel.</a:t>
            </a:r>
          </a:p>
          <a:p>
            <a:pPr algn="ctr"/>
            <a:r>
              <a:rPr lang="nl-NL" dirty="0"/>
              <a:t>Deze noodzaak kan ook voortkomen uit een geïdentificeerde kans die jouw afdeling wilt benutten, omdat zo het bedrijfsdoel makkelijker behaald kan worden.</a:t>
            </a:r>
          </a:p>
        </p:txBody>
      </p:sp>
      <p:sp>
        <p:nvSpPr>
          <p:cNvPr id="20" name="TextBox 1">
            <a:extLst>
              <a:ext uri="{FF2B5EF4-FFF2-40B4-BE49-F238E27FC236}">
                <a16:creationId xmlns:a16="http://schemas.microsoft.com/office/drawing/2014/main" id="{50DE1824-A993-F608-8D8B-29F0B448FC6F}"/>
              </a:ext>
            </a:extLst>
          </p:cNvPr>
          <p:cNvSpPr txBox="1"/>
          <p:nvPr/>
        </p:nvSpPr>
        <p:spPr>
          <a:xfrm>
            <a:off x="1664129" y="2240409"/>
            <a:ext cx="3649024" cy="460062"/>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2000" dirty="0" err="1">
                <a:latin typeface="Arial"/>
                <a:ea typeface="MS PGothic" charset="0"/>
              </a:rPr>
              <a:t>Probleem</a:t>
            </a:r>
            <a:endParaRPr lang="en-US" sz="2000" dirty="0">
              <a:latin typeface="Arial"/>
              <a:ea typeface="MS PGothic" charset="0"/>
            </a:endParaRPr>
          </a:p>
        </p:txBody>
      </p:sp>
      <p:sp>
        <p:nvSpPr>
          <p:cNvPr id="22" name="TextBox 1">
            <a:extLst>
              <a:ext uri="{FF2B5EF4-FFF2-40B4-BE49-F238E27FC236}">
                <a16:creationId xmlns:a16="http://schemas.microsoft.com/office/drawing/2014/main" id="{B7A8BB52-AB3B-C381-143F-EBE7A255B7BF}"/>
              </a:ext>
            </a:extLst>
          </p:cNvPr>
          <p:cNvSpPr txBox="1"/>
          <p:nvPr/>
        </p:nvSpPr>
        <p:spPr>
          <a:xfrm>
            <a:off x="7777865" y="2240409"/>
            <a:ext cx="3649024" cy="460062"/>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2000" dirty="0" err="1">
                <a:latin typeface="Arial"/>
                <a:ea typeface="MS PGothic" charset="0"/>
              </a:rPr>
              <a:t>Kans</a:t>
            </a:r>
            <a:endParaRPr lang="en-US" sz="2000" dirty="0">
              <a:latin typeface="Arial"/>
              <a:ea typeface="MS PGothic" charset="0"/>
            </a:endParaRPr>
          </a:p>
        </p:txBody>
      </p:sp>
      <p:sp>
        <p:nvSpPr>
          <p:cNvPr id="23" name="Tekstvak 22">
            <a:extLst>
              <a:ext uri="{FF2B5EF4-FFF2-40B4-BE49-F238E27FC236}">
                <a16:creationId xmlns:a16="http://schemas.microsoft.com/office/drawing/2014/main" id="{0DC7E765-AFDB-8DDB-3C05-D2EE1AC83151}"/>
              </a:ext>
            </a:extLst>
          </p:cNvPr>
          <p:cNvSpPr txBox="1"/>
          <p:nvPr/>
        </p:nvSpPr>
        <p:spPr>
          <a:xfrm>
            <a:off x="6590145" y="2859651"/>
            <a:ext cx="5688940" cy="2862322"/>
          </a:xfrm>
          <a:prstGeom prst="rect">
            <a:avLst/>
          </a:prstGeom>
          <a:noFill/>
        </p:spPr>
        <p:txBody>
          <a:bodyPr wrap="square">
            <a:spAutoFit/>
          </a:bodyPr>
          <a:lstStyle/>
          <a:p>
            <a:pPr algn="ctr"/>
            <a:r>
              <a:rPr lang="nl-NL" dirty="0"/>
              <a:t>In de huidige situatie is binnen jouw afdeling een kans geconstateerd om beter bij te dragen aan het bedrijfsdoel.</a:t>
            </a:r>
          </a:p>
          <a:p>
            <a:pPr algn="ctr"/>
            <a:endParaRPr lang="nl-NL" dirty="0"/>
          </a:p>
          <a:p>
            <a:r>
              <a:rPr lang="nl-NL" dirty="0"/>
              <a:t>Beschrijf…</a:t>
            </a:r>
          </a:p>
          <a:p>
            <a:pPr marL="285750" indent="-285750">
              <a:buFont typeface="Arial" panose="020B0604020202020204" pitchFamily="34" charset="0"/>
              <a:buChar char="•"/>
            </a:pPr>
            <a:r>
              <a:rPr lang="nl-NL" dirty="0"/>
              <a:t>Welke kans precies geïdentificeerd is.</a:t>
            </a:r>
          </a:p>
          <a:p>
            <a:pPr marL="285750" indent="-285750">
              <a:buFont typeface="Arial" panose="020B0604020202020204" pitchFamily="34" charset="0"/>
              <a:buChar char="•"/>
            </a:pPr>
            <a:r>
              <a:rPr lang="nl-NL" dirty="0"/>
              <a:t>De impact van het benutten van de kans: wat betekent dit voor de bijdrage aan het bedrijfsdoel?</a:t>
            </a:r>
          </a:p>
          <a:p>
            <a:pPr marL="285750" indent="-285750">
              <a:buFont typeface="Arial" panose="020B0604020202020204" pitchFamily="34" charset="0"/>
              <a:buChar char="•"/>
            </a:pPr>
            <a:r>
              <a:rPr lang="nl-NL" dirty="0"/>
              <a:t>Nadere achtergrondinformatie (waarom is het juist nu belangrijk deze kans te pakken, op wie gaat dit invloed hebben, enzovoort). Noem concrete getallen!</a:t>
            </a:r>
          </a:p>
        </p:txBody>
      </p:sp>
      <p:pic>
        <p:nvPicPr>
          <p:cNvPr id="2050" name="Picture 2" descr="Ontkiemen van zaden - BAC Online">
            <a:extLst>
              <a:ext uri="{FF2B5EF4-FFF2-40B4-BE49-F238E27FC236}">
                <a16:creationId xmlns:a16="http://schemas.microsoft.com/office/drawing/2014/main" id="{8929C812-C50C-B9BE-5D1F-B607CCDB64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6977" y="5841202"/>
            <a:ext cx="3015023" cy="9532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plossing zonder probleem? Een vreemd idee. | Blog | Expertisecentrum Human  Resource Management &amp; Organisational Behaviour | Rijksuniversiteit Groningen">
            <a:extLst>
              <a:ext uri="{FF2B5EF4-FFF2-40B4-BE49-F238E27FC236}">
                <a16:creationId xmlns:a16="http://schemas.microsoft.com/office/drawing/2014/main" id="{65B746B4-6E0C-E545-0487-777E8D38AA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290" y="5721972"/>
            <a:ext cx="3015023" cy="1072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10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fade">
                                      <p:cBhvr>
                                        <p:cTn id="2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7">
            <a:extLst>
              <a:ext uri="{FF2B5EF4-FFF2-40B4-BE49-F238E27FC236}">
                <a16:creationId xmlns:a16="http://schemas.microsoft.com/office/drawing/2014/main" id="{BA269D03-4CD4-A824-783F-AFAA660F0E45}"/>
              </a:ext>
            </a:extLst>
          </p:cNvPr>
          <p:cNvSpPr txBox="1"/>
          <p:nvPr/>
        </p:nvSpPr>
        <p:spPr>
          <a:xfrm rot="16200000">
            <a:off x="-760560" y="982747"/>
            <a:ext cx="2192786" cy="369332"/>
          </a:xfrm>
          <a:prstGeom prst="rect">
            <a:avLst/>
          </a:prstGeom>
          <a:noFill/>
        </p:spPr>
        <p:txBody>
          <a:bodyPr wrap="square" rtlCol="0">
            <a:spAutoFit/>
          </a:bodyPr>
          <a:lstStyle/>
          <a:p>
            <a:r>
              <a:rPr lang="nl-NL" sz="1800" dirty="0">
                <a:solidFill>
                  <a:schemeClr val="bg1"/>
                </a:solidFill>
                <a:latin typeface="+mn-lt"/>
              </a:rPr>
              <a:t>Jelle van Barneveld</a:t>
            </a:r>
          </a:p>
        </p:txBody>
      </p:sp>
      <p:sp>
        <p:nvSpPr>
          <p:cNvPr id="7" name="TextBox 1">
            <a:extLst>
              <a:ext uri="{FF2B5EF4-FFF2-40B4-BE49-F238E27FC236}">
                <a16:creationId xmlns:a16="http://schemas.microsoft.com/office/drawing/2014/main" id="{E0E66AFB-DF6F-DB65-946D-3F73E052EE22}"/>
              </a:ext>
            </a:extLst>
          </p:cNvPr>
          <p:cNvSpPr txBox="1"/>
          <p:nvPr/>
        </p:nvSpPr>
        <p:spPr>
          <a:xfrm>
            <a:off x="2777658" y="-10754"/>
            <a:ext cx="8493722" cy="643831"/>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3000" b="1" dirty="0" err="1">
                <a:solidFill>
                  <a:srgbClr val="829C30"/>
                </a:solidFill>
                <a:latin typeface="Arial"/>
                <a:ea typeface="MS PGothic" charset="0"/>
              </a:rPr>
              <a:t>Aanleiding</a:t>
            </a:r>
            <a:r>
              <a:rPr lang="en-US" sz="3000" b="1" dirty="0">
                <a:solidFill>
                  <a:srgbClr val="829C30"/>
                </a:solidFill>
                <a:latin typeface="Arial"/>
                <a:ea typeface="MS PGothic" charset="0"/>
              </a:rPr>
              <a:t> &amp; </a:t>
            </a:r>
            <a:r>
              <a:rPr lang="en-US" sz="3000" b="1" dirty="0" err="1">
                <a:solidFill>
                  <a:srgbClr val="829C30"/>
                </a:solidFill>
                <a:latin typeface="Arial"/>
                <a:ea typeface="MS PGothic" charset="0"/>
              </a:rPr>
              <a:t>Probleemstelling</a:t>
            </a:r>
            <a:r>
              <a:rPr lang="en-US" sz="3000" b="1" dirty="0">
                <a:solidFill>
                  <a:srgbClr val="829C30"/>
                </a:solidFill>
                <a:latin typeface="Arial"/>
                <a:ea typeface="MS PGothic" charset="0"/>
              </a:rPr>
              <a:t> - </a:t>
            </a:r>
            <a:r>
              <a:rPr lang="en-US" sz="3000" b="1" dirty="0" err="1">
                <a:solidFill>
                  <a:srgbClr val="829C30"/>
                </a:solidFill>
                <a:latin typeface="Arial"/>
                <a:ea typeface="MS PGothic" charset="0"/>
              </a:rPr>
              <a:t>Voorbeelden</a:t>
            </a:r>
            <a:r>
              <a:rPr lang="en-US" sz="3000" b="1" dirty="0">
                <a:solidFill>
                  <a:srgbClr val="829C30"/>
                </a:solidFill>
                <a:latin typeface="Arial"/>
                <a:ea typeface="MS PGothic" charset="0"/>
              </a:rPr>
              <a:t> </a:t>
            </a:r>
          </a:p>
        </p:txBody>
      </p:sp>
      <p:cxnSp>
        <p:nvCxnSpPr>
          <p:cNvPr id="8" name="Straight Connector 10">
            <a:extLst>
              <a:ext uri="{FF2B5EF4-FFF2-40B4-BE49-F238E27FC236}">
                <a16:creationId xmlns:a16="http://schemas.microsoft.com/office/drawing/2014/main" id="{A262CF38-BB42-BEB5-C710-06267CB16BFA}"/>
              </a:ext>
            </a:extLst>
          </p:cNvPr>
          <p:cNvCxnSpPr>
            <a:cxnSpLocks/>
          </p:cNvCxnSpPr>
          <p:nvPr/>
        </p:nvCxnSpPr>
        <p:spPr>
          <a:xfrm>
            <a:off x="988290" y="812800"/>
            <a:ext cx="11203710"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A2504F88-D888-90BA-AF8B-3B1AD90623BD}"/>
              </a:ext>
            </a:extLst>
          </p:cNvPr>
          <p:cNvSpPr txBox="1"/>
          <p:nvPr/>
        </p:nvSpPr>
        <p:spPr>
          <a:xfrm>
            <a:off x="1061415" y="5206487"/>
            <a:ext cx="4751555" cy="923330"/>
          </a:xfrm>
          <a:prstGeom prst="rect">
            <a:avLst/>
          </a:prstGeom>
          <a:noFill/>
          <a:ln w="57150">
            <a:solidFill>
              <a:srgbClr val="829C30"/>
            </a:solidFill>
          </a:ln>
        </p:spPr>
        <p:txBody>
          <a:bodyPr wrap="square">
            <a:spAutoFit/>
          </a:bodyPr>
          <a:lstStyle/>
          <a:p>
            <a:r>
              <a:rPr lang="nl-NL" dirty="0"/>
              <a:t>Met een </a:t>
            </a:r>
            <a:r>
              <a:rPr lang="nl-NL" dirty="0" err="1"/>
              <a:t>Chatbot</a:t>
            </a:r>
            <a:r>
              <a:rPr lang="nl-NL" dirty="0"/>
              <a:t> kunnen potentiële klanten direct met een consultant spreken en zo afspraken inplannen.</a:t>
            </a:r>
          </a:p>
        </p:txBody>
      </p:sp>
      <p:sp>
        <p:nvSpPr>
          <p:cNvPr id="3" name="Tekstvak 2">
            <a:extLst>
              <a:ext uri="{FF2B5EF4-FFF2-40B4-BE49-F238E27FC236}">
                <a16:creationId xmlns:a16="http://schemas.microsoft.com/office/drawing/2014/main" id="{011F2FEA-B487-2A5F-CAC5-4BCD42AE8C01}"/>
              </a:ext>
            </a:extLst>
          </p:cNvPr>
          <p:cNvSpPr txBox="1"/>
          <p:nvPr/>
        </p:nvSpPr>
        <p:spPr>
          <a:xfrm>
            <a:off x="7515487" y="1538320"/>
            <a:ext cx="4525347" cy="1200329"/>
          </a:xfrm>
          <a:prstGeom prst="rect">
            <a:avLst/>
          </a:prstGeom>
          <a:noFill/>
          <a:ln w="57150">
            <a:solidFill>
              <a:srgbClr val="829C30"/>
            </a:solidFill>
          </a:ln>
        </p:spPr>
        <p:txBody>
          <a:bodyPr wrap="square" rtlCol="0">
            <a:spAutoFit/>
          </a:bodyPr>
          <a:lstStyle/>
          <a:p>
            <a:r>
              <a:rPr lang="nl-NL" dirty="0"/>
              <a:t>Goede probleemstelling, belemmering op bedrijfsdoel mooi omschreven. Ook goed dat er vanuit een business-, en niet vanuit een technisch probleem is uitgegaan.</a:t>
            </a:r>
          </a:p>
        </p:txBody>
      </p:sp>
      <p:sp>
        <p:nvSpPr>
          <p:cNvPr id="5" name="Tekstvak 4">
            <a:extLst>
              <a:ext uri="{FF2B5EF4-FFF2-40B4-BE49-F238E27FC236}">
                <a16:creationId xmlns:a16="http://schemas.microsoft.com/office/drawing/2014/main" id="{85EFA87F-983B-2748-9882-8D1B4D97A07C}"/>
              </a:ext>
            </a:extLst>
          </p:cNvPr>
          <p:cNvSpPr txBox="1"/>
          <p:nvPr/>
        </p:nvSpPr>
        <p:spPr>
          <a:xfrm>
            <a:off x="1126842" y="1538320"/>
            <a:ext cx="4891403" cy="1477328"/>
          </a:xfrm>
          <a:prstGeom prst="rect">
            <a:avLst/>
          </a:prstGeom>
          <a:noFill/>
          <a:ln w="57150">
            <a:solidFill>
              <a:srgbClr val="829C30"/>
            </a:solidFill>
          </a:ln>
        </p:spPr>
        <p:txBody>
          <a:bodyPr wrap="square">
            <a:spAutoFit/>
          </a:bodyPr>
          <a:lstStyle/>
          <a:p>
            <a:r>
              <a:rPr lang="nl-NL" dirty="0"/>
              <a:t>Het kost geïnteresseerden nu nog teveel tijd om afspraken in te plannen met consultants van Consultants2Go. Hierdoor bestaat het risico dat dit bedrijf minder verkoopkansen identificeert dan daadwerkelijk aanwezig.</a:t>
            </a:r>
          </a:p>
        </p:txBody>
      </p:sp>
      <p:sp>
        <p:nvSpPr>
          <p:cNvPr id="16" name="Tekstvak 15">
            <a:extLst>
              <a:ext uri="{FF2B5EF4-FFF2-40B4-BE49-F238E27FC236}">
                <a16:creationId xmlns:a16="http://schemas.microsoft.com/office/drawing/2014/main" id="{BB6F91D5-6DA1-CDD5-0AE9-169EB5563205}"/>
              </a:ext>
            </a:extLst>
          </p:cNvPr>
          <p:cNvSpPr txBox="1"/>
          <p:nvPr/>
        </p:nvSpPr>
        <p:spPr>
          <a:xfrm>
            <a:off x="1126842" y="3510903"/>
            <a:ext cx="4686128" cy="923330"/>
          </a:xfrm>
          <a:prstGeom prst="rect">
            <a:avLst/>
          </a:prstGeom>
          <a:noFill/>
          <a:ln w="57150">
            <a:solidFill>
              <a:srgbClr val="829C30"/>
            </a:solidFill>
          </a:ln>
        </p:spPr>
        <p:txBody>
          <a:bodyPr wrap="square">
            <a:spAutoFit/>
          </a:bodyPr>
          <a:lstStyle/>
          <a:p>
            <a:r>
              <a:rPr lang="nl-NL" dirty="0"/>
              <a:t>Nu moeten geïnteresseerden telefonisch afspraken maken, die door de receptioniste handmatig geregistreerd moeten worden.</a:t>
            </a:r>
          </a:p>
        </p:txBody>
      </p:sp>
      <p:cxnSp>
        <p:nvCxnSpPr>
          <p:cNvPr id="17" name="Rechte verbindingslijn 16">
            <a:extLst>
              <a:ext uri="{FF2B5EF4-FFF2-40B4-BE49-F238E27FC236}">
                <a16:creationId xmlns:a16="http://schemas.microsoft.com/office/drawing/2014/main" id="{8A8867AF-897F-691D-DBFA-B5302B774C0B}"/>
              </a:ext>
            </a:extLst>
          </p:cNvPr>
          <p:cNvCxnSpPr>
            <a:cxnSpLocks/>
            <a:endCxn id="3" idx="1"/>
          </p:cNvCxnSpPr>
          <p:nvPr/>
        </p:nvCxnSpPr>
        <p:spPr>
          <a:xfrm>
            <a:off x="6018245" y="1999985"/>
            <a:ext cx="1497242"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578B1926-BCE3-FE5B-AF44-4B680ED5E57E}"/>
              </a:ext>
            </a:extLst>
          </p:cNvPr>
          <p:cNvSpPr txBox="1"/>
          <p:nvPr/>
        </p:nvSpPr>
        <p:spPr>
          <a:xfrm>
            <a:off x="7515487" y="3510902"/>
            <a:ext cx="4525347" cy="1200329"/>
          </a:xfrm>
          <a:prstGeom prst="rect">
            <a:avLst/>
          </a:prstGeom>
          <a:noFill/>
          <a:ln w="57150">
            <a:solidFill>
              <a:srgbClr val="829C30"/>
            </a:solidFill>
          </a:ln>
        </p:spPr>
        <p:txBody>
          <a:bodyPr wrap="square" rtlCol="0">
            <a:spAutoFit/>
          </a:bodyPr>
          <a:lstStyle/>
          <a:p>
            <a:r>
              <a:rPr lang="nl-NL" dirty="0"/>
              <a:t>Enige achtergrondinformatie is beschreven, maar aantallen ontbreken. Hoe vaak komt dit bijvoorbeeld voor? En wat is eigenlijk “teveel tijd”?</a:t>
            </a:r>
          </a:p>
        </p:txBody>
      </p:sp>
      <p:cxnSp>
        <p:nvCxnSpPr>
          <p:cNvPr id="23" name="Rechte verbindingslijn 22">
            <a:extLst>
              <a:ext uri="{FF2B5EF4-FFF2-40B4-BE49-F238E27FC236}">
                <a16:creationId xmlns:a16="http://schemas.microsoft.com/office/drawing/2014/main" id="{2118D6E4-E63B-0DEA-CC97-442151EC44A8}"/>
              </a:ext>
            </a:extLst>
          </p:cNvPr>
          <p:cNvCxnSpPr>
            <a:cxnSpLocks/>
          </p:cNvCxnSpPr>
          <p:nvPr/>
        </p:nvCxnSpPr>
        <p:spPr>
          <a:xfrm flipV="1">
            <a:off x="5812969" y="4008429"/>
            <a:ext cx="1702517"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
        <p:nvSpPr>
          <p:cNvPr id="27" name="Tekstvak 26">
            <a:extLst>
              <a:ext uri="{FF2B5EF4-FFF2-40B4-BE49-F238E27FC236}">
                <a16:creationId xmlns:a16="http://schemas.microsoft.com/office/drawing/2014/main" id="{F8D969D5-64FD-4C8F-1D09-F5BEDC118218}"/>
              </a:ext>
            </a:extLst>
          </p:cNvPr>
          <p:cNvSpPr txBox="1"/>
          <p:nvPr/>
        </p:nvSpPr>
        <p:spPr>
          <a:xfrm>
            <a:off x="7515487" y="5265311"/>
            <a:ext cx="4539000" cy="1477328"/>
          </a:xfrm>
          <a:prstGeom prst="rect">
            <a:avLst/>
          </a:prstGeom>
          <a:noFill/>
          <a:ln w="57150">
            <a:solidFill>
              <a:srgbClr val="829C30"/>
            </a:solidFill>
          </a:ln>
        </p:spPr>
        <p:txBody>
          <a:bodyPr wrap="square" rtlCol="0">
            <a:spAutoFit/>
          </a:bodyPr>
          <a:lstStyle/>
          <a:p>
            <a:r>
              <a:rPr lang="nl-NL" b="1" dirty="0">
                <a:solidFill>
                  <a:srgbClr val="FF0000"/>
                </a:solidFill>
              </a:rPr>
              <a:t>Voor deze informatie is het nog veel te vroeg!</a:t>
            </a:r>
          </a:p>
          <a:p>
            <a:r>
              <a:rPr lang="nl-NL" dirty="0"/>
              <a:t>Pas verderop vertel je wat </a:t>
            </a:r>
            <a:r>
              <a:rPr lang="nl-NL" u="sng" dirty="0"/>
              <a:t>jij</a:t>
            </a:r>
            <a:r>
              <a:rPr lang="nl-NL" dirty="0"/>
              <a:t> gaat doen. Dit hoofdstuk beschrijf je puur en alleen vanuit het bedrijf, </a:t>
            </a:r>
            <a:r>
              <a:rPr lang="nl-NL" b="1" dirty="0">
                <a:solidFill>
                  <a:srgbClr val="FF0000"/>
                </a:solidFill>
              </a:rPr>
              <a:t>weersta de verleiding om te vroeg vanuit jouw technische oplossing te denken.</a:t>
            </a:r>
          </a:p>
        </p:txBody>
      </p:sp>
      <p:cxnSp>
        <p:nvCxnSpPr>
          <p:cNvPr id="28" name="Rechte verbindingslijn 27">
            <a:extLst>
              <a:ext uri="{FF2B5EF4-FFF2-40B4-BE49-F238E27FC236}">
                <a16:creationId xmlns:a16="http://schemas.microsoft.com/office/drawing/2014/main" id="{C92C3612-9D7C-C03A-B793-D34D9D5DE067}"/>
              </a:ext>
            </a:extLst>
          </p:cNvPr>
          <p:cNvCxnSpPr>
            <a:cxnSpLocks/>
          </p:cNvCxnSpPr>
          <p:nvPr/>
        </p:nvCxnSpPr>
        <p:spPr>
          <a:xfrm flipV="1">
            <a:off x="5812969" y="5715562"/>
            <a:ext cx="1702517"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12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2"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7">
            <a:extLst>
              <a:ext uri="{FF2B5EF4-FFF2-40B4-BE49-F238E27FC236}">
                <a16:creationId xmlns:a16="http://schemas.microsoft.com/office/drawing/2014/main" id="{BA269D03-4CD4-A824-783F-AFAA660F0E45}"/>
              </a:ext>
            </a:extLst>
          </p:cNvPr>
          <p:cNvSpPr txBox="1"/>
          <p:nvPr/>
        </p:nvSpPr>
        <p:spPr>
          <a:xfrm rot="16200000">
            <a:off x="-760560" y="982747"/>
            <a:ext cx="2192786" cy="369332"/>
          </a:xfrm>
          <a:prstGeom prst="rect">
            <a:avLst/>
          </a:prstGeom>
          <a:noFill/>
        </p:spPr>
        <p:txBody>
          <a:bodyPr wrap="square" rtlCol="0">
            <a:spAutoFit/>
          </a:bodyPr>
          <a:lstStyle/>
          <a:p>
            <a:r>
              <a:rPr lang="nl-NL" sz="1800" dirty="0">
                <a:solidFill>
                  <a:schemeClr val="bg1"/>
                </a:solidFill>
                <a:latin typeface="+mn-lt"/>
              </a:rPr>
              <a:t>Jelle van Barneveld</a:t>
            </a:r>
          </a:p>
        </p:txBody>
      </p:sp>
      <p:cxnSp>
        <p:nvCxnSpPr>
          <p:cNvPr id="8" name="Straight Connector 10">
            <a:extLst>
              <a:ext uri="{FF2B5EF4-FFF2-40B4-BE49-F238E27FC236}">
                <a16:creationId xmlns:a16="http://schemas.microsoft.com/office/drawing/2014/main" id="{A262CF38-BB42-BEB5-C710-06267CB16BFA}"/>
              </a:ext>
            </a:extLst>
          </p:cNvPr>
          <p:cNvCxnSpPr>
            <a:cxnSpLocks/>
          </p:cNvCxnSpPr>
          <p:nvPr/>
        </p:nvCxnSpPr>
        <p:spPr>
          <a:xfrm>
            <a:off x="988290" y="812800"/>
            <a:ext cx="11203710"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cxnSp>
        <p:nvCxnSpPr>
          <p:cNvPr id="2" name="Straight Connector 10">
            <a:extLst>
              <a:ext uri="{FF2B5EF4-FFF2-40B4-BE49-F238E27FC236}">
                <a16:creationId xmlns:a16="http://schemas.microsoft.com/office/drawing/2014/main" id="{2F1249E9-21A8-5DBC-84AF-A43026A16159}"/>
              </a:ext>
            </a:extLst>
          </p:cNvPr>
          <p:cNvCxnSpPr>
            <a:cxnSpLocks/>
          </p:cNvCxnSpPr>
          <p:nvPr/>
        </p:nvCxnSpPr>
        <p:spPr>
          <a:xfrm flipV="1">
            <a:off x="4767942" y="1553840"/>
            <a:ext cx="0" cy="5331396"/>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cxnSp>
        <p:nvCxnSpPr>
          <p:cNvPr id="12" name="Straight Connector 10">
            <a:extLst>
              <a:ext uri="{FF2B5EF4-FFF2-40B4-BE49-F238E27FC236}">
                <a16:creationId xmlns:a16="http://schemas.microsoft.com/office/drawing/2014/main" id="{51152582-2B13-FF11-7E5F-9728CD04C499}"/>
              </a:ext>
            </a:extLst>
          </p:cNvPr>
          <p:cNvCxnSpPr>
            <a:cxnSpLocks/>
          </p:cNvCxnSpPr>
          <p:nvPr/>
        </p:nvCxnSpPr>
        <p:spPr>
          <a:xfrm>
            <a:off x="988290" y="1526604"/>
            <a:ext cx="11203710" cy="0"/>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
        <p:nvSpPr>
          <p:cNvPr id="16" name="Tekstvak 15">
            <a:extLst>
              <a:ext uri="{FF2B5EF4-FFF2-40B4-BE49-F238E27FC236}">
                <a16:creationId xmlns:a16="http://schemas.microsoft.com/office/drawing/2014/main" id="{5C6B3D2D-FB91-7B2A-36E1-EFE992143FCF}"/>
              </a:ext>
            </a:extLst>
          </p:cNvPr>
          <p:cNvSpPr txBox="1"/>
          <p:nvPr/>
        </p:nvSpPr>
        <p:spPr>
          <a:xfrm>
            <a:off x="3789440" y="880273"/>
            <a:ext cx="6120881" cy="646331"/>
          </a:xfrm>
          <a:prstGeom prst="rect">
            <a:avLst/>
          </a:prstGeom>
          <a:noFill/>
        </p:spPr>
        <p:txBody>
          <a:bodyPr wrap="square">
            <a:spAutoFit/>
          </a:bodyPr>
          <a:lstStyle/>
          <a:p>
            <a:pPr algn="ctr"/>
            <a:r>
              <a:rPr lang="nl-NL" dirty="0"/>
              <a:t>Een doelstelling is niet-ICT-gerelateerd, SMART geformuleerd en moet op meerdere manieren behaald kunnen worden.</a:t>
            </a:r>
          </a:p>
        </p:txBody>
      </p:sp>
      <p:sp>
        <p:nvSpPr>
          <p:cNvPr id="20" name="TextBox 1">
            <a:extLst>
              <a:ext uri="{FF2B5EF4-FFF2-40B4-BE49-F238E27FC236}">
                <a16:creationId xmlns:a16="http://schemas.microsoft.com/office/drawing/2014/main" id="{50DE1824-A993-F608-8D8B-29F0B448FC6F}"/>
              </a:ext>
            </a:extLst>
          </p:cNvPr>
          <p:cNvSpPr txBox="1"/>
          <p:nvPr/>
        </p:nvSpPr>
        <p:spPr>
          <a:xfrm>
            <a:off x="1539555" y="1553840"/>
            <a:ext cx="2505122" cy="460062"/>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2000" dirty="0" err="1">
                <a:latin typeface="Arial"/>
                <a:ea typeface="MS PGothic" charset="0"/>
              </a:rPr>
              <a:t>Niet</a:t>
            </a:r>
            <a:r>
              <a:rPr lang="en-US" sz="2000" dirty="0">
                <a:latin typeface="Arial"/>
                <a:ea typeface="MS PGothic" charset="0"/>
              </a:rPr>
              <a:t>-ICT-</a:t>
            </a:r>
            <a:r>
              <a:rPr lang="en-US" sz="2000" dirty="0" err="1">
                <a:latin typeface="Arial"/>
                <a:ea typeface="MS PGothic" charset="0"/>
              </a:rPr>
              <a:t>gerelateerd</a:t>
            </a:r>
            <a:endParaRPr lang="en-US" sz="2000" dirty="0">
              <a:latin typeface="Arial"/>
              <a:ea typeface="MS PGothic" charset="0"/>
            </a:endParaRPr>
          </a:p>
        </p:txBody>
      </p:sp>
      <p:sp>
        <p:nvSpPr>
          <p:cNvPr id="3" name="TextBox 1">
            <a:extLst>
              <a:ext uri="{FF2B5EF4-FFF2-40B4-BE49-F238E27FC236}">
                <a16:creationId xmlns:a16="http://schemas.microsoft.com/office/drawing/2014/main" id="{2276C8EB-48ED-9F88-1BEE-656DD1F80EE1}"/>
              </a:ext>
            </a:extLst>
          </p:cNvPr>
          <p:cNvSpPr txBox="1"/>
          <p:nvPr/>
        </p:nvSpPr>
        <p:spPr>
          <a:xfrm>
            <a:off x="2777658" y="-10754"/>
            <a:ext cx="8144447" cy="643831"/>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3000" b="1" dirty="0" err="1">
                <a:solidFill>
                  <a:srgbClr val="829C30"/>
                </a:solidFill>
                <a:latin typeface="Arial"/>
                <a:ea typeface="MS PGothic" charset="0"/>
              </a:rPr>
              <a:t>Doelstelling</a:t>
            </a:r>
            <a:r>
              <a:rPr lang="en-US" sz="3000" b="1" dirty="0">
                <a:solidFill>
                  <a:srgbClr val="829C30"/>
                </a:solidFill>
                <a:latin typeface="Arial"/>
                <a:ea typeface="MS PGothic" charset="0"/>
              </a:rPr>
              <a:t>: wat is het (</a:t>
            </a:r>
            <a:r>
              <a:rPr lang="en-US" sz="3000" b="1" dirty="0" err="1">
                <a:solidFill>
                  <a:srgbClr val="829C30"/>
                </a:solidFill>
                <a:latin typeface="Arial"/>
                <a:ea typeface="MS PGothic" charset="0"/>
              </a:rPr>
              <a:t>niet</a:t>
            </a:r>
            <a:r>
              <a:rPr lang="en-US" sz="3000" b="1" dirty="0">
                <a:solidFill>
                  <a:srgbClr val="829C30"/>
                </a:solidFill>
                <a:latin typeface="Arial"/>
                <a:ea typeface="MS PGothic" charset="0"/>
              </a:rPr>
              <a:t>)?</a:t>
            </a:r>
          </a:p>
        </p:txBody>
      </p:sp>
      <p:cxnSp>
        <p:nvCxnSpPr>
          <p:cNvPr id="5" name="Straight Connector 10">
            <a:extLst>
              <a:ext uri="{FF2B5EF4-FFF2-40B4-BE49-F238E27FC236}">
                <a16:creationId xmlns:a16="http://schemas.microsoft.com/office/drawing/2014/main" id="{003D5BD4-36C1-0D47-F5A3-B4CD7656FBCD}"/>
              </a:ext>
            </a:extLst>
          </p:cNvPr>
          <p:cNvCxnSpPr>
            <a:cxnSpLocks/>
          </p:cNvCxnSpPr>
          <p:nvPr/>
        </p:nvCxnSpPr>
        <p:spPr>
          <a:xfrm flipV="1">
            <a:off x="8577942" y="1526604"/>
            <a:ext cx="0" cy="5331396"/>
          </a:xfrm>
          <a:prstGeom prst="line">
            <a:avLst/>
          </a:prstGeom>
          <a:ln w="57150">
            <a:solidFill>
              <a:srgbClr val="829C30"/>
            </a:solidFill>
          </a:ln>
        </p:spPr>
        <p:style>
          <a:lnRef idx="1">
            <a:schemeClr val="accent1"/>
          </a:lnRef>
          <a:fillRef idx="0">
            <a:schemeClr val="accent1"/>
          </a:fillRef>
          <a:effectRef idx="0">
            <a:schemeClr val="accent1"/>
          </a:effectRef>
          <a:fontRef idx="minor">
            <a:schemeClr val="tx1"/>
          </a:fontRef>
        </p:style>
      </p:cxnSp>
      <p:sp>
        <p:nvSpPr>
          <p:cNvPr id="9" name="TextBox 1">
            <a:extLst>
              <a:ext uri="{FF2B5EF4-FFF2-40B4-BE49-F238E27FC236}">
                <a16:creationId xmlns:a16="http://schemas.microsoft.com/office/drawing/2014/main" id="{22D69A25-6D52-DE85-47F2-565AD328EEFF}"/>
              </a:ext>
            </a:extLst>
          </p:cNvPr>
          <p:cNvSpPr txBox="1"/>
          <p:nvPr/>
        </p:nvSpPr>
        <p:spPr>
          <a:xfrm>
            <a:off x="5309002" y="1553840"/>
            <a:ext cx="2826228" cy="460062"/>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2000" dirty="0">
                <a:latin typeface="Arial"/>
                <a:ea typeface="MS PGothic" charset="0"/>
              </a:rPr>
              <a:t>SMART </a:t>
            </a:r>
            <a:r>
              <a:rPr lang="en-US" sz="2000" dirty="0" err="1">
                <a:latin typeface="Arial"/>
                <a:ea typeface="MS PGothic" charset="0"/>
              </a:rPr>
              <a:t>geformuleerd</a:t>
            </a:r>
            <a:endParaRPr lang="en-US" sz="2000" dirty="0">
              <a:latin typeface="Arial"/>
              <a:ea typeface="MS PGothic" charset="0"/>
            </a:endParaRPr>
          </a:p>
        </p:txBody>
      </p:sp>
      <p:sp>
        <p:nvSpPr>
          <p:cNvPr id="11" name="TextBox 1">
            <a:extLst>
              <a:ext uri="{FF2B5EF4-FFF2-40B4-BE49-F238E27FC236}">
                <a16:creationId xmlns:a16="http://schemas.microsoft.com/office/drawing/2014/main" id="{4CF3809B-7E3F-5279-C765-BC423D8EA188}"/>
              </a:ext>
            </a:extLst>
          </p:cNvPr>
          <p:cNvSpPr txBox="1"/>
          <p:nvPr/>
        </p:nvSpPr>
        <p:spPr>
          <a:xfrm>
            <a:off x="9319809" y="1525849"/>
            <a:ext cx="2178225" cy="460062"/>
          </a:xfrm>
          <a:prstGeom prst="rect">
            <a:avLst/>
          </a:prstGeom>
          <a:noFill/>
        </p:spPr>
        <p:txBody>
          <a:bodyPr wrap="square" rtlCol="0">
            <a:spAutoFit/>
          </a:bodyPr>
          <a:lstStyle/>
          <a:p>
            <a:pPr algn="ctr" defTabSz="457200" eaLnBrk="0" fontAlgn="base" hangingPunct="0">
              <a:lnSpc>
                <a:spcPct val="134000"/>
              </a:lnSpc>
              <a:spcBef>
                <a:spcPct val="0"/>
              </a:spcBef>
              <a:spcAft>
                <a:spcPct val="0"/>
              </a:spcAft>
              <a:buClr>
                <a:srgbClr val="080808"/>
              </a:buClr>
              <a:buSzPct val="100000"/>
              <a:buFont typeface="Times New Roman" charset="0"/>
              <a:buNone/>
            </a:pPr>
            <a:r>
              <a:rPr lang="en-US" sz="2000" dirty="0" err="1">
                <a:latin typeface="Arial"/>
                <a:ea typeface="MS PGothic" charset="0"/>
              </a:rPr>
              <a:t>Meerdere</a:t>
            </a:r>
            <a:r>
              <a:rPr lang="en-US" sz="2000" dirty="0">
                <a:latin typeface="Arial"/>
                <a:ea typeface="MS PGothic" charset="0"/>
              </a:rPr>
              <a:t> routes</a:t>
            </a:r>
          </a:p>
        </p:txBody>
      </p:sp>
      <p:sp>
        <p:nvSpPr>
          <p:cNvPr id="14" name="Tekstvak 13">
            <a:extLst>
              <a:ext uri="{FF2B5EF4-FFF2-40B4-BE49-F238E27FC236}">
                <a16:creationId xmlns:a16="http://schemas.microsoft.com/office/drawing/2014/main" id="{99605731-DD4A-55DE-EF5E-D47C1FDF9677}"/>
              </a:ext>
            </a:extLst>
          </p:cNvPr>
          <p:cNvSpPr txBox="1"/>
          <p:nvPr/>
        </p:nvSpPr>
        <p:spPr>
          <a:xfrm>
            <a:off x="1083795" y="2093503"/>
            <a:ext cx="3558296" cy="923330"/>
          </a:xfrm>
          <a:prstGeom prst="rect">
            <a:avLst/>
          </a:prstGeom>
          <a:noFill/>
        </p:spPr>
        <p:txBody>
          <a:bodyPr wrap="square">
            <a:spAutoFit/>
          </a:bodyPr>
          <a:lstStyle/>
          <a:p>
            <a:pPr algn="ctr"/>
            <a:r>
              <a:rPr lang="nl-NL" dirty="0"/>
              <a:t>ICT is nooit een doel, maar “slechts” een middel om een hoger gelegen doel te bereiken.</a:t>
            </a:r>
          </a:p>
        </p:txBody>
      </p:sp>
      <p:sp>
        <p:nvSpPr>
          <p:cNvPr id="15" name="Tekstvak 14">
            <a:extLst>
              <a:ext uri="{FF2B5EF4-FFF2-40B4-BE49-F238E27FC236}">
                <a16:creationId xmlns:a16="http://schemas.microsoft.com/office/drawing/2014/main" id="{2735991E-8631-8B72-EAEA-65E4ECE7BA95}"/>
              </a:ext>
            </a:extLst>
          </p:cNvPr>
          <p:cNvSpPr txBox="1"/>
          <p:nvPr/>
        </p:nvSpPr>
        <p:spPr>
          <a:xfrm>
            <a:off x="966367" y="3155141"/>
            <a:ext cx="3793152" cy="2031325"/>
          </a:xfrm>
          <a:prstGeom prst="rect">
            <a:avLst/>
          </a:prstGeom>
          <a:noFill/>
        </p:spPr>
        <p:txBody>
          <a:bodyPr wrap="square">
            <a:spAutoFit/>
          </a:bodyPr>
          <a:lstStyle/>
          <a:p>
            <a:r>
              <a:rPr lang="nl-NL" dirty="0"/>
              <a:t>Je doel is…</a:t>
            </a:r>
          </a:p>
          <a:p>
            <a:pPr marL="285750" indent="-285750">
              <a:buFont typeface="Arial" panose="020B0604020202020204" pitchFamily="34" charset="0"/>
              <a:buChar char="•"/>
            </a:pPr>
            <a:r>
              <a:rPr lang="nl-NL" dirty="0">
                <a:solidFill>
                  <a:srgbClr val="FF0000"/>
                </a:solidFill>
              </a:rPr>
              <a:t>Niet: “het maken van een </a:t>
            </a:r>
            <a:r>
              <a:rPr lang="nl-NL" dirty="0" err="1">
                <a:solidFill>
                  <a:srgbClr val="FF0000"/>
                </a:solidFill>
              </a:rPr>
              <a:t>chatbot</a:t>
            </a:r>
            <a:r>
              <a:rPr lang="nl-NL" dirty="0">
                <a:solidFill>
                  <a:srgbClr val="FF0000"/>
                </a:solidFill>
              </a:rPr>
              <a:t>”. Beschrijf nooit wat je concreet gaat doen als doel!</a:t>
            </a:r>
          </a:p>
          <a:p>
            <a:pPr marL="285750" indent="-285750">
              <a:buFont typeface="Arial" panose="020B0604020202020204" pitchFamily="34" charset="0"/>
              <a:buChar char="•"/>
            </a:pPr>
            <a:r>
              <a:rPr lang="nl-NL" dirty="0">
                <a:solidFill>
                  <a:schemeClr val="accent6"/>
                </a:solidFill>
              </a:rPr>
              <a:t>Wel: “het verminderen van het aantal minuten dat het kost om een afspraak te maken”.</a:t>
            </a:r>
          </a:p>
        </p:txBody>
      </p:sp>
      <p:pic>
        <p:nvPicPr>
          <p:cNvPr id="21" name="Picture 2" descr="Laptop Computer Pc - Gratis afbeelding op Pixabay - Pixabay">
            <a:extLst>
              <a:ext uri="{FF2B5EF4-FFF2-40B4-BE49-F238E27FC236}">
                <a16:creationId xmlns:a16="http://schemas.microsoft.com/office/drawing/2014/main" id="{7722C994-F2DD-C953-BF14-4BCEF0BA8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039" y="5421404"/>
            <a:ext cx="1902364" cy="1304892"/>
          </a:xfrm>
          <a:prstGeom prst="rect">
            <a:avLst/>
          </a:prstGeom>
          <a:noFill/>
          <a:extLst>
            <a:ext uri="{909E8E84-426E-40DD-AFC4-6F175D3DCCD1}">
              <a14:hiddenFill xmlns:a14="http://schemas.microsoft.com/office/drawing/2010/main">
                <a:solidFill>
                  <a:srgbClr val="FFFFFF"/>
                </a:solidFill>
              </a14:hiddenFill>
            </a:ext>
          </a:extLst>
        </p:spPr>
      </p:pic>
      <p:sp>
        <p:nvSpPr>
          <p:cNvPr id="24" name="Vermenigvuldigingsteken 23">
            <a:extLst>
              <a:ext uri="{FF2B5EF4-FFF2-40B4-BE49-F238E27FC236}">
                <a16:creationId xmlns:a16="http://schemas.microsoft.com/office/drawing/2014/main" id="{0140F6A0-9381-1364-037F-C5EE74E50BC5}"/>
              </a:ext>
            </a:extLst>
          </p:cNvPr>
          <p:cNvSpPr/>
          <p:nvPr/>
        </p:nvSpPr>
        <p:spPr>
          <a:xfrm>
            <a:off x="957943" y="5166341"/>
            <a:ext cx="3455434" cy="1622771"/>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6" name="Afbeelding 25">
            <a:extLst>
              <a:ext uri="{FF2B5EF4-FFF2-40B4-BE49-F238E27FC236}">
                <a16:creationId xmlns:a16="http://schemas.microsoft.com/office/drawing/2014/main" id="{7053F82A-114D-9786-F09F-F7E5364464D2}"/>
              </a:ext>
            </a:extLst>
          </p:cNvPr>
          <p:cNvPicPr>
            <a:picLocks noChangeAspect="1"/>
          </p:cNvPicPr>
          <p:nvPr/>
        </p:nvPicPr>
        <p:blipFill>
          <a:blip r:embed="rId4"/>
          <a:stretch>
            <a:fillRect/>
          </a:stretch>
        </p:blipFill>
        <p:spPr>
          <a:xfrm>
            <a:off x="5482784" y="2048231"/>
            <a:ext cx="2542476" cy="3283165"/>
          </a:xfrm>
          <a:prstGeom prst="rect">
            <a:avLst/>
          </a:prstGeom>
        </p:spPr>
      </p:pic>
      <p:sp>
        <p:nvSpPr>
          <p:cNvPr id="27" name="Tekstvak 26">
            <a:extLst>
              <a:ext uri="{FF2B5EF4-FFF2-40B4-BE49-F238E27FC236}">
                <a16:creationId xmlns:a16="http://schemas.microsoft.com/office/drawing/2014/main" id="{766A02C2-0142-9520-6345-14F2D8B7D3F6}"/>
              </a:ext>
            </a:extLst>
          </p:cNvPr>
          <p:cNvSpPr txBox="1"/>
          <p:nvPr/>
        </p:nvSpPr>
        <p:spPr>
          <a:xfrm>
            <a:off x="4893794" y="5516061"/>
            <a:ext cx="3558296" cy="1200329"/>
          </a:xfrm>
          <a:prstGeom prst="rect">
            <a:avLst/>
          </a:prstGeom>
          <a:noFill/>
        </p:spPr>
        <p:txBody>
          <a:bodyPr wrap="square">
            <a:spAutoFit/>
          </a:bodyPr>
          <a:lstStyle/>
          <a:p>
            <a:pPr algn="ctr"/>
            <a:r>
              <a:rPr lang="nl-NL" dirty="0"/>
              <a:t>Meetbaar:</a:t>
            </a:r>
          </a:p>
          <a:p>
            <a:pPr algn="ctr"/>
            <a:r>
              <a:rPr lang="nl-NL" dirty="0"/>
              <a:t>Met welke getallen bewijs jij aan het eind van je stage dat jij de doelstelling hebt behaald?</a:t>
            </a:r>
          </a:p>
        </p:txBody>
      </p:sp>
      <p:cxnSp>
        <p:nvCxnSpPr>
          <p:cNvPr id="29" name="Rechte verbindingslijn 28">
            <a:extLst>
              <a:ext uri="{FF2B5EF4-FFF2-40B4-BE49-F238E27FC236}">
                <a16:creationId xmlns:a16="http://schemas.microsoft.com/office/drawing/2014/main" id="{FFB2E78B-1B67-B273-38F0-EEF6CACEBD9C}"/>
              </a:ext>
            </a:extLst>
          </p:cNvPr>
          <p:cNvCxnSpPr>
            <a:cxnSpLocks/>
          </p:cNvCxnSpPr>
          <p:nvPr/>
        </p:nvCxnSpPr>
        <p:spPr>
          <a:xfrm flipH="1">
            <a:off x="5159322" y="3016833"/>
            <a:ext cx="420384" cy="0"/>
          </a:xfrm>
          <a:prstGeom prst="line">
            <a:avLst/>
          </a:prstGeom>
          <a:ln w="38100">
            <a:solidFill>
              <a:srgbClr val="829C30"/>
            </a:solidFill>
          </a:ln>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9C74E2CE-47E5-AD88-1C81-2FFC4CF14E16}"/>
              </a:ext>
            </a:extLst>
          </p:cNvPr>
          <p:cNvCxnSpPr>
            <a:cxnSpLocks/>
          </p:cNvCxnSpPr>
          <p:nvPr/>
        </p:nvCxnSpPr>
        <p:spPr>
          <a:xfrm>
            <a:off x="5159322" y="3016833"/>
            <a:ext cx="0" cy="2886270"/>
          </a:xfrm>
          <a:prstGeom prst="line">
            <a:avLst/>
          </a:prstGeom>
          <a:ln w="38100">
            <a:solidFill>
              <a:srgbClr val="829C30"/>
            </a:solidFill>
          </a:ln>
        </p:spPr>
        <p:style>
          <a:lnRef idx="1">
            <a:schemeClr val="accent1"/>
          </a:lnRef>
          <a:fillRef idx="0">
            <a:schemeClr val="accent1"/>
          </a:fillRef>
          <a:effectRef idx="0">
            <a:schemeClr val="accent1"/>
          </a:effectRef>
          <a:fontRef idx="minor">
            <a:schemeClr val="tx1"/>
          </a:fontRef>
        </p:style>
      </p:cxnSp>
      <p:sp>
        <p:nvSpPr>
          <p:cNvPr id="34" name="Tekstvak 33">
            <a:extLst>
              <a:ext uri="{FF2B5EF4-FFF2-40B4-BE49-F238E27FC236}">
                <a16:creationId xmlns:a16="http://schemas.microsoft.com/office/drawing/2014/main" id="{9A830E69-00C2-8312-5BF8-E79A48F42D86}"/>
              </a:ext>
            </a:extLst>
          </p:cNvPr>
          <p:cNvSpPr txBox="1"/>
          <p:nvPr/>
        </p:nvSpPr>
        <p:spPr>
          <a:xfrm>
            <a:off x="8740101" y="2967334"/>
            <a:ext cx="3491641" cy="3970318"/>
          </a:xfrm>
          <a:prstGeom prst="rect">
            <a:avLst/>
          </a:prstGeom>
          <a:noFill/>
        </p:spPr>
        <p:txBody>
          <a:bodyPr wrap="square">
            <a:spAutoFit/>
          </a:bodyPr>
          <a:lstStyle/>
          <a:p>
            <a:pPr marL="285750" indent="-285750">
              <a:buFont typeface="Arial" panose="020B0604020202020204" pitchFamily="34" charset="0"/>
              <a:buChar char="•"/>
            </a:pPr>
            <a:r>
              <a:rPr lang="nl-NL" dirty="0">
                <a:solidFill>
                  <a:srgbClr val="FF0000"/>
                </a:solidFill>
              </a:rPr>
              <a:t>“Het maken van een </a:t>
            </a:r>
            <a:r>
              <a:rPr lang="nl-NL" dirty="0" err="1">
                <a:solidFill>
                  <a:srgbClr val="FF0000"/>
                </a:solidFill>
              </a:rPr>
              <a:t>chatbot</a:t>
            </a:r>
            <a:r>
              <a:rPr lang="nl-NL" dirty="0">
                <a:solidFill>
                  <a:srgbClr val="FF0000"/>
                </a:solidFill>
              </a:rPr>
              <a:t>”. Dit kan alleen een technisch IT’er.</a:t>
            </a:r>
          </a:p>
          <a:p>
            <a:pPr marL="285750" indent="-285750">
              <a:buFont typeface="Arial" panose="020B0604020202020204" pitchFamily="34" charset="0"/>
              <a:buChar char="•"/>
            </a:pPr>
            <a:r>
              <a:rPr lang="nl-NL" dirty="0">
                <a:solidFill>
                  <a:schemeClr val="accent6"/>
                </a:solidFill>
              </a:rPr>
              <a:t>“Het verminderen van het aantal minuten dat het kost om een afspraak te maken”. Dit kan ook gedaan worden door…</a:t>
            </a:r>
          </a:p>
          <a:p>
            <a:pPr marL="742950" lvl="1" indent="-285750">
              <a:buFont typeface="Arial" panose="020B0604020202020204" pitchFamily="34" charset="0"/>
              <a:buChar char="•"/>
            </a:pPr>
            <a:r>
              <a:rPr lang="nl-NL" dirty="0"/>
              <a:t>Manager Personeelszaken: extra receptioniste aannemen.</a:t>
            </a:r>
          </a:p>
          <a:p>
            <a:pPr marL="742950" lvl="1" indent="-285750">
              <a:buFont typeface="Arial" panose="020B0604020202020204" pitchFamily="34" charset="0"/>
              <a:buChar char="•"/>
            </a:pPr>
            <a:r>
              <a:rPr lang="nl-NL" dirty="0"/>
              <a:t>Marketingmanager: betere analyse van mogelijke geïnteresseerden.</a:t>
            </a:r>
          </a:p>
          <a:p>
            <a:pPr marL="742950" lvl="1" indent="-285750">
              <a:buFont typeface="Arial" panose="020B0604020202020204" pitchFamily="34" charset="0"/>
              <a:buChar char="•"/>
            </a:pPr>
            <a:r>
              <a:rPr lang="nl-NL" dirty="0"/>
              <a:t>Enzovoort.</a:t>
            </a:r>
          </a:p>
        </p:txBody>
      </p:sp>
      <p:sp>
        <p:nvSpPr>
          <p:cNvPr id="35" name="Tekstvak 34">
            <a:extLst>
              <a:ext uri="{FF2B5EF4-FFF2-40B4-BE49-F238E27FC236}">
                <a16:creationId xmlns:a16="http://schemas.microsoft.com/office/drawing/2014/main" id="{A0160B92-59F1-282C-FAFA-C231A484C10B}"/>
              </a:ext>
            </a:extLst>
          </p:cNvPr>
          <p:cNvSpPr txBox="1"/>
          <p:nvPr/>
        </p:nvSpPr>
        <p:spPr>
          <a:xfrm>
            <a:off x="8703795" y="1985911"/>
            <a:ext cx="3558296" cy="923330"/>
          </a:xfrm>
          <a:prstGeom prst="rect">
            <a:avLst/>
          </a:prstGeom>
          <a:noFill/>
        </p:spPr>
        <p:txBody>
          <a:bodyPr wrap="square">
            <a:spAutoFit/>
          </a:bodyPr>
          <a:lstStyle/>
          <a:p>
            <a:pPr algn="ctr"/>
            <a:r>
              <a:rPr lang="nl-NL" dirty="0"/>
              <a:t>Een doel moet door iedereen behaald kunnen worden, ongeacht zijn/haar expertise</a:t>
            </a:r>
          </a:p>
        </p:txBody>
      </p:sp>
    </p:spTree>
    <p:extLst>
      <p:ext uri="{BB962C8B-B14F-4D97-AF65-F5344CB8AC3E}">
        <p14:creationId xmlns:p14="http://schemas.microsoft.com/office/powerpoint/2010/main" val="300517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9" grpId="0"/>
      <p:bldP spid="11" grpId="0"/>
      <p:bldP spid="14" grpId="0"/>
      <p:bldP spid="15" grpId="0"/>
      <p:bldP spid="24" grpId="0" animBg="1"/>
      <p:bldP spid="27" grpId="0"/>
      <p:bldP spid="34" grpId="0"/>
      <p:bldP spid="3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69D13FFC5C7A4C8E8F8F4D202D83D0" ma:contentTypeVersion="14" ma:contentTypeDescription="Een nieuw document maken." ma:contentTypeScope="" ma:versionID="b60ea492a1d08ae6c36b4241a7c079d7">
  <xsd:schema xmlns:xsd="http://www.w3.org/2001/XMLSchema" xmlns:xs="http://www.w3.org/2001/XMLSchema" xmlns:p="http://schemas.microsoft.com/office/2006/metadata/properties" xmlns:ns2="32f5a426-4411-422f-b9c8-9b9c919dd02d" xmlns:ns3="597a471e-0b75-4fc5-bc4a-75c43d0a6ad2" xmlns:ns4="d11bdb94-d558-4ffe-a4b0-092cbde21480" targetNamespace="http://schemas.microsoft.com/office/2006/metadata/properties" ma:root="true" ma:fieldsID="4c3003af0b498acaeff3004c80da9a18" ns2:_="" ns3:_="" ns4:_="">
    <xsd:import namespace="32f5a426-4411-422f-b9c8-9b9c919dd02d"/>
    <xsd:import namespace="597a471e-0b75-4fc5-bc4a-75c43d0a6ad2"/>
    <xsd:import namespace="d11bdb94-d558-4ffe-a4b0-092cbde2148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bjectDetectorVersions" minOccurs="0"/>
                <xsd:element ref="ns2:MediaServiceSearchProperties" minOccurs="0"/>
                <xsd:element ref="ns2:lcf76f155ced4ddcb4097134ff3c332f" minOccurs="0"/>
                <xsd:element ref="ns4: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f5a426-4411-422f-b9c8-9b9c919dd0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9cfe35b6-4a65-43a7-bc9f-cf1ea54c88fe"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7a471e-0b75-4fc5-bc4a-75c43d0a6ad2" elementFormDefault="qualified">
    <xsd:import namespace="http://schemas.microsoft.com/office/2006/documentManagement/types"/>
    <xsd:import namespace="http://schemas.microsoft.com/office/infopath/2007/PartnerControls"/>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11bdb94-d558-4ffe-a4b0-092cbde21480"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26a33bc-5304-44c1-9510-c7646694e7db}" ma:internalName="TaxCatchAll" ma:showField="CatchAllData" ma:web="597a471e-0b75-4fc5-bc4a-75c43d0a6ad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2f5a426-4411-422f-b9c8-9b9c919dd02d">
      <Terms xmlns="http://schemas.microsoft.com/office/infopath/2007/PartnerControls"/>
    </lcf76f155ced4ddcb4097134ff3c332f>
    <TaxCatchAll xmlns="d11bdb94-d558-4ffe-a4b0-092cbde21480" xsi:nil="true"/>
  </documentManagement>
</p:properties>
</file>

<file path=customXml/itemProps1.xml><?xml version="1.0" encoding="utf-8"?>
<ds:datastoreItem xmlns:ds="http://schemas.openxmlformats.org/officeDocument/2006/customXml" ds:itemID="{FFD58AA5-DDE6-4D84-A752-4A810E07F6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f5a426-4411-422f-b9c8-9b9c919dd02d"/>
    <ds:schemaRef ds:uri="597a471e-0b75-4fc5-bc4a-75c43d0a6ad2"/>
    <ds:schemaRef ds:uri="d11bdb94-d558-4ffe-a4b0-092cbde214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53AC9F-38BC-4ACB-B038-1F53EE93A958}">
  <ds:schemaRefs>
    <ds:schemaRef ds:uri="http://schemas.microsoft.com/sharepoint/v3/contenttype/forms"/>
  </ds:schemaRefs>
</ds:datastoreItem>
</file>

<file path=customXml/itemProps3.xml><?xml version="1.0" encoding="utf-8"?>
<ds:datastoreItem xmlns:ds="http://schemas.openxmlformats.org/officeDocument/2006/customXml" ds:itemID="{38B5804C-A1D0-44F9-8A97-C9B81220E069}">
  <ds:schemaRefs>
    <ds:schemaRef ds:uri="http://schemas.microsoft.com/office/2006/documentManagement/types"/>
    <ds:schemaRef ds:uri="d11bdb94-d558-4ffe-a4b0-092cbde21480"/>
    <ds:schemaRef ds:uri="http://purl.org/dc/dcmitype/"/>
    <ds:schemaRef ds:uri="http://purl.org/dc/elements/1.1/"/>
    <ds:schemaRef ds:uri="597a471e-0b75-4fc5-bc4a-75c43d0a6ad2"/>
    <ds:schemaRef ds:uri="32f5a426-4411-422f-b9c8-9b9c919dd02d"/>
    <ds:schemaRef ds:uri="http://schemas.openxmlformats.org/package/2006/metadata/core-properties"/>
    <ds:schemaRef ds:uri="http://schemas.microsoft.com/office/infopath/2007/PartnerControls"/>
    <ds:schemaRef ds:uri="http://www.w3.org/XML/1998/namespac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3580</TotalTime>
  <Words>1555</Words>
  <Application>Microsoft Office PowerPoint</Application>
  <PresentationFormat>Breedbeeld</PresentationFormat>
  <Paragraphs>190</Paragraphs>
  <Slides>14</Slides>
  <Notes>11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14</vt:i4>
      </vt:variant>
    </vt:vector>
  </HeadingPairs>
  <TitlesOfParts>
    <vt:vector size="19" baseType="lpstr">
      <vt:lpstr>Arial</vt:lpstr>
      <vt:lpstr>Calibri</vt:lpstr>
      <vt:lpstr>Calibri Light</vt:lpstr>
      <vt:lpstr>Times New Roman</vt:lpstr>
      <vt:lpstr>Office Theme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Haagse 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Jelle van Barneveld</dc:creator>
  <cp:lastModifiedBy>Jelle van Barneveld</cp:lastModifiedBy>
  <cp:revision>8</cp:revision>
  <dcterms:created xsi:type="dcterms:W3CDTF">2022-11-02T10:35:39Z</dcterms:created>
  <dcterms:modified xsi:type="dcterms:W3CDTF">2024-02-01T14:58:20Z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0x0101007769D13FFC5C7A4C8E8F8F4D202D83D0</vt:lpwstr>
  </property>
  <property fmtid="{D5CDD505-2E9C-101B-9397-08002B2CF9AE}" pid="3" name="MediaServiceImageTags">
    <vt:lpwstr/>
  </property>
</Properties>
</file>