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87746" autoAdjust="0"/>
  </p:normalViewPr>
  <p:slideViewPr>
    <p:cSldViewPr snapToGrid="0">
      <p:cViewPr varScale="1">
        <p:scale>
          <a:sx n="107" d="100"/>
          <a:sy n="107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09D4D-7D39-4F2B-9313-3332C0AD795B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2BF32-25B9-4CFB-82AF-946389DD5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1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learned the split function in class but it was fun to actually apply it.  Started with just Code and Description, eventually deleted the columns that were no longer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3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columns.str.lower</a:t>
            </a:r>
            <a:r>
              <a:rPr lang="en-US" dirty="0"/>
              <a:t> was a quick, easy way to change all the column headers to lower case rather than rename everything</a:t>
            </a:r>
          </a:p>
          <a:p>
            <a:r>
              <a:rPr lang="en-US" dirty="0"/>
              <a:t>We wanted to keep the index as it was useful as a primary key, but we needed a column header.  Index.name allowed us to add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97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Used .</a:t>
            </a:r>
            <a:r>
              <a:rPr lang="en-US" b="0" i="0" dirty="0" err="1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fillna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(0) to put zeros in all the empty spaces in the columns that we were changing to the integer data type</a:t>
            </a:r>
          </a:p>
          <a:p>
            <a:endParaRPr lang="en-US" b="0" i="0" dirty="0">
              <a:solidFill>
                <a:srgbClr val="374151"/>
              </a:solidFill>
              <a:effectLst/>
              <a:highlight>
                <a:srgbClr val="FFFFFF"/>
              </a:highlight>
              <a:latin typeface="Droid Serif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The </a:t>
            </a:r>
            <a:r>
              <a:rPr lang="en-US" b="1" i="0" dirty="0" err="1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to_numeric</a:t>
            </a:r>
            <a:r>
              <a:rPr lang="en-US" b="1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function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in pandas is used to convert the given argument to a numeric type. The argument is converted to </a:t>
            </a:r>
            <a:r>
              <a:rPr lang="en-US" dirty="0"/>
              <a:t>float64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or </a:t>
            </a:r>
            <a:r>
              <a:rPr lang="en-US" dirty="0"/>
              <a:t>int64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by default, based on what is provided in the arguments. We can use the </a:t>
            </a:r>
            <a:r>
              <a:rPr lang="en-US" dirty="0"/>
              <a:t>downcast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parameter if we want to convert data to a particular type.</a:t>
            </a:r>
          </a:p>
          <a:p>
            <a:r>
              <a:rPr lang="en-US" b="0" i="0" dirty="0">
                <a:solidFill>
                  <a:srgbClr val="C7254E"/>
                </a:solidFill>
                <a:effectLst/>
                <a:highlight>
                  <a:srgbClr val="F9F2F4"/>
                </a:highlight>
                <a:latin typeface="Menlo"/>
              </a:rPr>
              <a:t>Downcast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 - Specifies conversion to a particular datatype. Can be </a:t>
            </a:r>
            <a:r>
              <a:rPr lang="en-US" dirty="0"/>
              <a:t>int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, </a:t>
            </a:r>
            <a:r>
              <a:rPr lang="en-US" dirty="0"/>
              <a:t>signed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, </a:t>
            </a:r>
            <a:r>
              <a:rPr lang="en-US" dirty="0"/>
              <a:t>unsigned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or </a:t>
            </a:r>
            <a:r>
              <a:rPr lang="en-US" dirty="0"/>
              <a:t>float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. By default, it is </a:t>
            </a:r>
            <a:r>
              <a:rPr lang="en-US" dirty="0"/>
              <a:t>None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. If it is not </a:t>
            </a:r>
            <a:r>
              <a:rPr lang="en-US" dirty="0"/>
              <a:t>None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, pandas will downcast the data to the smallest data type possible.</a:t>
            </a:r>
          </a:p>
          <a:p>
            <a:r>
              <a:rPr lang="en-US" dirty="0"/>
              <a:t>https://www.educative.io/answers/what-is-the-tonumeric-function-in-pandas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0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used .head() to look at the </a:t>
            </a:r>
            <a:r>
              <a:rPr lang="en-US" dirty="0" err="1"/>
              <a:t>dataframes</a:t>
            </a:r>
            <a:r>
              <a:rPr lang="en-US" dirty="0"/>
              <a:t>, but when we went to load it into the database we were running into errors, turns out there are airports outside of the US and not every one was a 2 digit state.  Updated to column title to location for accuracy.</a:t>
            </a:r>
          </a:p>
          <a:p>
            <a:r>
              <a:rPr lang="en-US" dirty="0"/>
              <a:t>Lesson learned = look at all your data and don’t assume.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88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creating the file and completing the necessary cleaning,  a diagram was drafted using a free tool called http://</a:t>
            </a:r>
            <a:r>
              <a:rPr lang="en-US" dirty="0" err="1"/>
              <a:t>www.quickdatabasediagrams.com</a:t>
            </a:r>
            <a:r>
              <a:rPr lang="en-US" dirty="0"/>
              <a:t>/. This diagram illustrated the linking of foreign keys to their respective primary keys, as depicted above.</a:t>
            </a:r>
          </a:p>
          <a:p>
            <a:r>
              <a:rPr lang="en-US" dirty="0"/>
              <a:t>PostgreSQL (pgAdmin4) serves as the SQL database utilized for storing the data obtained from the CSV files. The name for the database was </a:t>
            </a:r>
            <a:r>
              <a:rPr lang="en-US" b="1" dirty="0" err="1"/>
              <a:t>airline_db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53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PostgreSQL (pgAdmin4) serves as the SQL database utilized for storing the data obtained from the CSV files. Each CSV file was transformed into a table schema displaying all the columns contained within each CSV. </a:t>
            </a:r>
          </a:p>
          <a:p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chose SQL PostgreSQL due to its scalability, reliability, and user-friendly nature, minimizing the likelihood of encountering errors during usage.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23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98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9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6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68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6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3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C588E6-FAC8-4CB8-904E-4C86C516A14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7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C588E6-FAC8-4CB8-904E-4C86C516A14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6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ta.world/dot/airline-on-time-performance-statistic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CD9A-D828-B21F-B028-FAB04B28A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Airline On-Time Performance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1DE2A-FDC2-5001-B553-79070570BC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2 – Aliyu, David, Indu, Saudia</a:t>
            </a:r>
          </a:p>
          <a:p>
            <a:r>
              <a:rPr lang="en-US" dirty="0"/>
              <a:t>Data Engineering track</a:t>
            </a:r>
          </a:p>
        </p:txBody>
      </p:sp>
    </p:spTree>
    <p:extLst>
      <p:ext uri="{BB962C8B-B14F-4D97-AF65-F5344CB8AC3E}">
        <p14:creationId xmlns:p14="http://schemas.microsoft.com/office/powerpoint/2010/main" val="131587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51A9-A7E9-F437-7093-E5F8E66C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53D07-FB1F-F7D3-D191-41ABF91FF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obtained from Data World</a:t>
            </a:r>
          </a:p>
          <a:p>
            <a:pPr lvl="1"/>
            <a:r>
              <a:rPr lang="en-US" sz="16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https://data.world/dot/airline-on-time-performance-statistics</a:t>
            </a:r>
            <a:endParaRPr lang="en-US" sz="1600" u="sng" kern="100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 level data from the US Department of Transportation for August 2018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 CSVs provided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Airports – 6,510 rows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Airport code and description -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 Carriers – 1,656 rows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 Carrier Code and description -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August 2018 Nationwide – 701,352 rows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Flights data with any delays for the month of August 2018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acronyms in the data: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NAS – National Airspace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CRS – Co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mputer Reservation System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FA8464-00CC-9523-56D3-872E47C3B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210" y="3309921"/>
            <a:ext cx="4553585" cy="238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D12FCB-67A3-CFF6-3297-DA8692939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443" y="3762150"/>
            <a:ext cx="3019846" cy="190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6D0DE1-8B0C-166C-1A2D-9418B0A356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0677" y="4323161"/>
            <a:ext cx="9996524" cy="39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0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BB5D-471A-A883-84FA-45B0E366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539B5-9B70-F920-A940-30D84477B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downloaded from Source is a zip file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b="1" dirty="0" err="1"/>
              <a:t>zipfile</a:t>
            </a:r>
            <a:r>
              <a:rPr lang="en-US" dirty="0"/>
              <a:t> - pandas library to extract the zip file and write the contents to a directory			</a:t>
            </a:r>
          </a:p>
          <a:p>
            <a:pPr marL="0" indent="0">
              <a:buNone/>
            </a:pPr>
            <a:r>
              <a:rPr lang="en-US" dirty="0"/>
              <a:t>							Files extracted to Resources folder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7F7F0-DFF2-4BB7-D6D1-8215B7B9E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957" y="2319354"/>
            <a:ext cx="7030431" cy="266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EEDD73-FACA-2F78-7BD2-50A93A2AC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325" y="3352441"/>
            <a:ext cx="5524628" cy="2456254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261060A-9A7C-D2F0-A08C-8AB9BE0C87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498" y="3855189"/>
            <a:ext cx="4336132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1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C890-7872-4834-0752-E269FFC2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split function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A151473-3BEA-363E-7226-B6259EF67A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79526" y="1944907"/>
            <a:ext cx="5256116" cy="1890393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986C6E4-7505-9364-0F47-5A53A6400E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279526" y="3967896"/>
            <a:ext cx="6555534" cy="2150578"/>
          </a:xfrm>
        </p:spPr>
      </p:pic>
    </p:spTree>
    <p:extLst>
      <p:ext uri="{BB962C8B-B14F-4D97-AF65-F5344CB8AC3E}">
        <p14:creationId xmlns:p14="http://schemas.microsoft.com/office/powerpoint/2010/main" val="247426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4DBD-7CC8-8DEB-D396-B7727E84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</a:t>
            </a:r>
            <a:r>
              <a:rPr lang="en-US" dirty="0" err="1"/>
              <a:t>str.lower</a:t>
            </a:r>
            <a:r>
              <a:rPr lang="en-US" dirty="0"/>
              <a:t> &amp; index.name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034AEF-6069-6A56-80A9-060DFB956F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96963" y="3123371"/>
            <a:ext cx="4846180" cy="171092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BFB108-37D2-0199-C273-FD4EA03D8B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6649" y="2307014"/>
            <a:ext cx="4510478" cy="213138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5761EF-EEFC-028B-5314-7DC09BD47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962" y="2074560"/>
            <a:ext cx="4846180" cy="91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87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C8AA-5CF7-62E9-6430-87631509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.</a:t>
            </a:r>
            <a:r>
              <a:rPr lang="en-US" dirty="0" err="1"/>
              <a:t>fillna</a:t>
            </a:r>
            <a:r>
              <a:rPr lang="en-US" dirty="0"/>
              <a:t> &amp; downcast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3C68E2-D642-6220-E81D-5E2EA75AFF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64115" y="1939616"/>
            <a:ext cx="5597382" cy="402272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9A01172-8AB0-3E7E-B791-638E806240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054694" y="1927314"/>
            <a:ext cx="2674541" cy="3181854"/>
          </a:xfrm>
        </p:spPr>
      </p:pic>
    </p:spTree>
    <p:extLst>
      <p:ext uri="{BB962C8B-B14F-4D97-AF65-F5344CB8AC3E}">
        <p14:creationId xmlns:p14="http://schemas.microsoft.com/office/powerpoint/2010/main" val="43116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59BD-C8A4-EC9F-85D4-AE9CE4C6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Understand your Data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855E508-F98E-75C6-2F93-FC12236324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B64EB5-EC51-4CF1-B408-D2479AF65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789" y="2531415"/>
            <a:ext cx="4692891" cy="2521080"/>
          </a:xfrm>
          <a:prstGeom prst="rect">
            <a:avLst/>
          </a:prstGeo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5EE78047-18AA-42EE-2C9A-F6AE8DD0CD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27793" y="2609786"/>
            <a:ext cx="4877051" cy="2495678"/>
          </a:xfrm>
        </p:spPr>
      </p:pic>
    </p:spTree>
    <p:extLst>
      <p:ext uri="{BB962C8B-B14F-4D97-AF65-F5344CB8AC3E}">
        <p14:creationId xmlns:p14="http://schemas.microsoft.com/office/powerpoint/2010/main" val="81077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1AE2-2E0F-94DB-C816-7345BD0D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Modeling: Using ERD and Database Creation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B6A6505B-D671-B5C3-CF83-9539A224B6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85677"/>
            <a:ext cx="4938712" cy="3143897"/>
          </a:xfrm>
        </p:spPr>
      </p:pic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2B5F4701-3074-1C4A-CB18-AB2AB33B7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050" y="2498725"/>
            <a:ext cx="4635500" cy="2717800"/>
          </a:xfrm>
        </p:spPr>
      </p:pic>
    </p:spTree>
    <p:extLst>
      <p:ext uri="{BB962C8B-B14F-4D97-AF65-F5344CB8AC3E}">
        <p14:creationId xmlns:p14="http://schemas.microsoft.com/office/powerpoint/2010/main" val="367499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ED84-ACDF-F62F-58B3-D7CE5673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Engineering: Creating Table Schema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07D0DB78-C414-ECB5-4679-FAD3269C7D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58" y="1779528"/>
            <a:ext cx="4412343" cy="2265890"/>
          </a:xfrm>
        </p:spPr>
      </p:pic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A48BE822-C1A6-3DE4-4213-D26CEC044B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0" y="2180619"/>
            <a:ext cx="4876800" cy="2247900"/>
          </a:xfr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7678DD6-DF11-2E47-723E-3412A5AB4B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1" y="4067629"/>
            <a:ext cx="6146800" cy="2311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CE3223-024B-BCEF-FC3A-5AFF5EB65C20}"/>
              </a:ext>
            </a:extLst>
          </p:cNvPr>
          <p:cNvSpPr txBox="1"/>
          <p:nvPr/>
        </p:nvSpPr>
        <p:spPr>
          <a:xfrm rot="21422411">
            <a:off x="165918" y="2258616"/>
            <a:ext cx="87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august_2018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A86ACD-2BAC-58AF-3977-9BFAD2DB1402}"/>
              </a:ext>
            </a:extLst>
          </p:cNvPr>
          <p:cNvSpPr txBox="1"/>
          <p:nvPr/>
        </p:nvSpPr>
        <p:spPr>
          <a:xfrm>
            <a:off x="10914744" y="2838203"/>
            <a:ext cx="127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Air</a:t>
            </a:r>
            <a:r>
              <a:rPr lang="en-US" err="1"/>
              <a:t>_</a:t>
            </a:r>
            <a:r>
              <a:rPr lang="en-US"/>
              <a:t>carrier_data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A81E0A-AE70-3685-D4D7-EAE5309D1516}"/>
              </a:ext>
            </a:extLst>
          </p:cNvPr>
          <p:cNvSpPr txBox="1"/>
          <p:nvPr/>
        </p:nvSpPr>
        <p:spPr>
          <a:xfrm>
            <a:off x="1282536" y="4655127"/>
            <a:ext cx="1021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airport_data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5613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309</TotalTime>
  <Words>636</Words>
  <Application>Microsoft Macintosh PowerPoint</Application>
  <PresentationFormat>Widescreen</PresentationFormat>
  <Paragraphs>56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Droid Serif</vt:lpstr>
      <vt:lpstr>Menlo</vt:lpstr>
      <vt:lpstr>Söhne</vt:lpstr>
      <vt:lpstr>Retrospect</vt:lpstr>
      <vt:lpstr>Airline On-Time Performance Statistics</vt:lpstr>
      <vt:lpstr>Data Set</vt:lpstr>
      <vt:lpstr>Data Extraction</vt:lpstr>
      <vt:lpstr>Data Cleaning: split function</vt:lpstr>
      <vt:lpstr>Data Cleaning: str.lower &amp; index.name </vt:lpstr>
      <vt:lpstr>Data Cleaning: .fillna &amp; downcast</vt:lpstr>
      <vt:lpstr>Data Cleaning: Understand your Data</vt:lpstr>
      <vt:lpstr>Data Modeling: Using ERD and Database Creation</vt:lpstr>
      <vt:lpstr>Data Engineering: Creating Table Schema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August 2018  Flight Delay Database</dc:title>
  <dc:creator>David Kogge</dc:creator>
  <cp:lastModifiedBy>Aliyu M</cp:lastModifiedBy>
  <cp:revision>12</cp:revision>
  <dcterms:created xsi:type="dcterms:W3CDTF">2024-04-12T00:51:12Z</dcterms:created>
  <dcterms:modified xsi:type="dcterms:W3CDTF">2024-04-18T01:24:40Z</dcterms:modified>
</cp:coreProperties>
</file>