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023100" cy="9309100"/>
  <p:embeddedFontLs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NlrSnc8LT7gIQvTiE8v8JjjlU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model, used relu and 2 layers with 5 neurons in each layer.  Achieved 91.28% accuracy.</a:t>
            </a: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30e2c2a8c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30e2c2a8c_5_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Used the Keras Tuner to run an auto optimization model with the choice of activation functions and hidden layer number up to 10 and neurons up to 10.</a:t>
            </a:r>
            <a:endParaRPr/>
          </a:p>
        </p:txBody>
      </p:sp>
      <p:sp>
        <p:nvSpPr>
          <p:cNvPr id="242" name="Google Shape;242;g2730e2c2a8c_5_6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35b1e08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35b1e0860_0_1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Sigmoid 5 layers -  91.36%</a:t>
            </a:r>
            <a:endParaRPr/>
          </a:p>
        </p:txBody>
      </p:sp>
      <p:sp>
        <p:nvSpPr>
          <p:cNvPr id="249" name="Google Shape;249;g2735b1e0860_0_10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35b1e086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35b1e0860_0_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 quite a few other optimizations that did not achieve better results, but these 2 did increase the accuracy slightly</a:t>
            </a:r>
            <a:endParaRPr/>
          </a:p>
        </p:txBody>
      </p:sp>
      <p:sp>
        <p:nvSpPr>
          <p:cNvPr id="257" name="Google Shape;257;g2735b1e0860_0_3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35b1e086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35b1e0860_0_2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735b1e0860_0_25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30e2c2a8c_3_1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730e2c2a8c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31dc41879_2_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731dc4187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30e2c2a8c_2_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730e2c2a8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31dc41879_8_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31dc41879_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31dc41879_8_2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731dc41879_8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31dc41879_8_3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731dc41879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4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Google Shape;30;p14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3" name="Google Shape;33;p14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4" name="Google Shape;34;p1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5" name="Google Shape;35;p14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6" name="Google Shape;36;p14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Name Card">
  <p:cSld name="1_Quote Name Car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1574801" y="4953000"/>
            <a:ext cx="7999315" cy="10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i="0">
                <a:solidFill>
                  <a:srgbClr val="EAEBE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3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3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3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3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3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3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E0E2E3">
                  <a:alpha val="6666"/>
                </a:srgbClr>
              </a:gs>
              <a:gs pos="36000">
                <a:srgbClr val="E0E2E3">
                  <a:alpha val="5882"/>
                </a:srgbClr>
              </a:gs>
              <a:gs pos="69000">
                <a:srgbClr val="E0E2E3">
                  <a:alpha val="0"/>
                </a:srgbClr>
              </a:gs>
              <a:gs pos="100000">
                <a:srgbClr val="E0E2E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stA="26000" endPos="32000" dist="12700" dir="5400000" sy="-100000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222/bank+marketing" TargetMode="External"/><Relationship Id="rId7" Type="http://schemas.openxmlformats.org/officeDocument/2006/relationships/hyperlink" Target="https://public.tableau.com/views/Bank_Marketing_17176507235630/OutreachingEmployees?:language=en-GB&amp;publish=yes&amp;:sid=&amp;:display_count=n&amp;:origin=viz_share_lin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.google.com/colaboratory/faq.html" TargetMode="External"/><Relationship Id="rId5" Type="http://schemas.openxmlformats.org/officeDocument/2006/relationships/hyperlink" Target="https://www.tensorflow.org/tutorials/keras/keras_tuner" TargetMode="External"/><Relationship Id="rId4" Type="http://schemas.openxmlformats.org/officeDocument/2006/relationships/hyperlink" Target="https://www.kaggle.com/code/jaimebecerraguerrero/bank-marketing-data-analysis-eda-0-9-sco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222/bank+marke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2338680" y="525303"/>
            <a:ext cx="8574622" cy="13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/>
              <a:t>Bank Marketing Campaign </a:t>
            </a:r>
            <a:br>
              <a:rPr lang="en-US" sz="4000"/>
            </a:br>
            <a:r>
              <a:rPr lang="en-US" sz="4000"/>
              <a:t>Analysis and Prediction</a:t>
            </a:r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3736400" y="2586659"/>
            <a:ext cx="6987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Presenters: Aliyu , David, Eriel and Indu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1422600" y="461111"/>
            <a:ext cx="100188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Model Building and Training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 sz="2822"/>
              <a:t>First Tensorflow Sequential model and results</a:t>
            </a:r>
            <a:endParaRPr sz="2822"/>
          </a:p>
        </p:txBody>
      </p:sp>
      <p:sp>
        <p:nvSpPr>
          <p:cNvPr id="236" name="Google Shape;236;p6"/>
          <p:cNvSpPr txBox="1"/>
          <p:nvPr/>
        </p:nvSpPr>
        <p:spPr>
          <a:xfrm>
            <a:off x="1484310" y="2035341"/>
            <a:ext cx="10018713" cy="342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7" name="Google Shape;2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25" y="1905001"/>
            <a:ext cx="7219950" cy="28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651" y="4940300"/>
            <a:ext cx="7009626" cy="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30e2c2a8c_5_6"/>
          <p:cNvSpPr txBox="1">
            <a:spLocks noGrp="1"/>
          </p:cNvSpPr>
          <p:nvPr>
            <p:ph type="title"/>
          </p:nvPr>
        </p:nvSpPr>
        <p:spPr>
          <a:xfrm>
            <a:off x="2516200" y="865950"/>
            <a:ext cx="7999200" cy="90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626"/>
              <a:buFont typeface="Corbel"/>
              <a:buNone/>
            </a:pPr>
            <a:r>
              <a:rPr lang="en-US" sz="5355"/>
              <a:t>Model Optimization</a:t>
            </a:r>
            <a:endParaRPr sz="5355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3191"/>
              <a:buFont typeface="Corbel"/>
              <a:buNone/>
            </a:pPr>
            <a:r>
              <a:rPr lang="en-US" sz="3133"/>
              <a:t>Keras Tuner - Auto Optimization</a:t>
            </a:r>
            <a:endParaRPr sz="3133"/>
          </a:p>
        </p:txBody>
      </p:sp>
      <p:pic>
        <p:nvPicPr>
          <p:cNvPr id="245" name="Google Shape;245;g2730e2c2a8c_5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325" y="1959125"/>
            <a:ext cx="7080276" cy="44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35b1e0860_0_10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200" cy="327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735b1e0860_0_10"/>
          <p:cNvSpPr txBox="1">
            <a:spLocks noGrp="1"/>
          </p:cNvSpPr>
          <p:nvPr>
            <p:ph type="body" idx="1"/>
          </p:nvPr>
        </p:nvSpPr>
        <p:spPr>
          <a:xfrm>
            <a:off x="1574801" y="4953000"/>
            <a:ext cx="7999200" cy="107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53" name="Google Shape;253;g2735b1e086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35b1e0860_0_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200" cy="327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735b1e0860_0_3"/>
          <p:cNvSpPr txBox="1">
            <a:spLocks noGrp="1"/>
          </p:cNvSpPr>
          <p:nvPr>
            <p:ph type="body" idx="1"/>
          </p:nvPr>
        </p:nvSpPr>
        <p:spPr>
          <a:xfrm>
            <a:off x="1574801" y="4953000"/>
            <a:ext cx="7999200" cy="107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61" name="Google Shape;261;g2735b1e086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35b1e0860_0_2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841500" lvl="0" indent="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Model Optimizations</a:t>
            </a:r>
            <a:endParaRPr sz="43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735b1e0860_0_25"/>
          <p:cNvSpPr txBox="1">
            <a:spLocks noGrp="1"/>
          </p:cNvSpPr>
          <p:nvPr>
            <p:ph type="body" idx="1"/>
          </p:nvPr>
        </p:nvSpPr>
        <p:spPr>
          <a:xfrm>
            <a:off x="1451475" y="1622875"/>
            <a:ext cx="10018800" cy="106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2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000" b="1">
                <a:latin typeface="Arial"/>
                <a:ea typeface="Arial"/>
                <a:cs typeface="Arial"/>
                <a:sym typeface="Arial"/>
              </a:rPr>
              <a:t>Random Forest Model</a:t>
            </a:r>
            <a:endParaRPr sz="6000" b="1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85750" lvl="0" indent="-207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Model has an accuracy of 91% and performs very well in predicting customers who do not enroll for a term deposit with high precision of 93% and 97%.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marL="285750" lvl="0" indent="-207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6666"/>
              <a:buChar char="•"/>
            </a:pPr>
            <a:r>
              <a:rPr lang="en-US" sz="3750">
                <a:latin typeface="Arial"/>
                <a:ea typeface="Arial"/>
                <a:cs typeface="Arial"/>
                <a:sym typeface="Arial"/>
              </a:rPr>
              <a:t>Model’s performance is lower in identifying customers who can sign up for a term deposit since it significantly misses the number of actual customers as the precision is at 64%.</a:t>
            </a:r>
            <a:endParaRPr sz="37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2735b1e086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875" y="3641846"/>
            <a:ext cx="6222475" cy="23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1510460" y="1773841"/>
            <a:ext cx="10018800" cy="3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186C3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</a:rPr>
              <a:t> Ran into issues with the max processing limit in the free version of Colab, several model runs had the connection broken 4+ hours into the run. Would recommend the paid version and more resources dedicated to future model research.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186C3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</a:rPr>
              <a:t> Noticed an imbalance in the testing dataset with a higher number of clients with term deposit (9124) compared to non-depositors (1173) in random forest classification model.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Next Steps</a:t>
            </a:r>
            <a:endParaRPr sz="4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186C3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</a:rPr>
              <a:t> Analyze the dataset using other classification models like Logistic Regression, Decision Trees.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186C3"/>
                </a:solidFill>
              </a:rPr>
              <a:t>•</a:t>
            </a:r>
            <a:r>
              <a:rPr lang="en-US" sz="1800">
                <a:solidFill>
                  <a:schemeClr val="dk1"/>
                </a:solidFill>
              </a:rPr>
              <a:t> Predict the continuous outcomes such as the amount a customer might deposit using Linear Regression Model</a:t>
            </a:r>
            <a:endParaRPr sz="1800">
              <a:solidFill>
                <a:schemeClr val="dk1"/>
              </a:solidFill>
            </a:endParaRPr>
          </a:p>
          <a:p>
            <a:pPr marL="285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 txBox="1"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1" name="Google Shape;281;p10"/>
          <p:cNvSpPr txBox="1"/>
          <p:nvPr/>
        </p:nvSpPr>
        <p:spPr>
          <a:xfrm>
            <a:off x="1471235" y="2035341"/>
            <a:ext cx="10018800" cy="3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12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The machine learning models we generated were able to predict results with 91% accuracy.  While not perfect, we felt this was a excellent tool for this bank to use for their future marketing campaigns.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>
            <a:spLocks noGrp="1"/>
          </p:cNvSpPr>
          <p:nvPr>
            <p:ph type="title"/>
          </p:nvPr>
        </p:nvSpPr>
        <p:spPr>
          <a:xfrm>
            <a:off x="1360000" y="175375"/>
            <a:ext cx="10018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body" idx="1"/>
          </p:nvPr>
        </p:nvSpPr>
        <p:spPr>
          <a:xfrm>
            <a:off x="1359950" y="1230250"/>
            <a:ext cx="10018800" cy="53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5200" b="1">
                <a:latin typeface="Arial"/>
                <a:ea typeface="Arial"/>
                <a:cs typeface="Arial"/>
                <a:sym typeface="Arial"/>
              </a:rPr>
              <a:t>Input variables:</a:t>
            </a:r>
            <a:endParaRPr sz="5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age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job: type of job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marital: marital status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education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default: has credit in default?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housing: has housing loan?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loan: has personal loan?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contact: contact communication type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month: last contact month of year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day_of_week: last contact day of the week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duration: last contact duration, in seconds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campaign: number of contacts performed during this campaign and for this client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pdays: number of days that passed by after the client was last contacted from a previous campaign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previous: number of contacts performed before this campaign and for this client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poutcome: outcome of the previous marketing campaign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emp.var.rate: employment variation rate - quarterly indicator - indicates change in employment levels over a quarter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cons.price.idx: consumer price index - monthly indicator - measures the average change in prices paid by consumers for goods and services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cons.conf.idx: consumer confidence index - monthly indicator - measures the consumers overall state of the economy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euribor3m: 3-month Euribor rate - daily indicator - rate at which eurozone banks offer to lend unsecured funds to other banks for a period of 3 months.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nr.employed: number of employees indicating the employment level in the economy</a:t>
            </a:r>
            <a:endParaRPr sz="3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4800" b="1">
                <a:latin typeface="Arial"/>
                <a:ea typeface="Arial"/>
                <a:cs typeface="Arial"/>
                <a:sym typeface="Arial"/>
              </a:rPr>
              <a:t>Output variable:</a:t>
            </a:r>
            <a:endParaRPr sz="4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y: has the client subscribed a term deposit?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8389"/>
              <a:buFont typeface="Arial"/>
              <a:buNone/>
            </a:pPr>
            <a:endParaRPr sz="3874">
              <a:solidFill>
                <a:srgbClr val="30303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30e2c2a8c_3_10"/>
          <p:cNvSpPr txBox="1">
            <a:spLocks noGrp="1"/>
          </p:cNvSpPr>
          <p:nvPr>
            <p:ph type="title"/>
          </p:nvPr>
        </p:nvSpPr>
        <p:spPr>
          <a:xfrm>
            <a:off x="1360000" y="175375"/>
            <a:ext cx="10018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93" name="Google Shape;293;g2730e2c2a8c_3_10"/>
          <p:cNvSpPr txBox="1">
            <a:spLocks noGrp="1"/>
          </p:cNvSpPr>
          <p:nvPr>
            <p:ph type="body" idx="1"/>
          </p:nvPr>
        </p:nvSpPr>
        <p:spPr>
          <a:xfrm>
            <a:off x="1484300" y="1365625"/>
            <a:ext cx="100188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2240">
                <a:latin typeface="Arial"/>
                <a:ea typeface="Arial"/>
                <a:cs typeface="Arial"/>
                <a:sym typeface="Arial"/>
              </a:rPr>
              <a:t>References:</a:t>
            </a:r>
            <a:endParaRPr sz="224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Attribute definitions -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https://archive.ics.uci.edu/dataset/222/bank+marketing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https://www.kaggle.com/code/jaimebecerraguerrero/bank-marketing-data-analysis-eda-0-9-score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Keras Tuner -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https://www.tensorflow.org/tutorials/keras/keras_tuner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Google Colab -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https://research.google.com/colaboratory/faq.html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Tableau -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https://public.tableau.com/views/Bank_Marketing_17176507235630/OutreachingEmployees?:language=en-GB&amp;publish=yes&amp;:sid=&amp;:display_count=n&amp;:origin=viz_share_link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None/>
            </a:pPr>
            <a:endParaRPr sz="139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935"/>
              <a:buNone/>
            </a:pPr>
            <a:endParaRPr sz="119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title"/>
          </p:nvPr>
        </p:nvSpPr>
        <p:spPr>
          <a:xfrm>
            <a:off x="1484310" y="451185"/>
            <a:ext cx="10018713" cy="144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body" idx="1"/>
          </p:nvPr>
        </p:nvSpPr>
        <p:spPr>
          <a:xfrm>
            <a:off x="1484310" y="2185736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primary objective of this project is to 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analyze and predict customer responses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to a bank’s marketing campaigns.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This project involves developing 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classification machine learning models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to predict whether a customer will subscribe to a term deposit based on their demographic and campaign data.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insights from this analysis can help the bank 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optimize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its 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marketing strategies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improve customer targeting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enhance campaign effectiveness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spcBef>
                <a:spcPts val="12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1484310" y="2035341"/>
            <a:ext cx="10018800" cy="3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UCI Machine Learning Repository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chosen </a:t>
            </a:r>
            <a:r>
              <a:rPr lang="en-US" sz="1400" b="1" i="0" u="none" strike="noStrike" cap="none">
                <a:solidFill>
                  <a:schemeClr val="dk1"/>
                </a:solidFill>
              </a:rPr>
              <a:t>bank marketing dataset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consists of information about marketing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campaigns of a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Portuguese banking institution. The data is related to the direct marketing campaigns (phone calls) </a:t>
            </a:r>
            <a:r>
              <a:rPr lang="en-US">
                <a:solidFill>
                  <a:schemeClr val="dk1"/>
                </a:solidFill>
              </a:rPr>
              <a:t>made to the bank clients.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https://archive.ics.uci.edu/dataset/222/bank+marketing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41,188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</a:rPr>
              <a:t>Target Variable: </a:t>
            </a:r>
            <a:r>
              <a:rPr lang="en-US">
                <a:solidFill>
                  <a:schemeClr val="dk1"/>
                </a:solidFill>
              </a:rPr>
              <a:t>`y` - binary variable indicating whether the client subscribed to a term deposit: “yes” or “no”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</a:rPr>
              <a:t>Features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Attributes containing demographics, economic context and campaign data </a:t>
            </a:r>
            <a:endParaRPr/>
          </a:p>
          <a:p>
            <a:pPr marL="13716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 sz="900">
                <a:solidFill>
                  <a:schemeClr val="dk1"/>
                </a:solidFill>
              </a:rPr>
              <a:t>Refer to Appendix for all the attributes</a:t>
            </a:r>
            <a:r>
              <a:rPr lang="en-US">
                <a:solidFill>
                  <a:schemeClr val="dk1"/>
                </a:solidFill>
              </a:rPr>
              <a:t>						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>
            <a:spLocks noGrp="1"/>
          </p:cNvSpPr>
          <p:nvPr>
            <p:ph type="title"/>
          </p:nvPr>
        </p:nvSpPr>
        <p:spPr>
          <a:xfrm>
            <a:off x="1442200" y="461211"/>
            <a:ext cx="10018713" cy="144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1323600" y="1910850"/>
            <a:ext cx="5493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Retrieve the data from the UCI Machine Learning Repository.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Upload the data to GitHub repository.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Read the data from the CSV file on GitHub for cleaning and validation using Spark SQL as our primary tool for data extraction.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00" y="3338900"/>
            <a:ext cx="8752301" cy="22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"/>
          <p:cNvSpPr txBox="1"/>
          <p:nvPr/>
        </p:nvSpPr>
        <p:spPr>
          <a:xfrm>
            <a:off x="9512175" y="1967625"/>
            <a:ext cx="2571300" cy="4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2" name="Google Shape;18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6338" y="1987050"/>
            <a:ext cx="2037125" cy="41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 txBox="1"/>
          <p:nvPr/>
        </p:nvSpPr>
        <p:spPr>
          <a:xfrm>
            <a:off x="10188175" y="1496850"/>
            <a:ext cx="16899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Steps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31dc41879_2_6"/>
          <p:cNvSpPr txBox="1">
            <a:spLocks noGrp="1"/>
          </p:cNvSpPr>
          <p:nvPr>
            <p:ph type="title"/>
          </p:nvPr>
        </p:nvSpPr>
        <p:spPr>
          <a:xfrm>
            <a:off x="1442200" y="461211"/>
            <a:ext cx="100188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89" name="Google Shape;189;g2731dc41879_2_6"/>
          <p:cNvSpPr txBox="1"/>
          <p:nvPr/>
        </p:nvSpPr>
        <p:spPr>
          <a:xfrm>
            <a:off x="1323600" y="1910850"/>
            <a:ext cx="54930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4. In the transformation process we: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>
                <a:solidFill>
                  <a:schemeClr val="dk1"/>
                </a:solidFill>
              </a:rPr>
              <a:t>Filled all missing values by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0" name="Google Shape;190;g2731dc41879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450" y="2673900"/>
            <a:ext cx="49778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731dc41879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25" y="3848750"/>
            <a:ext cx="4977876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731dc41879_2_6"/>
          <p:cNvSpPr txBox="1"/>
          <p:nvPr/>
        </p:nvSpPr>
        <p:spPr>
          <a:xfrm>
            <a:off x="1323600" y="3327975"/>
            <a:ext cx="4164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b.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>
                <a:solidFill>
                  <a:schemeClr val="dk1"/>
                </a:solidFill>
              </a:rPr>
              <a:t>Rename the default column to default credit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g2731dc41879_2_6"/>
          <p:cNvSpPr txBox="1"/>
          <p:nvPr/>
        </p:nvSpPr>
        <p:spPr>
          <a:xfrm>
            <a:off x="1436475" y="4804375"/>
            <a:ext cx="52872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5. Convert the </a:t>
            </a:r>
            <a:r>
              <a:rPr lang="en-US" b="1">
                <a:solidFill>
                  <a:schemeClr val="dk1"/>
                </a:solidFill>
              </a:rPr>
              <a:t>PySpark DataFrame</a:t>
            </a:r>
            <a:r>
              <a:rPr lang="en-US">
                <a:solidFill>
                  <a:schemeClr val="dk1"/>
                </a:solidFill>
              </a:rPr>
              <a:t> to a </a:t>
            </a:r>
            <a:r>
              <a:rPr lang="en-US" b="1">
                <a:solidFill>
                  <a:schemeClr val="dk1"/>
                </a:solidFill>
              </a:rPr>
              <a:t>Pandas DataFrame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4" name="Google Shape;194;g2731dc41879_2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550" y="5202775"/>
            <a:ext cx="48216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731dc41879_2_6"/>
          <p:cNvSpPr txBox="1"/>
          <p:nvPr/>
        </p:nvSpPr>
        <p:spPr>
          <a:xfrm>
            <a:off x="8003275" y="2040050"/>
            <a:ext cx="38628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6. Save the DataFrame as a CSV for visualization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g2731dc41879_2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5325" y="2826911"/>
            <a:ext cx="42481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731dc41879_2_6"/>
          <p:cNvSpPr txBox="1"/>
          <p:nvPr/>
        </p:nvSpPr>
        <p:spPr>
          <a:xfrm>
            <a:off x="8028000" y="3902850"/>
            <a:ext cx="38628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7. Checking the value of different columns to replace it with Other in order to normalize our data frame.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8" name="Google Shape;198;g2731dc41879_2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50300" y="4759961"/>
            <a:ext cx="30861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30e2c2a8c_2_1"/>
          <p:cNvSpPr txBox="1">
            <a:spLocks noGrp="1"/>
          </p:cNvSpPr>
          <p:nvPr>
            <p:ph type="title"/>
          </p:nvPr>
        </p:nvSpPr>
        <p:spPr>
          <a:xfrm>
            <a:off x="1442200" y="461211"/>
            <a:ext cx="100188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204" name="Google Shape;204;g2730e2c2a8c_2_1"/>
          <p:cNvSpPr txBox="1"/>
          <p:nvPr/>
        </p:nvSpPr>
        <p:spPr>
          <a:xfrm>
            <a:off x="1392275" y="1770525"/>
            <a:ext cx="77217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8. Convert our categorical data to numeric using ‘ </a:t>
            </a:r>
            <a:r>
              <a:rPr lang="en-US" b="1">
                <a:solidFill>
                  <a:schemeClr val="dk1"/>
                </a:solidFill>
              </a:rPr>
              <a:t>pd.get_dummies</a:t>
            </a:r>
            <a:r>
              <a:rPr lang="en-US">
                <a:solidFill>
                  <a:schemeClr val="dk1"/>
                </a:solidFill>
              </a:rPr>
              <a:t>’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5" name="Google Shape;205;g2730e2c2a8c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125" y="2160825"/>
            <a:ext cx="10301324" cy="8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730e2c2a8c_2_1"/>
          <p:cNvSpPr txBox="1"/>
          <p:nvPr/>
        </p:nvSpPr>
        <p:spPr>
          <a:xfrm>
            <a:off x="1392275" y="3300925"/>
            <a:ext cx="44841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Dataframe before preprocessing</a:t>
            </a:r>
            <a:r>
              <a:rPr lang="en-US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g2730e2c2a8c_2_1"/>
          <p:cNvSpPr txBox="1"/>
          <p:nvPr/>
        </p:nvSpPr>
        <p:spPr>
          <a:xfrm>
            <a:off x="7912400" y="3295700"/>
            <a:ext cx="31449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Dataframe after preprocessing</a:t>
            </a:r>
            <a:r>
              <a:rPr lang="en-US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8" name="Google Shape;208;g2730e2c2a8c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850" y="3719525"/>
            <a:ext cx="5470799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730e2c2a8c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875" y="3757625"/>
            <a:ext cx="46379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31dc41879_8_8"/>
          <p:cNvSpPr txBox="1">
            <a:spLocks noGrp="1"/>
          </p:cNvSpPr>
          <p:nvPr>
            <p:ph type="title"/>
          </p:nvPr>
        </p:nvSpPr>
        <p:spPr>
          <a:xfrm>
            <a:off x="1442200" y="461211"/>
            <a:ext cx="100188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Exploratory Data Analysis and </a:t>
            </a:r>
            <a:br>
              <a:rPr lang="en-US"/>
            </a:br>
            <a:r>
              <a:rPr lang="en-US"/>
              <a:t>Visualization</a:t>
            </a:r>
            <a:endParaRPr/>
          </a:p>
        </p:txBody>
      </p:sp>
      <p:sp>
        <p:nvSpPr>
          <p:cNvPr id="215" name="Google Shape;215;g2731dc41879_8_8"/>
          <p:cNvSpPr txBox="1"/>
          <p:nvPr/>
        </p:nvSpPr>
        <p:spPr>
          <a:xfrm>
            <a:off x="2028350" y="2061300"/>
            <a:ext cx="7985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analysis shows that the majority of subscriptions come from people who are called once, with the best days to call being Wednesdays, and Thursdays in the month of May</a:t>
            </a:r>
            <a:endParaRPr/>
          </a:p>
        </p:txBody>
      </p:sp>
      <p:pic>
        <p:nvPicPr>
          <p:cNvPr id="216" name="Google Shape;216;g2731dc41879_8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300" y="2865500"/>
            <a:ext cx="6623549" cy="38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31dc41879_8_26"/>
          <p:cNvSpPr txBox="1">
            <a:spLocks noGrp="1"/>
          </p:cNvSpPr>
          <p:nvPr>
            <p:ph type="title"/>
          </p:nvPr>
        </p:nvSpPr>
        <p:spPr>
          <a:xfrm>
            <a:off x="1442200" y="461211"/>
            <a:ext cx="100188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Exploratory Data Analysis and </a:t>
            </a:r>
            <a:br>
              <a:rPr lang="en-US"/>
            </a:br>
            <a:r>
              <a:rPr lang="en-US"/>
              <a:t>Visualization Contd</a:t>
            </a:r>
            <a:endParaRPr/>
          </a:p>
        </p:txBody>
      </p:sp>
      <p:sp>
        <p:nvSpPr>
          <p:cNvPr id="222" name="Google Shape;222;g2731dc41879_8_26"/>
          <p:cNvSpPr txBox="1"/>
          <p:nvPr/>
        </p:nvSpPr>
        <p:spPr>
          <a:xfrm>
            <a:off x="1237050" y="2080825"/>
            <a:ext cx="79851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understanding the high subscription rates among 30-40 year-old ‘Admin’ employees and recognizing their responsiveness to outreach efforts, businesses can strategically focus their marketing and sales efforts to maximize engagement and subscriptions from this key demographic</a:t>
            </a:r>
            <a:endParaRPr/>
          </a:p>
        </p:txBody>
      </p:sp>
      <p:pic>
        <p:nvPicPr>
          <p:cNvPr id="223" name="Google Shape;223;g2731dc41879_8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25" y="3152350"/>
            <a:ext cx="9477976" cy="34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31dc41879_8_33"/>
          <p:cNvSpPr txBox="1">
            <a:spLocks noGrp="1"/>
          </p:cNvSpPr>
          <p:nvPr>
            <p:ph type="title"/>
          </p:nvPr>
        </p:nvSpPr>
        <p:spPr>
          <a:xfrm>
            <a:off x="1442200" y="461211"/>
            <a:ext cx="100188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Exploratory Data Analysis and </a:t>
            </a:r>
            <a:br>
              <a:rPr lang="en-US"/>
            </a:br>
            <a:r>
              <a:rPr lang="en-US"/>
              <a:t>Visualization Contd</a:t>
            </a:r>
            <a:endParaRPr/>
          </a:p>
        </p:txBody>
      </p:sp>
      <p:sp>
        <p:nvSpPr>
          <p:cNvPr id="229" name="Google Shape;229;g2731dc41879_8_33"/>
          <p:cNvSpPr txBox="1"/>
          <p:nvPr/>
        </p:nvSpPr>
        <p:spPr>
          <a:xfrm>
            <a:off x="2839250" y="2020313"/>
            <a:ext cx="79851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this analysis, it is clear that individuals with a university degree are the most subscribed. This indicates that for higher subscription rates, targeting people with a university degree would be most effective</a:t>
            </a:r>
            <a:endParaRPr dirty="0"/>
          </a:p>
        </p:txBody>
      </p:sp>
      <p:pic>
        <p:nvPicPr>
          <p:cNvPr id="230" name="Google Shape;230;g2731dc41879_8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150" y="3031350"/>
            <a:ext cx="9096852" cy="36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Microsoft Office PowerPoint</Application>
  <PresentationFormat>Widescreen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Corbel</vt:lpstr>
      <vt:lpstr>Parallax</vt:lpstr>
      <vt:lpstr>Bank Marketing Campaign  Analysis and Prediction</vt:lpstr>
      <vt:lpstr>Overview</vt:lpstr>
      <vt:lpstr>Dataset Overview</vt:lpstr>
      <vt:lpstr>Data Preprocessing</vt:lpstr>
      <vt:lpstr>Data Preprocessing</vt:lpstr>
      <vt:lpstr>Data Preprocessing</vt:lpstr>
      <vt:lpstr>Exploratory Data Analysis and  Visualization</vt:lpstr>
      <vt:lpstr>Exploratory Data Analysis and  Visualization Contd</vt:lpstr>
      <vt:lpstr>Exploratory Data Analysis and  Visualization Contd</vt:lpstr>
      <vt:lpstr>Model Building and Training First Tensorflow Sequential model and results</vt:lpstr>
      <vt:lpstr>Model Optimization Keras Tuner - Auto Optimization</vt:lpstr>
      <vt:lpstr>PowerPoint Presentation</vt:lpstr>
      <vt:lpstr>PowerPoint Presentation</vt:lpstr>
      <vt:lpstr>Model Optimizations   </vt:lpstr>
      <vt:lpstr>Limitations</vt:lpstr>
      <vt:lpstr>Conclusion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Indu Bandi</dc:creator>
  <cp:lastModifiedBy>David Kogge</cp:lastModifiedBy>
  <cp:revision>1</cp:revision>
  <dcterms:created xsi:type="dcterms:W3CDTF">2024-05-31T00:27:02Z</dcterms:created>
  <dcterms:modified xsi:type="dcterms:W3CDTF">2024-06-11T01:25:48Z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