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4" r:id="rId3"/>
    <p:sldId id="298" r:id="rId4"/>
    <p:sldId id="280" r:id="rId5"/>
    <p:sldId id="276" r:id="rId6"/>
    <p:sldId id="287" r:id="rId7"/>
    <p:sldId id="285" r:id="rId8"/>
    <p:sldId id="281" r:id="rId9"/>
    <p:sldId id="271" r:id="rId10"/>
    <p:sldId id="263" r:id="rId11"/>
    <p:sldId id="286" r:id="rId12"/>
    <p:sldId id="272" r:id="rId13"/>
    <p:sldId id="273" r:id="rId14"/>
    <p:sldId id="270" r:id="rId15"/>
    <p:sldId id="274" r:id="rId16"/>
    <p:sldId id="275" r:id="rId17"/>
    <p:sldId id="283" r:id="rId18"/>
    <p:sldId id="288" r:id="rId19"/>
    <p:sldId id="296" r:id="rId20"/>
    <p:sldId id="297" r:id="rId21"/>
    <p:sldId id="289" r:id="rId22"/>
    <p:sldId id="290" r:id="rId23"/>
    <p:sldId id="291" r:id="rId24"/>
    <p:sldId id="292" r:id="rId25"/>
    <p:sldId id="293" r:id="rId26"/>
    <p:sldId id="294" r:id="rId27"/>
  </p:sldIdLst>
  <p:sldSz cx="17783175" cy="13490575"/>
  <p:notesSz cx="6858000" cy="9144000"/>
  <p:defaultTextStyle>
    <a:defPPr>
      <a:defRPr lang="it-IT"/>
    </a:defPPr>
    <a:lvl1pPr marL="0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49495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9898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848484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79797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74747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696968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64646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595957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7" autoAdjust="0"/>
    <p:restoredTop sz="94660"/>
  </p:normalViewPr>
  <p:slideViewPr>
    <p:cSldViewPr>
      <p:cViewPr>
        <p:scale>
          <a:sx n="75" d="100"/>
          <a:sy n="75" d="100"/>
        </p:scale>
        <p:origin x="-642" y="-72"/>
      </p:cViewPr>
      <p:guideLst>
        <p:guide orient="horz" pos="4249"/>
        <p:guide pos="56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33738" y="4190824"/>
            <a:ext cx="15115699" cy="289173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667476" y="7644660"/>
            <a:ext cx="12448223" cy="34475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49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98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48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9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47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696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646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595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26/06/2014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26/06/2014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892802" y="540251"/>
            <a:ext cx="4001214" cy="11510709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89159" y="540251"/>
            <a:ext cx="11707257" cy="11510709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26/06/2014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26/06/2014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04748" y="8668950"/>
            <a:ext cx="15115699" cy="2679377"/>
          </a:xfrm>
        </p:spPr>
        <p:txBody>
          <a:bodyPr anchor="t"/>
          <a:lstStyle>
            <a:lvl1pPr algn="l">
              <a:defRPr sz="83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04748" y="5717882"/>
            <a:ext cx="15115699" cy="2951064"/>
          </a:xfrm>
        </p:spPr>
        <p:txBody>
          <a:bodyPr anchor="b"/>
          <a:lstStyle>
            <a:lvl1pPr marL="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1pPr>
            <a:lvl2pPr marL="94949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898989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84848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79797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74747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69696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64646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59595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26/06/2014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89159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039780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26/06/2014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63" y="3019768"/>
            <a:ext cx="7857324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89163" y="4278262"/>
            <a:ext cx="7857324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033612" y="3019768"/>
            <a:ext cx="7860410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033612" y="4278262"/>
            <a:ext cx="7860410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26/06/2014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26/06/2014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26/06/2014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9160" y="537126"/>
            <a:ext cx="5850542" cy="2285903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952727" y="537127"/>
            <a:ext cx="9941289" cy="11513832"/>
          </a:xfrm>
        </p:spPr>
        <p:txBody>
          <a:bodyPr/>
          <a:lstStyle>
            <a:lvl1pPr>
              <a:defRPr sz="6700"/>
            </a:lvl1pPr>
            <a:lvl2pPr>
              <a:defRPr sz="5800"/>
            </a:lvl2pPr>
            <a:lvl3pPr>
              <a:defRPr sz="50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89160" y="2823029"/>
            <a:ext cx="5850542" cy="922792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26/06/2014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85626" y="9443405"/>
            <a:ext cx="10669905" cy="1114846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485626" y="1205408"/>
            <a:ext cx="10669905" cy="8094345"/>
          </a:xfrm>
        </p:spPr>
        <p:txBody>
          <a:bodyPr/>
          <a:lstStyle>
            <a:lvl1pPr marL="0" indent="0">
              <a:buNone/>
              <a:defRPr sz="6700"/>
            </a:lvl1pPr>
            <a:lvl2pPr marL="949495" indent="0">
              <a:buNone/>
              <a:defRPr sz="5800"/>
            </a:lvl2pPr>
            <a:lvl3pPr marL="1898989" indent="0">
              <a:buNone/>
              <a:defRPr sz="5000"/>
            </a:lvl3pPr>
            <a:lvl4pPr marL="2848484" indent="0">
              <a:buNone/>
              <a:defRPr sz="4200"/>
            </a:lvl4pPr>
            <a:lvl5pPr marL="3797979" indent="0">
              <a:buNone/>
              <a:defRPr sz="4200"/>
            </a:lvl5pPr>
            <a:lvl6pPr marL="4747473" indent="0">
              <a:buNone/>
              <a:defRPr sz="4200"/>
            </a:lvl6pPr>
            <a:lvl7pPr marL="5696968" indent="0">
              <a:buNone/>
              <a:defRPr sz="4200"/>
            </a:lvl7pPr>
            <a:lvl8pPr marL="6646463" indent="0">
              <a:buNone/>
              <a:defRPr sz="4200"/>
            </a:lvl8pPr>
            <a:lvl9pPr marL="7595957" indent="0">
              <a:buNone/>
              <a:defRPr sz="42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85626" y="10558249"/>
            <a:ext cx="10669905" cy="158326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26/06/2014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89159" y="540249"/>
            <a:ext cx="16004858" cy="2248430"/>
          </a:xfrm>
          <a:prstGeom prst="rect">
            <a:avLst/>
          </a:prstGeom>
        </p:spPr>
        <p:txBody>
          <a:bodyPr vert="horz" lIns="189899" tIns="94949" rIns="189899" bIns="94949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59" y="3147802"/>
            <a:ext cx="16004858" cy="8903156"/>
          </a:xfrm>
          <a:prstGeom prst="rect">
            <a:avLst/>
          </a:prstGeom>
        </p:spPr>
        <p:txBody>
          <a:bodyPr vert="horz" lIns="189899" tIns="94949" rIns="189899" bIns="94949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8915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26/06/2014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075918" y="12503768"/>
            <a:ext cx="5631339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274460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98989" rtl="0" eaLnBrk="1" latinLnBrk="0" hangingPunct="1">
        <a:spcBef>
          <a:spcPct val="0"/>
        </a:spcBef>
        <a:buNone/>
        <a:defRPr sz="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121" indent="-712121" algn="l" defTabSz="1898989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542929" indent="-593434" algn="l" defTabSz="1898989" rtl="0" eaLnBrk="1" latinLnBrk="0" hangingPunct="1">
        <a:spcBef>
          <a:spcPct val="20000"/>
        </a:spcBef>
        <a:buFont typeface="Arial" pitchFamily="34" charset="0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373737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323231" indent="-474747" algn="l" defTabSz="1898989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2726" indent="-474747" algn="l" defTabSz="1898989" rtl="0" eaLnBrk="1" latinLnBrk="0" hangingPunct="1">
        <a:spcBef>
          <a:spcPct val="20000"/>
        </a:spcBef>
        <a:buFont typeface="Arial" pitchFamily="34" charset="0"/>
        <a:buChar char="»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22221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17171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121210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07070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49495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9898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848484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9797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74747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696968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64646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595957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</a:t>
            </a:r>
            <a:r>
              <a:rPr lang="de-CH" sz="1400" smtClean="0">
                <a:latin typeface="Eyrhoavdoykqfqglrijbhcjkdbb" panose="020B0504030101020102" pitchFamily="34" charset="0"/>
              </a:rPr>
              <a:t>Maint Jan-Feb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Scout Html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88914" y="-19050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249203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672796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Scout </a:t>
                      </a:r>
                      <a:r>
                        <a:rPr lang="de-CH" sz="1400" dirty="0" err="1" smtClean="0">
                          <a:latin typeface="Eyrhoavdoykqfqglrijbhcjkdbb" panose="020B0504030101020102" pitchFamily="34" charset="0"/>
                        </a:rPr>
                        <a:t>Html</a:t>
                      </a:r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831103" y="5570286"/>
            <a:ext cx="2068742" cy="138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Tastaturbedienung: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Pfeiltasten Tabelle</a:t>
            </a:r>
          </a:p>
          <a:p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Ctrl+Pfeiltasten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: Baum</a:t>
            </a:r>
          </a:p>
          <a:p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Ctr+Zahlen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: Sichten</a:t>
            </a:r>
          </a:p>
          <a:p>
            <a:r>
              <a:rPr lang="de-CH" sz="1400" dirty="0" err="1">
                <a:solidFill>
                  <a:schemeClr val="tx1"/>
                </a:solidFill>
                <a:latin typeface="Eyrhoavdoykqfqglrijbhcjkdbb" panose="020B0504030101020102" pitchFamily="34" charset="0"/>
              </a:rPr>
              <a:t>Ctr+Buchstaben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: Menus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78619" y="12361911"/>
            <a:ext cx="2526847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wechselt zu 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Breadcrumb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4411144" y="765222"/>
            <a:ext cx="2376264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Forms die immer geöffnet sind.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367005" y="31861"/>
            <a:ext cx="3496468" cy="5355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Forms die aktuell geöffnet sind. «Aufträge» ist die aktuelle Tabellen-Sicht (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Browsing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)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3" name="Rectangle 80"/>
          <p:cNvSpPr/>
          <p:nvPr/>
        </p:nvSpPr>
        <p:spPr>
          <a:xfrm>
            <a:off x="10979819" y="179258"/>
            <a:ext cx="2068742" cy="666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Titelleiste hell, </a:t>
            </a:r>
            <a:b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</a:br>
            <a:r>
              <a:rPr lang="de-CH" sz="1400" dirty="0">
                <a:solidFill>
                  <a:schemeClr val="tx1"/>
                </a:solidFill>
                <a:latin typeface="Eyrhoavdoykqfqglrijbhcjkdbb" panose="020B0504030101020102" pitchFamily="34" charset="0"/>
              </a:rPr>
              <a:t>S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chrift &amp; Logo nicht besser nicht invers</a:t>
            </a:r>
          </a:p>
        </p:txBody>
      </p:sp>
    </p:spTree>
    <p:extLst>
      <p:ext uri="{BB962C8B-B14F-4D97-AF65-F5344CB8AC3E}">
        <p14:creationId xmlns:p14="http://schemas.microsoft.com/office/powerpoint/2010/main" val="1818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hteck 18"/>
          <p:cNvSpPr/>
          <p:nvPr/>
        </p:nvSpPr>
        <p:spPr>
          <a:xfrm>
            <a:off x="695" y="-23465"/>
            <a:ext cx="17783175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Gesperrte Objekte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2002 PRD CTMS Sup &amp; Maint Jan-Feb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CRM </a:t>
            </a:r>
            <a:r>
              <a:rPr lang="de-CH" sz="1400" dirty="0" err="1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21"/>
          <p:cNvSpPr/>
          <p:nvPr/>
        </p:nvSpPr>
        <p:spPr>
          <a:xfrm>
            <a:off x="3836169" y="765726"/>
            <a:ext cx="5189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OK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Weitere Aktion 1     Weitere Aktion 2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687913" y="-32323"/>
            <a:ext cx="3490340" cy="63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6" name="Rechteck 21"/>
          <p:cNvSpPr/>
          <p:nvPr/>
        </p:nvSpPr>
        <p:spPr>
          <a:xfrm>
            <a:off x="3871878" y="25477"/>
            <a:ext cx="3260829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Jan-Feb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 rot="5400000">
            <a:off x="102449" y="1300162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99" name="Rechteck 21"/>
          <p:cNvSpPr/>
          <p:nvPr/>
        </p:nvSpPr>
        <p:spPr>
          <a:xfrm>
            <a:off x="3837277" y="1239105"/>
            <a:ext cx="7838684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</a:t>
            </a:r>
            <a:r>
              <a:rPr lang="de-CH" sz="1400" smtClean="0">
                <a:latin typeface="Eyrhoavdoykqfqglrijbhcjkdbb" panose="020B0504030101020102" pitchFamily="34" charset="0"/>
              </a:rPr>
              <a:t>Jan-Feb	                      Verkäufer</a:t>
            </a:r>
            <a:r>
              <a:rPr lang="de-CH" sz="1400">
                <a:latin typeface="Eyrhoavdoykqfqglrijbhcjkdbb" panose="020B0504030101020102" pitchFamily="34" charset="0"/>
              </a:rPr>
              <a:t>:   </a:t>
            </a:r>
            <a:r>
              <a:rPr lang="de-CH" sz="1400" smtClean="0">
                <a:latin typeface="Eyrhoavdoykqfqglrijbhcjkdbb" panose="020B0504030101020102" pitchFamily="34" charset="0"/>
              </a:rPr>
              <a:t> Vo-Schneider</a:t>
            </a:r>
            <a:r>
              <a:rPr lang="de-CH" sz="1400">
                <a:latin typeface="Eyrhoavdoykqfqglrijbhcjkdbb" panose="020B0504030101020102" pitchFamily="34" charset="0"/>
              </a:rPr>
              <a:t>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                      Status: 	  </a:t>
            </a:r>
            <a:r>
              <a:rPr lang="de-CH" sz="1400" smtClean="0">
                <a:latin typeface="Eyrhoavdoykqfqglrijbhcjkdbb" panose="020B0504030101020102" pitchFamily="34" charset="0"/>
              </a:rPr>
              <a:t> Offen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36169" y="27128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>
                <a:latin typeface="Eyrhoavdoykqfqglrijbhcjkdbb" panose="020B0504030101020102" pitchFamily="34" charset="0"/>
              </a:rPr>
              <a:t>Preis</a:t>
            </a:r>
          </a:p>
        </p:txBody>
      </p:sp>
      <p:sp>
        <p:nvSpPr>
          <p:cNvPr id="107" name="Rechteck 21"/>
          <p:cNvSpPr/>
          <p:nvPr/>
        </p:nvSpPr>
        <p:spPr>
          <a:xfrm>
            <a:off x="3837277" y="2968640"/>
            <a:ext cx="4020331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   </a:t>
            </a:r>
            <a:r>
              <a:rPr lang="de-CH" sz="1400" smtClean="0">
                <a:latin typeface="FontAwesome" pitchFamily="2" charset="0"/>
              </a:rPr>
              <a:t> </a:t>
            </a:r>
            <a:r>
              <a:rPr lang="de-CH" sz="1400" smtClean="0">
                <a:latin typeface="Eyrhoavdoykqfqglrijbhcjkdbb" panose="020B0504030101020102" pitchFamily="34" charset="0"/>
              </a:rPr>
              <a:t>CHF</a:t>
            </a:r>
            <a:r>
              <a:rPr lang="de-CH" sz="1400">
                <a:latin typeface="Eyrhoavdoykqfqglrijbhcjkdbb" panose="020B0504030101020102" pitchFamily="34" charset="0"/>
              </a:rPr>
              <a:t>		</a:t>
            </a:r>
            <a:endParaRPr lang="de-CH" sz="1400">
              <a:latin typeface="FontAwesome" pitchFamily="2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4829041" y="1693679"/>
            <a:ext cx="3534417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844281" y="2568823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838256" y="3432919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844281" y="3864967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9767113" y="2136775"/>
            <a:ext cx="241405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9782353" y="1689487"/>
            <a:ext cx="241405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564361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4542748" y="6879902"/>
            <a:ext cx="2068742" cy="5355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Bearbeitungs-Modus (modaler Dialog)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2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6" name="Rounded Rectangle 85"/>
          <p:cNvSpPr/>
          <p:nvPr/>
        </p:nvSpPr>
        <p:spPr>
          <a:xfrm>
            <a:off x="459808" y="2052067"/>
            <a:ext cx="3115286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-81436" y="609367"/>
            <a:ext cx="1786461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21075" y="-53357"/>
            <a:ext cx="252028" cy="13573825"/>
          </a:xfrm>
          <a:prstGeom prst="rect">
            <a:avLst/>
          </a:prstGeom>
          <a:gradFill>
            <a:gsLst>
              <a:gs pos="100000">
                <a:schemeClr val="accent5">
                  <a:alpha val="50000"/>
                  <a:lumMod val="100000"/>
                </a:scheme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4" name="Rectangle 73"/>
          <p:cNvSpPr/>
          <p:nvPr/>
        </p:nvSpPr>
        <p:spPr>
          <a:xfrm>
            <a:off x="9343125" y="84937"/>
            <a:ext cx="2068742" cy="10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Nur ein Tab hier weil das der Bearbeitungsmodus ist. Bei anderen Dialogen gäbe es ein </a:t>
            </a:r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weiteres Tab, siehe nächste Folie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75" name="Rectangle 80"/>
          <p:cNvSpPr/>
          <p:nvPr/>
        </p:nvSpPr>
        <p:spPr>
          <a:xfrm>
            <a:off x="3995043" y="10333412"/>
            <a:ext cx="2068742" cy="6225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Schatten kritisch, weicht vom flachen Design </a:t>
            </a:r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ab.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03885" y="7825407"/>
            <a:ext cx="2068742" cy="2232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Hauptüberlegung zum Schatten: </a:t>
            </a:r>
            <a:r>
              <a:rPr lang="de-CH" sz="1400">
                <a:solidFill>
                  <a:schemeClr val="tx1"/>
                </a:solidFill>
                <a:latin typeface="Eyrhoavdoykqfqglrijbhcjkdbb" panose="020B0504030101020102" pitchFamily="34" charset="0"/>
              </a:rPr>
              <a:t>Wenn zwischen zwei offenen Dialogen gewechselt wird, stimmt links die Selektion nicht mehr. Schlimm? Eventuell macht das gar nichts </a:t>
            </a:r>
          </a:p>
        </p:txBody>
      </p:sp>
    </p:spTree>
    <p:extLst>
      <p:ext uri="{BB962C8B-B14F-4D97-AF65-F5344CB8AC3E}">
        <p14:creationId xmlns:p14="http://schemas.microsoft.com/office/powerpoint/2010/main" val="65195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74"/>
          <a:stretch/>
        </p:blipFill>
        <p:spPr bwMode="auto">
          <a:xfrm>
            <a:off x="3875349" y="3820023"/>
            <a:ext cx="804601" cy="1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>
              <a:solidFill>
                <a:schemeClr val="accent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2002 PRD CTMS </a:t>
            </a:r>
            <a:r>
              <a:rPr lang="de-CH" sz="1400" dirty="0" err="1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Sup</a:t>
            </a: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&amp; </a:t>
            </a:r>
            <a:r>
              <a:rPr lang="de-CH" sz="1400" dirty="0" err="1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Maintaina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…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Scout 3 – 2014/6 Luna RT (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13…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Html</a:t>
            </a: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UI (14-4J)</a:t>
            </a: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875349" y="1219779"/>
            <a:ext cx="13907826" cy="97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810943" y="601215"/>
            <a:ext cx="13972232" cy="21839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3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accent3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3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accent3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Eigene Sicht</a:t>
            </a:r>
            <a:endParaRPr lang="de-CH" sz="1800" b="1" dirty="0">
              <a:solidFill>
                <a:schemeClr val="accent3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249203" cy="473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21"/>
          <p:cNvSpPr/>
          <p:nvPr/>
        </p:nvSpPr>
        <p:spPr>
          <a:xfrm>
            <a:off x="3836169" y="765726"/>
            <a:ext cx="5109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OK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Entwurf drucken     Neues Produkt…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8" name="Rechteck 21"/>
          <p:cNvSpPr/>
          <p:nvPr/>
        </p:nvSpPr>
        <p:spPr>
          <a:xfrm>
            <a:off x="3837277" y="1239105"/>
            <a:ext cx="8096768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Betreff:    </a:t>
            </a:r>
            <a:r>
              <a:rPr lang="de-CH" sz="1400" dirty="0" smtClean="0">
                <a:solidFill>
                  <a:srgbClr val="C00000"/>
                </a:solidFill>
                <a:latin typeface="Eyrhoavdoykqfqglrijbhcjkdbb" panose="020B0504030101020102" pitchFamily="34" charset="0"/>
              </a:rPr>
              <a:t>*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 BSI CRM für CTMS – Wartung 2015     	                      </a:t>
            </a:r>
            <a:r>
              <a:rPr lang="de-CH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Verkäufer</a:t>
            </a:r>
            <a:r>
              <a:rPr lang="de-CH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: </a:t>
            </a:r>
            <a:r>
              <a:rPr lang="de-CH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400" dirty="0" smtClean="0">
                <a:solidFill>
                  <a:srgbClr val="C00000"/>
                </a:solidFill>
                <a:latin typeface="Eyrhoavdoykqfqglrijbhcjkdbb" panose="020B0504030101020102" pitchFamily="34" charset="0"/>
              </a:rPr>
              <a:t>*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 </a:t>
            </a:r>
            <a:r>
              <a:rPr lang="de-CH" sz="1400" dirty="0" smtClean="0">
                <a:latin typeface="FontAwesome" pitchFamily="2" charset="0"/>
              </a:rPr>
              <a:t>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Hug, Zeno (BSI BADEN)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Nummer:   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15-0L</a:t>
            </a:r>
            <a:r>
              <a:rPr lang="de-CH" sz="1400" dirty="0">
                <a:latin typeface="Eyrhoavdoykqfqglrijbhcjkdbb" panose="020B0504030101020102" pitchFamily="34" charset="0"/>
              </a:rPr>
              <a:t>		                      </a:t>
            </a:r>
            <a:r>
              <a:rPr lang="de-CH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Status: </a:t>
            </a:r>
            <a:r>
              <a:rPr lang="de-CH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      </a:t>
            </a:r>
            <a:r>
              <a:rPr lang="de-CH" sz="1400" dirty="0">
                <a:solidFill>
                  <a:srgbClr val="C00000"/>
                </a:solidFill>
                <a:latin typeface="Eyrhoavdoykqfqglrijbhcjkdbb" panose="020B0504030101020102" pitchFamily="34" charset="0"/>
              </a:rPr>
              <a:t>*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 </a:t>
            </a:r>
            <a:r>
              <a:rPr lang="de-CH" sz="1400" dirty="0" smtClean="0">
                <a:latin typeface="FontAwesome" pitchFamily="2" charset="0"/>
              </a:rPr>
              <a:t>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Offen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Kunde: </a:t>
            </a:r>
            <a:r>
              <a:rPr lang="de-CH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    </a:t>
            </a:r>
            <a:r>
              <a:rPr lang="de-CH" sz="1400" dirty="0" smtClean="0">
                <a:solidFill>
                  <a:srgbClr val="C00000"/>
                </a:solidFill>
                <a:latin typeface="Eyrhoavdoykqfqglrijbhcjkdbb" panose="020B0504030101020102" pitchFamily="34" charset="0"/>
              </a:rPr>
              <a:t>*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 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00" name="TextBox 1"/>
          <p:cNvSpPr txBox="1"/>
          <p:nvPr/>
        </p:nvSpPr>
        <p:spPr>
          <a:xfrm>
            <a:off x="3836169" y="27128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Preis</a:t>
            </a:r>
          </a:p>
        </p:txBody>
      </p:sp>
      <p:sp>
        <p:nvSpPr>
          <p:cNvPr id="101" name="Rechteck 21"/>
          <p:cNvSpPr/>
          <p:nvPr/>
        </p:nvSpPr>
        <p:spPr>
          <a:xfrm>
            <a:off x="3837277" y="2968640"/>
            <a:ext cx="4020331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Netto:      </a:t>
            </a:r>
            <a:r>
              <a:rPr lang="de-CH" sz="1400" dirty="0" smtClean="0">
                <a:solidFill>
                  <a:srgbClr val="C00000"/>
                </a:solidFill>
                <a:latin typeface="Eyrhoavdoykqfqglrijbhcjkdbb" panose="020B0504030101020102" pitchFamily="34" charset="0"/>
              </a:rPr>
              <a:t>*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  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abc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Währung: </a:t>
            </a:r>
            <a:r>
              <a:rPr lang="de-CH" sz="1400" dirty="0" smtClean="0">
                <a:solidFill>
                  <a:srgbClr val="C00000"/>
                </a:solidFill>
                <a:latin typeface="Eyrhoavdoykqfqglrijbhcjkdbb" panose="020B0504030101020102" pitchFamily="34" charset="0"/>
              </a:rPr>
              <a:t>*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 </a:t>
            </a:r>
            <a:r>
              <a:rPr lang="de-CH" sz="1400" dirty="0" smtClean="0">
                <a:latin typeface="FontAwesome" pitchFamily="2" charset="0"/>
              </a:rPr>
              <a:t>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CHF</a:t>
            </a:r>
            <a:r>
              <a:rPr lang="de-CH" sz="1400" dirty="0">
                <a:latin typeface="Eyrhoavdoykqfqglrijbhcjkdbb" panose="020B0504030101020102" pitchFamily="34" charset="0"/>
              </a:rPr>
              <a:t>		</a:t>
            </a:r>
            <a:endParaRPr lang="de-CH" sz="1400" dirty="0">
              <a:latin typeface="FontAwesome" pitchFamily="2" charset="0"/>
            </a:endParaRPr>
          </a:p>
        </p:txBody>
      </p:sp>
      <p:cxnSp>
        <p:nvCxnSpPr>
          <p:cNvPr id="103" name="Straight Connector 96"/>
          <p:cNvCxnSpPr/>
          <p:nvPr/>
        </p:nvCxnSpPr>
        <p:spPr>
          <a:xfrm>
            <a:off x="4829041" y="1693679"/>
            <a:ext cx="3534417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1"/>
          <p:cNvCxnSpPr/>
          <p:nvPr/>
        </p:nvCxnSpPr>
        <p:spPr>
          <a:xfrm>
            <a:off x="4844281" y="2568823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7"/>
          <p:cNvCxnSpPr/>
          <p:nvPr/>
        </p:nvCxnSpPr>
        <p:spPr>
          <a:xfrm>
            <a:off x="4838256" y="3432919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20"/>
          <p:cNvCxnSpPr/>
          <p:nvPr/>
        </p:nvCxnSpPr>
        <p:spPr>
          <a:xfrm>
            <a:off x="9767113" y="2136775"/>
            <a:ext cx="241405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24"/>
          <p:cNvCxnSpPr/>
          <p:nvPr/>
        </p:nvCxnSpPr>
        <p:spPr>
          <a:xfrm>
            <a:off x="9782353" y="1689487"/>
            <a:ext cx="241405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25"/>
          <p:cNvCxnSpPr/>
          <p:nvPr/>
        </p:nvCxnSpPr>
        <p:spPr>
          <a:xfrm>
            <a:off x="5564361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6"/>
          <p:cNvSpPr/>
          <p:nvPr/>
        </p:nvSpPr>
        <p:spPr>
          <a:xfrm>
            <a:off x="5282639" y="563841"/>
            <a:ext cx="1592724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2" name="Rechteck 21"/>
          <p:cNvSpPr/>
          <p:nvPr/>
        </p:nvSpPr>
        <p:spPr>
          <a:xfrm>
            <a:off x="5347046" y="18557"/>
            <a:ext cx="2409573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Neuer Auftrag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cxnSp>
        <p:nvCxnSpPr>
          <p:cNvPr id="113" name="Straight Connector 116"/>
          <p:cNvCxnSpPr/>
          <p:nvPr/>
        </p:nvCxnSpPr>
        <p:spPr>
          <a:xfrm>
            <a:off x="4844281" y="3886501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80"/>
          <p:cNvSpPr/>
          <p:nvPr/>
        </p:nvSpPr>
        <p:spPr>
          <a:xfrm>
            <a:off x="7163395" y="27256"/>
            <a:ext cx="2952328" cy="53658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Dialog geöffnet auf Table-Page -&gt; neuer Eintrag in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Taskbar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60" name="Rectangle 80"/>
          <p:cNvSpPr/>
          <p:nvPr/>
        </p:nvSpPr>
        <p:spPr>
          <a:xfrm>
            <a:off x="2111426" y="4811125"/>
            <a:ext cx="3399034" cy="129614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Baum wird grau, weil Dialog modal ist</a:t>
            </a:r>
          </a:p>
          <a:p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b="1" dirty="0" smtClean="0">
                <a:solidFill>
                  <a:srgbClr val="FF0000"/>
                </a:solidFill>
                <a:latin typeface="Eyrhoavdoykqfqglrijbhcjkdbb" panose="020B0504030101020102" pitchFamily="34" charset="0"/>
                <a:sym typeface="Wingdings" panose="05000000000000000000" pitchFamily="2" charset="2"/>
              </a:rPr>
              <a:t> Problem: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  <a:sym typeface="Wingdings" panose="05000000000000000000" pitchFamily="2" charset="2"/>
              </a:rPr>
              <a:t/>
            </a:r>
            <a:b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  <a:sym typeface="Wingdings" panose="05000000000000000000" pitchFamily="2" charset="2"/>
              </a:rPr>
            </a:b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  <a:sym typeface="Wingdings" panose="05000000000000000000" pitchFamily="2" charset="2"/>
              </a:rPr>
              <a:t>«grau» bedeutet plötzlich verschiedene Sachen (z.B. ist die Titelzeile ja auch grau)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46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2002 PRD CTMS Sup &amp; </a:t>
            </a:r>
            <a:r>
              <a:rPr lang="de-CH" sz="14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Maint Jan-Feb</a:t>
            </a:r>
            <a:endParaRPr lang="de-CH" sz="140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Scout Html UI (14-4J)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smtClean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    </a:t>
            </a:r>
            <a:endParaRPr lang="de-CH" sz="1600">
              <a:solidFill>
                <a:schemeClr val="bg1">
                  <a:lumMod val="50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88914" y="-19050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5808326" cy="472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   </a:t>
            </a: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 </a:t>
            </a: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2002 </a:t>
            </a:r>
            <a:r>
              <a:rPr lang="de-CH" sz="1600" b="1">
                <a:solidFill>
                  <a:schemeClr val="bg1"/>
                </a:solidFill>
                <a:latin typeface="Eyrhoavdoykqfqglrijbhcjkdbb" panose="020B0504030101020102" pitchFamily="34" charset="0"/>
              </a:rPr>
              <a:t>PRD CTMS Sup &amp; Maint </a:t>
            </a: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Jan-Feb</a:t>
            </a:r>
            <a:endParaRPr lang="de-CH" sz="160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709297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Scout Html UI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542747" y="6879901"/>
            <a:ext cx="3628759" cy="801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Selektion im Baum während ein Dialog offen ist, alles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readonly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, d. h. grau</a:t>
            </a:r>
          </a:p>
        </p:txBody>
      </p:sp>
    </p:spTree>
    <p:extLst>
      <p:ext uri="{BB962C8B-B14F-4D97-AF65-F5344CB8AC3E}">
        <p14:creationId xmlns:p14="http://schemas.microsoft.com/office/powerpoint/2010/main" val="18044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hteck 18"/>
          <p:cNvSpPr/>
          <p:nvPr/>
        </p:nvSpPr>
        <p:spPr>
          <a:xfrm>
            <a:off x="695" y="-23465"/>
            <a:ext cx="17783175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Gesperrte Objekte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2002 PRD CTMS Sup &amp; Maint Jan-Feb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CRM </a:t>
            </a:r>
            <a:r>
              <a:rPr lang="de-CH" sz="1400" dirty="0" err="1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-81436" y="609367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21"/>
          <p:cNvSpPr/>
          <p:nvPr/>
        </p:nvSpPr>
        <p:spPr>
          <a:xfrm>
            <a:off x="3836169" y="765726"/>
            <a:ext cx="5189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OK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Weitere Aktion 1     Weitere Aktion 2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687913" y="-32323"/>
            <a:ext cx="3490340" cy="63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6" name="Rechteck 21"/>
          <p:cNvSpPr/>
          <p:nvPr/>
        </p:nvSpPr>
        <p:spPr>
          <a:xfrm>
            <a:off x="3871878" y="25477"/>
            <a:ext cx="3260829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Jan-Feb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 rot="5400000">
            <a:off x="102449" y="1300162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99" name="Rechteck 21"/>
          <p:cNvSpPr/>
          <p:nvPr/>
        </p:nvSpPr>
        <p:spPr>
          <a:xfrm>
            <a:off x="3837277" y="1239105"/>
            <a:ext cx="7838684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</a:t>
            </a:r>
            <a:r>
              <a:rPr lang="de-CH" sz="1400" smtClean="0">
                <a:latin typeface="Eyrhoavdoykqfqglrijbhcjkdbb" panose="020B0504030101020102" pitchFamily="34" charset="0"/>
              </a:rPr>
              <a:t>Jan-Feb	                      Verkäufer</a:t>
            </a:r>
            <a:r>
              <a:rPr lang="de-CH" sz="1400">
                <a:latin typeface="Eyrhoavdoykqfqglrijbhcjkdbb" panose="020B0504030101020102" pitchFamily="34" charset="0"/>
              </a:rPr>
              <a:t>:   </a:t>
            </a:r>
            <a:r>
              <a:rPr lang="de-CH" sz="1400" smtClean="0">
                <a:latin typeface="Eyrhoavdoykqfqglrijbhcjkdbb" panose="020B0504030101020102" pitchFamily="34" charset="0"/>
              </a:rPr>
              <a:t> Vo-Schneider</a:t>
            </a:r>
            <a:r>
              <a:rPr lang="de-CH" sz="1400">
                <a:latin typeface="Eyrhoavdoykqfqglrijbhcjkdbb" panose="020B0504030101020102" pitchFamily="34" charset="0"/>
              </a:rPr>
              <a:t>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                      Status: 	  </a:t>
            </a:r>
            <a:r>
              <a:rPr lang="de-CH" sz="1400" smtClean="0">
                <a:latin typeface="Eyrhoavdoykqfqglrijbhcjkdbb" panose="020B0504030101020102" pitchFamily="34" charset="0"/>
              </a:rPr>
              <a:t> Offen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36169" y="27128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>
                <a:latin typeface="Eyrhoavdoykqfqglrijbhcjkdbb" panose="020B0504030101020102" pitchFamily="34" charset="0"/>
              </a:rPr>
              <a:t>Preis</a:t>
            </a:r>
          </a:p>
        </p:txBody>
      </p:sp>
      <p:sp>
        <p:nvSpPr>
          <p:cNvPr id="107" name="Rechteck 21"/>
          <p:cNvSpPr/>
          <p:nvPr/>
        </p:nvSpPr>
        <p:spPr>
          <a:xfrm>
            <a:off x="3837277" y="2968640"/>
            <a:ext cx="4020331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   </a:t>
            </a:r>
            <a:r>
              <a:rPr lang="de-CH" sz="1400" smtClean="0">
                <a:latin typeface="FontAwesome" pitchFamily="2" charset="0"/>
              </a:rPr>
              <a:t> </a:t>
            </a:r>
            <a:r>
              <a:rPr lang="de-CH" sz="1400" smtClean="0">
                <a:latin typeface="Eyrhoavdoykqfqglrijbhcjkdbb" panose="020B0504030101020102" pitchFamily="34" charset="0"/>
              </a:rPr>
              <a:t>CHF</a:t>
            </a:r>
            <a:r>
              <a:rPr lang="de-CH" sz="1400">
                <a:latin typeface="Eyrhoavdoykqfqglrijbhcjkdbb" panose="020B0504030101020102" pitchFamily="34" charset="0"/>
              </a:rPr>
              <a:t>		</a:t>
            </a:r>
            <a:endParaRPr lang="de-CH" sz="1400">
              <a:latin typeface="FontAwesome" pitchFamily="2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4829041" y="1693679"/>
            <a:ext cx="3534417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844281" y="2568823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838256" y="3432919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844281" y="3864967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9767113" y="2136775"/>
            <a:ext cx="241405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9782353" y="1689487"/>
            <a:ext cx="241405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564361" y="676479"/>
            <a:ext cx="0" cy="4568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21075" y="-53357"/>
            <a:ext cx="252028" cy="13573825"/>
          </a:xfrm>
          <a:prstGeom prst="rect">
            <a:avLst/>
          </a:prstGeom>
          <a:gradFill>
            <a:gsLst>
              <a:gs pos="100000">
                <a:schemeClr val="accent5">
                  <a:alpha val="50000"/>
                  <a:lumMod val="100000"/>
                </a:scheme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9" name="Rectangle 128"/>
          <p:cNvSpPr/>
          <p:nvPr/>
        </p:nvSpPr>
        <p:spPr>
          <a:xfrm>
            <a:off x="4542748" y="6755617"/>
            <a:ext cx="2068742" cy="7841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MessageBox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Evt. Mit Blur Effekt, um vom Resten abzuheben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2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6" name="Rounded Rectangle 85"/>
          <p:cNvSpPr/>
          <p:nvPr/>
        </p:nvSpPr>
        <p:spPr>
          <a:xfrm>
            <a:off x="459808" y="2052067"/>
            <a:ext cx="3115286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687615" y="552599"/>
            <a:ext cx="14095560" cy="1384701"/>
            <a:chOff x="3687615" y="5601993"/>
            <a:chExt cx="14095560" cy="1384701"/>
          </a:xfrm>
          <a:solidFill>
            <a:schemeClr val="bg1">
              <a:lumMod val="95000"/>
            </a:schemeClr>
          </a:solidFill>
        </p:grpSpPr>
        <p:sp>
          <p:nvSpPr>
            <p:cNvPr id="77" name="Rectangle 76"/>
            <p:cNvSpPr/>
            <p:nvPr/>
          </p:nvSpPr>
          <p:spPr>
            <a:xfrm>
              <a:off x="3687615" y="5670288"/>
              <a:ext cx="14095559" cy="13164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CH" sz="16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78664" y="5746009"/>
              <a:ext cx="516488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6500" b="1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?</a:t>
              </a:r>
              <a:endParaRPr lang="de-CH" sz="65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682107" y="5601993"/>
              <a:ext cx="8890000" cy="10772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endParaRPr lang="de-CH" sz="1600" dirty="0">
                <a:latin typeface="Eyrhoavdoykqfqglrijbhcjkdbb" panose="020B0504030101020102" pitchFamily="34" charset="0"/>
              </a:endParaRPr>
            </a:p>
            <a:p>
              <a:r>
                <a:rPr lang="de-CH" sz="1600" dirty="0">
                  <a:latin typeface="Eyrhoavdoykqfqglrijbhcjkdbb" panose="020B0504030101020102" pitchFamily="34" charset="0"/>
                </a:rPr>
                <a:t>    </a:t>
              </a:r>
              <a:r>
                <a:rPr lang="de-CH" sz="1600" dirty="0" smtClean="0">
                  <a:latin typeface="Eyrhoavdoykqfqglrijbhcjkdbb" panose="020B0504030101020102" pitchFamily="34" charset="0"/>
                </a:rPr>
                <a:t>Möchten </a:t>
              </a:r>
              <a:r>
                <a:rPr lang="de-CH" sz="1600" dirty="0">
                  <a:latin typeface="Eyrhoavdoykqfqglrijbhcjkdbb" panose="020B0504030101020102" pitchFamily="34" charset="0"/>
                </a:rPr>
                <a:t>Sie wirklich abbrechen?</a:t>
              </a:r>
            </a:p>
            <a:p>
              <a:endParaRPr lang="de-CH" sz="1600" dirty="0">
                <a:latin typeface="Eyrhoavdoykqfqglrijbhcjkdbb" panose="020B0504030101020102" pitchFamily="34" charset="0"/>
              </a:endParaRPr>
            </a:p>
            <a:p>
              <a:r>
                <a:rPr lang="de-CH" sz="1600" b="1" dirty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     Ja      Nein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3687615" y="6986694"/>
              <a:ext cx="14095560" cy="0"/>
            </a:xfrm>
            <a:prstGeom prst="line">
              <a:avLst/>
            </a:prstGeom>
            <a:grp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80"/>
          <p:cNvSpPr/>
          <p:nvPr/>
        </p:nvSpPr>
        <p:spPr>
          <a:xfrm>
            <a:off x="8910961" y="2568823"/>
            <a:ext cx="2911640" cy="7533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Vielleicht besser ohne überlapp: Restlicher Dialog (ohne Menüs) schriebt sich nach unten</a:t>
            </a:r>
          </a:p>
        </p:txBody>
      </p:sp>
      <p:sp>
        <p:nvSpPr>
          <p:cNvPr id="91" name="Rectangle 80"/>
          <p:cNvSpPr/>
          <p:nvPr/>
        </p:nvSpPr>
        <p:spPr>
          <a:xfrm>
            <a:off x="6403125" y="7393359"/>
            <a:ext cx="976294" cy="37667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Oder grau</a:t>
            </a:r>
          </a:p>
        </p:txBody>
      </p:sp>
    </p:spTree>
    <p:extLst>
      <p:ext uri="{BB962C8B-B14F-4D97-AF65-F5344CB8AC3E}">
        <p14:creationId xmlns:p14="http://schemas.microsoft.com/office/powerpoint/2010/main" val="6467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Table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00417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Scout Html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Maint Jan-Feb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BSI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118" name="Rectangle 117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91" name="Straight Connector 90"/>
          <p:cNvCxnSpPr/>
          <p:nvPr/>
        </p:nvCxnSpPr>
        <p:spPr>
          <a:xfrm>
            <a:off x="-44032" y="611906"/>
            <a:ext cx="1786461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5" name="Straight Connector 124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6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681294" y="-8767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extBox 1"/>
          <p:cNvSpPr txBox="1"/>
          <p:nvPr/>
        </p:nvSpPr>
        <p:spPr>
          <a:xfrm>
            <a:off x="3779019" y="1164471"/>
            <a:ext cx="2390087" cy="18364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smtClean="0">
                <a:solidFill>
                  <a:srgbClr val="60B1C4"/>
                </a:solidFill>
                <a:latin typeface="Eyrhoavdoykqfqglrijbhcjkdbb" panose="020B0504030101020102" pitchFamily="34" charset="0"/>
              </a:rPr>
              <a:t> Aufwand</a:t>
            </a:r>
            <a:endParaRPr lang="de-CH" sz="1600" dirty="0">
              <a:solidFill>
                <a:srgbClr val="60B1C4"/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600" smtClean="0">
                <a:solidFill>
                  <a:srgbClr val="60B1C4"/>
                </a:solidFill>
                <a:latin typeface="Eyrhoavdoykqfqglrijbhcjkdbb" panose="020B0504030101020102" pitchFamily="34" charset="0"/>
              </a:rPr>
              <a:t> Fixpreis</a:t>
            </a:r>
            <a:endParaRPr lang="de-CH" sz="1600" dirty="0">
              <a:solidFill>
                <a:srgbClr val="60B1C4"/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600" smtClean="0">
                <a:solidFill>
                  <a:schemeClr val="bg2"/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600" u="sng" smtClean="0">
                <a:solidFill>
                  <a:schemeClr val="bg2"/>
                </a:solidFill>
                <a:latin typeface="Eyrhoavdoykqfqglrijbhcjkdbb" panose="020B0504030101020102" pitchFamily="34" charset="0"/>
              </a:rPr>
              <a:t>Lizenz</a:t>
            </a:r>
            <a:endParaRPr lang="de-CH" sz="1600" u="sng" dirty="0">
              <a:solidFill>
                <a:schemeClr val="bg2"/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600" smtClean="0">
                <a:solidFill>
                  <a:srgbClr val="60B1C4"/>
                </a:solidFill>
                <a:latin typeface="Eyrhoavdoykqfqglrijbhcjkdbb" panose="020B0504030101020102" pitchFamily="34" charset="0"/>
              </a:rPr>
              <a:t> Training</a:t>
            </a:r>
            <a:endParaRPr lang="de-CH" sz="1600" dirty="0">
              <a:solidFill>
                <a:srgbClr val="60B1C4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hteck 21"/>
          <p:cNvSpPr/>
          <p:nvPr/>
        </p:nvSpPr>
        <p:spPr>
          <a:xfrm>
            <a:off x="3875349" y="18557"/>
            <a:ext cx="1249203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  <a:endParaRPr lang="de-CH" sz="160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664311" y="-23465"/>
            <a:ext cx="0" cy="1346549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542747" y="7031815"/>
            <a:ext cx="3628759" cy="4976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Menu mit </a:t>
            </a:r>
            <a:r>
              <a:rPr lang="de-CH" sz="1400">
                <a:solidFill>
                  <a:schemeClr val="tx1"/>
                </a:solidFill>
                <a:latin typeface="Eyrhoavdoykqfqglrijbhcjkdbb" panose="020B0504030101020102" pitchFamily="34" charset="0"/>
              </a:rPr>
              <a:t>Child-Menus</a:t>
            </a:r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u="sng" dirty="0">
                <a:solidFill>
                  <a:schemeClr val="bg2"/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u="sng" dirty="0" smtClean="0">
                <a:solidFill>
                  <a:schemeClr val="bg2"/>
                </a:solidFill>
                <a:latin typeface="FontAwesome" pitchFamily="2" charset="0"/>
              </a:rPr>
              <a:t></a:t>
            </a:r>
            <a:r>
              <a:rPr lang="de-CH" sz="1600" dirty="0" smtClean="0">
                <a:solidFill>
                  <a:schemeClr val="bg2"/>
                </a:solidFill>
                <a:latin typeface="Eyrhoavdoykqfqglrijbhcjkdbb" panose="020B0504030101020102" pitchFamily="34" charset="0"/>
              </a:rPr>
              <a:t>      </a:t>
            </a:r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Anzeigen    Bearbeiten    Dokument erstellen</a:t>
            </a:r>
          </a:p>
        </p:txBody>
      </p:sp>
      <p:cxnSp>
        <p:nvCxnSpPr>
          <p:cNvPr id="80" name="Straight Connector 76"/>
          <p:cNvCxnSpPr/>
          <p:nvPr/>
        </p:nvCxnSpPr>
        <p:spPr>
          <a:xfrm>
            <a:off x="6169105" y="1226891"/>
            <a:ext cx="14867" cy="172326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76"/>
          <p:cNvCxnSpPr/>
          <p:nvPr/>
        </p:nvCxnSpPr>
        <p:spPr>
          <a:xfrm>
            <a:off x="3783272" y="2956103"/>
            <a:ext cx="240133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76"/>
          <p:cNvCxnSpPr/>
          <p:nvPr/>
        </p:nvCxnSpPr>
        <p:spPr>
          <a:xfrm>
            <a:off x="3779019" y="1229699"/>
            <a:ext cx="14867" cy="172326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1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88914" y="0"/>
            <a:ext cx="1856500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795515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Kundenanfrage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79" name="TextBox 78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Maint Jan-Feb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BSI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81" name="Rectangle 80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3" name="Rectangle 82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86" name="Group 8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92" name="Rectangle 9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88" name="Rectangle 8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95" name="Group 94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13" name="Rectangle 11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11" name="Rectangle 11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09" name="Rectangle 10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0" name="Rectangle 10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06" name="Rectangle 10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04" name="Rectangle 103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5" name="Rectangle 104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134" name="Group 133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8" name="Rectangle 14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5" name="Rectangle 1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3" name="Rectangle 14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4" name="Rectangle 14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1" name="Rectangle 14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2" name="Rectangle 14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39" name="Rectangle 1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0" name="Rectangle 1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149" name="Straight Connector 14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21"/>
          <p:cNvSpPr/>
          <p:nvPr/>
        </p:nvSpPr>
        <p:spPr>
          <a:xfrm>
            <a:off x="3851027" y="765726"/>
            <a:ext cx="28440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Zurück     Weiter</a:t>
            </a:r>
            <a:endParaRPr lang="de-CH" sz="1600" b="1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3860139" y="2163623"/>
            <a:ext cx="3647147" cy="2316313"/>
          </a:xfrm>
          <a:prstGeom prst="roundRect">
            <a:avLst>
              <a:gd name="adj" fmla="val 877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53" name="Group 152"/>
          <p:cNvGrpSpPr/>
          <p:nvPr/>
        </p:nvGrpSpPr>
        <p:grpSpPr>
          <a:xfrm>
            <a:off x="3922473" y="2513151"/>
            <a:ext cx="3993472" cy="1102669"/>
            <a:chOff x="3922473" y="840631"/>
            <a:chExt cx="3993472" cy="1102669"/>
          </a:xfrm>
        </p:grpSpPr>
        <p:sp>
          <p:nvSpPr>
            <p:cNvPr id="154" name="Rectangle 153"/>
            <p:cNvSpPr/>
            <p:nvPr/>
          </p:nvSpPr>
          <p:spPr>
            <a:xfrm>
              <a:off x="5354232" y="840631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5" name="Rechteck 21"/>
            <p:cNvSpPr/>
            <p:nvPr/>
          </p:nvSpPr>
          <p:spPr>
            <a:xfrm>
              <a:off x="3923035" y="908201"/>
              <a:ext cx="8611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Vorname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353670" y="1520290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7" name="Rechteck 21"/>
            <p:cNvSpPr/>
            <p:nvPr/>
          </p:nvSpPr>
          <p:spPr>
            <a:xfrm>
              <a:off x="3922473" y="1587860"/>
              <a:ext cx="989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Nachname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</p:grpSp>
      <p:sp>
        <p:nvSpPr>
          <p:cNvPr id="158" name="Rectangle 10"/>
          <p:cNvSpPr/>
          <p:nvPr/>
        </p:nvSpPr>
        <p:spPr>
          <a:xfrm>
            <a:off x="3840867" y="1254623"/>
            <a:ext cx="6373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latin typeface="Eyrhoavdoykqfqglrijbhcjkdbb" panose="020B0504030101020102" pitchFamily="34" charset="0"/>
              </a:rPr>
              <a:t>Anfrage erfassen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</a:t>
            </a:r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Schriftliche Korrespondenz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</a:t>
            </a:r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Anzeige Dokument</a:t>
            </a:r>
            <a:endParaRPr lang="de-CH" sz="16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1123835" y="2341751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Komplexer Wizard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mit Kontext-Bereich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Details zu Prozess-Schritt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286861" y="4889415"/>
            <a:ext cx="3164566" cy="358406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Wiedervorlage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Telefonische Korrespondenz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Telefonisch weiterleiten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Geschäftsvorfall abschliessen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Geschäftsvorfall zuweisen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Schriftliche Korrespondenz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Schriftlich weiterleiten</a:t>
            </a:r>
          </a:p>
          <a:p>
            <a:pPr>
              <a:lnSpc>
                <a:spcPct val="2000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5651955" y="1886843"/>
            <a:ext cx="2400695" cy="239912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endParaRPr lang="de-CH" sz="1400" b="1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13.06.2014</a:t>
            </a:r>
          </a:p>
          <a:p>
            <a:pPr>
              <a:lnSpc>
                <a:spcPct val="1500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Fritz Muster</a:t>
            </a: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</a:t>
            </a:r>
          </a:p>
          <a:p>
            <a:pPr>
              <a:lnSpc>
                <a:spcPct val="1500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Hans Muster,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SWISSPOST AG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4148000" y="5089103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Kommunikation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4148000" y="8401471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Know-How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3902337" y="516121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65" name="Rectangle 164"/>
          <p:cNvSpPr/>
          <p:nvPr/>
        </p:nvSpPr>
        <p:spPr>
          <a:xfrm rot="16200000">
            <a:off x="13902337" y="845997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13860139" y="5557356"/>
            <a:ext cx="3744416" cy="352410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dirty="0" smtClean="0">
                <a:latin typeface="Eyrhoavdoykqfqglrijbhcjkdbb" panose="020B0504030101020102" pitchFamily="34" charset="0"/>
              </a:rPr>
              <a:t>Offene Kommunikation     </a:t>
            </a:r>
            <a:r>
              <a:rPr lang="de-CH" sz="1400" u="sng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anzeigen</a:t>
            </a:r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aphicFrame>
        <p:nvGraphicFramePr>
          <p:cNvPr id="167" name="Table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716648"/>
              </p:ext>
            </p:extLst>
          </p:nvPr>
        </p:nvGraphicFramePr>
        <p:xfrm>
          <a:off x="13913097" y="6010589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 smtClean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 smtClean="0">
                        <a:latin typeface="Eyrhoavdoykqfqglrijbhcjkdbb" panose="020B0504030101020102" pitchFamily="34" charset="0"/>
                      </a:endParaRPr>
                    </a:p>
                    <a:p>
                      <a:endParaRPr lang="de-CH" sz="1200" dirty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68" name="Straight Connector 167"/>
          <p:cNvCxnSpPr/>
          <p:nvPr/>
        </p:nvCxnSpPr>
        <p:spPr>
          <a:xfrm>
            <a:off x="13911862" y="6010349"/>
            <a:ext cx="35903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13911862" y="7874593"/>
            <a:ext cx="3590335" cy="79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4076163" y="8049061"/>
            <a:ext cx="3024336" cy="352410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u="sng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Kommunikation</a:t>
            </a:r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13996746" y="8147456"/>
            <a:ext cx="144000" cy="144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172" name="Rectangle 171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3" name="Rectangle 172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3923035" y="4465751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Nächster Schritt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3860139" y="1891496"/>
            <a:ext cx="2400695" cy="207595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endParaRPr lang="de-CH" sz="1400" b="1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Erfasst am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Erfasst von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Eingangskanal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Ausgangskanal</a:t>
            </a:r>
          </a:p>
          <a:p>
            <a:pPr>
              <a:lnSpc>
                <a:spcPct val="150000"/>
              </a:lnSpc>
            </a:pPr>
            <a:r>
              <a:rPr lang="de-CH" sz="1400" dirty="0" err="1" smtClean="0">
                <a:latin typeface="Eyrhoavdoykqfqglrijbhcjkdbb" panose="020B0504030101020102" pitchFamily="34" charset="0"/>
              </a:rPr>
              <a:t>Identifzierte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Person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4067051" y="5124934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7" name="TextBox 176"/>
          <p:cNvSpPr txBox="1"/>
          <p:nvPr/>
        </p:nvSpPr>
        <p:spPr>
          <a:xfrm>
            <a:off x="3801196" y="1486775"/>
            <a:ext cx="2400695" cy="50629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16.06.2014 16:31</a:t>
            </a:r>
          </a:p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André Wegmüller</a:t>
            </a:r>
            <a:endParaRPr lang="de-CH" sz="12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686104" y="1486775"/>
            <a:ext cx="2400695" cy="321633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Erfasser der Geschäftsvorfalls</a:t>
            </a:r>
            <a:endParaRPr lang="de-CH" sz="12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067051" y="554193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0" name="Oval 179"/>
          <p:cNvSpPr/>
          <p:nvPr/>
        </p:nvSpPr>
        <p:spPr>
          <a:xfrm>
            <a:off x="4067051" y="5989223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1" name="Oval 180"/>
          <p:cNvSpPr/>
          <p:nvPr/>
        </p:nvSpPr>
        <p:spPr>
          <a:xfrm>
            <a:off x="4067051" y="6406031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2" name="Oval 181"/>
          <p:cNvSpPr/>
          <p:nvPr/>
        </p:nvSpPr>
        <p:spPr>
          <a:xfrm>
            <a:off x="4067051" y="681729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3" name="Oval 182"/>
          <p:cNvSpPr/>
          <p:nvPr/>
        </p:nvSpPr>
        <p:spPr>
          <a:xfrm>
            <a:off x="4067051" y="7256963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4" name="Oval 183"/>
          <p:cNvSpPr/>
          <p:nvPr/>
        </p:nvSpPr>
        <p:spPr>
          <a:xfrm>
            <a:off x="4067051" y="767677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5" name="Oval 184"/>
          <p:cNvSpPr/>
          <p:nvPr/>
        </p:nvSpPr>
        <p:spPr>
          <a:xfrm>
            <a:off x="4124607" y="7317159"/>
            <a:ext cx="67410" cy="674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86" name="Group 185"/>
          <p:cNvGrpSpPr/>
          <p:nvPr/>
        </p:nvGrpSpPr>
        <p:grpSpPr>
          <a:xfrm>
            <a:off x="8136630" y="1224143"/>
            <a:ext cx="250901" cy="799096"/>
            <a:chOff x="5445608" y="624605"/>
            <a:chExt cx="324036" cy="648073"/>
          </a:xfrm>
        </p:grpSpPr>
        <p:cxnSp>
          <p:nvCxnSpPr>
            <p:cNvPr id="187" name="Straight Connector 18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9" name="Straight Connector 188"/>
          <p:cNvCxnSpPr/>
          <p:nvPr/>
        </p:nvCxnSpPr>
        <p:spPr>
          <a:xfrm>
            <a:off x="3673103" y="2016231"/>
            <a:ext cx="1411007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5419963" y="1215911"/>
            <a:ext cx="250901" cy="799096"/>
            <a:chOff x="5445608" y="624605"/>
            <a:chExt cx="324036" cy="648073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" name="Straight Connector 193"/>
          <p:cNvCxnSpPr/>
          <p:nvPr/>
        </p:nvCxnSpPr>
        <p:spPr>
          <a:xfrm>
            <a:off x="13716123" y="2030307"/>
            <a:ext cx="0" cy="10763652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 rot="16200000">
            <a:off x="17312361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4148000" y="10489703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Aktionen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13932147" y="1054820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13879317" y="10932863"/>
            <a:ext cx="3024336" cy="164507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Wiedervorlage</a:t>
            </a:r>
          </a:p>
          <a:p>
            <a:r>
              <a:rPr lang="de-CH" sz="1400" u="sng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Aufgabe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Telefonische Korrespondenz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Schriftliche Korrespondenz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Schriftlich weiterleiten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Telefonisch weiterleiten</a:t>
            </a:r>
            <a:endParaRPr lang="de-CH" sz="1400" u="sng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  <a:p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5084275" y="12577935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Schrittspezifische Aktionen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5319167" y="707806"/>
            <a:ext cx="2526847" cy="10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Alternativ könnten weiter Buttons auch rechts oben angezeigt werden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-81436" y="607461"/>
            <a:ext cx="1786461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14140746" y="4585047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Geschäftsvorfälle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205" name="Rectangle 204"/>
          <p:cNvSpPr/>
          <p:nvPr/>
        </p:nvSpPr>
        <p:spPr>
          <a:xfrm rot="16200000">
            <a:off x="13895083" y="464355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</p:spTree>
    <p:extLst>
      <p:ext uri="{BB962C8B-B14F-4D97-AF65-F5344CB8AC3E}">
        <p14:creationId xmlns:p14="http://schemas.microsoft.com/office/powerpoint/2010/main" val="30121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88914" y="0"/>
            <a:ext cx="1856500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795515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Kundenanfrage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79" name="TextBox 78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Maint Jan-Feb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BSI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81" name="Rectangle 80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3" name="Rectangle 82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86" name="Group 8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92" name="Rectangle 9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88" name="Rectangle 8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95" name="Group 94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13" name="Rectangle 11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11" name="Rectangle 11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09" name="Rectangle 10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0" name="Rectangle 10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06" name="Rectangle 10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04" name="Rectangle 103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5" name="Rectangle 104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134" name="Group 133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8" name="Rectangle 14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5" name="Rectangle 1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3" name="Rectangle 14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4" name="Rectangle 14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1" name="Rectangle 14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2" name="Rectangle 14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39" name="Rectangle 1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0" name="Rectangle 1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149" name="Straight Connector 14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21"/>
          <p:cNvSpPr/>
          <p:nvPr/>
        </p:nvSpPr>
        <p:spPr>
          <a:xfrm>
            <a:off x="3851027" y="765726"/>
            <a:ext cx="28440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Zurück     Weiter</a:t>
            </a:r>
            <a:endParaRPr lang="de-CH" sz="1600" b="1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3860139" y="2163623"/>
            <a:ext cx="3647147" cy="2316313"/>
          </a:xfrm>
          <a:prstGeom prst="roundRect">
            <a:avLst>
              <a:gd name="adj" fmla="val 877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53" name="Group 152"/>
          <p:cNvGrpSpPr/>
          <p:nvPr/>
        </p:nvGrpSpPr>
        <p:grpSpPr>
          <a:xfrm>
            <a:off x="3922473" y="2513151"/>
            <a:ext cx="3993472" cy="1102669"/>
            <a:chOff x="3922473" y="840631"/>
            <a:chExt cx="3993472" cy="1102669"/>
          </a:xfrm>
        </p:grpSpPr>
        <p:sp>
          <p:nvSpPr>
            <p:cNvPr id="154" name="Rectangle 153"/>
            <p:cNvSpPr/>
            <p:nvPr/>
          </p:nvSpPr>
          <p:spPr>
            <a:xfrm>
              <a:off x="5354232" y="840631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5" name="Rechteck 21"/>
            <p:cNvSpPr/>
            <p:nvPr/>
          </p:nvSpPr>
          <p:spPr>
            <a:xfrm>
              <a:off x="3923035" y="908201"/>
              <a:ext cx="8611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Vorname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353670" y="1520290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7" name="Rechteck 21"/>
            <p:cNvSpPr/>
            <p:nvPr/>
          </p:nvSpPr>
          <p:spPr>
            <a:xfrm>
              <a:off x="3922473" y="1587860"/>
              <a:ext cx="989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Nachname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</p:grpSp>
      <p:sp>
        <p:nvSpPr>
          <p:cNvPr id="158" name="Rectangle 10"/>
          <p:cNvSpPr/>
          <p:nvPr/>
        </p:nvSpPr>
        <p:spPr>
          <a:xfrm>
            <a:off x="3840867" y="1254623"/>
            <a:ext cx="6373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latin typeface="Eyrhoavdoykqfqglrijbhcjkdbb" panose="020B0504030101020102" pitchFamily="34" charset="0"/>
              </a:rPr>
              <a:t>Anfrage erfassen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</a:t>
            </a:r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Schriftliche Korrespondenz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</a:t>
            </a:r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Anzeige Dokument</a:t>
            </a:r>
            <a:endParaRPr lang="de-CH" sz="16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1123835" y="2341751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Komplexer Wizard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mit Kontext-Bereich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Details zu Prozess-Schritt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286861" y="4889415"/>
            <a:ext cx="3164566" cy="358406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Wiedervorlage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Telefonische Korrespondenz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Telefonisch weiterleiten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Geschäftsvorfall abschliessen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Geschäftsvorfall zuweisen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Schriftliche Korrespondenz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Schriftlich weiterleiten</a:t>
            </a:r>
          </a:p>
          <a:p>
            <a:pPr>
              <a:lnSpc>
                <a:spcPct val="2000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5651955" y="1886843"/>
            <a:ext cx="2400695" cy="239912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endParaRPr lang="de-CH" sz="1400" b="1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13.06.2014</a:t>
            </a:r>
          </a:p>
          <a:p>
            <a:pPr>
              <a:lnSpc>
                <a:spcPct val="1500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Fritz Muster</a:t>
            </a: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</a:t>
            </a:r>
          </a:p>
          <a:p>
            <a:pPr>
              <a:lnSpc>
                <a:spcPct val="1500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Hans Muster,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SWISSPOST AG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923035" y="4465751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Nächster Schritt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3860139" y="1891496"/>
            <a:ext cx="2400695" cy="207595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endParaRPr lang="de-CH" sz="1400" b="1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Erfasst am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Erfasst von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Eingangskanal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Ausgangskanal</a:t>
            </a:r>
          </a:p>
          <a:p>
            <a:pPr>
              <a:lnSpc>
                <a:spcPct val="150000"/>
              </a:lnSpc>
            </a:pPr>
            <a:r>
              <a:rPr lang="de-CH" sz="1400" dirty="0" err="1" smtClean="0">
                <a:latin typeface="Eyrhoavdoykqfqglrijbhcjkdbb" panose="020B0504030101020102" pitchFamily="34" charset="0"/>
              </a:rPr>
              <a:t>Identifzierte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Person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4067051" y="5124934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7" name="TextBox 176"/>
          <p:cNvSpPr txBox="1"/>
          <p:nvPr/>
        </p:nvSpPr>
        <p:spPr>
          <a:xfrm>
            <a:off x="3801196" y="1486775"/>
            <a:ext cx="2400695" cy="50629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16.06.2014 16:31</a:t>
            </a:r>
          </a:p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André Wegmüller</a:t>
            </a:r>
            <a:endParaRPr lang="de-CH" sz="12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686104" y="1486775"/>
            <a:ext cx="2400695" cy="321633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Erfasser der Geschäftsvorfalls</a:t>
            </a:r>
            <a:endParaRPr lang="de-CH" sz="12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067051" y="554193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0" name="Oval 179"/>
          <p:cNvSpPr/>
          <p:nvPr/>
        </p:nvSpPr>
        <p:spPr>
          <a:xfrm>
            <a:off x="4067051" y="5989223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1" name="Oval 180"/>
          <p:cNvSpPr/>
          <p:nvPr/>
        </p:nvSpPr>
        <p:spPr>
          <a:xfrm>
            <a:off x="4067051" y="6406031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2" name="Oval 181"/>
          <p:cNvSpPr/>
          <p:nvPr/>
        </p:nvSpPr>
        <p:spPr>
          <a:xfrm>
            <a:off x="4067051" y="681729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3" name="Oval 182"/>
          <p:cNvSpPr/>
          <p:nvPr/>
        </p:nvSpPr>
        <p:spPr>
          <a:xfrm>
            <a:off x="4067051" y="7256963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4" name="Oval 183"/>
          <p:cNvSpPr/>
          <p:nvPr/>
        </p:nvSpPr>
        <p:spPr>
          <a:xfrm>
            <a:off x="4067051" y="767677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5" name="Oval 184"/>
          <p:cNvSpPr/>
          <p:nvPr/>
        </p:nvSpPr>
        <p:spPr>
          <a:xfrm>
            <a:off x="4124607" y="7317159"/>
            <a:ext cx="67410" cy="674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86" name="Group 185"/>
          <p:cNvGrpSpPr/>
          <p:nvPr/>
        </p:nvGrpSpPr>
        <p:grpSpPr>
          <a:xfrm>
            <a:off x="8136630" y="1224143"/>
            <a:ext cx="250901" cy="799096"/>
            <a:chOff x="5445608" y="624605"/>
            <a:chExt cx="324036" cy="648073"/>
          </a:xfrm>
        </p:grpSpPr>
        <p:cxnSp>
          <p:nvCxnSpPr>
            <p:cNvPr id="187" name="Straight Connector 18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9" name="Straight Connector 188"/>
          <p:cNvCxnSpPr/>
          <p:nvPr/>
        </p:nvCxnSpPr>
        <p:spPr>
          <a:xfrm>
            <a:off x="3673103" y="2016231"/>
            <a:ext cx="1411007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5419963" y="1215911"/>
            <a:ext cx="250901" cy="799096"/>
            <a:chOff x="5445608" y="624605"/>
            <a:chExt cx="324036" cy="648073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" name="Straight Connector 193"/>
          <p:cNvCxnSpPr/>
          <p:nvPr/>
        </p:nvCxnSpPr>
        <p:spPr>
          <a:xfrm>
            <a:off x="13716123" y="2030307"/>
            <a:ext cx="0" cy="10763652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 rot="16200000">
            <a:off x="17312361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15319167" y="707806"/>
            <a:ext cx="2526847" cy="10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Alternativ könnten weiter Buttons auch rechts oben angezeigt werden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-81436" y="607461"/>
            <a:ext cx="1786461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3673103" y="176362"/>
            <a:ext cx="14095560" cy="3154069"/>
            <a:chOff x="3687615" y="5256308"/>
            <a:chExt cx="14095560" cy="2706166"/>
          </a:xfrm>
        </p:grpSpPr>
        <p:sp>
          <p:nvSpPr>
            <p:cNvPr id="120" name="Rectangle 119"/>
            <p:cNvSpPr/>
            <p:nvPr/>
          </p:nvSpPr>
          <p:spPr>
            <a:xfrm>
              <a:off x="3687615" y="5647488"/>
              <a:ext cx="14095559" cy="2314315"/>
            </a:xfrm>
            <a:prstGeom prst="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CH" sz="16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078664" y="5746009"/>
              <a:ext cx="516488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6500" b="1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?</a:t>
              </a:r>
              <a:endParaRPr lang="de-CH" sz="65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873651" y="5256308"/>
              <a:ext cx="8890000" cy="216057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endParaRPr lang="de-CH" sz="1600" dirty="0">
                <a:latin typeface="Eyrhoavdoykqfqglrijbhcjkdbb" panose="020B0504030101020102" pitchFamily="34" charset="0"/>
              </a:endParaRPr>
            </a:p>
            <a:p>
              <a:endParaRPr lang="de-CH" sz="1600" dirty="0">
                <a:latin typeface="Eyrhoavdoykqfqglrijbhcjkdbb" panose="020B0504030101020102" pitchFamily="34" charset="0"/>
              </a:endParaRPr>
            </a:p>
            <a:p>
              <a:endParaRPr lang="de-CH" sz="1600" dirty="0">
                <a:latin typeface="Eyrhoavdoykqfqglrijbhcjkdbb" panose="020B0504030101020102" pitchFamily="34" charset="0"/>
              </a:endParaRPr>
            </a:p>
            <a:p>
              <a:r>
                <a:rPr lang="de-CH" sz="1600" b="1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     </a:t>
              </a:r>
              <a:endPara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r>
                <a:rPr lang="de-CH" sz="1600" b="1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Abbrechen     Fortfahren</a:t>
              </a:r>
              <a:endParaRPr lang="de-CH" sz="16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3687615" y="7962474"/>
              <a:ext cx="1409556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124"/>
          <p:cNvSpPr/>
          <p:nvPr/>
        </p:nvSpPr>
        <p:spPr>
          <a:xfrm>
            <a:off x="5258171" y="536402"/>
            <a:ext cx="8890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CH" sz="1600" dirty="0">
              <a:latin typeface="Eyrhoavdoykqfqglrijbhcjkdbb" panose="020B0504030101020102" pitchFamily="34" charset="0"/>
            </a:endParaRPr>
          </a:p>
          <a:p>
            <a:pPr>
              <a:lnSpc>
                <a:spcPct val="2000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GeVo </a:t>
            </a:r>
            <a:r>
              <a:rPr lang="de-CH" sz="1400" smtClean="0">
                <a:latin typeface="Eyrhoavdoykqfqglrijbhcjkdbb" panose="020B0504030101020102" pitchFamily="34" charset="0"/>
              </a:rPr>
              <a:t>unterbrechen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ct val="2000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GeVo </a:t>
            </a:r>
            <a:r>
              <a:rPr lang="de-CH" sz="1400" smtClean="0">
                <a:latin typeface="Eyrhoavdoykqfqglrijbhcjkdbb" panose="020B0504030101020102" pitchFamily="34" charset="0"/>
              </a:rPr>
              <a:t>löschen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ct val="2000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GeVo </a:t>
            </a:r>
            <a:r>
              <a:rPr lang="de-CH" sz="1400" smtClean="0">
                <a:latin typeface="Eyrhoavdoykqfqglrijbhcjkdbb" panose="020B0504030101020102" pitchFamily="34" charset="0"/>
              </a:rPr>
              <a:t>stornieren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ct val="2000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Stornierungs-Grund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977851" y="2146866"/>
            <a:ext cx="2561713" cy="42301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Scherzanruf                        </a:t>
            </a:r>
            <a:r>
              <a:rPr lang="de-CH" sz="1400" smtClean="0">
                <a:solidFill>
                  <a:schemeClr val="tx1"/>
                </a:solidFill>
                <a:latin typeface="FontAwesome" pitchFamily="2" charset="0"/>
              </a:rPr>
              <a:t>   </a:t>
            </a:r>
          </a:p>
        </p:txBody>
      </p:sp>
      <p:sp>
        <p:nvSpPr>
          <p:cNvPr id="127" name="Oval 126"/>
          <p:cNvSpPr/>
          <p:nvPr/>
        </p:nvSpPr>
        <p:spPr>
          <a:xfrm>
            <a:off x="5059923" y="1909152"/>
            <a:ext cx="67410" cy="674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Oval 127"/>
          <p:cNvSpPr/>
          <p:nvPr/>
        </p:nvSpPr>
        <p:spPr>
          <a:xfrm>
            <a:off x="5003155" y="1853330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9" name="Oval 128"/>
          <p:cNvSpPr/>
          <p:nvPr/>
        </p:nvSpPr>
        <p:spPr>
          <a:xfrm>
            <a:off x="5003155" y="989041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0" name="Oval 129"/>
          <p:cNvSpPr/>
          <p:nvPr/>
        </p:nvSpPr>
        <p:spPr>
          <a:xfrm>
            <a:off x="5003155" y="1406042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TextBox 130"/>
          <p:cNvSpPr txBox="1"/>
          <p:nvPr/>
        </p:nvSpPr>
        <p:spPr>
          <a:xfrm>
            <a:off x="14148000" y="5089103"/>
            <a:ext cx="2400695" cy="46013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Andere Kommunikation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4148000" y="8401471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Know-How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3902337" y="516121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203" name="Rectangle 202"/>
          <p:cNvSpPr/>
          <p:nvPr/>
        </p:nvSpPr>
        <p:spPr>
          <a:xfrm rot="16200000">
            <a:off x="13902337" y="845997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3860139" y="5557356"/>
            <a:ext cx="3744416" cy="352410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dirty="0" smtClean="0">
                <a:latin typeface="Eyrhoavdoykqfqglrijbhcjkdbb" panose="020B0504030101020102" pitchFamily="34" charset="0"/>
              </a:rPr>
              <a:t>Offene Kommunikation     </a:t>
            </a:r>
            <a:r>
              <a:rPr lang="de-CH" sz="1400" u="sng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anzeigen</a:t>
            </a:r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aphicFrame>
        <p:nvGraphicFramePr>
          <p:cNvPr id="205" name="Table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81798"/>
              </p:ext>
            </p:extLst>
          </p:nvPr>
        </p:nvGraphicFramePr>
        <p:xfrm>
          <a:off x="13913097" y="6010589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 smtClean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 smtClean="0">
                        <a:latin typeface="Eyrhoavdoykqfqglrijbhcjkdbb" panose="020B0504030101020102" pitchFamily="34" charset="0"/>
                      </a:endParaRPr>
                    </a:p>
                    <a:p>
                      <a:endParaRPr lang="de-CH" sz="1200" dirty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206" name="Straight Connector 205"/>
          <p:cNvCxnSpPr/>
          <p:nvPr/>
        </p:nvCxnSpPr>
        <p:spPr>
          <a:xfrm>
            <a:off x="13911862" y="6010349"/>
            <a:ext cx="35903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13911862" y="7874593"/>
            <a:ext cx="3590335" cy="79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4076163" y="8049061"/>
            <a:ext cx="3024336" cy="352410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u="sng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Kommunikation</a:t>
            </a:r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209" name="Group 208"/>
          <p:cNvGrpSpPr/>
          <p:nvPr/>
        </p:nvGrpSpPr>
        <p:grpSpPr>
          <a:xfrm>
            <a:off x="13996746" y="8147456"/>
            <a:ext cx="144000" cy="144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210" name="Rectangle 209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14148000" y="10489703"/>
            <a:ext cx="2400695" cy="46013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Aktionen zum Schritt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3932147" y="1054820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3879317" y="10932863"/>
            <a:ext cx="3024336" cy="164507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Wiedervorlage</a:t>
            </a:r>
          </a:p>
          <a:p>
            <a:r>
              <a:rPr lang="de-CH" sz="1400" u="sng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Aufgabe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Telefonische Korrespondenz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Schriftliche Korrespondenz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Schriftlich weiterleiten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Telefonisch weiterleiten</a:t>
            </a:r>
            <a:endParaRPr lang="de-CH" sz="1400" u="sng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  <a:p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4140746" y="4585047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Aktuelle Geschäftsvorfälle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216" name="Rectangle 215"/>
          <p:cNvSpPr/>
          <p:nvPr/>
        </p:nvSpPr>
        <p:spPr>
          <a:xfrm rot="16200000">
            <a:off x="13895083" y="464355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8224019" y="3854477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Spezieller Abbrechen Dialog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0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135" y="1833277"/>
            <a:ext cx="12236132" cy="975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7" name="Straight Connector 76"/>
          <p:cNvCxnSpPr/>
          <p:nvPr/>
        </p:nvCxnSpPr>
        <p:spPr>
          <a:xfrm>
            <a:off x="7379876" y="3350593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054222" y="3903641"/>
            <a:ext cx="995804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5029900" y="4474413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5006247" y="3430315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45136" y="3442737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4989816" y="3275329"/>
            <a:ext cx="10022451" cy="15666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10"/>
          <p:cNvSpPr/>
          <p:nvPr/>
        </p:nvSpPr>
        <p:spPr>
          <a:xfrm>
            <a:off x="11495420" y="2712839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3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accent3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726720" y="2784847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3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4189" y="2769220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2929518" y="2757617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accent3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Eigene Sicht</a:t>
            </a:r>
            <a:endParaRPr lang="de-CH" sz="1800" b="1" dirty="0">
              <a:solidFill>
                <a:schemeClr val="accent3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989816" y="3237955"/>
            <a:ext cx="1120204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5054222" y="2692671"/>
            <a:ext cx="1249203" cy="473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2821289" y="1071522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4986024" y="10583291"/>
            <a:ext cx="10022451" cy="2440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570909" y="10557674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3098819" y="10557674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054222" y="10682951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562088" y="10682951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078844" y="10690646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6642208" y="10663625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6714216" y="10705960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285866" y="10705960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7794336" y="1070596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8442408" y="10663625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1573512" y="10638008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3055972" y="10638008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13294"/>
              </p:ext>
            </p:extLst>
          </p:nvPr>
        </p:nvGraphicFramePr>
        <p:xfrm>
          <a:off x="5045135" y="4125077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Scout </a:t>
                      </a:r>
                      <a:r>
                        <a:rPr lang="de-CH" sz="1400" dirty="0" err="1" smtClean="0">
                          <a:latin typeface="Eyrhoavdoykqfqglrijbhcjkdbb" panose="020B0504030101020102" pitchFamily="34" charset="0"/>
                        </a:rPr>
                        <a:t>Html</a:t>
                      </a:r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915" y="3291847"/>
            <a:ext cx="1874295" cy="582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4" name="Straight Connector 16"/>
          <p:cNvCxnSpPr/>
          <p:nvPr/>
        </p:nvCxnSpPr>
        <p:spPr>
          <a:xfrm>
            <a:off x="4859139" y="2757617"/>
            <a:ext cx="0" cy="866819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5054222" y="10273679"/>
            <a:ext cx="1917436" cy="144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Rechteck 1"/>
          <p:cNvSpPr/>
          <p:nvPr/>
        </p:nvSpPr>
        <p:spPr>
          <a:xfrm>
            <a:off x="1" y="-3327"/>
            <a:ext cx="17783174" cy="13493902"/>
          </a:xfrm>
          <a:custGeom>
            <a:avLst/>
            <a:gdLst/>
            <a:ahLst/>
            <a:cxnLst/>
            <a:rect l="l" t="t" r="r" b="b"/>
            <a:pathLst>
              <a:path w="17783174" h="13493902">
                <a:moveTo>
                  <a:pt x="2821855" y="1836604"/>
                </a:moveTo>
                <a:lnTo>
                  <a:pt x="2821855" y="2047631"/>
                </a:lnTo>
                <a:lnTo>
                  <a:pt x="2794794" y="2047631"/>
                </a:lnTo>
                <a:lnTo>
                  <a:pt x="2794794" y="11433206"/>
                </a:lnTo>
                <a:lnTo>
                  <a:pt x="2821855" y="11433206"/>
                </a:lnTo>
                <a:lnTo>
                  <a:pt x="2821855" y="11588616"/>
                </a:lnTo>
                <a:lnTo>
                  <a:pt x="15012267" y="11588616"/>
                </a:lnTo>
                <a:lnTo>
                  <a:pt x="15012267" y="1836604"/>
                </a:lnTo>
                <a:close/>
                <a:moveTo>
                  <a:pt x="0" y="0"/>
                </a:moveTo>
                <a:lnTo>
                  <a:pt x="17783174" y="0"/>
                </a:lnTo>
                <a:lnTo>
                  <a:pt x="17783174" y="13493902"/>
                </a:lnTo>
                <a:lnTo>
                  <a:pt x="0" y="13493902"/>
                </a:lnTo>
                <a:close/>
              </a:path>
            </a:pathLst>
          </a:custGeom>
          <a:solidFill>
            <a:srgbClr val="C1C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feld 21"/>
          <p:cNvSpPr txBox="1"/>
          <p:nvPr/>
        </p:nvSpPr>
        <p:spPr>
          <a:xfrm>
            <a:off x="394643" y="264567"/>
            <a:ext cx="528418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Kleiner Bildschirm</a:t>
            </a:r>
            <a:endParaRPr lang="de-CH" dirty="0"/>
          </a:p>
        </p:txBody>
      </p:sp>
      <p:sp>
        <p:nvSpPr>
          <p:cNvPr id="103" name="Rectangle 80"/>
          <p:cNvSpPr/>
          <p:nvPr/>
        </p:nvSpPr>
        <p:spPr>
          <a:xfrm>
            <a:off x="5075648" y="384918"/>
            <a:ext cx="3366759" cy="99611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Was sind unsere Mindestanforderungen oder Empfehlungen?</a:t>
            </a:r>
          </a:p>
          <a:p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1280x1024 –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Taskbar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- Browser</a:t>
            </a:r>
          </a:p>
        </p:txBody>
      </p:sp>
    </p:spTree>
    <p:extLst>
      <p:ext uri="{BB962C8B-B14F-4D97-AF65-F5344CB8AC3E}">
        <p14:creationId xmlns:p14="http://schemas.microsoft.com/office/powerpoint/2010/main" val="424641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6295356" y="1691127"/>
            <a:ext cx="4962044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Standardsicht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H="1" flipV="1">
            <a:off x="11415934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86" name="Straight Connector 85"/>
          <p:cNvCxnSpPr/>
          <p:nvPr/>
        </p:nvCxnSpPr>
        <p:spPr>
          <a:xfrm>
            <a:off x="6318346" y="2166155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280059" y="2310171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Eigene Sicht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18"/>
          <p:cNvSpPr/>
          <p:nvPr/>
        </p:nvSpPr>
        <p:spPr>
          <a:xfrm>
            <a:off x="6175277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944" y="6473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9" name="Rechteck 21"/>
          <p:cNvSpPr/>
          <p:nvPr/>
        </p:nvSpPr>
        <p:spPr>
          <a:xfrm>
            <a:off x="8315523" y="6427"/>
            <a:ext cx="1035861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bg1"/>
                </a:solidFill>
                <a:latin typeface="Eyrhoavdoykqfqglrijbhcjkdbb" pitchFamily="34" charset="0"/>
              </a:rPr>
              <a:t>BSI CRM   </a:t>
            </a:r>
            <a:endParaRPr lang="de-CH" sz="1600" b="1">
              <a:solidFill>
                <a:schemeClr val="bg1"/>
              </a:solidFill>
              <a:latin typeface="Eyrhoavdoykqfqglrijbhcjkdbb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78078" y="2894045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Administration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6371307" y="2784847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85"/>
          <p:cNvSpPr/>
          <p:nvPr/>
        </p:nvSpPr>
        <p:spPr>
          <a:xfrm>
            <a:off x="7523265" y="889110"/>
            <a:ext cx="2736646" cy="376259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CH" sz="1600" dirty="0" smtClean="0">
                <a:latin typeface="Eyrhoavdoykqfqglrijbhcjkdbb" panose="020B0504030101020102" pitchFamily="34" charset="0"/>
              </a:rPr>
              <a:t>|</a:t>
            </a:r>
            <a:r>
              <a:rPr lang="de-CH" sz="1600" i="1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Schnellsuche</a:t>
            </a:r>
            <a:endParaRPr lang="de-CH" sz="1600" dirty="0"/>
          </a:p>
        </p:txBody>
      </p:sp>
      <p:grpSp>
        <p:nvGrpSpPr>
          <p:cNvPr id="21" name="Group 31"/>
          <p:cNvGrpSpPr/>
          <p:nvPr/>
        </p:nvGrpSpPr>
        <p:grpSpPr>
          <a:xfrm rot="2700000">
            <a:off x="9968683" y="986939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22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accent3"/>
                </a:solidFill>
              </a:endParaRPr>
            </a:p>
          </p:txBody>
        </p:sp>
        <p:sp>
          <p:nvSpPr>
            <p:cNvPr id="23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accent3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7393897" y="5449143"/>
            <a:ext cx="3628759" cy="5474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Home Sicht, eventuell entsteht eine gute Idee beim Design der eigenen Sicht</a:t>
            </a:r>
            <a:endParaRPr lang="de-CH" sz="140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28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1666850" y="1691127"/>
            <a:ext cx="4962044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Standardsicht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86" name="Straight Connector 85"/>
          <p:cNvCxnSpPr/>
          <p:nvPr/>
        </p:nvCxnSpPr>
        <p:spPr>
          <a:xfrm>
            <a:off x="1689840" y="2166155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651553" y="2310171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Eigene Sicht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18"/>
          <p:cNvSpPr/>
          <p:nvPr/>
        </p:nvSpPr>
        <p:spPr>
          <a:xfrm>
            <a:off x="1546771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38" y="6473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9" name="Rechteck 21"/>
          <p:cNvSpPr/>
          <p:nvPr/>
        </p:nvSpPr>
        <p:spPr>
          <a:xfrm>
            <a:off x="3687017" y="6427"/>
            <a:ext cx="1035861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bg1"/>
                </a:solidFill>
                <a:latin typeface="Eyrhoavdoykqfqglrijbhcjkdbb" pitchFamily="34" charset="0"/>
              </a:rPr>
              <a:t>BSI CRM   </a:t>
            </a:r>
            <a:endParaRPr lang="de-CH" sz="1600" b="1">
              <a:solidFill>
                <a:schemeClr val="bg1"/>
              </a:solidFill>
              <a:latin typeface="Eyrhoavdoykqfqglrijbhcjkdbb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49572" y="2894045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Administration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1742801" y="2784847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85"/>
          <p:cNvSpPr/>
          <p:nvPr/>
        </p:nvSpPr>
        <p:spPr>
          <a:xfrm>
            <a:off x="2894759" y="889110"/>
            <a:ext cx="2736646" cy="376259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CH" sz="1600" dirty="0" smtClean="0">
                <a:latin typeface="Eyrhoavdoykqfqglrijbhcjkdbb" panose="020B0504030101020102" pitchFamily="34" charset="0"/>
              </a:rPr>
              <a:t>|</a:t>
            </a:r>
            <a:r>
              <a:rPr lang="de-CH" sz="1600" i="1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Schnellsuche</a:t>
            </a:r>
            <a:endParaRPr lang="de-CH" sz="1600" dirty="0"/>
          </a:p>
        </p:txBody>
      </p:sp>
      <p:grpSp>
        <p:nvGrpSpPr>
          <p:cNvPr id="21" name="Group 31"/>
          <p:cNvGrpSpPr/>
          <p:nvPr/>
        </p:nvGrpSpPr>
        <p:grpSpPr>
          <a:xfrm rot="2700000">
            <a:off x="5340177" y="986939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22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accent3"/>
                </a:solidFill>
              </a:endParaRPr>
            </a:p>
          </p:txBody>
        </p:sp>
        <p:sp>
          <p:nvSpPr>
            <p:cNvPr id="23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accent3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6783938" y="-23465"/>
            <a:ext cx="4839886" cy="13522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TextBox 25"/>
          <p:cNvSpPr txBox="1"/>
          <p:nvPr/>
        </p:nvSpPr>
        <p:spPr>
          <a:xfrm>
            <a:off x="6834317" y="105311"/>
            <a:ext cx="1806404" cy="290695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endParaRPr lang="de-CH" sz="180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  </a:t>
            </a:r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Telefonbuch</a:t>
            </a: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 </a:t>
            </a:r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Prozesse</a:t>
            </a: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 Optionen</a:t>
            </a:r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>
                <a:solidFill>
                  <a:schemeClr val="bg1"/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Abmelden</a:t>
            </a:r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34740" y="-23465"/>
            <a:ext cx="4824536" cy="15913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Rectangle 27"/>
          <p:cNvSpPr/>
          <p:nvPr/>
        </p:nvSpPr>
        <p:spPr>
          <a:xfrm>
            <a:off x="7019379" y="268233"/>
            <a:ext cx="4276864" cy="428382"/>
          </a:xfrm>
          <a:prstGeom prst="rect">
            <a:avLst/>
          </a:prstGeom>
          <a:solidFill>
            <a:srgbClr val="0098BC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</a:t>
            </a:r>
            <a:endParaRPr lang="de-CH" sz="1800"/>
          </a:p>
        </p:txBody>
      </p:sp>
      <p:sp>
        <p:nvSpPr>
          <p:cNvPr id="29" name="Rectangle 28"/>
          <p:cNvSpPr/>
          <p:nvPr/>
        </p:nvSpPr>
        <p:spPr>
          <a:xfrm>
            <a:off x="12203955" y="3317257"/>
            <a:ext cx="3628759" cy="10667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Menu ohne Sichten, da Sichten auf Home-Form (analog heute). Menu erscheint beim Klick auf BSI CRM (Falls es im Desktop auch kein Hamburger-Icon gibt)</a:t>
            </a:r>
            <a:endParaRPr lang="de-CH" sz="140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14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</a:t>
            </a:r>
            <a:r>
              <a:rPr lang="de-CH" sz="1400" smtClean="0">
                <a:latin typeface="Eyrhoavdoykqfqglrijbhcjkdbb" panose="020B0504030101020102" pitchFamily="34" charset="0"/>
              </a:rPr>
              <a:t>Maint Jan-Feb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Scout Html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88914" y="-4536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249203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37687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Scout </a:t>
                      </a:r>
                      <a:r>
                        <a:rPr lang="de-CH" sz="1400" dirty="0" err="1" smtClean="0">
                          <a:latin typeface="Eyrhoavdoykqfqglrijbhcjkdbb" panose="020B0504030101020102" pitchFamily="34" charset="0"/>
                        </a:rPr>
                        <a:t>Html</a:t>
                      </a:r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898699" y="768623"/>
            <a:ext cx="2376264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Alternative mit kleiner </a:t>
            </a:r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optische Anpassung: </a:t>
            </a:r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Line unter Aufträge fällt </a:t>
            </a:r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weg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93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865161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1047884" y="3821987"/>
            <a:ext cx="4962044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                     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sp>
        <p:nvSpPr>
          <p:cNvPr id="55" name="Rechteck 18"/>
          <p:cNvSpPr/>
          <p:nvPr/>
        </p:nvSpPr>
        <p:spPr>
          <a:xfrm>
            <a:off x="10927805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16168462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9472" y="342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3" name="Rechteck 21"/>
          <p:cNvSpPr/>
          <p:nvPr/>
        </p:nvSpPr>
        <p:spPr>
          <a:xfrm>
            <a:off x="11070874" y="727203"/>
            <a:ext cx="2374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rgbClr val="60B1C4"/>
                </a:solidFill>
                <a:latin typeface="FontAwesome" pitchFamily="2" charset="0"/>
              </a:rPr>
              <a:t></a:t>
            </a:r>
            <a:endParaRPr lang="de-CH" sz="1600">
              <a:solidFill>
                <a:srgbClr val="60B1C4"/>
              </a:solidFill>
              <a:latin typeface="FontAwesome" pitchFamily="2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11070874" y="6457255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1053471" y="3818818"/>
            <a:ext cx="4995094" cy="1284799"/>
          </a:xfrm>
          <a:prstGeom prst="roundRect">
            <a:avLst>
              <a:gd name="adj" fmla="val 4091"/>
            </a:avLst>
          </a:prstGeom>
          <a:noFill/>
          <a:ln w="28575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67" name="Rechteck 21"/>
          <p:cNvSpPr/>
          <p:nvPr/>
        </p:nvSpPr>
        <p:spPr>
          <a:xfrm>
            <a:off x="11070874" y="6427"/>
            <a:ext cx="1192955" cy="469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6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Aufträge</a:t>
            </a:r>
            <a:endParaRPr lang="de-CH" sz="2000">
              <a:solidFill>
                <a:schemeClr val="bg1"/>
              </a:solidFill>
              <a:latin typeface="FontAwesome" pitchFamily="2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10946731" y="1200671"/>
            <a:ext cx="5223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1032587" y="5191774"/>
            <a:ext cx="5061781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	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10907811" y="12721951"/>
            <a:ext cx="5227277" cy="464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631603" y="12793959"/>
            <a:ext cx="15327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1070874" y="12887766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14634206" y="12874293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1039223" y="3234129"/>
            <a:ext cx="5075428" cy="463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b="1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sortiert nach: Betreff </a:t>
            </a:r>
            <a:r>
              <a:rPr lang="de-CH" sz="14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                                                            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</a:t>
            </a: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1045523" y="3691571"/>
            <a:ext cx="497403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10926861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2998371" y="1061879"/>
            <a:ext cx="122180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CH" sz="1600" smtClean="0">
                <a:latin typeface="Eyrhoavdoykqfqglrijbhcjkdbb" pitchFamily="34" charset="0"/>
              </a:rPr>
              <a:t>Eigene Sicht</a:t>
            </a:r>
          </a:p>
          <a:p>
            <a:pPr algn="ctr">
              <a:lnSpc>
                <a:spcPct val="250000"/>
              </a:lnSpc>
            </a:pPr>
            <a:r>
              <a:rPr lang="de-CH" sz="1600" smtClean="0">
                <a:latin typeface="Eyrhoavdoykqfqglrijbhcjkdbb" pitchFamily="34" charset="0"/>
              </a:rPr>
              <a:t>Firmen</a:t>
            </a:r>
          </a:p>
          <a:p>
            <a:pPr algn="ctr">
              <a:lnSpc>
                <a:spcPct val="250000"/>
              </a:lnSpc>
            </a:pPr>
            <a:r>
              <a:rPr lang="de-CH" sz="1600" smtClean="0">
                <a:latin typeface="Eyrhoavdoykqfqglrijbhcjkdbb" pitchFamily="34" charset="0"/>
              </a:rPr>
              <a:t>Firma ABC</a:t>
            </a:r>
            <a:endParaRPr lang="de-CH" sz="1600">
              <a:latin typeface="Eyrhoavdoykqfqglrijbhcjkdbb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10946731" y="1748034"/>
            <a:ext cx="5238074" cy="172717"/>
            <a:chOff x="538659" y="4521423"/>
            <a:chExt cx="5238074" cy="172717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538659" y="4521423"/>
              <a:ext cx="2451857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346971" y="4521423"/>
              <a:ext cx="2429762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2990516" y="4521423"/>
              <a:ext cx="356455" cy="172717"/>
              <a:chOff x="1515092" y="5161111"/>
              <a:chExt cx="622091" cy="301429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>
                <a:off x="1515092" y="5161111"/>
                <a:ext cx="319711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1834803" y="5176411"/>
                <a:ext cx="302380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Group 95"/>
          <p:cNvGrpSpPr/>
          <p:nvPr/>
        </p:nvGrpSpPr>
        <p:grpSpPr>
          <a:xfrm>
            <a:off x="10946731" y="2361044"/>
            <a:ext cx="5238074" cy="172717"/>
            <a:chOff x="538659" y="4521423"/>
            <a:chExt cx="5238074" cy="172717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538659" y="4521423"/>
              <a:ext cx="2451857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346971" y="4521423"/>
              <a:ext cx="2429762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/>
            <p:cNvGrpSpPr/>
            <p:nvPr/>
          </p:nvGrpSpPr>
          <p:grpSpPr>
            <a:xfrm>
              <a:off x="2990516" y="4521423"/>
              <a:ext cx="356455" cy="172717"/>
              <a:chOff x="1515092" y="5161111"/>
              <a:chExt cx="622091" cy="301429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>
                <a:off x="1515092" y="5161111"/>
                <a:ext cx="319711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>
                <a:off x="1834803" y="5176411"/>
                <a:ext cx="302380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9" name="Straight Connector 108"/>
          <p:cNvCxnSpPr/>
          <p:nvPr/>
        </p:nvCxnSpPr>
        <p:spPr>
          <a:xfrm>
            <a:off x="10907811" y="3000871"/>
            <a:ext cx="526205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5419924" y="46274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</a:t>
            </a:r>
            <a:endParaRPr lang="de-CH" sz="2400">
              <a:latin typeface="FontAwesome" pitchFamily="2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419924" y="59955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</a:t>
            </a:r>
            <a:endParaRPr lang="de-CH" sz="2400">
              <a:latin typeface="FontAwesome" pitchFamily="2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483875" y="-23465"/>
            <a:ext cx="4824536" cy="15913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Rectangle 119"/>
          <p:cNvSpPr/>
          <p:nvPr/>
        </p:nvSpPr>
        <p:spPr>
          <a:xfrm>
            <a:off x="6102325" y="-23465"/>
            <a:ext cx="4824536" cy="13522264"/>
          </a:xfrm>
          <a:prstGeom prst="rect">
            <a:avLst/>
          </a:prstGeom>
          <a:solidFill>
            <a:schemeClr val="bg1"/>
          </a:solidFill>
          <a:ln>
            <a:solidFill>
              <a:srgbClr val="51AA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1" name="Straight Connector 120"/>
          <p:cNvCxnSpPr/>
          <p:nvPr/>
        </p:nvCxnSpPr>
        <p:spPr>
          <a:xfrm flipH="1" flipV="1">
            <a:off x="6106392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089795" y="-23465"/>
            <a:ext cx="4839886" cy="13522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" name="Rectangle 45"/>
          <p:cNvSpPr/>
          <p:nvPr/>
        </p:nvSpPr>
        <p:spPr>
          <a:xfrm>
            <a:off x="6426356" y="268233"/>
            <a:ext cx="4276864" cy="428382"/>
          </a:xfrm>
          <a:prstGeom prst="rect">
            <a:avLst/>
          </a:prstGeom>
          <a:solidFill>
            <a:srgbClr val="0098BC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</a:t>
            </a:r>
            <a:endParaRPr lang="de-CH" sz="1800"/>
          </a:p>
        </p:txBody>
      </p:sp>
      <p:sp>
        <p:nvSpPr>
          <p:cNvPr id="47" name="TextBox 46"/>
          <p:cNvSpPr txBox="1"/>
          <p:nvPr/>
        </p:nvSpPr>
        <p:spPr>
          <a:xfrm>
            <a:off x="6140174" y="105311"/>
            <a:ext cx="2383485" cy="6784940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endParaRPr lang="de-CH" sz="1800" b="1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 </a:t>
            </a:r>
            <a:r>
              <a:rPr lang="de-CH" sz="1800" u="sng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Sicht</a:t>
            </a:r>
          </a:p>
          <a:p>
            <a:r>
              <a:rPr lang="de-CH" sz="1800">
                <a:solidFill>
                  <a:schemeClr val="bg1"/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</a:t>
            </a: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 Standardsicht</a:t>
            </a:r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 Marketing</a:t>
            </a:r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 Contact </a:t>
            </a:r>
            <a:r>
              <a:rPr lang="de-CH" sz="1800">
                <a:solidFill>
                  <a:schemeClr val="bg1"/>
                </a:solidFill>
                <a:latin typeface="Eyrhoavdoykqfqglrijbhcjkdbb" panose="020B0504030101020102" pitchFamily="34" charset="0"/>
              </a:rPr>
              <a:t>Center</a:t>
            </a: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 Reports</a:t>
            </a:r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 Human </a:t>
            </a:r>
            <a:r>
              <a:rPr lang="de-CH" sz="1800">
                <a:solidFill>
                  <a:schemeClr val="bg1"/>
                </a:solidFill>
                <a:latin typeface="Eyrhoavdoykqfqglrijbhcjkdbb" panose="020B0504030101020102" pitchFamily="34" charset="0"/>
              </a:rPr>
              <a:t>Resources</a:t>
            </a: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</a:t>
            </a:r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Neue Sicht</a:t>
            </a: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  </a:t>
            </a:r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Telefonbuch</a:t>
            </a: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 </a:t>
            </a:r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Prozesse</a:t>
            </a: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>
                <a:solidFill>
                  <a:schemeClr val="bg1"/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Abmelden</a:t>
            </a:r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6287689" y="4801071"/>
            <a:ext cx="4528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293993" y="6184463"/>
            <a:ext cx="4528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059939" y="1379274"/>
            <a:ext cx="3628759" cy="20788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Alternative: Start in der eigenen Sicht und Sichtenwahl im Menü.</a:t>
            </a:r>
            <a:b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</a:br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Problem: Was ist Eigene Sicht? Liste von Teams und Stellvertreter? Vermutlich abhängig, wie die eigene Sicht designed ist.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Vorteil: Home und eigene Sicht ist dasselbe. Sichtenwechsel jederzeit möglich und State bleibt erhalten</a:t>
            </a:r>
            <a:endParaRPr lang="de-CH" sz="140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1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6295356" y="1259079"/>
            <a:ext cx="4962044" cy="41909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Firmen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H="1" flipV="1">
            <a:off x="11415934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86" name="Straight Connector 85"/>
          <p:cNvCxnSpPr/>
          <p:nvPr/>
        </p:nvCxnSpPr>
        <p:spPr>
          <a:xfrm>
            <a:off x="6318346" y="1734107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280059" y="1878123"/>
            <a:ext cx="5061781" cy="41909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Personen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78078" y="2461997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Aufträge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6371307" y="2352799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8"/>
          <p:cNvSpPr/>
          <p:nvPr/>
        </p:nvSpPr>
        <p:spPr>
          <a:xfrm>
            <a:off x="6175277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944" y="6473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Rechteck 21"/>
          <p:cNvSpPr/>
          <p:nvPr/>
        </p:nvSpPr>
        <p:spPr>
          <a:xfrm>
            <a:off x="8315523" y="6427"/>
            <a:ext cx="1204176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bg1"/>
                </a:solidFill>
                <a:latin typeface="Eyrhoavdoykqfqglrijbhcjkdbb" pitchFamily="34" charset="0"/>
              </a:rPr>
              <a:t>Eigene Sicht</a:t>
            </a:r>
            <a:endParaRPr lang="de-CH" sz="1600" b="1">
              <a:solidFill>
                <a:schemeClr val="bg1"/>
              </a:solidFill>
              <a:latin typeface="Eyrhoavdoykqfqglrijbhcjkdbb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203955" y="3645003"/>
            <a:ext cx="3628759" cy="4112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Drill-Down in eigene Sicht</a:t>
            </a:r>
            <a:endParaRPr lang="de-CH" sz="140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175685" y="1128663"/>
            <a:ext cx="523807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659339" y="612307"/>
            <a:ext cx="128751" cy="506149"/>
            <a:chOff x="5445608" y="624605"/>
            <a:chExt cx="324036" cy="648073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6318346" y="691813"/>
            <a:ext cx="5006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 smtClean="0">
                <a:latin typeface="Eyrhoavdoykqfqglrijbhcjkdbb" pitchFamily="34" charset="0"/>
              </a:rPr>
              <a:t>         </a:t>
            </a:r>
            <a:endParaRPr lang="de-CH" sz="1600">
              <a:latin typeface="Eyrhoavdoykqfqglrijbhcjkdbb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61347" y="6246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</a:t>
            </a:r>
            <a:endParaRPr lang="de-CH" sz="1600">
              <a:latin typeface="Eyrhoavdoykqfqglrijbhcjkdbb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227291" y="90934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>
                <a:solidFill>
                  <a:schemeClr val="bg1"/>
                </a:solidFill>
                <a:latin typeface="FontAwesome" pitchFamily="2" charset="0"/>
              </a:rPr>
              <a:t></a:t>
            </a:r>
            <a:endParaRPr lang="de-CH" sz="2400"/>
          </a:p>
        </p:txBody>
      </p:sp>
      <p:sp>
        <p:nvSpPr>
          <p:cNvPr id="27" name="Rectangle 26"/>
          <p:cNvSpPr/>
          <p:nvPr/>
        </p:nvSpPr>
        <p:spPr>
          <a:xfrm>
            <a:off x="2050827" y="255822"/>
            <a:ext cx="3628759" cy="801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Bread-Crumb erscheint. Zurück-Klick macht dasselbe wie Aktivierung des letzten Bread-Crumbs</a:t>
            </a:r>
            <a:endParaRPr lang="de-CH" sz="140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1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 flipH="1" flipV="1">
            <a:off x="11415934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52" name="Straight Connector 51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95356" y="1773263"/>
            <a:ext cx="4962044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                     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318346" y="4408531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80059" y="3143050"/>
            <a:ext cx="5061781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	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67396" y="257871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</a:t>
            </a:r>
            <a:endParaRPr lang="de-CH" sz="2400">
              <a:latin typeface="FontAwesome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67396" y="394686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</a:t>
            </a:r>
            <a:endParaRPr lang="de-CH" sz="2400">
              <a:latin typeface="FontAwesome" pitchFamily="2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371307" y="3066238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1"/>
          <p:cNvSpPr/>
          <p:nvPr/>
        </p:nvSpPr>
        <p:spPr>
          <a:xfrm>
            <a:off x="6301195" y="1240179"/>
            <a:ext cx="2374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rgbClr val="60B1C4"/>
                </a:solidFill>
                <a:latin typeface="FontAwesome" pitchFamily="2" charset="0"/>
              </a:rPr>
              <a:t></a:t>
            </a:r>
            <a:endParaRPr lang="de-CH" sz="1600">
              <a:solidFill>
                <a:srgbClr val="60B1C4"/>
              </a:solidFill>
              <a:latin typeface="FontAwesome" pitchFamily="2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155283" y="12811089"/>
            <a:ext cx="5227277" cy="464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879075" y="12883097"/>
            <a:ext cx="15327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18346" y="12946424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9881678" y="12963431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0403755" y="1200109"/>
            <a:ext cx="899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CH" sz="200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</a:p>
        </p:txBody>
      </p:sp>
      <p:sp>
        <p:nvSpPr>
          <p:cNvPr id="31" name="Rechteck 18"/>
          <p:cNvSpPr/>
          <p:nvPr/>
        </p:nvSpPr>
        <p:spPr>
          <a:xfrm>
            <a:off x="6175277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944" y="6473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3" name="Rechteck 21"/>
          <p:cNvSpPr/>
          <p:nvPr/>
        </p:nvSpPr>
        <p:spPr>
          <a:xfrm>
            <a:off x="8315523" y="6427"/>
            <a:ext cx="979755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bg1"/>
                </a:solidFill>
                <a:latin typeface="Eyrhoavdoykqfqglrijbhcjkdbb" pitchFamily="34" charset="0"/>
              </a:rPr>
              <a:t>Auftrräge</a:t>
            </a:r>
            <a:endParaRPr lang="de-CH" sz="1600" b="1">
              <a:solidFill>
                <a:schemeClr val="bg1"/>
              </a:solidFill>
              <a:latin typeface="Eyrhoavdoykqfqglrijbhcjkdbb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155283" y="1672227"/>
            <a:ext cx="526205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175685" y="1128663"/>
            <a:ext cx="523807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659339" y="612307"/>
            <a:ext cx="128751" cy="506149"/>
            <a:chOff x="5445608" y="624605"/>
            <a:chExt cx="324036" cy="648073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6318346" y="691813"/>
            <a:ext cx="5006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 smtClean="0">
                <a:latin typeface="Eyrhoavdoykqfqglrijbhcjkdbb" pitchFamily="34" charset="0"/>
              </a:rPr>
              <a:t>         Eigene Sicht</a:t>
            </a:r>
            <a:endParaRPr lang="de-CH" sz="1600">
              <a:latin typeface="Eyrhoavdoykqfqglrijbhcjkdbb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261347" y="6246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</a:t>
            </a:r>
            <a:endParaRPr lang="de-CH" sz="1600">
              <a:latin typeface="Eyrhoavdoykqfqglrijbhcjkdbb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27291" y="90934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>
                <a:solidFill>
                  <a:schemeClr val="bg1"/>
                </a:solidFill>
                <a:latin typeface="FontAwesome" pitchFamily="2" charset="0"/>
              </a:rPr>
              <a:t></a:t>
            </a:r>
            <a:endParaRPr lang="de-CH" sz="2400"/>
          </a:p>
        </p:txBody>
      </p:sp>
      <p:sp>
        <p:nvSpPr>
          <p:cNvPr id="62" name="Rectangle 61"/>
          <p:cNvSpPr/>
          <p:nvPr/>
        </p:nvSpPr>
        <p:spPr>
          <a:xfrm>
            <a:off x="12059939" y="2132289"/>
            <a:ext cx="3628759" cy="5474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Klick auf Eintrag öffnet nächste Folie. Klick auf Auge öffnet übernächste Folie</a:t>
            </a:r>
            <a:endParaRPr lang="de-CH" sz="140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 flipH="1" flipV="1">
            <a:off x="11415934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52" name="Straight Connector 51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18"/>
          <p:cNvSpPr/>
          <p:nvPr/>
        </p:nvSpPr>
        <p:spPr>
          <a:xfrm>
            <a:off x="6175277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944" y="6473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3" name="Rechteck 21"/>
          <p:cNvSpPr/>
          <p:nvPr/>
        </p:nvSpPr>
        <p:spPr>
          <a:xfrm>
            <a:off x="7091387" y="-418"/>
            <a:ext cx="3260829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bg1"/>
                </a:solidFill>
                <a:latin typeface="Eyrhoavdoykqfqglrijbhcjkdbb" pitchFamily="34" charset="0"/>
              </a:rPr>
              <a:t>2002 PRD CTMS Sup &amp; Maint </a:t>
            </a:r>
            <a:r>
              <a:rPr lang="de-CH" sz="1600" b="1" smtClean="0">
                <a:solidFill>
                  <a:schemeClr val="bg1"/>
                </a:solidFill>
                <a:latin typeface="Eyrhoavdoykqfqglrijbhcjkdbb" pitchFamily="34" charset="0"/>
              </a:rPr>
              <a:t>Jan-Feb</a:t>
            </a:r>
            <a:endParaRPr lang="de-CH" sz="1600" b="1">
              <a:solidFill>
                <a:schemeClr val="bg1"/>
              </a:solidFill>
              <a:latin typeface="Eyrhoavdoykqfqglrijbhcjkdbb" pitchFamily="34" charset="0"/>
            </a:endParaRPr>
          </a:p>
        </p:txBody>
      </p:sp>
      <p:sp>
        <p:nvSpPr>
          <p:cNvPr id="51" name="Rechteck 21"/>
          <p:cNvSpPr/>
          <p:nvPr/>
        </p:nvSpPr>
        <p:spPr>
          <a:xfrm>
            <a:off x="6366907" y="1234761"/>
            <a:ext cx="38827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Bearbeiten    Dokument erstellen    Mehr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194203" y="1661747"/>
            <a:ext cx="522310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280059" y="3851367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Kommunikationen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78078" y="4435241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Aufgaben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6371307" y="4326043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78078" y="3317931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Firma ABC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369326" y="3792607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371307" y="4902107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175685" y="1128663"/>
            <a:ext cx="523807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6659339" y="612307"/>
            <a:ext cx="128751" cy="506149"/>
            <a:chOff x="5445608" y="624605"/>
            <a:chExt cx="324036" cy="648073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ectangle 86"/>
          <p:cNvSpPr/>
          <p:nvPr/>
        </p:nvSpPr>
        <p:spPr>
          <a:xfrm>
            <a:off x="6318346" y="691813"/>
            <a:ext cx="5006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 smtClean="0">
                <a:latin typeface="Eyrhoavdoykqfqglrijbhcjkdbb" pitchFamily="34" charset="0"/>
              </a:rPr>
              <a:t>         Eigene Sicht    Aufträge</a:t>
            </a:r>
            <a:endParaRPr lang="de-CH" sz="1600">
              <a:latin typeface="Eyrhoavdoykqfqglrijbhcjkdbb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261347" y="6246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</a:t>
            </a:r>
            <a:endParaRPr lang="de-CH" sz="1600">
              <a:latin typeface="Eyrhoavdoykqfqglrijbhcjkdbb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95356" y="1845833"/>
            <a:ext cx="4962044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                     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67396" y="265128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</a:t>
            </a:r>
            <a:endParaRPr lang="de-CH" sz="2400">
              <a:latin typeface="FontAwesome" pitchFamily="2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27291" y="90934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>
                <a:solidFill>
                  <a:schemeClr val="bg1"/>
                </a:solidFill>
                <a:latin typeface="FontAwesome" pitchFamily="2" charset="0"/>
              </a:rPr>
              <a:t></a:t>
            </a:r>
            <a:endParaRPr lang="de-CH" sz="2400"/>
          </a:p>
        </p:txBody>
      </p:sp>
      <p:sp>
        <p:nvSpPr>
          <p:cNvPr id="35" name="Rectangle 34"/>
          <p:cNvSpPr/>
          <p:nvPr/>
        </p:nvSpPr>
        <p:spPr>
          <a:xfrm>
            <a:off x="12059939" y="2132289"/>
            <a:ext cx="3628759" cy="5474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Klick auf Auge blendet alle Details ein (Aufklappen). Siehe nächste Folie</a:t>
            </a:r>
            <a:endParaRPr lang="de-CH" sz="140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980883" y="622514"/>
            <a:ext cx="128751" cy="506149"/>
            <a:chOff x="5445608" y="624605"/>
            <a:chExt cx="324036" cy="648073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0403755" y="1200109"/>
            <a:ext cx="899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CH" sz="200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</a:p>
        </p:txBody>
      </p:sp>
    </p:spTree>
    <p:extLst>
      <p:ext uri="{BB962C8B-B14F-4D97-AF65-F5344CB8AC3E}">
        <p14:creationId xmlns:p14="http://schemas.microsoft.com/office/powerpoint/2010/main" val="1934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 flipH="1" flipV="1">
            <a:off x="11415934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52" name="Straight Connector 51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18"/>
          <p:cNvSpPr/>
          <p:nvPr/>
        </p:nvSpPr>
        <p:spPr>
          <a:xfrm>
            <a:off x="6175277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944" y="6473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3" name="Rechteck 21"/>
          <p:cNvSpPr/>
          <p:nvPr/>
        </p:nvSpPr>
        <p:spPr>
          <a:xfrm>
            <a:off x="7091387" y="-418"/>
            <a:ext cx="3260829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bg1"/>
                </a:solidFill>
                <a:latin typeface="Eyrhoavdoykqfqglrijbhcjkdbb" pitchFamily="34" charset="0"/>
              </a:rPr>
              <a:t>2002 PRD CTMS Sup &amp; Maint </a:t>
            </a:r>
            <a:r>
              <a:rPr lang="de-CH" sz="1600" b="1" smtClean="0">
                <a:solidFill>
                  <a:schemeClr val="bg1"/>
                </a:solidFill>
                <a:latin typeface="Eyrhoavdoykqfqglrijbhcjkdbb" pitchFamily="34" charset="0"/>
              </a:rPr>
              <a:t>Jan-Feb</a:t>
            </a:r>
            <a:endParaRPr lang="de-CH" sz="1600" b="1">
              <a:solidFill>
                <a:schemeClr val="bg1"/>
              </a:solidFill>
              <a:latin typeface="Eyrhoavdoykqfqglrijbhcjkdbb" pitchFamily="34" charset="0"/>
            </a:endParaRPr>
          </a:p>
        </p:txBody>
      </p:sp>
      <p:sp>
        <p:nvSpPr>
          <p:cNvPr id="51" name="Rechteck 21"/>
          <p:cNvSpPr/>
          <p:nvPr/>
        </p:nvSpPr>
        <p:spPr>
          <a:xfrm>
            <a:off x="6366907" y="1205733"/>
            <a:ext cx="38827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Bearbeiten    Dokument erstellen    Mehr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55" name="Rechteck 21"/>
          <p:cNvSpPr/>
          <p:nvPr/>
        </p:nvSpPr>
        <p:spPr>
          <a:xfrm>
            <a:off x="6368015" y="1679112"/>
            <a:ext cx="4020331" cy="22724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</a:t>
            </a:r>
            <a:r>
              <a:rPr lang="de-CH" sz="1400" smtClean="0">
                <a:latin typeface="Eyrhoavdoykqfqglrijbhcjkdbb" panose="020B0504030101020102" pitchFamily="34" charset="0"/>
              </a:rPr>
              <a:t>Jan-Feb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  Vo-Schneider,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Status: </a:t>
            </a:r>
            <a:r>
              <a:rPr lang="de-CH" sz="1400" smtClean="0">
                <a:latin typeface="Eyrhoavdoykqfqglrijbhcjkdbb" panose="020B0504030101020102" pitchFamily="34" charset="0"/>
              </a:rPr>
              <a:t>       </a:t>
            </a:r>
            <a:r>
              <a:rPr lang="de-CH" sz="1400">
                <a:latin typeface="Eyrhoavdoykqfqglrijbhcjkdbb" panose="020B0504030101020102" pitchFamily="34" charset="0"/>
              </a:rPr>
              <a:t>Offen</a:t>
            </a:r>
          </a:p>
        </p:txBody>
      </p:sp>
      <p:sp>
        <p:nvSpPr>
          <p:cNvPr id="56" name="Rechteck 21"/>
          <p:cNvSpPr/>
          <p:nvPr/>
        </p:nvSpPr>
        <p:spPr>
          <a:xfrm>
            <a:off x="6368015" y="3988679"/>
            <a:ext cx="4020331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Preis</a:t>
            </a:r>
            <a:endParaRPr lang="de-CH" sz="140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   CHF</a:t>
            </a:r>
            <a:r>
              <a:rPr lang="de-CH" sz="1400">
                <a:latin typeface="Eyrhoavdoykqfqglrijbhcjkdbb" panose="020B0504030101020102" pitchFamily="34" charset="0"/>
              </a:rPr>
              <a:t>		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6194203" y="1632719"/>
            <a:ext cx="522310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280059" y="6054587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Kommunikationen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78078" y="6638461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Aufgaben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6371307" y="6529263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78078" y="5521151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Firma ABC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369326" y="5995827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371307" y="7105327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27291" y="90934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>
                <a:solidFill>
                  <a:schemeClr val="bg1"/>
                </a:solidFill>
                <a:latin typeface="FontAwesome" pitchFamily="2" charset="0"/>
              </a:rPr>
              <a:t></a:t>
            </a:r>
            <a:endParaRPr lang="de-CH" sz="2400"/>
          </a:p>
        </p:txBody>
      </p:sp>
      <p:cxnSp>
        <p:nvCxnSpPr>
          <p:cNvPr id="29" name="Straight Connector 28"/>
          <p:cNvCxnSpPr/>
          <p:nvPr/>
        </p:nvCxnSpPr>
        <p:spPr>
          <a:xfrm>
            <a:off x="6175685" y="1128663"/>
            <a:ext cx="523807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659339" y="612307"/>
            <a:ext cx="128751" cy="506149"/>
            <a:chOff x="5445608" y="624605"/>
            <a:chExt cx="324036" cy="648073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6318346" y="691813"/>
            <a:ext cx="5006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 smtClean="0">
                <a:latin typeface="Eyrhoavdoykqfqglrijbhcjkdbb" pitchFamily="34" charset="0"/>
              </a:rPr>
              <a:t>         Eigene Sicht    Aufträge</a:t>
            </a:r>
            <a:endParaRPr lang="de-CH" sz="1600">
              <a:latin typeface="Eyrhoavdoykqfqglrijbhcjkdbb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61347" y="6246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</a:t>
            </a:r>
            <a:endParaRPr lang="de-CH" sz="1600">
              <a:latin typeface="Eyrhoavdoykqfqglrijbhcjkdbb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980883" y="622514"/>
            <a:ext cx="128751" cy="506149"/>
            <a:chOff x="5445608" y="624605"/>
            <a:chExt cx="324036" cy="648073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12059939" y="2132289"/>
            <a:ext cx="3628759" cy="5474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Detail-Ansicht analog heute</a:t>
            </a:r>
            <a:endParaRPr lang="de-CH" sz="140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403755" y="1200109"/>
            <a:ext cx="899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CH" sz="200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</a:p>
        </p:txBody>
      </p:sp>
    </p:spTree>
    <p:extLst>
      <p:ext uri="{BB962C8B-B14F-4D97-AF65-F5344CB8AC3E}">
        <p14:creationId xmlns:p14="http://schemas.microsoft.com/office/powerpoint/2010/main" val="21636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 flipH="1" flipV="1">
            <a:off x="11415934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52" name="Straight Connector 51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18"/>
          <p:cNvSpPr/>
          <p:nvPr/>
        </p:nvSpPr>
        <p:spPr>
          <a:xfrm>
            <a:off x="6175277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944" y="6473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3" name="Rechteck 21"/>
          <p:cNvSpPr/>
          <p:nvPr/>
        </p:nvSpPr>
        <p:spPr>
          <a:xfrm>
            <a:off x="7091630" y="-418"/>
            <a:ext cx="3312125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bg1"/>
                </a:solidFill>
                <a:latin typeface="Eyrhoavdoykqfqglrijbhcjkdbb" pitchFamily="34" charset="0"/>
              </a:rPr>
              <a:t>2002 PRD CTMS Sup &amp; Maint </a:t>
            </a:r>
            <a:r>
              <a:rPr lang="de-CH" sz="1600" b="1" smtClean="0">
                <a:solidFill>
                  <a:schemeClr val="bg1"/>
                </a:solidFill>
                <a:latin typeface="Eyrhoavdoykqfqglrijbhcjkdbb" pitchFamily="34" charset="0"/>
              </a:rPr>
              <a:t>Jan-Feb</a:t>
            </a:r>
            <a:endParaRPr lang="de-CH" sz="1600" b="1">
              <a:solidFill>
                <a:schemeClr val="bg1"/>
              </a:solidFill>
              <a:latin typeface="Eyrhoavdoykqfqglrijbhcjkdbb" pitchFamily="34" charset="0"/>
            </a:endParaRPr>
          </a:p>
        </p:txBody>
      </p:sp>
      <p:sp>
        <p:nvSpPr>
          <p:cNvPr id="55" name="Rechteck 21"/>
          <p:cNvSpPr/>
          <p:nvPr/>
        </p:nvSpPr>
        <p:spPr>
          <a:xfrm>
            <a:off x="6368015" y="1164354"/>
            <a:ext cx="4020331" cy="22724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</a:t>
            </a:r>
            <a:r>
              <a:rPr lang="de-CH" sz="1400" smtClean="0">
                <a:latin typeface="Eyrhoavdoykqfqglrijbhcjkdbb" panose="020B0504030101020102" pitchFamily="34" charset="0"/>
              </a:rPr>
              <a:t>Jan-Feb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  Vo-Schneider,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Status: </a:t>
            </a:r>
            <a:r>
              <a:rPr lang="de-CH" sz="1400" smtClean="0">
                <a:latin typeface="Eyrhoavdoykqfqglrijbhcjkdbb" panose="020B0504030101020102" pitchFamily="34" charset="0"/>
              </a:rPr>
              <a:t>       </a:t>
            </a:r>
            <a:r>
              <a:rPr lang="de-CH" sz="1400">
                <a:latin typeface="Eyrhoavdoykqfqglrijbhcjkdbb" panose="020B0504030101020102" pitchFamily="34" charset="0"/>
              </a:rPr>
              <a:t>Offen</a:t>
            </a:r>
          </a:p>
        </p:txBody>
      </p:sp>
      <p:sp>
        <p:nvSpPr>
          <p:cNvPr id="56" name="Rechteck 21"/>
          <p:cNvSpPr/>
          <p:nvPr/>
        </p:nvSpPr>
        <p:spPr>
          <a:xfrm>
            <a:off x="6368015" y="3473921"/>
            <a:ext cx="4020331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Preis</a:t>
            </a:r>
            <a:endParaRPr lang="de-CH" sz="140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   CHF</a:t>
            </a:r>
            <a:r>
              <a:rPr lang="de-CH" sz="1400">
                <a:latin typeface="Eyrhoavdoykqfqglrijbhcjkdbb" panose="020B0504030101020102" pitchFamily="34" charset="0"/>
              </a:rPr>
              <a:t>		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6194203" y="1117961"/>
            <a:ext cx="522310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78078" y="5006393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Adressen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369326" y="5481069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21"/>
          <p:cNvSpPr/>
          <p:nvPr/>
        </p:nvSpPr>
        <p:spPr>
          <a:xfrm>
            <a:off x="6294634" y="712461"/>
            <a:ext cx="5189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OK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Weitere Aktion 1     Weitere Aktion 2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8027491" y="624607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059939" y="1773299"/>
            <a:ext cx="3628759" cy="12908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Bearbeitungs-Modus. Bread-Crumb ausgeblendet, da verwirrend und nicht nötig (technisch ist dies vermutlich einfach ein Overlay, vorherige Folie befindet sich dahiner)</a:t>
            </a:r>
            <a:endParaRPr lang="de-CH" sz="140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0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 flipH="1" flipV="1">
            <a:off x="11415934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52" name="Straight Connector 51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18"/>
          <p:cNvSpPr/>
          <p:nvPr/>
        </p:nvSpPr>
        <p:spPr>
          <a:xfrm>
            <a:off x="6175277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944" y="6473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3" name="Rechteck 21"/>
          <p:cNvSpPr/>
          <p:nvPr/>
        </p:nvSpPr>
        <p:spPr>
          <a:xfrm>
            <a:off x="8387531" y="-418"/>
            <a:ext cx="2952328" cy="472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bg1"/>
                </a:solidFill>
                <a:latin typeface="Eyrhoavdoykqfqglrijbhcjkdbb" pitchFamily="34" charset="0"/>
              </a:rPr>
              <a:t>Adressen</a:t>
            </a:r>
            <a:endParaRPr lang="de-CH" sz="1600" b="1">
              <a:solidFill>
                <a:schemeClr val="bg1"/>
              </a:solidFill>
              <a:latin typeface="Eyrhoavdoykqfqglrijbhcjkdbb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155283" y="1168733"/>
            <a:ext cx="526205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21"/>
          <p:cNvSpPr/>
          <p:nvPr/>
        </p:nvSpPr>
        <p:spPr>
          <a:xfrm>
            <a:off x="6301195" y="736685"/>
            <a:ext cx="1378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Adresse</a:t>
            </a:r>
            <a:endParaRPr lang="de-CH" sz="1600">
              <a:solidFill>
                <a:srgbClr val="60B1C4"/>
              </a:solidFill>
              <a:latin typeface="FontAwesome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95356" y="1344687"/>
            <a:ext cx="4962044" cy="70122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Täfernstrasse 16a</a:t>
            </a: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5405 Dättwil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6371307" y="2102943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27291" y="90934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>
                <a:solidFill>
                  <a:schemeClr val="bg1"/>
                </a:solidFill>
                <a:latin typeface="FontAwesome" pitchFamily="2" charset="0"/>
              </a:rPr>
              <a:t></a:t>
            </a:r>
            <a:endParaRPr lang="de-CH" sz="2400"/>
          </a:p>
        </p:txBody>
      </p:sp>
      <p:sp>
        <p:nvSpPr>
          <p:cNvPr id="17" name="Rectangle 16"/>
          <p:cNvSpPr/>
          <p:nvPr/>
        </p:nvSpPr>
        <p:spPr>
          <a:xfrm>
            <a:off x="12059939" y="2054389"/>
            <a:ext cx="3628759" cy="7286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Bei klick auf das Adressen «Tab». Die Tabs sind im Mobile-Modus Listen (analog heute)</a:t>
            </a:r>
            <a:endParaRPr lang="de-CH" sz="140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7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2002 PRD CTMS </a:t>
            </a:r>
            <a:r>
              <a:rPr lang="de-CH" sz="1400" dirty="0" err="1">
                <a:latin typeface="Eyrhoavdoykqfqglrijbhcjkdbb" panose="020B0504030101020102" pitchFamily="34" charset="0"/>
              </a:rPr>
              <a:t>Sup</a:t>
            </a:r>
            <a:r>
              <a:rPr lang="de-CH" sz="1400" dirty="0">
                <a:latin typeface="Eyrhoavdoykqfqglrijbhcjkdbb" panose="020B0504030101020102" pitchFamily="34" charset="0"/>
              </a:rPr>
              <a:t> &amp; </a:t>
            </a:r>
            <a:r>
              <a:rPr lang="de-CH" sz="1400" dirty="0" err="1">
                <a:latin typeface="Eyrhoavdoykqfqglrijbhcjkdbb" panose="020B0504030101020102" pitchFamily="34" charset="0"/>
              </a:rPr>
              <a:t>Maintaina</a:t>
            </a:r>
            <a:r>
              <a:rPr lang="de-CH" sz="1400" dirty="0">
                <a:latin typeface="Eyrhoavdoykqfqglrijbhcjkdbb" panose="020B0504030101020102" pitchFamily="34" charset="0"/>
              </a:rPr>
              <a:t>…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BSI Scout 3 – 2014/6 Luna RT (13…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>
                <a:latin typeface="Eyrhoavdoykqfqglrijbhcjkdbb" panose="020B0504030101020102" pitchFamily="34" charset="0"/>
              </a:rPr>
              <a:t>Html</a:t>
            </a:r>
            <a:r>
              <a:rPr lang="de-CH" sz="1400" dirty="0">
                <a:latin typeface="Eyrhoavdoykqfqglrijbhcjkdbb" panose="020B0504030101020102" pitchFamily="34" charset="0"/>
              </a:rPr>
              <a:t> UI (14-4J)</a:t>
            </a: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875349" y="1219779"/>
            <a:ext cx="13907826" cy="97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3810943" y="601215"/>
            <a:ext cx="13972232" cy="21839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3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accent3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3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128097" y="140187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accent3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Eigene Sicht</a:t>
            </a:r>
            <a:endParaRPr lang="de-CH" sz="1800" b="1" dirty="0">
              <a:solidFill>
                <a:schemeClr val="accent3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810943" y="563841"/>
            <a:ext cx="1120204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249203" cy="473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851027" y="12832120"/>
            <a:ext cx="13899596" cy="3384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919225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427091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943847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507211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579219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150869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659339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307411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297579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Scout </a:t>
                      </a:r>
                      <a:r>
                        <a:rPr lang="de-CH" sz="1400" dirty="0" err="1" smtClean="0">
                          <a:latin typeface="Eyrhoavdoykqfqglrijbhcjkdbb" panose="020B0504030101020102" pitchFamily="34" charset="0"/>
                        </a:rPr>
                        <a:t>Html</a:t>
                      </a:r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831103" y="5570286"/>
            <a:ext cx="2068742" cy="138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Tastaturbedienung: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Pfeiltasten Tabelle</a:t>
            </a:r>
          </a:p>
          <a:p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Ctrl+Pfeiltasten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: Baum</a:t>
            </a:r>
          </a:p>
          <a:p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Ctr+Zahlen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: Sichten</a:t>
            </a:r>
          </a:p>
          <a:p>
            <a:r>
              <a:rPr lang="de-CH" sz="1400" dirty="0" err="1">
                <a:solidFill>
                  <a:schemeClr val="tx1"/>
                </a:solidFill>
                <a:latin typeface="Eyrhoavdoykqfqglrijbhcjkdbb" panose="020B0504030101020102" pitchFamily="34" charset="0"/>
              </a:rPr>
              <a:t>Ctr+Buchstaben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: Menus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78619" y="12361911"/>
            <a:ext cx="2526847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wechselt zu 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Breadcrumb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4411144" y="765222"/>
            <a:ext cx="2376264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Forms die immer geöffnet sind.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0" name="Rectangle 80"/>
          <p:cNvSpPr/>
          <p:nvPr/>
        </p:nvSpPr>
        <p:spPr>
          <a:xfrm>
            <a:off x="5565660" y="455227"/>
            <a:ext cx="2068742" cy="99611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Vorschlag mit Titelzeile hell (analog aktuellem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Sichtendesign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)</a:t>
            </a:r>
          </a:p>
        </p:txBody>
      </p:sp>
      <p:sp>
        <p:nvSpPr>
          <p:cNvPr id="92" name="Rectangle 80"/>
          <p:cNvSpPr/>
          <p:nvPr/>
        </p:nvSpPr>
        <p:spPr>
          <a:xfrm>
            <a:off x="5808233" y="9337575"/>
            <a:ext cx="2723314" cy="151216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Im Baum oben die horizontale </a:t>
            </a:r>
            <a:r>
              <a:rPr lang="de-CH" sz="1400" dirty="0">
                <a:solidFill>
                  <a:schemeClr val="tx1"/>
                </a:solidFill>
                <a:latin typeface="Eyrhoavdoykqfqglrijbhcjkdbb" panose="020B0504030101020102" pitchFamily="34" charset="0"/>
              </a:rPr>
              <a:t>L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inie entfernt:</a:t>
            </a:r>
          </a:p>
          <a:p>
            <a:pPr marL="342900" indent="-342900">
              <a:buAutoNum type="arabicPeriod"/>
            </a:pP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Linien möglichst reduzieren</a:t>
            </a:r>
          </a:p>
          <a:p>
            <a:pPr marL="342900" indent="-342900">
              <a:buAutoNum type="arabicPeriod"/>
            </a:pP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Man sieht direkt, dass Sichten + aktueller Baum zusammengehören.</a:t>
            </a:r>
          </a:p>
        </p:txBody>
      </p:sp>
      <p:sp>
        <p:nvSpPr>
          <p:cNvPr id="93" name="Rectangle 80"/>
          <p:cNvSpPr/>
          <p:nvPr/>
        </p:nvSpPr>
        <p:spPr>
          <a:xfrm>
            <a:off x="2951868" y="3809865"/>
            <a:ext cx="2068742" cy="99611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Baum-Labels werden rechts mit … abgeschnitten</a:t>
            </a:r>
          </a:p>
        </p:txBody>
      </p:sp>
    </p:spTree>
    <p:extLst>
      <p:ext uri="{BB962C8B-B14F-4D97-AF65-F5344CB8AC3E}">
        <p14:creationId xmlns:p14="http://schemas.microsoft.com/office/powerpoint/2010/main" val="305942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</a:t>
            </a:r>
            <a:r>
              <a:rPr lang="de-CH" sz="1400" smtClean="0">
                <a:latin typeface="Eyrhoavdoykqfqglrijbhcjkdbb" panose="020B0504030101020102" pitchFamily="34" charset="0"/>
              </a:rPr>
              <a:t>Maint Jan-Feb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Scout Html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3788131" y="-44752"/>
            <a:ext cx="1552028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smtClean="0">
                <a:solidFill>
                  <a:schemeClr val="accent4">
                    <a:lumMod val="75000"/>
                  </a:schemeClr>
                </a:solidFill>
                <a:latin typeface="FontAwesome" pitchFamily="2" charset="0"/>
              </a:rPr>
              <a:t></a:t>
            </a:r>
            <a:r>
              <a:rPr lang="de-CH" sz="3000" smtClean="0">
                <a:solidFill>
                  <a:schemeClr val="accent4">
                    <a:lumMod val="75000"/>
                  </a:schemeClr>
                </a:solidFill>
                <a:latin typeface="FontAwesome" pitchFamily="2" charset="0"/>
              </a:rPr>
              <a:t> </a:t>
            </a:r>
            <a:r>
              <a:rPr lang="de-CH" sz="1600" smtClean="0">
                <a:solidFill>
                  <a:schemeClr val="accent4">
                    <a:lumMod val="75000"/>
                  </a:schemeClr>
                </a:solidFill>
                <a:latin typeface="Eyrhoavdoykqfqglrijbhcjkdbb" panose="020B0504030101020102" pitchFamily="34" charset="0"/>
              </a:rPr>
              <a:t>Hans Muster</a:t>
            </a:r>
            <a:endParaRPr lang="de-CH" sz="1600" dirty="0">
              <a:solidFill>
                <a:schemeClr val="accent4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88914" y="-19050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249203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780224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Scout Html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3788131" y="696615"/>
            <a:ext cx="2935701" cy="1095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Herr 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Hans Muster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Pilgerstrasse 35</a:t>
            </a:r>
            <a:b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</a:br>
            <a:endParaRPr lang="de-CH" sz="5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Auflegen   Halten      Telefonbuch</a:t>
            </a:r>
            <a:endParaRPr lang="de-CH" sz="14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303855" y="140671"/>
            <a:ext cx="2124236" cy="402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Aktueller </a:t>
            </a:r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Anruf.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</a:t>
            </a:r>
            <a:r>
              <a:rPr lang="de-CH" sz="1400" smtClean="0">
                <a:latin typeface="Eyrhoavdoykqfqglrijbhcjkdbb" panose="020B0504030101020102" pitchFamily="34" charset="0"/>
              </a:rPr>
              <a:t>Maint Jan-Feb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Scout Html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  <a:endParaRPr lang="de-CH" sz="160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7" name="Rectangle 116"/>
          <p:cNvSpPr/>
          <p:nvPr/>
        </p:nvSpPr>
        <p:spPr>
          <a:xfrm>
            <a:off x="3688914" y="-19050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249203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48313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Scout Html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0" y="552597"/>
            <a:ext cx="3664311" cy="54393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TextBox 115"/>
          <p:cNvSpPr txBox="1"/>
          <p:nvPr/>
        </p:nvSpPr>
        <p:spPr>
          <a:xfrm>
            <a:off x="34603" y="108466"/>
            <a:ext cx="2319365" cy="5953944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Sicht</a:t>
            </a:r>
          </a:p>
          <a:p>
            <a:endParaRPr lang="de-CH" sz="1800" b="1" dirty="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dirty="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</a:t>
            </a:r>
          </a:p>
          <a:p>
            <a:r>
              <a:rPr lang="de-CH" sz="1800" dirty="0">
                <a:solidFill>
                  <a:schemeClr val="bg1"/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Standardsicht</a:t>
            </a:r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Marketing</a:t>
            </a:r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</a:t>
            </a:r>
            <a:r>
              <a:rPr lang="de-CH" sz="1800" dirty="0" err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Contact</a:t>
            </a:r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800" dirty="0">
                <a:solidFill>
                  <a:schemeClr val="bg1"/>
                </a:solidFill>
                <a:latin typeface="Eyrhoavdoykqfqglrijbhcjkdbb" panose="020B0504030101020102" pitchFamily="34" charset="0"/>
              </a:rPr>
              <a:t>Center</a:t>
            </a:r>
          </a:p>
          <a:p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Reports</a:t>
            </a:r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Human </a:t>
            </a:r>
            <a:r>
              <a:rPr lang="de-CH" sz="1800" dirty="0">
                <a:solidFill>
                  <a:schemeClr val="bg1"/>
                </a:solidFill>
                <a:latin typeface="Eyrhoavdoykqfqglrijbhcjkdbb" panose="020B0504030101020102" pitchFamily="34" charset="0"/>
              </a:rPr>
              <a:t>Resources</a:t>
            </a:r>
          </a:p>
          <a:p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</a:t>
            </a:r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</a:t>
            </a:r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Neue Sicht</a:t>
            </a: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>
                <a:solidFill>
                  <a:schemeClr val="bg1"/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Optionen</a:t>
            </a: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Abmelden</a:t>
            </a:r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639" y="654197"/>
            <a:ext cx="3396679" cy="428382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</a:t>
            </a:r>
            <a:endParaRPr lang="de-CH" sz="1800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61843" y="4418069"/>
            <a:ext cx="2068742" cy="4426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Sichtenwahl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332634" y="5477402"/>
            <a:ext cx="2068742" cy="10290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Alternative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: Baum verschiebt sich nach unten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128097" y="4516953"/>
            <a:ext cx="34026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0"/>
          <p:cNvSpPr/>
          <p:nvPr/>
        </p:nvSpPr>
        <p:spPr>
          <a:xfrm>
            <a:off x="3886427" y="6745288"/>
            <a:ext cx="4248472" cy="253792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Hamburger öffnet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Sichtenwahl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. Selektion mit Pfeiltasten oder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Ctrl+Zahl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.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Evtl. noch weitere globale Menüs («Abmelden»).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Tastaturfokus auf Schnellsuche, man kann sofort tippen.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b="1" dirty="0" smtClean="0">
                <a:solidFill>
                  <a:srgbClr val="FF0000"/>
                </a:solidFill>
                <a:latin typeface="Eyrhoavdoykqfqglrijbhcjkdbb" panose="020B0504030101020102" pitchFamily="34" charset="0"/>
              </a:rPr>
              <a:t>Probleme: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Was macht die Schnellsuche genau?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Geht das auch, wenn ein modaler Dialog geöffnet ist?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Breite dieses Popups? Immer gleich wie der Baum? Aber wenn der Baum ausgeblendet ist?</a:t>
            </a:r>
          </a:p>
        </p:txBody>
      </p:sp>
    </p:spTree>
    <p:extLst>
      <p:ext uri="{BB962C8B-B14F-4D97-AF65-F5344CB8AC3E}">
        <p14:creationId xmlns:p14="http://schemas.microsoft.com/office/powerpoint/2010/main" val="125294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</a:t>
            </a:r>
            <a:r>
              <a:rPr lang="de-CH" sz="1400" smtClean="0">
                <a:latin typeface="Eyrhoavdoykqfqglrijbhcjkdbb" panose="020B0504030101020102" pitchFamily="34" charset="0"/>
              </a:rPr>
              <a:t>Maint Jan-Feb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Scout Html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  <a:endParaRPr lang="de-CH" sz="160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7" name="Rectangle 116"/>
          <p:cNvSpPr/>
          <p:nvPr/>
        </p:nvSpPr>
        <p:spPr>
          <a:xfrm>
            <a:off x="3688914" y="-19050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249203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44633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Scout Html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0" y="552597"/>
            <a:ext cx="3664311" cy="39353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TextBox 115"/>
          <p:cNvSpPr txBox="1"/>
          <p:nvPr/>
        </p:nvSpPr>
        <p:spPr>
          <a:xfrm>
            <a:off x="34603" y="108466"/>
            <a:ext cx="2319365" cy="4568949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 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</a:p>
          <a:p>
            <a:endParaRPr lang="de-CH" sz="1800" b="1" dirty="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dirty="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</a:t>
            </a:r>
          </a:p>
          <a:p>
            <a:r>
              <a:rPr lang="de-CH" sz="1800" dirty="0">
                <a:solidFill>
                  <a:schemeClr val="bg1"/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Standardsicht</a:t>
            </a:r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Marketing</a:t>
            </a:r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</a:t>
            </a:r>
            <a:r>
              <a:rPr lang="de-CH" sz="1800" dirty="0" err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Contact</a:t>
            </a:r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800" dirty="0">
                <a:solidFill>
                  <a:schemeClr val="bg1"/>
                </a:solidFill>
                <a:latin typeface="Eyrhoavdoykqfqglrijbhcjkdbb" panose="020B0504030101020102" pitchFamily="34" charset="0"/>
              </a:rPr>
              <a:t>Center</a:t>
            </a:r>
          </a:p>
          <a:p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Reports</a:t>
            </a:r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Human </a:t>
            </a:r>
            <a:r>
              <a:rPr lang="de-CH" sz="1800" dirty="0">
                <a:solidFill>
                  <a:schemeClr val="bg1"/>
                </a:solidFill>
                <a:latin typeface="Eyrhoavdoykqfqglrijbhcjkdbb" panose="020B0504030101020102" pitchFamily="34" charset="0"/>
              </a:rPr>
              <a:t>Resources</a:t>
            </a:r>
          </a:p>
          <a:p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</a:t>
            </a:r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</a:t>
            </a:r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Neue Sicht</a:t>
            </a: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639" y="654197"/>
            <a:ext cx="3396679" cy="428382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</a:t>
            </a:r>
            <a:endParaRPr lang="de-CH" sz="1800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61843" y="4418069"/>
            <a:ext cx="2068742" cy="4426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Alternative. Optionen etc rechts oben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6043594" y="552599"/>
            <a:ext cx="1747957" cy="13057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7" name="TextBox 86"/>
          <p:cNvSpPr txBox="1"/>
          <p:nvPr/>
        </p:nvSpPr>
        <p:spPr>
          <a:xfrm>
            <a:off x="16002666" y="848557"/>
            <a:ext cx="1586793" cy="1244962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Optionen</a:t>
            </a: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Abmelden</a:t>
            </a:r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24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2002 PRD CTMS </a:t>
            </a:r>
            <a:r>
              <a:rPr lang="de-CH" sz="1400" dirty="0" err="1">
                <a:latin typeface="Eyrhoavdoykqfqglrijbhcjkdbb" panose="020B0504030101020102" pitchFamily="34" charset="0"/>
              </a:rPr>
              <a:t>Sup</a:t>
            </a:r>
            <a:r>
              <a:rPr lang="de-CH" sz="1400" dirty="0">
                <a:latin typeface="Eyrhoavdoykqfqglrijbhcjkdbb" panose="020B0504030101020102" pitchFamily="34" charset="0"/>
              </a:rPr>
              <a:t> &amp; </a:t>
            </a:r>
            <a:r>
              <a:rPr lang="de-CH" sz="1400" dirty="0" err="1">
                <a:latin typeface="Eyrhoavdoykqfqglrijbhcjkdbb" panose="020B0504030101020102" pitchFamily="34" charset="0"/>
              </a:rPr>
              <a:t>Maintaina</a:t>
            </a:r>
            <a:r>
              <a:rPr lang="de-CH" sz="1400" dirty="0">
                <a:latin typeface="Eyrhoavdoykqfqglrijbhcjkdbb" panose="020B0504030101020102" pitchFamily="34" charset="0"/>
              </a:rPr>
              <a:t>…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BSI Scout 3 – 2014/6 Luna RT (13…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>
                <a:latin typeface="Eyrhoavdoykqfqglrijbhcjkdbb" panose="020B0504030101020102" pitchFamily="34" charset="0"/>
              </a:rPr>
              <a:t>Html</a:t>
            </a:r>
            <a:r>
              <a:rPr lang="de-CH" sz="1400" dirty="0">
                <a:latin typeface="Eyrhoavdoykqfqglrijbhcjkdbb" panose="020B0504030101020102" pitchFamily="34" charset="0"/>
              </a:rPr>
              <a:t> UI (14-4J)</a:t>
            </a: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875349" y="1219779"/>
            <a:ext cx="13907826" cy="97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3810943" y="601215"/>
            <a:ext cx="13972232" cy="21839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3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accent3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3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7" name="Rectangle 116"/>
          <p:cNvSpPr/>
          <p:nvPr/>
        </p:nvSpPr>
        <p:spPr>
          <a:xfrm>
            <a:off x="3810943" y="563841"/>
            <a:ext cx="1120204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249203" cy="473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851027" y="12832120"/>
            <a:ext cx="13899596" cy="3384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919225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427091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943847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507211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579219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150869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659339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307411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850339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Scout </a:t>
                      </a:r>
                      <a:r>
                        <a:rPr lang="de-CH" sz="1400" dirty="0" err="1" smtClean="0">
                          <a:latin typeface="Eyrhoavdoykqfqglrijbhcjkdbb" panose="020B0504030101020102" pitchFamily="34" charset="0"/>
                        </a:rPr>
                        <a:t>Html</a:t>
                      </a:r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80"/>
          <p:cNvSpPr/>
          <p:nvPr/>
        </p:nvSpPr>
        <p:spPr>
          <a:xfrm>
            <a:off x="6669441" y="5176295"/>
            <a:ext cx="5390497" cy="437730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Hamburger </a:t>
            </a:r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öffnet beim Tippen ein 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magisches Alleskönner-Suchfeld.</a:t>
            </a:r>
          </a:p>
          <a:p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Initial belegt mit der Liste der Sichten, um zwischen diesen wechseln zu können (Pfeil rauf/runter, Mausklick,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Ctrl+Zahl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).</a:t>
            </a:r>
          </a:p>
          <a:p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Der Tastaturfokus ist aber im Schnellsuch-Feld. Sobald man zu tippen beginnt, werden die Sichten gefiltert. Zusätzlich werden passende Favoriten angezeigt. Die Suche kann asynchron auch über alle möglichen Daten gehen. Resultate werden angezeigt, evtl. mit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matchendem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Text und können mit den Pfeiltasten selektiert und geöffnet werden. Praktisch zum Beispiel für Tickets (ohne jedes Mal in die globale Sicht &gt; Tickets gehen zu müssen).</a:t>
            </a:r>
          </a:p>
          <a:p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b="1" dirty="0" smtClean="0">
                <a:solidFill>
                  <a:srgbClr val="FF0000"/>
                </a:solidFill>
                <a:latin typeface="Eyrhoavdoykqfqglrijbhcjkdbb" panose="020B0504030101020102" pitchFamily="34" charset="0"/>
              </a:rPr>
              <a:t>Probleme:</a:t>
            </a:r>
          </a:p>
          <a:p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Zuviele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Daten, wie kann man das schlau darstellen?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Vielleicht möchte nicht jeder User die Sachen in der gleichen Reihenfolge sehen? Oder nicht alle Sachen durchsucht haben?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Performance einer solchen Mega-Abfrage! Evtl.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Lucene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?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Funktioniert so etwas auch, wenn ein modaler Dialog geöffnet ist?</a:t>
            </a:r>
          </a:p>
        </p:txBody>
      </p:sp>
      <p:sp>
        <p:nvSpPr>
          <p:cNvPr id="83" name="Rechteck 82"/>
          <p:cNvSpPr/>
          <p:nvPr/>
        </p:nvSpPr>
        <p:spPr>
          <a:xfrm>
            <a:off x="131414" y="115193"/>
            <a:ext cx="5705247" cy="13254830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TextBox 115"/>
          <p:cNvSpPr txBox="1"/>
          <p:nvPr/>
        </p:nvSpPr>
        <p:spPr>
          <a:xfrm>
            <a:off x="128097" y="140187"/>
            <a:ext cx="1811214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accent3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Schnellsuche</a:t>
            </a:r>
            <a:endParaRPr lang="de-CH" sz="1800" b="1" dirty="0">
              <a:solidFill>
                <a:schemeClr val="accent3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4" name="Rechteck 21"/>
          <p:cNvSpPr/>
          <p:nvPr/>
        </p:nvSpPr>
        <p:spPr>
          <a:xfrm>
            <a:off x="178619" y="784636"/>
            <a:ext cx="5439539" cy="8376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b="1" dirty="0" smtClean="0">
                <a:solidFill>
                  <a:schemeClr val="accent2"/>
                </a:solidFill>
                <a:latin typeface="Eyrhoavdoykqfqglrijbhcjkdbb" panose="020B0504030101020102" pitchFamily="34" charset="0"/>
              </a:rPr>
              <a:t>Navigation</a:t>
            </a:r>
            <a:endParaRPr lang="de-CH" sz="1400" b="1" dirty="0">
              <a:solidFill>
                <a:schemeClr val="accent2"/>
              </a:solidFill>
              <a:latin typeface="Eyrhoavdoykqfqglrijbhcjkdbb" panose="020B0504030101020102" pitchFamily="34" charset="0"/>
            </a:endParaRPr>
          </a:p>
          <a:p>
            <a:pPr marL="176213">
              <a:lnSpc>
                <a:spcPts val="3400"/>
              </a:lnSpc>
            </a:pPr>
            <a:r>
              <a:rPr lang="de-CH" sz="1400" b="1" dirty="0">
                <a:latin typeface="Eyrhoavdoykqfqglrijbhcjkdbb" panose="020B0504030101020102" pitchFamily="34" charset="0"/>
              </a:rPr>
              <a:t>Ei</a:t>
            </a:r>
            <a:r>
              <a:rPr lang="de-CH" sz="1400" dirty="0">
                <a:latin typeface="Eyrhoavdoykqfqglrijbhcjkdbb" panose="020B0504030101020102" pitchFamily="34" charset="0"/>
              </a:rPr>
              <a:t>gene Sicht</a:t>
            </a:r>
          </a:p>
          <a:p>
            <a:pPr marL="176213"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</a:t>
            </a:r>
            <a:r>
              <a:rPr lang="de-CH" sz="1400" b="1" dirty="0">
                <a:latin typeface="Eyrhoavdoykqfqglrijbhcjkdbb" panose="020B0504030101020102" pitchFamily="34" charset="0"/>
              </a:rPr>
              <a:t>ei</a:t>
            </a:r>
            <a:r>
              <a:rPr lang="de-CH" sz="1400" dirty="0">
                <a:latin typeface="Eyrhoavdoykqfqglrijbhcjkdbb" panose="020B0504030101020102" pitchFamily="34" charset="0"/>
              </a:rPr>
              <a:t>ne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Tickets ohne P3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b="1" dirty="0" smtClean="0">
                <a:solidFill>
                  <a:schemeClr val="accent2"/>
                </a:solidFill>
                <a:latin typeface="Eyrhoavdoykqfqglrijbhcjkdbb" panose="020B0504030101020102" pitchFamily="34" charset="0"/>
              </a:rPr>
              <a:t>Personen</a:t>
            </a:r>
            <a:endParaRPr lang="de-CH" sz="1400" b="1" dirty="0">
              <a:solidFill>
                <a:schemeClr val="accent2"/>
              </a:solidFill>
              <a:latin typeface="Eyrhoavdoykqfqglrijbhcjkdbb" panose="020B0504030101020102" pitchFamily="34" charset="0"/>
            </a:endParaRPr>
          </a:p>
          <a:p>
            <a:pPr marL="185738"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Dr</a:t>
            </a:r>
            <a:r>
              <a:rPr lang="de-CH" sz="1400" b="1" dirty="0" smtClean="0">
                <a:latin typeface="Eyrhoavdoykqfqglrijbhcjkdbb" panose="020B0504030101020102" pitchFamily="34" charset="0"/>
              </a:rPr>
              <a:t>ey</a:t>
            </a:r>
            <a:r>
              <a:rPr lang="de-CH" sz="1400" dirty="0" smtClean="0">
                <a:latin typeface="Eyrhoavdoykqfqglrijbhcjkdbb" panose="020B0504030101020102" pitchFamily="34" charset="0"/>
              </a:rPr>
              <a:t>fuss-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Oberhuber</a:t>
            </a:r>
            <a:r>
              <a:rPr lang="de-CH" sz="1400" dirty="0" smtClean="0">
                <a:latin typeface="Eyrhoavdoykqfqglrijbhcjkdbb" panose="020B0504030101020102" pitchFamily="34" charset="0"/>
              </a:rPr>
              <a:t>, Hans-Dieter (TRANSATLANTIC CABLE COMPA…)</a:t>
            </a:r>
          </a:p>
          <a:p>
            <a:pPr marL="185738">
              <a:lnSpc>
                <a:spcPts val="34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Ei</a:t>
            </a:r>
            <a:r>
              <a:rPr lang="de-CH" sz="1400" dirty="0" smtClean="0">
                <a:latin typeface="Eyrhoavdoykqfqglrijbhcjkdbb" panose="020B0504030101020102" pitchFamily="34" charset="0"/>
              </a:rPr>
              <a:t>genmann</a:t>
            </a:r>
            <a:r>
              <a:rPr lang="de-CH" sz="1400" dirty="0">
                <a:latin typeface="Eyrhoavdoykqfqglrijbhcjkdbb" panose="020B0504030101020102" pitchFamily="34" charset="0"/>
              </a:rPr>
              <a:t>, Martha (ABB SCHWEIZ</a:t>
            </a:r>
            <a:r>
              <a:rPr lang="de-CH" sz="1400" dirty="0" smtClean="0">
                <a:latin typeface="Eyrhoavdoykqfqglrijbhcjkdbb" panose="020B0504030101020102" pitchFamily="34" charset="0"/>
              </a:rPr>
              <a:t>)</a:t>
            </a:r>
          </a:p>
          <a:p>
            <a:pPr marL="185738"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M</a:t>
            </a:r>
            <a:r>
              <a:rPr lang="de-CH" sz="1400" b="1" dirty="0" smtClean="0">
                <a:latin typeface="Eyrhoavdoykqfqglrijbhcjkdbb" panose="020B0504030101020102" pitchFamily="34" charset="0"/>
              </a:rPr>
              <a:t>ei</a:t>
            </a:r>
            <a:r>
              <a:rPr lang="de-CH" sz="1400" dirty="0" smtClean="0">
                <a:latin typeface="Eyrhoavdoykqfqglrijbhcjkdbb" panose="020B0504030101020102" pitchFamily="34" charset="0"/>
              </a:rPr>
              <a:t>er</a:t>
            </a:r>
            <a:r>
              <a:rPr lang="de-CH" sz="1400" dirty="0">
                <a:latin typeface="Eyrhoavdoykqfqglrijbhcjkdbb" panose="020B0504030101020102" pitchFamily="34" charset="0"/>
              </a:rPr>
              <a:t>, Bea (BSI ZÜRICH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)</a:t>
            </a:r>
          </a:p>
          <a:p>
            <a:pPr marL="185738"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(24 weitere…)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b="1" dirty="0" smtClean="0">
                <a:solidFill>
                  <a:schemeClr val="accent2"/>
                </a:solidFill>
                <a:latin typeface="Eyrhoavdoykqfqglrijbhcjkdbb" panose="020B0504030101020102" pitchFamily="34" charset="0"/>
              </a:rPr>
              <a:t>Firmen</a:t>
            </a:r>
            <a:endParaRPr lang="de-CH" sz="1400" b="1" dirty="0">
              <a:solidFill>
                <a:schemeClr val="accent2"/>
              </a:solidFill>
              <a:latin typeface="Eyrhoavdoykqfqglrijbhcjkdbb" panose="020B0504030101020102" pitchFamily="34" charset="0"/>
            </a:endParaRPr>
          </a:p>
          <a:p>
            <a:pPr marL="185738">
              <a:lnSpc>
                <a:spcPts val="3400"/>
              </a:lnSpc>
            </a:pPr>
            <a:r>
              <a:rPr lang="de-CH" sz="1400" b="1" dirty="0">
                <a:latin typeface="Eyrhoavdoykqfqglrijbhcjkdbb" panose="020B0504030101020102" pitchFamily="34" charset="0"/>
              </a:rPr>
              <a:t>EI</a:t>
            </a:r>
            <a:r>
              <a:rPr lang="de-CH" sz="1400" dirty="0">
                <a:latin typeface="Eyrhoavdoykqfqglrijbhcjkdbb" panose="020B0504030101020102" pitchFamily="34" charset="0"/>
              </a:rPr>
              <a:t>GER MÖNCH UND PARTNER</a:t>
            </a:r>
          </a:p>
          <a:p>
            <a:pPr marL="185738"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ELEKTRO </a:t>
            </a:r>
            <a:r>
              <a:rPr lang="de-CH" sz="1400" dirty="0">
                <a:latin typeface="Eyrhoavdoykqfqglrijbhcjkdbb" panose="020B0504030101020102" pitchFamily="34" charset="0"/>
              </a:rPr>
              <a:t>H</a:t>
            </a:r>
            <a:r>
              <a:rPr lang="de-CH" sz="1400" b="1" dirty="0">
                <a:latin typeface="Eyrhoavdoykqfqglrijbhcjkdbb" panose="020B0504030101020102" pitchFamily="34" charset="0"/>
              </a:rPr>
              <a:t>EI</a:t>
            </a:r>
            <a:r>
              <a:rPr lang="de-CH" sz="1400" dirty="0">
                <a:latin typeface="Eyrhoavdoykqfqglrijbhcjkdbb" panose="020B0504030101020102" pitchFamily="34" charset="0"/>
              </a:rPr>
              <a:t>NIGER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AG</a:t>
            </a:r>
          </a:p>
          <a:p>
            <a:pPr>
              <a:lnSpc>
                <a:spcPts val="3400"/>
              </a:lnSpc>
            </a:pPr>
            <a:r>
              <a:rPr lang="de-CH" sz="1400" b="1" dirty="0" smtClean="0">
                <a:solidFill>
                  <a:schemeClr val="accent2"/>
                </a:solidFill>
                <a:latin typeface="Eyrhoavdoykqfqglrijbhcjkdbb" panose="020B0504030101020102" pitchFamily="34" charset="0"/>
              </a:rPr>
              <a:t>Aufträge</a:t>
            </a:r>
            <a:endParaRPr lang="de-CH" sz="1400" b="1" dirty="0">
              <a:solidFill>
                <a:schemeClr val="accent2"/>
              </a:solidFill>
              <a:latin typeface="Eyrhoavdoykqfqglrijbhcjkdbb" panose="020B0504030101020102" pitchFamily="34" charset="0"/>
            </a:endParaRPr>
          </a:p>
          <a:p>
            <a:pPr marL="185738">
              <a:lnSpc>
                <a:spcPts val="34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Ei</a:t>
            </a:r>
            <a:r>
              <a:rPr lang="de-CH" sz="1400" dirty="0" smtClean="0">
                <a:latin typeface="Eyrhoavdoykqfqglrijbhcjkdbb" panose="020B0504030101020102" pitchFamily="34" charset="0"/>
              </a:rPr>
              <a:t>nführung von ORS2000 (BASCHNAGEL)</a:t>
            </a:r>
          </a:p>
          <a:p>
            <a:pPr marL="185738"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KAPO Aargau – </a:t>
            </a:r>
            <a:r>
              <a:rPr lang="de-CH" sz="1400" b="1" dirty="0" smtClean="0">
                <a:latin typeface="Eyrhoavdoykqfqglrijbhcjkdbb" panose="020B0504030101020102" pitchFamily="34" charset="0"/>
              </a:rPr>
              <a:t>Ei</a:t>
            </a:r>
            <a:r>
              <a:rPr lang="de-CH" sz="1400" dirty="0" smtClean="0">
                <a:latin typeface="Eyrhoavdoykqfqglrijbhcjkdbb" panose="020B0504030101020102" pitchFamily="34" charset="0"/>
              </a:rPr>
              <a:t>nsatzzentrale (KAPO AARGAU)</a:t>
            </a:r>
          </a:p>
          <a:p>
            <a:pPr marL="185738"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(5 weitere…)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b="1" dirty="0" smtClean="0">
                <a:solidFill>
                  <a:schemeClr val="accent2"/>
                </a:solidFill>
                <a:latin typeface="Eyrhoavdoykqfqglrijbhcjkdbb" panose="020B0504030101020102" pitchFamily="34" charset="0"/>
              </a:rPr>
              <a:t>Tickets</a:t>
            </a:r>
            <a:endParaRPr lang="de-CH" sz="1400" b="1" dirty="0">
              <a:solidFill>
                <a:schemeClr val="accent2"/>
              </a:solidFill>
              <a:latin typeface="Eyrhoavdoykqfqglrijbhcjkdbb" panose="020B0504030101020102" pitchFamily="34" charset="0"/>
            </a:endParaRPr>
          </a:p>
          <a:p>
            <a:pPr marL="185738"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#</a:t>
            </a:r>
            <a:r>
              <a:rPr lang="de-CH" sz="1400" dirty="0" smtClean="0">
                <a:latin typeface="Eyrhoavdoykqfqglrijbhcjkdbb" panose="020B0504030101020102" pitchFamily="34" charset="0"/>
              </a:rPr>
              <a:t>98242 </a:t>
            </a:r>
            <a:r>
              <a:rPr lang="de-CH" sz="1400" b="1" dirty="0" smtClean="0">
                <a:latin typeface="Eyrhoavdoykqfqglrijbhcjkdbb" panose="020B0504030101020102" pitchFamily="34" charset="0"/>
              </a:rPr>
              <a:t>Ei</a:t>
            </a:r>
            <a:r>
              <a:rPr lang="de-CH" sz="1400" dirty="0" smtClean="0">
                <a:latin typeface="Eyrhoavdoykqfqglrijbhcjkdbb" panose="020B0504030101020102" pitchFamily="34" charset="0"/>
              </a:rPr>
              <a:t>gene Sicht ist langsam (BSI CRM Walbusch Phase 1)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 marL="185738"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#104165 Verm</a:t>
            </a:r>
            <a:r>
              <a:rPr lang="de-CH" sz="1400" b="1" dirty="0" smtClean="0">
                <a:latin typeface="Eyrhoavdoykqfqglrijbhcjkdbb" panose="020B0504030101020102" pitchFamily="34" charset="0"/>
              </a:rPr>
              <a:t>ei</a:t>
            </a:r>
            <a:r>
              <a:rPr lang="de-CH" sz="1400" dirty="0" smtClean="0">
                <a:latin typeface="Eyrhoavdoykqfqglrijbhcjkdbb" panose="020B0504030101020102" pitchFamily="34" charset="0"/>
              </a:rPr>
              <a:t>den von technischen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Fehlermeld</a:t>
            </a:r>
            <a:r>
              <a:rPr lang="de-CH" sz="1400" dirty="0" smtClean="0">
                <a:latin typeface="Eyrhoavdoykqfqglrijbhcjkdbb" panose="020B0504030101020102" pitchFamily="34" charset="0"/>
              </a:rPr>
              <a:t>… (BSI CRM 14)</a:t>
            </a:r>
          </a:p>
          <a:p>
            <a:pPr marL="185738"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213707" y="224956"/>
            <a:ext cx="2376683" cy="376259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CH" sz="1600" dirty="0" smtClean="0">
                <a:latin typeface="Eyrhoavdoykqfqglrijbhcjkdbb" panose="020B0504030101020102" pitchFamily="34" charset="0"/>
              </a:rPr>
              <a:t>ei|</a:t>
            </a:r>
            <a:endParaRPr lang="de-CH" sz="1600" dirty="0"/>
          </a:p>
        </p:txBody>
      </p:sp>
      <p:sp>
        <p:nvSpPr>
          <p:cNvPr id="86" name="Rounded Rectangle 96"/>
          <p:cNvSpPr/>
          <p:nvPr/>
        </p:nvSpPr>
        <p:spPr>
          <a:xfrm>
            <a:off x="288879" y="3468246"/>
            <a:ext cx="5329279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grpSp>
        <p:nvGrpSpPr>
          <p:cNvPr id="88" name="Group 31"/>
          <p:cNvGrpSpPr/>
          <p:nvPr/>
        </p:nvGrpSpPr>
        <p:grpSpPr>
          <a:xfrm rot="2700000">
            <a:off x="5303009" y="336874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94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accent3"/>
                </a:solidFill>
              </a:endParaRPr>
            </a:p>
          </p:txBody>
        </p:sp>
        <p:sp>
          <p:nvSpPr>
            <p:cNvPr id="95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accent3"/>
                </a:solidFill>
              </a:endParaRPr>
            </a:p>
          </p:txBody>
        </p:sp>
      </p:grpSp>
      <p:sp>
        <p:nvSpPr>
          <p:cNvPr id="90" name="Rectangle 89"/>
          <p:cNvSpPr/>
          <p:nvPr/>
        </p:nvSpPr>
        <p:spPr>
          <a:xfrm>
            <a:off x="6174773" y="2568823"/>
            <a:ext cx="2068742" cy="1528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Vorschlag Schnellsuche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Problem: Suchresultate werden nicht gespeichert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Alternative wäre die Suche als Sicht</a:t>
            </a:r>
          </a:p>
        </p:txBody>
      </p:sp>
    </p:spTree>
    <p:extLst>
      <p:ext uri="{BB962C8B-B14F-4D97-AF65-F5344CB8AC3E}">
        <p14:creationId xmlns:p14="http://schemas.microsoft.com/office/powerpoint/2010/main" val="1994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4794751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2267868" y="1219224"/>
            <a:ext cx="15521043" cy="10943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2588791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2421122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  <a:endParaRPr lang="de-CH" sz="160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282662" y="-19050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2469097" y="18557"/>
            <a:ext cx="1249203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16004456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2372767" y="12865967"/>
            <a:ext cx="1537785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372767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880633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397389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60753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032761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04411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112881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5760953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160669"/>
              </p:ext>
            </p:extLst>
          </p:nvPr>
        </p:nvGraphicFramePr>
        <p:xfrm>
          <a:off x="2604026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Scout Html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2266851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424851" y="4911307"/>
            <a:ext cx="2068742" cy="27071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Tablet-Darstellung analog Desktop, Baum nur in Breadcrumb</a:t>
            </a:r>
          </a:p>
          <a:p>
            <a:endParaRPr lang="de-CH" sz="140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-&gt; Responsive Design</a:t>
            </a:r>
          </a:p>
          <a:p>
            <a:endParaRPr lang="de-CH" sz="140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Hochformat verbieten Oder in Mobile-Modus wechseln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Oder Baum oberhalb Tabelle darstellen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0" y="756201"/>
            <a:ext cx="1874295" cy="582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80"/>
          <p:cNvSpPr/>
          <p:nvPr/>
        </p:nvSpPr>
        <p:spPr>
          <a:xfrm>
            <a:off x="3022784" y="5079219"/>
            <a:ext cx="2068742" cy="7533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Klick auf Sicht = Home Aber: wie öffnet man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Sichtenwahl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468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9808" y="2052067"/>
            <a:ext cx="3115286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Maint Jan-Feb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BSI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81563" y="-25400"/>
            <a:ext cx="3490340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5016933" cy="472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2002 PRD CTMS Sup &amp; Maint Jan-Feb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94" name="Rechteck 21"/>
          <p:cNvSpPr/>
          <p:nvPr/>
        </p:nvSpPr>
        <p:spPr>
          <a:xfrm>
            <a:off x="3851027" y="765726"/>
            <a:ext cx="30428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Bearbeiten    Dokument erstellen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5" name="Rechteck 21"/>
          <p:cNvSpPr/>
          <p:nvPr/>
        </p:nvSpPr>
        <p:spPr>
          <a:xfrm>
            <a:off x="3852135" y="1239105"/>
            <a:ext cx="7713971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Jan-Feb                          Verkäufer:   </a:t>
            </a:r>
            <a:r>
              <a:rPr lang="de-CH" sz="1400" smtClean="0">
                <a:latin typeface="Eyrhoavdoykqfqglrijbhcjkdbb" panose="020B0504030101020102" pitchFamily="34" charset="0"/>
              </a:rPr>
              <a:t> Vo-Schneider</a:t>
            </a:r>
            <a:r>
              <a:rPr lang="de-CH" sz="1400">
                <a:latin typeface="Eyrhoavdoykqfqglrijbhcjkdbb" panose="020B0504030101020102" pitchFamily="34" charset="0"/>
              </a:rPr>
              <a:t>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                      Status: 	   </a:t>
            </a:r>
            <a:r>
              <a:rPr lang="de-CH" sz="1400" smtClean="0">
                <a:latin typeface="Eyrhoavdoykqfqglrijbhcjkdbb" panose="020B0504030101020102" pitchFamily="34" charset="0"/>
              </a:rPr>
              <a:t>Offen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51027" y="27128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>
                <a:latin typeface="Eyrhoavdoykqfqglrijbhcjkdbb" panose="020B0504030101020102" pitchFamily="34" charset="0"/>
              </a:rPr>
              <a:t>Preis</a:t>
            </a:r>
          </a:p>
        </p:txBody>
      </p:sp>
      <p:sp>
        <p:nvSpPr>
          <p:cNvPr id="100" name="Rechteck 21"/>
          <p:cNvSpPr/>
          <p:nvPr/>
        </p:nvSpPr>
        <p:spPr>
          <a:xfrm>
            <a:off x="3852135" y="2968640"/>
            <a:ext cx="4020331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   CHF</a:t>
            </a:r>
            <a:r>
              <a:rPr lang="de-CH" sz="1400">
                <a:latin typeface="Eyrhoavdoykqfqglrijbhcjkdbb" panose="020B0504030101020102" pitchFamily="34" charset="0"/>
              </a:rPr>
              <a:t>		</a:t>
            </a: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19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BSI Colors">
      <a:dk1>
        <a:sysClr val="windowText" lastClr="000000"/>
      </a:dk1>
      <a:lt1>
        <a:sysClr val="window" lastClr="FFFFFF"/>
      </a:lt1>
      <a:dk2>
        <a:srgbClr val="FFFFFF"/>
      </a:dk2>
      <a:lt2>
        <a:srgbClr val="FE9915"/>
      </a:lt2>
      <a:accent1>
        <a:srgbClr val="FE9915"/>
      </a:accent1>
      <a:accent2>
        <a:srgbClr val="0082A1"/>
      </a:accent2>
      <a:accent3>
        <a:srgbClr val="7F7F7F"/>
      </a:accent3>
      <a:accent4>
        <a:srgbClr val="FFCC8A"/>
      </a:accent4>
      <a:accent5>
        <a:srgbClr val="80C1D0"/>
      </a:accent5>
      <a:accent6>
        <a:srgbClr val="BFBFBF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3789</Words>
  <Application>Microsoft Office PowerPoint</Application>
  <PresentationFormat>Custom</PresentationFormat>
  <Paragraphs>1678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Wegmueller</dc:creator>
  <cp:lastModifiedBy>Claudio Guglielmo</cp:lastModifiedBy>
  <cp:revision>81</cp:revision>
  <dcterms:created xsi:type="dcterms:W3CDTF">2014-05-28T14:50:04Z</dcterms:created>
  <dcterms:modified xsi:type="dcterms:W3CDTF">2014-06-26T13:04:18Z</dcterms:modified>
</cp:coreProperties>
</file>