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80" r:id="rId3"/>
    <p:sldId id="276" r:id="rId4"/>
    <p:sldId id="278" r:id="rId5"/>
    <p:sldId id="271" r:id="rId6"/>
    <p:sldId id="263" r:id="rId7"/>
    <p:sldId id="272" r:id="rId8"/>
    <p:sldId id="273" r:id="rId9"/>
    <p:sldId id="270" r:id="rId10"/>
    <p:sldId id="274" r:id="rId11"/>
    <p:sldId id="275" r:id="rId12"/>
    <p:sldId id="279" r:id="rId13"/>
  </p:sldIdLst>
  <p:sldSz cx="17783175" cy="13490575"/>
  <p:notesSz cx="6858000" cy="9144000"/>
  <p:defaultTextStyle>
    <a:defPPr>
      <a:defRPr lang="it-IT"/>
    </a:defPPr>
    <a:lvl1pPr marL="0" algn="l" defTabSz="1898989" rtl="0" eaLnBrk="1" latinLnBrk="0" hangingPunct="1">
      <a:defRPr sz="3700" kern="1200">
        <a:solidFill>
          <a:schemeClr val="tx1"/>
        </a:solidFill>
        <a:latin typeface="+mn-lt"/>
        <a:ea typeface="+mn-ea"/>
        <a:cs typeface="+mn-cs"/>
      </a:defRPr>
    </a:lvl1pPr>
    <a:lvl2pPr marL="949495" algn="l" defTabSz="1898989" rtl="0" eaLnBrk="1" latinLnBrk="0" hangingPunct="1">
      <a:defRPr sz="3700" kern="1200">
        <a:solidFill>
          <a:schemeClr val="tx1"/>
        </a:solidFill>
        <a:latin typeface="+mn-lt"/>
        <a:ea typeface="+mn-ea"/>
        <a:cs typeface="+mn-cs"/>
      </a:defRPr>
    </a:lvl2pPr>
    <a:lvl3pPr marL="1898989" algn="l" defTabSz="1898989" rtl="0" eaLnBrk="1" latinLnBrk="0" hangingPunct="1">
      <a:defRPr sz="3700" kern="1200">
        <a:solidFill>
          <a:schemeClr val="tx1"/>
        </a:solidFill>
        <a:latin typeface="+mn-lt"/>
        <a:ea typeface="+mn-ea"/>
        <a:cs typeface="+mn-cs"/>
      </a:defRPr>
    </a:lvl3pPr>
    <a:lvl4pPr marL="2848484" algn="l" defTabSz="1898989" rtl="0" eaLnBrk="1" latinLnBrk="0" hangingPunct="1">
      <a:defRPr sz="3700" kern="1200">
        <a:solidFill>
          <a:schemeClr val="tx1"/>
        </a:solidFill>
        <a:latin typeface="+mn-lt"/>
        <a:ea typeface="+mn-ea"/>
        <a:cs typeface="+mn-cs"/>
      </a:defRPr>
    </a:lvl4pPr>
    <a:lvl5pPr marL="3797979" algn="l" defTabSz="1898989" rtl="0" eaLnBrk="1" latinLnBrk="0" hangingPunct="1">
      <a:defRPr sz="3700" kern="1200">
        <a:solidFill>
          <a:schemeClr val="tx1"/>
        </a:solidFill>
        <a:latin typeface="+mn-lt"/>
        <a:ea typeface="+mn-ea"/>
        <a:cs typeface="+mn-cs"/>
      </a:defRPr>
    </a:lvl5pPr>
    <a:lvl6pPr marL="4747473" algn="l" defTabSz="1898989" rtl="0" eaLnBrk="1" latinLnBrk="0" hangingPunct="1">
      <a:defRPr sz="3700" kern="1200">
        <a:solidFill>
          <a:schemeClr val="tx1"/>
        </a:solidFill>
        <a:latin typeface="+mn-lt"/>
        <a:ea typeface="+mn-ea"/>
        <a:cs typeface="+mn-cs"/>
      </a:defRPr>
    </a:lvl6pPr>
    <a:lvl7pPr marL="5696968" algn="l" defTabSz="1898989" rtl="0" eaLnBrk="1" latinLnBrk="0" hangingPunct="1">
      <a:defRPr sz="3700" kern="1200">
        <a:solidFill>
          <a:schemeClr val="tx1"/>
        </a:solidFill>
        <a:latin typeface="+mn-lt"/>
        <a:ea typeface="+mn-ea"/>
        <a:cs typeface="+mn-cs"/>
      </a:defRPr>
    </a:lvl7pPr>
    <a:lvl8pPr marL="6646463" algn="l" defTabSz="1898989" rtl="0" eaLnBrk="1" latinLnBrk="0" hangingPunct="1">
      <a:defRPr sz="3700" kern="1200">
        <a:solidFill>
          <a:schemeClr val="tx1"/>
        </a:solidFill>
        <a:latin typeface="+mn-lt"/>
        <a:ea typeface="+mn-ea"/>
        <a:cs typeface="+mn-cs"/>
      </a:defRPr>
    </a:lvl8pPr>
    <a:lvl9pPr marL="7595957" algn="l" defTabSz="1898989" rtl="0" eaLnBrk="1" latinLnBrk="0" hangingPunct="1">
      <a:defRPr sz="3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8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17" autoAdjust="0"/>
    <p:restoredTop sz="94660"/>
  </p:normalViewPr>
  <p:slideViewPr>
    <p:cSldViewPr>
      <p:cViewPr>
        <p:scale>
          <a:sx n="50" d="100"/>
          <a:sy n="50" d="100"/>
        </p:scale>
        <p:origin x="-2028" y="-702"/>
      </p:cViewPr>
      <p:guideLst>
        <p:guide orient="horz" pos="4249"/>
        <p:guide pos="560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333738" y="4190824"/>
            <a:ext cx="15115699" cy="2891731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2667476" y="7644660"/>
            <a:ext cx="12448223" cy="344759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9494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8989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8484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7979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7474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6969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6464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5959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24/06/2014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24/06/2014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12892802" y="540251"/>
            <a:ext cx="4001214" cy="11510709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89159" y="540251"/>
            <a:ext cx="11707257" cy="11510709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24/06/2014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24/06/2014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04748" y="8668950"/>
            <a:ext cx="15115699" cy="2679377"/>
          </a:xfrm>
        </p:spPr>
        <p:txBody>
          <a:bodyPr anchor="t"/>
          <a:lstStyle>
            <a:lvl1pPr algn="l">
              <a:defRPr sz="83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404748" y="5717882"/>
            <a:ext cx="15115699" cy="2951064"/>
          </a:xfrm>
        </p:spPr>
        <p:txBody>
          <a:bodyPr anchor="b"/>
          <a:lstStyle>
            <a:lvl1pPr marL="0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1pPr>
            <a:lvl2pPr marL="949495" indent="0">
              <a:buNone/>
              <a:defRPr sz="3700">
                <a:solidFill>
                  <a:schemeClr val="tx1">
                    <a:tint val="75000"/>
                  </a:schemeClr>
                </a:solidFill>
              </a:defRPr>
            </a:lvl2pPr>
            <a:lvl3pPr marL="1898989" indent="0">
              <a:buNone/>
              <a:defRPr sz="3300">
                <a:solidFill>
                  <a:schemeClr val="tx1">
                    <a:tint val="75000"/>
                  </a:schemeClr>
                </a:solidFill>
              </a:defRPr>
            </a:lvl3pPr>
            <a:lvl4pPr marL="2848484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4pPr>
            <a:lvl5pPr marL="3797979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5pPr>
            <a:lvl6pPr marL="4747473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6pPr>
            <a:lvl7pPr marL="5696968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7pPr>
            <a:lvl8pPr marL="6646463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8pPr>
            <a:lvl9pPr marL="7595957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24/06/2014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89159" y="3147802"/>
            <a:ext cx="7854236" cy="8903156"/>
          </a:xfrm>
        </p:spPr>
        <p:txBody>
          <a:bodyPr/>
          <a:lstStyle>
            <a:lvl1pPr>
              <a:defRPr sz="5800"/>
            </a:lvl1pPr>
            <a:lvl2pPr>
              <a:defRPr sz="5000"/>
            </a:lvl2pPr>
            <a:lvl3pPr>
              <a:defRPr sz="4200"/>
            </a:lvl3pPr>
            <a:lvl4pPr>
              <a:defRPr sz="3700"/>
            </a:lvl4pPr>
            <a:lvl5pPr>
              <a:defRPr sz="3700"/>
            </a:lvl5pPr>
            <a:lvl6pPr>
              <a:defRPr sz="3700"/>
            </a:lvl6pPr>
            <a:lvl7pPr>
              <a:defRPr sz="3700"/>
            </a:lvl7pPr>
            <a:lvl8pPr>
              <a:defRPr sz="3700"/>
            </a:lvl8pPr>
            <a:lvl9pPr>
              <a:defRPr sz="37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9039780" y="3147802"/>
            <a:ext cx="7854236" cy="8903156"/>
          </a:xfrm>
        </p:spPr>
        <p:txBody>
          <a:bodyPr/>
          <a:lstStyle>
            <a:lvl1pPr>
              <a:defRPr sz="5800"/>
            </a:lvl1pPr>
            <a:lvl2pPr>
              <a:defRPr sz="5000"/>
            </a:lvl2pPr>
            <a:lvl3pPr>
              <a:defRPr sz="4200"/>
            </a:lvl3pPr>
            <a:lvl4pPr>
              <a:defRPr sz="3700"/>
            </a:lvl4pPr>
            <a:lvl5pPr>
              <a:defRPr sz="3700"/>
            </a:lvl5pPr>
            <a:lvl6pPr>
              <a:defRPr sz="3700"/>
            </a:lvl6pPr>
            <a:lvl7pPr>
              <a:defRPr sz="3700"/>
            </a:lvl7pPr>
            <a:lvl8pPr>
              <a:defRPr sz="3700"/>
            </a:lvl8pPr>
            <a:lvl9pPr>
              <a:defRPr sz="37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24/06/2014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89163" y="3019768"/>
            <a:ext cx="7857324" cy="1258496"/>
          </a:xfrm>
        </p:spPr>
        <p:txBody>
          <a:bodyPr anchor="b"/>
          <a:lstStyle>
            <a:lvl1pPr marL="0" indent="0">
              <a:buNone/>
              <a:defRPr sz="5000" b="1"/>
            </a:lvl1pPr>
            <a:lvl2pPr marL="949495" indent="0">
              <a:buNone/>
              <a:defRPr sz="4200" b="1"/>
            </a:lvl2pPr>
            <a:lvl3pPr marL="1898989" indent="0">
              <a:buNone/>
              <a:defRPr sz="3700" b="1"/>
            </a:lvl3pPr>
            <a:lvl4pPr marL="2848484" indent="0">
              <a:buNone/>
              <a:defRPr sz="3300" b="1"/>
            </a:lvl4pPr>
            <a:lvl5pPr marL="3797979" indent="0">
              <a:buNone/>
              <a:defRPr sz="3300" b="1"/>
            </a:lvl5pPr>
            <a:lvl6pPr marL="4747473" indent="0">
              <a:buNone/>
              <a:defRPr sz="3300" b="1"/>
            </a:lvl6pPr>
            <a:lvl7pPr marL="5696968" indent="0">
              <a:buNone/>
              <a:defRPr sz="3300" b="1"/>
            </a:lvl7pPr>
            <a:lvl8pPr marL="6646463" indent="0">
              <a:buNone/>
              <a:defRPr sz="3300" b="1"/>
            </a:lvl8pPr>
            <a:lvl9pPr marL="7595957" indent="0">
              <a:buNone/>
              <a:defRPr sz="33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89163" y="4278262"/>
            <a:ext cx="7857324" cy="7772695"/>
          </a:xfrm>
        </p:spPr>
        <p:txBody>
          <a:bodyPr/>
          <a:lstStyle>
            <a:lvl1pPr>
              <a:defRPr sz="5000"/>
            </a:lvl1pPr>
            <a:lvl2pPr>
              <a:defRPr sz="4200"/>
            </a:lvl2pPr>
            <a:lvl3pPr>
              <a:defRPr sz="3700"/>
            </a:lvl3pPr>
            <a:lvl4pPr>
              <a:defRPr sz="3300"/>
            </a:lvl4pPr>
            <a:lvl5pPr>
              <a:defRPr sz="3300"/>
            </a:lvl5pPr>
            <a:lvl6pPr>
              <a:defRPr sz="3300"/>
            </a:lvl6pPr>
            <a:lvl7pPr>
              <a:defRPr sz="3300"/>
            </a:lvl7pPr>
            <a:lvl8pPr>
              <a:defRPr sz="3300"/>
            </a:lvl8pPr>
            <a:lvl9pPr>
              <a:defRPr sz="33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9033612" y="3019768"/>
            <a:ext cx="7860410" cy="1258496"/>
          </a:xfrm>
        </p:spPr>
        <p:txBody>
          <a:bodyPr anchor="b"/>
          <a:lstStyle>
            <a:lvl1pPr marL="0" indent="0">
              <a:buNone/>
              <a:defRPr sz="5000" b="1"/>
            </a:lvl1pPr>
            <a:lvl2pPr marL="949495" indent="0">
              <a:buNone/>
              <a:defRPr sz="4200" b="1"/>
            </a:lvl2pPr>
            <a:lvl3pPr marL="1898989" indent="0">
              <a:buNone/>
              <a:defRPr sz="3700" b="1"/>
            </a:lvl3pPr>
            <a:lvl4pPr marL="2848484" indent="0">
              <a:buNone/>
              <a:defRPr sz="3300" b="1"/>
            </a:lvl4pPr>
            <a:lvl5pPr marL="3797979" indent="0">
              <a:buNone/>
              <a:defRPr sz="3300" b="1"/>
            </a:lvl5pPr>
            <a:lvl6pPr marL="4747473" indent="0">
              <a:buNone/>
              <a:defRPr sz="3300" b="1"/>
            </a:lvl6pPr>
            <a:lvl7pPr marL="5696968" indent="0">
              <a:buNone/>
              <a:defRPr sz="3300" b="1"/>
            </a:lvl7pPr>
            <a:lvl8pPr marL="6646463" indent="0">
              <a:buNone/>
              <a:defRPr sz="3300" b="1"/>
            </a:lvl8pPr>
            <a:lvl9pPr marL="7595957" indent="0">
              <a:buNone/>
              <a:defRPr sz="33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9033612" y="4278262"/>
            <a:ext cx="7860410" cy="7772695"/>
          </a:xfrm>
        </p:spPr>
        <p:txBody>
          <a:bodyPr/>
          <a:lstStyle>
            <a:lvl1pPr>
              <a:defRPr sz="5000"/>
            </a:lvl1pPr>
            <a:lvl2pPr>
              <a:defRPr sz="4200"/>
            </a:lvl2pPr>
            <a:lvl3pPr>
              <a:defRPr sz="3700"/>
            </a:lvl3pPr>
            <a:lvl4pPr>
              <a:defRPr sz="3300"/>
            </a:lvl4pPr>
            <a:lvl5pPr>
              <a:defRPr sz="3300"/>
            </a:lvl5pPr>
            <a:lvl6pPr>
              <a:defRPr sz="3300"/>
            </a:lvl6pPr>
            <a:lvl7pPr>
              <a:defRPr sz="3300"/>
            </a:lvl7pPr>
            <a:lvl8pPr>
              <a:defRPr sz="3300"/>
            </a:lvl8pPr>
            <a:lvl9pPr>
              <a:defRPr sz="33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24/06/2014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24/06/2014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24/06/2014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89160" y="537126"/>
            <a:ext cx="5850542" cy="2285903"/>
          </a:xfrm>
        </p:spPr>
        <p:txBody>
          <a:bodyPr anchor="b"/>
          <a:lstStyle>
            <a:lvl1pPr algn="l">
              <a:defRPr sz="42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952727" y="537127"/>
            <a:ext cx="9941289" cy="11513832"/>
          </a:xfrm>
        </p:spPr>
        <p:txBody>
          <a:bodyPr/>
          <a:lstStyle>
            <a:lvl1pPr>
              <a:defRPr sz="6700"/>
            </a:lvl1pPr>
            <a:lvl2pPr>
              <a:defRPr sz="5800"/>
            </a:lvl2pPr>
            <a:lvl3pPr>
              <a:defRPr sz="5000"/>
            </a:lvl3pPr>
            <a:lvl4pPr>
              <a:defRPr sz="4200"/>
            </a:lvl4pPr>
            <a:lvl5pPr>
              <a:defRPr sz="4200"/>
            </a:lvl5pPr>
            <a:lvl6pPr>
              <a:defRPr sz="4200"/>
            </a:lvl6pPr>
            <a:lvl7pPr>
              <a:defRPr sz="4200"/>
            </a:lvl7pPr>
            <a:lvl8pPr>
              <a:defRPr sz="4200"/>
            </a:lvl8pPr>
            <a:lvl9pPr>
              <a:defRPr sz="42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89160" y="2823029"/>
            <a:ext cx="5850542" cy="9227929"/>
          </a:xfrm>
        </p:spPr>
        <p:txBody>
          <a:bodyPr/>
          <a:lstStyle>
            <a:lvl1pPr marL="0" indent="0">
              <a:buNone/>
              <a:defRPr sz="3000"/>
            </a:lvl1pPr>
            <a:lvl2pPr marL="949495" indent="0">
              <a:buNone/>
              <a:defRPr sz="2500"/>
            </a:lvl2pPr>
            <a:lvl3pPr marL="1898989" indent="0">
              <a:buNone/>
              <a:defRPr sz="2100"/>
            </a:lvl3pPr>
            <a:lvl4pPr marL="2848484" indent="0">
              <a:buNone/>
              <a:defRPr sz="1900"/>
            </a:lvl4pPr>
            <a:lvl5pPr marL="3797979" indent="0">
              <a:buNone/>
              <a:defRPr sz="1900"/>
            </a:lvl5pPr>
            <a:lvl6pPr marL="4747473" indent="0">
              <a:buNone/>
              <a:defRPr sz="1900"/>
            </a:lvl6pPr>
            <a:lvl7pPr marL="5696968" indent="0">
              <a:buNone/>
              <a:defRPr sz="1900"/>
            </a:lvl7pPr>
            <a:lvl8pPr marL="6646463" indent="0">
              <a:buNone/>
              <a:defRPr sz="1900"/>
            </a:lvl8pPr>
            <a:lvl9pPr marL="7595957" indent="0">
              <a:buNone/>
              <a:defRPr sz="1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24/06/2014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3485626" y="9443405"/>
            <a:ext cx="10669905" cy="1114846"/>
          </a:xfrm>
        </p:spPr>
        <p:txBody>
          <a:bodyPr anchor="b"/>
          <a:lstStyle>
            <a:lvl1pPr algn="l">
              <a:defRPr sz="42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3485626" y="1205408"/>
            <a:ext cx="10669905" cy="8094345"/>
          </a:xfrm>
        </p:spPr>
        <p:txBody>
          <a:bodyPr/>
          <a:lstStyle>
            <a:lvl1pPr marL="0" indent="0">
              <a:buNone/>
              <a:defRPr sz="6700"/>
            </a:lvl1pPr>
            <a:lvl2pPr marL="949495" indent="0">
              <a:buNone/>
              <a:defRPr sz="5800"/>
            </a:lvl2pPr>
            <a:lvl3pPr marL="1898989" indent="0">
              <a:buNone/>
              <a:defRPr sz="5000"/>
            </a:lvl3pPr>
            <a:lvl4pPr marL="2848484" indent="0">
              <a:buNone/>
              <a:defRPr sz="4200"/>
            </a:lvl4pPr>
            <a:lvl5pPr marL="3797979" indent="0">
              <a:buNone/>
              <a:defRPr sz="4200"/>
            </a:lvl5pPr>
            <a:lvl6pPr marL="4747473" indent="0">
              <a:buNone/>
              <a:defRPr sz="4200"/>
            </a:lvl6pPr>
            <a:lvl7pPr marL="5696968" indent="0">
              <a:buNone/>
              <a:defRPr sz="4200"/>
            </a:lvl7pPr>
            <a:lvl8pPr marL="6646463" indent="0">
              <a:buNone/>
              <a:defRPr sz="4200"/>
            </a:lvl8pPr>
            <a:lvl9pPr marL="7595957" indent="0">
              <a:buNone/>
              <a:defRPr sz="42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3485626" y="10558249"/>
            <a:ext cx="10669905" cy="1583269"/>
          </a:xfrm>
        </p:spPr>
        <p:txBody>
          <a:bodyPr/>
          <a:lstStyle>
            <a:lvl1pPr marL="0" indent="0">
              <a:buNone/>
              <a:defRPr sz="3000"/>
            </a:lvl1pPr>
            <a:lvl2pPr marL="949495" indent="0">
              <a:buNone/>
              <a:defRPr sz="2500"/>
            </a:lvl2pPr>
            <a:lvl3pPr marL="1898989" indent="0">
              <a:buNone/>
              <a:defRPr sz="2100"/>
            </a:lvl3pPr>
            <a:lvl4pPr marL="2848484" indent="0">
              <a:buNone/>
              <a:defRPr sz="1900"/>
            </a:lvl4pPr>
            <a:lvl5pPr marL="3797979" indent="0">
              <a:buNone/>
              <a:defRPr sz="1900"/>
            </a:lvl5pPr>
            <a:lvl6pPr marL="4747473" indent="0">
              <a:buNone/>
              <a:defRPr sz="1900"/>
            </a:lvl6pPr>
            <a:lvl7pPr marL="5696968" indent="0">
              <a:buNone/>
              <a:defRPr sz="1900"/>
            </a:lvl7pPr>
            <a:lvl8pPr marL="6646463" indent="0">
              <a:buNone/>
              <a:defRPr sz="1900"/>
            </a:lvl8pPr>
            <a:lvl9pPr marL="7595957" indent="0">
              <a:buNone/>
              <a:defRPr sz="1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24/06/2014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89159" y="540249"/>
            <a:ext cx="16004858" cy="2248430"/>
          </a:xfrm>
          <a:prstGeom prst="rect">
            <a:avLst/>
          </a:prstGeom>
        </p:spPr>
        <p:txBody>
          <a:bodyPr vert="horz" lIns="189899" tIns="94949" rIns="189899" bIns="94949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89159" y="3147802"/>
            <a:ext cx="16004858" cy="8903156"/>
          </a:xfrm>
          <a:prstGeom prst="rect">
            <a:avLst/>
          </a:prstGeom>
        </p:spPr>
        <p:txBody>
          <a:bodyPr vert="horz" lIns="189899" tIns="94949" rIns="189899" bIns="94949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89159" y="12503768"/>
            <a:ext cx="4149408" cy="718249"/>
          </a:xfrm>
          <a:prstGeom prst="rect">
            <a:avLst/>
          </a:prstGeom>
        </p:spPr>
        <p:txBody>
          <a:bodyPr vert="horz" lIns="189899" tIns="94949" rIns="189899" bIns="94949" rtlCol="0" anchor="ctr"/>
          <a:lstStyle>
            <a:lvl1pPr algn="l">
              <a:defRPr sz="2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49D355-16BD-4E45-BD9A-5EA878CF7CBD}" type="datetimeFigureOut">
              <a:rPr lang="it-IT" smtClean="0"/>
              <a:t>24/06/2014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6075918" y="12503768"/>
            <a:ext cx="5631339" cy="718249"/>
          </a:xfrm>
          <a:prstGeom prst="rect">
            <a:avLst/>
          </a:prstGeom>
        </p:spPr>
        <p:txBody>
          <a:bodyPr vert="horz" lIns="189899" tIns="94949" rIns="189899" bIns="94949" rtlCol="0" anchor="ctr"/>
          <a:lstStyle>
            <a:lvl1pPr algn="ctr">
              <a:defRPr sz="2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12744609" y="12503768"/>
            <a:ext cx="4149408" cy="718249"/>
          </a:xfrm>
          <a:prstGeom prst="rect">
            <a:avLst/>
          </a:prstGeom>
        </p:spPr>
        <p:txBody>
          <a:bodyPr vert="horz" lIns="189899" tIns="94949" rIns="189899" bIns="94949" rtlCol="0" anchor="ctr"/>
          <a:lstStyle>
            <a:lvl1pPr algn="r">
              <a:defRPr sz="2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A41E1B-4F70-4964-A407-84C68BE8251C}" type="slidenum">
              <a:rPr lang="it-IT" smtClean="0"/>
              <a:t>‹#›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898989" rtl="0" eaLnBrk="1" latinLnBrk="0" hangingPunct="1">
        <a:spcBef>
          <a:spcPct val="0"/>
        </a:spcBef>
        <a:buNone/>
        <a:defRPr sz="9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12121" indent="-712121" algn="l" defTabSz="1898989" rtl="0" eaLnBrk="1" latinLnBrk="0" hangingPunct="1">
        <a:spcBef>
          <a:spcPct val="20000"/>
        </a:spcBef>
        <a:buFont typeface="Arial" pitchFamily="34" charset="0"/>
        <a:buChar char="•"/>
        <a:defRPr sz="6700" kern="1200">
          <a:solidFill>
            <a:schemeClr val="tx1"/>
          </a:solidFill>
          <a:latin typeface="+mn-lt"/>
          <a:ea typeface="+mn-ea"/>
          <a:cs typeface="+mn-cs"/>
        </a:defRPr>
      </a:lvl1pPr>
      <a:lvl2pPr marL="1542929" indent="-593434" algn="l" defTabSz="1898989" rtl="0" eaLnBrk="1" latinLnBrk="0" hangingPunct="1">
        <a:spcBef>
          <a:spcPct val="20000"/>
        </a:spcBef>
        <a:buFont typeface="Arial" pitchFamily="34" charset="0"/>
        <a:buChar char="–"/>
        <a:defRPr sz="5800" kern="1200">
          <a:solidFill>
            <a:schemeClr val="tx1"/>
          </a:solidFill>
          <a:latin typeface="+mn-lt"/>
          <a:ea typeface="+mn-ea"/>
          <a:cs typeface="+mn-cs"/>
        </a:defRPr>
      </a:lvl2pPr>
      <a:lvl3pPr marL="2373737" indent="-474747" algn="l" defTabSz="1898989" rtl="0" eaLnBrk="1" latinLnBrk="0" hangingPunct="1">
        <a:spcBef>
          <a:spcPct val="20000"/>
        </a:spcBef>
        <a:buFont typeface="Arial" pitchFamily="34" charset="0"/>
        <a:buChar char="•"/>
        <a:defRPr sz="5000" kern="1200">
          <a:solidFill>
            <a:schemeClr val="tx1"/>
          </a:solidFill>
          <a:latin typeface="+mn-lt"/>
          <a:ea typeface="+mn-ea"/>
          <a:cs typeface="+mn-cs"/>
        </a:defRPr>
      </a:lvl3pPr>
      <a:lvl4pPr marL="3323231" indent="-474747" algn="l" defTabSz="1898989" rtl="0" eaLnBrk="1" latinLnBrk="0" hangingPunct="1">
        <a:spcBef>
          <a:spcPct val="20000"/>
        </a:spcBef>
        <a:buFont typeface="Arial" pitchFamily="34" charset="0"/>
        <a:buChar char="–"/>
        <a:defRPr sz="4200" kern="1200">
          <a:solidFill>
            <a:schemeClr val="tx1"/>
          </a:solidFill>
          <a:latin typeface="+mn-lt"/>
          <a:ea typeface="+mn-ea"/>
          <a:cs typeface="+mn-cs"/>
        </a:defRPr>
      </a:lvl4pPr>
      <a:lvl5pPr marL="4272726" indent="-474747" algn="l" defTabSz="1898989" rtl="0" eaLnBrk="1" latinLnBrk="0" hangingPunct="1">
        <a:spcBef>
          <a:spcPct val="20000"/>
        </a:spcBef>
        <a:buFont typeface="Arial" pitchFamily="34" charset="0"/>
        <a:buChar char="»"/>
        <a:defRPr sz="4200" kern="1200">
          <a:solidFill>
            <a:schemeClr val="tx1"/>
          </a:solidFill>
          <a:latin typeface="+mn-lt"/>
          <a:ea typeface="+mn-ea"/>
          <a:cs typeface="+mn-cs"/>
        </a:defRPr>
      </a:lvl5pPr>
      <a:lvl6pPr marL="5222221" indent="-474747" algn="l" defTabSz="1898989" rtl="0" eaLnBrk="1" latinLnBrk="0" hangingPunct="1">
        <a:spcBef>
          <a:spcPct val="20000"/>
        </a:spcBef>
        <a:buFont typeface="Arial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6pPr>
      <a:lvl7pPr marL="6171715" indent="-474747" algn="l" defTabSz="1898989" rtl="0" eaLnBrk="1" latinLnBrk="0" hangingPunct="1">
        <a:spcBef>
          <a:spcPct val="20000"/>
        </a:spcBef>
        <a:buFont typeface="Arial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7pPr>
      <a:lvl8pPr marL="7121210" indent="-474747" algn="l" defTabSz="1898989" rtl="0" eaLnBrk="1" latinLnBrk="0" hangingPunct="1">
        <a:spcBef>
          <a:spcPct val="20000"/>
        </a:spcBef>
        <a:buFont typeface="Arial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8pPr>
      <a:lvl9pPr marL="8070705" indent="-474747" algn="l" defTabSz="1898989" rtl="0" eaLnBrk="1" latinLnBrk="0" hangingPunct="1">
        <a:spcBef>
          <a:spcPct val="20000"/>
        </a:spcBef>
        <a:buFont typeface="Arial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1898989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949495" algn="l" defTabSz="1898989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898989" algn="l" defTabSz="1898989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3pPr>
      <a:lvl4pPr marL="2848484" algn="l" defTabSz="1898989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4pPr>
      <a:lvl5pPr marL="3797979" algn="l" defTabSz="1898989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5pPr>
      <a:lvl6pPr marL="4747473" algn="l" defTabSz="1898989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6pPr>
      <a:lvl7pPr marL="5696968" algn="l" defTabSz="1898989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7pPr>
      <a:lvl8pPr marL="6646463" algn="l" defTabSz="1898989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8pPr>
      <a:lvl9pPr marL="7595957" algn="l" defTabSz="1898989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" name="Straight Connector 76"/>
          <p:cNvCxnSpPr/>
          <p:nvPr/>
        </p:nvCxnSpPr>
        <p:spPr>
          <a:xfrm>
            <a:off x="6201003" y="676479"/>
            <a:ext cx="0" cy="456888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42220" y="624607"/>
            <a:ext cx="2400695" cy="7985269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Firmen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Personen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Aufträge</a:t>
            </a:r>
          </a:p>
          <a:p>
            <a:pPr>
              <a:lnSpc>
                <a:spcPts val="3400"/>
              </a:lnSpc>
            </a:pPr>
            <a:endParaRPr lang="de-CH" sz="1400" dirty="0" smtClean="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endParaRPr lang="de-CH" sz="1400" dirty="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endParaRPr lang="de-CH" sz="1400" dirty="0" smtClean="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endParaRPr lang="de-CH" sz="1400" dirty="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endParaRPr lang="de-CH" sz="1400" dirty="0" smtClean="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Aktive </a:t>
            </a:r>
            <a:r>
              <a:rPr lang="de-CH" sz="1400" dirty="0">
                <a:latin typeface="Eyrhoavdoykqfqglrijbhcjkdbb" panose="020B0504030101020102" pitchFamily="34" charset="0"/>
              </a:rPr>
              <a:t>Kampagnen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Menü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Buchungen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Kurse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Standardverteiler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Tickets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Geschäftsvorfälle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Kommunikationen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Aufgaben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Gesperrte Objekte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79723" y="1602354"/>
            <a:ext cx="2214178" cy="408484"/>
          </a:xfrm>
          <a:prstGeom prst="round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5642" tIns="67821" rIns="135642" bIns="67821" rtlCol="0" anchor="ctr"/>
          <a:lstStyle/>
          <a:p>
            <a:pPr algn="ctr"/>
            <a:endParaRPr lang="de-CH"/>
          </a:p>
        </p:txBody>
      </p:sp>
      <p:sp>
        <p:nvSpPr>
          <p:cNvPr id="27" name="TextBox 26"/>
          <p:cNvSpPr txBox="1"/>
          <p:nvPr/>
        </p:nvSpPr>
        <p:spPr>
          <a:xfrm>
            <a:off x="629717" y="1924199"/>
            <a:ext cx="3528392" cy="2317051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ts val="3400"/>
              </a:lnSpc>
            </a:pPr>
            <a:r>
              <a:rPr lang="de-CH" sz="1400">
                <a:latin typeface="Eyrhoavdoykqfqglrijbhcjkdbb" panose="020B0504030101020102" pitchFamily="34" charset="0"/>
              </a:rPr>
              <a:t>2002 PRD CTMS Sup &amp; </a:t>
            </a:r>
            <a:r>
              <a:rPr lang="de-CH" sz="1400" smtClean="0">
                <a:latin typeface="Eyrhoavdoykqfqglrijbhcjkdbb" panose="020B0504030101020102" pitchFamily="34" charset="0"/>
              </a:rPr>
              <a:t>Maint Jan-Feb</a:t>
            </a:r>
            <a:endParaRPr lang="de-CH" sz="140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r>
              <a:rPr lang="de-CH" sz="1400">
                <a:latin typeface="Eyrhoavdoykqfqglrijbhcjkdbb" panose="020B0504030101020102" pitchFamily="34" charset="0"/>
              </a:rPr>
              <a:t>BSI CRM Walbusch Phase 1 (11-8P)</a:t>
            </a:r>
          </a:p>
          <a:p>
            <a:pPr>
              <a:lnSpc>
                <a:spcPts val="3400"/>
              </a:lnSpc>
            </a:pPr>
            <a:r>
              <a:rPr lang="de-CH" sz="1400">
                <a:latin typeface="Eyrhoavdoykqfqglrijbhcjkdbb" panose="020B0504030101020102" pitchFamily="34" charset="0"/>
              </a:rPr>
              <a:t>BSI POS (12-85)</a:t>
            </a:r>
          </a:p>
          <a:p>
            <a:pPr>
              <a:lnSpc>
                <a:spcPts val="3400"/>
              </a:lnSpc>
            </a:pPr>
            <a:r>
              <a:rPr lang="de-CH" sz="1400">
                <a:latin typeface="Eyrhoavdoykqfqglrijbhcjkdbb" panose="020B0504030101020102" pitchFamily="34" charset="0"/>
              </a:rPr>
              <a:t>BSI Scout 3 – 2014/6 Luna RT (13-4N)</a:t>
            </a:r>
          </a:p>
          <a:p>
            <a:pPr>
              <a:lnSpc>
                <a:spcPts val="3400"/>
              </a:lnSpc>
            </a:pPr>
            <a:r>
              <a:rPr lang="de-CH" sz="1400">
                <a:latin typeface="Eyrhoavdoykqfqglrijbhcjkdbb" panose="020B0504030101020102" pitchFamily="34" charset="0"/>
              </a:rPr>
              <a:t>Scout Html UI (14-4J)</a:t>
            </a:r>
            <a:endParaRPr lang="de-CH" sz="1400" dirty="0">
              <a:latin typeface="Eyrhoavdoykqfqglrijbhcjkdbb" panose="020B0504030101020102" pitchFamily="34" charset="0"/>
            </a:endParaRPr>
          </a:p>
        </p:txBody>
      </p:sp>
      <p:grpSp>
        <p:nvGrpSpPr>
          <p:cNvPr id="32" name="Group 31"/>
          <p:cNvGrpSpPr/>
          <p:nvPr/>
        </p:nvGrpSpPr>
        <p:grpSpPr>
          <a:xfrm rot="2700000">
            <a:off x="288041" y="1729239"/>
            <a:ext cx="180000" cy="180000"/>
            <a:chOff x="4789004" y="2208312"/>
            <a:chExt cx="963724" cy="936104"/>
          </a:xfrm>
          <a:solidFill>
            <a:schemeClr val="accent5">
              <a:lumMod val="75000"/>
            </a:schemeClr>
          </a:solidFill>
        </p:grpSpPr>
        <p:sp>
          <p:nvSpPr>
            <p:cNvPr id="33" name="Rectangle 32"/>
            <p:cNvSpPr/>
            <p:nvPr/>
          </p:nvSpPr>
          <p:spPr>
            <a:xfrm>
              <a:off x="5126850" y="2208312"/>
              <a:ext cx="288032" cy="936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" name="Rectangle 33"/>
            <p:cNvSpPr/>
            <p:nvPr/>
          </p:nvSpPr>
          <p:spPr>
            <a:xfrm rot="5400000">
              <a:off x="5126850" y="2194502"/>
              <a:ext cx="288032" cy="9637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288879" y="863287"/>
            <a:ext cx="180000" cy="607751"/>
            <a:chOff x="226396" y="1529024"/>
            <a:chExt cx="180000" cy="607751"/>
          </a:xfrm>
        </p:grpSpPr>
        <p:grpSp>
          <p:nvGrpSpPr>
            <p:cNvPr id="6" name="Group 5"/>
            <p:cNvGrpSpPr/>
            <p:nvPr/>
          </p:nvGrpSpPr>
          <p:grpSpPr>
            <a:xfrm>
              <a:off x="226396" y="1529024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7" name="Rectangle 6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8" name="Rectangle 7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226396" y="1956775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36" name="Rectangle 35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37" name="Rectangle 36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</p:grpSp>
      <p:grpSp>
        <p:nvGrpSpPr>
          <p:cNvPr id="25" name="Group 24"/>
          <p:cNvGrpSpPr/>
          <p:nvPr/>
        </p:nvGrpSpPr>
        <p:grpSpPr>
          <a:xfrm>
            <a:off x="547146" y="2150860"/>
            <a:ext cx="180000" cy="1915641"/>
            <a:chOff x="484663" y="2816597"/>
            <a:chExt cx="180000" cy="1915641"/>
          </a:xfrm>
        </p:grpSpPr>
        <p:grpSp>
          <p:nvGrpSpPr>
            <p:cNvPr id="29" name="Group 28"/>
            <p:cNvGrpSpPr/>
            <p:nvPr/>
          </p:nvGrpSpPr>
          <p:grpSpPr>
            <a:xfrm>
              <a:off x="484663" y="2816597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30" name="Rectangle 29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31" name="Rectangle 30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484663" y="3252919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39" name="Rectangle 38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40" name="Rectangle 39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484663" y="3684967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42" name="Rectangle 41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43" name="Rectangle 42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>
              <a:off x="484663" y="4110665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45" name="Rectangle 44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46" name="Rectangle 45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47" name="Group 46"/>
            <p:cNvGrpSpPr/>
            <p:nvPr/>
          </p:nvGrpSpPr>
          <p:grpSpPr>
            <a:xfrm>
              <a:off x="484663" y="4552238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48" name="Rectangle 47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49" name="Rectangle 48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</p:grpSp>
      <p:grpSp>
        <p:nvGrpSpPr>
          <p:cNvPr id="51" name="Group 50"/>
          <p:cNvGrpSpPr/>
          <p:nvPr/>
        </p:nvGrpSpPr>
        <p:grpSpPr>
          <a:xfrm>
            <a:off x="289031" y="4307925"/>
            <a:ext cx="180000" cy="1915641"/>
            <a:chOff x="484663" y="2816597"/>
            <a:chExt cx="180000" cy="1915641"/>
          </a:xfrm>
        </p:grpSpPr>
        <p:grpSp>
          <p:nvGrpSpPr>
            <p:cNvPr id="52" name="Group 51"/>
            <p:cNvGrpSpPr/>
            <p:nvPr/>
          </p:nvGrpSpPr>
          <p:grpSpPr>
            <a:xfrm>
              <a:off x="484663" y="2816597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65" name="Rectangle 64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66" name="Rectangle 65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484663" y="3252919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63" name="Rectangle 62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64" name="Rectangle 63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484663" y="3684967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61" name="Rectangle 60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62" name="Rectangle 61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484663" y="4110665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59" name="Rectangle 58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60" name="Rectangle 59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56" name="Group 55"/>
            <p:cNvGrpSpPr/>
            <p:nvPr/>
          </p:nvGrpSpPr>
          <p:grpSpPr>
            <a:xfrm>
              <a:off x="484663" y="4552238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57" name="Rectangle 56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58" name="Rectangle 57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</p:grpSp>
      <p:cxnSp>
        <p:nvCxnSpPr>
          <p:cNvPr id="89" name="Straight Connector 88"/>
          <p:cNvCxnSpPr/>
          <p:nvPr/>
        </p:nvCxnSpPr>
        <p:spPr>
          <a:xfrm>
            <a:off x="-262954" y="678950"/>
            <a:ext cx="0" cy="792088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V="1">
            <a:off x="3673103" y="1219721"/>
            <a:ext cx="14191508" cy="9948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ounded Rectangle 96"/>
          <p:cNvSpPr/>
          <p:nvPr/>
        </p:nvSpPr>
        <p:spPr>
          <a:xfrm>
            <a:off x="3851027" y="1800299"/>
            <a:ext cx="12502647" cy="408484"/>
          </a:xfrm>
          <a:prstGeom prst="round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5642" tIns="67821" rIns="135642" bIns="67821" rtlCol="0" anchor="ctr"/>
          <a:lstStyle/>
          <a:p>
            <a:pPr algn="ctr"/>
            <a:r>
              <a:rPr lang="de-CH" smtClean="0"/>
              <a:t>%</a:t>
            </a:r>
            <a:endParaRPr lang="de-CH"/>
          </a:p>
        </p:txBody>
      </p:sp>
      <p:sp>
        <p:nvSpPr>
          <p:cNvPr id="82" name="Rechteck 21"/>
          <p:cNvSpPr/>
          <p:nvPr/>
        </p:nvSpPr>
        <p:spPr>
          <a:xfrm>
            <a:off x="3827374" y="756201"/>
            <a:ext cx="653416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60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Neuer Auftrag anlegen </a:t>
            </a:r>
            <a:r>
              <a:rPr lang="de-CH" sz="1600" smtClean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</a:t>
            </a:r>
            <a:r>
              <a:rPr lang="de-CH" sz="1600" smtClean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      Anzeigen    Bearbeiten    Dokument erstellen</a:t>
            </a:r>
            <a:endParaRPr lang="de-CH" sz="1600">
              <a:solidFill>
                <a:schemeClr val="accent5">
                  <a:lumMod val="75000"/>
                </a:schemeClr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349835" y="768623"/>
            <a:ext cx="1326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600" smtClean="0">
                <a:solidFill>
                  <a:schemeClr val="accent6">
                    <a:lumMod val="75000"/>
                  </a:schemeClr>
                </a:solidFill>
                <a:latin typeface="FontAwesome" pitchFamily="2" charset="0"/>
              </a:rPr>
              <a:t>    </a:t>
            </a:r>
            <a:endParaRPr lang="de-CH" sz="1600">
              <a:solidFill>
                <a:schemeClr val="accent6">
                  <a:lumMod val="75000"/>
                </a:schemeClr>
              </a:solidFill>
              <a:latin typeface="FontAwesome" pitchFamily="2" charset="0"/>
            </a:endParaRPr>
          </a:p>
        </p:txBody>
      </p:sp>
      <p:cxnSp>
        <p:nvCxnSpPr>
          <p:cNvPr id="91" name="Straight Connector 90"/>
          <p:cNvCxnSpPr/>
          <p:nvPr/>
        </p:nvCxnSpPr>
        <p:spPr>
          <a:xfrm>
            <a:off x="-81436" y="608731"/>
            <a:ext cx="17864611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hteck 18"/>
          <p:cNvSpPr/>
          <p:nvPr/>
        </p:nvSpPr>
        <p:spPr>
          <a:xfrm>
            <a:off x="695" y="1"/>
            <a:ext cx="17783175" cy="606234"/>
          </a:xfrm>
          <a:prstGeom prst="rect">
            <a:avLst/>
          </a:prstGeom>
          <a:solidFill>
            <a:srgbClr val="0082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3000" dirty="0"/>
          </a:p>
        </p:txBody>
      </p:sp>
      <p:sp>
        <p:nvSpPr>
          <p:cNvPr id="99" name="Rectangle 10"/>
          <p:cNvSpPr/>
          <p:nvPr/>
        </p:nvSpPr>
        <p:spPr>
          <a:xfrm>
            <a:off x="14213015" y="-44752"/>
            <a:ext cx="1159292" cy="553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de-CH" sz="2000" dirty="0" smtClean="0">
                <a:solidFill>
                  <a:schemeClr val="bg1"/>
                </a:solidFill>
                <a:latin typeface="FontAwesome" pitchFamily="2" charset="0"/>
              </a:rPr>
              <a:t></a:t>
            </a:r>
            <a:r>
              <a:rPr lang="de-CH" sz="3000" dirty="0" smtClean="0">
                <a:solidFill>
                  <a:schemeClr val="bg1"/>
                </a:solidFill>
                <a:latin typeface="FontAwesome" pitchFamily="2" charset="0"/>
              </a:rPr>
              <a:t> </a:t>
            </a:r>
            <a:r>
              <a:rPr lang="de-CH" sz="1600" dirty="0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Telefon</a:t>
            </a:r>
            <a:endParaRPr lang="de-CH" sz="1600" dirty="0">
              <a:solidFill>
                <a:schemeClr val="bg1"/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15444315" y="27256"/>
            <a:ext cx="1279517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de-CH" sz="2000" dirty="0" smtClean="0">
                <a:solidFill>
                  <a:schemeClr val="bg1"/>
                </a:solidFill>
                <a:latin typeface="FontAwesome" pitchFamily="2" charset="0"/>
              </a:rPr>
              <a:t></a:t>
            </a:r>
            <a:r>
              <a:rPr lang="de-CH" sz="2400" dirty="0" smtClean="0">
                <a:solidFill>
                  <a:schemeClr val="bg1"/>
                </a:solidFill>
                <a:latin typeface="FontAwesome" pitchFamily="2" charset="0"/>
              </a:rPr>
              <a:t> </a:t>
            </a:r>
            <a:r>
              <a:rPr lang="de-CH" sz="1600" dirty="0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Prozesse</a:t>
            </a:r>
            <a:endParaRPr lang="de-CH" sz="1600" dirty="0">
              <a:solidFill>
                <a:schemeClr val="bg1"/>
              </a:solidFill>
              <a:latin typeface="FontAwesome" pitchFamily="2" charset="0"/>
            </a:endParaRPr>
          </a:p>
        </p:txBody>
      </p:sp>
      <p:pic>
        <p:nvPicPr>
          <p:cNvPr id="10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1784" y="64751"/>
            <a:ext cx="447675" cy="447675"/>
          </a:xfrm>
          <a:prstGeom prst="rect">
            <a:avLst/>
          </a:prstGeom>
          <a:noFill/>
          <a:ln w="9525">
            <a:solidFill>
              <a:srgbClr val="005E74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16" name="TextBox 115"/>
          <p:cNvSpPr txBox="1"/>
          <p:nvPr/>
        </p:nvSpPr>
        <p:spPr>
          <a:xfrm>
            <a:off x="34603" y="108466"/>
            <a:ext cx="1739078" cy="413966"/>
          </a:xfrm>
          <a:prstGeom prst="rect">
            <a:avLst/>
          </a:prstGeom>
          <a:noFill/>
        </p:spPr>
        <p:txBody>
          <a:bodyPr wrap="none" lIns="135642" tIns="67821" rIns="135642" bIns="67821" rtlCol="0">
            <a:spAutoFit/>
          </a:bodyPr>
          <a:lstStyle/>
          <a:p>
            <a:r>
              <a:rPr lang="de-CH" sz="1800">
                <a:solidFill>
                  <a:schemeClr val="bg1"/>
                </a:solidFill>
                <a:latin typeface="FontAwesome" pitchFamily="2" charset="0"/>
              </a:rPr>
              <a:t> </a:t>
            </a:r>
            <a:r>
              <a:rPr lang="de-CH" sz="1800" smtClean="0">
                <a:solidFill>
                  <a:schemeClr val="bg1"/>
                </a:solidFill>
                <a:latin typeface="FontAwesome" pitchFamily="2" charset="0"/>
              </a:rPr>
              <a:t> </a:t>
            </a:r>
            <a:r>
              <a:rPr lang="de-CH" sz="1800" b="1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Eigene </a:t>
            </a:r>
            <a:r>
              <a:rPr lang="de-CH" sz="1800" b="1" dirty="0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Sicht</a:t>
            </a:r>
            <a:endParaRPr lang="de-CH" sz="1800" b="1" dirty="0">
              <a:solidFill>
                <a:schemeClr val="bg1"/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3688914" y="-19050"/>
            <a:ext cx="1480244" cy="6286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8" name="Rechteck 21"/>
          <p:cNvSpPr/>
          <p:nvPr/>
        </p:nvSpPr>
        <p:spPr>
          <a:xfrm>
            <a:off x="3875349" y="18557"/>
            <a:ext cx="1249203" cy="4694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400"/>
              </a:lnSpc>
            </a:pPr>
            <a:r>
              <a:rPr lang="de-CH" sz="1600" b="1" smtClean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Aufträge</a:t>
            </a:r>
            <a:endParaRPr lang="de-CH" sz="1600">
              <a:solidFill>
                <a:schemeClr val="bg1"/>
              </a:solidFill>
              <a:latin typeface="FontAwesome" pitchFamily="2" charset="0"/>
            </a:endParaRPr>
          </a:p>
        </p:txBody>
      </p:sp>
      <p:sp>
        <p:nvSpPr>
          <p:cNvPr id="119" name="Rectangle 118"/>
          <p:cNvSpPr/>
          <p:nvPr/>
        </p:nvSpPr>
        <p:spPr>
          <a:xfrm rot="5400000">
            <a:off x="102449" y="13005821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6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</a:t>
            </a:r>
          </a:p>
        </p:txBody>
      </p:sp>
      <p:cxnSp>
        <p:nvCxnSpPr>
          <p:cNvPr id="120" name="Straight Connector 119"/>
          <p:cNvCxnSpPr/>
          <p:nvPr/>
        </p:nvCxnSpPr>
        <p:spPr>
          <a:xfrm>
            <a:off x="3664311" y="12865967"/>
            <a:ext cx="14086312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14377014" y="12832120"/>
            <a:ext cx="1532792" cy="6099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100"/>
              </a:lnSpc>
            </a:pPr>
            <a:r>
              <a:rPr lang="de-CH" sz="1400" dirty="0" smtClean="0">
                <a:solidFill>
                  <a:schemeClr val="bg1">
                    <a:lumMod val="75000"/>
                  </a:schemeClr>
                </a:solidFill>
                <a:latin typeface="Eyrhoavdoykqfqglrijbhcjkdbb" panose="020B0504030101020102" pitchFamily="34" charset="0"/>
              </a:rPr>
              <a:t>51 Zeilen geladen</a:t>
            </a:r>
          </a:p>
          <a:p>
            <a:pPr>
              <a:lnSpc>
                <a:spcPts val="2100"/>
              </a:lnSpc>
            </a:pPr>
            <a:r>
              <a:rPr lang="de-CH" sz="1400" dirty="0" smtClean="0">
                <a:solidFill>
                  <a:schemeClr val="bg1">
                    <a:lumMod val="75000"/>
                  </a:schemeClr>
                </a:solidFill>
                <a:latin typeface="Eyrhoavdoykqfqglrijbhcjkdbb" panose="020B0504030101020102" pitchFamily="34" charset="0"/>
              </a:rPr>
              <a:t>Daten neu laden</a:t>
            </a:r>
            <a:endParaRPr lang="de-CH" sz="1400" dirty="0">
              <a:solidFill>
                <a:schemeClr val="bg1">
                  <a:lumMod val="75000"/>
                </a:schemeClr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15904924" y="12832120"/>
            <a:ext cx="1771639" cy="6099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100"/>
              </a:lnSpc>
            </a:pPr>
            <a:r>
              <a:rPr lang="de-CH" sz="1400" dirty="0" smtClean="0">
                <a:solidFill>
                  <a:schemeClr val="bg1">
                    <a:lumMod val="75000"/>
                  </a:schemeClr>
                </a:solidFill>
                <a:latin typeface="Eyrhoavdoykqfqglrijbhcjkdbb" panose="020B0504030101020102" pitchFamily="34" charset="0"/>
              </a:rPr>
              <a:t>Keine Zeile selektiert</a:t>
            </a:r>
          </a:p>
          <a:p>
            <a:pPr>
              <a:lnSpc>
                <a:spcPts val="2100"/>
              </a:lnSpc>
            </a:pPr>
            <a:r>
              <a:rPr lang="de-CH" sz="1400" dirty="0" smtClean="0">
                <a:solidFill>
                  <a:schemeClr val="bg1">
                    <a:lumMod val="75000"/>
                  </a:schemeClr>
                </a:solidFill>
                <a:latin typeface="Eyrhoavdoykqfqglrijbhcjkdbb" panose="020B0504030101020102" pitchFamily="34" charset="0"/>
              </a:rPr>
              <a:t>Alle selektieren</a:t>
            </a:r>
            <a:endParaRPr lang="de-CH" sz="1400" dirty="0">
              <a:solidFill>
                <a:schemeClr val="bg1">
                  <a:lumMod val="75000"/>
                </a:schemeClr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3779019" y="12931780"/>
            <a:ext cx="482824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4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</a:t>
            </a:r>
          </a:p>
        </p:txBody>
      </p:sp>
      <p:sp>
        <p:nvSpPr>
          <p:cNvPr id="124" name="Rectangle 123"/>
          <p:cNvSpPr/>
          <p:nvPr/>
        </p:nvSpPr>
        <p:spPr>
          <a:xfrm>
            <a:off x="4286885" y="12931780"/>
            <a:ext cx="458780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5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</a:t>
            </a:r>
          </a:p>
        </p:txBody>
      </p:sp>
      <p:sp>
        <p:nvSpPr>
          <p:cNvPr id="125" name="Rectangle 124"/>
          <p:cNvSpPr/>
          <p:nvPr/>
        </p:nvSpPr>
        <p:spPr>
          <a:xfrm>
            <a:off x="4803641" y="12939475"/>
            <a:ext cx="4491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4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</a:t>
            </a:r>
          </a:p>
        </p:txBody>
      </p:sp>
      <p:cxnSp>
        <p:nvCxnSpPr>
          <p:cNvPr id="126" name="Straight Connector 125"/>
          <p:cNvCxnSpPr/>
          <p:nvPr/>
        </p:nvCxnSpPr>
        <p:spPr>
          <a:xfrm>
            <a:off x="5367005" y="12912454"/>
            <a:ext cx="0" cy="50400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5439013" y="12954789"/>
            <a:ext cx="5148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4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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6010663" y="12954789"/>
            <a:ext cx="4491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4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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6519133" y="12954789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400" dirty="0">
                <a:solidFill>
                  <a:schemeClr val="bg1">
                    <a:lumMod val="75000"/>
                  </a:schemeClr>
                </a:solidFill>
                <a:latin typeface="FontAwesome" pitchFamily="2" charset="0"/>
              </a:rPr>
              <a:t></a:t>
            </a:r>
          </a:p>
        </p:txBody>
      </p:sp>
      <p:cxnSp>
        <p:nvCxnSpPr>
          <p:cNvPr id="130" name="Straight Connector 129"/>
          <p:cNvCxnSpPr/>
          <p:nvPr/>
        </p:nvCxnSpPr>
        <p:spPr>
          <a:xfrm>
            <a:off x="7167205" y="12912454"/>
            <a:ext cx="0" cy="50400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>
            <a:off x="14379617" y="12912454"/>
            <a:ext cx="0" cy="50400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>
            <a:off x="15862077" y="12912454"/>
            <a:ext cx="0" cy="50400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3" name="Table 1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0672796"/>
              </p:ext>
            </p:extLst>
          </p:nvPr>
        </p:nvGraphicFramePr>
        <p:xfrm>
          <a:off x="3866262" y="1450963"/>
          <a:ext cx="12226125" cy="2430000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2823230"/>
                <a:gridCol w="1091782"/>
                <a:gridCol w="1164567"/>
                <a:gridCol w="873425"/>
                <a:gridCol w="1091782"/>
                <a:gridCol w="873425"/>
                <a:gridCol w="1018996"/>
                <a:gridCol w="980062"/>
                <a:gridCol w="1135118"/>
                <a:gridCol w="1173738"/>
              </a:tblGrid>
              <a:tr h="405000"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Betreff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Auftrag…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Sparte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Kunde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Verkäufer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Land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Status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Preis [C…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Start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smtClean="0">
                          <a:latin typeface="Eyrhoavdoykqfqglrijbhcjkdbb" panose="020B0504030101020102" pitchFamily="34" charset="0"/>
                        </a:rPr>
                        <a:t>Ende          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05000"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2002 PRD CTMS </a:t>
                      </a:r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Sup</a:t>
                      </a:r>
                      <a:r>
                        <a:rPr lang="de-CH" sz="1400" spc="0" baseline="0" dirty="0" smtClean="0">
                          <a:latin typeface="Eyrhoavdoykqfqglrijbhcjkdbb" panose="020B0504030101020102" pitchFamily="34" charset="0"/>
                        </a:rPr>
                        <a:t> &amp; </a:t>
                      </a:r>
                      <a:r>
                        <a:rPr lang="de-CH" sz="1400" spc="0" baseline="0" dirty="0" err="1" smtClean="0">
                          <a:latin typeface="Eyrhoavdoykqfqglrijbhcjkdbb" panose="020B0504030101020102" pitchFamily="34" charset="0"/>
                        </a:rPr>
                        <a:t>Maint</a:t>
                      </a:r>
                      <a:r>
                        <a:rPr lang="de-CH" sz="1400" spc="0" baseline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02-0L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Bodyleasi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JNJ PRD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Vo-Sc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USA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Lieferung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0.00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01.01.2002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31.03.2002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05000">
                <a:tc>
                  <a:txBody>
                    <a:bodyPr/>
                    <a:lstStyle/>
                    <a:p>
                      <a:r>
                        <a:rPr lang="de-CH" sz="1400" smtClean="0">
                          <a:latin typeface="Eyrhoavdoykqfqglrijbhcjkdbb" panose="020B0504030101020102" pitchFamily="34" charset="0"/>
                        </a:rPr>
                        <a:t>BSI CRM Walbusch Phase 1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02-0L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Bodyleasi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JNJ PRD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Vo-Sc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USA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Lieferung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0.00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01.01.2002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31.03.2002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05000">
                <a:tc>
                  <a:txBody>
                    <a:bodyPr/>
                    <a:lstStyle/>
                    <a:p>
                      <a:r>
                        <a:rPr lang="de-CH" sz="1400" smtClean="0">
                          <a:latin typeface="Eyrhoavdoykqfqglrijbhcjkdbb" panose="020B0504030101020102" pitchFamily="34" charset="0"/>
                        </a:rPr>
                        <a:t>BSI POS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02-0L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Bodyleasi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JNJ PRD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Vo-Sc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USA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Lieferung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0.00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01.01.2002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31.03.2002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05000">
                <a:tc>
                  <a:txBody>
                    <a:bodyPr/>
                    <a:lstStyle/>
                    <a:p>
                      <a:r>
                        <a:rPr lang="de-CH" sz="1400" smtClean="0">
                          <a:latin typeface="Eyrhoavdoykqfqglrijbhcjkdbb" panose="020B0504030101020102" pitchFamily="34" charset="0"/>
                        </a:rPr>
                        <a:t>BSI Scout 3 – 2014/6 Luna RT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02-0L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Bodyleasi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JNJ PRD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Vo-Sc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USA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Lieferung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0.00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01.01.2002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31.03.2002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05000">
                <a:tc>
                  <a:txBody>
                    <a:bodyPr/>
                    <a:lstStyle/>
                    <a:p>
                      <a:r>
                        <a:rPr lang="de-CH" sz="1400" smtClean="0">
                          <a:latin typeface="Eyrhoavdoykqfqglrijbhcjkdbb" panose="020B0504030101020102" pitchFamily="34" charset="0"/>
                        </a:rPr>
                        <a:t>Scout Html UI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02-0L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Bodyleasi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JNJ PRD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Vo-Sc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USA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Lieferung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0.00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01.01.2002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31.03.2002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cxnSp>
        <p:nvCxnSpPr>
          <p:cNvPr id="17" name="Straight Connector 16"/>
          <p:cNvCxnSpPr/>
          <p:nvPr/>
        </p:nvCxnSpPr>
        <p:spPr>
          <a:xfrm>
            <a:off x="3673103" y="0"/>
            <a:ext cx="0" cy="13490575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6831103" y="5570286"/>
            <a:ext cx="2068742" cy="1389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40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Tastaturbedienung:</a:t>
            </a:r>
          </a:p>
          <a:p>
            <a:r>
              <a:rPr lang="de-CH" sz="140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Pfeiltasten Tabelle</a:t>
            </a:r>
          </a:p>
          <a:p>
            <a:r>
              <a:rPr lang="de-CH" sz="140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Ctrl+Pfeiltasten: Baum</a:t>
            </a:r>
          </a:p>
          <a:p>
            <a:r>
              <a:rPr lang="de-CH" sz="140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Alt+Zahlen: Sichten</a:t>
            </a:r>
          </a:p>
          <a:p>
            <a:r>
              <a:rPr lang="de-CH" sz="140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Alt+Buchstaben: Menus</a:t>
            </a:r>
          </a:p>
        </p:txBody>
      </p:sp>
      <p:sp>
        <p:nvSpPr>
          <p:cNvPr id="79" name="Rectangle 78"/>
          <p:cNvSpPr/>
          <p:nvPr/>
        </p:nvSpPr>
        <p:spPr>
          <a:xfrm>
            <a:off x="211424" y="12001871"/>
            <a:ext cx="2526847" cy="64807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Baum verstecken  (Fullscreen Form). Klick 1 = </a:t>
            </a:r>
            <a:r>
              <a:rPr lang="de-CH" sz="1400" dirty="0" err="1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Breadcrumb</a:t>
            </a:r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?</a:t>
            </a:r>
            <a:endParaRPr lang="de-CH" sz="1400" dirty="0">
              <a:solidFill>
                <a:schemeClr val="tx1"/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14411144" y="765222"/>
            <a:ext cx="2376264" cy="64807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Forms die immer geöffnet sind.</a:t>
            </a:r>
            <a:endParaRPr lang="de-CH" sz="1400" dirty="0">
              <a:solidFill>
                <a:schemeClr val="tx1"/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5367005" y="31861"/>
            <a:ext cx="3496468" cy="53559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Forms die aktuell geöffnet sind. «Aufträge» ist die aktuelle Tabellen-Sicht (</a:t>
            </a:r>
            <a:r>
              <a:rPr lang="de-CH" sz="1400" dirty="0" err="1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Browsing</a:t>
            </a:r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)</a:t>
            </a:r>
            <a:endParaRPr lang="de-CH" sz="1400" dirty="0">
              <a:solidFill>
                <a:schemeClr val="tx1"/>
              </a:solidFill>
              <a:latin typeface="Eyrhoavdoykqfqglrijbhcjkdbb" panose="020B050403010102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898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Rechteck 18"/>
          <p:cNvSpPr/>
          <p:nvPr/>
        </p:nvSpPr>
        <p:spPr>
          <a:xfrm>
            <a:off x="695" y="1"/>
            <a:ext cx="17783175" cy="606234"/>
          </a:xfrm>
          <a:prstGeom prst="rect">
            <a:avLst/>
          </a:prstGeom>
          <a:solidFill>
            <a:srgbClr val="0082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3000" dirty="0"/>
          </a:p>
        </p:txBody>
      </p:sp>
      <p:sp>
        <p:nvSpPr>
          <p:cNvPr id="99" name="Rectangle 10"/>
          <p:cNvSpPr/>
          <p:nvPr/>
        </p:nvSpPr>
        <p:spPr>
          <a:xfrm>
            <a:off x="14213015" y="-44752"/>
            <a:ext cx="1159292" cy="553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de-CH" sz="2000" dirty="0" smtClean="0">
                <a:solidFill>
                  <a:schemeClr val="bg1"/>
                </a:solidFill>
                <a:latin typeface="FontAwesome" pitchFamily="2" charset="0"/>
              </a:rPr>
              <a:t></a:t>
            </a:r>
            <a:r>
              <a:rPr lang="de-CH" sz="3000" dirty="0" smtClean="0">
                <a:solidFill>
                  <a:schemeClr val="bg1"/>
                </a:solidFill>
                <a:latin typeface="FontAwesome" pitchFamily="2" charset="0"/>
              </a:rPr>
              <a:t> </a:t>
            </a:r>
            <a:r>
              <a:rPr lang="de-CH" sz="1600" dirty="0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Telefon</a:t>
            </a:r>
            <a:endParaRPr lang="de-CH" sz="1600" dirty="0">
              <a:solidFill>
                <a:schemeClr val="bg1"/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15444315" y="27256"/>
            <a:ext cx="1279517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de-CH" sz="2000" dirty="0" smtClean="0">
                <a:solidFill>
                  <a:schemeClr val="bg1"/>
                </a:solidFill>
                <a:latin typeface="FontAwesome" pitchFamily="2" charset="0"/>
              </a:rPr>
              <a:t></a:t>
            </a:r>
            <a:r>
              <a:rPr lang="de-CH" sz="2400" dirty="0" smtClean="0">
                <a:solidFill>
                  <a:schemeClr val="bg1"/>
                </a:solidFill>
                <a:latin typeface="FontAwesome" pitchFamily="2" charset="0"/>
              </a:rPr>
              <a:t> </a:t>
            </a:r>
            <a:r>
              <a:rPr lang="de-CH" sz="1600" dirty="0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Prozesse</a:t>
            </a:r>
            <a:endParaRPr lang="de-CH" sz="1600" dirty="0">
              <a:solidFill>
                <a:schemeClr val="bg1"/>
              </a:solidFill>
              <a:latin typeface="FontAwesome" pitchFamily="2" charset="0"/>
            </a:endParaRPr>
          </a:p>
        </p:txBody>
      </p:sp>
      <p:pic>
        <p:nvPicPr>
          <p:cNvPr id="10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1784" y="64751"/>
            <a:ext cx="447675" cy="447675"/>
          </a:xfrm>
          <a:prstGeom prst="rect">
            <a:avLst/>
          </a:prstGeom>
          <a:noFill/>
          <a:ln w="9525">
            <a:solidFill>
              <a:srgbClr val="005E74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16" name="TextBox 115"/>
          <p:cNvSpPr txBox="1"/>
          <p:nvPr/>
        </p:nvSpPr>
        <p:spPr>
          <a:xfrm>
            <a:off x="34603" y="89416"/>
            <a:ext cx="1739078" cy="413966"/>
          </a:xfrm>
          <a:prstGeom prst="rect">
            <a:avLst/>
          </a:prstGeom>
          <a:noFill/>
        </p:spPr>
        <p:txBody>
          <a:bodyPr wrap="none" lIns="135642" tIns="67821" rIns="135642" bIns="67821" rtlCol="0">
            <a:spAutoFit/>
          </a:bodyPr>
          <a:lstStyle/>
          <a:p>
            <a:r>
              <a:rPr lang="de-CH" sz="1800">
                <a:solidFill>
                  <a:schemeClr val="bg1"/>
                </a:solidFill>
                <a:latin typeface="FontAwesome" pitchFamily="2" charset="0"/>
              </a:rPr>
              <a:t> </a:t>
            </a:r>
            <a:r>
              <a:rPr lang="de-CH" sz="1800" smtClean="0">
                <a:solidFill>
                  <a:schemeClr val="bg1"/>
                </a:solidFill>
                <a:latin typeface="FontAwesome" pitchFamily="2" charset="0"/>
              </a:rPr>
              <a:t> </a:t>
            </a:r>
            <a:r>
              <a:rPr lang="de-CH" sz="1800" b="1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Eigene </a:t>
            </a:r>
            <a:r>
              <a:rPr lang="de-CH" sz="1800" b="1" dirty="0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Sicht</a:t>
            </a:r>
            <a:endParaRPr lang="de-CH" sz="1800" b="1" dirty="0">
              <a:solidFill>
                <a:schemeClr val="bg1"/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3688914" y="0"/>
            <a:ext cx="1856500" cy="6286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8" name="Rechteck 21"/>
          <p:cNvSpPr/>
          <p:nvPr/>
        </p:nvSpPr>
        <p:spPr>
          <a:xfrm>
            <a:off x="3875349" y="18557"/>
            <a:ext cx="1795515" cy="4694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400"/>
              </a:lnSpc>
            </a:pPr>
            <a:r>
              <a:rPr lang="de-CH" sz="1600" b="1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Kundenanfrage</a:t>
            </a:r>
            <a:endParaRPr lang="de-CH" sz="1600">
              <a:solidFill>
                <a:schemeClr val="accent5">
                  <a:lumMod val="75000"/>
                </a:schemeClr>
              </a:solidFill>
              <a:latin typeface="FontAwesome" pitchFamily="2" charset="0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673103" y="0"/>
            <a:ext cx="0" cy="13490575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ounded Rectangle 77"/>
          <p:cNvSpPr/>
          <p:nvPr/>
        </p:nvSpPr>
        <p:spPr>
          <a:xfrm>
            <a:off x="179723" y="1602354"/>
            <a:ext cx="2214178" cy="408484"/>
          </a:xfrm>
          <a:prstGeom prst="round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5642" tIns="67821" rIns="135642" bIns="67821" rtlCol="0" anchor="ctr"/>
          <a:lstStyle/>
          <a:p>
            <a:pPr algn="ctr"/>
            <a:endParaRPr lang="de-CH"/>
          </a:p>
        </p:txBody>
      </p:sp>
      <p:sp>
        <p:nvSpPr>
          <p:cNvPr id="79" name="TextBox 78"/>
          <p:cNvSpPr txBox="1"/>
          <p:nvPr/>
        </p:nvSpPr>
        <p:spPr>
          <a:xfrm>
            <a:off x="629717" y="1924199"/>
            <a:ext cx="3528392" cy="2317051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ts val="3400"/>
              </a:lnSpc>
            </a:pPr>
            <a:r>
              <a:rPr lang="de-CH" sz="1400">
                <a:latin typeface="Eyrhoavdoykqfqglrijbhcjkdbb" panose="020B0504030101020102" pitchFamily="34" charset="0"/>
              </a:rPr>
              <a:t>2002 PRD CTMS Sup &amp; Maint Jan-Feb</a:t>
            </a:r>
          </a:p>
          <a:p>
            <a:pPr>
              <a:lnSpc>
                <a:spcPts val="3400"/>
              </a:lnSpc>
            </a:pPr>
            <a:r>
              <a:rPr lang="de-CH" sz="1400" smtClean="0">
                <a:latin typeface="Eyrhoavdoykqfqglrijbhcjkdbb" panose="020B0504030101020102" pitchFamily="34" charset="0"/>
              </a:rPr>
              <a:t>BSI </a:t>
            </a:r>
            <a:r>
              <a:rPr lang="de-CH" sz="1400" dirty="0" smtClean="0">
                <a:latin typeface="Eyrhoavdoykqfqglrijbhcjkdbb" panose="020B0504030101020102" pitchFamily="34" charset="0"/>
              </a:rPr>
              <a:t>CRM </a:t>
            </a:r>
            <a:r>
              <a:rPr lang="de-CH" sz="1400" dirty="0" err="1" smtClean="0">
                <a:latin typeface="Eyrhoavdoykqfqglrijbhcjkdbb" panose="020B0504030101020102" pitchFamily="34" charset="0"/>
              </a:rPr>
              <a:t>Walbusch</a:t>
            </a:r>
            <a:r>
              <a:rPr lang="de-CH" sz="1400" dirty="0" smtClean="0">
                <a:latin typeface="Eyrhoavdoykqfqglrijbhcjkdbb" panose="020B0504030101020102" pitchFamily="34" charset="0"/>
              </a:rPr>
              <a:t> Phase 1 (11-8P)</a:t>
            </a:r>
          </a:p>
          <a:p>
            <a:pPr>
              <a:lnSpc>
                <a:spcPts val="34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BSI POS (12-85)</a:t>
            </a:r>
          </a:p>
          <a:p>
            <a:pPr>
              <a:lnSpc>
                <a:spcPts val="34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BSI Scout 3 – 2014/6 Luna RT (13-4N)</a:t>
            </a:r>
          </a:p>
          <a:p>
            <a:pPr>
              <a:lnSpc>
                <a:spcPts val="34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Scout </a:t>
            </a:r>
            <a:r>
              <a:rPr lang="de-CH" sz="1400" dirty="0" err="1" smtClean="0">
                <a:latin typeface="Eyrhoavdoykqfqglrijbhcjkdbb" panose="020B0504030101020102" pitchFamily="34" charset="0"/>
              </a:rPr>
              <a:t>Html</a:t>
            </a:r>
            <a:r>
              <a:rPr lang="de-CH" sz="1400" dirty="0" smtClean="0">
                <a:latin typeface="Eyrhoavdoykqfqglrijbhcjkdbb" panose="020B0504030101020102" pitchFamily="34" charset="0"/>
              </a:rPr>
              <a:t> UI (14-4J)</a:t>
            </a:r>
            <a:endParaRPr lang="de-CH" sz="1400" dirty="0">
              <a:latin typeface="Eyrhoavdoykqfqglrijbhcjkdbb" panose="020B0504030101020102" pitchFamily="34" charset="0"/>
            </a:endParaRPr>
          </a:p>
        </p:txBody>
      </p:sp>
      <p:grpSp>
        <p:nvGrpSpPr>
          <p:cNvPr id="80" name="Group 79"/>
          <p:cNvGrpSpPr/>
          <p:nvPr/>
        </p:nvGrpSpPr>
        <p:grpSpPr>
          <a:xfrm rot="2700000">
            <a:off x="288041" y="1729239"/>
            <a:ext cx="180000" cy="180000"/>
            <a:chOff x="4789004" y="2208312"/>
            <a:chExt cx="963724" cy="936104"/>
          </a:xfrm>
          <a:solidFill>
            <a:schemeClr val="accent5">
              <a:lumMod val="75000"/>
            </a:schemeClr>
          </a:solidFill>
        </p:grpSpPr>
        <p:sp>
          <p:nvSpPr>
            <p:cNvPr id="81" name="Rectangle 80"/>
            <p:cNvSpPr/>
            <p:nvPr/>
          </p:nvSpPr>
          <p:spPr>
            <a:xfrm>
              <a:off x="5126850" y="2208312"/>
              <a:ext cx="288032" cy="936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83" name="Rectangle 82"/>
            <p:cNvSpPr/>
            <p:nvPr/>
          </p:nvSpPr>
          <p:spPr>
            <a:xfrm rot="5400000">
              <a:off x="5126850" y="2194502"/>
              <a:ext cx="288032" cy="9637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288879" y="863287"/>
            <a:ext cx="180000" cy="607751"/>
            <a:chOff x="226396" y="1529024"/>
            <a:chExt cx="180000" cy="607751"/>
          </a:xfrm>
        </p:grpSpPr>
        <p:grpSp>
          <p:nvGrpSpPr>
            <p:cNvPr id="86" name="Group 85"/>
            <p:cNvGrpSpPr/>
            <p:nvPr/>
          </p:nvGrpSpPr>
          <p:grpSpPr>
            <a:xfrm>
              <a:off x="226396" y="1529024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92" name="Rectangle 91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93" name="Rectangle 92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87" name="Group 86"/>
            <p:cNvGrpSpPr/>
            <p:nvPr/>
          </p:nvGrpSpPr>
          <p:grpSpPr>
            <a:xfrm>
              <a:off x="226396" y="1956775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88" name="Rectangle 87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90" name="Rectangle 89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</p:grpSp>
      <p:grpSp>
        <p:nvGrpSpPr>
          <p:cNvPr id="94" name="Group 93"/>
          <p:cNvGrpSpPr/>
          <p:nvPr/>
        </p:nvGrpSpPr>
        <p:grpSpPr>
          <a:xfrm>
            <a:off x="547146" y="2150860"/>
            <a:ext cx="180000" cy="1915641"/>
            <a:chOff x="484663" y="2816597"/>
            <a:chExt cx="180000" cy="1915641"/>
          </a:xfrm>
        </p:grpSpPr>
        <p:grpSp>
          <p:nvGrpSpPr>
            <p:cNvPr id="95" name="Group 94"/>
            <p:cNvGrpSpPr/>
            <p:nvPr/>
          </p:nvGrpSpPr>
          <p:grpSpPr>
            <a:xfrm>
              <a:off x="484663" y="2816597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113" name="Rectangle 112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114" name="Rectangle 113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98" name="Group 97"/>
            <p:cNvGrpSpPr/>
            <p:nvPr/>
          </p:nvGrpSpPr>
          <p:grpSpPr>
            <a:xfrm>
              <a:off x="484663" y="3252919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111" name="Rectangle 110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112" name="Rectangle 111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100" name="Group 99"/>
            <p:cNvGrpSpPr/>
            <p:nvPr/>
          </p:nvGrpSpPr>
          <p:grpSpPr>
            <a:xfrm>
              <a:off x="484663" y="3684967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109" name="Rectangle 108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110" name="Rectangle 109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101" name="Group 100"/>
            <p:cNvGrpSpPr/>
            <p:nvPr/>
          </p:nvGrpSpPr>
          <p:grpSpPr>
            <a:xfrm>
              <a:off x="484663" y="4110665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106" name="Rectangle 105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108" name="Rectangle 107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103" name="Group 102"/>
            <p:cNvGrpSpPr/>
            <p:nvPr/>
          </p:nvGrpSpPr>
          <p:grpSpPr>
            <a:xfrm>
              <a:off x="484663" y="4552238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104" name="Rectangle 103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105" name="Rectangle 104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</p:grpSp>
      <p:grpSp>
        <p:nvGrpSpPr>
          <p:cNvPr id="115" name="Group 114"/>
          <p:cNvGrpSpPr/>
          <p:nvPr/>
        </p:nvGrpSpPr>
        <p:grpSpPr>
          <a:xfrm>
            <a:off x="289031" y="4307925"/>
            <a:ext cx="180000" cy="1915641"/>
            <a:chOff x="484663" y="2816597"/>
            <a:chExt cx="180000" cy="1915641"/>
          </a:xfrm>
        </p:grpSpPr>
        <p:grpSp>
          <p:nvGrpSpPr>
            <p:cNvPr id="134" name="Group 133"/>
            <p:cNvGrpSpPr/>
            <p:nvPr/>
          </p:nvGrpSpPr>
          <p:grpSpPr>
            <a:xfrm>
              <a:off x="484663" y="2816597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147" name="Rectangle 146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148" name="Rectangle 147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135" name="Group 134"/>
            <p:cNvGrpSpPr/>
            <p:nvPr/>
          </p:nvGrpSpPr>
          <p:grpSpPr>
            <a:xfrm>
              <a:off x="484663" y="3252919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145" name="Rectangle 144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146" name="Rectangle 145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136" name="Group 135"/>
            <p:cNvGrpSpPr/>
            <p:nvPr/>
          </p:nvGrpSpPr>
          <p:grpSpPr>
            <a:xfrm>
              <a:off x="484663" y="3684967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143" name="Rectangle 142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144" name="Rectangle 143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137" name="Group 136"/>
            <p:cNvGrpSpPr/>
            <p:nvPr/>
          </p:nvGrpSpPr>
          <p:grpSpPr>
            <a:xfrm>
              <a:off x="484663" y="4110665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141" name="Rectangle 140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142" name="Rectangle 141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138" name="Group 137"/>
            <p:cNvGrpSpPr/>
            <p:nvPr/>
          </p:nvGrpSpPr>
          <p:grpSpPr>
            <a:xfrm>
              <a:off x="484663" y="4552238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139" name="Rectangle 138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140" name="Rectangle 139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</p:grpSp>
      <p:cxnSp>
        <p:nvCxnSpPr>
          <p:cNvPr id="149" name="Straight Connector 148"/>
          <p:cNvCxnSpPr/>
          <p:nvPr/>
        </p:nvCxnSpPr>
        <p:spPr>
          <a:xfrm>
            <a:off x="-262954" y="678950"/>
            <a:ext cx="0" cy="792088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Rechteck 21"/>
          <p:cNvSpPr/>
          <p:nvPr/>
        </p:nvSpPr>
        <p:spPr>
          <a:xfrm>
            <a:off x="3851027" y="765726"/>
            <a:ext cx="284404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600" b="1" smtClean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Abbrechen     Zurück     Weiter</a:t>
            </a:r>
            <a:endParaRPr lang="de-CH" sz="1600" b="1" dirty="0">
              <a:solidFill>
                <a:schemeClr val="accent5">
                  <a:lumMod val="75000"/>
                </a:schemeClr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151" name="Rectangle 150"/>
          <p:cNvSpPr/>
          <p:nvPr/>
        </p:nvSpPr>
        <p:spPr>
          <a:xfrm rot="5400000">
            <a:off x="102449" y="13005821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6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</a:t>
            </a:r>
          </a:p>
        </p:txBody>
      </p:sp>
      <p:sp>
        <p:nvSpPr>
          <p:cNvPr id="152" name="Rounded Rectangle 151"/>
          <p:cNvSpPr/>
          <p:nvPr/>
        </p:nvSpPr>
        <p:spPr>
          <a:xfrm>
            <a:off x="13860139" y="2163623"/>
            <a:ext cx="3647147" cy="2316313"/>
          </a:xfrm>
          <a:prstGeom prst="roundRect">
            <a:avLst>
              <a:gd name="adj" fmla="val 8771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grpSp>
        <p:nvGrpSpPr>
          <p:cNvPr id="153" name="Group 152"/>
          <p:cNvGrpSpPr/>
          <p:nvPr/>
        </p:nvGrpSpPr>
        <p:grpSpPr>
          <a:xfrm>
            <a:off x="3922473" y="2513151"/>
            <a:ext cx="3993472" cy="1102669"/>
            <a:chOff x="3922473" y="840631"/>
            <a:chExt cx="3993472" cy="1102669"/>
          </a:xfrm>
        </p:grpSpPr>
        <p:sp>
          <p:nvSpPr>
            <p:cNvPr id="154" name="Rectangle 153"/>
            <p:cNvSpPr/>
            <p:nvPr/>
          </p:nvSpPr>
          <p:spPr>
            <a:xfrm>
              <a:off x="5354232" y="840631"/>
              <a:ext cx="2561713" cy="4230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55" name="Rechteck 21"/>
            <p:cNvSpPr/>
            <p:nvPr/>
          </p:nvSpPr>
          <p:spPr>
            <a:xfrm>
              <a:off x="3923035" y="908201"/>
              <a:ext cx="86113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CH" sz="1400" dirty="0" smtClean="0">
                  <a:latin typeface="Eyrhoavdoykqfqglrijbhcjkdbb" panose="020B0504030101020102" pitchFamily="34" charset="0"/>
                </a:rPr>
                <a:t>Vorname</a:t>
              </a:r>
              <a:endParaRPr lang="de-CH" sz="1400" dirty="0">
                <a:latin typeface="Eyrhoavdoykqfqglrijbhcjkdbb" panose="020B0504030101020102" pitchFamily="34" charset="0"/>
              </a:endParaRPr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5353670" y="1520290"/>
              <a:ext cx="2561713" cy="4230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57" name="Rechteck 21"/>
            <p:cNvSpPr/>
            <p:nvPr/>
          </p:nvSpPr>
          <p:spPr>
            <a:xfrm>
              <a:off x="3922473" y="1587860"/>
              <a:ext cx="98937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CH" sz="1400" dirty="0" smtClean="0">
                  <a:latin typeface="Eyrhoavdoykqfqglrijbhcjkdbb" panose="020B0504030101020102" pitchFamily="34" charset="0"/>
                </a:rPr>
                <a:t>Nachname</a:t>
              </a:r>
              <a:endParaRPr lang="de-CH" sz="1400" dirty="0">
                <a:latin typeface="Eyrhoavdoykqfqglrijbhcjkdbb" panose="020B0504030101020102" pitchFamily="34" charset="0"/>
              </a:endParaRPr>
            </a:p>
          </p:txBody>
        </p:sp>
      </p:grpSp>
      <p:sp>
        <p:nvSpPr>
          <p:cNvPr id="158" name="Rectangle 10"/>
          <p:cNvSpPr/>
          <p:nvPr/>
        </p:nvSpPr>
        <p:spPr>
          <a:xfrm>
            <a:off x="3840867" y="1254623"/>
            <a:ext cx="637386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600" b="1" dirty="0" smtClean="0">
                <a:latin typeface="Eyrhoavdoykqfqglrijbhcjkdbb" panose="020B0504030101020102" pitchFamily="34" charset="0"/>
              </a:rPr>
              <a:t>Anfrage erfassen</a:t>
            </a:r>
            <a:r>
              <a:rPr lang="de-CH" sz="1600" dirty="0" smtClean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        </a:t>
            </a:r>
            <a:r>
              <a:rPr lang="de-CH" sz="1600" dirty="0" smtClean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Schriftliche Korrespondenz</a:t>
            </a:r>
            <a:r>
              <a:rPr lang="de-CH" sz="1600" dirty="0" smtClean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        </a:t>
            </a:r>
            <a:r>
              <a:rPr lang="de-CH" sz="1600" dirty="0" smtClean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Anzeige Dokument</a:t>
            </a:r>
            <a:endParaRPr lang="de-CH" sz="1600" dirty="0">
              <a:solidFill>
                <a:schemeClr val="bg1">
                  <a:lumMod val="50000"/>
                </a:schemeClr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11123835" y="2341751"/>
            <a:ext cx="2160240" cy="64807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Komplexer Wizard</a:t>
            </a:r>
          </a:p>
          <a:p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mit Kontext-Bereich</a:t>
            </a:r>
          </a:p>
          <a:p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Details zu Prozess-Schritt</a:t>
            </a:r>
          </a:p>
        </p:txBody>
      </p:sp>
      <p:sp>
        <p:nvSpPr>
          <p:cNvPr id="160" name="TextBox 159"/>
          <p:cNvSpPr txBox="1"/>
          <p:nvPr/>
        </p:nvSpPr>
        <p:spPr>
          <a:xfrm>
            <a:off x="4286861" y="4889415"/>
            <a:ext cx="3164566" cy="3584064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ct val="2000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Wiedervorlage</a:t>
            </a:r>
          </a:p>
          <a:p>
            <a:pPr>
              <a:lnSpc>
                <a:spcPct val="2000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Telefonische Korrespondenz</a:t>
            </a:r>
          </a:p>
          <a:p>
            <a:pPr>
              <a:lnSpc>
                <a:spcPct val="2000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Telefonisch weiterleiten</a:t>
            </a:r>
          </a:p>
          <a:p>
            <a:pPr>
              <a:lnSpc>
                <a:spcPct val="2000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Geschäftsvorfall abschliessen</a:t>
            </a:r>
          </a:p>
          <a:p>
            <a:pPr>
              <a:lnSpc>
                <a:spcPct val="2000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Geschäftsvorfall zuweisen</a:t>
            </a:r>
          </a:p>
          <a:p>
            <a:pPr>
              <a:lnSpc>
                <a:spcPct val="2000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Schriftliche Korrespondenz</a:t>
            </a:r>
          </a:p>
          <a:p>
            <a:pPr>
              <a:lnSpc>
                <a:spcPct val="2000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Schriftlich weiterleiten</a:t>
            </a:r>
          </a:p>
          <a:p>
            <a:pPr>
              <a:lnSpc>
                <a:spcPct val="200000"/>
              </a:lnSpc>
            </a:pPr>
            <a:endParaRPr lang="de-CH" sz="1400" dirty="0">
              <a:latin typeface="Eyrhoavdoykqfqglrijbhcjkdbb" panose="020B0504030101020102" pitchFamily="34" charset="0"/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15651955" y="1886843"/>
            <a:ext cx="2400695" cy="2399124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ct val="150000"/>
              </a:lnSpc>
            </a:pPr>
            <a:endParaRPr lang="de-CH" sz="1400" b="1" dirty="0" smtClean="0">
              <a:latin typeface="Eyrhoavdoykqfqglrijbhcjkdbb" panose="020B0504030101020102" pitchFamily="34" charset="0"/>
            </a:endParaRPr>
          </a:p>
          <a:p>
            <a:pPr>
              <a:lnSpc>
                <a:spcPct val="1500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13.06.2014</a:t>
            </a:r>
          </a:p>
          <a:p>
            <a:pPr>
              <a:lnSpc>
                <a:spcPct val="150000"/>
              </a:lnSpc>
            </a:pPr>
            <a:r>
              <a:rPr lang="de-CH" sz="1400" smtClean="0">
                <a:latin typeface="Eyrhoavdoykqfqglrijbhcjkdbb" panose="020B0504030101020102" pitchFamily="34" charset="0"/>
              </a:rPr>
              <a:t>Fritz Muster</a:t>
            </a:r>
            <a:endParaRPr lang="de-CH" sz="1400" dirty="0" smtClean="0">
              <a:latin typeface="Eyrhoavdoykqfqglrijbhcjkdbb" panose="020B0504030101020102" pitchFamily="34" charset="0"/>
            </a:endParaRPr>
          </a:p>
          <a:p>
            <a:pPr>
              <a:lnSpc>
                <a:spcPct val="1500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Telefon</a:t>
            </a:r>
          </a:p>
          <a:p>
            <a:pPr>
              <a:lnSpc>
                <a:spcPct val="150000"/>
              </a:lnSpc>
            </a:pPr>
            <a:endParaRPr lang="de-CH" sz="1400" dirty="0">
              <a:latin typeface="Eyrhoavdoykqfqglrijbhcjkdbb" panose="020B0504030101020102" pitchFamily="34" charset="0"/>
            </a:endParaRPr>
          </a:p>
          <a:p>
            <a:pPr>
              <a:lnSpc>
                <a:spcPct val="1500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Hans Muster,</a:t>
            </a:r>
          </a:p>
          <a:p>
            <a:pPr>
              <a:lnSpc>
                <a:spcPct val="1500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SWISSPOST AG</a:t>
            </a:r>
            <a:endParaRPr lang="de-CH" sz="1400" dirty="0">
              <a:latin typeface="Eyrhoavdoykqfqglrijbhcjkdbb" panose="020B0504030101020102" pitchFamily="34" charset="0"/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14148000" y="5089103"/>
            <a:ext cx="2400695" cy="460132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CH" sz="1400" b="1" dirty="0" smtClean="0">
                <a:latin typeface="Eyrhoavdoykqfqglrijbhcjkdbb" panose="020B0504030101020102" pitchFamily="34" charset="0"/>
              </a:rPr>
              <a:t>Andere Kommunikation</a:t>
            </a:r>
            <a:endParaRPr lang="de-CH" sz="1400" dirty="0">
              <a:latin typeface="Eyrhoavdoykqfqglrijbhcjkdbb" panose="020B0504030101020102" pitchFamily="34" charset="0"/>
            </a:endParaRPr>
          </a:p>
        </p:txBody>
      </p:sp>
      <p:sp>
        <p:nvSpPr>
          <p:cNvPr id="163" name="TextBox 162"/>
          <p:cNvSpPr txBox="1"/>
          <p:nvPr/>
        </p:nvSpPr>
        <p:spPr>
          <a:xfrm>
            <a:off x="14148000" y="8401471"/>
            <a:ext cx="2400695" cy="425635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CH" sz="1400" b="1" smtClean="0">
                <a:latin typeface="Eyrhoavdoykqfqglrijbhcjkdbb" panose="020B0504030101020102" pitchFamily="34" charset="0"/>
              </a:rPr>
              <a:t>Know-How</a:t>
            </a:r>
            <a:endParaRPr lang="de-CH" sz="1400" dirty="0">
              <a:latin typeface="Eyrhoavdoykqfqglrijbhcjkdbb" panose="020B0504030101020102" pitchFamily="34" charset="0"/>
            </a:endParaRPr>
          </a:p>
        </p:txBody>
      </p:sp>
      <p:sp>
        <p:nvSpPr>
          <p:cNvPr id="164" name="Rectangle 163"/>
          <p:cNvSpPr/>
          <p:nvPr/>
        </p:nvSpPr>
        <p:spPr>
          <a:xfrm>
            <a:off x="13902337" y="5161218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600" dirty="0">
                <a:solidFill>
                  <a:schemeClr val="bg1">
                    <a:lumMod val="50000"/>
                  </a:schemeClr>
                </a:solidFill>
                <a:latin typeface="FontAwesome" pitchFamily="2" charset="0"/>
              </a:rPr>
              <a:t></a:t>
            </a:r>
          </a:p>
        </p:txBody>
      </p:sp>
      <p:sp>
        <p:nvSpPr>
          <p:cNvPr id="165" name="Rectangle 164"/>
          <p:cNvSpPr/>
          <p:nvPr/>
        </p:nvSpPr>
        <p:spPr>
          <a:xfrm rot="16200000">
            <a:off x="13902337" y="8459977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600" dirty="0">
                <a:solidFill>
                  <a:schemeClr val="bg1">
                    <a:lumMod val="50000"/>
                  </a:schemeClr>
                </a:solidFill>
                <a:latin typeface="FontAwesome" pitchFamily="2" charset="0"/>
              </a:rPr>
              <a:t></a:t>
            </a:r>
          </a:p>
        </p:txBody>
      </p:sp>
      <p:sp>
        <p:nvSpPr>
          <p:cNvPr id="166" name="TextBox 165"/>
          <p:cNvSpPr txBox="1"/>
          <p:nvPr/>
        </p:nvSpPr>
        <p:spPr>
          <a:xfrm>
            <a:off x="13860139" y="5557356"/>
            <a:ext cx="3744416" cy="352410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r>
              <a:rPr lang="de-CH" sz="1400" dirty="0" smtClean="0">
                <a:latin typeface="Eyrhoavdoykqfqglrijbhcjkdbb" panose="020B0504030101020102" pitchFamily="34" charset="0"/>
              </a:rPr>
              <a:t>Offene Kommunikation     </a:t>
            </a:r>
            <a:r>
              <a:rPr lang="de-CH" sz="1400" u="sng" dirty="0" smtClean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alle anzeigen</a:t>
            </a:r>
            <a:endParaRPr lang="de-CH" sz="1400" u="sng" dirty="0">
              <a:solidFill>
                <a:schemeClr val="accent5">
                  <a:lumMod val="75000"/>
                </a:schemeClr>
              </a:solidFill>
              <a:latin typeface="Eyrhoavdoykqfqglrijbhcjkdbb" panose="020B0504030101020102" pitchFamily="34" charset="0"/>
            </a:endParaRPr>
          </a:p>
        </p:txBody>
      </p:sp>
      <p:graphicFrame>
        <p:nvGraphicFramePr>
          <p:cNvPr id="167" name="Table 1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9716648"/>
              </p:ext>
            </p:extLst>
          </p:nvPr>
        </p:nvGraphicFramePr>
        <p:xfrm>
          <a:off x="13913097" y="6010589"/>
          <a:ext cx="3600400" cy="2160000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3600400"/>
              </a:tblGrid>
              <a:tr h="635294">
                <a:tc>
                  <a:txBody>
                    <a:bodyPr/>
                    <a:lstStyle/>
                    <a:p>
                      <a:r>
                        <a:rPr lang="de-CH" sz="1200" dirty="0" smtClean="0">
                          <a:latin typeface="Eyrhoavdoykqfqglrijbhcjkdbb" panose="020B0504030101020102" pitchFamily="34" charset="0"/>
                        </a:rPr>
                        <a:t>16.06.2014 14:32 Eingangskommunikation</a:t>
                      </a:r>
                      <a:br>
                        <a:rPr lang="de-CH" sz="1200" dirty="0" smtClean="0">
                          <a:latin typeface="Eyrhoavdoykqfqglrijbhcjkdbb" panose="020B0504030101020102" pitchFamily="34" charset="0"/>
                        </a:rPr>
                      </a:br>
                      <a:r>
                        <a:rPr lang="de-CH" sz="1200" dirty="0" smtClean="0">
                          <a:latin typeface="Eyrhoavdoykqfqglrijbhcjkdbb" panose="020B0504030101020102" pitchFamily="34" charset="0"/>
                        </a:rPr>
                        <a:t>von </a:t>
                      </a:r>
                      <a:r>
                        <a:rPr lang="de-CH" sz="1200" dirty="0" err="1" smtClean="0">
                          <a:latin typeface="Eyrhoavdoykqfqglrijbhcjkdbb" panose="020B0504030101020102" pitchFamily="34" charset="0"/>
                        </a:rPr>
                        <a:t>Wegmueller</a:t>
                      </a:r>
                      <a:r>
                        <a:rPr lang="de-CH" sz="1200" dirty="0" smtClean="0">
                          <a:latin typeface="Eyrhoavdoykqfqglrijbhcjkdbb" panose="020B0504030101020102" pitchFamily="34" charset="0"/>
                        </a:rPr>
                        <a:t>,</a:t>
                      </a:r>
                      <a:r>
                        <a:rPr lang="de-CH" sz="1200" baseline="0" dirty="0" smtClean="0">
                          <a:latin typeface="Eyrhoavdoykqfqglrijbhcjkdbb" panose="020B0504030101020102" pitchFamily="34" charset="0"/>
                        </a:rPr>
                        <a:t> André</a:t>
                      </a:r>
                      <a:endParaRPr lang="de-CH" sz="1200" dirty="0">
                        <a:latin typeface="Eyrhoavdoykqfqglrijbhcjkdbb" panose="020B0504030101020102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5294">
                <a:tc>
                  <a:txBody>
                    <a:bodyPr/>
                    <a:lstStyle/>
                    <a:p>
                      <a:pPr marL="0" marR="0" indent="0" algn="l" defTabSz="18989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200" dirty="0" smtClean="0">
                          <a:latin typeface="Eyrhoavdoykqfqglrijbhcjkdbb" panose="020B0504030101020102" pitchFamily="34" charset="0"/>
                        </a:rPr>
                        <a:t>13.06.2014 09:12 Eingangskommunikation</a:t>
                      </a:r>
                      <a:br>
                        <a:rPr lang="de-CH" sz="1200" dirty="0" smtClean="0">
                          <a:latin typeface="Eyrhoavdoykqfqglrijbhcjkdbb" panose="020B0504030101020102" pitchFamily="34" charset="0"/>
                        </a:rPr>
                      </a:br>
                      <a:r>
                        <a:rPr lang="de-CH" sz="1200" dirty="0" smtClean="0">
                          <a:latin typeface="Eyrhoavdoykqfqglrijbhcjkdbb" panose="020B0504030101020102" pitchFamily="34" charset="0"/>
                        </a:rPr>
                        <a:t>von </a:t>
                      </a:r>
                      <a:r>
                        <a:rPr lang="de-CH" sz="1200" dirty="0" err="1" smtClean="0">
                          <a:latin typeface="Eyrhoavdoykqfqglrijbhcjkdbb" panose="020B0504030101020102" pitchFamily="34" charset="0"/>
                        </a:rPr>
                        <a:t>Wegmueller</a:t>
                      </a:r>
                      <a:r>
                        <a:rPr lang="de-CH" sz="1200" dirty="0" smtClean="0">
                          <a:latin typeface="Eyrhoavdoykqfqglrijbhcjkdbb" panose="020B0504030101020102" pitchFamily="34" charset="0"/>
                        </a:rPr>
                        <a:t>,</a:t>
                      </a:r>
                      <a:r>
                        <a:rPr lang="de-CH" sz="1200" baseline="0" dirty="0" smtClean="0">
                          <a:latin typeface="Eyrhoavdoykqfqglrijbhcjkdbb" panose="020B0504030101020102" pitchFamily="34" charset="0"/>
                        </a:rPr>
                        <a:t> André</a:t>
                      </a:r>
                      <a:endParaRPr lang="de-CH" sz="1200" dirty="0" smtClean="0">
                        <a:latin typeface="Eyrhoavdoykqfqglrijbhcjkdbb" panose="020B0504030101020102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89412">
                <a:tc>
                  <a:txBody>
                    <a:bodyPr/>
                    <a:lstStyle/>
                    <a:p>
                      <a:pPr marL="0" marR="0" indent="0" algn="l" defTabSz="18989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200" dirty="0" smtClean="0">
                          <a:latin typeface="Eyrhoavdoykqfqglrijbhcjkdbb" panose="020B0504030101020102" pitchFamily="34" charset="0"/>
                        </a:rPr>
                        <a:t>12.06.2014 16:25 Eingangskommunikation</a:t>
                      </a:r>
                      <a:br>
                        <a:rPr lang="de-CH" sz="1200" dirty="0" smtClean="0">
                          <a:latin typeface="Eyrhoavdoykqfqglrijbhcjkdbb" panose="020B0504030101020102" pitchFamily="34" charset="0"/>
                        </a:rPr>
                      </a:br>
                      <a:r>
                        <a:rPr lang="de-CH" sz="1200" dirty="0" smtClean="0">
                          <a:latin typeface="Eyrhoavdoykqfqglrijbhcjkdbb" panose="020B0504030101020102" pitchFamily="34" charset="0"/>
                        </a:rPr>
                        <a:t>von </a:t>
                      </a:r>
                      <a:r>
                        <a:rPr lang="de-CH" sz="1200" dirty="0" err="1" smtClean="0">
                          <a:latin typeface="Eyrhoavdoykqfqglrijbhcjkdbb" panose="020B0504030101020102" pitchFamily="34" charset="0"/>
                        </a:rPr>
                        <a:t>Wegmueller</a:t>
                      </a:r>
                      <a:r>
                        <a:rPr lang="de-CH" sz="1200" dirty="0" smtClean="0">
                          <a:latin typeface="Eyrhoavdoykqfqglrijbhcjkdbb" panose="020B0504030101020102" pitchFamily="34" charset="0"/>
                        </a:rPr>
                        <a:t>,</a:t>
                      </a:r>
                      <a:r>
                        <a:rPr lang="de-CH" sz="1200" baseline="0" dirty="0" smtClean="0">
                          <a:latin typeface="Eyrhoavdoykqfqglrijbhcjkdbb" panose="020B0504030101020102" pitchFamily="34" charset="0"/>
                        </a:rPr>
                        <a:t> André</a:t>
                      </a:r>
                      <a:endParaRPr lang="de-CH" sz="1200" dirty="0" smtClean="0">
                        <a:latin typeface="Eyrhoavdoykqfqglrijbhcjkdbb" panose="020B0504030101020102" pitchFamily="34" charset="0"/>
                      </a:endParaRPr>
                    </a:p>
                    <a:p>
                      <a:endParaRPr lang="de-CH" sz="1200" dirty="0">
                        <a:latin typeface="Eyrhoavdoykqfqglrijbhcjkdbb" panose="020B0504030101020102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cxnSp>
        <p:nvCxnSpPr>
          <p:cNvPr id="168" name="Straight Connector 167"/>
          <p:cNvCxnSpPr/>
          <p:nvPr/>
        </p:nvCxnSpPr>
        <p:spPr>
          <a:xfrm>
            <a:off x="13911862" y="6010349"/>
            <a:ext cx="359033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/>
          <p:nvPr/>
        </p:nvCxnSpPr>
        <p:spPr>
          <a:xfrm flipV="1">
            <a:off x="13911862" y="7874593"/>
            <a:ext cx="3590335" cy="796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Box 169"/>
          <p:cNvSpPr txBox="1"/>
          <p:nvPr/>
        </p:nvSpPr>
        <p:spPr>
          <a:xfrm>
            <a:off x="14076163" y="8049061"/>
            <a:ext cx="3024336" cy="352410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r>
              <a:rPr lang="de-CH" sz="1400" u="sng" dirty="0" smtClean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Neue Kommunikation</a:t>
            </a:r>
            <a:endParaRPr lang="de-CH" sz="1400" u="sng" dirty="0">
              <a:solidFill>
                <a:schemeClr val="accent5">
                  <a:lumMod val="75000"/>
                </a:schemeClr>
              </a:solidFill>
              <a:latin typeface="Eyrhoavdoykqfqglrijbhcjkdbb" panose="020B0504030101020102" pitchFamily="34" charset="0"/>
            </a:endParaRPr>
          </a:p>
        </p:txBody>
      </p:sp>
      <p:grpSp>
        <p:nvGrpSpPr>
          <p:cNvPr id="171" name="Group 170"/>
          <p:cNvGrpSpPr/>
          <p:nvPr/>
        </p:nvGrpSpPr>
        <p:grpSpPr>
          <a:xfrm>
            <a:off x="13996746" y="8147456"/>
            <a:ext cx="144000" cy="144000"/>
            <a:chOff x="4789004" y="2208312"/>
            <a:chExt cx="963724" cy="936104"/>
          </a:xfrm>
          <a:solidFill>
            <a:schemeClr val="accent5">
              <a:lumMod val="75000"/>
            </a:schemeClr>
          </a:solidFill>
        </p:grpSpPr>
        <p:sp>
          <p:nvSpPr>
            <p:cNvPr id="172" name="Rectangle 171"/>
            <p:cNvSpPr/>
            <p:nvPr/>
          </p:nvSpPr>
          <p:spPr>
            <a:xfrm>
              <a:off x="5126850" y="2208312"/>
              <a:ext cx="288032" cy="936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73" name="Rectangle 172"/>
            <p:cNvSpPr/>
            <p:nvPr/>
          </p:nvSpPr>
          <p:spPr>
            <a:xfrm rot="5400000">
              <a:off x="5126850" y="2194502"/>
              <a:ext cx="288032" cy="9637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sp>
        <p:nvSpPr>
          <p:cNvPr id="174" name="TextBox 173"/>
          <p:cNvSpPr txBox="1"/>
          <p:nvPr/>
        </p:nvSpPr>
        <p:spPr>
          <a:xfrm>
            <a:off x="3923035" y="4465751"/>
            <a:ext cx="2400695" cy="425635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CH" sz="1400" b="1" dirty="0" smtClean="0">
                <a:latin typeface="Eyrhoavdoykqfqglrijbhcjkdbb" panose="020B0504030101020102" pitchFamily="34" charset="0"/>
              </a:rPr>
              <a:t>Nächster Schritt</a:t>
            </a:r>
            <a:endParaRPr lang="de-CH" sz="1400" dirty="0">
              <a:latin typeface="Eyrhoavdoykqfqglrijbhcjkdbb" panose="020B0504030101020102" pitchFamily="34" charset="0"/>
            </a:endParaRPr>
          </a:p>
        </p:txBody>
      </p:sp>
      <p:sp>
        <p:nvSpPr>
          <p:cNvPr id="175" name="TextBox 174"/>
          <p:cNvSpPr txBox="1"/>
          <p:nvPr/>
        </p:nvSpPr>
        <p:spPr>
          <a:xfrm>
            <a:off x="13860139" y="1891496"/>
            <a:ext cx="2400695" cy="2075959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ct val="150000"/>
              </a:lnSpc>
            </a:pPr>
            <a:endParaRPr lang="de-CH" sz="1400" b="1" dirty="0" smtClean="0">
              <a:latin typeface="Eyrhoavdoykqfqglrijbhcjkdbb" panose="020B0504030101020102" pitchFamily="34" charset="0"/>
            </a:endParaRPr>
          </a:p>
          <a:p>
            <a:pPr>
              <a:lnSpc>
                <a:spcPct val="1500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Erfasst am</a:t>
            </a:r>
          </a:p>
          <a:p>
            <a:pPr>
              <a:lnSpc>
                <a:spcPct val="1500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Erfasst von</a:t>
            </a:r>
          </a:p>
          <a:p>
            <a:pPr>
              <a:lnSpc>
                <a:spcPct val="1500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Eingangskanal</a:t>
            </a:r>
          </a:p>
          <a:p>
            <a:pPr>
              <a:lnSpc>
                <a:spcPct val="1500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Ausgangskanal</a:t>
            </a:r>
          </a:p>
          <a:p>
            <a:pPr>
              <a:lnSpc>
                <a:spcPct val="150000"/>
              </a:lnSpc>
            </a:pPr>
            <a:r>
              <a:rPr lang="de-CH" sz="1400" dirty="0" err="1" smtClean="0">
                <a:latin typeface="Eyrhoavdoykqfqglrijbhcjkdbb" panose="020B0504030101020102" pitchFamily="34" charset="0"/>
              </a:rPr>
              <a:t>Identifzierte</a:t>
            </a:r>
            <a:r>
              <a:rPr lang="de-CH" sz="1400" dirty="0" smtClean="0">
                <a:latin typeface="Eyrhoavdoykqfqglrijbhcjkdbb" panose="020B0504030101020102" pitchFamily="34" charset="0"/>
              </a:rPr>
              <a:t> Person</a:t>
            </a:r>
            <a:endParaRPr lang="de-CH" sz="1400" dirty="0">
              <a:latin typeface="Eyrhoavdoykqfqglrijbhcjkdbb" panose="020B0504030101020102" pitchFamily="34" charset="0"/>
            </a:endParaRPr>
          </a:p>
        </p:txBody>
      </p:sp>
      <p:sp>
        <p:nvSpPr>
          <p:cNvPr id="176" name="Oval 175"/>
          <p:cNvSpPr/>
          <p:nvPr/>
        </p:nvSpPr>
        <p:spPr>
          <a:xfrm>
            <a:off x="4067051" y="5124934"/>
            <a:ext cx="180000" cy="180000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77" name="TextBox 176"/>
          <p:cNvSpPr txBox="1"/>
          <p:nvPr/>
        </p:nvSpPr>
        <p:spPr>
          <a:xfrm>
            <a:off x="3801196" y="1486775"/>
            <a:ext cx="2400695" cy="506299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r>
              <a:rPr lang="de-CH" sz="1200" dirty="0" smtClean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16.06.2014 16:31</a:t>
            </a:r>
          </a:p>
          <a:p>
            <a:r>
              <a:rPr lang="de-CH" sz="1200" dirty="0" smtClean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André Wegmüller</a:t>
            </a:r>
            <a:endParaRPr lang="de-CH" sz="1200" dirty="0">
              <a:solidFill>
                <a:schemeClr val="bg1">
                  <a:lumMod val="50000"/>
                </a:schemeClr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178" name="TextBox 177"/>
          <p:cNvSpPr txBox="1"/>
          <p:nvPr/>
        </p:nvSpPr>
        <p:spPr>
          <a:xfrm>
            <a:off x="5686104" y="1486775"/>
            <a:ext cx="2400695" cy="321633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r>
              <a:rPr lang="de-CH" sz="1200" dirty="0" smtClean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Erfasser der Geschäftsvorfalls</a:t>
            </a:r>
            <a:endParaRPr lang="de-CH" sz="1200" dirty="0">
              <a:solidFill>
                <a:schemeClr val="bg1">
                  <a:lumMod val="50000"/>
                </a:schemeClr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179" name="Oval 178"/>
          <p:cNvSpPr/>
          <p:nvPr/>
        </p:nvSpPr>
        <p:spPr>
          <a:xfrm>
            <a:off x="4067051" y="5541935"/>
            <a:ext cx="180000" cy="180000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80" name="Oval 179"/>
          <p:cNvSpPr/>
          <p:nvPr/>
        </p:nvSpPr>
        <p:spPr>
          <a:xfrm>
            <a:off x="4067051" y="5989223"/>
            <a:ext cx="180000" cy="180000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81" name="Oval 180"/>
          <p:cNvSpPr/>
          <p:nvPr/>
        </p:nvSpPr>
        <p:spPr>
          <a:xfrm>
            <a:off x="4067051" y="6406031"/>
            <a:ext cx="180000" cy="180000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82" name="Oval 181"/>
          <p:cNvSpPr/>
          <p:nvPr/>
        </p:nvSpPr>
        <p:spPr>
          <a:xfrm>
            <a:off x="4067051" y="6817295"/>
            <a:ext cx="180000" cy="180000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83" name="Oval 182"/>
          <p:cNvSpPr/>
          <p:nvPr/>
        </p:nvSpPr>
        <p:spPr>
          <a:xfrm>
            <a:off x="4067051" y="7256963"/>
            <a:ext cx="180000" cy="180000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84" name="Oval 183"/>
          <p:cNvSpPr/>
          <p:nvPr/>
        </p:nvSpPr>
        <p:spPr>
          <a:xfrm>
            <a:off x="4067051" y="7676775"/>
            <a:ext cx="180000" cy="180000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85" name="Oval 184"/>
          <p:cNvSpPr/>
          <p:nvPr/>
        </p:nvSpPr>
        <p:spPr>
          <a:xfrm>
            <a:off x="4124607" y="7317159"/>
            <a:ext cx="67410" cy="6741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grpSp>
        <p:nvGrpSpPr>
          <p:cNvPr id="186" name="Group 185"/>
          <p:cNvGrpSpPr/>
          <p:nvPr/>
        </p:nvGrpSpPr>
        <p:grpSpPr>
          <a:xfrm>
            <a:off x="8136630" y="1224143"/>
            <a:ext cx="250901" cy="799096"/>
            <a:chOff x="5445608" y="624605"/>
            <a:chExt cx="324036" cy="648073"/>
          </a:xfrm>
        </p:grpSpPr>
        <p:cxnSp>
          <p:nvCxnSpPr>
            <p:cNvPr id="187" name="Straight Connector 186"/>
            <p:cNvCxnSpPr/>
            <p:nvPr/>
          </p:nvCxnSpPr>
          <p:spPr>
            <a:xfrm>
              <a:off x="5445608" y="624605"/>
              <a:ext cx="324036" cy="324036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flipV="1">
              <a:off x="5445608" y="948641"/>
              <a:ext cx="324036" cy="324037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9" name="Straight Connector 188"/>
          <p:cNvCxnSpPr/>
          <p:nvPr/>
        </p:nvCxnSpPr>
        <p:spPr>
          <a:xfrm>
            <a:off x="3673103" y="2016231"/>
            <a:ext cx="14110072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/>
          <p:cNvCxnSpPr/>
          <p:nvPr/>
        </p:nvCxnSpPr>
        <p:spPr>
          <a:xfrm flipV="1">
            <a:off x="3673103" y="1219721"/>
            <a:ext cx="14191508" cy="9948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1" name="Group 190"/>
          <p:cNvGrpSpPr/>
          <p:nvPr/>
        </p:nvGrpSpPr>
        <p:grpSpPr>
          <a:xfrm>
            <a:off x="5419963" y="1215911"/>
            <a:ext cx="250901" cy="799096"/>
            <a:chOff x="5445608" y="624605"/>
            <a:chExt cx="324036" cy="648073"/>
          </a:xfrm>
        </p:grpSpPr>
        <p:cxnSp>
          <p:nvCxnSpPr>
            <p:cNvPr id="192" name="Straight Connector 191"/>
            <p:cNvCxnSpPr/>
            <p:nvPr/>
          </p:nvCxnSpPr>
          <p:spPr>
            <a:xfrm>
              <a:off x="5445608" y="624605"/>
              <a:ext cx="324036" cy="324036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 flipV="1">
              <a:off x="5445608" y="948641"/>
              <a:ext cx="324036" cy="324037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4" name="Straight Connector 193"/>
          <p:cNvCxnSpPr/>
          <p:nvPr/>
        </p:nvCxnSpPr>
        <p:spPr>
          <a:xfrm>
            <a:off x="13716123" y="2030307"/>
            <a:ext cx="0" cy="10763652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ctangle 194"/>
          <p:cNvSpPr/>
          <p:nvPr/>
        </p:nvSpPr>
        <p:spPr>
          <a:xfrm rot="16200000">
            <a:off x="17312361" y="13005821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6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</a:t>
            </a:r>
          </a:p>
        </p:txBody>
      </p:sp>
      <p:sp>
        <p:nvSpPr>
          <p:cNvPr id="196" name="TextBox 195"/>
          <p:cNvSpPr txBox="1"/>
          <p:nvPr/>
        </p:nvSpPr>
        <p:spPr>
          <a:xfrm>
            <a:off x="14148000" y="10489703"/>
            <a:ext cx="2400695" cy="460132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CH" sz="1400" b="1" smtClean="0">
                <a:latin typeface="Eyrhoavdoykqfqglrijbhcjkdbb" panose="020B0504030101020102" pitchFamily="34" charset="0"/>
              </a:rPr>
              <a:t>Aktionen zum Schritt</a:t>
            </a:r>
            <a:endParaRPr lang="de-CH" sz="1400" dirty="0">
              <a:latin typeface="Eyrhoavdoykqfqglrijbhcjkdbb" panose="020B0504030101020102" pitchFamily="34" charset="0"/>
            </a:endParaRPr>
          </a:p>
        </p:txBody>
      </p:sp>
      <p:sp>
        <p:nvSpPr>
          <p:cNvPr id="197" name="Rectangle 196"/>
          <p:cNvSpPr/>
          <p:nvPr/>
        </p:nvSpPr>
        <p:spPr>
          <a:xfrm>
            <a:off x="13932147" y="10548209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600" dirty="0">
                <a:solidFill>
                  <a:schemeClr val="bg1">
                    <a:lumMod val="50000"/>
                  </a:schemeClr>
                </a:solidFill>
                <a:latin typeface="FontAwesome" pitchFamily="2" charset="0"/>
              </a:rPr>
              <a:t></a:t>
            </a:r>
          </a:p>
        </p:txBody>
      </p:sp>
      <p:sp>
        <p:nvSpPr>
          <p:cNvPr id="198" name="TextBox 197"/>
          <p:cNvSpPr txBox="1"/>
          <p:nvPr/>
        </p:nvSpPr>
        <p:spPr>
          <a:xfrm>
            <a:off x="13879317" y="10932863"/>
            <a:ext cx="3024336" cy="1645072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r>
              <a:rPr lang="de-CH" sz="1400" u="sng" smtClean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Wiedervorlage</a:t>
            </a:r>
          </a:p>
          <a:p>
            <a:r>
              <a:rPr lang="de-CH" sz="1400" u="sng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Neue Aufgabe</a:t>
            </a:r>
          </a:p>
          <a:p>
            <a:r>
              <a:rPr lang="de-CH" sz="1400" u="sng" smtClean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Telefonische Korrespondenz</a:t>
            </a:r>
          </a:p>
          <a:p>
            <a:r>
              <a:rPr lang="de-CH" sz="1400" u="sng" smtClean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Schriftliche Korrespondenz</a:t>
            </a:r>
          </a:p>
          <a:p>
            <a:r>
              <a:rPr lang="de-CH" sz="1400" u="sng" smtClean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Schriftlich weiterleiten</a:t>
            </a:r>
          </a:p>
          <a:p>
            <a:r>
              <a:rPr lang="de-CH" sz="1400" u="sng" smtClean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Telefonisch weiterleiten</a:t>
            </a:r>
            <a:endParaRPr lang="de-CH" sz="1400" u="sng">
              <a:solidFill>
                <a:schemeClr val="accent5">
                  <a:lumMod val="75000"/>
                </a:schemeClr>
              </a:solidFill>
              <a:latin typeface="Eyrhoavdoykqfqglrijbhcjkdbb" panose="020B0504030101020102" pitchFamily="34" charset="0"/>
            </a:endParaRPr>
          </a:p>
          <a:p>
            <a:endParaRPr lang="de-CH" sz="1400" u="sng" dirty="0">
              <a:solidFill>
                <a:schemeClr val="accent5">
                  <a:lumMod val="75000"/>
                </a:schemeClr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199" name="Rectangle 198"/>
          <p:cNvSpPr/>
          <p:nvPr/>
        </p:nvSpPr>
        <p:spPr>
          <a:xfrm>
            <a:off x="15084275" y="12577935"/>
            <a:ext cx="2160240" cy="64807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40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Schrittspezifische Aktionen</a:t>
            </a:r>
            <a:endParaRPr lang="de-CH" sz="1400" dirty="0" smtClean="0">
              <a:solidFill>
                <a:schemeClr val="tx1"/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200" name="Rectangle 199"/>
          <p:cNvSpPr/>
          <p:nvPr/>
        </p:nvSpPr>
        <p:spPr>
          <a:xfrm>
            <a:off x="15319167" y="707806"/>
            <a:ext cx="2526847" cy="104372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40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Alternativ könnten weiter Buttons auch rechts oben angezeigt werden</a:t>
            </a:r>
          </a:p>
        </p:txBody>
      </p:sp>
      <p:sp>
        <p:nvSpPr>
          <p:cNvPr id="201" name="TextBox 200"/>
          <p:cNvSpPr txBox="1"/>
          <p:nvPr/>
        </p:nvSpPr>
        <p:spPr>
          <a:xfrm>
            <a:off x="442220" y="624607"/>
            <a:ext cx="2400695" cy="7985269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Firmen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Personen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Aufträge</a:t>
            </a:r>
          </a:p>
          <a:p>
            <a:pPr>
              <a:lnSpc>
                <a:spcPts val="3400"/>
              </a:lnSpc>
            </a:pPr>
            <a:endParaRPr lang="de-CH" sz="1400" dirty="0" smtClean="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endParaRPr lang="de-CH" sz="1400" dirty="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endParaRPr lang="de-CH" sz="1400" dirty="0" smtClean="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endParaRPr lang="de-CH" sz="1400" dirty="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endParaRPr lang="de-CH" sz="1400" dirty="0" smtClean="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Aktive </a:t>
            </a:r>
            <a:r>
              <a:rPr lang="de-CH" sz="1400" dirty="0">
                <a:latin typeface="Eyrhoavdoykqfqglrijbhcjkdbb" panose="020B0504030101020102" pitchFamily="34" charset="0"/>
              </a:rPr>
              <a:t>Kampagnen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Menü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Buchungen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Kurse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Standardverteiler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Tickets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Geschäftsvorfälle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Kommunikationen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Aufgaben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Gesperrte Objekte</a:t>
            </a:r>
          </a:p>
        </p:txBody>
      </p:sp>
      <p:cxnSp>
        <p:nvCxnSpPr>
          <p:cNvPr id="202" name="Straight Connector 201"/>
          <p:cNvCxnSpPr/>
          <p:nvPr/>
        </p:nvCxnSpPr>
        <p:spPr>
          <a:xfrm>
            <a:off x="-81436" y="607461"/>
            <a:ext cx="17864611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Box 203"/>
          <p:cNvSpPr txBox="1"/>
          <p:nvPr/>
        </p:nvSpPr>
        <p:spPr>
          <a:xfrm>
            <a:off x="14140746" y="4585047"/>
            <a:ext cx="2400695" cy="425635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CH" sz="1400" b="1" smtClean="0">
                <a:latin typeface="Eyrhoavdoykqfqglrijbhcjkdbb" panose="020B0504030101020102" pitchFamily="34" charset="0"/>
              </a:rPr>
              <a:t>Aktuelle Geschäftsvorfälle</a:t>
            </a:r>
            <a:endParaRPr lang="de-CH" sz="1400" dirty="0">
              <a:latin typeface="Eyrhoavdoykqfqglrijbhcjkdbb" panose="020B0504030101020102" pitchFamily="34" charset="0"/>
            </a:endParaRPr>
          </a:p>
        </p:txBody>
      </p:sp>
      <p:sp>
        <p:nvSpPr>
          <p:cNvPr id="205" name="Rectangle 204"/>
          <p:cNvSpPr/>
          <p:nvPr/>
        </p:nvSpPr>
        <p:spPr>
          <a:xfrm rot="16200000">
            <a:off x="13895083" y="4643553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600" dirty="0">
                <a:solidFill>
                  <a:schemeClr val="bg1">
                    <a:lumMod val="50000"/>
                  </a:schemeClr>
                </a:solidFill>
                <a:latin typeface="FontAwesome" pitchFamily="2" charset="0"/>
              </a:rPr>
              <a:t></a:t>
            </a:r>
          </a:p>
        </p:txBody>
      </p:sp>
    </p:spTree>
    <p:extLst>
      <p:ext uri="{BB962C8B-B14F-4D97-AF65-F5344CB8AC3E}">
        <p14:creationId xmlns:p14="http://schemas.microsoft.com/office/powerpoint/2010/main" val="3012130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Rechteck 18"/>
          <p:cNvSpPr/>
          <p:nvPr/>
        </p:nvSpPr>
        <p:spPr>
          <a:xfrm>
            <a:off x="695" y="1"/>
            <a:ext cx="17783175" cy="606234"/>
          </a:xfrm>
          <a:prstGeom prst="rect">
            <a:avLst/>
          </a:prstGeom>
          <a:solidFill>
            <a:srgbClr val="0082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3000" dirty="0"/>
          </a:p>
        </p:txBody>
      </p:sp>
      <p:sp>
        <p:nvSpPr>
          <p:cNvPr id="99" name="Rectangle 10"/>
          <p:cNvSpPr/>
          <p:nvPr/>
        </p:nvSpPr>
        <p:spPr>
          <a:xfrm>
            <a:off x="14213015" y="-44752"/>
            <a:ext cx="1159292" cy="553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de-CH" sz="2000" dirty="0" smtClean="0">
                <a:solidFill>
                  <a:schemeClr val="bg1"/>
                </a:solidFill>
                <a:latin typeface="FontAwesome" pitchFamily="2" charset="0"/>
              </a:rPr>
              <a:t></a:t>
            </a:r>
            <a:r>
              <a:rPr lang="de-CH" sz="3000" dirty="0" smtClean="0">
                <a:solidFill>
                  <a:schemeClr val="bg1"/>
                </a:solidFill>
                <a:latin typeface="FontAwesome" pitchFamily="2" charset="0"/>
              </a:rPr>
              <a:t> </a:t>
            </a:r>
            <a:r>
              <a:rPr lang="de-CH" sz="1600" dirty="0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Telefon</a:t>
            </a:r>
            <a:endParaRPr lang="de-CH" sz="1600" dirty="0">
              <a:solidFill>
                <a:schemeClr val="bg1"/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15444315" y="27256"/>
            <a:ext cx="1279517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de-CH" sz="2000" dirty="0" smtClean="0">
                <a:solidFill>
                  <a:schemeClr val="bg1"/>
                </a:solidFill>
                <a:latin typeface="FontAwesome" pitchFamily="2" charset="0"/>
              </a:rPr>
              <a:t></a:t>
            </a:r>
            <a:r>
              <a:rPr lang="de-CH" sz="2400" dirty="0" smtClean="0">
                <a:solidFill>
                  <a:schemeClr val="bg1"/>
                </a:solidFill>
                <a:latin typeface="FontAwesome" pitchFamily="2" charset="0"/>
              </a:rPr>
              <a:t> </a:t>
            </a:r>
            <a:r>
              <a:rPr lang="de-CH" sz="1600" dirty="0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Prozesse</a:t>
            </a:r>
            <a:endParaRPr lang="de-CH" sz="1600" dirty="0">
              <a:solidFill>
                <a:schemeClr val="bg1"/>
              </a:solidFill>
              <a:latin typeface="FontAwesome" pitchFamily="2" charset="0"/>
            </a:endParaRPr>
          </a:p>
        </p:txBody>
      </p:sp>
      <p:pic>
        <p:nvPicPr>
          <p:cNvPr id="10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1784" y="64751"/>
            <a:ext cx="447675" cy="447675"/>
          </a:xfrm>
          <a:prstGeom prst="rect">
            <a:avLst/>
          </a:prstGeom>
          <a:noFill/>
          <a:ln w="9525">
            <a:solidFill>
              <a:srgbClr val="005E74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16" name="TextBox 115"/>
          <p:cNvSpPr txBox="1"/>
          <p:nvPr/>
        </p:nvSpPr>
        <p:spPr>
          <a:xfrm>
            <a:off x="34603" y="89416"/>
            <a:ext cx="1739078" cy="413966"/>
          </a:xfrm>
          <a:prstGeom prst="rect">
            <a:avLst/>
          </a:prstGeom>
          <a:noFill/>
        </p:spPr>
        <p:txBody>
          <a:bodyPr wrap="none" lIns="135642" tIns="67821" rIns="135642" bIns="67821" rtlCol="0">
            <a:spAutoFit/>
          </a:bodyPr>
          <a:lstStyle/>
          <a:p>
            <a:r>
              <a:rPr lang="de-CH" sz="1800">
                <a:solidFill>
                  <a:schemeClr val="bg1"/>
                </a:solidFill>
                <a:latin typeface="FontAwesome" pitchFamily="2" charset="0"/>
              </a:rPr>
              <a:t> </a:t>
            </a:r>
            <a:r>
              <a:rPr lang="de-CH" sz="1800" smtClean="0">
                <a:solidFill>
                  <a:schemeClr val="bg1"/>
                </a:solidFill>
                <a:latin typeface="FontAwesome" pitchFamily="2" charset="0"/>
              </a:rPr>
              <a:t> </a:t>
            </a:r>
            <a:r>
              <a:rPr lang="de-CH" sz="1800" b="1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Eigene </a:t>
            </a:r>
            <a:r>
              <a:rPr lang="de-CH" sz="1800" b="1" dirty="0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Sicht</a:t>
            </a:r>
            <a:endParaRPr lang="de-CH" sz="1800" b="1" dirty="0">
              <a:solidFill>
                <a:schemeClr val="bg1"/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3688914" y="0"/>
            <a:ext cx="1856500" cy="6286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8" name="Rechteck 21"/>
          <p:cNvSpPr/>
          <p:nvPr/>
        </p:nvSpPr>
        <p:spPr>
          <a:xfrm>
            <a:off x="3875349" y="18557"/>
            <a:ext cx="1795515" cy="4694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400"/>
              </a:lnSpc>
            </a:pPr>
            <a:r>
              <a:rPr lang="de-CH" sz="1600" b="1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Kundenanfrage</a:t>
            </a:r>
            <a:endParaRPr lang="de-CH" sz="1600">
              <a:solidFill>
                <a:schemeClr val="accent5">
                  <a:lumMod val="75000"/>
                </a:schemeClr>
              </a:solidFill>
              <a:latin typeface="FontAwesome" pitchFamily="2" charset="0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673103" y="0"/>
            <a:ext cx="0" cy="13490575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ounded Rectangle 77"/>
          <p:cNvSpPr/>
          <p:nvPr/>
        </p:nvSpPr>
        <p:spPr>
          <a:xfrm>
            <a:off x="179723" y="1602354"/>
            <a:ext cx="2214178" cy="408484"/>
          </a:xfrm>
          <a:prstGeom prst="round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5642" tIns="67821" rIns="135642" bIns="67821" rtlCol="0" anchor="ctr"/>
          <a:lstStyle/>
          <a:p>
            <a:pPr algn="ctr"/>
            <a:endParaRPr lang="de-CH"/>
          </a:p>
        </p:txBody>
      </p:sp>
      <p:sp>
        <p:nvSpPr>
          <p:cNvPr id="79" name="TextBox 78"/>
          <p:cNvSpPr txBox="1"/>
          <p:nvPr/>
        </p:nvSpPr>
        <p:spPr>
          <a:xfrm>
            <a:off x="629717" y="1924199"/>
            <a:ext cx="3528392" cy="2317051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ts val="3400"/>
              </a:lnSpc>
            </a:pPr>
            <a:r>
              <a:rPr lang="de-CH" sz="1400">
                <a:latin typeface="Eyrhoavdoykqfqglrijbhcjkdbb" panose="020B0504030101020102" pitchFamily="34" charset="0"/>
              </a:rPr>
              <a:t>2002 PRD CTMS Sup &amp; Maint Jan-Feb</a:t>
            </a:r>
          </a:p>
          <a:p>
            <a:pPr>
              <a:lnSpc>
                <a:spcPts val="3400"/>
              </a:lnSpc>
            </a:pPr>
            <a:r>
              <a:rPr lang="de-CH" sz="1400" smtClean="0">
                <a:latin typeface="Eyrhoavdoykqfqglrijbhcjkdbb" panose="020B0504030101020102" pitchFamily="34" charset="0"/>
              </a:rPr>
              <a:t>BSI </a:t>
            </a:r>
            <a:r>
              <a:rPr lang="de-CH" sz="1400" dirty="0" smtClean="0">
                <a:latin typeface="Eyrhoavdoykqfqglrijbhcjkdbb" panose="020B0504030101020102" pitchFamily="34" charset="0"/>
              </a:rPr>
              <a:t>CRM </a:t>
            </a:r>
            <a:r>
              <a:rPr lang="de-CH" sz="1400" dirty="0" err="1" smtClean="0">
                <a:latin typeface="Eyrhoavdoykqfqglrijbhcjkdbb" panose="020B0504030101020102" pitchFamily="34" charset="0"/>
              </a:rPr>
              <a:t>Walbusch</a:t>
            </a:r>
            <a:r>
              <a:rPr lang="de-CH" sz="1400" dirty="0" smtClean="0">
                <a:latin typeface="Eyrhoavdoykqfqglrijbhcjkdbb" panose="020B0504030101020102" pitchFamily="34" charset="0"/>
              </a:rPr>
              <a:t> Phase 1 (11-8P)</a:t>
            </a:r>
          </a:p>
          <a:p>
            <a:pPr>
              <a:lnSpc>
                <a:spcPts val="34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BSI POS (12-85)</a:t>
            </a:r>
          </a:p>
          <a:p>
            <a:pPr>
              <a:lnSpc>
                <a:spcPts val="34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BSI Scout 3 – 2014/6 Luna RT (13-4N)</a:t>
            </a:r>
          </a:p>
          <a:p>
            <a:pPr>
              <a:lnSpc>
                <a:spcPts val="34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Scout </a:t>
            </a:r>
            <a:r>
              <a:rPr lang="de-CH" sz="1400" dirty="0" err="1" smtClean="0">
                <a:latin typeface="Eyrhoavdoykqfqglrijbhcjkdbb" panose="020B0504030101020102" pitchFamily="34" charset="0"/>
              </a:rPr>
              <a:t>Html</a:t>
            </a:r>
            <a:r>
              <a:rPr lang="de-CH" sz="1400" dirty="0" smtClean="0">
                <a:latin typeface="Eyrhoavdoykqfqglrijbhcjkdbb" panose="020B0504030101020102" pitchFamily="34" charset="0"/>
              </a:rPr>
              <a:t> UI (14-4J)</a:t>
            </a:r>
            <a:endParaRPr lang="de-CH" sz="1400" dirty="0">
              <a:latin typeface="Eyrhoavdoykqfqglrijbhcjkdbb" panose="020B0504030101020102" pitchFamily="34" charset="0"/>
            </a:endParaRPr>
          </a:p>
        </p:txBody>
      </p:sp>
      <p:grpSp>
        <p:nvGrpSpPr>
          <p:cNvPr id="80" name="Group 79"/>
          <p:cNvGrpSpPr/>
          <p:nvPr/>
        </p:nvGrpSpPr>
        <p:grpSpPr>
          <a:xfrm rot="2700000">
            <a:off x="288041" y="1729239"/>
            <a:ext cx="180000" cy="180000"/>
            <a:chOff x="4789004" y="2208312"/>
            <a:chExt cx="963724" cy="936104"/>
          </a:xfrm>
          <a:solidFill>
            <a:schemeClr val="accent5">
              <a:lumMod val="75000"/>
            </a:schemeClr>
          </a:solidFill>
        </p:grpSpPr>
        <p:sp>
          <p:nvSpPr>
            <p:cNvPr id="81" name="Rectangle 80"/>
            <p:cNvSpPr/>
            <p:nvPr/>
          </p:nvSpPr>
          <p:spPr>
            <a:xfrm>
              <a:off x="5126850" y="2208312"/>
              <a:ext cx="288032" cy="936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83" name="Rectangle 82"/>
            <p:cNvSpPr/>
            <p:nvPr/>
          </p:nvSpPr>
          <p:spPr>
            <a:xfrm rot="5400000">
              <a:off x="5126850" y="2194502"/>
              <a:ext cx="288032" cy="9637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288879" y="863287"/>
            <a:ext cx="180000" cy="607751"/>
            <a:chOff x="226396" y="1529024"/>
            <a:chExt cx="180000" cy="607751"/>
          </a:xfrm>
        </p:grpSpPr>
        <p:grpSp>
          <p:nvGrpSpPr>
            <p:cNvPr id="86" name="Group 85"/>
            <p:cNvGrpSpPr/>
            <p:nvPr/>
          </p:nvGrpSpPr>
          <p:grpSpPr>
            <a:xfrm>
              <a:off x="226396" y="1529024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92" name="Rectangle 91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93" name="Rectangle 92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87" name="Group 86"/>
            <p:cNvGrpSpPr/>
            <p:nvPr/>
          </p:nvGrpSpPr>
          <p:grpSpPr>
            <a:xfrm>
              <a:off x="226396" y="1956775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88" name="Rectangle 87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90" name="Rectangle 89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</p:grpSp>
      <p:grpSp>
        <p:nvGrpSpPr>
          <p:cNvPr id="94" name="Group 93"/>
          <p:cNvGrpSpPr/>
          <p:nvPr/>
        </p:nvGrpSpPr>
        <p:grpSpPr>
          <a:xfrm>
            <a:off x="547146" y="2150860"/>
            <a:ext cx="180000" cy="1915641"/>
            <a:chOff x="484663" y="2816597"/>
            <a:chExt cx="180000" cy="1915641"/>
          </a:xfrm>
        </p:grpSpPr>
        <p:grpSp>
          <p:nvGrpSpPr>
            <p:cNvPr id="95" name="Group 94"/>
            <p:cNvGrpSpPr/>
            <p:nvPr/>
          </p:nvGrpSpPr>
          <p:grpSpPr>
            <a:xfrm>
              <a:off x="484663" y="2816597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113" name="Rectangle 112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114" name="Rectangle 113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98" name="Group 97"/>
            <p:cNvGrpSpPr/>
            <p:nvPr/>
          </p:nvGrpSpPr>
          <p:grpSpPr>
            <a:xfrm>
              <a:off x="484663" y="3252919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111" name="Rectangle 110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112" name="Rectangle 111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100" name="Group 99"/>
            <p:cNvGrpSpPr/>
            <p:nvPr/>
          </p:nvGrpSpPr>
          <p:grpSpPr>
            <a:xfrm>
              <a:off x="484663" y="3684967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109" name="Rectangle 108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110" name="Rectangle 109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101" name="Group 100"/>
            <p:cNvGrpSpPr/>
            <p:nvPr/>
          </p:nvGrpSpPr>
          <p:grpSpPr>
            <a:xfrm>
              <a:off x="484663" y="4110665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106" name="Rectangle 105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108" name="Rectangle 107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103" name="Group 102"/>
            <p:cNvGrpSpPr/>
            <p:nvPr/>
          </p:nvGrpSpPr>
          <p:grpSpPr>
            <a:xfrm>
              <a:off x="484663" y="4552238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104" name="Rectangle 103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105" name="Rectangle 104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</p:grpSp>
      <p:grpSp>
        <p:nvGrpSpPr>
          <p:cNvPr id="115" name="Group 114"/>
          <p:cNvGrpSpPr/>
          <p:nvPr/>
        </p:nvGrpSpPr>
        <p:grpSpPr>
          <a:xfrm>
            <a:off x="289031" y="4307925"/>
            <a:ext cx="180000" cy="1915641"/>
            <a:chOff x="484663" y="2816597"/>
            <a:chExt cx="180000" cy="1915641"/>
          </a:xfrm>
        </p:grpSpPr>
        <p:grpSp>
          <p:nvGrpSpPr>
            <p:cNvPr id="134" name="Group 133"/>
            <p:cNvGrpSpPr/>
            <p:nvPr/>
          </p:nvGrpSpPr>
          <p:grpSpPr>
            <a:xfrm>
              <a:off x="484663" y="2816597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147" name="Rectangle 146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148" name="Rectangle 147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135" name="Group 134"/>
            <p:cNvGrpSpPr/>
            <p:nvPr/>
          </p:nvGrpSpPr>
          <p:grpSpPr>
            <a:xfrm>
              <a:off x="484663" y="3252919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145" name="Rectangle 144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146" name="Rectangle 145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136" name="Group 135"/>
            <p:cNvGrpSpPr/>
            <p:nvPr/>
          </p:nvGrpSpPr>
          <p:grpSpPr>
            <a:xfrm>
              <a:off x="484663" y="3684967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143" name="Rectangle 142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144" name="Rectangle 143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137" name="Group 136"/>
            <p:cNvGrpSpPr/>
            <p:nvPr/>
          </p:nvGrpSpPr>
          <p:grpSpPr>
            <a:xfrm>
              <a:off x="484663" y="4110665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141" name="Rectangle 140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142" name="Rectangle 141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138" name="Group 137"/>
            <p:cNvGrpSpPr/>
            <p:nvPr/>
          </p:nvGrpSpPr>
          <p:grpSpPr>
            <a:xfrm>
              <a:off x="484663" y="4552238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139" name="Rectangle 138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140" name="Rectangle 139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</p:grpSp>
      <p:cxnSp>
        <p:nvCxnSpPr>
          <p:cNvPr id="149" name="Straight Connector 148"/>
          <p:cNvCxnSpPr/>
          <p:nvPr/>
        </p:nvCxnSpPr>
        <p:spPr>
          <a:xfrm>
            <a:off x="-262954" y="678950"/>
            <a:ext cx="0" cy="792088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Rechteck 21"/>
          <p:cNvSpPr/>
          <p:nvPr/>
        </p:nvSpPr>
        <p:spPr>
          <a:xfrm>
            <a:off x="3851027" y="765726"/>
            <a:ext cx="284404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600" b="1" smtClean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Abbrechen     Zurück     Weiter</a:t>
            </a:r>
            <a:endParaRPr lang="de-CH" sz="1600" b="1" dirty="0">
              <a:solidFill>
                <a:schemeClr val="accent5">
                  <a:lumMod val="75000"/>
                </a:schemeClr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151" name="Rectangle 150"/>
          <p:cNvSpPr/>
          <p:nvPr/>
        </p:nvSpPr>
        <p:spPr>
          <a:xfrm rot="5400000">
            <a:off x="102449" y="13005821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6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</a:t>
            </a:r>
          </a:p>
        </p:txBody>
      </p:sp>
      <p:sp>
        <p:nvSpPr>
          <p:cNvPr id="152" name="Rounded Rectangle 151"/>
          <p:cNvSpPr/>
          <p:nvPr/>
        </p:nvSpPr>
        <p:spPr>
          <a:xfrm>
            <a:off x="13860139" y="2163623"/>
            <a:ext cx="3647147" cy="2316313"/>
          </a:xfrm>
          <a:prstGeom prst="roundRect">
            <a:avLst>
              <a:gd name="adj" fmla="val 8771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grpSp>
        <p:nvGrpSpPr>
          <p:cNvPr id="153" name="Group 152"/>
          <p:cNvGrpSpPr/>
          <p:nvPr/>
        </p:nvGrpSpPr>
        <p:grpSpPr>
          <a:xfrm>
            <a:off x="3922473" y="2513151"/>
            <a:ext cx="3993472" cy="1102669"/>
            <a:chOff x="3922473" y="840631"/>
            <a:chExt cx="3993472" cy="1102669"/>
          </a:xfrm>
        </p:grpSpPr>
        <p:sp>
          <p:nvSpPr>
            <p:cNvPr id="154" name="Rectangle 153"/>
            <p:cNvSpPr/>
            <p:nvPr/>
          </p:nvSpPr>
          <p:spPr>
            <a:xfrm>
              <a:off x="5354232" y="840631"/>
              <a:ext cx="2561713" cy="4230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55" name="Rechteck 21"/>
            <p:cNvSpPr/>
            <p:nvPr/>
          </p:nvSpPr>
          <p:spPr>
            <a:xfrm>
              <a:off x="3923035" y="908201"/>
              <a:ext cx="86113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CH" sz="1400" dirty="0" smtClean="0">
                  <a:latin typeface="Eyrhoavdoykqfqglrijbhcjkdbb" panose="020B0504030101020102" pitchFamily="34" charset="0"/>
                </a:rPr>
                <a:t>Vorname</a:t>
              </a:r>
              <a:endParaRPr lang="de-CH" sz="1400" dirty="0">
                <a:latin typeface="Eyrhoavdoykqfqglrijbhcjkdbb" panose="020B0504030101020102" pitchFamily="34" charset="0"/>
              </a:endParaRPr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5353670" y="1520290"/>
              <a:ext cx="2561713" cy="4230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57" name="Rechteck 21"/>
            <p:cNvSpPr/>
            <p:nvPr/>
          </p:nvSpPr>
          <p:spPr>
            <a:xfrm>
              <a:off x="3922473" y="1587860"/>
              <a:ext cx="98937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CH" sz="1400" dirty="0" smtClean="0">
                  <a:latin typeface="Eyrhoavdoykqfqglrijbhcjkdbb" panose="020B0504030101020102" pitchFamily="34" charset="0"/>
                </a:rPr>
                <a:t>Nachname</a:t>
              </a:r>
              <a:endParaRPr lang="de-CH" sz="1400" dirty="0">
                <a:latin typeface="Eyrhoavdoykqfqglrijbhcjkdbb" panose="020B0504030101020102" pitchFamily="34" charset="0"/>
              </a:endParaRPr>
            </a:p>
          </p:txBody>
        </p:sp>
      </p:grpSp>
      <p:sp>
        <p:nvSpPr>
          <p:cNvPr id="158" name="Rectangle 10"/>
          <p:cNvSpPr/>
          <p:nvPr/>
        </p:nvSpPr>
        <p:spPr>
          <a:xfrm>
            <a:off x="3840867" y="1254623"/>
            <a:ext cx="637386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600" b="1" dirty="0" smtClean="0">
                <a:latin typeface="Eyrhoavdoykqfqglrijbhcjkdbb" panose="020B0504030101020102" pitchFamily="34" charset="0"/>
              </a:rPr>
              <a:t>Anfrage erfassen</a:t>
            </a:r>
            <a:r>
              <a:rPr lang="de-CH" sz="1600" dirty="0" smtClean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        </a:t>
            </a:r>
            <a:r>
              <a:rPr lang="de-CH" sz="1600" dirty="0" smtClean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Schriftliche Korrespondenz</a:t>
            </a:r>
            <a:r>
              <a:rPr lang="de-CH" sz="1600" dirty="0" smtClean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        </a:t>
            </a:r>
            <a:r>
              <a:rPr lang="de-CH" sz="1600" dirty="0" smtClean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Anzeige Dokument</a:t>
            </a:r>
            <a:endParaRPr lang="de-CH" sz="1600" dirty="0">
              <a:solidFill>
                <a:schemeClr val="bg1">
                  <a:lumMod val="50000"/>
                </a:schemeClr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11123835" y="2341751"/>
            <a:ext cx="2160240" cy="64807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Komplexer Wizard</a:t>
            </a:r>
          </a:p>
          <a:p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mit Kontext-Bereich</a:t>
            </a:r>
          </a:p>
          <a:p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Details zu Prozess-Schritt</a:t>
            </a:r>
          </a:p>
        </p:txBody>
      </p:sp>
      <p:sp>
        <p:nvSpPr>
          <p:cNvPr id="160" name="TextBox 159"/>
          <p:cNvSpPr txBox="1"/>
          <p:nvPr/>
        </p:nvSpPr>
        <p:spPr>
          <a:xfrm>
            <a:off x="4286861" y="4889415"/>
            <a:ext cx="3164566" cy="3584064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ct val="2000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Wiedervorlage</a:t>
            </a:r>
          </a:p>
          <a:p>
            <a:pPr>
              <a:lnSpc>
                <a:spcPct val="2000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Telefonische Korrespondenz</a:t>
            </a:r>
          </a:p>
          <a:p>
            <a:pPr>
              <a:lnSpc>
                <a:spcPct val="2000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Telefonisch weiterleiten</a:t>
            </a:r>
          </a:p>
          <a:p>
            <a:pPr>
              <a:lnSpc>
                <a:spcPct val="2000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Geschäftsvorfall abschliessen</a:t>
            </a:r>
          </a:p>
          <a:p>
            <a:pPr>
              <a:lnSpc>
                <a:spcPct val="2000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Geschäftsvorfall zuweisen</a:t>
            </a:r>
          </a:p>
          <a:p>
            <a:pPr>
              <a:lnSpc>
                <a:spcPct val="2000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Schriftliche Korrespondenz</a:t>
            </a:r>
          </a:p>
          <a:p>
            <a:pPr>
              <a:lnSpc>
                <a:spcPct val="2000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Schriftlich weiterleiten</a:t>
            </a:r>
          </a:p>
          <a:p>
            <a:pPr>
              <a:lnSpc>
                <a:spcPct val="200000"/>
              </a:lnSpc>
            </a:pPr>
            <a:endParaRPr lang="de-CH" sz="1400" dirty="0">
              <a:latin typeface="Eyrhoavdoykqfqglrijbhcjkdbb" panose="020B0504030101020102" pitchFamily="34" charset="0"/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15651955" y="1886843"/>
            <a:ext cx="2400695" cy="2399124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ct val="150000"/>
              </a:lnSpc>
            </a:pPr>
            <a:endParaRPr lang="de-CH" sz="1400" b="1" dirty="0" smtClean="0">
              <a:latin typeface="Eyrhoavdoykqfqglrijbhcjkdbb" panose="020B0504030101020102" pitchFamily="34" charset="0"/>
            </a:endParaRPr>
          </a:p>
          <a:p>
            <a:pPr>
              <a:lnSpc>
                <a:spcPct val="1500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13.06.2014</a:t>
            </a:r>
          </a:p>
          <a:p>
            <a:pPr>
              <a:lnSpc>
                <a:spcPct val="150000"/>
              </a:lnSpc>
            </a:pPr>
            <a:r>
              <a:rPr lang="de-CH" sz="1400" smtClean="0">
                <a:latin typeface="Eyrhoavdoykqfqglrijbhcjkdbb" panose="020B0504030101020102" pitchFamily="34" charset="0"/>
              </a:rPr>
              <a:t>Fritz Muster</a:t>
            </a:r>
            <a:endParaRPr lang="de-CH" sz="1400" dirty="0" smtClean="0">
              <a:latin typeface="Eyrhoavdoykqfqglrijbhcjkdbb" panose="020B0504030101020102" pitchFamily="34" charset="0"/>
            </a:endParaRPr>
          </a:p>
          <a:p>
            <a:pPr>
              <a:lnSpc>
                <a:spcPct val="1500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Telefon</a:t>
            </a:r>
          </a:p>
          <a:p>
            <a:pPr>
              <a:lnSpc>
                <a:spcPct val="150000"/>
              </a:lnSpc>
            </a:pPr>
            <a:endParaRPr lang="de-CH" sz="1400" dirty="0">
              <a:latin typeface="Eyrhoavdoykqfqglrijbhcjkdbb" panose="020B0504030101020102" pitchFamily="34" charset="0"/>
            </a:endParaRPr>
          </a:p>
          <a:p>
            <a:pPr>
              <a:lnSpc>
                <a:spcPct val="1500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Hans Muster,</a:t>
            </a:r>
          </a:p>
          <a:p>
            <a:pPr>
              <a:lnSpc>
                <a:spcPct val="1500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SWISSPOST AG</a:t>
            </a:r>
            <a:endParaRPr lang="de-CH" sz="1400" dirty="0">
              <a:latin typeface="Eyrhoavdoykqfqglrijbhcjkdbb" panose="020B0504030101020102" pitchFamily="34" charset="0"/>
            </a:endParaRPr>
          </a:p>
        </p:txBody>
      </p:sp>
      <p:sp>
        <p:nvSpPr>
          <p:cNvPr id="174" name="TextBox 173"/>
          <p:cNvSpPr txBox="1"/>
          <p:nvPr/>
        </p:nvSpPr>
        <p:spPr>
          <a:xfrm>
            <a:off x="3923035" y="4465751"/>
            <a:ext cx="2400695" cy="425635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CH" sz="1400" b="1" dirty="0" smtClean="0">
                <a:latin typeface="Eyrhoavdoykqfqglrijbhcjkdbb" panose="020B0504030101020102" pitchFamily="34" charset="0"/>
              </a:rPr>
              <a:t>Nächster Schritt</a:t>
            </a:r>
            <a:endParaRPr lang="de-CH" sz="1400" dirty="0">
              <a:latin typeface="Eyrhoavdoykqfqglrijbhcjkdbb" panose="020B0504030101020102" pitchFamily="34" charset="0"/>
            </a:endParaRPr>
          </a:p>
        </p:txBody>
      </p:sp>
      <p:sp>
        <p:nvSpPr>
          <p:cNvPr id="175" name="TextBox 174"/>
          <p:cNvSpPr txBox="1"/>
          <p:nvPr/>
        </p:nvSpPr>
        <p:spPr>
          <a:xfrm>
            <a:off x="13860139" y="1891496"/>
            <a:ext cx="2400695" cy="2075959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ct val="150000"/>
              </a:lnSpc>
            </a:pPr>
            <a:endParaRPr lang="de-CH" sz="1400" b="1" dirty="0" smtClean="0">
              <a:latin typeface="Eyrhoavdoykqfqglrijbhcjkdbb" panose="020B0504030101020102" pitchFamily="34" charset="0"/>
            </a:endParaRPr>
          </a:p>
          <a:p>
            <a:pPr>
              <a:lnSpc>
                <a:spcPct val="1500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Erfasst am</a:t>
            </a:r>
          </a:p>
          <a:p>
            <a:pPr>
              <a:lnSpc>
                <a:spcPct val="1500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Erfasst von</a:t>
            </a:r>
          </a:p>
          <a:p>
            <a:pPr>
              <a:lnSpc>
                <a:spcPct val="1500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Eingangskanal</a:t>
            </a:r>
          </a:p>
          <a:p>
            <a:pPr>
              <a:lnSpc>
                <a:spcPct val="1500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Ausgangskanal</a:t>
            </a:r>
          </a:p>
          <a:p>
            <a:pPr>
              <a:lnSpc>
                <a:spcPct val="150000"/>
              </a:lnSpc>
            </a:pPr>
            <a:r>
              <a:rPr lang="de-CH" sz="1400" dirty="0" err="1" smtClean="0">
                <a:latin typeface="Eyrhoavdoykqfqglrijbhcjkdbb" panose="020B0504030101020102" pitchFamily="34" charset="0"/>
              </a:rPr>
              <a:t>Identifzierte</a:t>
            </a:r>
            <a:r>
              <a:rPr lang="de-CH" sz="1400" dirty="0" smtClean="0">
                <a:latin typeface="Eyrhoavdoykqfqglrijbhcjkdbb" panose="020B0504030101020102" pitchFamily="34" charset="0"/>
              </a:rPr>
              <a:t> Person</a:t>
            </a:r>
            <a:endParaRPr lang="de-CH" sz="1400" dirty="0">
              <a:latin typeface="Eyrhoavdoykqfqglrijbhcjkdbb" panose="020B0504030101020102" pitchFamily="34" charset="0"/>
            </a:endParaRPr>
          </a:p>
        </p:txBody>
      </p:sp>
      <p:sp>
        <p:nvSpPr>
          <p:cNvPr id="176" name="Oval 175"/>
          <p:cNvSpPr/>
          <p:nvPr/>
        </p:nvSpPr>
        <p:spPr>
          <a:xfrm>
            <a:off x="4067051" y="5124934"/>
            <a:ext cx="180000" cy="180000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77" name="TextBox 176"/>
          <p:cNvSpPr txBox="1"/>
          <p:nvPr/>
        </p:nvSpPr>
        <p:spPr>
          <a:xfrm>
            <a:off x="3801196" y="1486775"/>
            <a:ext cx="2400695" cy="506299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r>
              <a:rPr lang="de-CH" sz="1200" dirty="0" smtClean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16.06.2014 16:31</a:t>
            </a:r>
          </a:p>
          <a:p>
            <a:r>
              <a:rPr lang="de-CH" sz="1200" dirty="0" smtClean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André Wegmüller</a:t>
            </a:r>
            <a:endParaRPr lang="de-CH" sz="1200" dirty="0">
              <a:solidFill>
                <a:schemeClr val="bg1">
                  <a:lumMod val="50000"/>
                </a:schemeClr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178" name="TextBox 177"/>
          <p:cNvSpPr txBox="1"/>
          <p:nvPr/>
        </p:nvSpPr>
        <p:spPr>
          <a:xfrm>
            <a:off x="5686104" y="1486775"/>
            <a:ext cx="2400695" cy="321633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r>
              <a:rPr lang="de-CH" sz="1200" dirty="0" smtClean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Erfasser der Geschäftsvorfalls</a:t>
            </a:r>
            <a:endParaRPr lang="de-CH" sz="1200" dirty="0">
              <a:solidFill>
                <a:schemeClr val="bg1">
                  <a:lumMod val="50000"/>
                </a:schemeClr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179" name="Oval 178"/>
          <p:cNvSpPr/>
          <p:nvPr/>
        </p:nvSpPr>
        <p:spPr>
          <a:xfrm>
            <a:off x="4067051" y="5541935"/>
            <a:ext cx="180000" cy="180000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80" name="Oval 179"/>
          <p:cNvSpPr/>
          <p:nvPr/>
        </p:nvSpPr>
        <p:spPr>
          <a:xfrm>
            <a:off x="4067051" y="5989223"/>
            <a:ext cx="180000" cy="180000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81" name="Oval 180"/>
          <p:cNvSpPr/>
          <p:nvPr/>
        </p:nvSpPr>
        <p:spPr>
          <a:xfrm>
            <a:off x="4067051" y="6406031"/>
            <a:ext cx="180000" cy="180000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82" name="Oval 181"/>
          <p:cNvSpPr/>
          <p:nvPr/>
        </p:nvSpPr>
        <p:spPr>
          <a:xfrm>
            <a:off x="4067051" y="6817295"/>
            <a:ext cx="180000" cy="180000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83" name="Oval 182"/>
          <p:cNvSpPr/>
          <p:nvPr/>
        </p:nvSpPr>
        <p:spPr>
          <a:xfrm>
            <a:off x="4067051" y="7256963"/>
            <a:ext cx="180000" cy="180000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84" name="Oval 183"/>
          <p:cNvSpPr/>
          <p:nvPr/>
        </p:nvSpPr>
        <p:spPr>
          <a:xfrm>
            <a:off x="4067051" y="7676775"/>
            <a:ext cx="180000" cy="180000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85" name="Oval 184"/>
          <p:cNvSpPr/>
          <p:nvPr/>
        </p:nvSpPr>
        <p:spPr>
          <a:xfrm>
            <a:off x="4124607" y="7317159"/>
            <a:ext cx="67410" cy="6741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grpSp>
        <p:nvGrpSpPr>
          <p:cNvPr id="186" name="Group 185"/>
          <p:cNvGrpSpPr/>
          <p:nvPr/>
        </p:nvGrpSpPr>
        <p:grpSpPr>
          <a:xfrm>
            <a:off x="8136630" y="1224143"/>
            <a:ext cx="250901" cy="799096"/>
            <a:chOff x="5445608" y="624605"/>
            <a:chExt cx="324036" cy="648073"/>
          </a:xfrm>
        </p:grpSpPr>
        <p:cxnSp>
          <p:nvCxnSpPr>
            <p:cNvPr id="187" name="Straight Connector 186"/>
            <p:cNvCxnSpPr/>
            <p:nvPr/>
          </p:nvCxnSpPr>
          <p:spPr>
            <a:xfrm>
              <a:off x="5445608" y="624605"/>
              <a:ext cx="324036" cy="324036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flipV="1">
              <a:off x="5445608" y="948641"/>
              <a:ext cx="324036" cy="324037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9" name="Straight Connector 188"/>
          <p:cNvCxnSpPr/>
          <p:nvPr/>
        </p:nvCxnSpPr>
        <p:spPr>
          <a:xfrm>
            <a:off x="3673103" y="2016231"/>
            <a:ext cx="14110072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/>
          <p:cNvCxnSpPr/>
          <p:nvPr/>
        </p:nvCxnSpPr>
        <p:spPr>
          <a:xfrm flipV="1">
            <a:off x="3673103" y="1219721"/>
            <a:ext cx="14191508" cy="9948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1" name="Group 190"/>
          <p:cNvGrpSpPr/>
          <p:nvPr/>
        </p:nvGrpSpPr>
        <p:grpSpPr>
          <a:xfrm>
            <a:off x="5419963" y="1215911"/>
            <a:ext cx="250901" cy="799096"/>
            <a:chOff x="5445608" y="624605"/>
            <a:chExt cx="324036" cy="648073"/>
          </a:xfrm>
        </p:grpSpPr>
        <p:cxnSp>
          <p:nvCxnSpPr>
            <p:cNvPr id="192" name="Straight Connector 191"/>
            <p:cNvCxnSpPr/>
            <p:nvPr/>
          </p:nvCxnSpPr>
          <p:spPr>
            <a:xfrm>
              <a:off x="5445608" y="624605"/>
              <a:ext cx="324036" cy="324036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 flipV="1">
              <a:off x="5445608" y="948641"/>
              <a:ext cx="324036" cy="324037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4" name="Straight Connector 193"/>
          <p:cNvCxnSpPr/>
          <p:nvPr/>
        </p:nvCxnSpPr>
        <p:spPr>
          <a:xfrm>
            <a:off x="13716123" y="2030307"/>
            <a:ext cx="0" cy="10763652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ctangle 194"/>
          <p:cNvSpPr/>
          <p:nvPr/>
        </p:nvSpPr>
        <p:spPr>
          <a:xfrm rot="16200000">
            <a:off x="17312361" y="13005821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6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</a:t>
            </a:r>
          </a:p>
        </p:txBody>
      </p:sp>
      <p:sp>
        <p:nvSpPr>
          <p:cNvPr id="200" name="Rectangle 199"/>
          <p:cNvSpPr/>
          <p:nvPr/>
        </p:nvSpPr>
        <p:spPr>
          <a:xfrm>
            <a:off x="15319167" y="707806"/>
            <a:ext cx="2526847" cy="104372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40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Alternativ könnten weiter Buttons auch rechts oben angezeigt werden</a:t>
            </a:r>
          </a:p>
        </p:txBody>
      </p:sp>
      <p:sp>
        <p:nvSpPr>
          <p:cNvPr id="201" name="TextBox 200"/>
          <p:cNvSpPr txBox="1"/>
          <p:nvPr/>
        </p:nvSpPr>
        <p:spPr>
          <a:xfrm>
            <a:off x="442220" y="624607"/>
            <a:ext cx="2400695" cy="7985269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Firmen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Personen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Aufträge</a:t>
            </a:r>
          </a:p>
          <a:p>
            <a:pPr>
              <a:lnSpc>
                <a:spcPts val="3400"/>
              </a:lnSpc>
            </a:pPr>
            <a:endParaRPr lang="de-CH" sz="1400" dirty="0" smtClean="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endParaRPr lang="de-CH" sz="1400" dirty="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endParaRPr lang="de-CH" sz="1400" dirty="0" smtClean="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endParaRPr lang="de-CH" sz="1400" dirty="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endParaRPr lang="de-CH" sz="1400" dirty="0" smtClean="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Aktive </a:t>
            </a:r>
            <a:r>
              <a:rPr lang="de-CH" sz="1400" dirty="0">
                <a:latin typeface="Eyrhoavdoykqfqglrijbhcjkdbb" panose="020B0504030101020102" pitchFamily="34" charset="0"/>
              </a:rPr>
              <a:t>Kampagnen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Menü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Buchungen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Kurse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Standardverteiler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Tickets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Geschäftsvorfälle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Kommunikationen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Aufgaben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Gesperrte Objekte</a:t>
            </a:r>
          </a:p>
        </p:txBody>
      </p:sp>
      <p:cxnSp>
        <p:nvCxnSpPr>
          <p:cNvPr id="202" name="Straight Connector 201"/>
          <p:cNvCxnSpPr/>
          <p:nvPr/>
        </p:nvCxnSpPr>
        <p:spPr>
          <a:xfrm>
            <a:off x="-81436" y="607461"/>
            <a:ext cx="17864611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9" name="Group 118"/>
          <p:cNvGrpSpPr/>
          <p:nvPr/>
        </p:nvGrpSpPr>
        <p:grpSpPr>
          <a:xfrm>
            <a:off x="3673103" y="176362"/>
            <a:ext cx="14095560" cy="3154069"/>
            <a:chOff x="3687615" y="5256308"/>
            <a:chExt cx="14095560" cy="2706166"/>
          </a:xfrm>
        </p:grpSpPr>
        <p:sp>
          <p:nvSpPr>
            <p:cNvPr id="120" name="Rectangle 119"/>
            <p:cNvSpPr/>
            <p:nvPr/>
          </p:nvSpPr>
          <p:spPr>
            <a:xfrm>
              <a:off x="3687615" y="5647488"/>
              <a:ext cx="14095559" cy="2314315"/>
            </a:xfrm>
            <a:prstGeom prst="rect">
              <a:avLst/>
            </a:prstGeom>
            <a:solidFill>
              <a:schemeClr val="bg1">
                <a:lumMod val="95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de-CH" sz="1600" b="1" dirty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4078664" y="5746009"/>
              <a:ext cx="516488" cy="10926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sz="6500" b="1" dirty="0" smtClean="0">
                  <a:solidFill>
                    <a:schemeClr val="accent5">
                      <a:lumMod val="75000"/>
                    </a:schemeClr>
                  </a:solidFill>
                  <a:latin typeface="Eyrhoavdoykqfqglrijbhcjkdbb" panose="020B0504030101020102" pitchFamily="34" charset="0"/>
                </a:rPr>
                <a:t>?</a:t>
              </a:r>
              <a:endParaRPr lang="de-CH" sz="6500" b="1" dirty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endParaRPr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4873651" y="5256308"/>
              <a:ext cx="8890000" cy="2160571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endParaRPr lang="de-CH" sz="1600" dirty="0">
                <a:latin typeface="Eyrhoavdoykqfqglrijbhcjkdbb" panose="020B0504030101020102" pitchFamily="34" charset="0"/>
              </a:endParaRPr>
            </a:p>
            <a:p>
              <a:endParaRPr lang="de-CH" sz="1600" dirty="0">
                <a:latin typeface="Eyrhoavdoykqfqglrijbhcjkdbb" panose="020B0504030101020102" pitchFamily="34" charset="0"/>
              </a:endParaRPr>
            </a:p>
            <a:p>
              <a:endParaRPr lang="de-CH" sz="1600" dirty="0">
                <a:latin typeface="Eyrhoavdoykqfqglrijbhcjkdbb" panose="020B0504030101020102" pitchFamily="34" charset="0"/>
              </a:endParaRPr>
            </a:p>
            <a:p>
              <a:r>
                <a:rPr lang="de-CH" sz="1600" b="1">
                  <a:solidFill>
                    <a:schemeClr val="accent5">
                      <a:lumMod val="75000"/>
                    </a:schemeClr>
                  </a:solidFill>
                  <a:latin typeface="Eyrhoavdoykqfqglrijbhcjkdbb" panose="020B0504030101020102" pitchFamily="34" charset="0"/>
                </a:rPr>
                <a:t>     </a:t>
              </a:r>
              <a:endParaRPr lang="de-CH" sz="1600" b="1" smtClean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endParaRPr>
            </a:p>
            <a:p>
              <a:endParaRPr lang="de-CH" sz="1600" b="1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endParaRPr>
            </a:p>
            <a:p>
              <a:endParaRPr lang="de-CH" sz="1600" b="1" smtClean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endParaRPr>
            </a:p>
            <a:p>
              <a:endParaRPr lang="de-CH" sz="1600" b="1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endParaRPr>
            </a:p>
            <a:p>
              <a:endParaRPr lang="de-CH" sz="1600" b="1" smtClean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endParaRPr>
            </a:p>
            <a:p>
              <a:endParaRPr lang="de-CH" sz="1600" b="1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endParaRPr>
            </a:p>
            <a:p>
              <a:endParaRPr lang="de-CH" sz="1600" b="1" smtClean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endParaRPr>
            </a:p>
            <a:p>
              <a:endParaRPr lang="de-CH" sz="1600" b="1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endParaRPr>
            </a:p>
            <a:p>
              <a:r>
                <a:rPr lang="de-CH" sz="1600" b="1" smtClean="0">
                  <a:solidFill>
                    <a:schemeClr val="accent5">
                      <a:lumMod val="75000"/>
                    </a:schemeClr>
                  </a:solidFill>
                  <a:latin typeface="Eyrhoavdoykqfqglrijbhcjkdbb" panose="020B0504030101020102" pitchFamily="34" charset="0"/>
                </a:rPr>
                <a:t>Abbrechen     Fortfahren</a:t>
              </a:r>
              <a:endParaRPr lang="de-CH" sz="1600" b="1" dirty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endParaRPr>
            </a:p>
          </p:txBody>
        </p:sp>
        <p:cxnSp>
          <p:nvCxnSpPr>
            <p:cNvPr id="123" name="Straight Connector 122"/>
            <p:cNvCxnSpPr/>
            <p:nvPr/>
          </p:nvCxnSpPr>
          <p:spPr>
            <a:xfrm>
              <a:off x="3687615" y="7962474"/>
              <a:ext cx="14095560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5" name="Rectangle 124"/>
          <p:cNvSpPr/>
          <p:nvPr/>
        </p:nvSpPr>
        <p:spPr>
          <a:xfrm>
            <a:off x="5258171" y="536402"/>
            <a:ext cx="8890000" cy="2062103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de-CH" sz="1600" dirty="0">
              <a:latin typeface="Eyrhoavdoykqfqglrijbhcjkdbb" panose="020B0504030101020102" pitchFamily="34" charset="0"/>
            </a:endParaRPr>
          </a:p>
          <a:p>
            <a:pPr>
              <a:lnSpc>
                <a:spcPct val="200000"/>
              </a:lnSpc>
            </a:pPr>
            <a:r>
              <a:rPr lang="de-CH" sz="1400">
                <a:latin typeface="Eyrhoavdoykqfqglrijbhcjkdbb" panose="020B0504030101020102" pitchFamily="34" charset="0"/>
              </a:rPr>
              <a:t>GeVo </a:t>
            </a:r>
            <a:r>
              <a:rPr lang="de-CH" sz="1400" smtClean="0">
                <a:latin typeface="Eyrhoavdoykqfqglrijbhcjkdbb" panose="020B0504030101020102" pitchFamily="34" charset="0"/>
              </a:rPr>
              <a:t>unterbrechen</a:t>
            </a:r>
            <a:endParaRPr lang="de-CH" sz="1400">
              <a:latin typeface="Eyrhoavdoykqfqglrijbhcjkdbb" panose="020B0504030101020102" pitchFamily="34" charset="0"/>
            </a:endParaRPr>
          </a:p>
          <a:p>
            <a:pPr>
              <a:lnSpc>
                <a:spcPct val="200000"/>
              </a:lnSpc>
            </a:pPr>
            <a:r>
              <a:rPr lang="de-CH" sz="1400">
                <a:latin typeface="Eyrhoavdoykqfqglrijbhcjkdbb" panose="020B0504030101020102" pitchFamily="34" charset="0"/>
              </a:rPr>
              <a:t>GeVo </a:t>
            </a:r>
            <a:r>
              <a:rPr lang="de-CH" sz="1400" smtClean="0">
                <a:latin typeface="Eyrhoavdoykqfqglrijbhcjkdbb" panose="020B0504030101020102" pitchFamily="34" charset="0"/>
              </a:rPr>
              <a:t>löschen</a:t>
            </a:r>
            <a:endParaRPr lang="de-CH" sz="1400">
              <a:latin typeface="Eyrhoavdoykqfqglrijbhcjkdbb" panose="020B0504030101020102" pitchFamily="34" charset="0"/>
            </a:endParaRPr>
          </a:p>
          <a:p>
            <a:pPr>
              <a:lnSpc>
                <a:spcPct val="200000"/>
              </a:lnSpc>
            </a:pPr>
            <a:r>
              <a:rPr lang="de-CH" sz="1400">
                <a:latin typeface="Eyrhoavdoykqfqglrijbhcjkdbb" panose="020B0504030101020102" pitchFamily="34" charset="0"/>
              </a:rPr>
              <a:t>GeVo </a:t>
            </a:r>
            <a:r>
              <a:rPr lang="de-CH" sz="1400" smtClean="0">
                <a:latin typeface="Eyrhoavdoykqfqglrijbhcjkdbb" panose="020B0504030101020102" pitchFamily="34" charset="0"/>
              </a:rPr>
              <a:t>stornieren</a:t>
            </a:r>
            <a:endParaRPr lang="de-CH" sz="1400" dirty="0">
              <a:latin typeface="Eyrhoavdoykqfqglrijbhcjkdbb" panose="020B0504030101020102" pitchFamily="34" charset="0"/>
            </a:endParaRPr>
          </a:p>
          <a:p>
            <a:pPr>
              <a:lnSpc>
                <a:spcPct val="200000"/>
              </a:lnSpc>
            </a:pPr>
            <a:r>
              <a:rPr lang="de-CH" sz="1400" smtClean="0">
                <a:latin typeface="Eyrhoavdoykqfqglrijbhcjkdbb" panose="020B0504030101020102" pitchFamily="34" charset="0"/>
              </a:rPr>
              <a:t>Stornierungs-Grund</a:t>
            </a:r>
            <a:endParaRPr lang="de-CH" sz="1400" dirty="0">
              <a:latin typeface="Eyrhoavdoykqfqglrijbhcjkdbb" panose="020B0504030101020102" pitchFamily="34" charset="0"/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6977851" y="2146866"/>
            <a:ext cx="2561713" cy="42301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40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Scherzanruf                        </a:t>
            </a:r>
            <a:r>
              <a:rPr lang="de-CH" sz="1400" smtClean="0">
                <a:solidFill>
                  <a:schemeClr val="tx1"/>
                </a:solidFill>
                <a:latin typeface="FontAwesome" pitchFamily="2" charset="0"/>
              </a:rPr>
              <a:t>   </a:t>
            </a:r>
          </a:p>
        </p:txBody>
      </p:sp>
      <p:sp>
        <p:nvSpPr>
          <p:cNvPr id="127" name="Oval 126"/>
          <p:cNvSpPr/>
          <p:nvPr/>
        </p:nvSpPr>
        <p:spPr>
          <a:xfrm>
            <a:off x="5059923" y="1909152"/>
            <a:ext cx="67410" cy="6741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8" name="Oval 127"/>
          <p:cNvSpPr/>
          <p:nvPr/>
        </p:nvSpPr>
        <p:spPr>
          <a:xfrm>
            <a:off x="5003155" y="1853330"/>
            <a:ext cx="180000" cy="180000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9" name="Oval 128"/>
          <p:cNvSpPr/>
          <p:nvPr/>
        </p:nvSpPr>
        <p:spPr>
          <a:xfrm>
            <a:off x="5003155" y="989041"/>
            <a:ext cx="180000" cy="180000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0" name="Oval 129"/>
          <p:cNvSpPr/>
          <p:nvPr/>
        </p:nvSpPr>
        <p:spPr>
          <a:xfrm>
            <a:off x="5003155" y="1406042"/>
            <a:ext cx="180000" cy="180000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1" name="TextBox 130"/>
          <p:cNvSpPr txBox="1"/>
          <p:nvPr/>
        </p:nvSpPr>
        <p:spPr>
          <a:xfrm>
            <a:off x="14148000" y="5089103"/>
            <a:ext cx="2400695" cy="460132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CH" sz="1400" b="1" dirty="0" smtClean="0">
                <a:latin typeface="Eyrhoavdoykqfqglrijbhcjkdbb" panose="020B0504030101020102" pitchFamily="34" charset="0"/>
              </a:rPr>
              <a:t>Andere Kommunikation</a:t>
            </a:r>
            <a:endParaRPr lang="de-CH" sz="1400" dirty="0">
              <a:latin typeface="Eyrhoavdoykqfqglrijbhcjkdbb" panose="020B0504030101020102" pitchFamily="34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14148000" y="8401471"/>
            <a:ext cx="2400695" cy="425635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CH" sz="1400" b="1" smtClean="0">
                <a:latin typeface="Eyrhoavdoykqfqglrijbhcjkdbb" panose="020B0504030101020102" pitchFamily="34" charset="0"/>
              </a:rPr>
              <a:t>Know-How</a:t>
            </a:r>
            <a:endParaRPr lang="de-CH" sz="1400" dirty="0">
              <a:latin typeface="Eyrhoavdoykqfqglrijbhcjkdbb" panose="020B0504030101020102" pitchFamily="34" charset="0"/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13902337" y="5161218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600" dirty="0">
                <a:solidFill>
                  <a:schemeClr val="bg1">
                    <a:lumMod val="50000"/>
                  </a:schemeClr>
                </a:solidFill>
                <a:latin typeface="FontAwesome" pitchFamily="2" charset="0"/>
              </a:rPr>
              <a:t></a:t>
            </a:r>
          </a:p>
        </p:txBody>
      </p:sp>
      <p:sp>
        <p:nvSpPr>
          <p:cNvPr id="203" name="Rectangle 202"/>
          <p:cNvSpPr/>
          <p:nvPr/>
        </p:nvSpPr>
        <p:spPr>
          <a:xfrm rot="16200000">
            <a:off x="13902337" y="8459977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600" dirty="0">
                <a:solidFill>
                  <a:schemeClr val="bg1">
                    <a:lumMod val="50000"/>
                  </a:schemeClr>
                </a:solidFill>
                <a:latin typeface="FontAwesome" pitchFamily="2" charset="0"/>
              </a:rPr>
              <a:t></a:t>
            </a:r>
          </a:p>
        </p:txBody>
      </p:sp>
      <p:sp>
        <p:nvSpPr>
          <p:cNvPr id="204" name="TextBox 203"/>
          <p:cNvSpPr txBox="1"/>
          <p:nvPr/>
        </p:nvSpPr>
        <p:spPr>
          <a:xfrm>
            <a:off x="13860139" y="5557356"/>
            <a:ext cx="3744416" cy="352410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r>
              <a:rPr lang="de-CH" sz="1400" dirty="0" smtClean="0">
                <a:latin typeface="Eyrhoavdoykqfqglrijbhcjkdbb" panose="020B0504030101020102" pitchFamily="34" charset="0"/>
              </a:rPr>
              <a:t>Offene Kommunikation     </a:t>
            </a:r>
            <a:r>
              <a:rPr lang="de-CH" sz="1400" u="sng" dirty="0" smtClean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alle anzeigen</a:t>
            </a:r>
            <a:endParaRPr lang="de-CH" sz="1400" u="sng" dirty="0">
              <a:solidFill>
                <a:schemeClr val="accent5">
                  <a:lumMod val="75000"/>
                </a:schemeClr>
              </a:solidFill>
              <a:latin typeface="Eyrhoavdoykqfqglrijbhcjkdbb" panose="020B0504030101020102" pitchFamily="34" charset="0"/>
            </a:endParaRPr>
          </a:p>
        </p:txBody>
      </p:sp>
      <p:graphicFrame>
        <p:nvGraphicFramePr>
          <p:cNvPr id="205" name="Table 2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3981798"/>
              </p:ext>
            </p:extLst>
          </p:nvPr>
        </p:nvGraphicFramePr>
        <p:xfrm>
          <a:off x="13913097" y="6010589"/>
          <a:ext cx="3600400" cy="2160000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3600400"/>
              </a:tblGrid>
              <a:tr h="635294">
                <a:tc>
                  <a:txBody>
                    <a:bodyPr/>
                    <a:lstStyle/>
                    <a:p>
                      <a:r>
                        <a:rPr lang="de-CH" sz="1200" dirty="0" smtClean="0">
                          <a:latin typeface="Eyrhoavdoykqfqglrijbhcjkdbb" panose="020B0504030101020102" pitchFamily="34" charset="0"/>
                        </a:rPr>
                        <a:t>16.06.2014 14:32 Eingangskommunikation</a:t>
                      </a:r>
                      <a:br>
                        <a:rPr lang="de-CH" sz="1200" dirty="0" smtClean="0">
                          <a:latin typeface="Eyrhoavdoykqfqglrijbhcjkdbb" panose="020B0504030101020102" pitchFamily="34" charset="0"/>
                        </a:rPr>
                      </a:br>
                      <a:r>
                        <a:rPr lang="de-CH" sz="1200" dirty="0" smtClean="0">
                          <a:latin typeface="Eyrhoavdoykqfqglrijbhcjkdbb" panose="020B0504030101020102" pitchFamily="34" charset="0"/>
                        </a:rPr>
                        <a:t>von </a:t>
                      </a:r>
                      <a:r>
                        <a:rPr lang="de-CH" sz="1200" dirty="0" err="1" smtClean="0">
                          <a:latin typeface="Eyrhoavdoykqfqglrijbhcjkdbb" panose="020B0504030101020102" pitchFamily="34" charset="0"/>
                        </a:rPr>
                        <a:t>Wegmueller</a:t>
                      </a:r>
                      <a:r>
                        <a:rPr lang="de-CH" sz="1200" dirty="0" smtClean="0">
                          <a:latin typeface="Eyrhoavdoykqfqglrijbhcjkdbb" panose="020B0504030101020102" pitchFamily="34" charset="0"/>
                        </a:rPr>
                        <a:t>,</a:t>
                      </a:r>
                      <a:r>
                        <a:rPr lang="de-CH" sz="1200" baseline="0" dirty="0" smtClean="0">
                          <a:latin typeface="Eyrhoavdoykqfqglrijbhcjkdbb" panose="020B0504030101020102" pitchFamily="34" charset="0"/>
                        </a:rPr>
                        <a:t> André</a:t>
                      </a:r>
                      <a:endParaRPr lang="de-CH" sz="1200" dirty="0">
                        <a:latin typeface="Eyrhoavdoykqfqglrijbhcjkdbb" panose="020B0504030101020102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5294">
                <a:tc>
                  <a:txBody>
                    <a:bodyPr/>
                    <a:lstStyle/>
                    <a:p>
                      <a:pPr marL="0" marR="0" indent="0" algn="l" defTabSz="18989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200" dirty="0" smtClean="0">
                          <a:latin typeface="Eyrhoavdoykqfqglrijbhcjkdbb" panose="020B0504030101020102" pitchFamily="34" charset="0"/>
                        </a:rPr>
                        <a:t>13.06.2014 09:12 Eingangskommunikation</a:t>
                      </a:r>
                      <a:br>
                        <a:rPr lang="de-CH" sz="1200" dirty="0" smtClean="0">
                          <a:latin typeface="Eyrhoavdoykqfqglrijbhcjkdbb" panose="020B0504030101020102" pitchFamily="34" charset="0"/>
                        </a:rPr>
                      </a:br>
                      <a:r>
                        <a:rPr lang="de-CH" sz="1200" dirty="0" smtClean="0">
                          <a:latin typeface="Eyrhoavdoykqfqglrijbhcjkdbb" panose="020B0504030101020102" pitchFamily="34" charset="0"/>
                        </a:rPr>
                        <a:t>von </a:t>
                      </a:r>
                      <a:r>
                        <a:rPr lang="de-CH" sz="1200" dirty="0" err="1" smtClean="0">
                          <a:latin typeface="Eyrhoavdoykqfqglrijbhcjkdbb" panose="020B0504030101020102" pitchFamily="34" charset="0"/>
                        </a:rPr>
                        <a:t>Wegmueller</a:t>
                      </a:r>
                      <a:r>
                        <a:rPr lang="de-CH" sz="1200" dirty="0" smtClean="0">
                          <a:latin typeface="Eyrhoavdoykqfqglrijbhcjkdbb" panose="020B0504030101020102" pitchFamily="34" charset="0"/>
                        </a:rPr>
                        <a:t>,</a:t>
                      </a:r>
                      <a:r>
                        <a:rPr lang="de-CH" sz="1200" baseline="0" dirty="0" smtClean="0">
                          <a:latin typeface="Eyrhoavdoykqfqglrijbhcjkdbb" panose="020B0504030101020102" pitchFamily="34" charset="0"/>
                        </a:rPr>
                        <a:t> André</a:t>
                      </a:r>
                      <a:endParaRPr lang="de-CH" sz="1200" dirty="0" smtClean="0">
                        <a:latin typeface="Eyrhoavdoykqfqglrijbhcjkdbb" panose="020B0504030101020102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89412">
                <a:tc>
                  <a:txBody>
                    <a:bodyPr/>
                    <a:lstStyle/>
                    <a:p>
                      <a:pPr marL="0" marR="0" indent="0" algn="l" defTabSz="18989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200" dirty="0" smtClean="0">
                          <a:latin typeface="Eyrhoavdoykqfqglrijbhcjkdbb" panose="020B0504030101020102" pitchFamily="34" charset="0"/>
                        </a:rPr>
                        <a:t>12.06.2014 16:25 Eingangskommunikation</a:t>
                      </a:r>
                      <a:br>
                        <a:rPr lang="de-CH" sz="1200" dirty="0" smtClean="0">
                          <a:latin typeface="Eyrhoavdoykqfqglrijbhcjkdbb" panose="020B0504030101020102" pitchFamily="34" charset="0"/>
                        </a:rPr>
                      </a:br>
                      <a:r>
                        <a:rPr lang="de-CH" sz="1200" dirty="0" smtClean="0">
                          <a:latin typeface="Eyrhoavdoykqfqglrijbhcjkdbb" panose="020B0504030101020102" pitchFamily="34" charset="0"/>
                        </a:rPr>
                        <a:t>von </a:t>
                      </a:r>
                      <a:r>
                        <a:rPr lang="de-CH" sz="1200" dirty="0" err="1" smtClean="0">
                          <a:latin typeface="Eyrhoavdoykqfqglrijbhcjkdbb" panose="020B0504030101020102" pitchFamily="34" charset="0"/>
                        </a:rPr>
                        <a:t>Wegmueller</a:t>
                      </a:r>
                      <a:r>
                        <a:rPr lang="de-CH" sz="1200" dirty="0" smtClean="0">
                          <a:latin typeface="Eyrhoavdoykqfqglrijbhcjkdbb" panose="020B0504030101020102" pitchFamily="34" charset="0"/>
                        </a:rPr>
                        <a:t>,</a:t>
                      </a:r>
                      <a:r>
                        <a:rPr lang="de-CH" sz="1200" baseline="0" dirty="0" smtClean="0">
                          <a:latin typeface="Eyrhoavdoykqfqglrijbhcjkdbb" panose="020B0504030101020102" pitchFamily="34" charset="0"/>
                        </a:rPr>
                        <a:t> André</a:t>
                      </a:r>
                      <a:endParaRPr lang="de-CH" sz="1200" dirty="0" smtClean="0">
                        <a:latin typeface="Eyrhoavdoykqfqglrijbhcjkdbb" panose="020B0504030101020102" pitchFamily="34" charset="0"/>
                      </a:endParaRPr>
                    </a:p>
                    <a:p>
                      <a:endParaRPr lang="de-CH" sz="1200" dirty="0">
                        <a:latin typeface="Eyrhoavdoykqfqglrijbhcjkdbb" panose="020B0504030101020102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cxnSp>
        <p:nvCxnSpPr>
          <p:cNvPr id="206" name="Straight Connector 205"/>
          <p:cNvCxnSpPr/>
          <p:nvPr/>
        </p:nvCxnSpPr>
        <p:spPr>
          <a:xfrm>
            <a:off x="13911862" y="6010349"/>
            <a:ext cx="359033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/>
          <p:cNvCxnSpPr/>
          <p:nvPr/>
        </p:nvCxnSpPr>
        <p:spPr>
          <a:xfrm flipV="1">
            <a:off x="13911862" y="7874593"/>
            <a:ext cx="3590335" cy="796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xtBox 207"/>
          <p:cNvSpPr txBox="1"/>
          <p:nvPr/>
        </p:nvSpPr>
        <p:spPr>
          <a:xfrm>
            <a:off x="14076163" y="8049061"/>
            <a:ext cx="3024336" cy="352410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r>
              <a:rPr lang="de-CH" sz="1400" u="sng" dirty="0" smtClean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Neue Kommunikation</a:t>
            </a:r>
            <a:endParaRPr lang="de-CH" sz="1400" u="sng" dirty="0">
              <a:solidFill>
                <a:schemeClr val="accent5">
                  <a:lumMod val="75000"/>
                </a:schemeClr>
              </a:solidFill>
              <a:latin typeface="Eyrhoavdoykqfqglrijbhcjkdbb" panose="020B0504030101020102" pitchFamily="34" charset="0"/>
            </a:endParaRPr>
          </a:p>
        </p:txBody>
      </p:sp>
      <p:grpSp>
        <p:nvGrpSpPr>
          <p:cNvPr id="209" name="Group 208"/>
          <p:cNvGrpSpPr/>
          <p:nvPr/>
        </p:nvGrpSpPr>
        <p:grpSpPr>
          <a:xfrm>
            <a:off x="13996746" y="8147456"/>
            <a:ext cx="144000" cy="144000"/>
            <a:chOff x="4789004" y="2208312"/>
            <a:chExt cx="963724" cy="936104"/>
          </a:xfrm>
          <a:solidFill>
            <a:schemeClr val="accent5">
              <a:lumMod val="75000"/>
            </a:schemeClr>
          </a:solidFill>
        </p:grpSpPr>
        <p:sp>
          <p:nvSpPr>
            <p:cNvPr id="210" name="Rectangle 209"/>
            <p:cNvSpPr/>
            <p:nvPr/>
          </p:nvSpPr>
          <p:spPr>
            <a:xfrm>
              <a:off x="5126850" y="2208312"/>
              <a:ext cx="288032" cy="936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11" name="Rectangle 210"/>
            <p:cNvSpPr/>
            <p:nvPr/>
          </p:nvSpPr>
          <p:spPr>
            <a:xfrm rot="5400000">
              <a:off x="5126850" y="2194502"/>
              <a:ext cx="288032" cy="9637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sp>
        <p:nvSpPr>
          <p:cNvPr id="212" name="TextBox 211"/>
          <p:cNvSpPr txBox="1"/>
          <p:nvPr/>
        </p:nvSpPr>
        <p:spPr>
          <a:xfrm>
            <a:off x="14148000" y="10489703"/>
            <a:ext cx="2400695" cy="460132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CH" sz="1400" b="1" smtClean="0">
                <a:latin typeface="Eyrhoavdoykqfqglrijbhcjkdbb" panose="020B0504030101020102" pitchFamily="34" charset="0"/>
              </a:rPr>
              <a:t>Aktionen zum Schritt</a:t>
            </a:r>
            <a:endParaRPr lang="de-CH" sz="1400" dirty="0">
              <a:latin typeface="Eyrhoavdoykqfqglrijbhcjkdbb" panose="020B0504030101020102" pitchFamily="34" charset="0"/>
            </a:endParaRPr>
          </a:p>
        </p:txBody>
      </p:sp>
      <p:sp>
        <p:nvSpPr>
          <p:cNvPr id="213" name="Rectangle 212"/>
          <p:cNvSpPr/>
          <p:nvPr/>
        </p:nvSpPr>
        <p:spPr>
          <a:xfrm>
            <a:off x="13932147" y="10548209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600" dirty="0">
                <a:solidFill>
                  <a:schemeClr val="bg1">
                    <a:lumMod val="50000"/>
                  </a:schemeClr>
                </a:solidFill>
                <a:latin typeface="FontAwesome" pitchFamily="2" charset="0"/>
              </a:rPr>
              <a:t></a:t>
            </a:r>
          </a:p>
        </p:txBody>
      </p:sp>
      <p:sp>
        <p:nvSpPr>
          <p:cNvPr id="214" name="TextBox 213"/>
          <p:cNvSpPr txBox="1"/>
          <p:nvPr/>
        </p:nvSpPr>
        <p:spPr>
          <a:xfrm>
            <a:off x="13879317" y="10932863"/>
            <a:ext cx="3024336" cy="1645072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r>
              <a:rPr lang="de-CH" sz="1400" u="sng" smtClean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Wiedervorlage</a:t>
            </a:r>
          </a:p>
          <a:p>
            <a:r>
              <a:rPr lang="de-CH" sz="1400" u="sng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Neue Aufgabe</a:t>
            </a:r>
          </a:p>
          <a:p>
            <a:r>
              <a:rPr lang="de-CH" sz="1400" u="sng" smtClean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Telefonische Korrespondenz</a:t>
            </a:r>
          </a:p>
          <a:p>
            <a:r>
              <a:rPr lang="de-CH" sz="1400" u="sng" smtClean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Schriftliche Korrespondenz</a:t>
            </a:r>
          </a:p>
          <a:p>
            <a:r>
              <a:rPr lang="de-CH" sz="1400" u="sng" smtClean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Schriftlich weiterleiten</a:t>
            </a:r>
          </a:p>
          <a:p>
            <a:r>
              <a:rPr lang="de-CH" sz="1400" u="sng" smtClean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Telefonisch weiterleiten</a:t>
            </a:r>
            <a:endParaRPr lang="de-CH" sz="1400" u="sng">
              <a:solidFill>
                <a:schemeClr val="accent5">
                  <a:lumMod val="75000"/>
                </a:schemeClr>
              </a:solidFill>
              <a:latin typeface="Eyrhoavdoykqfqglrijbhcjkdbb" panose="020B0504030101020102" pitchFamily="34" charset="0"/>
            </a:endParaRPr>
          </a:p>
          <a:p>
            <a:endParaRPr lang="de-CH" sz="1400" u="sng" dirty="0">
              <a:solidFill>
                <a:schemeClr val="accent5">
                  <a:lumMod val="75000"/>
                </a:schemeClr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215" name="TextBox 214"/>
          <p:cNvSpPr txBox="1"/>
          <p:nvPr/>
        </p:nvSpPr>
        <p:spPr>
          <a:xfrm>
            <a:off x="14140746" y="4585047"/>
            <a:ext cx="2400695" cy="425635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CH" sz="1400" b="1" smtClean="0">
                <a:latin typeface="Eyrhoavdoykqfqglrijbhcjkdbb" panose="020B0504030101020102" pitchFamily="34" charset="0"/>
              </a:rPr>
              <a:t>Aktuelle Geschäftsvorfälle</a:t>
            </a:r>
            <a:endParaRPr lang="de-CH" sz="1400" dirty="0">
              <a:latin typeface="Eyrhoavdoykqfqglrijbhcjkdbb" panose="020B0504030101020102" pitchFamily="34" charset="0"/>
            </a:endParaRPr>
          </a:p>
        </p:txBody>
      </p:sp>
      <p:sp>
        <p:nvSpPr>
          <p:cNvPr id="216" name="Rectangle 215"/>
          <p:cNvSpPr/>
          <p:nvPr/>
        </p:nvSpPr>
        <p:spPr>
          <a:xfrm rot="16200000">
            <a:off x="13895083" y="4643553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600" dirty="0">
                <a:solidFill>
                  <a:schemeClr val="bg1">
                    <a:lumMod val="50000"/>
                  </a:schemeClr>
                </a:solidFill>
                <a:latin typeface="FontAwesome" pitchFamily="2" charset="0"/>
              </a:rPr>
              <a:t></a:t>
            </a:r>
          </a:p>
        </p:txBody>
      </p:sp>
      <p:sp>
        <p:nvSpPr>
          <p:cNvPr id="217" name="Rectangle 216"/>
          <p:cNvSpPr/>
          <p:nvPr/>
        </p:nvSpPr>
        <p:spPr>
          <a:xfrm>
            <a:off x="8224019" y="3854477"/>
            <a:ext cx="2160240" cy="64807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40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Spezieller Abbrechen Dialog</a:t>
            </a:r>
            <a:endParaRPr lang="de-CH" sz="1400" dirty="0" smtClean="0">
              <a:solidFill>
                <a:schemeClr val="tx1"/>
              </a:solidFill>
              <a:latin typeface="Eyrhoavdoykqfqglrijbhcjkdbb" panose="020B050403010102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8003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" name="Straight Connector 76"/>
          <p:cNvCxnSpPr/>
          <p:nvPr/>
        </p:nvCxnSpPr>
        <p:spPr>
          <a:xfrm>
            <a:off x="4794751" y="676479"/>
            <a:ext cx="0" cy="456888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V="1">
            <a:off x="2267868" y="1219224"/>
            <a:ext cx="15521043" cy="10943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ounded Rectangle 96"/>
          <p:cNvSpPr/>
          <p:nvPr/>
        </p:nvSpPr>
        <p:spPr>
          <a:xfrm>
            <a:off x="2588791" y="1800299"/>
            <a:ext cx="12502647" cy="408484"/>
          </a:xfrm>
          <a:prstGeom prst="round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5642" tIns="67821" rIns="135642" bIns="67821" rtlCol="0" anchor="ctr"/>
          <a:lstStyle/>
          <a:p>
            <a:pPr algn="ctr"/>
            <a:r>
              <a:rPr lang="de-CH" smtClean="0"/>
              <a:t>%</a:t>
            </a:r>
            <a:endParaRPr lang="de-CH"/>
          </a:p>
        </p:txBody>
      </p:sp>
      <p:sp>
        <p:nvSpPr>
          <p:cNvPr id="82" name="Rechteck 21"/>
          <p:cNvSpPr/>
          <p:nvPr/>
        </p:nvSpPr>
        <p:spPr>
          <a:xfrm>
            <a:off x="2421122" y="756201"/>
            <a:ext cx="653416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60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Neuer Auftrag anlegen </a:t>
            </a:r>
            <a:r>
              <a:rPr lang="de-CH" sz="1600" smtClean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</a:t>
            </a:r>
            <a:r>
              <a:rPr lang="de-CH" sz="1600" smtClean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      Anzeigen    Bearbeiten    Dokument erstellen</a:t>
            </a:r>
            <a:endParaRPr lang="de-CH" sz="1600">
              <a:solidFill>
                <a:schemeClr val="accent5">
                  <a:lumMod val="75000"/>
                </a:schemeClr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349835" y="768623"/>
            <a:ext cx="1326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600" smtClean="0">
                <a:solidFill>
                  <a:schemeClr val="accent6">
                    <a:lumMod val="75000"/>
                  </a:schemeClr>
                </a:solidFill>
                <a:latin typeface="FontAwesome" pitchFamily="2" charset="0"/>
              </a:rPr>
              <a:t>    </a:t>
            </a:r>
            <a:endParaRPr lang="de-CH" sz="1600">
              <a:solidFill>
                <a:schemeClr val="accent6">
                  <a:lumMod val="75000"/>
                </a:schemeClr>
              </a:solidFill>
              <a:latin typeface="FontAwesome" pitchFamily="2" charset="0"/>
            </a:endParaRPr>
          </a:p>
        </p:txBody>
      </p:sp>
      <p:cxnSp>
        <p:nvCxnSpPr>
          <p:cNvPr id="91" name="Straight Connector 90"/>
          <p:cNvCxnSpPr/>
          <p:nvPr/>
        </p:nvCxnSpPr>
        <p:spPr>
          <a:xfrm>
            <a:off x="-81436" y="608731"/>
            <a:ext cx="17864611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hteck 18"/>
          <p:cNvSpPr/>
          <p:nvPr/>
        </p:nvSpPr>
        <p:spPr>
          <a:xfrm>
            <a:off x="695" y="1"/>
            <a:ext cx="17783175" cy="606234"/>
          </a:xfrm>
          <a:prstGeom prst="rect">
            <a:avLst/>
          </a:prstGeom>
          <a:solidFill>
            <a:srgbClr val="0082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3000" dirty="0"/>
          </a:p>
        </p:txBody>
      </p:sp>
      <p:sp>
        <p:nvSpPr>
          <p:cNvPr id="99" name="Rectangle 10"/>
          <p:cNvSpPr/>
          <p:nvPr/>
        </p:nvSpPr>
        <p:spPr>
          <a:xfrm>
            <a:off x="14213015" y="-44752"/>
            <a:ext cx="1159292" cy="553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de-CH" sz="2000" dirty="0" smtClean="0">
                <a:solidFill>
                  <a:schemeClr val="bg1"/>
                </a:solidFill>
                <a:latin typeface="FontAwesome" pitchFamily="2" charset="0"/>
              </a:rPr>
              <a:t></a:t>
            </a:r>
            <a:r>
              <a:rPr lang="de-CH" sz="3000" dirty="0" smtClean="0">
                <a:solidFill>
                  <a:schemeClr val="bg1"/>
                </a:solidFill>
                <a:latin typeface="FontAwesome" pitchFamily="2" charset="0"/>
              </a:rPr>
              <a:t> </a:t>
            </a:r>
            <a:r>
              <a:rPr lang="de-CH" sz="1600" dirty="0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Telefon</a:t>
            </a:r>
            <a:endParaRPr lang="de-CH" sz="1600" dirty="0">
              <a:solidFill>
                <a:schemeClr val="bg1"/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15444315" y="27256"/>
            <a:ext cx="1279517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de-CH" sz="2000" dirty="0" smtClean="0">
                <a:solidFill>
                  <a:schemeClr val="bg1"/>
                </a:solidFill>
                <a:latin typeface="FontAwesome" pitchFamily="2" charset="0"/>
              </a:rPr>
              <a:t></a:t>
            </a:r>
            <a:r>
              <a:rPr lang="de-CH" sz="2400" dirty="0" smtClean="0">
                <a:solidFill>
                  <a:schemeClr val="bg1"/>
                </a:solidFill>
                <a:latin typeface="FontAwesome" pitchFamily="2" charset="0"/>
              </a:rPr>
              <a:t> </a:t>
            </a:r>
            <a:r>
              <a:rPr lang="de-CH" sz="1600" dirty="0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Prozesse</a:t>
            </a:r>
            <a:endParaRPr lang="de-CH" sz="1600" dirty="0">
              <a:solidFill>
                <a:schemeClr val="bg1"/>
              </a:solidFill>
              <a:latin typeface="FontAwesome" pitchFamily="2" charset="0"/>
            </a:endParaRPr>
          </a:p>
        </p:txBody>
      </p:sp>
      <p:pic>
        <p:nvPicPr>
          <p:cNvPr id="10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1784" y="64751"/>
            <a:ext cx="447675" cy="447675"/>
          </a:xfrm>
          <a:prstGeom prst="rect">
            <a:avLst/>
          </a:prstGeom>
          <a:noFill/>
          <a:ln w="9525">
            <a:solidFill>
              <a:srgbClr val="005E74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16" name="TextBox 115"/>
          <p:cNvSpPr txBox="1"/>
          <p:nvPr/>
        </p:nvSpPr>
        <p:spPr>
          <a:xfrm>
            <a:off x="34603" y="108466"/>
            <a:ext cx="1739078" cy="413966"/>
          </a:xfrm>
          <a:prstGeom prst="rect">
            <a:avLst/>
          </a:prstGeom>
          <a:noFill/>
        </p:spPr>
        <p:txBody>
          <a:bodyPr wrap="none" lIns="135642" tIns="67821" rIns="135642" bIns="67821" rtlCol="0">
            <a:spAutoFit/>
          </a:bodyPr>
          <a:lstStyle/>
          <a:p>
            <a:r>
              <a:rPr lang="de-CH" sz="1800">
                <a:solidFill>
                  <a:schemeClr val="bg1"/>
                </a:solidFill>
                <a:latin typeface="FontAwesome" pitchFamily="2" charset="0"/>
              </a:rPr>
              <a:t> </a:t>
            </a:r>
            <a:r>
              <a:rPr lang="de-CH" sz="1800" smtClean="0">
                <a:solidFill>
                  <a:schemeClr val="bg1"/>
                </a:solidFill>
                <a:latin typeface="FontAwesome" pitchFamily="2" charset="0"/>
              </a:rPr>
              <a:t> </a:t>
            </a:r>
            <a:r>
              <a:rPr lang="de-CH" sz="1800" b="1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Eigene </a:t>
            </a:r>
            <a:r>
              <a:rPr lang="de-CH" sz="1800" b="1" dirty="0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Sicht</a:t>
            </a:r>
            <a:endParaRPr lang="de-CH" sz="1800" b="1" dirty="0">
              <a:solidFill>
                <a:schemeClr val="bg1"/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2282662" y="-19050"/>
            <a:ext cx="1480244" cy="6286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8" name="Rechteck 21"/>
          <p:cNvSpPr/>
          <p:nvPr/>
        </p:nvSpPr>
        <p:spPr>
          <a:xfrm>
            <a:off x="2469097" y="18557"/>
            <a:ext cx="1249203" cy="4694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400"/>
              </a:lnSpc>
            </a:pPr>
            <a:r>
              <a:rPr lang="de-CH" sz="1600" b="1" smtClean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Aufträge</a:t>
            </a:r>
            <a:endParaRPr lang="de-CH" sz="1600">
              <a:solidFill>
                <a:schemeClr val="bg1"/>
              </a:solidFill>
              <a:latin typeface="FontAwesome" pitchFamily="2" charset="0"/>
            </a:endParaRPr>
          </a:p>
        </p:txBody>
      </p:sp>
      <p:sp>
        <p:nvSpPr>
          <p:cNvPr id="119" name="Rectangle 118"/>
          <p:cNvSpPr/>
          <p:nvPr/>
        </p:nvSpPr>
        <p:spPr>
          <a:xfrm rot="5400000">
            <a:off x="102449" y="13005821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6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</a:t>
            </a:r>
          </a:p>
        </p:txBody>
      </p:sp>
      <p:cxnSp>
        <p:nvCxnSpPr>
          <p:cNvPr id="120" name="Straight Connector 119"/>
          <p:cNvCxnSpPr/>
          <p:nvPr/>
        </p:nvCxnSpPr>
        <p:spPr>
          <a:xfrm>
            <a:off x="3664311" y="12865967"/>
            <a:ext cx="14086312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14377014" y="12832120"/>
            <a:ext cx="1532792" cy="6099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100"/>
              </a:lnSpc>
            </a:pPr>
            <a:r>
              <a:rPr lang="de-CH" sz="1400" dirty="0" smtClean="0">
                <a:solidFill>
                  <a:schemeClr val="bg1">
                    <a:lumMod val="75000"/>
                  </a:schemeClr>
                </a:solidFill>
                <a:latin typeface="Eyrhoavdoykqfqglrijbhcjkdbb" panose="020B0504030101020102" pitchFamily="34" charset="0"/>
              </a:rPr>
              <a:t>51 Zeilen geladen</a:t>
            </a:r>
          </a:p>
          <a:p>
            <a:pPr>
              <a:lnSpc>
                <a:spcPts val="2100"/>
              </a:lnSpc>
            </a:pPr>
            <a:r>
              <a:rPr lang="de-CH" sz="1400" dirty="0" smtClean="0">
                <a:solidFill>
                  <a:schemeClr val="bg1">
                    <a:lumMod val="75000"/>
                  </a:schemeClr>
                </a:solidFill>
                <a:latin typeface="Eyrhoavdoykqfqglrijbhcjkdbb" panose="020B0504030101020102" pitchFamily="34" charset="0"/>
              </a:rPr>
              <a:t>Daten neu laden</a:t>
            </a:r>
            <a:endParaRPr lang="de-CH" sz="1400" dirty="0">
              <a:solidFill>
                <a:schemeClr val="bg1">
                  <a:lumMod val="75000"/>
                </a:schemeClr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15904924" y="12832120"/>
            <a:ext cx="1771639" cy="6099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100"/>
              </a:lnSpc>
            </a:pPr>
            <a:r>
              <a:rPr lang="de-CH" sz="1400" dirty="0" smtClean="0">
                <a:solidFill>
                  <a:schemeClr val="bg1">
                    <a:lumMod val="75000"/>
                  </a:schemeClr>
                </a:solidFill>
                <a:latin typeface="Eyrhoavdoykqfqglrijbhcjkdbb" panose="020B0504030101020102" pitchFamily="34" charset="0"/>
              </a:rPr>
              <a:t>Keine Zeile selektiert</a:t>
            </a:r>
          </a:p>
          <a:p>
            <a:pPr>
              <a:lnSpc>
                <a:spcPts val="2100"/>
              </a:lnSpc>
            </a:pPr>
            <a:r>
              <a:rPr lang="de-CH" sz="1400" dirty="0" smtClean="0">
                <a:solidFill>
                  <a:schemeClr val="bg1">
                    <a:lumMod val="75000"/>
                  </a:schemeClr>
                </a:solidFill>
                <a:latin typeface="Eyrhoavdoykqfqglrijbhcjkdbb" panose="020B0504030101020102" pitchFamily="34" charset="0"/>
              </a:rPr>
              <a:t>Alle selektieren</a:t>
            </a:r>
            <a:endParaRPr lang="de-CH" sz="1400" dirty="0">
              <a:solidFill>
                <a:schemeClr val="bg1">
                  <a:lumMod val="75000"/>
                </a:schemeClr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2372767" y="12931780"/>
            <a:ext cx="482824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4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</a:t>
            </a:r>
          </a:p>
        </p:txBody>
      </p:sp>
      <p:sp>
        <p:nvSpPr>
          <p:cNvPr id="124" name="Rectangle 123"/>
          <p:cNvSpPr/>
          <p:nvPr/>
        </p:nvSpPr>
        <p:spPr>
          <a:xfrm>
            <a:off x="2880633" y="12931780"/>
            <a:ext cx="458780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5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</a:t>
            </a:r>
          </a:p>
        </p:txBody>
      </p:sp>
      <p:sp>
        <p:nvSpPr>
          <p:cNvPr id="125" name="Rectangle 124"/>
          <p:cNvSpPr/>
          <p:nvPr/>
        </p:nvSpPr>
        <p:spPr>
          <a:xfrm>
            <a:off x="3397389" y="12939475"/>
            <a:ext cx="4491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4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</a:t>
            </a:r>
          </a:p>
        </p:txBody>
      </p:sp>
      <p:cxnSp>
        <p:nvCxnSpPr>
          <p:cNvPr id="126" name="Straight Connector 125"/>
          <p:cNvCxnSpPr/>
          <p:nvPr/>
        </p:nvCxnSpPr>
        <p:spPr>
          <a:xfrm>
            <a:off x="3960753" y="12912454"/>
            <a:ext cx="0" cy="50400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4032761" y="12954789"/>
            <a:ext cx="5148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4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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4604411" y="12954789"/>
            <a:ext cx="4491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4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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5112881" y="12954789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400" dirty="0">
                <a:solidFill>
                  <a:schemeClr val="bg1">
                    <a:lumMod val="75000"/>
                  </a:schemeClr>
                </a:solidFill>
                <a:latin typeface="FontAwesome" pitchFamily="2" charset="0"/>
              </a:rPr>
              <a:t></a:t>
            </a:r>
          </a:p>
        </p:txBody>
      </p:sp>
      <p:cxnSp>
        <p:nvCxnSpPr>
          <p:cNvPr id="130" name="Straight Connector 129"/>
          <p:cNvCxnSpPr/>
          <p:nvPr/>
        </p:nvCxnSpPr>
        <p:spPr>
          <a:xfrm>
            <a:off x="5760953" y="12912454"/>
            <a:ext cx="0" cy="50400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>
            <a:off x="14379617" y="12912454"/>
            <a:ext cx="0" cy="50400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>
            <a:off x="15862077" y="12912454"/>
            <a:ext cx="0" cy="50400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3" name="Table 1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8545954"/>
              </p:ext>
            </p:extLst>
          </p:nvPr>
        </p:nvGraphicFramePr>
        <p:xfrm>
          <a:off x="2604026" y="1450963"/>
          <a:ext cx="12226125" cy="2430000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2823230"/>
                <a:gridCol w="1091782"/>
                <a:gridCol w="1164567"/>
                <a:gridCol w="873425"/>
                <a:gridCol w="1091782"/>
                <a:gridCol w="873425"/>
                <a:gridCol w="1018996"/>
                <a:gridCol w="980062"/>
                <a:gridCol w="1135118"/>
                <a:gridCol w="1173738"/>
              </a:tblGrid>
              <a:tr h="405000"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Betreff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Auftrag…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Sparte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Kunde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Verkäufer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Land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Status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Preis [C…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Start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smtClean="0">
                          <a:latin typeface="Eyrhoavdoykqfqglrijbhcjkdbb" panose="020B0504030101020102" pitchFamily="34" charset="0"/>
                        </a:rPr>
                        <a:t>Ende          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05000"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2002 PRD CTMS </a:t>
                      </a:r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Sup</a:t>
                      </a:r>
                      <a:r>
                        <a:rPr lang="de-CH" sz="1400" spc="0" baseline="0" dirty="0" smtClean="0">
                          <a:latin typeface="Eyrhoavdoykqfqglrijbhcjkdbb" panose="020B0504030101020102" pitchFamily="34" charset="0"/>
                        </a:rPr>
                        <a:t> &amp; </a:t>
                      </a:r>
                      <a:r>
                        <a:rPr lang="de-CH" sz="1400" spc="0" baseline="0" dirty="0" err="1" smtClean="0">
                          <a:latin typeface="Eyrhoavdoykqfqglrijbhcjkdbb" panose="020B0504030101020102" pitchFamily="34" charset="0"/>
                        </a:rPr>
                        <a:t>Maint</a:t>
                      </a:r>
                      <a:r>
                        <a:rPr lang="de-CH" sz="1400" spc="0" baseline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02-0L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Bodyleasi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JNJ PRD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Vo-Sc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USA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Lieferung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0.00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01.01.2002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31.03.2002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05000">
                <a:tc>
                  <a:txBody>
                    <a:bodyPr/>
                    <a:lstStyle/>
                    <a:p>
                      <a:r>
                        <a:rPr lang="de-CH" sz="1400" smtClean="0">
                          <a:latin typeface="Eyrhoavdoykqfqglrijbhcjkdbb" panose="020B0504030101020102" pitchFamily="34" charset="0"/>
                        </a:rPr>
                        <a:t>BSI CRM Walbusch Phase 1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02-0L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Bodyleasi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JNJ PRD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Vo-Sc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USA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Lieferung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0.00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01.01.2002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31.03.2002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05000">
                <a:tc>
                  <a:txBody>
                    <a:bodyPr/>
                    <a:lstStyle/>
                    <a:p>
                      <a:r>
                        <a:rPr lang="de-CH" sz="1400" smtClean="0">
                          <a:latin typeface="Eyrhoavdoykqfqglrijbhcjkdbb" panose="020B0504030101020102" pitchFamily="34" charset="0"/>
                        </a:rPr>
                        <a:t>BSI POS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02-0L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Bodyleasi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JNJ PRD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Vo-Sc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USA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Lieferung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0.00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01.01.2002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31.03.2002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05000">
                <a:tc>
                  <a:txBody>
                    <a:bodyPr/>
                    <a:lstStyle/>
                    <a:p>
                      <a:r>
                        <a:rPr lang="de-CH" sz="1400" smtClean="0">
                          <a:latin typeface="Eyrhoavdoykqfqglrijbhcjkdbb" panose="020B0504030101020102" pitchFamily="34" charset="0"/>
                        </a:rPr>
                        <a:t>BSI Scout 3 – 2014/6 Luna RT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02-0L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Bodyleasi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JNJ PRD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Vo-Sc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USA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Lieferung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0.00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01.01.2002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31.03.2002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05000">
                <a:tc>
                  <a:txBody>
                    <a:bodyPr/>
                    <a:lstStyle/>
                    <a:p>
                      <a:r>
                        <a:rPr lang="de-CH" sz="1400" smtClean="0">
                          <a:latin typeface="Eyrhoavdoykqfqglrijbhcjkdbb" panose="020B0504030101020102" pitchFamily="34" charset="0"/>
                        </a:rPr>
                        <a:t>Scout Html UI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02-0L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Bodyleasi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JNJ PRD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Vo-Sc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USA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Lieferung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0.00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01.01.2002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31.03.2002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cxnSp>
        <p:nvCxnSpPr>
          <p:cNvPr id="17" name="Straight Connector 16"/>
          <p:cNvCxnSpPr/>
          <p:nvPr/>
        </p:nvCxnSpPr>
        <p:spPr>
          <a:xfrm>
            <a:off x="2266851" y="0"/>
            <a:ext cx="0" cy="13490575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5424851" y="4911307"/>
            <a:ext cx="2068742" cy="270715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40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Tablet-Darstellung analog Desktop, Baum nur in Breadcrumb</a:t>
            </a:r>
          </a:p>
          <a:p>
            <a:endParaRPr lang="de-CH" sz="1400">
              <a:solidFill>
                <a:schemeClr val="tx1"/>
              </a:solidFill>
              <a:latin typeface="Eyrhoavdoykqfqglrijbhcjkdbb" panose="020B0504030101020102" pitchFamily="34" charset="0"/>
            </a:endParaRPr>
          </a:p>
          <a:p>
            <a:r>
              <a:rPr lang="de-CH" sz="140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-&gt; Responsive Design</a:t>
            </a:r>
          </a:p>
          <a:p>
            <a:endParaRPr lang="de-CH" sz="1400">
              <a:solidFill>
                <a:schemeClr val="tx1"/>
              </a:solidFill>
              <a:latin typeface="Eyrhoavdoykqfqglrijbhcjkdbb" panose="020B0504030101020102" pitchFamily="34" charset="0"/>
            </a:endParaRPr>
          </a:p>
          <a:p>
            <a:r>
              <a:rPr lang="de-CH" sz="140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Hochformat verbieten Oder in Mobile-Modus wechseln</a:t>
            </a:r>
          </a:p>
          <a:p>
            <a:r>
              <a:rPr lang="de-CH" sz="140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Oder Baum oberhalb Tabelle darstellen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440" y="756201"/>
            <a:ext cx="1874295" cy="5829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71650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" name="Straight Connector 76"/>
          <p:cNvCxnSpPr/>
          <p:nvPr/>
        </p:nvCxnSpPr>
        <p:spPr>
          <a:xfrm>
            <a:off x="6201003" y="676479"/>
            <a:ext cx="0" cy="456888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42220" y="624607"/>
            <a:ext cx="2400695" cy="7985269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Firmen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Personen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Aufträge</a:t>
            </a:r>
          </a:p>
          <a:p>
            <a:pPr>
              <a:lnSpc>
                <a:spcPts val="3400"/>
              </a:lnSpc>
            </a:pPr>
            <a:endParaRPr lang="de-CH" sz="1400" dirty="0" smtClean="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endParaRPr lang="de-CH" sz="1400" dirty="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endParaRPr lang="de-CH" sz="1400" dirty="0" smtClean="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endParaRPr lang="de-CH" sz="1400" dirty="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endParaRPr lang="de-CH" sz="1400" dirty="0" smtClean="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Aktive </a:t>
            </a:r>
            <a:r>
              <a:rPr lang="de-CH" sz="1400" dirty="0">
                <a:latin typeface="Eyrhoavdoykqfqglrijbhcjkdbb" panose="020B0504030101020102" pitchFamily="34" charset="0"/>
              </a:rPr>
              <a:t>Kampagnen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Menü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Buchungen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Kurse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Standardverteiler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Tickets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Geschäftsvorfälle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Kommunikationen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Aufgaben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Gesperrte Objekte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79723" y="1602354"/>
            <a:ext cx="2214178" cy="408484"/>
          </a:xfrm>
          <a:prstGeom prst="round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5642" tIns="67821" rIns="135642" bIns="67821" rtlCol="0" anchor="ctr"/>
          <a:lstStyle/>
          <a:p>
            <a:pPr algn="ctr"/>
            <a:endParaRPr lang="de-CH"/>
          </a:p>
        </p:txBody>
      </p:sp>
      <p:sp>
        <p:nvSpPr>
          <p:cNvPr id="27" name="TextBox 26"/>
          <p:cNvSpPr txBox="1"/>
          <p:nvPr/>
        </p:nvSpPr>
        <p:spPr>
          <a:xfrm>
            <a:off x="629717" y="1924199"/>
            <a:ext cx="3528392" cy="2317051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ts val="3400"/>
              </a:lnSpc>
            </a:pPr>
            <a:r>
              <a:rPr lang="de-CH" sz="1400">
                <a:latin typeface="Eyrhoavdoykqfqglrijbhcjkdbb" panose="020B0504030101020102" pitchFamily="34" charset="0"/>
              </a:rPr>
              <a:t>2002 PRD CTMS Sup &amp; </a:t>
            </a:r>
            <a:r>
              <a:rPr lang="de-CH" sz="1400" smtClean="0">
                <a:latin typeface="Eyrhoavdoykqfqglrijbhcjkdbb" panose="020B0504030101020102" pitchFamily="34" charset="0"/>
              </a:rPr>
              <a:t>Maint Jan-Feb</a:t>
            </a:r>
            <a:endParaRPr lang="de-CH" sz="140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r>
              <a:rPr lang="de-CH" sz="1400">
                <a:latin typeface="Eyrhoavdoykqfqglrijbhcjkdbb" panose="020B0504030101020102" pitchFamily="34" charset="0"/>
              </a:rPr>
              <a:t>BSI CRM Walbusch Phase 1 (11-8P)</a:t>
            </a:r>
          </a:p>
          <a:p>
            <a:pPr>
              <a:lnSpc>
                <a:spcPts val="3400"/>
              </a:lnSpc>
            </a:pPr>
            <a:r>
              <a:rPr lang="de-CH" sz="1400">
                <a:latin typeface="Eyrhoavdoykqfqglrijbhcjkdbb" panose="020B0504030101020102" pitchFamily="34" charset="0"/>
              </a:rPr>
              <a:t>BSI POS (12-85)</a:t>
            </a:r>
          </a:p>
          <a:p>
            <a:pPr>
              <a:lnSpc>
                <a:spcPts val="3400"/>
              </a:lnSpc>
            </a:pPr>
            <a:r>
              <a:rPr lang="de-CH" sz="1400">
                <a:latin typeface="Eyrhoavdoykqfqglrijbhcjkdbb" panose="020B0504030101020102" pitchFamily="34" charset="0"/>
              </a:rPr>
              <a:t>BSI Scout 3 – 2014/6 Luna RT (13-4N)</a:t>
            </a:r>
          </a:p>
          <a:p>
            <a:pPr>
              <a:lnSpc>
                <a:spcPts val="3400"/>
              </a:lnSpc>
            </a:pPr>
            <a:r>
              <a:rPr lang="de-CH" sz="1400">
                <a:latin typeface="Eyrhoavdoykqfqglrijbhcjkdbb" panose="020B0504030101020102" pitchFamily="34" charset="0"/>
              </a:rPr>
              <a:t>Scout Html UI (14-4J)</a:t>
            </a:r>
            <a:endParaRPr lang="de-CH" sz="1400" dirty="0">
              <a:latin typeface="Eyrhoavdoykqfqglrijbhcjkdbb" panose="020B0504030101020102" pitchFamily="34" charset="0"/>
            </a:endParaRPr>
          </a:p>
        </p:txBody>
      </p:sp>
      <p:grpSp>
        <p:nvGrpSpPr>
          <p:cNvPr id="32" name="Group 31"/>
          <p:cNvGrpSpPr/>
          <p:nvPr/>
        </p:nvGrpSpPr>
        <p:grpSpPr>
          <a:xfrm rot="2700000">
            <a:off x="288041" y="1729239"/>
            <a:ext cx="180000" cy="180000"/>
            <a:chOff x="4789004" y="2208312"/>
            <a:chExt cx="963724" cy="936104"/>
          </a:xfrm>
          <a:solidFill>
            <a:schemeClr val="accent5">
              <a:lumMod val="75000"/>
            </a:schemeClr>
          </a:solidFill>
        </p:grpSpPr>
        <p:sp>
          <p:nvSpPr>
            <p:cNvPr id="33" name="Rectangle 32"/>
            <p:cNvSpPr/>
            <p:nvPr/>
          </p:nvSpPr>
          <p:spPr>
            <a:xfrm>
              <a:off x="5126850" y="2208312"/>
              <a:ext cx="288032" cy="936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" name="Rectangle 33"/>
            <p:cNvSpPr/>
            <p:nvPr/>
          </p:nvSpPr>
          <p:spPr>
            <a:xfrm rot="5400000">
              <a:off x="5126850" y="2194502"/>
              <a:ext cx="288032" cy="9637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288879" y="863287"/>
            <a:ext cx="180000" cy="607751"/>
            <a:chOff x="226396" y="1529024"/>
            <a:chExt cx="180000" cy="607751"/>
          </a:xfrm>
        </p:grpSpPr>
        <p:grpSp>
          <p:nvGrpSpPr>
            <p:cNvPr id="6" name="Group 5"/>
            <p:cNvGrpSpPr/>
            <p:nvPr/>
          </p:nvGrpSpPr>
          <p:grpSpPr>
            <a:xfrm>
              <a:off x="226396" y="1529024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7" name="Rectangle 6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8" name="Rectangle 7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226396" y="1956775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36" name="Rectangle 35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37" name="Rectangle 36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</p:grpSp>
      <p:grpSp>
        <p:nvGrpSpPr>
          <p:cNvPr id="25" name="Group 24"/>
          <p:cNvGrpSpPr/>
          <p:nvPr/>
        </p:nvGrpSpPr>
        <p:grpSpPr>
          <a:xfrm>
            <a:off x="547146" y="2150860"/>
            <a:ext cx="180000" cy="1915641"/>
            <a:chOff x="484663" y="2816597"/>
            <a:chExt cx="180000" cy="1915641"/>
          </a:xfrm>
        </p:grpSpPr>
        <p:grpSp>
          <p:nvGrpSpPr>
            <p:cNvPr id="29" name="Group 28"/>
            <p:cNvGrpSpPr/>
            <p:nvPr/>
          </p:nvGrpSpPr>
          <p:grpSpPr>
            <a:xfrm>
              <a:off x="484663" y="2816597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30" name="Rectangle 29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31" name="Rectangle 30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484663" y="3252919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39" name="Rectangle 38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40" name="Rectangle 39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484663" y="3684967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42" name="Rectangle 41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43" name="Rectangle 42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>
              <a:off x="484663" y="4110665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45" name="Rectangle 44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46" name="Rectangle 45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47" name="Group 46"/>
            <p:cNvGrpSpPr/>
            <p:nvPr/>
          </p:nvGrpSpPr>
          <p:grpSpPr>
            <a:xfrm>
              <a:off x="484663" y="4552238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48" name="Rectangle 47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49" name="Rectangle 48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</p:grpSp>
      <p:grpSp>
        <p:nvGrpSpPr>
          <p:cNvPr id="51" name="Group 50"/>
          <p:cNvGrpSpPr/>
          <p:nvPr/>
        </p:nvGrpSpPr>
        <p:grpSpPr>
          <a:xfrm>
            <a:off x="289031" y="4307925"/>
            <a:ext cx="180000" cy="1915641"/>
            <a:chOff x="484663" y="2816597"/>
            <a:chExt cx="180000" cy="1915641"/>
          </a:xfrm>
        </p:grpSpPr>
        <p:grpSp>
          <p:nvGrpSpPr>
            <p:cNvPr id="52" name="Group 51"/>
            <p:cNvGrpSpPr/>
            <p:nvPr/>
          </p:nvGrpSpPr>
          <p:grpSpPr>
            <a:xfrm>
              <a:off x="484663" y="2816597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65" name="Rectangle 64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66" name="Rectangle 65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484663" y="3252919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63" name="Rectangle 62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64" name="Rectangle 63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484663" y="3684967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61" name="Rectangle 60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62" name="Rectangle 61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484663" y="4110665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59" name="Rectangle 58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60" name="Rectangle 59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56" name="Group 55"/>
            <p:cNvGrpSpPr/>
            <p:nvPr/>
          </p:nvGrpSpPr>
          <p:grpSpPr>
            <a:xfrm>
              <a:off x="484663" y="4552238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57" name="Rectangle 56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58" name="Rectangle 57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</p:grpSp>
      <p:cxnSp>
        <p:nvCxnSpPr>
          <p:cNvPr id="89" name="Straight Connector 88"/>
          <p:cNvCxnSpPr/>
          <p:nvPr/>
        </p:nvCxnSpPr>
        <p:spPr>
          <a:xfrm>
            <a:off x="-262954" y="678950"/>
            <a:ext cx="0" cy="792088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V="1">
            <a:off x="3673103" y="1219721"/>
            <a:ext cx="14191508" cy="9948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ounded Rectangle 96"/>
          <p:cNvSpPr/>
          <p:nvPr/>
        </p:nvSpPr>
        <p:spPr>
          <a:xfrm>
            <a:off x="3851027" y="1800299"/>
            <a:ext cx="12502647" cy="408484"/>
          </a:xfrm>
          <a:prstGeom prst="round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5642" tIns="67821" rIns="135642" bIns="67821" rtlCol="0" anchor="ctr"/>
          <a:lstStyle/>
          <a:p>
            <a:pPr algn="ctr"/>
            <a:r>
              <a:rPr lang="de-CH" smtClean="0"/>
              <a:t>%</a:t>
            </a:r>
            <a:endParaRPr lang="de-CH"/>
          </a:p>
        </p:txBody>
      </p:sp>
      <p:sp>
        <p:nvSpPr>
          <p:cNvPr id="82" name="Rechteck 21"/>
          <p:cNvSpPr/>
          <p:nvPr/>
        </p:nvSpPr>
        <p:spPr>
          <a:xfrm>
            <a:off x="3827374" y="756201"/>
            <a:ext cx="653416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60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Neuer Auftrag anlegen </a:t>
            </a:r>
            <a:r>
              <a:rPr lang="de-CH" sz="1600" smtClean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</a:t>
            </a:r>
            <a:r>
              <a:rPr lang="de-CH" sz="1600" smtClean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      Anzeigen    Bearbeiten    Dokument erstellen</a:t>
            </a:r>
            <a:endParaRPr lang="de-CH" sz="1600">
              <a:solidFill>
                <a:schemeClr val="accent5">
                  <a:lumMod val="75000"/>
                </a:schemeClr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349835" y="768623"/>
            <a:ext cx="1326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600" smtClean="0">
                <a:solidFill>
                  <a:schemeClr val="accent6">
                    <a:lumMod val="75000"/>
                  </a:schemeClr>
                </a:solidFill>
                <a:latin typeface="FontAwesome" pitchFamily="2" charset="0"/>
              </a:rPr>
              <a:t>    </a:t>
            </a:r>
            <a:endParaRPr lang="de-CH" sz="1600">
              <a:solidFill>
                <a:schemeClr val="accent6">
                  <a:lumMod val="75000"/>
                </a:schemeClr>
              </a:solidFill>
              <a:latin typeface="FontAwesome" pitchFamily="2" charset="0"/>
            </a:endParaRPr>
          </a:p>
        </p:txBody>
      </p:sp>
      <p:cxnSp>
        <p:nvCxnSpPr>
          <p:cNvPr id="91" name="Straight Connector 90"/>
          <p:cNvCxnSpPr/>
          <p:nvPr/>
        </p:nvCxnSpPr>
        <p:spPr>
          <a:xfrm>
            <a:off x="-81436" y="608731"/>
            <a:ext cx="17864611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hteck 18"/>
          <p:cNvSpPr/>
          <p:nvPr/>
        </p:nvSpPr>
        <p:spPr>
          <a:xfrm>
            <a:off x="695" y="1"/>
            <a:ext cx="17783175" cy="606234"/>
          </a:xfrm>
          <a:prstGeom prst="rect">
            <a:avLst/>
          </a:prstGeom>
          <a:solidFill>
            <a:srgbClr val="0082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3000" dirty="0"/>
          </a:p>
        </p:txBody>
      </p:sp>
      <p:sp>
        <p:nvSpPr>
          <p:cNvPr id="99" name="Rectangle 10"/>
          <p:cNvSpPr/>
          <p:nvPr/>
        </p:nvSpPr>
        <p:spPr>
          <a:xfrm>
            <a:off x="13788131" y="-44752"/>
            <a:ext cx="1552028" cy="553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de-CH" sz="2000" smtClean="0">
                <a:solidFill>
                  <a:schemeClr val="accent4">
                    <a:lumMod val="75000"/>
                  </a:schemeClr>
                </a:solidFill>
                <a:latin typeface="FontAwesome" pitchFamily="2" charset="0"/>
              </a:rPr>
              <a:t></a:t>
            </a:r>
            <a:r>
              <a:rPr lang="de-CH" sz="3000" smtClean="0">
                <a:solidFill>
                  <a:schemeClr val="accent4">
                    <a:lumMod val="75000"/>
                  </a:schemeClr>
                </a:solidFill>
                <a:latin typeface="FontAwesome" pitchFamily="2" charset="0"/>
              </a:rPr>
              <a:t> </a:t>
            </a:r>
            <a:r>
              <a:rPr lang="de-CH" sz="1600" smtClean="0">
                <a:solidFill>
                  <a:schemeClr val="accent4">
                    <a:lumMod val="75000"/>
                  </a:schemeClr>
                </a:solidFill>
                <a:latin typeface="Eyrhoavdoykqfqglrijbhcjkdbb" panose="020B0504030101020102" pitchFamily="34" charset="0"/>
              </a:rPr>
              <a:t>Hans Muster</a:t>
            </a:r>
            <a:endParaRPr lang="de-CH" sz="1600" dirty="0">
              <a:solidFill>
                <a:schemeClr val="accent4">
                  <a:lumMod val="75000"/>
                </a:schemeClr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15444315" y="27256"/>
            <a:ext cx="1279517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de-CH" sz="2000" dirty="0" smtClean="0">
                <a:solidFill>
                  <a:schemeClr val="bg1"/>
                </a:solidFill>
                <a:latin typeface="FontAwesome" pitchFamily="2" charset="0"/>
              </a:rPr>
              <a:t></a:t>
            </a:r>
            <a:r>
              <a:rPr lang="de-CH" sz="2400" dirty="0" smtClean="0">
                <a:solidFill>
                  <a:schemeClr val="bg1"/>
                </a:solidFill>
                <a:latin typeface="FontAwesome" pitchFamily="2" charset="0"/>
              </a:rPr>
              <a:t> </a:t>
            </a:r>
            <a:r>
              <a:rPr lang="de-CH" sz="1600" dirty="0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Prozesse</a:t>
            </a:r>
            <a:endParaRPr lang="de-CH" sz="1600" dirty="0">
              <a:solidFill>
                <a:schemeClr val="bg1"/>
              </a:solidFill>
              <a:latin typeface="FontAwesome" pitchFamily="2" charset="0"/>
            </a:endParaRPr>
          </a:p>
        </p:txBody>
      </p:sp>
      <p:pic>
        <p:nvPicPr>
          <p:cNvPr id="10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1784" y="64751"/>
            <a:ext cx="447675" cy="447675"/>
          </a:xfrm>
          <a:prstGeom prst="rect">
            <a:avLst/>
          </a:prstGeom>
          <a:noFill/>
          <a:ln w="9525">
            <a:solidFill>
              <a:srgbClr val="005E74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16" name="TextBox 115"/>
          <p:cNvSpPr txBox="1"/>
          <p:nvPr/>
        </p:nvSpPr>
        <p:spPr>
          <a:xfrm>
            <a:off x="34603" y="108466"/>
            <a:ext cx="1739078" cy="413966"/>
          </a:xfrm>
          <a:prstGeom prst="rect">
            <a:avLst/>
          </a:prstGeom>
          <a:noFill/>
        </p:spPr>
        <p:txBody>
          <a:bodyPr wrap="none" lIns="135642" tIns="67821" rIns="135642" bIns="67821" rtlCol="0">
            <a:spAutoFit/>
          </a:bodyPr>
          <a:lstStyle/>
          <a:p>
            <a:r>
              <a:rPr lang="de-CH" sz="1800">
                <a:solidFill>
                  <a:schemeClr val="bg1"/>
                </a:solidFill>
                <a:latin typeface="FontAwesome" pitchFamily="2" charset="0"/>
              </a:rPr>
              <a:t> </a:t>
            </a:r>
            <a:r>
              <a:rPr lang="de-CH" sz="1800" smtClean="0">
                <a:solidFill>
                  <a:schemeClr val="bg1"/>
                </a:solidFill>
                <a:latin typeface="FontAwesome" pitchFamily="2" charset="0"/>
              </a:rPr>
              <a:t> </a:t>
            </a:r>
            <a:r>
              <a:rPr lang="de-CH" sz="1800" b="1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Eigene </a:t>
            </a:r>
            <a:r>
              <a:rPr lang="de-CH" sz="1800" b="1" dirty="0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Sicht</a:t>
            </a:r>
            <a:endParaRPr lang="de-CH" sz="1800" b="1" dirty="0">
              <a:solidFill>
                <a:schemeClr val="bg1"/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3688914" y="-19050"/>
            <a:ext cx="1480244" cy="6286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8" name="Rechteck 21"/>
          <p:cNvSpPr/>
          <p:nvPr/>
        </p:nvSpPr>
        <p:spPr>
          <a:xfrm>
            <a:off x="3875349" y="18557"/>
            <a:ext cx="1249203" cy="4694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400"/>
              </a:lnSpc>
            </a:pPr>
            <a:r>
              <a:rPr lang="de-CH" sz="1600" b="1" smtClean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Aufträge</a:t>
            </a:r>
            <a:endParaRPr lang="de-CH" sz="1600">
              <a:solidFill>
                <a:schemeClr val="bg1"/>
              </a:solidFill>
              <a:latin typeface="FontAwesome" pitchFamily="2" charset="0"/>
            </a:endParaRPr>
          </a:p>
        </p:txBody>
      </p:sp>
      <p:sp>
        <p:nvSpPr>
          <p:cNvPr id="119" name="Rectangle 118"/>
          <p:cNvSpPr/>
          <p:nvPr/>
        </p:nvSpPr>
        <p:spPr>
          <a:xfrm rot="5400000">
            <a:off x="102449" y="13005821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6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</a:t>
            </a:r>
          </a:p>
        </p:txBody>
      </p:sp>
      <p:cxnSp>
        <p:nvCxnSpPr>
          <p:cNvPr id="120" name="Straight Connector 119"/>
          <p:cNvCxnSpPr/>
          <p:nvPr/>
        </p:nvCxnSpPr>
        <p:spPr>
          <a:xfrm>
            <a:off x="3664311" y="12865967"/>
            <a:ext cx="14086312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14377014" y="12832120"/>
            <a:ext cx="1532792" cy="6099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100"/>
              </a:lnSpc>
            </a:pPr>
            <a:r>
              <a:rPr lang="de-CH" sz="1400" dirty="0" smtClean="0">
                <a:solidFill>
                  <a:schemeClr val="bg1">
                    <a:lumMod val="75000"/>
                  </a:schemeClr>
                </a:solidFill>
                <a:latin typeface="Eyrhoavdoykqfqglrijbhcjkdbb" panose="020B0504030101020102" pitchFamily="34" charset="0"/>
              </a:rPr>
              <a:t>51 Zeilen geladen</a:t>
            </a:r>
          </a:p>
          <a:p>
            <a:pPr>
              <a:lnSpc>
                <a:spcPts val="2100"/>
              </a:lnSpc>
            </a:pPr>
            <a:r>
              <a:rPr lang="de-CH" sz="1400" dirty="0" smtClean="0">
                <a:solidFill>
                  <a:schemeClr val="bg1">
                    <a:lumMod val="75000"/>
                  </a:schemeClr>
                </a:solidFill>
                <a:latin typeface="Eyrhoavdoykqfqglrijbhcjkdbb" panose="020B0504030101020102" pitchFamily="34" charset="0"/>
              </a:rPr>
              <a:t>Daten neu laden</a:t>
            </a:r>
            <a:endParaRPr lang="de-CH" sz="1400" dirty="0">
              <a:solidFill>
                <a:schemeClr val="bg1">
                  <a:lumMod val="75000"/>
                </a:schemeClr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15904924" y="12832120"/>
            <a:ext cx="1771639" cy="6099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100"/>
              </a:lnSpc>
            </a:pPr>
            <a:r>
              <a:rPr lang="de-CH" sz="1400" dirty="0" smtClean="0">
                <a:solidFill>
                  <a:schemeClr val="bg1">
                    <a:lumMod val="75000"/>
                  </a:schemeClr>
                </a:solidFill>
                <a:latin typeface="Eyrhoavdoykqfqglrijbhcjkdbb" panose="020B0504030101020102" pitchFamily="34" charset="0"/>
              </a:rPr>
              <a:t>Keine Zeile selektiert</a:t>
            </a:r>
          </a:p>
          <a:p>
            <a:pPr>
              <a:lnSpc>
                <a:spcPts val="2100"/>
              </a:lnSpc>
            </a:pPr>
            <a:r>
              <a:rPr lang="de-CH" sz="1400" dirty="0" smtClean="0">
                <a:solidFill>
                  <a:schemeClr val="bg1">
                    <a:lumMod val="75000"/>
                  </a:schemeClr>
                </a:solidFill>
                <a:latin typeface="Eyrhoavdoykqfqglrijbhcjkdbb" panose="020B0504030101020102" pitchFamily="34" charset="0"/>
              </a:rPr>
              <a:t>Alle selektieren</a:t>
            </a:r>
            <a:endParaRPr lang="de-CH" sz="1400" dirty="0">
              <a:solidFill>
                <a:schemeClr val="bg1">
                  <a:lumMod val="75000"/>
                </a:schemeClr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3779019" y="12931780"/>
            <a:ext cx="482824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4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</a:t>
            </a:r>
          </a:p>
        </p:txBody>
      </p:sp>
      <p:sp>
        <p:nvSpPr>
          <p:cNvPr id="124" name="Rectangle 123"/>
          <p:cNvSpPr/>
          <p:nvPr/>
        </p:nvSpPr>
        <p:spPr>
          <a:xfrm>
            <a:off x="4286885" y="12931780"/>
            <a:ext cx="458780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5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</a:t>
            </a:r>
          </a:p>
        </p:txBody>
      </p:sp>
      <p:sp>
        <p:nvSpPr>
          <p:cNvPr id="125" name="Rectangle 124"/>
          <p:cNvSpPr/>
          <p:nvPr/>
        </p:nvSpPr>
        <p:spPr>
          <a:xfrm>
            <a:off x="4803641" y="12939475"/>
            <a:ext cx="4491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4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</a:t>
            </a:r>
          </a:p>
        </p:txBody>
      </p:sp>
      <p:cxnSp>
        <p:nvCxnSpPr>
          <p:cNvPr id="126" name="Straight Connector 125"/>
          <p:cNvCxnSpPr/>
          <p:nvPr/>
        </p:nvCxnSpPr>
        <p:spPr>
          <a:xfrm>
            <a:off x="5367005" y="12912454"/>
            <a:ext cx="0" cy="50400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5439013" y="12954789"/>
            <a:ext cx="5148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4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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6010663" y="12954789"/>
            <a:ext cx="4491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4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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6519133" y="12954789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400" dirty="0">
                <a:solidFill>
                  <a:schemeClr val="bg1">
                    <a:lumMod val="75000"/>
                  </a:schemeClr>
                </a:solidFill>
                <a:latin typeface="FontAwesome" pitchFamily="2" charset="0"/>
              </a:rPr>
              <a:t></a:t>
            </a:r>
          </a:p>
        </p:txBody>
      </p:sp>
      <p:cxnSp>
        <p:nvCxnSpPr>
          <p:cNvPr id="130" name="Straight Connector 129"/>
          <p:cNvCxnSpPr/>
          <p:nvPr/>
        </p:nvCxnSpPr>
        <p:spPr>
          <a:xfrm>
            <a:off x="7167205" y="12912454"/>
            <a:ext cx="0" cy="50400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>
            <a:off x="14379617" y="12912454"/>
            <a:ext cx="0" cy="50400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>
            <a:off x="15862077" y="12912454"/>
            <a:ext cx="0" cy="50400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3" name="Table 1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0780224"/>
              </p:ext>
            </p:extLst>
          </p:nvPr>
        </p:nvGraphicFramePr>
        <p:xfrm>
          <a:off x="3866262" y="1450963"/>
          <a:ext cx="12226125" cy="2430000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2823230"/>
                <a:gridCol w="1091782"/>
                <a:gridCol w="1164567"/>
                <a:gridCol w="873425"/>
                <a:gridCol w="1091782"/>
                <a:gridCol w="873425"/>
                <a:gridCol w="1018996"/>
                <a:gridCol w="980062"/>
                <a:gridCol w="1135118"/>
                <a:gridCol w="1173738"/>
              </a:tblGrid>
              <a:tr h="405000"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Betreff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Auftrag…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Sparte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Kunde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Verkäufer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Land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Status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Preis [C…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Start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smtClean="0">
                          <a:latin typeface="Eyrhoavdoykqfqglrijbhcjkdbb" panose="020B0504030101020102" pitchFamily="34" charset="0"/>
                        </a:rPr>
                        <a:t>Ende          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05000"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2002 PRD CTMS </a:t>
                      </a:r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Sup</a:t>
                      </a:r>
                      <a:r>
                        <a:rPr lang="de-CH" sz="1400" spc="0" baseline="0" dirty="0" smtClean="0">
                          <a:latin typeface="Eyrhoavdoykqfqglrijbhcjkdbb" panose="020B0504030101020102" pitchFamily="34" charset="0"/>
                        </a:rPr>
                        <a:t> &amp; </a:t>
                      </a:r>
                      <a:r>
                        <a:rPr lang="de-CH" sz="1400" spc="0" baseline="0" dirty="0" err="1" smtClean="0">
                          <a:latin typeface="Eyrhoavdoykqfqglrijbhcjkdbb" panose="020B0504030101020102" pitchFamily="34" charset="0"/>
                        </a:rPr>
                        <a:t>Maint</a:t>
                      </a:r>
                      <a:r>
                        <a:rPr lang="de-CH" sz="1400" spc="0" baseline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02-0L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Bodyleasi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JNJ PRD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Vo-Sc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USA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Lieferung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0.00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01.01.2002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31.03.2002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05000">
                <a:tc>
                  <a:txBody>
                    <a:bodyPr/>
                    <a:lstStyle/>
                    <a:p>
                      <a:r>
                        <a:rPr lang="de-CH" sz="1400" smtClean="0">
                          <a:latin typeface="Eyrhoavdoykqfqglrijbhcjkdbb" panose="020B0504030101020102" pitchFamily="34" charset="0"/>
                        </a:rPr>
                        <a:t>BSI CRM Walbusch Phase 1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02-0L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Bodyleasi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JNJ PRD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Vo-Sc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USA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Lieferung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0.00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01.01.2002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31.03.2002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05000">
                <a:tc>
                  <a:txBody>
                    <a:bodyPr/>
                    <a:lstStyle/>
                    <a:p>
                      <a:r>
                        <a:rPr lang="de-CH" sz="1400" smtClean="0">
                          <a:latin typeface="Eyrhoavdoykqfqglrijbhcjkdbb" panose="020B0504030101020102" pitchFamily="34" charset="0"/>
                        </a:rPr>
                        <a:t>BSI POS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02-0L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Bodyleasi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JNJ PRD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Vo-Sc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USA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Lieferung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0.00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01.01.2002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31.03.2002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05000">
                <a:tc>
                  <a:txBody>
                    <a:bodyPr/>
                    <a:lstStyle/>
                    <a:p>
                      <a:r>
                        <a:rPr lang="de-CH" sz="1400" smtClean="0">
                          <a:latin typeface="Eyrhoavdoykqfqglrijbhcjkdbb" panose="020B0504030101020102" pitchFamily="34" charset="0"/>
                        </a:rPr>
                        <a:t>BSI Scout 3 – 2014/6 Luna RT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02-0L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Bodyleasi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JNJ PRD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Vo-Sc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USA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Lieferung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0.00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01.01.2002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31.03.2002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05000">
                <a:tc>
                  <a:txBody>
                    <a:bodyPr/>
                    <a:lstStyle/>
                    <a:p>
                      <a:r>
                        <a:rPr lang="de-CH" sz="1400" smtClean="0">
                          <a:latin typeface="Eyrhoavdoykqfqglrijbhcjkdbb" panose="020B0504030101020102" pitchFamily="34" charset="0"/>
                        </a:rPr>
                        <a:t>Scout Html UI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02-0L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Bodyleasi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JNJ PRD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Vo-Sc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USA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Lieferung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0.00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01.01.2002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31.03.2002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cxnSp>
        <p:nvCxnSpPr>
          <p:cNvPr id="17" name="Straight Connector 16"/>
          <p:cNvCxnSpPr/>
          <p:nvPr/>
        </p:nvCxnSpPr>
        <p:spPr>
          <a:xfrm>
            <a:off x="3673103" y="0"/>
            <a:ext cx="0" cy="13490575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13788131" y="696615"/>
            <a:ext cx="3499484" cy="109536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Herr </a:t>
            </a:r>
          </a:p>
          <a:p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Hans Muster</a:t>
            </a:r>
          </a:p>
          <a:p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Pilgerstrasse 35</a:t>
            </a:r>
            <a:b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</a:br>
            <a:endParaRPr lang="de-CH" sz="500" dirty="0" smtClean="0">
              <a:solidFill>
                <a:schemeClr val="tx1"/>
              </a:solidFill>
              <a:latin typeface="Eyrhoavdoykqfqglrijbhcjkdbb" panose="020B0504030101020102" pitchFamily="34" charset="0"/>
            </a:endParaRPr>
          </a:p>
          <a:p>
            <a:r>
              <a:rPr lang="de-CH" sz="1400" dirty="0" smtClean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Auflegen      Halten      Telefonbuch</a:t>
            </a:r>
            <a:endParaRPr lang="de-CH" sz="1400" dirty="0">
              <a:solidFill>
                <a:schemeClr val="accent5">
                  <a:lumMod val="75000"/>
                </a:schemeClr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11303855" y="140671"/>
            <a:ext cx="2124236" cy="40240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Aktueller </a:t>
            </a:r>
            <a:r>
              <a:rPr lang="de-CH" sz="140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Anruf</a:t>
            </a:r>
            <a:r>
              <a:rPr lang="de-CH" sz="140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.</a:t>
            </a:r>
            <a:endParaRPr lang="de-CH" sz="1400" dirty="0">
              <a:solidFill>
                <a:schemeClr val="tx1"/>
              </a:solidFill>
              <a:latin typeface="Eyrhoavdoykqfqglrijbhcjkdbb" panose="020B050403010102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382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" name="Straight Connector 76"/>
          <p:cNvCxnSpPr/>
          <p:nvPr/>
        </p:nvCxnSpPr>
        <p:spPr>
          <a:xfrm>
            <a:off x="6201003" y="676479"/>
            <a:ext cx="0" cy="456888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42220" y="624607"/>
            <a:ext cx="2400695" cy="7985269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Firmen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Personen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Aufträge</a:t>
            </a:r>
          </a:p>
          <a:p>
            <a:pPr>
              <a:lnSpc>
                <a:spcPts val="3400"/>
              </a:lnSpc>
            </a:pPr>
            <a:endParaRPr lang="de-CH" sz="1400" dirty="0" smtClean="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endParaRPr lang="de-CH" sz="1400" dirty="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endParaRPr lang="de-CH" sz="1400" dirty="0" smtClean="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endParaRPr lang="de-CH" sz="1400" dirty="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endParaRPr lang="de-CH" sz="1400" dirty="0" smtClean="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Aktive </a:t>
            </a:r>
            <a:r>
              <a:rPr lang="de-CH" sz="1400" dirty="0">
                <a:latin typeface="Eyrhoavdoykqfqglrijbhcjkdbb" panose="020B0504030101020102" pitchFamily="34" charset="0"/>
              </a:rPr>
              <a:t>Kampagnen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Menü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Buchungen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Kurse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Standardverteiler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Tickets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Geschäftsvorfälle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Kommunikationen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Aufgaben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Gesperrte Objekte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79723" y="1602354"/>
            <a:ext cx="2214178" cy="408484"/>
          </a:xfrm>
          <a:prstGeom prst="round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5642" tIns="67821" rIns="135642" bIns="67821" rtlCol="0" anchor="ctr"/>
          <a:lstStyle/>
          <a:p>
            <a:pPr algn="ctr"/>
            <a:endParaRPr lang="de-CH"/>
          </a:p>
        </p:txBody>
      </p:sp>
      <p:sp>
        <p:nvSpPr>
          <p:cNvPr id="27" name="TextBox 26"/>
          <p:cNvSpPr txBox="1"/>
          <p:nvPr/>
        </p:nvSpPr>
        <p:spPr>
          <a:xfrm>
            <a:off x="629717" y="1924199"/>
            <a:ext cx="3528392" cy="2317051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ts val="3400"/>
              </a:lnSpc>
            </a:pPr>
            <a:r>
              <a:rPr lang="de-CH" sz="1400">
                <a:latin typeface="Eyrhoavdoykqfqglrijbhcjkdbb" panose="020B0504030101020102" pitchFamily="34" charset="0"/>
              </a:rPr>
              <a:t>2002 PRD CTMS Sup &amp; </a:t>
            </a:r>
            <a:r>
              <a:rPr lang="de-CH" sz="1400" smtClean="0">
                <a:latin typeface="Eyrhoavdoykqfqglrijbhcjkdbb" panose="020B0504030101020102" pitchFamily="34" charset="0"/>
              </a:rPr>
              <a:t>Maint Jan-Feb</a:t>
            </a:r>
            <a:endParaRPr lang="de-CH" sz="140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r>
              <a:rPr lang="de-CH" sz="1400">
                <a:latin typeface="Eyrhoavdoykqfqglrijbhcjkdbb" panose="020B0504030101020102" pitchFamily="34" charset="0"/>
              </a:rPr>
              <a:t>BSI CRM Walbusch Phase 1 (11-8P)</a:t>
            </a:r>
          </a:p>
          <a:p>
            <a:pPr>
              <a:lnSpc>
                <a:spcPts val="3400"/>
              </a:lnSpc>
            </a:pPr>
            <a:r>
              <a:rPr lang="de-CH" sz="1400">
                <a:latin typeface="Eyrhoavdoykqfqglrijbhcjkdbb" panose="020B0504030101020102" pitchFamily="34" charset="0"/>
              </a:rPr>
              <a:t>BSI POS (12-85)</a:t>
            </a:r>
          </a:p>
          <a:p>
            <a:pPr>
              <a:lnSpc>
                <a:spcPts val="3400"/>
              </a:lnSpc>
            </a:pPr>
            <a:r>
              <a:rPr lang="de-CH" sz="1400">
                <a:latin typeface="Eyrhoavdoykqfqglrijbhcjkdbb" panose="020B0504030101020102" pitchFamily="34" charset="0"/>
              </a:rPr>
              <a:t>BSI Scout 3 – 2014/6 Luna RT (13-4N)</a:t>
            </a:r>
          </a:p>
          <a:p>
            <a:pPr>
              <a:lnSpc>
                <a:spcPts val="3400"/>
              </a:lnSpc>
            </a:pPr>
            <a:r>
              <a:rPr lang="de-CH" sz="1400">
                <a:latin typeface="Eyrhoavdoykqfqglrijbhcjkdbb" panose="020B0504030101020102" pitchFamily="34" charset="0"/>
              </a:rPr>
              <a:t>Scout Html UI (14-4J)</a:t>
            </a:r>
            <a:endParaRPr lang="de-CH" sz="1400" dirty="0">
              <a:latin typeface="Eyrhoavdoykqfqglrijbhcjkdbb" panose="020B0504030101020102" pitchFamily="34" charset="0"/>
            </a:endParaRPr>
          </a:p>
        </p:txBody>
      </p:sp>
      <p:grpSp>
        <p:nvGrpSpPr>
          <p:cNvPr id="32" name="Group 31"/>
          <p:cNvGrpSpPr/>
          <p:nvPr/>
        </p:nvGrpSpPr>
        <p:grpSpPr>
          <a:xfrm rot="2700000">
            <a:off x="288041" y="1729239"/>
            <a:ext cx="180000" cy="180000"/>
            <a:chOff x="4789004" y="2208312"/>
            <a:chExt cx="963724" cy="936104"/>
          </a:xfrm>
          <a:solidFill>
            <a:schemeClr val="accent5">
              <a:lumMod val="75000"/>
            </a:schemeClr>
          </a:solidFill>
        </p:grpSpPr>
        <p:sp>
          <p:nvSpPr>
            <p:cNvPr id="33" name="Rectangle 32"/>
            <p:cNvSpPr/>
            <p:nvPr/>
          </p:nvSpPr>
          <p:spPr>
            <a:xfrm>
              <a:off x="5126850" y="2208312"/>
              <a:ext cx="288032" cy="936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" name="Rectangle 33"/>
            <p:cNvSpPr/>
            <p:nvPr/>
          </p:nvSpPr>
          <p:spPr>
            <a:xfrm rot="5400000">
              <a:off x="5126850" y="2194502"/>
              <a:ext cx="288032" cy="9637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288879" y="863287"/>
            <a:ext cx="180000" cy="607751"/>
            <a:chOff x="226396" y="1529024"/>
            <a:chExt cx="180000" cy="607751"/>
          </a:xfrm>
        </p:grpSpPr>
        <p:grpSp>
          <p:nvGrpSpPr>
            <p:cNvPr id="6" name="Group 5"/>
            <p:cNvGrpSpPr/>
            <p:nvPr/>
          </p:nvGrpSpPr>
          <p:grpSpPr>
            <a:xfrm>
              <a:off x="226396" y="1529024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7" name="Rectangle 6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8" name="Rectangle 7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226396" y="1956775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36" name="Rectangle 35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37" name="Rectangle 36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</p:grpSp>
      <p:grpSp>
        <p:nvGrpSpPr>
          <p:cNvPr id="25" name="Group 24"/>
          <p:cNvGrpSpPr/>
          <p:nvPr/>
        </p:nvGrpSpPr>
        <p:grpSpPr>
          <a:xfrm>
            <a:off x="547146" y="2150860"/>
            <a:ext cx="180000" cy="1915641"/>
            <a:chOff x="484663" y="2816597"/>
            <a:chExt cx="180000" cy="1915641"/>
          </a:xfrm>
        </p:grpSpPr>
        <p:grpSp>
          <p:nvGrpSpPr>
            <p:cNvPr id="29" name="Group 28"/>
            <p:cNvGrpSpPr/>
            <p:nvPr/>
          </p:nvGrpSpPr>
          <p:grpSpPr>
            <a:xfrm>
              <a:off x="484663" y="2816597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30" name="Rectangle 29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31" name="Rectangle 30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484663" y="3252919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39" name="Rectangle 38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40" name="Rectangle 39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484663" y="3684967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42" name="Rectangle 41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43" name="Rectangle 42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>
              <a:off x="484663" y="4110665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45" name="Rectangle 44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46" name="Rectangle 45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47" name="Group 46"/>
            <p:cNvGrpSpPr/>
            <p:nvPr/>
          </p:nvGrpSpPr>
          <p:grpSpPr>
            <a:xfrm>
              <a:off x="484663" y="4552238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48" name="Rectangle 47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49" name="Rectangle 48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</p:grpSp>
      <p:grpSp>
        <p:nvGrpSpPr>
          <p:cNvPr id="51" name="Group 50"/>
          <p:cNvGrpSpPr/>
          <p:nvPr/>
        </p:nvGrpSpPr>
        <p:grpSpPr>
          <a:xfrm>
            <a:off x="289031" y="4307925"/>
            <a:ext cx="180000" cy="1915641"/>
            <a:chOff x="484663" y="2816597"/>
            <a:chExt cx="180000" cy="1915641"/>
          </a:xfrm>
        </p:grpSpPr>
        <p:grpSp>
          <p:nvGrpSpPr>
            <p:cNvPr id="52" name="Group 51"/>
            <p:cNvGrpSpPr/>
            <p:nvPr/>
          </p:nvGrpSpPr>
          <p:grpSpPr>
            <a:xfrm>
              <a:off x="484663" y="2816597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65" name="Rectangle 64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66" name="Rectangle 65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484663" y="3252919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63" name="Rectangle 62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64" name="Rectangle 63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484663" y="3684967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61" name="Rectangle 60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62" name="Rectangle 61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484663" y="4110665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59" name="Rectangle 58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60" name="Rectangle 59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56" name="Group 55"/>
            <p:cNvGrpSpPr/>
            <p:nvPr/>
          </p:nvGrpSpPr>
          <p:grpSpPr>
            <a:xfrm>
              <a:off x="484663" y="4552238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57" name="Rectangle 56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58" name="Rectangle 57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</p:grpSp>
      <p:cxnSp>
        <p:nvCxnSpPr>
          <p:cNvPr id="89" name="Straight Connector 88"/>
          <p:cNvCxnSpPr/>
          <p:nvPr/>
        </p:nvCxnSpPr>
        <p:spPr>
          <a:xfrm>
            <a:off x="-262954" y="678950"/>
            <a:ext cx="0" cy="792088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V="1">
            <a:off x="3673103" y="1219721"/>
            <a:ext cx="14191508" cy="9948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ounded Rectangle 96"/>
          <p:cNvSpPr/>
          <p:nvPr/>
        </p:nvSpPr>
        <p:spPr>
          <a:xfrm>
            <a:off x="3851027" y="1800299"/>
            <a:ext cx="12502647" cy="408484"/>
          </a:xfrm>
          <a:prstGeom prst="round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5642" tIns="67821" rIns="135642" bIns="67821" rtlCol="0" anchor="ctr"/>
          <a:lstStyle/>
          <a:p>
            <a:pPr algn="ctr"/>
            <a:r>
              <a:rPr lang="de-CH" smtClean="0"/>
              <a:t>%</a:t>
            </a:r>
            <a:endParaRPr lang="de-CH"/>
          </a:p>
        </p:txBody>
      </p:sp>
      <p:sp>
        <p:nvSpPr>
          <p:cNvPr id="82" name="Rechteck 21"/>
          <p:cNvSpPr/>
          <p:nvPr/>
        </p:nvSpPr>
        <p:spPr>
          <a:xfrm>
            <a:off x="3827374" y="756201"/>
            <a:ext cx="653416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60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Neuer Auftrag anlegen </a:t>
            </a:r>
            <a:r>
              <a:rPr lang="de-CH" sz="1600" smtClean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</a:t>
            </a:r>
            <a:r>
              <a:rPr lang="de-CH" sz="1600" smtClean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      Anzeigen    Bearbeiten    Dokument erstellen</a:t>
            </a:r>
            <a:endParaRPr lang="de-CH" sz="1600">
              <a:solidFill>
                <a:schemeClr val="accent5">
                  <a:lumMod val="75000"/>
                </a:schemeClr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349835" y="768623"/>
            <a:ext cx="1326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600" smtClean="0">
                <a:solidFill>
                  <a:schemeClr val="accent6">
                    <a:lumMod val="75000"/>
                  </a:schemeClr>
                </a:solidFill>
                <a:latin typeface="FontAwesome" pitchFamily="2" charset="0"/>
              </a:rPr>
              <a:t>    </a:t>
            </a:r>
            <a:endParaRPr lang="de-CH" sz="1600">
              <a:solidFill>
                <a:schemeClr val="accent6">
                  <a:lumMod val="75000"/>
                </a:schemeClr>
              </a:solidFill>
              <a:latin typeface="FontAwesome" pitchFamily="2" charset="0"/>
            </a:endParaRPr>
          </a:p>
        </p:txBody>
      </p:sp>
      <p:cxnSp>
        <p:nvCxnSpPr>
          <p:cNvPr id="91" name="Straight Connector 90"/>
          <p:cNvCxnSpPr/>
          <p:nvPr/>
        </p:nvCxnSpPr>
        <p:spPr>
          <a:xfrm>
            <a:off x="-81436" y="608731"/>
            <a:ext cx="17864611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hteck 18"/>
          <p:cNvSpPr/>
          <p:nvPr/>
        </p:nvSpPr>
        <p:spPr>
          <a:xfrm>
            <a:off x="695" y="1"/>
            <a:ext cx="17783175" cy="606234"/>
          </a:xfrm>
          <a:prstGeom prst="rect">
            <a:avLst/>
          </a:prstGeom>
          <a:solidFill>
            <a:srgbClr val="0082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3000" dirty="0"/>
          </a:p>
        </p:txBody>
      </p:sp>
      <p:sp>
        <p:nvSpPr>
          <p:cNvPr id="99" name="Rectangle 10"/>
          <p:cNvSpPr/>
          <p:nvPr/>
        </p:nvSpPr>
        <p:spPr>
          <a:xfrm>
            <a:off x="14213015" y="-44752"/>
            <a:ext cx="1159292" cy="553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de-CH" sz="2000" dirty="0" smtClean="0">
                <a:solidFill>
                  <a:schemeClr val="bg1"/>
                </a:solidFill>
                <a:latin typeface="FontAwesome" pitchFamily="2" charset="0"/>
              </a:rPr>
              <a:t></a:t>
            </a:r>
            <a:r>
              <a:rPr lang="de-CH" sz="3000" dirty="0" smtClean="0">
                <a:solidFill>
                  <a:schemeClr val="bg1"/>
                </a:solidFill>
                <a:latin typeface="FontAwesome" pitchFamily="2" charset="0"/>
              </a:rPr>
              <a:t> </a:t>
            </a:r>
            <a:r>
              <a:rPr lang="de-CH" sz="1600" dirty="0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Telefon</a:t>
            </a:r>
            <a:endParaRPr lang="de-CH" sz="1600" dirty="0">
              <a:solidFill>
                <a:schemeClr val="bg1"/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15444315" y="27256"/>
            <a:ext cx="1279517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de-CH" sz="2000" dirty="0" smtClean="0">
                <a:solidFill>
                  <a:schemeClr val="bg1"/>
                </a:solidFill>
                <a:latin typeface="FontAwesome" pitchFamily="2" charset="0"/>
              </a:rPr>
              <a:t></a:t>
            </a:r>
            <a:r>
              <a:rPr lang="de-CH" sz="2400" dirty="0" smtClean="0">
                <a:solidFill>
                  <a:schemeClr val="bg1"/>
                </a:solidFill>
                <a:latin typeface="FontAwesome" pitchFamily="2" charset="0"/>
              </a:rPr>
              <a:t> </a:t>
            </a:r>
            <a:r>
              <a:rPr lang="de-CH" sz="1600" dirty="0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Prozesse</a:t>
            </a:r>
            <a:endParaRPr lang="de-CH" sz="1600" dirty="0">
              <a:solidFill>
                <a:schemeClr val="bg1"/>
              </a:solidFill>
              <a:latin typeface="FontAwesome" pitchFamily="2" charset="0"/>
            </a:endParaRPr>
          </a:p>
        </p:txBody>
      </p:sp>
      <p:pic>
        <p:nvPicPr>
          <p:cNvPr id="10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1784" y="64751"/>
            <a:ext cx="447675" cy="447675"/>
          </a:xfrm>
          <a:prstGeom prst="rect">
            <a:avLst/>
          </a:prstGeom>
          <a:noFill/>
          <a:ln w="9525">
            <a:solidFill>
              <a:srgbClr val="005E74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17" name="Rectangle 116"/>
          <p:cNvSpPr/>
          <p:nvPr/>
        </p:nvSpPr>
        <p:spPr>
          <a:xfrm>
            <a:off x="3688914" y="-19050"/>
            <a:ext cx="1480244" cy="6286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8" name="Rechteck 21"/>
          <p:cNvSpPr/>
          <p:nvPr/>
        </p:nvSpPr>
        <p:spPr>
          <a:xfrm>
            <a:off x="3875349" y="18557"/>
            <a:ext cx="1249203" cy="4694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400"/>
              </a:lnSpc>
            </a:pPr>
            <a:r>
              <a:rPr lang="de-CH" sz="1600" b="1" smtClean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Aufträge</a:t>
            </a:r>
            <a:endParaRPr lang="de-CH" sz="1600">
              <a:solidFill>
                <a:schemeClr val="bg1"/>
              </a:solidFill>
              <a:latin typeface="FontAwesome" pitchFamily="2" charset="0"/>
            </a:endParaRPr>
          </a:p>
        </p:txBody>
      </p:sp>
      <p:sp>
        <p:nvSpPr>
          <p:cNvPr id="119" name="Rectangle 118"/>
          <p:cNvSpPr/>
          <p:nvPr/>
        </p:nvSpPr>
        <p:spPr>
          <a:xfrm rot="5400000">
            <a:off x="102449" y="13005821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6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</a:t>
            </a:r>
          </a:p>
        </p:txBody>
      </p:sp>
      <p:cxnSp>
        <p:nvCxnSpPr>
          <p:cNvPr id="120" name="Straight Connector 119"/>
          <p:cNvCxnSpPr/>
          <p:nvPr/>
        </p:nvCxnSpPr>
        <p:spPr>
          <a:xfrm>
            <a:off x="3664311" y="12865967"/>
            <a:ext cx="14086312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14377014" y="12832120"/>
            <a:ext cx="1532792" cy="6099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100"/>
              </a:lnSpc>
            </a:pPr>
            <a:r>
              <a:rPr lang="de-CH" sz="1400" dirty="0" smtClean="0">
                <a:solidFill>
                  <a:schemeClr val="bg1">
                    <a:lumMod val="75000"/>
                  </a:schemeClr>
                </a:solidFill>
                <a:latin typeface="Eyrhoavdoykqfqglrijbhcjkdbb" panose="020B0504030101020102" pitchFamily="34" charset="0"/>
              </a:rPr>
              <a:t>51 Zeilen geladen</a:t>
            </a:r>
          </a:p>
          <a:p>
            <a:pPr>
              <a:lnSpc>
                <a:spcPts val="2100"/>
              </a:lnSpc>
            </a:pPr>
            <a:r>
              <a:rPr lang="de-CH" sz="1400" dirty="0" smtClean="0">
                <a:solidFill>
                  <a:schemeClr val="bg1">
                    <a:lumMod val="75000"/>
                  </a:schemeClr>
                </a:solidFill>
                <a:latin typeface="Eyrhoavdoykqfqglrijbhcjkdbb" panose="020B0504030101020102" pitchFamily="34" charset="0"/>
              </a:rPr>
              <a:t>Daten neu laden</a:t>
            </a:r>
            <a:endParaRPr lang="de-CH" sz="1400" dirty="0">
              <a:solidFill>
                <a:schemeClr val="bg1">
                  <a:lumMod val="75000"/>
                </a:schemeClr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15904924" y="12832120"/>
            <a:ext cx="1771639" cy="6099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100"/>
              </a:lnSpc>
            </a:pPr>
            <a:r>
              <a:rPr lang="de-CH" sz="1400" dirty="0" smtClean="0">
                <a:solidFill>
                  <a:schemeClr val="bg1">
                    <a:lumMod val="75000"/>
                  </a:schemeClr>
                </a:solidFill>
                <a:latin typeface="Eyrhoavdoykqfqglrijbhcjkdbb" panose="020B0504030101020102" pitchFamily="34" charset="0"/>
              </a:rPr>
              <a:t>Keine Zeile selektiert</a:t>
            </a:r>
          </a:p>
          <a:p>
            <a:pPr>
              <a:lnSpc>
                <a:spcPts val="2100"/>
              </a:lnSpc>
            </a:pPr>
            <a:r>
              <a:rPr lang="de-CH" sz="1400" dirty="0" smtClean="0">
                <a:solidFill>
                  <a:schemeClr val="bg1">
                    <a:lumMod val="75000"/>
                  </a:schemeClr>
                </a:solidFill>
                <a:latin typeface="Eyrhoavdoykqfqglrijbhcjkdbb" panose="020B0504030101020102" pitchFamily="34" charset="0"/>
              </a:rPr>
              <a:t>Alle selektieren</a:t>
            </a:r>
            <a:endParaRPr lang="de-CH" sz="1400" dirty="0">
              <a:solidFill>
                <a:schemeClr val="bg1">
                  <a:lumMod val="75000"/>
                </a:schemeClr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3779019" y="12931780"/>
            <a:ext cx="482824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4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</a:t>
            </a:r>
          </a:p>
        </p:txBody>
      </p:sp>
      <p:sp>
        <p:nvSpPr>
          <p:cNvPr id="124" name="Rectangle 123"/>
          <p:cNvSpPr/>
          <p:nvPr/>
        </p:nvSpPr>
        <p:spPr>
          <a:xfrm>
            <a:off x="4286885" y="12931780"/>
            <a:ext cx="458780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5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</a:t>
            </a:r>
          </a:p>
        </p:txBody>
      </p:sp>
      <p:sp>
        <p:nvSpPr>
          <p:cNvPr id="125" name="Rectangle 124"/>
          <p:cNvSpPr/>
          <p:nvPr/>
        </p:nvSpPr>
        <p:spPr>
          <a:xfrm>
            <a:off x="4803641" y="12939475"/>
            <a:ext cx="4491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4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</a:t>
            </a:r>
          </a:p>
        </p:txBody>
      </p:sp>
      <p:cxnSp>
        <p:nvCxnSpPr>
          <p:cNvPr id="126" name="Straight Connector 125"/>
          <p:cNvCxnSpPr/>
          <p:nvPr/>
        </p:nvCxnSpPr>
        <p:spPr>
          <a:xfrm>
            <a:off x="5367005" y="12912454"/>
            <a:ext cx="0" cy="50400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5439013" y="12954789"/>
            <a:ext cx="5148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4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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6010663" y="12954789"/>
            <a:ext cx="4491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4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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6519133" y="12954789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400" dirty="0">
                <a:solidFill>
                  <a:schemeClr val="bg1">
                    <a:lumMod val="75000"/>
                  </a:schemeClr>
                </a:solidFill>
                <a:latin typeface="FontAwesome" pitchFamily="2" charset="0"/>
              </a:rPr>
              <a:t></a:t>
            </a:r>
          </a:p>
        </p:txBody>
      </p:sp>
      <p:cxnSp>
        <p:nvCxnSpPr>
          <p:cNvPr id="130" name="Straight Connector 129"/>
          <p:cNvCxnSpPr/>
          <p:nvPr/>
        </p:nvCxnSpPr>
        <p:spPr>
          <a:xfrm>
            <a:off x="7167205" y="12912454"/>
            <a:ext cx="0" cy="50400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>
            <a:off x="14379617" y="12912454"/>
            <a:ext cx="0" cy="50400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>
            <a:off x="15862077" y="12912454"/>
            <a:ext cx="0" cy="50400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3" name="Table 1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7548313"/>
              </p:ext>
            </p:extLst>
          </p:nvPr>
        </p:nvGraphicFramePr>
        <p:xfrm>
          <a:off x="3866262" y="1450963"/>
          <a:ext cx="12226125" cy="2430000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2823230"/>
                <a:gridCol w="1091782"/>
                <a:gridCol w="1164567"/>
                <a:gridCol w="873425"/>
                <a:gridCol w="1091782"/>
                <a:gridCol w="873425"/>
                <a:gridCol w="1018996"/>
                <a:gridCol w="980062"/>
                <a:gridCol w="1135118"/>
                <a:gridCol w="1173738"/>
              </a:tblGrid>
              <a:tr h="405000"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Betreff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Auftrag…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Sparte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Kunde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Verkäufer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Land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Status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Preis [C…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Start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smtClean="0">
                          <a:latin typeface="Eyrhoavdoykqfqglrijbhcjkdbb" panose="020B0504030101020102" pitchFamily="34" charset="0"/>
                        </a:rPr>
                        <a:t>Ende          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05000"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2002 PRD CTMS </a:t>
                      </a:r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Sup</a:t>
                      </a:r>
                      <a:r>
                        <a:rPr lang="de-CH" sz="1400" spc="0" baseline="0" dirty="0" smtClean="0">
                          <a:latin typeface="Eyrhoavdoykqfqglrijbhcjkdbb" panose="020B0504030101020102" pitchFamily="34" charset="0"/>
                        </a:rPr>
                        <a:t> &amp; </a:t>
                      </a:r>
                      <a:r>
                        <a:rPr lang="de-CH" sz="1400" spc="0" baseline="0" dirty="0" err="1" smtClean="0">
                          <a:latin typeface="Eyrhoavdoykqfqglrijbhcjkdbb" panose="020B0504030101020102" pitchFamily="34" charset="0"/>
                        </a:rPr>
                        <a:t>Maint</a:t>
                      </a:r>
                      <a:r>
                        <a:rPr lang="de-CH" sz="1400" spc="0" baseline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02-0L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Bodyleasi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JNJ PRD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Vo-Sc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USA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Lieferung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0.00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01.01.2002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31.03.2002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05000">
                <a:tc>
                  <a:txBody>
                    <a:bodyPr/>
                    <a:lstStyle/>
                    <a:p>
                      <a:r>
                        <a:rPr lang="de-CH" sz="1400" smtClean="0">
                          <a:latin typeface="Eyrhoavdoykqfqglrijbhcjkdbb" panose="020B0504030101020102" pitchFamily="34" charset="0"/>
                        </a:rPr>
                        <a:t>BSI CRM Walbusch Phase 1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02-0L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Bodyleasi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JNJ PRD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Vo-Sc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USA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Lieferung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0.00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01.01.2002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31.03.2002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05000">
                <a:tc>
                  <a:txBody>
                    <a:bodyPr/>
                    <a:lstStyle/>
                    <a:p>
                      <a:r>
                        <a:rPr lang="de-CH" sz="1400" smtClean="0">
                          <a:latin typeface="Eyrhoavdoykqfqglrijbhcjkdbb" panose="020B0504030101020102" pitchFamily="34" charset="0"/>
                        </a:rPr>
                        <a:t>BSI POS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02-0L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Bodyleasi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JNJ PRD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Vo-Sc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USA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Lieferung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0.00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01.01.2002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31.03.2002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05000">
                <a:tc>
                  <a:txBody>
                    <a:bodyPr/>
                    <a:lstStyle/>
                    <a:p>
                      <a:r>
                        <a:rPr lang="de-CH" sz="1400" smtClean="0">
                          <a:latin typeface="Eyrhoavdoykqfqglrijbhcjkdbb" panose="020B0504030101020102" pitchFamily="34" charset="0"/>
                        </a:rPr>
                        <a:t>BSI Scout 3 – 2014/6 Luna RT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02-0L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Bodyleasi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JNJ PRD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Vo-Sc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USA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Lieferung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0.00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01.01.2002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31.03.2002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05000">
                <a:tc>
                  <a:txBody>
                    <a:bodyPr/>
                    <a:lstStyle/>
                    <a:p>
                      <a:r>
                        <a:rPr lang="de-CH" sz="1400" smtClean="0">
                          <a:latin typeface="Eyrhoavdoykqfqglrijbhcjkdbb" panose="020B0504030101020102" pitchFamily="34" charset="0"/>
                        </a:rPr>
                        <a:t>Scout Html UI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02-0L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Bodyleasi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JNJ PRD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Vo-Sc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USA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Lieferung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0.00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01.01.2002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31.03.2002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cxnSp>
        <p:nvCxnSpPr>
          <p:cNvPr id="17" name="Straight Connector 16"/>
          <p:cNvCxnSpPr/>
          <p:nvPr/>
        </p:nvCxnSpPr>
        <p:spPr>
          <a:xfrm>
            <a:off x="3673103" y="0"/>
            <a:ext cx="0" cy="13490575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0" y="552598"/>
            <a:ext cx="3664311" cy="38730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6" name="TextBox 115"/>
          <p:cNvSpPr txBox="1"/>
          <p:nvPr/>
        </p:nvSpPr>
        <p:spPr>
          <a:xfrm>
            <a:off x="34603" y="108466"/>
            <a:ext cx="2319365" cy="4568949"/>
          </a:xfrm>
          <a:prstGeom prst="rect">
            <a:avLst/>
          </a:prstGeom>
          <a:noFill/>
        </p:spPr>
        <p:txBody>
          <a:bodyPr wrap="none" lIns="135642" tIns="67821" rIns="135642" bIns="67821" rtlCol="0">
            <a:spAutoFit/>
          </a:bodyPr>
          <a:lstStyle/>
          <a:p>
            <a:r>
              <a:rPr lang="de-CH" sz="1800">
                <a:solidFill>
                  <a:schemeClr val="bg1"/>
                </a:solidFill>
                <a:latin typeface="FontAwesome" pitchFamily="2" charset="0"/>
              </a:rPr>
              <a:t> </a:t>
            </a:r>
            <a:r>
              <a:rPr lang="de-CH" sz="1800" smtClean="0">
                <a:solidFill>
                  <a:schemeClr val="bg1"/>
                </a:solidFill>
                <a:latin typeface="FontAwesome" pitchFamily="2" charset="0"/>
              </a:rPr>
              <a:t> </a:t>
            </a:r>
            <a:r>
              <a:rPr lang="de-CH" sz="1800" b="1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Eigene Sicht</a:t>
            </a:r>
          </a:p>
          <a:p>
            <a:endParaRPr lang="de-CH" sz="1800" b="1" smtClean="0">
              <a:solidFill>
                <a:schemeClr val="bg1"/>
              </a:solidFill>
              <a:latin typeface="Eyrhoavdoykqfqglrijbhcjkdbb" panose="020B0504030101020102" pitchFamily="34" charset="0"/>
            </a:endParaRPr>
          </a:p>
          <a:p>
            <a:endParaRPr lang="de-CH" sz="1800" smtClean="0">
              <a:solidFill>
                <a:schemeClr val="bg1"/>
              </a:solidFill>
              <a:latin typeface="Eyrhoavdoykqfqglrijbhcjkdbb" panose="020B0504030101020102" pitchFamily="34" charset="0"/>
            </a:endParaRPr>
          </a:p>
          <a:p>
            <a:r>
              <a:rPr lang="de-CH" sz="1800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     </a:t>
            </a:r>
          </a:p>
          <a:p>
            <a:r>
              <a:rPr lang="de-CH" sz="1800">
                <a:solidFill>
                  <a:schemeClr val="bg1"/>
                </a:solidFill>
                <a:latin typeface="Eyrhoavdoykqfqglrijbhcjkdbb" panose="020B0504030101020102" pitchFamily="34" charset="0"/>
              </a:rPr>
              <a:t> </a:t>
            </a:r>
            <a:r>
              <a:rPr lang="de-CH" sz="1800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    Standardsicht</a:t>
            </a:r>
            <a:endParaRPr lang="de-CH" sz="1800">
              <a:solidFill>
                <a:schemeClr val="bg1"/>
              </a:solidFill>
              <a:latin typeface="Eyrhoavdoykqfqglrijbhcjkdbb" panose="020B0504030101020102" pitchFamily="34" charset="0"/>
            </a:endParaRPr>
          </a:p>
          <a:p>
            <a:endParaRPr lang="de-CH" sz="1800">
              <a:solidFill>
                <a:schemeClr val="bg1"/>
              </a:solidFill>
              <a:latin typeface="Eyrhoavdoykqfqglrijbhcjkdbb" panose="020B0504030101020102" pitchFamily="34" charset="0"/>
            </a:endParaRPr>
          </a:p>
          <a:p>
            <a:r>
              <a:rPr lang="de-CH" sz="1800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     Marketing</a:t>
            </a:r>
            <a:endParaRPr lang="de-CH" sz="1800">
              <a:solidFill>
                <a:schemeClr val="bg1"/>
              </a:solidFill>
              <a:latin typeface="Eyrhoavdoykqfqglrijbhcjkdbb" panose="020B0504030101020102" pitchFamily="34" charset="0"/>
            </a:endParaRPr>
          </a:p>
          <a:p>
            <a:endParaRPr lang="de-CH" sz="1800">
              <a:solidFill>
                <a:schemeClr val="bg1"/>
              </a:solidFill>
              <a:latin typeface="Eyrhoavdoykqfqglrijbhcjkdbb" panose="020B0504030101020102" pitchFamily="34" charset="0"/>
            </a:endParaRPr>
          </a:p>
          <a:p>
            <a:r>
              <a:rPr lang="de-CH" sz="1800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     Contact </a:t>
            </a:r>
            <a:r>
              <a:rPr lang="de-CH" sz="1800">
                <a:solidFill>
                  <a:schemeClr val="bg1"/>
                </a:solidFill>
                <a:latin typeface="Eyrhoavdoykqfqglrijbhcjkdbb" panose="020B0504030101020102" pitchFamily="34" charset="0"/>
              </a:rPr>
              <a:t>Center</a:t>
            </a:r>
          </a:p>
          <a:p>
            <a:endParaRPr lang="de-CH" sz="1800">
              <a:solidFill>
                <a:schemeClr val="bg1"/>
              </a:solidFill>
              <a:latin typeface="Eyrhoavdoykqfqglrijbhcjkdbb" panose="020B0504030101020102" pitchFamily="34" charset="0"/>
            </a:endParaRPr>
          </a:p>
          <a:p>
            <a:r>
              <a:rPr lang="de-CH" sz="1800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     Reports</a:t>
            </a:r>
            <a:endParaRPr lang="de-CH" sz="1800">
              <a:solidFill>
                <a:schemeClr val="bg1"/>
              </a:solidFill>
              <a:latin typeface="Eyrhoavdoykqfqglrijbhcjkdbb" panose="020B0504030101020102" pitchFamily="34" charset="0"/>
            </a:endParaRPr>
          </a:p>
          <a:p>
            <a:endParaRPr lang="de-CH" sz="1800">
              <a:solidFill>
                <a:schemeClr val="bg1"/>
              </a:solidFill>
              <a:latin typeface="Eyrhoavdoykqfqglrijbhcjkdbb" panose="020B0504030101020102" pitchFamily="34" charset="0"/>
            </a:endParaRPr>
          </a:p>
          <a:p>
            <a:r>
              <a:rPr lang="de-CH" sz="1800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     Human </a:t>
            </a:r>
            <a:r>
              <a:rPr lang="de-CH" sz="1800">
                <a:solidFill>
                  <a:schemeClr val="bg1"/>
                </a:solidFill>
                <a:latin typeface="Eyrhoavdoykqfqglrijbhcjkdbb" panose="020B0504030101020102" pitchFamily="34" charset="0"/>
              </a:rPr>
              <a:t>Resources</a:t>
            </a:r>
          </a:p>
          <a:p>
            <a:endParaRPr lang="de-CH" sz="1800">
              <a:solidFill>
                <a:schemeClr val="bg1"/>
              </a:solidFill>
              <a:latin typeface="Eyrhoavdoykqfqglrijbhcjkdbb" panose="020B0504030101020102" pitchFamily="34" charset="0"/>
            </a:endParaRPr>
          </a:p>
          <a:p>
            <a:r>
              <a:rPr lang="de-CH" sz="1800" smtClean="0">
                <a:solidFill>
                  <a:schemeClr val="bg1"/>
                </a:solidFill>
                <a:latin typeface="FontAwesome" pitchFamily="2" charset="0"/>
              </a:rPr>
              <a:t></a:t>
            </a:r>
            <a:r>
              <a:rPr lang="de-CH" sz="1800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  Neue </a:t>
            </a:r>
            <a:r>
              <a:rPr lang="de-CH" sz="1800">
                <a:solidFill>
                  <a:schemeClr val="bg1"/>
                </a:solidFill>
                <a:latin typeface="Eyrhoavdoykqfqglrijbhcjkdbb" panose="020B0504030101020102" pitchFamily="34" charset="0"/>
              </a:rPr>
              <a:t>Sicht</a:t>
            </a:r>
          </a:p>
          <a:p>
            <a:endParaRPr lang="de-CH" sz="1800" b="1">
              <a:solidFill>
                <a:schemeClr val="bg1"/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35639" y="654197"/>
            <a:ext cx="3396679" cy="428382"/>
          </a:xfrm>
          <a:prstGeom prst="rect">
            <a:avLst/>
          </a:prstGeom>
          <a:solidFill>
            <a:srgbClr val="0098BC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800">
                <a:solidFill>
                  <a:schemeClr val="bg1"/>
                </a:solidFill>
                <a:latin typeface="FontAwesome" pitchFamily="2" charset="0"/>
              </a:rPr>
              <a:t></a:t>
            </a:r>
            <a:endParaRPr lang="de-CH" sz="1800"/>
          </a:p>
        </p:txBody>
      </p:sp>
      <p:sp>
        <p:nvSpPr>
          <p:cNvPr id="80" name="Rectangle 79"/>
          <p:cNvSpPr/>
          <p:nvPr/>
        </p:nvSpPr>
        <p:spPr>
          <a:xfrm>
            <a:off x="4261843" y="4418069"/>
            <a:ext cx="2068742" cy="44264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40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Sichtenwahl</a:t>
            </a:r>
          </a:p>
        </p:txBody>
      </p:sp>
      <p:sp>
        <p:nvSpPr>
          <p:cNvPr id="81" name="Rectangle 80"/>
          <p:cNvSpPr/>
          <p:nvPr/>
        </p:nvSpPr>
        <p:spPr>
          <a:xfrm>
            <a:off x="4332634" y="5238602"/>
            <a:ext cx="2068742" cy="784167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40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Restliche Menüs auch gleich dort verpacken?</a:t>
            </a:r>
          </a:p>
          <a:p>
            <a:r>
              <a:rPr lang="de-CH" sz="140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Z.B: Abmelden</a:t>
            </a:r>
          </a:p>
        </p:txBody>
      </p:sp>
    </p:spTree>
    <p:extLst>
      <p:ext uri="{BB962C8B-B14F-4D97-AF65-F5344CB8AC3E}">
        <p14:creationId xmlns:p14="http://schemas.microsoft.com/office/powerpoint/2010/main" val="1252948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" name="Straight Connector 76"/>
          <p:cNvCxnSpPr/>
          <p:nvPr/>
        </p:nvCxnSpPr>
        <p:spPr>
          <a:xfrm>
            <a:off x="2554883" y="676479"/>
            <a:ext cx="0" cy="456888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V="1">
            <a:off x="-16357" y="1219721"/>
            <a:ext cx="17868965" cy="9948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ounded Rectangle 96"/>
          <p:cNvSpPr/>
          <p:nvPr/>
        </p:nvSpPr>
        <p:spPr>
          <a:xfrm>
            <a:off x="178619" y="1800299"/>
            <a:ext cx="12502647" cy="408484"/>
          </a:xfrm>
          <a:prstGeom prst="round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5642" tIns="67821" rIns="135642" bIns="67821" rtlCol="0" anchor="ctr"/>
          <a:lstStyle/>
          <a:p>
            <a:pPr algn="ctr"/>
            <a:r>
              <a:rPr lang="de-CH" smtClean="0"/>
              <a:t>%</a:t>
            </a:r>
            <a:endParaRPr lang="de-CH"/>
          </a:p>
        </p:txBody>
      </p:sp>
      <p:sp>
        <p:nvSpPr>
          <p:cNvPr id="82" name="Rechteck 21"/>
          <p:cNvSpPr/>
          <p:nvPr/>
        </p:nvSpPr>
        <p:spPr>
          <a:xfrm>
            <a:off x="154966" y="756201"/>
            <a:ext cx="653416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60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Neuer Auftrag anlegen </a:t>
            </a:r>
            <a:r>
              <a:rPr lang="de-CH" sz="1600" smtClean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</a:t>
            </a:r>
            <a:r>
              <a:rPr lang="de-CH" sz="1600" smtClean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      Anzeigen    Bearbeiten    Dokument erstellen</a:t>
            </a:r>
            <a:endParaRPr lang="de-CH" sz="1600">
              <a:solidFill>
                <a:schemeClr val="accent5">
                  <a:lumMod val="75000"/>
                </a:schemeClr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349835" y="768623"/>
            <a:ext cx="1326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600" smtClean="0">
                <a:solidFill>
                  <a:schemeClr val="accent6">
                    <a:lumMod val="75000"/>
                  </a:schemeClr>
                </a:solidFill>
                <a:latin typeface="FontAwesome" pitchFamily="2" charset="0"/>
              </a:rPr>
              <a:t>    </a:t>
            </a:r>
            <a:endParaRPr lang="de-CH" sz="1600">
              <a:solidFill>
                <a:schemeClr val="accent6">
                  <a:lumMod val="75000"/>
                </a:schemeClr>
              </a:solidFill>
              <a:latin typeface="FontAwesome" pitchFamily="2" charset="0"/>
            </a:endParaRPr>
          </a:p>
        </p:txBody>
      </p:sp>
      <p:cxnSp>
        <p:nvCxnSpPr>
          <p:cNvPr id="91" name="Straight Connector 90"/>
          <p:cNvCxnSpPr/>
          <p:nvPr/>
        </p:nvCxnSpPr>
        <p:spPr>
          <a:xfrm>
            <a:off x="-81436" y="608731"/>
            <a:ext cx="17864611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hteck 18"/>
          <p:cNvSpPr/>
          <p:nvPr/>
        </p:nvSpPr>
        <p:spPr>
          <a:xfrm>
            <a:off x="695" y="1"/>
            <a:ext cx="17783175" cy="606234"/>
          </a:xfrm>
          <a:prstGeom prst="rect">
            <a:avLst/>
          </a:prstGeom>
          <a:solidFill>
            <a:srgbClr val="0082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3000" dirty="0"/>
          </a:p>
        </p:txBody>
      </p:sp>
      <p:sp>
        <p:nvSpPr>
          <p:cNvPr id="99" name="Rectangle 10"/>
          <p:cNvSpPr/>
          <p:nvPr/>
        </p:nvSpPr>
        <p:spPr>
          <a:xfrm>
            <a:off x="14213015" y="-44752"/>
            <a:ext cx="1159292" cy="553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de-CH" sz="2000" dirty="0" smtClean="0">
                <a:solidFill>
                  <a:schemeClr val="bg1"/>
                </a:solidFill>
                <a:latin typeface="FontAwesome" pitchFamily="2" charset="0"/>
              </a:rPr>
              <a:t></a:t>
            </a:r>
            <a:r>
              <a:rPr lang="de-CH" sz="3000" dirty="0" smtClean="0">
                <a:solidFill>
                  <a:schemeClr val="bg1"/>
                </a:solidFill>
                <a:latin typeface="FontAwesome" pitchFamily="2" charset="0"/>
              </a:rPr>
              <a:t> </a:t>
            </a:r>
            <a:r>
              <a:rPr lang="de-CH" sz="1600" dirty="0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Telefon</a:t>
            </a:r>
            <a:endParaRPr lang="de-CH" sz="1600" dirty="0">
              <a:solidFill>
                <a:schemeClr val="bg1"/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15444315" y="27256"/>
            <a:ext cx="1279517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de-CH" sz="2000" dirty="0" smtClean="0">
                <a:solidFill>
                  <a:schemeClr val="bg1"/>
                </a:solidFill>
                <a:latin typeface="FontAwesome" pitchFamily="2" charset="0"/>
              </a:rPr>
              <a:t></a:t>
            </a:r>
            <a:r>
              <a:rPr lang="de-CH" sz="2400" dirty="0" smtClean="0">
                <a:solidFill>
                  <a:schemeClr val="bg1"/>
                </a:solidFill>
                <a:latin typeface="FontAwesome" pitchFamily="2" charset="0"/>
              </a:rPr>
              <a:t> </a:t>
            </a:r>
            <a:r>
              <a:rPr lang="de-CH" sz="1600" dirty="0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Prozesse</a:t>
            </a:r>
            <a:endParaRPr lang="de-CH" sz="1600" dirty="0">
              <a:solidFill>
                <a:schemeClr val="bg1"/>
              </a:solidFill>
              <a:latin typeface="FontAwesome" pitchFamily="2" charset="0"/>
            </a:endParaRPr>
          </a:p>
        </p:txBody>
      </p:sp>
      <p:pic>
        <p:nvPicPr>
          <p:cNvPr id="10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1784" y="64751"/>
            <a:ext cx="447675" cy="447675"/>
          </a:xfrm>
          <a:prstGeom prst="rect">
            <a:avLst/>
          </a:prstGeom>
          <a:noFill/>
          <a:ln w="9525">
            <a:solidFill>
              <a:srgbClr val="005E74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16" name="TextBox 115"/>
          <p:cNvSpPr txBox="1"/>
          <p:nvPr/>
        </p:nvSpPr>
        <p:spPr>
          <a:xfrm>
            <a:off x="34603" y="108466"/>
            <a:ext cx="1681370" cy="413966"/>
          </a:xfrm>
          <a:prstGeom prst="rect">
            <a:avLst/>
          </a:prstGeom>
          <a:noFill/>
        </p:spPr>
        <p:txBody>
          <a:bodyPr wrap="none" lIns="135642" tIns="67821" rIns="135642" bIns="67821" rtlCol="0">
            <a:spAutoFit/>
          </a:bodyPr>
          <a:lstStyle/>
          <a:p>
            <a:r>
              <a:rPr lang="de-CH" sz="1800" smtClean="0">
                <a:solidFill>
                  <a:schemeClr val="bg1"/>
                </a:solidFill>
                <a:latin typeface="FontAwesome" pitchFamily="2" charset="0"/>
              </a:rPr>
              <a:t> </a:t>
            </a:r>
            <a:r>
              <a:rPr lang="de-CH" sz="1800" b="1">
                <a:solidFill>
                  <a:schemeClr val="bg1"/>
                </a:solidFill>
                <a:latin typeface="Eyrhoavdoykqfqglrijbhcjkdbb" panose="020B0504030101020102" pitchFamily="34" charset="0"/>
              </a:rPr>
              <a:t>Eigene Sicht</a:t>
            </a:r>
            <a:endParaRPr lang="de-CH" sz="1800" b="1" dirty="0">
              <a:solidFill>
                <a:schemeClr val="bg1"/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1866727" y="-19050"/>
            <a:ext cx="1480244" cy="6286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8" name="Rechteck 21"/>
          <p:cNvSpPr/>
          <p:nvPr/>
        </p:nvSpPr>
        <p:spPr>
          <a:xfrm>
            <a:off x="2053162" y="18557"/>
            <a:ext cx="1249203" cy="4694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400"/>
              </a:lnSpc>
            </a:pPr>
            <a:r>
              <a:rPr lang="de-CH" sz="1600" b="1" smtClean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Aufträge</a:t>
            </a:r>
            <a:endParaRPr lang="de-CH" sz="1600">
              <a:solidFill>
                <a:schemeClr val="bg1"/>
              </a:solidFill>
              <a:latin typeface="FontAwesome" pitchFamily="2" charset="0"/>
            </a:endParaRPr>
          </a:p>
        </p:txBody>
      </p:sp>
      <p:sp>
        <p:nvSpPr>
          <p:cNvPr id="119" name="Rectangle 118"/>
          <p:cNvSpPr/>
          <p:nvPr/>
        </p:nvSpPr>
        <p:spPr>
          <a:xfrm rot="16200000">
            <a:off x="102449" y="12387559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6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</a:t>
            </a:r>
          </a:p>
        </p:txBody>
      </p:sp>
      <p:cxnSp>
        <p:nvCxnSpPr>
          <p:cNvPr id="120" name="Straight Connector 119"/>
          <p:cNvCxnSpPr/>
          <p:nvPr/>
        </p:nvCxnSpPr>
        <p:spPr>
          <a:xfrm>
            <a:off x="18862" y="12865967"/>
            <a:ext cx="17838917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14377014" y="12832120"/>
            <a:ext cx="1532792" cy="6099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100"/>
              </a:lnSpc>
            </a:pPr>
            <a:r>
              <a:rPr lang="de-CH" sz="1400" dirty="0" smtClean="0">
                <a:solidFill>
                  <a:schemeClr val="bg1">
                    <a:lumMod val="75000"/>
                  </a:schemeClr>
                </a:solidFill>
                <a:latin typeface="Eyrhoavdoykqfqglrijbhcjkdbb" panose="020B0504030101020102" pitchFamily="34" charset="0"/>
              </a:rPr>
              <a:t>51 Zeilen geladen</a:t>
            </a:r>
          </a:p>
          <a:p>
            <a:pPr>
              <a:lnSpc>
                <a:spcPts val="2100"/>
              </a:lnSpc>
            </a:pPr>
            <a:r>
              <a:rPr lang="de-CH" sz="1400" dirty="0" smtClean="0">
                <a:solidFill>
                  <a:schemeClr val="bg1">
                    <a:lumMod val="75000"/>
                  </a:schemeClr>
                </a:solidFill>
                <a:latin typeface="Eyrhoavdoykqfqglrijbhcjkdbb" panose="020B0504030101020102" pitchFamily="34" charset="0"/>
              </a:rPr>
              <a:t>Daten neu laden</a:t>
            </a:r>
            <a:endParaRPr lang="de-CH" sz="1400" dirty="0">
              <a:solidFill>
                <a:schemeClr val="bg1">
                  <a:lumMod val="75000"/>
                </a:schemeClr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15904924" y="12832120"/>
            <a:ext cx="1771639" cy="6099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100"/>
              </a:lnSpc>
            </a:pPr>
            <a:r>
              <a:rPr lang="de-CH" sz="1400" dirty="0" smtClean="0">
                <a:solidFill>
                  <a:schemeClr val="bg1">
                    <a:lumMod val="75000"/>
                  </a:schemeClr>
                </a:solidFill>
                <a:latin typeface="Eyrhoavdoykqfqglrijbhcjkdbb" panose="020B0504030101020102" pitchFamily="34" charset="0"/>
              </a:rPr>
              <a:t>Keine Zeile selektiert</a:t>
            </a:r>
          </a:p>
          <a:p>
            <a:pPr>
              <a:lnSpc>
                <a:spcPts val="2100"/>
              </a:lnSpc>
            </a:pPr>
            <a:r>
              <a:rPr lang="de-CH" sz="1400" dirty="0" smtClean="0">
                <a:solidFill>
                  <a:schemeClr val="bg1">
                    <a:lumMod val="75000"/>
                  </a:schemeClr>
                </a:solidFill>
                <a:latin typeface="Eyrhoavdoykqfqglrijbhcjkdbb" panose="020B0504030101020102" pitchFamily="34" charset="0"/>
              </a:rPr>
              <a:t>Alle selektieren</a:t>
            </a:r>
            <a:endParaRPr lang="de-CH" sz="1400" dirty="0">
              <a:solidFill>
                <a:schemeClr val="bg1">
                  <a:lumMod val="75000"/>
                </a:schemeClr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106611" y="12931780"/>
            <a:ext cx="482824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4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</a:t>
            </a:r>
          </a:p>
        </p:txBody>
      </p:sp>
      <p:sp>
        <p:nvSpPr>
          <p:cNvPr id="124" name="Rectangle 123"/>
          <p:cNvSpPr/>
          <p:nvPr/>
        </p:nvSpPr>
        <p:spPr>
          <a:xfrm>
            <a:off x="614477" y="12931780"/>
            <a:ext cx="458780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5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</a:t>
            </a:r>
          </a:p>
        </p:txBody>
      </p:sp>
      <p:sp>
        <p:nvSpPr>
          <p:cNvPr id="125" name="Rectangle 124"/>
          <p:cNvSpPr/>
          <p:nvPr/>
        </p:nvSpPr>
        <p:spPr>
          <a:xfrm>
            <a:off x="1131233" y="12939475"/>
            <a:ext cx="4491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4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</a:t>
            </a:r>
          </a:p>
        </p:txBody>
      </p:sp>
      <p:cxnSp>
        <p:nvCxnSpPr>
          <p:cNvPr id="126" name="Straight Connector 125"/>
          <p:cNvCxnSpPr/>
          <p:nvPr/>
        </p:nvCxnSpPr>
        <p:spPr>
          <a:xfrm>
            <a:off x="1694597" y="12912454"/>
            <a:ext cx="0" cy="50400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1766605" y="12954789"/>
            <a:ext cx="5148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4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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2338255" y="12954789"/>
            <a:ext cx="4491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4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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2846725" y="12954789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400" dirty="0">
                <a:solidFill>
                  <a:schemeClr val="bg1">
                    <a:lumMod val="75000"/>
                  </a:schemeClr>
                </a:solidFill>
                <a:latin typeface="FontAwesome" pitchFamily="2" charset="0"/>
              </a:rPr>
              <a:t></a:t>
            </a:r>
          </a:p>
        </p:txBody>
      </p:sp>
      <p:cxnSp>
        <p:nvCxnSpPr>
          <p:cNvPr id="130" name="Straight Connector 129"/>
          <p:cNvCxnSpPr/>
          <p:nvPr/>
        </p:nvCxnSpPr>
        <p:spPr>
          <a:xfrm>
            <a:off x="3494797" y="12912454"/>
            <a:ext cx="0" cy="50400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>
            <a:off x="14379617" y="12912454"/>
            <a:ext cx="0" cy="50400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>
            <a:off x="15862077" y="12912454"/>
            <a:ext cx="0" cy="50400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3" name="Table 1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002755"/>
              </p:ext>
            </p:extLst>
          </p:nvPr>
        </p:nvGraphicFramePr>
        <p:xfrm>
          <a:off x="193854" y="1450963"/>
          <a:ext cx="12226125" cy="2430000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2823230"/>
                <a:gridCol w="1091782"/>
                <a:gridCol w="1164567"/>
                <a:gridCol w="873425"/>
                <a:gridCol w="1091782"/>
                <a:gridCol w="873425"/>
                <a:gridCol w="1018996"/>
                <a:gridCol w="980062"/>
                <a:gridCol w="1135118"/>
                <a:gridCol w="1173738"/>
              </a:tblGrid>
              <a:tr h="405000"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Betreff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Auftrag…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Sparte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Kunde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Verkäufer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Land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Status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Preis [C…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Start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smtClean="0">
                          <a:latin typeface="Eyrhoavdoykqfqglrijbhcjkdbb" panose="020B0504030101020102" pitchFamily="34" charset="0"/>
                        </a:rPr>
                        <a:t>Ende          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05000"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2002 PRD CTMS </a:t>
                      </a:r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Sup</a:t>
                      </a:r>
                      <a:r>
                        <a:rPr lang="de-CH" sz="1400" spc="0" baseline="0" dirty="0" smtClean="0">
                          <a:latin typeface="Eyrhoavdoykqfqglrijbhcjkdbb" panose="020B0504030101020102" pitchFamily="34" charset="0"/>
                        </a:rPr>
                        <a:t> &amp; </a:t>
                      </a:r>
                      <a:r>
                        <a:rPr lang="de-CH" sz="1400" spc="0" baseline="0" dirty="0" err="1" smtClean="0">
                          <a:latin typeface="Eyrhoavdoykqfqglrijbhcjkdbb" panose="020B0504030101020102" pitchFamily="34" charset="0"/>
                        </a:rPr>
                        <a:t>Maint</a:t>
                      </a:r>
                      <a:r>
                        <a:rPr lang="de-CH" sz="1400" spc="0" baseline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02-0L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Bodyleasi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JNJ PRD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Vo-Sc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USA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Lieferung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0.00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01.01.2002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31.03.2002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05000">
                <a:tc>
                  <a:txBody>
                    <a:bodyPr/>
                    <a:lstStyle/>
                    <a:p>
                      <a:r>
                        <a:rPr lang="de-CH" sz="1400" smtClean="0">
                          <a:latin typeface="Eyrhoavdoykqfqglrijbhcjkdbb" panose="020B0504030101020102" pitchFamily="34" charset="0"/>
                        </a:rPr>
                        <a:t>BSI CRM Walbusch Phase 1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02-0L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Bodyleasi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JNJ PRD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Vo-Sc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USA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Lieferung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0.00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01.01.2002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31.03.2002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05000">
                <a:tc>
                  <a:txBody>
                    <a:bodyPr/>
                    <a:lstStyle/>
                    <a:p>
                      <a:r>
                        <a:rPr lang="de-CH" sz="1400" smtClean="0">
                          <a:latin typeface="Eyrhoavdoykqfqglrijbhcjkdbb" panose="020B0504030101020102" pitchFamily="34" charset="0"/>
                        </a:rPr>
                        <a:t>BSI POS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02-0L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Bodyleasi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JNJ PRD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Vo-Sc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USA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Lieferung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0.00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01.01.2002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31.03.2002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05000">
                <a:tc>
                  <a:txBody>
                    <a:bodyPr/>
                    <a:lstStyle/>
                    <a:p>
                      <a:r>
                        <a:rPr lang="de-CH" sz="1400" smtClean="0">
                          <a:latin typeface="Eyrhoavdoykqfqglrijbhcjkdbb" panose="020B0504030101020102" pitchFamily="34" charset="0"/>
                        </a:rPr>
                        <a:t>BSI Scout 3 – 2014/6 Luna RT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02-0L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Bodyleasi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JNJ PRD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Vo-Sc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USA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Lieferung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0.00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01.01.2002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31.03.2002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05000">
                <a:tc>
                  <a:txBody>
                    <a:bodyPr/>
                    <a:lstStyle/>
                    <a:p>
                      <a:r>
                        <a:rPr lang="de-CH" sz="1400" smtClean="0">
                          <a:latin typeface="Eyrhoavdoykqfqglrijbhcjkdbb" panose="020B0504030101020102" pitchFamily="34" charset="0"/>
                        </a:rPr>
                        <a:t>Scout Html UI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02-0L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Bodyleasi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JNJ PRD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Vo-Sc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USA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Lieferung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0.00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01.01.2002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31.03.2002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30" name="Rectangle 29"/>
          <p:cNvSpPr/>
          <p:nvPr/>
        </p:nvSpPr>
        <p:spPr>
          <a:xfrm>
            <a:off x="109527" y="11616301"/>
            <a:ext cx="2068742" cy="44264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40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Baum zugeklappt</a:t>
            </a:r>
          </a:p>
        </p:txBody>
      </p:sp>
      <p:sp>
        <p:nvSpPr>
          <p:cNvPr id="31" name="Rectangle 30"/>
          <p:cNvSpPr/>
          <p:nvPr/>
        </p:nvSpPr>
        <p:spPr>
          <a:xfrm>
            <a:off x="3029273" y="11436795"/>
            <a:ext cx="2068742" cy="784167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40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Komisch, dass das Icon hochgeschoben werden muss</a:t>
            </a:r>
          </a:p>
        </p:txBody>
      </p:sp>
    </p:spTree>
    <p:extLst>
      <p:ext uri="{BB962C8B-B14F-4D97-AF65-F5344CB8AC3E}">
        <p14:creationId xmlns:p14="http://schemas.microsoft.com/office/powerpoint/2010/main" val="75039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42220" y="624607"/>
            <a:ext cx="2400695" cy="7985269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Firmen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Personen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Aufträge</a:t>
            </a:r>
          </a:p>
          <a:p>
            <a:pPr>
              <a:lnSpc>
                <a:spcPts val="3400"/>
              </a:lnSpc>
            </a:pPr>
            <a:endParaRPr lang="de-CH" sz="1400" dirty="0" smtClean="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endParaRPr lang="de-CH" sz="1400" dirty="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endParaRPr lang="de-CH" sz="1400" dirty="0" smtClean="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endParaRPr lang="de-CH" sz="1400" dirty="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endParaRPr lang="de-CH" sz="1400" dirty="0" smtClean="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Aktive </a:t>
            </a:r>
            <a:r>
              <a:rPr lang="de-CH" sz="1400" dirty="0">
                <a:latin typeface="Eyrhoavdoykqfqglrijbhcjkdbb" panose="020B0504030101020102" pitchFamily="34" charset="0"/>
              </a:rPr>
              <a:t>Kampagnen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Menü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Buchungen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Kurse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Standardverteiler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Tickets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Geschäftsvorfälle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Kommunikationen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Aufgaben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Gesperrte Objekte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59808" y="2052067"/>
            <a:ext cx="3115286" cy="408484"/>
          </a:xfrm>
          <a:prstGeom prst="round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5642" tIns="67821" rIns="135642" bIns="67821" rtlCol="0" anchor="ctr"/>
          <a:lstStyle/>
          <a:p>
            <a:pPr algn="ctr"/>
            <a:endParaRPr lang="de-CH"/>
          </a:p>
        </p:txBody>
      </p:sp>
      <p:sp>
        <p:nvSpPr>
          <p:cNvPr id="27" name="TextBox 26"/>
          <p:cNvSpPr txBox="1"/>
          <p:nvPr/>
        </p:nvSpPr>
        <p:spPr>
          <a:xfrm>
            <a:off x="629717" y="1924199"/>
            <a:ext cx="3528392" cy="2317051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ts val="3400"/>
              </a:lnSpc>
            </a:pPr>
            <a:r>
              <a:rPr lang="de-CH" sz="1400">
                <a:latin typeface="Eyrhoavdoykqfqglrijbhcjkdbb" panose="020B0504030101020102" pitchFamily="34" charset="0"/>
              </a:rPr>
              <a:t>2002 PRD CTMS Sup &amp; Maint Jan-Feb</a:t>
            </a:r>
          </a:p>
          <a:p>
            <a:pPr>
              <a:lnSpc>
                <a:spcPts val="3400"/>
              </a:lnSpc>
            </a:pPr>
            <a:r>
              <a:rPr lang="de-CH" sz="1400" smtClean="0">
                <a:latin typeface="Eyrhoavdoykqfqglrijbhcjkdbb" panose="020B0504030101020102" pitchFamily="34" charset="0"/>
              </a:rPr>
              <a:t>BSI CRM Walbusch Phase 1 (11-8P)</a:t>
            </a:r>
          </a:p>
          <a:p>
            <a:pPr>
              <a:lnSpc>
                <a:spcPts val="3400"/>
              </a:lnSpc>
            </a:pPr>
            <a:r>
              <a:rPr lang="de-CH" sz="1400" smtClean="0">
                <a:latin typeface="Eyrhoavdoykqfqglrijbhcjkdbb" panose="020B0504030101020102" pitchFamily="34" charset="0"/>
              </a:rPr>
              <a:t>BSI </a:t>
            </a:r>
            <a:r>
              <a:rPr lang="de-CH" sz="1400" dirty="0" smtClean="0">
                <a:latin typeface="Eyrhoavdoykqfqglrijbhcjkdbb" panose="020B0504030101020102" pitchFamily="34" charset="0"/>
              </a:rPr>
              <a:t>POS (12-85)</a:t>
            </a:r>
          </a:p>
          <a:p>
            <a:pPr>
              <a:lnSpc>
                <a:spcPts val="34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BSI Scout 3 – 2014/6 Luna RT (13-4N)</a:t>
            </a:r>
          </a:p>
          <a:p>
            <a:pPr>
              <a:lnSpc>
                <a:spcPts val="34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Scout </a:t>
            </a:r>
            <a:r>
              <a:rPr lang="de-CH" sz="1400" dirty="0" err="1" smtClean="0">
                <a:latin typeface="Eyrhoavdoykqfqglrijbhcjkdbb" panose="020B0504030101020102" pitchFamily="34" charset="0"/>
              </a:rPr>
              <a:t>Html</a:t>
            </a:r>
            <a:r>
              <a:rPr lang="de-CH" sz="1400" dirty="0" smtClean="0">
                <a:latin typeface="Eyrhoavdoykqfqglrijbhcjkdbb" panose="020B0504030101020102" pitchFamily="34" charset="0"/>
              </a:rPr>
              <a:t> UI (14-4J)</a:t>
            </a:r>
            <a:endParaRPr lang="de-CH" sz="1400" dirty="0">
              <a:latin typeface="Eyrhoavdoykqfqglrijbhcjkdbb" panose="020B0504030101020102" pitchFamily="34" charset="0"/>
            </a:endParaRPr>
          </a:p>
        </p:txBody>
      </p:sp>
      <p:grpSp>
        <p:nvGrpSpPr>
          <p:cNvPr id="32" name="Group 31"/>
          <p:cNvGrpSpPr/>
          <p:nvPr/>
        </p:nvGrpSpPr>
        <p:grpSpPr>
          <a:xfrm rot="2700000">
            <a:off x="288041" y="1729239"/>
            <a:ext cx="180000" cy="180000"/>
            <a:chOff x="4789004" y="2208312"/>
            <a:chExt cx="963724" cy="936104"/>
          </a:xfrm>
          <a:solidFill>
            <a:schemeClr val="accent5">
              <a:lumMod val="75000"/>
            </a:schemeClr>
          </a:solidFill>
        </p:grpSpPr>
        <p:sp>
          <p:nvSpPr>
            <p:cNvPr id="33" name="Rectangle 32"/>
            <p:cNvSpPr/>
            <p:nvPr/>
          </p:nvSpPr>
          <p:spPr>
            <a:xfrm>
              <a:off x="5126850" y="2208312"/>
              <a:ext cx="288032" cy="936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" name="Rectangle 33"/>
            <p:cNvSpPr/>
            <p:nvPr/>
          </p:nvSpPr>
          <p:spPr>
            <a:xfrm rot="5400000">
              <a:off x="5126850" y="2194502"/>
              <a:ext cx="288032" cy="9637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288879" y="863287"/>
            <a:ext cx="180000" cy="607751"/>
            <a:chOff x="226396" y="1529024"/>
            <a:chExt cx="180000" cy="607751"/>
          </a:xfrm>
        </p:grpSpPr>
        <p:grpSp>
          <p:nvGrpSpPr>
            <p:cNvPr id="6" name="Group 5"/>
            <p:cNvGrpSpPr/>
            <p:nvPr/>
          </p:nvGrpSpPr>
          <p:grpSpPr>
            <a:xfrm>
              <a:off x="226396" y="1529024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7" name="Rectangle 6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8" name="Rectangle 7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226396" y="1956775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36" name="Rectangle 35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37" name="Rectangle 36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</p:grpSp>
      <p:grpSp>
        <p:nvGrpSpPr>
          <p:cNvPr id="25" name="Group 24"/>
          <p:cNvGrpSpPr/>
          <p:nvPr/>
        </p:nvGrpSpPr>
        <p:grpSpPr>
          <a:xfrm>
            <a:off x="547146" y="2150860"/>
            <a:ext cx="180000" cy="1915641"/>
            <a:chOff x="484663" y="2816597"/>
            <a:chExt cx="180000" cy="1915641"/>
          </a:xfrm>
        </p:grpSpPr>
        <p:grpSp>
          <p:nvGrpSpPr>
            <p:cNvPr id="29" name="Group 28"/>
            <p:cNvGrpSpPr/>
            <p:nvPr/>
          </p:nvGrpSpPr>
          <p:grpSpPr>
            <a:xfrm>
              <a:off x="484663" y="2816597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30" name="Rectangle 29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31" name="Rectangle 30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484663" y="3252919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39" name="Rectangle 38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40" name="Rectangle 39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484663" y="3684967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42" name="Rectangle 41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43" name="Rectangle 42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>
              <a:off x="484663" y="4110665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45" name="Rectangle 44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46" name="Rectangle 45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47" name="Group 46"/>
            <p:cNvGrpSpPr/>
            <p:nvPr/>
          </p:nvGrpSpPr>
          <p:grpSpPr>
            <a:xfrm>
              <a:off x="484663" y="4552238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48" name="Rectangle 47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49" name="Rectangle 48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</p:grpSp>
      <p:grpSp>
        <p:nvGrpSpPr>
          <p:cNvPr id="51" name="Group 50"/>
          <p:cNvGrpSpPr/>
          <p:nvPr/>
        </p:nvGrpSpPr>
        <p:grpSpPr>
          <a:xfrm>
            <a:off x="289031" y="4307925"/>
            <a:ext cx="180000" cy="1915641"/>
            <a:chOff x="484663" y="2816597"/>
            <a:chExt cx="180000" cy="1915641"/>
          </a:xfrm>
        </p:grpSpPr>
        <p:grpSp>
          <p:nvGrpSpPr>
            <p:cNvPr id="52" name="Group 51"/>
            <p:cNvGrpSpPr/>
            <p:nvPr/>
          </p:nvGrpSpPr>
          <p:grpSpPr>
            <a:xfrm>
              <a:off x="484663" y="2816597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65" name="Rectangle 64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66" name="Rectangle 65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484663" y="3252919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63" name="Rectangle 62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64" name="Rectangle 63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484663" y="3684967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61" name="Rectangle 60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62" name="Rectangle 61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484663" y="4110665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59" name="Rectangle 58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60" name="Rectangle 59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56" name="Group 55"/>
            <p:cNvGrpSpPr/>
            <p:nvPr/>
          </p:nvGrpSpPr>
          <p:grpSpPr>
            <a:xfrm>
              <a:off x="484663" y="4552238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57" name="Rectangle 56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58" name="Rectangle 57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</p:grpSp>
      <p:cxnSp>
        <p:nvCxnSpPr>
          <p:cNvPr id="89" name="Straight Connector 88"/>
          <p:cNvCxnSpPr/>
          <p:nvPr/>
        </p:nvCxnSpPr>
        <p:spPr>
          <a:xfrm>
            <a:off x="-262954" y="678950"/>
            <a:ext cx="0" cy="792088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-81436" y="608731"/>
            <a:ext cx="17864611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hteck 18"/>
          <p:cNvSpPr/>
          <p:nvPr/>
        </p:nvSpPr>
        <p:spPr>
          <a:xfrm>
            <a:off x="695" y="1"/>
            <a:ext cx="17783175" cy="606234"/>
          </a:xfrm>
          <a:prstGeom prst="rect">
            <a:avLst/>
          </a:prstGeom>
          <a:solidFill>
            <a:srgbClr val="0082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3000" dirty="0"/>
          </a:p>
        </p:txBody>
      </p:sp>
      <p:sp>
        <p:nvSpPr>
          <p:cNvPr id="99" name="Rectangle 10"/>
          <p:cNvSpPr/>
          <p:nvPr/>
        </p:nvSpPr>
        <p:spPr>
          <a:xfrm>
            <a:off x="14213015" y="-44752"/>
            <a:ext cx="1159292" cy="553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de-CH" sz="2000" dirty="0" smtClean="0">
                <a:solidFill>
                  <a:schemeClr val="bg1"/>
                </a:solidFill>
                <a:latin typeface="FontAwesome" pitchFamily="2" charset="0"/>
              </a:rPr>
              <a:t></a:t>
            </a:r>
            <a:r>
              <a:rPr lang="de-CH" sz="3000" dirty="0" smtClean="0">
                <a:solidFill>
                  <a:schemeClr val="bg1"/>
                </a:solidFill>
                <a:latin typeface="FontAwesome" pitchFamily="2" charset="0"/>
              </a:rPr>
              <a:t> </a:t>
            </a:r>
            <a:r>
              <a:rPr lang="de-CH" sz="1600" dirty="0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Telefon</a:t>
            </a:r>
            <a:endParaRPr lang="de-CH" sz="1600" dirty="0">
              <a:solidFill>
                <a:schemeClr val="bg1"/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15444315" y="27256"/>
            <a:ext cx="1279517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de-CH" sz="2000" dirty="0" smtClean="0">
                <a:solidFill>
                  <a:schemeClr val="bg1"/>
                </a:solidFill>
                <a:latin typeface="FontAwesome" pitchFamily="2" charset="0"/>
              </a:rPr>
              <a:t></a:t>
            </a:r>
            <a:r>
              <a:rPr lang="de-CH" sz="2400" dirty="0" smtClean="0">
                <a:solidFill>
                  <a:schemeClr val="bg1"/>
                </a:solidFill>
                <a:latin typeface="FontAwesome" pitchFamily="2" charset="0"/>
              </a:rPr>
              <a:t> </a:t>
            </a:r>
            <a:r>
              <a:rPr lang="de-CH" sz="1600" dirty="0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Prozesse</a:t>
            </a:r>
            <a:endParaRPr lang="de-CH" sz="1600" dirty="0">
              <a:solidFill>
                <a:schemeClr val="bg1"/>
              </a:solidFill>
              <a:latin typeface="FontAwesome" pitchFamily="2" charset="0"/>
            </a:endParaRPr>
          </a:p>
        </p:txBody>
      </p:sp>
      <p:pic>
        <p:nvPicPr>
          <p:cNvPr id="10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1784" y="64751"/>
            <a:ext cx="447675" cy="447675"/>
          </a:xfrm>
          <a:prstGeom prst="rect">
            <a:avLst/>
          </a:prstGeom>
          <a:noFill/>
          <a:ln w="9525">
            <a:solidFill>
              <a:srgbClr val="005E74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16" name="TextBox 115"/>
          <p:cNvSpPr txBox="1"/>
          <p:nvPr/>
        </p:nvSpPr>
        <p:spPr>
          <a:xfrm>
            <a:off x="34603" y="89416"/>
            <a:ext cx="1739078" cy="413966"/>
          </a:xfrm>
          <a:prstGeom prst="rect">
            <a:avLst/>
          </a:prstGeom>
          <a:noFill/>
        </p:spPr>
        <p:txBody>
          <a:bodyPr wrap="none" lIns="135642" tIns="67821" rIns="135642" bIns="67821" rtlCol="0">
            <a:spAutoFit/>
          </a:bodyPr>
          <a:lstStyle/>
          <a:p>
            <a:r>
              <a:rPr lang="de-CH" sz="1800">
                <a:solidFill>
                  <a:schemeClr val="bg1"/>
                </a:solidFill>
                <a:latin typeface="FontAwesome" pitchFamily="2" charset="0"/>
              </a:rPr>
              <a:t> </a:t>
            </a:r>
            <a:r>
              <a:rPr lang="de-CH" sz="1800" smtClean="0">
                <a:solidFill>
                  <a:schemeClr val="bg1"/>
                </a:solidFill>
                <a:latin typeface="FontAwesome" pitchFamily="2" charset="0"/>
              </a:rPr>
              <a:t> </a:t>
            </a:r>
            <a:r>
              <a:rPr lang="de-CH" sz="1800" b="1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Eigene </a:t>
            </a:r>
            <a:r>
              <a:rPr lang="de-CH" sz="1800" b="1" dirty="0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Sicht</a:t>
            </a:r>
            <a:endParaRPr lang="de-CH" sz="1800" b="1" dirty="0">
              <a:solidFill>
                <a:schemeClr val="bg1"/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3681563" y="-25400"/>
            <a:ext cx="3490340" cy="6286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8" name="Rechteck 21"/>
          <p:cNvSpPr/>
          <p:nvPr/>
        </p:nvSpPr>
        <p:spPr>
          <a:xfrm>
            <a:off x="3875349" y="18557"/>
            <a:ext cx="5016933" cy="472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400"/>
              </a:lnSpc>
            </a:pPr>
            <a:r>
              <a:rPr lang="de-CH" sz="1600" b="1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2002 PRD CTMS Sup &amp; Maint Jan-Feb</a:t>
            </a:r>
            <a:endParaRPr lang="de-CH" sz="1600">
              <a:solidFill>
                <a:schemeClr val="accent5">
                  <a:lumMod val="75000"/>
                </a:schemeClr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119" name="Rectangle 118"/>
          <p:cNvSpPr/>
          <p:nvPr/>
        </p:nvSpPr>
        <p:spPr>
          <a:xfrm rot="5400000">
            <a:off x="102449" y="13005821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6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</a:t>
            </a:r>
          </a:p>
        </p:txBody>
      </p:sp>
      <p:sp>
        <p:nvSpPr>
          <p:cNvPr id="94" name="Rechteck 21"/>
          <p:cNvSpPr/>
          <p:nvPr/>
        </p:nvSpPr>
        <p:spPr>
          <a:xfrm>
            <a:off x="3851027" y="765726"/>
            <a:ext cx="304282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600" smtClean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Bearbeiten    Dokument erstellen</a:t>
            </a:r>
            <a:endParaRPr lang="de-CH" sz="1600" dirty="0">
              <a:solidFill>
                <a:schemeClr val="accent5">
                  <a:lumMod val="75000"/>
                </a:schemeClr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95" name="Rechteck 21"/>
          <p:cNvSpPr/>
          <p:nvPr/>
        </p:nvSpPr>
        <p:spPr>
          <a:xfrm>
            <a:off x="3852135" y="1239105"/>
            <a:ext cx="7713971" cy="14003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3400"/>
              </a:lnSpc>
            </a:pPr>
            <a:r>
              <a:rPr lang="de-CH" sz="1400">
                <a:latin typeface="Eyrhoavdoykqfqglrijbhcjkdbb" panose="020B0504030101020102" pitchFamily="34" charset="0"/>
              </a:rPr>
              <a:t>Betreff:       2002 PRD CTMS Sup &amp; Maint Jan-Feb                          Verkäufer:   </a:t>
            </a:r>
            <a:r>
              <a:rPr lang="de-CH" sz="1400" smtClean="0">
                <a:latin typeface="Eyrhoavdoykqfqglrijbhcjkdbb" panose="020B0504030101020102" pitchFamily="34" charset="0"/>
              </a:rPr>
              <a:t> Vo-Schneider</a:t>
            </a:r>
            <a:r>
              <a:rPr lang="de-CH" sz="1400">
                <a:latin typeface="Eyrhoavdoykqfqglrijbhcjkdbb" panose="020B0504030101020102" pitchFamily="34" charset="0"/>
              </a:rPr>
              <a:t>, Phuong</a:t>
            </a:r>
          </a:p>
          <a:p>
            <a:pPr>
              <a:lnSpc>
                <a:spcPts val="3400"/>
              </a:lnSpc>
            </a:pPr>
            <a:r>
              <a:rPr lang="de-CH" sz="1400">
                <a:latin typeface="Eyrhoavdoykqfqglrijbhcjkdbb" panose="020B0504030101020102" pitchFamily="34" charset="0"/>
              </a:rPr>
              <a:t>Nummer:    02-0L		                      Status: 	   </a:t>
            </a:r>
            <a:r>
              <a:rPr lang="de-CH" sz="1400" smtClean="0">
                <a:latin typeface="Eyrhoavdoykqfqglrijbhcjkdbb" panose="020B0504030101020102" pitchFamily="34" charset="0"/>
              </a:rPr>
              <a:t>Offen</a:t>
            </a:r>
            <a:endParaRPr lang="de-CH" sz="140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r>
              <a:rPr lang="de-CH" sz="1400">
                <a:latin typeface="Eyrhoavdoykqfqglrijbhcjkdbb" panose="020B0504030101020102" pitchFamily="34" charset="0"/>
              </a:rPr>
              <a:t>Kunde:        JNJ </a:t>
            </a:r>
            <a:r>
              <a:rPr lang="de-CH" sz="1400" smtClean="0">
                <a:latin typeface="Eyrhoavdoykqfqglrijbhcjkdbb" panose="020B0504030101020102" pitchFamily="34" charset="0"/>
              </a:rPr>
              <a:t>PRD</a:t>
            </a:r>
            <a:endParaRPr lang="de-CH" sz="1400">
              <a:latin typeface="Eyrhoavdoykqfqglrijbhcjkdbb" panose="020B0504030101020102" pitchFamily="34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3851027" y="2712839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400" b="1">
                <a:latin typeface="Eyrhoavdoykqfqglrijbhcjkdbb" panose="020B0504030101020102" pitchFamily="34" charset="0"/>
              </a:rPr>
              <a:t>Preis</a:t>
            </a:r>
          </a:p>
        </p:txBody>
      </p:sp>
      <p:sp>
        <p:nvSpPr>
          <p:cNvPr id="100" name="Rechteck 21"/>
          <p:cNvSpPr/>
          <p:nvPr/>
        </p:nvSpPr>
        <p:spPr>
          <a:xfrm>
            <a:off x="3852135" y="2968640"/>
            <a:ext cx="4020331" cy="9643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3400"/>
              </a:lnSpc>
            </a:pPr>
            <a:r>
              <a:rPr lang="de-CH" sz="1400" smtClean="0">
                <a:latin typeface="Eyrhoavdoykqfqglrijbhcjkdbb" panose="020B0504030101020102" pitchFamily="34" charset="0"/>
              </a:rPr>
              <a:t>Netto:         500’000</a:t>
            </a:r>
            <a:endParaRPr lang="de-CH" sz="140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r>
              <a:rPr lang="de-CH" sz="1400" smtClean="0">
                <a:latin typeface="Eyrhoavdoykqfqglrijbhcjkdbb" panose="020B0504030101020102" pitchFamily="34" charset="0"/>
              </a:rPr>
              <a:t>Währung:    CHF</a:t>
            </a:r>
            <a:r>
              <a:rPr lang="de-CH" sz="1400">
                <a:latin typeface="Eyrhoavdoykqfqglrijbhcjkdbb" panose="020B0504030101020102" pitchFamily="34" charset="0"/>
              </a:rPr>
              <a:t>		</a:t>
            </a:r>
          </a:p>
        </p:txBody>
      </p:sp>
      <p:cxnSp>
        <p:nvCxnSpPr>
          <p:cNvPr id="101" name="Straight Connector 100"/>
          <p:cNvCxnSpPr/>
          <p:nvPr/>
        </p:nvCxnSpPr>
        <p:spPr>
          <a:xfrm flipV="1">
            <a:off x="3673103" y="1219721"/>
            <a:ext cx="14191508" cy="9948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673103" y="0"/>
            <a:ext cx="0" cy="13490575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7190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echteck 18"/>
          <p:cNvSpPr/>
          <p:nvPr/>
        </p:nvSpPr>
        <p:spPr>
          <a:xfrm>
            <a:off x="695" y="-23465"/>
            <a:ext cx="17783175" cy="632832"/>
          </a:xfrm>
          <a:prstGeom prst="rect">
            <a:avLst/>
          </a:prstGeom>
          <a:solidFill>
            <a:srgbClr val="0082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3000" dirty="0"/>
          </a:p>
        </p:txBody>
      </p:sp>
      <p:sp>
        <p:nvSpPr>
          <p:cNvPr id="5" name="TextBox 4"/>
          <p:cNvSpPr txBox="1"/>
          <p:nvPr/>
        </p:nvSpPr>
        <p:spPr>
          <a:xfrm>
            <a:off x="442220" y="624607"/>
            <a:ext cx="2400695" cy="7985269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ts val="3400"/>
              </a:lnSpc>
            </a:pPr>
            <a:r>
              <a:rPr lang="de-CH" sz="1400" dirty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Firmen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Personen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Aufträge</a:t>
            </a:r>
          </a:p>
          <a:p>
            <a:pPr>
              <a:lnSpc>
                <a:spcPts val="3400"/>
              </a:lnSpc>
            </a:pPr>
            <a:endParaRPr lang="de-CH" sz="1400" dirty="0" smtClean="0">
              <a:solidFill>
                <a:schemeClr val="bg1">
                  <a:lumMod val="50000"/>
                </a:schemeClr>
              </a:solidFill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endParaRPr lang="de-CH" sz="1400" dirty="0">
              <a:solidFill>
                <a:schemeClr val="bg1">
                  <a:lumMod val="50000"/>
                </a:schemeClr>
              </a:solidFill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endParaRPr lang="de-CH" sz="1400" dirty="0" smtClean="0">
              <a:solidFill>
                <a:schemeClr val="bg1">
                  <a:lumMod val="50000"/>
                </a:schemeClr>
              </a:solidFill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endParaRPr lang="de-CH" sz="1400" dirty="0">
              <a:solidFill>
                <a:schemeClr val="bg1">
                  <a:lumMod val="50000"/>
                </a:schemeClr>
              </a:solidFill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endParaRPr lang="de-CH" sz="1400" dirty="0" smtClean="0">
              <a:solidFill>
                <a:schemeClr val="bg1">
                  <a:lumMod val="50000"/>
                </a:schemeClr>
              </a:solidFill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r>
              <a:rPr lang="de-CH" sz="1400" dirty="0" smtClean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Aktive </a:t>
            </a:r>
            <a:r>
              <a:rPr lang="de-CH" sz="1400" dirty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Kampagnen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Menü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Buchungen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Kurse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Standardverteiler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Tickets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Geschäftsvorfälle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Kommunikationen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Aufgaben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Gesperrte Objekte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673103" y="0"/>
            <a:ext cx="0" cy="12839679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29717" y="1924199"/>
            <a:ext cx="3528392" cy="2317051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ts val="3400"/>
              </a:lnSpc>
            </a:pPr>
            <a:r>
              <a:rPr lang="de-CH" sz="140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2002 PRD CTMS Sup &amp; Maint Jan-Feb</a:t>
            </a:r>
          </a:p>
          <a:p>
            <a:pPr>
              <a:lnSpc>
                <a:spcPts val="3400"/>
              </a:lnSpc>
            </a:pPr>
            <a:r>
              <a:rPr lang="de-CH" sz="1400" smtClean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BSI </a:t>
            </a:r>
            <a:r>
              <a:rPr lang="de-CH" sz="1400" dirty="0" smtClean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CRM </a:t>
            </a:r>
            <a:r>
              <a:rPr lang="de-CH" sz="1400" dirty="0" err="1" smtClean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Walbusch</a:t>
            </a:r>
            <a:r>
              <a:rPr lang="de-CH" sz="1400" dirty="0" smtClean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 Phase 1 (11-8P)</a:t>
            </a:r>
          </a:p>
          <a:p>
            <a:pPr>
              <a:lnSpc>
                <a:spcPts val="3400"/>
              </a:lnSpc>
            </a:pPr>
            <a:r>
              <a:rPr lang="de-CH" sz="1400" dirty="0" smtClean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BSI POS (12-85)</a:t>
            </a:r>
          </a:p>
          <a:p>
            <a:pPr>
              <a:lnSpc>
                <a:spcPts val="3400"/>
              </a:lnSpc>
            </a:pPr>
            <a:r>
              <a:rPr lang="de-CH" sz="1400" dirty="0" smtClean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BSI Scout 3 – 2014/6 Luna RT (13-4N)</a:t>
            </a:r>
          </a:p>
          <a:p>
            <a:pPr>
              <a:lnSpc>
                <a:spcPts val="3400"/>
              </a:lnSpc>
            </a:pPr>
            <a:r>
              <a:rPr lang="de-CH" sz="1400" dirty="0" smtClean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Scout </a:t>
            </a:r>
            <a:r>
              <a:rPr lang="de-CH" sz="1400" dirty="0" err="1" smtClean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Html</a:t>
            </a:r>
            <a:r>
              <a:rPr lang="de-CH" sz="1400" dirty="0" smtClean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 UI (14-4J)</a:t>
            </a:r>
            <a:endParaRPr lang="de-CH" sz="1400" dirty="0">
              <a:solidFill>
                <a:schemeClr val="bg1">
                  <a:lumMod val="50000"/>
                </a:schemeClr>
              </a:solidFill>
              <a:latin typeface="Eyrhoavdoykqfqglrijbhcjkdbb" panose="020B0504030101020102" pitchFamily="34" charset="0"/>
            </a:endParaRPr>
          </a:p>
        </p:txBody>
      </p:sp>
      <p:grpSp>
        <p:nvGrpSpPr>
          <p:cNvPr id="32" name="Group 31"/>
          <p:cNvGrpSpPr/>
          <p:nvPr/>
        </p:nvGrpSpPr>
        <p:grpSpPr>
          <a:xfrm rot="2700000">
            <a:off x="288041" y="1729239"/>
            <a:ext cx="180000" cy="180000"/>
            <a:chOff x="4789004" y="2208312"/>
            <a:chExt cx="963724" cy="936104"/>
          </a:xfrm>
          <a:solidFill>
            <a:schemeClr val="accent5">
              <a:lumMod val="75000"/>
            </a:schemeClr>
          </a:solidFill>
        </p:grpSpPr>
        <p:sp>
          <p:nvSpPr>
            <p:cNvPr id="33" name="Rectangle 32"/>
            <p:cNvSpPr/>
            <p:nvPr/>
          </p:nvSpPr>
          <p:spPr>
            <a:xfrm>
              <a:off x="5126850" y="2208312"/>
              <a:ext cx="288032" cy="936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 rot="5400000">
              <a:off x="5126850" y="2194502"/>
              <a:ext cx="288032" cy="9637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288879" y="863287"/>
            <a:ext cx="180000" cy="607751"/>
            <a:chOff x="226396" y="1529024"/>
            <a:chExt cx="180000" cy="607751"/>
          </a:xfrm>
        </p:grpSpPr>
        <p:grpSp>
          <p:nvGrpSpPr>
            <p:cNvPr id="6" name="Group 5"/>
            <p:cNvGrpSpPr/>
            <p:nvPr/>
          </p:nvGrpSpPr>
          <p:grpSpPr>
            <a:xfrm>
              <a:off x="226396" y="1529024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7" name="Rectangle 6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226396" y="1956775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36" name="Rectangle 35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7" name="Rectangle 36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</p:grpSp>
      <p:grpSp>
        <p:nvGrpSpPr>
          <p:cNvPr id="25" name="Group 24"/>
          <p:cNvGrpSpPr/>
          <p:nvPr/>
        </p:nvGrpSpPr>
        <p:grpSpPr>
          <a:xfrm>
            <a:off x="547146" y="2150860"/>
            <a:ext cx="180000" cy="1915641"/>
            <a:chOff x="484663" y="2816597"/>
            <a:chExt cx="180000" cy="1915641"/>
          </a:xfrm>
        </p:grpSpPr>
        <p:grpSp>
          <p:nvGrpSpPr>
            <p:cNvPr id="29" name="Group 28"/>
            <p:cNvGrpSpPr/>
            <p:nvPr/>
          </p:nvGrpSpPr>
          <p:grpSpPr>
            <a:xfrm>
              <a:off x="484663" y="2816597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30" name="Rectangle 29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1" name="Rectangle 30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484663" y="3252919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39" name="Rectangle 38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0" name="Rectangle 39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484663" y="3684967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42" name="Rectangle 41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3" name="Rectangle 42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>
              <a:off x="484663" y="4110665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45" name="Rectangle 44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6" name="Rectangle 45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47" name="Group 46"/>
            <p:cNvGrpSpPr/>
            <p:nvPr/>
          </p:nvGrpSpPr>
          <p:grpSpPr>
            <a:xfrm>
              <a:off x="484663" y="4552238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48" name="Rectangle 47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9" name="Rectangle 48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</p:grpSp>
      <p:grpSp>
        <p:nvGrpSpPr>
          <p:cNvPr id="51" name="Group 50"/>
          <p:cNvGrpSpPr/>
          <p:nvPr/>
        </p:nvGrpSpPr>
        <p:grpSpPr>
          <a:xfrm>
            <a:off x="289031" y="4307925"/>
            <a:ext cx="180000" cy="1915641"/>
            <a:chOff x="484663" y="2816597"/>
            <a:chExt cx="180000" cy="1915641"/>
          </a:xfrm>
        </p:grpSpPr>
        <p:grpSp>
          <p:nvGrpSpPr>
            <p:cNvPr id="52" name="Group 51"/>
            <p:cNvGrpSpPr/>
            <p:nvPr/>
          </p:nvGrpSpPr>
          <p:grpSpPr>
            <a:xfrm>
              <a:off x="484663" y="2816597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65" name="Rectangle 64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66" name="Rectangle 65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484663" y="3252919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63" name="Rectangle 62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64" name="Rectangle 63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484663" y="3684967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61" name="Rectangle 60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62" name="Rectangle 61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484663" y="4110665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59" name="Rectangle 58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60" name="Rectangle 59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56" name="Group 55"/>
            <p:cNvGrpSpPr/>
            <p:nvPr/>
          </p:nvGrpSpPr>
          <p:grpSpPr>
            <a:xfrm>
              <a:off x="484663" y="4552238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57" name="Rectangle 56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8" name="Rectangle 57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</p:grpSp>
      <p:cxnSp>
        <p:nvCxnSpPr>
          <p:cNvPr id="89" name="Straight Connector 88"/>
          <p:cNvCxnSpPr/>
          <p:nvPr/>
        </p:nvCxnSpPr>
        <p:spPr>
          <a:xfrm>
            <a:off x="-262954" y="678950"/>
            <a:ext cx="0" cy="792088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hteck 21"/>
          <p:cNvSpPr/>
          <p:nvPr/>
        </p:nvSpPr>
        <p:spPr>
          <a:xfrm>
            <a:off x="3836169" y="765726"/>
            <a:ext cx="51892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600" b="1" smtClean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Abbrechen     OK</a:t>
            </a:r>
            <a:r>
              <a:rPr lang="de-CH" sz="1600" smtClean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       Weitere Aktion 1     Weitere Aktion 2</a:t>
            </a:r>
            <a:endParaRPr lang="de-CH" sz="1600" dirty="0">
              <a:solidFill>
                <a:schemeClr val="accent5">
                  <a:lumMod val="75000"/>
                </a:schemeClr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3687913" y="-32323"/>
            <a:ext cx="3490340" cy="6348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6" name="Rechteck 21"/>
          <p:cNvSpPr/>
          <p:nvPr/>
        </p:nvSpPr>
        <p:spPr>
          <a:xfrm>
            <a:off x="3871878" y="25477"/>
            <a:ext cx="3260829" cy="4723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3400"/>
              </a:lnSpc>
            </a:pPr>
            <a:r>
              <a:rPr lang="de-CH" sz="1600" b="1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2002 PRD CTMS Sup &amp; Maint </a:t>
            </a:r>
            <a:r>
              <a:rPr lang="de-CH" sz="1600" b="1" smtClean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Jan-Feb</a:t>
            </a:r>
            <a:endParaRPr lang="de-CH" sz="1600">
              <a:solidFill>
                <a:schemeClr val="accent5">
                  <a:lumMod val="75000"/>
                </a:schemeClr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109" name="Rectangle 108"/>
          <p:cNvSpPr/>
          <p:nvPr/>
        </p:nvSpPr>
        <p:spPr>
          <a:xfrm rot="5400000">
            <a:off x="102449" y="13001629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6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</a:t>
            </a:r>
          </a:p>
        </p:txBody>
      </p:sp>
      <p:sp>
        <p:nvSpPr>
          <p:cNvPr id="99" name="Rechteck 21"/>
          <p:cNvSpPr/>
          <p:nvPr/>
        </p:nvSpPr>
        <p:spPr>
          <a:xfrm>
            <a:off x="3837277" y="1239105"/>
            <a:ext cx="7838684" cy="14003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3400"/>
              </a:lnSpc>
            </a:pPr>
            <a:r>
              <a:rPr lang="de-CH" sz="1400">
                <a:latin typeface="Eyrhoavdoykqfqglrijbhcjkdbb" panose="020B0504030101020102" pitchFamily="34" charset="0"/>
              </a:rPr>
              <a:t>Betreff:       2002 PRD CTMS Sup &amp; Maint </a:t>
            </a:r>
            <a:r>
              <a:rPr lang="de-CH" sz="1400" smtClean="0">
                <a:latin typeface="Eyrhoavdoykqfqglrijbhcjkdbb" panose="020B0504030101020102" pitchFamily="34" charset="0"/>
              </a:rPr>
              <a:t>Jan-Feb	                      Verkäufer</a:t>
            </a:r>
            <a:r>
              <a:rPr lang="de-CH" sz="1400">
                <a:latin typeface="Eyrhoavdoykqfqglrijbhcjkdbb" panose="020B0504030101020102" pitchFamily="34" charset="0"/>
              </a:rPr>
              <a:t>:   </a:t>
            </a:r>
            <a:r>
              <a:rPr lang="de-CH" sz="1400" smtClean="0">
                <a:latin typeface="Eyrhoavdoykqfqglrijbhcjkdbb" panose="020B0504030101020102" pitchFamily="34" charset="0"/>
              </a:rPr>
              <a:t> Vo-Schneider</a:t>
            </a:r>
            <a:r>
              <a:rPr lang="de-CH" sz="1400">
                <a:latin typeface="Eyrhoavdoykqfqglrijbhcjkdbb" panose="020B0504030101020102" pitchFamily="34" charset="0"/>
              </a:rPr>
              <a:t>, Phuong</a:t>
            </a:r>
          </a:p>
          <a:p>
            <a:pPr>
              <a:lnSpc>
                <a:spcPts val="3400"/>
              </a:lnSpc>
            </a:pPr>
            <a:r>
              <a:rPr lang="de-CH" sz="1400">
                <a:latin typeface="Eyrhoavdoykqfqglrijbhcjkdbb" panose="020B0504030101020102" pitchFamily="34" charset="0"/>
              </a:rPr>
              <a:t>Nummer:    02-0L		                      Status: 	  </a:t>
            </a:r>
            <a:r>
              <a:rPr lang="de-CH" sz="1400" smtClean="0">
                <a:latin typeface="Eyrhoavdoykqfqglrijbhcjkdbb" panose="020B0504030101020102" pitchFamily="34" charset="0"/>
              </a:rPr>
              <a:t> Offen</a:t>
            </a:r>
            <a:endParaRPr lang="de-CH" sz="140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r>
              <a:rPr lang="de-CH" sz="1400">
                <a:latin typeface="Eyrhoavdoykqfqglrijbhcjkdbb" panose="020B0504030101020102" pitchFamily="34" charset="0"/>
              </a:rPr>
              <a:t>Kunde:        JNJ </a:t>
            </a:r>
            <a:r>
              <a:rPr lang="de-CH" sz="1400" smtClean="0">
                <a:latin typeface="Eyrhoavdoykqfqglrijbhcjkdbb" panose="020B0504030101020102" pitchFamily="34" charset="0"/>
              </a:rPr>
              <a:t>PRD</a:t>
            </a:r>
            <a:endParaRPr lang="de-CH" sz="1400">
              <a:latin typeface="Eyrhoavdoykqfqglrijbhcjkdbb" panose="020B0504030101020102" pitchFamily="34" charset="0"/>
            </a:endParaRPr>
          </a:p>
        </p:txBody>
      </p:sp>
      <p:cxnSp>
        <p:nvCxnSpPr>
          <p:cNvPr id="85" name="Straight Connector 84"/>
          <p:cNvCxnSpPr/>
          <p:nvPr/>
        </p:nvCxnSpPr>
        <p:spPr>
          <a:xfrm flipV="1">
            <a:off x="3673103" y="1219721"/>
            <a:ext cx="14191508" cy="9948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836169" y="2712839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400" b="1">
                <a:latin typeface="Eyrhoavdoykqfqglrijbhcjkdbb" panose="020B0504030101020102" pitchFamily="34" charset="0"/>
              </a:rPr>
              <a:t>Preis</a:t>
            </a:r>
          </a:p>
        </p:txBody>
      </p:sp>
      <p:sp>
        <p:nvSpPr>
          <p:cNvPr id="107" name="Rechteck 21"/>
          <p:cNvSpPr/>
          <p:nvPr/>
        </p:nvSpPr>
        <p:spPr>
          <a:xfrm>
            <a:off x="3837277" y="2968640"/>
            <a:ext cx="4020331" cy="9643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3400"/>
              </a:lnSpc>
            </a:pPr>
            <a:r>
              <a:rPr lang="de-CH" sz="1400" smtClean="0">
                <a:latin typeface="Eyrhoavdoykqfqglrijbhcjkdbb" panose="020B0504030101020102" pitchFamily="34" charset="0"/>
              </a:rPr>
              <a:t>Netto:         500’000</a:t>
            </a:r>
            <a:endParaRPr lang="de-CH" sz="140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r>
              <a:rPr lang="de-CH" sz="1400" smtClean="0">
                <a:latin typeface="Eyrhoavdoykqfqglrijbhcjkdbb" panose="020B0504030101020102" pitchFamily="34" charset="0"/>
              </a:rPr>
              <a:t>Währung:    </a:t>
            </a:r>
            <a:r>
              <a:rPr lang="de-CH" sz="1400" smtClean="0">
                <a:latin typeface="FontAwesome" pitchFamily="2" charset="0"/>
              </a:rPr>
              <a:t> </a:t>
            </a:r>
            <a:r>
              <a:rPr lang="de-CH" sz="1400" smtClean="0">
                <a:latin typeface="Eyrhoavdoykqfqglrijbhcjkdbb" panose="020B0504030101020102" pitchFamily="34" charset="0"/>
              </a:rPr>
              <a:t>CHF</a:t>
            </a:r>
            <a:r>
              <a:rPr lang="de-CH" sz="1400">
                <a:latin typeface="Eyrhoavdoykqfqglrijbhcjkdbb" panose="020B0504030101020102" pitchFamily="34" charset="0"/>
              </a:rPr>
              <a:t>		</a:t>
            </a:r>
            <a:endParaRPr lang="de-CH" sz="1400">
              <a:latin typeface="FontAwesome" pitchFamily="2" charset="0"/>
            </a:endParaRPr>
          </a:p>
        </p:txBody>
      </p:sp>
      <p:cxnSp>
        <p:nvCxnSpPr>
          <p:cNvPr id="97" name="Straight Connector 96"/>
          <p:cNvCxnSpPr/>
          <p:nvPr/>
        </p:nvCxnSpPr>
        <p:spPr>
          <a:xfrm>
            <a:off x="4829041" y="1693679"/>
            <a:ext cx="3534417" cy="0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4844281" y="2568823"/>
            <a:ext cx="3534417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4838256" y="3432919"/>
            <a:ext cx="3534417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>
            <a:off x="4844281" y="3864967"/>
            <a:ext cx="3534417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>
            <a:off x="9767113" y="2136775"/>
            <a:ext cx="2414054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>
            <a:off x="9782353" y="1689487"/>
            <a:ext cx="2414054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>
            <a:off x="5564361" y="676479"/>
            <a:ext cx="0" cy="456888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128"/>
          <p:cNvSpPr/>
          <p:nvPr/>
        </p:nvSpPr>
        <p:spPr>
          <a:xfrm>
            <a:off x="4542748" y="6879902"/>
            <a:ext cx="2068742" cy="53559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40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Bearbeitungs-Modus (modaler Dialog)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34603" y="89416"/>
            <a:ext cx="1739078" cy="413966"/>
          </a:xfrm>
          <a:prstGeom prst="rect">
            <a:avLst/>
          </a:prstGeom>
          <a:noFill/>
        </p:spPr>
        <p:txBody>
          <a:bodyPr wrap="none" lIns="135642" tIns="67821" rIns="135642" bIns="67821" rtlCol="0">
            <a:spAutoFit/>
          </a:bodyPr>
          <a:lstStyle/>
          <a:p>
            <a:r>
              <a:rPr lang="de-CH" sz="1800">
                <a:solidFill>
                  <a:schemeClr val="bg1"/>
                </a:solidFill>
                <a:latin typeface="FontAwesome" pitchFamily="2" charset="0"/>
              </a:rPr>
              <a:t> </a:t>
            </a:r>
            <a:r>
              <a:rPr lang="de-CH" sz="1800" smtClean="0">
                <a:solidFill>
                  <a:schemeClr val="bg1"/>
                </a:solidFill>
                <a:latin typeface="FontAwesome" pitchFamily="2" charset="0"/>
              </a:rPr>
              <a:t> </a:t>
            </a:r>
            <a:r>
              <a:rPr lang="de-CH" sz="1800" b="1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Eigene </a:t>
            </a:r>
            <a:r>
              <a:rPr lang="de-CH" sz="1800" b="1" dirty="0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Sicht</a:t>
            </a:r>
            <a:endParaRPr lang="de-CH" sz="1800" b="1" dirty="0">
              <a:solidFill>
                <a:schemeClr val="bg1"/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82" name="Rectangle 10"/>
          <p:cNvSpPr/>
          <p:nvPr/>
        </p:nvSpPr>
        <p:spPr>
          <a:xfrm>
            <a:off x="14213015" y="-44752"/>
            <a:ext cx="1159292" cy="553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de-CH" sz="2000" dirty="0" smtClean="0">
                <a:solidFill>
                  <a:schemeClr val="bg1"/>
                </a:solidFill>
                <a:latin typeface="FontAwesome" pitchFamily="2" charset="0"/>
              </a:rPr>
              <a:t></a:t>
            </a:r>
            <a:r>
              <a:rPr lang="de-CH" sz="3000" dirty="0" smtClean="0">
                <a:solidFill>
                  <a:schemeClr val="bg1"/>
                </a:solidFill>
                <a:latin typeface="FontAwesome" pitchFamily="2" charset="0"/>
              </a:rPr>
              <a:t> </a:t>
            </a:r>
            <a:r>
              <a:rPr lang="de-CH" sz="1600" dirty="0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Telefon</a:t>
            </a:r>
            <a:endParaRPr lang="de-CH" sz="1600" dirty="0">
              <a:solidFill>
                <a:schemeClr val="bg1"/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15444315" y="27256"/>
            <a:ext cx="1279517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de-CH" sz="2000" dirty="0" smtClean="0">
                <a:solidFill>
                  <a:schemeClr val="bg1"/>
                </a:solidFill>
                <a:latin typeface="FontAwesome" pitchFamily="2" charset="0"/>
              </a:rPr>
              <a:t></a:t>
            </a:r>
            <a:r>
              <a:rPr lang="de-CH" sz="2400" dirty="0" smtClean="0">
                <a:solidFill>
                  <a:schemeClr val="bg1"/>
                </a:solidFill>
                <a:latin typeface="FontAwesome" pitchFamily="2" charset="0"/>
              </a:rPr>
              <a:t> </a:t>
            </a:r>
            <a:r>
              <a:rPr lang="de-CH" sz="1600" dirty="0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Prozesse</a:t>
            </a:r>
            <a:endParaRPr lang="de-CH" sz="1600" dirty="0">
              <a:solidFill>
                <a:schemeClr val="bg1"/>
              </a:solidFill>
              <a:latin typeface="FontAwesome" pitchFamily="2" charset="0"/>
            </a:endParaRPr>
          </a:p>
        </p:txBody>
      </p:sp>
      <p:pic>
        <p:nvPicPr>
          <p:cNvPr id="8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1784" y="64751"/>
            <a:ext cx="447675" cy="447675"/>
          </a:xfrm>
          <a:prstGeom prst="rect">
            <a:avLst/>
          </a:prstGeom>
          <a:noFill/>
          <a:ln w="9525">
            <a:solidFill>
              <a:srgbClr val="005E74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86" name="Rounded Rectangle 85"/>
          <p:cNvSpPr/>
          <p:nvPr/>
        </p:nvSpPr>
        <p:spPr>
          <a:xfrm>
            <a:off x="459808" y="2052067"/>
            <a:ext cx="3115286" cy="408484"/>
          </a:xfrm>
          <a:prstGeom prst="round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5642" tIns="67821" rIns="135642" bIns="67821" rtlCol="0" anchor="ctr"/>
          <a:lstStyle/>
          <a:p>
            <a:pPr algn="ctr"/>
            <a:endParaRPr lang="de-CH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88" name="Straight Connector 87"/>
          <p:cNvCxnSpPr/>
          <p:nvPr/>
        </p:nvCxnSpPr>
        <p:spPr>
          <a:xfrm>
            <a:off x="-81436" y="609367"/>
            <a:ext cx="17864611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421075" y="-53357"/>
            <a:ext cx="252028" cy="13573825"/>
          </a:xfrm>
          <a:prstGeom prst="rect">
            <a:avLst/>
          </a:prstGeom>
          <a:gradFill>
            <a:gsLst>
              <a:gs pos="100000">
                <a:schemeClr val="accent5">
                  <a:alpha val="50000"/>
                  <a:lumMod val="100000"/>
                </a:schemeClr>
              </a:gs>
              <a:gs pos="0">
                <a:schemeClr val="accent1">
                  <a:tint val="23500"/>
                  <a:satMod val="160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4" name="Rectangle 73"/>
          <p:cNvSpPr/>
          <p:nvPr/>
        </p:nvSpPr>
        <p:spPr>
          <a:xfrm>
            <a:off x="9343125" y="84937"/>
            <a:ext cx="2068742" cy="104372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40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Nur ein Tab hier weil das der Bearbeitungsmodus ist. Bei anderen Dialogen gäbe es ein weiteres Tab</a:t>
            </a:r>
          </a:p>
        </p:txBody>
      </p:sp>
    </p:spTree>
    <p:extLst>
      <p:ext uri="{BB962C8B-B14F-4D97-AF65-F5344CB8AC3E}">
        <p14:creationId xmlns:p14="http://schemas.microsoft.com/office/powerpoint/2010/main" val="651959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" name="Straight Connector 76"/>
          <p:cNvCxnSpPr/>
          <p:nvPr/>
        </p:nvCxnSpPr>
        <p:spPr>
          <a:xfrm>
            <a:off x="6201003" y="676479"/>
            <a:ext cx="0" cy="456888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42220" y="624607"/>
            <a:ext cx="2400695" cy="7985269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ts val="3400"/>
              </a:lnSpc>
            </a:pPr>
            <a:r>
              <a:rPr lang="de-CH" sz="1400" dirty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Firmen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Personen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Aufträge</a:t>
            </a:r>
          </a:p>
          <a:p>
            <a:pPr>
              <a:lnSpc>
                <a:spcPts val="3400"/>
              </a:lnSpc>
            </a:pPr>
            <a:endParaRPr lang="de-CH" sz="1400" dirty="0" smtClean="0">
              <a:solidFill>
                <a:schemeClr val="bg1">
                  <a:lumMod val="50000"/>
                </a:schemeClr>
              </a:solidFill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endParaRPr lang="de-CH" sz="1400" dirty="0">
              <a:solidFill>
                <a:schemeClr val="bg1">
                  <a:lumMod val="50000"/>
                </a:schemeClr>
              </a:solidFill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endParaRPr lang="de-CH" sz="1400" dirty="0" smtClean="0">
              <a:solidFill>
                <a:schemeClr val="bg1">
                  <a:lumMod val="50000"/>
                </a:schemeClr>
              </a:solidFill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endParaRPr lang="de-CH" sz="1400" dirty="0">
              <a:solidFill>
                <a:schemeClr val="bg1">
                  <a:lumMod val="50000"/>
                </a:schemeClr>
              </a:solidFill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endParaRPr lang="de-CH" sz="1400" dirty="0" smtClean="0">
              <a:solidFill>
                <a:schemeClr val="bg1">
                  <a:lumMod val="50000"/>
                </a:schemeClr>
              </a:solidFill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r>
              <a:rPr lang="de-CH" sz="1400" dirty="0" smtClean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Aktive </a:t>
            </a:r>
            <a:r>
              <a:rPr lang="de-CH" sz="1400" dirty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Kampagnen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Menü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Buchungen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Kurse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Standardverteiler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Tickets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Geschäftsvorfälle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Kommunikationen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Aufgaben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Gesperrte Objekte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79723" y="1602354"/>
            <a:ext cx="2214178" cy="408484"/>
          </a:xfrm>
          <a:prstGeom prst="round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5642" tIns="67821" rIns="135642" bIns="67821" rtlCol="0" anchor="ctr"/>
          <a:lstStyle/>
          <a:p>
            <a:pPr algn="ctr"/>
            <a:endParaRPr lang="de-CH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29717" y="1924199"/>
            <a:ext cx="3528392" cy="2317051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ts val="3400"/>
              </a:lnSpc>
            </a:pPr>
            <a:r>
              <a:rPr lang="de-CH" sz="140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2002 PRD CTMS Sup &amp; </a:t>
            </a:r>
            <a:r>
              <a:rPr lang="de-CH" sz="1400" smtClean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Maint Jan-Feb</a:t>
            </a:r>
            <a:endParaRPr lang="de-CH" sz="1400">
              <a:solidFill>
                <a:schemeClr val="bg1">
                  <a:lumMod val="50000"/>
                </a:schemeClr>
              </a:solidFill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r>
              <a:rPr lang="de-CH" sz="140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BSI CRM Walbusch Phase 1 (11-8P)</a:t>
            </a:r>
          </a:p>
          <a:p>
            <a:pPr>
              <a:lnSpc>
                <a:spcPts val="3400"/>
              </a:lnSpc>
            </a:pPr>
            <a:r>
              <a:rPr lang="de-CH" sz="140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BSI POS (12-85)</a:t>
            </a:r>
          </a:p>
          <a:p>
            <a:pPr>
              <a:lnSpc>
                <a:spcPts val="3400"/>
              </a:lnSpc>
            </a:pPr>
            <a:r>
              <a:rPr lang="de-CH" sz="140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BSI Scout 3 – 2014/6 Luna RT (13-4N)</a:t>
            </a:r>
          </a:p>
          <a:p>
            <a:pPr>
              <a:lnSpc>
                <a:spcPts val="3400"/>
              </a:lnSpc>
            </a:pPr>
            <a:r>
              <a:rPr lang="de-CH" sz="140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Scout Html UI (14-4J)</a:t>
            </a:r>
            <a:endParaRPr lang="de-CH" sz="1400" dirty="0">
              <a:solidFill>
                <a:schemeClr val="bg1">
                  <a:lumMod val="50000"/>
                </a:schemeClr>
              </a:solidFill>
              <a:latin typeface="Eyrhoavdoykqfqglrijbhcjkdbb" panose="020B0504030101020102" pitchFamily="34" charset="0"/>
            </a:endParaRPr>
          </a:p>
        </p:txBody>
      </p:sp>
      <p:grpSp>
        <p:nvGrpSpPr>
          <p:cNvPr id="32" name="Group 31"/>
          <p:cNvGrpSpPr/>
          <p:nvPr/>
        </p:nvGrpSpPr>
        <p:grpSpPr>
          <a:xfrm rot="2700000">
            <a:off x="288041" y="1729239"/>
            <a:ext cx="180000" cy="180000"/>
            <a:chOff x="4789004" y="2208312"/>
            <a:chExt cx="963724" cy="936104"/>
          </a:xfrm>
          <a:solidFill>
            <a:schemeClr val="accent5">
              <a:lumMod val="75000"/>
            </a:schemeClr>
          </a:solidFill>
        </p:grpSpPr>
        <p:sp>
          <p:nvSpPr>
            <p:cNvPr id="33" name="Rectangle 32"/>
            <p:cNvSpPr/>
            <p:nvPr/>
          </p:nvSpPr>
          <p:spPr>
            <a:xfrm>
              <a:off x="5126850" y="2208312"/>
              <a:ext cx="288032" cy="936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 rot="5400000">
              <a:off x="5126850" y="2194502"/>
              <a:ext cx="288032" cy="9637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288879" y="863287"/>
            <a:ext cx="180000" cy="607751"/>
            <a:chOff x="226396" y="1529024"/>
            <a:chExt cx="180000" cy="607751"/>
          </a:xfrm>
        </p:grpSpPr>
        <p:grpSp>
          <p:nvGrpSpPr>
            <p:cNvPr id="6" name="Group 5"/>
            <p:cNvGrpSpPr/>
            <p:nvPr/>
          </p:nvGrpSpPr>
          <p:grpSpPr>
            <a:xfrm>
              <a:off x="226396" y="1529024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7" name="Rectangle 6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226396" y="1956775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36" name="Rectangle 35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7" name="Rectangle 36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</p:grpSp>
      <p:grpSp>
        <p:nvGrpSpPr>
          <p:cNvPr id="25" name="Group 24"/>
          <p:cNvGrpSpPr/>
          <p:nvPr/>
        </p:nvGrpSpPr>
        <p:grpSpPr>
          <a:xfrm>
            <a:off x="547146" y="2150860"/>
            <a:ext cx="180000" cy="1915641"/>
            <a:chOff x="484663" y="2816597"/>
            <a:chExt cx="180000" cy="1915641"/>
          </a:xfrm>
        </p:grpSpPr>
        <p:grpSp>
          <p:nvGrpSpPr>
            <p:cNvPr id="29" name="Group 28"/>
            <p:cNvGrpSpPr/>
            <p:nvPr/>
          </p:nvGrpSpPr>
          <p:grpSpPr>
            <a:xfrm>
              <a:off x="484663" y="2816597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30" name="Rectangle 29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1" name="Rectangle 30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484663" y="3252919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39" name="Rectangle 38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0" name="Rectangle 39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484663" y="3684967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42" name="Rectangle 41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3" name="Rectangle 42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>
              <a:off x="484663" y="4110665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45" name="Rectangle 44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6" name="Rectangle 45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47" name="Group 46"/>
            <p:cNvGrpSpPr/>
            <p:nvPr/>
          </p:nvGrpSpPr>
          <p:grpSpPr>
            <a:xfrm>
              <a:off x="484663" y="4552238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48" name="Rectangle 47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9" name="Rectangle 48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</p:grpSp>
      <p:grpSp>
        <p:nvGrpSpPr>
          <p:cNvPr id="51" name="Group 50"/>
          <p:cNvGrpSpPr/>
          <p:nvPr/>
        </p:nvGrpSpPr>
        <p:grpSpPr>
          <a:xfrm>
            <a:off x="289031" y="4307925"/>
            <a:ext cx="180000" cy="1915641"/>
            <a:chOff x="484663" y="2816597"/>
            <a:chExt cx="180000" cy="1915641"/>
          </a:xfrm>
        </p:grpSpPr>
        <p:grpSp>
          <p:nvGrpSpPr>
            <p:cNvPr id="52" name="Group 51"/>
            <p:cNvGrpSpPr/>
            <p:nvPr/>
          </p:nvGrpSpPr>
          <p:grpSpPr>
            <a:xfrm>
              <a:off x="484663" y="2816597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65" name="Rectangle 64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66" name="Rectangle 65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484663" y="3252919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63" name="Rectangle 62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64" name="Rectangle 63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484663" y="3684967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61" name="Rectangle 60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62" name="Rectangle 61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484663" y="4110665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59" name="Rectangle 58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60" name="Rectangle 59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56" name="Group 55"/>
            <p:cNvGrpSpPr/>
            <p:nvPr/>
          </p:nvGrpSpPr>
          <p:grpSpPr>
            <a:xfrm>
              <a:off x="484663" y="4552238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57" name="Rectangle 56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8" name="Rectangle 57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</p:grpSp>
      <p:cxnSp>
        <p:nvCxnSpPr>
          <p:cNvPr id="89" name="Straight Connector 88"/>
          <p:cNvCxnSpPr/>
          <p:nvPr/>
        </p:nvCxnSpPr>
        <p:spPr>
          <a:xfrm>
            <a:off x="-262954" y="678950"/>
            <a:ext cx="0" cy="792088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V="1">
            <a:off x="3673103" y="1219721"/>
            <a:ext cx="14191508" cy="9948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ounded Rectangle 96"/>
          <p:cNvSpPr/>
          <p:nvPr/>
        </p:nvSpPr>
        <p:spPr>
          <a:xfrm>
            <a:off x="3851027" y="1800299"/>
            <a:ext cx="12502647" cy="408484"/>
          </a:xfrm>
          <a:prstGeom prst="round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5642" tIns="67821" rIns="135642" bIns="67821" rtlCol="0" anchor="ctr"/>
          <a:lstStyle/>
          <a:p>
            <a:pPr algn="ctr"/>
            <a:r>
              <a:rPr lang="de-CH" smtClean="0">
                <a:solidFill>
                  <a:schemeClr val="bg1">
                    <a:lumMod val="50000"/>
                  </a:schemeClr>
                </a:solidFill>
              </a:rPr>
              <a:t>%</a:t>
            </a:r>
            <a:endParaRPr lang="de-CH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2" name="Rechteck 21"/>
          <p:cNvSpPr/>
          <p:nvPr/>
        </p:nvSpPr>
        <p:spPr>
          <a:xfrm>
            <a:off x="3827374" y="756201"/>
            <a:ext cx="653416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60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Neuer Auftrag anlegen </a:t>
            </a:r>
            <a:r>
              <a:rPr lang="de-CH" sz="1600" smtClean="0">
                <a:solidFill>
                  <a:schemeClr val="bg1">
                    <a:lumMod val="50000"/>
                  </a:schemeClr>
                </a:solidFill>
                <a:latin typeface="FontAwesome" pitchFamily="2" charset="0"/>
              </a:rPr>
              <a:t></a:t>
            </a:r>
            <a:r>
              <a:rPr lang="de-CH" sz="1600" smtClean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      Anzeigen    Bearbeiten    Dokument erstellen</a:t>
            </a:r>
            <a:endParaRPr lang="de-CH" sz="1600">
              <a:solidFill>
                <a:schemeClr val="bg1">
                  <a:lumMod val="50000"/>
                </a:schemeClr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349835" y="768623"/>
            <a:ext cx="1326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600" smtClean="0">
                <a:solidFill>
                  <a:schemeClr val="bg1">
                    <a:lumMod val="50000"/>
                  </a:schemeClr>
                </a:solidFill>
                <a:latin typeface="FontAwesome" pitchFamily="2" charset="0"/>
              </a:rPr>
              <a:t>    </a:t>
            </a:r>
            <a:endParaRPr lang="de-CH" sz="1600">
              <a:solidFill>
                <a:schemeClr val="bg1">
                  <a:lumMod val="50000"/>
                </a:schemeClr>
              </a:solidFill>
              <a:latin typeface="FontAwesome" pitchFamily="2" charset="0"/>
            </a:endParaRPr>
          </a:p>
        </p:txBody>
      </p:sp>
      <p:cxnSp>
        <p:nvCxnSpPr>
          <p:cNvPr id="91" name="Straight Connector 90"/>
          <p:cNvCxnSpPr/>
          <p:nvPr/>
        </p:nvCxnSpPr>
        <p:spPr>
          <a:xfrm>
            <a:off x="-81436" y="608731"/>
            <a:ext cx="17864611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hteck 18"/>
          <p:cNvSpPr/>
          <p:nvPr/>
        </p:nvSpPr>
        <p:spPr>
          <a:xfrm>
            <a:off x="695" y="1"/>
            <a:ext cx="17783175" cy="606234"/>
          </a:xfrm>
          <a:prstGeom prst="rect">
            <a:avLst/>
          </a:prstGeom>
          <a:solidFill>
            <a:srgbClr val="0082A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3000" dirty="0"/>
          </a:p>
        </p:txBody>
      </p:sp>
      <p:sp>
        <p:nvSpPr>
          <p:cNvPr id="99" name="Rectangle 10"/>
          <p:cNvSpPr/>
          <p:nvPr/>
        </p:nvSpPr>
        <p:spPr>
          <a:xfrm>
            <a:off x="14213015" y="-44752"/>
            <a:ext cx="1159292" cy="553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de-CH" sz="2000" dirty="0" smtClean="0">
                <a:solidFill>
                  <a:schemeClr val="bg1"/>
                </a:solidFill>
                <a:latin typeface="FontAwesome" pitchFamily="2" charset="0"/>
              </a:rPr>
              <a:t></a:t>
            </a:r>
            <a:r>
              <a:rPr lang="de-CH" sz="3000" dirty="0" smtClean="0">
                <a:solidFill>
                  <a:schemeClr val="bg1"/>
                </a:solidFill>
                <a:latin typeface="FontAwesome" pitchFamily="2" charset="0"/>
              </a:rPr>
              <a:t> </a:t>
            </a:r>
            <a:r>
              <a:rPr lang="de-CH" sz="1600" dirty="0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Telefon</a:t>
            </a:r>
            <a:endParaRPr lang="de-CH" sz="1600" dirty="0">
              <a:solidFill>
                <a:schemeClr val="bg1"/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15444315" y="27256"/>
            <a:ext cx="1279517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de-CH" sz="2000" dirty="0" smtClean="0">
                <a:solidFill>
                  <a:schemeClr val="bg1"/>
                </a:solidFill>
                <a:latin typeface="FontAwesome" pitchFamily="2" charset="0"/>
              </a:rPr>
              <a:t></a:t>
            </a:r>
            <a:r>
              <a:rPr lang="de-CH" sz="2400" dirty="0" smtClean="0">
                <a:solidFill>
                  <a:schemeClr val="bg1"/>
                </a:solidFill>
                <a:latin typeface="FontAwesome" pitchFamily="2" charset="0"/>
              </a:rPr>
              <a:t> </a:t>
            </a:r>
            <a:r>
              <a:rPr lang="de-CH" sz="1600" dirty="0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Prozesse</a:t>
            </a:r>
            <a:endParaRPr lang="de-CH" sz="1600" dirty="0">
              <a:solidFill>
                <a:schemeClr val="bg1"/>
              </a:solidFill>
              <a:latin typeface="FontAwesome" pitchFamily="2" charset="0"/>
            </a:endParaRPr>
          </a:p>
        </p:txBody>
      </p:sp>
      <p:pic>
        <p:nvPicPr>
          <p:cNvPr id="10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1784" y="64751"/>
            <a:ext cx="447675" cy="447675"/>
          </a:xfrm>
          <a:prstGeom prst="rect">
            <a:avLst/>
          </a:prstGeom>
          <a:noFill/>
          <a:ln w="9525">
            <a:solidFill>
              <a:srgbClr val="005E74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16" name="TextBox 115"/>
          <p:cNvSpPr txBox="1"/>
          <p:nvPr/>
        </p:nvSpPr>
        <p:spPr>
          <a:xfrm>
            <a:off x="34603" y="89416"/>
            <a:ext cx="1739078" cy="413966"/>
          </a:xfrm>
          <a:prstGeom prst="rect">
            <a:avLst/>
          </a:prstGeom>
          <a:noFill/>
        </p:spPr>
        <p:txBody>
          <a:bodyPr wrap="none" lIns="135642" tIns="67821" rIns="135642" bIns="67821" rtlCol="0">
            <a:spAutoFit/>
          </a:bodyPr>
          <a:lstStyle/>
          <a:p>
            <a:r>
              <a:rPr lang="de-CH" sz="1800">
                <a:solidFill>
                  <a:schemeClr val="bg1"/>
                </a:solidFill>
                <a:latin typeface="FontAwesome" pitchFamily="2" charset="0"/>
              </a:rPr>
              <a:t> </a:t>
            </a:r>
            <a:r>
              <a:rPr lang="de-CH" sz="1800" smtClean="0">
                <a:solidFill>
                  <a:schemeClr val="bg1"/>
                </a:solidFill>
                <a:latin typeface="FontAwesome" pitchFamily="2" charset="0"/>
              </a:rPr>
              <a:t> </a:t>
            </a:r>
            <a:r>
              <a:rPr lang="de-CH" sz="1800" b="1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Eigene </a:t>
            </a:r>
            <a:r>
              <a:rPr lang="de-CH" sz="1800" b="1" dirty="0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Sicht</a:t>
            </a:r>
            <a:endParaRPr lang="de-CH" sz="1800" b="1" dirty="0">
              <a:solidFill>
                <a:schemeClr val="bg1"/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3688914" y="-19050"/>
            <a:ext cx="1480244" cy="6286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8" name="Rechteck 21"/>
          <p:cNvSpPr/>
          <p:nvPr/>
        </p:nvSpPr>
        <p:spPr>
          <a:xfrm>
            <a:off x="3875349" y="18557"/>
            <a:ext cx="5808326" cy="472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400"/>
              </a:lnSpc>
            </a:pPr>
            <a:r>
              <a:rPr lang="de-CH" sz="1600" b="1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Aufträge   </a:t>
            </a:r>
            <a:r>
              <a:rPr lang="de-CH" sz="1600" b="1" smtClean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         </a:t>
            </a:r>
            <a:r>
              <a:rPr lang="de-CH" sz="1600" b="1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2002 </a:t>
            </a:r>
            <a:r>
              <a:rPr lang="de-CH" sz="1600" b="1">
                <a:solidFill>
                  <a:schemeClr val="bg1"/>
                </a:solidFill>
                <a:latin typeface="Eyrhoavdoykqfqglrijbhcjkdbb" panose="020B0504030101020102" pitchFamily="34" charset="0"/>
              </a:rPr>
              <a:t>PRD CTMS Sup &amp; Maint </a:t>
            </a:r>
            <a:r>
              <a:rPr lang="de-CH" sz="1600" b="1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Jan-Feb</a:t>
            </a:r>
            <a:endParaRPr lang="de-CH" sz="1600">
              <a:solidFill>
                <a:schemeClr val="bg1"/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119" name="Rectangle 118"/>
          <p:cNvSpPr/>
          <p:nvPr/>
        </p:nvSpPr>
        <p:spPr>
          <a:xfrm rot="5400000">
            <a:off x="102449" y="13005821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6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</a:t>
            </a:r>
          </a:p>
        </p:txBody>
      </p:sp>
      <p:cxnSp>
        <p:nvCxnSpPr>
          <p:cNvPr id="120" name="Straight Connector 119"/>
          <p:cNvCxnSpPr/>
          <p:nvPr/>
        </p:nvCxnSpPr>
        <p:spPr>
          <a:xfrm>
            <a:off x="3664311" y="12865967"/>
            <a:ext cx="14086312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14377014" y="12832120"/>
            <a:ext cx="1532792" cy="6099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100"/>
              </a:lnSpc>
            </a:pPr>
            <a:r>
              <a:rPr lang="de-CH" sz="1400" dirty="0" smtClean="0">
                <a:solidFill>
                  <a:schemeClr val="bg1">
                    <a:lumMod val="75000"/>
                  </a:schemeClr>
                </a:solidFill>
                <a:latin typeface="Eyrhoavdoykqfqglrijbhcjkdbb" panose="020B0504030101020102" pitchFamily="34" charset="0"/>
              </a:rPr>
              <a:t>51 Zeilen geladen</a:t>
            </a:r>
          </a:p>
          <a:p>
            <a:pPr>
              <a:lnSpc>
                <a:spcPts val="2100"/>
              </a:lnSpc>
            </a:pPr>
            <a:r>
              <a:rPr lang="de-CH" sz="1400" dirty="0" smtClean="0">
                <a:solidFill>
                  <a:schemeClr val="bg1">
                    <a:lumMod val="75000"/>
                  </a:schemeClr>
                </a:solidFill>
                <a:latin typeface="Eyrhoavdoykqfqglrijbhcjkdbb" panose="020B0504030101020102" pitchFamily="34" charset="0"/>
              </a:rPr>
              <a:t>Daten neu laden</a:t>
            </a:r>
            <a:endParaRPr lang="de-CH" sz="1400" dirty="0">
              <a:solidFill>
                <a:schemeClr val="bg1">
                  <a:lumMod val="75000"/>
                </a:schemeClr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15904924" y="12832120"/>
            <a:ext cx="1771639" cy="6099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100"/>
              </a:lnSpc>
            </a:pPr>
            <a:r>
              <a:rPr lang="de-CH" sz="1400" dirty="0" smtClean="0">
                <a:solidFill>
                  <a:schemeClr val="bg1">
                    <a:lumMod val="75000"/>
                  </a:schemeClr>
                </a:solidFill>
                <a:latin typeface="Eyrhoavdoykqfqglrijbhcjkdbb" panose="020B0504030101020102" pitchFamily="34" charset="0"/>
              </a:rPr>
              <a:t>Keine Zeile selektiert</a:t>
            </a:r>
          </a:p>
          <a:p>
            <a:pPr>
              <a:lnSpc>
                <a:spcPts val="2100"/>
              </a:lnSpc>
            </a:pPr>
            <a:r>
              <a:rPr lang="de-CH" sz="1400" dirty="0" smtClean="0">
                <a:solidFill>
                  <a:schemeClr val="bg1">
                    <a:lumMod val="75000"/>
                  </a:schemeClr>
                </a:solidFill>
                <a:latin typeface="Eyrhoavdoykqfqglrijbhcjkdbb" panose="020B0504030101020102" pitchFamily="34" charset="0"/>
              </a:rPr>
              <a:t>Alle selektieren</a:t>
            </a:r>
            <a:endParaRPr lang="de-CH" sz="1400" dirty="0">
              <a:solidFill>
                <a:schemeClr val="bg1">
                  <a:lumMod val="75000"/>
                </a:schemeClr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3779019" y="12931780"/>
            <a:ext cx="482824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4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</a:t>
            </a:r>
          </a:p>
        </p:txBody>
      </p:sp>
      <p:sp>
        <p:nvSpPr>
          <p:cNvPr id="124" name="Rectangle 123"/>
          <p:cNvSpPr/>
          <p:nvPr/>
        </p:nvSpPr>
        <p:spPr>
          <a:xfrm>
            <a:off x="4286885" y="12931780"/>
            <a:ext cx="458780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5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</a:t>
            </a:r>
          </a:p>
        </p:txBody>
      </p:sp>
      <p:sp>
        <p:nvSpPr>
          <p:cNvPr id="125" name="Rectangle 124"/>
          <p:cNvSpPr/>
          <p:nvPr/>
        </p:nvSpPr>
        <p:spPr>
          <a:xfrm>
            <a:off x="4803641" y="12939475"/>
            <a:ext cx="4491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4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</a:t>
            </a:r>
          </a:p>
        </p:txBody>
      </p:sp>
      <p:cxnSp>
        <p:nvCxnSpPr>
          <p:cNvPr id="126" name="Straight Connector 125"/>
          <p:cNvCxnSpPr/>
          <p:nvPr/>
        </p:nvCxnSpPr>
        <p:spPr>
          <a:xfrm>
            <a:off x="5367005" y="12912454"/>
            <a:ext cx="0" cy="50400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5439013" y="12954789"/>
            <a:ext cx="5148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4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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6010663" y="12954789"/>
            <a:ext cx="4491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4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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6519133" y="12954789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400" dirty="0">
                <a:solidFill>
                  <a:schemeClr val="bg1">
                    <a:lumMod val="75000"/>
                  </a:schemeClr>
                </a:solidFill>
                <a:latin typeface="FontAwesome" pitchFamily="2" charset="0"/>
              </a:rPr>
              <a:t></a:t>
            </a:r>
          </a:p>
        </p:txBody>
      </p:sp>
      <p:cxnSp>
        <p:nvCxnSpPr>
          <p:cNvPr id="130" name="Straight Connector 129"/>
          <p:cNvCxnSpPr/>
          <p:nvPr/>
        </p:nvCxnSpPr>
        <p:spPr>
          <a:xfrm>
            <a:off x="7167205" y="12912454"/>
            <a:ext cx="0" cy="50400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>
            <a:off x="14379617" y="12912454"/>
            <a:ext cx="0" cy="50400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>
            <a:off x="15862077" y="12912454"/>
            <a:ext cx="0" cy="50400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3" name="Table 1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0709297"/>
              </p:ext>
            </p:extLst>
          </p:nvPr>
        </p:nvGraphicFramePr>
        <p:xfrm>
          <a:off x="3866262" y="1450963"/>
          <a:ext cx="12226125" cy="2430000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2823230"/>
                <a:gridCol w="1091782"/>
                <a:gridCol w="1164567"/>
                <a:gridCol w="873425"/>
                <a:gridCol w="1091782"/>
                <a:gridCol w="873425"/>
                <a:gridCol w="1018996"/>
                <a:gridCol w="980062"/>
                <a:gridCol w="1135118"/>
                <a:gridCol w="1173738"/>
              </a:tblGrid>
              <a:tr h="405000"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Eyrhoavdoykqfqglrijbhcjkdbb" panose="020B0504030101020102" pitchFamily="34" charset="0"/>
                        </a:rPr>
                        <a:t>Betreff</a:t>
                      </a:r>
                      <a:endParaRPr lang="de-CH" sz="1400" spc="0" dirty="0">
                        <a:solidFill>
                          <a:schemeClr val="bg1">
                            <a:lumMod val="50000"/>
                          </a:schemeClr>
                        </a:solidFill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Eyrhoavdoykqfqglrijbhcjkdbb" panose="020B0504030101020102" pitchFamily="34" charset="0"/>
                        </a:rPr>
                        <a:t>Auftrag…</a:t>
                      </a:r>
                      <a:endParaRPr lang="de-CH" sz="1400" spc="0" dirty="0">
                        <a:solidFill>
                          <a:schemeClr val="bg1">
                            <a:lumMod val="50000"/>
                          </a:schemeClr>
                        </a:solidFill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Eyrhoavdoykqfqglrijbhcjkdbb" panose="020B0504030101020102" pitchFamily="34" charset="0"/>
                        </a:rPr>
                        <a:t>Sparte</a:t>
                      </a:r>
                      <a:endParaRPr lang="de-CH" sz="1400" spc="0" dirty="0">
                        <a:solidFill>
                          <a:schemeClr val="bg1">
                            <a:lumMod val="50000"/>
                          </a:schemeClr>
                        </a:solidFill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Eyrhoavdoykqfqglrijbhcjkdbb" panose="020B0504030101020102" pitchFamily="34" charset="0"/>
                        </a:rPr>
                        <a:t>Kunde</a:t>
                      </a:r>
                      <a:endParaRPr lang="de-CH" sz="1400" spc="0" dirty="0">
                        <a:solidFill>
                          <a:schemeClr val="bg1">
                            <a:lumMod val="50000"/>
                          </a:schemeClr>
                        </a:solidFill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Eyrhoavdoykqfqglrijbhcjkdbb" panose="020B0504030101020102" pitchFamily="34" charset="0"/>
                        </a:rPr>
                        <a:t>Verkäufer</a:t>
                      </a:r>
                      <a:endParaRPr lang="de-CH" sz="1400" spc="0" dirty="0">
                        <a:solidFill>
                          <a:schemeClr val="bg1">
                            <a:lumMod val="50000"/>
                          </a:schemeClr>
                        </a:solidFill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Eyrhoavdoykqfqglrijbhcjkdbb" panose="020B0504030101020102" pitchFamily="34" charset="0"/>
                        </a:rPr>
                        <a:t>Land</a:t>
                      </a:r>
                      <a:endParaRPr lang="de-CH" sz="1400" spc="0" dirty="0">
                        <a:solidFill>
                          <a:schemeClr val="bg1">
                            <a:lumMod val="50000"/>
                          </a:schemeClr>
                        </a:solidFill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Eyrhoavdoykqfqglrijbhcjkdbb" panose="020B0504030101020102" pitchFamily="34" charset="0"/>
                        </a:rPr>
                        <a:t>Status</a:t>
                      </a:r>
                      <a:endParaRPr lang="de-CH" sz="1400" spc="0" dirty="0">
                        <a:solidFill>
                          <a:schemeClr val="bg1">
                            <a:lumMod val="50000"/>
                          </a:schemeClr>
                        </a:solidFill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1400" spc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Eyrhoavdoykqfqglrijbhcjkdbb" panose="020B0504030101020102" pitchFamily="34" charset="0"/>
                        </a:rPr>
                        <a:t>Preis [C…</a:t>
                      </a:r>
                      <a:endParaRPr lang="de-CH" sz="1400" spc="0" dirty="0">
                        <a:solidFill>
                          <a:schemeClr val="bg1">
                            <a:lumMod val="50000"/>
                          </a:schemeClr>
                        </a:solidFill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Eyrhoavdoykqfqglrijbhcjkdbb" panose="020B0504030101020102" pitchFamily="34" charset="0"/>
                        </a:rPr>
                        <a:t>Start</a:t>
                      </a:r>
                      <a:endParaRPr lang="de-CH" sz="1400" spc="0" dirty="0">
                        <a:solidFill>
                          <a:schemeClr val="bg1">
                            <a:lumMod val="50000"/>
                          </a:schemeClr>
                        </a:solidFill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Eyrhoavdoykqfqglrijbhcjkdbb" panose="020B0504030101020102" pitchFamily="34" charset="0"/>
                        </a:rPr>
                        <a:t>Ende          </a:t>
                      </a:r>
                      <a:endParaRPr lang="de-CH" sz="1400" spc="0" dirty="0">
                        <a:solidFill>
                          <a:schemeClr val="bg1">
                            <a:lumMod val="50000"/>
                          </a:schemeClr>
                        </a:solidFill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05000"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Eyrhoavdoykqfqglrijbhcjkdbb" panose="020B0504030101020102" pitchFamily="34" charset="0"/>
                        </a:rPr>
                        <a:t>2002 PRD CTMS </a:t>
                      </a:r>
                      <a:r>
                        <a:rPr lang="de-CH" sz="1400" spc="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Eyrhoavdoykqfqglrijbhcjkdbb" panose="020B0504030101020102" pitchFamily="34" charset="0"/>
                        </a:rPr>
                        <a:t>Sup</a:t>
                      </a:r>
                      <a:r>
                        <a:rPr lang="de-CH" sz="1400" spc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Eyrhoavdoykqfqglrijbhcjkdbb" panose="020B0504030101020102" pitchFamily="34" charset="0"/>
                        </a:rPr>
                        <a:t> &amp; </a:t>
                      </a:r>
                      <a:r>
                        <a:rPr lang="de-CH" sz="1400" spc="0" baseline="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Eyrhoavdoykqfqglrijbhcjkdbb" panose="020B0504030101020102" pitchFamily="34" charset="0"/>
                        </a:rPr>
                        <a:t>Maint</a:t>
                      </a:r>
                      <a:r>
                        <a:rPr lang="de-CH" sz="1400" spc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solidFill>
                          <a:schemeClr val="bg1">
                            <a:lumMod val="50000"/>
                          </a:schemeClr>
                        </a:solidFill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Eyrhoavdoykqfqglrijbhcjkdbb" panose="020B0504030101020102" pitchFamily="34" charset="0"/>
                        </a:rPr>
                        <a:t>02-0L</a:t>
                      </a:r>
                      <a:endParaRPr lang="de-CH" sz="1400" spc="0" dirty="0">
                        <a:solidFill>
                          <a:schemeClr val="bg1">
                            <a:lumMod val="50000"/>
                          </a:schemeClr>
                        </a:solidFill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Eyrhoavdoykqfqglrijbhcjkdbb" panose="020B0504030101020102" pitchFamily="34" charset="0"/>
                        </a:rPr>
                        <a:t>Bodyleasi</a:t>
                      </a:r>
                      <a:r>
                        <a:rPr lang="de-CH" sz="1400" spc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solidFill>
                          <a:schemeClr val="bg1">
                            <a:lumMod val="50000"/>
                          </a:schemeClr>
                        </a:solidFill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Eyrhoavdoykqfqglrijbhcjkdbb" panose="020B0504030101020102" pitchFamily="34" charset="0"/>
                        </a:rPr>
                        <a:t>JNJ PRD</a:t>
                      </a:r>
                      <a:endParaRPr lang="de-CH" sz="1400" spc="0" dirty="0">
                        <a:solidFill>
                          <a:schemeClr val="bg1">
                            <a:lumMod val="50000"/>
                          </a:schemeClr>
                        </a:solidFill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Eyrhoavdoykqfqglrijbhcjkdbb" panose="020B0504030101020102" pitchFamily="34" charset="0"/>
                        </a:rPr>
                        <a:t>Vo-Sc</a:t>
                      </a:r>
                      <a:r>
                        <a:rPr lang="de-CH" sz="1400" spc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solidFill>
                          <a:schemeClr val="bg1">
                            <a:lumMod val="50000"/>
                          </a:schemeClr>
                        </a:solidFill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Eyrhoavdoykqfqglrijbhcjkdbb" panose="020B0504030101020102" pitchFamily="34" charset="0"/>
                        </a:rPr>
                        <a:t>USA</a:t>
                      </a:r>
                      <a:endParaRPr lang="de-CH" sz="1400" spc="0" dirty="0">
                        <a:solidFill>
                          <a:schemeClr val="bg1">
                            <a:lumMod val="50000"/>
                          </a:schemeClr>
                        </a:solidFill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Eyrhoavdoykqfqglrijbhcjkdbb" panose="020B0504030101020102" pitchFamily="34" charset="0"/>
                        </a:rPr>
                        <a:t>Lieferung</a:t>
                      </a:r>
                      <a:endParaRPr lang="de-CH" sz="1400" spc="0" dirty="0">
                        <a:solidFill>
                          <a:schemeClr val="bg1">
                            <a:lumMod val="50000"/>
                          </a:schemeClr>
                        </a:solidFill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1400" spc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Eyrhoavdoykqfqglrijbhcjkdbb" panose="020B0504030101020102" pitchFamily="34" charset="0"/>
                        </a:rPr>
                        <a:t>0.00</a:t>
                      </a:r>
                      <a:endParaRPr lang="de-CH" sz="1400" spc="0" dirty="0">
                        <a:solidFill>
                          <a:schemeClr val="bg1">
                            <a:lumMod val="50000"/>
                          </a:schemeClr>
                        </a:solidFill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Eyrhoavdoykqfqglrijbhcjkdbb" panose="020B0504030101020102" pitchFamily="34" charset="0"/>
                        </a:rPr>
                        <a:t>01.01.2002</a:t>
                      </a:r>
                      <a:endParaRPr lang="de-CH" sz="1400" spc="0" dirty="0">
                        <a:solidFill>
                          <a:schemeClr val="bg1">
                            <a:lumMod val="50000"/>
                          </a:schemeClr>
                        </a:solidFill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Eyrhoavdoykqfqglrijbhcjkdbb" panose="020B0504030101020102" pitchFamily="34" charset="0"/>
                        </a:rPr>
                        <a:t>31.03.2002</a:t>
                      </a:r>
                      <a:endParaRPr lang="de-CH" sz="1400" spc="0" dirty="0">
                        <a:solidFill>
                          <a:schemeClr val="bg1">
                            <a:lumMod val="50000"/>
                          </a:schemeClr>
                        </a:solidFill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05000">
                <a:tc>
                  <a:txBody>
                    <a:bodyPr/>
                    <a:lstStyle/>
                    <a:p>
                      <a:r>
                        <a:rPr lang="de-CH" sz="14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Eyrhoavdoykqfqglrijbhcjkdbb" panose="020B0504030101020102" pitchFamily="34" charset="0"/>
                        </a:rPr>
                        <a:t>BSI CRM Walbusch Phase 1</a:t>
                      </a:r>
                      <a:endParaRPr lang="de-CH" sz="1400" spc="0" dirty="0">
                        <a:solidFill>
                          <a:schemeClr val="bg1">
                            <a:lumMod val="50000"/>
                          </a:schemeClr>
                        </a:solidFill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Eyrhoavdoykqfqglrijbhcjkdbb" panose="020B0504030101020102" pitchFamily="34" charset="0"/>
                        </a:rPr>
                        <a:t>02-0L</a:t>
                      </a:r>
                      <a:endParaRPr lang="de-CH" sz="1400" spc="0" dirty="0">
                        <a:solidFill>
                          <a:schemeClr val="bg1">
                            <a:lumMod val="50000"/>
                          </a:schemeClr>
                        </a:solidFill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Eyrhoavdoykqfqglrijbhcjkdbb" panose="020B0504030101020102" pitchFamily="34" charset="0"/>
                        </a:rPr>
                        <a:t>Bodyleasi</a:t>
                      </a:r>
                      <a:r>
                        <a:rPr lang="de-CH" sz="1400" spc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solidFill>
                          <a:schemeClr val="bg1">
                            <a:lumMod val="50000"/>
                          </a:schemeClr>
                        </a:solidFill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Eyrhoavdoykqfqglrijbhcjkdbb" panose="020B0504030101020102" pitchFamily="34" charset="0"/>
                        </a:rPr>
                        <a:t>JNJ PRD</a:t>
                      </a:r>
                      <a:endParaRPr lang="de-CH" sz="1400" spc="0" dirty="0">
                        <a:solidFill>
                          <a:schemeClr val="bg1">
                            <a:lumMod val="50000"/>
                          </a:schemeClr>
                        </a:solidFill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Eyrhoavdoykqfqglrijbhcjkdbb" panose="020B0504030101020102" pitchFamily="34" charset="0"/>
                        </a:rPr>
                        <a:t>Vo-Sc</a:t>
                      </a:r>
                      <a:r>
                        <a:rPr lang="de-CH" sz="1400" spc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solidFill>
                          <a:schemeClr val="bg1">
                            <a:lumMod val="50000"/>
                          </a:schemeClr>
                        </a:solidFill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Eyrhoavdoykqfqglrijbhcjkdbb" panose="020B0504030101020102" pitchFamily="34" charset="0"/>
                        </a:rPr>
                        <a:t>USA</a:t>
                      </a:r>
                      <a:endParaRPr lang="de-CH" sz="1400" spc="0" dirty="0">
                        <a:solidFill>
                          <a:schemeClr val="bg1">
                            <a:lumMod val="50000"/>
                          </a:schemeClr>
                        </a:solidFill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Eyrhoavdoykqfqglrijbhcjkdbb" panose="020B0504030101020102" pitchFamily="34" charset="0"/>
                        </a:rPr>
                        <a:t>Lieferung</a:t>
                      </a:r>
                      <a:endParaRPr lang="de-CH" sz="1400" spc="0" dirty="0">
                        <a:solidFill>
                          <a:schemeClr val="bg1">
                            <a:lumMod val="50000"/>
                          </a:schemeClr>
                        </a:solidFill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1400" spc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Eyrhoavdoykqfqglrijbhcjkdbb" panose="020B0504030101020102" pitchFamily="34" charset="0"/>
                        </a:rPr>
                        <a:t>0.00</a:t>
                      </a:r>
                      <a:endParaRPr lang="de-CH" sz="1400" spc="0" dirty="0">
                        <a:solidFill>
                          <a:schemeClr val="bg1">
                            <a:lumMod val="50000"/>
                          </a:schemeClr>
                        </a:solidFill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Eyrhoavdoykqfqglrijbhcjkdbb" panose="020B0504030101020102" pitchFamily="34" charset="0"/>
                        </a:rPr>
                        <a:t>01.01.2002</a:t>
                      </a:r>
                      <a:endParaRPr lang="de-CH" sz="1400" spc="0" dirty="0">
                        <a:solidFill>
                          <a:schemeClr val="bg1">
                            <a:lumMod val="50000"/>
                          </a:schemeClr>
                        </a:solidFill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Eyrhoavdoykqfqglrijbhcjkdbb" panose="020B0504030101020102" pitchFamily="34" charset="0"/>
                        </a:rPr>
                        <a:t>31.03.2002</a:t>
                      </a:r>
                      <a:endParaRPr lang="de-CH" sz="1400" spc="0" dirty="0">
                        <a:solidFill>
                          <a:schemeClr val="bg1">
                            <a:lumMod val="50000"/>
                          </a:schemeClr>
                        </a:solidFill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05000">
                <a:tc>
                  <a:txBody>
                    <a:bodyPr/>
                    <a:lstStyle/>
                    <a:p>
                      <a:r>
                        <a:rPr lang="de-CH" sz="14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Eyrhoavdoykqfqglrijbhcjkdbb" panose="020B0504030101020102" pitchFamily="34" charset="0"/>
                        </a:rPr>
                        <a:t>BSI POS</a:t>
                      </a:r>
                      <a:endParaRPr lang="de-CH" sz="1400" spc="0" dirty="0">
                        <a:solidFill>
                          <a:schemeClr val="bg1">
                            <a:lumMod val="50000"/>
                          </a:schemeClr>
                        </a:solidFill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Eyrhoavdoykqfqglrijbhcjkdbb" panose="020B0504030101020102" pitchFamily="34" charset="0"/>
                        </a:rPr>
                        <a:t>02-0L</a:t>
                      </a:r>
                      <a:endParaRPr lang="de-CH" sz="1400" spc="0" dirty="0">
                        <a:solidFill>
                          <a:schemeClr val="bg1">
                            <a:lumMod val="50000"/>
                          </a:schemeClr>
                        </a:solidFill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Eyrhoavdoykqfqglrijbhcjkdbb" panose="020B0504030101020102" pitchFamily="34" charset="0"/>
                        </a:rPr>
                        <a:t>Bodyleasi</a:t>
                      </a:r>
                      <a:r>
                        <a:rPr lang="de-CH" sz="1400" spc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solidFill>
                          <a:schemeClr val="bg1">
                            <a:lumMod val="50000"/>
                          </a:schemeClr>
                        </a:solidFill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Eyrhoavdoykqfqglrijbhcjkdbb" panose="020B0504030101020102" pitchFamily="34" charset="0"/>
                        </a:rPr>
                        <a:t>JNJ PRD</a:t>
                      </a:r>
                      <a:endParaRPr lang="de-CH" sz="1400" spc="0" dirty="0">
                        <a:solidFill>
                          <a:schemeClr val="bg1">
                            <a:lumMod val="50000"/>
                          </a:schemeClr>
                        </a:solidFill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Eyrhoavdoykqfqglrijbhcjkdbb" panose="020B0504030101020102" pitchFamily="34" charset="0"/>
                        </a:rPr>
                        <a:t>Vo-Sc</a:t>
                      </a:r>
                      <a:r>
                        <a:rPr lang="de-CH" sz="1400" spc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solidFill>
                          <a:schemeClr val="bg1">
                            <a:lumMod val="50000"/>
                          </a:schemeClr>
                        </a:solidFill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Eyrhoavdoykqfqglrijbhcjkdbb" panose="020B0504030101020102" pitchFamily="34" charset="0"/>
                        </a:rPr>
                        <a:t>USA</a:t>
                      </a:r>
                      <a:endParaRPr lang="de-CH" sz="1400" spc="0" dirty="0">
                        <a:solidFill>
                          <a:schemeClr val="bg1">
                            <a:lumMod val="50000"/>
                          </a:schemeClr>
                        </a:solidFill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Eyrhoavdoykqfqglrijbhcjkdbb" panose="020B0504030101020102" pitchFamily="34" charset="0"/>
                        </a:rPr>
                        <a:t>Lieferung</a:t>
                      </a:r>
                      <a:endParaRPr lang="de-CH" sz="1400" spc="0" dirty="0">
                        <a:solidFill>
                          <a:schemeClr val="bg1">
                            <a:lumMod val="50000"/>
                          </a:schemeClr>
                        </a:solidFill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1400" spc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Eyrhoavdoykqfqglrijbhcjkdbb" panose="020B0504030101020102" pitchFamily="34" charset="0"/>
                        </a:rPr>
                        <a:t>0.00</a:t>
                      </a:r>
                      <a:endParaRPr lang="de-CH" sz="1400" spc="0" dirty="0">
                        <a:solidFill>
                          <a:schemeClr val="bg1">
                            <a:lumMod val="50000"/>
                          </a:schemeClr>
                        </a:solidFill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Eyrhoavdoykqfqglrijbhcjkdbb" panose="020B0504030101020102" pitchFamily="34" charset="0"/>
                        </a:rPr>
                        <a:t>01.01.2002</a:t>
                      </a:r>
                      <a:endParaRPr lang="de-CH" sz="1400" spc="0" dirty="0">
                        <a:solidFill>
                          <a:schemeClr val="bg1">
                            <a:lumMod val="50000"/>
                          </a:schemeClr>
                        </a:solidFill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Eyrhoavdoykqfqglrijbhcjkdbb" panose="020B0504030101020102" pitchFamily="34" charset="0"/>
                        </a:rPr>
                        <a:t>31.03.2002</a:t>
                      </a:r>
                      <a:endParaRPr lang="de-CH" sz="1400" spc="0" dirty="0">
                        <a:solidFill>
                          <a:schemeClr val="bg1">
                            <a:lumMod val="50000"/>
                          </a:schemeClr>
                        </a:solidFill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05000">
                <a:tc>
                  <a:txBody>
                    <a:bodyPr/>
                    <a:lstStyle/>
                    <a:p>
                      <a:r>
                        <a:rPr lang="de-CH" sz="14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Eyrhoavdoykqfqglrijbhcjkdbb" panose="020B0504030101020102" pitchFamily="34" charset="0"/>
                        </a:rPr>
                        <a:t>BSI Scout 3 – 2014/6 Luna RT</a:t>
                      </a:r>
                      <a:endParaRPr lang="de-CH" sz="1400" spc="0" dirty="0">
                        <a:solidFill>
                          <a:schemeClr val="bg1">
                            <a:lumMod val="50000"/>
                          </a:schemeClr>
                        </a:solidFill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Eyrhoavdoykqfqglrijbhcjkdbb" panose="020B0504030101020102" pitchFamily="34" charset="0"/>
                        </a:rPr>
                        <a:t>02-0L</a:t>
                      </a:r>
                      <a:endParaRPr lang="de-CH" sz="1400" spc="0" dirty="0">
                        <a:solidFill>
                          <a:schemeClr val="bg1">
                            <a:lumMod val="50000"/>
                          </a:schemeClr>
                        </a:solidFill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Eyrhoavdoykqfqglrijbhcjkdbb" panose="020B0504030101020102" pitchFamily="34" charset="0"/>
                        </a:rPr>
                        <a:t>Bodyleasi</a:t>
                      </a:r>
                      <a:r>
                        <a:rPr lang="de-CH" sz="1400" spc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solidFill>
                          <a:schemeClr val="bg1">
                            <a:lumMod val="50000"/>
                          </a:schemeClr>
                        </a:solidFill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Eyrhoavdoykqfqglrijbhcjkdbb" panose="020B0504030101020102" pitchFamily="34" charset="0"/>
                        </a:rPr>
                        <a:t>JNJ PRD</a:t>
                      </a:r>
                      <a:endParaRPr lang="de-CH" sz="1400" spc="0" dirty="0">
                        <a:solidFill>
                          <a:schemeClr val="bg1">
                            <a:lumMod val="50000"/>
                          </a:schemeClr>
                        </a:solidFill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Eyrhoavdoykqfqglrijbhcjkdbb" panose="020B0504030101020102" pitchFamily="34" charset="0"/>
                        </a:rPr>
                        <a:t>Vo-Sc</a:t>
                      </a:r>
                      <a:r>
                        <a:rPr lang="de-CH" sz="1400" spc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solidFill>
                          <a:schemeClr val="bg1">
                            <a:lumMod val="50000"/>
                          </a:schemeClr>
                        </a:solidFill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Eyrhoavdoykqfqglrijbhcjkdbb" panose="020B0504030101020102" pitchFamily="34" charset="0"/>
                        </a:rPr>
                        <a:t>USA</a:t>
                      </a:r>
                      <a:endParaRPr lang="de-CH" sz="1400" spc="0" dirty="0">
                        <a:solidFill>
                          <a:schemeClr val="bg1">
                            <a:lumMod val="50000"/>
                          </a:schemeClr>
                        </a:solidFill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Eyrhoavdoykqfqglrijbhcjkdbb" panose="020B0504030101020102" pitchFamily="34" charset="0"/>
                        </a:rPr>
                        <a:t>Lieferung</a:t>
                      </a:r>
                      <a:endParaRPr lang="de-CH" sz="1400" spc="0" dirty="0">
                        <a:solidFill>
                          <a:schemeClr val="bg1">
                            <a:lumMod val="50000"/>
                          </a:schemeClr>
                        </a:solidFill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1400" spc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Eyrhoavdoykqfqglrijbhcjkdbb" panose="020B0504030101020102" pitchFamily="34" charset="0"/>
                        </a:rPr>
                        <a:t>0.00</a:t>
                      </a:r>
                      <a:endParaRPr lang="de-CH" sz="1400" spc="0" dirty="0">
                        <a:solidFill>
                          <a:schemeClr val="bg1">
                            <a:lumMod val="50000"/>
                          </a:schemeClr>
                        </a:solidFill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Eyrhoavdoykqfqglrijbhcjkdbb" panose="020B0504030101020102" pitchFamily="34" charset="0"/>
                        </a:rPr>
                        <a:t>01.01.2002</a:t>
                      </a:r>
                      <a:endParaRPr lang="de-CH" sz="1400" spc="0" dirty="0">
                        <a:solidFill>
                          <a:schemeClr val="bg1">
                            <a:lumMod val="50000"/>
                          </a:schemeClr>
                        </a:solidFill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Eyrhoavdoykqfqglrijbhcjkdbb" panose="020B0504030101020102" pitchFamily="34" charset="0"/>
                        </a:rPr>
                        <a:t>31.03.2002</a:t>
                      </a:r>
                      <a:endParaRPr lang="de-CH" sz="1400" spc="0" dirty="0">
                        <a:solidFill>
                          <a:schemeClr val="bg1">
                            <a:lumMod val="50000"/>
                          </a:schemeClr>
                        </a:solidFill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05000">
                <a:tc>
                  <a:txBody>
                    <a:bodyPr/>
                    <a:lstStyle/>
                    <a:p>
                      <a:r>
                        <a:rPr lang="de-CH" sz="14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Eyrhoavdoykqfqglrijbhcjkdbb" panose="020B0504030101020102" pitchFamily="34" charset="0"/>
                        </a:rPr>
                        <a:t>Scout Html UI</a:t>
                      </a:r>
                      <a:endParaRPr lang="de-CH" sz="1400" spc="0" dirty="0">
                        <a:solidFill>
                          <a:schemeClr val="bg1">
                            <a:lumMod val="50000"/>
                          </a:schemeClr>
                        </a:solidFill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Eyrhoavdoykqfqglrijbhcjkdbb" panose="020B0504030101020102" pitchFamily="34" charset="0"/>
                        </a:rPr>
                        <a:t>02-0L</a:t>
                      </a:r>
                      <a:endParaRPr lang="de-CH" sz="1400" spc="0" dirty="0">
                        <a:solidFill>
                          <a:schemeClr val="bg1">
                            <a:lumMod val="50000"/>
                          </a:schemeClr>
                        </a:solidFill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Eyrhoavdoykqfqglrijbhcjkdbb" panose="020B0504030101020102" pitchFamily="34" charset="0"/>
                        </a:rPr>
                        <a:t>Bodyleasi</a:t>
                      </a:r>
                      <a:r>
                        <a:rPr lang="de-CH" sz="1400" spc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solidFill>
                          <a:schemeClr val="bg1">
                            <a:lumMod val="50000"/>
                          </a:schemeClr>
                        </a:solidFill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Eyrhoavdoykqfqglrijbhcjkdbb" panose="020B0504030101020102" pitchFamily="34" charset="0"/>
                        </a:rPr>
                        <a:t>JNJ PRD</a:t>
                      </a:r>
                      <a:endParaRPr lang="de-CH" sz="1400" spc="0" dirty="0">
                        <a:solidFill>
                          <a:schemeClr val="bg1">
                            <a:lumMod val="50000"/>
                          </a:schemeClr>
                        </a:solidFill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Eyrhoavdoykqfqglrijbhcjkdbb" panose="020B0504030101020102" pitchFamily="34" charset="0"/>
                        </a:rPr>
                        <a:t>Vo-Sc</a:t>
                      </a:r>
                      <a:r>
                        <a:rPr lang="de-CH" sz="1400" spc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solidFill>
                          <a:schemeClr val="bg1">
                            <a:lumMod val="50000"/>
                          </a:schemeClr>
                        </a:solidFill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Eyrhoavdoykqfqglrijbhcjkdbb" panose="020B0504030101020102" pitchFamily="34" charset="0"/>
                        </a:rPr>
                        <a:t>USA</a:t>
                      </a:r>
                      <a:endParaRPr lang="de-CH" sz="1400" spc="0" dirty="0">
                        <a:solidFill>
                          <a:schemeClr val="bg1">
                            <a:lumMod val="50000"/>
                          </a:schemeClr>
                        </a:solidFill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Eyrhoavdoykqfqglrijbhcjkdbb" panose="020B0504030101020102" pitchFamily="34" charset="0"/>
                        </a:rPr>
                        <a:t>Lieferung</a:t>
                      </a:r>
                      <a:endParaRPr lang="de-CH" sz="1400" spc="0" dirty="0">
                        <a:solidFill>
                          <a:schemeClr val="bg1">
                            <a:lumMod val="50000"/>
                          </a:schemeClr>
                        </a:solidFill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1400" spc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Eyrhoavdoykqfqglrijbhcjkdbb" panose="020B0504030101020102" pitchFamily="34" charset="0"/>
                        </a:rPr>
                        <a:t>0.00</a:t>
                      </a:r>
                      <a:endParaRPr lang="de-CH" sz="1400" spc="0" dirty="0">
                        <a:solidFill>
                          <a:schemeClr val="bg1">
                            <a:lumMod val="50000"/>
                          </a:schemeClr>
                        </a:solidFill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Eyrhoavdoykqfqglrijbhcjkdbb" panose="020B0504030101020102" pitchFamily="34" charset="0"/>
                        </a:rPr>
                        <a:t>01.01.2002</a:t>
                      </a:r>
                      <a:endParaRPr lang="de-CH" sz="1400" spc="0" dirty="0">
                        <a:solidFill>
                          <a:schemeClr val="bg1">
                            <a:lumMod val="50000"/>
                          </a:schemeClr>
                        </a:solidFill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Eyrhoavdoykqfqglrijbhcjkdbb" panose="020B0504030101020102" pitchFamily="34" charset="0"/>
                        </a:rPr>
                        <a:t>31.03.2002</a:t>
                      </a:r>
                      <a:endParaRPr lang="de-CH" sz="1400" spc="0" dirty="0">
                        <a:solidFill>
                          <a:schemeClr val="bg1">
                            <a:lumMod val="50000"/>
                          </a:schemeClr>
                        </a:solidFill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cxnSp>
        <p:nvCxnSpPr>
          <p:cNvPr id="17" name="Straight Connector 16"/>
          <p:cNvCxnSpPr/>
          <p:nvPr/>
        </p:nvCxnSpPr>
        <p:spPr>
          <a:xfrm>
            <a:off x="3673103" y="0"/>
            <a:ext cx="0" cy="13490575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4542747" y="6879901"/>
            <a:ext cx="3628759" cy="80148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40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Selektion im Baum während ein Dialog offen ist, alles readonly</a:t>
            </a:r>
          </a:p>
        </p:txBody>
      </p:sp>
    </p:spTree>
    <p:extLst>
      <p:ext uri="{BB962C8B-B14F-4D97-AF65-F5344CB8AC3E}">
        <p14:creationId xmlns:p14="http://schemas.microsoft.com/office/powerpoint/2010/main" val="1804416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echteck 18"/>
          <p:cNvSpPr/>
          <p:nvPr/>
        </p:nvSpPr>
        <p:spPr>
          <a:xfrm>
            <a:off x="695" y="-23465"/>
            <a:ext cx="17783175" cy="632832"/>
          </a:xfrm>
          <a:prstGeom prst="rect">
            <a:avLst/>
          </a:prstGeom>
          <a:solidFill>
            <a:srgbClr val="0082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3000" dirty="0"/>
          </a:p>
        </p:txBody>
      </p:sp>
      <p:sp>
        <p:nvSpPr>
          <p:cNvPr id="5" name="TextBox 4"/>
          <p:cNvSpPr txBox="1"/>
          <p:nvPr/>
        </p:nvSpPr>
        <p:spPr>
          <a:xfrm>
            <a:off x="442220" y="624607"/>
            <a:ext cx="2400695" cy="7985269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ts val="3400"/>
              </a:lnSpc>
            </a:pPr>
            <a:r>
              <a:rPr lang="de-CH" sz="1400" dirty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Firmen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Personen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Aufträge</a:t>
            </a:r>
          </a:p>
          <a:p>
            <a:pPr>
              <a:lnSpc>
                <a:spcPts val="3400"/>
              </a:lnSpc>
            </a:pPr>
            <a:endParaRPr lang="de-CH" sz="1400" dirty="0" smtClean="0">
              <a:solidFill>
                <a:schemeClr val="bg1">
                  <a:lumMod val="50000"/>
                </a:schemeClr>
              </a:solidFill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endParaRPr lang="de-CH" sz="1400" dirty="0">
              <a:solidFill>
                <a:schemeClr val="bg1">
                  <a:lumMod val="50000"/>
                </a:schemeClr>
              </a:solidFill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endParaRPr lang="de-CH" sz="1400" dirty="0" smtClean="0">
              <a:solidFill>
                <a:schemeClr val="bg1">
                  <a:lumMod val="50000"/>
                </a:schemeClr>
              </a:solidFill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endParaRPr lang="de-CH" sz="1400" dirty="0">
              <a:solidFill>
                <a:schemeClr val="bg1">
                  <a:lumMod val="50000"/>
                </a:schemeClr>
              </a:solidFill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endParaRPr lang="de-CH" sz="1400" dirty="0" smtClean="0">
              <a:solidFill>
                <a:schemeClr val="bg1">
                  <a:lumMod val="50000"/>
                </a:schemeClr>
              </a:solidFill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r>
              <a:rPr lang="de-CH" sz="1400" dirty="0" smtClean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Aktive </a:t>
            </a:r>
            <a:r>
              <a:rPr lang="de-CH" sz="1400" dirty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Kampagnen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Menü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Buchungen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Kurse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Standardverteiler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Tickets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Geschäftsvorfälle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Kommunikationen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Aufgaben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Gesperrte Objekte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673103" y="0"/>
            <a:ext cx="0" cy="12839679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29717" y="1924199"/>
            <a:ext cx="3528392" cy="2317051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ts val="3400"/>
              </a:lnSpc>
            </a:pPr>
            <a:r>
              <a:rPr lang="de-CH" sz="140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2002 PRD CTMS Sup &amp; Maint Jan-Feb</a:t>
            </a:r>
          </a:p>
          <a:p>
            <a:pPr>
              <a:lnSpc>
                <a:spcPts val="3400"/>
              </a:lnSpc>
            </a:pPr>
            <a:r>
              <a:rPr lang="de-CH" sz="1400" smtClean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BSI </a:t>
            </a:r>
            <a:r>
              <a:rPr lang="de-CH" sz="1400" dirty="0" smtClean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CRM </a:t>
            </a:r>
            <a:r>
              <a:rPr lang="de-CH" sz="1400" dirty="0" err="1" smtClean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Walbusch</a:t>
            </a:r>
            <a:r>
              <a:rPr lang="de-CH" sz="1400" dirty="0" smtClean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 Phase 1 (11-8P)</a:t>
            </a:r>
          </a:p>
          <a:p>
            <a:pPr>
              <a:lnSpc>
                <a:spcPts val="3400"/>
              </a:lnSpc>
            </a:pPr>
            <a:r>
              <a:rPr lang="de-CH" sz="1400" dirty="0" smtClean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BSI POS (12-85)</a:t>
            </a:r>
          </a:p>
          <a:p>
            <a:pPr>
              <a:lnSpc>
                <a:spcPts val="3400"/>
              </a:lnSpc>
            </a:pPr>
            <a:r>
              <a:rPr lang="de-CH" sz="1400" dirty="0" smtClean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BSI Scout 3 – 2014/6 Luna RT (13-4N)</a:t>
            </a:r>
          </a:p>
          <a:p>
            <a:pPr>
              <a:lnSpc>
                <a:spcPts val="3400"/>
              </a:lnSpc>
            </a:pPr>
            <a:r>
              <a:rPr lang="de-CH" sz="1400" dirty="0" smtClean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Scout </a:t>
            </a:r>
            <a:r>
              <a:rPr lang="de-CH" sz="1400" dirty="0" err="1" smtClean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Html</a:t>
            </a:r>
            <a:r>
              <a:rPr lang="de-CH" sz="1400" dirty="0" smtClean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 UI (14-4J)</a:t>
            </a:r>
            <a:endParaRPr lang="de-CH" sz="1400" dirty="0">
              <a:solidFill>
                <a:schemeClr val="bg1">
                  <a:lumMod val="50000"/>
                </a:schemeClr>
              </a:solidFill>
              <a:latin typeface="Eyrhoavdoykqfqglrijbhcjkdbb" panose="020B0504030101020102" pitchFamily="34" charset="0"/>
            </a:endParaRPr>
          </a:p>
        </p:txBody>
      </p:sp>
      <p:grpSp>
        <p:nvGrpSpPr>
          <p:cNvPr id="32" name="Group 31"/>
          <p:cNvGrpSpPr/>
          <p:nvPr/>
        </p:nvGrpSpPr>
        <p:grpSpPr>
          <a:xfrm rot="2700000">
            <a:off x="288041" y="1729239"/>
            <a:ext cx="180000" cy="180000"/>
            <a:chOff x="4789004" y="2208312"/>
            <a:chExt cx="963724" cy="936104"/>
          </a:xfrm>
          <a:solidFill>
            <a:schemeClr val="accent5">
              <a:lumMod val="75000"/>
            </a:schemeClr>
          </a:solidFill>
        </p:grpSpPr>
        <p:sp>
          <p:nvSpPr>
            <p:cNvPr id="33" name="Rectangle 32"/>
            <p:cNvSpPr/>
            <p:nvPr/>
          </p:nvSpPr>
          <p:spPr>
            <a:xfrm>
              <a:off x="5126850" y="2208312"/>
              <a:ext cx="288032" cy="936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 rot="5400000">
              <a:off x="5126850" y="2194502"/>
              <a:ext cx="288032" cy="9637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288879" y="863287"/>
            <a:ext cx="180000" cy="607751"/>
            <a:chOff x="226396" y="1529024"/>
            <a:chExt cx="180000" cy="607751"/>
          </a:xfrm>
        </p:grpSpPr>
        <p:grpSp>
          <p:nvGrpSpPr>
            <p:cNvPr id="6" name="Group 5"/>
            <p:cNvGrpSpPr/>
            <p:nvPr/>
          </p:nvGrpSpPr>
          <p:grpSpPr>
            <a:xfrm>
              <a:off x="226396" y="1529024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7" name="Rectangle 6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226396" y="1956775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36" name="Rectangle 35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7" name="Rectangle 36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</p:grpSp>
      <p:grpSp>
        <p:nvGrpSpPr>
          <p:cNvPr id="25" name="Group 24"/>
          <p:cNvGrpSpPr/>
          <p:nvPr/>
        </p:nvGrpSpPr>
        <p:grpSpPr>
          <a:xfrm>
            <a:off x="547146" y="2150860"/>
            <a:ext cx="180000" cy="1915641"/>
            <a:chOff x="484663" y="2816597"/>
            <a:chExt cx="180000" cy="1915641"/>
          </a:xfrm>
        </p:grpSpPr>
        <p:grpSp>
          <p:nvGrpSpPr>
            <p:cNvPr id="29" name="Group 28"/>
            <p:cNvGrpSpPr/>
            <p:nvPr/>
          </p:nvGrpSpPr>
          <p:grpSpPr>
            <a:xfrm>
              <a:off x="484663" y="2816597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30" name="Rectangle 29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1" name="Rectangle 30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484663" y="3252919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39" name="Rectangle 38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0" name="Rectangle 39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484663" y="3684967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42" name="Rectangle 41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3" name="Rectangle 42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>
              <a:off x="484663" y="4110665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45" name="Rectangle 44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6" name="Rectangle 45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47" name="Group 46"/>
            <p:cNvGrpSpPr/>
            <p:nvPr/>
          </p:nvGrpSpPr>
          <p:grpSpPr>
            <a:xfrm>
              <a:off x="484663" y="4552238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48" name="Rectangle 47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9" name="Rectangle 48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</p:grpSp>
      <p:grpSp>
        <p:nvGrpSpPr>
          <p:cNvPr id="51" name="Group 50"/>
          <p:cNvGrpSpPr/>
          <p:nvPr/>
        </p:nvGrpSpPr>
        <p:grpSpPr>
          <a:xfrm>
            <a:off x="289031" y="4307925"/>
            <a:ext cx="180000" cy="1915641"/>
            <a:chOff x="484663" y="2816597"/>
            <a:chExt cx="180000" cy="1915641"/>
          </a:xfrm>
        </p:grpSpPr>
        <p:grpSp>
          <p:nvGrpSpPr>
            <p:cNvPr id="52" name="Group 51"/>
            <p:cNvGrpSpPr/>
            <p:nvPr/>
          </p:nvGrpSpPr>
          <p:grpSpPr>
            <a:xfrm>
              <a:off x="484663" y="2816597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65" name="Rectangle 64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66" name="Rectangle 65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484663" y="3252919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63" name="Rectangle 62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64" name="Rectangle 63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484663" y="3684967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61" name="Rectangle 60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62" name="Rectangle 61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484663" y="4110665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59" name="Rectangle 58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60" name="Rectangle 59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56" name="Group 55"/>
            <p:cNvGrpSpPr/>
            <p:nvPr/>
          </p:nvGrpSpPr>
          <p:grpSpPr>
            <a:xfrm>
              <a:off x="484663" y="4552238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57" name="Rectangle 56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8" name="Rectangle 57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</p:grpSp>
      <p:cxnSp>
        <p:nvCxnSpPr>
          <p:cNvPr id="89" name="Straight Connector 88"/>
          <p:cNvCxnSpPr/>
          <p:nvPr/>
        </p:nvCxnSpPr>
        <p:spPr>
          <a:xfrm>
            <a:off x="-262954" y="678950"/>
            <a:ext cx="0" cy="792088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-81436" y="609367"/>
            <a:ext cx="17864611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hteck 21"/>
          <p:cNvSpPr/>
          <p:nvPr/>
        </p:nvSpPr>
        <p:spPr>
          <a:xfrm>
            <a:off x="3836169" y="765726"/>
            <a:ext cx="51892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600" b="1" smtClean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Abbrechen     OK</a:t>
            </a:r>
            <a:r>
              <a:rPr lang="de-CH" sz="1600" smtClean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       Weitere Aktion 1     Weitere Aktion 2</a:t>
            </a:r>
            <a:endParaRPr lang="de-CH" sz="1600" dirty="0">
              <a:solidFill>
                <a:schemeClr val="accent5">
                  <a:lumMod val="75000"/>
                </a:schemeClr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3687913" y="-32323"/>
            <a:ext cx="3490340" cy="6348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6" name="Rechteck 21"/>
          <p:cNvSpPr/>
          <p:nvPr/>
        </p:nvSpPr>
        <p:spPr>
          <a:xfrm>
            <a:off x="3871878" y="25477"/>
            <a:ext cx="3260829" cy="4723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3400"/>
              </a:lnSpc>
            </a:pPr>
            <a:r>
              <a:rPr lang="de-CH" sz="1600" b="1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2002 PRD CTMS Sup &amp; Maint </a:t>
            </a:r>
            <a:r>
              <a:rPr lang="de-CH" sz="1600" b="1" smtClean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Jan-Feb</a:t>
            </a:r>
            <a:endParaRPr lang="de-CH" sz="1600">
              <a:solidFill>
                <a:schemeClr val="accent5">
                  <a:lumMod val="75000"/>
                </a:schemeClr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109" name="Rectangle 108"/>
          <p:cNvSpPr/>
          <p:nvPr/>
        </p:nvSpPr>
        <p:spPr>
          <a:xfrm rot="5400000">
            <a:off x="102449" y="13001629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6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</a:t>
            </a:r>
          </a:p>
        </p:txBody>
      </p:sp>
      <p:sp>
        <p:nvSpPr>
          <p:cNvPr id="99" name="Rechteck 21"/>
          <p:cNvSpPr/>
          <p:nvPr/>
        </p:nvSpPr>
        <p:spPr>
          <a:xfrm>
            <a:off x="3837277" y="1239105"/>
            <a:ext cx="7838684" cy="14003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3400"/>
              </a:lnSpc>
            </a:pPr>
            <a:r>
              <a:rPr lang="de-CH" sz="1400">
                <a:latin typeface="Eyrhoavdoykqfqglrijbhcjkdbb" panose="020B0504030101020102" pitchFamily="34" charset="0"/>
              </a:rPr>
              <a:t>Betreff:       2002 PRD CTMS Sup &amp; Maint </a:t>
            </a:r>
            <a:r>
              <a:rPr lang="de-CH" sz="1400" smtClean="0">
                <a:latin typeface="Eyrhoavdoykqfqglrijbhcjkdbb" panose="020B0504030101020102" pitchFamily="34" charset="0"/>
              </a:rPr>
              <a:t>Jan-Feb	                      Verkäufer</a:t>
            </a:r>
            <a:r>
              <a:rPr lang="de-CH" sz="1400">
                <a:latin typeface="Eyrhoavdoykqfqglrijbhcjkdbb" panose="020B0504030101020102" pitchFamily="34" charset="0"/>
              </a:rPr>
              <a:t>:   </a:t>
            </a:r>
            <a:r>
              <a:rPr lang="de-CH" sz="1400" smtClean="0">
                <a:latin typeface="Eyrhoavdoykqfqglrijbhcjkdbb" panose="020B0504030101020102" pitchFamily="34" charset="0"/>
              </a:rPr>
              <a:t> Vo-Schneider</a:t>
            </a:r>
            <a:r>
              <a:rPr lang="de-CH" sz="1400">
                <a:latin typeface="Eyrhoavdoykqfqglrijbhcjkdbb" panose="020B0504030101020102" pitchFamily="34" charset="0"/>
              </a:rPr>
              <a:t>, Phuong</a:t>
            </a:r>
          </a:p>
          <a:p>
            <a:pPr>
              <a:lnSpc>
                <a:spcPts val="3400"/>
              </a:lnSpc>
            </a:pPr>
            <a:r>
              <a:rPr lang="de-CH" sz="1400">
                <a:latin typeface="Eyrhoavdoykqfqglrijbhcjkdbb" panose="020B0504030101020102" pitchFamily="34" charset="0"/>
              </a:rPr>
              <a:t>Nummer:    02-0L		                      Status: 	  </a:t>
            </a:r>
            <a:r>
              <a:rPr lang="de-CH" sz="1400" smtClean="0">
                <a:latin typeface="Eyrhoavdoykqfqglrijbhcjkdbb" panose="020B0504030101020102" pitchFamily="34" charset="0"/>
              </a:rPr>
              <a:t> Offen</a:t>
            </a:r>
            <a:endParaRPr lang="de-CH" sz="140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r>
              <a:rPr lang="de-CH" sz="1400">
                <a:latin typeface="Eyrhoavdoykqfqglrijbhcjkdbb" panose="020B0504030101020102" pitchFamily="34" charset="0"/>
              </a:rPr>
              <a:t>Kunde:        JNJ </a:t>
            </a:r>
            <a:r>
              <a:rPr lang="de-CH" sz="1400" smtClean="0">
                <a:latin typeface="Eyrhoavdoykqfqglrijbhcjkdbb" panose="020B0504030101020102" pitchFamily="34" charset="0"/>
              </a:rPr>
              <a:t>PRD</a:t>
            </a:r>
            <a:endParaRPr lang="de-CH" sz="1400">
              <a:latin typeface="Eyrhoavdoykqfqglrijbhcjkdbb" panose="020B0504030101020102" pitchFamily="34" charset="0"/>
            </a:endParaRPr>
          </a:p>
        </p:txBody>
      </p:sp>
      <p:cxnSp>
        <p:nvCxnSpPr>
          <p:cNvPr id="85" name="Straight Connector 84"/>
          <p:cNvCxnSpPr/>
          <p:nvPr/>
        </p:nvCxnSpPr>
        <p:spPr>
          <a:xfrm flipV="1">
            <a:off x="3673103" y="1219721"/>
            <a:ext cx="14191508" cy="9948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836169" y="2712839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400" b="1">
                <a:latin typeface="Eyrhoavdoykqfqglrijbhcjkdbb" panose="020B0504030101020102" pitchFamily="34" charset="0"/>
              </a:rPr>
              <a:t>Preis</a:t>
            </a:r>
          </a:p>
        </p:txBody>
      </p:sp>
      <p:sp>
        <p:nvSpPr>
          <p:cNvPr id="107" name="Rechteck 21"/>
          <p:cNvSpPr/>
          <p:nvPr/>
        </p:nvSpPr>
        <p:spPr>
          <a:xfrm>
            <a:off x="3837277" y="2968640"/>
            <a:ext cx="4020331" cy="9643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3400"/>
              </a:lnSpc>
            </a:pPr>
            <a:r>
              <a:rPr lang="de-CH" sz="1400" smtClean="0">
                <a:latin typeface="Eyrhoavdoykqfqglrijbhcjkdbb" panose="020B0504030101020102" pitchFamily="34" charset="0"/>
              </a:rPr>
              <a:t>Netto:         500’000</a:t>
            </a:r>
            <a:endParaRPr lang="de-CH" sz="140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r>
              <a:rPr lang="de-CH" sz="1400" smtClean="0">
                <a:latin typeface="Eyrhoavdoykqfqglrijbhcjkdbb" panose="020B0504030101020102" pitchFamily="34" charset="0"/>
              </a:rPr>
              <a:t>Währung:    </a:t>
            </a:r>
            <a:r>
              <a:rPr lang="de-CH" sz="1400" smtClean="0">
                <a:latin typeface="FontAwesome" pitchFamily="2" charset="0"/>
              </a:rPr>
              <a:t> </a:t>
            </a:r>
            <a:r>
              <a:rPr lang="de-CH" sz="1400" smtClean="0">
                <a:latin typeface="Eyrhoavdoykqfqglrijbhcjkdbb" panose="020B0504030101020102" pitchFamily="34" charset="0"/>
              </a:rPr>
              <a:t>CHF</a:t>
            </a:r>
            <a:r>
              <a:rPr lang="de-CH" sz="1400">
                <a:latin typeface="Eyrhoavdoykqfqglrijbhcjkdbb" panose="020B0504030101020102" pitchFamily="34" charset="0"/>
              </a:rPr>
              <a:t>		</a:t>
            </a:r>
            <a:endParaRPr lang="de-CH" sz="1400">
              <a:latin typeface="FontAwesome" pitchFamily="2" charset="0"/>
            </a:endParaRPr>
          </a:p>
        </p:txBody>
      </p:sp>
      <p:cxnSp>
        <p:nvCxnSpPr>
          <p:cNvPr id="97" name="Straight Connector 96"/>
          <p:cNvCxnSpPr/>
          <p:nvPr/>
        </p:nvCxnSpPr>
        <p:spPr>
          <a:xfrm>
            <a:off x="4829041" y="1693679"/>
            <a:ext cx="3534417" cy="0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4844281" y="2568823"/>
            <a:ext cx="3534417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4838256" y="3432919"/>
            <a:ext cx="3534417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>
            <a:off x="4844281" y="3864967"/>
            <a:ext cx="3534417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>
            <a:off x="9767113" y="2136775"/>
            <a:ext cx="2414054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>
            <a:off x="9782353" y="1689487"/>
            <a:ext cx="2414054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>
            <a:off x="5564361" y="676479"/>
            <a:ext cx="0" cy="456888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421075" y="-53357"/>
            <a:ext cx="252028" cy="13573825"/>
          </a:xfrm>
          <a:prstGeom prst="rect">
            <a:avLst/>
          </a:prstGeom>
          <a:gradFill>
            <a:gsLst>
              <a:gs pos="100000">
                <a:schemeClr val="accent5">
                  <a:alpha val="50000"/>
                  <a:lumMod val="100000"/>
                </a:schemeClr>
              </a:gs>
              <a:gs pos="0">
                <a:schemeClr val="accent1">
                  <a:tint val="23500"/>
                  <a:satMod val="160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9" name="Rectangle 128"/>
          <p:cNvSpPr/>
          <p:nvPr/>
        </p:nvSpPr>
        <p:spPr>
          <a:xfrm>
            <a:off x="4542748" y="6755617"/>
            <a:ext cx="2068742" cy="78416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40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MessageBox</a:t>
            </a:r>
          </a:p>
          <a:p>
            <a:r>
              <a:rPr lang="de-CH" sz="140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Evt. Mit Blur Effekt, um vom Resten abzuheben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34603" y="89416"/>
            <a:ext cx="1739078" cy="413966"/>
          </a:xfrm>
          <a:prstGeom prst="rect">
            <a:avLst/>
          </a:prstGeom>
          <a:noFill/>
        </p:spPr>
        <p:txBody>
          <a:bodyPr wrap="none" lIns="135642" tIns="67821" rIns="135642" bIns="67821" rtlCol="0">
            <a:spAutoFit/>
          </a:bodyPr>
          <a:lstStyle/>
          <a:p>
            <a:r>
              <a:rPr lang="de-CH" sz="1800">
                <a:solidFill>
                  <a:schemeClr val="bg1"/>
                </a:solidFill>
                <a:latin typeface="FontAwesome" pitchFamily="2" charset="0"/>
              </a:rPr>
              <a:t> </a:t>
            </a:r>
            <a:r>
              <a:rPr lang="de-CH" sz="1800" smtClean="0">
                <a:solidFill>
                  <a:schemeClr val="bg1"/>
                </a:solidFill>
                <a:latin typeface="FontAwesome" pitchFamily="2" charset="0"/>
              </a:rPr>
              <a:t> </a:t>
            </a:r>
            <a:r>
              <a:rPr lang="de-CH" sz="1800" b="1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Eigene </a:t>
            </a:r>
            <a:r>
              <a:rPr lang="de-CH" sz="1800" b="1" dirty="0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Sicht</a:t>
            </a:r>
            <a:endParaRPr lang="de-CH" sz="1800" b="1" dirty="0">
              <a:solidFill>
                <a:schemeClr val="bg1"/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82" name="Rectangle 10"/>
          <p:cNvSpPr/>
          <p:nvPr/>
        </p:nvSpPr>
        <p:spPr>
          <a:xfrm>
            <a:off x="14213015" y="-44752"/>
            <a:ext cx="1159292" cy="553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de-CH" sz="2000" dirty="0" smtClean="0">
                <a:solidFill>
                  <a:schemeClr val="bg1"/>
                </a:solidFill>
                <a:latin typeface="FontAwesome" pitchFamily="2" charset="0"/>
              </a:rPr>
              <a:t></a:t>
            </a:r>
            <a:r>
              <a:rPr lang="de-CH" sz="3000" dirty="0" smtClean="0">
                <a:solidFill>
                  <a:schemeClr val="bg1"/>
                </a:solidFill>
                <a:latin typeface="FontAwesome" pitchFamily="2" charset="0"/>
              </a:rPr>
              <a:t> </a:t>
            </a:r>
            <a:r>
              <a:rPr lang="de-CH" sz="1600" dirty="0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Telefon</a:t>
            </a:r>
            <a:endParaRPr lang="de-CH" sz="1600" dirty="0">
              <a:solidFill>
                <a:schemeClr val="bg1"/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15444315" y="27256"/>
            <a:ext cx="1279517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de-CH" sz="2000" dirty="0" smtClean="0">
                <a:solidFill>
                  <a:schemeClr val="bg1"/>
                </a:solidFill>
                <a:latin typeface="FontAwesome" pitchFamily="2" charset="0"/>
              </a:rPr>
              <a:t></a:t>
            </a:r>
            <a:r>
              <a:rPr lang="de-CH" sz="2400" dirty="0" smtClean="0">
                <a:solidFill>
                  <a:schemeClr val="bg1"/>
                </a:solidFill>
                <a:latin typeface="FontAwesome" pitchFamily="2" charset="0"/>
              </a:rPr>
              <a:t> </a:t>
            </a:r>
            <a:r>
              <a:rPr lang="de-CH" sz="1600" dirty="0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Prozesse</a:t>
            </a:r>
            <a:endParaRPr lang="de-CH" sz="1600" dirty="0">
              <a:solidFill>
                <a:schemeClr val="bg1"/>
              </a:solidFill>
              <a:latin typeface="FontAwesome" pitchFamily="2" charset="0"/>
            </a:endParaRPr>
          </a:p>
        </p:txBody>
      </p:sp>
      <p:pic>
        <p:nvPicPr>
          <p:cNvPr id="8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1784" y="64751"/>
            <a:ext cx="447675" cy="447675"/>
          </a:xfrm>
          <a:prstGeom prst="rect">
            <a:avLst/>
          </a:prstGeom>
          <a:noFill/>
          <a:ln w="9525">
            <a:solidFill>
              <a:srgbClr val="005E74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86" name="Rounded Rectangle 85"/>
          <p:cNvSpPr/>
          <p:nvPr/>
        </p:nvSpPr>
        <p:spPr>
          <a:xfrm>
            <a:off x="459808" y="2052067"/>
            <a:ext cx="3115286" cy="408484"/>
          </a:xfrm>
          <a:prstGeom prst="round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5642" tIns="67821" rIns="135642" bIns="67821" rtlCol="0" anchor="ctr"/>
          <a:lstStyle/>
          <a:p>
            <a:pPr algn="ctr"/>
            <a:endParaRPr lang="de-CH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76" name="Group 75"/>
          <p:cNvGrpSpPr/>
          <p:nvPr/>
        </p:nvGrpSpPr>
        <p:grpSpPr>
          <a:xfrm>
            <a:off x="3687615" y="552599"/>
            <a:ext cx="14095560" cy="1384701"/>
            <a:chOff x="3687615" y="5601993"/>
            <a:chExt cx="14095560" cy="1384701"/>
          </a:xfrm>
          <a:solidFill>
            <a:schemeClr val="bg1">
              <a:lumMod val="95000"/>
            </a:schemeClr>
          </a:solidFill>
        </p:grpSpPr>
        <p:sp>
          <p:nvSpPr>
            <p:cNvPr id="77" name="Rectangle 76"/>
            <p:cNvSpPr/>
            <p:nvPr/>
          </p:nvSpPr>
          <p:spPr>
            <a:xfrm>
              <a:off x="3687615" y="5670288"/>
              <a:ext cx="14095559" cy="13164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de-CH" sz="1600" b="1" dirty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4078664" y="5746009"/>
              <a:ext cx="516488" cy="10926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sz="6500" b="1" dirty="0" smtClean="0">
                  <a:solidFill>
                    <a:schemeClr val="accent5">
                      <a:lumMod val="75000"/>
                    </a:schemeClr>
                  </a:solidFill>
                  <a:latin typeface="Eyrhoavdoykqfqglrijbhcjkdbb" panose="020B0504030101020102" pitchFamily="34" charset="0"/>
                </a:rPr>
                <a:t>?</a:t>
              </a:r>
              <a:endParaRPr lang="de-CH" sz="6500" b="1" dirty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endParaRP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4682107" y="5601993"/>
              <a:ext cx="8890000" cy="107721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endParaRPr lang="de-CH" sz="1600" dirty="0">
                <a:latin typeface="Eyrhoavdoykqfqglrijbhcjkdbb" panose="020B0504030101020102" pitchFamily="34" charset="0"/>
              </a:endParaRPr>
            </a:p>
            <a:p>
              <a:r>
                <a:rPr lang="de-CH" sz="1600" dirty="0">
                  <a:latin typeface="Eyrhoavdoykqfqglrijbhcjkdbb" panose="020B0504030101020102" pitchFamily="34" charset="0"/>
                </a:rPr>
                <a:t>    </a:t>
              </a:r>
              <a:r>
                <a:rPr lang="de-CH" sz="1600" dirty="0" smtClean="0">
                  <a:latin typeface="Eyrhoavdoykqfqglrijbhcjkdbb" panose="020B0504030101020102" pitchFamily="34" charset="0"/>
                </a:rPr>
                <a:t>Möchten </a:t>
              </a:r>
              <a:r>
                <a:rPr lang="de-CH" sz="1600" dirty="0">
                  <a:latin typeface="Eyrhoavdoykqfqglrijbhcjkdbb" panose="020B0504030101020102" pitchFamily="34" charset="0"/>
                </a:rPr>
                <a:t>Sie wirklich abbrechen?</a:t>
              </a:r>
            </a:p>
            <a:p>
              <a:endParaRPr lang="de-CH" sz="1600" dirty="0">
                <a:latin typeface="Eyrhoavdoykqfqglrijbhcjkdbb" panose="020B0504030101020102" pitchFamily="34" charset="0"/>
              </a:endParaRPr>
            </a:p>
            <a:p>
              <a:r>
                <a:rPr lang="de-CH" sz="1600" b="1" dirty="0">
                  <a:solidFill>
                    <a:schemeClr val="accent5">
                      <a:lumMod val="75000"/>
                    </a:schemeClr>
                  </a:solidFill>
                  <a:latin typeface="Eyrhoavdoykqfqglrijbhcjkdbb" panose="020B0504030101020102" pitchFamily="34" charset="0"/>
                </a:rPr>
                <a:t>     Ja      Nein</a:t>
              </a:r>
            </a:p>
          </p:txBody>
        </p:sp>
        <p:cxnSp>
          <p:nvCxnSpPr>
            <p:cNvPr id="87" name="Straight Connector 86"/>
            <p:cNvCxnSpPr/>
            <p:nvPr/>
          </p:nvCxnSpPr>
          <p:spPr>
            <a:xfrm>
              <a:off x="3687615" y="6986694"/>
              <a:ext cx="14095560" cy="0"/>
            </a:xfrm>
            <a:prstGeom prst="line">
              <a:avLst/>
            </a:prstGeom>
            <a:grpFill/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46768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6" name="Table 1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9900417"/>
              </p:ext>
            </p:extLst>
          </p:nvPr>
        </p:nvGraphicFramePr>
        <p:xfrm>
          <a:off x="3866262" y="1450963"/>
          <a:ext cx="12226125" cy="2430000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2823230"/>
                <a:gridCol w="1091782"/>
                <a:gridCol w="1164567"/>
                <a:gridCol w="873425"/>
                <a:gridCol w="1091782"/>
                <a:gridCol w="873425"/>
                <a:gridCol w="1018996"/>
                <a:gridCol w="980062"/>
                <a:gridCol w="1135118"/>
                <a:gridCol w="1173738"/>
              </a:tblGrid>
              <a:tr h="405000"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Betreff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Auftrag…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Sparte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Kunde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Verkäufer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Land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Status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Preis [C…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Start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smtClean="0">
                          <a:latin typeface="Eyrhoavdoykqfqglrijbhcjkdbb" panose="020B0504030101020102" pitchFamily="34" charset="0"/>
                        </a:rPr>
                        <a:t>Ende          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05000"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2002 PRD CTMS </a:t>
                      </a:r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Sup</a:t>
                      </a:r>
                      <a:r>
                        <a:rPr lang="de-CH" sz="1400" spc="0" baseline="0" dirty="0" smtClean="0">
                          <a:latin typeface="Eyrhoavdoykqfqglrijbhcjkdbb" panose="020B0504030101020102" pitchFamily="34" charset="0"/>
                        </a:rPr>
                        <a:t> &amp; </a:t>
                      </a:r>
                      <a:r>
                        <a:rPr lang="de-CH" sz="1400" spc="0" baseline="0" dirty="0" err="1" smtClean="0">
                          <a:latin typeface="Eyrhoavdoykqfqglrijbhcjkdbb" panose="020B0504030101020102" pitchFamily="34" charset="0"/>
                        </a:rPr>
                        <a:t>Maint</a:t>
                      </a:r>
                      <a:r>
                        <a:rPr lang="de-CH" sz="1400" spc="0" baseline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02-0L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Bodyleasi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JNJ PRD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Vo-Sc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USA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Lieferung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0.00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01.01.2002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31.03.2002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05000">
                <a:tc>
                  <a:txBody>
                    <a:bodyPr/>
                    <a:lstStyle/>
                    <a:p>
                      <a:r>
                        <a:rPr lang="de-CH" sz="1400" smtClean="0">
                          <a:latin typeface="Eyrhoavdoykqfqglrijbhcjkdbb" panose="020B0504030101020102" pitchFamily="34" charset="0"/>
                        </a:rPr>
                        <a:t>BSI CRM Walbusch Phase 1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02-0L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Bodyleasi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JNJ PRD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Vo-Sc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USA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Lieferung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0.00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01.01.2002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31.03.2002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05000">
                <a:tc>
                  <a:txBody>
                    <a:bodyPr/>
                    <a:lstStyle/>
                    <a:p>
                      <a:r>
                        <a:rPr lang="de-CH" sz="1400" smtClean="0">
                          <a:latin typeface="Eyrhoavdoykqfqglrijbhcjkdbb" panose="020B0504030101020102" pitchFamily="34" charset="0"/>
                        </a:rPr>
                        <a:t>BSI POS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02-0L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Bodyleasi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JNJ PRD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Vo-Sc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USA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Lieferung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0.00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01.01.2002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31.03.2002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05000">
                <a:tc>
                  <a:txBody>
                    <a:bodyPr/>
                    <a:lstStyle/>
                    <a:p>
                      <a:r>
                        <a:rPr lang="de-CH" sz="1400" smtClean="0">
                          <a:latin typeface="Eyrhoavdoykqfqglrijbhcjkdbb" panose="020B0504030101020102" pitchFamily="34" charset="0"/>
                        </a:rPr>
                        <a:t>BSI Scout 3 – 2014/6 Luna RT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02-0L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Bodyleasi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JNJ PRD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Vo-Sc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USA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Lieferung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0.00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01.01.2002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31.03.2002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05000">
                <a:tc>
                  <a:txBody>
                    <a:bodyPr/>
                    <a:lstStyle/>
                    <a:p>
                      <a:r>
                        <a:rPr lang="de-CH" sz="1400" smtClean="0">
                          <a:latin typeface="Eyrhoavdoykqfqglrijbhcjkdbb" panose="020B0504030101020102" pitchFamily="34" charset="0"/>
                        </a:rPr>
                        <a:t>Scout Html UI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02-0L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Bodyleasi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JNJ PRD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Vo-Sc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USA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Lieferung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0.00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01.01.2002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31.03.2002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cxnSp>
        <p:nvCxnSpPr>
          <p:cNvPr id="77" name="Straight Connector 76"/>
          <p:cNvCxnSpPr/>
          <p:nvPr/>
        </p:nvCxnSpPr>
        <p:spPr>
          <a:xfrm>
            <a:off x="6201003" y="676479"/>
            <a:ext cx="0" cy="456888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42220" y="624607"/>
            <a:ext cx="2400695" cy="7985269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Firmen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Personen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Aufträge</a:t>
            </a:r>
          </a:p>
          <a:p>
            <a:pPr>
              <a:lnSpc>
                <a:spcPts val="3400"/>
              </a:lnSpc>
            </a:pPr>
            <a:endParaRPr lang="de-CH" sz="1400" dirty="0" smtClean="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endParaRPr lang="de-CH" sz="1400" dirty="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endParaRPr lang="de-CH" sz="1400" dirty="0" smtClean="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endParaRPr lang="de-CH" sz="1400" dirty="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endParaRPr lang="de-CH" sz="1400" dirty="0" smtClean="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Aktive </a:t>
            </a:r>
            <a:r>
              <a:rPr lang="de-CH" sz="1400" dirty="0">
                <a:latin typeface="Eyrhoavdoykqfqglrijbhcjkdbb" panose="020B0504030101020102" pitchFamily="34" charset="0"/>
              </a:rPr>
              <a:t>Kampagnen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Menü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Buchungen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Kurse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Standardverteiler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Tickets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Geschäftsvorfälle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Kommunikationen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Aufgaben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Gesperrte Objekte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79723" y="1602354"/>
            <a:ext cx="2214178" cy="408484"/>
          </a:xfrm>
          <a:prstGeom prst="round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5642" tIns="67821" rIns="135642" bIns="67821" rtlCol="0" anchor="ctr"/>
          <a:lstStyle/>
          <a:p>
            <a:pPr algn="ctr"/>
            <a:endParaRPr lang="de-CH"/>
          </a:p>
        </p:txBody>
      </p:sp>
      <p:sp>
        <p:nvSpPr>
          <p:cNvPr id="27" name="TextBox 26"/>
          <p:cNvSpPr txBox="1"/>
          <p:nvPr/>
        </p:nvSpPr>
        <p:spPr>
          <a:xfrm>
            <a:off x="629717" y="1924199"/>
            <a:ext cx="3528392" cy="2317051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ts val="3400"/>
              </a:lnSpc>
            </a:pPr>
            <a:r>
              <a:rPr lang="de-CH" sz="1400">
                <a:latin typeface="Eyrhoavdoykqfqglrijbhcjkdbb" panose="020B0504030101020102" pitchFamily="34" charset="0"/>
              </a:rPr>
              <a:t>2002 PRD CTMS Sup &amp; Maint Jan-Feb</a:t>
            </a:r>
          </a:p>
          <a:p>
            <a:pPr>
              <a:lnSpc>
                <a:spcPts val="3400"/>
              </a:lnSpc>
            </a:pPr>
            <a:r>
              <a:rPr lang="de-CH" sz="1400" smtClean="0">
                <a:latin typeface="Eyrhoavdoykqfqglrijbhcjkdbb" panose="020B0504030101020102" pitchFamily="34" charset="0"/>
              </a:rPr>
              <a:t>BSI </a:t>
            </a:r>
            <a:r>
              <a:rPr lang="de-CH" sz="1400" dirty="0" smtClean="0">
                <a:latin typeface="Eyrhoavdoykqfqglrijbhcjkdbb" panose="020B0504030101020102" pitchFamily="34" charset="0"/>
              </a:rPr>
              <a:t>CRM </a:t>
            </a:r>
            <a:r>
              <a:rPr lang="de-CH" sz="1400" dirty="0" err="1" smtClean="0">
                <a:latin typeface="Eyrhoavdoykqfqglrijbhcjkdbb" panose="020B0504030101020102" pitchFamily="34" charset="0"/>
              </a:rPr>
              <a:t>Walbusch</a:t>
            </a:r>
            <a:r>
              <a:rPr lang="de-CH" sz="1400" dirty="0" smtClean="0">
                <a:latin typeface="Eyrhoavdoykqfqglrijbhcjkdbb" panose="020B0504030101020102" pitchFamily="34" charset="0"/>
              </a:rPr>
              <a:t> Phase 1 (11-8P)</a:t>
            </a:r>
          </a:p>
          <a:p>
            <a:pPr>
              <a:lnSpc>
                <a:spcPts val="34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BSI POS (12-85)</a:t>
            </a:r>
          </a:p>
          <a:p>
            <a:pPr>
              <a:lnSpc>
                <a:spcPts val="34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BSI Scout 3 – 2014/6 Luna RT (13-4N)</a:t>
            </a:r>
          </a:p>
          <a:p>
            <a:pPr>
              <a:lnSpc>
                <a:spcPts val="34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Scout </a:t>
            </a:r>
            <a:r>
              <a:rPr lang="de-CH" sz="1400" dirty="0" err="1" smtClean="0">
                <a:latin typeface="Eyrhoavdoykqfqglrijbhcjkdbb" panose="020B0504030101020102" pitchFamily="34" charset="0"/>
              </a:rPr>
              <a:t>Html</a:t>
            </a:r>
            <a:r>
              <a:rPr lang="de-CH" sz="1400" dirty="0" smtClean="0">
                <a:latin typeface="Eyrhoavdoykqfqglrijbhcjkdbb" panose="020B0504030101020102" pitchFamily="34" charset="0"/>
              </a:rPr>
              <a:t> UI (14-4J)</a:t>
            </a:r>
            <a:endParaRPr lang="de-CH" sz="1400" dirty="0">
              <a:latin typeface="Eyrhoavdoykqfqglrijbhcjkdbb" panose="020B0504030101020102" pitchFamily="34" charset="0"/>
            </a:endParaRPr>
          </a:p>
        </p:txBody>
      </p:sp>
      <p:grpSp>
        <p:nvGrpSpPr>
          <p:cNvPr id="32" name="Group 31"/>
          <p:cNvGrpSpPr/>
          <p:nvPr/>
        </p:nvGrpSpPr>
        <p:grpSpPr>
          <a:xfrm rot="2700000">
            <a:off x="288041" y="1729239"/>
            <a:ext cx="180000" cy="180000"/>
            <a:chOff x="4789004" y="2208312"/>
            <a:chExt cx="963724" cy="936104"/>
          </a:xfrm>
          <a:solidFill>
            <a:schemeClr val="accent5">
              <a:lumMod val="75000"/>
            </a:schemeClr>
          </a:solidFill>
        </p:grpSpPr>
        <p:sp>
          <p:nvSpPr>
            <p:cNvPr id="33" name="Rectangle 32"/>
            <p:cNvSpPr/>
            <p:nvPr/>
          </p:nvSpPr>
          <p:spPr>
            <a:xfrm>
              <a:off x="5126850" y="2208312"/>
              <a:ext cx="288032" cy="936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" name="Rectangle 33"/>
            <p:cNvSpPr/>
            <p:nvPr/>
          </p:nvSpPr>
          <p:spPr>
            <a:xfrm rot="5400000">
              <a:off x="5126850" y="2194502"/>
              <a:ext cx="288032" cy="9637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288879" y="863287"/>
            <a:ext cx="180000" cy="607751"/>
            <a:chOff x="226396" y="1529024"/>
            <a:chExt cx="180000" cy="607751"/>
          </a:xfrm>
        </p:grpSpPr>
        <p:grpSp>
          <p:nvGrpSpPr>
            <p:cNvPr id="6" name="Group 5"/>
            <p:cNvGrpSpPr/>
            <p:nvPr/>
          </p:nvGrpSpPr>
          <p:grpSpPr>
            <a:xfrm>
              <a:off x="226396" y="1529024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7" name="Rectangle 6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8" name="Rectangle 7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226396" y="1956775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36" name="Rectangle 35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37" name="Rectangle 36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</p:grpSp>
      <p:grpSp>
        <p:nvGrpSpPr>
          <p:cNvPr id="25" name="Group 24"/>
          <p:cNvGrpSpPr/>
          <p:nvPr/>
        </p:nvGrpSpPr>
        <p:grpSpPr>
          <a:xfrm>
            <a:off x="547146" y="2150860"/>
            <a:ext cx="180000" cy="1915641"/>
            <a:chOff x="484663" y="2816597"/>
            <a:chExt cx="180000" cy="1915641"/>
          </a:xfrm>
        </p:grpSpPr>
        <p:grpSp>
          <p:nvGrpSpPr>
            <p:cNvPr id="29" name="Group 28"/>
            <p:cNvGrpSpPr/>
            <p:nvPr/>
          </p:nvGrpSpPr>
          <p:grpSpPr>
            <a:xfrm>
              <a:off x="484663" y="2816597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30" name="Rectangle 29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31" name="Rectangle 30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484663" y="3252919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39" name="Rectangle 38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40" name="Rectangle 39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484663" y="3684967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42" name="Rectangle 41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43" name="Rectangle 42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>
              <a:off x="484663" y="4110665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45" name="Rectangle 44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46" name="Rectangle 45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47" name="Group 46"/>
            <p:cNvGrpSpPr/>
            <p:nvPr/>
          </p:nvGrpSpPr>
          <p:grpSpPr>
            <a:xfrm>
              <a:off x="484663" y="4552238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48" name="Rectangle 47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49" name="Rectangle 48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</p:grpSp>
      <p:grpSp>
        <p:nvGrpSpPr>
          <p:cNvPr id="51" name="Group 50"/>
          <p:cNvGrpSpPr/>
          <p:nvPr/>
        </p:nvGrpSpPr>
        <p:grpSpPr>
          <a:xfrm>
            <a:off x="289031" y="4307925"/>
            <a:ext cx="180000" cy="1915641"/>
            <a:chOff x="484663" y="2816597"/>
            <a:chExt cx="180000" cy="1915641"/>
          </a:xfrm>
        </p:grpSpPr>
        <p:grpSp>
          <p:nvGrpSpPr>
            <p:cNvPr id="52" name="Group 51"/>
            <p:cNvGrpSpPr/>
            <p:nvPr/>
          </p:nvGrpSpPr>
          <p:grpSpPr>
            <a:xfrm>
              <a:off x="484663" y="2816597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65" name="Rectangle 64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66" name="Rectangle 65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484663" y="3252919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63" name="Rectangle 62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64" name="Rectangle 63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484663" y="3684967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61" name="Rectangle 60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62" name="Rectangle 61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484663" y="4110665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59" name="Rectangle 58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60" name="Rectangle 59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56" name="Group 55"/>
            <p:cNvGrpSpPr/>
            <p:nvPr/>
          </p:nvGrpSpPr>
          <p:grpSpPr>
            <a:xfrm>
              <a:off x="484663" y="4552238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57" name="Rectangle 56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58" name="Rectangle 57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</p:grpSp>
      <p:cxnSp>
        <p:nvCxnSpPr>
          <p:cNvPr id="89" name="Straight Connector 88"/>
          <p:cNvCxnSpPr/>
          <p:nvPr/>
        </p:nvCxnSpPr>
        <p:spPr>
          <a:xfrm>
            <a:off x="-262954" y="678950"/>
            <a:ext cx="0" cy="792088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V="1">
            <a:off x="3673103" y="1219721"/>
            <a:ext cx="14191508" cy="9948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ounded Rectangle 96"/>
          <p:cNvSpPr/>
          <p:nvPr/>
        </p:nvSpPr>
        <p:spPr>
          <a:xfrm>
            <a:off x="3851027" y="1800299"/>
            <a:ext cx="12502647" cy="408484"/>
          </a:xfrm>
          <a:prstGeom prst="round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5642" tIns="67821" rIns="135642" bIns="67821" rtlCol="0" anchor="ctr"/>
          <a:lstStyle/>
          <a:p>
            <a:pPr algn="ctr"/>
            <a:r>
              <a:rPr lang="de-CH" smtClean="0"/>
              <a:t>%</a:t>
            </a:r>
            <a:endParaRPr lang="de-CH"/>
          </a:p>
        </p:txBody>
      </p:sp>
      <p:sp>
        <p:nvSpPr>
          <p:cNvPr id="118" name="Rectangle 117"/>
          <p:cNvSpPr/>
          <p:nvPr/>
        </p:nvSpPr>
        <p:spPr>
          <a:xfrm rot="5400000">
            <a:off x="102449" y="13005821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6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</a:t>
            </a:r>
          </a:p>
        </p:txBody>
      </p:sp>
      <p:cxnSp>
        <p:nvCxnSpPr>
          <p:cNvPr id="91" name="Straight Connector 90"/>
          <p:cNvCxnSpPr/>
          <p:nvPr/>
        </p:nvCxnSpPr>
        <p:spPr>
          <a:xfrm>
            <a:off x="-44032" y="611906"/>
            <a:ext cx="17864611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>
            <a:off x="3664311" y="12865967"/>
            <a:ext cx="14086312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14377014" y="12832120"/>
            <a:ext cx="1532792" cy="6099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100"/>
              </a:lnSpc>
            </a:pPr>
            <a:r>
              <a:rPr lang="de-CH" sz="1400" dirty="0" smtClean="0">
                <a:solidFill>
                  <a:schemeClr val="bg1">
                    <a:lumMod val="75000"/>
                  </a:schemeClr>
                </a:solidFill>
                <a:latin typeface="Eyrhoavdoykqfqglrijbhcjkdbb" panose="020B0504030101020102" pitchFamily="34" charset="0"/>
              </a:rPr>
              <a:t>51 Zeilen geladen</a:t>
            </a:r>
          </a:p>
          <a:p>
            <a:pPr>
              <a:lnSpc>
                <a:spcPts val="2100"/>
              </a:lnSpc>
            </a:pPr>
            <a:r>
              <a:rPr lang="de-CH" sz="1400" dirty="0" smtClean="0">
                <a:solidFill>
                  <a:schemeClr val="bg1">
                    <a:lumMod val="75000"/>
                  </a:schemeClr>
                </a:solidFill>
                <a:latin typeface="Eyrhoavdoykqfqglrijbhcjkdbb" panose="020B0504030101020102" pitchFamily="34" charset="0"/>
              </a:rPr>
              <a:t>Daten neu laden</a:t>
            </a:r>
            <a:endParaRPr lang="de-CH" sz="1400" dirty="0">
              <a:solidFill>
                <a:schemeClr val="bg1">
                  <a:lumMod val="75000"/>
                </a:schemeClr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15904924" y="12832120"/>
            <a:ext cx="1771639" cy="6099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100"/>
              </a:lnSpc>
            </a:pPr>
            <a:r>
              <a:rPr lang="de-CH" sz="1400" dirty="0" smtClean="0">
                <a:solidFill>
                  <a:schemeClr val="bg1">
                    <a:lumMod val="75000"/>
                  </a:schemeClr>
                </a:solidFill>
                <a:latin typeface="Eyrhoavdoykqfqglrijbhcjkdbb" panose="020B0504030101020102" pitchFamily="34" charset="0"/>
              </a:rPr>
              <a:t>Keine Zeile selektiert</a:t>
            </a:r>
          </a:p>
          <a:p>
            <a:pPr>
              <a:lnSpc>
                <a:spcPts val="2100"/>
              </a:lnSpc>
            </a:pPr>
            <a:r>
              <a:rPr lang="de-CH" sz="1400" dirty="0" smtClean="0">
                <a:solidFill>
                  <a:schemeClr val="bg1">
                    <a:lumMod val="75000"/>
                  </a:schemeClr>
                </a:solidFill>
                <a:latin typeface="Eyrhoavdoykqfqglrijbhcjkdbb" panose="020B0504030101020102" pitchFamily="34" charset="0"/>
              </a:rPr>
              <a:t>Alle selektieren</a:t>
            </a:r>
            <a:endParaRPr lang="de-CH" sz="1400" dirty="0">
              <a:solidFill>
                <a:schemeClr val="bg1">
                  <a:lumMod val="75000"/>
                </a:schemeClr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3779019" y="12931780"/>
            <a:ext cx="482824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4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</a:t>
            </a:r>
          </a:p>
        </p:txBody>
      </p:sp>
      <p:sp>
        <p:nvSpPr>
          <p:cNvPr id="123" name="Rectangle 122"/>
          <p:cNvSpPr/>
          <p:nvPr/>
        </p:nvSpPr>
        <p:spPr>
          <a:xfrm>
            <a:off x="4286885" y="12931780"/>
            <a:ext cx="458780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5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</a:t>
            </a:r>
          </a:p>
        </p:txBody>
      </p:sp>
      <p:sp>
        <p:nvSpPr>
          <p:cNvPr id="124" name="Rectangle 123"/>
          <p:cNvSpPr/>
          <p:nvPr/>
        </p:nvSpPr>
        <p:spPr>
          <a:xfrm>
            <a:off x="4803641" y="12939475"/>
            <a:ext cx="4491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4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</a:t>
            </a:r>
          </a:p>
        </p:txBody>
      </p:sp>
      <p:cxnSp>
        <p:nvCxnSpPr>
          <p:cNvPr id="125" name="Straight Connector 124"/>
          <p:cNvCxnSpPr/>
          <p:nvPr/>
        </p:nvCxnSpPr>
        <p:spPr>
          <a:xfrm>
            <a:off x="5367005" y="12912454"/>
            <a:ext cx="0" cy="50400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tangle 125"/>
          <p:cNvSpPr/>
          <p:nvPr/>
        </p:nvSpPr>
        <p:spPr>
          <a:xfrm>
            <a:off x="5439013" y="12954789"/>
            <a:ext cx="5148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4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</a:t>
            </a:r>
          </a:p>
        </p:txBody>
      </p:sp>
      <p:sp>
        <p:nvSpPr>
          <p:cNvPr id="127" name="Rectangle 126"/>
          <p:cNvSpPr/>
          <p:nvPr/>
        </p:nvSpPr>
        <p:spPr>
          <a:xfrm>
            <a:off x="6010663" y="12954789"/>
            <a:ext cx="4491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4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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6519133" y="12954789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400" dirty="0">
                <a:solidFill>
                  <a:schemeClr val="bg1">
                    <a:lumMod val="75000"/>
                  </a:schemeClr>
                </a:solidFill>
                <a:latin typeface="FontAwesome" pitchFamily="2" charset="0"/>
              </a:rPr>
              <a:t></a:t>
            </a:r>
          </a:p>
        </p:txBody>
      </p:sp>
      <p:cxnSp>
        <p:nvCxnSpPr>
          <p:cNvPr id="129" name="Straight Connector 128"/>
          <p:cNvCxnSpPr/>
          <p:nvPr/>
        </p:nvCxnSpPr>
        <p:spPr>
          <a:xfrm>
            <a:off x="7167205" y="12912454"/>
            <a:ext cx="0" cy="50400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>
            <a:off x="14379617" y="12912454"/>
            <a:ext cx="0" cy="50400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>
            <a:off x="15862077" y="12912454"/>
            <a:ext cx="0" cy="50400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hteck 18"/>
          <p:cNvSpPr/>
          <p:nvPr/>
        </p:nvSpPr>
        <p:spPr>
          <a:xfrm>
            <a:off x="695" y="1"/>
            <a:ext cx="17783175" cy="606234"/>
          </a:xfrm>
          <a:prstGeom prst="rect">
            <a:avLst/>
          </a:prstGeom>
          <a:solidFill>
            <a:srgbClr val="0082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3000" dirty="0"/>
          </a:p>
        </p:txBody>
      </p:sp>
      <p:sp>
        <p:nvSpPr>
          <p:cNvPr id="96" name="Rectangle 10"/>
          <p:cNvSpPr/>
          <p:nvPr/>
        </p:nvSpPr>
        <p:spPr>
          <a:xfrm>
            <a:off x="14213015" y="-44752"/>
            <a:ext cx="1159292" cy="553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de-CH" sz="2000" dirty="0" smtClean="0">
                <a:solidFill>
                  <a:schemeClr val="bg1"/>
                </a:solidFill>
                <a:latin typeface="FontAwesome" pitchFamily="2" charset="0"/>
              </a:rPr>
              <a:t></a:t>
            </a:r>
            <a:r>
              <a:rPr lang="de-CH" sz="3000" dirty="0" smtClean="0">
                <a:solidFill>
                  <a:schemeClr val="bg1"/>
                </a:solidFill>
                <a:latin typeface="FontAwesome" pitchFamily="2" charset="0"/>
              </a:rPr>
              <a:t> </a:t>
            </a:r>
            <a:r>
              <a:rPr lang="de-CH" sz="1600" dirty="0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Telefon</a:t>
            </a:r>
            <a:endParaRPr lang="de-CH" sz="1600" dirty="0">
              <a:solidFill>
                <a:schemeClr val="bg1"/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15444315" y="27256"/>
            <a:ext cx="1279517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de-CH" sz="2000" dirty="0" smtClean="0">
                <a:solidFill>
                  <a:schemeClr val="bg1"/>
                </a:solidFill>
                <a:latin typeface="FontAwesome" pitchFamily="2" charset="0"/>
              </a:rPr>
              <a:t></a:t>
            </a:r>
            <a:r>
              <a:rPr lang="de-CH" sz="2400" dirty="0" smtClean="0">
                <a:solidFill>
                  <a:schemeClr val="bg1"/>
                </a:solidFill>
                <a:latin typeface="FontAwesome" pitchFamily="2" charset="0"/>
              </a:rPr>
              <a:t> </a:t>
            </a:r>
            <a:r>
              <a:rPr lang="de-CH" sz="1600" dirty="0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Prozesse</a:t>
            </a:r>
            <a:endParaRPr lang="de-CH" sz="1600" dirty="0">
              <a:solidFill>
                <a:schemeClr val="bg1"/>
              </a:solidFill>
              <a:latin typeface="FontAwesome" pitchFamily="2" charset="0"/>
            </a:endParaRPr>
          </a:p>
        </p:txBody>
      </p:sp>
      <p:pic>
        <p:nvPicPr>
          <p:cNvPr id="10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1784" y="64751"/>
            <a:ext cx="447675" cy="447675"/>
          </a:xfrm>
          <a:prstGeom prst="rect">
            <a:avLst/>
          </a:prstGeom>
          <a:noFill/>
          <a:ln w="9525">
            <a:solidFill>
              <a:srgbClr val="005E74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07" name="TextBox 106"/>
          <p:cNvSpPr txBox="1"/>
          <p:nvPr/>
        </p:nvSpPr>
        <p:spPr>
          <a:xfrm>
            <a:off x="34603" y="89416"/>
            <a:ext cx="1739078" cy="413966"/>
          </a:xfrm>
          <a:prstGeom prst="rect">
            <a:avLst/>
          </a:prstGeom>
          <a:noFill/>
        </p:spPr>
        <p:txBody>
          <a:bodyPr wrap="none" lIns="135642" tIns="67821" rIns="135642" bIns="67821" rtlCol="0">
            <a:spAutoFit/>
          </a:bodyPr>
          <a:lstStyle/>
          <a:p>
            <a:r>
              <a:rPr lang="de-CH" sz="1800">
                <a:solidFill>
                  <a:schemeClr val="bg1"/>
                </a:solidFill>
                <a:latin typeface="FontAwesome" pitchFamily="2" charset="0"/>
              </a:rPr>
              <a:t> </a:t>
            </a:r>
            <a:r>
              <a:rPr lang="de-CH" sz="1800" smtClean="0">
                <a:solidFill>
                  <a:schemeClr val="bg1"/>
                </a:solidFill>
                <a:latin typeface="FontAwesome" pitchFamily="2" charset="0"/>
              </a:rPr>
              <a:t> </a:t>
            </a:r>
            <a:r>
              <a:rPr lang="de-CH" sz="1800" b="1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Eigene </a:t>
            </a:r>
            <a:r>
              <a:rPr lang="de-CH" sz="1800" b="1" dirty="0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Sicht</a:t>
            </a:r>
            <a:endParaRPr lang="de-CH" sz="1800" b="1" dirty="0">
              <a:solidFill>
                <a:schemeClr val="bg1"/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3681294" y="-8767"/>
            <a:ext cx="1480244" cy="6286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" name="TextBox 1"/>
          <p:cNvSpPr txBox="1"/>
          <p:nvPr/>
        </p:nvSpPr>
        <p:spPr>
          <a:xfrm>
            <a:off x="3686437" y="606145"/>
            <a:ext cx="2527900" cy="2272417"/>
          </a:xfrm>
          <a:prstGeom prst="rect">
            <a:avLst/>
          </a:prstGeom>
          <a:solidFill>
            <a:schemeClr val="bg1"/>
          </a:solidFill>
          <a:ln w="19050">
            <a:solidFill>
              <a:srgbClr val="0082A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ts val="3400"/>
              </a:lnSpc>
            </a:pPr>
            <a:endParaRPr lang="de-CH" sz="1600" smtClean="0">
              <a:solidFill>
                <a:srgbClr val="60B1C4"/>
              </a:solidFill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r>
              <a:rPr lang="de-CH" sz="1600" smtClean="0">
                <a:solidFill>
                  <a:srgbClr val="60B1C4"/>
                </a:solidFill>
                <a:latin typeface="Eyrhoavdoykqfqglrijbhcjkdbb" panose="020B0504030101020102" pitchFamily="34" charset="0"/>
              </a:rPr>
              <a:t>   Aufwand</a:t>
            </a:r>
            <a:endParaRPr lang="de-CH" sz="1600">
              <a:solidFill>
                <a:srgbClr val="60B1C4"/>
              </a:solidFill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r>
              <a:rPr lang="de-CH" sz="1600" smtClean="0">
                <a:solidFill>
                  <a:srgbClr val="60B1C4"/>
                </a:solidFill>
                <a:latin typeface="Eyrhoavdoykqfqglrijbhcjkdbb" panose="020B0504030101020102" pitchFamily="34" charset="0"/>
              </a:rPr>
              <a:t>   Fixpreis</a:t>
            </a:r>
            <a:endParaRPr lang="de-CH" sz="1600">
              <a:solidFill>
                <a:srgbClr val="60B1C4"/>
              </a:solidFill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r>
              <a:rPr lang="de-CH" sz="1600" smtClean="0">
                <a:solidFill>
                  <a:srgbClr val="60B1C4"/>
                </a:solidFill>
                <a:latin typeface="Eyrhoavdoykqfqglrijbhcjkdbb" panose="020B0504030101020102" pitchFamily="34" charset="0"/>
              </a:rPr>
              <a:t>   </a:t>
            </a:r>
            <a:r>
              <a:rPr lang="de-CH" sz="1600" u="sng" smtClean="0">
                <a:solidFill>
                  <a:schemeClr val="bg2"/>
                </a:solidFill>
                <a:latin typeface="Eyrhoavdoykqfqglrijbhcjkdbb" panose="020B0504030101020102" pitchFamily="34" charset="0"/>
              </a:rPr>
              <a:t>Lizenz</a:t>
            </a:r>
            <a:endParaRPr lang="de-CH" sz="1600" u="sng">
              <a:solidFill>
                <a:schemeClr val="bg2"/>
              </a:solidFill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r>
              <a:rPr lang="de-CH" sz="1600" smtClean="0">
                <a:solidFill>
                  <a:srgbClr val="60B1C4"/>
                </a:solidFill>
                <a:latin typeface="Eyrhoavdoykqfqglrijbhcjkdbb" panose="020B0504030101020102" pitchFamily="34" charset="0"/>
              </a:rPr>
              <a:t>   Training</a:t>
            </a:r>
            <a:endParaRPr lang="de-CH" sz="1600">
              <a:solidFill>
                <a:srgbClr val="60B1C4"/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117" name="Rechteck 21"/>
          <p:cNvSpPr/>
          <p:nvPr/>
        </p:nvSpPr>
        <p:spPr>
          <a:xfrm>
            <a:off x="3875349" y="18557"/>
            <a:ext cx="1249203" cy="4694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400"/>
              </a:lnSpc>
            </a:pPr>
            <a:r>
              <a:rPr lang="de-CH" sz="1600" b="1" smtClean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Aufträge</a:t>
            </a:r>
            <a:endParaRPr lang="de-CH" sz="1600">
              <a:solidFill>
                <a:schemeClr val="bg1"/>
              </a:solidFill>
              <a:latin typeface="FontAwesome" pitchFamily="2" charset="0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16349835" y="768623"/>
            <a:ext cx="1326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600" smtClean="0">
                <a:solidFill>
                  <a:schemeClr val="accent6">
                    <a:lumMod val="75000"/>
                  </a:schemeClr>
                </a:solidFill>
                <a:latin typeface="FontAwesome" pitchFamily="2" charset="0"/>
              </a:rPr>
              <a:t>    </a:t>
            </a:r>
            <a:endParaRPr lang="de-CH" sz="1600">
              <a:solidFill>
                <a:schemeClr val="accent6">
                  <a:lumMod val="75000"/>
                </a:schemeClr>
              </a:solidFill>
              <a:latin typeface="FontAwesome" pitchFamily="2" charset="0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664311" y="-23465"/>
            <a:ext cx="0" cy="1346549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ectangle 136"/>
          <p:cNvSpPr/>
          <p:nvPr/>
        </p:nvSpPr>
        <p:spPr>
          <a:xfrm>
            <a:off x="4542747" y="7031815"/>
            <a:ext cx="3628759" cy="49766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40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Menu mit </a:t>
            </a:r>
            <a:r>
              <a:rPr lang="de-CH" sz="1400">
                <a:solidFill>
                  <a:schemeClr val="tx1"/>
                </a:solidFill>
                <a:latin typeface="Eyrhoavdoykqfqglrijbhcjkdbb" panose="020B0504030101020102" pitchFamily="34" charset="0"/>
              </a:rPr>
              <a:t>Child-Menus</a:t>
            </a:r>
          </a:p>
        </p:txBody>
      </p:sp>
      <p:sp>
        <p:nvSpPr>
          <p:cNvPr id="82" name="Rechteck 21"/>
          <p:cNvSpPr/>
          <p:nvPr/>
        </p:nvSpPr>
        <p:spPr>
          <a:xfrm>
            <a:off x="3827374" y="756201"/>
            <a:ext cx="653416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600" u="sng">
                <a:solidFill>
                  <a:schemeClr val="bg2"/>
                </a:solidFill>
                <a:latin typeface="Eyrhoavdoykqfqglrijbhcjkdbb" panose="020B0504030101020102" pitchFamily="34" charset="0"/>
              </a:rPr>
              <a:t>Neuer Auftrag anlegen </a:t>
            </a:r>
            <a:r>
              <a:rPr lang="de-CH" sz="1600" u="sng" smtClean="0">
                <a:solidFill>
                  <a:schemeClr val="bg2"/>
                </a:solidFill>
                <a:latin typeface="FontAwesome" pitchFamily="2" charset="0"/>
              </a:rPr>
              <a:t></a:t>
            </a:r>
            <a:r>
              <a:rPr lang="de-CH" sz="1600" smtClean="0">
                <a:solidFill>
                  <a:schemeClr val="bg2"/>
                </a:solidFill>
                <a:latin typeface="Eyrhoavdoykqfqglrijbhcjkdbb" panose="020B0504030101020102" pitchFamily="34" charset="0"/>
              </a:rPr>
              <a:t>      </a:t>
            </a:r>
            <a:r>
              <a:rPr lang="de-CH" sz="160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Anzeigen    Bearbeiten    Dokument erstellen</a:t>
            </a:r>
          </a:p>
        </p:txBody>
      </p:sp>
    </p:spTree>
    <p:extLst>
      <p:ext uri="{BB962C8B-B14F-4D97-AF65-F5344CB8AC3E}">
        <p14:creationId xmlns:p14="http://schemas.microsoft.com/office/powerpoint/2010/main" val="3354147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BSI Colors">
      <a:dk1>
        <a:sysClr val="windowText" lastClr="000000"/>
      </a:dk1>
      <a:lt1>
        <a:sysClr val="window" lastClr="FFFFFF"/>
      </a:lt1>
      <a:dk2>
        <a:srgbClr val="FFFFFF"/>
      </a:dk2>
      <a:lt2>
        <a:srgbClr val="FE9915"/>
      </a:lt2>
      <a:accent1>
        <a:srgbClr val="FE9915"/>
      </a:accent1>
      <a:accent2>
        <a:srgbClr val="0082A1"/>
      </a:accent2>
      <a:accent3>
        <a:srgbClr val="7F7F7F"/>
      </a:accent3>
      <a:accent4>
        <a:srgbClr val="FFCC8A"/>
      </a:accent4>
      <a:accent5>
        <a:srgbClr val="80C1D0"/>
      </a:accent5>
      <a:accent6>
        <a:srgbClr val="BFBFBF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2011</Words>
  <Application>Microsoft Office PowerPoint</Application>
  <PresentationFormat>Custom</PresentationFormat>
  <Paragraphs>1002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Tema di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 Wegmueller</dc:creator>
  <cp:lastModifiedBy>Claudio Guglielmo</cp:lastModifiedBy>
  <cp:revision>69</cp:revision>
  <dcterms:created xsi:type="dcterms:W3CDTF">2014-05-28T14:50:04Z</dcterms:created>
  <dcterms:modified xsi:type="dcterms:W3CDTF">2014-06-24T15:17:53Z</dcterms:modified>
</cp:coreProperties>
</file>