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64" r:id="rId3"/>
    <p:sldId id="291" r:id="rId4"/>
    <p:sldId id="289" r:id="rId5"/>
    <p:sldId id="280" r:id="rId6"/>
    <p:sldId id="276" r:id="rId7"/>
    <p:sldId id="282" r:id="rId8"/>
    <p:sldId id="281" r:id="rId9"/>
    <p:sldId id="271" r:id="rId10"/>
    <p:sldId id="263" r:id="rId11"/>
    <p:sldId id="285" r:id="rId12"/>
    <p:sldId id="272" r:id="rId13"/>
    <p:sldId id="273" r:id="rId14"/>
    <p:sldId id="270" r:id="rId15"/>
    <p:sldId id="274" r:id="rId16"/>
    <p:sldId id="275" r:id="rId17"/>
    <p:sldId id="292" r:id="rId18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5C9"/>
    <a:srgbClr val="F6FBFC"/>
    <a:srgbClr val="00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60"/>
  </p:normalViewPr>
  <p:slideViewPr>
    <p:cSldViewPr>
      <p:cViewPr>
        <p:scale>
          <a:sx n="60" d="100"/>
          <a:sy n="60" d="100"/>
        </p:scale>
        <p:origin x="-1614" y="-174"/>
      </p:cViewPr>
      <p:guideLst>
        <p:guide orient="horz" pos="4249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7D27E-30C9-4B0B-8DCE-8ECC46A38823}" type="datetimeFigureOut">
              <a:rPr lang="de-CH" smtClean="0"/>
              <a:t>25.06.2014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85800"/>
            <a:ext cx="4521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E4961-32E8-4E17-A190-51C31446B0E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91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E4961-32E8-4E17-A190-51C31446B0E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41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25/06/2014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92796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31103" y="5570286"/>
            <a:ext cx="2068742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Tastaturbedienung: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Pfeiltasten Tabelle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Ctrl+Pfeiltasten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Baum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Ctr+Zahlen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Sichten</a:t>
            </a:r>
          </a:p>
          <a:p>
            <a:r>
              <a:rPr lang="de-CH" sz="1400" dirty="0" err="1">
                <a:solidFill>
                  <a:schemeClr val="tx1"/>
                </a:solidFill>
                <a:latin typeface="Eyrhoavdoykqfqglrijbhcjkdbb" panose="020B0504030101020102" pitchFamily="34" charset="0"/>
              </a:rPr>
              <a:t>Ctr+Buchstaben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Menus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8619" y="12361911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wechselt zu 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11144" y="765222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67005" y="31861"/>
            <a:ext cx="3496468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aktuell geöffnet sind. «Aufträge» ist die aktuelle Tabellen-Sicht (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Browsing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0"/>
          <p:cNvSpPr/>
          <p:nvPr/>
        </p:nvSpPr>
        <p:spPr>
          <a:xfrm>
            <a:off x="10979819" y="179258"/>
            <a:ext cx="2068742" cy="666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Titelleiste hell, 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S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chrift &amp; Logo nicht besser nicht invers</a:t>
            </a:r>
          </a:p>
        </p:txBody>
      </p:sp>
    </p:spTree>
    <p:extLst>
      <p:ext uri="{BB962C8B-B14F-4D97-AF65-F5344CB8AC3E}">
        <p14:creationId xmlns:p14="http://schemas.microsoft.com/office/powerpoint/2010/main" val="212913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542748" y="6879902"/>
            <a:ext cx="2068742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 (modaler Dialog)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343125" y="84937"/>
            <a:ext cx="2068742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Nur ein Tab hier weil das der Bearbeitungsmodus ist. Bei anderen Dialogen gäbe es ein weiteres Tab</a:t>
            </a:r>
          </a:p>
        </p:txBody>
      </p:sp>
      <p:sp>
        <p:nvSpPr>
          <p:cNvPr id="75" name="Rectangle 80"/>
          <p:cNvSpPr/>
          <p:nvPr/>
        </p:nvSpPr>
        <p:spPr>
          <a:xfrm>
            <a:off x="4007319" y="8689503"/>
            <a:ext cx="2068742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Schatten kritisch, weicht vom flachen Design ab.</a:t>
            </a:r>
          </a:p>
        </p:txBody>
      </p:sp>
      <p:sp>
        <p:nvSpPr>
          <p:cNvPr id="76" name="Rectangle 9"/>
          <p:cNvSpPr/>
          <p:nvPr/>
        </p:nvSpPr>
        <p:spPr>
          <a:xfrm>
            <a:off x="3421075" y="-53357"/>
            <a:ext cx="252028" cy="13573825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Rectangle 80"/>
          <p:cNvSpPr/>
          <p:nvPr/>
        </p:nvSpPr>
        <p:spPr>
          <a:xfrm>
            <a:off x="11410462" y="835987"/>
            <a:ext cx="2952328" cy="53658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Finde ich unlogisch -&gt; Vorschlag siehe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6519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74"/>
          <a:stretch/>
        </p:blipFill>
        <p:spPr bwMode="auto">
          <a:xfrm>
            <a:off x="3875349" y="3820023"/>
            <a:ext cx="804601" cy="1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Maintaina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…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13…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21"/>
          <p:cNvSpPr/>
          <p:nvPr/>
        </p:nvSpPr>
        <p:spPr>
          <a:xfrm>
            <a:off x="3836169" y="765726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Entwurf drucken     Neues Produkt…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8" name="Rechteck 21"/>
          <p:cNvSpPr/>
          <p:nvPr/>
        </p:nvSpPr>
        <p:spPr>
          <a:xfrm>
            <a:off x="3837277" y="1239105"/>
            <a:ext cx="8096768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Betreff: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BSI CRM für CTMS – Wartung 2015     	                     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Verkäufer</a:t>
            </a: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Hug, Zeno (BSI BADEN)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Nummer:   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15-0L</a:t>
            </a:r>
            <a:r>
              <a:rPr lang="de-CH" sz="1400" dirty="0">
                <a:latin typeface="Eyrhoavdoykqfqglrijbhcjkdbb" panose="020B0504030101020102" pitchFamily="34" charset="0"/>
              </a:rPr>
              <a:t>		                      </a:t>
            </a: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Status: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400" dirty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Offen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Kunde: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00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1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Netto:  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 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abc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Währung: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CHF</a:t>
            </a:r>
            <a:r>
              <a:rPr lang="de-CH" sz="1400" dirty="0">
                <a:latin typeface="Eyrhoavdoykqfqglrijbhcjkdbb" panose="020B0504030101020102" pitchFamily="34" charset="0"/>
              </a:rPr>
              <a:t>		</a:t>
            </a:r>
            <a:endParaRPr lang="de-CH" sz="1400" dirty="0">
              <a:latin typeface="FontAwesome" pitchFamily="2" charset="0"/>
            </a:endParaRPr>
          </a:p>
        </p:txBody>
      </p:sp>
      <p:cxnSp>
        <p:nvCxnSpPr>
          <p:cNvPr id="103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6"/>
          <p:cNvSpPr/>
          <p:nvPr/>
        </p:nvSpPr>
        <p:spPr>
          <a:xfrm>
            <a:off x="5282639" y="563841"/>
            <a:ext cx="159272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hteck 21"/>
          <p:cNvSpPr/>
          <p:nvPr/>
        </p:nvSpPr>
        <p:spPr>
          <a:xfrm>
            <a:off x="5347046" y="18557"/>
            <a:ext cx="2409573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Neuer Auftrag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cxnSp>
        <p:nvCxnSpPr>
          <p:cNvPr id="113" name="Straight Connector 116"/>
          <p:cNvCxnSpPr/>
          <p:nvPr/>
        </p:nvCxnSpPr>
        <p:spPr>
          <a:xfrm>
            <a:off x="4844281" y="3886501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80"/>
          <p:cNvSpPr/>
          <p:nvPr/>
        </p:nvSpPr>
        <p:spPr>
          <a:xfrm>
            <a:off x="7163395" y="27256"/>
            <a:ext cx="2952328" cy="53658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Dialog geöffnet auf Table-Page -&gt; neuer Eintrag 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Taskbar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60" name="Rectangle 80"/>
          <p:cNvSpPr/>
          <p:nvPr/>
        </p:nvSpPr>
        <p:spPr>
          <a:xfrm>
            <a:off x="2111426" y="4811125"/>
            <a:ext cx="3399034" cy="129614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 wird grau, weil Dialog modal ist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b="1" dirty="0" smtClean="0">
                <a:solidFill>
                  <a:srgbClr val="FF0000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 Problem: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/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</a:b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«grau» bedeutet plötzlich verschiedene Sachen (z.B. ist die Titelzeile ja auch grau)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Maint Jan-Feb</a:t>
            </a:r>
            <a:endParaRPr lang="de-CH" sz="14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808326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  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2002 </a:t>
            </a: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0929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542747" y="6879901"/>
            <a:ext cx="3628759" cy="80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Selektion im Baum während ein Dialog offen ist, alles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, d. h. grau</a:t>
            </a:r>
          </a:p>
        </p:txBody>
      </p:sp>
    </p:spTree>
    <p:extLst>
      <p:ext uri="{BB962C8B-B14F-4D97-AF65-F5344CB8AC3E}">
        <p14:creationId xmlns:p14="http://schemas.microsoft.com/office/powerpoint/2010/main" val="180441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1075" y="-53357"/>
            <a:ext cx="252028" cy="13573825"/>
          </a:xfrm>
          <a:prstGeom prst="rect">
            <a:avLst/>
          </a:prstGeom>
          <a:gradFill>
            <a:gsLst>
              <a:gs pos="100000">
                <a:schemeClr val="accent5">
                  <a:alpha val="50000"/>
                  <a:lumMod val="100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Rectangle 128"/>
          <p:cNvSpPr/>
          <p:nvPr/>
        </p:nvSpPr>
        <p:spPr>
          <a:xfrm>
            <a:off x="4542748" y="6755617"/>
            <a:ext cx="2068742" cy="784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MessageBox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Evt. Mit Blur Effekt, um vom Resten abzuheben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87615" y="552599"/>
            <a:ext cx="14095560" cy="1384701"/>
            <a:chOff x="3687615" y="5601993"/>
            <a:chExt cx="14095560" cy="1384701"/>
          </a:xfrm>
          <a:solidFill>
            <a:schemeClr val="bg1">
              <a:lumMod val="95000"/>
            </a:schemeClr>
          </a:solidFill>
        </p:grpSpPr>
        <p:sp>
          <p:nvSpPr>
            <p:cNvPr id="77" name="Rectangle 76"/>
            <p:cNvSpPr/>
            <p:nvPr/>
          </p:nvSpPr>
          <p:spPr>
            <a:xfrm>
              <a:off x="3687615" y="5670288"/>
              <a:ext cx="14095559" cy="1316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2107" y="5601993"/>
              <a:ext cx="8890000" cy="10772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dirty="0">
                  <a:latin typeface="Eyrhoavdoykqfqglrijbhcjkdbb" panose="020B0504030101020102" pitchFamily="34" charset="0"/>
                </a:rPr>
                <a:t>    </a:t>
              </a:r>
              <a:r>
                <a:rPr lang="de-CH" sz="1600" dirty="0" smtClean="0">
                  <a:latin typeface="Eyrhoavdoykqfqglrijbhcjkdbb" panose="020B0504030101020102" pitchFamily="34" charset="0"/>
                </a:rPr>
                <a:t>Möchten </a:t>
              </a:r>
              <a:r>
                <a:rPr lang="de-CH" sz="1600" dirty="0">
                  <a:latin typeface="Eyrhoavdoykqfqglrijbhcjkdbb" panose="020B0504030101020102" pitchFamily="34" charset="0"/>
                </a:rPr>
                <a:t>Sie wirklich abbrechen?</a:t>
              </a: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Ja      Nein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687615" y="6986694"/>
              <a:ext cx="14095560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0"/>
          <p:cNvSpPr/>
          <p:nvPr/>
        </p:nvSpPr>
        <p:spPr>
          <a:xfrm>
            <a:off x="8910961" y="2568823"/>
            <a:ext cx="2911640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Vielleicht besser ohne überlapp: Restlicher Dialog (ohne Menüs) schriebt sich nach unten</a:t>
            </a:r>
          </a:p>
        </p:txBody>
      </p:sp>
      <p:sp>
        <p:nvSpPr>
          <p:cNvPr id="91" name="Rectangle 80"/>
          <p:cNvSpPr/>
          <p:nvPr/>
        </p:nvSpPr>
        <p:spPr>
          <a:xfrm>
            <a:off x="6403125" y="7393359"/>
            <a:ext cx="976294" cy="3766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grau</a:t>
            </a:r>
          </a:p>
        </p:txBody>
      </p:sp>
    </p:spTree>
    <p:extLst>
      <p:ext uri="{BB962C8B-B14F-4D97-AF65-F5344CB8AC3E}">
        <p14:creationId xmlns:p14="http://schemas.microsoft.com/office/powerpoint/2010/main" val="64676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0041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18" name="Rectangle 117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-44032" y="611906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6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81294" y="-8767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Box 1"/>
          <p:cNvSpPr txBox="1"/>
          <p:nvPr/>
        </p:nvSpPr>
        <p:spPr>
          <a:xfrm>
            <a:off x="3688597" y="984647"/>
            <a:ext cx="2525740" cy="18364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Aufwand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Fixpreis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</a:t>
            </a:r>
            <a:r>
              <a:rPr lang="de-CH" sz="1600" u="sng" dirty="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Lizenz</a:t>
            </a:r>
            <a:endParaRPr lang="de-CH" sz="1600" u="sng" dirty="0">
              <a:solidFill>
                <a:schemeClr val="bg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Training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64311" y="-23465"/>
            <a:ext cx="0" cy="1346549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542747" y="7031815"/>
            <a:ext cx="3628759" cy="497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Menu mit 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Child-Menus</a:t>
            </a: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u="sng" dirty="0">
                <a:solidFill>
                  <a:schemeClr val="bg2"/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u="sng" dirty="0" smtClean="0">
                <a:solidFill>
                  <a:schemeClr val="bg2"/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    Bearbeiten    Dokument erstellen</a:t>
            </a:r>
          </a:p>
        </p:txBody>
      </p:sp>
      <p:cxnSp>
        <p:nvCxnSpPr>
          <p:cNvPr id="80" name="Straight Connector 76"/>
          <p:cNvCxnSpPr/>
          <p:nvPr/>
        </p:nvCxnSpPr>
        <p:spPr>
          <a:xfrm>
            <a:off x="6169105" y="1262663"/>
            <a:ext cx="14867" cy="14811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6"/>
          <p:cNvCxnSpPr/>
          <p:nvPr/>
        </p:nvCxnSpPr>
        <p:spPr>
          <a:xfrm flipV="1">
            <a:off x="3875349" y="2743835"/>
            <a:ext cx="230925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76"/>
          <p:cNvCxnSpPr/>
          <p:nvPr/>
        </p:nvCxnSpPr>
        <p:spPr>
          <a:xfrm flipH="1" flipV="1">
            <a:off x="3851027" y="1133368"/>
            <a:ext cx="24322" cy="16239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76"/>
          <p:cNvCxnSpPr/>
          <p:nvPr/>
        </p:nvCxnSpPr>
        <p:spPr>
          <a:xfrm flipH="1">
            <a:off x="3688597" y="1133367"/>
            <a:ext cx="18675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4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148000" y="5089103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5" name="Rectangle 164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1664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8" name="Straight Connector 167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72" name="Rectangle 17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4148000" y="10489703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Aktionen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084275" y="12577935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</p:spTree>
    <p:extLst>
      <p:ext uri="{BB962C8B-B14F-4D97-AF65-F5344CB8AC3E}">
        <p14:creationId xmlns:p14="http://schemas.microsoft.com/office/powerpoint/2010/main" val="301213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97350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71087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70264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673103" y="632288"/>
            <a:ext cx="14095560" cy="3386938"/>
            <a:chOff x="3687615" y="5647488"/>
            <a:chExt cx="14095560" cy="2905965"/>
          </a:xfrm>
        </p:grpSpPr>
        <p:sp>
          <p:nvSpPr>
            <p:cNvPr id="120" name="Rectangle 119"/>
            <p:cNvSpPr/>
            <p:nvPr/>
          </p:nvSpPr>
          <p:spPr>
            <a:xfrm>
              <a:off x="3687615" y="5647488"/>
              <a:ext cx="14095559" cy="231431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31889" y="6150418"/>
              <a:ext cx="8890000" cy="24030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</a:t>
              </a:r>
              <a:endPara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687615" y="7962474"/>
              <a:ext cx="140955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5258171" y="1023132"/>
            <a:ext cx="8890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sz="16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GeVo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unterbrechen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GeVo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löschen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GeVo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stornieren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Stornierungs-Grund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977851" y="2633596"/>
            <a:ext cx="2561713" cy="423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Scherzanruf                        </a:t>
            </a:r>
            <a:r>
              <a:rPr lang="de-CH" sz="1400" dirty="0" smtClean="0">
                <a:solidFill>
                  <a:schemeClr val="tx1"/>
                </a:solidFill>
                <a:latin typeface="FontAwesome" pitchFamily="2" charset="0"/>
              </a:rPr>
              <a:t>   </a:t>
            </a:r>
          </a:p>
        </p:txBody>
      </p:sp>
      <p:sp>
        <p:nvSpPr>
          <p:cNvPr id="127" name="Oval 126"/>
          <p:cNvSpPr/>
          <p:nvPr/>
        </p:nvSpPr>
        <p:spPr>
          <a:xfrm>
            <a:off x="5059923" y="2395882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Oval 127"/>
          <p:cNvSpPr/>
          <p:nvPr/>
        </p:nvSpPr>
        <p:spPr>
          <a:xfrm>
            <a:off x="5003155" y="2340060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Oval 128"/>
          <p:cNvSpPr/>
          <p:nvPr/>
        </p:nvSpPr>
        <p:spPr>
          <a:xfrm>
            <a:off x="5003155" y="147577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Oval 129"/>
          <p:cNvSpPr/>
          <p:nvPr/>
        </p:nvSpPr>
        <p:spPr>
          <a:xfrm>
            <a:off x="5003155" y="1892772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Box 130"/>
          <p:cNvSpPr txBox="1"/>
          <p:nvPr/>
        </p:nvSpPr>
        <p:spPr>
          <a:xfrm>
            <a:off x="14148000" y="50891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179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06" name="Straight Connector 205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210" name="Rectangle 20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14148000" y="104897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Aktuelle 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224019" y="3854477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Spezieller Abbrechen Dialog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917377" y="811703"/>
            <a:ext cx="2244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CH" sz="1600" b="1" dirty="0">
                <a:solidFill>
                  <a:srgbClr val="80C1D0">
                    <a:lumMod val="75000"/>
                  </a:srgbClr>
                </a:solidFill>
                <a:latin typeface="Eyrhoavdoykqfqglrijbhcjkdbb" panose="020B0504030101020102" pitchFamily="34" charset="0"/>
              </a:rPr>
              <a:t>Abbrechen     Fortfahren</a:t>
            </a:r>
          </a:p>
        </p:txBody>
      </p:sp>
      <p:sp>
        <p:nvSpPr>
          <p:cNvPr id="124" name="Rectangle 80"/>
          <p:cNvSpPr/>
          <p:nvPr/>
        </p:nvSpPr>
        <p:spPr>
          <a:xfrm>
            <a:off x="7816498" y="882978"/>
            <a:ext cx="2068742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Sollten die Buttons hier aus Konsistenzgründen nicht auch oben sein?</a:t>
            </a:r>
          </a:p>
        </p:txBody>
      </p:sp>
      <p:sp>
        <p:nvSpPr>
          <p:cNvPr id="162" name="Rectangle 80"/>
          <p:cNvSpPr/>
          <p:nvPr/>
        </p:nvSpPr>
        <p:spPr>
          <a:xfrm>
            <a:off x="12662282" y="1475772"/>
            <a:ext cx="4675727" cy="15140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Cool wäre, wenn es hier einen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Blur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-Effekt gäbe. So sieht man halt immer noch den Text dahinter, das sieht mit dem Message-Box-Text ein bisschen doof aus.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Geht leider nicht sehr gut in CSS, wird nur von Chrome richtig unterstützt…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dann halt undurchsichtig.</a:t>
            </a:r>
          </a:p>
        </p:txBody>
      </p:sp>
    </p:spTree>
    <p:extLst>
      <p:ext uri="{BB962C8B-B14F-4D97-AF65-F5344CB8AC3E}">
        <p14:creationId xmlns:p14="http://schemas.microsoft.com/office/powerpoint/2010/main" val="42180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135" y="1833277"/>
            <a:ext cx="12236132" cy="97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/>
          <p:cNvCxnSpPr/>
          <p:nvPr/>
        </p:nvCxnSpPr>
        <p:spPr>
          <a:xfrm>
            <a:off x="7379876" y="3350593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054222" y="3903641"/>
            <a:ext cx="995804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029900" y="4474413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5006247" y="3430315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45136" y="3442737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989816" y="3275329"/>
            <a:ext cx="10022451" cy="1566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1495420" y="2712839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726720" y="2784847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189" y="2769220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929518" y="2757617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89816" y="3237955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5054222" y="2692671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2821289" y="107152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4986024" y="10583291"/>
            <a:ext cx="10022451" cy="244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70909" y="10557674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098819" y="10557674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054222" y="10682951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562088" y="10682951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78844" y="1069064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6642208" y="10663625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714216" y="10705960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285866" y="10705960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794336" y="107059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8442408" y="10663625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1573512" y="10638008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3055972" y="10638008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50870"/>
              </p:ext>
            </p:extLst>
          </p:nvPr>
        </p:nvGraphicFramePr>
        <p:xfrm>
          <a:off x="5045135" y="4125077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15" y="3291847"/>
            <a:ext cx="1874295" cy="58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16"/>
          <p:cNvCxnSpPr/>
          <p:nvPr/>
        </p:nvCxnSpPr>
        <p:spPr>
          <a:xfrm>
            <a:off x="4859139" y="2757617"/>
            <a:ext cx="0" cy="86681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054222" y="10273679"/>
            <a:ext cx="1917436" cy="144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hteck 1"/>
          <p:cNvSpPr/>
          <p:nvPr/>
        </p:nvSpPr>
        <p:spPr>
          <a:xfrm>
            <a:off x="1" y="-3327"/>
            <a:ext cx="17783174" cy="13493902"/>
          </a:xfrm>
          <a:custGeom>
            <a:avLst/>
            <a:gdLst/>
            <a:ahLst/>
            <a:cxnLst/>
            <a:rect l="l" t="t" r="r" b="b"/>
            <a:pathLst>
              <a:path w="17783174" h="13493902">
                <a:moveTo>
                  <a:pt x="2821855" y="1836604"/>
                </a:moveTo>
                <a:lnTo>
                  <a:pt x="2821855" y="2047631"/>
                </a:lnTo>
                <a:lnTo>
                  <a:pt x="2794794" y="2047631"/>
                </a:lnTo>
                <a:lnTo>
                  <a:pt x="2794794" y="11433206"/>
                </a:lnTo>
                <a:lnTo>
                  <a:pt x="2821855" y="11433206"/>
                </a:lnTo>
                <a:lnTo>
                  <a:pt x="2821855" y="11588616"/>
                </a:lnTo>
                <a:lnTo>
                  <a:pt x="15012267" y="11588616"/>
                </a:lnTo>
                <a:lnTo>
                  <a:pt x="15012267" y="1836604"/>
                </a:lnTo>
                <a:close/>
                <a:moveTo>
                  <a:pt x="0" y="0"/>
                </a:moveTo>
                <a:lnTo>
                  <a:pt x="17783174" y="0"/>
                </a:lnTo>
                <a:lnTo>
                  <a:pt x="17783174" y="13493902"/>
                </a:lnTo>
                <a:lnTo>
                  <a:pt x="0" y="13493902"/>
                </a:lnTo>
                <a:close/>
              </a:path>
            </a:pathLst>
          </a:custGeom>
          <a:solidFill>
            <a:srgbClr val="C1C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394643" y="264567"/>
            <a:ext cx="528418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Kleiner Bildschirm</a:t>
            </a:r>
            <a:endParaRPr lang="de-CH" dirty="0"/>
          </a:p>
        </p:txBody>
      </p:sp>
      <p:sp>
        <p:nvSpPr>
          <p:cNvPr id="103" name="Rectangle 80"/>
          <p:cNvSpPr/>
          <p:nvPr/>
        </p:nvSpPr>
        <p:spPr>
          <a:xfrm>
            <a:off x="5075648" y="384918"/>
            <a:ext cx="3366759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sind unsere Mindestanforderungen oder Empfehlungen?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1280x1024 –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Taskbar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- Browser</a:t>
            </a:r>
          </a:p>
        </p:txBody>
      </p:sp>
    </p:spTree>
    <p:extLst>
      <p:ext uri="{BB962C8B-B14F-4D97-AF65-F5344CB8AC3E}">
        <p14:creationId xmlns:p14="http://schemas.microsoft.com/office/powerpoint/2010/main" val="2256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>
                <a:latin typeface="Eyrhoavdoykqfqglrijbhcjkdbb" panose="020B0504030101020102" pitchFamily="34" charset="0"/>
              </a:rPr>
              <a:t>Maintaina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Scout 3 – 2014/6 Luna RT (13…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28097" y="140187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72796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31103" y="5570286"/>
            <a:ext cx="2068742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Tastaturbedienung: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Pfeiltasten Tabelle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Ctrl+Pfeiltasten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Baum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Ctr+Zahlen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Sichten</a:t>
            </a:r>
          </a:p>
          <a:p>
            <a:r>
              <a:rPr lang="de-CH" sz="1400" dirty="0" err="1">
                <a:solidFill>
                  <a:schemeClr val="tx1"/>
                </a:solidFill>
                <a:latin typeface="Eyrhoavdoykqfqglrijbhcjkdbb" panose="020B0504030101020102" pitchFamily="34" charset="0"/>
              </a:rPr>
              <a:t>Ctr+Buchstaben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Menus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8619" y="12361911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wechselt zu 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11144" y="765222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0" name="Rectangle 80"/>
          <p:cNvSpPr/>
          <p:nvPr/>
        </p:nvSpPr>
        <p:spPr>
          <a:xfrm>
            <a:off x="5565660" y="455227"/>
            <a:ext cx="2068742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Vorschlag mit Titelzeile hell (analog aktuellem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Sichtendesign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</a:p>
        </p:txBody>
      </p:sp>
      <p:sp>
        <p:nvSpPr>
          <p:cNvPr id="92" name="Rectangle 80"/>
          <p:cNvSpPr/>
          <p:nvPr/>
        </p:nvSpPr>
        <p:spPr>
          <a:xfrm>
            <a:off x="5808233" y="9337575"/>
            <a:ext cx="2723314" cy="151216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Im Baum oben die horizontale </a:t>
            </a: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inie entfernt:</a:t>
            </a:r>
          </a:p>
          <a:p>
            <a:pPr marL="342900" indent="-342900">
              <a:buAutoNum type="arabicPeriod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Linien möglichst reduzieren</a:t>
            </a:r>
          </a:p>
          <a:p>
            <a:pPr marL="342900" indent="-342900">
              <a:buAutoNum type="arabicPeriod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Man sieht direkt, dass Sichten + aktueller Baum zusammengehören.</a:t>
            </a:r>
          </a:p>
        </p:txBody>
      </p:sp>
      <p:sp>
        <p:nvSpPr>
          <p:cNvPr id="93" name="Rectangle 80"/>
          <p:cNvSpPr/>
          <p:nvPr/>
        </p:nvSpPr>
        <p:spPr>
          <a:xfrm>
            <a:off x="2951868" y="3809865"/>
            <a:ext cx="2068742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Baum-Labels werden rechts mit … abgeschnitten</a:t>
            </a:r>
          </a:p>
        </p:txBody>
      </p:sp>
    </p:spTree>
    <p:extLst>
      <p:ext uri="{BB962C8B-B14F-4D97-AF65-F5344CB8AC3E}">
        <p14:creationId xmlns:p14="http://schemas.microsoft.com/office/powerpoint/2010/main" val="1818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>
                <a:latin typeface="Eyrhoavdoykqfqglrijbhcjkdbb" panose="020B0504030101020102" pitchFamily="34" charset="0"/>
              </a:rPr>
              <a:t>Maintaina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Scout 3 – 2014/6 Luna RT (13…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1079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80"/>
          <p:cNvSpPr/>
          <p:nvPr/>
        </p:nvSpPr>
        <p:spPr>
          <a:xfrm>
            <a:off x="3851027" y="4567402"/>
            <a:ext cx="4248472" cy="253792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Hamburger öffnet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 Selektion mit Pfeiltasten oder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Ctrl+Zahl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Evtl. noch weitere globale Menüs («Abmelden»).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Tastaturfokus auf Schnellsuche, man kann sofort tippen.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b="1" dirty="0" smtClean="0">
                <a:solidFill>
                  <a:srgbClr val="FF0000"/>
                </a:solidFill>
                <a:latin typeface="Eyrhoavdoykqfqglrijbhcjkdbb" panose="020B0504030101020102" pitchFamily="34" charset="0"/>
              </a:rPr>
              <a:t>Probleme: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macht die Schnellsuche genau?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Geht das auch, wenn ein modaler Dialog geöffnet ist?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Breite dieses Popups? Immer gleich wie der Baum? Aber wenn der Baum ausgeblendet ist?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28097" y="140187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Gleichschenkliges Dreieck 10"/>
          <p:cNvSpPr/>
          <p:nvPr/>
        </p:nvSpPr>
        <p:spPr>
          <a:xfrm>
            <a:off x="135116" y="586700"/>
            <a:ext cx="3283863" cy="4531020"/>
          </a:xfrm>
          <a:custGeom>
            <a:avLst/>
            <a:gdLst/>
            <a:ahLst/>
            <a:cxnLst/>
            <a:rect l="l" t="t" r="r" b="b"/>
            <a:pathLst>
              <a:path w="5186261" h="6797891">
                <a:moveTo>
                  <a:pt x="520636" y="0"/>
                </a:moveTo>
                <a:lnTo>
                  <a:pt x="664652" y="127006"/>
                </a:lnTo>
                <a:lnTo>
                  <a:pt x="5186261" y="127006"/>
                </a:lnTo>
                <a:lnTo>
                  <a:pt x="5186261" y="6797891"/>
                </a:lnTo>
                <a:lnTo>
                  <a:pt x="0" y="6797891"/>
                </a:lnTo>
                <a:lnTo>
                  <a:pt x="0" y="127006"/>
                </a:lnTo>
                <a:lnTo>
                  <a:pt x="376620" y="12700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 21"/>
          <p:cNvSpPr/>
          <p:nvPr/>
        </p:nvSpPr>
        <p:spPr>
          <a:xfrm>
            <a:off x="316670" y="1563743"/>
            <a:ext cx="2640131" cy="339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Globale Sicht</a:t>
            </a:r>
          </a:p>
          <a:p>
            <a:pPr marL="176213"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Marketing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Reports</a:t>
            </a:r>
          </a:p>
          <a:p>
            <a:pPr marL="176213">
              <a:lnSpc>
                <a:spcPts val="3400"/>
              </a:lnSpc>
            </a:pPr>
            <a:r>
              <a:rPr lang="de-CH" sz="1600" dirty="0" err="1" smtClean="0">
                <a:latin typeface="Eyrhoavdoykqfqglrijbhcjkdbb" panose="020B0504030101020102" pitchFamily="34" charset="0"/>
              </a:rPr>
              <a:t>Contact</a:t>
            </a:r>
            <a:r>
              <a:rPr lang="de-CH" sz="1600" dirty="0" smtClean="0">
                <a:latin typeface="Eyrhoavdoykqfqglrijbhcjkdbb" panose="020B0504030101020102" pitchFamily="34" charset="0"/>
              </a:rPr>
              <a:t> Center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Administration</a:t>
            </a:r>
          </a:p>
          <a:p>
            <a:pPr marL="176213"/>
            <a:endParaRPr lang="de-CH" sz="1600" dirty="0">
              <a:latin typeface="Eyrhoavdoykqfqglrijbhcjkdbb" panose="020B0504030101020102" pitchFamily="34" charset="0"/>
            </a:endParaRP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Abmelden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394301" y="1016184"/>
            <a:ext cx="2736646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|</a:t>
            </a:r>
            <a:r>
              <a:rPr lang="de-CH" sz="1600" i="1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600" dirty="0"/>
          </a:p>
        </p:txBody>
      </p:sp>
      <p:sp>
        <p:nvSpPr>
          <p:cNvPr id="88" name="Rectangle 89"/>
          <p:cNvSpPr/>
          <p:nvPr/>
        </p:nvSpPr>
        <p:spPr>
          <a:xfrm rot="16200000">
            <a:off x="199376" y="212683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90" name="Gerade Verbindung 89"/>
          <p:cNvCxnSpPr/>
          <p:nvPr/>
        </p:nvCxnSpPr>
        <p:spPr>
          <a:xfrm>
            <a:off x="316670" y="4325632"/>
            <a:ext cx="281427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31"/>
          <p:cNvGrpSpPr/>
          <p:nvPr/>
        </p:nvGrpSpPr>
        <p:grpSpPr>
          <a:xfrm rot="2700000">
            <a:off x="2839719" y="1114013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4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95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7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>
                <a:latin typeface="Eyrhoavdoykqfqglrijbhcjkdbb" panose="020B0504030101020102" pitchFamily="34" charset="0"/>
              </a:rPr>
              <a:t>Maintaina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Scout 3 – 2014/6 Luna RT (13…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79778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80"/>
          <p:cNvSpPr/>
          <p:nvPr/>
        </p:nvSpPr>
        <p:spPr>
          <a:xfrm>
            <a:off x="6669441" y="5176295"/>
            <a:ext cx="5390497" cy="437730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Hamburger öffnet ein magisches Alleskönner-Suchfeld.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Initial belegt mit der Liste der Sichten, um zwischen diesen wechseln zu können (Pfeil rauf/runter, Mausklick,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Ctrl+Zahl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).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Der Tastaturfokus ist aber im Schnellsuch-Feld. Sobald man zu tippen beginnt, werden die Sichten gefiltert. Zusätzlich werden passende Favoriten angezeigt. Die Suche kann asynchron auch über alle möglichen Daten gehen. Resultate werden angezeigt, evtl. mit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matchendem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Text und können mit den Pfeiltasten selektiert und geöffnet werden. Praktisch zum Beispiel für Tickets (ohne jedes Mal in die globale Sicht &gt; Tickets gehen zu müssen).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b="1" dirty="0" smtClean="0">
                <a:solidFill>
                  <a:srgbClr val="FF0000"/>
                </a:solidFill>
                <a:latin typeface="Eyrhoavdoykqfqglrijbhcjkdbb" panose="020B0504030101020102" pitchFamily="34" charset="0"/>
              </a:rPr>
              <a:t>Probleme: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Zuviele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Daten, wie kann man das schlau darstellen?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Vielleicht möchte nicht jeder User die Sachen in der gleichen Reihenfolge sehen? Oder nicht alle Sachen durchsucht haben?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Performance einer solchen Mega-Abfrage! Evtl.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Lucene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Funktioniert so etwas auch, wenn ein modaler Dialog geöffnet ist?</a:t>
            </a:r>
          </a:p>
        </p:txBody>
      </p:sp>
      <p:sp>
        <p:nvSpPr>
          <p:cNvPr id="83" name="Rechteck 82"/>
          <p:cNvSpPr/>
          <p:nvPr/>
        </p:nvSpPr>
        <p:spPr>
          <a:xfrm>
            <a:off x="131414" y="115193"/>
            <a:ext cx="5705247" cy="1325483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128097" y="140187"/>
            <a:ext cx="1811214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4" name="Rechteck 21"/>
          <p:cNvSpPr/>
          <p:nvPr/>
        </p:nvSpPr>
        <p:spPr>
          <a:xfrm>
            <a:off x="178619" y="784636"/>
            <a:ext cx="5439539" cy="8376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Navigation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76213">
              <a:lnSpc>
                <a:spcPts val="3400"/>
              </a:lnSpc>
            </a:pP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gene Sicht</a:t>
            </a:r>
          </a:p>
          <a:p>
            <a:pPr marL="176213"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</a:t>
            </a: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ne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Tickets ohne P3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Personen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Dr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ey</a:t>
            </a:r>
            <a:r>
              <a:rPr lang="de-CH" sz="1400" dirty="0" smtClean="0">
                <a:latin typeface="Eyrhoavdoykqfqglrijbhcjkdbb" panose="020B0504030101020102" pitchFamily="34" charset="0"/>
              </a:rPr>
              <a:t>fuss-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Oberhuber</a:t>
            </a:r>
            <a:r>
              <a:rPr lang="de-CH" sz="1400" dirty="0" smtClean="0">
                <a:latin typeface="Eyrhoavdoykqfqglrijbhcjkdbb" panose="020B0504030101020102" pitchFamily="34" charset="0"/>
              </a:rPr>
              <a:t>, Hans-Dieter (TRANSATLANTIC CABLE COMPA…)</a:t>
            </a:r>
          </a:p>
          <a:p>
            <a:pPr marL="185738">
              <a:lnSpc>
                <a:spcPts val="34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genmann</a:t>
            </a:r>
            <a:r>
              <a:rPr lang="de-CH" sz="1400" dirty="0">
                <a:latin typeface="Eyrhoavdoykqfqglrijbhcjkdbb" panose="020B0504030101020102" pitchFamily="34" charset="0"/>
              </a:rPr>
              <a:t>, Martha (ABB SCHWEIZ</a:t>
            </a:r>
            <a:r>
              <a:rPr lang="de-CH" sz="1400" dirty="0" smtClean="0">
                <a:latin typeface="Eyrhoavdoykqfqglrijbhcjkdbb" panose="020B0504030101020102" pitchFamily="34" charset="0"/>
              </a:rPr>
              <a:t>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M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er</a:t>
            </a:r>
            <a:r>
              <a:rPr lang="de-CH" sz="1400" dirty="0">
                <a:latin typeface="Eyrhoavdoykqfqglrijbhcjkdbb" panose="020B0504030101020102" pitchFamily="34" charset="0"/>
              </a:rPr>
              <a:t>, Bea (BSI ZÜRICH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(24 weitere…)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Firmen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GER MÖNCH UND PARTNER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ELEKTRO </a:t>
            </a:r>
            <a:r>
              <a:rPr lang="de-CH" sz="1400" dirty="0">
                <a:latin typeface="Eyrhoavdoykqfqglrijbhcjkdbb" panose="020B0504030101020102" pitchFamily="34" charset="0"/>
              </a:rPr>
              <a:t>H</a:t>
            </a: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NIGER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AG</a:t>
            </a: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nführung von ORS2000 (BASCHNAGEL)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KAPO Aargau – 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nsatzzentrale (KAPO AARGAU)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(5 weitere…)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Tickets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#</a:t>
            </a:r>
            <a:r>
              <a:rPr lang="de-CH" sz="1400" dirty="0" smtClean="0">
                <a:latin typeface="Eyrhoavdoykqfqglrijbhcjkdbb" panose="020B0504030101020102" pitchFamily="34" charset="0"/>
              </a:rPr>
              <a:t>98242 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gene Sicht ist langsam (BSI CRM Walbusch Phase 1)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#104165 Verm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den von technischen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Fehlermeld</a:t>
            </a:r>
            <a:r>
              <a:rPr lang="de-CH" sz="1400" dirty="0" smtClean="0">
                <a:latin typeface="Eyrhoavdoykqfqglrijbhcjkdbb" panose="020B0504030101020102" pitchFamily="34" charset="0"/>
              </a:rPr>
              <a:t>… (BSI CRM 14)</a:t>
            </a:r>
          </a:p>
          <a:p>
            <a:pPr marL="185738"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213707" y="224956"/>
            <a:ext cx="2376683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ei|</a:t>
            </a:r>
            <a:endParaRPr lang="de-CH" sz="1600" dirty="0"/>
          </a:p>
        </p:txBody>
      </p:sp>
      <p:sp>
        <p:nvSpPr>
          <p:cNvPr id="86" name="Rounded Rectangle 96"/>
          <p:cNvSpPr/>
          <p:nvPr/>
        </p:nvSpPr>
        <p:spPr>
          <a:xfrm>
            <a:off x="288879" y="3468246"/>
            <a:ext cx="5329279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grpSp>
        <p:nvGrpSpPr>
          <p:cNvPr id="88" name="Group 31"/>
          <p:cNvGrpSpPr/>
          <p:nvPr/>
        </p:nvGrpSpPr>
        <p:grpSpPr>
          <a:xfrm rot="2700000">
            <a:off x="5303009" y="336874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4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95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8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3788131" y="-44752"/>
            <a:ext cx="1552028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4">
                    <a:lumMod val="75000"/>
                  </a:schemeClr>
                </a:solidFill>
                <a:latin typeface="Eyrhoavdoykqfqglrijbhcjkdbb" panose="020B0504030101020102" pitchFamily="34" charset="0"/>
              </a:rPr>
              <a:t>Hans Muster</a:t>
            </a:r>
            <a:endParaRPr lang="de-CH" sz="1600" dirty="0">
              <a:solidFill>
                <a:schemeClr val="accent4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0224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3788131" y="696615"/>
            <a:ext cx="2935701" cy="109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Herr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Hans Muster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Pilgerstrasse 35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endParaRPr lang="de-CH" sz="5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Auflegen   Halten      Telefonbuch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03855" y="140671"/>
            <a:ext cx="2124236" cy="402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Aktueller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Anruf.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48313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52598"/>
            <a:ext cx="3664311" cy="3873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34603" y="108466"/>
            <a:ext cx="2319365" cy="4568949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endParaRPr lang="de-CH" sz="1800" b="1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</a:p>
          <a:p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Standardsicht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Marketing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  <a:r>
              <a:rPr lang="de-CH" sz="1800" dirty="0" err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Contact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Reports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Human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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Neue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</a:p>
          <a:p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39" y="654197"/>
            <a:ext cx="3396679" cy="42838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1843" y="4418069"/>
            <a:ext cx="2068742" cy="442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32634" y="5238602"/>
            <a:ext cx="2068742" cy="15066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Restliche Menüs auch gleich dort verpacken?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Z.B: Abmelden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Alternative: Baum verschiebt sich nach unten</a:t>
            </a:r>
          </a:p>
        </p:txBody>
      </p:sp>
    </p:spTree>
    <p:extLst>
      <p:ext uri="{BB962C8B-B14F-4D97-AF65-F5344CB8AC3E}">
        <p14:creationId xmlns:p14="http://schemas.microsoft.com/office/powerpoint/2010/main" val="125294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300286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5139" y="1219225"/>
            <a:ext cx="17743772" cy="1250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17925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62923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52881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8" name="Rechteck 21"/>
          <p:cNvSpPr/>
          <p:nvPr/>
        </p:nvSpPr>
        <p:spPr>
          <a:xfrm>
            <a:off x="945640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b="1" dirty="0">
              <a:solidFill>
                <a:schemeClr val="accent3"/>
              </a:solidFill>
              <a:latin typeface="FontAwesome" pitchFamily="2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4603" y="12865967"/>
            <a:ext cx="177160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8632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96498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113254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676618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48626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20276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828746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476818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16386"/>
              </p:ext>
            </p:extLst>
          </p:nvPr>
        </p:nvGraphicFramePr>
        <p:xfrm>
          <a:off x="333160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Rectangle 80"/>
          <p:cNvSpPr/>
          <p:nvPr/>
        </p:nvSpPr>
        <p:spPr>
          <a:xfrm>
            <a:off x="180050" y="1378683"/>
            <a:ext cx="2068742" cy="183821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Pfeil, um den Baum wieder einzublenden geht in die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Menubar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Vorteil: Geht auch bei Dialogen, Wizard könnte darum Fullscreen sein.</a:t>
            </a:r>
          </a:p>
        </p:txBody>
      </p:sp>
      <p:sp>
        <p:nvSpPr>
          <p:cNvPr id="40" name="Rectangle 116"/>
          <p:cNvSpPr/>
          <p:nvPr/>
        </p:nvSpPr>
        <p:spPr>
          <a:xfrm>
            <a:off x="833548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Rectangle 80"/>
          <p:cNvSpPr/>
          <p:nvPr/>
        </p:nvSpPr>
        <p:spPr>
          <a:xfrm>
            <a:off x="9107611" y="64097"/>
            <a:ext cx="4536504" cy="999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 ausgeblendet – Der Name der Sicht verschwindet, denn der Desktop ist schon durch den Namen der aktuellen Tabelle repräsentiert (Hamburger bleibt aber wegen Menü)</a:t>
            </a:r>
          </a:p>
        </p:txBody>
      </p:sp>
      <p:sp>
        <p:nvSpPr>
          <p:cNvPr id="43" name="Rectangle 118"/>
          <p:cNvSpPr/>
          <p:nvPr/>
        </p:nvSpPr>
        <p:spPr>
          <a:xfrm rot="16004456">
            <a:off x="73679" y="71143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effectLst>
                  <a:glow rad="368300">
                    <a:schemeClr val="bg1"/>
                  </a:glow>
                </a:effectLst>
                <a:latin typeface="FontAwesome" pitchFamily="2" charset="0"/>
              </a:rPr>
              <a:t></a:t>
            </a:r>
          </a:p>
        </p:txBody>
      </p:sp>
      <p:cxnSp>
        <p:nvCxnSpPr>
          <p:cNvPr id="44" name="Straight Connector 76"/>
          <p:cNvCxnSpPr/>
          <p:nvPr/>
        </p:nvCxnSpPr>
        <p:spPr>
          <a:xfrm>
            <a:off x="563414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479475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267868" y="1219224"/>
            <a:ext cx="15521043" cy="1094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2588791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2421122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82662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2469097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372767" y="12865967"/>
            <a:ext cx="1537785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72767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880633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97389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607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032761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04411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12881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7609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60669"/>
              </p:ext>
            </p:extLst>
          </p:nvPr>
        </p:nvGraphicFramePr>
        <p:xfrm>
          <a:off x="2604026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266851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24851" y="4911307"/>
            <a:ext cx="2068742" cy="2707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Tablet-Darstellung analog Desktop, Baum nur in Breadcrumb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-&gt; Responsive Design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Hochformat verbieten Oder in Mobile-Modus wechseln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Baum oberhalb Tabelle darstellen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0" y="756201"/>
            <a:ext cx="1874295" cy="58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80"/>
          <p:cNvSpPr/>
          <p:nvPr/>
        </p:nvSpPr>
        <p:spPr>
          <a:xfrm>
            <a:off x="3022784" y="5079219"/>
            <a:ext cx="2068742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Klick auf Sicht = Home Aber: wie öffnet man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468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1563" y="-25400"/>
            <a:ext cx="349034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016933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4" name="Rechteck 21"/>
          <p:cNvSpPr/>
          <p:nvPr/>
        </p:nvSpPr>
        <p:spPr>
          <a:xfrm>
            <a:off x="3851027" y="765726"/>
            <a:ext cx="3042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hteck 21"/>
          <p:cNvSpPr/>
          <p:nvPr/>
        </p:nvSpPr>
        <p:spPr>
          <a:xfrm>
            <a:off x="3852135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 </a:t>
            </a:r>
            <a:r>
              <a:rPr lang="de-CH" sz="1400" smtClean="0">
                <a:latin typeface="Eyrhoavdoykqfqglrijbhcjkdbb" panose="020B0504030101020102" pitchFamily="34" charset="0"/>
              </a:rPr>
              <a:t>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51027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0" name="Rechteck 21"/>
          <p:cNvSpPr/>
          <p:nvPr/>
        </p:nvSpPr>
        <p:spPr>
          <a:xfrm>
            <a:off x="3852135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9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3355</Words>
  <Application>Microsoft Office PowerPoint</Application>
  <PresentationFormat>Benutzerdefiniert</PresentationFormat>
  <Paragraphs>1497</Paragraphs>
  <Slides>17</Slides>
  <Notes>1</Notes>
  <HiddenSlides>9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Tema di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Beat Schwarzentrub</cp:lastModifiedBy>
  <cp:revision>94</cp:revision>
  <dcterms:created xsi:type="dcterms:W3CDTF">2014-05-28T14:50:04Z</dcterms:created>
  <dcterms:modified xsi:type="dcterms:W3CDTF">2014-06-25T15:40:58Z</dcterms:modified>
</cp:coreProperties>
</file>