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1" r:id="rId3"/>
    <p:sldId id="299" r:id="rId4"/>
    <p:sldId id="296" r:id="rId5"/>
    <p:sldId id="300" r:id="rId6"/>
    <p:sldId id="298" r:id="rId7"/>
    <p:sldId id="297" r:id="rId8"/>
    <p:sldId id="288" r:id="rId9"/>
    <p:sldId id="290" r:id="rId10"/>
    <p:sldId id="291" r:id="rId11"/>
    <p:sldId id="292" r:id="rId12"/>
    <p:sldId id="293" r:id="rId13"/>
    <p:sldId id="295" r:id="rId14"/>
    <p:sldId id="294" r:id="rId15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A01CF92-F54E-45C9-A90F-7650DBEC9290}">
          <p14:sldIdLst>
            <p14:sldId id="289"/>
            <p14:sldId id="301"/>
            <p14:sldId id="299"/>
            <p14:sldId id="296"/>
            <p14:sldId id="300"/>
            <p14:sldId id="298"/>
          </p14:sldIdLst>
        </p14:section>
        <p14:section name="*** OLD ***" id="{2D40A547-9D9A-4EE9-A4A4-DB1D9DF81E42}">
          <p14:sldIdLst>
            <p14:sldId id="297"/>
            <p14:sldId id="288"/>
            <p14:sldId id="290"/>
            <p14:sldId id="291"/>
            <p14:sldId id="292"/>
            <p14:sldId id="293"/>
            <p14:sldId id="295"/>
            <p14:sldId id="29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CCCCCC"/>
    <a:srgbClr val="FAFAFA"/>
    <a:srgbClr val="EFEFEF"/>
    <a:srgbClr val="999999"/>
    <a:srgbClr val="666666"/>
    <a:srgbClr val="006C86"/>
    <a:srgbClr val="FEFEFE"/>
    <a:srgbClr val="20AE68"/>
    <a:srgbClr val="005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575" autoAdjust="0"/>
  </p:normalViewPr>
  <p:slideViewPr>
    <p:cSldViewPr>
      <p:cViewPr varScale="1">
        <p:scale>
          <a:sx n="78" d="100"/>
          <a:sy n="78" d="100"/>
        </p:scale>
        <p:origin x="-1950" y="-102"/>
      </p:cViewPr>
      <p:guideLst>
        <p:guide orient="horz" pos="4249"/>
        <p:guide pos="56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27/02/2015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‹Nr.›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12715440" y="10489703"/>
            <a:ext cx="2800883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>
                <a:latin typeface="Arial" panose="020B0604020202020204" pitchFamily="34" charset="0"/>
                <a:cs typeface="Arial" panose="020B0604020202020204" pitchFamily="34" charset="0"/>
              </a:rPr>
              <a:t>Vorlage für neues UI-Design</a:t>
            </a:r>
          </a:p>
        </p:txBody>
      </p:sp>
    </p:spTree>
    <p:extLst>
      <p:ext uri="{BB962C8B-B14F-4D97-AF65-F5344CB8AC3E}">
        <p14:creationId xmlns:p14="http://schemas.microsoft.com/office/powerpoint/2010/main" val="385671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760922" y="208658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Textfeld 48"/>
          <p:cNvSpPr txBox="1"/>
          <p:nvPr/>
        </p:nvSpPr>
        <p:spPr>
          <a:xfrm>
            <a:off x="5598986" y="1996985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6947371" y="199923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Gerade Verbindung 50"/>
          <p:cNvCxnSpPr/>
          <p:nvPr/>
        </p:nvCxnSpPr>
        <p:spPr>
          <a:xfrm>
            <a:off x="3863167" y="1839595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gerundetes Rechteck 58"/>
          <p:cNvSpPr/>
          <p:nvPr/>
        </p:nvSpPr>
        <p:spPr>
          <a:xfrm>
            <a:off x="13914145" y="208120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6225537" y="768623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768623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768623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768623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787673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768623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768623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498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</p:spTree>
    <p:extLst>
      <p:ext uri="{BB962C8B-B14F-4D97-AF65-F5344CB8AC3E}">
        <p14:creationId xmlns:p14="http://schemas.microsoft.com/office/powerpoint/2010/main" val="308574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696700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41713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42411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42433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bgerundetes Rechteck 1"/>
          <p:cNvSpPr/>
          <p:nvPr/>
        </p:nvSpPr>
        <p:spPr>
          <a:xfrm>
            <a:off x="6225537" y="1605234"/>
            <a:ext cx="2096172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8345827" y="1605234"/>
            <a:ext cx="2944133" cy="864096"/>
          </a:xfrm>
          <a:prstGeom prst="roundRect">
            <a:avLst>
              <a:gd name="adj" fmla="val 7170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b="1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 smtClean="0">
                <a:solidFill>
                  <a:srgbClr val="FEF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FEFEF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Abgerundetes Rechteck 61"/>
          <p:cNvSpPr/>
          <p:nvPr/>
        </p:nvSpPr>
        <p:spPr>
          <a:xfrm>
            <a:off x="11433977" y="1605234"/>
            <a:ext cx="2391568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</a:t>
            </a:r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Abgerundetes Rechteck 62"/>
          <p:cNvSpPr/>
          <p:nvPr/>
        </p:nvSpPr>
        <p:spPr>
          <a:xfrm>
            <a:off x="13954257" y="1605234"/>
            <a:ext cx="1712505" cy="864096"/>
          </a:xfrm>
          <a:prstGeom prst="roundRect">
            <a:avLst>
              <a:gd name="adj" fmla="val 7170"/>
            </a:avLst>
          </a:prstGeom>
          <a:solidFill>
            <a:schemeClr val="bg1"/>
          </a:solidFill>
          <a:ln w="12700">
            <a:solidFill>
              <a:srgbClr val="CCCC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/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planen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7908021" y="162428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9" name="Rechteck 8"/>
          <p:cNvSpPr/>
          <p:nvPr/>
        </p:nvSpPr>
        <p:spPr>
          <a:xfrm>
            <a:off x="10979395" y="160523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FEFEFE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84" name="Abgerundetes Rechteck 1"/>
          <p:cNvSpPr/>
          <p:nvPr/>
        </p:nvSpPr>
        <p:spPr>
          <a:xfrm>
            <a:off x="3863167" y="1605234"/>
            <a:ext cx="2311030" cy="864096"/>
          </a:xfrm>
          <a:custGeom>
            <a:avLst/>
            <a:gdLst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4210 w 2514210"/>
              <a:gd name="connsiteY4" fmla="*/ 868985 h 936104"/>
              <a:gd name="connsiteX5" fmla="*/ 2447091 w 2514210"/>
              <a:gd name="connsiteY5" fmla="*/ 936104 h 936104"/>
              <a:gd name="connsiteX6" fmla="*/ 67119 w 2514210"/>
              <a:gd name="connsiteY6" fmla="*/ 936104 h 936104"/>
              <a:gd name="connsiteX7" fmla="*/ 0 w 2514210"/>
              <a:gd name="connsiteY7" fmla="*/ 868985 h 936104"/>
              <a:gd name="connsiteX8" fmla="*/ 0 w 2514210"/>
              <a:gd name="connsiteY8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4210 w 2514210"/>
              <a:gd name="connsiteY5" fmla="*/ 868985 h 936104"/>
              <a:gd name="connsiteX6" fmla="*/ 2447091 w 2514210"/>
              <a:gd name="connsiteY6" fmla="*/ 936104 h 936104"/>
              <a:gd name="connsiteX7" fmla="*/ 67119 w 2514210"/>
              <a:gd name="connsiteY7" fmla="*/ 936104 h 936104"/>
              <a:gd name="connsiteX8" fmla="*/ 0 w 2514210"/>
              <a:gd name="connsiteY8" fmla="*/ 868985 h 936104"/>
              <a:gd name="connsiteX9" fmla="*/ 0 w 2514210"/>
              <a:gd name="connsiteY9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570980 h 936104"/>
              <a:gd name="connsiteX6" fmla="*/ 2514210 w 2514210"/>
              <a:gd name="connsiteY6" fmla="*/ 868985 h 936104"/>
              <a:gd name="connsiteX7" fmla="*/ 2447091 w 2514210"/>
              <a:gd name="connsiteY7" fmla="*/ 936104 h 936104"/>
              <a:gd name="connsiteX8" fmla="*/ 67119 w 2514210"/>
              <a:gd name="connsiteY8" fmla="*/ 936104 h 936104"/>
              <a:gd name="connsiteX9" fmla="*/ 0 w 2514210"/>
              <a:gd name="connsiteY9" fmla="*/ 868985 h 936104"/>
              <a:gd name="connsiteX10" fmla="*/ 0 w 2514210"/>
              <a:gd name="connsiteY10" fmla="*/ 67119 h 936104"/>
              <a:gd name="connsiteX0" fmla="*/ 0 w 2514210"/>
              <a:gd name="connsiteY0" fmla="*/ 67119 h 936104"/>
              <a:gd name="connsiteX1" fmla="*/ 67119 w 2514210"/>
              <a:gd name="connsiteY1" fmla="*/ 0 h 936104"/>
              <a:gd name="connsiteX2" fmla="*/ 2447091 w 2514210"/>
              <a:gd name="connsiteY2" fmla="*/ 0 h 936104"/>
              <a:gd name="connsiteX3" fmla="*/ 2514210 w 2514210"/>
              <a:gd name="connsiteY3" fmla="*/ 67119 h 936104"/>
              <a:gd name="connsiteX4" fmla="*/ 2511333 w 2514210"/>
              <a:gd name="connsiteY4" fmla="*/ 370955 h 936104"/>
              <a:gd name="connsiteX5" fmla="*/ 2511333 w 2514210"/>
              <a:gd name="connsiteY5" fmla="*/ 473349 h 936104"/>
              <a:gd name="connsiteX6" fmla="*/ 2511333 w 2514210"/>
              <a:gd name="connsiteY6" fmla="*/ 570980 h 936104"/>
              <a:gd name="connsiteX7" fmla="*/ 2514210 w 2514210"/>
              <a:gd name="connsiteY7" fmla="*/ 868985 h 936104"/>
              <a:gd name="connsiteX8" fmla="*/ 2447091 w 2514210"/>
              <a:gd name="connsiteY8" fmla="*/ 936104 h 936104"/>
              <a:gd name="connsiteX9" fmla="*/ 67119 w 2514210"/>
              <a:gd name="connsiteY9" fmla="*/ 936104 h 936104"/>
              <a:gd name="connsiteX10" fmla="*/ 0 w 2514210"/>
              <a:gd name="connsiteY10" fmla="*/ 868985 h 936104"/>
              <a:gd name="connsiteX11" fmla="*/ 0 w 2514210"/>
              <a:gd name="connsiteY11" fmla="*/ 67119 h 936104"/>
              <a:gd name="connsiteX0" fmla="*/ 0 w 2642302"/>
              <a:gd name="connsiteY0" fmla="*/ 67119 h 936104"/>
              <a:gd name="connsiteX1" fmla="*/ 67119 w 2642302"/>
              <a:gd name="connsiteY1" fmla="*/ 0 h 936104"/>
              <a:gd name="connsiteX2" fmla="*/ 2447091 w 2642302"/>
              <a:gd name="connsiteY2" fmla="*/ 0 h 936104"/>
              <a:gd name="connsiteX3" fmla="*/ 2514210 w 2642302"/>
              <a:gd name="connsiteY3" fmla="*/ 67119 h 936104"/>
              <a:gd name="connsiteX4" fmla="*/ 2511333 w 2642302"/>
              <a:gd name="connsiteY4" fmla="*/ 370955 h 936104"/>
              <a:gd name="connsiteX5" fmla="*/ 2642302 w 2642302"/>
              <a:gd name="connsiteY5" fmla="*/ 473349 h 936104"/>
              <a:gd name="connsiteX6" fmla="*/ 2511333 w 2642302"/>
              <a:gd name="connsiteY6" fmla="*/ 570980 h 936104"/>
              <a:gd name="connsiteX7" fmla="*/ 2514210 w 2642302"/>
              <a:gd name="connsiteY7" fmla="*/ 868985 h 936104"/>
              <a:gd name="connsiteX8" fmla="*/ 2447091 w 2642302"/>
              <a:gd name="connsiteY8" fmla="*/ 936104 h 936104"/>
              <a:gd name="connsiteX9" fmla="*/ 67119 w 2642302"/>
              <a:gd name="connsiteY9" fmla="*/ 936104 h 936104"/>
              <a:gd name="connsiteX10" fmla="*/ 0 w 2642302"/>
              <a:gd name="connsiteY10" fmla="*/ 868985 h 936104"/>
              <a:gd name="connsiteX11" fmla="*/ 0 w 2642302"/>
              <a:gd name="connsiteY11" fmla="*/ 67119 h 936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42302" h="936104">
                <a:moveTo>
                  <a:pt x="0" y="67119"/>
                </a:moveTo>
                <a:cubicBezTo>
                  <a:pt x="0" y="30050"/>
                  <a:pt x="30050" y="0"/>
                  <a:pt x="67119" y="0"/>
                </a:cubicBezTo>
                <a:lnTo>
                  <a:pt x="2447091" y="0"/>
                </a:lnTo>
                <a:cubicBezTo>
                  <a:pt x="2484160" y="0"/>
                  <a:pt x="2514210" y="30050"/>
                  <a:pt x="2514210" y="67119"/>
                </a:cubicBezTo>
                <a:lnTo>
                  <a:pt x="2511333" y="370955"/>
                </a:lnTo>
                <a:lnTo>
                  <a:pt x="2642302" y="473349"/>
                </a:lnTo>
                <a:lnTo>
                  <a:pt x="2511333" y="570980"/>
                </a:lnTo>
                <a:lnTo>
                  <a:pt x="2514210" y="868985"/>
                </a:lnTo>
                <a:cubicBezTo>
                  <a:pt x="2514210" y="906054"/>
                  <a:pt x="2484160" y="936104"/>
                  <a:pt x="2447091" y="936104"/>
                </a:cubicBezTo>
                <a:lnTo>
                  <a:pt x="67119" y="936104"/>
                </a:lnTo>
                <a:cubicBezTo>
                  <a:pt x="30050" y="936104"/>
                  <a:pt x="0" y="906054"/>
                  <a:pt x="0" y="868985"/>
                </a:cubicBezTo>
                <a:lnTo>
                  <a:pt x="0" y="67119"/>
                </a:lnTo>
                <a:close/>
              </a:path>
            </a:pathLst>
          </a:custGeom>
          <a:solidFill>
            <a:srgbClr val="EFEF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Ins="126000" rtlCol="0" anchor="ctr" anchorCtr="0"/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830809"/>
            <a:ext cx="0" cy="10467206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41857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42247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9112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6972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7362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81473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81862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5786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91223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30029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30728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5790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6488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30749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2457"/>
              </p:ext>
            </p:extLst>
          </p:nvPr>
        </p:nvGraphicFramePr>
        <p:xfrm>
          <a:off x="13954258" y="55939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51180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3153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3103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20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393056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90090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97073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97291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640831"/>
            <a:ext cx="0" cy="10657184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91536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95433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640831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442683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46580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87691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91587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830825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85198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732584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802414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3308648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337847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804593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056168"/>
              </p:ext>
            </p:extLst>
          </p:nvPr>
        </p:nvGraphicFramePr>
        <p:xfrm>
          <a:off x="13954258" y="532358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84761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304496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303992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039283" y="1484180"/>
            <a:ext cx="250901" cy="799096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43515" y="1504185"/>
            <a:ext cx="250901" cy="799096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96606" y="158921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863167" y="1565178"/>
            <a:ext cx="2179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425164" y="1565178"/>
            <a:ext cx="164071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8601732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14:50</a:t>
            </a:r>
          </a:p>
          <a:p>
            <a:pPr lvl="0"/>
            <a:r>
              <a:rPr lang="de-CH" sz="1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</a:p>
        </p:txBody>
      </p:sp>
      <p:grpSp>
        <p:nvGrpSpPr>
          <p:cNvPr id="110" name="Group 145"/>
          <p:cNvGrpSpPr/>
          <p:nvPr/>
        </p:nvGrpSpPr>
        <p:grpSpPr>
          <a:xfrm>
            <a:off x="11266029" y="1504185"/>
            <a:ext cx="250901" cy="79909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662784" y="1565178"/>
            <a:ext cx="265749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pPr lvl="0"/>
            <a:r>
              <a:rPr lang="de-CH" sz="12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4006846" y="1504185"/>
            <a:ext cx="250901" cy="799096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4403602" y="1565178"/>
            <a:ext cx="176079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Marketing-Team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6327402" y="1504185"/>
            <a:ext cx="250901" cy="799096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6724158" y="1565178"/>
            <a:ext cx="88039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CH" sz="12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Market…</a:t>
            </a:r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CH" sz="12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2018159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46885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538688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54086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08783"/>
            <a:ext cx="0" cy="11089232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04550" y="3483319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00432" y="3522286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54257" y="2208783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60139" y="3994786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00432" y="4033753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60139" y="7444862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7483829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7876202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8419933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300536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3703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76600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9464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725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92689"/>
              </p:ext>
            </p:extLst>
          </p:nvPr>
        </p:nvGraphicFramePr>
        <p:xfrm>
          <a:off x="13954258" y="4891541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60139" y="4415564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54258" y="2612917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13969" y="2607876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15"/>
          <p:cNvGrpSpPr/>
          <p:nvPr/>
        </p:nvGrpSpPr>
        <p:grpSpPr>
          <a:xfrm>
            <a:off x="6150699" y="1484180"/>
            <a:ext cx="116000" cy="419552"/>
            <a:chOff x="5445608" y="624605"/>
            <a:chExt cx="324036" cy="648073"/>
          </a:xfrm>
        </p:grpSpPr>
        <p:cxnSp>
          <p:nvCxnSpPr>
            <p:cNvPr id="75" name="Straight Connector 110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11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145"/>
          <p:cNvGrpSpPr/>
          <p:nvPr/>
        </p:nvGrpSpPr>
        <p:grpSpPr>
          <a:xfrm>
            <a:off x="8229066" y="1504185"/>
            <a:ext cx="116000" cy="419552"/>
            <a:chOff x="5445608" y="624605"/>
            <a:chExt cx="324036" cy="648073"/>
          </a:xfrm>
        </p:grpSpPr>
        <p:cxnSp>
          <p:nvCxnSpPr>
            <p:cNvPr id="8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hteck 101"/>
          <p:cNvSpPr/>
          <p:nvPr/>
        </p:nvSpPr>
        <p:spPr>
          <a:xfrm>
            <a:off x="7882156" y="15523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20" name="Rechteck 19"/>
          <p:cNvSpPr/>
          <p:nvPr/>
        </p:nvSpPr>
        <p:spPr>
          <a:xfrm>
            <a:off x="3974582" y="1528266"/>
            <a:ext cx="21794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410714" y="15282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842693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11091236" y="1504185"/>
            <a:ext cx="116000" cy="419552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11307258" y="15282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Group 145"/>
          <p:cNvGrpSpPr/>
          <p:nvPr/>
        </p:nvGrpSpPr>
        <p:grpSpPr>
          <a:xfrm>
            <a:off x="13182158" y="1504185"/>
            <a:ext cx="116000" cy="419552"/>
            <a:chOff x="5445608" y="624605"/>
            <a:chExt cx="324036" cy="648073"/>
          </a:xfrm>
        </p:grpSpPr>
        <p:cxnSp>
          <p:nvCxnSpPr>
            <p:cNvPr id="115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hteck 116"/>
          <p:cNvSpPr/>
          <p:nvPr/>
        </p:nvSpPr>
        <p:spPr>
          <a:xfrm>
            <a:off x="13395490" y="15282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8" name="Group 145"/>
          <p:cNvGrpSpPr/>
          <p:nvPr/>
        </p:nvGrpSpPr>
        <p:grpSpPr>
          <a:xfrm>
            <a:off x="15319291" y="1504185"/>
            <a:ext cx="116000" cy="419552"/>
            <a:chOff x="5445608" y="624605"/>
            <a:chExt cx="324036" cy="648073"/>
          </a:xfrm>
        </p:grpSpPr>
        <p:cxnSp>
          <p:nvCxnSpPr>
            <p:cNvPr id="119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hteck 120"/>
          <p:cNvSpPr/>
          <p:nvPr/>
        </p:nvSpPr>
        <p:spPr>
          <a:xfrm>
            <a:off x="15716046" y="15282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2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6626025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9251627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9251676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sp>
        <p:nvSpPr>
          <p:cNvPr id="9" name="Rechteck 8"/>
          <p:cNvSpPr/>
          <p:nvPr/>
        </p:nvSpPr>
        <p:spPr>
          <a:xfrm>
            <a:off x="3863762" y="1395413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7488007" y="1395413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92759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6011267" y="3396850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3863167" y="346668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882" y="346885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6" name="Gerade Verbindung 85"/>
          <p:cNvCxnSpPr/>
          <p:nvPr/>
        </p:nvCxnSpPr>
        <p:spPr>
          <a:xfrm>
            <a:off x="13716123" y="2228528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3921138" y="570639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14217020" y="5745364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13961119" y="3973064"/>
            <a:ext cx="262898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Bernhard Egger (WALBUSCH)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876727" y="621786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17020" y="6256831"/>
            <a:ext cx="174599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13895534" y="9378330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35827" y="9417297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89653" y="9809670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89653" y="10353401"/>
            <a:ext cx="3497518" cy="284167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bgerundetes Rechteck 95"/>
          <p:cNvSpPr/>
          <p:nvPr/>
        </p:nvSpPr>
        <p:spPr>
          <a:xfrm>
            <a:off x="11039687" y="2228528"/>
            <a:ext cx="1951843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891587" y="2298358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bgerundetes Rechteck 97"/>
          <p:cNvSpPr/>
          <p:nvPr/>
        </p:nvSpPr>
        <p:spPr>
          <a:xfrm>
            <a:off x="11039687" y="2804592"/>
            <a:ext cx="1951843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8891587" y="287442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302" y="2300537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7614"/>
              </p:ext>
            </p:extLst>
          </p:nvPr>
        </p:nvGraphicFramePr>
        <p:xfrm>
          <a:off x="13970846" y="7114619"/>
          <a:ext cx="3600400" cy="21600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412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12.06.2014 16:25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876727" y="6638642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Abgerundetes Rechteck 105"/>
          <p:cNvSpPr/>
          <p:nvPr/>
        </p:nvSpPr>
        <p:spPr>
          <a:xfrm>
            <a:off x="13970846" y="4835995"/>
            <a:ext cx="3497518" cy="695732"/>
          </a:xfrm>
          <a:prstGeom prst="roundRect">
            <a:avLst>
              <a:gd name="adj" fmla="val 3448"/>
            </a:avLst>
          </a:prstGeom>
          <a:solidFill>
            <a:schemeClr val="accent6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Wegmüller, 13.02.15 14:49:</a:t>
            </a:r>
          </a:p>
          <a:p>
            <a:r>
              <a:rPr lang="de-CH" sz="1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Bitte Jahresplaner zusenden</a:t>
            </a:r>
            <a:endParaRPr lang="de-CH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17130557" y="4830954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rgbClr val="333333"/>
                </a:solidFill>
                <a:latin typeface="FontAwesome" pitchFamily="50" charset="0"/>
              </a:rPr>
              <a:t></a:t>
            </a:r>
          </a:p>
        </p:txBody>
      </p:sp>
      <p:sp>
        <p:nvSpPr>
          <p:cNvPr id="67" name="Abgerundetes Rechteck 66"/>
          <p:cNvSpPr/>
          <p:nvPr/>
        </p:nvSpPr>
        <p:spPr>
          <a:xfrm>
            <a:off x="563643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386316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9179619" y="717122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10528004" y="719368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3863167" y="1395487"/>
            <a:ext cx="13588608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Abgerundetes Rechteck 71"/>
          <p:cNvSpPr/>
          <p:nvPr/>
        </p:nvSpPr>
        <p:spPr>
          <a:xfrm>
            <a:off x="741542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5390848" y="1539606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19406" y="1515566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935630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8472147" y="1395413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8743942" y="1515566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10760166" y="1515566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3080722" y="1515566"/>
            <a:ext cx="8803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5698487" y="1395413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10543029" y="1395413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2654551" y="1395413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Gerade Verbindung 128"/>
          <p:cNvCxnSpPr/>
          <p:nvPr/>
        </p:nvCxnSpPr>
        <p:spPr>
          <a:xfrm flipV="1">
            <a:off x="9251627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216867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hteck 132"/>
          <p:cNvSpPr/>
          <p:nvPr/>
        </p:nvSpPr>
        <p:spPr>
          <a:xfrm>
            <a:off x="13970845" y="4299000"/>
            <a:ext cx="2135521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4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Abgerundetes Rechteck 133"/>
          <p:cNvSpPr/>
          <p:nvPr/>
        </p:nvSpPr>
        <p:spPr>
          <a:xfrm>
            <a:off x="13989653" y="228625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Bernhard Egger seit 20 Minuten.</a:t>
            </a:r>
          </a:p>
        </p:txBody>
      </p:sp>
      <p:sp>
        <p:nvSpPr>
          <p:cNvPr id="135" name="Abgerundetes Rechteck 134"/>
          <p:cNvSpPr/>
          <p:nvPr/>
        </p:nvSpPr>
        <p:spPr>
          <a:xfrm>
            <a:off x="13989653" y="3020616"/>
            <a:ext cx="3497518" cy="738452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</p:spTree>
    <p:extLst>
      <p:ext uri="{BB962C8B-B14F-4D97-AF65-F5344CB8AC3E}">
        <p14:creationId xmlns:p14="http://schemas.microsoft.com/office/powerpoint/2010/main" val="417212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17003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651789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3863167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280791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34468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1704727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eck 4"/>
          <p:cNvSpPr/>
          <p:nvPr/>
        </p:nvSpPr>
        <p:spPr>
          <a:xfrm>
            <a:off x="8459539" y="624607"/>
            <a:ext cx="5400600" cy="4176464"/>
          </a:xfrm>
          <a:prstGeom prst="rect">
            <a:avLst/>
          </a:prstGeom>
          <a:solidFill>
            <a:schemeClr val="bg1"/>
          </a:solidFill>
          <a:ln w="3175">
            <a:solidFill>
              <a:srgbClr val="CCCCC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Rechteck 40"/>
          <p:cNvSpPr/>
          <p:nvPr/>
        </p:nvSpPr>
        <p:spPr>
          <a:xfrm>
            <a:off x="12384929" y="-2"/>
            <a:ext cx="1476164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46" name="Gerade Verbindung 45"/>
          <p:cNvCxnSpPr/>
          <p:nvPr/>
        </p:nvCxnSpPr>
        <p:spPr>
          <a:xfrm flipV="1">
            <a:off x="13860139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46"/>
          <p:cNvCxnSpPr/>
          <p:nvPr/>
        </p:nvCxnSpPr>
        <p:spPr>
          <a:xfrm flipV="1">
            <a:off x="1239140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152128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12093111" y="646470"/>
            <a:ext cx="17670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feld 48"/>
          <p:cNvSpPr txBox="1"/>
          <p:nvPr/>
        </p:nvSpPr>
        <p:spPr>
          <a:xfrm>
            <a:off x="12715440" y="1048970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Assistenten-Popup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8687361" y="4219514"/>
            <a:ext cx="2652497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Eingangskommunikation</a:t>
            </a:r>
            <a:endParaRPr lang="de-CH" sz="13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76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51423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2017220" y="624606"/>
            <a:ext cx="15765955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008513" y="-2"/>
            <a:ext cx="2952328" cy="7686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500375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7960841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205082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 (13-N4)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504383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Phase…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169312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  <a:endParaRPr lang="de-CH" sz="1300" b="1" dirty="0"/>
          </a:p>
        </p:txBody>
      </p:sp>
      <p:sp>
        <p:nvSpPr>
          <p:cNvPr id="40" name="Abgerundetes Rechteck 39"/>
          <p:cNvSpPr/>
          <p:nvPr/>
        </p:nvSpPr>
        <p:spPr>
          <a:xfrm>
            <a:off x="2380690" y="78405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4448904" y="1704727"/>
            <a:ext cx="460851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300804" y="1774557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448904" y="2280791"/>
            <a:ext cx="460851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300804" y="2350621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1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2350999" y="1344687"/>
            <a:ext cx="15100776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2305457" y="1704727"/>
            <a:ext cx="48403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0157357" y="177455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1266" y="1776736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Abgerundetes Rechteck 37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2609696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2442464" y="10705727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Breadcrumb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2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44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48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2952972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-1" y="624606"/>
            <a:ext cx="17783176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5578574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5578623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2952972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5488014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</a:t>
              </a:r>
              <a:r>
                <a:rPr lang="de-CH" sz="1300" u="sng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5578574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849562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51222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3875467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2398727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5062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2398727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5062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2398727" y="3418132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5062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320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621037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2023891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u="sng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50627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u="sng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3802883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1778308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06866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2323090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4859607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5131402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7147626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9395643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2085947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6930489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9042011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51222" y="2014041"/>
            <a:ext cx="17235949" cy="17527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51222" y="1416695"/>
            <a:ext cx="17235949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79554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5095159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9078589" y="2249810"/>
            <a:ext cx="366535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6930489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9078589" y="2825874"/>
            <a:ext cx="366535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6930489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343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1618779" y="1776735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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1244423" y="11250339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 ohne Baum (obsolet)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4969195" y="-2"/>
            <a:ext cx="2625603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6" y="-1"/>
            <a:ext cx="2917003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0818063" y="1629477"/>
            <a:ext cx="0" cy="1168982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/>
          <p:cNvGrpSpPr/>
          <p:nvPr/>
        </p:nvGrpSpPr>
        <p:grpSpPr>
          <a:xfrm>
            <a:off x="7607583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Funktionen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bgerundetes Rechteck 41"/>
          <p:cNvSpPr/>
          <p:nvPr/>
        </p:nvSpPr>
        <p:spPr>
          <a:xfrm>
            <a:off x="2329830" y="2249810"/>
            <a:ext cx="785790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Prozessfilter</a:t>
            </a:r>
            <a:endParaRPr lang="de-CH" sz="1300" dirty="0">
              <a:solidFill>
                <a:srgbClr val="CCCCCC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924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Abgerundetes Rechteck 66"/>
          <p:cNvSpPr/>
          <p:nvPr/>
        </p:nvSpPr>
        <p:spPr>
          <a:xfrm>
            <a:off x="4143460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5922452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650" y="4678048"/>
            <a:ext cx="414712" cy="414712"/>
          </a:xfrm>
          <a:prstGeom prst="rect">
            <a:avLst/>
          </a:prstGeom>
        </p:spPr>
      </p:pic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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Rechteck 98"/>
          <p:cNvSpPr/>
          <p:nvPr/>
        </p:nvSpPr>
        <p:spPr>
          <a:xfrm>
            <a:off x="1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Textfeld 132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FEFEFE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40" name="Textfeld 139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4" name="Rechteck 3"/>
          <p:cNvSpPr/>
          <p:nvPr/>
        </p:nvSpPr>
        <p:spPr>
          <a:xfrm>
            <a:off x="1" y="136354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Personen (1)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Abgerundetes Rechteck 141"/>
          <p:cNvSpPr/>
          <p:nvPr/>
        </p:nvSpPr>
        <p:spPr>
          <a:xfrm>
            <a:off x="108510" y="784050"/>
            <a:ext cx="180020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 nach…</a:t>
            </a:r>
            <a:endParaRPr lang="de-CH" sz="1300" dirty="0">
              <a:solidFill>
                <a:srgbClr val="CCCCCC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1" y="1886489"/>
            <a:ext cx="2016271" cy="53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leichschenkliges Dreieck 5"/>
          <p:cNvSpPr/>
          <p:nvPr/>
        </p:nvSpPr>
        <p:spPr>
          <a:xfrm rot="10800000">
            <a:off x="786459" y="1887003"/>
            <a:ext cx="328264" cy="90515"/>
          </a:xfrm>
          <a:prstGeom prst="triangle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8" name="Rechteck 147"/>
          <p:cNvSpPr/>
          <p:nvPr/>
        </p:nvSpPr>
        <p:spPr>
          <a:xfrm>
            <a:off x="6974" y="3479658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974" y="4011525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974" y="2415924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Netzwerk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6972" y="4543392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6973" y="2947791"/>
            <a:ext cx="2016271" cy="531867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  <a:endParaRPr lang="de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 Verbindung 7"/>
          <p:cNvCxnSpPr/>
          <p:nvPr/>
        </p:nvCxnSpPr>
        <p:spPr>
          <a:xfrm flipH="1">
            <a:off x="0" y="2947791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152"/>
          <p:cNvCxnSpPr/>
          <p:nvPr/>
        </p:nvCxnSpPr>
        <p:spPr>
          <a:xfrm flipH="1">
            <a:off x="0" y="349661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153"/>
          <p:cNvCxnSpPr/>
          <p:nvPr/>
        </p:nvCxnSpPr>
        <p:spPr>
          <a:xfrm flipH="1">
            <a:off x="0" y="4018177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 flipH="1">
            <a:off x="0" y="4543392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155"/>
          <p:cNvCxnSpPr/>
          <p:nvPr/>
        </p:nvCxnSpPr>
        <p:spPr>
          <a:xfrm flipH="1">
            <a:off x="0" y="5057259"/>
            <a:ext cx="20232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leichschenkliges Dreieck 156"/>
          <p:cNvSpPr/>
          <p:nvPr/>
        </p:nvSpPr>
        <p:spPr>
          <a:xfrm rot="10800000">
            <a:off x="786459" y="2416418"/>
            <a:ext cx="328264" cy="905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</a:t>
            </a:r>
          </a:p>
          <a:p>
            <a:r>
              <a:rPr lang="de-CH" sz="1200" dirty="0" err="1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Thomas (WALBU…</a:t>
            </a:r>
            <a:endParaRPr lang="de-CH" sz="1200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2338859" y="1970734"/>
            <a:ext cx="8208912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Rechteck 157"/>
          <p:cNvSpPr/>
          <p:nvPr/>
        </p:nvSpPr>
        <p:spPr>
          <a:xfrm>
            <a:off x="5137645" y="1970865"/>
            <a:ext cx="1427875" cy="28800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Rechteck 158"/>
          <p:cNvSpPr/>
          <p:nvPr/>
        </p:nvSpPr>
        <p:spPr>
          <a:xfrm>
            <a:off x="2347704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Textfeld 159"/>
          <p:cNvSpPr txBox="1"/>
          <p:nvPr/>
        </p:nvSpPr>
        <p:spPr>
          <a:xfrm>
            <a:off x="2338859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/ Firma suchen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feld 160"/>
          <p:cNvSpPr txBox="1"/>
          <p:nvPr/>
        </p:nvSpPr>
        <p:spPr>
          <a:xfrm>
            <a:off x="5167981" y="1629477"/>
            <a:ext cx="1491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rgbClr val="006C86"/>
                </a:solidFill>
                <a:latin typeface="FontAwesome" pitchFamily="50" charset="0"/>
              </a:rPr>
              <a:t> </a:t>
            </a:r>
            <a:r>
              <a:rPr lang="de-CH" sz="1300" b="1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Prozesswahl</a:t>
            </a:r>
            <a:endParaRPr lang="de-CH" sz="1300" b="1" dirty="0">
              <a:solidFill>
                <a:srgbClr val="006C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044398" y="1970733"/>
            <a:ext cx="6442773" cy="288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Textfeld 162"/>
          <p:cNvSpPr txBox="1"/>
          <p:nvPr/>
        </p:nvSpPr>
        <p:spPr>
          <a:xfrm>
            <a:off x="11044397" y="1629477"/>
            <a:ext cx="46519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Abgerundetes Rechteck 163"/>
          <p:cNvSpPr/>
          <p:nvPr/>
        </p:nvSpPr>
        <p:spPr>
          <a:xfrm>
            <a:off x="16381671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feld 164"/>
          <p:cNvSpPr txBox="1"/>
          <p:nvPr/>
        </p:nvSpPr>
        <p:spPr>
          <a:xfrm>
            <a:off x="14325886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Servicelinie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Abgerundetes Rechteck 165"/>
          <p:cNvSpPr/>
          <p:nvPr/>
        </p:nvSpPr>
        <p:spPr>
          <a:xfrm>
            <a:off x="13135308" y="2202332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feld 166"/>
          <p:cNvSpPr txBox="1"/>
          <p:nvPr/>
        </p:nvSpPr>
        <p:spPr>
          <a:xfrm>
            <a:off x="11079523" y="2269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Textfeld 167"/>
          <p:cNvSpPr txBox="1"/>
          <p:nvPr/>
        </p:nvSpPr>
        <p:spPr>
          <a:xfrm>
            <a:off x="11079523" y="10849743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Abgerundetes Rechteck 168"/>
          <p:cNvSpPr/>
          <p:nvPr/>
        </p:nvSpPr>
        <p:spPr>
          <a:xfrm>
            <a:off x="13135309" y="10849743"/>
            <a:ext cx="4319018" cy="2376264"/>
          </a:xfrm>
          <a:prstGeom prst="roundRect">
            <a:avLst>
              <a:gd name="adj" fmla="val 148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70" name="Textfeld 169"/>
          <p:cNvSpPr txBox="1"/>
          <p:nvPr/>
        </p:nvSpPr>
        <p:spPr>
          <a:xfrm>
            <a:off x="13172929" y="10995937"/>
            <a:ext cx="443162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Neues Dokument…   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3135308" y="11425807"/>
            <a:ext cx="4316467" cy="497522"/>
          </a:xfrm>
          <a:prstGeom prst="rect">
            <a:avLst/>
          </a:prstGeom>
          <a:solidFill>
            <a:srgbClr val="EFEFEF"/>
          </a:solidFill>
          <a:ln w="3175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Textfeld 170"/>
          <p:cNvSpPr txBox="1"/>
          <p:nvPr/>
        </p:nvSpPr>
        <p:spPr>
          <a:xfrm>
            <a:off x="13370369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Textfeld 171"/>
          <p:cNvSpPr txBox="1"/>
          <p:nvPr/>
        </p:nvSpPr>
        <p:spPr>
          <a:xfrm>
            <a:off x="16473986" y="115283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 Verbindung 14"/>
          <p:cNvCxnSpPr/>
          <p:nvPr/>
        </p:nvCxnSpPr>
        <p:spPr>
          <a:xfrm>
            <a:off x="16473986" y="11528374"/>
            <a:ext cx="0" cy="292388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feld 173"/>
          <p:cNvSpPr txBox="1"/>
          <p:nvPr/>
        </p:nvSpPr>
        <p:spPr>
          <a:xfrm>
            <a:off x="16956483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Abgerundetes Rechteck 174"/>
          <p:cNvSpPr/>
          <p:nvPr/>
        </p:nvSpPr>
        <p:spPr>
          <a:xfrm>
            <a:off x="16381671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Textfeld 175"/>
          <p:cNvSpPr txBox="1"/>
          <p:nvPr/>
        </p:nvSpPr>
        <p:spPr>
          <a:xfrm>
            <a:off x="14325886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Abgerundetes Rechteck 176"/>
          <p:cNvSpPr/>
          <p:nvPr/>
        </p:nvSpPr>
        <p:spPr>
          <a:xfrm>
            <a:off x="13135308" y="2849866"/>
            <a:ext cx="1072655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Textfeld 177"/>
          <p:cNvSpPr txBox="1"/>
          <p:nvPr/>
        </p:nvSpPr>
        <p:spPr>
          <a:xfrm>
            <a:off x="11079523" y="291726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Ausgangskanal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feld 178"/>
          <p:cNvSpPr txBox="1"/>
          <p:nvPr/>
        </p:nvSpPr>
        <p:spPr>
          <a:xfrm>
            <a:off x="11079523" y="41253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Abgerundetes Rechteck 179"/>
          <p:cNvSpPr/>
          <p:nvPr/>
        </p:nvSpPr>
        <p:spPr>
          <a:xfrm>
            <a:off x="13135308" y="3490394"/>
            <a:ext cx="1072655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15.02….</a:t>
            </a:r>
          </a:p>
        </p:txBody>
      </p:sp>
      <p:sp>
        <p:nvSpPr>
          <p:cNvPr id="181" name="Textfeld 180"/>
          <p:cNvSpPr txBox="1"/>
          <p:nvPr/>
        </p:nvSpPr>
        <p:spPr>
          <a:xfrm>
            <a:off x="11079523" y="355779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Eingangsdatum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Abgerundetes Rechteck 181"/>
          <p:cNvSpPr/>
          <p:nvPr/>
        </p:nvSpPr>
        <p:spPr>
          <a:xfrm>
            <a:off x="13135308" y="4107751"/>
            <a:ext cx="4319018" cy="6525968"/>
          </a:xfrm>
          <a:prstGeom prst="roundRect">
            <a:avLst>
              <a:gd name="adj" fmla="val 1243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83" name="Textfeld 182"/>
          <p:cNvSpPr txBox="1"/>
          <p:nvPr/>
        </p:nvSpPr>
        <p:spPr>
          <a:xfrm>
            <a:off x="13716123" y="339273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666666"/>
                </a:solidFill>
                <a:latin typeface="FontAwesome" pitchFamily="50" charset="0"/>
              </a:rPr>
              <a:t></a:t>
            </a:r>
            <a:endParaRPr lang="de-CH" sz="2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feld 183"/>
          <p:cNvSpPr txBox="1"/>
          <p:nvPr/>
        </p:nvSpPr>
        <p:spPr>
          <a:xfrm>
            <a:off x="16949950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feld 184"/>
          <p:cNvSpPr txBox="1"/>
          <p:nvPr/>
        </p:nvSpPr>
        <p:spPr>
          <a:xfrm>
            <a:off x="13722656" y="2088234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feld 185"/>
          <p:cNvSpPr txBox="1"/>
          <p:nvPr/>
        </p:nvSpPr>
        <p:spPr>
          <a:xfrm>
            <a:off x="13716123" y="2751155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600" dirty="0">
                <a:solidFill>
                  <a:srgbClr val="999999"/>
                </a:solidFill>
                <a:latin typeface="FontAwesome" pitchFamily="50" charset="0"/>
              </a:rPr>
              <a:t></a:t>
            </a:r>
            <a:endParaRPr lang="de-CH" sz="2400" dirty="0">
              <a:solidFill>
                <a:srgbClr val="9999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Abgerundetes Rechteck 187"/>
          <p:cNvSpPr/>
          <p:nvPr/>
        </p:nvSpPr>
        <p:spPr>
          <a:xfrm>
            <a:off x="2327449" y="2833941"/>
            <a:ext cx="8251301" cy="10392066"/>
          </a:xfrm>
          <a:prstGeom prst="roundRect">
            <a:avLst>
              <a:gd name="adj" fmla="val 464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92" name="Textfeld 191"/>
          <p:cNvSpPr txBox="1"/>
          <p:nvPr/>
        </p:nvSpPr>
        <p:spPr>
          <a:xfrm>
            <a:off x="6556065" y="1629477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Vorgänge (0)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feld 192"/>
          <p:cNvSpPr txBox="1"/>
          <p:nvPr/>
        </p:nvSpPr>
        <p:spPr>
          <a:xfrm>
            <a:off x="1008136" y="10814823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F8-Wizard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4486959" y="1629477"/>
            <a:ext cx="7364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360°</a:t>
            </a:r>
            <a:endParaRPr lang="de-CH" sz="13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147952" y="1970865"/>
            <a:ext cx="1991015" cy="28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0" name="Textfeld 89"/>
          <p:cNvSpPr txBox="1"/>
          <p:nvPr/>
        </p:nvSpPr>
        <p:spPr>
          <a:xfrm>
            <a:off x="16164395" y="10849743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2647895" y="2977400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Textfeld 90"/>
          <p:cNvSpPr txBox="1"/>
          <p:nvPr/>
        </p:nvSpPr>
        <p:spPr>
          <a:xfrm>
            <a:off x="2389213" y="2949690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2932821" y="2965634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Kundenservice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2904757" y="3364237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4" name="Textfeld 93"/>
          <p:cNvSpPr txBox="1"/>
          <p:nvPr/>
        </p:nvSpPr>
        <p:spPr>
          <a:xfrm>
            <a:off x="2646075" y="3336527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feld 94"/>
          <p:cNvSpPr txBox="1"/>
          <p:nvPr/>
        </p:nvSpPr>
        <p:spPr>
          <a:xfrm>
            <a:off x="3189683" y="3352471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Adresse ändern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Abgerundetes Rechteck 99"/>
          <p:cNvSpPr/>
          <p:nvPr/>
        </p:nvSpPr>
        <p:spPr>
          <a:xfrm>
            <a:off x="2904757" y="3779376"/>
            <a:ext cx="246024" cy="246024"/>
          </a:xfrm>
          <a:prstGeom prst="roundRect">
            <a:avLst/>
          </a:prstGeom>
          <a:solidFill>
            <a:schemeClr val="bg1"/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Textfeld 100"/>
          <p:cNvSpPr txBox="1"/>
          <p:nvPr/>
        </p:nvSpPr>
        <p:spPr>
          <a:xfrm>
            <a:off x="2646075" y="3751666"/>
            <a:ext cx="313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smtClean="0">
                <a:solidFill>
                  <a:srgbClr val="CCCCCC"/>
                </a:solidFill>
                <a:latin typeface="FontAwesome" pitchFamily="50" charset="0"/>
              </a:rPr>
              <a:t></a:t>
            </a:r>
            <a:endParaRPr lang="de-CH" sz="1300" b="1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feld 101"/>
          <p:cNvSpPr txBox="1"/>
          <p:nvPr/>
        </p:nvSpPr>
        <p:spPr>
          <a:xfrm>
            <a:off x="3189683" y="3767610"/>
            <a:ext cx="14913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Bestellerfassung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0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99"/>
          <p:cNvSpPr/>
          <p:nvPr/>
        </p:nvSpPr>
        <p:spPr>
          <a:xfrm>
            <a:off x="0" y="-1"/>
            <a:ext cx="2017220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Rechteck 137"/>
          <p:cNvSpPr/>
          <p:nvPr/>
        </p:nvSpPr>
        <p:spPr>
          <a:xfrm>
            <a:off x="996107" y="0"/>
            <a:ext cx="1027138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hteck 16"/>
          <p:cNvSpPr/>
          <p:nvPr/>
        </p:nvSpPr>
        <p:spPr>
          <a:xfrm>
            <a:off x="2016868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Textfeld 34"/>
          <p:cNvSpPr txBox="1"/>
          <p:nvPr/>
        </p:nvSpPr>
        <p:spPr>
          <a:xfrm>
            <a:off x="201627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1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feld 131"/>
          <p:cNvSpPr txBox="1"/>
          <p:nvPr/>
        </p:nvSpPr>
        <p:spPr>
          <a:xfrm>
            <a:off x="4969196" y="-1"/>
            <a:ext cx="2625602" cy="624607"/>
          </a:xfrm>
          <a:prstGeom prst="rect">
            <a:avLst/>
          </a:prstGeom>
          <a:solidFill>
            <a:srgbClr val="FAFAFA"/>
          </a:solidFill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Eingangskommunikation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023245" y="624606"/>
            <a:ext cx="15759930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7595443" y="-2"/>
            <a:ext cx="2917052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1" name="Textfeld 130"/>
          <p:cNvSpPr txBox="1"/>
          <p:nvPr/>
        </p:nvSpPr>
        <p:spPr>
          <a:xfrm>
            <a:off x="7594847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Korrespondenz</a:t>
            </a: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4969196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Gerade Verbindung 85"/>
          <p:cNvCxnSpPr/>
          <p:nvPr/>
        </p:nvCxnSpPr>
        <p:spPr>
          <a:xfrm>
            <a:off x="13716123" y="2249810"/>
            <a:ext cx="0" cy="11069487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13860139" y="11057484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4200432" y="11096451"/>
            <a:ext cx="1109599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err="1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Know-How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Abgerundetes Rechteck 92"/>
          <p:cNvSpPr/>
          <p:nvPr/>
        </p:nvSpPr>
        <p:spPr>
          <a:xfrm>
            <a:off x="13954258" y="11488824"/>
            <a:ext cx="3497518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Suchen</a:t>
            </a:r>
            <a:endParaRPr lang="de-CH" sz="13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Abgerundetes Rechteck 93"/>
          <p:cNvSpPr/>
          <p:nvPr/>
        </p:nvSpPr>
        <p:spPr>
          <a:xfrm>
            <a:off x="13954258" y="12044314"/>
            <a:ext cx="3497518" cy="127498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7607583" y="717122"/>
            <a:ext cx="2364124" cy="626851"/>
            <a:chOff x="9179619" y="717122"/>
            <a:chExt cx="2364124" cy="626851"/>
          </a:xfrm>
        </p:grpSpPr>
        <p:sp>
          <p:nvSpPr>
            <p:cNvPr id="69" name="Textfeld 68"/>
            <p:cNvSpPr txBox="1"/>
            <p:nvPr/>
          </p:nvSpPr>
          <p:spPr>
            <a:xfrm>
              <a:off x="9179619" y="717122"/>
              <a:ext cx="2364124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de-CH" sz="1300" dirty="0" smtClean="0">
                  <a:solidFill>
                    <a:srgbClr val="6666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Weitere Funktionen</a:t>
              </a:r>
              <a:endPara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feld 69"/>
            <p:cNvSpPr txBox="1"/>
            <p:nvPr/>
          </p:nvSpPr>
          <p:spPr>
            <a:xfrm>
              <a:off x="10528004" y="719368"/>
              <a:ext cx="648072" cy="624605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de-CH" sz="1800" dirty="0">
                  <a:solidFill>
                    <a:srgbClr val="666666"/>
                  </a:solidFill>
                  <a:latin typeface="FontAwesome" pitchFamily="50" charset="0"/>
                </a:rPr>
                <a:t></a:t>
              </a:r>
              <a:endParaRPr lang="de-CH" sz="12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9" name="Gerade Verbindung 128"/>
          <p:cNvCxnSpPr/>
          <p:nvPr/>
        </p:nvCxnSpPr>
        <p:spPr>
          <a:xfrm flipV="1">
            <a:off x="7594798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/>
          <p:nvPr/>
        </p:nvCxnSpPr>
        <p:spPr>
          <a:xfrm flipV="1">
            <a:off x="10511850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bgerundetes Rechteck 133"/>
          <p:cNvSpPr/>
          <p:nvPr/>
        </p:nvSpPr>
        <p:spPr>
          <a:xfrm>
            <a:off x="13989653" y="3238177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 Telefon mit 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Thomas </a:t>
            </a:r>
            <a:r>
              <a:rPr lang="de-CH" sz="1300" b="1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Schmucki</a:t>
            </a:r>
            <a:r>
              <a:rPr lang="de-CH" sz="1300" b="1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 20 Minuten.</a:t>
            </a:r>
          </a:p>
        </p:txBody>
      </p:sp>
      <p:sp>
        <p:nvSpPr>
          <p:cNvPr id="9" name="Rechteck 8"/>
          <p:cNvSpPr/>
          <p:nvPr/>
        </p:nvSpPr>
        <p:spPr>
          <a:xfrm>
            <a:off x="2338859" y="1416695"/>
            <a:ext cx="3872068" cy="59734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Freihandform 4"/>
          <p:cNvSpPr/>
          <p:nvPr/>
        </p:nvSpPr>
        <p:spPr>
          <a:xfrm>
            <a:off x="5963104" y="1416695"/>
            <a:ext cx="1176338" cy="600075"/>
          </a:xfrm>
          <a:custGeom>
            <a:avLst/>
            <a:gdLst>
              <a:gd name="connsiteX0" fmla="*/ 1176338 w 1176338"/>
              <a:gd name="connsiteY0" fmla="*/ 309562 h 600075"/>
              <a:gd name="connsiteX1" fmla="*/ 995363 w 1176338"/>
              <a:gd name="connsiteY1" fmla="*/ 0 h 600075"/>
              <a:gd name="connsiteX2" fmla="*/ 4763 w 1176338"/>
              <a:gd name="connsiteY2" fmla="*/ 0 h 600075"/>
              <a:gd name="connsiteX3" fmla="*/ 0 w 1176338"/>
              <a:gd name="connsiteY3" fmla="*/ 595312 h 600075"/>
              <a:gd name="connsiteX4" fmla="*/ 985838 w 1176338"/>
              <a:gd name="connsiteY4" fmla="*/ 600075 h 600075"/>
              <a:gd name="connsiteX5" fmla="*/ 1176338 w 1176338"/>
              <a:gd name="connsiteY5" fmla="*/ 309562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6338" h="600075">
                <a:moveTo>
                  <a:pt x="1176338" y="309562"/>
                </a:moveTo>
                <a:lnTo>
                  <a:pt x="995363" y="0"/>
                </a:lnTo>
                <a:lnTo>
                  <a:pt x="4763" y="0"/>
                </a:lnTo>
                <a:cubicBezTo>
                  <a:pt x="3175" y="198437"/>
                  <a:pt x="1588" y="396875"/>
                  <a:pt x="0" y="595312"/>
                </a:cubicBezTo>
                <a:lnTo>
                  <a:pt x="985838" y="600075"/>
                </a:lnTo>
                <a:lnTo>
                  <a:pt x="1176338" y="309562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Abgerundetes Rechteck 41"/>
          <p:cNvSpPr/>
          <p:nvPr/>
        </p:nvSpPr>
        <p:spPr>
          <a:xfrm>
            <a:off x="4558967" y="2249810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410867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4558967" y="2825874"/>
            <a:ext cx="2559271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2410867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Abgerundetes Rechteck 51"/>
          <p:cNvSpPr/>
          <p:nvPr/>
        </p:nvSpPr>
        <p:spPr>
          <a:xfrm>
            <a:off x="4558967" y="3418132"/>
            <a:ext cx="2559271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410867" y="3487962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275" y="3490141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hteck 26"/>
          <p:cNvSpPr/>
          <p:nvPr/>
        </p:nvSpPr>
        <p:spPr>
          <a:xfrm>
            <a:off x="14250387" y="4749482"/>
            <a:ext cx="323678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Informationen zum Geschäftsvorfall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13910094" y="871302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4250387" y="8751994"/>
            <a:ext cx="2013693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 (2)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73202"/>
              </p:ext>
            </p:extLst>
          </p:nvPr>
        </p:nvGraphicFramePr>
        <p:xfrm>
          <a:off x="14004213" y="9609782"/>
          <a:ext cx="3600400" cy="127058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/>
              </a:tblGrid>
              <a:tr h="635294">
                <a:tc>
                  <a:txBody>
                    <a:bodyPr/>
                    <a:lstStyle/>
                    <a:p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16.06.2014 14:32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294">
                <a:tc>
                  <a:txBody>
                    <a:bodyPr/>
                    <a:lstStyle/>
                    <a:p>
                      <a:pPr marL="0" marR="0" indent="0" algn="l" defTabSz="18989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13.06.2014 09:12 Eingangskommunikation</a:t>
                      </a:r>
                      <a:b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von </a:t>
                      </a:r>
                      <a:r>
                        <a:rPr lang="de-CH" sz="1200" dirty="0" err="1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Wegmueller</a:t>
                      </a:r>
                      <a:r>
                        <a:rPr lang="de-CH" sz="120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de-CH" sz="1200" baseline="0" dirty="0" smtClean="0">
                          <a:solidFill>
                            <a:srgbClr val="3333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André</a:t>
                      </a:r>
                      <a:endParaRPr lang="de-CH" sz="1200" dirty="0" smtClean="0">
                        <a:solidFill>
                          <a:srgbClr val="3333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5" name="TextBox 99"/>
          <p:cNvSpPr txBox="1"/>
          <p:nvPr/>
        </p:nvSpPr>
        <p:spPr>
          <a:xfrm>
            <a:off x="13910094" y="9133805"/>
            <a:ext cx="3744416" cy="33702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Offene Kommunikation:                </a:t>
            </a:r>
            <a:r>
              <a:rPr lang="de-CH" sz="1300" u="sng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 anzeigen</a:t>
            </a:r>
            <a:endParaRPr lang="de-CH" sz="1300" u="sng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3980890" y="2241546"/>
            <a:ext cx="3506281" cy="800352"/>
            <a:chOff x="1267868" y="5767117"/>
            <a:chExt cx="3506281" cy="700773"/>
          </a:xfrm>
        </p:grpSpPr>
        <p:sp>
          <p:nvSpPr>
            <p:cNvPr id="106" name="Abgerundetes Rechteck 105"/>
            <p:cNvSpPr/>
            <p:nvPr/>
          </p:nvSpPr>
          <p:spPr>
            <a:xfrm>
              <a:off x="1267868" y="5772158"/>
              <a:ext cx="3497518" cy="695732"/>
            </a:xfrm>
            <a:prstGeom prst="roundRect">
              <a:avLst>
                <a:gd name="adj" fmla="val 3448"/>
              </a:avLst>
            </a:prstGeom>
            <a:solidFill>
              <a:schemeClr val="accent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de-CH" sz="13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André Wegmüller, 13.02.15 14:49:</a:t>
              </a:r>
            </a:p>
            <a:p>
              <a:pPr>
                <a:lnSpc>
                  <a:spcPct val="150000"/>
                </a:lnSpc>
              </a:pPr>
              <a:r>
                <a:rPr lang="de-CH" sz="13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Bitte ASAP Jahresplaner zusenden! -AWE</a:t>
              </a:r>
              <a:endParaRPr lang="de-CH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4427579" y="5767117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CH" sz="1600" dirty="0">
                  <a:solidFill>
                    <a:srgbClr val="333333"/>
                  </a:solidFill>
                  <a:latin typeface="FontAwesome" pitchFamily="50" charset="0"/>
                </a:rPr>
                <a:t></a:t>
              </a: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4143460" y="812106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68" name="Abgerundetes Rechteck 67"/>
          <p:cNvSpPr/>
          <p:nvPr/>
        </p:nvSpPr>
        <p:spPr>
          <a:xfrm>
            <a:off x="2370196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5922452" y="80672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Wiedervorlage</a:t>
            </a:r>
            <a:r>
              <a:rPr lang="de-CH" sz="1300" b="1" dirty="0">
                <a:solidFill>
                  <a:srgbClr val="333333"/>
                </a:solidFill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865945" y="1560888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solidFill>
                  <a:srgbClr val="20AE68"/>
                </a:solidFill>
                <a:latin typeface="FontAwesome" pitchFamily="50" charset="0"/>
              </a:rPr>
              <a:t>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394503" y="1536848"/>
            <a:ext cx="16407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erfassen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410727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Schriftliche </a:t>
            </a: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Korrespondenz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" name="Group 145"/>
          <p:cNvGrpSpPr/>
          <p:nvPr/>
        </p:nvGrpSpPr>
        <p:grpSpPr>
          <a:xfrm>
            <a:off x="6947244" y="1416695"/>
            <a:ext cx="199787" cy="597346"/>
            <a:chOff x="5445608" y="624605"/>
            <a:chExt cx="324036" cy="648073"/>
          </a:xfrm>
        </p:grpSpPr>
        <p:cxnSp>
          <p:nvCxnSpPr>
            <p:cNvPr id="111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hteck 112"/>
          <p:cNvSpPr/>
          <p:nvPr/>
        </p:nvSpPr>
        <p:spPr>
          <a:xfrm>
            <a:off x="7219039" y="1536848"/>
            <a:ext cx="26574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</a:t>
            </a:r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9235263" y="1536848"/>
            <a:ext cx="17607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Auswahl </a:t>
            </a:r>
            <a:r>
              <a:rPr lang="de-CH" sz="1400" dirty="0" err="1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11483280" y="1536848"/>
            <a:ext cx="1616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CH" sz="1400" dirty="0" smtClean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Nachfass-Termin</a:t>
            </a:r>
            <a:endParaRPr lang="de-CH" sz="14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5" name="Group 145"/>
          <p:cNvGrpSpPr/>
          <p:nvPr/>
        </p:nvGrpSpPr>
        <p:grpSpPr>
          <a:xfrm>
            <a:off x="4173584" y="1416695"/>
            <a:ext cx="199787" cy="597346"/>
            <a:chOff x="5445608" y="624605"/>
            <a:chExt cx="324036" cy="648073"/>
          </a:xfrm>
        </p:grpSpPr>
        <p:cxnSp>
          <p:nvCxnSpPr>
            <p:cNvPr id="92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45"/>
          <p:cNvGrpSpPr/>
          <p:nvPr/>
        </p:nvGrpSpPr>
        <p:grpSpPr>
          <a:xfrm>
            <a:off x="9018126" y="1416695"/>
            <a:ext cx="199787" cy="597346"/>
            <a:chOff x="5445608" y="624605"/>
            <a:chExt cx="324036" cy="648073"/>
          </a:xfrm>
        </p:grpSpPr>
        <p:cxnSp>
          <p:nvCxnSpPr>
            <p:cNvPr id="124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45"/>
          <p:cNvGrpSpPr/>
          <p:nvPr/>
        </p:nvGrpSpPr>
        <p:grpSpPr>
          <a:xfrm>
            <a:off x="11129648" y="1416695"/>
            <a:ext cx="199787" cy="597346"/>
            <a:chOff x="5445608" y="624605"/>
            <a:chExt cx="324036" cy="648073"/>
          </a:xfrm>
        </p:grpSpPr>
        <p:cxnSp>
          <p:nvCxnSpPr>
            <p:cNvPr id="127" name="Straight Connector 14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4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Abgerundetes Rechteck 102"/>
          <p:cNvSpPr/>
          <p:nvPr/>
        </p:nvSpPr>
        <p:spPr>
          <a:xfrm>
            <a:off x="13989653" y="3976629"/>
            <a:ext cx="3497518" cy="588163"/>
          </a:xfrm>
          <a:prstGeom prst="roundRect">
            <a:avLst>
              <a:gd name="adj" fmla="val 3448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Kunde: Bernhard Egger</a:t>
            </a:r>
          </a:p>
          <a:p>
            <a:pPr marL="266700"/>
            <a:r>
              <a:rPr lang="de-CH" sz="1300" dirty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Betrifft Bestellung 12-3472-42.</a:t>
            </a:r>
          </a:p>
        </p:txBody>
      </p:sp>
      <p:cxnSp>
        <p:nvCxnSpPr>
          <p:cNvPr id="3" name="Gerade Verbindung 2"/>
          <p:cNvCxnSpPr/>
          <p:nvPr/>
        </p:nvCxnSpPr>
        <p:spPr>
          <a:xfrm>
            <a:off x="2338859" y="2016164"/>
            <a:ext cx="15148312" cy="15404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/>
        </p:nvCxnSpPr>
        <p:spPr>
          <a:xfrm>
            <a:off x="2338859" y="1416695"/>
            <a:ext cx="15148312" cy="0"/>
          </a:xfrm>
          <a:prstGeom prst="line">
            <a:avLst/>
          </a:prstGeom>
          <a:ln w="28575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13910094" y="4703315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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3980890" y="5084397"/>
            <a:ext cx="3470886" cy="2009793"/>
          </a:xfrm>
          <a:prstGeom prst="rect">
            <a:avLst/>
          </a:prstGeom>
        </p:spPr>
        <p:txBody>
          <a:bodyPr wrap="square" anchor="t">
            <a:noAutofit/>
          </a:bodyPr>
          <a:lstStyle>
            <a:defPPr>
              <a:defRPr lang="it-IT"/>
            </a:defPPr>
            <a:lvl1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  <a:defRPr sz="1400" u="sng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sz="1300" u="none" dirty="0" smtClean="0"/>
              <a:t>Erfasst am:		13.02.15 16:31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2 Tagen)</a:t>
            </a:r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Eingangskanal:	Telefon</a:t>
            </a:r>
          </a:p>
          <a:p>
            <a:r>
              <a:rPr lang="de-CH" sz="1300" u="none" dirty="0" smtClean="0"/>
              <a:t>Ausgangskanal:	Telefon</a:t>
            </a:r>
          </a:p>
          <a:p>
            <a:endParaRPr lang="de-CH" sz="1300" u="none" dirty="0" smtClean="0"/>
          </a:p>
          <a:p>
            <a:r>
              <a:rPr lang="de-CH" sz="1300" u="none" dirty="0" smtClean="0"/>
              <a:t>Aktueller Schritt:	2 / 5</a:t>
            </a:r>
          </a:p>
          <a:p>
            <a:r>
              <a:rPr lang="de-CH" sz="1300" u="none" dirty="0"/>
              <a:t>Erfasst </a:t>
            </a:r>
            <a:r>
              <a:rPr lang="de-CH" sz="1300" u="none" dirty="0" smtClean="0"/>
              <a:t>am:		13.02.15 16:39</a:t>
            </a:r>
          </a:p>
          <a:p>
            <a:r>
              <a:rPr lang="de-CH" sz="1300" u="none" dirty="0"/>
              <a:t>	</a:t>
            </a:r>
            <a:r>
              <a:rPr lang="de-CH" sz="1300" u="none" dirty="0" smtClean="0"/>
              <a:t>			(vor 3 Minuten)</a:t>
            </a:r>
            <a:endParaRPr lang="de-CH" sz="1300" u="none" dirty="0"/>
          </a:p>
          <a:p>
            <a:r>
              <a:rPr lang="de-CH" sz="1300" u="none" dirty="0" smtClean="0"/>
              <a:t>Erfasst von:		André Wegmüller</a:t>
            </a:r>
          </a:p>
          <a:p>
            <a:r>
              <a:rPr lang="de-CH" sz="1300" u="none" dirty="0" smtClean="0"/>
              <a:t>Verantwortlich:	Beat Schwarzentrub</a:t>
            </a:r>
          </a:p>
          <a:p>
            <a:endParaRPr lang="de-CH" sz="1300" u="none" dirty="0" smtClean="0"/>
          </a:p>
          <a:p>
            <a:r>
              <a:rPr lang="de-CH" sz="1300" dirty="0" smtClean="0"/>
              <a:t>Alle Details…</a:t>
            </a:r>
          </a:p>
          <a:p>
            <a:r>
              <a:rPr lang="de-CH" sz="1300" dirty="0" smtClean="0"/>
              <a:t>Gehe zu Eingangskommunikation</a:t>
            </a:r>
            <a:endParaRPr lang="de-CH" sz="1300" dirty="0"/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629" y="3618366"/>
            <a:ext cx="226671" cy="267883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9971707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feld 117"/>
          <p:cNvSpPr txBox="1"/>
          <p:nvPr/>
        </p:nvSpPr>
        <p:spPr>
          <a:xfrm>
            <a:off x="7111383" y="-114301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20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196" y="4678048"/>
            <a:ext cx="414712" cy="414712"/>
          </a:xfrm>
          <a:prstGeom prst="rect">
            <a:avLst/>
          </a:prstGeom>
        </p:spPr>
      </p:pic>
      <p:sp>
        <p:nvSpPr>
          <p:cNvPr id="119" name="Abgerundetes Rechteck 118"/>
          <p:cNvSpPr/>
          <p:nvPr/>
        </p:nvSpPr>
        <p:spPr>
          <a:xfrm>
            <a:off x="10041545" y="2249810"/>
            <a:ext cx="2549302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120" name="Textfeld 119"/>
          <p:cNvSpPr txBox="1"/>
          <p:nvPr/>
        </p:nvSpPr>
        <p:spPr>
          <a:xfrm>
            <a:off x="7893444" y="231964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Abgerundetes Rechteck 121"/>
          <p:cNvSpPr/>
          <p:nvPr/>
        </p:nvSpPr>
        <p:spPr>
          <a:xfrm>
            <a:off x="10041545" y="2825874"/>
            <a:ext cx="2549302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136" name="Textfeld 135"/>
          <p:cNvSpPr txBox="1"/>
          <p:nvPr/>
        </p:nvSpPr>
        <p:spPr>
          <a:xfrm>
            <a:off x="7893444" y="289570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171" y="232181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8" name="Gruppieren 47"/>
          <p:cNvGrpSpPr/>
          <p:nvPr/>
        </p:nvGrpSpPr>
        <p:grpSpPr>
          <a:xfrm>
            <a:off x="3729587" y="1800139"/>
            <a:ext cx="3377319" cy="1269476"/>
            <a:chOff x="1712206" y="1803403"/>
            <a:chExt cx="3377319" cy="12694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hteck 40"/>
            <p:cNvSpPr/>
            <p:nvPr/>
          </p:nvSpPr>
          <p:spPr>
            <a:xfrm>
              <a:off x="1712206" y="1992759"/>
              <a:ext cx="3377319" cy="10801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Erfasst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14:40 (vor 7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Abgeschlossen von André Wegmüller</a:t>
              </a:r>
            </a:p>
            <a:p>
              <a:pPr lvl="0"/>
              <a:r>
                <a:rPr lang="de-CH" sz="1300" dirty="0" smtClean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am </a:t>
              </a:r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13.02.15 14:42 (vor 4 Minuten)</a:t>
              </a:r>
            </a:p>
            <a:p>
              <a:pPr lvl="0"/>
              <a:r>
                <a:rPr lang="de-CH" sz="1300" dirty="0">
                  <a:solidFill>
                    <a:srgbClr val="33333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Durchlaufzeit: 2 Minuten</a:t>
              </a:r>
            </a:p>
          </p:txBody>
        </p:sp>
        <p:sp>
          <p:nvSpPr>
            <p:cNvPr id="43" name="Gleichschenkliges Dreieck 42"/>
            <p:cNvSpPr/>
            <p:nvPr/>
          </p:nvSpPr>
          <p:spPr>
            <a:xfrm>
              <a:off x="1928963" y="1803403"/>
              <a:ext cx="219653" cy="1893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CH" sz="13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938927" y="1987427"/>
              <a:ext cx="207308" cy="457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43" name="Rechteck 142"/>
          <p:cNvSpPr/>
          <p:nvPr/>
        </p:nvSpPr>
        <p:spPr>
          <a:xfrm>
            <a:off x="14250387" y="8231614"/>
            <a:ext cx="1069524" cy="307777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b="1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Memos (1)</a:t>
            </a:r>
            <a:endParaRPr lang="de-CH" sz="1400" b="1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13921138" y="8185447"/>
            <a:ext cx="3401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>
                <a:solidFill>
                  <a:srgbClr val="333333"/>
                </a:solidFill>
                <a:latin typeface="FontAwesome" pitchFamily="50" charset="0"/>
              </a:rPr>
              <a:t> </a:t>
            </a: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146" name="Textfeld 145"/>
          <p:cNvSpPr txBox="1"/>
          <p:nvPr/>
        </p:nvSpPr>
        <p:spPr>
          <a:xfrm>
            <a:off x="13834739" y="309416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Textfeld 146"/>
          <p:cNvSpPr txBox="1"/>
          <p:nvPr/>
        </p:nvSpPr>
        <p:spPr>
          <a:xfrm>
            <a:off x="13834739" y="3826340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400" dirty="0">
                <a:solidFill>
                  <a:srgbClr val="666666"/>
                </a:solidFill>
                <a:latin typeface="FontAwesome" pitchFamily="50" charset="0"/>
              </a:rPr>
              <a:t></a:t>
            </a:r>
            <a:endParaRPr lang="de-CH" sz="14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6884475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CCCCCC"/>
                </a:solidFill>
                <a:latin typeface="FontAwesome" pitchFamily="50" charset="0"/>
              </a:rPr>
              <a:t></a:t>
            </a:r>
            <a:endParaRPr lang="de-CH" sz="3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16347763" y="719368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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feld 100"/>
          <p:cNvSpPr txBox="1"/>
          <p:nvPr/>
        </p:nvSpPr>
        <p:spPr>
          <a:xfrm>
            <a:off x="1205833" y="41851"/>
            <a:ext cx="614162" cy="5409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5" name="Textfeld 114"/>
          <p:cNvSpPr txBox="1"/>
          <p:nvPr/>
        </p:nvSpPr>
        <p:spPr>
          <a:xfrm>
            <a:off x="212529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pic>
        <p:nvPicPr>
          <p:cNvPr id="1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4" y="1159657"/>
            <a:ext cx="2006975" cy="392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" name="Textfeld 138"/>
          <p:cNvSpPr txBox="1"/>
          <p:nvPr/>
        </p:nvSpPr>
        <p:spPr>
          <a:xfrm>
            <a:off x="11435" y="648072"/>
            <a:ext cx="2005784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2725189" y="11293904"/>
            <a:ext cx="2008795" cy="79208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de-CH" sz="15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Prozesswizard</a:t>
            </a:r>
            <a:endParaRPr lang="de-CH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4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89159" y="4487705"/>
            <a:ext cx="16004858" cy="2248430"/>
          </a:xfrm>
        </p:spPr>
        <p:txBody>
          <a:bodyPr/>
          <a:lstStyle/>
          <a:p>
            <a:r>
              <a:rPr lang="de-CH" dirty="0" smtClean="0"/>
              <a:t>*** OLD ***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632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Gestartet am 13.02.15 13:44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15831595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161610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667844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737674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704727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091780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16161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163789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6102925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8142574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0950886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7854542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0777400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5723235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462854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3505109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3317887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5847600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</p:spTree>
    <p:extLst>
      <p:ext uri="{BB962C8B-B14F-4D97-AF65-F5344CB8AC3E}">
        <p14:creationId xmlns:p14="http://schemas.microsoft.com/office/powerpoint/2010/main" val="17898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3673697" y="-2"/>
            <a:ext cx="2952328" cy="624608"/>
          </a:xfrm>
          <a:prstGeom prst="rect">
            <a:avLst/>
          </a:prstGeom>
          <a:solidFill>
            <a:srgbClr val="FAFA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-1" y="-1"/>
            <a:ext cx="3673103" cy="13490575"/>
          </a:xfrm>
          <a:prstGeom prst="rect">
            <a:avLst/>
          </a:prstGeom>
          <a:solidFill>
            <a:srgbClr val="005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48494" y="0"/>
            <a:ext cx="624607" cy="62460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3058939" y="1"/>
            <a:ext cx="614162" cy="62460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333333"/>
                </a:solidFill>
                <a:latin typeface="FontAwesome" pitchFamily="50" charset="0"/>
              </a:rPr>
              <a:t>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0" y="1"/>
            <a:ext cx="61416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chemeClr val="bg1"/>
                </a:solidFill>
                <a:latin typeface="FontAwesome" pitchFamily="50" charset="0"/>
              </a:rPr>
              <a:t>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14162" y="-1"/>
            <a:ext cx="2434332" cy="62460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Arbeitssicht</a:t>
            </a:r>
            <a:endParaRPr lang="de-CH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-1" y="1534665"/>
            <a:ext cx="3673103" cy="2592288"/>
          </a:xfrm>
          <a:prstGeom prst="rect">
            <a:avLst/>
          </a:prstGeom>
          <a:solidFill>
            <a:srgbClr val="006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/>
          <p:cNvSpPr/>
          <p:nvPr/>
        </p:nvSpPr>
        <p:spPr>
          <a:xfrm>
            <a:off x="0" y="2393056"/>
            <a:ext cx="3673101" cy="431403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Box 4"/>
          <p:cNvSpPr txBox="1"/>
          <p:nvPr/>
        </p:nvSpPr>
        <p:spPr>
          <a:xfrm>
            <a:off x="140519" y="560218"/>
            <a:ext cx="1200347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i="1" dirty="0" smtClean="0">
                <a:solidFill>
                  <a:schemeClr val="bg1"/>
                </a:solidFill>
                <a:latin typeface="FontAwesome" pitchFamily="50" charset="0"/>
              </a:rPr>
              <a:t>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 smtClean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rgbClr val="333333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rgbClr val="333333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	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2000" dirty="0" smtClean="0">
                <a:solidFill>
                  <a:schemeClr val="bg1"/>
                </a:solidFill>
                <a:latin typeface="FontAwesome" pitchFamily="50" charset="0"/>
              </a:rPr>
              <a:t> </a:t>
            </a:r>
            <a:endParaRPr lang="de-CH" sz="2000" dirty="0">
              <a:solidFill>
                <a:schemeClr val="bg1"/>
              </a:solidFill>
              <a:latin typeface="FontAwesome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478434" y="539877"/>
            <a:ext cx="3206450" cy="7985269"/>
          </a:xfrm>
          <a:prstGeom prst="rect">
            <a:avLst/>
          </a:prstGeom>
          <a:noFill/>
        </p:spPr>
        <p:txBody>
          <a:bodyPr wrap="square" lIns="135642" tIns="67821" rIns="0" bIns="67821" rtlCol="0">
            <a:spAutoFit/>
          </a:bodyPr>
          <a:lstStyle/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Aufträge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BSI CRM 12 (08-4T)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CRM Walbusch </a:t>
            </a:r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…</a:t>
            </a:r>
            <a:endParaRPr lang="de-CH" sz="14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 (12-85)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BSI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Scout 3 – 2014/6 </a:t>
            </a: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Luna …</a:t>
            </a:r>
            <a:endParaRPr lang="de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Scout </a:t>
            </a:r>
            <a:r>
              <a:rPr lang="de-CH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(14-4J)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Aktive </a:t>
            </a: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Kampagnen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Menü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Buchungen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Kurse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Standardverteiler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Geschäftsvorfälle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Kommunikationen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Aufgaben</a:t>
            </a:r>
          </a:p>
          <a:p>
            <a:pPr>
              <a:lnSpc>
                <a:spcPts val="3400"/>
              </a:lnSpc>
              <a:tabLst>
                <a:tab pos="361950" algn="l"/>
                <a:tab pos="714375" algn="l"/>
                <a:tab pos="1076325" algn="l"/>
                <a:tab pos="1438275" algn="l"/>
                <a:tab pos="1790700" algn="l"/>
              </a:tabLst>
            </a:pPr>
            <a:r>
              <a:rPr lang="de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Gesperrte Objekte</a:t>
            </a:r>
          </a:p>
        </p:txBody>
      </p:sp>
      <p:cxnSp>
        <p:nvCxnSpPr>
          <p:cNvPr id="16" name="Gerade Verbindung 15"/>
          <p:cNvCxnSpPr/>
          <p:nvPr/>
        </p:nvCxnSpPr>
        <p:spPr>
          <a:xfrm>
            <a:off x="3673102" y="624606"/>
            <a:ext cx="14110073" cy="0"/>
          </a:xfrm>
          <a:prstGeom prst="line">
            <a:avLst/>
          </a:prstGeom>
          <a:ln w="127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/>
          <p:cNvSpPr/>
          <p:nvPr/>
        </p:nvSpPr>
        <p:spPr>
          <a:xfrm>
            <a:off x="6630787" y="-2"/>
            <a:ext cx="2952328" cy="768625"/>
          </a:xfrm>
          <a:prstGeom prst="rect">
            <a:avLst/>
          </a:prstGeom>
          <a:solidFill>
            <a:srgbClr val="FEFEFE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62602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V="1">
            <a:off x="9583115" y="1"/>
            <a:ext cx="0" cy="624605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45775" y="83702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14076163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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4536786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Telefon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15372307" y="1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200" dirty="0">
                <a:solidFill>
                  <a:srgbClr val="666666"/>
                </a:solidFill>
                <a:latin typeface="FontAwesome" pitchFamily="50" charset="0"/>
              </a:rPr>
              <a:t></a:t>
            </a:r>
            <a:endParaRPr lang="de-CH" sz="2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5890550" y="2"/>
            <a:ext cx="86409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bsh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16164395" y="2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24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12391404" y="-2"/>
            <a:ext cx="648072" cy="6246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de-CH" sz="2200" dirty="0" smtClean="0">
                <a:solidFill>
                  <a:srgbClr val="666666"/>
                </a:solidFill>
                <a:latin typeface="FontAwesome" pitchFamily="50" charset="0"/>
              </a:rPr>
              <a:t></a:t>
            </a:r>
            <a:endParaRPr lang="de-CH" sz="3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12852027" y="2"/>
            <a:ext cx="1224136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Assistent</a:t>
            </a:r>
            <a:endParaRPr lang="de-CH" sz="16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673101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BSI CRM Walbusch Phase …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Bearbeiten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6666112" y="-1"/>
            <a:ext cx="2952924" cy="62460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de-CH" sz="16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Kundenanfrage</a:t>
            </a:r>
          </a:p>
          <a:p>
            <a:r>
              <a:rPr lang="de-CH" sz="1200" dirty="0" smtClean="0">
                <a:solidFill>
                  <a:srgbClr val="006C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(Nicht identifiziert)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5723235" y="891153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006C86"/>
          </a:solidFill>
          <a:ln w="12700">
            <a:solidFill>
              <a:srgbClr val="006C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300" b="1" dirty="0"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  <a:r>
              <a:rPr lang="de-CH" sz="1300" b="1" dirty="0">
                <a:latin typeface="FontAwesome" pitchFamily="50" charset="0"/>
                <a:cs typeface="Arial" panose="020B0604020202020204" pitchFamily="34" charset="0"/>
              </a:rPr>
              <a:t> </a:t>
            </a:r>
            <a:r>
              <a:rPr lang="de-CH" sz="1400" dirty="0">
                <a:solidFill>
                  <a:schemeClr val="bg1"/>
                </a:solidFill>
                <a:latin typeface="FontAwesome" pitchFamily="50" charset="0"/>
              </a:rPr>
              <a:t></a:t>
            </a:r>
            <a:endParaRPr lang="de-CH" sz="1300" b="1" dirty="0">
              <a:latin typeface="FontAwesome" pitchFamily="50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3863167" y="885770"/>
            <a:ext cx="162018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CH" sz="1400" dirty="0">
                <a:solidFill>
                  <a:srgbClr val="333333"/>
                </a:solidFill>
                <a:latin typeface="FontAwesome" pitchFamily="50" charset="0"/>
              </a:rPr>
              <a:t></a:t>
            </a:r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3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42" name="Abgerundetes Rechteck 41"/>
          <p:cNvSpPr/>
          <p:nvPr/>
        </p:nvSpPr>
        <p:spPr>
          <a:xfrm>
            <a:off x="6011267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WALBUSCH</a:t>
            </a:r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3863167" y="2361666"/>
            <a:ext cx="2292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Betreff                                *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6011267" y="2867900"/>
            <a:ext cx="3960440" cy="432048"/>
          </a:xfrm>
          <a:prstGeom prst="roundRect">
            <a:avLst>
              <a:gd name="adj" fmla="val 7849"/>
            </a:avLst>
          </a:prstGeom>
          <a:solidFill>
            <a:srgbClr val="EFEFEF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13-N4</a:t>
            </a:r>
            <a:endParaRPr lang="de-CH" sz="1300" dirty="0">
              <a:solidFill>
                <a:srgbClr val="666666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3863167" y="2937730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Auftragsnummer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715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Gerade Verbindung 2"/>
          <p:cNvCxnSpPr/>
          <p:nvPr/>
        </p:nvCxnSpPr>
        <p:spPr>
          <a:xfrm>
            <a:off x="3863167" y="1981861"/>
            <a:ext cx="13588608" cy="0"/>
          </a:xfrm>
          <a:prstGeom prst="line">
            <a:avLst/>
          </a:prstGeom>
          <a:ln w="38100"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bgerundetes Rechteck 51"/>
          <p:cNvSpPr/>
          <p:nvPr/>
        </p:nvSpPr>
        <p:spPr>
          <a:xfrm>
            <a:off x="13167161" y="2291836"/>
            <a:ext cx="3960440" cy="432048"/>
          </a:xfrm>
          <a:prstGeom prst="roundRect">
            <a:avLst>
              <a:gd name="adj" fmla="val 7849"/>
            </a:avLst>
          </a:prstGeom>
          <a:solidFill>
            <a:schemeClr val="bg1"/>
          </a:solidFill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endParaRPr lang="de-CH" sz="1300" dirty="0">
              <a:solidFill>
                <a:srgbClr val="333333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11019061" y="2361666"/>
            <a:ext cx="21481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3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Kommentar</a:t>
            </a:r>
            <a:endParaRPr lang="de-CH" sz="13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609" y="2363845"/>
            <a:ext cx="263827" cy="290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feld 54"/>
          <p:cNvSpPr txBox="1"/>
          <p:nvPr/>
        </p:nvSpPr>
        <p:spPr>
          <a:xfrm>
            <a:off x="8934471" y="763240"/>
            <a:ext cx="15645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Anfrage erfassen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13.02.15 14:44</a:t>
            </a:r>
          </a:p>
          <a:p>
            <a:r>
              <a:rPr lang="de-CH" sz="1200" dirty="0" smtClean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André Wegmüller</a:t>
            </a:r>
            <a:endParaRPr lang="de-CH" sz="1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10974120" y="768623"/>
            <a:ext cx="27363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1400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Schriftliche Korrespondenz</a:t>
            </a:r>
          </a:p>
          <a:p>
            <a:r>
              <a:rPr lang="de-CH" sz="1200" b="0" dirty="0"/>
              <a:t>13.02.15 14:50</a:t>
            </a:r>
          </a:p>
          <a:p>
            <a:r>
              <a:rPr lang="de-CH" sz="1200" b="0" dirty="0"/>
              <a:t>André Wegmüller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3782432" y="768623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Anzeige Dokument</a:t>
            </a:r>
          </a:p>
          <a:p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Erfasser des Geschäftsvorfalls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reihandform 66"/>
          <p:cNvSpPr/>
          <p:nvPr/>
        </p:nvSpPr>
        <p:spPr>
          <a:xfrm>
            <a:off x="10686088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0" name="Freihandform 69"/>
          <p:cNvSpPr/>
          <p:nvPr/>
        </p:nvSpPr>
        <p:spPr>
          <a:xfrm>
            <a:off x="13608946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6" name="Gerade Verbindung 75"/>
          <p:cNvCxnSpPr/>
          <p:nvPr/>
        </p:nvCxnSpPr>
        <p:spPr>
          <a:xfrm>
            <a:off x="8554781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/>
        </p:nvCxnSpPr>
        <p:spPr>
          <a:xfrm>
            <a:off x="17460087" y="769144"/>
            <a:ext cx="0" cy="647551"/>
          </a:xfrm>
          <a:prstGeom prst="line">
            <a:avLst/>
          </a:prstGeom>
          <a:ln>
            <a:solidFill>
              <a:srgbClr val="CC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16336655" y="768623"/>
            <a:ext cx="10031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Nachfa</a:t>
            </a:r>
            <a:r>
              <a:rPr lang="de-CH" sz="14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200" dirty="0" err="1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</a:t>
            </a:r>
            <a:r>
              <a:rPr lang="de-CH" sz="12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16149433" y="769144"/>
            <a:ext cx="147637" cy="633412"/>
          </a:xfrm>
          <a:custGeom>
            <a:avLst/>
            <a:gdLst>
              <a:gd name="connsiteX0" fmla="*/ 0 w 147637"/>
              <a:gd name="connsiteY0" fmla="*/ 0 h 633412"/>
              <a:gd name="connsiteX1" fmla="*/ 0 w 147637"/>
              <a:gd name="connsiteY1" fmla="*/ 166687 h 633412"/>
              <a:gd name="connsiteX2" fmla="*/ 147637 w 147637"/>
              <a:gd name="connsiteY2" fmla="*/ 314324 h 633412"/>
              <a:gd name="connsiteX3" fmla="*/ 0 w 147637"/>
              <a:gd name="connsiteY3" fmla="*/ 461961 h 633412"/>
              <a:gd name="connsiteX4" fmla="*/ 0 w 147637"/>
              <a:gd name="connsiteY4" fmla="*/ 633412 h 633412"/>
              <a:gd name="connsiteX5" fmla="*/ 2381 w 147637"/>
              <a:gd name="connsiteY5" fmla="*/ 633412 h 63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637" h="633412">
                <a:moveTo>
                  <a:pt x="0" y="0"/>
                </a:moveTo>
                <a:lnTo>
                  <a:pt x="0" y="166687"/>
                </a:lnTo>
                <a:lnTo>
                  <a:pt x="147637" y="314324"/>
                </a:lnTo>
                <a:lnTo>
                  <a:pt x="0" y="461961"/>
                </a:lnTo>
                <a:lnTo>
                  <a:pt x="0" y="633412"/>
                </a:lnTo>
                <a:lnTo>
                  <a:pt x="2381" y="633412"/>
                </a:lnTo>
              </a:path>
            </a:pathLst>
          </a:cu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Rechteck 79"/>
          <p:cNvSpPr/>
          <p:nvPr/>
        </p:nvSpPr>
        <p:spPr>
          <a:xfrm>
            <a:off x="8679146" y="806723"/>
            <a:ext cx="327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>
                <a:latin typeface="FontAwesome" pitchFamily="50" charset="0"/>
              </a:rPr>
              <a:t>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3863167" y="1365908"/>
            <a:ext cx="2364124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de-CH" sz="1300" dirty="0" smtClean="0">
                <a:solidFill>
                  <a:srgbClr val="66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Weitere Funktionen</a:t>
            </a:r>
            <a:endParaRPr lang="de-CH" sz="13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5219179" y="1368154"/>
            <a:ext cx="648072" cy="624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de-CH" sz="1800" dirty="0">
                <a:solidFill>
                  <a:srgbClr val="666666"/>
                </a:solidFill>
                <a:latin typeface="FontAwesome" pitchFamily="50" charset="0"/>
              </a:rPr>
              <a:t></a:t>
            </a:r>
            <a:endParaRPr lang="de-CH" sz="120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1246</Words>
  <Application>Microsoft Office PowerPoint</Application>
  <PresentationFormat>Benutzerdefiniert</PresentationFormat>
  <Paragraphs>959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Tema di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*** OLD ***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Beat Schwarzentrub</cp:lastModifiedBy>
  <cp:revision>174</cp:revision>
  <dcterms:created xsi:type="dcterms:W3CDTF">2014-05-28T14:50:04Z</dcterms:created>
  <dcterms:modified xsi:type="dcterms:W3CDTF">2015-02-27T16:15:43Z</dcterms:modified>
</cp:coreProperties>
</file>