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0" r:id="rId4"/>
    <p:sldId id="272" r:id="rId5"/>
    <p:sldId id="284" r:id="rId6"/>
    <p:sldId id="283" r:id="rId7"/>
    <p:sldId id="277" r:id="rId8"/>
    <p:sldId id="275" r:id="rId9"/>
    <p:sldId id="279" r:id="rId10"/>
    <p:sldId id="286" r:id="rId11"/>
    <p:sldId id="287" r:id="rId12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>
      <p:cViewPr>
        <p:scale>
          <a:sx n="50" d="100"/>
          <a:sy n="50" d="100"/>
        </p:scale>
        <p:origin x="-1908" y="-606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Forms</a:t>
            </a:r>
            <a:endParaRPr lang="de-CH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67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3860139" y="1598607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22473" y="2009095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04" name="Rectangle 10"/>
          <p:cNvSpPr/>
          <p:nvPr/>
        </p:nvSpPr>
        <p:spPr>
          <a:xfrm>
            <a:off x="3840867" y="655087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3555" y="132958"/>
            <a:ext cx="2948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Kundenanfrage - Schritt 1 von 3</a:t>
            </a:r>
            <a:endParaRPr lang="de-CH" sz="16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8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8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4" name="Rectangle 10"/>
            <p:cNvSpPr/>
            <p:nvPr/>
          </p:nvSpPr>
          <p:spPr>
            <a:xfrm>
              <a:off x="268202" y="13003743"/>
              <a:ext cx="28568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Anruf </a:t>
              </a:r>
              <a:r>
                <a:rPr lang="de-CH" sz="1600" dirty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Hans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Muster</a:t>
              </a:r>
              <a:endParaRPr lang="de-CH" sz="1600" dirty="0">
                <a:solidFill>
                  <a:schemeClr val="accent6"/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96" name="Rectangle 95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35203" y="604603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3716123" y="1602354"/>
            <a:ext cx="0" cy="1104339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86861" y="4385359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651955" y="1321827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André Wegmüller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148171" y="4087404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148000" y="7831820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902337" y="41309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3902337" y="78903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860139" y="4527082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34919"/>
              </p:ext>
            </p:extLst>
          </p:nvPr>
        </p:nvGraphicFramePr>
        <p:xfrm>
          <a:off x="13913097" y="4980315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3911862" y="4980075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911862" y="6844319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6163" y="7018787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3996746" y="7117182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7" name="Rectangle 116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18" name="Rechteck 21"/>
          <p:cNvSpPr/>
          <p:nvPr/>
        </p:nvSpPr>
        <p:spPr>
          <a:xfrm>
            <a:off x="3852000" y="152534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23035" y="3961695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860139" y="1326480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67051" y="4620878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21"/>
          <p:cNvSpPr/>
          <p:nvPr/>
        </p:nvSpPr>
        <p:spPr>
          <a:xfrm>
            <a:off x="12171200" y="12279225"/>
            <a:ext cx="129234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Weiter   &gt;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hteck 21"/>
          <p:cNvSpPr/>
          <p:nvPr/>
        </p:nvSpPr>
        <p:spPr>
          <a:xfrm>
            <a:off x="3923035" y="12277588"/>
            <a:ext cx="1231427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&lt; Zurück  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hteck 21"/>
          <p:cNvSpPr/>
          <p:nvPr/>
        </p:nvSpPr>
        <p:spPr>
          <a:xfrm>
            <a:off x="11004970" y="12279225"/>
            <a:ext cx="98296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Bonus 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01196" y="887239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3673103" y="1416695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86104" y="887239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84684" y="11281791"/>
            <a:ext cx="349948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Eingangskommunikation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#1009566 Kundenanfrage</a:t>
            </a:r>
          </a:p>
          <a:p>
            <a:pPr>
              <a:lnSpc>
                <a:spcPct val="150000"/>
              </a:lnSpc>
            </a:pP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#1009567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Kundenanfrage</a:t>
            </a:r>
          </a:p>
          <a:p>
            <a:pPr>
              <a:lnSpc>
                <a:spcPct val="150000"/>
              </a:lnSpc>
            </a:pP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1009590 Customer Service	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067051" y="503787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Oval 139"/>
          <p:cNvSpPr/>
          <p:nvPr/>
        </p:nvSpPr>
        <p:spPr>
          <a:xfrm>
            <a:off x="4067051" y="5485167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Oval 140"/>
          <p:cNvSpPr/>
          <p:nvPr/>
        </p:nvSpPr>
        <p:spPr>
          <a:xfrm>
            <a:off x="4067051" y="59019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Oval 141"/>
          <p:cNvSpPr/>
          <p:nvPr/>
        </p:nvSpPr>
        <p:spPr>
          <a:xfrm>
            <a:off x="4067051" y="631323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Oval 142"/>
          <p:cNvSpPr/>
          <p:nvPr/>
        </p:nvSpPr>
        <p:spPr>
          <a:xfrm>
            <a:off x="4067051" y="6752907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Oval 143"/>
          <p:cNvSpPr/>
          <p:nvPr/>
        </p:nvSpPr>
        <p:spPr>
          <a:xfrm>
            <a:off x="4067051" y="717271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Oval 144"/>
          <p:cNvSpPr/>
          <p:nvPr/>
        </p:nvSpPr>
        <p:spPr>
          <a:xfrm>
            <a:off x="4124607" y="6813103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6" name="Group 145"/>
          <p:cNvGrpSpPr/>
          <p:nvPr/>
        </p:nvGrpSpPr>
        <p:grpSpPr>
          <a:xfrm>
            <a:off x="8136630" y="624607"/>
            <a:ext cx="250901" cy="799096"/>
            <a:chOff x="5445608" y="624605"/>
            <a:chExt cx="324036" cy="648073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358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3860139" y="1598607"/>
            <a:ext cx="3647147" cy="2316313"/>
          </a:xfrm>
          <a:prstGeom prst="roundRect">
            <a:avLst>
              <a:gd name="adj" fmla="val 87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3922473" y="2009095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04" name="Rectangle 10"/>
          <p:cNvSpPr/>
          <p:nvPr/>
        </p:nvSpPr>
        <p:spPr>
          <a:xfrm>
            <a:off x="3840867" y="655087"/>
            <a:ext cx="6373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Anfrage erfassen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Schriftliche Korrespondenz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 </a:t>
            </a:r>
            <a:r>
              <a:rPr lang="de-CH" sz="16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Anzeige Dokument</a:t>
            </a:r>
            <a:endParaRPr lang="de-CH" sz="16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03555" y="132958"/>
            <a:ext cx="29482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Kundenanfrage - Schritt 1 von 3</a:t>
            </a:r>
            <a:endParaRPr lang="de-CH" sz="16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8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8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4" name="Rectangle 10"/>
            <p:cNvSpPr/>
            <p:nvPr/>
          </p:nvSpPr>
          <p:spPr>
            <a:xfrm>
              <a:off x="268202" y="13003743"/>
              <a:ext cx="28568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Anruf </a:t>
              </a:r>
              <a:r>
                <a:rPr lang="de-CH" sz="1600" dirty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Hans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Muster</a:t>
              </a:r>
              <a:endParaRPr lang="de-CH" sz="1600" dirty="0">
                <a:solidFill>
                  <a:schemeClr val="accent6"/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96" name="Rectangle 95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11123835" y="1776735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Komplexer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Kontext-Bereich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Details zu Prozess-Schritt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35203" y="604603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3716123" y="1602354"/>
            <a:ext cx="0" cy="11043397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286861" y="4385359"/>
            <a:ext cx="3164566" cy="358406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Wiedervorlage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Telefonisch weiterleiten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abschliessen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Geschäftsvorfall zuweisen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Schriftliche Korrespondenz</a:t>
            </a:r>
          </a:p>
          <a:p>
            <a:pPr>
              <a:lnSpc>
                <a:spcPct val="20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Schriftlich weiterleiten</a:t>
            </a:r>
          </a:p>
          <a:p>
            <a:pPr>
              <a:lnSpc>
                <a:spcPct val="20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5651955" y="1321827"/>
            <a:ext cx="2400695" cy="23991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13.06.2014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André Wegmüller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Telefon</a:t>
            </a:r>
          </a:p>
          <a:p>
            <a:pPr>
              <a:lnSpc>
                <a:spcPct val="1500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Hans Muster,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SWISSPOST AG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4148171" y="4087404"/>
            <a:ext cx="2400695" cy="460132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Andere Kommunikation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4148000" y="7831820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err="1" smtClean="0">
                <a:latin typeface="Eyrhoavdoykqfqglrijbhcjkdbb" panose="020B0504030101020102" pitchFamily="34" charset="0"/>
              </a:rPr>
              <a:t>Know-How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902337" y="413094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3902337" y="789032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3860139" y="4527082"/>
            <a:ext cx="374441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dirty="0" smtClean="0">
                <a:latin typeface="Eyrhoavdoykqfqglrijbhcjkdbb" panose="020B0504030101020102" pitchFamily="34" charset="0"/>
              </a:rPr>
              <a:t>Offene Kommunikation     </a:t>
            </a:r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anzeigen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39383"/>
              </p:ext>
            </p:extLst>
          </p:nvPr>
        </p:nvGraphicFramePr>
        <p:xfrm>
          <a:off x="13913097" y="4980315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latin typeface="Eyrhoavdoykqfqglrijbhcjkdbb" panose="020B0504030101020102" pitchFamily="34" charset="0"/>
                        </a:rPr>
                      </a:b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von </a:t>
                      </a:r>
                      <a:r>
                        <a:rPr lang="de-CH" sz="1200" dirty="0" err="1" smtClean="0">
                          <a:latin typeface="Eyrhoavdoykqfqglrijbhcjkdbb" panose="020B0504030101020102" pitchFamily="34" charset="0"/>
                        </a:rPr>
                        <a:t>Wegmueller</a:t>
                      </a:r>
                      <a:r>
                        <a:rPr lang="de-CH" sz="1200" dirty="0" smtClean="0">
                          <a:latin typeface="Eyrhoavdoykqfqglrijbhcjkdbb" panose="020B0504030101020102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latin typeface="Eyrhoavdoykqfqglrijbhcjkdbb" panose="020B0504030101020102" pitchFamily="34" charset="0"/>
                        </a:rPr>
                        <a:t> André</a:t>
                      </a:r>
                      <a:endParaRPr lang="de-CH" sz="1200" dirty="0" smtClean="0">
                        <a:latin typeface="Eyrhoavdoykqfqglrijbhcjkdbb" panose="020B0504030101020102" pitchFamily="34" charset="0"/>
                      </a:endParaRPr>
                    </a:p>
                    <a:p>
                      <a:endParaRPr lang="de-CH" sz="1200" dirty="0">
                        <a:latin typeface="Eyrhoavdoykqfqglrijbhcjkdbb" panose="020B0504030101020102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13911862" y="4980075"/>
            <a:ext cx="35903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911862" y="6844319"/>
            <a:ext cx="3590335" cy="79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4076163" y="7018787"/>
            <a:ext cx="3024336" cy="352410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400" u="sng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</a:t>
            </a:r>
            <a:endParaRPr lang="de-CH" sz="1400" u="sng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13996746" y="7117182"/>
            <a:ext cx="144000" cy="144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tangle 106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17" name="Rectangle 116"/>
          <p:cNvSpPr/>
          <p:nvPr/>
        </p:nvSpPr>
        <p:spPr>
          <a:xfrm rot="16200000">
            <a:off x="17312361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18" name="Rechteck 21"/>
          <p:cNvSpPr/>
          <p:nvPr/>
        </p:nvSpPr>
        <p:spPr>
          <a:xfrm>
            <a:off x="3852000" y="152534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923035" y="3961695"/>
            <a:ext cx="2400695" cy="42563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sz="1400" b="1" dirty="0" smtClean="0">
                <a:latin typeface="Eyrhoavdoykqfqglrijbhcjkdbb" panose="020B0504030101020102" pitchFamily="34" charset="0"/>
              </a:rPr>
              <a:t>Nächster Schritt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3860139" y="1326480"/>
            <a:ext cx="2400695" cy="207595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ct val="150000"/>
              </a:lnSpc>
            </a:pPr>
            <a:endParaRPr lang="de-CH" sz="1400" b="1" dirty="0" smtClean="0"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am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Erfasst von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Eingangskanal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Ausgangskanal</a:t>
            </a:r>
          </a:p>
          <a:p>
            <a:pPr>
              <a:lnSpc>
                <a:spcPct val="150000"/>
              </a:lnSpc>
            </a:pPr>
            <a:r>
              <a:rPr lang="de-CH" sz="1400" dirty="0" err="1" smtClean="0">
                <a:latin typeface="Eyrhoavdoykqfqglrijbhcjkdbb" panose="020B0504030101020102" pitchFamily="34" charset="0"/>
              </a:rPr>
              <a:t>Identifzierte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Person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067051" y="4620878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Rechteck 21"/>
          <p:cNvSpPr/>
          <p:nvPr/>
        </p:nvSpPr>
        <p:spPr>
          <a:xfrm>
            <a:off x="12171200" y="12279225"/>
            <a:ext cx="129234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Weiter   &gt;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2" name="Rechteck 21"/>
          <p:cNvSpPr/>
          <p:nvPr/>
        </p:nvSpPr>
        <p:spPr>
          <a:xfrm>
            <a:off x="3923035" y="12277588"/>
            <a:ext cx="1231427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&lt; Zurück  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3" name="Rechteck 21"/>
          <p:cNvSpPr/>
          <p:nvPr/>
        </p:nvSpPr>
        <p:spPr>
          <a:xfrm>
            <a:off x="11004970" y="12279225"/>
            <a:ext cx="98296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Bonus 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801196" y="887239"/>
            <a:ext cx="2400695" cy="50629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16.06.2014 16:31</a:t>
            </a:r>
          </a:p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André Wegmüller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3673103" y="1416695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686104" y="887239"/>
            <a:ext cx="2400695" cy="321633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Erfasser der Geschäftsvorfalls</a:t>
            </a:r>
            <a:endParaRPr lang="de-CH" sz="12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1284684" y="11281791"/>
            <a:ext cx="3499484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Eingangskommunikation</a:t>
            </a:r>
          </a:p>
          <a:p>
            <a:pPr>
              <a:lnSpc>
                <a:spcPct val="150000"/>
              </a:lnSpc>
            </a:pP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#1009566 Kundenanfrage</a:t>
            </a:r>
          </a:p>
          <a:p>
            <a:pPr>
              <a:lnSpc>
                <a:spcPct val="150000"/>
              </a:lnSpc>
            </a:pP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#1009567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Kundenanfrage</a:t>
            </a:r>
          </a:p>
          <a:p>
            <a:pPr>
              <a:lnSpc>
                <a:spcPct val="150000"/>
              </a:lnSpc>
            </a:pPr>
            <a:r>
              <a:rPr lang="de-CH" sz="1400" dirty="0">
                <a:solidFill>
                  <a:schemeClr val="tx1"/>
                </a:solidFill>
                <a:latin typeface="Eyrhoavdoykqfqglrijbhcjkdbb" panose="020B0504030101020102" pitchFamily="34" charset="0"/>
              </a:rPr>
              <a:t>#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1009590 Customer Service	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pPr>
              <a:lnSpc>
                <a:spcPct val="150000"/>
              </a:lnSpc>
            </a:pP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4067051" y="503787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Oval 139"/>
          <p:cNvSpPr/>
          <p:nvPr/>
        </p:nvSpPr>
        <p:spPr>
          <a:xfrm>
            <a:off x="4067051" y="5485167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Oval 140"/>
          <p:cNvSpPr/>
          <p:nvPr/>
        </p:nvSpPr>
        <p:spPr>
          <a:xfrm>
            <a:off x="4067051" y="5901975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Oval 141"/>
          <p:cNvSpPr/>
          <p:nvPr/>
        </p:nvSpPr>
        <p:spPr>
          <a:xfrm>
            <a:off x="4067051" y="631323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Oval 142"/>
          <p:cNvSpPr/>
          <p:nvPr/>
        </p:nvSpPr>
        <p:spPr>
          <a:xfrm>
            <a:off x="4067051" y="6752907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Oval 143"/>
          <p:cNvSpPr/>
          <p:nvPr/>
        </p:nvSpPr>
        <p:spPr>
          <a:xfrm>
            <a:off x="4067051" y="7172719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Oval 144"/>
          <p:cNvSpPr/>
          <p:nvPr/>
        </p:nvSpPr>
        <p:spPr>
          <a:xfrm>
            <a:off x="4124607" y="6813103"/>
            <a:ext cx="67410" cy="6741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46" name="Group 145"/>
          <p:cNvGrpSpPr/>
          <p:nvPr/>
        </p:nvGrpSpPr>
        <p:grpSpPr>
          <a:xfrm>
            <a:off x="8136630" y="624607"/>
            <a:ext cx="250901" cy="799096"/>
            <a:chOff x="5445608" y="624605"/>
            <a:chExt cx="324036" cy="648073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3923034" y="10345687"/>
            <a:ext cx="2711491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Popup für Prozesse die zur Kommunikation gehören / weiterer Prozess starten</a:t>
            </a:r>
          </a:p>
        </p:txBody>
      </p:sp>
    </p:spTree>
    <p:extLst>
      <p:ext uri="{BB962C8B-B14F-4D97-AF65-F5344CB8AC3E}">
        <p14:creationId xmlns:p14="http://schemas.microsoft.com/office/powerpoint/2010/main" val="13610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84" name="Rechteck 18"/>
          <p:cNvSpPr/>
          <p:nvPr/>
        </p:nvSpPr>
        <p:spPr>
          <a:xfrm>
            <a:off x="-81436" y="-743545"/>
            <a:ext cx="17974023" cy="660661"/>
          </a:xfrm>
          <a:prstGeom prst="rect">
            <a:avLst/>
          </a:prstGeom>
          <a:solidFill>
            <a:schemeClr val="accent5">
              <a:lumMod val="60000"/>
              <a:lumOff val="4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70612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OK       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52000" y="840631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9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9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4" name="Rectangle 10"/>
            <p:cNvSpPr/>
            <p:nvPr/>
          </p:nvSpPr>
          <p:spPr>
            <a:xfrm>
              <a:off x="268202" y="13003743"/>
              <a:ext cx="4039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Neuer Auftrag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96" name="Rechteck 21"/>
          <p:cNvSpPr/>
          <p:nvPr/>
        </p:nvSpPr>
        <p:spPr>
          <a:xfrm>
            <a:off x="9403461" y="170612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Neuer Auftrag</a:t>
            </a:r>
            <a:endParaRPr lang="de-CH" sz="1600" b="1" dirty="0"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36444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70612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OK       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9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9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4" name="Rectangle 10"/>
            <p:cNvSpPr/>
            <p:nvPr/>
          </p:nvSpPr>
          <p:spPr>
            <a:xfrm>
              <a:off x="268202" y="13003743"/>
              <a:ext cx="4039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Neuer Auftrag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96" name="Rechteck 21"/>
          <p:cNvSpPr/>
          <p:nvPr/>
        </p:nvSpPr>
        <p:spPr>
          <a:xfrm>
            <a:off x="9403461" y="170612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Neuer Auftrag</a:t>
            </a:r>
            <a:endParaRPr lang="de-CH" sz="1600" b="1" dirty="0"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16068" y="10430466"/>
            <a:ext cx="2526847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Baum verstecken 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(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Fullscreen Form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). Klick 1 = 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Breadcrumb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098579" y="810667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«Hamburger»-Menü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Mit weiteren Funktionen (heute Link-Buttons)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4220179" y="11929863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immer geöffnet sind.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506687" y="11929863"/>
            <a:ext cx="3496468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Forms die aktuell geöffnet sind. «Aufträge» ist die aktuelle Tabellen-Sicht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Browsing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)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1" name="Straight Arrow Connector 10"/>
          <p:cNvCxnSpPr>
            <a:stCxn id="75" idx="2"/>
          </p:cNvCxnSpPr>
          <p:nvPr/>
        </p:nvCxnSpPr>
        <p:spPr>
          <a:xfrm flipH="1">
            <a:off x="469032" y="11078538"/>
            <a:ext cx="1110460" cy="10673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8531547" y="810667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Form-Titel zentriert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Basis-Buttons links oben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852000" y="840631"/>
            <a:ext cx="3993472" cy="1102669"/>
            <a:chOff x="3922473" y="840631"/>
            <a:chExt cx="3993472" cy="1102669"/>
          </a:xfrm>
        </p:grpSpPr>
        <p:sp>
          <p:nvSpPr>
            <p:cNvPr id="97" name="Rectangle 96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9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70612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OK       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9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93" name="Rectangle 10"/>
            <p:cNvSpPr/>
            <p:nvPr/>
          </p:nvSpPr>
          <p:spPr>
            <a:xfrm>
              <a:off x="13860139" y="12839679"/>
              <a:ext cx="1552028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6"/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6"/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Hans Muster</a:t>
              </a:r>
              <a:endParaRPr lang="de-CH" sz="1600" dirty="0">
                <a:solidFill>
                  <a:schemeClr val="accent6"/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4" name="Rectangle 10"/>
            <p:cNvSpPr/>
            <p:nvPr/>
          </p:nvSpPr>
          <p:spPr>
            <a:xfrm>
              <a:off x="268202" y="13003743"/>
              <a:ext cx="4039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Neuer Auftrag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96" name="Rechteck 21"/>
          <p:cNvSpPr/>
          <p:nvPr/>
        </p:nvSpPr>
        <p:spPr>
          <a:xfrm>
            <a:off x="9403461" y="170612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Neuer Auftrag</a:t>
            </a:r>
            <a:endParaRPr lang="de-CH" sz="1600" b="1" dirty="0">
              <a:latin typeface="Eyrhoavdoykqfqglrijbhcjkdbb" panose="020B0504030101020102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197775" y="11626591"/>
            <a:ext cx="3499484" cy="10953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Herr 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Hans Muster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Pilgerstrasse 35</a:t>
            </a:r>
            <a:b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</a:br>
            <a:endParaRPr lang="de-CH" sz="500" dirty="0" smtClean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Auflegen      Halten      Telefonbuch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7256233" y="11641831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3788131" y="10705727"/>
            <a:ext cx="212423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Aktueller Anruf. Pfeil unten schliesst Popup. 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852000" y="840631"/>
            <a:ext cx="3993472" cy="1102669"/>
            <a:chOff x="3922473" y="840631"/>
            <a:chExt cx="3993472" cy="1102669"/>
          </a:xfrm>
        </p:grpSpPr>
        <p:sp>
          <p:nvSpPr>
            <p:cNvPr id="118" name="Rectangle 117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1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5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70612"/>
            <a:ext cx="17331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OK       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9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9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4" name="Rectangle 10"/>
            <p:cNvSpPr/>
            <p:nvPr/>
          </p:nvSpPr>
          <p:spPr>
            <a:xfrm>
              <a:off x="268202" y="13003743"/>
              <a:ext cx="4039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Neuer Auftrag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sp>
        <p:nvSpPr>
          <p:cNvPr id="96" name="Rechteck 21"/>
          <p:cNvSpPr/>
          <p:nvPr/>
        </p:nvSpPr>
        <p:spPr>
          <a:xfrm>
            <a:off x="9403461" y="170612"/>
            <a:ext cx="13965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Neuer Auftrag</a:t>
            </a:r>
            <a:endParaRPr lang="de-CH" sz="1600" b="1" dirty="0"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3788131" y="2649488"/>
            <a:ext cx="2295942" cy="795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Message-Box (</a:t>
            </a:r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Blur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-Effekt)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doch ein richtiger Dialog?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852000" y="840631"/>
            <a:ext cx="3993472" cy="1102669"/>
            <a:chOff x="3922473" y="840631"/>
            <a:chExt cx="3993472" cy="1102669"/>
          </a:xfrm>
        </p:grpSpPr>
        <p:sp>
          <p:nvSpPr>
            <p:cNvPr id="85" name="Rectangle 84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-1" y="1"/>
            <a:ext cx="17783175" cy="13514038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5" name="Group 14"/>
          <p:cNvGrpSpPr/>
          <p:nvPr/>
        </p:nvGrpSpPr>
        <p:grpSpPr>
          <a:xfrm>
            <a:off x="3687615" y="552599"/>
            <a:ext cx="14095560" cy="1384701"/>
            <a:chOff x="3687615" y="5601993"/>
            <a:chExt cx="14095560" cy="1384701"/>
          </a:xfrm>
        </p:grpSpPr>
        <p:sp>
          <p:nvSpPr>
            <p:cNvPr id="72" name="Rectangle 71"/>
            <p:cNvSpPr/>
            <p:nvPr/>
          </p:nvSpPr>
          <p:spPr>
            <a:xfrm>
              <a:off x="3687615" y="5670288"/>
              <a:ext cx="14095559" cy="1316406"/>
            </a:xfrm>
            <a:prstGeom prst="rect">
              <a:avLst/>
            </a:prstGeom>
            <a:solidFill>
              <a:schemeClr val="bg1">
                <a:lumMod val="9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CH" sz="16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78664" y="5746009"/>
              <a:ext cx="51648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sz="6500" b="1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?</a:t>
              </a:r>
              <a:endParaRPr lang="de-CH" sz="6500" b="1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682107" y="5601993"/>
              <a:ext cx="8890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dirty="0">
                  <a:latin typeface="Eyrhoavdoykqfqglrijbhcjkdbb" panose="020B0504030101020102" pitchFamily="34" charset="0"/>
                </a:rPr>
                <a:t>    </a:t>
              </a:r>
              <a:r>
                <a:rPr lang="de-CH" sz="1600" dirty="0" smtClean="0">
                  <a:latin typeface="Eyrhoavdoykqfqglrijbhcjkdbb" panose="020B0504030101020102" pitchFamily="34" charset="0"/>
                </a:rPr>
                <a:t>Möchten </a:t>
              </a:r>
              <a:r>
                <a:rPr lang="de-CH" sz="1600" dirty="0">
                  <a:latin typeface="Eyrhoavdoykqfqglrijbhcjkdbb" panose="020B0504030101020102" pitchFamily="34" charset="0"/>
                </a:rPr>
                <a:t>Sie wirklich abbrechen?</a:t>
              </a:r>
            </a:p>
            <a:p>
              <a:endParaRPr lang="de-CH" sz="1600" dirty="0">
                <a:latin typeface="Eyrhoavdoykqfqglrijbhcjkdbb" panose="020B0504030101020102" pitchFamily="34" charset="0"/>
              </a:endParaRPr>
            </a:p>
            <a:p>
              <a:r>
                <a:rPr lang="de-CH" sz="1600" b="1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     Ja      Nein</a:t>
              </a: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3687615" y="6986694"/>
              <a:ext cx="1409556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3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Wizard</a:t>
            </a:r>
            <a:endParaRPr lang="de-CH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407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2131" y="624607"/>
            <a:ext cx="6658643" cy="1044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52534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922473" y="1632719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04" name="Rectangle 10"/>
          <p:cNvSpPr/>
          <p:nvPr/>
        </p:nvSpPr>
        <p:spPr>
          <a:xfrm>
            <a:off x="3866267" y="655087"/>
            <a:ext cx="6195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Datenerfassung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    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Adresse auswählen          Neue Kommunikation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17010" y="132958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>
                <a:latin typeface="Eyrhoavdoykqfqglrijbhcjkdbb" panose="020B0504030101020102" pitchFamily="34" charset="0"/>
              </a:rPr>
              <a:t>Schnellerfassung </a:t>
            </a:r>
            <a:r>
              <a:rPr lang="de-CH" sz="1600" b="1" dirty="0" smtClean="0">
                <a:latin typeface="Eyrhoavdoykqfqglrijbhcjkdbb" panose="020B0504030101020102" pitchFamily="34" charset="0"/>
              </a:rPr>
              <a:t> - Schritt 1 von 3</a:t>
            </a:r>
            <a:endParaRPr lang="de-CH" sz="1600" b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81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83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4" name="Rectangle 10"/>
            <p:cNvSpPr/>
            <p:nvPr/>
          </p:nvSpPr>
          <p:spPr>
            <a:xfrm>
              <a:off x="268202" y="13003743"/>
              <a:ext cx="4273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Schnellerfassung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96" name="Rectangle 95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15196664" y="1386488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Einfacher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Fortschrittsanzeige oben v1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73103" y="1043287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452182" y="619842"/>
            <a:ext cx="205619" cy="411239"/>
            <a:chOff x="5445608" y="624605"/>
            <a:chExt cx="324036" cy="648073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613922" y="619842"/>
            <a:ext cx="205619" cy="411239"/>
            <a:chOff x="5445608" y="624605"/>
            <a:chExt cx="324036" cy="648073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115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17" name="Rechteck 21"/>
          <p:cNvSpPr/>
          <p:nvPr/>
        </p:nvSpPr>
        <p:spPr>
          <a:xfrm>
            <a:off x="12171200" y="12279225"/>
            <a:ext cx="129234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Weiter   &gt;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1742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2131" y="624607"/>
            <a:ext cx="6658643" cy="1044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1027" y="667587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922473" y="1538162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5321667" y="0"/>
            <a:ext cx="324036" cy="612693"/>
            <a:chOff x="5376839" y="11929862"/>
            <a:chExt cx="324036" cy="648073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5376839" y="11929862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5376839" y="12253898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"/>
          <p:cNvSpPr/>
          <p:nvPr/>
        </p:nvSpPr>
        <p:spPr>
          <a:xfrm>
            <a:off x="3851027" y="130693"/>
            <a:ext cx="6195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Datenerfassung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    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Adresse auswählen          Neue Kommunikation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7468263" y="0"/>
            <a:ext cx="324036" cy="612694"/>
            <a:chOff x="5376839" y="11929862"/>
            <a:chExt cx="324036" cy="648073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5376839" y="11929862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376839" y="12253898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3673103" y="1043287"/>
            <a:ext cx="1411007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5196664" y="1386488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Einfacher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Fortschrittsanzeige oben v2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0" y="12817423"/>
            <a:ext cx="17783175" cy="696616"/>
            <a:chOff x="0" y="12817423"/>
            <a:chExt cx="17783175" cy="696616"/>
          </a:xfrm>
        </p:grpSpPr>
        <p:pic>
          <p:nvPicPr>
            <p:cNvPr id="112" name="Picture 2" descr="C:\Users\awe\Desktop\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251" r="83128"/>
            <a:stretch/>
          </p:blipFill>
          <p:spPr bwMode="auto">
            <a:xfrm>
              <a:off x="17100499" y="12936351"/>
              <a:ext cx="6120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Rechteck 18"/>
            <p:cNvSpPr/>
            <p:nvPr/>
          </p:nvSpPr>
          <p:spPr>
            <a:xfrm>
              <a:off x="0" y="12817423"/>
              <a:ext cx="17783175" cy="696616"/>
            </a:xfrm>
            <a:prstGeom prst="rect">
              <a:avLst/>
            </a:prstGeom>
            <a:solidFill>
              <a:schemeClr val="bg1">
                <a:lumMod val="50000"/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3000" dirty="0"/>
            </a:p>
          </p:txBody>
        </p:sp>
        <p:sp>
          <p:nvSpPr>
            <p:cNvPr id="114" name="Rectangle 10"/>
            <p:cNvSpPr/>
            <p:nvPr/>
          </p:nvSpPr>
          <p:spPr>
            <a:xfrm>
              <a:off x="14213015" y="12839679"/>
              <a:ext cx="115929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</a:t>
              </a:r>
              <a:r>
                <a:rPr lang="de-CH" sz="3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Telefon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5" name="Rectangle 10"/>
            <p:cNvSpPr/>
            <p:nvPr/>
          </p:nvSpPr>
          <p:spPr>
            <a:xfrm>
              <a:off x="268202" y="13003743"/>
              <a:ext cx="42739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Aufträge      </a:t>
              </a:r>
              <a:r>
                <a:rPr lang="de-CH" sz="1600" dirty="0" smtClean="0">
                  <a:solidFill>
                    <a:schemeClr val="accent6"/>
                  </a:solidFill>
                  <a:latin typeface="Eyrhoavdoykqfqglrijbhcjkdbb" panose="020B0504030101020102" pitchFamily="34" charset="0"/>
                </a:rPr>
                <a:t>Schnellerfassung     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Firma anlegen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5444315" y="12911687"/>
              <a:ext cx="12795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20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</a:t>
              </a:r>
              <a:r>
                <a:rPr lang="de-CH" sz="2400" dirty="0" smtClean="0">
                  <a:solidFill>
                    <a:schemeClr val="accent5">
                      <a:lumMod val="7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de-CH" sz="1600" dirty="0" smtClean="0">
                  <a:solidFill>
                    <a:schemeClr val="accent5">
                      <a:lumMod val="75000"/>
                    </a:schemeClr>
                  </a:solidFill>
                  <a:latin typeface="Eyrhoavdoykqfqglrijbhcjkdbb" panose="020B0504030101020102" pitchFamily="34" charset="0"/>
                </a:rPr>
                <a:t>Prozesse</a:t>
              </a:r>
              <a:endPara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257622" y="722903"/>
            <a:ext cx="216000" cy="197118"/>
            <a:chOff x="14724235" y="81297"/>
            <a:chExt cx="648072" cy="427448"/>
          </a:xfrm>
        </p:grpSpPr>
        <p:sp>
          <p:nvSpPr>
            <p:cNvPr id="118" name="Rectangle 117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21" name="Rectangle 120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122" name="Rechteck 21"/>
          <p:cNvSpPr/>
          <p:nvPr/>
        </p:nvSpPr>
        <p:spPr>
          <a:xfrm>
            <a:off x="12171200" y="12279225"/>
            <a:ext cx="129234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Weiter   &gt;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12886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0" y="609367"/>
            <a:ext cx="179355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3852000" y="152534"/>
            <a:ext cx="10903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</a:t>
            </a:r>
            <a:endParaRPr lang="de-CH" sz="1600" b="1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3922473" y="1046175"/>
            <a:ext cx="3993472" cy="1102669"/>
            <a:chOff x="3922473" y="840631"/>
            <a:chExt cx="3993472" cy="1102669"/>
          </a:xfrm>
        </p:grpSpPr>
        <p:sp>
          <p:nvSpPr>
            <p:cNvPr id="10" name="Rectangle 9"/>
            <p:cNvSpPr/>
            <p:nvPr/>
          </p:nvSpPr>
          <p:spPr>
            <a:xfrm>
              <a:off x="5354232" y="840631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3" name="Rechteck 21"/>
            <p:cNvSpPr/>
            <p:nvPr/>
          </p:nvSpPr>
          <p:spPr>
            <a:xfrm>
              <a:off x="3923035" y="908201"/>
              <a:ext cx="8611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Vorname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53670" y="1520290"/>
              <a:ext cx="2561713" cy="4230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21"/>
            <p:cNvSpPr/>
            <p:nvPr/>
          </p:nvSpPr>
          <p:spPr>
            <a:xfrm>
              <a:off x="3922473" y="1587860"/>
              <a:ext cx="9893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400" dirty="0" smtClean="0">
                  <a:latin typeface="Eyrhoavdoykqfqglrijbhcjkdbb" panose="020B0504030101020102" pitchFamily="34" charset="0"/>
                </a:rPr>
                <a:t>Nachname</a:t>
              </a:r>
              <a:endParaRPr lang="de-CH" sz="1400" dirty="0">
                <a:latin typeface="Eyrhoavdoykqfqglrijbhcjkdbb" panose="020B0504030101020102" pitchFamily="34" charset="0"/>
              </a:endParaRPr>
            </a:p>
          </p:txBody>
        </p:sp>
      </p:grpSp>
      <p:sp>
        <p:nvSpPr>
          <p:cNvPr id="104" name="Rectangle 10"/>
          <p:cNvSpPr/>
          <p:nvPr/>
        </p:nvSpPr>
        <p:spPr>
          <a:xfrm>
            <a:off x="116194" y="12383397"/>
            <a:ext cx="5894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 smtClean="0">
                <a:latin typeface="Eyrhoavdoykqfqglrijbhcjkdbb" panose="020B0504030101020102" pitchFamily="34" charset="0"/>
              </a:rPr>
              <a:t>Datenerfassung</a:t>
            </a:r>
            <a:r>
              <a:rPr lang="de-CH" sz="1600" dirty="0">
                <a:latin typeface="Eyrhoavdoykqfqglrijbhcjkdbb" panose="020B0504030101020102" pitchFamily="34" charset="0"/>
              </a:rPr>
              <a:t> </a:t>
            </a:r>
            <a:r>
              <a:rPr lang="de-CH" sz="1600" dirty="0" smtClean="0">
                <a:latin typeface="Eyrhoavdoykqfqglrijbhcjkdbb" panose="020B0504030101020102" pitchFamily="34" charset="0"/>
              </a:rPr>
              <a:t>  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Adresse auswählen        Neue Kommunikation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0" y="12289903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00499" y="12936351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chemeClr val="bg1">
              <a:lumMod val="50000"/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86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268202" y="13003743"/>
            <a:ext cx="4273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Aufträge      </a:t>
            </a:r>
            <a:r>
              <a:rPr lang="de-CH" sz="1600" dirty="0" smtClean="0">
                <a:solidFill>
                  <a:schemeClr val="accent6"/>
                </a:solidFill>
                <a:latin typeface="Eyrhoavdoykqfqglrijbhcjkdbb" panose="020B0504030101020102" pitchFamily="34" charset="0"/>
              </a:rPr>
              <a:t>Schnellerfassung     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FontAwesome" pitchFamily="2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257622" y="215586"/>
            <a:ext cx="216000" cy="197118"/>
            <a:chOff x="14724235" y="81297"/>
            <a:chExt cx="648072" cy="427448"/>
          </a:xfrm>
        </p:grpSpPr>
        <p:sp>
          <p:nvSpPr>
            <p:cNvPr id="16" name="Rectangle 15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8" name="Rectangle 97"/>
          <p:cNvSpPr/>
          <p:nvPr/>
        </p:nvSpPr>
        <p:spPr>
          <a:xfrm rot="5400000">
            <a:off x="102449" y="11709677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3662331" y="12289903"/>
            <a:ext cx="189669" cy="549776"/>
            <a:chOff x="5376839" y="11929862"/>
            <a:chExt cx="324036" cy="64807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376839" y="11929862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5376839" y="12253898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642567" y="12289903"/>
            <a:ext cx="189669" cy="549776"/>
            <a:chOff x="5376839" y="11929862"/>
            <a:chExt cx="324036" cy="648073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5376839" y="11929862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5376839" y="12253898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/>
          <p:cNvSpPr/>
          <p:nvPr/>
        </p:nvSpPr>
        <p:spPr>
          <a:xfrm>
            <a:off x="15196664" y="1386488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Einfacher Wizard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Fortschrittsanzeige unten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4" name="Rechteck 21"/>
          <p:cNvSpPr/>
          <p:nvPr/>
        </p:nvSpPr>
        <p:spPr>
          <a:xfrm>
            <a:off x="12171200" y="11735325"/>
            <a:ext cx="1292341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de-CH" sz="16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Weiter   &gt;  </a:t>
            </a:r>
            <a:endParaRPr lang="de-CH" sz="16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8417010" y="132958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dirty="0">
                <a:latin typeface="Eyrhoavdoykqfqglrijbhcjkdbb" panose="020B0504030101020102" pitchFamily="34" charset="0"/>
              </a:rPr>
              <a:t>Schnellerfassung </a:t>
            </a:r>
            <a:r>
              <a:rPr lang="de-CH" sz="1600" b="1" dirty="0" smtClean="0">
                <a:latin typeface="Eyrhoavdoykqfqglrijbhcjkdbb" panose="020B0504030101020102" pitchFamily="34" charset="0"/>
              </a:rPr>
              <a:t> - Schritt 1 von 3</a:t>
            </a:r>
            <a:endParaRPr lang="de-CH" sz="1600" b="1" dirty="0"/>
          </a:p>
        </p:txBody>
      </p:sp>
    </p:spTree>
    <p:extLst>
      <p:ext uri="{BB962C8B-B14F-4D97-AF65-F5344CB8AC3E}">
        <p14:creationId xmlns:p14="http://schemas.microsoft.com/office/powerpoint/2010/main" val="391806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Custom</PresentationFormat>
  <Paragraphs>418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di Office</vt:lpstr>
      <vt:lpstr>Forms</vt:lpstr>
      <vt:lpstr>PowerPoint Presentation</vt:lpstr>
      <vt:lpstr>PowerPoint Presentation</vt:lpstr>
      <vt:lpstr>PowerPoint Presentation</vt:lpstr>
      <vt:lpstr>PowerPoint Presentation</vt:lpstr>
      <vt:lpstr>Wizard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Andre Wegmueller</cp:lastModifiedBy>
  <cp:revision>111</cp:revision>
  <dcterms:created xsi:type="dcterms:W3CDTF">2014-05-28T14:50:04Z</dcterms:created>
  <dcterms:modified xsi:type="dcterms:W3CDTF">2014-06-17T09:14:12Z</dcterms:modified>
</cp:coreProperties>
</file>