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4" r:id="rId3"/>
    <p:sldId id="298" r:id="rId4"/>
    <p:sldId id="280" r:id="rId5"/>
    <p:sldId id="276" r:id="rId6"/>
    <p:sldId id="287" r:id="rId7"/>
    <p:sldId id="299" r:id="rId8"/>
    <p:sldId id="285" r:id="rId9"/>
    <p:sldId id="301" r:id="rId10"/>
    <p:sldId id="281" r:id="rId11"/>
    <p:sldId id="271" r:id="rId12"/>
    <p:sldId id="263" r:id="rId13"/>
    <p:sldId id="286" r:id="rId14"/>
    <p:sldId id="272" r:id="rId15"/>
    <p:sldId id="273" r:id="rId16"/>
    <p:sldId id="270" r:id="rId17"/>
    <p:sldId id="274" r:id="rId18"/>
    <p:sldId id="275" r:id="rId19"/>
    <p:sldId id="300" r:id="rId20"/>
    <p:sldId id="283" r:id="rId21"/>
    <p:sldId id="288" r:id="rId22"/>
    <p:sldId id="296" r:id="rId23"/>
    <p:sldId id="297" r:id="rId24"/>
    <p:sldId id="289" r:id="rId25"/>
    <p:sldId id="290" r:id="rId26"/>
    <p:sldId id="291" r:id="rId27"/>
    <p:sldId id="292" r:id="rId28"/>
    <p:sldId id="293" r:id="rId29"/>
    <p:sldId id="294" r:id="rId30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7" autoAdjust="0"/>
    <p:restoredTop sz="94660"/>
  </p:normalViewPr>
  <p:slideViewPr>
    <p:cSldViewPr>
      <p:cViewPr varScale="1">
        <p:scale>
          <a:sx n="49" d="100"/>
          <a:sy n="49" d="100"/>
        </p:scale>
        <p:origin x="-1114" y="-72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01/07/2014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72796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Ctr+Zahlen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Sichten</a:t>
            </a:r>
          </a:p>
          <a:p>
            <a:r>
              <a:rPr lang="de-CH" sz="1400" dirty="0" err="1">
                <a:solidFill>
                  <a:schemeClr val="tx1"/>
                </a:solidFill>
                <a:latin typeface="Eyrhoavdoykqfqglrijbhcjkdbb" panose="020B0504030101020102" pitchFamily="34" charset="0"/>
              </a:rPr>
              <a:t>Ctr+Buchstaben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8619" y="1236191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wechselt zu 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67005" y="31861"/>
            <a:ext cx="3496468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aktuell geöffnet sind. «Aufträge» ist die aktuelle Tabellen-Sicht (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Browsing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10979819" y="179258"/>
            <a:ext cx="2068742" cy="666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Titelleiste hell, 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chrift &amp; Logo nicht besser nicht invers</a:t>
            </a:r>
          </a:p>
        </p:txBody>
      </p:sp>
    </p:spTree>
    <p:extLst>
      <p:ext uri="{BB962C8B-B14F-4D97-AF65-F5344CB8AC3E}">
        <p14:creationId xmlns:p14="http://schemas.microsoft.com/office/powerpoint/2010/main" val="1818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479475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2267868" y="1219224"/>
            <a:ext cx="15521043" cy="10943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2588791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2421122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82662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2469097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16004456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372767" y="12865967"/>
            <a:ext cx="1537785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372767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880633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397389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607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032761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604411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12881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760953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60669"/>
              </p:ext>
            </p:extLst>
          </p:nvPr>
        </p:nvGraphicFramePr>
        <p:xfrm>
          <a:off x="2604026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266851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24851" y="4911307"/>
            <a:ext cx="2068742" cy="27071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Tablet-Darstellung analog Desktop, Baum nur in Breadcrumb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-&gt; Responsive Design</a:t>
            </a:r>
          </a:p>
          <a:p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Hochformat verbieten Oder in Mobile-Modus wechseln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Baum oberhalb Tabelle darstellen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0" y="756201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80"/>
          <p:cNvSpPr/>
          <p:nvPr/>
        </p:nvSpPr>
        <p:spPr>
          <a:xfrm>
            <a:off x="3022784" y="5079219"/>
            <a:ext cx="206874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Sicht = Home Aber: wie öffnet man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1563" y="-25400"/>
            <a:ext cx="349034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016933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4" name="Rechteck 21"/>
          <p:cNvSpPr/>
          <p:nvPr/>
        </p:nvSpPr>
        <p:spPr>
          <a:xfrm>
            <a:off x="3851027" y="765726"/>
            <a:ext cx="3042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hteck 21"/>
          <p:cNvSpPr/>
          <p:nvPr/>
        </p:nvSpPr>
        <p:spPr>
          <a:xfrm>
            <a:off x="3852135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Jan-Feb                          Verkäufer: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 </a:t>
            </a:r>
            <a:r>
              <a:rPr lang="de-CH" sz="1400" smtClean="0">
                <a:latin typeface="Eyrhoavdoykqfqglrijbhcjkdbb" panose="020B0504030101020102" pitchFamily="34" charset="0"/>
              </a:rPr>
              <a:t>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51027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0" name="Rechteck 21"/>
          <p:cNvSpPr/>
          <p:nvPr/>
        </p:nvSpPr>
        <p:spPr>
          <a:xfrm>
            <a:off x="3852135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1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CHF</a:t>
            </a:r>
            <a:r>
              <a:rPr lang="de-CH" sz="1400" dirty="0">
                <a:latin typeface="Eyrhoavdoykqfqglrijbhcjkdbb" panose="020B0504030101020102" pitchFamily="34" charset="0"/>
              </a:rPr>
              <a:t>		</a:t>
            </a:r>
            <a:endParaRPr lang="de-CH" sz="1400" dirty="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542748" y="6879902"/>
            <a:ext cx="2068742" cy="5355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 (modaler Dialog)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343125" y="84937"/>
            <a:ext cx="2068742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Nur ein Tab hier weil das der Bearbeitungsmodus ist. Bei anderen Dialogen gäbe es ein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weiteres Tab, siehe nächste Folie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9979" y="3530568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800" dirty="0" smtClean="0">
                <a:solidFill>
                  <a:schemeClr val="bg1">
                    <a:lumMod val="75000"/>
                  </a:schemeClr>
                </a:solidFill>
                <a:latin typeface="FontAwesome"/>
              </a:rPr>
              <a:t></a:t>
            </a:r>
            <a:endParaRPr lang="de-CH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80"/>
          <p:cNvSpPr/>
          <p:nvPr/>
        </p:nvSpPr>
        <p:spPr>
          <a:xfrm>
            <a:off x="10148194" y="3534928"/>
            <a:ext cx="359285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Informationen bei Eingabe und Fehler oder beides: In Linie oder mit Info-Icon</a:t>
            </a:r>
          </a:p>
        </p:txBody>
      </p:sp>
      <p:cxnSp>
        <p:nvCxnSpPr>
          <p:cNvPr id="77" name="Straight Connector 96"/>
          <p:cNvCxnSpPr/>
          <p:nvPr/>
        </p:nvCxnSpPr>
        <p:spPr>
          <a:xfrm>
            <a:off x="9893674" y="4953024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13113569" y="4751007"/>
            <a:ext cx="72008" cy="52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12969553" y="4699839"/>
            <a:ext cx="72008" cy="52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Rechteck 89"/>
          <p:cNvSpPr/>
          <p:nvPr/>
        </p:nvSpPr>
        <p:spPr>
          <a:xfrm>
            <a:off x="13257585" y="4852239"/>
            <a:ext cx="72008" cy="524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reihandform 8"/>
          <p:cNvSpPr/>
          <p:nvPr/>
        </p:nvSpPr>
        <p:spPr>
          <a:xfrm>
            <a:off x="9982200" y="5440680"/>
            <a:ext cx="3581400" cy="320040"/>
          </a:xfrm>
          <a:custGeom>
            <a:avLst/>
            <a:gdLst>
              <a:gd name="connsiteX0" fmla="*/ 0 w 3581400"/>
              <a:gd name="connsiteY0" fmla="*/ 289560 h 320040"/>
              <a:gd name="connsiteX1" fmla="*/ 1463040 w 3581400"/>
              <a:gd name="connsiteY1" fmla="*/ 320040 h 320040"/>
              <a:gd name="connsiteX2" fmla="*/ 2148840 w 3581400"/>
              <a:gd name="connsiteY2" fmla="*/ 304800 h 320040"/>
              <a:gd name="connsiteX3" fmla="*/ 2453640 w 3581400"/>
              <a:gd name="connsiteY3" fmla="*/ 274320 h 320040"/>
              <a:gd name="connsiteX4" fmla="*/ 2545080 w 3581400"/>
              <a:gd name="connsiteY4" fmla="*/ 259080 h 320040"/>
              <a:gd name="connsiteX5" fmla="*/ 3124200 w 3581400"/>
              <a:gd name="connsiteY5" fmla="*/ 243840 h 320040"/>
              <a:gd name="connsiteX6" fmla="*/ 3139440 w 3581400"/>
              <a:gd name="connsiteY6" fmla="*/ 182880 h 320040"/>
              <a:gd name="connsiteX7" fmla="*/ 3154680 w 3581400"/>
              <a:gd name="connsiteY7" fmla="*/ 15240 h 320040"/>
              <a:gd name="connsiteX8" fmla="*/ 3200400 w 3581400"/>
              <a:gd name="connsiteY8" fmla="*/ 0 h 320040"/>
              <a:gd name="connsiteX9" fmla="*/ 3246120 w 3581400"/>
              <a:gd name="connsiteY9" fmla="*/ 15240 h 320040"/>
              <a:gd name="connsiteX10" fmla="*/ 3291840 w 3581400"/>
              <a:gd name="connsiteY10" fmla="*/ 106680 h 320040"/>
              <a:gd name="connsiteX11" fmla="*/ 3291840 w 3581400"/>
              <a:gd name="connsiteY11" fmla="*/ 259080 h 320040"/>
              <a:gd name="connsiteX12" fmla="*/ 3352800 w 3581400"/>
              <a:gd name="connsiteY12" fmla="*/ 289560 h 320040"/>
              <a:gd name="connsiteX13" fmla="*/ 3505200 w 3581400"/>
              <a:gd name="connsiteY13" fmla="*/ 274320 h 320040"/>
              <a:gd name="connsiteX14" fmla="*/ 3581400 w 3581400"/>
              <a:gd name="connsiteY14" fmla="*/ 259080 h 32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81400" h="320040">
                <a:moveTo>
                  <a:pt x="0" y="289560"/>
                </a:moveTo>
                <a:cubicBezTo>
                  <a:pt x="603076" y="319714"/>
                  <a:pt x="534650" y="320040"/>
                  <a:pt x="1463040" y="320040"/>
                </a:cubicBezTo>
                <a:cubicBezTo>
                  <a:pt x="1691696" y="320040"/>
                  <a:pt x="1920240" y="309880"/>
                  <a:pt x="2148840" y="304800"/>
                </a:cubicBezTo>
                <a:cubicBezTo>
                  <a:pt x="2323463" y="269875"/>
                  <a:pt x="2129800" y="305162"/>
                  <a:pt x="2453640" y="274320"/>
                </a:cubicBezTo>
                <a:cubicBezTo>
                  <a:pt x="2484401" y="271390"/>
                  <a:pt x="2514211" y="260483"/>
                  <a:pt x="2545080" y="259080"/>
                </a:cubicBezTo>
                <a:cubicBezTo>
                  <a:pt x="2737988" y="250311"/>
                  <a:pt x="2931160" y="248920"/>
                  <a:pt x="3124200" y="243840"/>
                </a:cubicBezTo>
                <a:cubicBezTo>
                  <a:pt x="3129280" y="223520"/>
                  <a:pt x="3136672" y="203642"/>
                  <a:pt x="3139440" y="182880"/>
                </a:cubicBezTo>
                <a:cubicBezTo>
                  <a:pt x="3146856" y="127262"/>
                  <a:pt x="3136936" y="68471"/>
                  <a:pt x="3154680" y="15240"/>
                </a:cubicBezTo>
                <a:cubicBezTo>
                  <a:pt x="3159760" y="0"/>
                  <a:pt x="3185160" y="5080"/>
                  <a:pt x="3200400" y="0"/>
                </a:cubicBezTo>
                <a:cubicBezTo>
                  <a:pt x="3215640" y="5080"/>
                  <a:pt x="3233576" y="5205"/>
                  <a:pt x="3246120" y="15240"/>
                </a:cubicBezTo>
                <a:cubicBezTo>
                  <a:pt x="3272977" y="36726"/>
                  <a:pt x="3281800" y="76561"/>
                  <a:pt x="3291840" y="106680"/>
                </a:cubicBezTo>
                <a:cubicBezTo>
                  <a:pt x="3282950" y="151130"/>
                  <a:pt x="3260090" y="214630"/>
                  <a:pt x="3291840" y="259080"/>
                </a:cubicBezTo>
                <a:cubicBezTo>
                  <a:pt x="3305045" y="277567"/>
                  <a:pt x="3332480" y="279400"/>
                  <a:pt x="3352800" y="289560"/>
                </a:cubicBezTo>
                <a:cubicBezTo>
                  <a:pt x="3403600" y="284480"/>
                  <a:pt x="3454660" y="281540"/>
                  <a:pt x="3505200" y="274320"/>
                </a:cubicBezTo>
                <a:cubicBezTo>
                  <a:pt x="3620505" y="257848"/>
                  <a:pt x="3533229" y="259080"/>
                  <a:pt x="3581400" y="259080"/>
                </a:cubicBezTo>
              </a:path>
            </a:pathLst>
          </a:cu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tangle 80"/>
          <p:cNvSpPr/>
          <p:nvPr/>
        </p:nvSpPr>
        <p:spPr>
          <a:xfrm>
            <a:off x="10112425" y="2427492"/>
            <a:ext cx="3603698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Farbe Linie: 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fokus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(orange),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fejhler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(rot), Eingabe (grau,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read-only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(unsichtbar)</a:t>
            </a:r>
          </a:p>
        </p:txBody>
      </p:sp>
      <p:sp>
        <p:nvSpPr>
          <p:cNvPr id="92" name="Rectangle 80"/>
          <p:cNvSpPr/>
          <p:nvPr/>
        </p:nvSpPr>
        <p:spPr>
          <a:xfrm>
            <a:off x="4165751" y="3966527"/>
            <a:ext cx="2265037" cy="8286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Datentyp? Wirklich visualisieren? Speziell wenn es nicht automatisch aufgeht.</a:t>
            </a:r>
          </a:p>
        </p:txBody>
      </p:sp>
    </p:spTree>
    <p:extLst>
      <p:ext uri="{BB962C8B-B14F-4D97-AF65-F5344CB8AC3E}">
        <p14:creationId xmlns:p14="http://schemas.microsoft.com/office/powerpoint/2010/main" val="6519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74"/>
          <a:stretch/>
        </p:blipFill>
        <p:spPr bwMode="auto">
          <a:xfrm>
            <a:off x="3875349" y="3820023"/>
            <a:ext cx="804601" cy="1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Maintaina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…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13…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21"/>
          <p:cNvSpPr/>
          <p:nvPr/>
        </p:nvSpPr>
        <p:spPr>
          <a:xfrm>
            <a:off x="3836169" y="765726"/>
            <a:ext cx="51090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Entwurf drucken     Neues Produkt…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8" name="Rechteck 21"/>
          <p:cNvSpPr/>
          <p:nvPr/>
        </p:nvSpPr>
        <p:spPr>
          <a:xfrm>
            <a:off x="3837277" y="1239105"/>
            <a:ext cx="8096768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Betreff: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BSI CRM für CTMS – Wartung 2015     	                     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Verkäufer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Hug, Zeno (BSI BADEN)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Nummer:   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15-0L</a:t>
            </a:r>
            <a:r>
              <a:rPr lang="de-CH" sz="1400" dirty="0">
                <a:latin typeface="Eyrhoavdoykqfqglrijbhcjkdbb" panose="020B0504030101020102" pitchFamily="34" charset="0"/>
              </a:rPr>
              <a:t>		                      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Status: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400" dirty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Offen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Kunde: </a:t>
            </a: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00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1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Netto:     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 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abc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Eyrhoavdoykqfqglrijbhcjkdbb" panose="020B0504030101020102" pitchFamily="34" charset="0"/>
              </a:rPr>
              <a:t>Währung: </a:t>
            </a:r>
            <a:r>
              <a:rPr lang="de-CH" sz="1400" dirty="0" smtClean="0">
                <a:solidFill>
                  <a:srgbClr val="C00000"/>
                </a:solidFill>
                <a:latin typeface="Eyrhoavdoykqfqglrijbhcjkdbb" panose="020B0504030101020102" pitchFamily="34" charset="0"/>
              </a:rPr>
              <a:t>*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 </a:t>
            </a:r>
            <a:r>
              <a:rPr lang="de-CH" sz="1400" dirty="0" smtClean="0">
                <a:latin typeface="FontAwesome" pitchFamily="2" charset="0"/>
              </a:rPr>
              <a:t>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CHF</a:t>
            </a:r>
            <a:r>
              <a:rPr lang="de-CH" sz="1400" dirty="0">
                <a:latin typeface="Eyrhoavdoykqfqglrijbhcjkdbb" panose="020B0504030101020102" pitchFamily="34" charset="0"/>
              </a:rPr>
              <a:t>		</a:t>
            </a:r>
            <a:endParaRPr lang="de-CH" sz="1400" dirty="0">
              <a:latin typeface="FontAwesome" pitchFamily="2" charset="0"/>
            </a:endParaRPr>
          </a:p>
        </p:txBody>
      </p:sp>
      <p:cxnSp>
        <p:nvCxnSpPr>
          <p:cNvPr id="103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6"/>
          <p:cNvSpPr/>
          <p:nvPr/>
        </p:nvSpPr>
        <p:spPr>
          <a:xfrm>
            <a:off x="5282639" y="563841"/>
            <a:ext cx="159272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hteck 21"/>
          <p:cNvSpPr/>
          <p:nvPr/>
        </p:nvSpPr>
        <p:spPr>
          <a:xfrm>
            <a:off x="5347046" y="18557"/>
            <a:ext cx="2409573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Neuer Auftrag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cxnSp>
        <p:nvCxnSpPr>
          <p:cNvPr id="113" name="Straight Connector 116"/>
          <p:cNvCxnSpPr/>
          <p:nvPr/>
        </p:nvCxnSpPr>
        <p:spPr>
          <a:xfrm>
            <a:off x="4844281" y="3886501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80"/>
          <p:cNvSpPr/>
          <p:nvPr/>
        </p:nvSpPr>
        <p:spPr>
          <a:xfrm>
            <a:off x="7163395" y="27256"/>
            <a:ext cx="2952328" cy="53658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Dialog geöffnet auf Table-Page -&gt; neuer Eintrag in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Taskbar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60" name="Rectangle 80"/>
          <p:cNvSpPr/>
          <p:nvPr/>
        </p:nvSpPr>
        <p:spPr>
          <a:xfrm>
            <a:off x="2601728" y="5395494"/>
            <a:ext cx="3399034" cy="1296144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wird grau, </a:t>
            </a: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 Problem: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/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</a:b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  <a:sym typeface="Wingdings" panose="05000000000000000000" pitchFamily="2" charset="2"/>
              </a:rPr>
              <a:t>«grau» bedeutet plötzlich verschiedene Sachen (z.B. ist die Titelzeile ja auch grau)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2" name="Rectangle 80"/>
          <p:cNvSpPr/>
          <p:nvPr/>
        </p:nvSpPr>
        <p:spPr>
          <a:xfrm>
            <a:off x="5174593" y="5176295"/>
            <a:ext cx="2582025" cy="1515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weil Dialog modal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ist: 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gesperrt und daher in grau, Schrift?</a:t>
            </a:r>
          </a:p>
        </p:txBody>
      </p:sp>
    </p:spTree>
    <p:extLst>
      <p:ext uri="{BB962C8B-B14F-4D97-AF65-F5344CB8AC3E}">
        <p14:creationId xmlns:p14="http://schemas.microsoft.com/office/powerpoint/2010/main" val="32324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Maint Jan-Feb</a:t>
            </a:r>
            <a:endParaRPr lang="de-CH" sz="14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bg1">
                  <a:lumMod val="50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5808326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  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2002 </a:t>
            </a: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0929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solidFill>
                          <a:schemeClr val="bg1">
                            <a:lumMod val="50000"/>
                          </a:schemeClr>
                        </a:solidFill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542747" y="6879901"/>
            <a:ext cx="3628759" cy="80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Selektion im Baum während ein Dialog offen ist, alles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readonly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, d. h. grau</a:t>
            </a:r>
          </a:p>
        </p:txBody>
      </p:sp>
    </p:spTree>
    <p:extLst>
      <p:ext uri="{BB962C8B-B14F-4D97-AF65-F5344CB8AC3E}">
        <p14:creationId xmlns:p14="http://schemas.microsoft.com/office/powerpoint/2010/main" val="18044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36169" y="765726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687913" y="-32323"/>
            <a:ext cx="3490340" cy="634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Rechteck 21"/>
          <p:cNvSpPr/>
          <p:nvPr/>
        </p:nvSpPr>
        <p:spPr>
          <a:xfrm>
            <a:off x="3871878" y="2547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102449" y="1300162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3837277" y="1239105"/>
            <a:ext cx="7838684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	                      Verkäufer</a:t>
            </a:r>
            <a:r>
              <a:rPr lang="de-CH" sz="1400">
                <a:latin typeface="Eyrhoavdoykqfqglrijbhcjkdbb" panose="020B0504030101020102" pitchFamily="34" charset="0"/>
              </a:rPr>
              <a:t>:   </a:t>
            </a:r>
            <a:r>
              <a:rPr lang="de-CH" sz="1400" smtClean="0">
                <a:latin typeface="Eyrhoavdoykqfqglrijbhcjkdbb" panose="020B0504030101020102" pitchFamily="34" charset="0"/>
              </a:rPr>
              <a:t>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                      Status: 	  </a:t>
            </a:r>
            <a:r>
              <a:rPr lang="de-CH" sz="1400" smtClean="0">
                <a:latin typeface="Eyrhoavdoykqfqglrijbhcjkdbb" panose="020B0504030101020102" pitchFamily="34" charset="0"/>
              </a:rPr>
              <a:t>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36169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</a:p>
        </p:txBody>
      </p:sp>
      <p:sp>
        <p:nvSpPr>
          <p:cNvPr id="107" name="Rechteck 21"/>
          <p:cNvSpPr/>
          <p:nvPr/>
        </p:nvSpPr>
        <p:spPr>
          <a:xfrm>
            <a:off x="3837277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</a:t>
            </a:r>
            <a:r>
              <a:rPr lang="de-CH" sz="1400" smtClean="0">
                <a:latin typeface="FontAwesome" pitchFamily="2" charset="0"/>
              </a:rPr>
              <a:t> </a:t>
            </a:r>
            <a:r>
              <a:rPr lang="de-CH" sz="1400" smtClean="0">
                <a:latin typeface="Eyrhoavdoykqfqglrijbhcjkdbb" panose="020B0504030101020102" pitchFamily="34" charset="0"/>
              </a:rPr>
              <a:t>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  <a:endParaRPr lang="de-CH" sz="1400">
              <a:latin typeface="FontAwesome" pitchFamily="2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4829041" y="1693679"/>
            <a:ext cx="3534417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44281" y="2568823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838256" y="3432919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844281" y="3864967"/>
            <a:ext cx="35344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767113" y="2136775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9782353" y="1689487"/>
            <a:ext cx="24140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564361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4542748" y="6755617"/>
            <a:ext cx="2068742" cy="784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MessageBox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Evt. Mit Blur Effekt, um vom Resten abzuheben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6" name="Rounded Rectangle 85"/>
          <p:cNvSpPr/>
          <p:nvPr/>
        </p:nvSpPr>
        <p:spPr>
          <a:xfrm>
            <a:off x="459808" y="2052067"/>
            <a:ext cx="3115286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3687615" y="552599"/>
            <a:ext cx="14095560" cy="1384701"/>
            <a:chOff x="3687615" y="5601993"/>
            <a:chExt cx="14095560" cy="1384701"/>
          </a:xfrm>
          <a:solidFill>
            <a:schemeClr val="bg1">
              <a:lumMod val="95000"/>
            </a:schemeClr>
          </a:solidFill>
        </p:grpSpPr>
        <p:sp>
          <p:nvSpPr>
            <p:cNvPr id="77" name="Rectangle 76"/>
            <p:cNvSpPr/>
            <p:nvPr/>
          </p:nvSpPr>
          <p:spPr>
            <a:xfrm>
              <a:off x="3687615" y="5670288"/>
              <a:ext cx="14095559" cy="13164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82107" y="5601993"/>
              <a:ext cx="8890000" cy="107721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dirty="0">
                  <a:latin typeface="Eyrhoavdoykqfqglrijbhcjkdbb" panose="020B0504030101020102" pitchFamily="34" charset="0"/>
                </a:rPr>
                <a:t>    </a:t>
              </a:r>
              <a:r>
                <a:rPr lang="de-CH" sz="1600" dirty="0" smtClean="0">
                  <a:latin typeface="Eyrhoavdoykqfqglrijbhcjkdbb" panose="020B0504030101020102" pitchFamily="34" charset="0"/>
                </a:rPr>
                <a:t>Möchten </a:t>
              </a:r>
              <a:r>
                <a:rPr lang="de-CH" sz="1600" dirty="0">
                  <a:latin typeface="Eyrhoavdoykqfqglrijbhcjkdbb" panose="020B0504030101020102" pitchFamily="34" charset="0"/>
                </a:rPr>
                <a:t>Sie wirklich abbrechen?</a:t>
              </a: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Ja      Nein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3687615" y="6986694"/>
              <a:ext cx="14095560" cy="0"/>
            </a:xfrm>
            <a:prstGeom prst="line">
              <a:avLst/>
            </a:prstGeom>
            <a:grp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80"/>
          <p:cNvSpPr/>
          <p:nvPr/>
        </p:nvSpPr>
        <p:spPr>
          <a:xfrm>
            <a:off x="6403125" y="7393359"/>
            <a:ext cx="976294" cy="37667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grau</a:t>
            </a:r>
          </a:p>
        </p:txBody>
      </p:sp>
      <p:sp>
        <p:nvSpPr>
          <p:cNvPr id="92" name="Rectangle 80"/>
          <p:cNvSpPr/>
          <p:nvPr/>
        </p:nvSpPr>
        <p:spPr>
          <a:xfrm>
            <a:off x="11195843" y="3281454"/>
            <a:ext cx="2376264" cy="15804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Validierung beim Speichern sauber lösen, z. B. Mussfelder nach Speichern farbig markieren. Und bei Eingabe Markierung wieder entfernen.</a:t>
            </a:r>
          </a:p>
        </p:txBody>
      </p:sp>
    </p:spTree>
    <p:extLst>
      <p:ext uri="{BB962C8B-B14F-4D97-AF65-F5344CB8AC3E}">
        <p14:creationId xmlns:p14="http://schemas.microsoft.com/office/powerpoint/2010/main" val="646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0041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18" name="Rectangle 117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-44032" y="611906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5" name="Straight Connector 124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6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7" name="TextBox 106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81294" y="-8767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extBox 1"/>
          <p:cNvSpPr txBox="1"/>
          <p:nvPr/>
        </p:nvSpPr>
        <p:spPr>
          <a:xfrm>
            <a:off x="3779019" y="1164471"/>
            <a:ext cx="2390087" cy="18364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Aufwand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Fixpreis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600" u="sng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Lizenz</a:t>
            </a:r>
            <a:endParaRPr lang="de-CH" sz="1600" u="sng" dirty="0">
              <a:solidFill>
                <a:schemeClr val="bg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rgbClr val="60B1C4"/>
                </a:solidFill>
                <a:latin typeface="Eyrhoavdoykqfqglrijbhcjkdbb" panose="020B0504030101020102" pitchFamily="34" charset="0"/>
              </a:rPr>
              <a:t> Training</a:t>
            </a:r>
            <a:endParaRPr lang="de-CH" sz="1600" dirty="0">
              <a:solidFill>
                <a:srgbClr val="60B1C4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64311" y="-23465"/>
            <a:ext cx="0" cy="1346549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542747" y="7031815"/>
            <a:ext cx="3628759" cy="4976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 mit </a:t>
            </a:r>
            <a:r>
              <a:rPr lang="de-CH" sz="1400">
                <a:solidFill>
                  <a:schemeClr val="tx1"/>
                </a:solidFill>
                <a:latin typeface="Eyrhoavdoykqfqglrijbhcjkdbb" panose="020B0504030101020102" pitchFamily="34" charset="0"/>
              </a:rPr>
              <a:t>Child-Menus</a:t>
            </a:r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u="sng" dirty="0">
                <a:solidFill>
                  <a:schemeClr val="bg2"/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u="sng" dirty="0" smtClean="0">
                <a:solidFill>
                  <a:schemeClr val="bg2"/>
                </a:solidFill>
                <a:latin typeface="FontAwesome" pitchFamily="2" charset="0"/>
              </a:rPr>
              <a:t></a:t>
            </a:r>
            <a:r>
              <a:rPr lang="de-CH" sz="1600" dirty="0" smtClean="0">
                <a:solidFill>
                  <a:schemeClr val="bg2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Anzeigen    Bearbeiten    Dokument erstellen</a:t>
            </a:r>
          </a:p>
        </p:txBody>
      </p:sp>
      <p:cxnSp>
        <p:nvCxnSpPr>
          <p:cNvPr id="80" name="Straight Connector 76"/>
          <p:cNvCxnSpPr/>
          <p:nvPr/>
        </p:nvCxnSpPr>
        <p:spPr>
          <a:xfrm>
            <a:off x="6169105" y="1226891"/>
            <a:ext cx="14867" cy="172326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76"/>
          <p:cNvCxnSpPr/>
          <p:nvPr/>
        </p:nvCxnSpPr>
        <p:spPr>
          <a:xfrm>
            <a:off x="3783272" y="2956103"/>
            <a:ext cx="240133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76"/>
          <p:cNvCxnSpPr/>
          <p:nvPr/>
        </p:nvCxnSpPr>
        <p:spPr>
          <a:xfrm>
            <a:off x="3779019" y="1229699"/>
            <a:ext cx="14867" cy="172326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Zurück</a:t>
            </a:r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4148000" y="50891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5" name="Rectangle 164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664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68" name="Straight Connector 167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72" name="Rectangle 17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tangle 17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4148000" y="10489703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Aktionen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084275" y="12577935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Schrittspezifische Aktionen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05" name="Rectangle 204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30121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8941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0"/>
            <a:ext cx="1856500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795515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Kundenanfrage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79" name="TextBox 78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Maint Jan-Feb</a:t>
            </a: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BSI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81" name="Rectangle 80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86" name="Group 8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92" name="Rectangle 9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95" name="Group 94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3" name="Rectangle 11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4" name="Rectangle 11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11" name="Rectangle 11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9" name="Rectangle 10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" name="Rectangle 10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" name="Rectangle 104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134" name="Group 133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8" name="Rectangle 14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5" name="Rectangle 1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6" name="Rectangle 1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3" name="Rectangle 14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4" name="Rectangle 14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41" name="Rectangle 14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139" name="Rectangle 1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21"/>
          <p:cNvSpPr/>
          <p:nvPr/>
        </p:nvSpPr>
        <p:spPr>
          <a:xfrm>
            <a:off x="3851027" y="765726"/>
            <a:ext cx="2844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Zurück     Weiter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1" name="Rectangle 150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13860139" y="2163623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3" name="Group 152"/>
          <p:cNvGrpSpPr/>
          <p:nvPr/>
        </p:nvGrpSpPr>
        <p:grpSpPr>
          <a:xfrm>
            <a:off x="3922473" y="2513151"/>
            <a:ext cx="3993472" cy="1102669"/>
            <a:chOff x="3922473" y="840631"/>
            <a:chExt cx="3993472" cy="1102669"/>
          </a:xfrm>
        </p:grpSpPr>
        <p:sp>
          <p:nvSpPr>
            <p:cNvPr id="154" name="Rectangle 153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58" name="Rectangle 10"/>
          <p:cNvSpPr/>
          <p:nvPr/>
        </p:nvSpPr>
        <p:spPr>
          <a:xfrm>
            <a:off x="3840867" y="1254623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123835" y="2341751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286861" y="4889415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5651955" y="1886843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Fritz Muster</a:t>
            </a: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3923035" y="446575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860139" y="1891496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067051" y="5124934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7" name="TextBox 176"/>
          <p:cNvSpPr txBox="1"/>
          <p:nvPr/>
        </p:nvSpPr>
        <p:spPr>
          <a:xfrm>
            <a:off x="3801196" y="1486775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686104" y="1486775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067051" y="554193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Oval 179"/>
          <p:cNvSpPr/>
          <p:nvPr/>
        </p:nvSpPr>
        <p:spPr>
          <a:xfrm>
            <a:off x="4067051" y="598922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1" name="Oval 180"/>
          <p:cNvSpPr/>
          <p:nvPr/>
        </p:nvSpPr>
        <p:spPr>
          <a:xfrm>
            <a:off x="4067051" y="640603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Oval 181"/>
          <p:cNvSpPr/>
          <p:nvPr/>
        </p:nvSpPr>
        <p:spPr>
          <a:xfrm>
            <a:off x="4067051" y="681729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Oval 182"/>
          <p:cNvSpPr/>
          <p:nvPr/>
        </p:nvSpPr>
        <p:spPr>
          <a:xfrm>
            <a:off x="4067051" y="725696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Oval 183"/>
          <p:cNvSpPr/>
          <p:nvPr/>
        </p:nvSpPr>
        <p:spPr>
          <a:xfrm>
            <a:off x="4067051" y="76767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5" name="Oval 184"/>
          <p:cNvSpPr/>
          <p:nvPr/>
        </p:nvSpPr>
        <p:spPr>
          <a:xfrm>
            <a:off x="4124607" y="7317159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86" name="Group 185"/>
          <p:cNvGrpSpPr/>
          <p:nvPr/>
        </p:nvGrpSpPr>
        <p:grpSpPr>
          <a:xfrm>
            <a:off x="8136630" y="1224143"/>
            <a:ext cx="250901" cy="799096"/>
            <a:chOff x="5445608" y="624605"/>
            <a:chExt cx="324036" cy="64807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9" name="Straight Connector 188"/>
          <p:cNvCxnSpPr/>
          <p:nvPr/>
        </p:nvCxnSpPr>
        <p:spPr>
          <a:xfrm>
            <a:off x="3673103" y="2016231"/>
            <a:ext cx="14110072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5419963" y="1215911"/>
            <a:ext cx="250901" cy="799096"/>
            <a:chOff x="5445608" y="624605"/>
            <a:chExt cx="324036" cy="648073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Connector 193"/>
          <p:cNvCxnSpPr/>
          <p:nvPr/>
        </p:nvCxnSpPr>
        <p:spPr>
          <a:xfrm>
            <a:off x="13716123" y="2030307"/>
            <a:ext cx="0" cy="10763652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 rot="16200000">
            <a:off x="17312361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15319167" y="707806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 könnten weiter Buttons auch rechts oben angezeigt werden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-81436" y="607461"/>
            <a:ext cx="178646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3673103" y="176362"/>
            <a:ext cx="14095560" cy="3154069"/>
            <a:chOff x="3687615" y="5256308"/>
            <a:chExt cx="14095560" cy="2706166"/>
          </a:xfrm>
        </p:grpSpPr>
        <p:sp>
          <p:nvSpPr>
            <p:cNvPr id="120" name="Rectangle 119"/>
            <p:cNvSpPr/>
            <p:nvPr/>
          </p:nvSpPr>
          <p:spPr>
            <a:xfrm>
              <a:off x="3687615" y="5647488"/>
              <a:ext cx="14095559" cy="2314315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73651" y="5256308"/>
              <a:ext cx="8890000" cy="216057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</a:t>
              </a:r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endParaRPr lang="de-CH" sz="1600" b="1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  <a:p>
              <a:r>
                <a:rPr lang="de-CH" sz="1600" b="1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Abbrechen     Fortfahren</a:t>
              </a:r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3687615" y="796247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5258171" y="536402"/>
            <a:ext cx="8890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sz="16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unterbrechen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löschen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GeVo </a:t>
            </a:r>
            <a:r>
              <a:rPr lang="de-CH" sz="1400" smtClean="0">
                <a:latin typeface="Eyrhoavdoykqfqglrijbhcjkdbb" panose="020B0504030101020102" pitchFamily="34" charset="0"/>
              </a:rPr>
              <a:t>stornieren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2000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Stornierungs-Grund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977851" y="2146866"/>
            <a:ext cx="2561713" cy="423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Scherzanruf                        </a:t>
            </a:r>
            <a:r>
              <a:rPr lang="de-CH" sz="1400" smtClean="0">
                <a:solidFill>
                  <a:schemeClr val="tx1"/>
                </a:solidFill>
                <a:latin typeface="FontAwesome" pitchFamily="2" charset="0"/>
              </a:rPr>
              <a:t>   </a:t>
            </a:r>
          </a:p>
        </p:txBody>
      </p:sp>
      <p:sp>
        <p:nvSpPr>
          <p:cNvPr id="127" name="Oval 126"/>
          <p:cNvSpPr/>
          <p:nvPr/>
        </p:nvSpPr>
        <p:spPr>
          <a:xfrm>
            <a:off x="5059923" y="1909152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Oval 127"/>
          <p:cNvSpPr/>
          <p:nvPr/>
        </p:nvSpPr>
        <p:spPr>
          <a:xfrm>
            <a:off x="5003155" y="1853330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Oval 128"/>
          <p:cNvSpPr/>
          <p:nvPr/>
        </p:nvSpPr>
        <p:spPr>
          <a:xfrm>
            <a:off x="5003155" y="989041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Oval 129"/>
          <p:cNvSpPr/>
          <p:nvPr/>
        </p:nvSpPr>
        <p:spPr>
          <a:xfrm>
            <a:off x="5003155" y="1406042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Box 130"/>
          <p:cNvSpPr txBox="1"/>
          <p:nvPr/>
        </p:nvSpPr>
        <p:spPr>
          <a:xfrm>
            <a:off x="14148000" y="50891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4148000" y="8401471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3902337" y="5161218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3" name="Rectangle 202"/>
          <p:cNvSpPr/>
          <p:nvPr/>
        </p:nvSpPr>
        <p:spPr>
          <a:xfrm rot="16200000">
            <a:off x="13902337" y="84599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13860139" y="5557356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205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1798"/>
              </p:ext>
            </p:extLst>
          </p:nvPr>
        </p:nvGraphicFramePr>
        <p:xfrm>
          <a:off x="13913097" y="6010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06" name="Straight Connector 205"/>
          <p:cNvCxnSpPr/>
          <p:nvPr/>
        </p:nvCxnSpPr>
        <p:spPr>
          <a:xfrm>
            <a:off x="13911862" y="6010349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13911862" y="7874593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4076163" y="8049061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13996746" y="8147456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210" name="Rectangle 209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14148000" y="10489703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Aktionen zum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3932147" y="1054820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3879317" y="10932863"/>
            <a:ext cx="3024336" cy="164507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Wiedervorlage</a:t>
            </a:r>
          </a:p>
          <a:p>
            <a:r>
              <a:rPr lang="de-CH" sz="1400" u="sng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Aufgabe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Schriftlich weiterleiten</a:t>
            </a:r>
          </a:p>
          <a:p>
            <a:r>
              <a:rPr lang="de-CH" sz="1400" u="sng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Telefonisch weiterleiten</a:t>
            </a:r>
            <a:endParaRPr lang="de-CH" sz="1400" u="sng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  <a:p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4140746" y="4585047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Aktuelle Geschäftsvorfälle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13895083" y="4643553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8224019" y="3854477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Spezieller Abbrechen Dialog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1560711"/>
            <a:ext cx="17161907" cy="1029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44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4536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37687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98699" y="768623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 mit kleiner optische Anpassung: Line unter Aufträge fällt weg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3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35" y="1833277"/>
            <a:ext cx="12236132" cy="97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Straight Connector 76"/>
          <p:cNvCxnSpPr/>
          <p:nvPr/>
        </p:nvCxnSpPr>
        <p:spPr>
          <a:xfrm>
            <a:off x="7379876" y="3350593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054222" y="3903641"/>
            <a:ext cx="995804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5029900" y="4474413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5006247" y="3430315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45136" y="3442737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989816" y="3275329"/>
            <a:ext cx="10022451" cy="1566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1495420" y="2712839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2726720" y="2784847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189" y="2769220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929518" y="275761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989816" y="3237955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5054222" y="2692671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2821289" y="1071522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4986024" y="10583291"/>
            <a:ext cx="10022451" cy="2440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570909" y="10557674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3098819" y="10557674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054222" y="10682951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562088" y="10682951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078844" y="1069064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6642208" y="1066362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714216" y="10705960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285866" y="10705960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7794336" y="107059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8442408" y="1066362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1573512" y="10638008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3055972" y="10638008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3294"/>
              </p:ext>
            </p:extLst>
          </p:nvPr>
        </p:nvGraphicFramePr>
        <p:xfrm>
          <a:off x="5045135" y="4125077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15" y="3291847"/>
            <a:ext cx="1874295" cy="582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16"/>
          <p:cNvCxnSpPr/>
          <p:nvPr/>
        </p:nvCxnSpPr>
        <p:spPr>
          <a:xfrm>
            <a:off x="4859139" y="2757617"/>
            <a:ext cx="0" cy="866819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054222" y="10273679"/>
            <a:ext cx="1917436" cy="144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/>
          <p:cNvSpPr/>
          <p:nvPr/>
        </p:nvSpPr>
        <p:spPr>
          <a:xfrm>
            <a:off x="1" y="-3327"/>
            <a:ext cx="17783174" cy="13493902"/>
          </a:xfrm>
          <a:custGeom>
            <a:avLst/>
            <a:gdLst/>
            <a:ahLst/>
            <a:cxnLst/>
            <a:rect l="l" t="t" r="r" b="b"/>
            <a:pathLst>
              <a:path w="17783174" h="13493902">
                <a:moveTo>
                  <a:pt x="2821855" y="1836604"/>
                </a:moveTo>
                <a:lnTo>
                  <a:pt x="2821855" y="2047631"/>
                </a:lnTo>
                <a:lnTo>
                  <a:pt x="2794794" y="2047631"/>
                </a:lnTo>
                <a:lnTo>
                  <a:pt x="2794794" y="11433206"/>
                </a:lnTo>
                <a:lnTo>
                  <a:pt x="2821855" y="11433206"/>
                </a:lnTo>
                <a:lnTo>
                  <a:pt x="2821855" y="11588616"/>
                </a:lnTo>
                <a:lnTo>
                  <a:pt x="15012267" y="11588616"/>
                </a:lnTo>
                <a:lnTo>
                  <a:pt x="15012267" y="1836604"/>
                </a:lnTo>
                <a:close/>
                <a:moveTo>
                  <a:pt x="0" y="0"/>
                </a:moveTo>
                <a:lnTo>
                  <a:pt x="17783174" y="0"/>
                </a:lnTo>
                <a:lnTo>
                  <a:pt x="17783174" y="13493902"/>
                </a:lnTo>
                <a:lnTo>
                  <a:pt x="0" y="13493902"/>
                </a:lnTo>
                <a:close/>
              </a:path>
            </a:pathLst>
          </a:custGeom>
          <a:solidFill>
            <a:srgbClr val="C1C5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394643" y="264567"/>
            <a:ext cx="528418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Kleiner Bildschirm</a:t>
            </a:r>
            <a:endParaRPr lang="de-CH" dirty="0"/>
          </a:p>
        </p:txBody>
      </p:sp>
      <p:sp>
        <p:nvSpPr>
          <p:cNvPr id="103" name="Rectangle 80"/>
          <p:cNvSpPr/>
          <p:nvPr/>
        </p:nvSpPr>
        <p:spPr>
          <a:xfrm>
            <a:off x="5075648" y="384918"/>
            <a:ext cx="3366759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sind unsere Mindestanforderungen oder Empfehlungen?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1280x1024 –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Taskbar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- Browser</a:t>
            </a:r>
          </a:p>
        </p:txBody>
      </p:sp>
    </p:spTree>
    <p:extLst>
      <p:ext uri="{BB962C8B-B14F-4D97-AF65-F5344CB8AC3E}">
        <p14:creationId xmlns:p14="http://schemas.microsoft.com/office/powerpoint/2010/main" val="42464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1691127"/>
            <a:ext cx="4962044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Standardsicht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6318346" y="21661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231017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Eigene Sicht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8315523" y="6427"/>
            <a:ext cx="1035861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BSI CRM   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8078" y="2894045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Administration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371307" y="278484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85"/>
          <p:cNvSpPr/>
          <p:nvPr/>
        </p:nvSpPr>
        <p:spPr>
          <a:xfrm>
            <a:off x="7523265" y="889110"/>
            <a:ext cx="2736646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|</a:t>
            </a:r>
            <a:r>
              <a:rPr lang="de-CH" sz="1600" i="1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600" dirty="0"/>
          </a:p>
        </p:txBody>
      </p:sp>
      <p:grpSp>
        <p:nvGrpSpPr>
          <p:cNvPr id="21" name="Group 31"/>
          <p:cNvGrpSpPr/>
          <p:nvPr/>
        </p:nvGrpSpPr>
        <p:grpSpPr>
          <a:xfrm rot="2700000">
            <a:off x="9968683" y="98693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22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23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7393897" y="5449143"/>
            <a:ext cx="3628759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Home Sicht, speziell programmiert..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eventuell entsteht eine gute Idee beim Design der eigenen Sicht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1666850" y="1691127"/>
            <a:ext cx="4962044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Standardsicht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1689840" y="21661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51553" y="231017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Eigene Sicht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1546771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38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3687017" y="6427"/>
            <a:ext cx="1035861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BSI CRM   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649572" y="2894045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Administration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742801" y="278484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85"/>
          <p:cNvSpPr/>
          <p:nvPr/>
        </p:nvSpPr>
        <p:spPr>
          <a:xfrm>
            <a:off x="2894759" y="889110"/>
            <a:ext cx="2736646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|</a:t>
            </a:r>
            <a:r>
              <a:rPr lang="de-CH" sz="1600" i="1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600" dirty="0"/>
          </a:p>
        </p:txBody>
      </p:sp>
      <p:grpSp>
        <p:nvGrpSpPr>
          <p:cNvPr id="21" name="Group 31"/>
          <p:cNvGrpSpPr/>
          <p:nvPr/>
        </p:nvGrpSpPr>
        <p:grpSpPr>
          <a:xfrm rot="2700000">
            <a:off x="5340177" y="986939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22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23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783938" y="-23465"/>
            <a:ext cx="4839886" cy="13522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TextBox 25"/>
          <p:cNvSpPr txBox="1"/>
          <p:nvPr/>
        </p:nvSpPr>
        <p:spPr>
          <a:xfrm>
            <a:off x="6834317" y="105311"/>
            <a:ext cx="1806404" cy="290695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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Telefonbuch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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Prozesse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Optionen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4740" y="-23465"/>
            <a:ext cx="4824536" cy="1591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tangle 27"/>
          <p:cNvSpPr/>
          <p:nvPr/>
        </p:nvSpPr>
        <p:spPr>
          <a:xfrm>
            <a:off x="7019379" y="268233"/>
            <a:ext cx="4276864" cy="428382"/>
          </a:xfrm>
          <a:prstGeom prst="rect">
            <a:avLst/>
          </a:prstGeom>
          <a:solidFill>
            <a:srgbClr val="0098B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/>
          </a:p>
        </p:txBody>
      </p:sp>
      <p:sp>
        <p:nvSpPr>
          <p:cNvPr id="29" name="Rectangle 28"/>
          <p:cNvSpPr/>
          <p:nvPr/>
        </p:nvSpPr>
        <p:spPr>
          <a:xfrm>
            <a:off x="12203955" y="3317257"/>
            <a:ext cx="3628759" cy="106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Menu ohne Sichten, da Sichten auf Home-Form (analog heute). Menu erscheint beim Klick auf BSI CRM (Falls es im Desktop auch kein Hamburger-Icon gibt)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865161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1047884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55" name="Rechteck 18"/>
          <p:cNvSpPr/>
          <p:nvPr/>
        </p:nvSpPr>
        <p:spPr>
          <a:xfrm>
            <a:off x="10927805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616846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472" y="342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" name="Rechteck 21"/>
          <p:cNvSpPr/>
          <p:nvPr/>
        </p:nvSpPr>
        <p:spPr>
          <a:xfrm>
            <a:off x="11070874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070874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053471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67" name="Rechteck 21"/>
          <p:cNvSpPr/>
          <p:nvPr/>
        </p:nvSpPr>
        <p:spPr>
          <a:xfrm>
            <a:off x="11070874" y="6427"/>
            <a:ext cx="1192955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946731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032587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0907811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631603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070874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4634206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039223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1045523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0926861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998371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0946731" y="1748034"/>
            <a:ext cx="5238074" cy="172717"/>
            <a:chOff x="538659" y="4521423"/>
            <a:chExt cx="5238074" cy="172717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10946731" y="2361044"/>
            <a:ext cx="5238074" cy="172717"/>
            <a:chOff x="538659" y="4521423"/>
            <a:chExt cx="5238074" cy="17271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10907811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419924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419924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83875" y="-23465"/>
            <a:ext cx="4824536" cy="1591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tangle 119"/>
          <p:cNvSpPr/>
          <p:nvPr/>
        </p:nvSpPr>
        <p:spPr>
          <a:xfrm>
            <a:off x="6102325" y="-23465"/>
            <a:ext cx="4824536" cy="13522264"/>
          </a:xfrm>
          <a:prstGeom prst="rect">
            <a:avLst/>
          </a:prstGeom>
          <a:solidFill>
            <a:schemeClr val="bg1"/>
          </a:solidFill>
          <a:ln>
            <a:solidFill>
              <a:srgbClr val="51A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Straight Connector 120"/>
          <p:cNvCxnSpPr/>
          <p:nvPr/>
        </p:nvCxnSpPr>
        <p:spPr>
          <a:xfrm flipH="1" flipV="1">
            <a:off x="610639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89795" y="-23465"/>
            <a:ext cx="4839886" cy="13522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Rectangle 45"/>
          <p:cNvSpPr/>
          <p:nvPr/>
        </p:nvSpPr>
        <p:spPr>
          <a:xfrm>
            <a:off x="6426356" y="268233"/>
            <a:ext cx="4276864" cy="428382"/>
          </a:xfrm>
          <a:prstGeom prst="rect">
            <a:avLst/>
          </a:prstGeom>
          <a:solidFill>
            <a:srgbClr val="0098B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/>
          </a:p>
        </p:txBody>
      </p:sp>
      <p:sp>
        <p:nvSpPr>
          <p:cNvPr id="47" name="TextBox 46"/>
          <p:cNvSpPr txBox="1"/>
          <p:nvPr/>
        </p:nvSpPr>
        <p:spPr>
          <a:xfrm>
            <a:off x="6140174" y="105311"/>
            <a:ext cx="2383485" cy="678494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endParaRPr lang="de-CH" sz="1800" b="1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800" u="sng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</a:t>
            </a: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Standardsicht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Marketing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Contact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Reports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Human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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Sicht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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Telefonbuch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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Prozesse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287689" y="4801071"/>
            <a:ext cx="4528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93993" y="6184463"/>
            <a:ext cx="4528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059939" y="1379274"/>
            <a:ext cx="3628759" cy="20788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Alternative: Start in der eigenen Sicht und Sichtenwahl im Menü.</a:t>
            </a:r>
            <a:b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Problem: Was ist Eigene Sicht? Liste von Teams und Stellvertreter? Vermutlich abhängig, wie die eigene Sicht designed ist.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Vorteil: Home und eigene Sicht ist dasselbe. Sichtenwechsel jederzeit möglich und State bleibt erhalten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1" name="Rectangle 80"/>
          <p:cNvSpPr/>
          <p:nvPr/>
        </p:nvSpPr>
        <p:spPr>
          <a:xfrm>
            <a:off x="3887300" y="2386813"/>
            <a:ext cx="2376264" cy="7593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überhaupt nötig, oder nur im Home?</a:t>
            </a:r>
          </a:p>
        </p:txBody>
      </p:sp>
    </p:spTree>
    <p:extLst>
      <p:ext uri="{BB962C8B-B14F-4D97-AF65-F5344CB8AC3E}">
        <p14:creationId xmlns:p14="http://schemas.microsoft.com/office/powerpoint/2010/main" val="325851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1259079"/>
            <a:ext cx="4962044" cy="41909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Firmen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6318346" y="173410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1878123"/>
            <a:ext cx="5061781" cy="41909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Personen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8078" y="2461997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Aufträge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371307" y="2352799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hteck 21"/>
          <p:cNvSpPr/>
          <p:nvPr/>
        </p:nvSpPr>
        <p:spPr>
          <a:xfrm>
            <a:off x="8315523" y="6427"/>
            <a:ext cx="1204176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Eigene Sicht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203955" y="3645003"/>
            <a:ext cx="3628759" cy="411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Drill-Down in eigene Sicht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27" name="Rectangle 26"/>
          <p:cNvSpPr/>
          <p:nvPr/>
        </p:nvSpPr>
        <p:spPr>
          <a:xfrm>
            <a:off x="2050827" y="255822"/>
            <a:ext cx="3628759" cy="801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Bread-Crumb erscheint. Zurück-Klick macht dasselbe wie Aktivierung des letzten Bread-Crumbs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95356" y="1773263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18346" y="4408531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0059" y="3143050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67396" y="25787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7396" y="39468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71307" y="3066238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1"/>
          <p:cNvSpPr/>
          <p:nvPr/>
        </p:nvSpPr>
        <p:spPr>
          <a:xfrm>
            <a:off x="6301195" y="1240179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5283" y="12811089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9075" y="12883097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346" y="12946424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881678" y="129634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03755" y="1200109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31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Rechteck 21"/>
          <p:cNvSpPr/>
          <p:nvPr/>
        </p:nvSpPr>
        <p:spPr>
          <a:xfrm>
            <a:off x="8315523" y="6427"/>
            <a:ext cx="97975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Auftrräge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155283" y="1672227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Eigene Sicht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62" name="Rectangle 61"/>
          <p:cNvSpPr/>
          <p:nvPr/>
        </p:nvSpPr>
        <p:spPr>
          <a:xfrm>
            <a:off x="12059939" y="2132289"/>
            <a:ext cx="3628759" cy="54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Eintrag öffnet nächste Folie. Klick auf Auge öffnet übernächste Folie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7091387" y="-418"/>
            <a:ext cx="3260829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Rechteck 21"/>
          <p:cNvSpPr/>
          <p:nvPr/>
        </p:nvSpPr>
        <p:spPr>
          <a:xfrm>
            <a:off x="6366907" y="1234761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    Mehr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661747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80059" y="3851367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Kommunikationen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78078" y="443524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Aufgaben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371307" y="432604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331793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Firma ABC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379260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71307" y="490210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Eigene Sicht    Aufträge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5356" y="1845833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7396" y="26512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35" name="Rectangle 34"/>
          <p:cNvSpPr/>
          <p:nvPr/>
        </p:nvSpPr>
        <p:spPr>
          <a:xfrm>
            <a:off x="12059939" y="2132289"/>
            <a:ext cx="3628759" cy="54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Klick auf Auge blendet alle Details ein (Aufklappen). Siehe nächste Folie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980883" y="622514"/>
            <a:ext cx="128751" cy="506149"/>
            <a:chOff x="5445608" y="624605"/>
            <a:chExt cx="324036" cy="64807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0403755" y="1200109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33" name="Rectangle 80"/>
          <p:cNvSpPr/>
          <p:nvPr/>
        </p:nvSpPr>
        <p:spPr>
          <a:xfrm>
            <a:off x="11699899" y="2882116"/>
            <a:ext cx="2376264" cy="7593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«Auge» eher als Menü «Anzeigen»?</a:t>
            </a:r>
          </a:p>
        </p:txBody>
      </p:sp>
    </p:spTree>
    <p:extLst>
      <p:ext uri="{BB962C8B-B14F-4D97-AF65-F5344CB8AC3E}">
        <p14:creationId xmlns:p14="http://schemas.microsoft.com/office/powerpoint/2010/main" val="1934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7091387" y="-418"/>
            <a:ext cx="3260829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Rechteck 21"/>
          <p:cNvSpPr/>
          <p:nvPr/>
        </p:nvSpPr>
        <p:spPr>
          <a:xfrm>
            <a:off x="6366907" y="1205733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    Mehr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679112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988679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632719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80059" y="6054587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Kommunikationen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78078" y="663846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Aufgaben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371307" y="652926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52115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Firma ABC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99582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71307" y="710532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cxnSp>
        <p:nvCxnSpPr>
          <p:cNvPr id="29" name="Straight Connector 28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Eigene Sicht    Aufträge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 smtClean="0">
                <a:latin typeface="FontAwesome" pitchFamily="2" charset="0"/>
              </a:rPr>
              <a:t></a:t>
            </a:r>
            <a:endParaRPr lang="de-CH" sz="1600" dirty="0">
              <a:latin typeface="Eyrhoavdoykqfqglrijbhcjkdbb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980883" y="622514"/>
            <a:ext cx="128751" cy="506149"/>
            <a:chOff x="5445608" y="624605"/>
            <a:chExt cx="324036" cy="6480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2059939" y="2132289"/>
            <a:ext cx="3628759" cy="5474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Detail-Ansicht analog heute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403755" y="1200109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</p:spTree>
    <p:extLst>
      <p:ext uri="{BB962C8B-B14F-4D97-AF65-F5344CB8AC3E}">
        <p14:creationId xmlns:p14="http://schemas.microsoft.com/office/powerpoint/2010/main" val="21636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7091630" y="-418"/>
            <a:ext cx="331212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164354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473921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117961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006393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Adressen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481069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21"/>
          <p:cNvSpPr/>
          <p:nvPr/>
        </p:nvSpPr>
        <p:spPr>
          <a:xfrm>
            <a:off x="6294634" y="712461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027491" y="624607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059939" y="1773299"/>
            <a:ext cx="3628759" cy="1290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Bearbeitungs-Modus. Bread-Crumb ausgeblendet, da verwirrend und nicht nötig (technisch ist dies vermutlich einfach ein Overlay, vorherige Folie befindet sich dahiner)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8387531" y="-418"/>
            <a:ext cx="2952328" cy="472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Adressen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55283" y="1168733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21"/>
          <p:cNvSpPr/>
          <p:nvPr/>
        </p:nvSpPr>
        <p:spPr>
          <a:xfrm>
            <a:off x="6301195" y="736685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Adresse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95356" y="1344687"/>
            <a:ext cx="4962044" cy="7012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Täfernstrasse 16a</a:t>
            </a: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5405 Dättwil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371307" y="210294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27291" y="90934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>
                <a:solidFill>
                  <a:schemeClr val="bg1"/>
                </a:solidFill>
                <a:latin typeface="FontAwesome" pitchFamily="2" charset="0"/>
              </a:rPr>
              <a:t></a:t>
            </a:r>
            <a:endParaRPr lang="de-CH" sz="2400"/>
          </a:p>
        </p:txBody>
      </p:sp>
      <p:sp>
        <p:nvSpPr>
          <p:cNvPr id="17" name="Rectangle 16"/>
          <p:cNvSpPr/>
          <p:nvPr/>
        </p:nvSpPr>
        <p:spPr>
          <a:xfrm>
            <a:off x="12059939" y="2054389"/>
            <a:ext cx="3628759" cy="7286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Bei klick auf das Adressen «Tab». Die Tabs sind im Mobile-Modus Listen (analog heute)</a:t>
            </a:r>
            <a:endParaRPr lang="de-CH" sz="140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128097" y="14018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297579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831103" y="5570286"/>
            <a:ext cx="2068742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Tastaturbedienung: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Pfeiltasten Tabelle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Ctrl+Pfeiltasten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Baum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Ctr+Zahlen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Sichten</a:t>
            </a:r>
          </a:p>
          <a:p>
            <a:r>
              <a:rPr lang="de-CH" sz="1400" dirty="0" err="1">
                <a:solidFill>
                  <a:schemeClr val="tx1"/>
                </a:solidFill>
                <a:latin typeface="Eyrhoavdoykqfqglrijbhcjkdbb" panose="020B0504030101020102" pitchFamily="34" charset="0"/>
              </a:rPr>
              <a:t>Ctr+Buchstaben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: Menus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8619" y="12361911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wechselt zu 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411144" y="765222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0" name="Rectangle 80"/>
          <p:cNvSpPr/>
          <p:nvPr/>
        </p:nvSpPr>
        <p:spPr>
          <a:xfrm>
            <a:off x="5565660" y="455227"/>
            <a:ext cx="2068742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Vorschlag mit Titelzeile hell (analog aktuellem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Sichtendesign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</a:p>
        </p:txBody>
      </p:sp>
      <p:sp>
        <p:nvSpPr>
          <p:cNvPr id="92" name="Rectangle 80"/>
          <p:cNvSpPr/>
          <p:nvPr/>
        </p:nvSpPr>
        <p:spPr>
          <a:xfrm>
            <a:off x="5808233" y="9337575"/>
            <a:ext cx="2723314" cy="151216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Im Baum oben die horizontale </a:t>
            </a: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inie entfernt:</a:t>
            </a:r>
          </a:p>
          <a:p>
            <a:pPr marL="342900" indent="-342900">
              <a:buAutoNum type="arabicPeriod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Linien möglichst reduzieren</a:t>
            </a:r>
          </a:p>
          <a:p>
            <a:pPr marL="342900" indent="-342900">
              <a:buAutoNum type="arabicPeriod"/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Man sieht direkt, dass Sichten + aktueller Baum zusammengehören.</a:t>
            </a:r>
          </a:p>
        </p:txBody>
      </p:sp>
      <p:sp>
        <p:nvSpPr>
          <p:cNvPr id="93" name="Rectangle 80"/>
          <p:cNvSpPr/>
          <p:nvPr/>
        </p:nvSpPr>
        <p:spPr>
          <a:xfrm>
            <a:off x="2951868" y="3809865"/>
            <a:ext cx="2068742" cy="99611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Baum-Labels werden rechts mit … abgeschnitten</a:t>
            </a:r>
          </a:p>
        </p:txBody>
      </p:sp>
    </p:spTree>
    <p:extLst>
      <p:ext uri="{BB962C8B-B14F-4D97-AF65-F5344CB8AC3E}">
        <p14:creationId xmlns:p14="http://schemas.microsoft.com/office/powerpoint/2010/main" val="3059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3788131" y="-44752"/>
            <a:ext cx="1552028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</a:t>
            </a:r>
            <a:r>
              <a:rPr lang="de-CH" sz="3000" smtClean="0">
                <a:solidFill>
                  <a:schemeClr val="accent4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smtClean="0">
                <a:solidFill>
                  <a:schemeClr val="accent4">
                    <a:lumMod val="75000"/>
                  </a:schemeClr>
                </a:solidFill>
                <a:latin typeface="Eyrhoavdoykqfqglrijbhcjkdbb" panose="020B0504030101020102" pitchFamily="34" charset="0"/>
              </a:rPr>
              <a:t>Hans Muster</a:t>
            </a:r>
            <a:endParaRPr lang="de-CH" sz="1600" dirty="0">
              <a:solidFill>
                <a:schemeClr val="accent4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34603" y="108466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80224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788131" y="696615"/>
            <a:ext cx="2935701" cy="109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Herr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Hans Muster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Pilgerstrasse 35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endParaRPr lang="de-CH" sz="5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Auflegen   Halten      Telefonbuch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1303855" y="140671"/>
            <a:ext cx="2124236" cy="402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Aktueller </a:t>
            </a:r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Anruf.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48313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52597"/>
            <a:ext cx="3664311" cy="5439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34603" y="108466"/>
            <a:ext cx="2319365" cy="5953944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endParaRPr lang="de-CH" sz="1800" b="1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Standardsicht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Marketing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  <a:r>
              <a:rPr lang="de-CH" sz="1800" dirty="0" err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Reports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Human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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Neue Sicht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Optionen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9" y="654197"/>
            <a:ext cx="3396679" cy="4283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1843" y="4418069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128097" y="4516953"/>
            <a:ext cx="3402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0"/>
          <p:cNvSpPr/>
          <p:nvPr/>
        </p:nvSpPr>
        <p:spPr>
          <a:xfrm>
            <a:off x="3886427" y="6745288"/>
            <a:ext cx="4248472" cy="253792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Hamburger öffnet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 Selektion mit Pfeiltasten oder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Ctrl+Zahl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Evtl. noch weitere globale Menüs («Abmelden»).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Tastaturfokus auf Schnellsuche, man kann sofort tippen.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b="1" dirty="0" smtClean="0">
                <a:solidFill>
                  <a:srgbClr val="FF0000"/>
                </a:solidFill>
                <a:latin typeface="Eyrhoavdoykqfqglrijbhcjkdbb" panose="020B0504030101020102" pitchFamily="34" charset="0"/>
              </a:rPr>
              <a:t>Probleme: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macht die Schnellsuche genau?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Geht das auch, wenn ein modaler Dialog geöffnet ist?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Breite dieses Popups? Immer gleich wie der Baum? Aber wenn der Baum ausgeblendet ist?</a:t>
            </a:r>
          </a:p>
        </p:txBody>
      </p:sp>
      <p:sp>
        <p:nvSpPr>
          <p:cNvPr id="87" name="Rectangle 80"/>
          <p:cNvSpPr/>
          <p:nvPr/>
        </p:nvSpPr>
        <p:spPr>
          <a:xfrm>
            <a:off x="7595443" y="5477402"/>
            <a:ext cx="2068742" cy="10290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Braucht es Menu - und Klick auf Sicht?</a:t>
            </a:r>
          </a:p>
        </p:txBody>
      </p:sp>
    </p:spTree>
    <p:extLst>
      <p:ext uri="{BB962C8B-B14F-4D97-AF65-F5344CB8AC3E}">
        <p14:creationId xmlns:p14="http://schemas.microsoft.com/office/powerpoint/2010/main" val="12529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2002 PRD CTMS Sup &amp; </a:t>
            </a:r>
            <a:r>
              <a:rPr lang="de-CH" sz="1400" smtClean="0">
                <a:latin typeface="Eyrhoavdoykqfqglrijbhcjkdbb" panose="020B0504030101020102" pitchFamily="34" charset="0"/>
              </a:rPr>
              <a:t>Maint 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Scout Html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  <a:endParaRPr lang="de-CH" sz="160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-81436" y="608731"/>
            <a:ext cx="1786461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18"/>
          <p:cNvSpPr/>
          <p:nvPr/>
        </p:nvSpPr>
        <p:spPr>
          <a:xfrm>
            <a:off x="695" y="1"/>
            <a:ext cx="17783175" cy="606234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688914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6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664311" y="12865967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779019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286885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3641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670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439013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010663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519133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167205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44633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Scout Html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552597"/>
            <a:ext cx="3664311" cy="39353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TextBox 115"/>
          <p:cNvSpPr txBox="1"/>
          <p:nvPr/>
        </p:nvSpPr>
        <p:spPr>
          <a:xfrm>
            <a:off x="34603" y="108466"/>
            <a:ext cx="2319365" cy="4568949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 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endParaRPr lang="de-CH" sz="1800" b="1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Standardsicht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Marketing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  <a:r>
              <a:rPr lang="de-CH" sz="1800" dirty="0" err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Reports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Human </a:t>
            </a:r>
            <a:r>
              <a:rPr lang="de-CH" sz="1800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</a:t>
            </a:r>
            <a:r>
              <a:rPr lang="de-CH" sz="18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Sicht</a:t>
            </a:r>
          </a:p>
          <a:p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639" y="654197"/>
            <a:ext cx="3396679" cy="428382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 dirty="0" smtClean="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 dirty="0">
              <a:solidFill>
                <a:schemeClr val="bg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261843" y="4418069"/>
            <a:ext cx="2068742" cy="442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Alternative. Optionen etc rechts oben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043594" y="552599"/>
            <a:ext cx="1747957" cy="13057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TextBox 86"/>
          <p:cNvSpPr txBox="1"/>
          <p:nvPr/>
        </p:nvSpPr>
        <p:spPr>
          <a:xfrm>
            <a:off x="16002666" y="848557"/>
            <a:ext cx="1586793" cy="1244962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Optionen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4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383298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510183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1931804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7620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80"/>
          <p:cNvSpPr/>
          <p:nvPr/>
        </p:nvSpPr>
        <p:spPr>
          <a:xfrm>
            <a:off x="3851027" y="4567402"/>
            <a:ext cx="4248472" cy="253792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Hamburger öffnet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Sichtenwahl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 Selektion mit Pfeiltasten oder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Ctrl+Zahl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Evtl. noch weitere globale Menüs («Abmelden»).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Tastaturfokus auf Schnellsuche, man kann sofort tippen.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Schnellsuche springt beim ersten Buchstaben in «Navigations-Suche-Sicht»</a:t>
            </a:r>
          </a:p>
          <a:p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.: Tastatureingabe auf Desktop springt direkt in diese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Speezial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-sicht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28097" y="140187"/>
            <a:ext cx="1739078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Gleichschenkliges Dreieck 10"/>
          <p:cNvSpPr/>
          <p:nvPr/>
        </p:nvSpPr>
        <p:spPr>
          <a:xfrm>
            <a:off x="135116" y="586700"/>
            <a:ext cx="3283863" cy="4247547"/>
          </a:xfrm>
          <a:custGeom>
            <a:avLst/>
            <a:gdLst/>
            <a:ahLst/>
            <a:cxnLst/>
            <a:rect l="l" t="t" r="r" b="b"/>
            <a:pathLst>
              <a:path w="5186261" h="6797891">
                <a:moveTo>
                  <a:pt x="520636" y="0"/>
                </a:moveTo>
                <a:lnTo>
                  <a:pt x="664652" y="127006"/>
                </a:lnTo>
                <a:lnTo>
                  <a:pt x="5186261" y="127006"/>
                </a:lnTo>
                <a:lnTo>
                  <a:pt x="5186261" y="6797891"/>
                </a:lnTo>
                <a:lnTo>
                  <a:pt x="0" y="6797891"/>
                </a:lnTo>
                <a:lnTo>
                  <a:pt x="0" y="127006"/>
                </a:lnTo>
                <a:lnTo>
                  <a:pt x="376620" y="12700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21"/>
          <p:cNvSpPr/>
          <p:nvPr/>
        </p:nvSpPr>
        <p:spPr>
          <a:xfrm>
            <a:off x="316670" y="1344687"/>
            <a:ext cx="2640131" cy="339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Globale Sicht</a:t>
            </a:r>
          </a:p>
          <a:p>
            <a:pPr marL="176213"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Marketing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Reports</a:t>
            </a:r>
          </a:p>
          <a:p>
            <a:pPr marL="176213">
              <a:lnSpc>
                <a:spcPts val="3400"/>
              </a:lnSpc>
            </a:pPr>
            <a:r>
              <a:rPr lang="de-CH" sz="1600" dirty="0" err="1" smtClean="0">
                <a:latin typeface="Eyrhoavdoykqfqglrijbhcjkdbb" panose="020B0504030101020102" pitchFamily="34" charset="0"/>
              </a:rPr>
              <a:t>Contact</a:t>
            </a:r>
            <a:r>
              <a:rPr lang="de-CH" sz="1600" dirty="0" smtClean="0">
                <a:latin typeface="Eyrhoavdoykqfqglrijbhcjkdbb" panose="020B0504030101020102" pitchFamily="34" charset="0"/>
              </a:rPr>
              <a:t> Center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Administration</a:t>
            </a:r>
          </a:p>
          <a:p>
            <a:pPr marL="176213"/>
            <a:endParaRPr lang="de-CH" sz="1600" dirty="0">
              <a:latin typeface="Eyrhoavdoykqfqglrijbhcjkdbb" panose="020B0504030101020102" pitchFamily="34" charset="0"/>
            </a:endParaRP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Abmelden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66309" y="984647"/>
            <a:ext cx="1800542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i="1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600" dirty="0"/>
          </a:p>
        </p:txBody>
      </p:sp>
      <p:sp>
        <p:nvSpPr>
          <p:cNvPr id="88" name="Rectangle 89"/>
          <p:cNvSpPr/>
          <p:nvPr/>
        </p:nvSpPr>
        <p:spPr>
          <a:xfrm rot="16200000">
            <a:off x="199376" y="190778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0" name="Gerade Verbindung 89"/>
          <p:cNvCxnSpPr/>
          <p:nvPr/>
        </p:nvCxnSpPr>
        <p:spPr>
          <a:xfrm>
            <a:off x="316670" y="4106576"/>
            <a:ext cx="281427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31"/>
          <p:cNvGrpSpPr/>
          <p:nvPr/>
        </p:nvGrpSpPr>
        <p:grpSpPr>
          <a:xfrm rot="2700000">
            <a:off x="1910361" y="1082476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4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95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96" name="Rectangle 80"/>
          <p:cNvSpPr/>
          <p:nvPr/>
        </p:nvSpPr>
        <p:spPr>
          <a:xfrm>
            <a:off x="4160637" y="7825407"/>
            <a:ext cx="2068742" cy="10290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Alternative: Baum verschiebt sich nach unten, eher nicht....</a:t>
            </a:r>
          </a:p>
        </p:txBody>
      </p:sp>
      <p:sp>
        <p:nvSpPr>
          <p:cNvPr id="2" name="Rechteck 1"/>
          <p:cNvSpPr/>
          <p:nvPr/>
        </p:nvSpPr>
        <p:spPr>
          <a:xfrm>
            <a:off x="2266851" y="101170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latin typeface="Eyrhoavdoykqfqglrijbhcjkdbb" panose="020B0504030101020102" pitchFamily="34" charset="0"/>
              </a:rPr>
              <a:t>anzeigen</a:t>
            </a:r>
          </a:p>
        </p:txBody>
      </p:sp>
      <p:sp>
        <p:nvSpPr>
          <p:cNvPr id="98" name="Rectangle 80"/>
          <p:cNvSpPr/>
          <p:nvPr/>
        </p:nvSpPr>
        <p:spPr>
          <a:xfrm>
            <a:off x="2747912" y="512426"/>
            <a:ext cx="5043689" cy="4910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Nötig für Zugriff auf «alte Suche», erscheint wenn Text nicht leer</a:t>
            </a:r>
          </a:p>
        </p:txBody>
      </p:sp>
    </p:spTree>
    <p:extLst>
      <p:ext uri="{BB962C8B-B14F-4D97-AF65-F5344CB8AC3E}">
        <p14:creationId xmlns:p14="http://schemas.microsoft.com/office/powerpoint/2010/main" val="14270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50339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28097" y="140187"/>
            <a:ext cx="1811214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3"/>
                </a:solidFill>
                <a:latin typeface="FontAwesome" pitchFamily="2" charset="0"/>
              </a:rPr>
              <a:t> </a:t>
            </a:r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174773" y="2568823"/>
            <a:ext cx="2068742" cy="1528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Vorschlag Schnellsuche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Problem: Suchresultate werden nicht gespeichert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Alternative wäre die Suche als Sicht</a:t>
            </a:r>
          </a:p>
        </p:txBody>
      </p:sp>
      <p:sp>
        <p:nvSpPr>
          <p:cNvPr id="100" name="Rechteck 21"/>
          <p:cNvSpPr/>
          <p:nvPr/>
        </p:nvSpPr>
        <p:spPr>
          <a:xfrm>
            <a:off x="178620" y="1256892"/>
            <a:ext cx="3384376" cy="7504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Favoriten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Alle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Kunden</a:t>
            </a:r>
            <a:endParaRPr lang="de-CH" sz="1400" b="1" dirty="0" smtClean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Personen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Dr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ey</a:t>
            </a:r>
            <a:r>
              <a:rPr lang="de-CH" sz="1400" dirty="0" smtClean="0">
                <a:latin typeface="Eyrhoavdoykqfqglrijbhcjkdbb" panose="020B0504030101020102" pitchFamily="34" charset="0"/>
              </a:rPr>
              <a:t>fuss-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Oberhuber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, Hans-Dieter....</a:t>
            </a: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genmann</a:t>
            </a:r>
            <a:r>
              <a:rPr lang="de-CH" sz="1400" dirty="0">
                <a:latin typeface="Eyrhoavdoykqfqglrijbhcjkdbb" panose="020B0504030101020102" pitchFamily="34" charset="0"/>
              </a:rPr>
              <a:t>, Martha (ABB SCHWEIZ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er</a:t>
            </a:r>
            <a:r>
              <a:rPr lang="de-CH" sz="1400" dirty="0">
                <a:latin typeface="Eyrhoavdoykqfqglrijbhcjkdbb" panose="020B0504030101020102" pitchFamily="34" charset="0"/>
              </a:rPr>
              <a:t>, Bea (BSI ZÜRICH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(24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Firmen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GER MÖNCH UND PARTNER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ELEKTRO </a:t>
            </a:r>
            <a:r>
              <a:rPr lang="de-CH" sz="1400" dirty="0">
                <a:latin typeface="Eyrhoavdoykqfqglrijbhcjkdbb" panose="020B0504030101020102" pitchFamily="34" charset="0"/>
              </a:rPr>
              <a:t>H</a:t>
            </a: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NIGER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AG</a:t>
            </a: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nführung von ORS2000 (BASCHNAGEL)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KAPO Aargau –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nsatzzentrale ...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(5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Tickets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#</a:t>
            </a:r>
            <a:r>
              <a:rPr lang="de-CH" sz="1400" dirty="0" smtClean="0">
                <a:latin typeface="Eyrhoavdoykqfqglrijbhcjkdbb" panose="020B0504030101020102" pitchFamily="34" charset="0"/>
              </a:rPr>
              <a:t>98242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gene Sicht ist langsam ...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#104165 Verm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den von technischen ...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50208" y="824412"/>
            <a:ext cx="3312788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dirty="0" smtClean="0">
                <a:latin typeface="Eyrhoavdoykqfqglrijbhcjkdbb" panose="020B0504030101020102" pitchFamily="34" charset="0"/>
              </a:rPr>
              <a:t>ei|</a:t>
            </a:r>
            <a:endParaRPr lang="de-CH" sz="1600" dirty="0"/>
          </a:p>
        </p:txBody>
      </p:sp>
      <p:grpSp>
        <p:nvGrpSpPr>
          <p:cNvPr id="103" name="Group 31"/>
          <p:cNvGrpSpPr/>
          <p:nvPr/>
        </p:nvGrpSpPr>
        <p:grpSpPr>
          <a:xfrm rot="2700000">
            <a:off x="3201699" y="936330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104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105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106" name="Rounded Rectangle 96"/>
          <p:cNvSpPr/>
          <p:nvPr/>
        </p:nvSpPr>
        <p:spPr>
          <a:xfrm>
            <a:off x="171552" y="5673551"/>
            <a:ext cx="3203369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08" name="Rectangle 80"/>
          <p:cNvSpPr/>
          <p:nvPr/>
        </p:nvSpPr>
        <p:spPr>
          <a:xfrm>
            <a:off x="2174667" y="9193559"/>
            <a:ext cx="2068742" cy="7533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Technisch: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evt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.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Lucene</a:t>
            </a: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21"/>
          <p:cNvSpPr/>
          <p:nvPr/>
        </p:nvSpPr>
        <p:spPr>
          <a:xfrm>
            <a:off x="178620" y="1256892"/>
            <a:ext cx="3384376" cy="7504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Favoriten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Alle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Kunden</a:t>
            </a:r>
            <a:endParaRPr lang="de-CH" sz="1400" b="1" dirty="0" smtClean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Personen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Dr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ey</a:t>
            </a:r>
            <a:r>
              <a:rPr lang="de-CH" sz="1400" dirty="0" smtClean="0">
                <a:latin typeface="Eyrhoavdoykqfqglrijbhcjkdbb" panose="020B0504030101020102" pitchFamily="34" charset="0"/>
              </a:rPr>
              <a:t>fuss-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Oberhuber</a:t>
            </a:r>
            <a:r>
              <a:rPr lang="de-CH" sz="1400" dirty="0" smtClean="0">
                <a:latin typeface="Eyrhoavdoykqfqglrijbhcjkdbb" panose="020B0504030101020102" pitchFamily="34" charset="0"/>
              </a:rPr>
              <a:t>, Hans-Dieter....</a:t>
            </a: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genmann</a:t>
            </a:r>
            <a:r>
              <a:rPr lang="de-CH" sz="1400" dirty="0">
                <a:latin typeface="Eyrhoavdoykqfqglrijbhcjkdbb" panose="020B0504030101020102" pitchFamily="34" charset="0"/>
              </a:rPr>
              <a:t>, Martha (ABB SCHWEIZ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er</a:t>
            </a:r>
            <a:r>
              <a:rPr lang="de-CH" sz="1400" dirty="0">
                <a:latin typeface="Eyrhoavdoykqfqglrijbhcjkdbb" panose="020B0504030101020102" pitchFamily="34" charset="0"/>
              </a:rPr>
              <a:t>, Bea (BSI ZÜRICH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(24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Firmen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GER MÖNCH UND PARTNER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ELEKTRO </a:t>
            </a:r>
            <a:r>
              <a:rPr lang="de-CH" sz="1400" dirty="0">
                <a:latin typeface="Eyrhoavdoykqfqglrijbhcjkdbb" panose="020B0504030101020102" pitchFamily="34" charset="0"/>
              </a:rPr>
              <a:t>H</a:t>
            </a:r>
            <a:r>
              <a:rPr lang="de-CH" sz="1400" b="1" dirty="0">
                <a:latin typeface="Eyrhoavdoykqfqglrijbhcjkdbb" panose="020B0504030101020102" pitchFamily="34" charset="0"/>
              </a:rPr>
              <a:t>EI</a:t>
            </a:r>
            <a:r>
              <a:rPr lang="de-CH" sz="1400" dirty="0">
                <a:latin typeface="Eyrhoavdoykqfqglrijbhcjkdbb" panose="020B0504030101020102" pitchFamily="34" charset="0"/>
              </a:rPr>
              <a:t>NIGER </a:t>
            </a:r>
            <a:r>
              <a:rPr lang="de-CH" sz="1400" dirty="0" smtClean="0">
                <a:latin typeface="Eyrhoavdoykqfqglrijbhcjkdbb" panose="020B0504030101020102" pitchFamily="34" charset="0"/>
              </a:rPr>
              <a:t>AG</a:t>
            </a: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nführung von ORS2000 (BASCHNAGEL)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KAPO Aargau –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nsatzzentrale ...</a:t>
            </a: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(5 weitere…)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b="1" dirty="0" smtClean="0">
                <a:solidFill>
                  <a:schemeClr val="accent2"/>
                </a:solidFill>
                <a:latin typeface="Eyrhoavdoykqfqglrijbhcjkdbb" panose="020B0504030101020102" pitchFamily="34" charset="0"/>
              </a:rPr>
              <a:t>Tickets</a:t>
            </a:r>
            <a:endParaRPr lang="de-CH" sz="1400" b="1" dirty="0">
              <a:solidFill>
                <a:schemeClr val="accent2"/>
              </a:solidFill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#</a:t>
            </a:r>
            <a:r>
              <a:rPr lang="de-CH" sz="1400" dirty="0" smtClean="0">
                <a:latin typeface="Eyrhoavdoykqfqglrijbhcjkdbb" panose="020B0504030101020102" pitchFamily="34" charset="0"/>
              </a:rPr>
              <a:t>98242 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gene Sicht ist langsam ...</a:t>
            </a:r>
            <a:endParaRPr lang="de-CH" sz="1400" dirty="0">
              <a:latin typeface="Eyrhoavdoykqfqglrijbhcjkdbb" panose="020B0504030101020102" pitchFamily="34" charset="0"/>
            </a:endParaRPr>
          </a:p>
          <a:p>
            <a:pPr marL="185738"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#104165 Verm</a:t>
            </a:r>
            <a:r>
              <a:rPr lang="de-CH" sz="1400" b="1" dirty="0" smtClean="0">
                <a:latin typeface="Eyrhoavdoykqfqglrijbhcjkdbb" panose="020B0504030101020102" pitchFamily="34" charset="0"/>
              </a:rPr>
              <a:t>ei</a:t>
            </a:r>
            <a:r>
              <a:rPr lang="de-CH" sz="1400" dirty="0" smtClean="0">
                <a:latin typeface="Eyrhoavdoykqfqglrijbhcjkdbb" panose="020B0504030101020102" pitchFamily="34" charset="0"/>
              </a:rPr>
              <a:t>den von technischen ...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201003" y="67647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79723" y="1383298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2002 PRD CTMS </a:t>
            </a:r>
            <a:r>
              <a:rPr lang="de-CH" sz="1400" dirty="0" err="1">
                <a:latin typeface="Eyrhoavdoykqfqglrijbhcjkdbb" panose="020B0504030101020102" pitchFamily="34" charset="0"/>
              </a:rPr>
              <a:t>Sup</a:t>
            </a:r>
            <a:r>
              <a:rPr lang="de-CH" sz="1400" dirty="0">
                <a:latin typeface="Eyrhoavdoykqfqglrijbhcjkdbb" panose="020B0504030101020102" pitchFamily="34" charset="0"/>
              </a:rPr>
              <a:t> &amp; </a:t>
            </a:r>
            <a:r>
              <a:rPr lang="de-CH" sz="1400" dirty="0" err="1">
                <a:latin typeface="Eyrhoavdoykqfqglrijbhcjkdbb" panose="020B0504030101020102" pitchFamily="34" charset="0"/>
              </a:rPr>
              <a:t>Maintaina</a:t>
            </a:r>
            <a:r>
              <a:rPr lang="de-CH" sz="1400" dirty="0">
                <a:latin typeface="Eyrhoavdoykqfqglrijbhcjkdbb" panose="020B0504030101020102" pitchFamily="34" charset="0"/>
              </a:rPr>
              <a:t>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CRM Walbusch Phase 1 (11-8P)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BSI Scout 3 – 2014/6 Luna RT (13…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>
                <a:latin typeface="Eyrhoavdoykqfqglrijbhcjkdbb" panose="020B0504030101020102" pitchFamily="34" charset="0"/>
              </a:rPr>
              <a:t>Html</a:t>
            </a:r>
            <a:r>
              <a:rPr lang="de-CH" sz="1400" dirty="0">
                <a:latin typeface="Eyrhoavdoykqfqglrijbhcjkdbb" panose="020B0504030101020102" pitchFamily="34" charset="0"/>
              </a:rPr>
              <a:t> UI (14-4J)</a:t>
            </a: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510183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1931804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75349" y="1219779"/>
            <a:ext cx="13907826" cy="9748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82" name="Rechteck 21"/>
          <p:cNvSpPr/>
          <p:nvPr/>
        </p:nvSpPr>
        <p:spPr>
          <a:xfrm>
            <a:off x="3827374" y="756201"/>
            <a:ext cx="6534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Anzeigen    Bearbeiten    Dokument 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349835" y="768623"/>
            <a:ext cx="1326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/>
              </a:rPr>
              <a:t> 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</a:t>
            </a:r>
            <a:r>
              <a:rPr lang="de-CH" sz="1600" dirty="0" smtClean="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</a:t>
            </a:r>
            <a:endParaRPr lang="de-CH" sz="1600" dirty="0">
              <a:solidFill>
                <a:schemeClr val="accent6">
                  <a:lumMod val="75000"/>
                </a:schemeClr>
              </a:solidFill>
              <a:latin typeface="FontAwesome" pitchFamily="2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3810943" y="601215"/>
            <a:ext cx="13972232" cy="21839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0"/>
          <p:cNvSpPr/>
          <p:nvPr/>
        </p:nvSpPr>
        <p:spPr>
          <a:xfrm>
            <a:off x="14213015" y="-44752"/>
            <a:ext cx="1159292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5444315" y="27256"/>
            <a:ext cx="127951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3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3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pic>
        <p:nvPicPr>
          <p:cNvPr id="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647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7" name="Rectangle 116"/>
          <p:cNvSpPr/>
          <p:nvPr/>
        </p:nvSpPr>
        <p:spPr>
          <a:xfrm>
            <a:off x="3810943" y="563841"/>
            <a:ext cx="1120204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21"/>
          <p:cNvSpPr/>
          <p:nvPr/>
        </p:nvSpPr>
        <p:spPr>
          <a:xfrm>
            <a:off x="3875349" y="18557"/>
            <a:ext cx="1249203" cy="47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1600" dirty="0">
              <a:solidFill>
                <a:schemeClr val="accent3"/>
              </a:solidFill>
              <a:latin typeface="FontAwesome" pitchFamily="2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102449" y="1300582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120" name="Straight Connector 119"/>
          <p:cNvCxnSpPr/>
          <p:nvPr/>
        </p:nvCxnSpPr>
        <p:spPr>
          <a:xfrm>
            <a:off x="3851027" y="12832120"/>
            <a:ext cx="13899596" cy="3384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377014" y="12832120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904924" y="12832120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919225" y="12931780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427091" y="12931780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943847" y="12939475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5072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579219" y="12954789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6150869" y="12954789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59339" y="129547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7307411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437961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5862077" y="12912454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92215"/>
              </p:ext>
            </p:extLst>
          </p:nvPr>
        </p:nvGraphicFramePr>
        <p:xfrm>
          <a:off x="3866262" y="1450963"/>
          <a:ext cx="12226125" cy="243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smtClean="0">
                          <a:latin typeface="Eyrhoavdoykqfqglrijbhcjkdbb" panose="020B0504030101020102" pitchFamily="34" charset="0"/>
                        </a:rPr>
                        <a:t>Ende          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CRM Walbusch Phase 1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mtClean="0">
                          <a:latin typeface="Eyrhoavdoykqfqglrijbhcjkdbb" panose="020B0504030101020102" pitchFamily="34" charset="0"/>
                        </a:rPr>
                        <a:t>BSI POS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BSI Scout 3 – 2014/6 Luna 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Scout </a:t>
                      </a:r>
                      <a:r>
                        <a:rPr lang="de-CH" sz="1400" dirty="0" err="1" smtClean="0">
                          <a:latin typeface="Eyrhoavdoykqfqglrijbhcjkdbb" panose="020B0504030101020102" pitchFamily="34" charset="0"/>
                        </a:rPr>
                        <a:t>Html</a:t>
                      </a:r>
                      <a:r>
                        <a:rPr lang="de-CH" sz="1400" dirty="0" smtClean="0">
                          <a:latin typeface="Eyrhoavdoykqfqglrijbhcjkdbb" panose="020B0504030101020102" pitchFamily="34" charset="0"/>
                        </a:rPr>
                        <a:t> UI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3673103" y="0"/>
            <a:ext cx="0" cy="1349057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28097" y="140187"/>
            <a:ext cx="1926630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 smtClean="0">
                <a:solidFill>
                  <a:schemeClr val="accent3"/>
                </a:solidFill>
                <a:latin typeface="FontAwesome" pitchFamily="2" charset="0"/>
              </a:rPr>
              <a:t>  </a:t>
            </a:r>
            <a:r>
              <a:rPr lang="de-CH" sz="1800" b="1" dirty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«Aktenkoffer</a:t>
            </a:r>
            <a:r>
              <a:rPr lang="de-CH" sz="18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»</a:t>
            </a:r>
            <a:endParaRPr lang="de-CH" sz="1800" b="1" dirty="0">
              <a:solidFill>
                <a:schemeClr val="accent3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Gleichschenkliges Dreieck 10"/>
          <p:cNvSpPr/>
          <p:nvPr/>
        </p:nvSpPr>
        <p:spPr>
          <a:xfrm>
            <a:off x="135116" y="624607"/>
            <a:ext cx="3283863" cy="4862443"/>
          </a:xfrm>
          <a:custGeom>
            <a:avLst/>
            <a:gdLst/>
            <a:ahLst/>
            <a:cxnLst/>
            <a:rect l="l" t="t" r="r" b="b"/>
            <a:pathLst>
              <a:path w="5186261" h="6797891">
                <a:moveTo>
                  <a:pt x="520636" y="0"/>
                </a:moveTo>
                <a:lnTo>
                  <a:pt x="664652" y="127006"/>
                </a:lnTo>
                <a:lnTo>
                  <a:pt x="5186261" y="127006"/>
                </a:lnTo>
                <a:lnTo>
                  <a:pt x="5186261" y="6797891"/>
                </a:lnTo>
                <a:lnTo>
                  <a:pt x="0" y="6797891"/>
                </a:lnTo>
                <a:lnTo>
                  <a:pt x="0" y="127006"/>
                </a:lnTo>
                <a:lnTo>
                  <a:pt x="376620" y="12700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Rechteck 21"/>
          <p:cNvSpPr/>
          <p:nvPr/>
        </p:nvSpPr>
        <p:spPr>
          <a:xfrm>
            <a:off x="316670" y="1344687"/>
            <a:ext cx="2640131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Globale Sicht</a:t>
            </a:r>
          </a:p>
          <a:p>
            <a:pPr marL="176213">
              <a:lnSpc>
                <a:spcPts val="3400"/>
              </a:lnSpc>
            </a:pPr>
            <a:r>
              <a:rPr lang="de-CH" sz="1600" b="1" dirty="0" smtClean="0">
                <a:solidFill>
                  <a:schemeClr val="accent3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Marketing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Reports</a:t>
            </a:r>
          </a:p>
          <a:p>
            <a:pPr marL="176213">
              <a:lnSpc>
                <a:spcPts val="3400"/>
              </a:lnSpc>
            </a:pPr>
            <a:r>
              <a:rPr lang="de-CH" sz="1600" dirty="0" err="1" smtClean="0">
                <a:latin typeface="Eyrhoavdoykqfqglrijbhcjkdbb" panose="020B0504030101020102" pitchFamily="34" charset="0"/>
              </a:rPr>
              <a:t>Contact</a:t>
            </a:r>
            <a:r>
              <a:rPr lang="de-CH" sz="1600" dirty="0" smtClean="0">
                <a:latin typeface="Eyrhoavdoykqfqglrijbhcjkdbb" panose="020B0504030101020102" pitchFamily="34" charset="0"/>
              </a:rPr>
              <a:t> Center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Administration</a:t>
            </a: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«Aktenkoffer»</a:t>
            </a:r>
            <a:endParaRPr lang="de-CH" sz="1600" dirty="0" smtClean="0">
              <a:latin typeface="Eyrhoavdoykqfqglrijbhcjkdbb" panose="020B0504030101020102" pitchFamily="34" charset="0"/>
            </a:endParaRPr>
          </a:p>
          <a:p>
            <a:pPr marL="176213"/>
            <a:endParaRPr lang="de-CH" sz="1600" dirty="0">
              <a:latin typeface="Eyrhoavdoykqfqglrijbhcjkdbb" panose="020B0504030101020102" pitchFamily="34" charset="0"/>
            </a:endParaRPr>
          </a:p>
          <a:p>
            <a:pPr marL="176213">
              <a:lnSpc>
                <a:spcPts val="3400"/>
              </a:lnSpc>
            </a:pPr>
            <a:r>
              <a:rPr lang="de-CH" sz="1600" dirty="0" smtClean="0">
                <a:latin typeface="Eyrhoavdoykqfqglrijbhcjkdbb" panose="020B0504030101020102" pitchFamily="34" charset="0"/>
              </a:rPr>
              <a:t>Abmelden</a:t>
            </a:r>
            <a:endParaRPr lang="de-CH" sz="1600" dirty="0">
              <a:latin typeface="Eyrhoavdoykqfqglrijbhcjkdbb" panose="020B0504030101020102" pitchFamily="34" charset="0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66309" y="984647"/>
            <a:ext cx="1800542" cy="376259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de-CH" sz="1600" i="1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Schnellsuche</a:t>
            </a:r>
            <a:endParaRPr lang="de-CH" sz="1600" dirty="0"/>
          </a:p>
        </p:txBody>
      </p:sp>
      <p:sp>
        <p:nvSpPr>
          <p:cNvPr id="88" name="Rectangle 89"/>
          <p:cNvSpPr/>
          <p:nvPr/>
        </p:nvSpPr>
        <p:spPr>
          <a:xfrm rot="16200000">
            <a:off x="199376" y="190778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90" name="Gerade Verbindung 89"/>
          <p:cNvCxnSpPr/>
          <p:nvPr/>
        </p:nvCxnSpPr>
        <p:spPr>
          <a:xfrm>
            <a:off x="316670" y="4585047"/>
            <a:ext cx="281427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31"/>
          <p:cNvGrpSpPr/>
          <p:nvPr/>
        </p:nvGrpSpPr>
        <p:grpSpPr>
          <a:xfrm rot="2700000">
            <a:off x="1910361" y="1082476"/>
            <a:ext cx="180000" cy="180000"/>
            <a:chOff x="4789004" y="2208312"/>
            <a:chExt cx="963724" cy="936104"/>
          </a:xfrm>
          <a:solidFill>
            <a:schemeClr val="bg1">
              <a:lumMod val="75000"/>
            </a:schemeClr>
          </a:solidFill>
        </p:grpSpPr>
        <p:sp>
          <p:nvSpPr>
            <p:cNvPr id="94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  <p:sp>
          <p:nvSpPr>
            <p:cNvPr id="95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accent3"/>
                </a:solidFill>
              </a:endParaRPr>
            </a:p>
          </p:txBody>
        </p:sp>
      </p:grpSp>
      <p:sp>
        <p:nvSpPr>
          <p:cNvPr id="2" name="Rechteck 1"/>
          <p:cNvSpPr/>
          <p:nvPr/>
        </p:nvSpPr>
        <p:spPr>
          <a:xfrm>
            <a:off x="2266851" y="1011706"/>
            <a:ext cx="962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latin typeface="Eyrhoavdoykqfqglrijbhcjkdbb" panose="020B0504030101020102" pitchFamily="34" charset="0"/>
              </a:rPr>
              <a:t>anzeigen</a:t>
            </a:r>
          </a:p>
        </p:txBody>
      </p:sp>
      <p:sp>
        <p:nvSpPr>
          <p:cNvPr id="100" name="Rectangle 80"/>
          <p:cNvSpPr/>
          <p:nvPr/>
        </p:nvSpPr>
        <p:spPr>
          <a:xfrm>
            <a:off x="3851027" y="4567402"/>
            <a:ext cx="4248472" cy="165616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Offline-Sicht (ähnlic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 wie Suchsicht), zeigt alle mitgenommenen Daten gruppiert nach Entität an.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01" name="Rectangle 80"/>
          <p:cNvSpPr/>
          <p:nvPr/>
        </p:nvSpPr>
        <p:spPr>
          <a:xfrm>
            <a:off x="12014452" y="524141"/>
            <a:ext cx="4248472" cy="114122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Daten können mitgenommen werden, indem man auf einer Tabelle das Aktenkoffer-Symbol oben rechts auswählt,</a:t>
            </a:r>
          </a:p>
          <a:p>
            <a:endParaRPr lang="de-CH" sz="14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0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4145</Words>
  <Application>Microsoft Office PowerPoint</Application>
  <PresentationFormat>Benutzerdefiniert</PresentationFormat>
  <Paragraphs>1884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Tema di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Christian Rusche</cp:lastModifiedBy>
  <cp:revision>113</cp:revision>
  <dcterms:created xsi:type="dcterms:W3CDTF">2014-05-28T14:50:04Z</dcterms:created>
  <dcterms:modified xsi:type="dcterms:W3CDTF">2014-07-01T10:26:07Z</dcterms:modified>
</cp:coreProperties>
</file>