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300" r:id="rId3"/>
    <p:sldId id="301" r:id="rId4"/>
    <p:sldId id="296" r:id="rId5"/>
    <p:sldId id="297" r:id="rId6"/>
    <p:sldId id="298" r:id="rId7"/>
    <p:sldId id="299" r:id="rId8"/>
    <p:sldId id="302" r:id="rId9"/>
    <p:sldId id="303" r:id="rId10"/>
    <p:sldId id="304" r:id="rId11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ABF"/>
    <a:srgbClr val="005E74"/>
    <a:srgbClr val="0082A1"/>
    <a:srgbClr val="60B1C4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71" autoAdjust="0"/>
  </p:normalViewPr>
  <p:slideViewPr>
    <p:cSldViewPr>
      <p:cViewPr varScale="1">
        <p:scale>
          <a:sx n="63" d="100"/>
          <a:sy n="63" d="100"/>
        </p:scale>
        <p:origin x="-1290" y="-114"/>
      </p:cViewPr>
      <p:guideLst>
        <p:guide orient="horz" pos="3931"/>
        <p:guide pos="56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1608515" y="3731770"/>
            <a:ext cx="14566149" cy="6557893"/>
          </a:xfrm>
        </p:spPr>
        <p:txBody>
          <a:bodyPr anchor="b"/>
          <a:lstStyle>
            <a:lvl1pPr>
              <a:lnSpc>
                <a:spcPts val="8599"/>
              </a:lnSpc>
              <a:defRPr sz="82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Kapitel einfügen</a:t>
            </a:r>
            <a:endParaRPr lang="de-CH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-4832386" y="11337065"/>
            <a:ext cx="4408724" cy="201337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1787012" eaLnBrk="1" fontAlgn="auto" latinLnBrk="0" hangingPunct="1">
              <a:lnSpc>
                <a:spcPts val="2931"/>
              </a:lnSpc>
              <a:spcBef>
                <a:spcPts val="0"/>
              </a:spcBef>
              <a:spcAft>
                <a:spcPts val="1173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  <a:t>Schrift:</a:t>
            </a:r>
            <a:br>
              <a:rPr kumimoji="0" lang="de-CH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</a:br>
            <a:r>
              <a:rPr kumimoji="0" lang="de-CH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0082A1"/>
                </a:solidFill>
                <a:effectLst/>
                <a:uLnTx/>
                <a:uFillTx/>
              </a:rPr>
              <a:t>Text: </a:t>
            </a:r>
            <a:r>
              <a:rPr kumimoji="0" lang="de-CH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Calibri, Fett, 42</a:t>
            </a:r>
            <a:br>
              <a:rPr kumimoji="0" lang="de-CH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endParaRPr kumimoji="0" lang="de-CH" sz="2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r" defTabSz="1787012" eaLnBrk="1" fontAlgn="auto" latinLnBrk="0" hangingPunct="1">
              <a:lnSpc>
                <a:spcPts val="2931"/>
              </a:lnSpc>
              <a:spcBef>
                <a:spcPts val="0"/>
              </a:spcBef>
              <a:spcAft>
                <a:spcPts val="1173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de-CH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endParaRPr kumimoji="0" lang="de-CH" sz="2500" b="1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232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20/06/2014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3804384" y="1373715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79403" y="89416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90547" y="1128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9035603" y="765726"/>
            <a:ext cx="3725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Auftrag bearbeiten    Dokument erstellen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8" name="Rectangle 77"/>
          <p:cNvSpPr/>
          <p:nvPr/>
        </p:nvSpPr>
        <p:spPr>
          <a:xfrm>
            <a:off x="-4111" y="12817423"/>
            <a:ext cx="3567106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2002 </a:t>
            </a:r>
            <a:r>
              <a:rPr lang="en-US" sz="1600" b="1">
                <a:solidFill>
                  <a:srgbClr val="0082A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Jan-F</a:t>
            </a:r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 eb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6" name="Rechteck 21"/>
          <p:cNvSpPr/>
          <p:nvPr/>
        </p:nvSpPr>
        <p:spPr>
          <a:xfrm>
            <a:off x="9071312" y="642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9036711" y="1239105"/>
            <a:ext cx="771397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Jan-Feb                          Verkäufer: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 </a:t>
            </a:r>
            <a:r>
              <a:rPr lang="de-CH" sz="1400" smtClean="0">
                <a:latin typeface="Eyrhoavdoykqfqglrijbhcjkdbb" panose="020B0504030101020102" pitchFamily="34" charset="0"/>
              </a:rPr>
              <a:t>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Rechteck 21"/>
          <p:cNvSpPr/>
          <p:nvPr/>
        </p:nvSpPr>
        <p:spPr>
          <a:xfrm>
            <a:off x="3827374" y="756201"/>
            <a:ext cx="23182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827374" y="4008983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891587" y="-23465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809971" y="1370546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84" name="Rechteck 21"/>
          <p:cNvSpPr/>
          <p:nvPr/>
        </p:nvSpPr>
        <p:spPr>
          <a:xfrm>
            <a:off x="3827374" y="6427"/>
            <a:ext cx="5035353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                                       </a:t>
            </a:r>
            <a:r>
              <a:rPr lang="de-CH" sz="14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sortiert nach: Betreff    </a:t>
            </a: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	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35603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9036711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</a:t>
            </a:r>
            <a:r>
              <a:rPr lang="de-CH" sz="1400" smtClean="0">
                <a:latin typeface="Eyrhoavdoykqfqglrijbhcjkdbb" panose="020B0504030101020102" pitchFamily="34" charset="0"/>
              </a:rPr>
              <a:t>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789087" y="2743502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664311" y="12217895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92038" y="12184048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119948" y="12184048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273787" y="11164777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781653" y="11164777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298409" y="11172472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235403" y="11684166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807053" y="1168416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8315523" y="116841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5594641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077101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750916" y="6673279"/>
            <a:ext cx="2526847" cy="948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Offene Punkte: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Drilldown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Table control icons unten?</a:t>
            </a:r>
          </a:p>
        </p:txBody>
      </p:sp>
    </p:spTree>
    <p:extLst>
      <p:ext uri="{BB962C8B-B14F-4D97-AF65-F5344CB8AC3E}">
        <p14:creationId xmlns:p14="http://schemas.microsoft.com/office/powerpoint/2010/main" val="14788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6803355" y="-23465"/>
            <a:ext cx="4824536" cy="13522264"/>
          </a:xfrm>
          <a:prstGeom prst="rect">
            <a:avLst/>
          </a:prstGeom>
          <a:solidFill>
            <a:schemeClr val="bg1"/>
          </a:solidFill>
          <a:ln>
            <a:solidFill>
              <a:srgbClr val="51AA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Rechteck 18"/>
          <p:cNvSpPr/>
          <p:nvPr/>
        </p:nvSpPr>
        <p:spPr>
          <a:xfrm>
            <a:off x="1564960" y="12865967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7" name="TextBox 76"/>
          <p:cNvSpPr txBox="1"/>
          <p:nvPr/>
        </p:nvSpPr>
        <p:spPr>
          <a:xfrm>
            <a:off x="1686844" y="2309819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103" name="Rechteck 18"/>
          <p:cNvSpPr/>
          <p:nvPr/>
        </p:nvSpPr>
        <p:spPr>
          <a:xfrm>
            <a:off x="1566765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6807422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10"/>
          <p:cNvSpPr/>
          <p:nvPr/>
        </p:nvSpPr>
        <p:spPr>
          <a:xfrm>
            <a:off x="5220538" y="12969913"/>
            <a:ext cx="990977" cy="400110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smtClean="0">
                <a:solidFill>
                  <a:schemeClr val="bg1"/>
                </a:solidFill>
                <a:latin typeface="FontAwesome" pitchFamily="2" charset="0"/>
              </a:rPr>
              <a:t>    </a:t>
            </a:r>
            <a:r>
              <a:rPr lang="de-CH" sz="200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000" smtClean="0">
                <a:solidFill>
                  <a:schemeClr val="bg1"/>
                </a:solidFill>
                <a:latin typeface="FontAwesome" pitchFamily="2" charset="0"/>
              </a:rPr>
              <a:t>  </a:t>
            </a:r>
            <a:endParaRPr lang="de-CH" sz="20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535847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432" y="12953215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Rechteck 21"/>
          <p:cNvSpPr/>
          <p:nvPr/>
        </p:nvSpPr>
        <p:spPr>
          <a:xfrm>
            <a:off x="1709834" y="1256065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1709834" y="494508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1692431" y="2306650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84" name="Rechteck 21"/>
          <p:cNvSpPr/>
          <p:nvPr/>
        </p:nvSpPr>
        <p:spPr>
          <a:xfrm>
            <a:off x="1709834" y="6427"/>
            <a:ext cx="5004896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                                                                     </a:t>
            </a:r>
            <a:r>
              <a:rPr lang="de-CH" sz="2000" smtClean="0">
                <a:solidFill>
                  <a:schemeClr val="bg1"/>
                </a:solidFill>
                <a:latin typeface="FontAwesome" pitchFamily="2" charset="0"/>
              </a:rPr>
              <a:t></a:t>
            </a:r>
            <a:endParaRPr lang="de-CH" sz="20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1555563" y="1729533"/>
            <a:ext cx="513486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671547" y="3679606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1546771" y="12217895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474498" y="12184048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002408" y="12184048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156247" y="11164777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664113" y="11164777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180869" y="11172472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117863" y="11684166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689513" y="1168416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197983" y="116841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3477101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959561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78183" y="1721961"/>
            <a:ext cx="5075428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sortiert nach: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Betreff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                                                       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  <a:endParaRPr lang="de-CH" sz="1400">
              <a:solidFill>
                <a:schemeClr val="bg1">
                  <a:lumMod val="50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1684483" y="2179403"/>
            <a:ext cx="497403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1546771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567173" y="1128663"/>
            <a:ext cx="52380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52835" y="6246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</a:t>
            </a:r>
            <a:endParaRPr lang="de-CH" sz="1600">
              <a:latin typeface="Eyrhoavdoykqfqglrijbhcjkdbb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183910" y="612307"/>
            <a:ext cx="128751" cy="506149"/>
            <a:chOff x="5445608" y="624605"/>
            <a:chExt cx="324036" cy="648073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2394544" y="691813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latin typeface="Eyrhoavdoykqfqglrijbhcjkdbb" pitchFamily="34" charset="0"/>
              </a:rPr>
              <a:t>Firmen      Firma ABC</a:t>
            </a:r>
            <a:endParaRPr lang="de-CH" sz="1600">
              <a:latin typeface="Eyrhoavdoykqfqglrijbhcjkdbb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130972" y="609367"/>
            <a:ext cx="128751" cy="506149"/>
            <a:chOff x="5445608" y="624605"/>
            <a:chExt cx="324036" cy="648073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7163395" y="643483"/>
            <a:ext cx="33123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600" b="1" smtClean="0">
                <a:solidFill>
                  <a:srgbClr val="51AABF"/>
                </a:solidFill>
                <a:latin typeface="Eyrhoavdoykqfqglrijbhcjkdbb" pitchFamily="34" charset="0"/>
              </a:rPr>
              <a:t>Sichten</a:t>
            </a:r>
          </a:p>
          <a:p>
            <a:pPr>
              <a:lnSpc>
                <a:spcPct val="150000"/>
              </a:lnSpc>
            </a:pPr>
            <a:r>
              <a:rPr lang="de-CH" sz="1600" smtClean="0">
                <a:solidFill>
                  <a:srgbClr val="51AABF"/>
                </a:solidFill>
                <a:latin typeface="Eyrhoavdoykqfqglrijbhcjkdbb" pitchFamily="34" charset="0"/>
              </a:rPr>
              <a:t>Eigene Sicht</a:t>
            </a:r>
          </a:p>
          <a:p>
            <a:pPr>
              <a:lnSpc>
                <a:spcPct val="150000"/>
              </a:lnSpc>
            </a:pPr>
            <a:r>
              <a:rPr lang="de-CH" sz="1600" smtClean="0">
                <a:solidFill>
                  <a:srgbClr val="51AABF"/>
                </a:solidFill>
                <a:latin typeface="Eyrhoavdoykqfqglrijbhcjkdbb" pitchFamily="34" charset="0"/>
              </a:rPr>
              <a:t>Marketing</a:t>
            </a:r>
          </a:p>
          <a:p>
            <a:pPr>
              <a:lnSpc>
                <a:spcPct val="150000"/>
              </a:lnSpc>
            </a:pPr>
            <a:r>
              <a:rPr lang="de-CH" sz="1600" smtClean="0">
                <a:solidFill>
                  <a:srgbClr val="51AABF"/>
                </a:solidFill>
                <a:latin typeface="Eyrhoavdoykqfqglrijbhcjkdbb" pitchFamily="34" charset="0"/>
              </a:rPr>
              <a:t>Administration</a:t>
            </a:r>
          </a:p>
          <a:p>
            <a:pPr>
              <a:lnSpc>
                <a:spcPct val="150000"/>
              </a:lnSpc>
            </a:pPr>
            <a:endParaRPr lang="de-CH" sz="1600">
              <a:solidFill>
                <a:srgbClr val="51AABF"/>
              </a:solidFill>
              <a:latin typeface="Eyrhoavdoykqfqglrijbhcjkdbb" pitchFamily="34" charset="0"/>
            </a:endParaRPr>
          </a:p>
          <a:p>
            <a:pPr>
              <a:lnSpc>
                <a:spcPct val="150000"/>
              </a:lnSpc>
            </a:pPr>
            <a:endParaRPr lang="de-CH" sz="1600" smtClean="0">
              <a:solidFill>
                <a:srgbClr val="51AABF"/>
              </a:solidFill>
              <a:latin typeface="Eyrhoavdoykqfqglrijbhcjkdbb" pitchFamily="34" charset="0"/>
            </a:endParaRPr>
          </a:p>
          <a:p>
            <a:pPr>
              <a:lnSpc>
                <a:spcPct val="150000"/>
              </a:lnSpc>
            </a:pPr>
            <a:endParaRPr lang="de-CH" sz="1600" smtClean="0">
              <a:solidFill>
                <a:srgbClr val="51AABF"/>
              </a:solidFill>
              <a:latin typeface="Eyrhoavdoykqfqglrijbhcjkdbb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600" smtClean="0">
                <a:solidFill>
                  <a:srgbClr val="51AABF"/>
                </a:solidFill>
                <a:latin typeface="Eyrhoavdoykqfqglrijbhcjkdbb" pitchFamily="34" charset="0"/>
              </a:rPr>
              <a:t>Abmelden</a:t>
            </a:r>
            <a:endParaRPr lang="de-CH" sz="1600">
              <a:solidFill>
                <a:srgbClr val="51AABF"/>
              </a:solidFill>
              <a:latin typeface="Eyrhoavdoykqfqglrijbhcjkdbb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0747" y="-23465"/>
            <a:ext cx="4824536" cy="15913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Rectangle 44"/>
          <p:cNvSpPr/>
          <p:nvPr/>
        </p:nvSpPr>
        <p:spPr>
          <a:xfrm>
            <a:off x="7073733" y="126779"/>
            <a:ext cx="4293182" cy="34959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>
                <a:solidFill>
                  <a:schemeClr val="tx1"/>
                </a:solidFill>
                <a:latin typeface="FontAwesome" pitchFamily="2" charset="0"/>
              </a:rPr>
              <a:t>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Suchen</a:t>
            </a:r>
            <a:endParaRPr lang="de-CH" sz="1400" smtClean="0">
              <a:solidFill>
                <a:schemeClr val="tx1"/>
              </a:solidFill>
              <a:latin typeface="FontAwesome" pitchFamily="2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0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3804384" y="1373715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79403" y="89416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90547" y="1128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9035603" y="765726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8" name="Rectangle 77"/>
          <p:cNvSpPr/>
          <p:nvPr/>
        </p:nvSpPr>
        <p:spPr>
          <a:xfrm>
            <a:off x="-4111" y="12817423"/>
            <a:ext cx="3567106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2002 </a:t>
            </a:r>
            <a:r>
              <a:rPr lang="en-US" sz="1600" b="1">
                <a:solidFill>
                  <a:srgbClr val="0082A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Jan-F</a:t>
            </a:r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 eb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6" name="Rechteck 21"/>
          <p:cNvSpPr/>
          <p:nvPr/>
        </p:nvSpPr>
        <p:spPr>
          <a:xfrm>
            <a:off x="9071312" y="642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9036711" y="1239105"/>
            <a:ext cx="771397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Jan-Feb                          Verkäufer: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</a:t>
            </a:r>
            <a:r>
              <a:rPr lang="de-CH" sz="1400" smtClean="0">
                <a:latin typeface="Eyrhoavdoykqfqglrijbhcjkdbb" panose="020B0504030101020102" pitchFamily="34" charset="0"/>
              </a:rPr>
              <a:t>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Rechteck 21"/>
          <p:cNvSpPr/>
          <p:nvPr/>
        </p:nvSpPr>
        <p:spPr>
          <a:xfrm>
            <a:off x="3827374" y="756201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827374" y="4008983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891587" y="-23465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809971" y="1370546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84" name="Rechteck 21"/>
          <p:cNvSpPr/>
          <p:nvPr/>
        </p:nvSpPr>
        <p:spPr>
          <a:xfrm>
            <a:off x="3827374" y="6427"/>
            <a:ext cx="5035353" cy="469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                                       </a:t>
            </a:r>
            <a:r>
              <a:rPr lang="de-CH" sz="14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sortiert nach: Betreff    </a:t>
            </a: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35603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9036711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</a:t>
            </a:r>
            <a:r>
              <a:rPr lang="de-CH" sz="1400" smtClean="0">
                <a:latin typeface="Eyrhoavdoykqfqglrijbhcjkdbb" panose="020B0504030101020102" pitchFamily="34" charset="0"/>
              </a:rPr>
              <a:t>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</a:t>
            </a:r>
            <a:r>
              <a:rPr lang="de-CH" sz="1400" smtClean="0">
                <a:latin typeface="Eyrhoavdoykqfqglrijbhcjkdbb" panose="020B0504030101020102" pitchFamily="34" charset="0"/>
              </a:rPr>
              <a:t>   </a:t>
            </a:r>
            <a:r>
              <a:rPr lang="de-CH" sz="1400" smtClean="0">
                <a:latin typeface="FontAwesome" pitchFamily="2" charset="0"/>
              </a:rPr>
              <a:t> </a:t>
            </a:r>
            <a:r>
              <a:rPr lang="de-CH" sz="1400" smtClean="0">
                <a:latin typeface="Eyrhoavdoykqfqglrijbhcjkdbb" panose="020B0504030101020102" pitchFamily="34" charset="0"/>
              </a:rPr>
              <a:t>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  <a:endParaRPr lang="de-CH" sz="1400">
              <a:latin typeface="FontAwesome" pitchFamily="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89087" y="2743502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664311" y="12217895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92038" y="12184048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119948" y="12184048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273787" y="11164777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781653" y="11164777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298409" y="11172472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235403" y="11684166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807053" y="1168416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8315523" y="116841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5594641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077101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3057042" y="5155094"/>
            <a:ext cx="2526847" cy="402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Bearbeitungs-Modus</a:t>
            </a:r>
            <a:endParaRPr lang="de-CH" sz="140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10028475" y="1693679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0043715" y="2568823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0037690" y="3432919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043715" y="3864967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4966547" y="2136775"/>
            <a:ext cx="2414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4981787" y="1689487"/>
            <a:ext cx="2414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763795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3804384" y="1809955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79403" y="89416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90547" y="1128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9035603" y="765726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8" name="Rectangle 77"/>
          <p:cNvSpPr/>
          <p:nvPr/>
        </p:nvSpPr>
        <p:spPr>
          <a:xfrm>
            <a:off x="-4111" y="12817423"/>
            <a:ext cx="3567106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2002 </a:t>
            </a:r>
            <a:r>
              <a:rPr lang="en-US" sz="1600" b="1">
                <a:solidFill>
                  <a:srgbClr val="0082A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Jan-F</a:t>
            </a:r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 eb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6" name="Rechteck 21"/>
          <p:cNvSpPr/>
          <p:nvPr/>
        </p:nvSpPr>
        <p:spPr>
          <a:xfrm>
            <a:off x="9071312" y="642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9036711" y="1239105"/>
            <a:ext cx="771397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Jan-Feb                          Verkäufer: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</a:t>
            </a:r>
            <a:r>
              <a:rPr lang="de-CH" sz="1400" smtClean="0">
                <a:latin typeface="Eyrhoavdoykqfqglrijbhcjkdbb" panose="020B0504030101020102" pitchFamily="34" charset="0"/>
              </a:rPr>
              <a:t>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Rechteck 21"/>
          <p:cNvSpPr/>
          <p:nvPr/>
        </p:nvSpPr>
        <p:spPr>
          <a:xfrm>
            <a:off x="3827374" y="756201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827374" y="4445223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891587" y="-23465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809971" y="1806786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84" name="Rechteck 21"/>
          <p:cNvSpPr/>
          <p:nvPr/>
        </p:nvSpPr>
        <p:spPr>
          <a:xfrm>
            <a:off x="3827374" y="6427"/>
            <a:ext cx="914033" cy="469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35603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9036711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</a:t>
            </a:r>
            <a:r>
              <a:rPr lang="de-CH" sz="1400" smtClean="0">
                <a:latin typeface="Eyrhoavdoykqfqglrijbhcjkdbb" panose="020B0504030101020102" pitchFamily="34" charset="0"/>
              </a:rPr>
              <a:t>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</a:t>
            </a:r>
            <a:r>
              <a:rPr lang="de-CH" sz="1400" smtClean="0">
                <a:latin typeface="Eyrhoavdoykqfqglrijbhcjkdbb" panose="020B0504030101020102" pitchFamily="34" charset="0"/>
              </a:rPr>
              <a:t>   </a:t>
            </a:r>
            <a:r>
              <a:rPr lang="de-CH" sz="1400" smtClean="0">
                <a:latin typeface="FontAwesome" pitchFamily="2" charset="0"/>
              </a:rPr>
              <a:t> </a:t>
            </a:r>
            <a:r>
              <a:rPr lang="de-CH" sz="1400" smtClean="0">
                <a:latin typeface="Eyrhoavdoykqfqglrijbhcjkdbb" panose="020B0504030101020102" pitchFamily="34" charset="0"/>
              </a:rPr>
              <a:t>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  <a:endParaRPr lang="de-CH" sz="1400">
              <a:latin typeface="FontAwesome" pitchFamily="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89087" y="3179742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664311" y="12217895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92038" y="12184048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119948" y="12184048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273787" y="11164777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781653" y="11164777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298409" y="11172472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235403" y="11684166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807053" y="1168416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8315523" y="116841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5594641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077101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028475" y="1693679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0043715" y="2568823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0037690" y="3432919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043715" y="3864967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4966547" y="2136775"/>
            <a:ext cx="2414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4981787" y="1689487"/>
            <a:ext cx="2414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763795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795723" y="1222097"/>
            <a:ext cx="5075428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sortiert nach: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Betreff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                                                       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  <a:endParaRPr lang="de-CH" sz="1400">
              <a:solidFill>
                <a:schemeClr val="bg1">
                  <a:lumMod val="50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3802023" y="1679539"/>
            <a:ext cx="497403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8531547" y="79611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Alternative Sortierungsmöglichkeit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Könnte initial auch versteckt sein (mittels Scrolling)</a:t>
            </a:r>
            <a:endParaRPr lang="de-CH" sz="140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79403" y="89416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90547" y="1128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11185620" y="765726"/>
            <a:ext cx="3725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Auftrag bearbeiten    Dokument erstellen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8" name="Rectangle 77"/>
          <p:cNvSpPr/>
          <p:nvPr/>
        </p:nvSpPr>
        <p:spPr>
          <a:xfrm>
            <a:off x="-4111" y="12817423"/>
            <a:ext cx="3567106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2002 </a:t>
            </a:r>
            <a:r>
              <a:rPr lang="en-US" sz="1600" b="1">
                <a:solidFill>
                  <a:srgbClr val="0082A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Jan-F</a:t>
            </a:r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 eb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6" name="Rechteck 21"/>
          <p:cNvSpPr/>
          <p:nvPr/>
        </p:nvSpPr>
        <p:spPr>
          <a:xfrm>
            <a:off x="11221329" y="642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182622" y="4983536"/>
            <a:ext cx="2526847" cy="948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Tabelle wird grösser wenn mehr Platz da ist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Offener Punkt: Horizontaler Scrollbar bei viellen Spalten?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9" name="Rechteck 21"/>
          <p:cNvSpPr/>
          <p:nvPr/>
        </p:nvSpPr>
        <p:spPr>
          <a:xfrm>
            <a:off x="11186728" y="1239105"/>
            <a:ext cx="4020331" cy="2272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  Vo-Schneider,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Status: </a:t>
            </a:r>
            <a:r>
              <a:rPr lang="de-CH" sz="1400" smtClean="0">
                <a:latin typeface="Eyrhoavdoykqfqglrijbhcjkdbb" panose="020B0504030101020102" pitchFamily="34" charset="0"/>
              </a:rPr>
              <a:t>       Offen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Rechteck 21"/>
          <p:cNvSpPr/>
          <p:nvPr/>
        </p:nvSpPr>
        <p:spPr>
          <a:xfrm>
            <a:off x="3827374" y="756201"/>
            <a:ext cx="23182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11123835" y="-23465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21"/>
          <p:cNvSpPr/>
          <p:nvPr/>
        </p:nvSpPr>
        <p:spPr>
          <a:xfrm>
            <a:off x="3827374" y="6427"/>
            <a:ext cx="5938164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 			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21"/>
          <p:cNvSpPr/>
          <p:nvPr/>
        </p:nvSpPr>
        <p:spPr>
          <a:xfrm>
            <a:off x="11186728" y="3548672"/>
            <a:ext cx="402033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Preis</a:t>
            </a:r>
            <a:endParaRPr lang="de-CH" sz="140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10035"/>
              </p:ext>
            </p:extLst>
          </p:nvPr>
        </p:nvGraphicFramePr>
        <p:xfrm>
          <a:off x="3866262" y="1412863"/>
          <a:ext cx="6897533" cy="324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944529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solidFill>
                          <a:schemeClr val="tx1"/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7" name="Rounded Rectangle 96"/>
          <p:cNvSpPr/>
          <p:nvPr/>
        </p:nvSpPr>
        <p:spPr>
          <a:xfrm>
            <a:off x="3850393" y="1763571"/>
            <a:ext cx="705741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102" name="Rectangle 101"/>
          <p:cNvSpPr/>
          <p:nvPr/>
        </p:nvSpPr>
        <p:spPr>
          <a:xfrm>
            <a:off x="13647896" y="4482699"/>
            <a:ext cx="2526847" cy="12484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Spalten werden einspaltig wenn weniger Platz da ist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Offener Punkt: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Muss der Server ein neues Grid rechnen?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3664311" y="12217895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824286" y="12217895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352196" y="12217895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79019" y="12283708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86885" y="12283708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803641" y="12291403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367005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439013" y="12306717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010663" y="12306717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519133" y="1230671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826889" y="12298229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9309349" y="12298229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0737096" y="1380257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  <a:endParaRPr lang="de-CH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006316"/>
              </p:ext>
            </p:extLst>
          </p:nvPr>
        </p:nvGraphicFramePr>
        <p:xfrm>
          <a:off x="3866262" y="1450963"/>
          <a:ext cx="12226125" cy="324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79403" y="89416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90547" y="1128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8" name="Rectangle 77"/>
          <p:cNvSpPr/>
          <p:nvPr/>
        </p:nvSpPr>
        <p:spPr>
          <a:xfrm>
            <a:off x="-4111" y="12817423"/>
            <a:ext cx="3567106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2002 </a:t>
            </a:r>
            <a:r>
              <a:rPr lang="en-US" sz="1600" b="1">
                <a:solidFill>
                  <a:srgbClr val="0082A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Jan-F</a:t>
            </a:r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 eb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2" name="TextBox 1"/>
          <p:cNvSpPr txBox="1"/>
          <p:nvPr/>
        </p:nvSpPr>
        <p:spPr>
          <a:xfrm>
            <a:off x="3673103" y="594127"/>
            <a:ext cx="2527900" cy="2272417"/>
          </a:xfrm>
          <a:prstGeom prst="rect">
            <a:avLst/>
          </a:prstGeom>
          <a:solidFill>
            <a:schemeClr val="bg1"/>
          </a:solidFill>
          <a:ln w="28575">
            <a:solidFill>
              <a:srgbClr val="0082A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endParaRPr lang="de-CH" sz="1600" smtClean="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Aufwand</a:t>
            </a:r>
            <a:endParaRPr lang="de-CH" sz="160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Fixpreis</a:t>
            </a:r>
            <a:endParaRPr lang="de-CH" sz="160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</a:t>
            </a:r>
            <a:r>
              <a:rPr lang="de-CH" sz="1600" u="sng" smtClean="0">
                <a:solidFill>
                  <a:schemeClr val="bg2"/>
                </a:solidFill>
                <a:latin typeface="Eyrhoavdoykqfqglrijbhcjkdbb" panose="020B0504030101020102" pitchFamily="34" charset="0"/>
              </a:rPr>
              <a:t>Lizenz</a:t>
            </a:r>
            <a:endParaRPr lang="de-CH" sz="1600" u="sng">
              <a:solidFill>
                <a:schemeClr val="bg2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  Training</a:t>
            </a:r>
            <a:endParaRPr lang="de-CH" sz="1600">
              <a:solidFill>
                <a:srgbClr val="60B1C4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182622" y="4763357"/>
            <a:ext cx="2526847" cy="138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Modus ohne Detail-Form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Offene Punkte: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Wie wechseln zwischen den Modi?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Technisch möglich, so zu wechseln?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4" name="Rechteck 21"/>
          <p:cNvSpPr/>
          <p:nvPr/>
        </p:nvSpPr>
        <p:spPr>
          <a:xfrm>
            <a:off x="3827374" y="6427"/>
            <a:ext cx="13954141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 			                     				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195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u="sng">
                <a:solidFill>
                  <a:schemeClr val="bg2"/>
                </a:solidFill>
                <a:latin typeface="Eyrhoavdoykqfqglrijbhcjkdbb" panose="020B0504030101020102" pitchFamily="34" charset="0"/>
              </a:rPr>
              <a:t>Neuer Auftrag </a:t>
            </a:r>
            <a:r>
              <a:rPr lang="de-CH" sz="1600" u="sng">
                <a:solidFill>
                  <a:schemeClr val="bg2"/>
                </a:solidFill>
                <a:latin typeface="Eyrhoavdoykqfqglrijbhcjkdbb" panose="020B0504030101020102" pitchFamily="34" charset="0"/>
              </a:rPr>
              <a:t>anlegen </a:t>
            </a:r>
            <a:r>
              <a:rPr lang="de-CH" sz="1600" u="sng" smtClean="0">
                <a:solidFill>
                  <a:schemeClr val="bg2"/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Auftrag </a:t>
            </a:r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Dokument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664311" y="12217895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377014" y="12184048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904924" y="12184048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79019" y="12283708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286885" y="12283708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803641" y="12291403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5367005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439013" y="12306717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010663" y="12306717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519133" y="1230671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13" name="Straight Connector 112"/>
          <p:cNvCxnSpPr/>
          <p:nvPr/>
        </p:nvCxnSpPr>
        <p:spPr>
          <a:xfrm>
            <a:off x="7167205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4379617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5862077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243559" y="1438181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  <a:endParaRPr lang="de-CH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9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79403" y="89416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90547" y="1128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51027" y="765726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Zurück     Weiter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8" name="Rectangle 77"/>
          <p:cNvSpPr/>
          <p:nvPr/>
        </p:nvSpPr>
        <p:spPr>
          <a:xfrm>
            <a:off x="-4111" y="12817423"/>
            <a:ext cx="2054938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Anruf Hans Muster   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6" name="Rechteck 21"/>
          <p:cNvSpPr/>
          <p:nvPr/>
        </p:nvSpPr>
        <p:spPr>
          <a:xfrm>
            <a:off x="3886736" y="6427"/>
            <a:ext cx="1475084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Kundenanfrage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7" name="Straight Connector 96"/>
          <p:cNvCxnSpPr/>
          <p:nvPr/>
        </p:nvCxnSpPr>
        <p:spPr>
          <a:xfrm>
            <a:off x="3673103" y="-23465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3860139" y="2163623"/>
            <a:ext cx="3647147" cy="2316313"/>
          </a:xfrm>
          <a:prstGeom prst="roundRect">
            <a:avLst>
              <a:gd name="adj" fmla="val 87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04" name="Group 103"/>
          <p:cNvGrpSpPr/>
          <p:nvPr/>
        </p:nvGrpSpPr>
        <p:grpSpPr>
          <a:xfrm>
            <a:off x="3922473" y="2513151"/>
            <a:ext cx="3993472" cy="1102669"/>
            <a:chOff x="3922473" y="840631"/>
            <a:chExt cx="3993472" cy="1102669"/>
          </a:xfrm>
        </p:grpSpPr>
        <p:sp>
          <p:nvSpPr>
            <p:cNvPr id="108" name="Rectangle 107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7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5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26" name="Rectangle 10"/>
          <p:cNvSpPr/>
          <p:nvPr/>
        </p:nvSpPr>
        <p:spPr>
          <a:xfrm>
            <a:off x="3840867" y="1254623"/>
            <a:ext cx="6373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Anfrage erfassen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Anzeige Dokument</a:t>
            </a:r>
            <a:endParaRPr lang="de-CH" sz="16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1123835" y="2341751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Komplexer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mit Kontext-Bereich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Details zu Prozess-Schritt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286861" y="4889415"/>
            <a:ext cx="3164566" cy="358406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Wiedervorlage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 weiterleiten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abschliessen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zuweisen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 weiterleiten</a:t>
            </a:r>
          </a:p>
          <a:p>
            <a:pPr>
              <a:lnSpc>
                <a:spcPct val="20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651955" y="1886843"/>
            <a:ext cx="2400695" cy="23991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13.06.2014</a:t>
            </a:r>
          </a:p>
          <a:p>
            <a:pPr>
              <a:lnSpc>
                <a:spcPct val="15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Fritz Muster</a:t>
            </a: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</a:t>
            </a:r>
          </a:p>
          <a:p>
            <a:pPr>
              <a:lnSpc>
                <a:spcPct val="15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 Muster,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SWISSPOST AG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148000" y="4652420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Andere Kommunikation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4148000" y="8396836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Know-How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3902337" y="469596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33" name="Rectangle 132"/>
          <p:cNvSpPr/>
          <p:nvPr/>
        </p:nvSpPr>
        <p:spPr>
          <a:xfrm rot="16200000">
            <a:off x="13902337" y="84553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3860139" y="5092098"/>
            <a:ext cx="374441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dirty="0" smtClean="0">
                <a:latin typeface="Eyrhoavdoykqfqglrijbhcjkdbb" panose="020B0504030101020102" pitchFamily="34" charset="0"/>
              </a:rPr>
              <a:t>Offene Kommunikation     </a:t>
            </a:r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anzeigen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36647"/>
              </p:ext>
            </p:extLst>
          </p:nvPr>
        </p:nvGraphicFramePr>
        <p:xfrm>
          <a:off x="13913097" y="5545331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  <a:p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6" name="Straight Connector 135"/>
          <p:cNvCxnSpPr/>
          <p:nvPr/>
        </p:nvCxnSpPr>
        <p:spPr>
          <a:xfrm>
            <a:off x="13911862" y="5545091"/>
            <a:ext cx="3590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3911862" y="7409335"/>
            <a:ext cx="3590335" cy="7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4076163" y="7583803"/>
            <a:ext cx="302433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13996746" y="7682198"/>
            <a:ext cx="144000" cy="144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140" name="Rectangle 13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1" name="Rectangle 14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923035" y="446575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Nächster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3860139" y="1891496"/>
            <a:ext cx="2400695" cy="207595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am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von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Eingangskanal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Ausgangskanal</a:t>
            </a:r>
          </a:p>
          <a:p>
            <a:pPr>
              <a:lnSpc>
                <a:spcPct val="150000"/>
              </a:lnSpc>
            </a:pPr>
            <a:r>
              <a:rPr lang="de-CH" sz="1400" dirty="0" err="1" smtClean="0">
                <a:latin typeface="Eyrhoavdoykqfqglrijbhcjkdbb" panose="020B0504030101020102" pitchFamily="34" charset="0"/>
              </a:rPr>
              <a:t>Identifzierte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Person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067051" y="5124934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TextBox 144"/>
          <p:cNvSpPr txBox="1"/>
          <p:nvPr/>
        </p:nvSpPr>
        <p:spPr>
          <a:xfrm>
            <a:off x="3801196" y="1486775"/>
            <a:ext cx="2400695" cy="50629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16.06.2014 16:31</a:t>
            </a:r>
          </a:p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André Wegmüller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686104" y="1486775"/>
            <a:ext cx="2400695" cy="321633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Erfasser der Geschäftsvorfalls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067051" y="554193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Oval 147"/>
          <p:cNvSpPr/>
          <p:nvPr/>
        </p:nvSpPr>
        <p:spPr>
          <a:xfrm>
            <a:off x="4067051" y="598922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Oval 148"/>
          <p:cNvSpPr/>
          <p:nvPr/>
        </p:nvSpPr>
        <p:spPr>
          <a:xfrm>
            <a:off x="4067051" y="640603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Oval 149"/>
          <p:cNvSpPr/>
          <p:nvPr/>
        </p:nvSpPr>
        <p:spPr>
          <a:xfrm>
            <a:off x="4067051" y="681729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Oval 150"/>
          <p:cNvSpPr/>
          <p:nvPr/>
        </p:nvSpPr>
        <p:spPr>
          <a:xfrm>
            <a:off x="4067051" y="725696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Oval 151"/>
          <p:cNvSpPr/>
          <p:nvPr/>
        </p:nvSpPr>
        <p:spPr>
          <a:xfrm>
            <a:off x="4067051" y="767677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Oval 152"/>
          <p:cNvSpPr/>
          <p:nvPr/>
        </p:nvSpPr>
        <p:spPr>
          <a:xfrm>
            <a:off x="4124607" y="7317159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4" name="Group 153"/>
          <p:cNvGrpSpPr/>
          <p:nvPr/>
        </p:nvGrpSpPr>
        <p:grpSpPr>
          <a:xfrm>
            <a:off x="8136630" y="1224143"/>
            <a:ext cx="250901" cy="799096"/>
            <a:chOff x="5445608" y="624605"/>
            <a:chExt cx="324036" cy="648073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Straight Connector 157"/>
          <p:cNvCxnSpPr/>
          <p:nvPr/>
        </p:nvCxnSpPr>
        <p:spPr>
          <a:xfrm>
            <a:off x="3673103" y="2016231"/>
            <a:ext cx="1411007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419963" y="1215911"/>
            <a:ext cx="250901" cy="799096"/>
            <a:chOff x="5445608" y="624605"/>
            <a:chExt cx="324036" cy="648073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Connector 162"/>
          <p:cNvCxnSpPr/>
          <p:nvPr/>
        </p:nvCxnSpPr>
        <p:spPr>
          <a:xfrm>
            <a:off x="13716123" y="2030307"/>
            <a:ext cx="0" cy="107636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 rot="16200000">
            <a:off x="17312361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4148000" y="8761511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Aktionen zum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3932147" y="882001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3879317" y="9204671"/>
            <a:ext cx="3024336" cy="164507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Wiedervorlage</a:t>
            </a:r>
          </a:p>
          <a:p>
            <a:r>
              <a:rPr lang="de-CH" sz="1400" u="sng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Aufgabe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 weiterleiten</a:t>
            </a:r>
            <a:endParaRPr lang="de-CH" sz="1400" u="sng" smtClean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 weiterleiten</a:t>
            </a:r>
            <a:endParaRPr lang="de-CH" sz="1400" u="sng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  <a:p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084275" y="10849743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Schrittspezifische Aktionen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79403" y="89416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90547" y="1128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51027" y="765726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Zurück     Weiter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8" name="Rectangle 77"/>
          <p:cNvSpPr/>
          <p:nvPr/>
        </p:nvSpPr>
        <p:spPr>
          <a:xfrm>
            <a:off x="-4111" y="12817423"/>
            <a:ext cx="2054938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Anruf Hans Muster   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6" name="Rechteck 21"/>
          <p:cNvSpPr/>
          <p:nvPr/>
        </p:nvSpPr>
        <p:spPr>
          <a:xfrm>
            <a:off x="3886736" y="6427"/>
            <a:ext cx="1475084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Kundenanfrage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7" name="Straight Connector 96"/>
          <p:cNvCxnSpPr/>
          <p:nvPr/>
        </p:nvCxnSpPr>
        <p:spPr>
          <a:xfrm>
            <a:off x="3673103" y="-23465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3860139" y="2163623"/>
            <a:ext cx="3647147" cy="2316313"/>
          </a:xfrm>
          <a:prstGeom prst="roundRect">
            <a:avLst>
              <a:gd name="adj" fmla="val 87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04" name="Group 103"/>
          <p:cNvGrpSpPr/>
          <p:nvPr/>
        </p:nvGrpSpPr>
        <p:grpSpPr>
          <a:xfrm>
            <a:off x="3922473" y="2513151"/>
            <a:ext cx="3993472" cy="1102669"/>
            <a:chOff x="3922473" y="840631"/>
            <a:chExt cx="3993472" cy="1102669"/>
          </a:xfrm>
        </p:grpSpPr>
        <p:sp>
          <p:nvSpPr>
            <p:cNvPr id="108" name="Rectangle 107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7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5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26" name="Rectangle 10"/>
          <p:cNvSpPr/>
          <p:nvPr/>
        </p:nvSpPr>
        <p:spPr>
          <a:xfrm>
            <a:off x="3840867" y="1254623"/>
            <a:ext cx="6373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Anfrage erfassen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Anzeige Dokument</a:t>
            </a:r>
            <a:endParaRPr lang="de-CH" sz="16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1123835" y="2341751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Komplexer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mit Kontext-Bereich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Details zu Prozess-Schritt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286861" y="4889415"/>
            <a:ext cx="3164566" cy="358406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Wiedervorlage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 weiterleiten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abschliessen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zuweisen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 weiterleiten</a:t>
            </a:r>
          </a:p>
          <a:p>
            <a:pPr>
              <a:lnSpc>
                <a:spcPct val="20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5651955" y="1886843"/>
            <a:ext cx="2400695" cy="23991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13.06.2014</a:t>
            </a:r>
          </a:p>
          <a:p>
            <a:pPr>
              <a:lnSpc>
                <a:spcPct val="15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Fritz Muster</a:t>
            </a: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</a:t>
            </a:r>
          </a:p>
          <a:p>
            <a:pPr>
              <a:lnSpc>
                <a:spcPct val="15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 Muster,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SWISSPOST AG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4148000" y="4652420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Andere Kommunikation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4148000" y="8396836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Know-How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3902337" y="469596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33" name="Rectangle 132"/>
          <p:cNvSpPr/>
          <p:nvPr/>
        </p:nvSpPr>
        <p:spPr>
          <a:xfrm rot="16200000">
            <a:off x="13902337" y="84553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3860139" y="5092098"/>
            <a:ext cx="374441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dirty="0" smtClean="0">
                <a:latin typeface="Eyrhoavdoykqfqglrijbhcjkdbb" panose="020B0504030101020102" pitchFamily="34" charset="0"/>
              </a:rPr>
              <a:t>Offene Kommunikation     </a:t>
            </a:r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anzeigen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54017"/>
              </p:ext>
            </p:extLst>
          </p:nvPr>
        </p:nvGraphicFramePr>
        <p:xfrm>
          <a:off x="13913097" y="5545331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  <a:p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36" name="Straight Connector 135"/>
          <p:cNvCxnSpPr/>
          <p:nvPr/>
        </p:nvCxnSpPr>
        <p:spPr>
          <a:xfrm>
            <a:off x="13911862" y="5545091"/>
            <a:ext cx="3590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3911862" y="7409335"/>
            <a:ext cx="3590335" cy="7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4076163" y="7583803"/>
            <a:ext cx="302433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39" name="Group 138"/>
          <p:cNvGrpSpPr/>
          <p:nvPr/>
        </p:nvGrpSpPr>
        <p:grpSpPr>
          <a:xfrm>
            <a:off x="13996746" y="7682198"/>
            <a:ext cx="144000" cy="144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140" name="Rectangle 13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1" name="Rectangle 14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3923035" y="446575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Nächster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3860139" y="1891496"/>
            <a:ext cx="2400695" cy="207595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am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von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Eingangskanal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Ausgangskanal</a:t>
            </a:r>
          </a:p>
          <a:p>
            <a:pPr>
              <a:lnSpc>
                <a:spcPct val="150000"/>
              </a:lnSpc>
            </a:pPr>
            <a:r>
              <a:rPr lang="de-CH" sz="1400" dirty="0" err="1" smtClean="0">
                <a:latin typeface="Eyrhoavdoykqfqglrijbhcjkdbb" panose="020B0504030101020102" pitchFamily="34" charset="0"/>
              </a:rPr>
              <a:t>Identifzierte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Person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067051" y="5124934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TextBox 144"/>
          <p:cNvSpPr txBox="1"/>
          <p:nvPr/>
        </p:nvSpPr>
        <p:spPr>
          <a:xfrm>
            <a:off x="3801196" y="1486775"/>
            <a:ext cx="2400695" cy="50629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16.06.2014 16:31</a:t>
            </a:r>
          </a:p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André Wegmüller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686104" y="1486775"/>
            <a:ext cx="2400695" cy="321633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Erfasser der Geschäftsvorfalls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4067051" y="554193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Oval 147"/>
          <p:cNvSpPr/>
          <p:nvPr/>
        </p:nvSpPr>
        <p:spPr>
          <a:xfrm>
            <a:off x="4067051" y="598922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Oval 148"/>
          <p:cNvSpPr/>
          <p:nvPr/>
        </p:nvSpPr>
        <p:spPr>
          <a:xfrm>
            <a:off x="4067051" y="640603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Oval 149"/>
          <p:cNvSpPr/>
          <p:nvPr/>
        </p:nvSpPr>
        <p:spPr>
          <a:xfrm>
            <a:off x="4067051" y="681729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Oval 150"/>
          <p:cNvSpPr/>
          <p:nvPr/>
        </p:nvSpPr>
        <p:spPr>
          <a:xfrm>
            <a:off x="4067051" y="725696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Oval 151"/>
          <p:cNvSpPr/>
          <p:nvPr/>
        </p:nvSpPr>
        <p:spPr>
          <a:xfrm>
            <a:off x="4067051" y="767677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Oval 152"/>
          <p:cNvSpPr/>
          <p:nvPr/>
        </p:nvSpPr>
        <p:spPr>
          <a:xfrm>
            <a:off x="4124607" y="7317159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4" name="Group 153"/>
          <p:cNvGrpSpPr/>
          <p:nvPr/>
        </p:nvGrpSpPr>
        <p:grpSpPr>
          <a:xfrm>
            <a:off x="8136630" y="1224143"/>
            <a:ext cx="250901" cy="799096"/>
            <a:chOff x="5445608" y="624605"/>
            <a:chExt cx="324036" cy="648073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Straight Connector 157"/>
          <p:cNvCxnSpPr/>
          <p:nvPr/>
        </p:nvCxnSpPr>
        <p:spPr>
          <a:xfrm>
            <a:off x="3673103" y="2016231"/>
            <a:ext cx="1411007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5419963" y="1215911"/>
            <a:ext cx="250901" cy="799096"/>
            <a:chOff x="5445608" y="624605"/>
            <a:chExt cx="324036" cy="648073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Connector 162"/>
          <p:cNvCxnSpPr/>
          <p:nvPr/>
        </p:nvCxnSpPr>
        <p:spPr>
          <a:xfrm>
            <a:off x="13716123" y="2030307"/>
            <a:ext cx="0" cy="107636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 rot="16200000">
            <a:off x="17312361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4148000" y="8761511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Aktionen zum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13932147" y="882001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3879317" y="9204671"/>
            <a:ext cx="3024336" cy="164507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Wiedervorlage</a:t>
            </a:r>
          </a:p>
          <a:p>
            <a:r>
              <a:rPr lang="de-CH" sz="1400" u="sng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Aufgabe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 weiterleiten</a:t>
            </a:r>
            <a:endParaRPr lang="de-CH" sz="1400" u="sng" smtClean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 weiterleiten</a:t>
            </a:r>
            <a:endParaRPr lang="de-CH" sz="1400" u="sng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  <a:p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5084275" y="10849743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Schrittspezifische Aktionen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673103" y="176362"/>
            <a:ext cx="14095560" cy="3154069"/>
            <a:chOff x="3687615" y="5256308"/>
            <a:chExt cx="14095560" cy="2706166"/>
          </a:xfrm>
        </p:grpSpPr>
        <p:sp>
          <p:nvSpPr>
            <p:cNvPr id="115" name="Rectangle 114"/>
            <p:cNvSpPr/>
            <p:nvPr/>
          </p:nvSpPr>
          <p:spPr>
            <a:xfrm>
              <a:off x="3687615" y="5647488"/>
              <a:ext cx="14095559" cy="2314315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078664" y="5746009"/>
              <a:ext cx="51648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6500" b="1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?</a:t>
              </a:r>
              <a:endParaRPr lang="de-CH" sz="65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873651" y="5256308"/>
              <a:ext cx="8890000" cy="216057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b="1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     </a:t>
              </a:r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r>
                <a:rPr lang="de-CH" sz="1600" b="1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Abbrechen     Fortfahren</a:t>
              </a:r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3687615" y="7962474"/>
              <a:ext cx="1409556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003155" y="536402"/>
            <a:ext cx="9145016" cy="2062103"/>
            <a:chOff x="5003155" y="1431935"/>
            <a:chExt cx="9145016" cy="2062103"/>
          </a:xfrm>
        </p:grpSpPr>
        <p:grpSp>
          <p:nvGrpSpPr>
            <p:cNvPr id="2" name="Group 1"/>
            <p:cNvGrpSpPr/>
            <p:nvPr/>
          </p:nvGrpSpPr>
          <p:grpSpPr>
            <a:xfrm>
              <a:off x="5003155" y="1431935"/>
              <a:ext cx="9145016" cy="2062103"/>
              <a:chOff x="5003155" y="1431935"/>
              <a:chExt cx="9145016" cy="2062103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5003155" y="1884574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5003155" y="2301575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5003155" y="2748863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5258171" y="1431935"/>
                <a:ext cx="8890000" cy="20621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de-CH" sz="1600" dirty="0">
                  <a:latin typeface="Eyrhoavdoykqfqglrijbhcjkdbb" panose="020B0504030101020102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de-CH" sz="1400">
                    <a:latin typeface="Eyrhoavdoykqfqglrijbhcjkdbb" panose="020B0504030101020102" pitchFamily="34" charset="0"/>
                  </a:rPr>
                  <a:t>GeVo </a:t>
                </a:r>
                <a:r>
                  <a:rPr lang="de-CH" sz="1400" smtClean="0">
                    <a:latin typeface="Eyrhoavdoykqfqglrijbhcjkdbb" panose="020B0504030101020102" pitchFamily="34" charset="0"/>
                  </a:rPr>
                  <a:t>unterbrechen</a:t>
                </a:r>
                <a:endParaRPr lang="de-CH" sz="1400">
                  <a:latin typeface="Eyrhoavdoykqfqglrijbhcjkdbb" panose="020B0504030101020102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de-CH" sz="1400">
                    <a:latin typeface="Eyrhoavdoykqfqglrijbhcjkdbb" panose="020B0504030101020102" pitchFamily="34" charset="0"/>
                  </a:rPr>
                  <a:t>GeVo </a:t>
                </a:r>
                <a:r>
                  <a:rPr lang="de-CH" sz="1400" smtClean="0">
                    <a:latin typeface="Eyrhoavdoykqfqglrijbhcjkdbb" panose="020B0504030101020102" pitchFamily="34" charset="0"/>
                  </a:rPr>
                  <a:t>löschen</a:t>
                </a:r>
                <a:endParaRPr lang="de-CH" sz="1400">
                  <a:latin typeface="Eyrhoavdoykqfqglrijbhcjkdbb" panose="020B0504030101020102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de-CH" sz="1400">
                    <a:latin typeface="Eyrhoavdoykqfqglrijbhcjkdbb" panose="020B0504030101020102" pitchFamily="34" charset="0"/>
                  </a:rPr>
                  <a:t>GeVo </a:t>
                </a:r>
                <a:r>
                  <a:rPr lang="de-CH" sz="1400" smtClean="0">
                    <a:latin typeface="Eyrhoavdoykqfqglrijbhcjkdbb" panose="020B0504030101020102" pitchFamily="34" charset="0"/>
                  </a:rPr>
                  <a:t>stornieren</a:t>
                </a:r>
                <a:endParaRPr lang="de-CH" sz="1400" dirty="0">
                  <a:latin typeface="Eyrhoavdoykqfqglrijbhcjkdbb" panose="020B0504030101020102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de-CH" sz="1400" smtClean="0">
                    <a:latin typeface="Eyrhoavdoykqfqglrijbhcjkdbb" panose="020B0504030101020102" pitchFamily="34" charset="0"/>
                  </a:rPr>
                  <a:t>Stornierungs-Grund</a:t>
                </a:r>
                <a:endParaRPr lang="de-CH" sz="1400" dirty="0">
                  <a:latin typeface="Eyrhoavdoykqfqglrijbhcjkdbb" panose="020B0504030101020102" pitchFamily="34" charset="0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059923" y="2804685"/>
                <a:ext cx="67410" cy="6741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168" name="Rectangle 167"/>
            <p:cNvSpPr/>
            <p:nvPr/>
          </p:nvSpPr>
          <p:spPr>
            <a:xfrm>
              <a:off x="6977851" y="3042399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400" smtClean="0">
                  <a:solidFill>
                    <a:schemeClr val="tx1"/>
                  </a:solidFill>
                  <a:latin typeface="Eyrhoavdoykqfqglrijbhcjkdbb" panose="020B0504030101020102" pitchFamily="34" charset="0"/>
                </a:rPr>
                <a:t>Scherzanruf                        </a:t>
              </a:r>
              <a:r>
                <a:rPr lang="de-CH" sz="1400" smtClean="0">
                  <a:solidFill>
                    <a:schemeClr val="tx1"/>
                  </a:solidFill>
                  <a:latin typeface="FontAwesome" pitchFamily="2" charset="0"/>
                </a:rPr>
                <a:t>   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92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29472" y="1809955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103" name="Rechteck 18"/>
          <p:cNvSpPr/>
          <p:nvPr/>
        </p:nvSpPr>
        <p:spPr>
          <a:xfrm>
            <a:off x="-1809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-83940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5360691" y="765726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8" name="Rectangle 77"/>
          <p:cNvSpPr/>
          <p:nvPr/>
        </p:nvSpPr>
        <p:spPr>
          <a:xfrm>
            <a:off x="-4111" y="12817423"/>
            <a:ext cx="3567106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2002 </a:t>
            </a:r>
            <a:r>
              <a:rPr lang="en-US" sz="1600" b="1">
                <a:solidFill>
                  <a:srgbClr val="0082A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Jan-F</a:t>
            </a:r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 eb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6" name="Rechteck 21"/>
          <p:cNvSpPr/>
          <p:nvPr/>
        </p:nvSpPr>
        <p:spPr>
          <a:xfrm>
            <a:off x="5396400" y="642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-21525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5361799" y="1239105"/>
            <a:ext cx="771397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Jan-Feb                          Verkäufer: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</a:t>
            </a:r>
            <a:r>
              <a:rPr lang="de-CH" sz="1400" smtClean="0">
                <a:latin typeface="Eyrhoavdoykqfqglrijbhcjkdbb" panose="020B0504030101020102" pitchFamily="34" charset="0"/>
              </a:rPr>
              <a:t>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Rechteck 21"/>
          <p:cNvSpPr/>
          <p:nvPr/>
        </p:nvSpPr>
        <p:spPr>
          <a:xfrm>
            <a:off x="152462" y="756201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152462" y="4445223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216675" y="-23465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135059" y="1806786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84" name="Rechteck 21"/>
          <p:cNvSpPr/>
          <p:nvPr/>
        </p:nvSpPr>
        <p:spPr>
          <a:xfrm>
            <a:off x="152462" y="6427"/>
            <a:ext cx="914033" cy="469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-1809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60691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5361799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</a:t>
            </a:r>
            <a:r>
              <a:rPr lang="de-CH" sz="1400" smtClean="0">
                <a:latin typeface="Eyrhoavdoykqfqglrijbhcjkdbb" panose="020B0504030101020102" pitchFamily="34" charset="0"/>
              </a:rPr>
              <a:t>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</a:t>
            </a:r>
            <a:r>
              <a:rPr lang="de-CH" sz="1400" smtClean="0">
                <a:latin typeface="Eyrhoavdoykqfqglrijbhcjkdbb" panose="020B0504030101020102" pitchFamily="34" charset="0"/>
              </a:rPr>
              <a:t>   </a:t>
            </a:r>
            <a:r>
              <a:rPr lang="de-CH" sz="1400" smtClean="0">
                <a:latin typeface="FontAwesome" pitchFamily="2" charset="0"/>
              </a:rPr>
              <a:t> </a:t>
            </a:r>
            <a:r>
              <a:rPr lang="de-CH" sz="1400" smtClean="0">
                <a:latin typeface="Eyrhoavdoykqfqglrijbhcjkdbb" panose="020B0504030101020102" pitchFamily="34" charset="0"/>
              </a:rPr>
              <a:t>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  <a:endParaRPr lang="de-CH" sz="1400">
              <a:latin typeface="FontAwesome" pitchFamily="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4175" y="3179742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-10601" y="12217895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917126" y="12184048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445036" y="12184048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598875" y="11164777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106741" y="11164777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623497" y="11172472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560491" y="11684166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132141" y="1168416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640611" y="116841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919729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402189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353563" y="1693679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368803" y="2568823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362778" y="3432919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368803" y="3864967"/>
            <a:ext cx="3534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1291635" y="2136775"/>
            <a:ext cx="2414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1306875" y="1689487"/>
            <a:ext cx="24140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088883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0811" y="1222097"/>
            <a:ext cx="5075428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sortiert nach: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Betreff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                                                       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  <a:endParaRPr lang="de-CH" sz="1400">
              <a:solidFill>
                <a:schemeClr val="bg1">
                  <a:lumMod val="50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127111" y="1679539"/>
            <a:ext cx="497403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691787" y="7537375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Tablet Modus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-&gt; Baum ist eingeklappt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Drilldown noch offen, eventuell analog heute</a:t>
            </a:r>
            <a:endParaRPr lang="de-CH" sz="140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18"/>
          <p:cNvSpPr/>
          <p:nvPr/>
        </p:nvSpPr>
        <p:spPr>
          <a:xfrm>
            <a:off x="6173472" y="12865967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7" name="TextBox 76"/>
          <p:cNvSpPr txBox="1"/>
          <p:nvPr/>
        </p:nvSpPr>
        <p:spPr>
          <a:xfrm>
            <a:off x="6295356" y="2309819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103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10"/>
          <p:cNvSpPr/>
          <p:nvPr/>
        </p:nvSpPr>
        <p:spPr>
          <a:xfrm>
            <a:off x="9829050" y="12969913"/>
            <a:ext cx="990977" cy="400110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smtClean="0">
                <a:solidFill>
                  <a:schemeClr val="bg1"/>
                </a:solidFill>
                <a:latin typeface="FontAwesome" pitchFamily="2" charset="0"/>
              </a:rPr>
              <a:t>    </a:t>
            </a:r>
            <a:r>
              <a:rPr lang="de-CH" sz="200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000" smtClean="0">
                <a:solidFill>
                  <a:schemeClr val="bg1"/>
                </a:solidFill>
                <a:latin typeface="FontAwesome" pitchFamily="2" charset="0"/>
              </a:rPr>
              <a:t>  </a:t>
            </a:r>
            <a:endParaRPr lang="de-CH" sz="20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12953215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Rechteck 21"/>
          <p:cNvSpPr/>
          <p:nvPr/>
        </p:nvSpPr>
        <p:spPr>
          <a:xfrm>
            <a:off x="6318346" y="1256065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318346" y="494508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6300943" y="2306650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84" name="Rechteck 21"/>
          <p:cNvSpPr/>
          <p:nvPr/>
        </p:nvSpPr>
        <p:spPr>
          <a:xfrm>
            <a:off x="6318346" y="6427"/>
            <a:ext cx="5004896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                                                                     </a:t>
            </a:r>
            <a:r>
              <a:rPr lang="de-CH" sz="2000" smtClean="0">
                <a:solidFill>
                  <a:schemeClr val="bg1"/>
                </a:solidFill>
                <a:latin typeface="FontAwesome" pitchFamily="2" charset="0"/>
              </a:rPr>
              <a:t></a:t>
            </a:r>
            <a:endParaRPr lang="de-CH" sz="20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6164075" y="1729533"/>
            <a:ext cx="513486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80059" y="3679606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155283" y="12217895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083010" y="12184048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610920" y="12184048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764759" y="11164777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272625" y="11164777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0789381" y="11172472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9726375" y="11684166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98025" y="1168416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0806495" y="116841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8085613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9568073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286695" y="1721961"/>
            <a:ext cx="5075428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sortiert nach: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Betreff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                                                       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  <a:endParaRPr lang="de-CH" sz="1400">
              <a:solidFill>
                <a:schemeClr val="bg1">
                  <a:lumMod val="50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6292995" y="2179403"/>
            <a:ext cx="497403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175685" y="1128663"/>
            <a:ext cx="52380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261347" y="6246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</a:t>
            </a:r>
            <a:endParaRPr lang="de-CH" sz="1600">
              <a:latin typeface="Eyrhoavdoykqfqglrijbhcjkdbb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792422" y="612307"/>
            <a:ext cx="128751" cy="506149"/>
            <a:chOff x="5445608" y="624605"/>
            <a:chExt cx="324036" cy="648073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7003056" y="691813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latin typeface="Eyrhoavdoykqfqglrijbhcjkdbb" pitchFamily="34" charset="0"/>
              </a:rPr>
              <a:t>Firmen      Firma ABC</a:t>
            </a:r>
            <a:endParaRPr lang="de-CH" sz="1600">
              <a:latin typeface="Eyrhoavdoykqfqglrijbhcjkdbb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739484" y="609367"/>
            <a:ext cx="128751" cy="506149"/>
            <a:chOff x="5445608" y="624605"/>
            <a:chExt cx="324036" cy="648073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12059939" y="1403677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Bread Crumb Navigation anstatt zurück Button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Auch bei Tablet?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bei Tablet vertikaler Breadcrumb?</a:t>
            </a:r>
            <a:endParaRPr lang="de-CH" sz="140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2069582" y="11162303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machen wir damit?</a:t>
            </a:r>
            <a:endParaRPr lang="de-CH" sz="140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2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BSI Colors">
      <a:dk1>
        <a:sysClr val="windowText" lastClr="000000"/>
      </a:dk1>
      <a:lt1>
        <a:sysClr val="window" lastClr="FFFFFF"/>
      </a:lt1>
      <a:dk2>
        <a:srgbClr val="FFFFFF"/>
      </a:dk2>
      <a:lt2>
        <a:srgbClr val="FE9915"/>
      </a:lt2>
      <a:accent1>
        <a:srgbClr val="FE9915"/>
      </a:accent1>
      <a:accent2>
        <a:srgbClr val="0082A1"/>
      </a:accent2>
      <a:accent3>
        <a:srgbClr val="7F7F7F"/>
      </a:accent3>
      <a:accent4>
        <a:srgbClr val="FFCC8A"/>
      </a:accent4>
      <a:accent5>
        <a:srgbClr val="80C1D0"/>
      </a:accent5>
      <a:accent6>
        <a:srgbClr val="BFBFBF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1643</Words>
  <Application>Microsoft Office PowerPoint</Application>
  <PresentationFormat>Custom</PresentationFormat>
  <Paragraphs>686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Claudio Guglielmo</cp:lastModifiedBy>
  <cp:revision>151</cp:revision>
  <dcterms:created xsi:type="dcterms:W3CDTF">2014-05-28T14:50:04Z</dcterms:created>
  <dcterms:modified xsi:type="dcterms:W3CDTF">2014-06-20T09:46:28Z</dcterms:modified>
</cp:coreProperties>
</file>