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301" r:id="rId3"/>
    <p:sldId id="299" r:id="rId4"/>
    <p:sldId id="296" r:id="rId5"/>
    <p:sldId id="300" r:id="rId6"/>
    <p:sldId id="298" r:id="rId7"/>
    <p:sldId id="297" r:id="rId8"/>
    <p:sldId id="288" r:id="rId9"/>
    <p:sldId id="290" r:id="rId10"/>
    <p:sldId id="291" r:id="rId11"/>
    <p:sldId id="292" r:id="rId12"/>
    <p:sldId id="293" r:id="rId13"/>
    <p:sldId id="295" r:id="rId14"/>
    <p:sldId id="294" r:id="rId15"/>
  </p:sldIdLst>
  <p:sldSz cx="17783175" cy="13490575"/>
  <p:notesSz cx="6858000" cy="9144000"/>
  <p:defaultTextStyle>
    <a:defPPr>
      <a:defRPr lang="it-IT"/>
    </a:defPPr>
    <a:lvl1pPr marL="0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1pPr>
    <a:lvl2pPr marL="949495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2pPr>
    <a:lvl3pPr marL="1898989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3pPr>
    <a:lvl4pPr marL="2848484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4pPr>
    <a:lvl5pPr marL="3797979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5pPr>
    <a:lvl6pPr marL="4747473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5696968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6646463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7595957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A01CF92-F54E-45C9-A90F-7650DBEC9290}">
          <p14:sldIdLst>
            <p14:sldId id="289"/>
            <p14:sldId id="301"/>
            <p14:sldId id="299"/>
            <p14:sldId id="296"/>
            <p14:sldId id="300"/>
            <p14:sldId id="298"/>
          </p14:sldIdLst>
        </p14:section>
        <p14:section name="*** OLD ***" id="{2D40A547-9D9A-4EE9-A4A4-DB1D9DF81E42}">
          <p14:sldIdLst>
            <p14:sldId id="297"/>
            <p14:sldId id="288"/>
            <p14:sldId id="290"/>
            <p14:sldId id="291"/>
            <p14:sldId id="292"/>
            <p14:sldId id="293"/>
            <p14:sldId id="295"/>
            <p14:sldId id="29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FAFAFA"/>
    <a:srgbClr val="EFEFEF"/>
    <a:srgbClr val="999999"/>
    <a:srgbClr val="666666"/>
    <a:srgbClr val="006C86"/>
    <a:srgbClr val="333333"/>
    <a:srgbClr val="FEFEFE"/>
    <a:srgbClr val="20AE68"/>
    <a:srgbClr val="005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575" autoAdjust="0"/>
  </p:normalViewPr>
  <p:slideViewPr>
    <p:cSldViewPr>
      <p:cViewPr>
        <p:scale>
          <a:sx n="66" d="100"/>
          <a:sy n="66" d="100"/>
        </p:scale>
        <p:origin x="-1038" y="-78"/>
      </p:cViewPr>
      <p:guideLst>
        <p:guide orient="horz" pos="4249"/>
        <p:guide pos="56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33738" y="4190824"/>
            <a:ext cx="15115699" cy="2891731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667476" y="7644660"/>
            <a:ext cx="12448223" cy="344759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49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98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48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797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747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696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646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595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25/02/2015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25/02/2015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892802" y="540251"/>
            <a:ext cx="4001214" cy="11510709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89159" y="540251"/>
            <a:ext cx="11707257" cy="11510709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25/02/2015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25/02/2015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04748" y="8668950"/>
            <a:ext cx="15115699" cy="2679377"/>
          </a:xfrm>
        </p:spPr>
        <p:txBody>
          <a:bodyPr anchor="t"/>
          <a:lstStyle>
            <a:lvl1pPr algn="l">
              <a:defRPr sz="83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04748" y="5717882"/>
            <a:ext cx="15115699" cy="2951064"/>
          </a:xfrm>
        </p:spPr>
        <p:txBody>
          <a:bodyPr anchor="b"/>
          <a:lstStyle>
            <a:lvl1pPr marL="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1pPr>
            <a:lvl2pPr marL="949495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2pPr>
            <a:lvl3pPr marL="1898989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3pPr>
            <a:lvl4pPr marL="2848484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 marL="3797979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lvl6pPr marL="4747473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6pPr>
            <a:lvl7pPr marL="5696968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7pPr>
            <a:lvl8pPr marL="6646463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8pPr>
            <a:lvl9pPr marL="7595957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25/02/2015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89159" y="3147802"/>
            <a:ext cx="7854236" cy="8903156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039780" y="3147802"/>
            <a:ext cx="7854236" cy="8903156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25/02/2015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9163" y="3019768"/>
            <a:ext cx="7857324" cy="1258496"/>
          </a:xfrm>
        </p:spPr>
        <p:txBody>
          <a:bodyPr anchor="b"/>
          <a:lstStyle>
            <a:lvl1pPr marL="0" indent="0">
              <a:buNone/>
              <a:defRPr sz="5000" b="1"/>
            </a:lvl1pPr>
            <a:lvl2pPr marL="949495" indent="0">
              <a:buNone/>
              <a:defRPr sz="4200" b="1"/>
            </a:lvl2pPr>
            <a:lvl3pPr marL="1898989" indent="0">
              <a:buNone/>
              <a:defRPr sz="3700" b="1"/>
            </a:lvl3pPr>
            <a:lvl4pPr marL="2848484" indent="0">
              <a:buNone/>
              <a:defRPr sz="3300" b="1"/>
            </a:lvl4pPr>
            <a:lvl5pPr marL="3797979" indent="0">
              <a:buNone/>
              <a:defRPr sz="3300" b="1"/>
            </a:lvl5pPr>
            <a:lvl6pPr marL="4747473" indent="0">
              <a:buNone/>
              <a:defRPr sz="3300" b="1"/>
            </a:lvl6pPr>
            <a:lvl7pPr marL="5696968" indent="0">
              <a:buNone/>
              <a:defRPr sz="3300" b="1"/>
            </a:lvl7pPr>
            <a:lvl8pPr marL="6646463" indent="0">
              <a:buNone/>
              <a:defRPr sz="3300" b="1"/>
            </a:lvl8pPr>
            <a:lvl9pPr marL="7595957" indent="0">
              <a:buNone/>
              <a:defRPr sz="33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89163" y="4278262"/>
            <a:ext cx="7857324" cy="7772695"/>
          </a:xfrm>
        </p:spPr>
        <p:txBody>
          <a:bodyPr/>
          <a:lstStyle>
            <a:lvl1pPr>
              <a:defRPr sz="5000"/>
            </a:lvl1pPr>
            <a:lvl2pPr>
              <a:defRPr sz="42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033612" y="3019768"/>
            <a:ext cx="7860410" cy="1258496"/>
          </a:xfrm>
        </p:spPr>
        <p:txBody>
          <a:bodyPr anchor="b"/>
          <a:lstStyle>
            <a:lvl1pPr marL="0" indent="0">
              <a:buNone/>
              <a:defRPr sz="5000" b="1"/>
            </a:lvl1pPr>
            <a:lvl2pPr marL="949495" indent="0">
              <a:buNone/>
              <a:defRPr sz="4200" b="1"/>
            </a:lvl2pPr>
            <a:lvl3pPr marL="1898989" indent="0">
              <a:buNone/>
              <a:defRPr sz="3700" b="1"/>
            </a:lvl3pPr>
            <a:lvl4pPr marL="2848484" indent="0">
              <a:buNone/>
              <a:defRPr sz="3300" b="1"/>
            </a:lvl4pPr>
            <a:lvl5pPr marL="3797979" indent="0">
              <a:buNone/>
              <a:defRPr sz="3300" b="1"/>
            </a:lvl5pPr>
            <a:lvl6pPr marL="4747473" indent="0">
              <a:buNone/>
              <a:defRPr sz="3300" b="1"/>
            </a:lvl6pPr>
            <a:lvl7pPr marL="5696968" indent="0">
              <a:buNone/>
              <a:defRPr sz="3300" b="1"/>
            </a:lvl7pPr>
            <a:lvl8pPr marL="6646463" indent="0">
              <a:buNone/>
              <a:defRPr sz="3300" b="1"/>
            </a:lvl8pPr>
            <a:lvl9pPr marL="7595957" indent="0">
              <a:buNone/>
              <a:defRPr sz="33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033612" y="4278262"/>
            <a:ext cx="7860410" cy="7772695"/>
          </a:xfrm>
        </p:spPr>
        <p:txBody>
          <a:bodyPr/>
          <a:lstStyle>
            <a:lvl1pPr>
              <a:defRPr sz="5000"/>
            </a:lvl1pPr>
            <a:lvl2pPr>
              <a:defRPr sz="42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25/02/2015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25/02/2015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25/02/2015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89160" y="537126"/>
            <a:ext cx="5850542" cy="2285903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952727" y="537127"/>
            <a:ext cx="9941289" cy="11513832"/>
          </a:xfrm>
        </p:spPr>
        <p:txBody>
          <a:bodyPr/>
          <a:lstStyle>
            <a:lvl1pPr>
              <a:defRPr sz="6700"/>
            </a:lvl1pPr>
            <a:lvl2pPr>
              <a:defRPr sz="5800"/>
            </a:lvl2pPr>
            <a:lvl3pPr>
              <a:defRPr sz="50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89160" y="2823029"/>
            <a:ext cx="5850542" cy="9227929"/>
          </a:xfrm>
        </p:spPr>
        <p:txBody>
          <a:bodyPr/>
          <a:lstStyle>
            <a:lvl1pPr marL="0" indent="0">
              <a:buNone/>
              <a:defRPr sz="3000"/>
            </a:lvl1pPr>
            <a:lvl2pPr marL="949495" indent="0">
              <a:buNone/>
              <a:defRPr sz="2500"/>
            </a:lvl2pPr>
            <a:lvl3pPr marL="1898989" indent="0">
              <a:buNone/>
              <a:defRPr sz="2100"/>
            </a:lvl3pPr>
            <a:lvl4pPr marL="2848484" indent="0">
              <a:buNone/>
              <a:defRPr sz="1900"/>
            </a:lvl4pPr>
            <a:lvl5pPr marL="3797979" indent="0">
              <a:buNone/>
              <a:defRPr sz="1900"/>
            </a:lvl5pPr>
            <a:lvl6pPr marL="4747473" indent="0">
              <a:buNone/>
              <a:defRPr sz="1900"/>
            </a:lvl6pPr>
            <a:lvl7pPr marL="5696968" indent="0">
              <a:buNone/>
              <a:defRPr sz="1900"/>
            </a:lvl7pPr>
            <a:lvl8pPr marL="6646463" indent="0">
              <a:buNone/>
              <a:defRPr sz="1900"/>
            </a:lvl8pPr>
            <a:lvl9pPr marL="7595957" indent="0">
              <a:buNone/>
              <a:defRPr sz="1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25/02/2015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85626" y="9443405"/>
            <a:ext cx="10669905" cy="1114846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485626" y="1205408"/>
            <a:ext cx="10669905" cy="8094345"/>
          </a:xfrm>
        </p:spPr>
        <p:txBody>
          <a:bodyPr/>
          <a:lstStyle>
            <a:lvl1pPr marL="0" indent="0">
              <a:buNone/>
              <a:defRPr sz="6700"/>
            </a:lvl1pPr>
            <a:lvl2pPr marL="949495" indent="0">
              <a:buNone/>
              <a:defRPr sz="5800"/>
            </a:lvl2pPr>
            <a:lvl3pPr marL="1898989" indent="0">
              <a:buNone/>
              <a:defRPr sz="5000"/>
            </a:lvl3pPr>
            <a:lvl4pPr marL="2848484" indent="0">
              <a:buNone/>
              <a:defRPr sz="4200"/>
            </a:lvl4pPr>
            <a:lvl5pPr marL="3797979" indent="0">
              <a:buNone/>
              <a:defRPr sz="4200"/>
            </a:lvl5pPr>
            <a:lvl6pPr marL="4747473" indent="0">
              <a:buNone/>
              <a:defRPr sz="4200"/>
            </a:lvl6pPr>
            <a:lvl7pPr marL="5696968" indent="0">
              <a:buNone/>
              <a:defRPr sz="4200"/>
            </a:lvl7pPr>
            <a:lvl8pPr marL="6646463" indent="0">
              <a:buNone/>
              <a:defRPr sz="4200"/>
            </a:lvl8pPr>
            <a:lvl9pPr marL="7595957" indent="0">
              <a:buNone/>
              <a:defRPr sz="42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85626" y="10558249"/>
            <a:ext cx="10669905" cy="1583269"/>
          </a:xfrm>
        </p:spPr>
        <p:txBody>
          <a:bodyPr/>
          <a:lstStyle>
            <a:lvl1pPr marL="0" indent="0">
              <a:buNone/>
              <a:defRPr sz="3000"/>
            </a:lvl1pPr>
            <a:lvl2pPr marL="949495" indent="0">
              <a:buNone/>
              <a:defRPr sz="2500"/>
            </a:lvl2pPr>
            <a:lvl3pPr marL="1898989" indent="0">
              <a:buNone/>
              <a:defRPr sz="2100"/>
            </a:lvl3pPr>
            <a:lvl4pPr marL="2848484" indent="0">
              <a:buNone/>
              <a:defRPr sz="1900"/>
            </a:lvl4pPr>
            <a:lvl5pPr marL="3797979" indent="0">
              <a:buNone/>
              <a:defRPr sz="1900"/>
            </a:lvl5pPr>
            <a:lvl6pPr marL="4747473" indent="0">
              <a:buNone/>
              <a:defRPr sz="1900"/>
            </a:lvl6pPr>
            <a:lvl7pPr marL="5696968" indent="0">
              <a:buNone/>
              <a:defRPr sz="1900"/>
            </a:lvl7pPr>
            <a:lvl8pPr marL="6646463" indent="0">
              <a:buNone/>
              <a:defRPr sz="1900"/>
            </a:lvl8pPr>
            <a:lvl9pPr marL="7595957" indent="0">
              <a:buNone/>
              <a:defRPr sz="1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25/02/2015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89159" y="540249"/>
            <a:ext cx="16004858" cy="2248430"/>
          </a:xfrm>
          <a:prstGeom prst="rect">
            <a:avLst/>
          </a:prstGeom>
        </p:spPr>
        <p:txBody>
          <a:bodyPr vert="horz" lIns="189899" tIns="94949" rIns="189899" bIns="94949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9159" y="3147802"/>
            <a:ext cx="16004858" cy="8903156"/>
          </a:xfrm>
          <a:prstGeom prst="rect">
            <a:avLst/>
          </a:prstGeom>
        </p:spPr>
        <p:txBody>
          <a:bodyPr vert="horz" lIns="189899" tIns="94949" rIns="189899" bIns="94949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89159" y="12503768"/>
            <a:ext cx="4149408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l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25/02/2015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075918" y="12503768"/>
            <a:ext cx="5631339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ct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2744609" y="12503768"/>
            <a:ext cx="4149408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98989" rtl="0" eaLnBrk="1" latinLnBrk="0" hangingPunct="1">
        <a:spcBef>
          <a:spcPct val="0"/>
        </a:spcBef>
        <a:buNone/>
        <a:defRPr sz="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121" indent="-712121" algn="l" defTabSz="1898989" rtl="0" eaLnBrk="1" latinLnBrk="0" hangingPunct="1">
        <a:spcBef>
          <a:spcPct val="20000"/>
        </a:spcBef>
        <a:buFont typeface="Arial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1pPr>
      <a:lvl2pPr marL="1542929" indent="-593434" algn="l" defTabSz="1898989" rtl="0" eaLnBrk="1" latinLnBrk="0" hangingPunct="1">
        <a:spcBef>
          <a:spcPct val="20000"/>
        </a:spcBef>
        <a:buFont typeface="Arial" pitchFamily="34" charset="0"/>
        <a:buChar char="–"/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373737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3323231" indent="-474747" algn="l" defTabSz="1898989" rtl="0" eaLnBrk="1" latinLnBrk="0" hangingPunct="1">
        <a:spcBef>
          <a:spcPct val="20000"/>
        </a:spcBef>
        <a:buFont typeface="Arial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2726" indent="-474747" algn="l" defTabSz="1898989" rtl="0" eaLnBrk="1" latinLnBrk="0" hangingPunct="1">
        <a:spcBef>
          <a:spcPct val="20000"/>
        </a:spcBef>
        <a:buFont typeface="Arial" pitchFamily="34" charset="0"/>
        <a:buChar char="»"/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222221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171715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121210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070705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49495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898989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848484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797979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747473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696968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646463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595957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3673697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-1" y="-1"/>
            <a:ext cx="3673103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3048494" y="0"/>
            <a:ext cx="624607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3058939" y="1"/>
            <a:ext cx="614162" cy="62460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0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  <a:latin typeface="FontAwesome" pitchFamily="50" charset="0"/>
              </a:rPr>
              <a:t>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14162" y="-1"/>
            <a:ext cx="2434332" cy="6246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Arbeitssicht</a:t>
            </a:r>
            <a:endParaRPr lang="de-CH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-1" y="1534665"/>
            <a:ext cx="3673103" cy="2592288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0" y="2393056"/>
            <a:ext cx="3673101" cy="431403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Box 4"/>
          <p:cNvSpPr txBox="1"/>
          <p:nvPr/>
        </p:nvSpPr>
        <p:spPr>
          <a:xfrm>
            <a:off x="140519" y="560218"/>
            <a:ext cx="1200347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i="1" dirty="0" smtClean="0">
                <a:solidFill>
                  <a:schemeClr val="bg1"/>
                </a:solidFill>
                <a:latin typeface="FontAwesome" pitchFamily="50" charset="0"/>
              </a:rPr>
              <a:t>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78434" y="539877"/>
            <a:ext cx="3206450" cy="7985269"/>
          </a:xfrm>
          <a:prstGeom prst="rect">
            <a:avLst/>
          </a:prstGeom>
          <a:noFill/>
        </p:spPr>
        <p:txBody>
          <a:bodyPr wrap="square" lIns="135642" tIns="67821" rIns="0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BSI CRM 12 (08-4T)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CRM Walbusch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…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 (12-85)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Scout 3 – 2014/6 </a:t>
            </a: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 …</a:t>
            </a:r>
            <a:endParaRPr lang="de-CH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Scout </a:t>
            </a:r>
            <a:r>
              <a:rPr lang="de-CH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 (14-4J)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Aktive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Kampagnen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Menü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Buchungen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Kurse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Standardverteiler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Tickets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Geschäftsvorfälle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Gesperrte Objekte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3673102" y="624606"/>
            <a:ext cx="14110073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630787" y="-2"/>
            <a:ext cx="2952328" cy="7686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662602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958311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73101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1 (13-N4)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666112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Phase…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Bearbeiten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5651789" y="784050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endParaRPr lang="de-CH" sz="1300" b="1" dirty="0"/>
          </a:p>
        </p:txBody>
      </p:sp>
      <p:sp>
        <p:nvSpPr>
          <p:cNvPr id="40" name="Abgerundetes Rechteck 39"/>
          <p:cNvSpPr/>
          <p:nvPr/>
        </p:nvSpPr>
        <p:spPr>
          <a:xfrm>
            <a:off x="3863167" y="784050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Abbrechen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6011267" y="1704727"/>
            <a:ext cx="3960440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863167" y="1774557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6011267" y="2280791"/>
            <a:ext cx="396044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863167" y="2350621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715" y="1776736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rade Verbindung 2"/>
          <p:cNvCxnSpPr/>
          <p:nvPr/>
        </p:nvCxnSpPr>
        <p:spPr>
          <a:xfrm>
            <a:off x="3863167" y="1344687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13167161" y="1704727"/>
            <a:ext cx="3960440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11019061" y="1774557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609" y="1776736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feld 37"/>
          <p:cNvSpPr txBox="1"/>
          <p:nvPr/>
        </p:nvSpPr>
        <p:spPr>
          <a:xfrm>
            <a:off x="12715440" y="10489703"/>
            <a:ext cx="2800883" cy="79208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de-CH" sz="1500" dirty="0">
                <a:latin typeface="Arial" panose="020B0604020202020204" pitchFamily="34" charset="0"/>
                <a:cs typeface="Arial" panose="020B0604020202020204" pitchFamily="34" charset="0"/>
              </a:rPr>
              <a:t>Vorlage für neues UI-Design</a:t>
            </a:r>
            <a:endParaRPr lang="de-CH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71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3673697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-1" y="-1"/>
            <a:ext cx="3673103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3048494" y="0"/>
            <a:ext cx="624607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3058939" y="1"/>
            <a:ext cx="614162" cy="62460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0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  <a:latin typeface="FontAwesome" pitchFamily="50" charset="0"/>
              </a:rPr>
              <a:t>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14162" y="-1"/>
            <a:ext cx="2434332" cy="6246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Arbeitssicht</a:t>
            </a:r>
            <a:endParaRPr lang="de-CH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-1" y="1534665"/>
            <a:ext cx="3673103" cy="2592288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0" y="2393056"/>
            <a:ext cx="3673101" cy="431403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Box 4"/>
          <p:cNvSpPr txBox="1"/>
          <p:nvPr/>
        </p:nvSpPr>
        <p:spPr>
          <a:xfrm>
            <a:off x="140519" y="560218"/>
            <a:ext cx="1200347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i="1" dirty="0" smtClean="0">
                <a:solidFill>
                  <a:schemeClr val="bg1"/>
                </a:solidFill>
                <a:latin typeface="FontAwesome" pitchFamily="50" charset="0"/>
              </a:rPr>
              <a:t>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78434" y="539877"/>
            <a:ext cx="3206450" cy="7985269"/>
          </a:xfrm>
          <a:prstGeom prst="rect">
            <a:avLst/>
          </a:prstGeom>
          <a:noFill/>
        </p:spPr>
        <p:txBody>
          <a:bodyPr wrap="square" lIns="135642" tIns="67821" rIns="0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BSI CRM 12 (08-4T)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CRM Walbusch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…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 (12-85)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Scout 3 – 2014/6 </a:t>
            </a: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 …</a:t>
            </a:r>
            <a:endParaRPr lang="de-CH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Scout </a:t>
            </a:r>
            <a:r>
              <a:rPr lang="de-CH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 (14-4J)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Aktive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Kampagnen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Menü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Buchungen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Kurse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Standardverteiler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Tickets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Geschäftsvorfälle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Gesperrte Objekte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3673102" y="624606"/>
            <a:ext cx="14110073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630787" y="-2"/>
            <a:ext cx="2952328" cy="768625"/>
          </a:xfrm>
          <a:prstGeom prst="rect">
            <a:avLst/>
          </a:prstGeom>
          <a:solidFill>
            <a:srgbClr val="FEFE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662602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958311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73101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…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Bearbeiten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666112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Kundenanfrage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(Nicht identifiziert)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15760922" y="2086586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  <a:r>
              <a:rPr lang="de-CH" sz="1300" b="1" dirty="0"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>
                <a:solidFill>
                  <a:schemeClr val="bg1"/>
                </a:solidFill>
                <a:latin typeface="FontAwesome" pitchFamily="50" charset="0"/>
              </a:rPr>
              <a:t></a:t>
            </a:r>
            <a:endParaRPr lang="de-CH" sz="1300" b="1" dirty="0">
              <a:latin typeface="FontAwesome" pitchFamily="50" charset="0"/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3863167" y="208120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>
                <a:solidFill>
                  <a:srgbClr val="333333"/>
                </a:solidFill>
                <a:latin typeface="FontAwesome" pitchFamily="50" charset="0"/>
              </a:rPr>
              <a:t>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6011267" y="3002984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863167" y="3072814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6011267" y="3579048"/>
            <a:ext cx="1951843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863167" y="3648878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82" y="3074993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rade Verbindung 2"/>
          <p:cNvCxnSpPr/>
          <p:nvPr/>
        </p:nvCxnSpPr>
        <p:spPr>
          <a:xfrm>
            <a:off x="3863167" y="2696700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6011267" y="4171306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3863167" y="4241136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82" y="4243315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feld 48"/>
          <p:cNvSpPr txBox="1"/>
          <p:nvPr/>
        </p:nvSpPr>
        <p:spPr>
          <a:xfrm>
            <a:off x="5598986" y="1996985"/>
            <a:ext cx="2364124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Funktionen</a:t>
            </a:r>
            <a:endParaRPr lang="de-CH" sz="13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6947371" y="199923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8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Gerade Verbindung 50"/>
          <p:cNvCxnSpPr/>
          <p:nvPr/>
        </p:nvCxnSpPr>
        <p:spPr>
          <a:xfrm>
            <a:off x="3863167" y="1839595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bgerundetes Rechteck 58"/>
          <p:cNvSpPr/>
          <p:nvPr/>
        </p:nvSpPr>
        <p:spPr>
          <a:xfrm>
            <a:off x="13914145" y="208120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Wiedervorlage</a:t>
            </a:r>
            <a:r>
              <a:rPr lang="de-CH" sz="1300" b="1" dirty="0">
                <a:solidFill>
                  <a:srgbClr val="333333"/>
                </a:solidFill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6225537" y="768623"/>
            <a:ext cx="2096172" cy="864096"/>
          </a:xfrm>
          <a:custGeom>
            <a:avLst/>
            <a:gdLst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4210 w 2514210"/>
              <a:gd name="connsiteY4" fmla="*/ 868985 h 936104"/>
              <a:gd name="connsiteX5" fmla="*/ 2447091 w 2514210"/>
              <a:gd name="connsiteY5" fmla="*/ 936104 h 936104"/>
              <a:gd name="connsiteX6" fmla="*/ 67119 w 2514210"/>
              <a:gd name="connsiteY6" fmla="*/ 936104 h 936104"/>
              <a:gd name="connsiteX7" fmla="*/ 0 w 2514210"/>
              <a:gd name="connsiteY7" fmla="*/ 868985 h 936104"/>
              <a:gd name="connsiteX8" fmla="*/ 0 w 2514210"/>
              <a:gd name="connsiteY8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4210 w 2514210"/>
              <a:gd name="connsiteY5" fmla="*/ 868985 h 936104"/>
              <a:gd name="connsiteX6" fmla="*/ 2447091 w 2514210"/>
              <a:gd name="connsiteY6" fmla="*/ 936104 h 936104"/>
              <a:gd name="connsiteX7" fmla="*/ 67119 w 2514210"/>
              <a:gd name="connsiteY7" fmla="*/ 936104 h 936104"/>
              <a:gd name="connsiteX8" fmla="*/ 0 w 2514210"/>
              <a:gd name="connsiteY8" fmla="*/ 868985 h 936104"/>
              <a:gd name="connsiteX9" fmla="*/ 0 w 2514210"/>
              <a:gd name="connsiteY9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1333 w 2514210"/>
              <a:gd name="connsiteY5" fmla="*/ 570980 h 936104"/>
              <a:gd name="connsiteX6" fmla="*/ 2514210 w 2514210"/>
              <a:gd name="connsiteY6" fmla="*/ 868985 h 936104"/>
              <a:gd name="connsiteX7" fmla="*/ 2447091 w 2514210"/>
              <a:gd name="connsiteY7" fmla="*/ 936104 h 936104"/>
              <a:gd name="connsiteX8" fmla="*/ 67119 w 2514210"/>
              <a:gd name="connsiteY8" fmla="*/ 936104 h 936104"/>
              <a:gd name="connsiteX9" fmla="*/ 0 w 2514210"/>
              <a:gd name="connsiteY9" fmla="*/ 868985 h 936104"/>
              <a:gd name="connsiteX10" fmla="*/ 0 w 2514210"/>
              <a:gd name="connsiteY10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1333 w 2514210"/>
              <a:gd name="connsiteY5" fmla="*/ 473349 h 936104"/>
              <a:gd name="connsiteX6" fmla="*/ 2511333 w 2514210"/>
              <a:gd name="connsiteY6" fmla="*/ 570980 h 936104"/>
              <a:gd name="connsiteX7" fmla="*/ 2514210 w 2514210"/>
              <a:gd name="connsiteY7" fmla="*/ 868985 h 936104"/>
              <a:gd name="connsiteX8" fmla="*/ 2447091 w 2514210"/>
              <a:gd name="connsiteY8" fmla="*/ 936104 h 936104"/>
              <a:gd name="connsiteX9" fmla="*/ 67119 w 2514210"/>
              <a:gd name="connsiteY9" fmla="*/ 936104 h 936104"/>
              <a:gd name="connsiteX10" fmla="*/ 0 w 2514210"/>
              <a:gd name="connsiteY10" fmla="*/ 868985 h 936104"/>
              <a:gd name="connsiteX11" fmla="*/ 0 w 2514210"/>
              <a:gd name="connsiteY11" fmla="*/ 67119 h 936104"/>
              <a:gd name="connsiteX0" fmla="*/ 0 w 2642302"/>
              <a:gd name="connsiteY0" fmla="*/ 67119 h 936104"/>
              <a:gd name="connsiteX1" fmla="*/ 67119 w 2642302"/>
              <a:gd name="connsiteY1" fmla="*/ 0 h 936104"/>
              <a:gd name="connsiteX2" fmla="*/ 2447091 w 2642302"/>
              <a:gd name="connsiteY2" fmla="*/ 0 h 936104"/>
              <a:gd name="connsiteX3" fmla="*/ 2514210 w 2642302"/>
              <a:gd name="connsiteY3" fmla="*/ 67119 h 936104"/>
              <a:gd name="connsiteX4" fmla="*/ 2511333 w 2642302"/>
              <a:gd name="connsiteY4" fmla="*/ 370955 h 936104"/>
              <a:gd name="connsiteX5" fmla="*/ 2642302 w 2642302"/>
              <a:gd name="connsiteY5" fmla="*/ 473349 h 936104"/>
              <a:gd name="connsiteX6" fmla="*/ 2511333 w 2642302"/>
              <a:gd name="connsiteY6" fmla="*/ 570980 h 936104"/>
              <a:gd name="connsiteX7" fmla="*/ 2514210 w 2642302"/>
              <a:gd name="connsiteY7" fmla="*/ 868985 h 936104"/>
              <a:gd name="connsiteX8" fmla="*/ 2447091 w 2642302"/>
              <a:gd name="connsiteY8" fmla="*/ 936104 h 936104"/>
              <a:gd name="connsiteX9" fmla="*/ 67119 w 2642302"/>
              <a:gd name="connsiteY9" fmla="*/ 936104 h 936104"/>
              <a:gd name="connsiteX10" fmla="*/ 0 w 2642302"/>
              <a:gd name="connsiteY10" fmla="*/ 868985 h 936104"/>
              <a:gd name="connsiteX11" fmla="*/ 0 w 2642302"/>
              <a:gd name="connsiteY11" fmla="*/ 67119 h 9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42302" h="936104">
                <a:moveTo>
                  <a:pt x="0" y="67119"/>
                </a:moveTo>
                <a:cubicBezTo>
                  <a:pt x="0" y="30050"/>
                  <a:pt x="30050" y="0"/>
                  <a:pt x="67119" y="0"/>
                </a:cubicBezTo>
                <a:lnTo>
                  <a:pt x="2447091" y="0"/>
                </a:lnTo>
                <a:cubicBezTo>
                  <a:pt x="2484160" y="0"/>
                  <a:pt x="2514210" y="30050"/>
                  <a:pt x="2514210" y="67119"/>
                </a:cubicBezTo>
                <a:lnTo>
                  <a:pt x="2511333" y="370955"/>
                </a:lnTo>
                <a:lnTo>
                  <a:pt x="2642302" y="473349"/>
                </a:lnTo>
                <a:lnTo>
                  <a:pt x="2511333" y="570980"/>
                </a:lnTo>
                <a:lnTo>
                  <a:pt x="2514210" y="868985"/>
                </a:lnTo>
                <a:cubicBezTo>
                  <a:pt x="2514210" y="906054"/>
                  <a:pt x="2484160" y="936104"/>
                  <a:pt x="2447091" y="936104"/>
                </a:cubicBezTo>
                <a:lnTo>
                  <a:pt x="67119" y="936104"/>
                </a:lnTo>
                <a:cubicBezTo>
                  <a:pt x="30050" y="936104"/>
                  <a:pt x="0" y="906054"/>
                  <a:pt x="0" y="868985"/>
                </a:cubicBezTo>
                <a:lnTo>
                  <a:pt x="0" y="67119"/>
                </a:lnTo>
                <a:close/>
              </a:path>
            </a:pathLst>
          </a:custGeom>
          <a:solidFill>
            <a:srgbClr val="EFEFE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 anchorCtr="0"/>
          <a:lstStyle/>
          <a:p>
            <a:pPr lvl="0"/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Anfrage erfassen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14:44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</a:t>
            </a:r>
          </a:p>
        </p:txBody>
      </p:sp>
      <p:sp>
        <p:nvSpPr>
          <p:cNvPr id="60" name="Abgerundetes Rechteck 59"/>
          <p:cNvSpPr/>
          <p:nvPr/>
        </p:nvSpPr>
        <p:spPr>
          <a:xfrm>
            <a:off x="8345827" y="768623"/>
            <a:ext cx="2944133" cy="864096"/>
          </a:xfrm>
          <a:prstGeom prst="roundRect">
            <a:avLst>
              <a:gd name="adj" fmla="val 7170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/>
          <a:lstStyle/>
          <a:p>
            <a:pPr lvl="0"/>
            <a:r>
              <a:rPr lang="de-CH" sz="1400" b="1" dirty="0">
                <a:solidFill>
                  <a:srgbClr val="FEF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Korrespondenz</a:t>
            </a:r>
          </a:p>
          <a:p>
            <a:pPr lvl="0"/>
            <a:r>
              <a:rPr lang="de-CH" sz="1200" dirty="0">
                <a:solidFill>
                  <a:srgbClr val="FEF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14:50</a:t>
            </a:r>
          </a:p>
          <a:p>
            <a:pPr lvl="0"/>
            <a:r>
              <a:rPr lang="de-CH" sz="1200" dirty="0" smtClean="0">
                <a:solidFill>
                  <a:srgbClr val="FEF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</a:t>
            </a:r>
            <a:endParaRPr lang="de-CH" sz="1200" dirty="0">
              <a:solidFill>
                <a:srgbClr val="FEFE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Abgerundetes Rechteck 61"/>
          <p:cNvSpPr/>
          <p:nvPr/>
        </p:nvSpPr>
        <p:spPr>
          <a:xfrm>
            <a:off x="11433977" y="768623"/>
            <a:ext cx="2391568" cy="864096"/>
          </a:xfrm>
          <a:prstGeom prst="roundRect">
            <a:avLst>
              <a:gd name="adj" fmla="val 7170"/>
            </a:avLst>
          </a:prstGeom>
          <a:solidFill>
            <a:schemeClr val="bg1"/>
          </a:solidFill>
          <a:ln w="12700">
            <a:solidFill>
              <a:srgbClr val="CCCC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/>
          <a:lstStyle/>
          <a:p>
            <a:pPr lvl="0"/>
            <a:r>
              <a:rPr lang="de-CH" sz="14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Anzeige Dokument</a:t>
            </a:r>
          </a:p>
          <a:p>
            <a:pPr lvl="0"/>
            <a:r>
              <a:rPr lang="de-CH" sz="12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Erfasser des </a:t>
            </a:r>
            <a:r>
              <a:rPr lang="de-CH" sz="12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Geschäftsvorfalls</a:t>
            </a:r>
          </a:p>
          <a:p>
            <a:pPr lvl="0"/>
            <a:endParaRPr lang="de-CH" sz="12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Abgerundetes Rechteck 62"/>
          <p:cNvSpPr/>
          <p:nvPr/>
        </p:nvSpPr>
        <p:spPr>
          <a:xfrm>
            <a:off x="13954257" y="768623"/>
            <a:ext cx="1712505" cy="864096"/>
          </a:xfrm>
          <a:prstGeom prst="roundRect">
            <a:avLst>
              <a:gd name="adj" fmla="val 7170"/>
            </a:avLst>
          </a:prstGeom>
          <a:solidFill>
            <a:schemeClr val="bg1"/>
          </a:solidFill>
          <a:ln w="12700">
            <a:solidFill>
              <a:srgbClr val="CCCC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/>
          <a:lstStyle/>
          <a:p>
            <a:pPr lvl="0"/>
            <a:r>
              <a:rPr lang="de-CH" sz="1400" dirty="0" err="1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Nachfass</a:t>
            </a:r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planen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de-CH" sz="12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Marketing-Team</a:t>
            </a:r>
          </a:p>
          <a:p>
            <a:pPr lvl="0"/>
            <a:endParaRPr lang="de-CH" sz="12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7908021" y="787673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dirty="0">
                <a:solidFill>
                  <a:srgbClr val="20AE68"/>
                </a:solidFill>
                <a:latin typeface="FontAwesome" pitchFamily="50" charset="0"/>
              </a:rPr>
              <a:t></a:t>
            </a:r>
          </a:p>
        </p:txBody>
      </p:sp>
      <p:sp>
        <p:nvSpPr>
          <p:cNvPr id="9" name="Rechteck 8"/>
          <p:cNvSpPr/>
          <p:nvPr/>
        </p:nvSpPr>
        <p:spPr>
          <a:xfrm>
            <a:off x="10979395" y="768623"/>
            <a:ext cx="346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rgbClr val="FEFEFE"/>
                </a:solidFill>
                <a:latin typeface="FontAwesome" pitchFamily="50" charset="0"/>
              </a:rPr>
              <a:t></a:t>
            </a:r>
          </a:p>
        </p:txBody>
      </p:sp>
      <p:sp>
        <p:nvSpPr>
          <p:cNvPr id="84" name="Abgerundetes Rechteck 1"/>
          <p:cNvSpPr/>
          <p:nvPr/>
        </p:nvSpPr>
        <p:spPr>
          <a:xfrm>
            <a:off x="3863167" y="768623"/>
            <a:ext cx="2311030" cy="864096"/>
          </a:xfrm>
          <a:custGeom>
            <a:avLst/>
            <a:gdLst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4210 w 2514210"/>
              <a:gd name="connsiteY4" fmla="*/ 868985 h 936104"/>
              <a:gd name="connsiteX5" fmla="*/ 2447091 w 2514210"/>
              <a:gd name="connsiteY5" fmla="*/ 936104 h 936104"/>
              <a:gd name="connsiteX6" fmla="*/ 67119 w 2514210"/>
              <a:gd name="connsiteY6" fmla="*/ 936104 h 936104"/>
              <a:gd name="connsiteX7" fmla="*/ 0 w 2514210"/>
              <a:gd name="connsiteY7" fmla="*/ 868985 h 936104"/>
              <a:gd name="connsiteX8" fmla="*/ 0 w 2514210"/>
              <a:gd name="connsiteY8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4210 w 2514210"/>
              <a:gd name="connsiteY5" fmla="*/ 868985 h 936104"/>
              <a:gd name="connsiteX6" fmla="*/ 2447091 w 2514210"/>
              <a:gd name="connsiteY6" fmla="*/ 936104 h 936104"/>
              <a:gd name="connsiteX7" fmla="*/ 67119 w 2514210"/>
              <a:gd name="connsiteY7" fmla="*/ 936104 h 936104"/>
              <a:gd name="connsiteX8" fmla="*/ 0 w 2514210"/>
              <a:gd name="connsiteY8" fmla="*/ 868985 h 936104"/>
              <a:gd name="connsiteX9" fmla="*/ 0 w 2514210"/>
              <a:gd name="connsiteY9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1333 w 2514210"/>
              <a:gd name="connsiteY5" fmla="*/ 570980 h 936104"/>
              <a:gd name="connsiteX6" fmla="*/ 2514210 w 2514210"/>
              <a:gd name="connsiteY6" fmla="*/ 868985 h 936104"/>
              <a:gd name="connsiteX7" fmla="*/ 2447091 w 2514210"/>
              <a:gd name="connsiteY7" fmla="*/ 936104 h 936104"/>
              <a:gd name="connsiteX8" fmla="*/ 67119 w 2514210"/>
              <a:gd name="connsiteY8" fmla="*/ 936104 h 936104"/>
              <a:gd name="connsiteX9" fmla="*/ 0 w 2514210"/>
              <a:gd name="connsiteY9" fmla="*/ 868985 h 936104"/>
              <a:gd name="connsiteX10" fmla="*/ 0 w 2514210"/>
              <a:gd name="connsiteY10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1333 w 2514210"/>
              <a:gd name="connsiteY5" fmla="*/ 473349 h 936104"/>
              <a:gd name="connsiteX6" fmla="*/ 2511333 w 2514210"/>
              <a:gd name="connsiteY6" fmla="*/ 570980 h 936104"/>
              <a:gd name="connsiteX7" fmla="*/ 2514210 w 2514210"/>
              <a:gd name="connsiteY7" fmla="*/ 868985 h 936104"/>
              <a:gd name="connsiteX8" fmla="*/ 2447091 w 2514210"/>
              <a:gd name="connsiteY8" fmla="*/ 936104 h 936104"/>
              <a:gd name="connsiteX9" fmla="*/ 67119 w 2514210"/>
              <a:gd name="connsiteY9" fmla="*/ 936104 h 936104"/>
              <a:gd name="connsiteX10" fmla="*/ 0 w 2514210"/>
              <a:gd name="connsiteY10" fmla="*/ 868985 h 936104"/>
              <a:gd name="connsiteX11" fmla="*/ 0 w 2514210"/>
              <a:gd name="connsiteY11" fmla="*/ 67119 h 936104"/>
              <a:gd name="connsiteX0" fmla="*/ 0 w 2642302"/>
              <a:gd name="connsiteY0" fmla="*/ 67119 h 936104"/>
              <a:gd name="connsiteX1" fmla="*/ 67119 w 2642302"/>
              <a:gd name="connsiteY1" fmla="*/ 0 h 936104"/>
              <a:gd name="connsiteX2" fmla="*/ 2447091 w 2642302"/>
              <a:gd name="connsiteY2" fmla="*/ 0 h 936104"/>
              <a:gd name="connsiteX3" fmla="*/ 2514210 w 2642302"/>
              <a:gd name="connsiteY3" fmla="*/ 67119 h 936104"/>
              <a:gd name="connsiteX4" fmla="*/ 2511333 w 2642302"/>
              <a:gd name="connsiteY4" fmla="*/ 370955 h 936104"/>
              <a:gd name="connsiteX5" fmla="*/ 2642302 w 2642302"/>
              <a:gd name="connsiteY5" fmla="*/ 473349 h 936104"/>
              <a:gd name="connsiteX6" fmla="*/ 2511333 w 2642302"/>
              <a:gd name="connsiteY6" fmla="*/ 570980 h 936104"/>
              <a:gd name="connsiteX7" fmla="*/ 2514210 w 2642302"/>
              <a:gd name="connsiteY7" fmla="*/ 868985 h 936104"/>
              <a:gd name="connsiteX8" fmla="*/ 2447091 w 2642302"/>
              <a:gd name="connsiteY8" fmla="*/ 936104 h 936104"/>
              <a:gd name="connsiteX9" fmla="*/ 67119 w 2642302"/>
              <a:gd name="connsiteY9" fmla="*/ 936104 h 936104"/>
              <a:gd name="connsiteX10" fmla="*/ 0 w 2642302"/>
              <a:gd name="connsiteY10" fmla="*/ 868985 h 936104"/>
              <a:gd name="connsiteX11" fmla="*/ 0 w 2642302"/>
              <a:gd name="connsiteY11" fmla="*/ 67119 h 9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42302" h="936104">
                <a:moveTo>
                  <a:pt x="0" y="67119"/>
                </a:moveTo>
                <a:cubicBezTo>
                  <a:pt x="0" y="30050"/>
                  <a:pt x="30050" y="0"/>
                  <a:pt x="67119" y="0"/>
                </a:cubicBezTo>
                <a:lnTo>
                  <a:pt x="2447091" y="0"/>
                </a:lnTo>
                <a:cubicBezTo>
                  <a:pt x="2484160" y="0"/>
                  <a:pt x="2514210" y="30050"/>
                  <a:pt x="2514210" y="67119"/>
                </a:cubicBezTo>
                <a:lnTo>
                  <a:pt x="2511333" y="370955"/>
                </a:lnTo>
                <a:lnTo>
                  <a:pt x="2642302" y="473349"/>
                </a:lnTo>
                <a:lnTo>
                  <a:pt x="2511333" y="570980"/>
                </a:lnTo>
                <a:lnTo>
                  <a:pt x="2514210" y="868985"/>
                </a:lnTo>
                <a:cubicBezTo>
                  <a:pt x="2514210" y="906054"/>
                  <a:pt x="2484160" y="936104"/>
                  <a:pt x="2447091" y="936104"/>
                </a:cubicBezTo>
                <a:lnTo>
                  <a:pt x="67119" y="936104"/>
                </a:lnTo>
                <a:cubicBezTo>
                  <a:pt x="30050" y="936104"/>
                  <a:pt x="0" y="906054"/>
                  <a:pt x="0" y="868985"/>
                </a:cubicBezTo>
                <a:lnTo>
                  <a:pt x="0" y="67119"/>
                </a:lnTo>
                <a:close/>
              </a:path>
            </a:pathLst>
          </a:custGeom>
          <a:solidFill>
            <a:srgbClr val="EFEFE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 anchorCtr="0"/>
          <a:lstStyle/>
          <a:p>
            <a:pPr lvl="0"/>
            <a:r>
              <a:rPr lang="de-CH" sz="14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Eingangskommunikation</a:t>
            </a:r>
            <a:endParaRPr lang="de-CH" sz="14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de-CH" sz="12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14:44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cxnSp>
        <p:nvCxnSpPr>
          <p:cNvPr id="86" name="Gerade Verbindung 85"/>
          <p:cNvCxnSpPr/>
          <p:nvPr/>
        </p:nvCxnSpPr>
        <p:spPr>
          <a:xfrm>
            <a:off x="13716123" y="2830809"/>
            <a:ext cx="0" cy="10467206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13904550" y="4185767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</a:t>
            </a: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14200432" y="4224734"/>
            <a:ext cx="3236784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Informationen zum Geschäftsvorfall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13954257" y="2911231"/>
            <a:ext cx="262898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Bernhard Egger (WALBUSCH)</a:t>
            </a:r>
            <a:endParaRPr lang="de-CH" sz="14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13860139" y="4697234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14200432" y="4736201"/>
            <a:ext cx="1745991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13860139" y="8147310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4200432" y="8186277"/>
            <a:ext cx="110959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Know-How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13954258" y="8578650"/>
            <a:ext cx="3497518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Suchen</a:t>
            </a:r>
            <a:endParaRPr lang="de-CH" sz="13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13954258" y="9122381"/>
            <a:ext cx="3497518" cy="284167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11039687" y="3002984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8891587" y="3072814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Abgerundetes Rechteck 97"/>
          <p:cNvSpPr/>
          <p:nvPr/>
        </p:nvSpPr>
        <p:spPr>
          <a:xfrm>
            <a:off x="11039687" y="3579048"/>
            <a:ext cx="1951843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99" name="Textfeld 98"/>
          <p:cNvSpPr txBox="1"/>
          <p:nvPr/>
        </p:nvSpPr>
        <p:spPr>
          <a:xfrm>
            <a:off x="8891587" y="3648878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302" y="3074993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34987"/>
              </p:ext>
            </p:extLst>
          </p:nvPr>
        </p:nvGraphicFramePr>
        <p:xfrm>
          <a:off x="13954258" y="5593989"/>
          <a:ext cx="3600400" cy="216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600400"/>
              </a:tblGrid>
              <a:tr h="635294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16.06.2014 14:32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294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13.06.2014 09:12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412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12.06.2014 16:25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5" name="TextBox 99"/>
          <p:cNvSpPr txBox="1"/>
          <p:nvPr/>
        </p:nvSpPr>
        <p:spPr>
          <a:xfrm>
            <a:off x="13860139" y="5118012"/>
            <a:ext cx="3744416" cy="33702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Offene Kommunikation:                </a:t>
            </a:r>
            <a:r>
              <a:rPr lang="de-CH" sz="13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 anzeigen</a:t>
            </a:r>
            <a:endParaRPr lang="de-CH" sz="13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Abgerundetes Rechteck 105"/>
          <p:cNvSpPr/>
          <p:nvPr/>
        </p:nvSpPr>
        <p:spPr>
          <a:xfrm>
            <a:off x="13954258" y="3315365"/>
            <a:ext cx="3497518" cy="695732"/>
          </a:xfrm>
          <a:prstGeom prst="roundRect">
            <a:avLst>
              <a:gd name="adj" fmla="val 3448"/>
            </a:avLst>
          </a:prstGeom>
          <a:solidFill>
            <a:schemeClr val="accent6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Wegmüller, 13.02.15 14:49:</a:t>
            </a:r>
          </a:p>
          <a:p>
            <a:r>
              <a:rPr lang="de-CH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Bitte Jahresplaner zusenden</a:t>
            </a:r>
            <a:endParaRPr lang="de-CH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17113969" y="3310324"/>
            <a:ext cx="346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rgbClr val="333333"/>
                </a:solidFill>
                <a:latin typeface="FontAwesome" pitchFamily="50" charset="0"/>
              </a:rPr>
              <a:t></a:t>
            </a:r>
          </a:p>
        </p:txBody>
      </p:sp>
    </p:spTree>
    <p:extLst>
      <p:ext uri="{BB962C8B-B14F-4D97-AF65-F5344CB8AC3E}">
        <p14:creationId xmlns:p14="http://schemas.microsoft.com/office/powerpoint/2010/main" val="308574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3673697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-1" y="-1"/>
            <a:ext cx="3673103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3048494" y="0"/>
            <a:ext cx="624607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3058939" y="1"/>
            <a:ext cx="614162" cy="62460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0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  <a:latin typeface="FontAwesome" pitchFamily="50" charset="0"/>
              </a:rPr>
              <a:t>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14162" y="-1"/>
            <a:ext cx="2434332" cy="6246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Arbeitssicht</a:t>
            </a:r>
            <a:endParaRPr lang="de-CH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-1" y="1534665"/>
            <a:ext cx="3673103" cy="2592288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0" y="2393056"/>
            <a:ext cx="3673101" cy="431403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Box 4"/>
          <p:cNvSpPr txBox="1"/>
          <p:nvPr/>
        </p:nvSpPr>
        <p:spPr>
          <a:xfrm>
            <a:off x="140519" y="560218"/>
            <a:ext cx="1200347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i="1" dirty="0" smtClean="0">
                <a:solidFill>
                  <a:schemeClr val="bg1"/>
                </a:solidFill>
                <a:latin typeface="FontAwesome" pitchFamily="50" charset="0"/>
              </a:rPr>
              <a:t>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78434" y="539877"/>
            <a:ext cx="3206450" cy="7985269"/>
          </a:xfrm>
          <a:prstGeom prst="rect">
            <a:avLst/>
          </a:prstGeom>
          <a:noFill/>
        </p:spPr>
        <p:txBody>
          <a:bodyPr wrap="square" lIns="135642" tIns="67821" rIns="0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BSI CRM 12 (08-4T)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CRM Walbusch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…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 (12-85)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Scout 3 – 2014/6 </a:t>
            </a: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 …</a:t>
            </a:r>
            <a:endParaRPr lang="de-CH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Scout </a:t>
            </a:r>
            <a:r>
              <a:rPr lang="de-CH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 (14-4J)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Aktive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Kampagnen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Menü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Buchungen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Kurse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Standardverteiler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Tickets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Geschäftsvorfälle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Gesperrte Objekte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3673102" y="624606"/>
            <a:ext cx="14110073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630787" y="-2"/>
            <a:ext cx="2952328" cy="768625"/>
          </a:xfrm>
          <a:prstGeom prst="rect">
            <a:avLst/>
          </a:prstGeom>
          <a:solidFill>
            <a:srgbClr val="FEFE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662602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958311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73101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…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Bearbeiten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666112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Kundenanfrage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(Nicht identifiziert)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6011267" y="3002984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863167" y="3072814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6011267" y="3579048"/>
            <a:ext cx="1951843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863167" y="3648878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82" y="3074993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rade Verbindung 2"/>
          <p:cNvCxnSpPr/>
          <p:nvPr/>
        </p:nvCxnSpPr>
        <p:spPr>
          <a:xfrm>
            <a:off x="3863167" y="2696700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6011267" y="4171306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3863167" y="4241136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82" y="4243315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bgerundetes Rechteck 1"/>
          <p:cNvSpPr/>
          <p:nvPr/>
        </p:nvSpPr>
        <p:spPr>
          <a:xfrm>
            <a:off x="6225537" y="1605234"/>
            <a:ext cx="2096172" cy="864096"/>
          </a:xfrm>
          <a:custGeom>
            <a:avLst/>
            <a:gdLst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4210 w 2514210"/>
              <a:gd name="connsiteY4" fmla="*/ 868985 h 936104"/>
              <a:gd name="connsiteX5" fmla="*/ 2447091 w 2514210"/>
              <a:gd name="connsiteY5" fmla="*/ 936104 h 936104"/>
              <a:gd name="connsiteX6" fmla="*/ 67119 w 2514210"/>
              <a:gd name="connsiteY6" fmla="*/ 936104 h 936104"/>
              <a:gd name="connsiteX7" fmla="*/ 0 w 2514210"/>
              <a:gd name="connsiteY7" fmla="*/ 868985 h 936104"/>
              <a:gd name="connsiteX8" fmla="*/ 0 w 2514210"/>
              <a:gd name="connsiteY8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4210 w 2514210"/>
              <a:gd name="connsiteY5" fmla="*/ 868985 h 936104"/>
              <a:gd name="connsiteX6" fmla="*/ 2447091 w 2514210"/>
              <a:gd name="connsiteY6" fmla="*/ 936104 h 936104"/>
              <a:gd name="connsiteX7" fmla="*/ 67119 w 2514210"/>
              <a:gd name="connsiteY7" fmla="*/ 936104 h 936104"/>
              <a:gd name="connsiteX8" fmla="*/ 0 w 2514210"/>
              <a:gd name="connsiteY8" fmla="*/ 868985 h 936104"/>
              <a:gd name="connsiteX9" fmla="*/ 0 w 2514210"/>
              <a:gd name="connsiteY9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1333 w 2514210"/>
              <a:gd name="connsiteY5" fmla="*/ 570980 h 936104"/>
              <a:gd name="connsiteX6" fmla="*/ 2514210 w 2514210"/>
              <a:gd name="connsiteY6" fmla="*/ 868985 h 936104"/>
              <a:gd name="connsiteX7" fmla="*/ 2447091 w 2514210"/>
              <a:gd name="connsiteY7" fmla="*/ 936104 h 936104"/>
              <a:gd name="connsiteX8" fmla="*/ 67119 w 2514210"/>
              <a:gd name="connsiteY8" fmla="*/ 936104 h 936104"/>
              <a:gd name="connsiteX9" fmla="*/ 0 w 2514210"/>
              <a:gd name="connsiteY9" fmla="*/ 868985 h 936104"/>
              <a:gd name="connsiteX10" fmla="*/ 0 w 2514210"/>
              <a:gd name="connsiteY10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1333 w 2514210"/>
              <a:gd name="connsiteY5" fmla="*/ 473349 h 936104"/>
              <a:gd name="connsiteX6" fmla="*/ 2511333 w 2514210"/>
              <a:gd name="connsiteY6" fmla="*/ 570980 h 936104"/>
              <a:gd name="connsiteX7" fmla="*/ 2514210 w 2514210"/>
              <a:gd name="connsiteY7" fmla="*/ 868985 h 936104"/>
              <a:gd name="connsiteX8" fmla="*/ 2447091 w 2514210"/>
              <a:gd name="connsiteY8" fmla="*/ 936104 h 936104"/>
              <a:gd name="connsiteX9" fmla="*/ 67119 w 2514210"/>
              <a:gd name="connsiteY9" fmla="*/ 936104 h 936104"/>
              <a:gd name="connsiteX10" fmla="*/ 0 w 2514210"/>
              <a:gd name="connsiteY10" fmla="*/ 868985 h 936104"/>
              <a:gd name="connsiteX11" fmla="*/ 0 w 2514210"/>
              <a:gd name="connsiteY11" fmla="*/ 67119 h 936104"/>
              <a:gd name="connsiteX0" fmla="*/ 0 w 2642302"/>
              <a:gd name="connsiteY0" fmla="*/ 67119 h 936104"/>
              <a:gd name="connsiteX1" fmla="*/ 67119 w 2642302"/>
              <a:gd name="connsiteY1" fmla="*/ 0 h 936104"/>
              <a:gd name="connsiteX2" fmla="*/ 2447091 w 2642302"/>
              <a:gd name="connsiteY2" fmla="*/ 0 h 936104"/>
              <a:gd name="connsiteX3" fmla="*/ 2514210 w 2642302"/>
              <a:gd name="connsiteY3" fmla="*/ 67119 h 936104"/>
              <a:gd name="connsiteX4" fmla="*/ 2511333 w 2642302"/>
              <a:gd name="connsiteY4" fmla="*/ 370955 h 936104"/>
              <a:gd name="connsiteX5" fmla="*/ 2642302 w 2642302"/>
              <a:gd name="connsiteY5" fmla="*/ 473349 h 936104"/>
              <a:gd name="connsiteX6" fmla="*/ 2511333 w 2642302"/>
              <a:gd name="connsiteY6" fmla="*/ 570980 h 936104"/>
              <a:gd name="connsiteX7" fmla="*/ 2514210 w 2642302"/>
              <a:gd name="connsiteY7" fmla="*/ 868985 h 936104"/>
              <a:gd name="connsiteX8" fmla="*/ 2447091 w 2642302"/>
              <a:gd name="connsiteY8" fmla="*/ 936104 h 936104"/>
              <a:gd name="connsiteX9" fmla="*/ 67119 w 2642302"/>
              <a:gd name="connsiteY9" fmla="*/ 936104 h 936104"/>
              <a:gd name="connsiteX10" fmla="*/ 0 w 2642302"/>
              <a:gd name="connsiteY10" fmla="*/ 868985 h 936104"/>
              <a:gd name="connsiteX11" fmla="*/ 0 w 2642302"/>
              <a:gd name="connsiteY11" fmla="*/ 67119 h 9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42302" h="936104">
                <a:moveTo>
                  <a:pt x="0" y="67119"/>
                </a:moveTo>
                <a:cubicBezTo>
                  <a:pt x="0" y="30050"/>
                  <a:pt x="30050" y="0"/>
                  <a:pt x="67119" y="0"/>
                </a:cubicBezTo>
                <a:lnTo>
                  <a:pt x="2447091" y="0"/>
                </a:lnTo>
                <a:cubicBezTo>
                  <a:pt x="2484160" y="0"/>
                  <a:pt x="2514210" y="30050"/>
                  <a:pt x="2514210" y="67119"/>
                </a:cubicBezTo>
                <a:lnTo>
                  <a:pt x="2511333" y="370955"/>
                </a:lnTo>
                <a:lnTo>
                  <a:pt x="2642302" y="473349"/>
                </a:lnTo>
                <a:lnTo>
                  <a:pt x="2511333" y="570980"/>
                </a:lnTo>
                <a:lnTo>
                  <a:pt x="2514210" y="868985"/>
                </a:lnTo>
                <a:cubicBezTo>
                  <a:pt x="2514210" y="906054"/>
                  <a:pt x="2484160" y="936104"/>
                  <a:pt x="2447091" y="936104"/>
                </a:cubicBezTo>
                <a:lnTo>
                  <a:pt x="67119" y="936104"/>
                </a:lnTo>
                <a:cubicBezTo>
                  <a:pt x="30050" y="936104"/>
                  <a:pt x="0" y="906054"/>
                  <a:pt x="0" y="868985"/>
                </a:cubicBezTo>
                <a:lnTo>
                  <a:pt x="0" y="67119"/>
                </a:lnTo>
                <a:close/>
              </a:path>
            </a:pathLst>
          </a:custGeom>
          <a:solidFill>
            <a:srgbClr val="EFEFE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 anchorCtr="0"/>
          <a:lstStyle/>
          <a:p>
            <a:pPr lvl="0"/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Anfrage erfassen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14:44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</a:t>
            </a:r>
          </a:p>
        </p:txBody>
      </p:sp>
      <p:sp>
        <p:nvSpPr>
          <p:cNvPr id="60" name="Abgerundetes Rechteck 59"/>
          <p:cNvSpPr/>
          <p:nvPr/>
        </p:nvSpPr>
        <p:spPr>
          <a:xfrm>
            <a:off x="8345827" y="1605234"/>
            <a:ext cx="2944133" cy="864096"/>
          </a:xfrm>
          <a:prstGeom prst="roundRect">
            <a:avLst>
              <a:gd name="adj" fmla="val 7170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/>
          <a:lstStyle/>
          <a:p>
            <a:pPr lvl="0"/>
            <a:r>
              <a:rPr lang="de-CH" sz="1400" b="1" dirty="0">
                <a:solidFill>
                  <a:srgbClr val="FEF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Korrespondenz</a:t>
            </a:r>
          </a:p>
          <a:p>
            <a:pPr lvl="0"/>
            <a:r>
              <a:rPr lang="de-CH" sz="1200" dirty="0">
                <a:solidFill>
                  <a:srgbClr val="FEF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14:50</a:t>
            </a:r>
          </a:p>
          <a:p>
            <a:pPr lvl="0"/>
            <a:r>
              <a:rPr lang="de-CH" sz="1200" dirty="0" smtClean="0">
                <a:solidFill>
                  <a:srgbClr val="FEF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</a:t>
            </a:r>
            <a:endParaRPr lang="de-CH" sz="1200" dirty="0">
              <a:solidFill>
                <a:srgbClr val="FEFE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Abgerundetes Rechteck 61"/>
          <p:cNvSpPr/>
          <p:nvPr/>
        </p:nvSpPr>
        <p:spPr>
          <a:xfrm>
            <a:off x="11433977" y="1605234"/>
            <a:ext cx="2391568" cy="864096"/>
          </a:xfrm>
          <a:prstGeom prst="roundRect">
            <a:avLst>
              <a:gd name="adj" fmla="val 7170"/>
            </a:avLst>
          </a:prstGeom>
          <a:solidFill>
            <a:schemeClr val="bg1"/>
          </a:solidFill>
          <a:ln w="12700">
            <a:solidFill>
              <a:srgbClr val="CCCC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/>
          <a:lstStyle/>
          <a:p>
            <a:pPr lvl="0"/>
            <a:r>
              <a:rPr lang="de-CH" sz="14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Anzeige Dokument</a:t>
            </a:r>
          </a:p>
          <a:p>
            <a:pPr lvl="0"/>
            <a:r>
              <a:rPr lang="de-CH" sz="12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Erfasser des </a:t>
            </a:r>
            <a:r>
              <a:rPr lang="de-CH" sz="12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Geschäftsvorfalls</a:t>
            </a:r>
          </a:p>
          <a:p>
            <a:pPr lvl="0"/>
            <a:endParaRPr lang="de-CH" sz="12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Abgerundetes Rechteck 62"/>
          <p:cNvSpPr/>
          <p:nvPr/>
        </p:nvSpPr>
        <p:spPr>
          <a:xfrm>
            <a:off x="13954257" y="1605234"/>
            <a:ext cx="1712505" cy="864096"/>
          </a:xfrm>
          <a:prstGeom prst="roundRect">
            <a:avLst>
              <a:gd name="adj" fmla="val 7170"/>
            </a:avLst>
          </a:prstGeom>
          <a:solidFill>
            <a:schemeClr val="bg1"/>
          </a:solidFill>
          <a:ln w="12700">
            <a:solidFill>
              <a:srgbClr val="CCCC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/>
          <a:lstStyle/>
          <a:p>
            <a:pPr lvl="0"/>
            <a:r>
              <a:rPr lang="de-CH" sz="1400" dirty="0" err="1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Nachfass</a:t>
            </a:r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planen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de-CH" sz="12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Marketing-Team</a:t>
            </a:r>
          </a:p>
          <a:p>
            <a:pPr lvl="0"/>
            <a:endParaRPr lang="de-CH" sz="12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7908021" y="1624284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dirty="0">
                <a:solidFill>
                  <a:srgbClr val="20AE68"/>
                </a:solidFill>
                <a:latin typeface="FontAwesome" pitchFamily="50" charset="0"/>
              </a:rPr>
              <a:t></a:t>
            </a:r>
          </a:p>
        </p:txBody>
      </p:sp>
      <p:sp>
        <p:nvSpPr>
          <p:cNvPr id="9" name="Rechteck 8"/>
          <p:cNvSpPr/>
          <p:nvPr/>
        </p:nvSpPr>
        <p:spPr>
          <a:xfrm>
            <a:off x="10979395" y="1605234"/>
            <a:ext cx="346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rgbClr val="FEFEFE"/>
                </a:solidFill>
                <a:latin typeface="FontAwesome" pitchFamily="50" charset="0"/>
              </a:rPr>
              <a:t></a:t>
            </a:r>
          </a:p>
        </p:txBody>
      </p:sp>
      <p:sp>
        <p:nvSpPr>
          <p:cNvPr id="84" name="Abgerundetes Rechteck 1"/>
          <p:cNvSpPr/>
          <p:nvPr/>
        </p:nvSpPr>
        <p:spPr>
          <a:xfrm>
            <a:off x="3863167" y="1605234"/>
            <a:ext cx="2311030" cy="864096"/>
          </a:xfrm>
          <a:custGeom>
            <a:avLst/>
            <a:gdLst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4210 w 2514210"/>
              <a:gd name="connsiteY4" fmla="*/ 868985 h 936104"/>
              <a:gd name="connsiteX5" fmla="*/ 2447091 w 2514210"/>
              <a:gd name="connsiteY5" fmla="*/ 936104 h 936104"/>
              <a:gd name="connsiteX6" fmla="*/ 67119 w 2514210"/>
              <a:gd name="connsiteY6" fmla="*/ 936104 h 936104"/>
              <a:gd name="connsiteX7" fmla="*/ 0 w 2514210"/>
              <a:gd name="connsiteY7" fmla="*/ 868985 h 936104"/>
              <a:gd name="connsiteX8" fmla="*/ 0 w 2514210"/>
              <a:gd name="connsiteY8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4210 w 2514210"/>
              <a:gd name="connsiteY5" fmla="*/ 868985 h 936104"/>
              <a:gd name="connsiteX6" fmla="*/ 2447091 w 2514210"/>
              <a:gd name="connsiteY6" fmla="*/ 936104 h 936104"/>
              <a:gd name="connsiteX7" fmla="*/ 67119 w 2514210"/>
              <a:gd name="connsiteY7" fmla="*/ 936104 h 936104"/>
              <a:gd name="connsiteX8" fmla="*/ 0 w 2514210"/>
              <a:gd name="connsiteY8" fmla="*/ 868985 h 936104"/>
              <a:gd name="connsiteX9" fmla="*/ 0 w 2514210"/>
              <a:gd name="connsiteY9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1333 w 2514210"/>
              <a:gd name="connsiteY5" fmla="*/ 570980 h 936104"/>
              <a:gd name="connsiteX6" fmla="*/ 2514210 w 2514210"/>
              <a:gd name="connsiteY6" fmla="*/ 868985 h 936104"/>
              <a:gd name="connsiteX7" fmla="*/ 2447091 w 2514210"/>
              <a:gd name="connsiteY7" fmla="*/ 936104 h 936104"/>
              <a:gd name="connsiteX8" fmla="*/ 67119 w 2514210"/>
              <a:gd name="connsiteY8" fmla="*/ 936104 h 936104"/>
              <a:gd name="connsiteX9" fmla="*/ 0 w 2514210"/>
              <a:gd name="connsiteY9" fmla="*/ 868985 h 936104"/>
              <a:gd name="connsiteX10" fmla="*/ 0 w 2514210"/>
              <a:gd name="connsiteY10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1333 w 2514210"/>
              <a:gd name="connsiteY5" fmla="*/ 473349 h 936104"/>
              <a:gd name="connsiteX6" fmla="*/ 2511333 w 2514210"/>
              <a:gd name="connsiteY6" fmla="*/ 570980 h 936104"/>
              <a:gd name="connsiteX7" fmla="*/ 2514210 w 2514210"/>
              <a:gd name="connsiteY7" fmla="*/ 868985 h 936104"/>
              <a:gd name="connsiteX8" fmla="*/ 2447091 w 2514210"/>
              <a:gd name="connsiteY8" fmla="*/ 936104 h 936104"/>
              <a:gd name="connsiteX9" fmla="*/ 67119 w 2514210"/>
              <a:gd name="connsiteY9" fmla="*/ 936104 h 936104"/>
              <a:gd name="connsiteX10" fmla="*/ 0 w 2514210"/>
              <a:gd name="connsiteY10" fmla="*/ 868985 h 936104"/>
              <a:gd name="connsiteX11" fmla="*/ 0 w 2514210"/>
              <a:gd name="connsiteY11" fmla="*/ 67119 h 936104"/>
              <a:gd name="connsiteX0" fmla="*/ 0 w 2642302"/>
              <a:gd name="connsiteY0" fmla="*/ 67119 h 936104"/>
              <a:gd name="connsiteX1" fmla="*/ 67119 w 2642302"/>
              <a:gd name="connsiteY1" fmla="*/ 0 h 936104"/>
              <a:gd name="connsiteX2" fmla="*/ 2447091 w 2642302"/>
              <a:gd name="connsiteY2" fmla="*/ 0 h 936104"/>
              <a:gd name="connsiteX3" fmla="*/ 2514210 w 2642302"/>
              <a:gd name="connsiteY3" fmla="*/ 67119 h 936104"/>
              <a:gd name="connsiteX4" fmla="*/ 2511333 w 2642302"/>
              <a:gd name="connsiteY4" fmla="*/ 370955 h 936104"/>
              <a:gd name="connsiteX5" fmla="*/ 2642302 w 2642302"/>
              <a:gd name="connsiteY5" fmla="*/ 473349 h 936104"/>
              <a:gd name="connsiteX6" fmla="*/ 2511333 w 2642302"/>
              <a:gd name="connsiteY6" fmla="*/ 570980 h 936104"/>
              <a:gd name="connsiteX7" fmla="*/ 2514210 w 2642302"/>
              <a:gd name="connsiteY7" fmla="*/ 868985 h 936104"/>
              <a:gd name="connsiteX8" fmla="*/ 2447091 w 2642302"/>
              <a:gd name="connsiteY8" fmla="*/ 936104 h 936104"/>
              <a:gd name="connsiteX9" fmla="*/ 67119 w 2642302"/>
              <a:gd name="connsiteY9" fmla="*/ 936104 h 936104"/>
              <a:gd name="connsiteX10" fmla="*/ 0 w 2642302"/>
              <a:gd name="connsiteY10" fmla="*/ 868985 h 936104"/>
              <a:gd name="connsiteX11" fmla="*/ 0 w 2642302"/>
              <a:gd name="connsiteY11" fmla="*/ 67119 h 9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42302" h="936104">
                <a:moveTo>
                  <a:pt x="0" y="67119"/>
                </a:moveTo>
                <a:cubicBezTo>
                  <a:pt x="0" y="30050"/>
                  <a:pt x="30050" y="0"/>
                  <a:pt x="67119" y="0"/>
                </a:cubicBezTo>
                <a:lnTo>
                  <a:pt x="2447091" y="0"/>
                </a:lnTo>
                <a:cubicBezTo>
                  <a:pt x="2484160" y="0"/>
                  <a:pt x="2514210" y="30050"/>
                  <a:pt x="2514210" y="67119"/>
                </a:cubicBezTo>
                <a:lnTo>
                  <a:pt x="2511333" y="370955"/>
                </a:lnTo>
                <a:lnTo>
                  <a:pt x="2642302" y="473349"/>
                </a:lnTo>
                <a:lnTo>
                  <a:pt x="2511333" y="570980"/>
                </a:lnTo>
                <a:lnTo>
                  <a:pt x="2514210" y="868985"/>
                </a:lnTo>
                <a:cubicBezTo>
                  <a:pt x="2514210" y="906054"/>
                  <a:pt x="2484160" y="936104"/>
                  <a:pt x="2447091" y="936104"/>
                </a:cubicBezTo>
                <a:lnTo>
                  <a:pt x="67119" y="936104"/>
                </a:lnTo>
                <a:cubicBezTo>
                  <a:pt x="30050" y="936104"/>
                  <a:pt x="0" y="906054"/>
                  <a:pt x="0" y="868985"/>
                </a:cubicBezTo>
                <a:lnTo>
                  <a:pt x="0" y="67119"/>
                </a:lnTo>
                <a:close/>
              </a:path>
            </a:pathLst>
          </a:custGeom>
          <a:solidFill>
            <a:srgbClr val="EFEFE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 anchorCtr="0"/>
          <a:lstStyle/>
          <a:p>
            <a:pPr lvl="0"/>
            <a:r>
              <a:rPr lang="de-CH" sz="14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Eingangskommunikation</a:t>
            </a:r>
            <a:endParaRPr lang="de-CH" sz="14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de-CH" sz="12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14:44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cxnSp>
        <p:nvCxnSpPr>
          <p:cNvPr id="86" name="Gerade Verbindung 85"/>
          <p:cNvCxnSpPr/>
          <p:nvPr/>
        </p:nvCxnSpPr>
        <p:spPr>
          <a:xfrm>
            <a:off x="13716123" y="2830809"/>
            <a:ext cx="0" cy="10467206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13904550" y="4185767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</a:t>
            </a: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14200432" y="4224734"/>
            <a:ext cx="3236784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Informationen zum Geschäftsvorfall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13954257" y="2911231"/>
            <a:ext cx="262898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Bernhard Egger (WALBUSCH)</a:t>
            </a:r>
            <a:endParaRPr lang="de-CH" sz="14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13860139" y="4697234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14200432" y="4736201"/>
            <a:ext cx="1745991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13860139" y="8147310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4200432" y="8186277"/>
            <a:ext cx="110959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Know-How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13954258" y="8578650"/>
            <a:ext cx="3497518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Suchen</a:t>
            </a:r>
            <a:endParaRPr lang="de-CH" sz="13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13954258" y="9122381"/>
            <a:ext cx="3497518" cy="284167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11039687" y="3002984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8891587" y="3072814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Abgerundetes Rechteck 97"/>
          <p:cNvSpPr/>
          <p:nvPr/>
        </p:nvSpPr>
        <p:spPr>
          <a:xfrm>
            <a:off x="11039687" y="3579048"/>
            <a:ext cx="1951843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99" name="Textfeld 98"/>
          <p:cNvSpPr txBox="1"/>
          <p:nvPr/>
        </p:nvSpPr>
        <p:spPr>
          <a:xfrm>
            <a:off x="8891587" y="3648878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302" y="3074993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842457"/>
              </p:ext>
            </p:extLst>
          </p:nvPr>
        </p:nvGraphicFramePr>
        <p:xfrm>
          <a:off x="13954258" y="5593989"/>
          <a:ext cx="3600400" cy="216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600400"/>
              </a:tblGrid>
              <a:tr h="635294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16.06.2014 14:32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294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13.06.2014 09:12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412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12.06.2014 16:25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5" name="TextBox 99"/>
          <p:cNvSpPr txBox="1"/>
          <p:nvPr/>
        </p:nvSpPr>
        <p:spPr>
          <a:xfrm>
            <a:off x="13860139" y="5118012"/>
            <a:ext cx="3744416" cy="33702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Offene Kommunikation:                </a:t>
            </a:r>
            <a:r>
              <a:rPr lang="de-CH" sz="13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 anzeigen</a:t>
            </a:r>
            <a:endParaRPr lang="de-CH" sz="13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Abgerundetes Rechteck 105"/>
          <p:cNvSpPr/>
          <p:nvPr/>
        </p:nvSpPr>
        <p:spPr>
          <a:xfrm>
            <a:off x="13954258" y="3315365"/>
            <a:ext cx="3497518" cy="695732"/>
          </a:xfrm>
          <a:prstGeom prst="roundRect">
            <a:avLst>
              <a:gd name="adj" fmla="val 3448"/>
            </a:avLst>
          </a:prstGeom>
          <a:solidFill>
            <a:schemeClr val="accent6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Wegmüller, 13.02.15 14:49:</a:t>
            </a:r>
          </a:p>
          <a:p>
            <a:r>
              <a:rPr lang="de-CH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Bitte Jahresplaner zusenden</a:t>
            </a:r>
            <a:endParaRPr lang="de-CH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17113969" y="3310324"/>
            <a:ext cx="346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rgbClr val="333333"/>
                </a:solidFill>
                <a:latin typeface="FontAwesome" pitchFamily="50" charset="0"/>
              </a:rPr>
              <a:t></a:t>
            </a:r>
          </a:p>
        </p:txBody>
      </p:sp>
      <p:sp>
        <p:nvSpPr>
          <p:cNvPr id="67" name="Abgerundetes Rechteck 66"/>
          <p:cNvSpPr/>
          <p:nvPr/>
        </p:nvSpPr>
        <p:spPr>
          <a:xfrm>
            <a:off x="5636431" y="812106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  <a:r>
              <a:rPr lang="de-CH" sz="1300" b="1" dirty="0"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>
                <a:solidFill>
                  <a:schemeClr val="bg1"/>
                </a:solidFill>
                <a:latin typeface="FontAwesome" pitchFamily="50" charset="0"/>
              </a:rPr>
              <a:t></a:t>
            </a:r>
            <a:endParaRPr lang="de-CH" sz="1300" b="1" dirty="0">
              <a:latin typeface="FontAwesome" pitchFamily="50" charset="0"/>
            </a:endParaRPr>
          </a:p>
        </p:txBody>
      </p:sp>
      <p:sp>
        <p:nvSpPr>
          <p:cNvPr id="68" name="Abgerundetes Rechteck 67"/>
          <p:cNvSpPr/>
          <p:nvPr/>
        </p:nvSpPr>
        <p:spPr>
          <a:xfrm>
            <a:off x="3863167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>
                <a:solidFill>
                  <a:srgbClr val="333333"/>
                </a:solidFill>
                <a:latin typeface="FontAwesome" pitchFamily="50" charset="0"/>
              </a:rPr>
              <a:t>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9179619" y="717122"/>
            <a:ext cx="2364124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Funktionen</a:t>
            </a:r>
            <a:endParaRPr lang="de-CH" sz="13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10528004" y="719368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8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Gerade Verbindung 70"/>
          <p:cNvCxnSpPr/>
          <p:nvPr/>
        </p:nvCxnSpPr>
        <p:spPr>
          <a:xfrm>
            <a:off x="3863167" y="1395487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bgerundetes Rechteck 71"/>
          <p:cNvSpPr/>
          <p:nvPr/>
        </p:nvSpPr>
        <p:spPr>
          <a:xfrm>
            <a:off x="7415423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Wiedervorlage</a:t>
            </a:r>
            <a:r>
              <a:rPr lang="de-CH" sz="1300" b="1" dirty="0">
                <a:solidFill>
                  <a:srgbClr val="333333"/>
                </a:solidFill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20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3673697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-1" y="-1"/>
            <a:ext cx="3673103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3048494" y="0"/>
            <a:ext cx="624607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3058939" y="1"/>
            <a:ext cx="614162" cy="62460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0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  <a:latin typeface="FontAwesome" pitchFamily="50" charset="0"/>
              </a:rPr>
              <a:t>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14162" y="-1"/>
            <a:ext cx="2434332" cy="6246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Arbeitssicht</a:t>
            </a:r>
            <a:endParaRPr lang="de-CH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-1" y="1534665"/>
            <a:ext cx="3673103" cy="2592288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0" y="2393056"/>
            <a:ext cx="3673101" cy="431403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Box 4"/>
          <p:cNvSpPr txBox="1"/>
          <p:nvPr/>
        </p:nvSpPr>
        <p:spPr>
          <a:xfrm>
            <a:off x="140519" y="560218"/>
            <a:ext cx="1200347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i="1" dirty="0" smtClean="0">
                <a:solidFill>
                  <a:schemeClr val="bg1"/>
                </a:solidFill>
                <a:latin typeface="FontAwesome" pitchFamily="50" charset="0"/>
              </a:rPr>
              <a:t>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78434" y="539877"/>
            <a:ext cx="3206450" cy="7985269"/>
          </a:xfrm>
          <a:prstGeom prst="rect">
            <a:avLst/>
          </a:prstGeom>
          <a:noFill/>
        </p:spPr>
        <p:txBody>
          <a:bodyPr wrap="square" lIns="135642" tIns="67821" rIns="0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BSI CRM 12 (08-4T)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CRM Walbusch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…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 (12-85)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Scout 3 – 2014/6 </a:t>
            </a: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 …</a:t>
            </a:r>
            <a:endParaRPr lang="de-CH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Scout </a:t>
            </a:r>
            <a:r>
              <a:rPr lang="de-CH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 (14-4J)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Aktive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Kampagnen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Menü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Buchungen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Kurse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Standardverteiler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Tickets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Geschäftsvorfälle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Gesperrte Objekte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3673102" y="624606"/>
            <a:ext cx="14110073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630787" y="-2"/>
            <a:ext cx="2952328" cy="768625"/>
          </a:xfrm>
          <a:prstGeom prst="rect">
            <a:avLst/>
          </a:prstGeom>
          <a:solidFill>
            <a:srgbClr val="FEFE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662602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958311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73101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…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Bearbeiten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666112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Kundenanfrage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(Nicht identifiziert)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6011267" y="2732584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863167" y="2802414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6011267" y="3308648"/>
            <a:ext cx="1951843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863167" y="3378478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82" y="2804593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rade Verbindung 2"/>
          <p:cNvCxnSpPr/>
          <p:nvPr/>
        </p:nvCxnSpPr>
        <p:spPr>
          <a:xfrm>
            <a:off x="3863167" y="2393056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6011267" y="3900906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3863167" y="3970736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82" y="3972915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6" name="Gerade Verbindung 85"/>
          <p:cNvCxnSpPr/>
          <p:nvPr/>
        </p:nvCxnSpPr>
        <p:spPr>
          <a:xfrm>
            <a:off x="13716123" y="2640831"/>
            <a:ext cx="0" cy="10657184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13904550" y="3915367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</a:t>
            </a: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14200432" y="3954334"/>
            <a:ext cx="3236784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Informationen zum Geschäftsvorfall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13954257" y="2640831"/>
            <a:ext cx="262898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Bernhard Egger (WALBUSCH)</a:t>
            </a:r>
            <a:endParaRPr lang="de-CH" sz="14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13860139" y="4426834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14200432" y="4465801"/>
            <a:ext cx="1745991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13860139" y="7876910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4200432" y="7915877"/>
            <a:ext cx="110959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Know-How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13954258" y="8308250"/>
            <a:ext cx="3497518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Suchen</a:t>
            </a:r>
            <a:endParaRPr lang="de-CH" sz="13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13954258" y="8851981"/>
            <a:ext cx="3497518" cy="284167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11039687" y="2732584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8891587" y="2802414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Abgerundetes Rechteck 97"/>
          <p:cNvSpPr/>
          <p:nvPr/>
        </p:nvSpPr>
        <p:spPr>
          <a:xfrm>
            <a:off x="11039687" y="3308648"/>
            <a:ext cx="1951843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99" name="Textfeld 98"/>
          <p:cNvSpPr txBox="1"/>
          <p:nvPr/>
        </p:nvSpPr>
        <p:spPr>
          <a:xfrm>
            <a:off x="8891587" y="3378478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302" y="2804593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056168"/>
              </p:ext>
            </p:extLst>
          </p:nvPr>
        </p:nvGraphicFramePr>
        <p:xfrm>
          <a:off x="13954258" y="5323589"/>
          <a:ext cx="3600400" cy="216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600400"/>
              </a:tblGrid>
              <a:tr h="635294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16.06.2014 14:32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294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13.06.2014 09:12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412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12.06.2014 16:25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5" name="TextBox 99"/>
          <p:cNvSpPr txBox="1"/>
          <p:nvPr/>
        </p:nvSpPr>
        <p:spPr>
          <a:xfrm>
            <a:off x="13860139" y="4847612"/>
            <a:ext cx="3744416" cy="33702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Offene Kommunikation:                </a:t>
            </a:r>
            <a:r>
              <a:rPr lang="de-CH" sz="13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 anzeigen</a:t>
            </a:r>
            <a:endParaRPr lang="de-CH" sz="13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Abgerundetes Rechteck 105"/>
          <p:cNvSpPr/>
          <p:nvPr/>
        </p:nvSpPr>
        <p:spPr>
          <a:xfrm>
            <a:off x="13954258" y="3044965"/>
            <a:ext cx="3497518" cy="695732"/>
          </a:xfrm>
          <a:prstGeom prst="roundRect">
            <a:avLst>
              <a:gd name="adj" fmla="val 3448"/>
            </a:avLst>
          </a:prstGeom>
          <a:solidFill>
            <a:schemeClr val="accent6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Wegmüller, 13.02.15 14:49:</a:t>
            </a:r>
          </a:p>
          <a:p>
            <a:r>
              <a:rPr lang="de-CH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Bitte Jahresplaner zusenden</a:t>
            </a:r>
            <a:endParaRPr lang="de-CH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17113969" y="3039924"/>
            <a:ext cx="346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rgbClr val="333333"/>
                </a:solidFill>
                <a:latin typeface="FontAwesome" pitchFamily="50" charset="0"/>
              </a:rPr>
              <a:t></a:t>
            </a:r>
          </a:p>
        </p:txBody>
      </p:sp>
      <p:sp>
        <p:nvSpPr>
          <p:cNvPr id="67" name="Abgerundetes Rechteck 66"/>
          <p:cNvSpPr/>
          <p:nvPr/>
        </p:nvSpPr>
        <p:spPr>
          <a:xfrm>
            <a:off x="5636431" y="812106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  <a:r>
              <a:rPr lang="de-CH" sz="1300" b="1" dirty="0"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>
                <a:solidFill>
                  <a:schemeClr val="bg1"/>
                </a:solidFill>
                <a:latin typeface="FontAwesome" pitchFamily="50" charset="0"/>
              </a:rPr>
              <a:t></a:t>
            </a:r>
            <a:endParaRPr lang="de-CH" sz="1300" b="1" dirty="0">
              <a:latin typeface="FontAwesome" pitchFamily="50" charset="0"/>
            </a:endParaRPr>
          </a:p>
        </p:txBody>
      </p:sp>
      <p:sp>
        <p:nvSpPr>
          <p:cNvPr id="68" name="Abgerundetes Rechteck 67"/>
          <p:cNvSpPr/>
          <p:nvPr/>
        </p:nvSpPr>
        <p:spPr>
          <a:xfrm>
            <a:off x="3863167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>
                <a:solidFill>
                  <a:srgbClr val="333333"/>
                </a:solidFill>
                <a:latin typeface="FontAwesome" pitchFamily="50" charset="0"/>
              </a:rPr>
              <a:t>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9179619" y="717122"/>
            <a:ext cx="2364124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Funktionen</a:t>
            </a:r>
            <a:endParaRPr lang="de-CH" sz="13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10528004" y="719368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8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Gerade Verbindung 70"/>
          <p:cNvCxnSpPr/>
          <p:nvPr/>
        </p:nvCxnSpPr>
        <p:spPr>
          <a:xfrm>
            <a:off x="3863167" y="1395487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bgerundetes Rechteck 71"/>
          <p:cNvSpPr/>
          <p:nvPr/>
        </p:nvSpPr>
        <p:spPr>
          <a:xfrm>
            <a:off x="7415423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Wiedervorlage</a:t>
            </a:r>
            <a:r>
              <a:rPr lang="de-CH" sz="1300" b="1" dirty="0">
                <a:solidFill>
                  <a:srgbClr val="333333"/>
                </a:solidFill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4" name="Group 15"/>
          <p:cNvGrpSpPr/>
          <p:nvPr/>
        </p:nvGrpSpPr>
        <p:grpSpPr>
          <a:xfrm>
            <a:off x="6039283" y="1484180"/>
            <a:ext cx="250901" cy="799096"/>
            <a:chOff x="5445608" y="624605"/>
            <a:chExt cx="324036" cy="648073"/>
          </a:xfrm>
        </p:grpSpPr>
        <p:cxnSp>
          <p:nvCxnSpPr>
            <p:cNvPr id="75" name="Straight Connector 110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111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145"/>
          <p:cNvGrpSpPr/>
          <p:nvPr/>
        </p:nvGrpSpPr>
        <p:grpSpPr>
          <a:xfrm>
            <a:off x="8243515" y="1504185"/>
            <a:ext cx="250901" cy="799096"/>
            <a:chOff x="5445608" y="624605"/>
            <a:chExt cx="324036" cy="648073"/>
          </a:xfrm>
        </p:grpSpPr>
        <p:cxnSp>
          <p:nvCxnSpPr>
            <p:cNvPr id="81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hteck 101"/>
          <p:cNvSpPr/>
          <p:nvPr/>
        </p:nvSpPr>
        <p:spPr>
          <a:xfrm>
            <a:off x="7896606" y="158921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dirty="0">
                <a:solidFill>
                  <a:srgbClr val="20AE68"/>
                </a:solidFill>
                <a:latin typeface="FontAwesome" pitchFamily="50" charset="0"/>
              </a:rPr>
              <a:t></a:t>
            </a:r>
          </a:p>
        </p:txBody>
      </p:sp>
      <p:sp>
        <p:nvSpPr>
          <p:cNvPr id="20" name="Rechteck 19"/>
          <p:cNvSpPr/>
          <p:nvPr/>
        </p:nvSpPr>
        <p:spPr>
          <a:xfrm>
            <a:off x="3863167" y="1565178"/>
            <a:ext cx="217943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u="sng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Eingangskommunikation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14:44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6425164" y="1565178"/>
            <a:ext cx="164071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Anfrage erfassen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14:44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8601732" y="1565178"/>
            <a:ext cx="265749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Korrespondenz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14:50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</a:t>
            </a:r>
          </a:p>
        </p:txBody>
      </p:sp>
      <p:grpSp>
        <p:nvGrpSpPr>
          <p:cNvPr id="110" name="Group 145"/>
          <p:cNvGrpSpPr/>
          <p:nvPr/>
        </p:nvGrpSpPr>
        <p:grpSpPr>
          <a:xfrm>
            <a:off x="11266029" y="1504185"/>
            <a:ext cx="250901" cy="799096"/>
            <a:chOff x="5445608" y="624605"/>
            <a:chExt cx="324036" cy="648073"/>
          </a:xfrm>
        </p:grpSpPr>
        <p:cxnSp>
          <p:nvCxnSpPr>
            <p:cNvPr id="111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hteck 112"/>
          <p:cNvSpPr/>
          <p:nvPr/>
        </p:nvSpPr>
        <p:spPr>
          <a:xfrm>
            <a:off x="11662784" y="1565178"/>
            <a:ext cx="265749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Anzeige Dokument</a:t>
            </a:r>
          </a:p>
          <a:p>
            <a:pPr lvl="0"/>
            <a:r>
              <a:rPr lang="de-CH" sz="12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Erfasser des Geschäftsvorfalls</a:t>
            </a:r>
          </a:p>
          <a:p>
            <a:pPr lvl="0"/>
            <a:endParaRPr lang="de-CH" sz="12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4" name="Group 145"/>
          <p:cNvGrpSpPr/>
          <p:nvPr/>
        </p:nvGrpSpPr>
        <p:grpSpPr>
          <a:xfrm>
            <a:off x="14006846" y="1504185"/>
            <a:ext cx="250901" cy="799096"/>
            <a:chOff x="5445608" y="624605"/>
            <a:chExt cx="324036" cy="648073"/>
          </a:xfrm>
        </p:grpSpPr>
        <p:cxnSp>
          <p:nvCxnSpPr>
            <p:cNvPr id="115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Rechteck 116"/>
          <p:cNvSpPr/>
          <p:nvPr/>
        </p:nvSpPr>
        <p:spPr>
          <a:xfrm>
            <a:off x="14403602" y="1565178"/>
            <a:ext cx="176079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Auswahl </a:t>
            </a:r>
            <a:r>
              <a:rPr lang="de-CH" sz="1400" dirty="0" err="1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Give-Away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de-CH" sz="12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Marketing-Team</a:t>
            </a:r>
            <a:endParaRPr lang="de-CH" sz="12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CH" sz="12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8" name="Group 145"/>
          <p:cNvGrpSpPr/>
          <p:nvPr/>
        </p:nvGrpSpPr>
        <p:grpSpPr>
          <a:xfrm>
            <a:off x="16327402" y="1504185"/>
            <a:ext cx="250901" cy="799096"/>
            <a:chOff x="5445608" y="624605"/>
            <a:chExt cx="324036" cy="648073"/>
          </a:xfrm>
        </p:grpSpPr>
        <p:cxnSp>
          <p:nvCxnSpPr>
            <p:cNvPr id="119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echteck 120"/>
          <p:cNvSpPr/>
          <p:nvPr/>
        </p:nvSpPr>
        <p:spPr>
          <a:xfrm>
            <a:off x="16724158" y="1565178"/>
            <a:ext cx="88039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 err="1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Nachf</a:t>
            </a:r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de-CH" sz="12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Market…</a:t>
            </a:r>
            <a:endParaRPr lang="de-CH" sz="12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CH" sz="12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0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3673697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-1" y="-1"/>
            <a:ext cx="3673103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3048494" y="0"/>
            <a:ext cx="624607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3058939" y="1"/>
            <a:ext cx="614162" cy="62460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0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  <a:latin typeface="FontAwesome" pitchFamily="50" charset="0"/>
              </a:rPr>
              <a:t>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14162" y="-1"/>
            <a:ext cx="2434332" cy="6246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Arbeitssicht</a:t>
            </a:r>
            <a:endParaRPr lang="de-CH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-1" y="1534665"/>
            <a:ext cx="3673103" cy="2592288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0" y="2393056"/>
            <a:ext cx="3673101" cy="431403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Box 4"/>
          <p:cNvSpPr txBox="1"/>
          <p:nvPr/>
        </p:nvSpPr>
        <p:spPr>
          <a:xfrm>
            <a:off x="140519" y="560218"/>
            <a:ext cx="1200347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i="1" dirty="0" smtClean="0">
                <a:solidFill>
                  <a:schemeClr val="bg1"/>
                </a:solidFill>
                <a:latin typeface="FontAwesome" pitchFamily="50" charset="0"/>
              </a:rPr>
              <a:t>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78434" y="539877"/>
            <a:ext cx="3206450" cy="7985269"/>
          </a:xfrm>
          <a:prstGeom prst="rect">
            <a:avLst/>
          </a:prstGeom>
          <a:noFill/>
        </p:spPr>
        <p:txBody>
          <a:bodyPr wrap="square" lIns="135642" tIns="67821" rIns="0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BSI CRM 12 (08-4T)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CRM Walbusch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…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 (12-85)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Scout 3 – 2014/6 </a:t>
            </a: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 …</a:t>
            </a:r>
            <a:endParaRPr lang="de-CH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Scout </a:t>
            </a:r>
            <a:r>
              <a:rPr lang="de-CH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 (14-4J)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Aktive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Kampagnen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Menü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Buchungen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Kurse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Standardverteiler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Tickets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Geschäftsvorfälle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Gesperrte Objekte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3673102" y="624606"/>
            <a:ext cx="14110073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630787" y="-2"/>
            <a:ext cx="2952328" cy="768625"/>
          </a:xfrm>
          <a:prstGeom prst="rect">
            <a:avLst/>
          </a:prstGeom>
          <a:solidFill>
            <a:srgbClr val="FEFE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662602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958311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73101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…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Bearbeiten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666112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Kundenanfrage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(Nicht identifiziert)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6011267" y="2300536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863167" y="2370366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6011267" y="2876600"/>
            <a:ext cx="1951843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863167" y="2946430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82" y="2372545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rade Verbindung 2"/>
          <p:cNvCxnSpPr/>
          <p:nvPr/>
        </p:nvCxnSpPr>
        <p:spPr>
          <a:xfrm>
            <a:off x="3863167" y="2018159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6011267" y="3468858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3863167" y="3538688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82" y="3540867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6" name="Gerade Verbindung 85"/>
          <p:cNvCxnSpPr/>
          <p:nvPr/>
        </p:nvCxnSpPr>
        <p:spPr>
          <a:xfrm>
            <a:off x="13716123" y="2208783"/>
            <a:ext cx="0" cy="11089232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13904550" y="3483319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</a:t>
            </a: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14200432" y="3522286"/>
            <a:ext cx="3236784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Informationen zum Geschäftsvorfall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13954257" y="2208783"/>
            <a:ext cx="262898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Bernhard Egger (WALBUSCH)</a:t>
            </a:r>
            <a:endParaRPr lang="de-CH" sz="14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13860139" y="3994786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14200432" y="4033753"/>
            <a:ext cx="1745991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13860139" y="7444862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4200432" y="7483829"/>
            <a:ext cx="110959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Know-How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13954258" y="7876202"/>
            <a:ext cx="3497518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Suchen</a:t>
            </a:r>
            <a:endParaRPr lang="de-CH" sz="13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13954258" y="8419933"/>
            <a:ext cx="3497518" cy="284167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11039687" y="2300536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8891587" y="2370366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Abgerundetes Rechteck 97"/>
          <p:cNvSpPr/>
          <p:nvPr/>
        </p:nvSpPr>
        <p:spPr>
          <a:xfrm>
            <a:off x="11039687" y="2876600"/>
            <a:ext cx="1951843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99" name="Textfeld 98"/>
          <p:cNvSpPr txBox="1"/>
          <p:nvPr/>
        </p:nvSpPr>
        <p:spPr>
          <a:xfrm>
            <a:off x="8891587" y="2946430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302" y="2372545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992689"/>
              </p:ext>
            </p:extLst>
          </p:nvPr>
        </p:nvGraphicFramePr>
        <p:xfrm>
          <a:off x="13954258" y="4891541"/>
          <a:ext cx="3600400" cy="216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600400"/>
              </a:tblGrid>
              <a:tr h="635294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16.06.2014 14:32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294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13.06.2014 09:12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412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12.06.2014 16:25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5" name="TextBox 99"/>
          <p:cNvSpPr txBox="1"/>
          <p:nvPr/>
        </p:nvSpPr>
        <p:spPr>
          <a:xfrm>
            <a:off x="13860139" y="4415564"/>
            <a:ext cx="3744416" cy="33702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Offene Kommunikation:                </a:t>
            </a:r>
            <a:r>
              <a:rPr lang="de-CH" sz="13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 anzeigen</a:t>
            </a:r>
            <a:endParaRPr lang="de-CH" sz="13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Abgerundetes Rechteck 105"/>
          <p:cNvSpPr/>
          <p:nvPr/>
        </p:nvSpPr>
        <p:spPr>
          <a:xfrm>
            <a:off x="13954258" y="2612917"/>
            <a:ext cx="3497518" cy="695732"/>
          </a:xfrm>
          <a:prstGeom prst="roundRect">
            <a:avLst>
              <a:gd name="adj" fmla="val 3448"/>
            </a:avLst>
          </a:prstGeom>
          <a:solidFill>
            <a:schemeClr val="accent6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Wegmüller, 13.02.15 14:49:</a:t>
            </a:r>
          </a:p>
          <a:p>
            <a:r>
              <a:rPr lang="de-CH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Bitte Jahresplaner zusenden</a:t>
            </a:r>
            <a:endParaRPr lang="de-CH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17113969" y="2607876"/>
            <a:ext cx="346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rgbClr val="333333"/>
                </a:solidFill>
                <a:latin typeface="FontAwesome" pitchFamily="50" charset="0"/>
              </a:rPr>
              <a:t></a:t>
            </a:r>
          </a:p>
        </p:txBody>
      </p:sp>
      <p:sp>
        <p:nvSpPr>
          <p:cNvPr id="67" name="Abgerundetes Rechteck 66"/>
          <p:cNvSpPr/>
          <p:nvPr/>
        </p:nvSpPr>
        <p:spPr>
          <a:xfrm>
            <a:off x="5636431" y="812106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  <a:r>
              <a:rPr lang="de-CH" sz="1300" b="1" dirty="0"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>
                <a:solidFill>
                  <a:schemeClr val="bg1"/>
                </a:solidFill>
                <a:latin typeface="FontAwesome" pitchFamily="50" charset="0"/>
              </a:rPr>
              <a:t></a:t>
            </a:r>
            <a:endParaRPr lang="de-CH" sz="1300" b="1" dirty="0">
              <a:latin typeface="FontAwesome" pitchFamily="50" charset="0"/>
            </a:endParaRPr>
          </a:p>
        </p:txBody>
      </p:sp>
      <p:sp>
        <p:nvSpPr>
          <p:cNvPr id="68" name="Abgerundetes Rechteck 67"/>
          <p:cNvSpPr/>
          <p:nvPr/>
        </p:nvSpPr>
        <p:spPr>
          <a:xfrm>
            <a:off x="3863167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>
                <a:solidFill>
                  <a:srgbClr val="333333"/>
                </a:solidFill>
                <a:latin typeface="FontAwesome" pitchFamily="50" charset="0"/>
              </a:rPr>
              <a:t>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9179619" y="717122"/>
            <a:ext cx="2364124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Funktionen</a:t>
            </a:r>
            <a:endParaRPr lang="de-CH" sz="13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10528004" y="719368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8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Gerade Verbindung 70"/>
          <p:cNvCxnSpPr/>
          <p:nvPr/>
        </p:nvCxnSpPr>
        <p:spPr>
          <a:xfrm>
            <a:off x="3863167" y="1395487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bgerundetes Rechteck 71"/>
          <p:cNvSpPr/>
          <p:nvPr/>
        </p:nvSpPr>
        <p:spPr>
          <a:xfrm>
            <a:off x="7415423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Wiedervorlage</a:t>
            </a:r>
            <a:r>
              <a:rPr lang="de-CH" sz="1300" b="1" dirty="0">
                <a:solidFill>
                  <a:srgbClr val="333333"/>
                </a:solidFill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4" name="Group 15"/>
          <p:cNvGrpSpPr/>
          <p:nvPr/>
        </p:nvGrpSpPr>
        <p:grpSpPr>
          <a:xfrm>
            <a:off x="6150699" y="1484180"/>
            <a:ext cx="116000" cy="419552"/>
            <a:chOff x="5445608" y="624605"/>
            <a:chExt cx="324036" cy="648073"/>
          </a:xfrm>
        </p:grpSpPr>
        <p:cxnSp>
          <p:nvCxnSpPr>
            <p:cNvPr id="75" name="Straight Connector 110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111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145"/>
          <p:cNvGrpSpPr/>
          <p:nvPr/>
        </p:nvGrpSpPr>
        <p:grpSpPr>
          <a:xfrm>
            <a:off x="8229066" y="1504185"/>
            <a:ext cx="116000" cy="419552"/>
            <a:chOff x="5445608" y="624605"/>
            <a:chExt cx="324036" cy="648073"/>
          </a:xfrm>
        </p:grpSpPr>
        <p:cxnSp>
          <p:nvCxnSpPr>
            <p:cNvPr id="81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hteck 101"/>
          <p:cNvSpPr/>
          <p:nvPr/>
        </p:nvSpPr>
        <p:spPr>
          <a:xfrm>
            <a:off x="7882156" y="1552306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dirty="0">
                <a:solidFill>
                  <a:srgbClr val="20AE68"/>
                </a:solidFill>
                <a:latin typeface="FontAwesome" pitchFamily="50" charset="0"/>
              </a:rPr>
              <a:t></a:t>
            </a:r>
          </a:p>
        </p:txBody>
      </p:sp>
      <p:sp>
        <p:nvSpPr>
          <p:cNvPr id="20" name="Rechteck 19"/>
          <p:cNvSpPr/>
          <p:nvPr/>
        </p:nvSpPr>
        <p:spPr>
          <a:xfrm>
            <a:off x="3974582" y="1528266"/>
            <a:ext cx="21794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Eingangskommunikation</a:t>
            </a:r>
            <a:endParaRPr lang="de-CH" sz="14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6410714" y="1528266"/>
            <a:ext cx="16407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Anfrage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erfassen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8426938" y="1528266"/>
            <a:ext cx="26574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</a:t>
            </a: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Korrespondenz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0" name="Group 145"/>
          <p:cNvGrpSpPr/>
          <p:nvPr/>
        </p:nvGrpSpPr>
        <p:grpSpPr>
          <a:xfrm>
            <a:off x="11091236" y="1504185"/>
            <a:ext cx="116000" cy="419552"/>
            <a:chOff x="5445608" y="624605"/>
            <a:chExt cx="324036" cy="648073"/>
          </a:xfrm>
        </p:grpSpPr>
        <p:cxnSp>
          <p:nvCxnSpPr>
            <p:cNvPr id="111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hteck 112"/>
          <p:cNvSpPr/>
          <p:nvPr/>
        </p:nvSpPr>
        <p:spPr>
          <a:xfrm>
            <a:off x="11307258" y="1528266"/>
            <a:ext cx="26574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Anzeige </a:t>
            </a:r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Dokument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4" name="Group 145"/>
          <p:cNvGrpSpPr/>
          <p:nvPr/>
        </p:nvGrpSpPr>
        <p:grpSpPr>
          <a:xfrm>
            <a:off x="13182158" y="1504185"/>
            <a:ext cx="116000" cy="419552"/>
            <a:chOff x="5445608" y="624605"/>
            <a:chExt cx="324036" cy="648073"/>
          </a:xfrm>
        </p:grpSpPr>
        <p:cxnSp>
          <p:nvCxnSpPr>
            <p:cNvPr id="115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Rechteck 116"/>
          <p:cNvSpPr/>
          <p:nvPr/>
        </p:nvSpPr>
        <p:spPr>
          <a:xfrm>
            <a:off x="13395490" y="1528266"/>
            <a:ext cx="17607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Auswahl </a:t>
            </a:r>
            <a:r>
              <a:rPr lang="de-CH" sz="1400" dirty="0" err="1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Give-Away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8" name="Group 145"/>
          <p:cNvGrpSpPr/>
          <p:nvPr/>
        </p:nvGrpSpPr>
        <p:grpSpPr>
          <a:xfrm>
            <a:off x="15319291" y="1504185"/>
            <a:ext cx="116000" cy="419552"/>
            <a:chOff x="5445608" y="624605"/>
            <a:chExt cx="324036" cy="648073"/>
          </a:xfrm>
        </p:grpSpPr>
        <p:cxnSp>
          <p:nvCxnSpPr>
            <p:cNvPr id="119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echteck 120"/>
          <p:cNvSpPr/>
          <p:nvPr/>
        </p:nvSpPr>
        <p:spPr>
          <a:xfrm>
            <a:off x="15716046" y="1528266"/>
            <a:ext cx="8803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 err="1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Nachf</a:t>
            </a:r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02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3673697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Textfeld 34"/>
          <p:cNvSpPr txBox="1"/>
          <p:nvPr/>
        </p:nvSpPr>
        <p:spPr>
          <a:xfrm>
            <a:off x="3673101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…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Bearbeiten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feld 131"/>
          <p:cNvSpPr txBox="1"/>
          <p:nvPr/>
        </p:nvSpPr>
        <p:spPr>
          <a:xfrm>
            <a:off x="6626025" y="-1"/>
            <a:ext cx="2625602" cy="624607"/>
          </a:xfrm>
          <a:prstGeom prst="rect">
            <a:avLst/>
          </a:prstGeom>
          <a:solidFill>
            <a:srgbClr val="FAFAFA"/>
          </a:solidFill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Eingangskommunikation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3673102" y="624606"/>
            <a:ext cx="14110073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9251627" y="-2"/>
            <a:ext cx="2917052" cy="768625"/>
          </a:xfrm>
          <a:prstGeom prst="rect">
            <a:avLst/>
          </a:prstGeom>
          <a:solidFill>
            <a:srgbClr val="FEFE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1" name="Textfeld 130"/>
          <p:cNvSpPr txBox="1"/>
          <p:nvPr/>
        </p:nvSpPr>
        <p:spPr>
          <a:xfrm>
            <a:off x="9251676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Kundenanfrage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Korrespondenz</a:t>
            </a:r>
          </a:p>
        </p:txBody>
      </p:sp>
      <p:sp>
        <p:nvSpPr>
          <p:cNvPr id="9" name="Rechteck 8"/>
          <p:cNvSpPr/>
          <p:nvPr/>
        </p:nvSpPr>
        <p:spPr>
          <a:xfrm>
            <a:off x="3863762" y="1395413"/>
            <a:ext cx="3872068" cy="597346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Freihandform 4"/>
          <p:cNvSpPr/>
          <p:nvPr/>
        </p:nvSpPr>
        <p:spPr>
          <a:xfrm>
            <a:off x="7488007" y="1395413"/>
            <a:ext cx="1176338" cy="600075"/>
          </a:xfrm>
          <a:custGeom>
            <a:avLst/>
            <a:gdLst>
              <a:gd name="connsiteX0" fmla="*/ 1176338 w 1176338"/>
              <a:gd name="connsiteY0" fmla="*/ 309562 h 600075"/>
              <a:gd name="connsiteX1" fmla="*/ 995363 w 1176338"/>
              <a:gd name="connsiteY1" fmla="*/ 0 h 600075"/>
              <a:gd name="connsiteX2" fmla="*/ 4763 w 1176338"/>
              <a:gd name="connsiteY2" fmla="*/ 0 h 600075"/>
              <a:gd name="connsiteX3" fmla="*/ 0 w 1176338"/>
              <a:gd name="connsiteY3" fmla="*/ 595312 h 600075"/>
              <a:gd name="connsiteX4" fmla="*/ 985838 w 1176338"/>
              <a:gd name="connsiteY4" fmla="*/ 600075 h 600075"/>
              <a:gd name="connsiteX5" fmla="*/ 1176338 w 1176338"/>
              <a:gd name="connsiteY5" fmla="*/ 309562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6338" h="600075">
                <a:moveTo>
                  <a:pt x="1176338" y="309562"/>
                </a:moveTo>
                <a:lnTo>
                  <a:pt x="995363" y="0"/>
                </a:lnTo>
                <a:lnTo>
                  <a:pt x="4763" y="0"/>
                </a:lnTo>
                <a:cubicBezTo>
                  <a:pt x="3175" y="198437"/>
                  <a:pt x="1588" y="396875"/>
                  <a:pt x="0" y="595312"/>
                </a:cubicBezTo>
                <a:lnTo>
                  <a:pt x="985838" y="600075"/>
                </a:lnTo>
                <a:lnTo>
                  <a:pt x="1176338" y="309562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-1" y="-1"/>
            <a:ext cx="3673103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3048494" y="0"/>
            <a:ext cx="624607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3058939" y="1"/>
            <a:ext cx="614162" cy="62460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0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  <a:latin typeface="FontAwesome" pitchFamily="50" charset="0"/>
              </a:rPr>
              <a:t>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14162" y="-1"/>
            <a:ext cx="2434332" cy="6246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Arbeitssicht</a:t>
            </a:r>
            <a:endParaRPr lang="de-CH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-1" y="1534665"/>
            <a:ext cx="3673103" cy="2592288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0" y="2393056"/>
            <a:ext cx="3673101" cy="431403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Box 4"/>
          <p:cNvSpPr txBox="1"/>
          <p:nvPr/>
        </p:nvSpPr>
        <p:spPr>
          <a:xfrm>
            <a:off x="140519" y="560218"/>
            <a:ext cx="1200347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i="1" dirty="0" smtClean="0">
                <a:solidFill>
                  <a:schemeClr val="bg1"/>
                </a:solidFill>
                <a:latin typeface="FontAwesome" pitchFamily="50" charset="0"/>
              </a:rPr>
              <a:t>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78434" y="539877"/>
            <a:ext cx="3206450" cy="7985269"/>
          </a:xfrm>
          <a:prstGeom prst="rect">
            <a:avLst/>
          </a:prstGeom>
          <a:noFill/>
        </p:spPr>
        <p:txBody>
          <a:bodyPr wrap="square" lIns="135642" tIns="67821" rIns="0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BSI CRM 12 (08-4T)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CRM Walbusch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…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 (12-85)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Scout 3 – 2014/6 </a:t>
            </a: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 …</a:t>
            </a:r>
            <a:endParaRPr lang="de-CH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Scout </a:t>
            </a:r>
            <a:r>
              <a:rPr lang="de-CH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 (14-4J)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Aktive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Kampagnen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Menü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Buchungen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Kurse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Standardverteiler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Tickets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Geschäftsvorfälle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Gesperrte Objekte</a:t>
            </a:r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662602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6011267" y="2228528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863167" y="2298358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6011267" y="2804592"/>
            <a:ext cx="1951843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863167" y="2874422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82" y="2300537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rade Verbindung 2"/>
          <p:cNvCxnSpPr/>
          <p:nvPr/>
        </p:nvCxnSpPr>
        <p:spPr>
          <a:xfrm>
            <a:off x="3863167" y="1992759"/>
            <a:ext cx="13588608" cy="0"/>
          </a:xfrm>
          <a:prstGeom prst="line">
            <a:avLst/>
          </a:prstGeom>
          <a:ln w="2857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6011267" y="3396850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3863167" y="3466680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82" y="3468859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6" name="Gerade Verbindung 85"/>
          <p:cNvCxnSpPr/>
          <p:nvPr/>
        </p:nvCxnSpPr>
        <p:spPr>
          <a:xfrm>
            <a:off x="13716123" y="2228528"/>
            <a:ext cx="0" cy="11069487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13921138" y="5706397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</a:t>
            </a: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14217020" y="5745364"/>
            <a:ext cx="3236784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Informationen zum Geschäftsvorfall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13961119" y="3973064"/>
            <a:ext cx="262898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Bernhard Egger (WALBUSCH)</a:t>
            </a:r>
            <a:endParaRPr lang="de-CH" sz="14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13876727" y="6217864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14217020" y="6256831"/>
            <a:ext cx="1745991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13895534" y="9378330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4235827" y="9417297"/>
            <a:ext cx="110959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Know-How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13989653" y="9809670"/>
            <a:ext cx="3497518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Suchen</a:t>
            </a:r>
            <a:endParaRPr lang="de-CH" sz="13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13989653" y="10353401"/>
            <a:ext cx="3497518" cy="284167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11039687" y="2228528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8891587" y="2298358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Abgerundetes Rechteck 97"/>
          <p:cNvSpPr/>
          <p:nvPr/>
        </p:nvSpPr>
        <p:spPr>
          <a:xfrm>
            <a:off x="11039687" y="2804592"/>
            <a:ext cx="1951843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99" name="Textfeld 98"/>
          <p:cNvSpPr txBox="1"/>
          <p:nvPr/>
        </p:nvSpPr>
        <p:spPr>
          <a:xfrm>
            <a:off x="8891587" y="2874422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302" y="2300537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197614"/>
              </p:ext>
            </p:extLst>
          </p:nvPr>
        </p:nvGraphicFramePr>
        <p:xfrm>
          <a:off x="13970846" y="7114619"/>
          <a:ext cx="3600400" cy="216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600400"/>
              </a:tblGrid>
              <a:tr h="635294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16.06.2014 14:32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294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13.06.2014 09:12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412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12.06.2014 16:25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5" name="TextBox 99"/>
          <p:cNvSpPr txBox="1"/>
          <p:nvPr/>
        </p:nvSpPr>
        <p:spPr>
          <a:xfrm>
            <a:off x="13876727" y="6638642"/>
            <a:ext cx="3744416" cy="33702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Offene Kommunikation:                </a:t>
            </a:r>
            <a:r>
              <a:rPr lang="de-CH" sz="13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 anzeigen</a:t>
            </a:r>
            <a:endParaRPr lang="de-CH" sz="13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Abgerundetes Rechteck 105"/>
          <p:cNvSpPr/>
          <p:nvPr/>
        </p:nvSpPr>
        <p:spPr>
          <a:xfrm>
            <a:off x="13970846" y="4835995"/>
            <a:ext cx="3497518" cy="695732"/>
          </a:xfrm>
          <a:prstGeom prst="roundRect">
            <a:avLst>
              <a:gd name="adj" fmla="val 3448"/>
            </a:avLst>
          </a:prstGeom>
          <a:solidFill>
            <a:schemeClr val="accent6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Wegmüller, 13.02.15 14:49:</a:t>
            </a:r>
          </a:p>
          <a:p>
            <a:r>
              <a:rPr lang="de-CH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Bitte Jahresplaner zusenden</a:t>
            </a:r>
            <a:endParaRPr lang="de-CH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17130557" y="4830954"/>
            <a:ext cx="346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rgbClr val="333333"/>
                </a:solidFill>
                <a:latin typeface="FontAwesome" pitchFamily="50" charset="0"/>
              </a:rPr>
              <a:t></a:t>
            </a:r>
          </a:p>
        </p:txBody>
      </p:sp>
      <p:sp>
        <p:nvSpPr>
          <p:cNvPr id="67" name="Abgerundetes Rechteck 66"/>
          <p:cNvSpPr/>
          <p:nvPr/>
        </p:nvSpPr>
        <p:spPr>
          <a:xfrm>
            <a:off x="5636431" y="812106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  <a:r>
              <a:rPr lang="de-CH" sz="1300" b="1" dirty="0"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>
                <a:solidFill>
                  <a:schemeClr val="bg1"/>
                </a:solidFill>
                <a:latin typeface="FontAwesome" pitchFamily="50" charset="0"/>
              </a:rPr>
              <a:t></a:t>
            </a:r>
            <a:endParaRPr lang="de-CH" sz="1300" b="1" dirty="0">
              <a:latin typeface="FontAwesome" pitchFamily="50" charset="0"/>
            </a:endParaRPr>
          </a:p>
        </p:txBody>
      </p:sp>
      <p:sp>
        <p:nvSpPr>
          <p:cNvPr id="68" name="Abgerundetes Rechteck 67"/>
          <p:cNvSpPr/>
          <p:nvPr/>
        </p:nvSpPr>
        <p:spPr>
          <a:xfrm>
            <a:off x="3863167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>
                <a:solidFill>
                  <a:srgbClr val="333333"/>
                </a:solidFill>
                <a:latin typeface="FontAwesome" pitchFamily="50" charset="0"/>
              </a:rPr>
              <a:t>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9179619" y="717122"/>
            <a:ext cx="2364124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Funktionen</a:t>
            </a:r>
            <a:endParaRPr lang="de-CH" sz="13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10528004" y="719368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8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Gerade Verbindung 70"/>
          <p:cNvCxnSpPr/>
          <p:nvPr/>
        </p:nvCxnSpPr>
        <p:spPr>
          <a:xfrm>
            <a:off x="3863167" y="1395487"/>
            <a:ext cx="13588608" cy="0"/>
          </a:xfrm>
          <a:prstGeom prst="line">
            <a:avLst/>
          </a:prstGeom>
          <a:ln w="2857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bgerundetes Rechteck 71"/>
          <p:cNvSpPr/>
          <p:nvPr/>
        </p:nvSpPr>
        <p:spPr>
          <a:xfrm>
            <a:off x="7415423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Wiedervorlage</a:t>
            </a:r>
            <a:r>
              <a:rPr lang="de-CH" sz="1300" b="1" dirty="0">
                <a:solidFill>
                  <a:srgbClr val="333333"/>
                </a:solidFill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5390848" y="1539606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dirty="0">
                <a:solidFill>
                  <a:srgbClr val="20AE68"/>
                </a:solidFill>
                <a:latin typeface="FontAwesome" pitchFamily="50" charset="0"/>
              </a:rPr>
              <a:t>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3919406" y="1515566"/>
            <a:ext cx="16407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Anfrage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erfassen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5935630" y="1515566"/>
            <a:ext cx="26574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</a:t>
            </a: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Korrespondenz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0" name="Group 145"/>
          <p:cNvGrpSpPr/>
          <p:nvPr/>
        </p:nvGrpSpPr>
        <p:grpSpPr>
          <a:xfrm>
            <a:off x="8472147" y="1395413"/>
            <a:ext cx="199787" cy="597346"/>
            <a:chOff x="5445608" y="624605"/>
            <a:chExt cx="324036" cy="648073"/>
          </a:xfrm>
        </p:grpSpPr>
        <p:cxnSp>
          <p:nvCxnSpPr>
            <p:cNvPr id="111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hteck 112"/>
          <p:cNvSpPr/>
          <p:nvPr/>
        </p:nvSpPr>
        <p:spPr>
          <a:xfrm>
            <a:off x="8743942" y="1515566"/>
            <a:ext cx="26574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Anzeige </a:t>
            </a:r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Dokument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10760166" y="1515566"/>
            <a:ext cx="17607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Auswahl </a:t>
            </a:r>
            <a:r>
              <a:rPr lang="de-CH" sz="1400" dirty="0" err="1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Give-Away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13080722" y="1515566"/>
            <a:ext cx="8803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 err="1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Nachf</a:t>
            </a:r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5" name="Group 145"/>
          <p:cNvGrpSpPr/>
          <p:nvPr/>
        </p:nvGrpSpPr>
        <p:grpSpPr>
          <a:xfrm>
            <a:off x="5698487" y="1395413"/>
            <a:ext cx="199787" cy="597346"/>
            <a:chOff x="5445608" y="624605"/>
            <a:chExt cx="324036" cy="648073"/>
          </a:xfrm>
        </p:grpSpPr>
        <p:cxnSp>
          <p:nvCxnSpPr>
            <p:cNvPr id="92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45"/>
          <p:cNvGrpSpPr/>
          <p:nvPr/>
        </p:nvGrpSpPr>
        <p:grpSpPr>
          <a:xfrm>
            <a:off x="10543029" y="1395413"/>
            <a:ext cx="199787" cy="597346"/>
            <a:chOff x="5445608" y="624605"/>
            <a:chExt cx="324036" cy="648073"/>
          </a:xfrm>
        </p:grpSpPr>
        <p:cxnSp>
          <p:nvCxnSpPr>
            <p:cNvPr id="124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45"/>
          <p:cNvGrpSpPr/>
          <p:nvPr/>
        </p:nvGrpSpPr>
        <p:grpSpPr>
          <a:xfrm>
            <a:off x="12654551" y="1395413"/>
            <a:ext cx="199787" cy="597346"/>
            <a:chOff x="5445608" y="624605"/>
            <a:chExt cx="324036" cy="648073"/>
          </a:xfrm>
        </p:grpSpPr>
        <p:cxnSp>
          <p:nvCxnSpPr>
            <p:cNvPr id="127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Gerade Verbindung 128"/>
          <p:cNvCxnSpPr/>
          <p:nvPr/>
        </p:nvCxnSpPr>
        <p:spPr>
          <a:xfrm flipV="1">
            <a:off x="9251627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/>
          <p:nvPr/>
        </p:nvCxnSpPr>
        <p:spPr>
          <a:xfrm flipV="1">
            <a:off x="12168679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hteck 132"/>
          <p:cNvSpPr/>
          <p:nvPr/>
        </p:nvSpPr>
        <p:spPr>
          <a:xfrm>
            <a:off x="13970845" y="4299000"/>
            <a:ext cx="2135521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Eingangskommunikation</a:t>
            </a:r>
            <a:endParaRPr lang="de-CH" sz="14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Abgerundetes Rechteck 133"/>
          <p:cNvSpPr/>
          <p:nvPr/>
        </p:nvSpPr>
        <p:spPr>
          <a:xfrm>
            <a:off x="13989653" y="2286259"/>
            <a:ext cx="3497518" cy="58816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 Telefon mit Bernhard Egger seit 20 Minuten.</a:t>
            </a:r>
          </a:p>
        </p:txBody>
      </p:sp>
      <p:sp>
        <p:nvSpPr>
          <p:cNvPr id="135" name="Abgerundetes Rechteck 134"/>
          <p:cNvSpPr/>
          <p:nvPr/>
        </p:nvSpPr>
        <p:spPr>
          <a:xfrm>
            <a:off x="13989653" y="3020616"/>
            <a:ext cx="3497518" cy="738452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Kunde: Bernhard Egger</a:t>
            </a:r>
          </a:p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Betrifft Bestellung 12-3472-42.</a:t>
            </a:r>
          </a:p>
        </p:txBody>
      </p:sp>
    </p:spTree>
    <p:extLst>
      <p:ext uri="{BB962C8B-B14F-4D97-AF65-F5344CB8AC3E}">
        <p14:creationId xmlns:p14="http://schemas.microsoft.com/office/powerpoint/2010/main" val="417212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3673697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-1" y="-1"/>
            <a:ext cx="3673103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3048494" y="0"/>
            <a:ext cx="624607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3058939" y="1"/>
            <a:ext cx="614162" cy="62460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0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  <a:latin typeface="FontAwesome" pitchFamily="50" charset="0"/>
              </a:rPr>
              <a:t>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14162" y="-1"/>
            <a:ext cx="2434332" cy="6246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Arbeitssicht</a:t>
            </a:r>
            <a:endParaRPr lang="de-CH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-1" y="1534665"/>
            <a:ext cx="3673103" cy="2592288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0" y="2393056"/>
            <a:ext cx="3673101" cy="431403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Box 4"/>
          <p:cNvSpPr txBox="1"/>
          <p:nvPr/>
        </p:nvSpPr>
        <p:spPr>
          <a:xfrm>
            <a:off x="140519" y="560218"/>
            <a:ext cx="1200347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i="1" dirty="0" smtClean="0">
                <a:solidFill>
                  <a:schemeClr val="bg1"/>
                </a:solidFill>
                <a:latin typeface="FontAwesome" pitchFamily="50" charset="0"/>
              </a:rPr>
              <a:t>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78434" y="539877"/>
            <a:ext cx="3206450" cy="7985269"/>
          </a:xfrm>
          <a:prstGeom prst="rect">
            <a:avLst/>
          </a:prstGeom>
          <a:noFill/>
        </p:spPr>
        <p:txBody>
          <a:bodyPr wrap="square" lIns="135642" tIns="67821" rIns="0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BSI CRM 12 (08-4T)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CRM Walbusch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…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 (12-85)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Scout 3 – 2014/6 </a:t>
            </a: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 …</a:t>
            </a:r>
            <a:endParaRPr lang="de-CH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Scout </a:t>
            </a:r>
            <a:r>
              <a:rPr lang="de-CH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 (14-4J)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Aktive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Kampagnen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Menü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Buchungen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Kurse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Standardverteiler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Tickets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Geschäftsvorfälle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Gesperrte Objekte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3673102" y="624606"/>
            <a:ext cx="14110073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630787" y="-2"/>
            <a:ext cx="2952328" cy="7686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662602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958311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73101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1 (13-N4)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666112" y="-1"/>
            <a:ext cx="2917003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Phase…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Bearbeiten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5651789" y="784050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endParaRPr lang="de-CH" sz="1300" b="1" dirty="0"/>
          </a:p>
        </p:txBody>
      </p:sp>
      <p:sp>
        <p:nvSpPr>
          <p:cNvPr id="40" name="Abgerundetes Rechteck 39"/>
          <p:cNvSpPr/>
          <p:nvPr/>
        </p:nvSpPr>
        <p:spPr>
          <a:xfrm>
            <a:off x="3863167" y="784050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Abbrechen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6011267" y="1704727"/>
            <a:ext cx="3960440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863167" y="1774557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6011267" y="2280791"/>
            <a:ext cx="396044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863167" y="2350621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715" y="1776736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rade Verbindung 2"/>
          <p:cNvCxnSpPr/>
          <p:nvPr/>
        </p:nvCxnSpPr>
        <p:spPr>
          <a:xfrm>
            <a:off x="3863167" y="1344687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13167161" y="1704727"/>
            <a:ext cx="3960440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11019061" y="1774557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609" y="1776736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eck 4"/>
          <p:cNvSpPr/>
          <p:nvPr/>
        </p:nvSpPr>
        <p:spPr>
          <a:xfrm>
            <a:off x="8459539" y="624607"/>
            <a:ext cx="5400600" cy="4176464"/>
          </a:xfrm>
          <a:prstGeom prst="rect">
            <a:avLst/>
          </a:prstGeom>
          <a:solidFill>
            <a:schemeClr val="bg1"/>
          </a:solidFill>
          <a:ln w="3175">
            <a:solidFill>
              <a:srgbClr val="CCCC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" name="Rechteck 40"/>
          <p:cNvSpPr/>
          <p:nvPr/>
        </p:nvSpPr>
        <p:spPr>
          <a:xfrm>
            <a:off x="12384929" y="-2"/>
            <a:ext cx="1476164" cy="768625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46" name="Gerade Verbindung 45"/>
          <p:cNvCxnSpPr/>
          <p:nvPr/>
        </p:nvCxnSpPr>
        <p:spPr>
          <a:xfrm flipV="1">
            <a:off x="13860139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 flipV="1">
            <a:off x="12391404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152128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12093111" y="646470"/>
            <a:ext cx="1767028" cy="768625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" name="Textfeld 48"/>
          <p:cNvSpPr txBox="1"/>
          <p:nvPr/>
        </p:nvSpPr>
        <p:spPr>
          <a:xfrm>
            <a:off x="12715440" y="10489703"/>
            <a:ext cx="2008795" cy="79208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de-CH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Assistenten-Popup</a:t>
            </a:r>
            <a:endParaRPr lang="de-CH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7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2051423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0" y="-1"/>
            <a:ext cx="2017220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1" y="0"/>
            <a:ext cx="1027138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1205833" y="41851"/>
            <a:ext cx="614162" cy="5409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FEFEFE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12529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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2017220" y="624606"/>
            <a:ext cx="15765955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5008513" y="-2"/>
            <a:ext cx="2952328" cy="7686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5003751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7960841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2050827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1 (13-N4)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5043838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Phase…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Bearbeiten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4169312" y="784050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endParaRPr lang="de-CH" sz="1300" b="1" dirty="0"/>
          </a:p>
        </p:txBody>
      </p:sp>
      <p:sp>
        <p:nvSpPr>
          <p:cNvPr id="40" name="Abgerundetes Rechteck 39"/>
          <p:cNvSpPr/>
          <p:nvPr/>
        </p:nvSpPr>
        <p:spPr>
          <a:xfrm>
            <a:off x="2380690" y="784050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Abbrechen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4448904" y="1704727"/>
            <a:ext cx="4608512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300804" y="1774557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4448904" y="2280791"/>
            <a:ext cx="4608512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2300804" y="2350621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816" y="1776736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rade Verbindung 2"/>
          <p:cNvCxnSpPr/>
          <p:nvPr/>
        </p:nvCxnSpPr>
        <p:spPr>
          <a:xfrm>
            <a:off x="2350999" y="1344687"/>
            <a:ext cx="15100776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12305457" y="1704727"/>
            <a:ext cx="4840318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10157357" y="1774557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1266" y="1776736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Abgerundetes Rechteck 37"/>
          <p:cNvSpPr/>
          <p:nvPr/>
        </p:nvSpPr>
        <p:spPr>
          <a:xfrm>
            <a:off x="108510" y="784050"/>
            <a:ext cx="1800200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Suche nach…</a:t>
            </a:r>
            <a:endParaRPr lang="de-CH" sz="1300" dirty="0">
              <a:solidFill>
                <a:srgbClr val="CCCCCC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" y="2609696"/>
            <a:ext cx="2006975" cy="3929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feld 42"/>
          <p:cNvSpPr txBox="1"/>
          <p:nvPr/>
        </p:nvSpPr>
        <p:spPr>
          <a:xfrm>
            <a:off x="2442464" y="10705727"/>
            <a:ext cx="2008795" cy="79208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de-CH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Breadcrumb</a:t>
            </a:r>
            <a:endParaRPr lang="de-CH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12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644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Textfeld 34"/>
          <p:cNvSpPr txBox="1"/>
          <p:nvPr/>
        </p:nvSpPr>
        <p:spPr>
          <a:xfrm>
            <a:off x="48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1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feld 131"/>
          <p:cNvSpPr txBox="1"/>
          <p:nvPr/>
        </p:nvSpPr>
        <p:spPr>
          <a:xfrm>
            <a:off x="2952972" y="-1"/>
            <a:ext cx="2625602" cy="624607"/>
          </a:xfrm>
          <a:prstGeom prst="rect">
            <a:avLst/>
          </a:prstGeom>
          <a:solidFill>
            <a:srgbClr val="FAFAFA"/>
          </a:solidFill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Eingangskommunikation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-1" y="624606"/>
            <a:ext cx="17783176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5578574" y="-2"/>
            <a:ext cx="2917052" cy="768625"/>
          </a:xfrm>
          <a:prstGeom prst="rect">
            <a:avLst/>
          </a:prstGeom>
          <a:solidFill>
            <a:srgbClr val="FEFE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1" name="Textfeld 130"/>
          <p:cNvSpPr txBox="1"/>
          <p:nvPr/>
        </p:nvSpPr>
        <p:spPr>
          <a:xfrm>
            <a:off x="5578623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Kundenanfrage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Korrespondenz</a:t>
            </a:r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2952972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Gerade Verbindung 85"/>
          <p:cNvCxnSpPr/>
          <p:nvPr/>
        </p:nvCxnSpPr>
        <p:spPr>
          <a:xfrm>
            <a:off x="13716123" y="2249810"/>
            <a:ext cx="0" cy="11069487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/>
          <p:cNvSpPr/>
          <p:nvPr/>
        </p:nvSpPr>
        <p:spPr>
          <a:xfrm>
            <a:off x="13860139" y="11057484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4200432" y="11096451"/>
            <a:ext cx="110959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Know-How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13954258" y="11488824"/>
            <a:ext cx="3497518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Suchen</a:t>
            </a:r>
            <a:endParaRPr lang="de-CH" sz="13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13954258" y="12044314"/>
            <a:ext cx="3497518" cy="127498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uppieren 21"/>
          <p:cNvGrpSpPr/>
          <p:nvPr/>
        </p:nvGrpSpPr>
        <p:grpSpPr>
          <a:xfrm>
            <a:off x="5488014" y="717122"/>
            <a:ext cx="2364124" cy="626851"/>
            <a:chOff x="9179619" y="717122"/>
            <a:chExt cx="2364124" cy="626851"/>
          </a:xfrm>
        </p:grpSpPr>
        <p:sp>
          <p:nvSpPr>
            <p:cNvPr id="69" name="Textfeld 68"/>
            <p:cNvSpPr txBox="1"/>
            <p:nvPr/>
          </p:nvSpPr>
          <p:spPr>
            <a:xfrm>
              <a:off x="9179619" y="717122"/>
              <a:ext cx="2364124" cy="62460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de-CH" sz="1300" dirty="0" smtClean="0">
                  <a:solidFill>
                    <a:srgbClr val="6666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Weitere </a:t>
              </a:r>
              <a:r>
                <a:rPr lang="de-CH" sz="1300" u="sng" dirty="0" smtClean="0">
                  <a:solidFill>
                    <a:srgbClr val="6666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de-CH" sz="1300" dirty="0" smtClean="0">
                  <a:solidFill>
                    <a:srgbClr val="6666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unktionen</a:t>
              </a:r>
              <a:endParaRPr lang="de-CH" sz="13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10528004" y="719368"/>
              <a:ext cx="648072" cy="62460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de-CH" sz="1800" dirty="0">
                  <a:solidFill>
                    <a:srgbClr val="666666"/>
                  </a:solidFill>
                  <a:latin typeface="FontAwesome" pitchFamily="50" charset="0"/>
                </a:rPr>
                <a:t></a:t>
              </a:r>
              <a:endParaRPr lang="de-CH" sz="1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9" name="Gerade Verbindung 128"/>
          <p:cNvCxnSpPr/>
          <p:nvPr/>
        </p:nvCxnSpPr>
        <p:spPr>
          <a:xfrm flipV="1">
            <a:off x="5578574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/>
          <p:nvPr/>
        </p:nvCxnSpPr>
        <p:spPr>
          <a:xfrm flipV="1">
            <a:off x="8495626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Abgerundetes Rechteck 133"/>
          <p:cNvSpPr/>
          <p:nvPr/>
        </p:nvSpPr>
        <p:spPr>
          <a:xfrm>
            <a:off x="13989653" y="3238177"/>
            <a:ext cx="3497518" cy="58816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66700"/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 Telefon mit </a:t>
            </a:r>
            <a:r>
              <a:rPr lang="de-CH" sz="1300" b="1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Thomas </a:t>
            </a:r>
            <a:r>
              <a:rPr lang="de-CH" sz="1300" b="1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Schmucki</a:t>
            </a:r>
            <a:r>
              <a:rPr lang="de-CH" sz="1300" b="1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 20 Minuten.</a:t>
            </a:r>
          </a:p>
        </p:txBody>
      </p:sp>
      <p:sp>
        <p:nvSpPr>
          <p:cNvPr id="9" name="Rechteck 8"/>
          <p:cNvSpPr/>
          <p:nvPr/>
        </p:nvSpPr>
        <p:spPr>
          <a:xfrm>
            <a:off x="251222" y="1416695"/>
            <a:ext cx="3872068" cy="597346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Freihandform 4"/>
          <p:cNvSpPr/>
          <p:nvPr/>
        </p:nvSpPr>
        <p:spPr>
          <a:xfrm>
            <a:off x="3875467" y="1416695"/>
            <a:ext cx="1176338" cy="600075"/>
          </a:xfrm>
          <a:custGeom>
            <a:avLst/>
            <a:gdLst>
              <a:gd name="connsiteX0" fmla="*/ 1176338 w 1176338"/>
              <a:gd name="connsiteY0" fmla="*/ 309562 h 600075"/>
              <a:gd name="connsiteX1" fmla="*/ 995363 w 1176338"/>
              <a:gd name="connsiteY1" fmla="*/ 0 h 600075"/>
              <a:gd name="connsiteX2" fmla="*/ 4763 w 1176338"/>
              <a:gd name="connsiteY2" fmla="*/ 0 h 600075"/>
              <a:gd name="connsiteX3" fmla="*/ 0 w 1176338"/>
              <a:gd name="connsiteY3" fmla="*/ 595312 h 600075"/>
              <a:gd name="connsiteX4" fmla="*/ 985838 w 1176338"/>
              <a:gd name="connsiteY4" fmla="*/ 600075 h 600075"/>
              <a:gd name="connsiteX5" fmla="*/ 1176338 w 1176338"/>
              <a:gd name="connsiteY5" fmla="*/ 309562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6338" h="600075">
                <a:moveTo>
                  <a:pt x="1176338" y="309562"/>
                </a:moveTo>
                <a:lnTo>
                  <a:pt x="995363" y="0"/>
                </a:lnTo>
                <a:lnTo>
                  <a:pt x="4763" y="0"/>
                </a:lnTo>
                <a:cubicBezTo>
                  <a:pt x="3175" y="198437"/>
                  <a:pt x="1588" y="396875"/>
                  <a:pt x="0" y="595312"/>
                </a:cubicBezTo>
                <a:lnTo>
                  <a:pt x="985838" y="600075"/>
                </a:lnTo>
                <a:lnTo>
                  <a:pt x="1176338" y="309562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" name="Abgerundetes Rechteck 41"/>
          <p:cNvSpPr/>
          <p:nvPr/>
        </p:nvSpPr>
        <p:spPr>
          <a:xfrm>
            <a:off x="2398727" y="2249810"/>
            <a:ext cx="3665351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50627" y="2319640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2398727" y="2825874"/>
            <a:ext cx="3665351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250627" y="2895704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320" y="2321819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Abgerundetes Rechteck 51"/>
          <p:cNvSpPr/>
          <p:nvPr/>
        </p:nvSpPr>
        <p:spPr>
          <a:xfrm>
            <a:off x="2398727" y="3418132"/>
            <a:ext cx="3665351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250627" y="3487962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320" y="3490141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echteck 26"/>
          <p:cNvSpPr/>
          <p:nvPr/>
        </p:nvSpPr>
        <p:spPr>
          <a:xfrm>
            <a:off x="14250387" y="4749482"/>
            <a:ext cx="3236784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Informationen zum Geschäftsvorfall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13910094" y="8713027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14250387" y="8751994"/>
            <a:ext cx="2013693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 (2)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621037"/>
              </p:ext>
            </p:extLst>
          </p:nvPr>
        </p:nvGraphicFramePr>
        <p:xfrm>
          <a:off x="14004213" y="9609782"/>
          <a:ext cx="3600400" cy="127058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600400"/>
              </a:tblGrid>
              <a:tr h="635294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16.06.2014 14:32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294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13.06.2014 09:12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5" name="TextBox 99"/>
          <p:cNvSpPr txBox="1"/>
          <p:nvPr/>
        </p:nvSpPr>
        <p:spPr>
          <a:xfrm>
            <a:off x="13910094" y="9133805"/>
            <a:ext cx="3744416" cy="33702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Offene Kommunikation:                </a:t>
            </a:r>
            <a:r>
              <a:rPr lang="de-CH" sz="13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 anzeigen</a:t>
            </a:r>
            <a:endParaRPr lang="de-CH" sz="13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3980890" y="2241546"/>
            <a:ext cx="3506281" cy="800352"/>
            <a:chOff x="1267868" y="5767117"/>
            <a:chExt cx="3506281" cy="700773"/>
          </a:xfrm>
        </p:grpSpPr>
        <p:sp>
          <p:nvSpPr>
            <p:cNvPr id="106" name="Abgerundetes Rechteck 105"/>
            <p:cNvSpPr/>
            <p:nvPr/>
          </p:nvSpPr>
          <p:spPr>
            <a:xfrm>
              <a:off x="1267868" y="5772158"/>
              <a:ext cx="3497518" cy="695732"/>
            </a:xfrm>
            <a:prstGeom prst="roundRect">
              <a:avLst>
                <a:gd name="adj" fmla="val 3448"/>
              </a:avLst>
            </a:prstGeom>
            <a:solidFill>
              <a:schemeClr val="accent6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de-CH" sz="13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André Wegmüller, 13.02.15 14:49:</a:t>
              </a:r>
            </a:p>
            <a:p>
              <a:pPr>
                <a:lnSpc>
                  <a:spcPct val="150000"/>
                </a:lnSpc>
              </a:pPr>
              <a:r>
                <a:rPr lang="de-CH" sz="13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Bitte ASAP Jahresplaner zusenden! -AWE</a:t>
              </a:r>
              <a:endParaRPr lang="de-CH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4427579" y="5767117"/>
              <a:ext cx="3465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600" dirty="0">
                  <a:solidFill>
                    <a:srgbClr val="333333"/>
                  </a:solidFill>
                  <a:latin typeface="FontAwesome" pitchFamily="50" charset="0"/>
                </a:rPr>
                <a:t></a:t>
              </a:r>
            </a:p>
          </p:txBody>
        </p:sp>
      </p:grpSp>
      <p:sp>
        <p:nvSpPr>
          <p:cNvPr id="67" name="Abgerundetes Rechteck 66"/>
          <p:cNvSpPr/>
          <p:nvPr/>
        </p:nvSpPr>
        <p:spPr>
          <a:xfrm>
            <a:off x="2023891" y="812106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u="sng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CH" sz="1300" b="1" dirty="0">
                <a:latin typeface="Arial" panose="020B0604020202020204" pitchFamily="34" charset="0"/>
                <a:cs typeface="Arial" panose="020B0604020202020204" pitchFamily="34" charset="0"/>
              </a:rPr>
              <a:t>eiter</a:t>
            </a:r>
            <a:r>
              <a:rPr lang="de-CH" sz="1300" b="1" dirty="0"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>
                <a:solidFill>
                  <a:schemeClr val="bg1"/>
                </a:solidFill>
                <a:latin typeface="FontAwesome" pitchFamily="50" charset="0"/>
              </a:rPr>
              <a:t></a:t>
            </a:r>
            <a:endParaRPr lang="de-CH" sz="1300" b="1" dirty="0">
              <a:latin typeface="FontAwesome" pitchFamily="50" charset="0"/>
            </a:endParaRPr>
          </a:p>
        </p:txBody>
      </p:sp>
      <p:sp>
        <p:nvSpPr>
          <p:cNvPr id="68" name="Abgerundetes Rechteck 67"/>
          <p:cNvSpPr/>
          <p:nvPr/>
        </p:nvSpPr>
        <p:spPr>
          <a:xfrm>
            <a:off x="250627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>
                <a:solidFill>
                  <a:srgbClr val="333333"/>
                </a:solidFill>
                <a:latin typeface="FontAwesome" pitchFamily="50" charset="0"/>
              </a:rPr>
              <a:t>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u="sng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de-CH" sz="13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urück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72" name="Abgerundetes Rechteck 71"/>
          <p:cNvSpPr/>
          <p:nvPr/>
        </p:nvSpPr>
        <p:spPr>
          <a:xfrm>
            <a:off x="3802883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Wieder</a:t>
            </a:r>
            <a:r>
              <a:rPr lang="de-CH" sz="13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orlage</a:t>
            </a:r>
            <a:r>
              <a:rPr lang="de-CH" sz="1300" b="1" dirty="0">
                <a:solidFill>
                  <a:srgbClr val="333333"/>
                </a:solidFill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1778308" y="156088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dirty="0">
                <a:solidFill>
                  <a:srgbClr val="20AE68"/>
                </a:solidFill>
                <a:latin typeface="FontAwesome" pitchFamily="50" charset="0"/>
              </a:rPr>
              <a:t>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306866" y="1536848"/>
            <a:ext cx="16407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Anfrage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erfassen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2323090" y="1536848"/>
            <a:ext cx="26574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</a:t>
            </a: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Korrespondenz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0" name="Group 145"/>
          <p:cNvGrpSpPr/>
          <p:nvPr/>
        </p:nvGrpSpPr>
        <p:grpSpPr>
          <a:xfrm>
            <a:off x="4859607" y="1416695"/>
            <a:ext cx="199787" cy="597346"/>
            <a:chOff x="5445608" y="624605"/>
            <a:chExt cx="324036" cy="648073"/>
          </a:xfrm>
        </p:grpSpPr>
        <p:cxnSp>
          <p:nvCxnSpPr>
            <p:cNvPr id="111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hteck 112"/>
          <p:cNvSpPr/>
          <p:nvPr/>
        </p:nvSpPr>
        <p:spPr>
          <a:xfrm>
            <a:off x="5131402" y="1536848"/>
            <a:ext cx="26574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Anzeige </a:t>
            </a:r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Dokument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7147626" y="1536848"/>
            <a:ext cx="17607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Auswahl </a:t>
            </a:r>
            <a:r>
              <a:rPr lang="de-CH" sz="1400" dirty="0" err="1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Give-Away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9395643" y="1536848"/>
            <a:ext cx="16166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Nachfass-Termin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5" name="Group 145"/>
          <p:cNvGrpSpPr/>
          <p:nvPr/>
        </p:nvGrpSpPr>
        <p:grpSpPr>
          <a:xfrm>
            <a:off x="2085947" y="1416695"/>
            <a:ext cx="199787" cy="597346"/>
            <a:chOff x="5445608" y="624605"/>
            <a:chExt cx="324036" cy="648073"/>
          </a:xfrm>
        </p:grpSpPr>
        <p:cxnSp>
          <p:nvCxnSpPr>
            <p:cNvPr id="92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45"/>
          <p:cNvGrpSpPr/>
          <p:nvPr/>
        </p:nvGrpSpPr>
        <p:grpSpPr>
          <a:xfrm>
            <a:off x="6930489" y="1416695"/>
            <a:ext cx="199787" cy="597346"/>
            <a:chOff x="5445608" y="624605"/>
            <a:chExt cx="324036" cy="648073"/>
          </a:xfrm>
        </p:grpSpPr>
        <p:cxnSp>
          <p:nvCxnSpPr>
            <p:cNvPr id="124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45"/>
          <p:cNvGrpSpPr/>
          <p:nvPr/>
        </p:nvGrpSpPr>
        <p:grpSpPr>
          <a:xfrm>
            <a:off x="9042011" y="1416695"/>
            <a:ext cx="199787" cy="597346"/>
            <a:chOff x="5445608" y="624605"/>
            <a:chExt cx="324036" cy="648073"/>
          </a:xfrm>
        </p:grpSpPr>
        <p:cxnSp>
          <p:nvCxnSpPr>
            <p:cNvPr id="127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Abgerundetes Rechteck 102"/>
          <p:cNvSpPr/>
          <p:nvPr/>
        </p:nvSpPr>
        <p:spPr>
          <a:xfrm>
            <a:off x="13989653" y="3976629"/>
            <a:ext cx="3497518" cy="58816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66700"/>
            <a:r>
              <a:rPr lang="de-CH" sz="13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Kunde: Bernhard Egger</a:t>
            </a:r>
          </a:p>
          <a:p>
            <a:pPr marL="266700"/>
            <a:r>
              <a:rPr lang="de-CH" sz="13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Betrifft Bestellung 12-3472-42.</a:t>
            </a:r>
          </a:p>
        </p:txBody>
      </p:sp>
      <p:cxnSp>
        <p:nvCxnSpPr>
          <p:cNvPr id="3" name="Gerade Verbindung 2"/>
          <p:cNvCxnSpPr/>
          <p:nvPr/>
        </p:nvCxnSpPr>
        <p:spPr>
          <a:xfrm>
            <a:off x="251222" y="2014041"/>
            <a:ext cx="17235949" cy="17527"/>
          </a:xfrm>
          <a:prstGeom prst="line">
            <a:avLst/>
          </a:prstGeom>
          <a:ln w="2857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251222" y="1416695"/>
            <a:ext cx="17235949" cy="0"/>
          </a:xfrm>
          <a:prstGeom prst="line">
            <a:avLst/>
          </a:prstGeom>
          <a:ln w="2857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13910094" y="4703315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13980890" y="5084397"/>
            <a:ext cx="3470886" cy="2009793"/>
          </a:xfrm>
          <a:prstGeom prst="rect">
            <a:avLst/>
          </a:prstGeom>
        </p:spPr>
        <p:txBody>
          <a:bodyPr wrap="square" anchor="t">
            <a:noAutofit/>
          </a:bodyPr>
          <a:lstStyle>
            <a:defPPr>
              <a:defRPr lang="it-IT"/>
            </a:defPPr>
            <a:lvl1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  <a:defRPr sz="1400" u="sng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sz="1300" u="none" dirty="0" smtClean="0"/>
              <a:t>Erfasst am:		13.02.15 16:31</a:t>
            </a:r>
          </a:p>
          <a:p>
            <a:r>
              <a:rPr lang="de-CH" sz="1300" u="none" dirty="0"/>
              <a:t>	</a:t>
            </a:r>
            <a:r>
              <a:rPr lang="de-CH" sz="1300" u="none" dirty="0" smtClean="0"/>
              <a:t>			(vor 2 Tagen)</a:t>
            </a:r>
          </a:p>
          <a:p>
            <a:r>
              <a:rPr lang="de-CH" sz="1300" u="none" dirty="0" smtClean="0"/>
              <a:t>Erfasst von:		André Wegmüller</a:t>
            </a:r>
          </a:p>
          <a:p>
            <a:r>
              <a:rPr lang="de-CH" sz="1300" u="none" dirty="0" smtClean="0"/>
              <a:t>Eingangskanal:	Telefon</a:t>
            </a:r>
          </a:p>
          <a:p>
            <a:r>
              <a:rPr lang="de-CH" sz="1300" u="none" dirty="0" smtClean="0"/>
              <a:t>Ausgangskanal:	Telefon</a:t>
            </a:r>
          </a:p>
          <a:p>
            <a:endParaRPr lang="de-CH" sz="1300" u="none" dirty="0" smtClean="0"/>
          </a:p>
          <a:p>
            <a:r>
              <a:rPr lang="de-CH" sz="1300" u="none" dirty="0" smtClean="0"/>
              <a:t>Aktueller Schritt:	2 / 5</a:t>
            </a:r>
          </a:p>
          <a:p>
            <a:r>
              <a:rPr lang="de-CH" sz="1300" u="none" dirty="0"/>
              <a:t>Erfasst </a:t>
            </a:r>
            <a:r>
              <a:rPr lang="de-CH" sz="1300" u="none" dirty="0" smtClean="0"/>
              <a:t>am:		13.02.15 16:39</a:t>
            </a:r>
          </a:p>
          <a:p>
            <a:r>
              <a:rPr lang="de-CH" sz="1300" u="none" dirty="0"/>
              <a:t>	</a:t>
            </a:r>
            <a:r>
              <a:rPr lang="de-CH" sz="1300" u="none" dirty="0" smtClean="0"/>
              <a:t>			(vor 3 Minuten)</a:t>
            </a:r>
            <a:endParaRPr lang="de-CH" sz="1300" u="none" dirty="0"/>
          </a:p>
          <a:p>
            <a:r>
              <a:rPr lang="de-CH" sz="1300" u="none" dirty="0" smtClean="0"/>
              <a:t>Erfasst von:		André Wegmüller</a:t>
            </a:r>
          </a:p>
          <a:p>
            <a:r>
              <a:rPr lang="de-CH" sz="1300" u="none" dirty="0" smtClean="0"/>
              <a:t>Verantwortlich:	Beat Schwarzentrub</a:t>
            </a:r>
          </a:p>
          <a:p>
            <a:endParaRPr lang="de-CH" sz="1300" u="none" dirty="0" smtClean="0"/>
          </a:p>
          <a:p>
            <a:r>
              <a:rPr lang="de-CH" sz="1300" dirty="0" smtClean="0"/>
              <a:t>Alle Details…</a:t>
            </a:r>
          </a:p>
          <a:p>
            <a:r>
              <a:rPr lang="de-CH" sz="1300" dirty="0" smtClean="0"/>
              <a:t>Gehe zu Eingangskommunikation</a:t>
            </a:r>
            <a:endParaRPr lang="de-CH" sz="1300" dirty="0"/>
          </a:p>
        </p:txBody>
      </p:sp>
      <p:pic>
        <p:nvPicPr>
          <p:cNvPr id="36" name="Grafik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2629" y="3618366"/>
            <a:ext cx="226671" cy="267883"/>
          </a:xfrm>
          <a:prstGeom prst="rect">
            <a:avLst/>
          </a:prstGeom>
        </p:spPr>
      </p:pic>
      <p:sp>
        <p:nvSpPr>
          <p:cNvPr id="116" name="Textfeld 115"/>
          <p:cNvSpPr txBox="1"/>
          <p:nvPr/>
        </p:nvSpPr>
        <p:spPr>
          <a:xfrm>
            <a:off x="7955483" y="-114301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4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20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5095159" y="-114301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4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20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Grafik 3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2196" y="4678048"/>
            <a:ext cx="414712" cy="414712"/>
          </a:xfrm>
          <a:prstGeom prst="rect">
            <a:avLst/>
          </a:prstGeom>
        </p:spPr>
      </p:pic>
      <p:sp>
        <p:nvSpPr>
          <p:cNvPr id="119" name="Abgerundetes Rechteck 118"/>
          <p:cNvSpPr/>
          <p:nvPr/>
        </p:nvSpPr>
        <p:spPr>
          <a:xfrm>
            <a:off x="9078589" y="2249810"/>
            <a:ext cx="3665351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120" name="Textfeld 119"/>
          <p:cNvSpPr txBox="1"/>
          <p:nvPr/>
        </p:nvSpPr>
        <p:spPr>
          <a:xfrm>
            <a:off x="6930489" y="2319640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Abgerundetes Rechteck 121"/>
          <p:cNvSpPr/>
          <p:nvPr/>
        </p:nvSpPr>
        <p:spPr>
          <a:xfrm>
            <a:off x="9078589" y="2825874"/>
            <a:ext cx="3665351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136" name="Textfeld 135"/>
          <p:cNvSpPr txBox="1"/>
          <p:nvPr/>
        </p:nvSpPr>
        <p:spPr>
          <a:xfrm>
            <a:off x="6930489" y="2895704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9343" y="2321819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Gruppieren 47"/>
          <p:cNvGrpSpPr/>
          <p:nvPr/>
        </p:nvGrpSpPr>
        <p:grpSpPr>
          <a:xfrm>
            <a:off x="1618779" y="1776735"/>
            <a:ext cx="3377319" cy="1269476"/>
            <a:chOff x="1712206" y="1803403"/>
            <a:chExt cx="3377319" cy="12694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1" name="Rechteck 40"/>
            <p:cNvSpPr/>
            <p:nvPr/>
          </p:nvSpPr>
          <p:spPr>
            <a:xfrm>
              <a:off x="1712206" y="1992759"/>
              <a:ext cx="3377319" cy="10801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de-CH" sz="1300" dirty="0" smtClean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Erfasst </a:t>
              </a:r>
              <a:r>
                <a:rPr lang="de-CH" sz="1300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von André Wegmüller</a:t>
              </a:r>
            </a:p>
            <a:p>
              <a:pPr lvl="0"/>
              <a:r>
                <a:rPr lang="de-CH" sz="1300" dirty="0" smtClean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am </a:t>
              </a:r>
              <a:r>
                <a:rPr lang="de-CH" sz="1300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13.02.15 14:40 (vor 7 Minuten)</a:t>
              </a:r>
            </a:p>
            <a:p>
              <a:pPr lvl="0"/>
              <a:r>
                <a:rPr lang="de-CH" sz="1300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Abgeschlossen von André Wegmüller</a:t>
              </a:r>
            </a:p>
            <a:p>
              <a:pPr lvl="0"/>
              <a:r>
                <a:rPr lang="de-CH" sz="1300" dirty="0" smtClean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am </a:t>
              </a:r>
              <a:r>
                <a:rPr lang="de-CH" sz="1300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13.02.15 14:42 (vor 4 Minuten)</a:t>
              </a:r>
            </a:p>
            <a:p>
              <a:pPr lvl="0"/>
              <a:r>
                <a:rPr lang="de-CH" sz="1300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Durchlaufzeit: 2 Minuten</a:t>
              </a:r>
            </a:p>
          </p:txBody>
        </p:sp>
        <p:sp>
          <p:nvSpPr>
            <p:cNvPr id="43" name="Gleichschenkliges Dreieck 42"/>
            <p:cNvSpPr/>
            <p:nvPr/>
          </p:nvSpPr>
          <p:spPr>
            <a:xfrm>
              <a:off x="1928963" y="1803403"/>
              <a:ext cx="219653" cy="189356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CH" sz="13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chteck 46"/>
            <p:cNvSpPr/>
            <p:nvPr/>
          </p:nvSpPr>
          <p:spPr>
            <a:xfrm>
              <a:off x="1938927" y="1987427"/>
              <a:ext cx="207308" cy="45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43" name="Rechteck 142"/>
          <p:cNvSpPr/>
          <p:nvPr/>
        </p:nvSpPr>
        <p:spPr>
          <a:xfrm>
            <a:off x="14250387" y="8231614"/>
            <a:ext cx="1069524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Memos (1)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13921138" y="8185447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</a:t>
            </a: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146" name="Textfeld 145"/>
          <p:cNvSpPr txBox="1"/>
          <p:nvPr/>
        </p:nvSpPr>
        <p:spPr>
          <a:xfrm>
            <a:off x="13834739" y="309416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4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14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Textfeld 146"/>
          <p:cNvSpPr txBox="1"/>
          <p:nvPr/>
        </p:nvSpPr>
        <p:spPr>
          <a:xfrm>
            <a:off x="13834739" y="3826340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400" dirty="0">
                <a:solidFill>
                  <a:srgbClr val="666666"/>
                </a:solidFill>
                <a:latin typeface="FontAwesome" pitchFamily="50" charset="0"/>
              </a:rPr>
              <a:t></a:t>
            </a:r>
            <a:endParaRPr lang="de-CH" sz="14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16884475" y="719368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CCCCCC"/>
                </a:solidFill>
                <a:latin typeface="FontAwesome" pitchFamily="50" charset="0"/>
              </a:rPr>
              <a:t></a:t>
            </a:r>
            <a:endParaRPr lang="de-CH" sz="36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16347763" y="719368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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feld 97"/>
          <p:cNvSpPr txBox="1"/>
          <p:nvPr/>
        </p:nvSpPr>
        <p:spPr>
          <a:xfrm>
            <a:off x="1244423" y="11250339"/>
            <a:ext cx="2008795" cy="79208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de-CH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Prozesswizard</a:t>
            </a:r>
            <a:r>
              <a:rPr lang="de-CH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ohne Baum (obsolet)</a:t>
            </a:r>
            <a:endParaRPr lang="de-CH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9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2016868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Textfeld 34"/>
          <p:cNvSpPr txBox="1"/>
          <p:nvPr/>
        </p:nvSpPr>
        <p:spPr>
          <a:xfrm>
            <a:off x="2016272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1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2023245" y="624606"/>
            <a:ext cx="15759930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4969195" y="-2"/>
            <a:ext cx="2625603" cy="768625"/>
          </a:xfrm>
          <a:prstGeom prst="rect">
            <a:avLst/>
          </a:prstGeom>
          <a:solidFill>
            <a:srgbClr val="FEFE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1" name="Textfeld 130"/>
          <p:cNvSpPr txBox="1"/>
          <p:nvPr/>
        </p:nvSpPr>
        <p:spPr>
          <a:xfrm>
            <a:off x="7594846" y="-1"/>
            <a:ext cx="2917003" cy="624607"/>
          </a:xfrm>
          <a:prstGeom prst="rect">
            <a:avLst/>
          </a:prstGeom>
          <a:solidFill>
            <a:srgbClr val="FAFAFA"/>
          </a:solidFill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Kundenanfrage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Korrespondenz</a:t>
            </a:r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4969196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Gerade Verbindung 85"/>
          <p:cNvCxnSpPr/>
          <p:nvPr/>
        </p:nvCxnSpPr>
        <p:spPr>
          <a:xfrm>
            <a:off x="10818063" y="1629477"/>
            <a:ext cx="0" cy="1168982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/>
          <p:cNvGrpSpPr/>
          <p:nvPr/>
        </p:nvGrpSpPr>
        <p:grpSpPr>
          <a:xfrm>
            <a:off x="7607583" y="717122"/>
            <a:ext cx="2364124" cy="626851"/>
            <a:chOff x="9179619" y="717122"/>
            <a:chExt cx="2364124" cy="626851"/>
          </a:xfrm>
        </p:grpSpPr>
        <p:sp>
          <p:nvSpPr>
            <p:cNvPr id="69" name="Textfeld 68"/>
            <p:cNvSpPr txBox="1"/>
            <p:nvPr/>
          </p:nvSpPr>
          <p:spPr>
            <a:xfrm>
              <a:off x="9179619" y="717122"/>
              <a:ext cx="2364124" cy="62460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de-CH" sz="1300" dirty="0" smtClean="0">
                  <a:solidFill>
                    <a:srgbClr val="6666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Weitere </a:t>
              </a:r>
              <a:r>
                <a:rPr lang="de-CH" sz="1300" u="sng" dirty="0" smtClean="0">
                  <a:solidFill>
                    <a:srgbClr val="6666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de-CH" sz="1300" dirty="0" smtClean="0">
                  <a:solidFill>
                    <a:srgbClr val="6666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unktionen</a:t>
              </a:r>
              <a:endParaRPr lang="de-CH" sz="13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10528004" y="719368"/>
              <a:ext cx="648072" cy="62460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de-CH" sz="1800" dirty="0">
                  <a:solidFill>
                    <a:srgbClr val="666666"/>
                  </a:solidFill>
                  <a:latin typeface="FontAwesome" pitchFamily="50" charset="0"/>
                </a:rPr>
                <a:t></a:t>
              </a:r>
              <a:endParaRPr lang="de-CH" sz="1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9" name="Gerade Verbindung 128"/>
          <p:cNvCxnSpPr/>
          <p:nvPr/>
        </p:nvCxnSpPr>
        <p:spPr>
          <a:xfrm flipV="1">
            <a:off x="7594798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/>
          <p:nvPr/>
        </p:nvCxnSpPr>
        <p:spPr>
          <a:xfrm flipV="1">
            <a:off x="10511850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bgerundetes Rechteck 41"/>
          <p:cNvSpPr/>
          <p:nvPr/>
        </p:nvSpPr>
        <p:spPr>
          <a:xfrm>
            <a:off x="2329830" y="2249810"/>
            <a:ext cx="7857901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Prozessfilter</a:t>
            </a:r>
            <a:endParaRPr lang="de-CH" sz="1300" dirty="0">
              <a:solidFill>
                <a:srgbClr val="CCCCCC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4924" y="2321819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Abgerundetes Rechteck 66"/>
          <p:cNvSpPr/>
          <p:nvPr/>
        </p:nvSpPr>
        <p:spPr>
          <a:xfrm>
            <a:off x="4143460" y="812106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u="sng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CH" sz="1300" b="1" dirty="0">
                <a:latin typeface="Arial" panose="020B0604020202020204" pitchFamily="34" charset="0"/>
                <a:cs typeface="Arial" panose="020B0604020202020204" pitchFamily="34" charset="0"/>
              </a:rPr>
              <a:t>eiter</a:t>
            </a:r>
            <a:r>
              <a:rPr lang="de-CH" sz="1300" b="1" dirty="0"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>
                <a:solidFill>
                  <a:schemeClr val="bg1"/>
                </a:solidFill>
                <a:latin typeface="FontAwesome" pitchFamily="50" charset="0"/>
              </a:rPr>
              <a:t></a:t>
            </a:r>
            <a:endParaRPr lang="de-CH" sz="1300" b="1" dirty="0">
              <a:latin typeface="FontAwesome" pitchFamily="50" charset="0"/>
            </a:endParaRPr>
          </a:p>
        </p:txBody>
      </p:sp>
      <p:sp>
        <p:nvSpPr>
          <p:cNvPr id="68" name="Abgerundetes Rechteck 67"/>
          <p:cNvSpPr/>
          <p:nvPr/>
        </p:nvSpPr>
        <p:spPr>
          <a:xfrm>
            <a:off x="2370196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>
                <a:solidFill>
                  <a:srgbClr val="333333"/>
                </a:solidFill>
                <a:latin typeface="FontAwesome" pitchFamily="50" charset="0"/>
              </a:rPr>
              <a:t>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u="sng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de-CH" sz="13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urück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72" name="Abgerundetes Rechteck 71"/>
          <p:cNvSpPr/>
          <p:nvPr/>
        </p:nvSpPr>
        <p:spPr>
          <a:xfrm>
            <a:off x="5922452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Wieder</a:t>
            </a:r>
            <a:r>
              <a:rPr lang="de-CH" sz="13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orlage</a:t>
            </a:r>
            <a:r>
              <a:rPr lang="de-CH" sz="1300" b="1" dirty="0">
                <a:solidFill>
                  <a:srgbClr val="333333"/>
                </a:solidFill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Gerade Verbindung 70"/>
          <p:cNvCxnSpPr/>
          <p:nvPr/>
        </p:nvCxnSpPr>
        <p:spPr>
          <a:xfrm>
            <a:off x="2338859" y="1416695"/>
            <a:ext cx="15148312" cy="0"/>
          </a:xfrm>
          <a:prstGeom prst="line">
            <a:avLst/>
          </a:prstGeom>
          <a:ln w="2857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9971707" y="-114301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4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20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7111383" y="-114301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4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20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Grafik 3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136" y="4678048"/>
            <a:ext cx="414712" cy="414712"/>
          </a:xfrm>
          <a:prstGeom prst="rect">
            <a:avLst/>
          </a:prstGeom>
        </p:spPr>
      </p:pic>
      <p:sp>
        <p:nvSpPr>
          <p:cNvPr id="96" name="Textfeld 95"/>
          <p:cNvSpPr txBox="1"/>
          <p:nvPr/>
        </p:nvSpPr>
        <p:spPr>
          <a:xfrm>
            <a:off x="16884475" y="719368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CCCCCC"/>
                </a:solidFill>
                <a:latin typeface="FontAwesome" pitchFamily="50" charset="0"/>
              </a:rPr>
              <a:t></a:t>
            </a:r>
            <a:endParaRPr lang="de-CH" sz="36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16347763" y="719368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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0" y="-1"/>
            <a:ext cx="2017220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9" name="Rechteck 98"/>
          <p:cNvSpPr/>
          <p:nvPr/>
        </p:nvSpPr>
        <p:spPr>
          <a:xfrm>
            <a:off x="1" y="0"/>
            <a:ext cx="1027138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3" name="Textfeld 132"/>
          <p:cNvSpPr txBox="1"/>
          <p:nvPr/>
        </p:nvSpPr>
        <p:spPr>
          <a:xfrm>
            <a:off x="1205833" y="41851"/>
            <a:ext cx="614162" cy="5409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FEFEFE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40" name="Textfeld 139"/>
          <p:cNvSpPr txBox="1"/>
          <p:nvPr/>
        </p:nvSpPr>
        <p:spPr>
          <a:xfrm>
            <a:off x="212529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</a:t>
            </a:r>
          </a:p>
        </p:txBody>
      </p:sp>
      <p:sp>
        <p:nvSpPr>
          <p:cNvPr id="4" name="Rechteck 3"/>
          <p:cNvSpPr/>
          <p:nvPr/>
        </p:nvSpPr>
        <p:spPr>
          <a:xfrm>
            <a:off x="1" y="1363544"/>
            <a:ext cx="2016271" cy="531867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Personen (1)</a:t>
            </a:r>
            <a:endParaRPr lang="de-C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Abgerundetes Rechteck 141"/>
          <p:cNvSpPr/>
          <p:nvPr/>
        </p:nvSpPr>
        <p:spPr>
          <a:xfrm>
            <a:off x="108510" y="784050"/>
            <a:ext cx="1800200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Suche nach…</a:t>
            </a:r>
            <a:endParaRPr lang="de-CH" sz="1300" dirty="0">
              <a:solidFill>
                <a:srgbClr val="CCCCCC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1" y="1886489"/>
            <a:ext cx="2016271" cy="531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Schmucki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Thomas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786459" y="1887003"/>
            <a:ext cx="328264" cy="90515"/>
          </a:xfrm>
          <a:prstGeom prst="triangle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8" name="Rechteck 147"/>
          <p:cNvSpPr/>
          <p:nvPr/>
        </p:nvSpPr>
        <p:spPr>
          <a:xfrm>
            <a:off x="6974" y="3479658"/>
            <a:ext cx="2016271" cy="531867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  <a:endParaRPr lang="de-C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6974" y="4011525"/>
            <a:ext cx="2016271" cy="531867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Geschäftsvorfälle</a:t>
            </a:r>
            <a:endParaRPr lang="de-C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974" y="2415924"/>
            <a:ext cx="2016271" cy="531867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Netzwerk</a:t>
            </a:r>
            <a:endParaRPr lang="de-C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6972" y="4543392"/>
            <a:ext cx="2016271" cy="531867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  <a:endParaRPr lang="de-C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6973" y="2947791"/>
            <a:ext cx="2016271" cy="531867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  <a:endParaRPr lang="de-C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 Verbindung 7"/>
          <p:cNvCxnSpPr/>
          <p:nvPr/>
        </p:nvCxnSpPr>
        <p:spPr>
          <a:xfrm flipH="1">
            <a:off x="0" y="2947791"/>
            <a:ext cx="20232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152"/>
          <p:cNvCxnSpPr/>
          <p:nvPr/>
        </p:nvCxnSpPr>
        <p:spPr>
          <a:xfrm flipH="1">
            <a:off x="0" y="3496612"/>
            <a:ext cx="20232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153"/>
          <p:cNvCxnSpPr/>
          <p:nvPr/>
        </p:nvCxnSpPr>
        <p:spPr>
          <a:xfrm flipH="1">
            <a:off x="0" y="4018177"/>
            <a:ext cx="20232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 flipH="1">
            <a:off x="0" y="4543392"/>
            <a:ext cx="20232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155"/>
          <p:cNvCxnSpPr/>
          <p:nvPr/>
        </p:nvCxnSpPr>
        <p:spPr>
          <a:xfrm flipH="1">
            <a:off x="0" y="5057259"/>
            <a:ext cx="20232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Gleichschenkliges Dreieck 156"/>
          <p:cNvSpPr/>
          <p:nvPr/>
        </p:nvSpPr>
        <p:spPr>
          <a:xfrm rot="10800000">
            <a:off x="786459" y="2416418"/>
            <a:ext cx="328264" cy="9051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2" name="Textfeld 131"/>
          <p:cNvSpPr txBox="1"/>
          <p:nvPr/>
        </p:nvSpPr>
        <p:spPr>
          <a:xfrm>
            <a:off x="4969196" y="-1"/>
            <a:ext cx="2625602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 Telefon mit</a:t>
            </a:r>
            <a:endParaRPr lang="de-CH" sz="1600" dirty="0" smtClean="0">
              <a:solidFill>
                <a:srgbClr val="006C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200" dirty="0" err="1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Schmucki</a:t>
            </a:r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Thomas (WALBU…</a:t>
            </a:r>
            <a:endParaRPr lang="de-CH" sz="1200" dirty="0">
              <a:solidFill>
                <a:srgbClr val="006C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338859" y="1970734"/>
            <a:ext cx="8208912" cy="28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8" name="Rechteck 157"/>
          <p:cNvSpPr/>
          <p:nvPr/>
        </p:nvSpPr>
        <p:spPr>
          <a:xfrm>
            <a:off x="4338719" y="1970865"/>
            <a:ext cx="1427875" cy="28800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9" name="Rechteck 158"/>
          <p:cNvSpPr/>
          <p:nvPr/>
        </p:nvSpPr>
        <p:spPr>
          <a:xfrm>
            <a:off x="2347704" y="1970865"/>
            <a:ext cx="1991015" cy="28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0" name="Textfeld 159"/>
          <p:cNvSpPr txBox="1"/>
          <p:nvPr/>
        </p:nvSpPr>
        <p:spPr>
          <a:xfrm>
            <a:off x="2338859" y="1629477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 / Firma suchen</a:t>
            </a:r>
            <a:endParaRPr lang="de-CH" sz="13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Textfeld 160"/>
          <p:cNvSpPr txBox="1"/>
          <p:nvPr/>
        </p:nvSpPr>
        <p:spPr>
          <a:xfrm>
            <a:off x="4369055" y="1629477"/>
            <a:ext cx="214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solidFill>
                  <a:srgbClr val="006C86"/>
                </a:solidFill>
                <a:latin typeface="FontAwesome" pitchFamily="50" charset="0"/>
              </a:rPr>
              <a:t> </a:t>
            </a:r>
            <a:r>
              <a:rPr lang="de-CH" sz="1300" b="1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Prozesswahl</a:t>
            </a:r>
            <a:endParaRPr lang="de-CH" sz="1300" b="1" dirty="0">
              <a:solidFill>
                <a:srgbClr val="006C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044398" y="1970733"/>
            <a:ext cx="6442773" cy="28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3" name="Textfeld 162"/>
          <p:cNvSpPr txBox="1"/>
          <p:nvPr/>
        </p:nvSpPr>
        <p:spPr>
          <a:xfrm>
            <a:off x="11044397" y="1629477"/>
            <a:ext cx="46519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Eingangskommunikation</a:t>
            </a:r>
            <a:endParaRPr lang="de-CH" sz="13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Abgerundetes Rechteck 163"/>
          <p:cNvSpPr/>
          <p:nvPr/>
        </p:nvSpPr>
        <p:spPr>
          <a:xfrm>
            <a:off x="16381671" y="2202332"/>
            <a:ext cx="1072655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Textfeld 164"/>
          <p:cNvSpPr txBox="1"/>
          <p:nvPr/>
        </p:nvSpPr>
        <p:spPr>
          <a:xfrm>
            <a:off x="14325886" y="2269730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Servicelinie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Abgerundetes Rechteck 165"/>
          <p:cNvSpPr/>
          <p:nvPr/>
        </p:nvSpPr>
        <p:spPr>
          <a:xfrm>
            <a:off x="13135308" y="2202332"/>
            <a:ext cx="1072655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Textfeld 166"/>
          <p:cNvSpPr txBox="1"/>
          <p:nvPr/>
        </p:nvSpPr>
        <p:spPr>
          <a:xfrm>
            <a:off x="11079523" y="2269730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Eingangskanal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feld 167"/>
          <p:cNvSpPr txBox="1"/>
          <p:nvPr/>
        </p:nvSpPr>
        <p:spPr>
          <a:xfrm>
            <a:off x="11079523" y="10849743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Dokumente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Abgerundetes Rechteck 168"/>
          <p:cNvSpPr/>
          <p:nvPr/>
        </p:nvSpPr>
        <p:spPr>
          <a:xfrm>
            <a:off x="13135309" y="10849743"/>
            <a:ext cx="4319018" cy="2376264"/>
          </a:xfrm>
          <a:prstGeom prst="roundRect">
            <a:avLst>
              <a:gd name="adj" fmla="val 148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170" name="Textfeld 169"/>
          <p:cNvSpPr txBox="1"/>
          <p:nvPr/>
        </p:nvSpPr>
        <p:spPr>
          <a:xfrm>
            <a:off x="13172929" y="10995937"/>
            <a:ext cx="443162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Neues Dokument…   Aus Zwischenablage </a:t>
            </a:r>
            <a:r>
              <a:rPr lang="de-CH" sz="1300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einfüg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13135308" y="11425807"/>
            <a:ext cx="4316467" cy="497522"/>
          </a:xfrm>
          <a:prstGeom prst="rect">
            <a:avLst/>
          </a:prstGeom>
          <a:solidFill>
            <a:srgbClr val="EFEFEF"/>
          </a:solidFill>
          <a:ln w="317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1" name="Textfeld 170"/>
          <p:cNvSpPr txBox="1"/>
          <p:nvPr/>
        </p:nvSpPr>
        <p:spPr>
          <a:xfrm>
            <a:off x="13370369" y="11528374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Textfeld 171"/>
          <p:cNvSpPr txBox="1"/>
          <p:nvPr/>
        </p:nvSpPr>
        <p:spPr>
          <a:xfrm>
            <a:off x="16473986" y="11528374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Grösse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Gerade Verbindung 14"/>
          <p:cNvCxnSpPr/>
          <p:nvPr/>
        </p:nvCxnSpPr>
        <p:spPr>
          <a:xfrm>
            <a:off x="16473986" y="11528374"/>
            <a:ext cx="0" cy="292388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feld 173"/>
          <p:cNvSpPr txBox="1"/>
          <p:nvPr/>
        </p:nvSpPr>
        <p:spPr>
          <a:xfrm>
            <a:off x="16956483" y="2088234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600" dirty="0">
                <a:solidFill>
                  <a:srgbClr val="999999"/>
                </a:solidFill>
                <a:latin typeface="FontAwesome" pitchFamily="50" charset="0"/>
              </a:rPr>
              <a:t></a:t>
            </a:r>
            <a:endParaRPr lang="de-CH" sz="2400" dirty="0">
              <a:solidFill>
                <a:srgbClr val="9999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Abgerundetes Rechteck 174"/>
          <p:cNvSpPr/>
          <p:nvPr/>
        </p:nvSpPr>
        <p:spPr>
          <a:xfrm>
            <a:off x="16381671" y="2849866"/>
            <a:ext cx="1072655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Textfeld 175"/>
          <p:cNvSpPr txBox="1"/>
          <p:nvPr/>
        </p:nvSpPr>
        <p:spPr>
          <a:xfrm>
            <a:off x="14325886" y="2917264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Emotion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Abgerundetes Rechteck 176"/>
          <p:cNvSpPr/>
          <p:nvPr/>
        </p:nvSpPr>
        <p:spPr>
          <a:xfrm>
            <a:off x="13135308" y="2849866"/>
            <a:ext cx="1072655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Textfeld 177"/>
          <p:cNvSpPr txBox="1"/>
          <p:nvPr/>
        </p:nvSpPr>
        <p:spPr>
          <a:xfrm>
            <a:off x="11079523" y="2917264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Ausgangskanal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Textfeld 178"/>
          <p:cNvSpPr txBox="1"/>
          <p:nvPr/>
        </p:nvSpPr>
        <p:spPr>
          <a:xfrm>
            <a:off x="11079523" y="4125304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Dokumente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Abgerundetes Rechteck 179"/>
          <p:cNvSpPr/>
          <p:nvPr/>
        </p:nvSpPr>
        <p:spPr>
          <a:xfrm>
            <a:off x="13135308" y="3490394"/>
            <a:ext cx="1072655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15.02</a:t>
            </a:r>
            <a:r>
              <a:rPr lang="de-CH" sz="13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  <a:endParaRPr lang="de-CH" sz="13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Textfeld 180"/>
          <p:cNvSpPr txBox="1"/>
          <p:nvPr/>
        </p:nvSpPr>
        <p:spPr>
          <a:xfrm>
            <a:off x="11079523" y="3557792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Eingangsdatum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Abgerundetes Rechteck 181"/>
          <p:cNvSpPr/>
          <p:nvPr/>
        </p:nvSpPr>
        <p:spPr>
          <a:xfrm>
            <a:off x="13135308" y="4107751"/>
            <a:ext cx="4319018" cy="6525968"/>
          </a:xfrm>
          <a:prstGeom prst="roundRect">
            <a:avLst>
              <a:gd name="adj" fmla="val 1243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183" name="Textfeld 182"/>
          <p:cNvSpPr txBox="1"/>
          <p:nvPr/>
        </p:nvSpPr>
        <p:spPr>
          <a:xfrm>
            <a:off x="13716123" y="339273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600" dirty="0">
                <a:solidFill>
                  <a:srgbClr val="666666"/>
                </a:solidFill>
                <a:latin typeface="FontAwesome" pitchFamily="50" charset="0"/>
              </a:rPr>
              <a:t></a:t>
            </a:r>
            <a:endParaRPr lang="de-CH" sz="24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Textfeld 183"/>
          <p:cNvSpPr txBox="1"/>
          <p:nvPr/>
        </p:nvSpPr>
        <p:spPr>
          <a:xfrm>
            <a:off x="16949950" y="2751155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600" dirty="0">
                <a:solidFill>
                  <a:srgbClr val="999999"/>
                </a:solidFill>
                <a:latin typeface="FontAwesome" pitchFamily="50" charset="0"/>
              </a:rPr>
              <a:t></a:t>
            </a:r>
            <a:endParaRPr lang="de-CH" sz="2400" dirty="0">
              <a:solidFill>
                <a:srgbClr val="9999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feld 184"/>
          <p:cNvSpPr txBox="1"/>
          <p:nvPr/>
        </p:nvSpPr>
        <p:spPr>
          <a:xfrm>
            <a:off x="13722656" y="2088234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600" dirty="0">
                <a:solidFill>
                  <a:srgbClr val="999999"/>
                </a:solidFill>
                <a:latin typeface="FontAwesome" pitchFamily="50" charset="0"/>
              </a:rPr>
              <a:t></a:t>
            </a:r>
            <a:endParaRPr lang="de-CH" sz="2400" dirty="0">
              <a:solidFill>
                <a:srgbClr val="9999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Textfeld 185"/>
          <p:cNvSpPr txBox="1"/>
          <p:nvPr/>
        </p:nvSpPr>
        <p:spPr>
          <a:xfrm>
            <a:off x="13716123" y="2751155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600" dirty="0">
                <a:solidFill>
                  <a:srgbClr val="999999"/>
                </a:solidFill>
                <a:latin typeface="FontAwesome" pitchFamily="50" charset="0"/>
              </a:rPr>
              <a:t></a:t>
            </a:r>
            <a:endParaRPr lang="de-CH" sz="2400" dirty="0">
              <a:solidFill>
                <a:srgbClr val="9999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Abgerundetes Rechteck 187"/>
          <p:cNvSpPr/>
          <p:nvPr/>
        </p:nvSpPr>
        <p:spPr>
          <a:xfrm>
            <a:off x="2327449" y="2833941"/>
            <a:ext cx="8251301" cy="10392066"/>
          </a:xfrm>
          <a:prstGeom prst="roundRect">
            <a:avLst>
              <a:gd name="adj" fmla="val 464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192" name="Textfeld 191"/>
          <p:cNvSpPr txBox="1"/>
          <p:nvPr/>
        </p:nvSpPr>
        <p:spPr>
          <a:xfrm>
            <a:off x="5757139" y="1629477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Offene Vorgänge (0)</a:t>
            </a:r>
            <a:endParaRPr lang="de-CH" sz="13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Textfeld 192"/>
          <p:cNvSpPr txBox="1"/>
          <p:nvPr/>
        </p:nvSpPr>
        <p:spPr>
          <a:xfrm>
            <a:off x="1008136" y="10814823"/>
            <a:ext cx="2008795" cy="79208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de-CH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F8-Wizard</a:t>
            </a:r>
            <a:endParaRPr lang="de-CH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60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hteck 99"/>
          <p:cNvSpPr/>
          <p:nvPr/>
        </p:nvSpPr>
        <p:spPr>
          <a:xfrm>
            <a:off x="0" y="-1"/>
            <a:ext cx="2017220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8" name="Rechteck 137"/>
          <p:cNvSpPr/>
          <p:nvPr/>
        </p:nvSpPr>
        <p:spPr>
          <a:xfrm>
            <a:off x="996107" y="0"/>
            <a:ext cx="1027138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/>
          <p:cNvSpPr/>
          <p:nvPr/>
        </p:nvSpPr>
        <p:spPr>
          <a:xfrm>
            <a:off x="2016868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Textfeld 34"/>
          <p:cNvSpPr txBox="1"/>
          <p:nvPr/>
        </p:nvSpPr>
        <p:spPr>
          <a:xfrm>
            <a:off x="2016272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1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feld 131"/>
          <p:cNvSpPr txBox="1"/>
          <p:nvPr/>
        </p:nvSpPr>
        <p:spPr>
          <a:xfrm>
            <a:off x="4969196" y="-1"/>
            <a:ext cx="2625602" cy="624607"/>
          </a:xfrm>
          <a:prstGeom prst="rect">
            <a:avLst/>
          </a:prstGeom>
          <a:solidFill>
            <a:srgbClr val="FAFAFA"/>
          </a:solidFill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Eingangskommunikation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2023245" y="624606"/>
            <a:ext cx="15759930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7595443" y="-2"/>
            <a:ext cx="2917052" cy="768625"/>
          </a:xfrm>
          <a:prstGeom prst="rect">
            <a:avLst/>
          </a:prstGeom>
          <a:solidFill>
            <a:srgbClr val="FEFE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1" name="Textfeld 130"/>
          <p:cNvSpPr txBox="1"/>
          <p:nvPr/>
        </p:nvSpPr>
        <p:spPr>
          <a:xfrm>
            <a:off x="7594847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Kundenanfrage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Korrespondenz</a:t>
            </a:r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4969196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Gerade Verbindung 85"/>
          <p:cNvCxnSpPr/>
          <p:nvPr/>
        </p:nvCxnSpPr>
        <p:spPr>
          <a:xfrm>
            <a:off x="13716123" y="2249810"/>
            <a:ext cx="0" cy="11069487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/>
          <p:cNvSpPr/>
          <p:nvPr/>
        </p:nvSpPr>
        <p:spPr>
          <a:xfrm>
            <a:off x="13860139" y="11057484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4200432" y="11096451"/>
            <a:ext cx="110959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Know-How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13954258" y="11488824"/>
            <a:ext cx="3497518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Suchen</a:t>
            </a:r>
            <a:endParaRPr lang="de-CH" sz="13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13954258" y="12044314"/>
            <a:ext cx="3497518" cy="127498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uppieren 21"/>
          <p:cNvGrpSpPr/>
          <p:nvPr/>
        </p:nvGrpSpPr>
        <p:grpSpPr>
          <a:xfrm>
            <a:off x="7607583" y="717122"/>
            <a:ext cx="2364124" cy="626851"/>
            <a:chOff x="9179619" y="717122"/>
            <a:chExt cx="2364124" cy="626851"/>
          </a:xfrm>
        </p:grpSpPr>
        <p:sp>
          <p:nvSpPr>
            <p:cNvPr id="69" name="Textfeld 68"/>
            <p:cNvSpPr txBox="1"/>
            <p:nvPr/>
          </p:nvSpPr>
          <p:spPr>
            <a:xfrm>
              <a:off x="9179619" y="717122"/>
              <a:ext cx="2364124" cy="62460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de-CH" sz="1300" dirty="0" smtClean="0">
                  <a:solidFill>
                    <a:srgbClr val="6666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Weitere </a:t>
              </a:r>
              <a:r>
                <a:rPr lang="de-CH" sz="1300" u="sng" dirty="0" smtClean="0">
                  <a:solidFill>
                    <a:srgbClr val="6666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de-CH" sz="1300" dirty="0" smtClean="0">
                  <a:solidFill>
                    <a:srgbClr val="6666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unktionen</a:t>
              </a:r>
              <a:endParaRPr lang="de-CH" sz="13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10528004" y="719368"/>
              <a:ext cx="648072" cy="62460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de-CH" sz="1800" dirty="0">
                  <a:solidFill>
                    <a:srgbClr val="666666"/>
                  </a:solidFill>
                  <a:latin typeface="FontAwesome" pitchFamily="50" charset="0"/>
                </a:rPr>
                <a:t></a:t>
              </a:r>
              <a:endParaRPr lang="de-CH" sz="1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9" name="Gerade Verbindung 128"/>
          <p:cNvCxnSpPr/>
          <p:nvPr/>
        </p:nvCxnSpPr>
        <p:spPr>
          <a:xfrm flipV="1">
            <a:off x="7594798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/>
          <p:nvPr/>
        </p:nvCxnSpPr>
        <p:spPr>
          <a:xfrm flipV="1">
            <a:off x="10511850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Abgerundetes Rechteck 133"/>
          <p:cNvSpPr/>
          <p:nvPr/>
        </p:nvSpPr>
        <p:spPr>
          <a:xfrm>
            <a:off x="13989653" y="3238177"/>
            <a:ext cx="3497518" cy="58816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66700"/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 Telefon mit </a:t>
            </a:r>
            <a:r>
              <a:rPr lang="de-CH" sz="1300" b="1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Thomas </a:t>
            </a:r>
            <a:r>
              <a:rPr lang="de-CH" sz="1300" b="1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Schmucki</a:t>
            </a:r>
            <a:r>
              <a:rPr lang="de-CH" sz="1300" b="1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 20 Minuten.</a:t>
            </a:r>
          </a:p>
        </p:txBody>
      </p:sp>
      <p:sp>
        <p:nvSpPr>
          <p:cNvPr id="9" name="Rechteck 8"/>
          <p:cNvSpPr/>
          <p:nvPr/>
        </p:nvSpPr>
        <p:spPr>
          <a:xfrm>
            <a:off x="2338859" y="1416695"/>
            <a:ext cx="3872068" cy="597346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Freihandform 4"/>
          <p:cNvSpPr/>
          <p:nvPr/>
        </p:nvSpPr>
        <p:spPr>
          <a:xfrm>
            <a:off x="5963104" y="1416695"/>
            <a:ext cx="1176338" cy="600075"/>
          </a:xfrm>
          <a:custGeom>
            <a:avLst/>
            <a:gdLst>
              <a:gd name="connsiteX0" fmla="*/ 1176338 w 1176338"/>
              <a:gd name="connsiteY0" fmla="*/ 309562 h 600075"/>
              <a:gd name="connsiteX1" fmla="*/ 995363 w 1176338"/>
              <a:gd name="connsiteY1" fmla="*/ 0 h 600075"/>
              <a:gd name="connsiteX2" fmla="*/ 4763 w 1176338"/>
              <a:gd name="connsiteY2" fmla="*/ 0 h 600075"/>
              <a:gd name="connsiteX3" fmla="*/ 0 w 1176338"/>
              <a:gd name="connsiteY3" fmla="*/ 595312 h 600075"/>
              <a:gd name="connsiteX4" fmla="*/ 985838 w 1176338"/>
              <a:gd name="connsiteY4" fmla="*/ 600075 h 600075"/>
              <a:gd name="connsiteX5" fmla="*/ 1176338 w 1176338"/>
              <a:gd name="connsiteY5" fmla="*/ 309562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6338" h="600075">
                <a:moveTo>
                  <a:pt x="1176338" y="309562"/>
                </a:moveTo>
                <a:lnTo>
                  <a:pt x="995363" y="0"/>
                </a:lnTo>
                <a:lnTo>
                  <a:pt x="4763" y="0"/>
                </a:lnTo>
                <a:cubicBezTo>
                  <a:pt x="3175" y="198437"/>
                  <a:pt x="1588" y="396875"/>
                  <a:pt x="0" y="595312"/>
                </a:cubicBezTo>
                <a:lnTo>
                  <a:pt x="985838" y="600075"/>
                </a:lnTo>
                <a:lnTo>
                  <a:pt x="1176338" y="309562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" name="Abgerundetes Rechteck 41"/>
          <p:cNvSpPr/>
          <p:nvPr/>
        </p:nvSpPr>
        <p:spPr>
          <a:xfrm>
            <a:off x="4558967" y="2249810"/>
            <a:ext cx="2559271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410867" y="2319640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4558967" y="2825874"/>
            <a:ext cx="2559271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2410867" y="2895704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275" y="2321819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Abgerundetes Rechteck 51"/>
          <p:cNvSpPr/>
          <p:nvPr/>
        </p:nvSpPr>
        <p:spPr>
          <a:xfrm>
            <a:off x="4558967" y="3418132"/>
            <a:ext cx="2559271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2410867" y="3487962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275" y="3490141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echteck 26"/>
          <p:cNvSpPr/>
          <p:nvPr/>
        </p:nvSpPr>
        <p:spPr>
          <a:xfrm>
            <a:off x="14250387" y="4749482"/>
            <a:ext cx="3236784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Informationen zum Geschäftsvorfall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13910094" y="8713027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14250387" y="8751994"/>
            <a:ext cx="2013693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 (2)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673202"/>
              </p:ext>
            </p:extLst>
          </p:nvPr>
        </p:nvGraphicFramePr>
        <p:xfrm>
          <a:off x="14004213" y="9609782"/>
          <a:ext cx="3600400" cy="127058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600400"/>
              </a:tblGrid>
              <a:tr h="635294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16.06.2014 14:32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294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13.06.2014 09:12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5" name="TextBox 99"/>
          <p:cNvSpPr txBox="1"/>
          <p:nvPr/>
        </p:nvSpPr>
        <p:spPr>
          <a:xfrm>
            <a:off x="13910094" y="9133805"/>
            <a:ext cx="3744416" cy="33702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Offene Kommunikation:                </a:t>
            </a:r>
            <a:r>
              <a:rPr lang="de-CH" sz="13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 anzeigen</a:t>
            </a:r>
            <a:endParaRPr lang="de-CH" sz="13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3980890" y="2241546"/>
            <a:ext cx="3506281" cy="800352"/>
            <a:chOff x="1267868" y="5767117"/>
            <a:chExt cx="3506281" cy="700773"/>
          </a:xfrm>
        </p:grpSpPr>
        <p:sp>
          <p:nvSpPr>
            <p:cNvPr id="106" name="Abgerundetes Rechteck 105"/>
            <p:cNvSpPr/>
            <p:nvPr/>
          </p:nvSpPr>
          <p:spPr>
            <a:xfrm>
              <a:off x="1267868" y="5772158"/>
              <a:ext cx="3497518" cy="695732"/>
            </a:xfrm>
            <a:prstGeom prst="roundRect">
              <a:avLst>
                <a:gd name="adj" fmla="val 3448"/>
              </a:avLst>
            </a:prstGeom>
            <a:solidFill>
              <a:schemeClr val="accent6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de-CH" sz="13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André Wegmüller, 13.02.15 14:49:</a:t>
              </a:r>
            </a:p>
            <a:p>
              <a:pPr>
                <a:lnSpc>
                  <a:spcPct val="150000"/>
                </a:lnSpc>
              </a:pPr>
              <a:r>
                <a:rPr lang="de-CH" sz="13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Bitte ASAP Jahresplaner zusenden! -AWE</a:t>
              </a:r>
              <a:endParaRPr lang="de-CH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4427579" y="5767117"/>
              <a:ext cx="3465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600" dirty="0">
                  <a:solidFill>
                    <a:srgbClr val="333333"/>
                  </a:solidFill>
                  <a:latin typeface="FontAwesome" pitchFamily="50" charset="0"/>
                </a:rPr>
                <a:t></a:t>
              </a:r>
            </a:p>
          </p:txBody>
        </p:sp>
      </p:grpSp>
      <p:sp>
        <p:nvSpPr>
          <p:cNvPr id="67" name="Abgerundetes Rechteck 66"/>
          <p:cNvSpPr/>
          <p:nvPr/>
        </p:nvSpPr>
        <p:spPr>
          <a:xfrm>
            <a:off x="4143460" y="812106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u="sng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CH" sz="1300" b="1" dirty="0">
                <a:latin typeface="Arial" panose="020B0604020202020204" pitchFamily="34" charset="0"/>
                <a:cs typeface="Arial" panose="020B0604020202020204" pitchFamily="34" charset="0"/>
              </a:rPr>
              <a:t>eiter</a:t>
            </a:r>
            <a:r>
              <a:rPr lang="de-CH" sz="1300" b="1" dirty="0"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>
                <a:solidFill>
                  <a:schemeClr val="bg1"/>
                </a:solidFill>
                <a:latin typeface="FontAwesome" pitchFamily="50" charset="0"/>
              </a:rPr>
              <a:t></a:t>
            </a:r>
            <a:endParaRPr lang="de-CH" sz="1300" b="1" dirty="0">
              <a:latin typeface="FontAwesome" pitchFamily="50" charset="0"/>
            </a:endParaRPr>
          </a:p>
        </p:txBody>
      </p:sp>
      <p:sp>
        <p:nvSpPr>
          <p:cNvPr id="68" name="Abgerundetes Rechteck 67"/>
          <p:cNvSpPr/>
          <p:nvPr/>
        </p:nvSpPr>
        <p:spPr>
          <a:xfrm>
            <a:off x="2370196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>
                <a:solidFill>
                  <a:srgbClr val="333333"/>
                </a:solidFill>
                <a:latin typeface="FontAwesome" pitchFamily="50" charset="0"/>
              </a:rPr>
              <a:t>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u="sng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de-CH" sz="13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urück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72" name="Abgerundetes Rechteck 71"/>
          <p:cNvSpPr/>
          <p:nvPr/>
        </p:nvSpPr>
        <p:spPr>
          <a:xfrm>
            <a:off x="5922452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Wieder</a:t>
            </a:r>
            <a:r>
              <a:rPr lang="de-CH" sz="13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orlage</a:t>
            </a:r>
            <a:r>
              <a:rPr lang="de-CH" sz="1300" b="1" dirty="0">
                <a:solidFill>
                  <a:srgbClr val="333333"/>
                </a:solidFill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865945" y="156088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dirty="0">
                <a:solidFill>
                  <a:srgbClr val="20AE68"/>
                </a:solidFill>
                <a:latin typeface="FontAwesome" pitchFamily="50" charset="0"/>
              </a:rPr>
              <a:t>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2394503" y="1536848"/>
            <a:ext cx="16407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Anfrage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erfassen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4410727" y="1536848"/>
            <a:ext cx="26574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</a:t>
            </a: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Korrespondenz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0" name="Group 145"/>
          <p:cNvGrpSpPr/>
          <p:nvPr/>
        </p:nvGrpSpPr>
        <p:grpSpPr>
          <a:xfrm>
            <a:off x="6947244" y="1416695"/>
            <a:ext cx="199787" cy="597346"/>
            <a:chOff x="5445608" y="624605"/>
            <a:chExt cx="324036" cy="648073"/>
          </a:xfrm>
        </p:grpSpPr>
        <p:cxnSp>
          <p:nvCxnSpPr>
            <p:cNvPr id="111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hteck 112"/>
          <p:cNvSpPr/>
          <p:nvPr/>
        </p:nvSpPr>
        <p:spPr>
          <a:xfrm>
            <a:off x="7219039" y="1536848"/>
            <a:ext cx="26574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Anzeige </a:t>
            </a:r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Dokument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9235263" y="1536848"/>
            <a:ext cx="17607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Auswahl </a:t>
            </a:r>
            <a:r>
              <a:rPr lang="de-CH" sz="1400" dirty="0" err="1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Give-Away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11483280" y="1536848"/>
            <a:ext cx="16166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Nachfass-Termin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5" name="Group 145"/>
          <p:cNvGrpSpPr/>
          <p:nvPr/>
        </p:nvGrpSpPr>
        <p:grpSpPr>
          <a:xfrm>
            <a:off x="4173584" y="1416695"/>
            <a:ext cx="199787" cy="597346"/>
            <a:chOff x="5445608" y="624605"/>
            <a:chExt cx="324036" cy="648073"/>
          </a:xfrm>
        </p:grpSpPr>
        <p:cxnSp>
          <p:nvCxnSpPr>
            <p:cNvPr id="92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45"/>
          <p:cNvGrpSpPr/>
          <p:nvPr/>
        </p:nvGrpSpPr>
        <p:grpSpPr>
          <a:xfrm>
            <a:off x="9018126" y="1416695"/>
            <a:ext cx="199787" cy="597346"/>
            <a:chOff x="5445608" y="624605"/>
            <a:chExt cx="324036" cy="648073"/>
          </a:xfrm>
        </p:grpSpPr>
        <p:cxnSp>
          <p:nvCxnSpPr>
            <p:cNvPr id="124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45"/>
          <p:cNvGrpSpPr/>
          <p:nvPr/>
        </p:nvGrpSpPr>
        <p:grpSpPr>
          <a:xfrm>
            <a:off x="11129648" y="1416695"/>
            <a:ext cx="199787" cy="597346"/>
            <a:chOff x="5445608" y="624605"/>
            <a:chExt cx="324036" cy="648073"/>
          </a:xfrm>
        </p:grpSpPr>
        <p:cxnSp>
          <p:nvCxnSpPr>
            <p:cNvPr id="127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Abgerundetes Rechteck 102"/>
          <p:cNvSpPr/>
          <p:nvPr/>
        </p:nvSpPr>
        <p:spPr>
          <a:xfrm>
            <a:off x="13989653" y="3976629"/>
            <a:ext cx="3497518" cy="58816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66700"/>
            <a:r>
              <a:rPr lang="de-CH" sz="13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Kunde: Bernhard Egger</a:t>
            </a:r>
          </a:p>
          <a:p>
            <a:pPr marL="266700"/>
            <a:r>
              <a:rPr lang="de-CH" sz="13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Betrifft Bestellung 12-3472-42.</a:t>
            </a:r>
          </a:p>
        </p:txBody>
      </p:sp>
      <p:cxnSp>
        <p:nvCxnSpPr>
          <p:cNvPr id="3" name="Gerade Verbindung 2"/>
          <p:cNvCxnSpPr/>
          <p:nvPr/>
        </p:nvCxnSpPr>
        <p:spPr>
          <a:xfrm>
            <a:off x="2338859" y="2016164"/>
            <a:ext cx="15148312" cy="15404"/>
          </a:xfrm>
          <a:prstGeom prst="line">
            <a:avLst/>
          </a:prstGeom>
          <a:ln w="2857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2338859" y="1416695"/>
            <a:ext cx="15148312" cy="0"/>
          </a:xfrm>
          <a:prstGeom prst="line">
            <a:avLst/>
          </a:prstGeom>
          <a:ln w="2857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13910094" y="4703315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13980890" y="5084397"/>
            <a:ext cx="3470886" cy="2009793"/>
          </a:xfrm>
          <a:prstGeom prst="rect">
            <a:avLst/>
          </a:prstGeom>
        </p:spPr>
        <p:txBody>
          <a:bodyPr wrap="square" anchor="t">
            <a:noAutofit/>
          </a:bodyPr>
          <a:lstStyle>
            <a:defPPr>
              <a:defRPr lang="it-IT"/>
            </a:defPPr>
            <a:lvl1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  <a:defRPr sz="1400" u="sng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sz="1300" u="none" dirty="0" smtClean="0"/>
              <a:t>Erfasst am:		13.02.15 16:31</a:t>
            </a:r>
          </a:p>
          <a:p>
            <a:r>
              <a:rPr lang="de-CH" sz="1300" u="none" dirty="0"/>
              <a:t>	</a:t>
            </a:r>
            <a:r>
              <a:rPr lang="de-CH" sz="1300" u="none" dirty="0" smtClean="0"/>
              <a:t>			(vor 2 Tagen)</a:t>
            </a:r>
          </a:p>
          <a:p>
            <a:r>
              <a:rPr lang="de-CH" sz="1300" u="none" dirty="0" smtClean="0"/>
              <a:t>Erfasst von:		André Wegmüller</a:t>
            </a:r>
          </a:p>
          <a:p>
            <a:r>
              <a:rPr lang="de-CH" sz="1300" u="none" dirty="0" smtClean="0"/>
              <a:t>Eingangskanal:	Telefon</a:t>
            </a:r>
          </a:p>
          <a:p>
            <a:r>
              <a:rPr lang="de-CH" sz="1300" u="none" dirty="0" smtClean="0"/>
              <a:t>Ausgangskanal:	Telefon</a:t>
            </a:r>
          </a:p>
          <a:p>
            <a:endParaRPr lang="de-CH" sz="1300" u="none" dirty="0" smtClean="0"/>
          </a:p>
          <a:p>
            <a:r>
              <a:rPr lang="de-CH" sz="1300" u="none" dirty="0" smtClean="0"/>
              <a:t>Aktueller Schritt:	2 / 5</a:t>
            </a:r>
          </a:p>
          <a:p>
            <a:r>
              <a:rPr lang="de-CH" sz="1300" u="none" dirty="0"/>
              <a:t>Erfasst </a:t>
            </a:r>
            <a:r>
              <a:rPr lang="de-CH" sz="1300" u="none" dirty="0" smtClean="0"/>
              <a:t>am:		13.02.15 16:39</a:t>
            </a:r>
          </a:p>
          <a:p>
            <a:r>
              <a:rPr lang="de-CH" sz="1300" u="none" dirty="0"/>
              <a:t>	</a:t>
            </a:r>
            <a:r>
              <a:rPr lang="de-CH" sz="1300" u="none" dirty="0" smtClean="0"/>
              <a:t>			(vor 3 Minuten)</a:t>
            </a:r>
            <a:endParaRPr lang="de-CH" sz="1300" u="none" dirty="0"/>
          </a:p>
          <a:p>
            <a:r>
              <a:rPr lang="de-CH" sz="1300" u="none" dirty="0" smtClean="0"/>
              <a:t>Erfasst von:		André Wegmüller</a:t>
            </a:r>
          </a:p>
          <a:p>
            <a:r>
              <a:rPr lang="de-CH" sz="1300" u="none" dirty="0" smtClean="0"/>
              <a:t>Verantwortlich:	Beat Schwarzentrub</a:t>
            </a:r>
          </a:p>
          <a:p>
            <a:endParaRPr lang="de-CH" sz="1300" u="none" dirty="0" smtClean="0"/>
          </a:p>
          <a:p>
            <a:r>
              <a:rPr lang="de-CH" sz="1300" dirty="0" smtClean="0"/>
              <a:t>Alle Details…</a:t>
            </a:r>
          </a:p>
          <a:p>
            <a:r>
              <a:rPr lang="de-CH" sz="1300" dirty="0" smtClean="0"/>
              <a:t>Gehe zu Eingangskommunikation</a:t>
            </a:r>
            <a:endParaRPr lang="de-CH" sz="1300" dirty="0"/>
          </a:p>
        </p:txBody>
      </p:sp>
      <p:pic>
        <p:nvPicPr>
          <p:cNvPr id="36" name="Grafik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2629" y="3618366"/>
            <a:ext cx="226671" cy="267883"/>
          </a:xfrm>
          <a:prstGeom prst="rect">
            <a:avLst/>
          </a:prstGeom>
        </p:spPr>
      </p:pic>
      <p:sp>
        <p:nvSpPr>
          <p:cNvPr id="116" name="Textfeld 115"/>
          <p:cNvSpPr txBox="1"/>
          <p:nvPr/>
        </p:nvSpPr>
        <p:spPr>
          <a:xfrm>
            <a:off x="9971707" y="-114301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4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20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7111383" y="-114301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4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20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Grafik 3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2196" y="4678048"/>
            <a:ext cx="414712" cy="414712"/>
          </a:xfrm>
          <a:prstGeom prst="rect">
            <a:avLst/>
          </a:prstGeom>
        </p:spPr>
      </p:pic>
      <p:sp>
        <p:nvSpPr>
          <p:cNvPr id="119" name="Abgerundetes Rechteck 118"/>
          <p:cNvSpPr/>
          <p:nvPr/>
        </p:nvSpPr>
        <p:spPr>
          <a:xfrm>
            <a:off x="10041545" y="2249810"/>
            <a:ext cx="2549302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120" name="Textfeld 119"/>
          <p:cNvSpPr txBox="1"/>
          <p:nvPr/>
        </p:nvSpPr>
        <p:spPr>
          <a:xfrm>
            <a:off x="7893444" y="2319640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Abgerundetes Rechteck 121"/>
          <p:cNvSpPr/>
          <p:nvPr/>
        </p:nvSpPr>
        <p:spPr>
          <a:xfrm>
            <a:off x="10041545" y="2825874"/>
            <a:ext cx="2549302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136" name="Textfeld 135"/>
          <p:cNvSpPr txBox="1"/>
          <p:nvPr/>
        </p:nvSpPr>
        <p:spPr>
          <a:xfrm>
            <a:off x="7893444" y="2895704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0171" y="2321819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Gruppieren 47"/>
          <p:cNvGrpSpPr/>
          <p:nvPr/>
        </p:nvGrpSpPr>
        <p:grpSpPr>
          <a:xfrm>
            <a:off x="3729587" y="1800139"/>
            <a:ext cx="3377319" cy="1269476"/>
            <a:chOff x="1712206" y="1803403"/>
            <a:chExt cx="3377319" cy="12694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1" name="Rechteck 40"/>
            <p:cNvSpPr/>
            <p:nvPr/>
          </p:nvSpPr>
          <p:spPr>
            <a:xfrm>
              <a:off x="1712206" y="1992759"/>
              <a:ext cx="3377319" cy="10801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de-CH" sz="1300" dirty="0" smtClean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Erfasst </a:t>
              </a:r>
              <a:r>
                <a:rPr lang="de-CH" sz="1300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von André Wegmüller</a:t>
              </a:r>
            </a:p>
            <a:p>
              <a:pPr lvl="0"/>
              <a:r>
                <a:rPr lang="de-CH" sz="1300" dirty="0" smtClean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am </a:t>
              </a:r>
              <a:r>
                <a:rPr lang="de-CH" sz="1300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13.02.15 14:40 (vor 7 Minuten)</a:t>
              </a:r>
            </a:p>
            <a:p>
              <a:pPr lvl="0"/>
              <a:r>
                <a:rPr lang="de-CH" sz="1300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Abgeschlossen von André Wegmüller</a:t>
              </a:r>
            </a:p>
            <a:p>
              <a:pPr lvl="0"/>
              <a:r>
                <a:rPr lang="de-CH" sz="1300" dirty="0" smtClean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am </a:t>
              </a:r>
              <a:r>
                <a:rPr lang="de-CH" sz="1300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13.02.15 14:42 (vor 4 Minuten)</a:t>
              </a:r>
            </a:p>
            <a:p>
              <a:pPr lvl="0"/>
              <a:r>
                <a:rPr lang="de-CH" sz="1300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Durchlaufzeit: 2 Minuten</a:t>
              </a:r>
            </a:p>
          </p:txBody>
        </p:sp>
        <p:sp>
          <p:nvSpPr>
            <p:cNvPr id="43" name="Gleichschenkliges Dreieck 42"/>
            <p:cNvSpPr/>
            <p:nvPr/>
          </p:nvSpPr>
          <p:spPr>
            <a:xfrm>
              <a:off x="1928963" y="1803403"/>
              <a:ext cx="219653" cy="189356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CH" sz="13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chteck 46"/>
            <p:cNvSpPr/>
            <p:nvPr/>
          </p:nvSpPr>
          <p:spPr>
            <a:xfrm>
              <a:off x="1938927" y="1987427"/>
              <a:ext cx="207308" cy="45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43" name="Rechteck 142"/>
          <p:cNvSpPr/>
          <p:nvPr/>
        </p:nvSpPr>
        <p:spPr>
          <a:xfrm>
            <a:off x="14250387" y="8231614"/>
            <a:ext cx="1069524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Memos (1)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13921138" y="8185447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</a:t>
            </a: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146" name="Textfeld 145"/>
          <p:cNvSpPr txBox="1"/>
          <p:nvPr/>
        </p:nvSpPr>
        <p:spPr>
          <a:xfrm>
            <a:off x="13834739" y="309416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4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14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Textfeld 146"/>
          <p:cNvSpPr txBox="1"/>
          <p:nvPr/>
        </p:nvSpPr>
        <p:spPr>
          <a:xfrm>
            <a:off x="13834739" y="3826340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400" dirty="0">
                <a:solidFill>
                  <a:srgbClr val="666666"/>
                </a:solidFill>
                <a:latin typeface="FontAwesome" pitchFamily="50" charset="0"/>
              </a:rPr>
              <a:t></a:t>
            </a:r>
            <a:endParaRPr lang="de-CH" sz="14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16884475" y="719368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CCCCCC"/>
                </a:solidFill>
                <a:latin typeface="FontAwesome" pitchFamily="50" charset="0"/>
              </a:rPr>
              <a:t></a:t>
            </a:r>
            <a:endParaRPr lang="de-CH" sz="36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16347763" y="719368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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feld 100"/>
          <p:cNvSpPr txBox="1"/>
          <p:nvPr/>
        </p:nvSpPr>
        <p:spPr>
          <a:xfrm>
            <a:off x="1205833" y="41851"/>
            <a:ext cx="614162" cy="5409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15" name="Textfeld 114"/>
          <p:cNvSpPr txBox="1"/>
          <p:nvPr/>
        </p:nvSpPr>
        <p:spPr>
          <a:xfrm>
            <a:off x="212529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  <a:latin typeface="FontAwesome" pitchFamily="50" charset="0"/>
              </a:rPr>
              <a:t></a:t>
            </a:r>
          </a:p>
        </p:txBody>
      </p:sp>
      <p:pic>
        <p:nvPicPr>
          <p:cNvPr id="1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" y="1159657"/>
            <a:ext cx="2006975" cy="3929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9" name="Textfeld 138"/>
          <p:cNvSpPr txBox="1"/>
          <p:nvPr/>
        </p:nvSpPr>
        <p:spPr>
          <a:xfrm>
            <a:off x="11435" y="648072"/>
            <a:ext cx="2005784" cy="6246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Arbeitssicht</a:t>
            </a:r>
            <a:endParaRPr lang="de-CH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feld 139"/>
          <p:cNvSpPr txBox="1"/>
          <p:nvPr/>
        </p:nvSpPr>
        <p:spPr>
          <a:xfrm>
            <a:off x="2725189" y="11293904"/>
            <a:ext cx="2008795" cy="79208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de-CH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Prozesswizard</a:t>
            </a:r>
            <a:endParaRPr lang="de-CH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34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accent2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89159" y="4487705"/>
            <a:ext cx="16004858" cy="2248430"/>
          </a:xfrm>
        </p:spPr>
        <p:txBody>
          <a:bodyPr/>
          <a:lstStyle/>
          <a:p>
            <a:r>
              <a:rPr lang="de-CH" dirty="0" smtClean="0"/>
              <a:t>*** OLD ***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3632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3673697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-1" y="-1"/>
            <a:ext cx="3673103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3048494" y="0"/>
            <a:ext cx="624607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3058939" y="1"/>
            <a:ext cx="614162" cy="62460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0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  <a:latin typeface="FontAwesome" pitchFamily="50" charset="0"/>
              </a:rPr>
              <a:t>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14162" y="-1"/>
            <a:ext cx="2434332" cy="6246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Arbeitssicht</a:t>
            </a:r>
            <a:endParaRPr lang="de-CH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-1" y="1534665"/>
            <a:ext cx="3673103" cy="2592288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0" y="2393056"/>
            <a:ext cx="3673101" cy="431403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Box 4"/>
          <p:cNvSpPr txBox="1"/>
          <p:nvPr/>
        </p:nvSpPr>
        <p:spPr>
          <a:xfrm>
            <a:off x="140519" y="560218"/>
            <a:ext cx="1200347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i="1" dirty="0" smtClean="0">
                <a:solidFill>
                  <a:schemeClr val="bg1"/>
                </a:solidFill>
                <a:latin typeface="FontAwesome" pitchFamily="50" charset="0"/>
              </a:rPr>
              <a:t>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78434" y="539877"/>
            <a:ext cx="3206450" cy="7985269"/>
          </a:xfrm>
          <a:prstGeom prst="rect">
            <a:avLst/>
          </a:prstGeom>
          <a:noFill/>
        </p:spPr>
        <p:txBody>
          <a:bodyPr wrap="square" lIns="135642" tIns="67821" rIns="0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BSI CRM 12 (08-4T)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CRM Walbusch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…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 (12-85)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Scout 3 – 2014/6 </a:t>
            </a: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 …</a:t>
            </a:r>
            <a:endParaRPr lang="de-CH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Scout </a:t>
            </a:r>
            <a:r>
              <a:rPr lang="de-CH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 (14-4J)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Aktive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Kampagnen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Menü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Buchungen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Kurse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Standardverteiler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Tickets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Geschäftsvorfälle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Gesperrte Objekte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3673102" y="624606"/>
            <a:ext cx="14110073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630787" y="-2"/>
            <a:ext cx="2952328" cy="768625"/>
          </a:xfrm>
          <a:prstGeom prst="rect">
            <a:avLst/>
          </a:prstGeom>
          <a:solidFill>
            <a:srgbClr val="FEFE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662602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958311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73101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…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Bearbeiten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666112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Kundenanfrage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Gestartet am 13.02.15 13:44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15831595" y="885770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  <a:r>
              <a:rPr lang="de-CH" sz="1300" b="1" dirty="0"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>
                <a:solidFill>
                  <a:schemeClr val="bg1"/>
                </a:solidFill>
                <a:latin typeface="FontAwesome" pitchFamily="50" charset="0"/>
              </a:rPr>
              <a:t></a:t>
            </a:r>
            <a:endParaRPr lang="de-CH" sz="1300" b="1" dirty="0">
              <a:latin typeface="FontAwesome" pitchFamily="50" charset="0"/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3863167" y="885770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>
                <a:solidFill>
                  <a:srgbClr val="333333"/>
                </a:solidFill>
                <a:latin typeface="FontAwesome" pitchFamily="50" charset="0"/>
              </a:rPr>
              <a:t>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6011267" y="2091780"/>
            <a:ext cx="3960440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863167" y="2161610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6011267" y="2667844"/>
            <a:ext cx="396044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863167" y="2737674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715" y="2163789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rade Verbindung 2"/>
          <p:cNvCxnSpPr/>
          <p:nvPr/>
        </p:nvCxnSpPr>
        <p:spPr>
          <a:xfrm>
            <a:off x="3863167" y="1704727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13167161" y="2091780"/>
            <a:ext cx="3960440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11019061" y="2161610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609" y="2163789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feld 54"/>
          <p:cNvSpPr txBox="1"/>
          <p:nvPr/>
        </p:nvSpPr>
        <p:spPr>
          <a:xfrm>
            <a:off x="6102925" y="763240"/>
            <a:ext cx="15645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Anfrage erfassen</a:t>
            </a:r>
          </a:p>
          <a:p>
            <a:r>
              <a:rPr lang="de-CH" sz="12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14:44</a:t>
            </a:r>
          </a:p>
          <a:p>
            <a:r>
              <a:rPr lang="de-CH" sz="12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</a:t>
            </a:r>
            <a:endParaRPr lang="de-CH" sz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8142574" y="768623"/>
            <a:ext cx="27363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14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Schriftliche Korrespondenz</a:t>
            </a:r>
          </a:p>
          <a:p>
            <a:r>
              <a:rPr lang="de-CH" sz="1200" b="0" dirty="0"/>
              <a:t>13.02.15 14:50</a:t>
            </a:r>
          </a:p>
          <a:p>
            <a:r>
              <a:rPr lang="de-CH" sz="1200" b="0" dirty="0"/>
              <a:t>André Wegmüller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10950886" y="768623"/>
            <a:ext cx="27363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Anzeige Dokument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Erfasser des Geschäftsvorfalls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Freihandform 66"/>
          <p:cNvSpPr/>
          <p:nvPr/>
        </p:nvSpPr>
        <p:spPr>
          <a:xfrm>
            <a:off x="7854542" y="769144"/>
            <a:ext cx="147637" cy="633412"/>
          </a:xfrm>
          <a:custGeom>
            <a:avLst/>
            <a:gdLst>
              <a:gd name="connsiteX0" fmla="*/ 0 w 147637"/>
              <a:gd name="connsiteY0" fmla="*/ 0 h 633412"/>
              <a:gd name="connsiteX1" fmla="*/ 0 w 147637"/>
              <a:gd name="connsiteY1" fmla="*/ 166687 h 633412"/>
              <a:gd name="connsiteX2" fmla="*/ 147637 w 147637"/>
              <a:gd name="connsiteY2" fmla="*/ 314324 h 633412"/>
              <a:gd name="connsiteX3" fmla="*/ 0 w 147637"/>
              <a:gd name="connsiteY3" fmla="*/ 461961 h 633412"/>
              <a:gd name="connsiteX4" fmla="*/ 0 w 147637"/>
              <a:gd name="connsiteY4" fmla="*/ 633412 h 633412"/>
              <a:gd name="connsiteX5" fmla="*/ 2381 w 147637"/>
              <a:gd name="connsiteY5" fmla="*/ 633412 h 63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637" h="633412">
                <a:moveTo>
                  <a:pt x="0" y="0"/>
                </a:moveTo>
                <a:lnTo>
                  <a:pt x="0" y="166687"/>
                </a:lnTo>
                <a:lnTo>
                  <a:pt x="147637" y="314324"/>
                </a:lnTo>
                <a:lnTo>
                  <a:pt x="0" y="461961"/>
                </a:lnTo>
                <a:lnTo>
                  <a:pt x="0" y="633412"/>
                </a:lnTo>
                <a:lnTo>
                  <a:pt x="2381" y="633412"/>
                </a:lnTo>
              </a:path>
            </a:pathLst>
          </a:custGeom>
          <a:noFill/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0" name="Freihandform 69"/>
          <p:cNvSpPr/>
          <p:nvPr/>
        </p:nvSpPr>
        <p:spPr>
          <a:xfrm>
            <a:off x="10777400" y="769144"/>
            <a:ext cx="147637" cy="633412"/>
          </a:xfrm>
          <a:custGeom>
            <a:avLst/>
            <a:gdLst>
              <a:gd name="connsiteX0" fmla="*/ 0 w 147637"/>
              <a:gd name="connsiteY0" fmla="*/ 0 h 633412"/>
              <a:gd name="connsiteX1" fmla="*/ 0 w 147637"/>
              <a:gd name="connsiteY1" fmla="*/ 166687 h 633412"/>
              <a:gd name="connsiteX2" fmla="*/ 147637 w 147637"/>
              <a:gd name="connsiteY2" fmla="*/ 314324 h 633412"/>
              <a:gd name="connsiteX3" fmla="*/ 0 w 147637"/>
              <a:gd name="connsiteY3" fmla="*/ 461961 h 633412"/>
              <a:gd name="connsiteX4" fmla="*/ 0 w 147637"/>
              <a:gd name="connsiteY4" fmla="*/ 633412 h 633412"/>
              <a:gd name="connsiteX5" fmla="*/ 2381 w 147637"/>
              <a:gd name="connsiteY5" fmla="*/ 633412 h 63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637" h="633412">
                <a:moveTo>
                  <a:pt x="0" y="0"/>
                </a:moveTo>
                <a:lnTo>
                  <a:pt x="0" y="166687"/>
                </a:lnTo>
                <a:lnTo>
                  <a:pt x="147637" y="314324"/>
                </a:lnTo>
                <a:lnTo>
                  <a:pt x="0" y="461961"/>
                </a:lnTo>
                <a:lnTo>
                  <a:pt x="0" y="633412"/>
                </a:lnTo>
                <a:lnTo>
                  <a:pt x="2381" y="633412"/>
                </a:lnTo>
              </a:path>
            </a:pathLst>
          </a:custGeom>
          <a:noFill/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6" name="Gerade Verbindung 75"/>
          <p:cNvCxnSpPr/>
          <p:nvPr/>
        </p:nvCxnSpPr>
        <p:spPr>
          <a:xfrm>
            <a:off x="5723235" y="769144"/>
            <a:ext cx="0" cy="647551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>
            <a:off x="14628541" y="769144"/>
            <a:ext cx="0" cy="647551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13505109" y="768623"/>
            <a:ext cx="10031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Nachfa</a:t>
            </a:r>
            <a:r>
              <a:rPr lang="de-CH" sz="14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de-CH" sz="12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</a:t>
            </a:r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Freihandform 78"/>
          <p:cNvSpPr/>
          <p:nvPr/>
        </p:nvSpPr>
        <p:spPr>
          <a:xfrm>
            <a:off x="13317887" y="769144"/>
            <a:ext cx="147637" cy="633412"/>
          </a:xfrm>
          <a:custGeom>
            <a:avLst/>
            <a:gdLst>
              <a:gd name="connsiteX0" fmla="*/ 0 w 147637"/>
              <a:gd name="connsiteY0" fmla="*/ 0 h 633412"/>
              <a:gd name="connsiteX1" fmla="*/ 0 w 147637"/>
              <a:gd name="connsiteY1" fmla="*/ 166687 h 633412"/>
              <a:gd name="connsiteX2" fmla="*/ 147637 w 147637"/>
              <a:gd name="connsiteY2" fmla="*/ 314324 h 633412"/>
              <a:gd name="connsiteX3" fmla="*/ 0 w 147637"/>
              <a:gd name="connsiteY3" fmla="*/ 461961 h 633412"/>
              <a:gd name="connsiteX4" fmla="*/ 0 w 147637"/>
              <a:gd name="connsiteY4" fmla="*/ 633412 h 633412"/>
              <a:gd name="connsiteX5" fmla="*/ 2381 w 147637"/>
              <a:gd name="connsiteY5" fmla="*/ 633412 h 63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637" h="633412">
                <a:moveTo>
                  <a:pt x="0" y="0"/>
                </a:moveTo>
                <a:lnTo>
                  <a:pt x="0" y="166687"/>
                </a:lnTo>
                <a:lnTo>
                  <a:pt x="147637" y="314324"/>
                </a:lnTo>
                <a:lnTo>
                  <a:pt x="0" y="461961"/>
                </a:lnTo>
                <a:lnTo>
                  <a:pt x="0" y="633412"/>
                </a:lnTo>
                <a:lnTo>
                  <a:pt x="2381" y="633412"/>
                </a:lnTo>
              </a:path>
            </a:pathLst>
          </a:custGeom>
          <a:noFill/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0" name="Rechteck 79"/>
          <p:cNvSpPr/>
          <p:nvPr/>
        </p:nvSpPr>
        <p:spPr>
          <a:xfrm>
            <a:off x="5847600" y="806723"/>
            <a:ext cx="3273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dirty="0">
                <a:latin typeface="FontAwesome" pitchFamily="50" charset="0"/>
              </a:rPr>
              <a:t></a:t>
            </a:r>
          </a:p>
        </p:txBody>
      </p:sp>
    </p:spTree>
    <p:extLst>
      <p:ext uri="{BB962C8B-B14F-4D97-AF65-F5344CB8AC3E}">
        <p14:creationId xmlns:p14="http://schemas.microsoft.com/office/powerpoint/2010/main" val="178981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3673697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-1" y="-1"/>
            <a:ext cx="3673103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3048494" y="0"/>
            <a:ext cx="624607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3058939" y="1"/>
            <a:ext cx="614162" cy="62460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0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  <a:latin typeface="FontAwesome" pitchFamily="50" charset="0"/>
              </a:rPr>
              <a:t>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14162" y="-1"/>
            <a:ext cx="2434332" cy="6246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Arbeitssicht</a:t>
            </a:r>
            <a:endParaRPr lang="de-CH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-1" y="1534665"/>
            <a:ext cx="3673103" cy="2592288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0" y="2393056"/>
            <a:ext cx="3673101" cy="431403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Box 4"/>
          <p:cNvSpPr txBox="1"/>
          <p:nvPr/>
        </p:nvSpPr>
        <p:spPr>
          <a:xfrm>
            <a:off x="140519" y="560218"/>
            <a:ext cx="1200347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i="1" dirty="0" smtClean="0">
                <a:solidFill>
                  <a:schemeClr val="bg1"/>
                </a:solidFill>
                <a:latin typeface="FontAwesome" pitchFamily="50" charset="0"/>
              </a:rPr>
              <a:t>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78434" y="539877"/>
            <a:ext cx="3206450" cy="7985269"/>
          </a:xfrm>
          <a:prstGeom prst="rect">
            <a:avLst/>
          </a:prstGeom>
          <a:noFill/>
        </p:spPr>
        <p:txBody>
          <a:bodyPr wrap="square" lIns="135642" tIns="67821" rIns="0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BSI CRM 12 (08-4T)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CRM Walbusch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…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 (12-85)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Scout 3 – 2014/6 </a:t>
            </a: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 …</a:t>
            </a:r>
            <a:endParaRPr lang="de-CH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Scout </a:t>
            </a:r>
            <a:r>
              <a:rPr lang="de-CH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 (14-4J)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Aktive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Kampagnen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Menü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Buchungen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Kurse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Standardverteiler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Tickets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Geschäftsvorfälle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Gesperrte Objekte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3673102" y="624606"/>
            <a:ext cx="14110073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630787" y="-2"/>
            <a:ext cx="2952328" cy="768625"/>
          </a:xfrm>
          <a:prstGeom prst="rect">
            <a:avLst/>
          </a:prstGeom>
          <a:solidFill>
            <a:srgbClr val="FEFE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662602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958311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73101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…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Bearbeiten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666112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Kundenanfrage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(Nicht identifiziert)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5723235" y="89115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  <a:r>
              <a:rPr lang="de-CH" sz="1300" b="1" dirty="0"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>
                <a:solidFill>
                  <a:schemeClr val="bg1"/>
                </a:solidFill>
                <a:latin typeface="FontAwesome" pitchFamily="50" charset="0"/>
              </a:rPr>
              <a:t></a:t>
            </a:r>
            <a:endParaRPr lang="de-CH" sz="1300" b="1" dirty="0">
              <a:latin typeface="FontAwesome" pitchFamily="50" charset="0"/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3863167" y="885770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>
                <a:solidFill>
                  <a:srgbClr val="333333"/>
                </a:solidFill>
                <a:latin typeface="FontAwesome" pitchFamily="50" charset="0"/>
              </a:rPr>
              <a:t>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6011267" y="2291836"/>
            <a:ext cx="3960440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863167" y="2361666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6011267" y="2867900"/>
            <a:ext cx="396044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863167" y="2937730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715" y="2363845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rade Verbindung 2"/>
          <p:cNvCxnSpPr/>
          <p:nvPr/>
        </p:nvCxnSpPr>
        <p:spPr>
          <a:xfrm>
            <a:off x="3863167" y="1981861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13167161" y="2291836"/>
            <a:ext cx="3960440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11019061" y="2361666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609" y="2363845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feld 54"/>
          <p:cNvSpPr txBox="1"/>
          <p:nvPr/>
        </p:nvSpPr>
        <p:spPr>
          <a:xfrm>
            <a:off x="8934471" y="763240"/>
            <a:ext cx="15645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Anfrage erfassen</a:t>
            </a:r>
          </a:p>
          <a:p>
            <a:r>
              <a:rPr lang="de-CH" sz="12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14:44</a:t>
            </a:r>
          </a:p>
          <a:p>
            <a:r>
              <a:rPr lang="de-CH" sz="12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</a:t>
            </a:r>
            <a:endParaRPr lang="de-CH" sz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10974120" y="768623"/>
            <a:ext cx="27363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14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Schriftliche Korrespondenz</a:t>
            </a:r>
          </a:p>
          <a:p>
            <a:r>
              <a:rPr lang="de-CH" sz="1200" b="0" dirty="0"/>
              <a:t>13.02.15 14:50</a:t>
            </a:r>
          </a:p>
          <a:p>
            <a:r>
              <a:rPr lang="de-CH" sz="1200" b="0" dirty="0"/>
              <a:t>André Wegmüller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13782432" y="768623"/>
            <a:ext cx="27363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Anzeige Dokument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Erfasser des Geschäftsvorfalls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Freihandform 66"/>
          <p:cNvSpPr/>
          <p:nvPr/>
        </p:nvSpPr>
        <p:spPr>
          <a:xfrm>
            <a:off x="10686088" y="769144"/>
            <a:ext cx="147637" cy="633412"/>
          </a:xfrm>
          <a:custGeom>
            <a:avLst/>
            <a:gdLst>
              <a:gd name="connsiteX0" fmla="*/ 0 w 147637"/>
              <a:gd name="connsiteY0" fmla="*/ 0 h 633412"/>
              <a:gd name="connsiteX1" fmla="*/ 0 w 147637"/>
              <a:gd name="connsiteY1" fmla="*/ 166687 h 633412"/>
              <a:gd name="connsiteX2" fmla="*/ 147637 w 147637"/>
              <a:gd name="connsiteY2" fmla="*/ 314324 h 633412"/>
              <a:gd name="connsiteX3" fmla="*/ 0 w 147637"/>
              <a:gd name="connsiteY3" fmla="*/ 461961 h 633412"/>
              <a:gd name="connsiteX4" fmla="*/ 0 w 147637"/>
              <a:gd name="connsiteY4" fmla="*/ 633412 h 633412"/>
              <a:gd name="connsiteX5" fmla="*/ 2381 w 147637"/>
              <a:gd name="connsiteY5" fmla="*/ 633412 h 63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637" h="633412">
                <a:moveTo>
                  <a:pt x="0" y="0"/>
                </a:moveTo>
                <a:lnTo>
                  <a:pt x="0" y="166687"/>
                </a:lnTo>
                <a:lnTo>
                  <a:pt x="147637" y="314324"/>
                </a:lnTo>
                <a:lnTo>
                  <a:pt x="0" y="461961"/>
                </a:lnTo>
                <a:lnTo>
                  <a:pt x="0" y="633412"/>
                </a:lnTo>
                <a:lnTo>
                  <a:pt x="2381" y="633412"/>
                </a:lnTo>
              </a:path>
            </a:pathLst>
          </a:custGeom>
          <a:noFill/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0" name="Freihandform 69"/>
          <p:cNvSpPr/>
          <p:nvPr/>
        </p:nvSpPr>
        <p:spPr>
          <a:xfrm>
            <a:off x="13608946" y="769144"/>
            <a:ext cx="147637" cy="633412"/>
          </a:xfrm>
          <a:custGeom>
            <a:avLst/>
            <a:gdLst>
              <a:gd name="connsiteX0" fmla="*/ 0 w 147637"/>
              <a:gd name="connsiteY0" fmla="*/ 0 h 633412"/>
              <a:gd name="connsiteX1" fmla="*/ 0 w 147637"/>
              <a:gd name="connsiteY1" fmla="*/ 166687 h 633412"/>
              <a:gd name="connsiteX2" fmla="*/ 147637 w 147637"/>
              <a:gd name="connsiteY2" fmla="*/ 314324 h 633412"/>
              <a:gd name="connsiteX3" fmla="*/ 0 w 147637"/>
              <a:gd name="connsiteY3" fmla="*/ 461961 h 633412"/>
              <a:gd name="connsiteX4" fmla="*/ 0 w 147637"/>
              <a:gd name="connsiteY4" fmla="*/ 633412 h 633412"/>
              <a:gd name="connsiteX5" fmla="*/ 2381 w 147637"/>
              <a:gd name="connsiteY5" fmla="*/ 633412 h 63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637" h="633412">
                <a:moveTo>
                  <a:pt x="0" y="0"/>
                </a:moveTo>
                <a:lnTo>
                  <a:pt x="0" y="166687"/>
                </a:lnTo>
                <a:lnTo>
                  <a:pt x="147637" y="314324"/>
                </a:lnTo>
                <a:lnTo>
                  <a:pt x="0" y="461961"/>
                </a:lnTo>
                <a:lnTo>
                  <a:pt x="0" y="633412"/>
                </a:lnTo>
                <a:lnTo>
                  <a:pt x="2381" y="633412"/>
                </a:lnTo>
              </a:path>
            </a:pathLst>
          </a:custGeom>
          <a:noFill/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6" name="Gerade Verbindung 75"/>
          <p:cNvCxnSpPr/>
          <p:nvPr/>
        </p:nvCxnSpPr>
        <p:spPr>
          <a:xfrm>
            <a:off x="8554781" y="769144"/>
            <a:ext cx="0" cy="647551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>
            <a:off x="17460087" y="769144"/>
            <a:ext cx="0" cy="647551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16336655" y="768623"/>
            <a:ext cx="10031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Nachfa</a:t>
            </a:r>
            <a:r>
              <a:rPr lang="de-CH" sz="14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de-CH" sz="12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</a:t>
            </a:r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Freihandform 78"/>
          <p:cNvSpPr/>
          <p:nvPr/>
        </p:nvSpPr>
        <p:spPr>
          <a:xfrm>
            <a:off x="16149433" y="769144"/>
            <a:ext cx="147637" cy="633412"/>
          </a:xfrm>
          <a:custGeom>
            <a:avLst/>
            <a:gdLst>
              <a:gd name="connsiteX0" fmla="*/ 0 w 147637"/>
              <a:gd name="connsiteY0" fmla="*/ 0 h 633412"/>
              <a:gd name="connsiteX1" fmla="*/ 0 w 147637"/>
              <a:gd name="connsiteY1" fmla="*/ 166687 h 633412"/>
              <a:gd name="connsiteX2" fmla="*/ 147637 w 147637"/>
              <a:gd name="connsiteY2" fmla="*/ 314324 h 633412"/>
              <a:gd name="connsiteX3" fmla="*/ 0 w 147637"/>
              <a:gd name="connsiteY3" fmla="*/ 461961 h 633412"/>
              <a:gd name="connsiteX4" fmla="*/ 0 w 147637"/>
              <a:gd name="connsiteY4" fmla="*/ 633412 h 633412"/>
              <a:gd name="connsiteX5" fmla="*/ 2381 w 147637"/>
              <a:gd name="connsiteY5" fmla="*/ 633412 h 63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637" h="633412">
                <a:moveTo>
                  <a:pt x="0" y="0"/>
                </a:moveTo>
                <a:lnTo>
                  <a:pt x="0" y="166687"/>
                </a:lnTo>
                <a:lnTo>
                  <a:pt x="147637" y="314324"/>
                </a:lnTo>
                <a:lnTo>
                  <a:pt x="0" y="461961"/>
                </a:lnTo>
                <a:lnTo>
                  <a:pt x="0" y="633412"/>
                </a:lnTo>
                <a:lnTo>
                  <a:pt x="2381" y="633412"/>
                </a:lnTo>
              </a:path>
            </a:pathLst>
          </a:custGeom>
          <a:noFill/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0" name="Rechteck 79"/>
          <p:cNvSpPr/>
          <p:nvPr/>
        </p:nvSpPr>
        <p:spPr>
          <a:xfrm>
            <a:off x="8679146" y="806723"/>
            <a:ext cx="3273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dirty="0">
                <a:latin typeface="FontAwesome" pitchFamily="50" charset="0"/>
              </a:rPr>
              <a:t>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3863167" y="1365908"/>
            <a:ext cx="2364124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Funktionen</a:t>
            </a:r>
            <a:endParaRPr lang="de-CH" sz="13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5219179" y="1368154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8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11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1236</Words>
  <Application>Microsoft Office PowerPoint</Application>
  <PresentationFormat>Benutzerdefiniert</PresentationFormat>
  <Paragraphs>950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Tema di 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*** OLD ***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Wegmueller</dc:creator>
  <cp:lastModifiedBy>Beat Schwarzentrub</cp:lastModifiedBy>
  <cp:revision>171</cp:revision>
  <dcterms:created xsi:type="dcterms:W3CDTF">2014-05-28T14:50:04Z</dcterms:created>
  <dcterms:modified xsi:type="dcterms:W3CDTF">2015-02-25T14:13:57Z</dcterms:modified>
</cp:coreProperties>
</file>