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01" r:id="rId3"/>
    <p:sldId id="305" r:id="rId4"/>
    <p:sldId id="296" r:id="rId5"/>
    <p:sldId id="297" r:id="rId6"/>
    <p:sldId id="298" r:id="rId7"/>
    <p:sldId id="299" r:id="rId8"/>
    <p:sldId id="302" r:id="rId9"/>
    <p:sldId id="303" r:id="rId10"/>
    <p:sldId id="306" r:id="rId11"/>
    <p:sldId id="307" r:id="rId12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ABF"/>
    <a:srgbClr val="005E74"/>
    <a:srgbClr val="0082A1"/>
    <a:srgbClr val="60B1C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1" autoAdjust="0"/>
  </p:normalViewPr>
  <p:slideViewPr>
    <p:cSldViewPr>
      <p:cViewPr>
        <p:scale>
          <a:sx n="50" d="100"/>
          <a:sy n="50" d="100"/>
        </p:scale>
        <p:origin x="-1986" y="-690"/>
      </p:cViewPr>
      <p:guideLst>
        <p:guide orient="horz" pos="3931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1608515" y="3731770"/>
            <a:ext cx="14566149" cy="6557893"/>
          </a:xfrm>
        </p:spPr>
        <p:txBody>
          <a:bodyPr anchor="b"/>
          <a:lstStyle>
            <a:lvl1pPr>
              <a:lnSpc>
                <a:spcPts val="8599"/>
              </a:lnSpc>
              <a:defRPr sz="8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 einfügen</a:t>
            </a:r>
            <a:endParaRPr lang="de-CH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-4832386" y="11337065"/>
            <a:ext cx="4408724" cy="201337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1787012" eaLnBrk="1" fontAlgn="auto" latinLnBrk="0" hangingPunct="1">
              <a:lnSpc>
                <a:spcPts val="2931"/>
              </a:lnSpc>
              <a:spcBef>
                <a:spcPts val="0"/>
              </a:spcBef>
              <a:spcAft>
                <a:spcPts val="1173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Schrift:</a:t>
            </a:r>
            <a:br>
              <a:rPr kumimoji="0" lang="de-CH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</a:br>
            <a:r>
              <a:rPr kumimoji="0" lang="de-CH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2A1"/>
                </a:solidFill>
                <a:effectLst/>
                <a:uLnTx/>
                <a:uFillTx/>
              </a:rPr>
              <a:t>Text: </a:t>
            </a:r>
            <a: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Calibri, Fett, 42</a:t>
            </a:r>
            <a:b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endParaRPr kumimoji="0" lang="de-CH" sz="2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r" defTabSz="1787012" eaLnBrk="1" fontAlgn="auto" latinLnBrk="0" hangingPunct="1">
              <a:lnSpc>
                <a:spcPts val="2931"/>
              </a:lnSpc>
              <a:spcBef>
                <a:spcPts val="0"/>
              </a:spcBef>
              <a:spcAft>
                <a:spcPts val="1173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endParaRPr kumimoji="0" lang="de-CH" sz="25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23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9035603" y="765726"/>
            <a:ext cx="3725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 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19705" y="12817423"/>
            <a:ext cx="120643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Aufträge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9071312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9036711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 </a:t>
            </a:r>
            <a:r>
              <a:rPr lang="de-CH" sz="1400" smtClean="0">
                <a:latin typeface="Eyrhoavdoykqfqglrijbhcjkdbb" panose="020B0504030101020102" pitchFamily="34" charset="0"/>
              </a:rPr>
              <a:t>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35603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9036711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1886830" y="6549234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Preview-Modus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Auftträge-Page und 2002 PRD CTMS-Page gleichzeitig selektiert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249558" y="4857480"/>
            <a:ext cx="2526847" cy="1849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Bei Mehrfachselektion</a:t>
            </a:r>
          </a:p>
          <a:p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Aktionen oben rechts neben «Neuer Auftrag anlegen» anzeigen (Z.B</a:t>
            </a:r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.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Llöschen)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Bereich rechts zeigt einfach oberstes Element an (analog Outlook)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04384" y="1809955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21"/>
          <p:cNvSpPr/>
          <p:nvPr/>
        </p:nvSpPr>
        <p:spPr>
          <a:xfrm>
            <a:off x="3827374" y="756201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3827374" y="444522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891587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3809971" y="1806786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127" name="Rechteck 21"/>
          <p:cNvSpPr/>
          <p:nvPr/>
        </p:nvSpPr>
        <p:spPr>
          <a:xfrm>
            <a:off x="3827374" y="6427"/>
            <a:ext cx="914033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89087" y="3179742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795723" y="1222097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3802023" y="1679539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306740" y="11475005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017471" y="11497815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6962924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5349690" y="12289903"/>
            <a:ext cx="3429787" cy="477054"/>
            <a:chOff x="342677" y="11740841"/>
            <a:chExt cx="3429787" cy="477054"/>
          </a:xfrm>
        </p:grpSpPr>
        <p:sp>
          <p:nvSpPr>
            <p:cNvPr id="145" name="Rectangle 144"/>
            <p:cNvSpPr/>
            <p:nvPr/>
          </p:nvSpPr>
          <p:spPr>
            <a:xfrm>
              <a:off x="822890" y="11740841"/>
              <a:ext cx="45878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5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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339646" y="11748536"/>
              <a:ext cx="4491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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151133" y="11748536"/>
              <a:ext cx="5148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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71551" y="11748536"/>
              <a:ext cx="4491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80021" y="1174853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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2677" y="11740841"/>
              <a:ext cx="48282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</a:t>
              </a:r>
            </a:p>
          </p:txBody>
        </p:sp>
      </p:grpSp>
      <p:cxnSp>
        <p:nvCxnSpPr>
          <p:cNvPr id="151" name="Straight Connector 150"/>
          <p:cNvCxnSpPr/>
          <p:nvPr/>
        </p:nvCxnSpPr>
        <p:spPr>
          <a:xfrm flipH="1">
            <a:off x="3687961" y="11425807"/>
            <a:ext cx="51962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95356" y="3821987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342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6318346" y="72720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318346" y="64572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6300943" y="3818818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6318346" y="6427"/>
            <a:ext cx="1192955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6194203" y="1200671"/>
            <a:ext cx="5223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5191774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155283" y="12721951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879075" y="12793959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318346" y="12887766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9881678" y="1287429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86695" y="3234129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292995" y="3691571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245843" y="1061879"/>
            <a:ext cx="12218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Eigene Sicht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Firmen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Firma ABC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059939" y="1403677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 Crumb Navigation anstatt zurück Button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Auch bei Tablet?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bei Tablet vertikaler Breadcrumb?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2069582" y="11162303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machen wir damit?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22835" y="356344"/>
            <a:ext cx="2526847" cy="2977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Anstatt horizontaler Breadcrumb: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Vertikaler oberhalb der Tabelle (unterhalb Aktionen)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Zum zurück einfach nach oben Scrollen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Titel wäre obsolet, da Aufträge unterhalb von Firma ABC stünde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alternativ beim Swipe nach links wie im Tablet-Modus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94203" y="1748034"/>
            <a:ext cx="5238074" cy="172717"/>
            <a:chOff x="538659" y="4521423"/>
            <a:chExt cx="5238074" cy="17271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194203" y="2361044"/>
            <a:ext cx="5238074" cy="172717"/>
            <a:chOff x="538659" y="4521423"/>
            <a:chExt cx="5238074" cy="17271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Connector 72"/>
          <p:cNvCxnSpPr/>
          <p:nvPr/>
        </p:nvCxnSpPr>
        <p:spPr>
          <a:xfrm>
            <a:off x="6155283" y="30008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7396" y="46274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67396" y="5995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699899" y="3829353"/>
            <a:ext cx="2526847" cy="6836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TODO: Detail-Ansicht rechts anzeigen (Wechsel zu Baum mit Swipe-Geste links/rechts)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865161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1047884" y="3821987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55" name="Rechteck 18"/>
          <p:cNvSpPr/>
          <p:nvPr/>
        </p:nvSpPr>
        <p:spPr>
          <a:xfrm>
            <a:off x="10927805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16168462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472" y="342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" name="Rechteck 21"/>
          <p:cNvSpPr/>
          <p:nvPr/>
        </p:nvSpPr>
        <p:spPr>
          <a:xfrm>
            <a:off x="11070874" y="72720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070874" y="64572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053471" y="3818818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67" name="Rechteck 21"/>
          <p:cNvSpPr/>
          <p:nvPr/>
        </p:nvSpPr>
        <p:spPr>
          <a:xfrm>
            <a:off x="11070874" y="6427"/>
            <a:ext cx="1192955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0946731" y="1200671"/>
            <a:ext cx="5223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032587" y="5191774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0907811" y="12721951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631603" y="12793959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070874" y="12887766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4634206" y="1287429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1039223" y="3234129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1045523" y="3691571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10926861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2998371" y="1061879"/>
            <a:ext cx="12218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Eigene Sicht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Firmen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Firma ABC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0946731" y="1748034"/>
            <a:ext cx="5238074" cy="172717"/>
            <a:chOff x="538659" y="4521423"/>
            <a:chExt cx="5238074" cy="172717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10946731" y="2361044"/>
            <a:ext cx="5238074" cy="172717"/>
            <a:chOff x="538659" y="4521423"/>
            <a:chExt cx="5238074" cy="17271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10907811" y="30008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5419924" y="46274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419924" y="5995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83875" y="-23465"/>
            <a:ext cx="4824536" cy="1591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tangle 119"/>
          <p:cNvSpPr/>
          <p:nvPr/>
        </p:nvSpPr>
        <p:spPr>
          <a:xfrm>
            <a:off x="6102325" y="-23465"/>
            <a:ext cx="4824536" cy="13522264"/>
          </a:xfrm>
          <a:prstGeom prst="rect">
            <a:avLst/>
          </a:prstGeom>
          <a:solidFill>
            <a:schemeClr val="bg1"/>
          </a:solidFill>
          <a:ln>
            <a:solidFill>
              <a:srgbClr val="51A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Straight Connector 120"/>
          <p:cNvCxnSpPr/>
          <p:nvPr/>
        </p:nvCxnSpPr>
        <p:spPr>
          <a:xfrm flipH="1" flipV="1">
            <a:off x="6106392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462365" y="643483"/>
            <a:ext cx="3312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600" b="1" smtClean="0">
                <a:solidFill>
                  <a:srgbClr val="51AABF"/>
                </a:solidFill>
                <a:latin typeface="Eyrhoavdoykqfqglrijbhcjkdbb" pitchFamily="34" charset="0"/>
              </a:rPr>
              <a:t>Sichten</a:t>
            </a: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Eigene Sicht</a:t>
            </a: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Marketing</a:t>
            </a: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Administration</a:t>
            </a:r>
          </a:p>
          <a:p>
            <a:pPr>
              <a:lnSpc>
                <a:spcPct val="150000"/>
              </a:lnSpc>
            </a:pPr>
            <a:endParaRPr lang="de-CH" sz="1600" smtClean="0">
              <a:solidFill>
                <a:srgbClr val="51AABF"/>
              </a:solidFill>
              <a:latin typeface="Eyrhoavdoykqfqglrijbhcjkdbb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Telefonbuch</a:t>
            </a:r>
            <a:endParaRPr lang="de-CH" sz="1600" smtClean="0">
              <a:solidFill>
                <a:srgbClr val="51AABF"/>
              </a:solidFill>
              <a:latin typeface="Eyrhoavdoykqfqglrijbhcjkdbb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Prozesse</a:t>
            </a:r>
            <a:endParaRPr lang="de-CH" sz="1600">
              <a:solidFill>
                <a:srgbClr val="51AABF"/>
              </a:solidFill>
              <a:latin typeface="Eyrhoavdoykqfqglrijbhcjkdbb" pitchFamily="34" charset="0"/>
            </a:endParaRPr>
          </a:p>
          <a:p>
            <a:pPr>
              <a:lnSpc>
                <a:spcPct val="150000"/>
              </a:lnSpc>
            </a:pPr>
            <a:endParaRPr lang="de-CH" sz="1600" smtClean="0">
              <a:solidFill>
                <a:srgbClr val="51AABF"/>
              </a:solidFill>
              <a:latin typeface="Eyrhoavdoykqfqglrijbhcjkdbb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Abmelden</a:t>
            </a:r>
            <a:endParaRPr lang="de-CH" sz="1600">
              <a:solidFill>
                <a:srgbClr val="51AABF"/>
              </a:solidFill>
              <a:latin typeface="Eyrhoavdoykqfqglrijbhcjkdbb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372703" y="126779"/>
            <a:ext cx="4293182" cy="34959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>
                <a:solidFill>
                  <a:schemeClr val="tx1"/>
                </a:solidFill>
                <a:latin typeface="FontAwesome" pitchFamily="2" charset="0"/>
              </a:rPr>
              <a:t>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Suchen</a:t>
            </a:r>
            <a:endParaRPr lang="de-CH" sz="1400" smtClean="0">
              <a:solidFill>
                <a:schemeClr val="tx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3804384" y="1809955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9035603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9071312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9036711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827374" y="444522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891587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09971" y="1806786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3827374" y="6427"/>
            <a:ext cx="914033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35603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9036711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89087" y="3179742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028475" y="169367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043715" y="2568823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0037690" y="343291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043715" y="3864967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4966547" y="2136775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4981787" y="1689487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763795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95723" y="1222097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802023" y="1679539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266940" y="5396502"/>
            <a:ext cx="3057485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</a:t>
            </a:r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Variante 1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6740" y="11475005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17471" y="11497815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962924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5349690" y="12289903"/>
            <a:ext cx="3429787" cy="477054"/>
            <a:chOff x="342677" y="11740841"/>
            <a:chExt cx="3429787" cy="477054"/>
          </a:xfrm>
        </p:grpSpPr>
        <p:sp>
          <p:nvSpPr>
            <p:cNvPr id="139" name="Rectangle 138"/>
            <p:cNvSpPr/>
            <p:nvPr/>
          </p:nvSpPr>
          <p:spPr>
            <a:xfrm>
              <a:off x="822890" y="11740841"/>
              <a:ext cx="45878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5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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339646" y="11748536"/>
              <a:ext cx="4491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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51133" y="11748536"/>
              <a:ext cx="5148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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771551" y="11748536"/>
              <a:ext cx="4491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280021" y="1174853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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42677" y="11740841"/>
              <a:ext cx="48282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</a:t>
              </a:r>
            </a:p>
          </p:txBody>
        </p:sp>
      </p:grpSp>
      <p:cxnSp>
        <p:nvCxnSpPr>
          <p:cNvPr id="145" name="Straight Connector 144"/>
          <p:cNvCxnSpPr/>
          <p:nvPr/>
        </p:nvCxnSpPr>
        <p:spPr>
          <a:xfrm flipH="1">
            <a:off x="3687961" y="11425807"/>
            <a:ext cx="51962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147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0" name="Rectangle 149"/>
          <p:cNvSpPr/>
          <p:nvPr/>
        </p:nvSpPr>
        <p:spPr>
          <a:xfrm>
            <a:off x="1080815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r>
              <a:rPr lang="en-US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77901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3814728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78012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901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78012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77189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8713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78110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8713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0996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2520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07211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1075" y="-26887"/>
            <a:ext cx="252028" cy="12840888"/>
          </a:xfrm>
          <a:prstGeom prst="rect">
            <a:avLst/>
          </a:prstGeom>
          <a:gradFill>
            <a:gsLst>
              <a:gs pos="100000">
                <a:schemeClr val="accent5">
                  <a:alpha val="50000"/>
                  <a:lumMod val="100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Rectangle 126"/>
          <p:cNvSpPr/>
          <p:nvPr/>
        </p:nvSpPr>
        <p:spPr>
          <a:xfrm>
            <a:off x="1080815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r>
              <a:rPr lang="en-US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485597" y="6879902"/>
            <a:ext cx="3057485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</a:t>
            </a:r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Variante 2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11185620" y="765726"/>
            <a:ext cx="3725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 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11221329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182622" y="4983536"/>
            <a:ext cx="2526847" cy="948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Tabelle wird grösser wenn mehr Platz da ist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Offener Punkt: Horizontaler Scrollbar bei viellen Spalten?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9" name="Rechteck 21"/>
          <p:cNvSpPr/>
          <p:nvPr/>
        </p:nvSpPr>
        <p:spPr>
          <a:xfrm>
            <a:off x="11186728" y="1239105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Offen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2318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>
                <a:solidFill>
                  <a:srgbClr val="60B1C4"/>
                </a:solidFill>
                <a:latin typeface="FontAwesome" pitchFamily="2" charset="0"/>
              </a:rPr>
              <a:t>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11123835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21"/>
          <p:cNvSpPr/>
          <p:nvPr/>
        </p:nvSpPr>
        <p:spPr>
          <a:xfrm>
            <a:off x="3827374" y="6427"/>
            <a:ext cx="593816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			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21"/>
          <p:cNvSpPr/>
          <p:nvPr/>
        </p:nvSpPr>
        <p:spPr>
          <a:xfrm>
            <a:off x="11186728" y="3548672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10035"/>
              </p:ext>
            </p:extLst>
          </p:nvPr>
        </p:nvGraphicFramePr>
        <p:xfrm>
          <a:off x="3866262" y="1412863"/>
          <a:ext cx="6897533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944529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solidFill>
                          <a:schemeClr val="tx1"/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7" name="Rounded Rectangle 96"/>
          <p:cNvSpPr/>
          <p:nvPr/>
        </p:nvSpPr>
        <p:spPr>
          <a:xfrm>
            <a:off x="3850393" y="1763571"/>
            <a:ext cx="705741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102" name="Rectangle 101"/>
          <p:cNvSpPr/>
          <p:nvPr/>
        </p:nvSpPr>
        <p:spPr>
          <a:xfrm>
            <a:off x="13647896" y="4482699"/>
            <a:ext cx="2526847" cy="1248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Spalten werden einspaltig wenn weniger Platz da ist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Offener Punkt: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Muss der Server ein neues Grid rechnen?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24286" y="12217895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352196" y="12217895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79019" y="12283708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86885" y="12283708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803641" y="12291403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367005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439013" y="12306717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010663" y="12306717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519133" y="123067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826889" y="12298229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9309349" y="12298229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737096" y="138025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  <a:endParaRPr lang="de-CH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110" name="Rectangle 109"/>
          <p:cNvSpPr/>
          <p:nvPr/>
        </p:nvSpPr>
        <p:spPr>
          <a:xfrm>
            <a:off x="-19705" y="12817423"/>
            <a:ext cx="120643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Aufträge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06316"/>
              </p:ext>
            </p:extLst>
          </p:nvPr>
        </p:nvGraphicFramePr>
        <p:xfrm>
          <a:off x="3866262" y="1450963"/>
          <a:ext cx="12226125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2" name="TextBox 1"/>
          <p:cNvSpPr txBox="1"/>
          <p:nvPr/>
        </p:nvSpPr>
        <p:spPr>
          <a:xfrm>
            <a:off x="3673103" y="594127"/>
            <a:ext cx="2527900" cy="2272417"/>
          </a:xfrm>
          <a:prstGeom prst="rect">
            <a:avLst/>
          </a:prstGeom>
          <a:solidFill>
            <a:schemeClr val="bg1"/>
          </a:solidFill>
          <a:ln w="28575">
            <a:solidFill>
              <a:srgbClr val="0082A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endParaRPr lang="de-CH" sz="1600" smtClean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Aufwand</a:t>
            </a:r>
            <a:endParaRPr lang="de-CH" sz="160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Fixpreis</a:t>
            </a:r>
            <a:endParaRPr lang="de-CH" sz="160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</a:t>
            </a:r>
            <a:r>
              <a:rPr lang="de-CH" sz="1600" u="sng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Lizenz</a:t>
            </a:r>
            <a:endParaRPr lang="de-CH" sz="1600" u="sng">
              <a:solidFill>
                <a:schemeClr val="bg2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Training</a:t>
            </a:r>
            <a:endParaRPr lang="de-CH" sz="1600">
              <a:solidFill>
                <a:srgbClr val="60B1C4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4511836" y="5395115"/>
            <a:ext cx="2526847" cy="1849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Modus ohne Detail-Form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 Punkte: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Wie wechseln zwischen den Modi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Ev. mittels Button rechts oben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mittels Table Control?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Technisch möglich, so zu wechseln?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4" name="Rechteck 21"/>
          <p:cNvSpPr/>
          <p:nvPr/>
        </p:nvSpPr>
        <p:spPr>
          <a:xfrm>
            <a:off x="3827374" y="6427"/>
            <a:ext cx="13954141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			                     				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195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u="sng">
                <a:solidFill>
                  <a:schemeClr val="bg2"/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u="sng" smtClean="0">
                <a:solidFill>
                  <a:schemeClr val="bg2"/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Auftrag </a:t>
            </a:r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377014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904924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79019" y="12283708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86885" y="12283708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803641" y="12291403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5367005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439013" y="12306717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010663" y="12306717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519133" y="123067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67205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4379617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5862077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243559" y="143818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  <a:endParaRPr lang="de-CH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2054938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Anruf Hans Muster   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3886736" y="6427"/>
            <a:ext cx="147508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7" name="Straight Connector 96"/>
          <p:cNvCxnSpPr/>
          <p:nvPr/>
        </p:nvCxnSpPr>
        <p:spPr>
          <a:xfrm>
            <a:off x="3673103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04" name="Group 103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08" name="Rectangle 107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26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148000" y="4652420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148000" y="8396836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3902337" y="46959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33" name="Rectangle 132"/>
          <p:cNvSpPr/>
          <p:nvPr/>
        </p:nvSpPr>
        <p:spPr>
          <a:xfrm rot="16200000">
            <a:off x="13902337" y="8455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3860139" y="5092098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36647"/>
              </p:ext>
            </p:extLst>
          </p:nvPr>
        </p:nvGraphicFramePr>
        <p:xfrm>
          <a:off x="13913097" y="5545331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13911862" y="5545091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3911862" y="7409335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076163" y="7583803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3996746" y="7682198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40" name="Rectangle 13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TextBox 144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Oval 147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Oval 148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Oval 149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Oval 150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Oval 151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Oval 152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4" name="Group 153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57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 rot="16200000">
            <a:off x="17312361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4148000" y="8761511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3932147" y="882001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3879317" y="9204671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084275" y="10849743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Schrittspezifische Aktionen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2054938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Anruf Hans Muster   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3886736" y="6427"/>
            <a:ext cx="147508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7" name="Straight Connector 96"/>
          <p:cNvCxnSpPr/>
          <p:nvPr/>
        </p:nvCxnSpPr>
        <p:spPr>
          <a:xfrm>
            <a:off x="3673103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04" name="Group 103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08" name="Rectangle 107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26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148000" y="4652420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148000" y="8396836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3902337" y="46959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33" name="Rectangle 132"/>
          <p:cNvSpPr/>
          <p:nvPr/>
        </p:nvSpPr>
        <p:spPr>
          <a:xfrm rot="16200000">
            <a:off x="13902337" y="8455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3860139" y="5092098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54017"/>
              </p:ext>
            </p:extLst>
          </p:nvPr>
        </p:nvGraphicFramePr>
        <p:xfrm>
          <a:off x="13913097" y="5545331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13911862" y="5545091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3911862" y="7409335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076163" y="7583803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3996746" y="7682198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40" name="Rectangle 13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TextBox 144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Oval 147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Oval 148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Oval 149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Oval 150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Oval 151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Oval 152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4" name="Group 153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57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 rot="16200000">
            <a:off x="17312361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4148000" y="8761511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3932147" y="882001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3879317" y="9204671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084275" y="10849743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Schrittspezifische Aktionen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673103" y="176362"/>
            <a:ext cx="14095560" cy="3154069"/>
            <a:chOff x="3687615" y="5256308"/>
            <a:chExt cx="14095560" cy="2706166"/>
          </a:xfrm>
        </p:grpSpPr>
        <p:sp>
          <p:nvSpPr>
            <p:cNvPr id="115" name="Rectangle 114"/>
            <p:cNvSpPr/>
            <p:nvPr/>
          </p:nvSpPr>
          <p:spPr>
            <a:xfrm>
              <a:off x="3687615" y="5647488"/>
              <a:ext cx="14095559" cy="231431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873651" y="5256308"/>
              <a:ext cx="8890000" cy="21605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</a:t>
              </a:r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r>
                <a:rPr lang="de-CH" sz="1600" b="1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Abbrechen     Fortfahren</a:t>
              </a:r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3687615" y="7962474"/>
              <a:ext cx="1409556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003155" y="536402"/>
            <a:ext cx="9145016" cy="2062103"/>
            <a:chOff x="5003155" y="1431935"/>
            <a:chExt cx="9145016" cy="2062103"/>
          </a:xfrm>
        </p:grpSpPr>
        <p:grpSp>
          <p:nvGrpSpPr>
            <p:cNvPr id="2" name="Group 1"/>
            <p:cNvGrpSpPr/>
            <p:nvPr/>
          </p:nvGrpSpPr>
          <p:grpSpPr>
            <a:xfrm>
              <a:off x="5003155" y="1431935"/>
              <a:ext cx="9145016" cy="2062103"/>
              <a:chOff x="5003155" y="1431935"/>
              <a:chExt cx="9145016" cy="206210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5003155" y="1884574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003155" y="2301575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003155" y="2748863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258171" y="1431935"/>
                <a:ext cx="8890000" cy="20621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de-CH" sz="1600" dirty="0">
                  <a:latin typeface="Eyrhoavdoykqfqglrijbhcjkdbb" panose="020B0504030101020102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CH" sz="1400">
                    <a:latin typeface="Eyrhoavdoykqfqglrijbhcjkdbb" panose="020B0504030101020102" pitchFamily="34" charset="0"/>
                  </a:rPr>
                  <a:t>GeVo </a:t>
                </a:r>
                <a:r>
                  <a:rPr lang="de-CH" sz="1400" smtClean="0">
                    <a:latin typeface="Eyrhoavdoykqfqglrijbhcjkdbb" panose="020B0504030101020102" pitchFamily="34" charset="0"/>
                  </a:rPr>
                  <a:t>unterbrechen</a:t>
                </a:r>
                <a:endParaRPr lang="de-CH" sz="1400">
                  <a:latin typeface="Eyrhoavdoykqfqglrijbhcjkdbb" panose="020B0504030101020102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CH" sz="1400">
                    <a:latin typeface="Eyrhoavdoykqfqglrijbhcjkdbb" panose="020B0504030101020102" pitchFamily="34" charset="0"/>
                  </a:rPr>
                  <a:t>GeVo </a:t>
                </a:r>
                <a:r>
                  <a:rPr lang="de-CH" sz="1400" smtClean="0">
                    <a:latin typeface="Eyrhoavdoykqfqglrijbhcjkdbb" panose="020B0504030101020102" pitchFamily="34" charset="0"/>
                  </a:rPr>
                  <a:t>löschen</a:t>
                </a:r>
                <a:endParaRPr lang="de-CH" sz="1400">
                  <a:latin typeface="Eyrhoavdoykqfqglrijbhcjkdbb" panose="020B0504030101020102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CH" sz="1400">
                    <a:latin typeface="Eyrhoavdoykqfqglrijbhcjkdbb" panose="020B0504030101020102" pitchFamily="34" charset="0"/>
                  </a:rPr>
                  <a:t>GeVo </a:t>
                </a:r>
                <a:r>
                  <a:rPr lang="de-CH" sz="1400" smtClean="0">
                    <a:latin typeface="Eyrhoavdoykqfqglrijbhcjkdbb" panose="020B0504030101020102" pitchFamily="34" charset="0"/>
                  </a:rPr>
                  <a:t>stornieren</a:t>
                </a:r>
                <a:endParaRPr lang="de-CH" sz="1400" dirty="0">
                  <a:latin typeface="Eyrhoavdoykqfqglrijbhcjkdbb" panose="020B0504030101020102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CH" sz="1400" smtClean="0">
                    <a:latin typeface="Eyrhoavdoykqfqglrijbhcjkdbb" panose="020B0504030101020102" pitchFamily="34" charset="0"/>
                  </a:rPr>
                  <a:t>Stornierungs-Grund</a:t>
                </a:r>
                <a:endParaRPr lang="de-CH" sz="1400" dirty="0">
                  <a:latin typeface="Eyrhoavdoykqfqglrijbhcjkdbb" panose="020B0504030101020102" pitchFamily="34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923" y="2804685"/>
                <a:ext cx="67410" cy="6741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68" name="Rectangle 167"/>
            <p:cNvSpPr/>
            <p:nvPr/>
          </p:nvSpPr>
          <p:spPr>
            <a:xfrm>
              <a:off x="6977851" y="3042399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400" smtClean="0">
                  <a:solidFill>
                    <a:schemeClr val="tx1"/>
                  </a:solidFill>
                  <a:latin typeface="Eyrhoavdoykqfqglrijbhcjkdbb" panose="020B0504030101020102" pitchFamily="34" charset="0"/>
                </a:rPr>
                <a:t>Scherzanruf                        </a:t>
              </a:r>
              <a:r>
                <a:rPr lang="de-CH" sz="1400" smtClean="0">
                  <a:solidFill>
                    <a:schemeClr val="tx1"/>
                  </a:solidFill>
                  <a:latin typeface="FontAwesome" pitchFamily="2" charset="0"/>
                </a:rPr>
                <a:t>   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2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29472" y="1809955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-1809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-83940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5360691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5396400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9" name="Rechteck 21"/>
          <p:cNvSpPr/>
          <p:nvPr/>
        </p:nvSpPr>
        <p:spPr>
          <a:xfrm>
            <a:off x="5361799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152462" y="756201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152462" y="444522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16675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135059" y="1806786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152462" y="6427"/>
            <a:ext cx="1192955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>
                <a:solidFill>
                  <a:schemeClr val="bg1"/>
                </a:solidFill>
                <a:latin typeface="FontAwesome" pitchFamily="2" charset="0"/>
              </a:rPr>
              <a:t>  </a:t>
            </a: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-1809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0691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5361799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4175" y="3179742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-1060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18779" y="11475005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29510" y="11497815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274963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53563" y="169367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68803" y="2568823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362778" y="343291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68803" y="3864967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1291635" y="2136775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306875" y="1689487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8888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0811" y="1222097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127111" y="1679539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691787" y="7537375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Tablet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Modus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-&gt; Baum ist eingeklappt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Drilldown noch offen, eventuell analog heute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61729" y="12289903"/>
            <a:ext cx="3429787" cy="477054"/>
            <a:chOff x="342677" y="11740841"/>
            <a:chExt cx="3429787" cy="477054"/>
          </a:xfrm>
        </p:grpSpPr>
        <p:sp>
          <p:nvSpPr>
            <p:cNvPr id="115" name="Rectangle 114"/>
            <p:cNvSpPr/>
            <p:nvPr/>
          </p:nvSpPr>
          <p:spPr>
            <a:xfrm>
              <a:off x="822890" y="11740841"/>
              <a:ext cx="45878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5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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339646" y="11748536"/>
              <a:ext cx="4491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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151133" y="11748536"/>
              <a:ext cx="5148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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1551" y="11748536"/>
              <a:ext cx="4491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280021" y="1174853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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2677" y="11740841"/>
              <a:ext cx="48282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dirty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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 flipH="1">
            <a:off x="0" y="11425807"/>
            <a:ext cx="519623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51760" y="658604"/>
            <a:ext cx="2526847" cy="6836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TODO: Breadcrumb Element wie in Smartphone Modus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18"/>
          <p:cNvSpPr/>
          <p:nvPr/>
        </p:nvSpPr>
        <p:spPr>
          <a:xfrm>
            <a:off x="6173472" y="12865967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7" name="TextBox 76"/>
          <p:cNvSpPr txBox="1"/>
          <p:nvPr/>
        </p:nvSpPr>
        <p:spPr>
          <a:xfrm>
            <a:off x="6295356" y="2309819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0"/>
          <p:cNvSpPr/>
          <p:nvPr/>
        </p:nvSpPr>
        <p:spPr>
          <a:xfrm>
            <a:off x="9829050" y="12969913"/>
            <a:ext cx="990977" cy="400110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smtClean="0">
                <a:solidFill>
                  <a:schemeClr val="bg1"/>
                </a:solidFill>
                <a:latin typeface="FontAwesome" pitchFamily="2" charset="0"/>
              </a:rPr>
              <a:t>      </a:t>
            </a:r>
            <a:endParaRPr lang="de-CH" sz="20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12953215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6318346" y="1256065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318346" y="494508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6300943" y="2306650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6318346" y="6427"/>
            <a:ext cx="1192955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6164075" y="1729533"/>
            <a:ext cx="513486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3679606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155283" y="12217895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083010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610920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764759" y="11164777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272625" y="11164777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789381" y="1117247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726375" y="11684166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98025" y="1168416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806495" y="116841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8085613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568073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86695" y="1721961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292995" y="2179403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92422" y="612307"/>
            <a:ext cx="128751" cy="506149"/>
            <a:chOff x="5445608" y="624605"/>
            <a:chExt cx="324036" cy="648073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7003056" y="691813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Firmen      Firma ABC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39484" y="609367"/>
            <a:ext cx="128751" cy="506149"/>
            <a:chOff x="5445608" y="624605"/>
            <a:chExt cx="324036" cy="648073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12059939" y="1403677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 Crumb Navigation anstatt zurück Button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Auch bei Tablet?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bei Tablet vertikaler Breadcrumb?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2069582" y="11162303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machen wir damit?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22835" y="356344"/>
            <a:ext cx="2526847" cy="2977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Anstatt horizontaler Breadcrumb: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Vertikaler oberhalb der Tabelle (unterhalb Aktionen)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Zum zurück einfach nach oben Scrollen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Titel wäre obsolet, da Aufträge unterhalb von Firma ABC stünde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alternativ beim Swipe nach links wie im Tablet-Modus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1774</Words>
  <Application>Microsoft Office PowerPoint</Application>
  <PresentationFormat>Custom</PresentationFormat>
  <Paragraphs>693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Claudio Guglielmo</cp:lastModifiedBy>
  <cp:revision>162</cp:revision>
  <dcterms:created xsi:type="dcterms:W3CDTF">2014-05-28T14:50:04Z</dcterms:created>
  <dcterms:modified xsi:type="dcterms:W3CDTF">2014-06-20T15:28:55Z</dcterms:modified>
</cp:coreProperties>
</file>