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607" r:id="rId9"/>
    <p:sldId id="325" r:id="rId10"/>
    <p:sldId id="259" r:id="rId11"/>
    <p:sldId id="260" r:id="rId12"/>
    <p:sldId id="598" r:id="rId13"/>
    <p:sldId id="302" r:id="rId14"/>
    <p:sldId id="304" r:id="rId15"/>
    <p:sldId id="303" r:id="rId16"/>
    <p:sldId id="309" r:id="rId17"/>
    <p:sldId id="310" r:id="rId18"/>
    <p:sldId id="305" r:id="rId19"/>
    <p:sldId id="606" r:id="rId20"/>
    <p:sldId id="326" r:id="rId21"/>
    <p:sldId id="307" r:id="rId22"/>
    <p:sldId id="308" r:id="rId23"/>
    <p:sldId id="311" r:id="rId24"/>
    <p:sldId id="312" r:id="rId25"/>
    <p:sldId id="313" r:id="rId26"/>
    <p:sldId id="317" r:id="rId27"/>
    <p:sldId id="603" r:id="rId28"/>
    <p:sldId id="314" r:id="rId29"/>
    <p:sldId id="315" r:id="rId30"/>
    <p:sldId id="601" r:id="rId31"/>
    <p:sldId id="602" r:id="rId32"/>
    <p:sldId id="318" r:id="rId33"/>
    <p:sldId id="316" r:id="rId34"/>
    <p:sldId id="319" r:id="rId35"/>
    <p:sldId id="320" r:id="rId36"/>
    <p:sldId id="604" r:id="rId37"/>
    <p:sldId id="605" r:id="rId38"/>
    <p:sldId id="279" r:id="rId39"/>
    <p:sldId id="280" r:id="rId40"/>
    <p:sldId id="401" r:id="rId41"/>
    <p:sldId id="613" r:id="rId42"/>
    <p:sldId id="608" r:id="rId43"/>
    <p:sldId id="405" r:id="rId44"/>
    <p:sldId id="4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First Steps" id="{1ECCB3A9-18D3-4E87-B9E4-3C8088295BC1}">
          <p14:sldIdLst>
            <p14:sldId id="321"/>
            <p14:sldId id="322"/>
            <p14:sldId id="323"/>
            <p14:sldId id="324"/>
          </p14:sldIdLst>
        </p14:section>
        <p14:section name="Basic Syntax" id="{8977AE3D-AD39-478F-B175-462285B582C5}">
          <p14:sldIdLst>
            <p14:sldId id="607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598"/>
            <p14:sldId id="302"/>
            <p14:sldId id="304"/>
            <p14:sldId id="303"/>
            <p14:sldId id="309"/>
            <p14:sldId id="310"/>
            <p14:sldId id="305"/>
            <p14:sldId id="606"/>
            <p14:sldId id="326"/>
            <p14:sldId id="307"/>
            <p14:sldId id="308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7"/>
            <p14:sldId id="603"/>
            <p14:sldId id="314"/>
            <p14:sldId id="315"/>
            <p14:sldId id="601"/>
            <p14:sldId id="602"/>
            <p14:sldId id="318"/>
            <p14:sldId id="316"/>
            <p14:sldId id="319"/>
            <p14:sldId id="320"/>
            <p14:sldId id="604"/>
            <p14:sldId id="605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613"/>
            <p14:sldId id="608"/>
            <p14:sldId id="405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58" y="7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4404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37689" y="584863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Autofit/>
          </a:bodyPr>
          <a:lstStyle/>
          <a:p>
            <a:r>
              <a:rPr lang="en-US" sz="3600" dirty="0"/>
              <a:t>An "if statement" is written by using the</a:t>
            </a:r>
            <a:r>
              <a:rPr lang="en-US" sz="3600" b="1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 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(1)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6000" y="2840567"/>
            <a:ext cx="5745625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  print("b is greater than a")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/>
          </a:bodyPr>
          <a:lstStyle/>
          <a:p>
            <a:r>
              <a:rPr lang="en-US" dirty="0"/>
              <a:t>Python supports the usual logical conditions </a:t>
            </a:r>
            <a:br>
              <a:rPr lang="en-US" dirty="0"/>
            </a:br>
            <a:r>
              <a:rPr lang="en-US" dirty="0"/>
              <a:t>from mathematics</a:t>
            </a:r>
          </a:p>
          <a:p>
            <a:pPr lvl="1"/>
            <a:r>
              <a:rPr lang="en-US" sz="3200" dirty="0"/>
              <a:t>Equals: a 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Not Equals: a 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than: a 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 or equal to: a 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than: a 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 or equal to: a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  <a:r>
              <a:rPr lang="en-US" dirty="0"/>
              <a:t>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08730" y="4374000"/>
            <a:ext cx="698727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print("b is greater than a") </a:t>
            </a:r>
            <a:r>
              <a:rPr lang="en-GB" sz="2600" i="1" dirty="0">
                <a:solidFill>
                  <a:schemeClr val="accent2"/>
                </a:solidFill>
              </a:rPr>
              <a:t># 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93335" y="271537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pythonic way of saying "if the </a:t>
            </a:r>
            <a:br>
              <a:rPr lang="en-US" dirty="0"/>
            </a:br>
            <a:r>
              <a:rPr lang="en-US" dirty="0"/>
              <a:t>previous conditions were not true, then try </a:t>
            </a:r>
            <a:br>
              <a:rPr lang="en-US" dirty="0"/>
            </a:br>
            <a:r>
              <a:rPr lang="en-US" dirty="0"/>
              <a:t>this 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06000" y="3024000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or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0: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else</a:t>
            </a:r>
            <a:r>
              <a:rPr lang="en-GB" dirty="0"/>
              <a:t>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3484223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They are used to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25998" y="208272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07CBFDA-E83A-4255-831B-7157A2004789}"/>
              </a:ext>
            </a:extLst>
          </p:cNvPr>
          <p:cNvSpPr txBox="1">
            <a:spLocks/>
          </p:cNvSpPr>
          <p:nvPr/>
        </p:nvSpPr>
        <p:spPr>
          <a:xfrm>
            <a:off x="1325998" y="488571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</a:t>
            </a:r>
            <a:r>
              <a:rPr lang="en-GB" sz="2600" dirty="0">
                <a:solidFill>
                  <a:schemeClr val="bg1"/>
                </a:solidFill>
              </a:rPr>
              <a:t>not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print("The condition is False")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000" y="2979000"/>
            <a:ext cx="954000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 </a:t>
            </a:r>
            <a:r>
              <a:rPr lang="en-US" sz="2600" dirty="0">
                <a:solidFill>
                  <a:schemeClr val="bg1"/>
                </a:solidFill>
              </a:rPr>
              <a:t>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be printed')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A1BC1C-65B4-4120-A4BD-34DC06A7B338}"/>
              </a:ext>
            </a:extLst>
          </p:cNvPr>
          <p:cNvSpPr txBox="1">
            <a:spLocks/>
          </p:cNvSpPr>
          <p:nvPr/>
        </p:nvSpPr>
        <p:spPr>
          <a:xfrm>
            <a:off x="1371000" y="4554000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/>
              <a:t>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</a:t>
            </a:r>
            <a:r>
              <a:rPr lang="en-US" sz="2600" dirty="0">
                <a:solidFill>
                  <a:schemeClr val="bg1"/>
                </a:solidFill>
              </a:rPr>
              <a:t>) 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NOT be printed')</a:t>
            </a:r>
          </a:p>
        </p:txBody>
      </p:sp>
    </p:spTree>
    <p:extLst>
      <p:ext uri="{BB962C8B-B14F-4D97-AF65-F5344CB8AC3E}">
        <p14:creationId xmlns:p14="http://schemas.microsoft.com/office/powerpoint/2010/main" val="114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84000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largest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of Three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33778" y="2709000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a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00" y="257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7985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6398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skips</a:t>
            </a:r>
            <a:r>
              <a:rPr lang="en-US" dirty="0"/>
              <a:t> the current iteration of the loop and continue with the next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is executed when the loop finishes iterating without hitting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Clause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40857" y="2825778"/>
            <a:ext cx="3998015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3: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else: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print("Finish")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48863" y="3995327"/>
            <a:ext cx="158610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28334" y="411987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3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number n and then receives n </a:t>
            </a:r>
            <a:r>
              <a:rPr lang="en-US" b="1" dirty="0">
                <a:solidFill>
                  <a:schemeClr val="bg1"/>
                </a:solidFill>
              </a:rPr>
              <a:t>different 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 receives an </a:t>
            </a:r>
            <a:r>
              <a:rPr lang="en-US" b="1" dirty="0">
                <a:solidFill>
                  <a:schemeClr val="bg1"/>
                </a:solidFill>
              </a:rPr>
              <a:t>odd number</a:t>
            </a:r>
            <a:r>
              <a:rPr lang="en-US" dirty="0"/>
              <a:t>, print </a:t>
            </a:r>
            <a:r>
              <a:rPr lang="en-US" b="1" dirty="0">
                <a:latin typeface="Consolas" panose="020B0609020204030204" pitchFamily="49" charset="0"/>
              </a:rPr>
              <a:t>"{num} is odd!"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all numbers are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  <a:r>
              <a:rPr lang="en-US" dirty="0"/>
              <a:t>, print </a:t>
            </a:r>
            <a:r>
              <a:rPr lang="en-US" b="1" dirty="0">
                <a:latin typeface="Consolas" panose="020B0609020204030204" pitchFamily="49" charset="0"/>
              </a:rPr>
              <a:t>"All numbers are even"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705186" y="4509000"/>
            <a:ext cx="1350000" cy="178510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286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548328" y="5032220"/>
            <a:ext cx="4292672" cy="73866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All numbers are even.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79" y="4438211"/>
            <a:ext cx="2087060" cy="20870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76757" y="5199052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4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3203" y="1809000"/>
            <a:ext cx="7285594" cy="3979845"/>
          </a:xfrm>
        </p:spPr>
        <p:txBody>
          <a:bodyPr/>
          <a:lstStyle/>
          <a:p>
            <a:r>
              <a:rPr lang="en-GB" sz="2600" dirty="0"/>
              <a:t>n = int(input())</a:t>
            </a:r>
          </a:p>
          <a:p>
            <a:endParaRPr lang="en-GB" sz="2600" dirty="0"/>
          </a:p>
          <a:p>
            <a:r>
              <a:rPr lang="en-GB" sz="2600" dirty="0">
                <a:solidFill>
                  <a:schemeClr val="bg1"/>
                </a:solidFill>
              </a:rPr>
              <a:t>for</a:t>
            </a:r>
            <a:r>
              <a:rPr lang="en-GB" sz="2600" dirty="0"/>
              <a:t> i in range(n):</a:t>
            </a:r>
          </a:p>
          <a:p>
            <a:r>
              <a:rPr lang="en-GB" sz="2600" dirty="0"/>
              <a:t>    number = int(input())</a:t>
            </a:r>
          </a:p>
          <a:p>
            <a:r>
              <a:rPr lang="en-GB" sz="2600" dirty="0"/>
              <a:t>    if not number % 2 == 0:</a:t>
            </a:r>
          </a:p>
          <a:p>
            <a:r>
              <a:rPr lang="en-GB" sz="2600" dirty="0"/>
              <a:t>        print(f"{number} is odd!")</a:t>
            </a:r>
          </a:p>
          <a:p>
            <a:r>
              <a:rPr lang="en-GB" sz="2600" dirty="0"/>
              <a:t>        </a:t>
            </a:r>
            <a:r>
              <a:rPr lang="en-GB" sz="26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r>
              <a:rPr lang="en-GB" sz="2600" dirty="0"/>
              <a:t>    print("All numbers are even.")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floating-point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number {number} is between 1 and 100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55783" y="5204367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5800" y="4746694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296000" y="5094000"/>
            <a:ext cx="633541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116" y="1719000"/>
            <a:ext cx="9554883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while</a:t>
            </a:r>
            <a:r>
              <a:rPr lang="en-US" sz="2600" dirty="0"/>
              <a:t> not (1 &lt;= number &lt;= 100):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</a:t>
            </a:r>
            <a:r>
              <a:rPr lang="en-US" sz="2600" dirty="0" err="1"/>
              <a:t>f'The</a:t>
            </a:r>
            <a:r>
              <a:rPr lang="en-US" sz="2600" dirty="0"/>
              <a:t>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budget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prices of each product </a:t>
            </a:r>
            <a:r>
              <a:rPr lang="en-US" dirty="0"/>
              <a:t>you need to buy until it receives the command </a:t>
            </a:r>
            <a:r>
              <a:rPr lang="en-US" b="1" dirty="0">
                <a:latin typeface="Consolas" panose="020B0609020204030204" pitchFamily="49" charset="0"/>
              </a:rPr>
              <a:t>"End"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there is </a:t>
            </a:r>
            <a:r>
              <a:rPr lang="en-US" b="1" dirty="0">
                <a:solidFill>
                  <a:schemeClr val="bg1"/>
                </a:solidFill>
              </a:rPr>
              <a:t>not enough budget </a:t>
            </a:r>
            <a:r>
              <a:rPr lang="en-US" dirty="0"/>
              <a:t>left for the next product, prints </a:t>
            </a:r>
            <a:r>
              <a:rPr lang="en-US" b="1" dirty="0">
                <a:latin typeface="Consolas" panose="020B0609020204030204" pitchFamily="49" charset="0"/>
              </a:rPr>
              <a:t>"You went in overdraft!"</a:t>
            </a:r>
            <a:r>
              <a:rPr lang="en-US" dirty="0"/>
              <a:t> and 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bought everything </a:t>
            </a:r>
            <a:r>
              <a:rPr lang="en-US" dirty="0"/>
              <a:t>needed and the program receives </a:t>
            </a:r>
            <a:r>
              <a:rPr lang="en-US" b="1" dirty="0">
                <a:latin typeface="Consolas" panose="020B0609020204030204" pitchFamily="49" charset="0"/>
              </a:rPr>
              <a:t>"End"</a:t>
            </a:r>
            <a:r>
              <a:rPr lang="en-US" dirty="0"/>
              <a:t>, prints </a:t>
            </a:r>
            <a:r>
              <a:rPr lang="en-US" b="1" dirty="0">
                <a:latin typeface="Consolas" panose="020B0609020204030204" pitchFamily="49" charset="0"/>
              </a:rPr>
              <a:t>"You bought everything needed."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595823" y="5818896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5872" y="5387295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100</a:t>
            </a:r>
          </a:p>
          <a:p>
            <a:pPr algn="ctr"/>
            <a:r>
              <a:rPr lang="en-US" sz="2200" dirty="0"/>
              <a:t>5</a:t>
            </a:r>
          </a:p>
          <a:p>
            <a:pPr algn="ctr"/>
            <a:r>
              <a:rPr lang="en-US" sz="2200" dirty="0"/>
              <a:t>End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736009" y="5734601"/>
            <a:ext cx="50949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You bought everything needed.</a:t>
            </a:r>
          </a:p>
        </p:txBody>
      </p:sp>
    </p:spTree>
    <p:extLst>
      <p:ext uri="{BB962C8B-B14F-4D97-AF65-F5344CB8AC3E}">
        <p14:creationId xmlns:p14="http://schemas.microsoft.com/office/powerpoint/2010/main" val="10469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385911"/>
            <a:ext cx="7607942" cy="52695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budget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while</a:t>
            </a:r>
            <a:r>
              <a:rPr lang="en-US" sz="2100" dirty="0"/>
              <a:t>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</a:t>
            </a:r>
            <a:r>
              <a:rPr lang="en-US" sz="2100" dirty="0" err="1"/>
              <a:t>product_price</a:t>
            </a:r>
            <a:r>
              <a:rPr lang="en-US" sz="2100" dirty="0"/>
              <a:t> = int(command)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budget -= </a:t>
            </a:r>
            <a:r>
              <a:rPr lang="en-US" sz="2100" dirty="0" err="1"/>
              <a:t>product_price</a:t>
            </a:r>
            <a:endParaRPr lang="en-US" sz="21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if budget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print("You went in overdraft!")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print("You bought everything needed.")</a:t>
            </a:r>
            <a:endParaRPr lang="bg-BG" sz="2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Shopping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31" y="42390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8554" y="1767934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E76D8-1C13-4E1B-BF1B-1B50BD5D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0" y="2495390"/>
            <a:ext cx="11339800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31" y="3353440"/>
            <a:ext cx="6705569" cy="310731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</a:t>
            </a:r>
            <a:r>
              <a:rPr lang="bg-BG" sz="3500" dirty="0"/>
              <a:t>-</a:t>
            </a:r>
            <a:r>
              <a:rPr lang="en-US" sz="3500" dirty="0"/>
              <a:t>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489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age = 25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</TotalTime>
  <Words>1870</Words>
  <Application>Microsoft Office PowerPoint</Application>
  <PresentationFormat>Widescreen</PresentationFormat>
  <Paragraphs>329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First Steps</vt:lpstr>
      <vt:lpstr>Installing Python</vt:lpstr>
      <vt:lpstr>Run Python in Command Prompt</vt:lpstr>
      <vt:lpstr>Write Python in IDE</vt:lpstr>
      <vt:lpstr>Basic Syntax</vt:lpstr>
      <vt:lpstr>Basic Syntax</vt:lpstr>
      <vt:lpstr>Conditional Statements</vt:lpstr>
      <vt:lpstr>The If-Statement (1)</vt:lpstr>
      <vt:lpstr>The If-Statement (2)</vt:lpstr>
      <vt:lpstr>Indentation</vt:lpstr>
      <vt:lpstr>The Else-Statement</vt:lpstr>
      <vt:lpstr>The Elif-Statement</vt:lpstr>
      <vt:lpstr>Problem: Number Definer </vt:lpstr>
      <vt:lpstr>Solution: Number Definer </vt:lpstr>
      <vt:lpstr>Logical Operators</vt:lpstr>
      <vt:lpstr>Logical Operators Priority</vt:lpstr>
      <vt:lpstr>Check Number Range</vt:lpstr>
      <vt:lpstr>Problem: Largest of Three Numbers</vt:lpstr>
      <vt:lpstr>Solution: Largest of Three Numbers</vt:lpstr>
      <vt:lpstr>Loops</vt:lpstr>
      <vt:lpstr>For-Loops</vt:lpstr>
      <vt:lpstr>The Range Function</vt:lpstr>
      <vt:lpstr>Problem: Word Reverse </vt:lpstr>
      <vt:lpstr>Solution: Word Reverse </vt:lpstr>
      <vt:lpstr>The Break Statement</vt:lpstr>
      <vt:lpstr>The Continue Statement</vt:lpstr>
      <vt:lpstr>The Else Clause</vt:lpstr>
      <vt:lpstr>Problem: Even Numbers</vt:lpstr>
      <vt:lpstr>Solution: Even Numbers</vt:lpstr>
      <vt:lpstr>While-Loops</vt:lpstr>
      <vt:lpstr>Problem: Number Between 1 and 100 </vt:lpstr>
      <vt:lpstr>Solution: Number Between 1 and 100 </vt:lpstr>
      <vt:lpstr>Problem: Shopping</vt:lpstr>
      <vt:lpstr>Solution: Shopping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121</cp:revision>
  <dcterms:created xsi:type="dcterms:W3CDTF">2018-05-23T13:08:44Z</dcterms:created>
  <dcterms:modified xsi:type="dcterms:W3CDTF">2022-12-21T10:02:27Z</dcterms:modified>
  <cp:category>Python Fundamentals Course @ SoftUni: https://softuni.bg/trainings/2442/python-fundamentals-september-2019</cp:category>
</cp:coreProperties>
</file>