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Cyber QRiber</a:t>
            </a:r>
            <a:endParaRPr b="1" sz="5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Powerchain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88175" y="1129225"/>
            <a:ext cx="8769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Current gaming systems are centralized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Valuable items owned in one game cannot be used as vanity in another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Players cannot trade their items outside of games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Players cannot rent items to other players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64175" y="186325"/>
            <a:ext cx="4528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THE PROBLEM</a:t>
            </a:r>
            <a:endParaRPr b="1" sz="3600">
              <a:solidFill>
                <a:schemeClr val="lt1"/>
              </a:solidFill>
            </a:endParaRPr>
          </a:p>
        </p:txBody>
      </p:sp>
      <p:cxnSp>
        <p:nvCxnSpPr>
          <p:cNvPr id="67" name="Shape 67"/>
          <p:cNvCxnSpPr/>
          <p:nvPr/>
        </p:nvCxnSpPr>
        <p:spPr>
          <a:xfrm>
            <a:off x="-87825" y="1078875"/>
            <a:ext cx="9408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3417825" y="137038"/>
            <a:ext cx="5369400" cy="4869418"/>
            <a:chOff x="1887325" y="139825"/>
            <a:chExt cx="5369400" cy="4869418"/>
          </a:xfrm>
        </p:grpSpPr>
        <p:grpSp>
          <p:nvGrpSpPr>
            <p:cNvPr id="73" name="Shape 73"/>
            <p:cNvGrpSpPr/>
            <p:nvPr/>
          </p:nvGrpSpPr>
          <p:grpSpPr>
            <a:xfrm>
              <a:off x="1887325" y="2408674"/>
              <a:ext cx="5369400" cy="2600569"/>
              <a:chOff x="1887325" y="1335711"/>
              <a:chExt cx="5369400" cy="3506700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1887325" y="1335711"/>
                <a:ext cx="5369400" cy="350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" name="Shape 75"/>
              <p:cNvGrpSpPr/>
              <p:nvPr/>
            </p:nvGrpSpPr>
            <p:grpSpPr>
              <a:xfrm>
                <a:off x="2727975" y="1818991"/>
                <a:ext cx="3688200" cy="2760034"/>
                <a:chOff x="2727975" y="1806441"/>
                <a:chExt cx="3688200" cy="2760034"/>
              </a:xfrm>
            </p:grpSpPr>
            <p:sp>
              <p:nvSpPr>
                <p:cNvPr id="76" name="Shape 76"/>
                <p:cNvSpPr txBox="1"/>
                <p:nvPr/>
              </p:nvSpPr>
              <p:spPr>
                <a:xfrm>
                  <a:off x="2865900" y="3863875"/>
                  <a:ext cx="3412200" cy="7026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3000">
                      <a:solidFill>
                        <a:schemeClr val="lt1"/>
                      </a:solidFill>
                    </a:rPr>
                    <a:t>BLOCKCHAIN</a:t>
                  </a:r>
                  <a:endParaRPr b="1" sz="30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7" name="Shape 77"/>
                <p:cNvSpPr txBox="1"/>
                <p:nvPr/>
              </p:nvSpPr>
              <p:spPr>
                <a:xfrm>
                  <a:off x="2865900" y="2835150"/>
                  <a:ext cx="3412200" cy="7026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3000">
                      <a:solidFill>
                        <a:schemeClr val="lt1"/>
                      </a:solidFill>
                    </a:rPr>
                    <a:t>EVM</a:t>
                  </a:r>
                  <a:endParaRPr b="1" sz="30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8" name="Shape 78"/>
                <p:cNvSpPr txBox="1"/>
                <p:nvPr/>
              </p:nvSpPr>
              <p:spPr>
                <a:xfrm>
                  <a:off x="2727975" y="1806441"/>
                  <a:ext cx="3688200" cy="7026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3000">
                      <a:solidFill>
                        <a:schemeClr val="lt1"/>
                      </a:solidFill>
                    </a:rPr>
                    <a:t>SERVICE LAYER</a:t>
                  </a:r>
                  <a:endParaRPr b="1" sz="3000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79" name="Shape 79"/>
                <p:cNvCxnSpPr>
                  <a:endCxn id="77" idx="2"/>
                </p:cNvCxnSpPr>
                <p:nvPr/>
              </p:nvCxnSpPr>
              <p:spPr>
                <a:xfrm flipH="1" rot="10800000">
                  <a:off x="4566300" y="3537750"/>
                  <a:ext cx="5700" cy="3015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Shape 80"/>
                <p:cNvCxnSpPr>
                  <a:stCxn id="77" idx="0"/>
                  <a:endCxn id="78" idx="2"/>
                </p:cNvCxnSpPr>
                <p:nvPr/>
              </p:nvCxnSpPr>
              <p:spPr>
                <a:xfrm rot="10800000">
                  <a:off x="4572000" y="2509050"/>
                  <a:ext cx="0" cy="3261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1" name="Shape 81"/>
            <p:cNvSpPr txBox="1"/>
            <p:nvPr/>
          </p:nvSpPr>
          <p:spPr>
            <a:xfrm>
              <a:off x="1887325" y="130467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G1</a:t>
              </a:r>
              <a:endParaRPr b="1" sz="3000">
                <a:solidFill>
                  <a:schemeClr val="lt1"/>
                </a:solidFill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4151700" y="130467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G2</a:t>
              </a:r>
              <a:endParaRPr b="1" sz="3000">
                <a:solidFill>
                  <a:schemeClr val="lt1"/>
                </a:solidFill>
              </a:endParaRP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416075" y="130467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G3</a:t>
              </a:r>
              <a:endParaRPr b="1" sz="3000">
                <a:solidFill>
                  <a:schemeClr val="lt1"/>
                </a:solidFill>
              </a:endParaRPr>
            </a:p>
          </p:txBody>
        </p:sp>
        <p:cxnSp>
          <p:nvCxnSpPr>
            <p:cNvPr id="84" name="Shape 84"/>
            <p:cNvCxnSpPr>
              <a:stCxn id="74" idx="0"/>
              <a:endCxn id="81" idx="2"/>
            </p:cNvCxnSpPr>
            <p:nvPr/>
          </p:nvCxnSpPr>
          <p:spPr>
            <a:xfrm rot="10800000">
              <a:off x="2307625" y="2071774"/>
              <a:ext cx="2264400" cy="336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>
              <a:stCxn id="74" idx="0"/>
              <a:endCxn id="82" idx="2"/>
            </p:cNvCxnSpPr>
            <p:nvPr/>
          </p:nvCxnSpPr>
          <p:spPr>
            <a:xfrm rot="10800000">
              <a:off x="4572025" y="2071774"/>
              <a:ext cx="0" cy="336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>
              <a:stCxn id="74" idx="0"/>
              <a:endCxn id="83" idx="2"/>
            </p:cNvCxnSpPr>
            <p:nvPr/>
          </p:nvCxnSpPr>
          <p:spPr>
            <a:xfrm flipH="1" rot="10800000">
              <a:off x="4572025" y="2071774"/>
              <a:ext cx="2264400" cy="336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Shape 87"/>
            <p:cNvSpPr txBox="1"/>
            <p:nvPr/>
          </p:nvSpPr>
          <p:spPr>
            <a:xfrm>
              <a:off x="3493075" y="2332475"/>
              <a:ext cx="2157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PLATFORM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1887325" y="13982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P</a:t>
              </a:r>
              <a:r>
                <a:rPr b="1" lang="en" sz="3000">
                  <a:solidFill>
                    <a:schemeClr val="lt1"/>
                  </a:solidFill>
                </a:rPr>
                <a:t>1</a:t>
              </a:r>
              <a:endParaRPr b="1" sz="3000">
                <a:solidFill>
                  <a:schemeClr val="lt1"/>
                </a:solidFill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4151700" y="20067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P2</a:t>
              </a:r>
              <a:endParaRPr b="1" sz="3000">
                <a:solidFill>
                  <a:schemeClr val="lt1"/>
                </a:solidFill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6416075" y="200675"/>
              <a:ext cx="840600" cy="767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P3</a:t>
              </a:r>
              <a:endParaRPr b="1" sz="3000">
                <a:solidFill>
                  <a:schemeClr val="lt1"/>
                </a:solidFill>
              </a:endParaRPr>
            </a:p>
          </p:txBody>
        </p:sp>
        <p:cxnSp>
          <p:nvCxnSpPr>
            <p:cNvPr id="91" name="Shape 91"/>
            <p:cNvCxnSpPr>
              <a:stCxn id="88" idx="2"/>
              <a:endCxn id="81" idx="0"/>
            </p:cNvCxnSpPr>
            <p:nvPr/>
          </p:nvCxnSpPr>
          <p:spPr>
            <a:xfrm>
              <a:off x="2307625" y="906925"/>
              <a:ext cx="0" cy="397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2" name="Shape 92"/>
            <p:cNvCxnSpPr>
              <a:stCxn id="88" idx="2"/>
              <a:endCxn id="82" idx="0"/>
            </p:cNvCxnSpPr>
            <p:nvPr/>
          </p:nvCxnSpPr>
          <p:spPr>
            <a:xfrm>
              <a:off x="2307625" y="906925"/>
              <a:ext cx="2264400" cy="397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3" name="Shape 93"/>
            <p:cNvCxnSpPr>
              <a:stCxn id="89" idx="2"/>
              <a:endCxn id="82" idx="0"/>
            </p:cNvCxnSpPr>
            <p:nvPr/>
          </p:nvCxnSpPr>
          <p:spPr>
            <a:xfrm>
              <a:off x="4572000" y="967775"/>
              <a:ext cx="0" cy="336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4" name="Shape 94"/>
            <p:cNvCxnSpPr>
              <a:stCxn id="90" idx="2"/>
              <a:endCxn id="83" idx="0"/>
            </p:cNvCxnSpPr>
            <p:nvPr/>
          </p:nvCxnSpPr>
          <p:spPr>
            <a:xfrm>
              <a:off x="6836375" y="967775"/>
              <a:ext cx="0" cy="336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5" name="Shape 95"/>
          <p:cNvSpPr txBox="1"/>
          <p:nvPr/>
        </p:nvSpPr>
        <p:spPr>
          <a:xfrm>
            <a:off x="0" y="928350"/>
            <a:ext cx="31989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Service layer to handle blockchain transactions, keeping and sharing of items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Players own the items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Players can use the marketplace to trade outside the game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Players can rent or trade their items with other players on the platform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417825" y="1759088"/>
            <a:ext cx="840600" cy="767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G1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682200" y="1759088"/>
            <a:ext cx="840600" cy="767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G2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7946575" y="1759088"/>
            <a:ext cx="840600" cy="767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G3</a:t>
            </a:r>
            <a:endParaRPr b="1" sz="3000">
              <a:solidFill>
                <a:schemeClr val="lt1"/>
              </a:solidFill>
            </a:endParaRPr>
          </a:p>
        </p:txBody>
      </p:sp>
      <p:cxnSp>
        <p:nvCxnSpPr>
          <p:cNvPr id="103" name="Shape 103"/>
          <p:cNvCxnSpPr>
            <a:stCxn id="104" idx="3"/>
            <a:endCxn id="100" idx="2"/>
          </p:cNvCxnSpPr>
          <p:nvPr/>
        </p:nvCxnSpPr>
        <p:spPr>
          <a:xfrm rot="10800000">
            <a:off x="3838161" y="2526158"/>
            <a:ext cx="2271600" cy="337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104" idx="3"/>
            <a:endCxn id="101" idx="2"/>
          </p:cNvCxnSpPr>
          <p:nvPr/>
        </p:nvCxnSpPr>
        <p:spPr>
          <a:xfrm rot="10800000">
            <a:off x="6102561" y="2526158"/>
            <a:ext cx="7200" cy="337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104" idx="3"/>
            <a:endCxn id="102" idx="2"/>
          </p:cNvCxnSpPr>
          <p:nvPr/>
        </p:nvCxnSpPr>
        <p:spPr>
          <a:xfrm flipH="1" rot="10800000">
            <a:off x="6109761" y="2526158"/>
            <a:ext cx="2257200" cy="337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3003188" y="882775"/>
            <a:ext cx="1669800" cy="767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Visual interpretation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51100"/>
            <a:ext cx="29355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Games decide whether to include the item or not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Games decide if they want a visual representation or add stats to the item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Items share their absolute value and rarity given by the creator so that other games can decide if and how to include it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Items can be in-game items, achievements, entry items (keys) for various maps...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4334625" y="3620506"/>
            <a:ext cx="3550275" cy="1471894"/>
            <a:chOff x="4258425" y="3468106"/>
            <a:chExt cx="3550275" cy="1471894"/>
          </a:xfrm>
        </p:grpSpPr>
        <p:sp>
          <p:nvSpPr>
            <p:cNvPr id="110" name="Shape 110"/>
            <p:cNvSpPr/>
            <p:nvPr/>
          </p:nvSpPr>
          <p:spPr>
            <a:xfrm>
              <a:off x="4258425" y="4172900"/>
              <a:ext cx="1618200" cy="7671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</a:rPr>
                <a:t>ITEMS</a:t>
              </a:r>
              <a:endParaRPr b="1" sz="2400">
                <a:solidFill>
                  <a:schemeClr val="lt1"/>
                </a:solidFill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4320225" y="3468106"/>
              <a:ext cx="3412200" cy="5211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BLOCKCHAIN</a:t>
              </a:r>
              <a:endParaRPr b="1" sz="3000">
                <a:solidFill>
                  <a:schemeClr val="lt1"/>
                </a:solidFill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034200" y="4172900"/>
              <a:ext cx="1774500" cy="7671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</a:rPr>
                <a:t>COINS</a:t>
              </a:r>
              <a:endParaRPr b="1" sz="2400">
                <a:solidFill>
                  <a:schemeClr val="lt1"/>
                </a:solidFill>
              </a:endParaRPr>
            </a:p>
          </p:txBody>
        </p:sp>
        <p:cxnSp>
          <p:nvCxnSpPr>
            <p:cNvPr id="113" name="Shape 113"/>
            <p:cNvCxnSpPr>
              <a:stCxn id="110" idx="0"/>
              <a:endCxn id="111" idx="2"/>
            </p:cNvCxnSpPr>
            <p:nvPr/>
          </p:nvCxnSpPr>
          <p:spPr>
            <a:xfrm flipH="1" rot="10800000">
              <a:off x="5067525" y="3989300"/>
              <a:ext cx="958800" cy="183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>
              <a:stCxn id="112" idx="0"/>
              <a:endCxn id="111" idx="2"/>
            </p:cNvCxnSpPr>
            <p:nvPr/>
          </p:nvCxnSpPr>
          <p:spPr>
            <a:xfrm rot="10800000">
              <a:off x="6026250" y="3989300"/>
              <a:ext cx="895200" cy="183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Shape 104"/>
          <p:cNvSpPr/>
          <p:nvPr/>
        </p:nvSpPr>
        <p:spPr>
          <a:xfrm>
            <a:off x="5274813" y="2825012"/>
            <a:ext cx="1669896" cy="681156"/>
          </a:xfrm>
          <a:prstGeom prst="cloud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ITEM X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15" name="Shape 115"/>
          <p:cNvCxnSpPr>
            <a:stCxn id="104" idx="1"/>
            <a:endCxn id="111" idx="0"/>
          </p:cNvCxnSpPr>
          <p:nvPr/>
        </p:nvCxnSpPr>
        <p:spPr>
          <a:xfrm flipH="1">
            <a:off x="6102561" y="3505443"/>
            <a:ext cx="7200" cy="11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/>
        </p:nvSpPr>
        <p:spPr>
          <a:xfrm>
            <a:off x="3003188" y="39475"/>
            <a:ext cx="1669800" cy="767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Game specific stats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267600" y="740150"/>
            <a:ext cx="1669800" cy="909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Visual interpretation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only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532000" y="740150"/>
            <a:ext cx="1483500" cy="909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Not included in game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970850" y="2620075"/>
            <a:ext cx="1669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Visual model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Item rarity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Total existing item units...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88175" y="1129225"/>
            <a:ext cx="8769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Coin value is set by the company and is balanced for all games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Game economy is based on the coin value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Can be used as in-game currency for ALL games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Can be traded for other cryptocurrencies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Can be used to buy items/games from the company marketplace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Company gets commision fee from all transactions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64175" y="186325"/>
            <a:ext cx="2195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COINS</a:t>
            </a:r>
            <a:endParaRPr b="1" sz="3600">
              <a:solidFill>
                <a:schemeClr val="lt1"/>
              </a:solidFill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-87825" y="1078875"/>
            <a:ext cx="9408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88175" y="1129225"/>
            <a:ext cx="8769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Players will spend more time within the company’s platform ecosystem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Players will be able to buy other items and merch from the </a:t>
            </a:r>
            <a:r>
              <a:rPr b="1" lang="en" sz="2400">
                <a:solidFill>
                  <a:schemeClr val="lt1"/>
                </a:solidFill>
              </a:rPr>
              <a:t>company’s</a:t>
            </a:r>
            <a:r>
              <a:rPr b="1" lang="en" sz="2400">
                <a:solidFill>
                  <a:schemeClr val="lt1"/>
                </a:solidFill>
              </a:rPr>
              <a:t> platform marketplace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Players can transfer and use their much appreciated rare unique items in other games within the platform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64175" y="186325"/>
            <a:ext cx="6071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SUMMARY</a:t>
            </a:r>
            <a:endParaRPr b="1" sz="3600">
              <a:solidFill>
                <a:schemeClr val="lt1"/>
              </a:solidFill>
            </a:endParaRPr>
          </a:p>
        </p:txBody>
      </p:sp>
      <p:cxnSp>
        <p:nvCxnSpPr>
          <p:cNvPr id="133" name="Shape 133"/>
          <p:cNvCxnSpPr/>
          <p:nvPr/>
        </p:nvCxnSpPr>
        <p:spPr>
          <a:xfrm>
            <a:off x="-87825" y="1078875"/>
            <a:ext cx="9408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751350" y="363800"/>
            <a:ext cx="7641300" cy="4415900"/>
            <a:chOff x="751325" y="188250"/>
            <a:chExt cx="7641300" cy="4415900"/>
          </a:xfrm>
        </p:grpSpPr>
        <p:sp>
          <p:nvSpPr>
            <p:cNvPr id="139" name="Shape 139"/>
            <p:cNvSpPr txBox="1"/>
            <p:nvPr/>
          </p:nvSpPr>
          <p:spPr>
            <a:xfrm>
              <a:off x="751325" y="188250"/>
              <a:ext cx="7641300" cy="21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</a:rPr>
                <a:t>THANK YOU FOR YOUR TIME</a:t>
              </a:r>
              <a:endParaRPr b="1" sz="3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</a:rPr>
                <a:t>QUESTIONS?</a:t>
              </a:r>
              <a:endParaRPr b="1" sz="3600">
                <a:solidFill>
                  <a:schemeClr val="lt1"/>
                </a:solidFill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751325" y="2437550"/>
              <a:ext cx="7641300" cy="21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</a:rPr>
                <a:t>MERCI POUR VOTRE ATTENTION</a:t>
              </a:r>
              <a:endParaRPr b="1" sz="3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</a:rPr>
                <a:t>VOS QUESTIONS ?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