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D363-76D6-386D-28B8-734A2CDD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FE3A9-797E-0953-BB66-6567D53CF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0154-F19D-2DF8-2769-753852E0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3C50-5EF0-40FF-95F5-223CE24C77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F504-E4B8-7199-6B96-7016DB8A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0E25-3A97-D584-2AF5-B2772A08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EFE9-7CE2-4C5E-8011-47A37127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DB1B-C6FC-19E8-D0B6-5076AD9D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707FF-EE13-CBA3-4318-F52995C7A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1D90B-2F78-434E-0F3A-2ABD68F3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3C50-5EF0-40FF-95F5-223CE24C77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CE800-30E7-143A-85AE-B3F2C744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232F6-18C9-1992-B96D-9836ECF8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EFE9-7CE2-4C5E-8011-47A37127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1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2EB32-E89D-6D72-1998-5CB587208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A1241-F8F1-1D37-C925-FC675CA5C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328D3-611A-19E0-0A7A-1955EABE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3C50-5EF0-40FF-95F5-223CE24C77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900C-C66B-1201-60C5-1F814EB0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57E48-85C9-BBF1-9CE1-B2256D00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EFE9-7CE2-4C5E-8011-47A37127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4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DB15-F9DD-97DE-B860-4DEB3730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4B9C-7494-E4A9-71E0-11FDD4458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5B00-48D7-66E4-5008-ECD6DB49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3C50-5EF0-40FF-95F5-223CE24C77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1559F-BA7E-E984-9000-DA682B13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1D869-2E42-B4D6-F78D-9242CF47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EFE9-7CE2-4C5E-8011-47A37127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FC3E-8DBC-A0FC-B72B-759FB38D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B5AB6-DE91-F1D4-5FE2-69912D50D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E4B90-39FC-1407-6CE8-5F342956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3C50-5EF0-40FF-95F5-223CE24C77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DE7A6-D95F-36BA-6E94-F544A080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C097-695F-F124-62A3-C5A337B1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EFE9-7CE2-4C5E-8011-47A37127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0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2966-AABF-F52D-6BD5-47A6F677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96A8-0F1A-9704-2D0D-CDCA88B91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E0C5E-0B1B-D7D0-6B5B-E991AC3BC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3AC76-B969-E327-712E-654C5045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3C50-5EF0-40FF-95F5-223CE24C77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30480-31A7-578A-0757-FF7CFB7F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5B1E3-1D92-3A25-078B-5BFD2D32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EFE9-7CE2-4C5E-8011-47A37127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6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D7C0-C12B-6D3A-25D0-5C86FB6E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F217B-210F-55C0-90C4-8C3A86781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07BDC-613A-D01E-540A-9B9000A89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10E60-6775-B008-57FF-FFD2ECA1A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1C699-31AB-2356-5D88-A74C65F2F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AD958-6BE6-83E5-1623-9AE46DBC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3C50-5EF0-40FF-95F5-223CE24C77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20F5A-8AA6-D863-EF6E-7889F0B9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ADDD0-4508-0AC8-4300-49AF410D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EFE9-7CE2-4C5E-8011-47A37127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968-9CB9-3152-DA9F-FAC180D1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F209C-BCBC-1A78-E74D-FC3BE426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3C50-5EF0-40FF-95F5-223CE24C77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FED1F-B3B3-B86A-7DA0-915FF307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DCE00-5F83-1747-080E-A9CC0E1B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EFE9-7CE2-4C5E-8011-47A37127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2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8BB42-3DDD-348B-6D91-1571AF4F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3C50-5EF0-40FF-95F5-223CE24C77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26DA5-AC0C-C53C-3DD0-5CB76839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EEFF7-57FB-5440-2DB3-E5C56AC9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EFE9-7CE2-4C5E-8011-47A37127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973A-51BB-1B7B-1892-6C4821F8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7E72-EB87-1ADF-C553-F00D87A9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C9E4A-5AEF-8EE5-9E77-819937AA9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148B0-F233-3F6E-90C2-FD382D15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3C50-5EF0-40FF-95F5-223CE24C77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5BA2C-8688-6C8A-87E1-3F537C28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4F624-B751-5D11-71FA-B05A2439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EFE9-7CE2-4C5E-8011-47A37127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7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6874-F11C-53DC-04C6-CBDDBC31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C77CB-4947-F924-EE1F-3FAAF7A11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77210-C53C-781C-BC2A-DE8971788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FC28F-7D02-A62F-7C47-F0738E9C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3C50-5EF0-40FF-95F5-223CE24C77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A637-C535-5722-DD79-2B34A928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76F9D-7A85-E20D-7DC3-C69B2DF0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EFE9-7CE2-4C5E-8011-47A37127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0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A38EA-3A60-B610-0FEC-EA410E7D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85A74-B5B4-E71B-C6B1-0B7B4D9FF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8933F-32D5-C59C-5F9A-448F9F72C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3C50-5EF0-40FF-95F5-223CE24C77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E05AC-8D4A-3432-2896-BF87C166D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233A-427E-1D45-5AD3-A6805F18E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AEFE9-7CE2-4C5E-8011-47A37127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9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A5E81-7345-C8D0-8717-433B1C364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342D8-CC6B-F043-2854-AD474001F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to prepare final presentation and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A8C9A-C435-BC07-F99D-56D933523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Winter 2024</a:t>
            </a:r>
          </a:p>
        </p:txBody>
      </p:sp>
    </p:spTree>
    <p:extLst>
      <p:ext uri="{BB962C8B-B14F-4D97-AF65-F5344CB8AC3E}">
        <p14:creationId xmlns:p14="http://schemas.microsoft.com/office/powerpoint/2010/main" val="2569256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F43E-2309-219E-C04B-755EF57E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Customer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B7A9-5B7F-1955-C045-2799DA55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 and build an ML model to help identify which 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more likely to convert to paid customers,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the factors driving the lead conversion process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profile of the leads which are likely to convert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customers who show interest in these offerings are termed as 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There are various sources of obtaining leads for Edtech companies, like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 interacts with the marketing front on social media or other online platforms.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 browses the website/app and downloads the brochure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 connects through emails for more information.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7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A41E-B322-9BE2-F8F6-6FB36AA6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prediction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06380-A8F3-01AC-2070-FC532822D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79154"/>
            <a:ext cx="10515600" cy="2244279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F3399F9-3804-4731-9455-7313D3D31EB0}"/>
              </a:ext>
            </a:extLst>
          </p:cNvPr>
          <p:cNvSpPr/>
          <p:nvPr/>
        </p:nvSpPr>
        <p:spPr>
          <a:xfrm>
            <a:off x="10963922" y="3587596"/>
            <a:ext cx="248574" cy="15358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EBB9CECC-3AB6-3E2F-23BB-AC4C08DBC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8" b="188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EC1B1-8274-CB7A-D5E5-99E92786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Used Cars Price Prediction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5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0B51-3899-545B-0191-B31EAE59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4"/>
            <a:ext cx="10515600" cy="5047959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Come up with a pricing model that can effectively predict the price of used cars, and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can help the business in devising profitable strategies using differential pricing. Proprietary content.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1BB05-9A79-AA10-4A55-7B05346EB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5207"/>
            <a:ext cx="10259857" cy="243874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1C7E997-8C37-4EDF-9E0F-36D7465F267E}"/>
              </a:ext>
            </a:extLst>
          </p:cNvPr>
          <p:cNvSpPr/>
          <p:nvPr/>
        </p:nvSpPr>
        <p:spPr>
          <a:xfrm>
            <a:off x="10218198" y="3071672"/>
            <a:ext cx="710213" cy="2438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7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D6171D-A760-4092-9866-398700EA14ED}"/>
              </a:ext>
            </a:extLst>
          </p:cNvPr>
          <p:cNvSpPr/>
          <p:nvPr/>
        </p:nvSpPr>
        <p:spPr>
          <a:xfrm>
            <a:off x="1109709" y="2897295"/>
            <a:ext cx="3755254" cy="5358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CB1BB5-45DB-4AB6-8C2F-50F60D221DBC}"/>
              </a:ext>
            </a:extLst>
          </p:cNvPr>
          <p:cNvSpPr/>
          <p:nvPr/>
        </p:nvSpPr>
        <p:spPr>
          <a:xfrm>
            <a:off x="1109709" y="2361460"/>
            <a:ext cx="3755254" cy="5358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0E0E50-0AE4-4974-B8E6-421DD3CEE68B}"/>
              </a:ext>
            </a:extLst>
          </p:cNvPr>
          <p:cNvSpPr/>
          <p:nvPr/>
        </p:nvSpPr>
        <p:spPr>
          <a:xfrm>
            <a:off x="1109709" y="1825625"/>
            <a:ext cx="3755254" cy="5358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D78F5-58F8-4704-819A-8DF47778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BB90-EED4-4C23-86D0-970C9758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261" cy="4351338"/>
          </a:xfrm>
        </p:spPr>
        <p:txBody>
          <a:bodyPr/>
          <a:lstStyle/>
          <a:p>
            <a:r>
              <a:rPr lang="en-US" dirty="0"/>
              <a:t>3 people</a:t>
            </a:r>
          </a:p>
          <a:p>
            <a:r>
              <a:rPr lang="en-US" dirty="0"/>
              <a:t>~20 min presentation</a:t>
            </a:r>
          </a:p>
          <a:p>
            <a:r>
              <a:rPr lang="en-US" dirty="0"/>
              <a:t>~10 min Q &amp; A</a:t>
            </a:r>
          </a:p>
        </p:txBody>
      </p:sp>
    </p:spTree>
    <p:extLst>
      <p:ext uri="{BB962C8B-B14F-4D97-AF65-F5344CB8AC3E}">
        <p14:creationId xmlns:p14="http://schemas.microsoft.com/office/powerpoint/2010/main" val="279867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6DE3-6D02-8918-BFC5-F75DF98B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382"/>
            <a:ext cx="11003280" cy="764350"/>
          </a:xfrm>
        </p:spPr>
        <p:txBody>
          <a:bodyPr>
            <a:normAutofit fontScale="90000"/>
          </a:bodyPr>
          <a:lstStyle/>
          <a:p>
            <a:r>
              <a:rPr lang="en-US" dirty="0"/>
              <a:t>Paper Outline </a:t>
            </a:r>
            <a:r>
              <a:rPr lang="en-US" sz="3100" dirty="0"/>
              <a:t>(up to 12 pages, including citations and appendices)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B503-7B15-6358-274F-7FC9AC99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296"/>
            <a:ext cx="10436352" cy="49516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Background (1 pages)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Problem Introduction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Current literature (5 lit) over the issue (</a:t>
            </a:r>
            <a:r>
              <a:rPr lang="en-US" sz="2800" dirty="0"/>
              <a:t>1-2 pages</a:t>
            </a:r>
            <a:r>
              <a:rPr lang="en-US" dirty="0"/>
              <a:t>)</a:t>
            </a:r>
          </a:p>
          <a:p>
            <a:r>
              <a:rPr lang="en-US" dirty="0"/>
              <a:t>Assumptions and Hypothesis (1 page)</a:t>
            </a:r>
          </a:p>
          <a:p>
            <a:r>
              <a:rPr lang="en-US" dirty="0"/>
              <a:t>Research design (3-5)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source and definition, variables, data type, unit of measurement, unit of analysis (1 page)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EDA: exploratory descriptive analysis, </a:t>
            </a:r>
            <a:r>
              <a:rPr lang="en-US" dirty="0" err="1"/>
              <a:t>uni</a:t>
            </a:r>
            <a:r>
              <a:rPr lang="en-US" dirty="0"/>
              <a:t>/bi/multi variate analyses(2 pages)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Charts (include titles, legends, interpretation) and data tabulation with proper interpretation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Modeling and result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Model1, model 2, and model 3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Result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Interpretation of the results</a:t>
            </a:r>
          </a:p>
          <a:p>
            <a:r>
              <a:rPr lang="en-US" dirty="0"/>
              <a:t>Conclusion (1 page)</a:t>
            </a:r>
          </a:p>
          <a:p>
            <a:r>
              <a:rPr lang="en-US" dirty="0"/>
              <a:t>Limitation</a:t>
            </a:r>
          </a:p>
          <a:p>
            <a:r>
              <a:rPr lang="en-US" dirty="0"/>
              <a:t>References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D4582F-0753-6B03-069F-67E5B753062B}"/>
              </a:ext>
            </a:extLst>
          </p:cNvPr>
          <p:cNvSpPr/>
          <p:nvPr/>
        </p:nvSpPr>
        <p:spPr>
          <a:xfrm>
            <a:off x="685800" y="1051560"/>
            <a:ext cx="10808208" cy="5458968"/>
          </a:xfrm>
          <a:custGeom>
            <a:avLst/>
            <a:gdLst>
              <a:gd name="connsiteX0" fmla="*/ 0 w 10808208"/>
              <a:gd name="connsiteY0" fmla="*/ 0 h 5458968"/>
              <a:gd name="connsiteX1" fmla="*/ 352689 w 10808208"/>
              <a:gd name="connsiteY1" fmla="*/ 0 h 5458968"/>
              <a:gd name="connsiteX2" fmla="*/ 597296 w 10808208"/>
              <a:gd name="connsiteY2" fmla="*/ 0 h 5458968"/>
              <a:gd name="connsiteX3" fmla="*/ 949985 w 10808208"/>
              <a:gd name="connsiteY3" fmla="*/ 0 h 5458968"/>
              <a:gd name="connsiteX4" fmla="*/ 1302673 w 10808208"/>
              <a:gd name="connsiteY4" fmla="*/ 0 h 5458968"/>
              <a:gd name="connsiteX5" fmla="*/ 1979609 w 10808208"/>
              <a:gd name="connsiteY5" fmla="*/ 0 h 5458968"/>
              <a:gd name="connsiteX6" fmla="*/ 2332298 w 10808208"/>
              <a:gd name="connsiteY6" fmla="*/ 0 h 5458968"/>
              <a:gd name="connsiteX7" fmla="*/ 2901151 w 10808208"/>
              <a:gd name="connsiteY7" fmla="*/ 0 h 5458968"/>
              <a:gd name="connsiteX8" fmla="*/ 3686168 w 10808208"/>
              <a:gd name="connsiteY8" fmla="*/ 0 h 5458968"/>
              <a:gd name="connsiteX9" fmla="*/ 4255021 w 10808208"/>
              <a:gd name="connsiteY9" fmla="*/ 0 h 5458968"/>
              <a:gd name="connsiteX10" fmla="*/ 4499628 w 10808208"/>
              <a:gd name="connsiteY10" fmla="*/ 0 h 5458968"/>
              <a:gd name="connsiteX11" fmla="*/ 4852317 w 10808208"/>
              <a:gd name="connsiteY11" fmla="*/ 0 h 5458968"/>
              <a:gd name="connsiteX12" fmla="*/ 5313088 w 10808208"/>
              <a:gd name="connsiteY12" fmla="*/ 0 h 5458968"/>
              <a:gd name="connsiteX13" fmla="*/ 5990023 w 10808208"/>
              <a:gd name="connsiteY13" fmla="*/ 0 h 5458968"/>
              <a:gd name="connsiteX14" fmla="*/ 6775040 w 10808208"/>
              <a:gd name="connsiteY14" fmla="*/ 0 h 5458968"/>
              <a:gd name="connsiteX15" fmla="*/ 7560057 w 10808208"/>
              <a:gd name="connsiteY15" fmla="*/ 0 h 5458968"/>
              <a:gd name="connsiteX16" fmla="*/ 8236992 w 10808208"/>
              <a:gd name="connsiteY16" fmla="*/ 0 h 5458968"/>
              <a:gd name="connsiteX17" fmla="*/ 8697763 w 10808208"/>
              <a:gd name="connsiteY17" fmla="*/ 0 h 5458968"/>
              <a:gd name="connsiteX18" fmla="*/ 8942370 w 10808208"/>
              <a:gd name="connsiteY18" fmla="*/ 0 h 5458968"/>
              <a:gd name="connsiteX19" fmla="*/ 9727387 w 10808208"/>
              <a:gd name="connsiteY19" fmla="*/ 0 h 5458968"/>
              <a:gd name="connsiteX20" fmla="*/ 10808208 w 10808208"/>
              <a:gd name="connsiteY20" fmla="*/ 0 h 5458968"/>
              <a:gd name="connsiteX21" fmla="*/ 10808208 w 10808208"/>
              <a:gd name="connsiteY21" fmla="*/ 436717 h 5458968"/>
              <a:gd name="connsiteX22" fmla="*/ 10808208 w 10808208"/>
              <a:gd name="connsiteY22" fmla="*/ 1091794 h 5458968"/>
              <a:gd name="connsiteX23" fmla="*/ 10808208 w 10808208"/>
              <a:gd name="connsiteY23" fmla="*/ 1746870 h 5458968"/>
              <a:gd name="connsiteX24" fmla="*/ 10808208 w 10808208"/>
              <a:gd name="connsiteY24" fmla="*/ 2183587 h 5458968"/>
              <a:gd name="connsiteX25" fmla="*/ 10808208 w 10808208"/>
              <a:gd name="connsiteY25" fmla="*/ 2729484 h 5458968"/>
              <a:gd name="connsiteX26" fmla="*/ 10808208 w 10808208"/>
              <a:gd name="connsiteY26" fmla="*/ 3111612 h 5458968"/>
              <a:gd name="connsiteX27" fmla="*/ 10808208 w 10808208"/>
              <a:gd name="connsiteY27" fmla="*/ 3548329 h 5458968"/>
              <a:gd name="connsiteX28" fmla="*/ 10808208 w 10808208"/>
              <a:gd name="connsiteY28" fmla="*/ 4148816 h 5458968"/>
              <a:gd name="connsiteX29" fmla="*/ 10808208 w 10808208"/>
              <a:gd name="connsiteY29" fmla="*/ 4694712 h 5458968"/>
              <a:gd name="connsiteX30" fmla="*/ 10808208 w 10808208"/>
              <a:gd name="connsiteY30" fmla="*/ 5458968 h 5458968"/>
              <a:gd name="connsiteX31" fmla="*/ 10347437 w 10808208"/>
              <a:gd name="connsiteY31" fmla="*/ 5458968 h 5458968"/>
              <a:gd name="connsiteX32" fmla="*/ 9994748 w 10808208"/>
              <a:gd name="connsiteY32" fmla="*/ 5458968 h 5458968"/>
              <a:gd name="connsiteX33" fmla="*/ 9425895 w 10808208"/>
              <a:gd name="connsiteY33" fmla="*/ 5458968 h 5458968"/>
              <a:gd name="connsiteX34" fmla="*/ 9073206 w 10808208"/>
              <a:gd name="connsiteY34" fmla="*/ 5458968 h 5458968"/>
              <a:gd name="connsiteX35" fmla="*/ 8612435 w 10808208"/>
              <a:gd name="connsiteY35" fmla="*/ 5458968 h 5458968"/>
              <a:gd name="connsiteX36" fmla="*/ 8043582 w 10808208"/>
              <a:gd name="connsiteY36" fmla="*/ 5458968 h 5458968"/>
              <a:gd name="connsiteX37" fmla="*/ 7366647 w 10808208"/>
              <a:gd name="connsiteY37" fmla="*/ 5458968 h 5458968"/>
              <a:gd name="connsiteX38" fmla="*/ 6797794 w 10808208"/>
              <a:gd name="connsiteY38" fmla="*/ 5458968 h 5458968"/>
              <a:gd name="connsiteX39" fmla="*/ 6012777 w 10808208"/>
              <a:gd name="connsiteY39" fmla="*/ 5458968 h 5458968"/>
              <a:gd name="connsiteX40" fmla="*/ 5335842 w 10808208"/>
              <a:gd name="connsiteY40" fmla="*/ 5458968 h 5458968"/>
              <a:gd name="connsiteX41" fmla="*/ 4658907 w 10808208"/>
              <a:gd name="connsiteY41" fmla="*/ 5458968 h 5458968"/>
              <a:gd name="connsiteX42" fmla="*/ 4090053 w 10808208"/>
              <a:gd name="connsiteY42" fmla="*/ 5458968 h 5458968"/>
              <a:gd name="connsiteX43" fmla="*/ 3629282 w 10808208"/>
              <a:gd name="connsiteY43" fmla="*/ 5458968 h 5458968"/>
              <a:gd name="connsiteX44" fmla="*/ 3384676 w 10808208"/>
              <a:gd name="connsiteY44" fmla="*/ 5458968 h 5458968"/>
              <a:gd name="connsiteX45" fmla="*/ 2707741 w 10808208"/>
              <a:gd name="connsiteY45" fmla="*/ 5458968 h 5458968"/>
              <a:gd name="connsiteX46" fmla="*/ 2355052 w 10808208"/>
              <a:gd name="connsiteY46" fmla="*/ 5458968 h 5458968"/>
              <a:gd name="connsiteX47" fmla="*/ 2002363 w 10808208"/>
              <a:gd name="connsiteY47" fmla="*/ 5458968 h 5458968"/>
              <a:gd name="connsiteX48" fmla="*/ 1217346 w 10808208"/>
              <a:gd name="connsiteY48" fmla="*/ 5458968 h 5458968"/>
              <a:gd name="connsiteX49" fmla="*/ 756575 w 10808208"/>
              <a:gd name="connsiteY49" fmla="*/ 5458968 h 5458968"/>
              <a:gd name="connsiteX50" fmla="*/ 0 w 10808208"/>
              <a:gd name="connsiteY50" fmla="*/ 5458968 h 5458968"/>
              <a:gd name="connsiteX51" fmla="*/ 0 w 10808208"/>
              <a:gd name="connsiteY51" fmla="*/ 4858482 h 5458968"/>
              <a:gd name="connsiteX52" fmla="*/ 0 w 10808208"/>
              <a:gd name="connsiteY52" fmla="*/ 4312585 h 5458968"/>
              <a:gd name="connsiteX53" fmla="*/ 0 w 10808208"/>
              <a:gd name="connsiteY53" fmla="*/ 3712098 h 5458968"/>
              <a:gd name="connsiteX54" fmla="*/ 0 w 10808208"/>
              <a:gd name="connsiteY54" fmla="*/ 3329970 h 5458968"/>
              <a:gd name="connsiteX55" fmla="*/ 0 w 10808208"/>
              <a:gd name="connsiteY55" fmla="*/ 2784074 h 5458968"/>
              <a:gd name="connsiteX56" fmla="*/ 0 w 10808208"/>
              <a:gd name="connsiteY56" fmla="*/ 2238177 h 5458968"/>
              <a:gd name="connsiteX57" fmla="*/ 0 w 10808208"/>
              <a:gd name="connsiteY57" fmla="*/ 1746870 h 5458968"/>
              <a:gd name="connsiteX58" fmla="*/ 0 w 10808208"/>
              <a:gd name="connsiteY58" fmla="*/ 1091794 h 5458968"/>
              <a:gd name="connsiteX59" fmla="*/ 0 w 10808208"/>
              <a:gd name="connsiteY59" fmla="*/ 0 h 545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0808208" h="5458968" extrusionOk="0">
                <a:moveTo>
                  <a:pt x="0" y="0"/>
                </a:moveTo>
                <a:cubicBezTo>
                  <a:pt x="175605" y="-40247"/>
                  <a:pt x="214786" y="33710"/>
                  <a:pt x="352689" y="0"/>
                </a:cubicBezTo>
                <a:cubicBezTo>
                  <a:pt x="490592" y="-33710"/>
                  <a:pt x="475568" y="25138"/>
                  <a:pt x="597296" y="0"/>
                </a:cubicBezTo>
                <a:cubicBezTo>
                  <a:pt x="719024" y="-25138"/>
                  <a:pt x="844848" y="13513"/>
                  <a:pt x="949985" y="0"/>
                </a:cubicBezTo>
                <a:cubicBezTo>
                  <a:pt x="1055122" y="-13513"/>
                  <a:pt x="1137140" y="7778"/>
                  <a:pt x="1302673" y="0"/>
                </a:cubicBezTo>
                <a:cubicBezTo>
                  <a:pt x="1468206" y="-7778"/>
                  <a:pt x="1729407" y="69036"/>
                  <a:pt x="1979609" y="0"/>
                </a:cubicBezTo>
                <a:cubicBezTo>
                  <a:pt x="2229811" y="-69036"/>
                  <a:pt x="2206647" y="16207"/>
                  <a:pt x="2332298" y="0"/>
                </a:cubicBezTo>
                <a:cubicBezTo>
                  <a:pt x="2457949" y="-16207"/>
                  <a:pt x="2639460" y="46623"/>
                  <a:pt x="2901151" y="0"/>
                </a:cubicBezTo>
                <a:cubicBezTo>
                  <a:pt x="3162842" y="-46623"/>
                  <a:pt x="3411885" y="16256"/>
                  <a:pt x="3686168" y="0"/>
                </a:cubicBezTo>
                <a:cubicBezTo>
                  <a:pt x="3960451" y="-16256"/>
                  <a:pt x="4033081" y="28713"/>
                  <a:pt x="4255021" y="0"/>
                </a:cubicBezTo>
                <a:cubicBezTo>
                  <a:pt x="4476961" y="-28713"/>
                  <a:pt x="4392259" y="18808"/>
                  <a:pt x="4499628" y="0"/>
                </a:cubicBezTo>
                <a:cubicBezTo>
                  <a:pt x="4606997" y="-18808"/>
                  <a:pt x="4716411" y="12967"/>
                  <a:pt x="4852317" y="0"/>
                </a:cubicBezTo>
                <a:cubicBezTo>
                  <a:pt x="4988223" y="-12967"/>
                  <a:pt x="5105920" y="53779"/>
                  <a:pt x="5313088" y="0"/>
                </a:cubicBezTo>
                <a:cubicBezTo>
                  <a:pt x="5520256" y="-53779"/>
                  <a:pt x="5691579" y="23557"/>
                  <a:pt x="5990023" y="0"/>
                </a:cubicBezTo>
                <a:cubicBezTo>
                  <a:pt x="6288468" y="-23557"/>
                  <a:pt x="6524920" y="50089"/>
                  <a:pt x="6775040" y="0"/>
                </a:cubicBezTo>
                <a:cubicBezTo>
                  <a:pt x="7025160" y="-50089"/>
                  <a:pt x="7251181" y="56022"/>
                  <a:pt x="7560057" y="0"/>
                </a:cubicBezTo>
                <a:cubicBezTo>
                  <a:pt x="7868933" y="-56022"/>
                  <a:pt x="7913896" y="79148"/>
                  <a:pt x="8236992" y="0"/>
                </a:cubicBezTo>
                <a:cubicBezTo>
                  <a:pt x="8560088" y="-79148"/>
                  <a:pt x="8483537" y="10129"/>
                  <a:pt x="8697763" y="0"/>
                </a:cubicBezTo>
                <a:cubicBezTo>
                  <a:pt x="8911989" y="-10129"/>
                  <a:pt x="8829670" y="15354"/>
                  <a:pt x="8942370" y="0"/>
                </a:cubicBezTo>
                <a:cubicBezTo>
                  <a:pt x="9055070" y="-15354"/>
                  <a:pt x="9427003" y="17539"/>
                  <a:pt x="9727387" y="0"/>
                </a:cubicBezTo>
                <a:cubicBezTo>
                  <a:pt x="10027771" y="-17539"/>
                  <a:pt x="10329736" y="116877"/>
                  <a:pt x="10808208" y="0"/>
                </a:cubicBezTo>
                <a:cubicBezTo>
                  <a:pt x="10842147" y="196479"/>
                  <a:pt x="10798871" y="295543"/>
                  <a:pt x="10808208" y="436717"/>
                </a:cubicBezTo>
                <a:cubicBezTo>
                  <a:pt x="10817545" y="577891"/>
                  <a:pt x="10744077" y="946628"/>
                  <a:pt x="10808208" y="1091794"/>
                </a:cubicBezTo>
                <a:cubicBezTo>
                  <a:pt x="10872339" y="1236960"/>
                  <a:pt x="10745145" y="1426567"/>
                  <a:pt x="10808208" y="1746870"/>
                </a:cubicBezTo>
                <a:cubicBezTo>
                  <a:pt x="10871271" y="2067173"/>
                  <a:pt x="10760404" y="1979417"/>
                  <a:pt x="10808208" y="2183587"/>
                </a:cubicBezTo>
                <a:cubicBezTo>
                  <a:pt x="10856012" y="2387757"/>
                  <a:pt x="10799029" y="2515305"/>
                  <a:pt x="10808208" y="2729484"/>
                </a:cubicBezTo>
                <a:cubicBezTo>
                  <a:pt x="10817387" y="2943663"/>
                  <a:pt x="10807951" y="2995459"/>
                  <a:pt x="10808208" y="3111612"/>
                </a:cubicBezTo>
                <a:cubicBezTo>
                  <a:pt x="10808465" y="3227765"/>
                  <a:pt x="10778001" y="3444990"/>
                  <a:pt x="10808208" y="3548329"/>
                </a:cubicBezTo>
                <a:cubicBezTo>
                  <a:pt x="10838415" y="3651668"/>
                  <a:pt x="10759181" y="3886693"/>
                  <a:pt x="10808208" y="4148816"/>
                </a:cubicBezTo>
                <a:cubicBezTo>
                  <a:pt x="10857235" y="4410939"/>
                  <a:pt x="10777362" y="4549662"/>
                  <a:pt x="10808208" y="4694712"/>
                </a:cubicBezTo>
                <a:cubicBezTo>
                  <a:pt x="10839054" y="4839762"/>
                  <a:pt x="10799033" y="5124435"/>
                  <a:pt x="10808208" y="5458968"/>
                </a:cubicBezTo>
                <a:cubicBezTo>
                  <a:pt x="10697662" y="5504325"/>
                  <a:pt x="10444440" y="5417074"/>
                  <a:pt x="10347437" y="5458968"/>
                </a:cubicBezTo>
                <a:cubicBezTo>
                  <a:pt x="10250434" y="5500862"/>
                  <a:pt x="10144638" y="5453609"/>
                  <a:pt x="9994748" y="5458968"/>
                </a:cubicBezTo>
                <a:cubicBezTo>
                  <a:pt x="9844858" y="5464327"/>
                  <a:pt x="9687001" y="5413174"/>
                  <a:pt x="9425895" y="5458968"/>
                </a:cubicBezTo>
                <a:cubicBezTo>
                  <a:pt x="9164789" y="5504762"/>
                  <a:pt x="9191362" y="5432668"/>
                  <a:pt x="9073206" y="5458968"/>
                </a:cubicBezTo>
                <a:cubicBezTo>
                  <a:pt x="8955050" y="5485268"/>
                  <a:pt x="8710775" y="5433567"/>
                  <a:pt x="8612435" y="5458968"/>
                </a:cubicBezTo>
                <a:cubicBezTo>
                  <a:pt x="8514095" y="5484369"/>
                  <a:pt x="8254797" y="5402233"/>
                  <a:pt x="8043582" y="5458968"/>
                </a:cubicBezTo>
                <a:cubicBezTo>
                  <a:pt x="7832367" y="5515703"/>
                  <a:pt x="7673521" y="5430830"/>
                  <a:pt x="7366647" y="5458968"/>
                </a:cubicBezTo>
                <a:cubicBezTo>
                  <a:pt x="7059773" y="5487106"/>
                  <a:pt x="7023658" y="5452797"/>
                  <a:pt x="6797794" y="5458968"/>
                </a:cubicBezTo>
                <a:cubicBezTo>
                  <a:pt x="6571930" y="5465139"/>
                  <a:pt x="6244653" y="5390421"/>
                  <a:pt x="6012777" y="5458968"/>
                </a:cubicBezTo>
                <a:cubicBezTo>
                  <a:pt x="5780901" y="5527515"/>
                  <a:pt x="5579368" y="5420998"/>
                  <a:pt x="5335842" y="5458968"/>
                </a:cubicBezTo>
                <a:cubicBezTo>
                  <a:pt x="5092317" y="5496938"/>
                  <a:pt x="4888881" y="5450648"/>
                  <a:pt x="4658907" y="5458968"/>
                </a:cubicBezTo>
                <a:cubicBezTo>
                  <a:pt x="4428934" y="5467288"/>
                  <a:pt x="4299928" y="5439679"/>
                  <a:pt x="4090053" y="5458968"/>
                </a:cubicBezTo>
                <a:cubicBezTo>
                  <a:pt x="3880178" y="5478257"/>
                  <a:pt x="3771970" y="5421883"/>
                  <a:pt x="3629282" y="5458968"/>
                </a:cubicBezTo>
                <a:cubicBezTo>
                  <a:pt x="3486594" y="5496053"/>
                  <a:pt x="3437498" y="5442382"/>
                  <a:pt x="3384676" y="5458968"/>
                </a:cubicBezTo>
                <a:cubicBezTo>
                  <a:pt x="3331854" y="5475554"/>
                  <a:pt x="2934955" y="5395313"/>
                  <a:pt x="2707741" y="5458968"/>
                </a:cubicBezTo>
                <a:cubicBezTo>
                  <a:pt x="2480527" y="5522623"/>
                  <a:pt x="2493567" y="5445005"/>
                  <a:pt x="2355052" y="5458968"/>
                </a:cubicBezTo>
                <a:cubicBezTo>
                  <a:pt x="2216537" y="5472931"/>
                  <a:pt x="2155765" y="5453190"/>
                  <a:pt x="2002363" y="5458968"/>
                </a:cubicBezTo>
                <a:cubicBezTo>
                  <a:pt x="1848961" y="5464746"/>
                  <a:pt x="1525496" y="5426331"/>
                  <a:pt x="1217346" y="5458968"/>
                </a:cubicBezTo>
                <a:cubicBezTo>
                  <a:pt x="909196" y="5491605"/>
                  <a:pt x="963982" y="5422854"/>
                  <a:pt x="756575" y="5458968"/>
                </a:cubicBezTo>
                <a:cubicBezTo>
                  <a:pt x="549168" y="5495082"/>
                  <a:pt x="317082" y="5379445"/>
                  <a:pt x="0" y="5458968"/>
                </a:cubicBezTo>
                <a:cubicBezTo>
                  <a:pt x="-58520" y="5228874"/>
                  <a:pt x="52042" y="4999477"/>
                  <a:pt x="0" y="4858482"/>
                </a:cubicBezTo>
                <a:cubicBezTo>
                  <a:pt x="-52042" y="4717487"/>
                  <a:pt x="52198" y="4546898"/>
                  <a:pt x="0" y="4312585"/>
                </a:cubicBezTo>
                <a:cubicBezTo>
                  <a:pt x="-52198" y="4078272"/>
                  <a:pt x="29226" y="3946298"/>
                  <a:pt x="0" y="3712098"/>
                </a:cubicBezTo>
                <a:cubicBezTo>
                  <a:pt x="-29226" y="3477898"/>
                  <a:pt x="35339" y="3496388"/>
                  <a:pt x="0" y="3329970"/>
                </a:cubicBezTo>
                <a:cubicBezTo>
                  <a:pt x="-35339" y="3163552"/>
                  <a:pt x="15197" y="2969625"/>
                  <a:pt x="0" y="2784074"/>
                </a:cubicBezTo>
                <a:cubicBezTo>
                  <a:pt x="-15197" y="2598523"/>
                  <a:pt x="41390" y="2441014"/>
                  <a:pt x="0" y="2238177"/>
                </a:cubicBezTo>
                <a:cubicBezTo>
                  <a:pt x="-41390" y="2035340"/>
                  <a:pt x="50631" y="1905338"/>
                  <a:pt x="0" y="1746870"/>
                </a:cubicBezTo>
                <a:cubicBezTo>
                  <a:pt x="-50631" y="1588402"/>
                  <a:pt x="26511" y="1262609"/>
                  <a:pt x="0" y="1091794"/>
                </a:cubicBezTo>
                <a:cubicBezTo>
                  <a:pt x="-26511" y="920979"/>
                  <a:pt x="114036" y="23507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4555546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7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D8F0-4BC6-866C-AA9A-7EC07D5F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Project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7E18-5D61-872E-E2DF-BE9E3B6D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end-to-end problem solving using a combination of tools and techniques.</a:t>
            </a:r>
          </a:p>
          <a:p>
            <a:r>
              <a:rPr lang="en-US" dirty="0"/>
              <a:t>Learn practical implementation of various analytical techniques and choose the one which gives results most appropriate for business.</a:t>
            </a:r>
          </a:p>
          <a:p>
            <a:r>
              <a:rPr lang="en-US" dirty="0"/>
              <a:t>To understand the trade-offs that need to be made when solving a problem in real life.</a:t>
            </a:r>
          </a:p>
          <a:p>
            <a:r>
              <a:rPr lang="en-US" dirty="0"/>
              <a:t>To develop better presentation and report writing skills.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743F19-927B-27C0-754D-B5DF6A231356}"/>
              </a:ext>
            </a:extLst>
          </p:cNvPr>
          <p:cNvSpPr/>
          <p:nvPr/>
        </p:nvSpPr>
        <p:spPr>
          <a:xfrm>
            <a:off x="838200" y="1600200"/>
            <a:ext cx="10664952" cy="4370832"/>
          </a:xfrm>
          <a:custGeom>
            <a:avLst/>
            <a:gdLst>
              <a:gd name="connsiteX0" fmla="*/ 0 w 10664952"/>
              <a:gd name="connsiteY0" fmla="*/ 0 h 4370832"/>
              <a:gd name="connsiteX1" fmla="*/ 699147 w 10664952"/>
              <a:gd name="connsiteY1" fmla="*/ 0 h 4370832"/>
              <a:gd name="connsiteX2" fmla="*/ 1504943 w 10664952"/>
              <a:gd name="connsiteY2" fmla="*/ 0 h 4370832"/>
              <a:gd name="connsiteX3" fmla="*/ 2310740 w 10664952"/>
              <a:gd name="connsiteY3" fmla="*/ 0 h 4370832"/>
              <a:gd name="connsiteX4" fmla="*/ 2689938 w 10664952"/>
              <a:gd name="connsiteY4" fmla="*/ 0 h 4370832"/>
              <a:gd name="connsiteX5" fmla="*/ 3282435 w 10664952"/>
              <a:gd name="connsiteY5" fmla="*/ 0 h 4370832"/>
              <a:gd name="connsiteX6" fmla="*/ 4088232 w 10664952"/>
              <a:gd name="connsiteY6" fmla="*/ 0 h 4370832"/>
              <a:gd name="connsiteX7" fmla="*/ 4467430 w 10664952"/>
              <a:gd name="connsiteY7" fmla="*/ 0 h 4370832"/>
              <a:gd name="connsiteX8" fmla="*/ 4846628 w 10664952"/>
              <a:gd name="connsiteY8" fmla="*/ 0 h 4370832"/>
              <a:gd name="connsiteX9" fmla="*/ 5119177 w 10664952"/>
              <a:gd name="connsiteY9" fmla="*/ 0 h 4370832"/>
              <a:gd name="connsiteX10" fmla="*/ 5391726 w 10664952"/>
              <a:gd name="connsiteY10" fmla="*/ 0 h 4370832"/>
              <a:gd name="connsiteX11" fmla="*/ 5664275 w 10664952"/>
              <a:gd name="connsiteY11" fmla="*/ 0 h 4370832"/>
              <a:gd name="connsiteX12" fmla="*/ 6150122 w 10664952"/>
              <a:gd name="connsiteY12" fmla="*/ 0 h 4370832"/>
              <a:gd name="connsiteX13" fmla="*/ 6955919 w 10664952"/>
              <a:gd name="connsiteY13" fmla="*/ 0 h 4370832"/>
              <a:gd name="connsiteX14" fmla="*/ 7228467 w 10664952"/>
              <a:gd name="connsiteY14" fmla="*/ 0 h 4370832"/>
              <a:gd name="connsiteX15" fmla="*/ 7927614 w 10664952"/>
              <a:gd name="connsiteY15" fmla="*/ 0 h 4370832"/>
              <a:gd name="connsiteX16" fmla="*/ 8413462 w 10664952"/>
              <a:gd name="connsiteY16" fmla="*/ 0 h 4370832"/>
              <a:gd name="connsiteX17" fmla="*/ 9005959 w 10664952"/>
              <a:gd name="connsiteY17" fmla="*/ 0 h 4370832"/>
              <a:gd name="connsiteX18" fmla="*/ 9705106 w 10664952"/>
              <a:gd name="connsiteY18" fmla="*/ 0 h 4370832"/>
              <a:gd name="connsiteX19" fmla="*/ 9977655 w 10664952"/>
              <a:gd name="connsiteY19" fmla="*/ 0 h 4370832"/>
              <a:gd name="connsiteX20" fmla="*/ 10664952 w 10664952"/>
              <a:gd name="connsiteY20" fmla="*/ 0 h 4370832"/>
              <a:gd name="connsiteX21" fmla="*/ 10664952 w 10664952"/>
              <a:gd name="connsiteY21" fmla="*/ 458937 h 4370832"/>
              <a:gd name="connsiteX22" fmla="*/ 10664952 w 10664952"/>
              <a:gd name="connsiteY22" fmla="*/ 1005291 h 4370832"/>
              <a:gd name="connsiteX23" fmla="*/ 10664952 w 10664952"/>
              <a:gd name="connsiteY23" fmla="*/ 1507937 h 4370832"/>
              <a:gd name="connsiteX24" fmla="*/ 10664952 w 10664952"/>
              <a:gd name="connsiteY24" fmla="*/ 1923166 h 4370832"/>
              <a:gd name="connsiteX25" fmla="*/ 10664952 w 10664952"/>
              <a:gd name="connsiteY25" fmla="*/ 2382103 h 4370832"/>
              <a:gd name="connsiteX26" fmla="*/ 10664952 w 10664952"/>
              <a:gd name="connsiteY26" fmla="*/ 2972166 h 4370832"/>
              <a:gd name="connsiteX27" fmla="*/ 10664952 w 10664952"/>
              <a:gd name="connsiteY27" fmla="*/ 3387395 h 4370832"/>
              <a:gd name="connsiteX28" fmla="*/ 10664952 w 10664952"/>
              <a:gd name="connsiteY28" fmla="*/ 4370832 h 4370832"/>
              <a:gd name="connsiteX29" fmla="*/ 9965805 w 10664952"/>
              <a:gd name="connsiteY29" fmla="*/ 4370832 h 4370832"/>
              <a:gd name="connsiteX30" fmla="*/ 9160009 w 10664952"/>
              <a:gd name="connsiteY30" fmla="*/ 4370832 h 4370832"/>
              <a:gd name="connsiteX31" fmla="*/ 8460862 w 10664952"/>
              <a:gd name="connsiteY31" fmla="*/ 4370832 h 4370832"/>
              <a:gd name="connsiteX32" fmla="*/ 7655066 w 10664952"/>
              <a:gd name="connsiteY32" fmla="*/ 4370832 h 4370832"/>
              <a:gd name="connsiteX33" fmla="*/ 7062568 w 10664952"/>
              <a:gd name="connsiteY33" fmla="*/ 4370832 h 4370832"/>
              <a:gd name="connsiteX34" fmla="*/ 6256772 w 10664952"/>
              <a:gd name="connsiteY34" fmla="*/ 4370832 h 4370832"/>
              <a:gd name="connsiteX35" fmla="*/ 5557625 w 10664952"/>
              <a:gd name="connsiteY35" fmla="*/ 4370832 h 4370832"/>
              <a:gd name="connsiteX36" fmla="*/ 5178427 w 10664952"/>
              <a:gd name="connsiteY36" fmla="*/ 4370832 h 4370832"/>
              <a:gd name="connsiteX37" fmla="*/ 4692579 w 10664952"/>
              <a:gd name="connsiteY37" fmla="*/ 4370832 h 4370832"/>
              <a:gd name="connsiteX38" fmla="*/ 4206731 w 10664952"/>
              <a:gd name="connsiteY38" fmla="*/ 4370832 h 4370832"/>
              <a:gd name="connsiteX39" fmla="*/ 3720883 w 10664952"/>
              <a:gd name="connsiteY39" fmla="*/ 4370832 h 4370832"/>
              <a:gd name="connsiteX40" fmla="*/ 3448334 w 10664952"/>
              <a:gd name="connsiteY40" fmla="*/ 4370832 h 4370832"/>
              <a:gd name="connsiteX41" fmla="*/ 2642538 w 10664952"/>
              <a:gd name="connsiteY41" fmla="*/ 4370832 h 4370832"/>
              <a:gd name="connsiteX42" fmla="*/ 1943391 w 10664952"/>
              <a:gd name="connsiteY42" fmla="*/ 4370832 h 4370832"/>
              <a:gd name="connsiteX43" fmla="*/ 1350894 w 10664952"/>
              <a:gd name="connsiteY43" fmla="*/ 4370832 h 4370832"/>
              <a:gd name="connsiteX44" fmla="*/ 865046 w 10664952"/>
              <a:gd name="connsiteY44" fmla="*/ 4370832 h 4370832"/>
              <a:gd name="connsiteX45" fmla="*/ 592497 w 10664952"/>
              <a:gd name="connsiteY45" fmla="*/ 4370832 h 4370832"/>
              <a:gd name="connsiteX46" fmla="*/ 0 w 10664952"/>
              <a:gd name="connsiteY46" fmla="*/ 4370832 h 4370832"/>
              <a:gd name="connsiteX47" fmla="*/ 0 w 10664952"/>
              <a:gd name="connsiteY47" fmla="*/ 3780770 h 4370832"/>
              <a:gd name="connsiteX48" fmla="*/ 0 w 10664952"/>
              <a:gd name="connsiteY48" fmla="*/ 3278124 h 4370832"/>
              <a:gd name="connsiteX49" fmla="*/ 0 w 10664952"/>
              <a:gd name="connsiteY49" fmla="*/ 2688062 h 4370832"/>
              <a:gd name="connsiteX50" fmla="*/ 0 w 10664952"/>
              <a:gd name="connsiteY50" fmla="*/ 2054291 h 4370832"/>
              <a:gd name="connsiteX51" fmla="*/ 0 w 10664952"/>
              <a:gd name="connsiteY51" fmla="*/ 1464229 h 4370832"/>
              <a:gd name="connsiteX52" fmla="*/ 0 w 10664952"/>
              <a:gd name="connsiteY52" fmla="*/ 830458 h 4370832"/>
              <a:gd name="connsiteX53" fmla="*/ 0 w 10664952"/>
              <a:gd name="connsiteY53" fmla="*/ 0 h 437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664952" h="4370832" extrusionOk="0">
                <a:moveTo>
                  <a:pt x="0" y="0"/>
                </a:moveTo>
                <a:cubicBezTo>
                  <a:pt x="166390" y="-77129"/>
                  <a:pt x="543782" y="59803"/>
                  <a:pt x="699147" y="0"/>
                </a:cubicBezTo>
                <a:cubicBezTo>
                  <a:pt x="854512" y="-59803"/>
                  <a:pt x="1134010" y="66014"/>
                  <a:pt x="1504943" y="0"/>
                </a:cubicBezTo>
                <a:cubicBezTo>
                  <a:pt x="1875876" y="-66014"/>
                  <a:pt x="2030719" y="75872"/>
                  <a:pt x="2310740" y="0"/>
                </a:cubicBezTo>
                <a:cubicBezTo>
                  <a:pt x="2590761" y="-75872"/>
                  <a:pt x="2506227" y="7330"/>
                  <a:pt x="2689938" y="0"/>
                </a:cubicBezTo>
                <a:cubicBezTo>
                  <a:pt x="2873649" y="-7330"/>
                  <a:pt x="3138811" y="70044"/>
                  <a:pt x="3282435" y="0"/>
                </a:cubicBezTo>
                <a:cubicBezTo>
                  <a:pt x="3426059" y="-70044"/>
                  <a:pt x="3740666" y="5729"/>
                  <a:pt x="4088232" y="0"/>
                </a:cubicBezTo>
                <a:cubicBezTo>
                  <a:pt x="4435798" y="-5729"/>
                  <a:pt x="4378316" y="25477"/>
                  <a:pt x="4467430" y="0"/>
                </a:cubicBezTo>
                <a:cubicBezTo>
                  <a:pt x="4556544" y="-25477"/>
                  <a:pt x="4686006" y="44997"/>
                  <a:pt x="4846628" y="0"/>
                </a:cubicBezTo>
                <a:cubicBezTo>
                  <a:pt x="5007250" y="-44997"/>
                  <a:pt x="5050460" y="29555"/>
                  <a:pt x="5119177" y="0"/>
                </a:cubicBezTo>
                <a:cubicBezTo>
                  <a:pt x="5187894" y="-29555"/>
                  <a:pt x="5296754" y="12662"/>
                  <a:pt x="5391726" y="0"/>
                </a:cubicBezTo>
                <a:cubicBezTo>
                  <a:pt x="5486698" y="-12662"/>
                  <a:pt x="5584191" y="25681"/>
                  <a:pt x="5664275" y="0"/>
                </a:cubicBezTo>
                <a:cubicBezTo>
                  <a:pt x="5744359" y="-25681"/>
                  <a:pt x="5989037" y="57543"/>
                  <a:pt x="6150122" y="0"/>
                </a:cubicBezTo>
                <a:cubicBezTo>
                  <a:pt x="6311207" y="-57543"/>
                  <a:pt x="6646300" y="93566"/>
                  <a:pt x="6955919" y="0"/>
                </a:cubicBezTo>
                <a:cubicBezTo>
                  <a:pt x="7265538" y="-93566"/>
                  <a:pt x="7122363" y="31933"/>
                  <a:pt x="7228467" y="0"/>
                </a:cubicBezTo>
                <a:cubicBezTo>
                  <a:pt x="7334571" y="-31933"/>
                  <a:pt x="7647792" y="61033"/>
                  <a:pt x="7927614" y="0"/>
                </a:cubicBezTo>
                <a:cubicBezTo>
                  <a:pt x="8207436" y="-61033"/>
                  <a:pt x="8247401" y="54686"/>
                  <a:pt x="8413462" y="0"/>
                </a:cubicBezTo>
                <a:cubicBezTo>
                  <a:pt x="8579523" y="-54686"/>
                  <a:pt x="8789674" y="56720"/>
                  <a:pt x="9005959" y="0"/>
                </a:cubicBezTo>
                <a:cubicBezTo>
                  <a:pt x="9222244" y="-56720"/>
                  <a:pt x="9458631" y="73502"/>
                  <a:pt x="9705106" y="0"/>
                </a:cubicBezTo>
                <a:cubicBezTo>
                  <a:pt x="9951581" y="-73502"/>
                  <a:pt x="9860233" y="7507"/>
                  <a:pt x="9977655" y="0"/>
                </a:cubicBezTo>
                <a:cubicBezTo>
                  <a:pt x="10095077" y="-7507"/>
                  <a:pt x="10454381" y="25074"/>
                  <a:pt x="10664952" y="0"/>
                </a:cubicBezTo>
                <a:cubicBezTo>
                  <a:pt x="10687630" y="203139"/>
                  <a:pt x="10658285" y="279447"/>
                  <a:pt x="10664952" y="458937"/>
                </a:cubicBezTo>
                <a:cubicBezTo>
                  <a:pt x="10671619" y="638427"/>
                  <a:pt x="10610025" y="872584"/>
                  <a:pt x="10664952" y="1005291"/>
                </a:cubicBezTo>
                <a:cubicBezTo>
                  <a:pt x="10719879" y="1137998"/>
                  <a:pt x="10649601" y="1349722"/>
                  <a:pt x="10664952" y="1507937"/>
                </a:cubicBezTo>
                <a:cubicBezTo>
                  <a:pt x="10680303" y="1666152"/>
                  <a:pt x="10635920" y="1839134"/>
                  <a:pt x="10664952" y="1923166"/>
                </a:cubicBezTo>
                <a:cubicBezTo>
                  <a:pt x="10693984" y="2007198"/>
                  <a:pt x="10635093" y="2184990"/>
                  <a:pt x="10664952" y="2382103"/>
                </a:cubicBezTo>
                <a:cubicBezTo>
                  <a:pt x="10694811" y="2579216"/>
                  <a:pt x="10605583" y="2814032"/>
                  <a:pt x="10664952" y="2972166"/>
                </a:cubicBezTo>
                <a:cubicBezTo>
                  <a:pt x="10724321" y="3130300"/>
                  <a:pt x="10623705" y="3254680"/>
                  <a:pt x="10664952" y="3387395"/>
                </a:cubicBezTo>
                <a:cubicBezTo>
                  <a:pt x="10706199" y="3520110"/>
                  <a:pt x="10659394" y="3935527"/>
                  <a:pt x="10664952" y="4370832"/>
                </a:cubicBezTo>
                <a:cubicBezTo>
                  <a:pt x="10499809" y="4398173"/>
                  <a:pt x="10299922" y="4338294"/>
                  <a:pt x="9965805" y="4370832"/>
                </a:cubicBezTo>
                <a:cubicBezTo>
                  <a:pt x="9631688" y="4403370"/>
                  <a:pt x="9493239" y="4344711"/>
                  <a:pt x="9160009" y="4370832"/>
                </a:cubicBezTo>
                <a:cubicBezTo>
                  <a:pt x="8826779" y="4396953"/>
                  <a:pt x="8703783" y="4317133"/>
                  <a:pt x="8460862" y="4370832"/>
                </a:cubicBezTo>
                <a:cubicBezTo>
                  <a:pt x="8217941" y="4424531"/>
                  <a:pt x="8006010" y="4291314"/>
                  <a:pt x="7655066" y="4370832"/>
                </a:cubicBezTo>
                <a:cubicBezTo>
                  <a:pt x="7304122" y="4450350"/>
                  <a:pt x="7294738" y="4346967"/>
                  <a:pt x="7062568" y="4370832"/>
                </a:cubicBezTo>
                <a:cubicBezTo>
                  <a:pt x="6830398" y="4394697"/>
                  <a:pt x="6566026" y="4337185"/>
                  <a:pt x="6256772" y="4370832"/>
                </a:cubicBezTo>
                <a:cubicBezTo>
                  <a:pt x="5947518" y="4404479"/>
                  <a:pt x="5801416" y="4356854"/>
                  <a:pt x="5557625" y="4370832"/>
                </a:cubicBezTo>
                <a:cubicBezTo>
                  <a:pt x="5313834" y="4384810"/>
                  <a:pt x="5282948" y="4357652"/>
                  <a:pt x="5178427" y="4370832"/>
                </a:cubicBezTo>
                <a:cubicBezTo>
                  <a:pt x="5073906" y="4384012"/>
                  <a:pt x="4805894" y="4333375"/>
                  <a:pt x="4692579" y="4370832"/>
                </a:cubicBezTo>
                <a:cubicBezTo>
                  <a:pt x="4579264" y="4408289"/>
                  <a:pt x="4430780" y="4357769"/>
                  <a:pt x="4206731" y="4370832"/>
                </a:cubicBezTo>
                <a:cubicBezTo>
                  <a:pt x="3982682" y="4383895"/>
                  <a:pt x="3845175" y="4368430"/>
                  <a:pt x="3720883" y="4370832"/>
                </a:cubicBezTo>
                <a:cubicBezTo>
                  <a:pt x="3596591" y="4373234"/>
                  <a:pt x="3533480" y="4361340"/>
                  <a:pt x="3448334" y="4370832"/>
                </a:cubicBezTo>
                <a:cubicBezTo>
                  <a:pt x="3363188" y="4380324"/>
                  <a:pt x="2894222" y="4314769"/>
                  <a:pt x="2642538" y="4370832"/>
                </a:cubicBezTo>
                <a:cubicBezTo>
                  <a:pt x="2390854" y="4426895"/>
                  <a:pt x="2291932" y="4359154"/>
                  <a:pt x="1943391" y="4370832"/>
                </a:cubicBezTo>
                <a:cubicBezTo>
                  <a:pt x="1594850" y="4382510"/>
                  <a:pt x="1635957" y="4362974"/>
                  <a:pt x="1350894" y="4370832"/>
                </a:cubicBezTo>
                <a:cubicBezTo>
                  <a:pt x="1065831" y="4378690"/>
                  <a:pt x="1031594" y="4360361"/>
                  <a:pt x="865046" y="4370832"/>
                </a:cubicBezTo>
                <a:cubicBezTo>
                  <a:pt x="698498" y="4381303"/>
                  <a:pt x="717000" y="4365223"/>
                  <a:pt x="592497" y="4370832"/>
                </a:cubicBezTo>
                <a:cubicBezTo>
                  <a:pt x="467994" y="4376441"/>
                  <a:pt x="294223" y="4333332"/>
                  <a:pt x="0" y="4370832"/>
                </a:cubicBezTo>
                <a:cubicBezTo>
                  <a:pt x="-24032" y="4241007"/>
                  <a:pt x="29700" y="4074312"/>
                  <a:pt x="0" y="3780770"/>
                </a:cubicBezTo>
                <a:cubicBezTo>
                  <a:pt x="-29700" y="3487228"/>
                  <a:pt x="19912" y="3444389"/>
                  <a:pt x="0" y="3278124"/>
                </a:cubicBezTo>
                <a:cubicBezTo>
                  <a:pt x="-19912" y="3111859"/>
                  <a:pt x="24929" y="2915157"/>
                  <a:pt x="0" y="2688062"/>
                </a:cubicBezTo>
                <a:cubicBezTo>
                  <a:pt x="-24929" y="2460967"/>
                  <a:pt x="1601" y="2344392"/>
                  <a:pt x="0" y="2054291"/>
                </a:cubicBezTo>
                <a:cubicBezTo>
                  <a:pt x="-1601" y="1764190"/>
                  <a:pt x="16661" y="1735428"/>
                  <a:pt x="0" y="1464229"/>
                </a:cubicBezTo>
                <a:cubicBezTo>
                  <a:pt x="-16661" y="1193030"/>
                  <a:pt x="63162" y="996989"/>
                  <a:pt x="0" y="830458"/>
                </a:cubicBezTo>
                <a:cubicBezTo>
                  <a:pt x="-63162" y="663927"/>
                  <a:pt x="86917" y="3967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8833635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2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93211-9141-3249-C4BE-CC311B66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592"/>
            <a:ext cx="10418064" cy="4869371"/>
          </a:xfrm>
        </p:spPr>
        <p:txBody>
          <a:bodyPr/>
          <a:lstStyle/>
          <a:p>
            <a:r>
              <a:rPr lang="en-US" dirty="0"/>
              <a:t>Introduction (5 points)</a:t>
            </a:r>
          </a:p>
          <a:p>
            <a:r>
              <a:rPr lang="en-US" dirty="0"/>
              <a:t>Identify the problem (10 points)</a:t>
            </a:r>
          </a:p>
          <a:p>
            <a:r>
              <a:rPr lang="en-US" dirty="0"/>
              <a:t>Objectives (5 points)</a:t>
            </a:r>
          </a:p>
          <a:p>
            <a:r>
              <a:rPr lang="en-US" dirty="0"/>
              <a:t>Assumption statement (5 points)</a:t>
            </a:r>
          </a:p>
          <a:p>
            <a:r>
              <a:rPr lang="en-US" dirty="0"/>
              <a:t>Data and data manipulation (20 points)</a:t>
            </a:r>
          </a:p>
          <a:p>
            <a:r>
              <a:rPr lang="en-US" dirty="0"/>
              <a:t>Modeling design (15 points)</a:t>
            </a:r>
          </a:p>
          <a:p>
            <a:r>
              <a:rPr lang="en-US" dirty="0"/>
              <a:t>Model evaluations (15 points)</a:t>
            </a:r>
          </a:p>
          <a:p>
            <a:r>
              <a:rPr lang="en-US" dirty="0"/>
              <a:t>Result (15 points)</a:t>
            </a:r>
          </a:p>
          <a:p>
            <a:r>
              <a:rPr lang="en-US" dirty="0"/>
              <a:t>Recommendations (10 points)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6AE5D-C7E9-2717-1CBB-ED3802CC2FE7}"/>
              </a:ext>
            </a:extLst>
          </p:cNvPr>
          <p:cNvSpPr txBox="1"/>
          <p:nvPr/>
        </p:nvSpPr>
        <p:spPr>
          <a:xfrm>
            <a:off x="749808" y="310896"/>
            <a:ext cx="923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Presentation should include following components:</a:t>
            </a:r>
          </a:p>
        </p:txBody>
      </p:sp>
    </p:spTree>
    <p:extLst>
      <p:ext uri="{BB962C8B-B14F-4D97-AF65-F5344CB8AC3E}">
        <p14:creationId xmlns:p14="http://schemas.microsoft.com/office/powerpoint/2010/main" val="325970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BC6F-A089-7F5A-4129-13AB6B3D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744" y="329802"/>
            <a:ext cx="10515600" cy="1325563"/>
          </a:xfrm>
        </p:spPr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127D-BC57-6927-4AE6-7E7D55CB9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Hotel booking cancellation prediction</a:t>
            </a:r>
          </a:p>
          <a:p>
            <a:r>
              <a:rPr lang="en-US" sz="4400" dirty="0"/>
              <a:t>HR employee attrition prediction</a:t>
            </a:r>
          </a:p>
          <a:p>
            <a:r>
              <a:rPr lang="en-US" sz="4400" dirty="0"/>
              <a:t>Patient stay in hospital length prediction</a:t>
            </a:r>
          </a:p>
          <a:p>
            <a:r>
              <a:rPr lang="en-US" sz="4400" dirty="0"/>
              <a:t>Used car price prediction</a:t>
            </a:r>
          </a:p>
        </p:txBody>
      </p:sp>
      <p:pic>
        <p:nvPicPr>
          <p:cNvPr id="4" name="Graphic 3" descr="Server">
            <a:extLst>
              <a:ext uri="{FF2B5EF4-FFF2-40B4-BE49-F238E27FC236}">
                <a16:creationId xmlns:a16="http://schemas.microsoft.com/office/drawing/2014/main" id="{E0883C07-D885-4A29-86D4-7C8C966C8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810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0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900E-95D1-E7A7-C664-2B0410DA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booking cancellation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CA3E4-7C89-F2FD-3F24-28D072074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The cancellation of bookings impact a hotel on various fronts: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Loss of resources (revenue) when the hotel cannot resell the room.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Additional costs of distribution channels by increasing commissions or paying for publicity to help sell these rooms.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Lowering prices last minute, so the hotel can resell a room, resulting in reducing the profit margin.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Human resources to make arrangements for the guests.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Objectives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help in predicting which booking is likely to be canceled.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You as a data scientist have to analyze the data provided to find which factors have a high influence on booking cancellations, build a predictive model that can predict which booking is going to be canceled in advance, and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help in formulating profitable policies for cancellations and refunds.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CB3BC7-E189-F6EE-BA23-BA5C88974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70336"/>
            <a:ext cx="10905066" cy="2317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5B86D1-44F9-A7CD-CBF2-EAA2F69E58DE}"/>
              </a:ext>
            </a:extLst>
          </p:cNvPr>
          <p:cNvSpPr txBox="1"/>
          <p:nvPr/>
        </p:nvSpPr>
        <p:spPr>
          <a:xfrm>
            <a:off x="4963886" y="905069"/>
            <a:ext cx="428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Data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9A3888-0B05-4025-AC8F-14A07A859009}"/>
              </a:ext>
            </a:extLst>
          </p:cNvPr>
          <p:cNvSpPr/>
          <p:nvPr/>
        </p:nvSpPr>
        <p:spPr>
          <a:xfrm>
            <a:off x="10821880" y="2270336"/>
            <a:ext cx="726653" cy="26212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0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DD24B-EDD1-C849-50BB-B5633FC9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HR Employee Attrition Prediction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DA95-62BF-BFD1-8C7F-062C3F944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identify the different factors that drive attrition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a model to predict if an employee will attrite or not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8E8B3-7C39-65C8-D4B5-0A227D627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66" y="3526745"/>
            <a:ext cx="10515569" cy="165620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C0DB071-E7FB-4E8D-8541-D49B1D29ED2F}"/>
              </a:ext>
            </a:extLst>
          </p:cNvPr>
          <p:cNvSpPr/>
          <p:nvPr/>
        </p:nvSpPr>
        <p:spPr>
          <a:xfrm>
            <a:off x="10067278" y="3888418"/>
            <a:ext cx="248574" cy="15358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162E7-470D-351D-AB3A-7645972D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Hospital Length of Stay Prediction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5749-BDE6-DEED-F083-2C6BC57AA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500">
                <a:effectLst/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As a Data Scientist, you have been hired by HealthPlus to analyze their data, find out what factors affect the LOS the most and come up with a machine learning model which can predict the LOS of a patient using the data available during admission and after running a few tests. You will also need to bring about useful business insights from the data that can potentially help the hospital improve their health care infrastructure planning and subsequent revenue.</a:t>
            </a:r>
            <a:endParaRPr lang="en-US" sz="15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150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501FB87-3A55-178D-8E8D-9B2F9328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39" y="2925356"/>
            <a:ext cx="11164824" cy="31261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A5BC32C-E82D-49AE-B0D7-CAD003E4F2A7}"/>
              </a:ext>
            </a:extLst>
          </p:cNvPr>
          <p:cNvSpPr/>
          <p:nvPr/>
        </p:nvSpPr>
        <p:spPr>
          <a:xfrm>
            <a:off x="10937288" y="3977195"/>
            <a:ext cx="346229" cy="2157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3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681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var(--jp-content-font-family)</vt:lpstr>
      <vt:lpstr>Arial</vt:lpstr>
      <vt:lpstr>Calibri</vt:lpstr>
      <vt:lpstr>Calibri Light</vt:lpstr>
      <vt:lpstr>Courier New</vt:lpstr>
      <vt:lpstr>Segoe UI</vt:lpstr>
      <vt:lpstr>Symbol</vt:lpstr>
      <vt:lpstr>Wingdings</vt:lpstr>
      <vt:lpstr>Office Theme</vt:lpstr>
      <vt:lpstr>How to prepare final presentation and paper</vt:lpstr>
      <vt:lpstr>Paper Outline (up to 12 pages, including citations and appendices)</vt:lpstr>
      <vt:lpstr>Objectives of the Project Presentation</vt:lpstr>
      <vt:lpstr>PowerPoint Presentation</vt:lpstr>
      <vt:lpstr>Data </vt:lpstr>
      <vt:lpstr>Hotel booking cancellation prediction</vt:lpstr>
      <vt:lpstr>PowerPoint Presentation</vt:lpstr>
      <vt:lpstr>HR Employee Attrition Prediction</vt:lpstr>
      <vt:lpstr>Hospital Length of Stay Prediction</vt:lpstr>
      <vt:lpstr>Potential Customer Prediction</vt:lpstr>
      <vt:lpstr>Customer prediction data</vt:lpstr>
      <vt:lpstr>Used Cars Price Prediction</vt:lpstr>
      <vt:lpstr>PowerPoint Presentation</vt:lpstr>
      <vt:lpstr>Group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Dandan Kowarsch</dc:creator>
  <cp:lastModifiedBy>Karina Kowarsch</cp:lastModifiedBy>
  <cp:revision>15</cp:revision>
  <dcterms:created xsi:type="dcterms:W3CDTF">2022-05-15T03:47:47Z</dcterms:created>
  <dcterms:modified xsi:type="dcterms:W3CDTF">2024-02-18T16:05:57Z</dcterms:modified>
</cp:coreProperties>
</file>