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DC44-598D-4DF5-A39B-6E8A8A7CDE24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4E88-E016-4D3B-9F39-1B8023874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82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DC44-598D-4DF5-A39B-6E8A8A7CDE24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4E88-E016-4D3B-9F39-1B8023874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1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DC44-598D-4DF5-A39B-6E8A8A7CDE24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4E88-E016-4D3B-9F39-1B8023874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7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DC44-598D-4DF5-A39B-6E8A8A7CDE24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4E88-E016-4D3B-9F39-1B8023874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44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DC44-598D-4DF5-A39B-6E8A8A7CDE24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4E88-E016-4D3B-9F39-1B8023874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335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DC44-598D-4DF5-A39B-6E8A8A7CDE24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4E88-E016-4D3B-9F39-1B8023874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40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DC44-598D-4DF5-A39B-6E8A8A7CDE24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4E88-E016-4D3B-9F39-1B80238744C6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7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DC44-598D-4DF5-A39B-6E8A8A7CDE24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4E88-E016-4D3B-9F39-1B8023874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78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DC44-598D-4DF5-A39B-6E8A8A7CDE24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4E88-E016-4D3B-9F39-1B8023874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7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DC44-598D-4DF5-A39B-6E8A8A7CDE24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4E88-E016-4D3B-9F39-1B8023874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93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CE7DC44-598D-4DF5-A39B-6E8A8A7CDE24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4E88-E016-4D3B-9F39-1B8023874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03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CE7DC44-598D-4DF5-A39B-6E8A8A7CDE24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9DA4E88-E016-4D3B-9F39-1B8023874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37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CAC04-DECE-806C-FD7C-13237F041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Distribuição T-</a:t>
            </a:r>
            <a:r>
              <a:rPr lang="pt-BR" dirty="0" err="1"/>
              <a:t>student</a:t>
            </a:r>
            <a:r>
              <a:rPr lang="pt-BR" dirty="0"/>
              <a:t> com parâmetros de locação e escala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B5D85-2F63-5464-91E7-1E2F1AA1E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Daniel </a:t>
            </a:r>
            <a:r>
              <a:rPr lang="pt-BR" sz="2800" dirty="0" err="1"/>
              <a:t>Krügel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4653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498B7-9B75-5652-E711-EF5FB059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densidade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C3025A-0FAB-4A67-025F-7269F55DDB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pt-BR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t-BR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𝜈</m:t>
                    </m:r>
                    <m:r>
                      <a:rPr lang="pt-BR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pt-BR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pt-BR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f>
                      <m:fPr>
                        <m:ctrlPr>
                          <a:rPr lang="pt-BR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2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pt-BR" sz="2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pt-BR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𝜈</m:t>
                                </m:r>
                                <m: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pt-BR" sz="2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pt-BR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𝜈</m:t>
                                </m:r>
                              </m:num>
                              <m:den>
                                <m: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pt-BR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𝜈𝜋𝜎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pt-BR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pt-B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pt-BR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BR" sz="2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BR" sz="2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pt-BR" sz="2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pt-BR" sz="2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𝜇</m:t>
                                            </m:r>
                                          </m:num>
                                          <m:den>
                                            <m:r>
                                              <a:rPr lang="pt-BR" sz="2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pt-BR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𝜈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  <m:sup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  <m:r>
                              <a:rPr lang="pt-BR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pt-BR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pt-BR" sz="2800" dirty="0"/>
              </a:p>
              <a:p>
                <a:r>
                  <a:rPr lang="pt-B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(x </a:t>
                </a:r>
                <a:r>
                  <a:rPr lang="pt-BR" sz="2800" dirty="0">
                    <a:solidFill>
                      <a:srgbClr val="202122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 R, </a:t>
                </a:r>
                <a14:m>
                  <m:oMath xmlns:m="http://schemas.openxmlformats.org/officeDocument/2006/math">
                    <m:r>
                      <a:rPr lang="pt-BR" sz="280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pt-BR" sz="2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∞ ≤</m:t>
                    </m:r>
                    <m:r>
                      <m:rPr>
                        <m:sty m:val="p"/>
                      </m:rPr>
                      <a:rPr lang="pt-BR" sz="2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x</m:t>
                    </m:r>
                    <m:r>
                      <a:rPr lang="pt-BR" sz="2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≤+∞</m:t>
                    </m:r>
                  </m:oMath>
                </a14:m>
                <a:r>
                  <a:rPr lang="pt-BR" sz="2800" dirty="0"/>
                  <a:t>)</a:t>
                </a:r>
              </a:p>
              <a:p>
                <a:r>
                  <a:rPr lang="pt-B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Graus de liberdade (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𝜈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br>
                  <a:rPr lang="pt-B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Parâmetro de locação (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pt-B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br>
                  <a:rPr lang="pt-B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Parâmetro de escala ( </a:t>
                </a:r>
                <a:r>
                  <a:rPr lang="pt-B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σ )</a:t>
                </a:r>
                <a:br>
                  <a:rPr lang="pt-B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</a:br>
                <a:endParaRPr lang="pt-BR" sz="28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C3025A-0FAB-4A67-025F-7269F55DD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75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FE93D-69A9-E008-4864-4A56C450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Espaço paramétrico </a:t>
            </a:r>
            <a:br>
              <a:rPr lang="pt-BR" dirty="0"/>
            </a:br>
            <a:r>
              <a:rPr lang="pt-BR" dirty="0"/>
              <a:t>e resultados importantes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4097DC7-9908-4A38-4319-934D7D16B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Parâmetro de locação (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pt-B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		Parâmetro de escala ( </a:t>
                </a:r>
                <a:r>
                  <a:rPr lang="pt-BR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σ )</a:t>
                </a:r>
              </a:p>
              <a:p>
                <a14:m>
                  <m:oMath xmlns:m="http://schemas.openxmlformats.org/officeDocument/2006/math">
                    <m:r>
                      <a:rPr lang="pt-B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pt-B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pt-BR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pt-BR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μ</m:t>
                            </m:r>
                          </m:e>
                        </m:d>
                        <m:r>
                          <a:rPr lang="pt-BR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; 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pt-BR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∞ ≤</m:t>
                        </m:r>
                        <m:r>
                          <m:rPr>
                            <m:sty m:val="p"/>
                          </m:rPr>
                          <a:rPr lang="pt-BR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μ</m:t>
                        </m:r>
                        <m:r>
                          <a:rPr lang="pt-BR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≤+∞</m:t>
                        </m:r>
                      </m:e>
                    </m:d>
                  </m:oMath>
                </a14:m>
                <a:r>
                  <a:rPr lang="pt-B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pt-BR" i="1"/>
                      <m:t>𝑓</m:t>
                    </m:r>
                    <m:r>
                      <a:rPr lang="pt-BR" i="1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/>
                        </m:ctrlPr>
                      </m:dPr>
                      <m:e>
                        <m:sSub>
                          <m:sSubPr>
                            <m:ctrlPr>
                              <a:rPr lang="pt-BR" i="1"/>
                            </m:ctrlPr>
                          </m:sSubPr>
                          <m:e>
                            <m:r>
                              <a:rPr lang="pt-BR" i="1"/>
                              <m:t>𝑓</m:t>
                            </m:r>
                          </m:e>
                          <m:sub>
                            <m:r>
                              <a:rPr lang="pt-BR" i="1"/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pt-BR" i="1"/>
                            </m:ctrlPr>
                          </m:dPr>
                          <m:e>
                            <m:r>
                              <a:rPr lang="pt-BR" i="1"/>
                              <m:t>𝑥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pt-BR"/>
                              <m:t>σ</m:t>
                            </m:r>
                          </m:e>
                        </m:d>
                        <m:r>
                          <a:rPr lang="pt-BR"/>
                          <m:t>; 0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pt-BR"/>
                          <m:t>σ</m:t>
                        </m:r>
                        <m:r>
                          <a:rPr lang="pt-BR"/>
                          <m:t>≤+∞</m:t>
                        </m:r>
                      </m:e>
                    </m:d>
                  </m:oMath>
                </a14:m>
                <a:br>
                  <a:rPr lang="pt-B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</a:br>
                <a:endParaRPr lang="pt-B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pt-BR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μ</m:t>
                    </m:r>
                    <m:r>
                      <a:rPr lang="pt-BR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pt-BR" sz="1800" b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pt-BR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pt-BR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pt-BR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pt-BR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1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ν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ν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d>
                  </m:oMath>
                </a14:m>
                <a:endParaRPr lang="pt-BR" sz="1800" b="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endParaRPr lang="pt-B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4097DC7-9908-4A38-4319-934D7D16B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79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25DC-4F99-B630-B437-FFC34287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no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C723B-4527-BF94-46F6-309DE31F2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Pacote “</a:t>
            </a:r>
            <a:r>
              <a:rPr lang="pt-BR" dirty="0" err="1"/>
              <a:t>ExtraDistr</a:t>
            </a:r>
            <a:r>
              <a:rPr lang="pt-BR" dirty="0"/>
              <a:t>” a partir da versão 1.8.7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mu = 0, sigma = 1,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lower.tail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TRUE,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log.p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FALSE)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DB0F75-F1F0-8B46-7437-0887533E0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3575367"/>
            <a:ext cx="5191125" cy="30600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681E60F-BA70-4517-3053-18FDF7A2A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5" y="3577701"/>
            <a:ext cx="5191125" cy="30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8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3FA8A-A96A-C20C-D388-9085BAF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Verossimilhança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4ACEB3E-AE1C-B42F-7441-6F4ABC562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Graus de liberdade fixados em 8</a:t>
                </a:r>
              </a:p>
              <a:p>
                <a14:m>
                  <m:oMath xmlns:m="http://schemas.openxmlformats.org/officeDocument/2006/math">
                    <m:r>
                      <a:rPr lang="pt-BR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pt-B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=8</m:t>
                        </m:r>
                      </m:e>
                    </m:d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1680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pt-BR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𝜋</m:t>
                                        </m:r>
                                      </m:den>
                                    </m:f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nary>
                          <m:naryPr>
                            <m:chr m:val="∏"/>
                            <m:limLoc m:val="subSup"/>
                            <m:ctrlP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pt-BR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pt-BR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pt-BR" sz="20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pt-BR" sz="20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𝜇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pt-BR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pt-BR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8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pt-BR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pt-BR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pt-BR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pt-B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l</m:t>
                    </m:r>
                    <m:d>
                      <m:d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sz="18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e>
                        </m:acc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, </m:t>
                        </m:r>
                        <m:acc>
                          <m:accPr>
                            <m:chr m:val="̂"/>
                            <m:ctrlPr>
                              <a:rPr lang="pt-BR" sz="18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σ</m:t>
                            </m:r>
                          </m:e>
                        </m:acc>
                      </m:e>
                    </m:d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nlog</m:t>
                    </m:r>
                    <m:d>
                      <m:d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1680</m:t>
                        </m:r>
                        <m:rad>
                          <m:radPr>
                            <m:degHide m:val="on"/>
                            <m:ctrlPr>
                              <a:rPr lang="pt-BR" sz="18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pt-BR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π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7</m:t>
                        </m:r>
                      </m:num>
                      <m:den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pt-BR" sz="18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sz="1800" i="1"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pt-BR" sz="18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sz="1800" i="1">
                                                <a:effectLst/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BR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pt-BR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pt-BR" sz="18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  <m:t>μ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B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8</m:t>
                                    </m:r>
                                    <m:sSup>
                                      <m:sSupPr>
                                        <m:ctrlPr>
                                          <a:rPr lang="pt-BR" sz="18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BR" sz="1800" i="1">
                                                <a:effectLst/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pt-BR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n</m:t>
                    </m:r>
                    <m:func>
                      <m:func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pt-BR" sz="18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σ</m:t>
                                </m:r>
                              </m:e>
                            </m:acc>
                          </m:e>
                        </m:rad>
                      </m:e>
                    </m:fun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4ACEB3E-AE1C-B42F-7441-6F4ABC562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0" t="-11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37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6C06A-C482-AB7C-1BA4-78B1B035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5997FC2-1AFA-FE82-0105-16516B441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U</m:t>
                    </m:r>
                    <m:d>
                      <m:dPr>
                        <m:ctrlP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μ</m:t>
                        </m:r>
                      </m:e>
                      <m:e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, </m:t>
                        </m:r>
                        <m:r>
                          <m:rPr>
                            <m:sty m:val="p"/>
                          </m:rPr>
                          <a:rPr lang="pt-BR" sz="2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σ</m:t>
                        </m:r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, </m:t>
                        </m:r>
                        <m:r>
                          <m:rPr>
                            <m:sty m:val="p"/>
                          </m:rPr>
                          <a:rPr lang="pt-BR" sz="2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ν</m:t>
                        </m:r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=8</m:t>
                        </m:r>
                      </m:e>
                    </m:d>
                    <m:r>
                      <a:rPr lang="pt-B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= </m:t>
                    </m:r>
                    <m:f>
                      <m:fPr>
                        <m:ctrlP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−7</m:t>
                        </m:r>
                      </m:num>
                      <m:den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pt-BR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pt-BR" sz="2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  <m:r>
                              <a:rPr lang="pt-BR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sz="2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+8</m:t>
                            </m:r>
                            <m:sSup>
                              <m:sSupPr>
                                <m:ctrlP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pt-B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𝑈</m:t>
                    </m:r>
                    <m:d>
                      <m:dPr>
                        <m:ctrlP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e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=8</m:t>
                        </m:r>
                      </m:e>
                    </m:d>
                    <m:r>
                      <a:rPr lang="pt-B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num>
                      <m:den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den>
                    </m:f>
                    <m:r>
                      <a:rPr lang="pt-B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7</m:t>
                        </m:r>
                      </m:num>
                      <m:den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pt-B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pt-BR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pt-BR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f>
                              <m:fPr>
                                <m:ctrlP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pt-BR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2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sz="2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sz="2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BR" sz="2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2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BR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pt-BR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+4</m:t>
                            </m:r>
                            <m:sSup>
                              <m:sSupPr>
                                <m:ctrlP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pt-BR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pt-BR" sz="28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5997FC2-1AFA-FE82-0105-16516B441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11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41AA1-54C6-E8DC-8706-5E67D7EA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EMV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265ED24-B12E-4E29-3DCC-B9DC1CD11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156" y="2684006"/>
            <a:ext cx="7899687" cy="25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8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5DBDC-B957-9159-90D3-B27F300A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33632-D5BB-78FB-8584-00795524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Jackman, S. (2009).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Bayesian Analysis for the Social Sciences. </a:t>
            </a:r>
            <a:r>
              <a:rPr lang="pt-B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Wiley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p. 507.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Bergmann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R., Oliveira, M. A. (2013).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 the Distribution of Brazilian Stock Returns via Scaled Student-t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Research Journal of Finance and Economics.</a:t>
            </a:r>
            <a:r>
              <a:rPr lang="en-US" sz="1800" dirty="0">
                <a:solidFill>
                  <a:schemeClr val="tx1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TechniumScience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p. 27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Li, R., &amp; Nadarajah, S. (2018). A review of Student’s t distribution and its generalizations. </a:t>
            </a:r>
            <a:r>
              <a:rPr lang="pt-B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Empirical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Economics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https://doi.org/10.1007/s00181-018-1570-0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Wikipedia contributors. (2022, April 19). Student's t-distribution. In </a:t>
            </a:r>
            <a:r>
              <a:rPr lang="en-US" sz="22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Wikipedia, The Free Encyclopedia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19:38, May 1, 2022, from </a:t>
            </a:r>
            <a:r>
              <a:rPr lang="en-US" sz="2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https://en.wikipedia.org/w/index.php?title=Student%27s_t-distribution&amp;oldid=1083494571</a:t>
            </a:r>
            <a:endParaRPr lang="pt-BR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101133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31</TotalTime>
  <Words>322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Gill Sans MT</vt:lpstr>
      <vt:lpstr>Noto Sans</vt:lpstr>
      <vt:lpstr>Times New Roman</vt:lpstr>
      <vt:lpstr>Pacote</vt:lpstr>
      <vt:lpstr>Distribuição T-student com parâmetros de locação e escala</vt:lpstr>
      <vt:lpstr>Função de densidade</vt:lpstr>
      <vt:lpstr>Espaço paramétrico  e resultados importantes</vt:lpstr>
      <vt:lpstr>Implementação no R</vt:lpstr>
      <vt:lpstr>Verossimilhança</vt:lpstr>
      <vt:lpstr>Funções Escore</vt:lpstr>
      <vt:lpstr>EMV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Distribuição T-student com parâmetros de locação e escala</dc:title>
  <dc:creator>Daniel Krugel</dc:creator>
  <cp:lastModifiedBy>Daniel Krugel</cp:lastModifiedBy>
  <cp:revision>4</cp:revision>
  <dcterms:created xsi:type="dcterms:W3CDTF">2022-05-01T19:12:29Z</dcterms:created>
  <dcterms:modified xsi:type="dcterms:W3CDTF">2022-05-01T19:43:45Z</dcterms:modified>
</cp:coreProperties>
</file>