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2314100" y="751000"/>
            <a:ext cx="3039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DS2500 - Final Presentation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711500" y="1248775"/>
            <a:ext cx="1641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DK Lee (u1326445)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8800" y="4178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341150" y="533025"/>
            <a:ext cx="2588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SzPts val="990"/>
              <a:buNone/>
            </a:pPr>
            <a:r>
              <a:rPr b="1" lang="en" sz="2850">
                <a:latin typeface="Arial"/>
                <a:ea typeface="Arial"/>
                <a:cs typeface="Arial"/>
                <a:sym typeface="Arial"/>
              </a:rPr>
              <a:t>QUESTION</a:t>
            </a:r>
            <a:endParaRPr b="1" sz="393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457479" y="1447863"/>
            <a:ext cx="3672900" cy="14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Prev Question: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Does a team's performance on the group stage lead them to the championship?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Reasons: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3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4760975" y="314275"/>
            <a:ext cx="38112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/>
              <a:t>After I changed, new question is…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Does a team’s performance of first half season lead them to the championship?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en"/>
              <a:t>Reasons:</a:t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351450" y="2530499"/>
            <a:ext cx="1607400" cy="640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Performance on UCL Group Stage</a:t>
            </a:r>
            <a:endParaRPr b="1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1351439" y="3513486"/>
            <a:ext cx="1607400" cy="640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Performance on UCL Tournament</a:t>
            </a:r>
            <a:endParaRPr b="1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/>
          <p:nvPr/>
        </p:nvSpPr>
        <p:spPr>
          <a:xfrm rot="5400000">
            <a:off x="2036350" y="3017484"/>
            <a:ext cx="237600" cy="6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1273150" y="4602075"/>
            <a:ext cx="1764000" cy="495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CHAMPIONS!! 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4743877" y="2540761"/>
            <a:ext cx="1607400" cy="640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Performance on UCL Group Stage</a:t>
            </a:r>
            <a:endParaRPr b="1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5908475" y="3493050"/>
            <a:ext cx="1516200" cy="604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Performance on UCL Tournament</a:t>
            </a:r>
            <a:endParaRPr b="1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5784576" y="4456225"/>
            <a:ext cx="1764000" cy="640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CHAMPIONS!! 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6221225" y="4151188"/>
            <a:ext cx="890700" cy="25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6964764" y="2540761"/>
            <a:ext cx="1607400" cy="640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Performance in their league</a:t>
            </a:r>
            <a:endParaRPr b="1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4"/>
          <p:cNvSpPr/>
          <p:nvPr/>
        </p:nvSpPr>
        <p:spPr>
          <a:xfrm rot="2701725">
            <a:off x="5485604" y="3269244"/>
            <a:ext cx="422779" cy="4225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4"/>
          <p:cNvSpPr/>
          <p:nvPr/>
        </p:nvSpPr>
        <p:spPr>
          <a:xfrm rot="7963667">
            <a:off x="7411788" y="3269281"/>
            <a:ext cx="422687" cy="4224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4"/>
          <p:cNvSpPr/>
          <p:nvPr/>
        </p:nvSpPr>
        <p:spPr>
          <a:xfrm rot="5400000">
            <a:off x="2006800" y="4053273"/>
            <a:ext cx="296700" cy="6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5592450" y="1536925"/>
            <a:ext cx="3210000" cy="786000"/>
          </a:xfrm>
          <a:prstGeom prst="wedgeRoundRectCallout">
            <a:avLst>
              <a:gd fmla="val 18987" name="adj1"/>
              <a:gd fmla="val 67767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-"/>
            </a:pPr>
            <a:r>
              <a:rPr b="0" i="0" lang="en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hard is the league (UEFA league ranking)</a:t>
            </a:r>
            <a:endParaRPr b="0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-"/>
            </a:pPr>
            <a:r>
              <a:rPr b="0" i="0" lang="en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are they doing in league (league point ratio)</a:t>
            </a:r>
            <a:endParaRPr b="0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8800" y="4178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1522050" y="585975"/>
            <a:ext cx="1427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000"/>
              <a:t>DATA</a:t>
            </a:r>
            <a:endParaRPr b="1" sz="3000"/>
          </a:p>
        </p:txBody>
      </p:sp>
      <p:pic>
        <p:nvPicPr>
          <p:cNvPr id="164" name="Google Shape;1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5600" y="2691475"/>
            <a:ext cx="2834150" cy="180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200" y="1459766"/>
            <a:ext cx="3927699" cy="310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5600" y="126275"/>
            <a:ext cx="2661249" cy="244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/>
          <p:nvPr/>
        </p:nvSpPr>
        <p:spPr>
          <a:xfrm>
            <a:off x="7103900" y="783056"/>
            <a:ext cx="1772700" cy="1131900"/>
          </a:xfrm>
          <a:prstGeom prst="wedgeRectCallout">
            <a:avLst>
              <a:gd fmla="val -62315" name="adj1"/>
              <a:gd fmla="val 7337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UEFA League Ranking from 2017 to 2022 season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7293700" y="2794275"/>
            <a:ext cx="1500000" cy="1495500"/>
          </a:xfrm>
          <a:prstGeom prst="wedgeRectCallout">
            <a:avLst>
              <a:gd fmla="val -62358" name="adj1"/>
              <a:gd fmla="val 15411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 of EPL Half of the 2022 Season League Table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87325" y="4733050"/>
            <a:ext cx="4785600" cy="235800"/>
          </a:xfrm>
          <a:prstGeom prst="wedgeRectCallout">
            <a:avLst>
              <a:gd fmla="val -26852" name="adj1"/>
              <a:gd fmla="val -10698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 of UCL Season Group Stage Match Info(2022/23)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78800" y="4178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750" y="2270501"/>
            <a:ext cx="4075075" cy="2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1" y="1123600"/>
            <a:ext cx="4369326" cy="231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 txBox="1"/>
          <p:nvPr/>
        </p:nvSpPr>
        <p:spPr>
          <a:xfrm>
            <a:off x="1135250" y="873275"/>
            <a:ext cx="2960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VISUALIZATION</a:t>
            </a:r>
            <a:endParaRPr b="1" i="0" sz="2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8800" y="4178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1297500" y="4810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100"/>
              <a:t>Brief observation from Analysis</a:t>
            </a:r>
            <a:endParaRPr b="1" sz="3100"/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Only group stage performance           ⇒           Hard to see the relationship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/>
          </a:p>
          <a:p>
            <a:pPr indent="-342900" lvl="0" marL="4762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Look at league performance(only the half of the season) and group stage performance together.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/>
          </a:p>
          <a:p>
            <a:pPr indent="0" lvl="0" marL="1333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rPr b="1" lang="en" sz="1500"/>
              <a:t>3.    t-test &amp; ANOVA tables  ⇒  Regression models   ⇒  Correlation between performance of the first half season and champion</a:t>
            </a:r>
            <a:endParaRPr b="1" sz="1500"/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8800" y="4178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