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62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4" r:id="rId11"/>
    <p:sldId id="292" r:id="rId12"/>
    <p:sldId id="295" r:id="rId13"/>
    <p:sldId id="296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BB29-66B9-48FE-8110-72E126B9EA8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383C-A634-473E-9AE5-ECF55884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051598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363821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241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320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500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712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718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09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6411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239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388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260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636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751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f5bd5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f5bd5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chose additional studies for HepC and HIV, 1. They were missing the first paper 2. Because of chronic/undetected conditions can cause spread/outbreak and be beneficial to the person if treated early.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 Progression: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https://pubmed.ncbi.nlm.nih.gov/21051598/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Hepatitis C: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https://www.ncbi.nlm.nih.gov/pmc/articles/PMC3638215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807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E44C-BE15-4055-8E70-5F4120CB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80EB-C774-4656-80FD-80E6675D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6846-2EB1-4257-B779-8D907784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7652-9569-4A6B-952B-9F981C0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92D8-E92C-43ED-9CF0-8364A6C7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F92-D10E-47CF-8F41-A9C5268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733BD-11BE-41B1-8F10-97F5CDE10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47EF-45AD-4323-A85A-4CD15F64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A7F2-3297-4272-AAB9-6C1B3AD6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CC54-3C61-4CA6-B15F-1D5A80C7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FC03B-3BC3-44FF-B970-06AB7421D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641B9-8C32-48F1-B1A6-5868CC13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E230-2889-4CFB-A81C-42374BD8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2676-109E-456D-B7F8-58D2C9D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F9E6-A3CA-45E8-B73F-992A451F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89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CD19-C009-4F84-AC98-A34346D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41C2-409A-4A7A-8DDA-87AF3BF7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6672-1953-40A2-AC99-F3596490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9463-154A-409D-ADB0-0203A115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A99F-4C6A-4270-A889-A4225CF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43BE-977C-4E66-BF30-81545C67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913B-E979-4F28-A4A6-C318DE5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4E8F-82F3-4080-A95D-1774295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4DCA-98EC-4866-AA03-DB1B6AB7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7837-B8EC-4E40-A8FF-3A1D339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5B6-7CC3-48C4-B59D-C2C1A66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0EA8-3F4C-456B-9F19-4D8CB254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DF4D-5C64-472B-AD56-11950951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10B62-9CE4-453D-9927-B5D7D65C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7097-8553-4C91-9D68-8D02240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D7BD-C2DA-4DC2-9E9B-DE19CD3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B65C-9473-4357-9465-9205C2D3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49B8-0488-42A5-AE67-BBC9077D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C926-86CC-4499-8358-D4107990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06FE-8F1A-4165-AAD2-58B5E7CC6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6373A-B896-48FA-8EC9-7EF00AEC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21560-AB73-4468-ABAC-1F72235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5EE8-6BC5-4FFE-B243-3C600BC8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22324-C125-4A5E-AF4E-DD292342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BD8A-7E05-44C4-9994-9A36E9BA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BBF8F-9438-4CE7-8AF5-C0887F36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438F-7341-4A19-8333-8F8F2605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D956-4A69-4DA6-B400-BB3FBCA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568F3-A497-4B15-934A-869C344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7AAE-A846-4225-B341-0F5EF5C8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5821-46EC-45ED-BDAB-BDD6A805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A9A-CD00-4950-A319-76C72CB4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233C-AE96-4D71-A984-34BD45F4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2C219-7645-4F2D-B1DA-1A82FC06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AEC1-DEC5-4E84-AF66-B6A071B0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DC10-B727-4110-8347-EE7ADF65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BB115-19BF-4DE7-8826-EB9A04FF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8F0D-BA52-44EE-A429-950F86D4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AF105-F5F8-43CA-9117-D7E628C5E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F08-5B79-413D-8166-52F9281F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E5D0-8704-4D3A-A3F8-32780990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FD95F-BDAE-454B-B75E-AE2F53B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75AFE-882F-4A5C-B6D2-2D3A8FA0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187FF-3BB5-42BF-9260-DA9161C3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D6A9-F00E-47A9-B030-24B3AC22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1A6C-1FFE-49CE-9FA2-5C75DAF1B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08CE-D69C-4875-9A50-8C43DC5C2F0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2B96-2396-4E43-B9F4-E5BE0295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2416-1336-4FC8-BD06-59E6A3C22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31F3-3DE1-4B0D-95C9-7E2FF44C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7-00257-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8DEB64-101D-4156-B194-D52189809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92"/>
          <a:stretch/>
        </p:blipFill>
        <p:spPr>
          <a:xfrm>
            <a:off x="3006075" y="632090"/>
            <a:ext cx="1948168" cy="2164317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C6C56-E0DC-4B67-B6C7-12E21813B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1" r="1413"/>
          <a:stretch/>
        </p:blipFill>
        <p:spPr>
          <a:xfrm>
            <a:off x="7781119" y="3039987"/>
            <a:ext cx="3659767" cy="1848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6C370-C223-4610-9FD5-0A4A800194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9" t="9083" r="2823"/>
          <a:stretch/>
        </p:blipFill>
        <p:spPr>
          <a:xfrm>
            <a:off x="21995" y="2824899"/>
            <a:ext cx="7524956" cy="3706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390CE8-2F63-405B-A696-0AD041C3E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05" t="38689" r="9434" b="35898"/>
          <a:stretch/>
        </p:blipFill>
        <p:spPr>
          <a:xfrm>
            <a:off x="5333964" y="951312"/>
            <a:ext cx="1974758" cy="1340442"/>
          </a:xfrm>
          <a:prstGeom prst="rect">
            <a:avLst/>
          </a:prstGeom>
        </p:spPr>
      </p:pic>
      <p:pic>
        <p:nvPicPr>
          <p:cNvPr id="28" name="Picture 2" descr="Free Virus Gene Mutation Icon, Symbol. Download in PNG, SVG format.">
            <a:extLst>
              <a:ext uri="{FF2B5EF4-FFF2-40B4-BE49-F238E27FC236}">
                <a16:creationId xmlns:a16="http://schemas.microsoft.com/office/drawing/2014/main" id="{FACAF285-28CF-4480-A6BD-4B19290C4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01" b="10997"/>
          <a:stretch/>
        </p:blipFill>
        <p:spPr bwMode="auto">
          <a:xfrm>
            <a:off x="817872" y="632409"/>
            <a:ext cx="892054" cy="7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3ED2E-8138-4DA4-BB01-A1EADFC4E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809574" y="1046039"/>
            <a:ext cx="3752299" cy="1923052"/>
          </a:xfrm>
          <a:prstGeom prst="rect">
            <a:avLst/>
          </a:prstGeom>
        </p:spPr>
      </p:pic>
      <p:pic>
        <p:nvPicPr>
          <p:cNvPr id="1028" name="Picture 4" descr="Free Mutation Coronavirus Flat Icon - Available in SVG, PNG, EPS, AI &amp;amp; Icon  fonts">
            <a:extLst>
              <a:ext uri="{FF2B5EF4-FFF2-40B4-BE49-F238E27FC236}">
                <a16:creationId xmlns:a16="http://schemas.microsoft.com/office/drawing/2014/main" id="{F1A384EF-F3CA-4027-B90F-391127F6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3669">
            <a:off x="3593229" y="1321958"/>
            <a:ext cx="784578" cy="7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A202AF-67C6-48DC-8DF4-9B8CC786485B}"/>
              </a:ext>
            </a:extLst>
          </p:cNvPr>
          <p:cNvSpPr txBox="1"/>
          <p:nvPr/>
        </p:nvSpPr>
        <p:spPr>
          <a:xfrm>
            <a:off x="7724632" y="4994953"/>
            <a:ext cx="3837241" cy="1713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600"/>
              </a:spcAft>
            </a:pPr>
            <a:r>
              <a:rPr lang="en-US" sz="1400" b="1" dirty="0">
                <a:solidFill>
                  <a:srgbClr val="666666"/>
                </a:solidFill>
                <a:latin typeface="Roboto" panose="02000000000000000000" pitchFamily="2" charset="0"/>
              </a:rPr>
              <a:t>A</a:t>
            </a:r>
            <a:r>
              <a:rPr lang="en-US" sz="14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n infectious disease genetics application focused on helping you understand your susceptibility to diseases such as HIV, Hepatitis C, tuberculosis, and more!</a:t>
            </a:r>
            <a:endParaRPr lang="en-US" sz="1400" b="1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87F146D2-7E29-4504-831E-731830491E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72" y="536749"/>
            <a:ext cx="11890828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PCA and KNN clustering for Ancestry Determination</a:t>
            </a:r>
            <a:endParaRPr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C668EDF1-4820-4688-BF72-FEA3A2D4C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1159" y="2113879"/>
            <a:ext cx="56544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7796" indent="0">
              <a:buSzPts val="1500"/>
              <a:buNone/>
            </a:pPr>
            <a:r>
              <a:rPr lang="en" sz="2400" dirty="0"/>
              <a:t>500 reference samples </a:t>
            </a:r>
            <a:r>
              <a:rPr lang="en" sz="2000" dirty="0"/>
              <a:t>- </a:t>
            </a:r>
            <a:r>
              <a:rPr lang="en" sz="2400" dirty="0"/>
              <a:t>100 from each 1000 Genomes super-population </a:t>
            </a:r>
            <a:endParaRPr sz="2400" dirty="0"/>
          </a:p>
          <a:p>
            <a:pPr marL="177796" indent="0">
              <a:buSzPts val="1500"/>
              <a:buNone/>
            </a:pPr>
            <a:endParaRPr lang="en" sz="2400" dirty="0"/>
          </a:p>
          <a:p>
            <a:pPr marL="177796" indent="0">
              <a:buSzPts val="1500"/>
              <a:buNone/>
            </a:pPr>
            <a:r>
              <a:rPr lang="en" sz="2400" dirty="0"/>
              <a:t>Merged rsids from reference samples with user id rsids (</a:t>
            </a:r>
            <a:r>
              <a:rPr lang="en" dirty="0"/>
              <a:t>~500,000 SNPs )</a:t>
            </a:r>
            <a:endParaRPr dirty="0"/>
          </a:p>
          <a:p>
            <a:pPr marL="177796" indent="0">
              <a:buSzPts val="1500"/>
              <a:buNone/>
            </a:pPr>
            <a:endParaRPr lang="en" sz="2400" dirty="0"/>
          </a:p>
          <a:p>
            <a:pPr marL="177796" indent="0">
              <a:buSzPts val="1500"/>
              <a:buNone/>
            </a:pPr>
            <a:r>
              <a:rPr lang="en" sz="2400" dirty="0"/>
              <a:t>Ran PCA with plink</a:t>
            </a:r>
            <a:endParaRPr sz="2400" dirty="0"/>
          </a:p>
          <a:p>
            <a:pPr marL="177796" indent="0">
              <a:buSzPts val="1500"/>
              <a:buNone/>
            </a:pPr>
            <a:endParaRPr lang="en" sz="2400" dirty="0"/>
          </a:p>
          <a:p>
            <a:pPr marL="177796" indent="0">
              <a:buSzPts val="1500"/>
              <a:buNone/>
            </a:pPr>
            <a:r>
              <a:rPr lang="en" sz="2400" dirty="0"/>
              <a:t>Performed KNN with sci-kit learn</a:t>
            </a:r>
            <a:endParaRPr sz="2400" dirty="0"/>
          </a:p>
          <a:p>
            <a:pPr marL="403225" lvl="1" indent="-228600">
              <a:spcBef>
                <a:spcPts val="0"/>
              </a:spcBef>
              <a:buSzPts val="1300"/>
              <a:buFont typeface="Wingdings" panose="05000000000000000000" pitchFamily="2" charset="2"/>
              <a:buChar char="v"/>
            </a:pPr>
            <a:r>
              <a:rPr lang="en" dirty="0"/>
              <a:t>5 top PCs, accounts for 80% variance</a:t>
            </a:r>
            <a:endParaRPr dirty="0"/>
          </a:p>
          <a:p>
            <a:pPr marL="403225" lvl="1" indent="-228600">
              <a:spcBef>
                <a:spcPts val="0"/>
              </a:spcBef>
              <a:buSzPts val="1300"/>
              <a:buFont typeface="Wingdings" panose="05000000000000000000" pitchFamily="2" charset="2"/>
              <a:buChar char="v"/>
            </a:pPr>
            <a:r>
              <a:rPr lang="en" dirty="0"/>
              <a:t>5 neighbors </a:t>
            </a:r>
            <a:endParaRPr dirty="0"/>
          </a:p>
        </p:txBody>
      </p:sp>
      <p:pic>
        <p:nvPicPr>
          <p:cNvPr id="4" name="Google Shape;112;p17">
            <a:extLst>
              <a:ext uri="{FF2B5EF4-FFF2-40B4-BE49-F238E27FC236}">
                <a16:creationId xmlns:a16="http://schemas.microsoft.com/office/drawing/2014/main" id="{E35AE0AA-38B7-4829-914F-1AA6DA194D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58" y="2925651"/>
            <a:ext cx="5654400" cy="331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0">
            <a:extLst>
              <a:ext uri="{FF2B5EF4-FFF2-40B4-BE49-F238E27FC236}">
                <a16:creationId xmlns:a16="http://schemas.microsoft.com/office/drawing/2014/main" id="{F8F7AEF7-4F0A-4DEA-91F7-98D48D929E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780" t="-1" r="49580" b="49257"/>
          <a:stretch/>
        </p:blipFill>
        <p:spPr>
          <a:xfrm>
            <a:off x="8763000" y="1653121"/>
            <a:ext cx="3429000" cy="2337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96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8">
            <a:extLst>
              <a:ext uri="{FF2B5EF4-FFF2-40B4-BE49-F238E27FC236}">
                <a16:creationId xmlns:a16="http://schemas.microsoft.com/office/drawing/2014/main" id="{783F81EA-A582-44F4-9AA7-AB857DABA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467" y="7458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Polygenic Risk Score Calculation</a:t>
            </a:r>
            <a:endParaRPr dirty="0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90AB09B4-CC20-49C0-9107-935806C89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0800" y="1921600"/>
            <a:ext cx="11070399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7796" indent="0">
              <a:buSzPts val="1500"/>
              <a:buNone/>
            </a:pPr>
            <a:r>
              <a:rPr lang="en" sz="2400" dirty="0"/>
              <a:t>Reference dataset for KNN predicted population</a:t>
            </a:r>
            <a:endParaRPr sz="2400" dirty="0"/>
          </a:p>
          <a:p>
            <a:pPr marL="403225" lvl="1" indent="-228600">
              <a:spcBef>
                <a:spcPts val="0"/>
              </a:spcBef>
              <a:buSzPts val="1300"/>
              <a:buFont typeface="Wingdings" panose="05000000000000000000" pitchFamily="2" charset="2"/>
              <a:buChar char="v"/>
            </a:pPr>
            <a:r>
              <a:rPr lang="en" dirty="0"/>
              <a:t>1000G subset of samples confirmed with PCA</a:t>
            </a:r>
            <a:endParaRPr dirty="0"/>
          </a:p>
          <a:p>
            <a:pPr marL="403225" lvl="1" indent="-228600">
              <a:spcBef>
                <a:spcPts val="0"/>
              </a:spcBef>
              <a:buSzPts val="1300"/>
              <a:buFont typeface="Wingdings" panose="05000000000000000000" pitchFamily="2" charset="2"/>
              <a:buChar char="v"/>
            </a:pPr>
            <a:r>
              <a:rPr lang="en" dirty="0"/>
              <a:t>Extracted variants present in the Summary Statistics (retrieved ~75% of variants)</a:t>
            </a:r>
            <a:endParaRPr dirty="0"/>
          </a:p>
          <a:p>
            <a:pPr marL="177796" indent="0">
              <a:buSzPts val="1500"/>
              <a:buNone/>
            </a:pPr>
            <a:r>
              <a:rPr lang="en" sz="2400" dirty="0"/>
              <a:t>User Inputed Vcf file</a:t>
            </a:r>
            <a:endParaRPr sz="2400" dirty="0"/>
          </a:p>
          <a:p>
            <a:pPr marL="177796" indent="0">
              <a:buSzPts val="1500"/>
              <a:buNone/>
            </a:pPr>
            <a:r>
              <a:rPr lang="en" sz="2400" dirty="0"/>
              <a:t>Summary Statistics for Individual Infection (rsid, Affect Allele, beta value, P Value )</a:t>
            </a:r>
            <a:endParaRPr sz="2400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sz="1733" dirty="0"/>
          </a:p>
        </p:txBody>
      </p:sp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39D34A1C-F798-4B50-8246-0527C72E3430}"/>
              </a:ext>
            </a:extLst>
          </p:cNvPr>
          <p:cNvSpPr txBox="1">
            <a:spLocks/>
          </p:cNvSpPr>
          <p:nvPr/>
        </p:nvSpPr>
        <p:spPr>
          <a:xfrm>
            <a:off x="560800" y="3891172"/>
            <a:ext cx="1058617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14856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3979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0">
              <a:buSzPts val="1500"/>
              <a:buNone/>
            </a:pPr>
            <a:r>
              <a:rPr lang="en-US" sz="2400" dirty="0"/>
              <a:t>Merge and get the overlapping SNP Genotype for Reference and User </a:t>
            </a:r>
            <a:r>
              <a:rPr lang="en-US" sz="2400" dirty="0" err="1"/>
              <a:t>Vcf</a:t>
            </a:r>
            <a:r>
              <a:rPr lang="en-US" sz="2400" dirty="0"/>
              <a:t> file</a:t>
            </a:r>
          </a:p>
          <a:p>
            <a:pPr marL="194729" indent="0">
              <a:buNone/>
            </a:pPr>
            <a:endParaRPr lang="en-US" sz="2400" dirty="0"/>
          </a:p>
          <a:p>
            <a:pPr marL="194729" indent="0">
              <a:buNone/>
            </a:pPr>
            <a:r>
              <a:rPr lang="en-US" sz="2400" dirty="0"/>
              <a:t>Filtered out SNPS with MAF &lt; 0.01</a:t>
            </a:r>
          </a:p>
          <a:p>
            <a:pPr marL="194729" indent="0">
              <a:buNone/>
            </a:pPr>
            <a:r>
              <a:rPr lang="en-US" sz="2400" dirty="0"/>
              <a:t>Clumping SNPs having correlated P-values within 250 </a:t>
            </a:r>
            <a:r>
              <a:rPr lang="en-US" sz="2400" dirty="0" err="1"/>
              <a:t>Kb</a:t>
            </a:r>
            <a:r>
              <a:rPr lang="en-US" sz="2400" dirty="0"/>
              <a:t> region window </a:t>
            </a:r>
          </a:p>
          <a:p>
            <a:pPr marL="194729" indent="0">
              <a:buNone/>
            </a:pPr>
            <a:endParaRPr lang="en-US" sz="2400" dirty="0"/>
          </a:p>
          <a:p>
            <a:pPr marL="194729" indent="0">
              <a:buNone/>
            </a:pPr>
            <a:r>
              <a:rPr lang="en-US" sz="2400" dirty="0"/>
              <a:t>List of lead SNPs obtained after clumping is used to Calculate PRS score</a:t>
            </a:r>
          </a:p>
          <a:p>
            <a:pPr marL="403225" indent="-209550">
              <a:buFont typeface="Wingdings" panose="05000000000000000000" pitchFamily="2" charset="2"/>
              <a:buChar char="v"/>
            </a:pPr>
            <a:r>
              <a:rPr lang="en-US" sz="2400" dirty="0"/>
              <a:t>python package </a:t>
            </a:r>
            <a:r>
              <a:rPr lang="en-US" sz="2400" dirty="0" err="1"/>
              <a:t>scipy</a:t>
            </a:r>
            <a:r>
              <a:rPr lang="en-US" sz="2400" dirty="0"/>
              <a:t> to calculate percentile PRS for the subject score</a:t>
            </a:r>
          </a:p>
          <a:p>
            <a:pPr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oogle Shape;125;p19">
            <a:extLst>
              <a:ext uri="{FF2B5EF4-FFF2-40B4-BE49-F238E27FC236}">
                <a16:creationId xmlns:a16="http://schemas.microsoft.com/office/drawing/2014/main" id="{7462F846-B62F-449C-A0B3-4001120719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937" r="4264"/>
          <a:stretch/>
        </p:blipFill>
        <p:spPr>
          <a:xfrm>
            <a:off x="9786257" y="4936399"/>
            <a:ext cx="2374324" cy="144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9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0">
            <a:extLst>
              <a:ext uri="{FF2B5EF4-FFF2-40B4-BE49-F238E27FC236}">
                <a16:creationId xmlns:a16="http://schemas.microsoft.com/office/drawing/2014/main" id="{E5588DB0-E4E7-4EB6-8D9E-73D90FF203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05"/>
          <a:stretch/>
        </p:blipFill>
        <p:spPr>
          <a:xfrm>
            <a:off x="2329698" y="1861457"/>
            <a:ext cx="7706776" cy="48659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2;p20">
            <a:extLst>
              <a:ext uri="{FF2B5EF4-FFF2-40B4-BE49-F238E27FC236}">
                <a16:creationId xmlns:a16="http://schemas.microsoft.com/office/drawing/2014/main" id="{858DD6FA-9DA4-4060-A829-BFA586A60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7286" y="41906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Final Pipeline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96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4">
            <a:extLst>
              <a:ext uri="{FF2B5EF4-FFF2-40B4-BE49-F238E27FC236}">
                <a16:creationId xmlns:a16="http://schemas.microsoft.com/office/drawing/2014/main" id="{E784FBD2-A2BA-4B1D-9C45-A5FA511C8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References</a:t>
            </a:r>
            <a:endParaRPr/>
          </a:p>
        </p:txBody>
      </p:sp>
      <p:sp>
        <p:nvSpPr>
          <p:cNvPr id="3" name="Google Shape;210;p34">
            <a:extLst>
              <a:ext uri="{FF2B5EF4-FFF2-40B4-BE49-F238E27FC236}">
                <a16:creationId xmlns:a16="http://schemas.microsoft.com/office/drawing/2014/main" id="{F93C08B2-5B4E-490C-A7E9-F1053B3F209D}"/>
              </a:ext>
            </a:extLst>
          </p:cNvPr>
          <p:cNvSpPr txBox="1">
            <a:spLocks/>
          </p:cNvSpPr>
          <p:nvPr/>
        </p:nvSpPr>
        <p:spPr>
          <a:xfrm>
            <a:off x="415633" y="1973633"/>
            <a:ext cx="11235600" cy="456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2400" b="1" dirty="0">
                <a:solidFill>
                  <a:srgbClr val="595959"/>
                </a:solidFill>
              </a:rPr>
              <a:t>Multiple Common Infections</a:t>
            </a:r>
            <a:r>
              <a:rPr lang="en-US" sz="2400" dirty="0">
                <a:solidFill>
                  <a:srgbClr val="595959"/>
                </a:solidFill>
              </a:rPr>
              <a:t>: 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</a:rPr>
              <a:t>Tian, C., </a:t>
            </a:r>
            <a:r>
              <a:rPr lang="en-US" sz="2400" dirty="0" err="1">
                <a:solidFill>
                  <a:srgbClr val="595959"/>
                </a:solidFill>
                <a:highlight>
                  <a:srgbClr val="FFFFFF"/>
                </a:highlight>
              </a:rPr>
              <a:t>Hromatka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</a:rPr>
              <a:t>, B.S., Kiefer, A.K. </a:t>
            </a:r>
            <a:r>
              <a:rPr lang="en-US" sz="2400" i="1" dirty="0">
                <a:solidFill>
                  <a:srgbClr val="595959"/>
                </a:solidFill>
                <a:highlight>
                  <a:srgbClr val="FFFFFF"/>
                </a:highlight>
              </a:rPr>
              <a:t>et al.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</a:rPr>
              <a:t> Genome-wide association and HLA region fine-mapping studies identify susceptibility loci for multiple common infections. </a:t>
            </a:r>
            <a:r>
              <a:rPr lang="en-US" sz="2400" i="1" dirty="0">
                <a:solidFill>
                  <a:srgbClr val="595959"/>
                </a:solidFill>
                <a:highlight>
                  <a:srgbClr val="FFFFFF"/>
                </a:highlight>
              </a:rPr>
              <a:t>Nat </a:t>
            </a:r>
            <a:r>
              <a:rPr lang="en-US" sz="2400" i="1" dirty="0" err="1">
                <a:solidFill>
                  <a:srgbClr val="595959"/>
                </a:solidFill>
                <a:highlight>
                  <a:srgbClr val="FFFFFF"/>
                </a:highlight>
              </a:rPr>
              <a:t>Commun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</a:rPr>
              <a:t> 8, 599 (2017). </a:t>
            </a:r>
            <a:r>
              <a:rPr lang="en-US" sz="2400" u="sng" dirty="0">
                <a:solidFill>
                  <a:srgbClr val="595959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https://doi.org/10.1038/s41467-017-00257-5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</a:p>
          <a:p>
            <a:pPr marL="609585" indent="-457189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2400" b="1" dirty="0">
                <a:solidFill>
                  <a:srgbClr val="595959"/>
                </a:solidFill>
                <a:sym typeface="Arial"/>
              </a:rPr>
              <a:t>HIV Paper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  <a:sym typeface="Arial"/>
              </a:rPr>
              <a:t>: Pereyra, F., Jia, X., &amp; McLaren, P. (2010). The Major Genetic Determinants of HIV-1 Control Affect HLA Class I Peptide Presentation. Science, 330(6010), 1551-1557. doi:10.1126/science.1195271</a:t>
            </a:r>
          </a:p>
          <a:p>
            <a:pPr marL="609585" indent="-457189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2400" b="1" dirty="0">
                <a:solidFill>
                  <a:srgbClr val="595959"/>
                </a:solidFill>
                <a:sym typeface="Arial"/>
              </a:rPr>
              <a:t>Hep C Paper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  <a:sym typeface="Arial"/>
              </a:rPr>
              <a:t>: Duggal P, </a:t>
            </a:r>
            <a:r>
              <a:rPr lang="en-US" sz="2400" dirty="0" err="1">
                <a:solidFill>
                  <a:srgbClr val="595959"/>
                </a:solidFill>
                <a:highlight>
                  <a:srgbClr val="FFFFFF"/>
                </a:highlight>
                <a:sym typeface="Arial"/>
              </a:rPr>
              <a:t>Thio</a:t>
            </a:r>
            <a:r>
              <a:rPr lang="en-US" sz="2400" dirty="0">
                <a:solidFill>
                  <a:srgbClr val="595959"/>
                </a:solidFill>
                <a:highlight>
                  <a:srgbClr val="FFFFFF"/>
                </a:highlight>
                <a:sym typeface="Arial"/>
              </a:rPr>
              <a:t> CL, Wojcik GL, et al. Genome-wide association study of spontaneous resolution of hepatitis C virus infection: data from multiple cohorts. Ann Intern Med. 2013;158(4):235-245. doi:10.7326/0003-4819-158-4-201302190-00003 </a:t>
            </a:r>
            <a:endParaRPr lang="en-US" sz="2400" dirty="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275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7A640-6F7E-4B1E-A84A-AEA487C60C93}"/>
              </a:ext>
            </a:extLst>
          </p:cNvPr>
          <p:cNvSpPr/>
          <p:nvPr/>
        </p:nvSpPr>
        <p:spPr>
          <a:xfrm>
            <a:off x="3499571" y="2593314"/>
            <a:ext cx="5497659" cy="123110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185574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Selection of GWAS studies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-40059" y="4012164"/>
            <a:ext cx="5333200" cy="35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 b="1" dirty="0"/>
              <a:t>HIV Progression</a:t>
            </a:r>
            <a:endParaRPr sz="2667" b="1" dirty="0"/>
          </a:p>
          <a:p>
            <a:pPr indent="-457189">
              <a:spcBef>
                <a:spcPts val="2133"/>
              </a:spcBef>
              <a:buSzPts val="1800"/>
            </a:pPr>
            <a:r>
              <a:rPr lang="en" sz="2400" dirty="0"/>
              <a:t>2648 individuals 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Mixed ancestry 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Measured through viral load (Quantitative trait)</a:t>
            </a:r>
            <a:endParaRPr sz="2400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614902" y="4012164"/>
            <a:ext cx="543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 b="1" dirty="0"/>
              <a:t>Hepatitis C Progression</a:t>
            </a:r>
            <a:endParaRPr sz="2667" b="1" dirty="0"/>
          </a:p>
          <a:p>
            <a:pPr indent="-457189">
              <a:spcBef>
                <a:spcPts val="2133"/>
              </a:spcBef>
              <a:buSzPts val="1800"/>
            </a:pPr>
            <a:r>
              <a:rPr lang="en" sz="2400" dirty="0"/>
              <a:t>2,401 individuals 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Mixed ancestry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Spontaneous resolution of Hep C</a:t>
            </a:r>
            <a:endParaRPr sz="2400" dirty="0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8A500ACE-C52A-4A49-B135-5A68ADC62C30}"/>
              </a:ext>
            </a:extLst>
          </p:cNvPr>
          <p:cNvSpPr txBox="1">
            <a:spLocks/>
          </p:cNvSpPr>
          <p:nvPr/>
        </p:nvSpPr>
        <p:spPr>
          <a:xfrm>
            <a:off x="1094434" y="1836241"/>
            <a:ext cx="6666712" cy="1592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23 Multiple Infections</a:t>
            </a:r>
          </a:p>
          <a:p>
            <a:pPr marL="609585" indent="-457189">
              <a:spcBef>
                <a:spcPts val="2133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200,000 European individuals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23andMe study 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GWAS studies for 23 infections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oogle Shape;96;p18">
            <a:extLst>
              <a:ext uri="{FF2B5EF4-FFF2-40B4-BE49-F238E27FC236}">
                <a16:creationId xmlns:a16="http://schemas.microsoft.com/office/drawing/2014/main" id="{22B16804-F9DD-46BC-8FF0-5D2E4DB8C0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02" y="1967175"/>
            <a:ext cx="5555280" cy="143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Selection of SNPs from 23 and Me Study</a:t>
            </a:r>
            <a:endParaRPr dirty="0"/>
          </a:p>
        </p:txBody>
      </p:sp>
      <p:sp>
        <p:nvSpPr>
          <p:cNvPr id="11" name="Google Shape;131;p23">
            <a:extLst>
              <a:ext uri="{FF2B5EF4-FFF2-40B4-BE49-F238E27FC236}">
                <a16:creationId xmlns:a16="http://schemas.microsoft.com/office/drawing/2014/main" id="{FB1BAA6C-E0BB-46C3-995F-46D174BA3A5C}"/>
              </a:ext>
            </a:extLst>
          </p:cNvPr>
          <p:cNvSpPr txBox="1">
            <a:spLocks/>
          </p:cNvSpPr>
          <p:nvPr/>
        </p:nvSpPr>
        <p:spPr>
          <a:xfrm>
            <a:off x="185667" y="1770967"/>
            <a:ext cx="6125600" cy="27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sz="2400"/>
              <a:t>Summary statistics provide top 8000 SNPs for every infection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sz="2400"/>
              <a:t>In some cases like Hep B, only few SNPS were above the significance threshold of pval&lt;10e-8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sz="2400"/>
              <a:t>Previously mentioned association studies found associations for SNPs pval &lt;10e-6. So we plan to use this as a cutoff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Google Shape;132;p23">
            <a:extLst>
              <a:ext uri="{FF2B5EF4-FFF2-40B4-BE49-F238E27FC236}">
                <a16:creationId xmlns:a16="http://schemas.microsoft.com/office/drawing/2014/main" id="{FE2D348C-565A-4EFC-A847-13A60D84B6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364" y="4204091"/>
            <a:ext cx="4128548" cy="2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;p23">
            <a:extLst>
              <a:ext uri="{FF2B5EF4-FFF2-40B4-BE49-F238E27FC236}">
                <a16:creationId xmlns:a16="http://schemas.microsoft.com/office/drawing/2014/main" id="{6F282F84-7488-4B12-9A44-D3F39520BDF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031" y="1859459"/>
            <a:ext cx="3487209" cy="234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55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Selection of SNPs from Progression Study</a:t>
            </a:r>
            <a:endParaRPr dirty="0"/>
          </a:p>
        </p:txBody>
      </p:sp>
      <p:pic>
        <p:nvPicPr>
          <p:cNvPr id="7" name="Google Shape;140;p24">
            <a:extLst>
              <a:ext uri="{FF2B5EF4-FFF2-40B4-BE49-F238E27FC236}">
                <a16:creationId xmlns:a16="http://schemas.microsoft.com/office/drawing/2014/main" id="{E7E03FA3-BB9A-49A0-8823-83F2096BD0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739" y="1764969"/>
            <a:ext cx="4162467" cy="26067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6;p25">
            <a:extLst>
              <a:ext uri="{FF2B5EF4-FFF2-40B4-BE49-F238E27FC236}">
                <a16:creationId xmlns:a16="http://schemas.microsoft.com/office/drawing/2014/main" id="{031F5477-0107-4563-A720-AC817E671DBE}"/>
              </a:ext>
            </a:extLst>
          </p:cNvPr>
          <p:cNvSpPr txBox="1">
            <a:spLocks/>
          </p:cNvSpPr>
          <p:nvPr/>
        </p:nvSpPr>
        <p:spPr>
          <a:xfrm>
            <a:off x="53794" y="2039576"/>
            <a:ext cx="7654800" cy="44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Disease Progression(Hep C and HIV)</a:t>
            </a:r>
          </a:p>
          <a:p>
            <a:pPr marL="609585" indent="-406390">
              <a:spcBef>
                <a:spcPts val="2133"/>
              </a:spcBef>
              <a:buSzPts val="1200"/>
              <a:buFont typeface="Arial" panose="020B0604020202020204" pitchFamily="34" charset="0"/>
              <a:buAutoNum type="arabicPeriod"/>
            </a:pPr>
            <a:r>
              <a:rPr lang="en-US" sz="1600" dirty="0"/>
              <a:t>Hep C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Individuals selected from 13 study groups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Trait: Spontaneous resolution(919) vs 1482 (persistence) based on Hep C Ab/RNA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European Ancestry(1581), African American(447), Mixed(373) 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9 significant SNPs from meta-analysis (p-</a:t>
            </a:r>
            <a:r>
              <a:rPr lang="en-US" sz="1600" dirty="0" err="1"/>
              <a:t>val</a:t>
            </a:r>
            <a:r>
              <a:rPr lang="en-US" sz="1600" dirty="0"/>
              <a:t>&lt;10e-12)</a:t>
            </a:r>
          </a:p>
          <a:p>
            <a:pPr marL="609585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rabicPeriod"/>
            </a:pPr>
            <a:r>
              <a:rPr lang="en-US" sz="1600" dirty="0"/>
              <a:t>HIV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3 Institutes in collaboration with 335 healthcare providers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Controllers(974) </a:t>
            </a:r>
            <a:r>
              <a:rPr lang="en-US" sz="1600" dirty="0" err="1"/>
              <a:t>va</a:t>
            </a:r>
            <a:r>
              <a:rPr lang="en-US" sz="1600" dirty="0"/>
              <a:t> Progressors(2628) based on HIV RNA copies for a 12 month period tracking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European Ancestry(1712), African American(1233), Hispanic(677) </a:t>
            </a:r>
          </a:p>
          <a:p>
            <a:pPr marL="1219170" lvl="1" indent="-406390">
              <a:spcBef>
                <a:spcPts val="0"/>
              </a:spcBef>
              <a:buSzPts val="1200"/>
              <a:buFont typeface="Arial" panose="020B0604020202020204" pitchFamily="34" charset="0"/>
              <a:buAutoNum type="alphaLcPeriod"/>
            </a:pPr>
            <a:r>
              <a:rPr lang="en-US" sz="1600" dirty="0"/>
              <a:t>372 significant and associated SNPs from meta-analysis(</a:t>
            </a:r>
            <a:r>
              <a:rPr lang="en-US" sz="1600" dirty="0" err="1"/>
              <a:t>pval</a:t>
            </a:r>
            <a:r>
              <a:rPr lang="en-US" sz="1600" dirty="0"/>
              <a:t>&lt;10e-8)</a:t>
            </a:r>
          </a:p>
          <a:p>
            <a:pPr marL="121917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sz="1733" dirty="0"/>
          </a:p>
          <a:p>
            <a:pPr marL="121917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Google Shape;148;p25">
            <a:extLst>
              <a:ext uri="{FF2B5EF4-FFF2-40B4-BE49-F238E27FC236}">
                <a16:creationId xmlns:a16="http://schemas.microsoft.com/office/drawing/2014/main" id="{FCBC8248-571A-4B3A-A1B4-058461988D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541" y="4894286"/>
            <a:ext cx="4338665" cy="150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2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5;p29">
            <a:extLst>
              <a:ext uri="{FF2B5EF4-FFF2-40B4-BE49-F238E27FC236}">
                <a16:creationId xmlns:a16="http://schemas.microsoft.com/office/drawing/2014/main" id="{E72FAE00-A8BD-4413-BE91-CFAD5B76DC3A}"/>
              </a:ext>
            </a:extLst>
          </p:cNvPr>
          <p:cNvSpPr txBox="1">
            <a:spLocks/>
          </p:cNvSpPr>
          <p:nvPr/>
        </p:nvSpPr>
        <p:spPr>
          <a:xfrm>
            <a:off x="415600" y="493728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Inferring User Ancestry </a:t>
            </a:r>
          </a:p>
        </p:txBody>
      </p:sp>
      <p:sp>
        <p:nvSpPr>
          <p:cNvPr id="12" name="Google Shape;176;p29">
            <a:extLst>
              <a:ext uri="{FF2B5EF4-FFF2-40B4-BE49-F238E27FC236}">
                <a16:creationId xmlns:a16="http://schemas.microsoft.com/office/drawing/2014/main" id="{E9C609D2-E68F-4A60-A312-4C05C8545689}"/>
              </a:ext>
            </a:extLst>
          </p:cNvPr>
          <p:cNvSpPr txBox="1">
            <a:spLocks/>
          </p:cNvSpPr>
          <p:nvPr/>
        </p:nvSpPr>
        <p:spPr>
          <a:xfrm>
            <a:off x="510353" y="1952414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40256">
              <a:spcBef>
                <a:spcPts val="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133" dirty="0"/>
              <a:t>PLINK</a:t>
            </a:r>
          </a:p>
          <a:p>
            <a:pPr marL="1219170" lvl="1" indent="-440256">
              <a:spcBef>
                <a:spcPts val="0"/>
              </a:spcBef>
              <a:buSzPts val="1600"/>
              <a:buFont typeface="Arial" panose="020B0604020202020204" pitchFamily="34" charset="0"/>
              <a:buChar char="○"/>
            </a:pPr>
            <a:r>
              <a:rPr lang="en-US" sz="2133" dirty="0"/>
              <a:t>Generate PCA plots using reference populations and user genomic data </a:t>
            </a:r>
          </a:p>
          <a:p>
            <a:pPr marL="1219170" lvl="1" indent="-440256">
              <a:spcBef>
                <a:spcPts val="0"/>
              </a:spcBef>
              <a:buSzPts val="1600"/>
              <a:buFont typeface="Arial" panose="020B0604020202020204" pitchFamily="34" charset="0"/>
              <a:buChar char="○"/>
            </a:pPr>
            <a:r>
              <a:rPr lang="en-US" sz="2133" dirty="0"/>
              <a:t>Place user in appropriate population bin to generate PRS scores </a:t>
            </a:r>
          </a:p>
          <a:p>
            <a:pPr marL="609585" indent="-440256">
              <a:spcBef>
                <a:spcPts val="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133" dirty="0"/>
              <a:t>Importance of calculating ancestry </a:t>
            </a:r>
          </a:p>
          <a:p>
            <a:pPr marL="1219170" lvl="1" indent="-440256">
              <a:spcBef>
                <a:spcPts val="0"/>
              </a:spcBef>
              <a:buSzPts val="1600"/>
              <a:buFont typeface="Arial" panose="020B0604020202020204" pitchFamily="34" charset="0"/>
              <a:buChar char="○"/>
            </a:pPr>
            <a:r>
              <a:rPr lang="en-US" sz="2133" dirty="0"/>
              <a:t>Different populations have different PRS distributions </a:t>
            </a:r>
          </a:p>
          <a:p>
            <a:pPr marL="1219170" lvl="1" indent="-440256">
              <a:spcBef>
                <a:spcPts val="0"/>
              </a:spcBef>
              <a:buSzPts val="1600"/>
              <a:buFont typeface="Arial" panose="020B0604020202020204" pitchFamily="34" charset="0"/>
              <a:buChar char="○"/>
            </a:pPr>
            <a:r>
              <a:rPr lang="en-US" sz="2133" dirty="0"/>
              <a:t>Users perception of ancestry may not match geographic location</a:t>
            </a:r>
          </a:p>
        </p:txBody>
      </p:sp>
      <p:pic>
        <p:nvPicPr>
          <p:cNvPr id="13" name="Google Shape;177;p29">
            <a:extLst>
              <a:ext uri="{FF2B5EF4-FFF2-40B4-BE49-F238E27FC236}">
                <a16:creationId xmlns:a16="http://schemas.microsoft.com/office/drawing/2014/main" id="{B00544E8-757E-486A-8AAA-B4D63538F3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43" y="1635080"/>
            <a:ext cx="5555900" cy="518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9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C71E4F4F-AEC4-4461-B974-55CC355B3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LD and PRS generation</a:t>
            </a:r>
            <a:endParaRPr/>
          </a:p>
        </p:txBody>
      </p:sp>
      <p:sp>
        <p:nvSpPr>
          <p:cNvPr id="6" name="Google Shape;183;p30">
            <a:extLst>
              <a:ext uri="{FF2B5EF4-FFF2-40B4-BE49-F238E27FC236}">
                <a16:creationId xmlns:a16="http://schemas.microsoft.com/office/drawing/2014/main" id="{AFF19C79-0780-41AF-9213-83E09D75808D}"/>
              </a:ext>
            </a:extLst>
          </p:cNvPr>
          <p:cNvSpPr txBox="1">
            <a:spLocks/>
          </p:cNvSpPr>
          <p:nvPr/>
        </p:nvSpPr>
        <p:spPr>
          <a:xfrm>
            <a:off x="312033" y="2078533"/>
            <a:ext cx="4772800" cy="385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/>
              <a:t>Calculate PRS score based on summary statistics 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/>
              <a:t>Compare to appropriate population distribution</a:t>
            </a:r>
          </a:p>
          <a:p>
            <a:pPr marL="609585" indent="-457189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/>
              <a:t>Tool that accounts for LD:</a:t>
            </a:r>
          </a:p>
          <a:p>
            <a:pPr marL="1219170"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n-US"/>
              <a:t>PRSice</a:t>
            </a:r>
          </a:p>
          <a:p>
            <a:pPr marL="1219170"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n-US"/>
              <a:t>Lassosum</a:t>
            </a:r>
            <a:endParaRPr lang="en-US" dirty="0"/>
          </a:p>
        </p:txBody>
      </p:sp>
      <p:pic>
        <p:nvPicPr>
          <p:cNvPr id="7" name="Google Shape;184;p30">
            <a:extLst>
              <a:ext uri="{FF2B5EF4-FFF2-40B4-BE49-F238E27FC236}">
                <a16:creationId xmlns:a16="http://schemas.microsoft.com/office/drawing/2014/main" id="{53196BED-0BC7-407C-AB14-6DEB48565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265" y="3240167"/>
            <a:ext cx="6076600" cy="321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5;p30">
            <a:extLst>
              <a:ext uri="{FF2B5EF4-FFF2-40B4-BE49-F238E27FC236}">
                <a16:creationId xmlns:a16="http://schemas.microsoft.com/office/drawing/2014/main" id="{827E2C53-4899-41D6-939A-7B89D3EFC9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5200" b="5200"/>
          <a:stretch/>
        </p:blipFill>
        <p:spPr>
          <a:xfrm>
            <a:off x="5901467" y="1020533"/>
            <a:ext cx="5918200" cy="203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0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31">
            <a:extLst>
              <a:ext uri="{FF2B5EF4-FFF2-40B4-BE49-F238E27FC236}">
                <a16:creationId xmlns:a16="http://schemas.microsoft.com/office/drawing/2014/main" id="{C92A38A9-3FF0-4A04-BEF3-1E40FBE74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Proposed Model</a:t>
            </a:r>
            <a:endParaRPr dirty="0"/>
          </a:p>
        </p:txBody>
      </p:sp>
      <p:pic>
        <p:nvPicPr>
          <p:cNvPr id="3" name="Google Shape;191;p31">
            <a:extLst>
              <a:ext uri="{FF2B5EF4-FFF2-40B4-BE49-F238E27FC236}">
                <a16:creationId xmlns:a16="http://schemas.microsoft.com/office/drawing/2014/main" id="{CEC78360-A36B-40E5-B346-9921E4CA9A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02701"/>
            <a:ext cx="11086235" cy="495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92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32">
            <a:extLst>
              <a:ext uri="{FF2B5EF4-FFF2-40B4-BE49-F238E27FC236}">
                <a16:creationId xmlns:a16="http://schemas.microsoft.com/office/drawing/2014/main" id="{59EBA669-D8C0-4B8B-86E3-B6F6D968B9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User Results</a:t>
            </a:r>
            <a:endParaRPr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B295CC77-D5FA-4411-813C-9FE386C431C9}"/>
              </a:ext>
            </a:extLst>
          </p:cNvPr>
          <p:cNvSpPr txBox="1">
            <a:spLocks/>
          </p:cNvSpPr>
          <p:nvPr/>
        </p:nvSpPr>
        <p:spPr>
          <a:xfrm>
            <a:off x="619633" y="1940500"/>
            <a:ext cx="10672000" cy="42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Polygenic Risk Scores:</a:t>
            </a:r>
            <a:r>
              <a:rPr lang="en-US" sz="2400" dirty="0"/>
              <a:t> These scores are calculated for each infectious disease in our set, measuring the susceptibility or progression for that disease. 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Branching:</a:t>
            </a:r>
            <a:r>
              <a:rPr lang="en-US" sz="2400" dirty="0"/>
              <a:t> Since different SNPs might hold different significance in individuals depending upon their ancestry, we will channel the user’s input based on where the user lies on a PCA map from our reference files.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Google Shape;203;p33">
            <a:extLst>
              <a:ext uri="{FF2B5EF4-FFF2-40B4-BE49-F238E27FC236}">
                <a16:creationId xmlns:a16="http://schemas.microsoft.com/office/drawing/2014/main" id="{084518CA-CA92-492F-8134-CEE7F80A05FA}"/>
              </a:ext>
            </a:extLst>
          </p:cNvPr>
          <p:cNvSpPr txBox="1">
            <a:spLocks/>
          </p:cNvSpPr>
          <p:nvPr/>
        </p:nvSpPr>
        <p:spPr>
          <a:xfrm>
            <a:off x="619633" y="4065300"/>
            <a:ext cx="6706453" cy="19998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Results:</a:t>
            </a:r>
            <a:r>
              <a:rPr lang="en-US" sz="2400" dirty="0"/>
              <a:t> In order to keep results informative, we will provide a percentile score to users, indicating their risk for susceptibility or disease progression.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Readjustment:</a:t>
            </a:r>
            <a:r>
              <a:rPr lang="en-US" sz="2400" dirty="0"/>
              <a:t> As new data keeps coming in, we will adjust our percentile scores and PCA plots.</a:t>
            </a:r>
          </a:p>
        </p:txBody>
      </p: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D310DA72-1A2B-4FF6-B43B-5A6DC335C1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4401" r="1392" b="29434"/>
          <a:stretch/>
        </p:blipFill>
        <p:spPr>
          <a:xfrm>
            <a:off x="7488657" y="4065300"/>
            <a:ext cx="4521433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26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6FAE393C-D74D-4412-A597-EF2BB5C15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057" y="528114"/>
            <a:ext cx="11393572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Pipeline Implementation:Phasing and Imputation</a:t>
            </a:r>
            <a:endParaRPr dirty="0"/>
          </a:p>
        </p:txBody>
      </p:sp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8C48F9FB-F2E0-491E-B140-8D6B5E5FD844}"/>
              </a:ext>
            </a:extLst>
          </p:cNvPr>
          <p:cNvSpPr txBox="1">
            <a:spLocks/>
          </p:cNvSpPr>
          <p:nvPr/>
        </p:nvSpPr>
        <p:spPr>
          <a:xfrm>
            <a:off x="660471" y="2049358"/>
            <a:ext cx="9038700" cy="34914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500"/>
              <a:buNone/>
            </a:pPr>
            <a:r>
              <a:rPr lang="en-US" dirty="0"/>
              <a:t>Software: Eagle2</a:t>
            </a:r>
          </a:p>
          <a:p>
            <a:pPr marL="0" indent="0">
              <a:buSzPts val="1500"/>
              <a:buNone/>
            </a:pPr>
            <a:endParaRPr lang="en-US" dirty="0"/>
          </a:p>
          <a:p>
            <a:pPr marL="0" indent="0">
              <a:buSzPts val="1500"/>
              <a:buNone/>
            </a:pPr>
            <a:r>
              <a:rPr lang="en-US" dirty="0"/>
              <a:t>Additional filtration of the user file:</a:t>
            </a:r>
          </a:p>
          <a:p>
            <a:pPr marL="0" indent="0">
              <a:buSzPts val="1500"/>
              <a:buNone/>
            </a:pPr>
            <a:r>
              <a:rPr lang="en-US" dirty="0"/>
              <a:t>Chromosome regions were filtered out based on 500kbp regions flanking both sides of clustered of SNPs</a:t>
            </a:r>
          </a:p>
          <a:p>
            <a:pPr marL="0" indent="0">
              <a:buSzPts val="1500"/>
              <a:buNone/>
            </a:pPr>
            <a:endParaRPr lang="en-US" dirty="0"/>
          </a:p>
          <a:p>
            <a:pPr marL="0" indent="0">
              <a:buSzPts val="1500"/>
              <a:buNone/>
            </a:pPr>
            <a:r>
              <a:rPr lang="en-US" dirty="0"/>
              <a:t>Number of threads: 3</a:t>
            </a:r>
          </a:p>
          <a:p>
            <a:pPr marL="0" indent="0">
              <a:buSzPts val="1500"/>
              <a:buNone/>
            </a:pPr>
            <a:r>
              <a:rPr lang="en-US" dirty="0"/>
              <a:t>Final Time for processing: 2 hours</a:t>
            </a:r>
          </a:p>
        </p:txBody>
      </p:sp>
      <p:pic>
        <p:nvPicPr>
          <p:cNvPr id="5" name="Google Shape;130;p20">
            <a:extLst>
              <a:ext uri="{FF2B5EF4-FFF2-40B4-BE49-F238E27FC236}">
                <a16:creationId xmlns:a16="http://schemas.microsoft.com/office/drawing/2014/main" id="{8793F41A-2990-430F-9854-2204B02A62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119" t="-1" r="28893" b="49257"/>
          <a:stretch/>
        </p:blipFill>
        <p:spPr>
          <a:xfrm>
            <a:off x="9905999" y="2049358"/>
            <a:ext cx="2035629" cy="2337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5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1883</Words>
  <Application>Microsoft Office PowerPoint</Application>
  <PresentationFormat>Widescreen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Selection of GWAS studies </vt:lpstr>
      <vt:lpstr>Selection of SNPs from 23 and Me Study</vt:lpstr>
      <vt:lpstr>Selection of SNPs from Progression Study</vt:lpstr>
      <vt:lpstr>PowerPoint Presentation</vt:lpstr>
      <vt:lpstr>LD and PRS generation</vt:lpstr>
      <vt:lpstr>Proposed Model</vt:lpstr>
      <vt:lpstr>User Results</vt:lpstr>
      <vt:lpstr>Pipeline Implementation:Phasing and Imputation</vt:lpstr>
      <vt:lpstr>PCA and KNN clustering for Ancestry Determination</vt:lpstr>
      <vt:lpstr>Polygenic Risk Score Calculation</vt:lpstr>
      <vt:lpstr>Final Pipeline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Kundnani</dc:creator>
  <cp:lastModifiedBy>Deepali Kundnani</cp:lastModifiedBy>
  <cp:revision>1</cp:revision>
  <dcterms:created xsi:type="dcterms:W3CDTF">2021-07-29T11:05:28Z</dcterms:created>
  <dcterms:modified xsi:type="dcterms:W3CDTF">2021-07-29T12:08:51Z</dcterms:modified>
</cp:coreProperties>
</file>