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48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3" d="100"/>
          <a:sy n="103" d="100"/>
        </p:scale>
        <p:origin x="1812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4" d="100"/>
        <a:sy n="134" d="100"/>
      </p:scale>
      <p:origin x="0" y="-52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D472E-111D-4C05-8427-62F667C8D1D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8079-94A6-4AC2-BA56-449BA6A4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0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1pPr>
    <a:lvl2pPr marL="439512" algn="l" defTabSz="8790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2pPr>
    <a:lvl3pPr marL="879024" algn="l" defTabSz="8790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3pPr>
    <a:lvl4pPr marL="1318534" algn="l" defTabSz="8790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4pPr>
    <a:lvl5pPr marL="1758046" algn="l" defTabSz="8790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5pPr>
    <a:lvl6pPr marL="2197558" algn="l" defTabSz="8790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6pPr>
    <a:lvl7pPr marL="2637070" algn="l" defTabSz="8790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7pPr>
    <a:lvl8pPr marL="3076582" algn="l" defTabSz="8790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8pPr>
    <a:lvl9pPr marL="3516094" algn="l" defTabSz="8790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156E1-9E6E-D9BB-9133-2B499EF0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9140B2-E80F-ACD3-A7C1-FC8B7499F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AABCC-1A6A-F1F9-55AE-28A2E630F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00"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IEC - </a:t>
            </a:r>
            <a:r>
              <a:rPr lang="en-US" b="0" i="0" dirty="0">
                <a:solidFill>
                  <a:srgbClr val="505050"/>
                </a:solidFill>
                <a:effectLst/>
                <a:latin typeface="helvetica" panose="020B0604020202020204" pitchFamily="34" charset="0"/>
              </a:rPr>
              <a:t> intestinal epithelial cells</a:t>
            </a:r>
            <a:endParaRPr lang="en-US" sz="1200" b="0" strike="noStrike" spc="-1" dirty="0">
              <a:latin typeface="Arial"/>
            </a:endParaRPr>
          </a:p>
          <a:p>
            <a:pPr marL="292100"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4C2C7-572A-C248-8750-FBBB69A53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4802-0645-4AF8-806A-1117C9D09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19491-F923-41DE-8964-CF8636AF14E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92A3-DE3A-4823-B921-67474B08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1907C-F0FF-8A24-FA72-275B3E6DF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C0176B2-0EA8-E70D-6C59-024B81E824A2}"/>
              </a:ext>
            </a:extLst>
          </p:cNvPr>
          <p:cNvGrpSpPr/>
          <p:nvPr/>
        </p:nvGrpSpPr>
        <p:grpSpPr>
          <a:xfrm>
            <a:off x="5892257" y="590799"/>
            <a:ext cx="1199315" cy="490320"/>
            <a:chOff x="1877796" y="2318780"/>
            <a:chExt cx="1295520" cy="576344"/>
          </a:xfrm>
        </p:grpSpPr>
        <p:pic>
          <p:nvPicPr>
            <p:cNvPr id="57" name="Picture 5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4580E45-70C8-C054-5540-AEE6D8BE4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1" t="2310" r="12299" b="14573"/>
            <a:stretch/>
          </p:blipFill>
          <p:spPr>
            <a:xfrm rot="10800000">
              <a:off x="1930253" y="2531991"/>
              <a:ext cx="191167" cy="34724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531EF6-7AC0-6612-92D5-7B4525395752}"/>
                </a:ext>
              </a:extLst>
            </p:cNvPr>
            <p:cNvSpPr txBox="1"/>
            <p:nvPr/>
          </p:nvSpPr>
          <p:spPr>
            <a:xfrm>
              <a:off x="1877796" y="2318780"/>
              <a:ext cx="692628" cy="251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88" b="1" dirty="0">
                  <a:latin typeface="Arial" panose="020B0604020202020204" pitchFamily="34" charset="0"/>
                  <a:cs typeface="Arial" panose="020B0604020202020204" pitchFamily="34" charset="0"/>
                </a:rPr>
                <a:t>Genome</a:t>
              </a:r>
              <a:endParaRPr lang="en-US" sz="51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EE7D8C-401B-6E0E-9824-CB9A710E59AB}"/>
                </a:ext>
              </a:extLst>
            </p:cNvPr>
            <p:cNvSpPr txBox="1"/>
            <p:nvPr/>
          </p:nvSpPr>
          <p:spPr>
            <a:xfrm>
              <a:off x="2084467" y="2513603"/>
              <a:ext cx="1088849" cy="3421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3"/>
                </a:spcAft>
              </a:pPr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Nucleus</a:t>
              </a:r>
            </a:p>
            <a:p>
              <a:pPr>
                <a:spcAft>
                  <a:spcPts val="152"/>
                </a:spcAft>
              </a:pPr>
              <a:endParaRPr lang="en-US" sz="5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0F7582-D14E-FE65-1841-38E370DFDC5E}"/>
                </a:ext>
              </a:extLst>
            </p:cNvPr>
            <p:cNvSpPr txBox="1"/>
            <p:nvPr/>
          </p:nvSpPr>
          <p:spPr>
            <a:xfrm>
              <a:off x="2084152" y="2678059"/>
              <a:ext cx="1088849" cy="217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52"/>
                </a:spcAft>
              </a:pPr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Mitochondria</a:t>
              </a:r>
              <a:endParaRPr lang="en-US" sz="5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4D8676D-6A79-459E-9A8B-7841C682BA16}"/>
              </a:ext>
            </a:extLst>
          </p:cNvPr>
          <p:cNvGrpSpPr/>
          <p:nvPr/>
        </p:nvGrpSpPr>
        <p:grpSpPr>
          <a:xfrm>
            <a:off x="5861259" y="920500"/>
            <a:ext cx="3706925" cy="2136883"/>
            <a:chOff x="7880880" y="919150"/>
            <a:chExt cx="4572712" cy="23171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8F64F2-1580-41E0-9C71-AAA65F41DA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0880" y="2064757"/>
              <a:ext cx="225082" cy="396109"/>
              <a:chOff x="-2154086" y="3766564"/>
              <a:chExt cx="525310" cy="924461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D4F3314-7F70-80C3-9CEA-1AFFC20381E8}"/>
                  </a:ext>
                </a:extLst>
              </p:cNvPr>
              <p:cNvGrpSpPr/>
              <p:nvPr/>
            </p:nvGrpSpPr>
            <p:grpSpPr>
              <a:xfrm>
                <a:off x="-2154086" y="3766564"/>
                <a:ext cx="525310" cy="924461"/>
                <a:chOff x="1804541" y="854035"/>
                <a:chExt cx="525310" cy="924461"/>
              </a:xfrm>
            </p:grpSpPr>
            <p:sp>
              <p:nvSpPr>
                <p:cNvPr id="76" name="Teardrop 75">
                  <a:extLst>
                    <a:ext uri="{FF2B5EF4-FFF2-40B4-BE49-F238E27FC236}">
                      <a16:creationId xmlns:a16="http://schemas.microsoft.com/office/drawing/2014/main" id="{8F5E5E90-C3FD-2835-92BE-2335D4B3FFDD}"/>
                    </a:ext>
                  </a:extLst>
                </p:cNvPr>
                <p:cNvSpPr/>
                <p:nvPr/>
              </p:nvSpPr>
              <p:spPr>
                <a:xfrm rot="9395414">
                  <a:off x="1889004" y="854035"/>
                  <a:ext cx="440847" cy="485174"/>
                </a:xfrm>
                <a:prstGeom prst="teardrop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9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Chord 76">
                  <a:extLst>
                    <a:ext uri="{FF2B5EF4-FFF2-40B4-BE49-F238E27FC236}">
                      <a16:creationId xmlns:a16="http://schemas.microsoft.com/office/drawing/2014/main" id="{CFEFC4D6-1191-96F1-43A1-06B7C450100A}"/>
                    </a:ext>
                  </a:extLst>
                </p:cNvPr>
                <p:cNvSpPr/>
                <p:nvPr/>
              </p:nvSpPr>
              <p:spPr>
                <a:xfrm rot="7478377">
                  <a:off x="1822790" y="1252453"/>
                  <a:ext cx="532818" cy="308727"/>
                </a:xfrm>
                <a:prstGeom prst="chord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9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Partial Circle 77">
                  <a:extLst>
                    <a:ext uri="{FF2B5EF4-FFF2-40B4-BE49-F238E27FC236}">
                      <a16:creationId xmlns:a16="http://schemas.microsoft.com/office/drawing/2014/main" id="{06EF3FC8-67E7-A1B9-ADC7-031402A5D798}"/>
                    </a:ext>
                  </a:extLst>
                </p:cNvPr>
                <p:cNvSpPr/>
                <p:nvPr/>
              </p:nvSpPr>
              <p:spPr>
                <a:xfrm rot="8491509">
                  <a:off x="1804541" y="1321296"/>
                  <a:ext cx="421836" cy="457200"/>
                </a:xfrm>
                <a:prstGeom prst="pie">
                  <a:avLst>
                    <a:gd name="adj1" fmla="val 0"/>
                    <a:gd name="adj2" fmla="val 1924263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9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Star: 7 Points 74">
                <a:extLst>
                  <a:ext uri="{FF2B5EF4-FFF2-40B4-BE49-F238E27FC236}">
                    <a16:creationId xmlns:a16="http://schemas.microsoft.com/office/drawing/2014/main" id="{23FC88E5-1FA4-B00B-9310-30B8E591866B}"/>
                  </a:ext>
                </a:extLst>
              </p:cNvPr>
              <p:cNvSpPr/>
              <p:nvPr/>
            </p:nvSpPr>
            <p:spPr>
              <a:xfrm>
                <a:off x="-1995036" y="4481455"/>
                <a:ext cx="87019" cy="100355"/>
              </a:xfrm>
              <a:prstGeom prst="star7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9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9864519-6B26-B51A-CF23-842C17BDB8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96964" y="2761661"/>
              <a:ext cx="214990" cy="393024"/>
              <a:chOff x="5372433" y="2900475"/>
              <a:chExt cx="486260" cy="88894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4FAF5A4-244A-26D4-9B1B-2E1397648140}"/>
                  </a:ext>
                </a:extLst>
              </p:cNvPr>
              <p:cNvGrpSpPr/>
              <p:nvPr/>
            </p:nvGrpSpPr>
            <p:grpSpPr>
              <a:xfrm>
                <a:off x="5372433" y="2933675"/>
                <a:ext cx="486260" cy="855742"/>
                <a:chOff x="1804541" y="854035"/>
                <a:chExt cx="525310" cy="924461"/>
              </a:xfrm>
            </p:grpSpPr>
            <p:sp>
              <p:nvSpPr>
                <p:cNvPr id="105" name="Teardrop 104">
                  <a:extLst>
                    <a:ext uri="{FF2B5EF4-FFF2-40B4-BE49-F238E27FC236}">
                      <a16:creationId xmlns:a16="http://schemas.microsoft.com/office/drawing/2014/main" id="{12D1F929-6BC4-B4BE-2AE7-254079AD3D43}"/>
                    </a:ext>
                  </a:extLst>
                </p:cNvPr>
                <p:cNvSpPr/>
                <p:nvPr/>
              </p:nvSpPr>
              <p:spPr>
                <a:xfrm rot="9395414">
                  <a:off x="1889004" y="854035"/>
                  <a:ext cx="440847" cy="485174"/>
                </a:xfrm>
                <a:prstGeom prst="teardrop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/>
                </a:p>
              </p:txBody>
            </p:sp>
            <p:sp>
              <p:nvSpPr>
                <p:cNvPr id="106" name="Chord 105">
                  <a:extLst>
                    <a:ext uri="{FF2B5EF4-FFF2-40B4-BE49-F238E27FC236}">
                      <a16:creationId xmlns:a16="http://schemas.microsoft.com/office/drawing/2014/main" id="{232F05D4-63DC-8BA6-3FE3-373E11D8DA2A}"/>
                    </a:ext>
                  </a:extLst>
                </p:cNvPr>
                <p:cNvSpPr/>
                <p:nvPr/>
              </p:nvSpPr>
              <p:spPr>
                <a:xfrm rot="7478377">
                  <a:off x="1822790" y="1252453"/>
                  <a:ext cx="532818" cy="308727"/>
                </a:xfrm>
                <a:prstGeom prst="chord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  <p:sp>
              <p:nvSpPr>
                <p:cNvPr id="107" name="Partial Circle 106">
                  <a:extLst>
                    <a:ext uri="{FF2B5EF4-FFF2-40B4-BE49-F238E27FC236}">
                      <a16:creationId xmlns:a16="http://schemas.microsoft.com/office/drawing/2014/main" id="{697F1BB5-8637-CB79-5628-5477CFEF2279}"/>
                    </a:ext>
                  </a:extLst>
                </p:cNvPr>
                <p:cNvSpPr/>
                <p:nvPr/>
              </p:nvSpPr>
              <p:spPr>
                <a:xfrm rot="8491509">
                  <a:off x="1804541" y="1321296"/>
                  <a:ext cx="421836" cy="457200"/>
                </a:xfrm>
                <a:prstGeom prst="pie">
                  <a:avLst>
                    <a:gd name="adj1" fmla="val 0"/>
                    <a:gd name="adj2" fmla="val 1924263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4" name="Star: 7 Points 103">
                <a:extLst>
                  <a:ext uri="{FF2B5EF4-FFF2-40B4-BE49-F238E27FC236}">
                    <a16:creationId xmlns:a16="http://schemas.microsoft.com/office/drawing/2014/main" id="{2578B003-CA2F-D773-374C-82D7A7403F57}"/>
                  </a:ext>
                </a:extLst>
              </p:cNvPr>
              <p:cNvSpPr/>
              <p:nvPr/>
            </p:nvSpPr>
            <p:spPr>
              <a:xfrm>
                <a:off x="5614380" y="2900475"/>
                <a:ext cx="80550" cy="92895"/>
              </a:xfrm>
              <a:prstGeom prst="star7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</p:grpSp>
        <p:pic>
          <p:nvPicPr>
            <p:cNvPr id="55" name="Picture 54" descr="A graph of a number of people&#10;&#10;Description automatically generated">
              <a:extLst>
                <a:ext uri="{FF2B5EF4-FFF2-40B4-BE49-F238E27FC236}">
                  <a16:creationId xmlns:a16="http://schemas.microsoft.com/office/drawing/2014/main" id="{8DD1070C-631B-A1D7-3070-7FD5467F1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15" t="10304" r="3044" b="7188"/>
            <a:stretch/>
          </p:blipFill>
          <p:spPr>
            <a:xfrm>
              <a:off x="8997836" y="919151"/>
              <a:ext cx="2662972" cy="2000244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23F6DE-B933-B657-F51B-CCBDB63C0466}"/>
                </a:ext>
              </a:extLst>
            </p:cNvPr>
            <p:cNvSpPr txBox="1"/>
            <p:nvPr/>
          </p:nvSpPr>
          <p:spPr>
            <a:xfrm>
              <a:off x="8584434" y="1228272"/>
              <a:ext cx="389943" cy="209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6" b="1" dirty="0">
                  <a:latin typeface="Arial" panose="020B0604020202020204" pitchFamily="34" charset="0"/>
                  <a:cs typeface="Arial" panose="020B0604020202020204" pitchFamily="34" charset="0"/>
                </a:rPr>
                <a:t>WT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F0B92D-8BC7-0178-019D-4F57F39AA592}"/>
                </a:ext>
              </a:extLst>
            </p:cNvPr>
            <p:cNvSpPr txBox="1"/>
            <p:nvPr/>
          </p:nvSpPr>
          <p:spPr>
            <a:xfrm>
              <a:off x="8066069" y="1765565"/>
              <a:ext cx="888248" cy="209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6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rnh203</a:t>
              </a:r>
              <a:r>
                <a:rPr lang="en-US" sz="656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-K46W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F90AA8-C3B5-7918-590A-02E1B0182807}"/>
                </a:ext>
              </a:extLst>
            </p:cNvPr>
            <p:cNvSpPr txBox="1"/>
            <p:nvPr/>
          </p:nvSpPr>
          <p:spPr>
            <a:xfrm>
              <a:off x="8068606" y="2178719"/>
              <a:ext cx="864519" cy="209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6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rnh201</a:t>
              </a:r>
              <a:r>
                <a:rPr lang="en-US" sz="656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-G42S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4A3E58-5E5C-05CD-9BEA-4D7B0C95E780}"/>
                </a:ext>
              </a:extLst>
            </p:cNvPr>
            <p:cNvSpPr txBox="1"/>
            <p:nvPr/>
          </p:nvSpPr>
          <p:spPr>
            <a:xfrm>
              <a:off x="8288640" y="2434954"/>
              <a:ext cx="650960" cy="209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6" b="1" i="1" dirty="0">
                  <a:latin typeface="Arial" panose="020B0604020202020204" pitchFamily="34" charset="0"/>
                  <a:cs typeface="Arial" panose="020B0604020202020204" pitchFamily="34" charset="0"/>
                </a:rPr>
                <a:t>rnh201</a:t>
              </a:r>
              <a:r>
                <a:rPr lang="en-US" sz="656" b="1" dirty="0">
                  <a:latin typeface="Arial" panose="020B0604020202020204" pitchFamily="34" charset="0"/>
                  <a:cs typeface="Arial" panose="020B0604020202020204" pitchFamily="34" charset="0"/>
                </a:rPr>
                <a:t>△</a:t>
              </a:r>
            </a:p>
          </p:txBody>
        </p: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6ECF7F46-248B-6002-8DA1-4E3AD9270480}"/>
                </a:ext>
              </a:extLst>
            </p:cNvPr>
            <p:cNvSpPr/>
            <p:nvPr/>
          </p:nvSpPr>
          <p:spPr>
            <a:xfrm>
              <a:off x="8843713" y="2408659"/>
              <a:ext cx="157558" cy="297678"/>
            </a:xfrm>
            <a:prstGeom prst="leftBrac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38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F2A53CA7-1372-64E6-567D-D01943E0D352}"/>
                </a:ext>
              </a:extLst>
            </p:cNvPr>
            <p:cNvSpPr/>
            <p:nvPr/>
          </p:nvSpPr>
          <p:spPr>
            <a:xfrm>
              <a:off x="8841812" y="919150"/>
              <a:ext cx="146647" cy="697026"/>
            </a:xfrm>
            <a:prstGeom prst="leftBrac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38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24E7ED2C-3A93-BB50-8FEA-307EC34049EC}"/>
                </a:ext>
              </a:extLst>
            </p:cNvPr>
            <p:cNvSpPr/>
            <p:nvPr/>
          </p:nvSpPr>
          <p:spPr>
            <a:xfrm>
              <a:off x="8841292" y="2116605"/>
              <a:ext cx="153308" cy="292414"/>
            </a:xfrm>
            <a:prstGeom prst="leftBrac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38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BCF5DEE1-27EA-007E-3008-46FE255CF48E}"/>
                </a:ext>
              </a:extLst>
            </p:cNvPr>
            <p:cNvSpPr/>
            <p:nvPr/>
          </p:nvSpPr>
          <p:spPr>
            <a:xfrm>
              <a:off x="8845764" y="1616173"/>
              <a:ext cx="141515" cy="505002"/>
            </a:xfrm>
            <a:prstGeom prst="leftBrac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38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2CFDD50-23D0-7A00-4620-DAE2BD1233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06766" y="1105162"/>
              <a:ext cx="225082" cy="396109"/>
              <a:chOff x="1804541" y="854035"/>
              <a:chExt cx="525310" cy="924461"/>
            </a:xfrm>
          </p:grpSpPr>
          <p:sp>
            <p:nvSpPr>
              <p:cNvPr id="70" name="Teardrop 69">
                <a:extLst>
                  <a:ext uri="{FF2B5EF4-FFF2-40B4-BE49-F238E27FC236}">
                    <a16:creationId xmlns:a16="http://schemas.microsoft.com/office/drawing/2014/main" id="{4CD5C359-BA36-F83B-D322-1410A3AD6E7C}"/>
                  </a:ext>
                </a:extLst>
              </p:cNvPr>
              <p:cNvSpPr/>
              <p:nvPr/>
            </p:nvSpPr>
            <p:spPr>
              <a:xfrm rot="9395414">
                <a:off x="1889004" y="854035"/>
                <a:ext cx="440847" cy="485174"/>
              </a:xfrm>
              <a:prstGeom prst="teardrop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Chord 70">
                <a:extLst>
                  <a:ext uri="{FF2B5EF4-FFF2-40B4-BE49-F238E27FC236}">
                    <a16:creationId xmlns:a16="http://schemas.microsoft.com/office/drawing/2014/main" id="{DB4A14B4-FDBD-49AE-6419-C7E5F6524C27}"/>
                  </a:ext>
                </a:extLst>
              </p:cNvPr>
              <p:cNvSpPr/>
              <p:nvPr/>
            </p:nvSpPr>
            <p:spPr>
              <a:xfrm rot="7478377">
                <a:off x="1822790" y="1252453"/>
                <a:ext cx="532818" cy="308727"/>
              </a:xfrm>
              <a:prstGeom prst="chord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9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Partial Circle 71">
                <a:extLst>
                  <a:ext uri="{FF2B5EF4-FFF2-40B4-BE49-F238E27FC236}">
                    <a16:creationId xmlns:a16="http://schemas.microsoft.com/office/drawing/2014/main" id="{4D043CAF-56EE-22B5-7FFD-2B0B79EB00F8}"/>
                  </a:ext>
                </a:extLst>
              </p:cNvPr>
              <p:cNvSpPr/>
              <p:nvPr/>
            </p:nvSpPr>
            <p:spPr>
              <a:xfrm rot="8491509">
                <a:off x="1804541" y="1321296"/>
                <a:ext cx="421836" cy="457200"/>
              </a:xfrm>
              <a:prstGeom prst="pie">
                <a:avLst>
                  <a:gd name="adj1" fmla="val 0"/>
                  <a:gd name="adj2" fmla="val 1924263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9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6190654-A463-FFCB-F112-F19B00050B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2234" y="1654383"/>
              <a:ext cx="225082" cy="396109"/>
              <a:chOff x="-2154086" y="3766564"/>
              <a:chExt cx="525310" cy="92446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441B689-B7EE-AE66-1C8A-8E98F7EF20D2}"/>
                  </a:ext>
                </a:extLst>
              </p:cNvPr>
              <p:cNvGrpSpPr/>
              <p:nvPr/>
            </p:nvGrpSpPr>
            <p:grpSpPr>
              <a:xfrm>
                <a:off x="-2154086" y="3766564"/>
                <a:ext cx="525310" cy="924461"/>
                <a:chOff x="1804541" y="854035"/>
                <a:chExt cx="525310" cy="924461"/>
              </a:xfrm>
            </p:grpSpPr>
            <p:sp>
              <p:nvSpPr>
                <p:cNvPr id="82" name="Teardrop 81">
                  <a:extLst>
                    <a:ext uri="{FF2B5EF4-FFF2-40B4-BE49-F238E27FC236}">
                      <a16:creationId xmlns:a16="http://schemas.microsoft.com/office/drawing/2014/main" id="{5410DA10-0E73-8965-E0D1-41233B994C61}"/>
                    </a:ext>
                  </a:extLst>
                </p:cNvPr>
                <p:cNvSpPr/>
                <p:nvPr/>
              </p:nvSpPr>
              <p:spPr>
                <a:xfrm rot="9395414">
                  <a:off x="1889004" y="854035"/>
                  <a:ext cx="440847" cy="485174"/>
                </a:xfrm>
                <a:prstGeom prst="teardrop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9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Chord 82">
                  <a:extLst>
                    <a:ext uri="{FF2B5EF4-FFF2-40B4-BE49-F238E27FC236}">
                      <a16:creationId xmlns:a16="http://schemas.microsoft.com/office/drawing/2014/main" id="{D50A7338-088D-EEE0-A70D-48494A568B87}"/>
                    </a:ext>
                  </a:extLst>
                </p:cNvPr>
                <p:cNvSpPr/>
                <p:nvPr/>
              </p:nvSpPr>
              <p:spPr>
                <a:xfrm rot="7478377">
                  <a:off x="1822790" y="1252453"/>
                  <a:ext cx="532818" cy="308727"/>
                </a:xfrm>
                <a:prstGeom prst="chord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9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Partial Circle 83">
                  <a:extLst>
                    <a:ext uri="{FF2B5EF4-FFF2-40B4-BE49-F238E27FC236}">
                      <a16:creationId xmlns:a16="http://schemas.microsoft.com/office/drawing/2014/main" id="{7F1C8550-C5B7-44AB-4C66-F212C5E2032A}"/>
                    </a:ext>
                  </a:extLst>
                </p:cNvPr>
                <p:cNvSpPr/>
                <p:nvPr/>
              </p:nvSpPr>
              <p:spPr>
                <a:xfrm rot="8491509">
                  <a:off x="1804541" y="1321296"/>
                  <a:ext cx="421836" cy="457200"/>
                </a:xfrm>
                <a:prstGeom prst="pie">
                  <a:avLst>
                    <a:gd name="adj1" fmla="val 0"/>
                    <a:gd name="adj2" fmla="val 1924263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9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Star: 7 Points 80">
                <a:extLst>
                  <a:ext uri="{FF2B5EF4-FFF2-40B4-BE49-F238E27FC236}">
                    <a16:creationId xmlns:a16="http://schemas.microsoft.com/office/drawing/2014/main" id="{F83120C7-B3D0-CBA1-181E-DEFD8B94EFD1}"/>
                  </a:ext>
                </a:extLst>
              </p:cNvPr>
              <p:cNvSpPr/>
              <p:nvPr/>
            </p:nvSpPr>
            <p:spPr>
              <a:xfrm>
                <a:off x="-1778899" y="4269167"/>
                <a:ext cx="87019" cy="100355"/>
              </a:xfrm>
              <a:prstGeom prst="star7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9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3BB08C4-77F4-E302-940E-7B9DCB1E1D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53834" y="2441314"/>
              <a:ext cx="188892" cy="351003"/>
              <a:chOff x="1889004" y="854035"/>
              <a:chExt cx="440847" cy="819191"/>
            </a:xfrm>
          </p:grpSpPr>
          <p:sp>
            <p:nvSpPr>
              <p:cNvPr id="86" name="Teardrop 85">
                <a:extLst>
                  <a:ext uri="{FF2B5EF4-FFF2-40B4-BE49-F238E27FC236}">
                    <a16:creationId xmlns:a16="http://schemas.microsoft.com/office/drawing/2014/main" id="{1349F2CF-F27D-55E9-459D-EB9B0C3E6231}"/>
                  </a:ext>
                </a:extLst>
              </p:cNvPr>
              <p:cNvSpPr/>
              <p:nvPr/>
            </p:nvSpPr>
            <p:spPr>
              <a:xfrm rot="9395414">
                <a:off x="1889004" y="854035"/>
                <a:ext cx="440847" cy="485174"/>
              </a:xfrm>
              <a:prstGeom prst="teardrop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Chord 86">
                <a:extLst>
                  <a:ext uri="{FF2B5EF4-FFF2-40B4-BE49-F238E27FC236}">
                    <a16:creationId xmlns:a16="http://schemas.microsoft.com/office/drawing/2014/main" id="{0E31E028-5010-51D6-21A8-489DE207B801}"/>
                  </a:ext>
                </a:extLst>
              </p:cNvPr>
              <p:cNvSpPr/>
              <p:nvPr/>
            </p:nvSpPr>
            <p:spPr>
              <a:xfrm rot="7478377">
                <a:off x="1822790" y="1252453"/>
                <a:ext cx="532818" cy="308727"/>
              </a:xfrm>
              <a:prstGeom prst="chord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9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C14F6A8-F57C-F222-605D-9C39959CAAC0}"/>
                </a:ext>
              </a:extLst>
            </p:cNvPr>
            <p:cNvGrpSpPr/>
            <p:nvPr/>
          </p:nvGrpSpPr>
          <p:grpSpPr>
            <a:xfrm>
              <a:off x="8629593" y="2871051"/>
              <a:ext cx="3823999" cy="365216"/>
              <a:chOff x="470772" y="5442874"/>
              <a:chExt cx="3986139" cy="321975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C8BA445-405E-2011-5725-C36F225DBEA8}"/>
                  </a:ext>
                </a:extLst>
              </p:cNvPr>
              <p:cNvSpPr txBox="1"/>
              <p:nvPr/>
            </p:nvSpPr>
            <p:spPr>
              <a:xfrm>
                <a:off x="470772" y="5566249"/>
                <a:ext cx="3986139" cy="198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Percentage of </a:t>
                </a:r>
                <a:r>
                  <a:rPr lang="en-US" sz="75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rNMPs</a:t>
                </a:r>
                <a:r>
                  <a:rPr lang="en-US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 nuclear vs. mitochondrial DNA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27AC037-42F4-C3D3-8D9B-BFE81EC05C29}"/>
                  </a:ext>
                </a:extLst>
              </p:cNvPr>
              <p:cNvSpPr txBox="1"/>
              <p:nvPr/>
            </p:nvSpPr>
            <p:spPr>
              <a:xfrm>
                <a:off x="770014" y="5447180"/>
                <a:ext cx="371437" cy="171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63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4F27EC6-BA94-7EFB-617C-AD954C42B571}"/>
                  </a:ext>
                </a:extLst>
              </p:cNvPr>
              <p:cNvSpPr txBox="1"/>
              <p:nvPr/>
            </p:nvSpPr>
            <p:spPr>
              <a:xfrm>
                <a:off x="1398844" y="5447180"/>
                <a:ext cx="422967" cy="171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63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25%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D541774-E47C-BD59-C645-CEF5EC97B363}"/>
                  </a:ext>
                </a:extLst>
              </p:cNvPr>
              <p:cNvSpPr txBox="1"/>
              <p:nvPr/>
            </p:nvSpPr>
            <p:spPr>
              <a:xfrm>
                <a:off x="2089189" y="5447180"/>
                <a:ext cx="422967" cy="171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63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064B2D-CBC2-8AB5-C421-92A7CAD4A338}"/>
                  </a:ext>
                </a:extLst>
              </p:cNvPr>
              <p:cNvSpPr txBox="1"/>
              <p:nvPr/>
            </p:nvSpPr>
            <p:spPr>
              <a:xfrm>
                <a:off x="2787768" y="5447180"/>
                <a:ext cx="422967" cy="171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63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75%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9A03B67-71D7-5786-52BD-97E617BF4487}"/>
                  </a:ext>
                </a:extLst>
              </p:cNvPr>
              <p:cNvSpPr txBox="1"/>
              <p:nvPr/>
            </p:nvSpPr>
            <p:spPr>
              <a:xfrm>
                <a:off x="3422056" y="5442874"/>
                <a:ext cx="474499" cy="171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63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D2B434B-412F-CB84-B8EA-FE5F6ABC36FE}"/>
                </a:ext>
              </a:extLst>
            </p:cNvPr>
            <p:cNvGrpSpPr/>
            <p:nvPr/>
          </p:nvGrpSpPr>
          <p:grpSpPr>
            <a:xfrm>
              <a:off x="8912347" y="1619599"/>
              <a:ext cx="2787308" cy="1082753"/>
              <a:chOff x="1722943" y="2930472"/>
              <a:chExt cx="4687151" cy="173240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698EC1F-5610-7958-23F7-AB4FFC3D45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2943" y="2930472"/>
                <a:ext cx="4654360" cy="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7E80E647-E163-D231-5DF4-C435CC7482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0925" y="3726099"/>
                <a:ext cx="4654360" cy="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EBD3603-6C1D-76D2-F297-3CC9FB7961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5734" y="4190436"/>
                <a:ext cx="4654360" cy="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EF5C94-71D2-638B-8DEC-F5FD9B7F3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114" y="4662876"/>
                <a:ext cx="4654360" cy="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6F8D11F6-9130-B56B-2DE0-AB55C0017152}"/>
                </a:ext>
              </a:extLst>
            </p:cNvPr>
            <p:cNvSpPr/>
            <p:nvPr/>
          </p:nvSpPr>
          <p:spPr>
            <a:xfrm>
              <a:off x="8843206" y="2702351"/>
              <a:ext cx="157558" cy="189931"/>
            </a:xfrm>
            <a:prstGeom prst="leftBrac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38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764B69-D638-BBE2-696D-1EB242334564}"/>
                </a:ext>
              </a:extLst>
            </p:cNvPr>
            <p:cNvSpPr txBox="1"/>
            <p:nvPr/>
          </p:nvSpPr>
          <p:spPr>
            <a:xfrm>
              <a:off x="8168965" y="2696056"/>
              <a:ext cx="755762" cy="209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6" b="1" i="1" dirty="0">
                  <a:latin typeface="Arial" panose="020B0604020202020204" pitchFamily="34" charset="0"/>
                  <a:cs typeface="Arial" panose="020B0604020202020204" pitchFamily="34" charset="0"/>
                </a:rPr>
                <a:t>rnh202-pip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F25B8B95-F27A-DEE8-1374-E29170C841F4}"/>
              </a:ext>
            </a:extLst>
          </p:cNvPr>
          <p:cNvSpPr txBox="1">
            <a:spLocks/>
          </p:cNvSpPr>
          <p:nvPr/>
        </p:nvSpPr>
        <p:spPr>
          <a:xfrm>
            <a:off x="1914740" y="2782806"/>
            <a:ext cx="3825186" cy="2057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916" lvl="1">
              <a:spcBef>
                <a:spcPts val="281"/>
              </a:spcBef>
              <a:spcAft>
                <a:spcPts val="281"/>
              </a:spcAft>
              <a:buClr>
                <a:srgbClr val="C00000"/>
              </a:buClr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Human G37S -&gt; Yeast G42S is near catalytic domain of RNase H2A</a:t>
            </a:r>
          </a:p>
          <a:p>
            <a:pPr marL="136916" lvl="1">
              <a:spcBef>
                <a:spcPts val="281"/>
              </a:spcBef>
              <a:spcAft>
                <a:spcPts val="281"/>
              </a:spcAft>
              <a:buClr>
                <a:srgbClr val="C00000"/>
              </a:buClr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916" lvl="1">
              <a:spcBef>
                <a:spcPts val="281"/>
              </a:spcBef>
              <a:spcAft>
                <a:spcPts val="281"/>
              </a:spcAft>
              <a:buClr>
                <a:srgbClr val="C00000"/>
              </a:buClr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916" lvl="1">
              <a:spcBef>
                <a:spcPts val="281"/>
              </a:spcBef>
              <a:spcAft>
                <a:spcPts val="281"/>
              </a:spcAft>
              <a:buClr>
                <a:srgbClr val="C00000"/>
              </a:buClr>
            </a:pPr>
            <a:endParaRPr lang="en-US" sz="6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379485D-059F-7081-57A7-F4D180B2D677}"/>
              </a:ext>
            </a:extLst>
          </p:cNvPr>
          <p:cNvGrpSpPr/>
          <p:nvPr/>
        </p:nvGrpSpPr>
        <p:grpSpPr>
          <a:xfrm>
            <a:off x="85745" y="1225914"/>
            <a:ext cx="1453188" cy="1313833"/>
            <a:chOff x="4256749" y="1894278"/>
            <a:chExt cx="3730193" cy="3243952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7500D896-D9A5-D8AB-D2A7-E7D3CA94B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775" t="3418" r="3008"/>
            <a:stretch/>
          </p:blipFill>
          <p:spPr>
            <a:xfrm>
              <a:off x="4262798" y="1894278"/>
              <a:ext cx="3724144" cy="3243952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4E653C6-7209-3626-2E4C-A14B056AA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940" t="28093" r="235" b="49402"/>
            <a:stretch/>
          </p:blipFill>
          <p:spPr>
            <a:xfrm>
              <a:off x="4256749" y="1894278"/>
              <a:ext cx="289341" cy="170082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E86E43B2-20B6-2011-AFFA-CEBD1FCED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052" t="5248" r="40040" b="77801"/>
            <a:stretch/>
          </p:blipFill>
          <p:spPr>
            <a:xfrm>
              <a:off x="4466832" y="2127081"/>
              <a:ext cx="1809305" cy="570237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A902FA0C-3921-F2C6-A178-28BE4BDCABAB}"/>
              </a:ext>
            </a:extLst>
          </p:cNvPr>
          <p:cNvSpPr txBox="1"/>
          <p:nvPr/>
        </p:nvSpPr>
        <p:spPr>
          <a:xfrm>
            <a:off x="-209519" y="2601309"/>
            <a:ext cx="2078139" cy="2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56" dirty="0"/>
              <a:t>Regulation of RER through human RNase H2</a:t>
            </a:r>
          </a:p>
          <a:p>
            <a:pPr algn="ctr"/>
            <a:r>
              <a:rPr lang="en-US" sz="656" dirty="0"/>
              <a:t>Kellner, </a:t>
            </a:r>
            <a:r>
              <a:rPr lang="en-US" sz="656" i="1" dirty="0"/>
              <a:t>EMBO</a:t>
            </a:r>
            <a:r>
              <a:rPr lang="en-US" sz="656" dirty="0"/>
              <a:t>, 2019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0F93523-9BA4-8949-35BE-7857D85DE689}"/>
              </a:ext>
            </a:extLst>
          </p:cNvPr>
          <p:cNvGrpSpPr/>
          <p:nvPr/>
        </p:nvGrpSpPr>
        <p:grpSpPr>
          <a:xfrm>
            <a:off x="33469" y="722280"/>
            <a:ext cx="733055" cy="587445"/>
            <a:chOff x="-2227907" y="1058929"/>
            <a:chExt cx="1738060" cy="146743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905902-2B70-76DB-777E-32C6CC55FCFC}"/>
                </a:ext>
              </a:extLst>
            </p:cNvPr>
            <p:cNvSpPr txBox="1"/>
            <p:nvPr/>
          </p:nvSpPr>
          <p:spPr>
            <a:xfrm>
              <a:off x="-1601884" y="1776169"/>
              <a:ext cx="1038348" cy="44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3" dirty="0">
                  <a:latin typeface="Arial" panose="020B0604020202020204" pitchFamily="34" charset="0"/>
                  <a:cs typeface="Arial" panose="020B0604020202020204" pitchFamily="34" charset="0"/>
                </a:rPr>
                <a:t>Rnh201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C26C8A-8356-BDF1-9626-0DC2F65FB3C7}"/>
                </a:ext>
              </a:extLst>
            </p:cNvPr>
            <p:cNvSpPr txBox="1"/>
            <p:nvPr/>
          </p:nvSpPr>
          <p:spPr>
            <a:xfrm>
              <a:off x="-1565393" y="1488472"/>
              <a:ext cx="1038348" cy="44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3" dirty="0">
                  <a:latin typeface="Arial" panose="020B0604020202020204" pitchFamily="34" charset="0"/>
                  <a:cs typeface="Arial" panose="020B0604020202020204" pitchFamily="34" charset="0"/>
                </a:rPr>
                <a:t>Rnh203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C6A57FC-36F8-F210-5BA4-EE6C0B5DB9F1}"/>
                </a:ext>
              </a:extLst>
            </p:cNvPr>
            <p:cNvSpPr txBox="1"/>
            <p:nvPr/>
          </p:nvSpPr>
          <p:spPr>
            <a:xfrm>
              <a:off x="-1528195" y="1123810"/>
              <a:ext cx="1038348" cy="44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3" dirty="0">
                  <a:latin typeface="Arial" panose="020B0604020202020204" pitchFamily="34" charset="0"/>
                  <a:cs typeface="Arial" panose="020B0604020202020204" pitchFamily="34" charset="0"/>
                </a:rPr>
                <a:t>Rnh202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DC1EA8A-5D5B-A83E-8B3E-2B9447997A3B}"/>
                </a:ext>
              </a:extLst>
            </p:cNvPr>
            <p:cNvSpPr txBox="1"/>
            <p:nvPr/>
          </p:nvSpPr>
          <p:spPr>
            <a:xfrm>
              <a:off x="-2227907" y="2079324"/>
              <a:ext cx="1699669" cy="44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3" b="1" dirty="0">
                  <a:latin typeface="Arial" panose="020B0604020202020204" pitchFamily="34" charset="0"/>
                  <a:cs typeface="Arial" panose="020B0604020202020204" pitchFamily="34" charset="0"/>
                </a:rPr>
                <a:t>Yeast RNaseH2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5743F5D-8F02-4ACF-0BE4-80C26B545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2031396" y="1058929"/>
              <a:ext cx="543160" cy="955896"/>
              <a:chOff x="1804541" y="854035"/>
              <a:chExt cx="525310" cy="924461"/>
            </a:xfrm>
          </p:grpSpPr>
          <p:sp>
            <p:nvSpPr>
              <p:cNvPr id="120" name="Teardrop 119">
                <a:extLst>
                  <a:ext uri="{FF2B5EF4-FFF2-40B4-BE49-F238E27FC236}">
                    <a16:creationId xmlns:a16="http://schemas.microsoft.com/office/drawing/2014/main" id="{328D61BA-9C7B-A0A5-C305-6E3722BA5D23}"/>
                  </a:ext>
                </a:extLst>
              </p:cNvPr>
              <p:cNvSpPr/>
              <p:nvPr/>
            </p:nvSpPr>
            <p:spPr>
              <a:xfrm rot="9395414">
                <a:off x="1889004" y="854035"/>
                <a:ext cx="440847" cy="485174"/>
              </a:xfrm>
              <a:prstGeom prst="teardrop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3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Chord 120">
                <a:extLst>
                  <a:ext uri="{FF2B5EF4-FFF2-40B4-BE49-F238E27FC236}">
                    <a16:creationId xmlns:a16="http://schemas.microsoft.com/office/drawing/2014/main" id="{A987D97D-56F0-E365-33A7-C5F0AFBEE132}"/>
                  </a:ext>
                </a:extLst>
              </p:cNvPr>
              <p:cNvSpPr/>
              <p:nvPr/>
            </p:nvSpPr>
            <p:spPr>
              <a:xfrm rot="7478377">
                <a:off x="1822790" y="1252453"/>
                <a:ext cx="532818" cy="308727"/>
              </a:xfrm>
              <a:prstGeom prst="chord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3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Partial Circle 121">
                <a:extLst>
                  <a:ext uri="{FF2B5EF4-FFF2-40B4-BE49-F238E27FC236}">
                    <a16:creationId xmlns:a16="http://schemas.microsoft.com/office/drawing/2014/main" id="{96667227-5FE9-7070-4AAB-5A66F5056E9F}"/>
                  </a:ext>
                </a:extLst>
              </p:cNvPr>
              <p:cNvSpPr/>
              <p:nvPr/>
            </p:nvSpPr>
            <p:spPr>
              <a:xfrm rot="8491509">
                <a:off x="1804541" y="1321296"/>
                <a:ext cx="421836" cy="457200"/>
              </a:xfrm>
              <a:prstGeom prst="pie">
                <a:avLst>
                  <a:gd name="adj1" fmla="val 0"/>
                  <a:gd name="adj2" fmla="val 1924263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3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C3C2830-53FC-0FF8-C810-D3B41C69C91F}"/>
              </a:ext>
            </a:extLst>
          </p:cNvPr>
          <p:cNvGrpSpPr/>
          <p:nvPr/>
        </p:nvGrpSpPr>
        <p:grpSpPr>
          <a:xfrm>
            <a:off x="1684542" y="728477"/>
            <a:ext cx="4253190" cy="2131547"/>
            <a:chOff x="2196700" y="35203"/>
            <a:chExt cx="5670920" cy="318789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F8D59A-D6C0-5959-BB01-3C7489DE9CDC}"/>
                </a:ext>
              </a:extLst>
            </p:cNvPr>
            <p:cNvSpPr txBox="1"/>
            <p:nvPr/>
          </p:nvSpPr>
          <p:spPr>
            <a:xfrm>
              <a:off x="2538351" y="578417"/>
              <a:ext cx="246308" cy="801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25" dirty="0"/>
            </a:p>
            <a:p>
              <a:endParaRPr lang="en-US" sz="1125" dirty="0"/>
            </a:p>
            <a:p>
              <a:endParaRPr lang="en-US" sz="633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E4FBB55-67DA-9923-9E8B-0757A10EEFEA}"/>
                </a:ext>
              </a:extLst>
            </p:cNvPr>
            <p:cNvGrpSpPr/>
            <p:nvPr/>
          </p:nvGrpSpPr>
          <p:grpSpPr>
            <a:xfrm>
              <a:off x="2196700" y="35203"/>
              <a:ext cx="5618709" cy="1248739"/>
              <a:chOff x="3452682" y="747562"/>
              <a:chExt cx="8989935" cy="1997983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52503AC-02E8-C9D3-63A1-83E7271DBF93}"/>
                  </a:ext>
                </a:extLst>
              </p:cNvPr>
              <p:cNvGrpSpPr/>
              <p:nvPr/>
            </p:nvGrpSpPr>
            <p:grpSpPr>
              <a:xfrm>
                <a:off x="6306997" y="826203"/>
                <a:ext cx="3539514" cy="945463"/>
                <a:chOff x="5581338" y="5400320"/>
                <a:chExt cx="1276662" cy="526252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DB51399-4F22-33F7-E1E2-B5BAC3328529}"/>
                    </a:ext>
                  </a:extLst>
                </p:cNvPr>
                <p:cNvSpPr txBox="1"/>
                <p:nvPr/>
              </p:nvSpPr>
              <p:spPr>
                <a:xfrm>
                  <a:off x="5581338" y="5400320"/>
                  <a:ext cx="1276662" cy="5262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656" dirty="0">
                      <a:solidFill>
                        <a:schemeClr val="bg1"/>
                      </a:solidFill>
                      <a:highlight>
                        <a:srgbClr val="808080"/>
                      </a:highlight>
                      <a:latin typeface="Arial" panose="020B0604020202020204" pitchFamily="34" charset="0"/>
                      <a:cs typeface="Arial" panose="020B0604020202020204" pitchFamily="34" charset="0"/>
                    </a:rPr>
                    <a:t>Conserved region</a:t>
                  </a:r>
                </a:p>
                <a:p>
                  <a:r>
                    <a:rPr lang="en-US" sz="656" b="1" dirty="0">
                      <a:solidFill>
                        <a:srgbClr val="FF0000"/>
                      </a:solidFill>
                      <a:highlight>
                        <a:srgbClr val="FFFF00"/>
                      </a:highlight>
                      <a:latin typeface="Arial" panose="020B0604020202020204" pitchFamily="34" charset="0"/>
                      <a:cs typeface="Arial" panose="020B0604020202020204" pitchFamily="34" charset="0"/>
                    </a:rPr>
                    <a:t>Mutations </a:t>
                  </a:r>
                </a:p>
                <a:p>
                  <a:r>
                    <a:rPr lang="en-US" sz="656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</a:t>
                  </a:r>
                  <a:r>
                    <a:rPr lang="en-US" sz="656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Amino acid in catalytic site</a:t>
                  </a: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72E13796-2A31-6EAA-FE44-9DCEFDE6CDA2}"/>
                    </a:ext>
                  </a:extLst>
                </p:cNvPr>
                <p:cNvSpPr/>
                <p:nvPr/>
              </p:nvSpPr>
              <p:spPr>
                <a:xfrm>
                  <a:off x="5661436" y="5773697"/>
                  <a:ext cx="33726" cy="5254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33"/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615FFE4-58DF-DF7A-F774-2F4924B5691A}"/>
                  </a:ext>
                </a:extLst>
              </p:cNvPr>
              <p:cNvSpPr txBox="1"/>
              <p:nvPr/>
            </p:nvSpPr>
            <p:spPr>
              <a:xfrm>
                <a:off x="4462796" y="1228508"/>
                <a:ext cx="1867593" cy="63552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563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Human</a:t>
                </a:r>
                <a:r>
                  <a:rPr lang="en-US" sz="563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63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RNH2A</a:t>
                </a:r>
                <a:r>
                  <a:rPr lang="en-US" sz="563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defRPr/>
                </a:pPr>
                <a:r>
                  <a:rPr lang="en-US" sz="563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Yeast</a:t>
                </a:r>
                <a:r>
                  <a:rPr lang="en-US" sz="563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  </a:t>
                </a:r>
                <a:r>
                  <a:rPr lang="en-US" sz="563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rnh201</a:t>
                </a:r>
                <a:endParaRPr lang="en-US" sz="493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963894-D272-5DFE-C013-7C3DF019BBF0}"/>
                  </a:ext>
                </a:extLst>
              </p:cNvPr>
              <p:cNvSpPr txBox="1"/>
              <p:nvPr/>
            </p:nvSpPr>
            <p:spPr>
              <a:xfrm>
                <a:off x="3452682" y="747562"/>
                <a:ext cx="1495110" cy="46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56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rnh201-</a:t>
                </a:r>
                <a:r>
                  <a:rPr lang="en-US" sz="656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G42S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8D72B76-A346-54CA-2B48-7DCBED0CDD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46261" y="1392836"/>
                <a:ext cx="486260" cy="855742"/>
                <a:chOff x="-2154086" y="3766564"/>
                <a:chExt cx="525310" cy="924461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A3C2424-1856-2F66-9DEF-911C4246EC81}"/>
                    </a:ext>
                  </a:extLst>
                </p:cNvPr>
                <p:cNvGrpSpPr/>
                <p:nvPr/>
              </p:nvGrpSpPr>
              <p:grpSpPr>
                <a:xfrm>
                  <a:off x="-2154086" y="3766564"/>
                  <a:ext cx="525310" cy="924461"/>
                  <a:chOff x="1804541" y="854035"/>
                  <a:chExt cx="525310" cy="924461"/>
                </a:xfrm>
              </p:grpSpPr>
              <p:sp>
                <p:nvSpPr>
                  <p:cNvPr id="136" name="Teardrop 135">
                    <a:extLst>
                      <a:ext uri="{FF2B5EF4-FFF2-40B4-BE49-F238E27FC236}">
                        <a16:creationId xmlns:a16="http://schemas.microsoft.com/office/drawing/2014/main" id="{F645F420-13DC-A266-771B-4296AD52A27F}"/>
                      </a:ext>
                    </a:extLst>
                  </p:cNvPr>
                  <p:cNvSpPr/>
                  <p:nvPr/>
                </p:nvSpPr>
                <p:spPr>
                  <a:xfrm rot="9395414">
                    <a:off x="1889004" y="854035"/>
                    <a:ext cx="440847" cy="485174"/>
                  </a:xfrm>
                  <a:prstGeom prst="teardrop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50" dirty="0"/>
                  </a:p>
                </p:txBody>
              </p:sp>
              <p:sp>
                <p:nvSpPr>
                  <p:cNvPr id="137" name="Chord 136">
                    <a:extLst>
                      <a:ext uri="{FF2B5EF4-FFF2-40B4-BE49-F238E27FC236}">
                        <a16:creationId xmlns:a16="http://schemas.microsoft.com/office/drawing/2014/main" id="{EB8068A5-06F4-4797-0C37-8D3EF09F39E8}"/>
                      </a:ext>
                    </a:extLst>
                  </p:cNvPr>
                  <p:cNvSpPr/>
                  <p:nvPr/>
                </p:nvSpPr>
                <p:spPr>
                  <a:xfrm rot="7478377">
                    <a:off x="1822790" y="1252453"/>
                    <a:ext cx="532818" cy="308727"/>
                  </a:xfrm>
                  <a:prstGeom prst="chord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50"/>
                  </a:p>
                </p:txBody>
              </p:sp>
              <p:sp>
                <p:nvSpPr>
                  <p:cNvPr id="138" name="Partial Circle 137">
                    <a:extLst>
                      <a:ext uri="{FF2B5EF4-FFF2-40B4-BE49-F238E27FC236}">
                        <a16:creationId xmlns:a16="http://schemas.microsoft.com/office/drawing/2014/main" id="{C80EB675-A3E2-9379-91CA-61A68CC80BCC}"/>
                      </a:ext>
                    </a:extLst>
                  </p:cNvPr>
                  <p:cNvSpPr/>
                  <p:nvPr/>
                </p:nvSpPr>
                <p:spPr>
                  <a:xfrm rot="8491509">
                    <a:off x="1804541" y="1321296"/>
                    <a:ext cx="421836" cy="457200"/>
                  </a:xfrm>
                  <a:prstGeom prst="pie">
                    <a:avLst>
                      <a:gd name="adj1" fmla="val 0"/>
                      <a:gd name="adj2" fmla="val 1924263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5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5" name="Star: 7 Points 134">
                  <a:extLst>
                    <a:ext uri="{FF2B5EF4-FFF2-40B4-BE49-F238E27FC236}">
                      <a16:creationId xmlns:a16="http://schemas.microsoft.com/office/drawing/2014/main" id="{755C0605-9A9B-E533-45E0-DBFD6800B0C2}"/>
                    </a:ext>
                  </a:extLst>
                </p:cNvPr>
                <p:cNvSpPr/>
                <p:nvPr/>
              </p:nvSpPr>
              <p:spPr>
                <a:xfrm>
                  <a:off x="-1995036" y="4481455"/>
                  <a:ext cx="87019" cy="100355"/>
                </a:xfrm>
                <a:prstGeom prst="star7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743214E-BDF6-FF39-CE02-212A0846A870}"/>
                  </a:ext>
                </a:extLst>
              </p:cNvPr>
              <p:cNvSpPr txBox="1"/>
              <p:nvPr/>
            </p:nvSpPr>
            <p:spPr>
              <a:xfrm>
                <a:off x="4439574" y="1714759"/>
                <a:ext cx="8003043" cy="842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63" b="1" i="1" dirty="0" err="1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H.sapiens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1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MDLSELE--RDNTGRCRLSSPVPA---VCRKEPCVLGV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DEA</a:t>
                </a:r>
                <a:r>
                  <a:rPr lang="en-US" sz="563" b="1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RGPVLGPMVYA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ICYCPLPRLAD 59</a:t>
                </a:r>
              </a:p>
              <a:p>
                <a:r>
                  <a:rPr lang="en-US" sz="563" b="1" i="1" dirty="0" err="1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S.cerevisiae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1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MVPPTVEASLESPYTKSYFSPVPSALLEQNDSPIIMGI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DEA</a:t>
                </a:r>
                <a:r>
                  <a:rPr lang="en-US" sz="563" b="1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RGPVLGPMVYA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VAYSTQKYQDE 94</a:t>
                </a:r>
              </a:p>
              <a:p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               *    :*   :.       ****:     ...* ::*:***************:.*.      :</a:t>
                </a:r>
                <a:endParaRPr lang="en-US" sz="1125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3A3789-CEE5-F478-7286-9F6C5C6239CD}"/>
                  </a:ext>
                </a:extLst>
              </p:cNvPr>
              <p:cNvSpPr txBox="1"/>
              <p:nvPr/>
            </p:nvSpPr>
            <p:spPr>
              <a:xfrm>
                <a:off x="9597746" y="1373058"/>
                <a:ext cx="1066142" cy="454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33" b="1" dirty="0">
                    <a:solidFill>
                      <a:srgbClr val="0070C0"/>
                    </a:solidFill>
                    <a:latin typeface="Avenir Next LT Pro" panose="020B0504020202020204" pitchFamily="34" charset="0"/>
                    <a:cs typeface="Arial" panose="020B0604020202020204" pitchFamily="34" charset="0"/>
                  </a:rPr>
                  <a:t>G37S</a:t>
                </a:r>
                <a:endParaRPr lang="en-US" sz="375" b="1" dirty="0">
                  <a:solidFill>
                    <a:srgbClr val="0070C0"/>
                  </a:solidFill>
                  <a:latin typeface="Avenir Next LT Pro" panose="020B05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CE3478F-F7AC-E0D9-8D96-7D7BF1BBEF17}"/>
                  </a:ext>
                </a:extLst>
              </p:cNvPr>
              <p:cNvSpPr txBox="1"/>
              <p:nvPr/>
            </p:nvSpPr>
            <p:spPr>
              <a:xfrm>
                <a:off x="9614101" y="2291531"/>
                <a:ext cx="1030716" cy="4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33" b="1" dirty="0">
                    <a:solidFill>
                      <a:srgbClr val="FF0000"/>
                    </a:solidFill>
                    <a:latin typeface="Avenir Next LT Pro" panose="020B0504020202020204" pitchFamily="34" charset="0"/>
                    <a:cs typeface="Arial" panose="020B0604020202020204" pitchFamily="34" charset="0"/>
                  </a:rPr>
                  <a:t>G42S</a:t>
                </a: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BDEFDD39-0E51-7BDE-F99B-44BCE05AD3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69845" y="1720816"/>
                <a:ext cx="83541" cy="835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33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2AD0908-9BD6-4930-E90D-5B801FC343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2311" y="1721130"/>
                <a:ext cx="83541" cy="835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33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8754DF5-2EC3-CA0C-DE0F-CE89A6C8DA1A}"/>
                </a:ext>
              </a:extLst>
            </p:cNvPr>
            <p:cNvGrpSpPr/>
            <p:nvPr/>
          </p:nvGrpSpPr>
          <p:grpSpPr>
            <a:xfrm>
              <a:off x="2238240" y="2093724"/>
              <a:ext cx="5010899" cy="1129371"/>
              <a:chOff x="3519142" y="4041198"/>
              <a:chExt cx="8017438" cy="180699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182AAFE-0A44-9A6D-B58E-1D2E750E17C8}"/>
                  </a:ext>
                </a:extLst>
              </p:cNvPr>
              <p:cNvSpPr/>
              <p:nvPr/>
            </p:nvSpPr>
            <p:spPr>
              <a:xfrm>
                <a:off x="4543031" y="4348973"/>
                <a:ext cx="1811708" cy="635527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563" b="1" dirty="0">
                    <a:solidFill>
                      <a:srgbClr val="0070C0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Human</a:t>
                </a:r>
                <a:r>
                  <a:rPr lang="en-US" altLang="ko-KR" sz="563" b="1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563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RNH2B</a:t>
                </a:r>
              </a:p>
              <a:p>
                <a:pPr>
                  <a:defRPr/>
                </a:pPr>
                <a:r>
                  <a:rPr lang="en-US" altLang="ko-KR" sz="563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  <a:sym typeface="Wingdings" pitchFamily="2" charset="2"/>
                  </a:rPr>
                  <a:t>Yeast</a:t>
                </a:r>
                <a:r>
                  <a:rPr lang="en-US" altLang="ko-KR" sz="563" b="1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  <a:sym typeface="Wingdings" pitchFamily="2" charset="2"/>
                  </a:rPr>
                  <a:t>  </a:t>
                </a:r>
                <a:r>
                  <a:rPr lang="en-US" altLang="ko-KR" sz="563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  <a:sym typeface="Wingdings" pitchFamily="2" charset="2"/>
                  </a:rPr>
                  <a:t>rnh202</a:t>
                </a:r>
                <a:endParaRPr lang="en-US" altLang="ko-KR" sz="563" b="1" dirty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  <a:sym typeface="Wingdings" pitchFamily="2" charset="2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5F926AB-4047-4D23-17F9-AC2AEDA32F3F}"/>
                  </a:ext>
                </a:extLst>
              </p:cNvPr>
              <p:cNvSpPr txBox="1"/>
              <p:nvPr/>
            </p:nvSpPr>
            <p:spPr>
              <a:xfrm>
                <a:off x="3519142" y="4041198"/>
                <a:ext cx="1307025" cy="46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56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rnh202-pip</a:t>
                </a:r>
                <a:endParaRPr lang="en-US" sz="656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857CDA6-FC44-0E8F-8A33-92B09370164B}"/>
                  </a:ext>
                </a:extLst>
              </p:cNvPr>
              <p:cNvSpPr txBox="1"/>
              <p:nvPr/>
            </p:nvSpPr>
            <p:spPr>
              <a:xfrm>
                <a:off x="4454284" y="4826557"/>
                <a:ext cx="7082296" cy="84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63" b="1" i="1" dirty="0" err="1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H.sapiens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280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---------AAQKALAKVDKSGMKS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T</a:t>
                </a:r>
                <a:r>
                  <a:rPr lang="en-US" sz="563" b="1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GVKNKKKIGKV 312</a:t>
                </a:r>
              </a:p>
              <a:p>
                <a:r>
                  <a:rPr lang="en-US" sz="563" b="1" i="1" dirty="0" err="1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S.cerevisiae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318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LPVKKVTKKIVQNKKPK-VAIGKGA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G</a:t>
                </a:r>
                <a:r>
                  <a:rPr lang="en-US" sz="563" b="1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AA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KRK-------- 350</a:t>
                </a:r>
              </a:p>
              <a:p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                          .*:   *    *  :** **  * </a:t>
                </a:r>
                <a:endParaRPr lang="en-US" sz="1125" dirty="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8CA8BB9-8C89-FC68-D452-E7CCA556D1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84862" y="4431739"/>
                <a:ext cx="498524" cy="911359"/>
                <a:chOff x="5372433" y="2900475"/>
                <a:chExt cx="486260" cy="888942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7015139C-A45D-8080-D9FD-21A82799D23E}"/>
                    </a:ext>
                  </a:extLst>
                </p:cNvPr>
                <p:cNvGrpSpPr/>
                <p:nvPr/>
              </p:nvGrpSpPr>
              <p:grpSpPr>
                <a:xfrm>
                  <a:off x="5372433" y="2933675"/>
                  <a:ext cx="486260" cy="855742"/>
                  <a:chOff x="1804541" y="854035"/>
                  <a:chExt cx="525310" cy="924461"/>
                </a:xfrm>
              </p:grpSpPr>
              <p:sp>
                <p:nvSpPr>
                  <p:cNvPr id="149" name="Teardrop 148">
                    <a:extLst>
                      <a:ext uri="{FF2B5EF4-FFF2-40B4-BE49-F238E27FC236}">
                        <a16:creationId xmlns:a16="http://schemas.microsoft.com/office/drawing/2014/main" id="{D997784C-8BD4-912A-8BA0-7AD296B10991}"/>
                      </a:ext>
                    </a:extLst>
                  </p:cNvPr>
                  <p:cNvSpPr/>
                  <p:nvPr/>
                </p:nvSpPr>
                <p:spPr>
                  <a:xfrm rot="9395414">
                    <a:off x="1889004" y="854035"/>
                    <a:ext cx="440847" cy="485174"/>
                  </a:xfrm>
                  <a:prstGeom prst="teardrop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50" dirty="0"/>
                  </a:p>
                </p:txBody>
              </p:sp>
              <p:sp>
                <p:nvSpPr>
                  <p:cNvPr id="150" name="Chord 149">
                    <a:extLst>
                      <a:ext uri="{FF2B5EF4-FFF2-40B4-BE49-F238E27FC236}">
                        <a16:creationId xmlns:a16="http://schemas.microsoft.com/office/drawing/2014/main" id="{BBB263A0-E1F0-82F7-423B-B807B41719A4}"/>
                      </a:ext>
                    </a:extLst>
                  </p:cNvPr>
                  <p:cNvSpPr/>
                  <p:nvPr/>
                </p:nvSpPr>
                <p:spPr>
                  <a:xfrm rot="7478377">
                    <a:off x="1822790" y="1252453"/>
                    <a:ext cx="532818" cy="308727"/>
                  </a:xfrm>
                  <a:prstGeom prst="chord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50"/>
                  </a:p>
                </p:txBody>
              </p:sp>
              <p:sp>
                <p:nvSpPr>
                  <p:cNvPr id="151" name="Partial Circle 150">
                    <a:extLst>
                      <a:ext uri="{FF2B5EF4-FFF2-40B4-BE49-F238E27FC236}">
                        <a16:creationId xmlns:a16="http://schemas.microsoft.com/office/drawing/2014/main" id="{3FFB3AD8-66FB-89A0-BF99-337779568F9E}"/>
                      </a:ext>
                    </a:extLst>
                  </p:cNvPr>
                  <p:cNvSpPr/>
                  <p:nvPr/>
                </p:nvSpPr>
                <p:spPr>
                  <a:xfrm rot="8491509">
                    <a:off x="1804541" y="1321296"/>
                    <a:ext cx="421836" cy="457200"/>
                  </a:xfrm>
                  <a:prstGeom prst="pie">
                    <a:avLst>
                      <a:gd name="adj1" fmla="val 0"/>
                      <a:gd name="adj2" fmla="val 1924263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5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8" name="Star: 7 Points 147">
                  <a:extLst>
                    <a:ext uri="{FF2B5EF4-FFF2-40B4-BE49-F238E27FC236}">
                      <a16:creationId xmlns:a16="http://schemas.microsoft.com/office/drawing/2014/main" id="{A06CF8B7-4FD8-0572-9951-0F9E8964E778}"/>
                    </a:ext>
                  </a:extLst>
                </p:cNvPr>
                <p:cNvSpPr/>
                <p:nvPr/>
              </p:nvSpPr>
              <p:spPr>
                <a:xfrm>
                  <a:off x="5614380" y="2900475"/>
                  <a:ext cx="80550" cy="92895"/>
                </a:xfrm>
                <a:prstGeom prst="star7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0002803-4E47-E9BE-6BBD-61803AF2B7F6}"/>
                  </a:ext>
                </a:extLst>
              </p:cNvPr>
              <p:cNvSpPr txBox="1"/>
              <p:nvPr/>
            </p:nvSpPr>
            <p:spPr>
              <a:xfrm>
                <a:off x="8517184" y="5394178"/>
                <a:ext cx="817916" cy="4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33" b="1" i="1" dirty="0">
                    <a:solidFill>
                      <a:srgbClr val="FF0000"/>
                    </a:solidFill>
                    <a:latin typeface="Avenir Next LT Pro" panose="020B0504020202020204" pitchFamily="34" charset="0"/>
                    <a:cs typeface="Arial" panose="020B0604020202020204" pitchFamily="34" charset="0"/>
                  </a:rPr>
                  <a:t>PIP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8562830-19A4-4482-FF8B-269BA368678F}"/>
                </a:ext>
              </a:extLst>
            </p:cNvPr>
            <p:cNvGrpSpPr/>
            <p:nvPr/>
          </p:nvGrpSpPr>
          <p:grpSpPr>
            <a:xfrm>
              <a:off x="2204192" y="1132531"/>
              <a:ext cx="5663428" cy="1157178"/>
              <a:chOff x="3464673" y="2503288"/>
              <a:chExt cx="9061485" cy="1851486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2561A9-4C5C-DB15-CBCB-AFA660F8B12B}"/>
                  </a:ext>
                </a:extLst>
              </p:cNvPr>
              <p:cNvSpPr/>
              <p:nvPr/>
            </p:nvSpPr>
            <p:spPr>
              <a:xfrm>
                <a:off x="4546296" y="2897271"/>
                <a:ext cx="2032608" cy="635528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563" b="1" dirty="0">
                    <a:solidFill>
                      <a:srgbClr val="0070C0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Human</a:t>
                </a:r>
                <a:r>
                  <a:rPr lang="en-US" altLang="ko-KR" sz="563" b="1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563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RNH2C</a:t>
                </a:r>
              </a:p>
              <a:p>
                <a:pPr>
                  <a:defRPr/>
                </a:pPr>
                <a:r>
                  <a:rPr lang="en-US" altLang="ko-KR" sz="563" b="1" dirty="0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  <a:sym typeface="Wingdings" pitchFamily="2" charset="2"/>
                  </a:rPr>
                  <a:t>Yeast</a:t>
                </a:r>
                <a:r>
                  <a:rPr lang="en-US" altLang="ko-KR" sz="563" b="1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  <a:sym typeface="Wingdings" pitchFamily="2" charset="2"/>
                  </a:rPr>
                  <a:t>  </a:t>
                </a:r>
                <a:r>
                  <a:rPr lang="en-US" altLang="ko-KR" sz="563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  <a:sym typeface="Wingdings" pitchFamily="2" charset="2"/>
                  </a:rPr>
                  <a:t>rnh203</a:t>
                </a:r>
                <a:endParaRPr lang="en-US" altLang="ko-KR" sz="563" b="1" dirty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  <a:sym typeface="Wingdings" pitchFamily="2" charset="2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16C1CCEB-C52E-B965-CBF8-3F32CE88561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44537" y="2921206"/>
                <a:ext cx="472183" cy="830970"/>
                <a:chOff x="-2154086" y="3766564"/>
                <a:chExt cx="525310" cy="924461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8B6BC8DE-31AA-64EA-98FE-62BB11939C74}"/>
                    </a:ext>
                  </a:extLst>
                </p:cNvPr>
                <p:cNvGrpSpPr/>
                <p:nvPr/>
              </p:nvGrpSpPr>
              <p:grpSpPr>
                <a:xfrm>
                  <a:off x="-2154086" y="3766564"/>
                  <a:ext cx="525310" cy="924461"/>
                  <a:chOff x="1804541" y="854035"/>
                  <a:chExt cx="525310" cy="924461"/>
                </a:xfrm>
              </p:grpSpPr>
              <p:sp>
                <p:nvSpPr>
                  <p:cNvPr id="161" name="Teardrop 160">
                    <a:extLst>
                      <a:ext uri="{FF2B5EF4-FFF2-40B4-BE49-F238E27FC236}">
                        <a16:creationId xmlns:a16="http://schemas.microsoft.com/office/drawing/2014/main" id="{8C3FA47A-8A64-547F-090E-AB76A5160DAB}"/>
                      </a:ext>
                    </a:extLst>
                  </p:cNvPr>
                  <p:cNvSpPr/>
                  <p:nvPr/>
                </p:nvSpPr>
                <p:spPr>
                  <a:xfrm rot="9395414">
                    <a:off x="1889004" y="854035"/>
                    <a:ext cx="440847" cy="485174"/>
                  </a:xfrm>
                  <a:prstGeom prst="teardrop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8" dirty="0"/>
                  </a:p>
                </p:txBody>
              </p:sp>
              <p:sp>
                <p:nvSpPr>
                  <p:cNvPr id="162" name="Chord 161">
                    <a:extLst>
                      <a:ext uri="{FF2B5EF4-FFF2-40B4-BE49-F238E27FC236}">
                        <a16:creationId xmlns:a16="http://schemas.microsoft.com/office/drawing/2014/main" id="{92CCCA81-DE08-BEFB-6A5C-18B37A09195C}"/>
                      </a:ext>
                    </a:extLst>
                  </p:cNvPr>
                  <p:cNvSpPr/>
                  <p:nvPr/>
                </p:nvSpPr>
                <p:spPr>
                  <a:xfrm rot="7478377">
                    <a:off x="1822790" y="1252453"/>
                    <a:ext cx="532818" cy="308727"/>
                  </a:xfrm>
                  <a:prstGeom prst="chord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8"/>
                  </a:p>
                </p:txBody>
              </p:sp>
              <p:sp>
                <p:nvSpPr>
                  <p:cNvPr id="163" name="Partial Circle 162">
                    <a:extLst>
                      <a:ext uri="{FF2B5EF4-FFF2-40B4-BE49-F238E27FC236}">
                        <a16:creationId xmlns:a16="http://schemas.microsoft.com/office/drawing/2014/main" id="{6D31E0D2-E920-A47E-2B26-B7C7E80CFB93}"/>
                      </a:ext>
                    </a:extLst>
                  </p:cNvPr>
                  <p:cNvSpPr/>
                  <p:nvPr/>
                </p:nvSpPr>
                <p:spPr>
                  <a:xfrm rot="8491509">
                    <a:off x="1804541" y="1321296"/>
                    <a:ext cx="421836" cy="457200"/>
                  </a:xfrm>
                  <a:prstGeom prst="pie">
                    <a:avLst>
                      <a:gd name="adj1" fmla="val 0"/>
                      <a:gd name="adj2" fmla="val 1924263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8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0" name="Star: 7 Points 159">
                  <a:extLst>
                    <a:ext uri="{FF2B5EF4-FFF2-40B4-BE49-F238E27FC236}">
                      <a16:creationId xmlns:a16="http://schemas.microsoft.com/office/drawing/2014/main" id="{6BB8447D-86D8-587C-ECAF-43CE6F2A2B2F}"/>
                    </a:ext>
                  </a:extLst>
                </p:cNvPr>
                <p:cNvSpPr/>
                <p:nvPr/>
              </p:nvSpPr>
              <p:spPr>
                <a:xfrm>
                  <a:off x="-1778899" y="4269167"/>
                  <a:ext cx="87019" cy="100355"/>
                </a:xfrm>
                <a:prstGeom prst="star7">
                  <a:avLst/>
                </a:prstGeom>
                <a:solidFill>
                  <a:srgbClr val="FF0000"/>
                </a:solidFill>
                <a:ln w="63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8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924571A-1E2E-A853-1BDA-7D38DFA6EBB9}"/>
                  </a:ext>
                </a:extLst>
              </p:cNvPr>
              <p:cNvSpPr txBox="1"/>
              <p:nvPr/>
            </p:nvSpPr>
            <p:spPr>
              <a:xfrm>
                <a:off x="3464673" y="2503288"/>
                <a:ext cx="1536147" cy="46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56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rnh203-</a:t>
                </a:r>
                <a:r>
                  <a:rPr lang="en-US" sz="656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K46W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3CC2781-4DAE-2B81-5153-E0C5155B7274}"/>
                  </a:ext>
                </a:extLst>
              </p:cNvPr>
              <p:cNvSpPr txBox="1"/>
              <p:nvPr/>
            </p:nvSpPr>
            <p:spPr>
              <a:xfrm>
                <a:off x="4454284" y="3341686"/>
                <a:ext cx="8071874" cy="842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63" b="1" i="1" dirty="0" err="1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H.sapiens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36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VAVDGPAPVGRFFTPAIRQGPEGLEVS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FRGR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C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sz="563" b="1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GEEVAVPPGLVGYVMVTEEK 89</a:t>
                </a:r>
              </a:p>
              <a:p>
                <a:r>
                  <a:rPr lang="en-US" sz="563" b="1" i="1" dirty="0" err="1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S.cerevisiae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20</a:t>
                </a:r>
                <a:r>
                  <a:rPr lang="en-US" sz="563" b="1" i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TEYQGPTEEFK-------DYKFEDTIY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FRGK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E</a:t>
                </a:r>
                <a:r>
                  <a:rPr lang="en-US" sz="563" b="1" dirty="0">
                    <a:solidFill>
                      <a:schemeClr val="bg1"/>
                    </a:solidFill>
                    <a:highlight>
                      <a:srgbClr val="80808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sz="563" b="1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REKPATPSSSDNTTSNTFSN 66</a:t>
                </a:r>
              </a:p>
              <a:p>
                <a:r>
                  <a:rPr lang="en-US" sz="563" b="1" dirty="0">
                    <a:latin typeface="Courier New" panose="02070309020205020404" pitchFamily="49" charset="0"/>
                    <a:ea typeface="DengXian" panose="02010600030101010101" pitchFamily="2" charset="-122"/>
                    <a:cs typeface="Courier New" panose="02070309020205020404" pitchFamily="49" charset="0"/>
                  </a:rPr>
                  <a:t>                .  :**:   :       :      : ***: *: *: *.* .  . .  * .:</a:t>
                </a:r>
                <a:endParaRPr lang="en-US" sz="1125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FB4901F-7BF6-94BF-3AC8-5A2ED5BC737B}"/>
                  </a:ext>
                </a:extLst>
              </p:cNvPr>
              <p:cNvSpPr txBox="1"/>
              <p:nvPr/>
            </p:nvSpPr>
            <p:spPr>
              <a:xfrm>
                <a:off x="8618979" y="3020894"/>
                <a:ext cx="1609282" cy="4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33" b="1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R69W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D4C3C3B-803B-2E73-BA11-F95B51932600}"/>
                  </a:ext>
                </a:extLst>
              </p:cNvPr>
              <p:cNvSpPr txBox="1"/>
              <p:nvPr/>
            </p:nvSpPr>
            <p:spPr>
              <a:xfrm>
                <a:off x="8618979" y="3900759"/>
                <a:ext cx="1601854" cy="454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33" b="1" dirty="0">
                    <a:solidFill>
                      <a:srgbClr val="FF0000"/>
                    </a:solidFill>
                    <a:latin typeface="Avenir Next LT Pro" panose="020B05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K46W</a:t>
                </a:r>
              </a:p>
            </p:txBody>
          </p:sp>
        </p:grp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7004BA-E051-E73B-AF72-C50EDCCA7646}"/>
              </a:ext>
            </a:extLst>
          </p:cNvPr>
          <p:cNvSpPr/>
          <p:nvPr/>
        </p:nvSpPr>
        <p:spPr>
          <a:xfrm>
            <a:off x="33471" y="697052"/>
            <a:ext cx="647311" cy="575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3"/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D21DDD58-2CA0-EE96-E38C-F5422D5D1083}"/>
              </a:ext>
            </a:extLst>
          </p:cNvPr>
          <p:cNvSpPr txBox="1">
            <a:spLocks/>
          </p:cNvSpPr>
          <p:nvPr/>
        </p:nvSpPr>
        <p:spPr>
          <a:xfrm>
            <a:off x="1914740" y="2875137"/>
            <a:ext cx="3825186" cy="2057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916" lvl="1">
              <a:spcBef>
                <a:spcPts val="281"/>
              </a:spcBef>
              <a:spcAft>
                <a:spcPts val="281"/>
              </a:spcAft>
              <a:buClr>
                <a:srgbClr val="C00000"/>
              </a:buClr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Human R69W -&gt; Yeast K46W is close to RNase H2A than RNase H2B</a:t>
            </a:r>
          </a:p>
          <a:p>
            <a:pPr marL="136916" lvl="1">
              <a:spcBef>
                <a:spcPts val="281"/>
              </a:spcBef>
              <a:spcAft>
                <a:spcPts val="281"/>
              </a:spcAft>
              <a:buClr>
                <a:srgbClr val="C00000"/>
              </a:buClr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916" lvl="1">
              <a:spcBef>
                <a:spcPts val="281"/>
              </a:spcBef>
              <a:spcAft>
                <a:spcPts val="281"/>
              </a:spcAft>
              <a:buClr>
                <a:srgbClr val="C00000"/>
              </a:buClr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916" lvl="1">
              <a:spcBef>
                <a:spcPts val="281"/>
              </a:spcBef>
              <a:spcAft>
                <a:spcPts val="281"/>
              </a:spcAft>
              <a:buClr>
                <a:srgbClr val="C00000"/>
              </a:buClr>
            </a:pPr>
            <a:endParaRPr lang="en-US" sz="6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5FE1A26-1784-D38C-8AC1-704F921D1CB0}"/>
              </a:ext>
            </a:extLst>
          </p:cNvPr>
          <p:cNvGrpSpPr/>
          <p:nvPr/>
        </p:nvGrpSpPr>
        <p:grpSpPr>
          <a:xfrm>
            <a:off x="30225" y="3205125"/>
            <a:ext cx="4289809" cy="3599870"/>
            <a:chOff x="239157" y="2987534"/>
            <a:chExt cx="4818835" cy="40691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6BEB36-9838-A130-895F-37BDAE0FCA3C}"/>
                </a:ext>
              </a:extLst>
            </p:cNvPr>
            <p:cNvGrpSpPr/>
            <p:nvPr/>
          </p:nvGrpSpPr>
          <p:grpSpPr>
            <a:xfrm>
              <a:off x="239157" y="3419334"/>
              <a:ext cx="1137157" cy="1938787"/>
              <a:chOff x="5568789" y="2610289"/>
              <a:chExt cx="1075070" cy="1964992"/>
            </a:xfrm>
          </p:grpSpPr>
          <p:pic>
            <p:nvPicPr>
              <p:cNvPr id="6" name="Picture 5" descr="Table&#10;&#10;Description automatically generated">
                <a:extLst>
                  <a:ext uri="{FF2B5EF4-FFF2-40B4-BE49-F238E27FC236}">
                    <a16:creationId xmlns:a16="http://schemas.microsoft.com/office/drawing/2014/main" id="{3F5866FC-FAA1-DB7C-E10E-2140D0E83F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385" r="13783" b="64540"/>
              <a:stretch/>
            </p:blipFill>
            <p:spPr>
              <a:xfrm>
                <a:off x="5867630" y="3089240"/>
                <a:ext cx="583124" cy="148604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22598F-4493-5C4D-DDF7-046EFF31681B}"/>
                  </a:ext>
                </a:extLst>
              </p:cNvPr>
              <p:cNvSpPr txBox="1"/>
              <p:nvPr/>
            </p:nvSpPr>
            <p:spPr>
              <a:xfrm>
                <a:off x="5568789" y="2610289"/>
                <a:ext cx="1075070" cy="43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Normalized Frequency</a:t>
                </a:r>
              </a:p>
            </p:txBody>
          </p:sp>
        </p:grpSp>
        <p:pic>
          <p:nvPicPr>
            <p:cNvPr id="11" name="Picture 10" descr="A close-up of a chart&#10;&#10;Description automatically generated">
              <a:extLst>
                <a:ext uri="{FF2B5EF4-FFF2-40B4-BE49-F238E27FC236}">
                  <a16:creationId xmlns:a16="http://schemas.microsoft.com/office/drawing/2014/main" id="{11644F46-35A0-8EC4-A85B-7B66EE4A3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2" t="1559" r="32098" b="44449"/>
            <a:stretch/>
          </p:blipFill>
          <p:spPr>
            <a:xfrm>
              <a:off x="1295263" y="3206637"/>
              <a:ext cx="3250020" cy="31237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CDDF55-563C-2205-29B9-845940939FA0}"/>
                </a:ext>
              </a:extLst>
            </p:cNvPr>
            <p:cNvSpPr txBox="1"/>
            <p:nvPr/>
          </p:nvSpPr>
          <p:spPr>
            <a:xfrm>
              <a:off x="1616710" y="2987534"/>
              <a:ext cx="578147" cy="314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25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25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5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827D8475-727D-FB98-DCD0-B4201BB128CD}"/>
                </a:ext>
              </a:extLst>
            </p:cNvPr>
            <p:cNvSpPr/>
            <p:nvPr/>
          </p:nvSpPr>
          <p:spPr>
            <a:xfrm rot="16200000">
              <a:off x="2403454" y="5919184"/>
              <a:ext cx="101896" cy="989664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0E110F-91DB-03BE-4D7A-06255EE85E3E}"/>
                </a:ext>
              </a:extLst>
            </p:cNvPr>
            <p:cNvSpPr txBox="1"/>
            <p:nvPr/>
          </p:nvSpPr>
          <p:spPr>
            <a:xfrm>
              <a:off x="2201103" y="6477512"/>
              <a:ext cx="469172" cy="281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b="1" dirty="0">
                  <a:latin typeface="Arial" panose="020B0604020202020204" pitchFamily="34" charset="0"/>
                  <a:cs typeface="Arial" panose="020B0604020202020204" pitchFamily="34" charset="0"/>
                </a:rPr>
                <a:t>WT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DE48FB-EBD0-42D5-F2B4-1D14722F7640}"/>
                </a:ext>
              </a:extLst>
            </p:cNvPr>
            <p:cNvSpPr txBox="1"/>
            <p:nvPr/>
          </p:nvSpPr>
          <p:spPr>
            <a:xfrm>
              <a:off x="2920701" y="6477510"/>
              <a:ext cx="637285" cy="57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rnh203</a:t>
              </a:r>
              <a:endParaRPr lang="en-US" sz="675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675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K46W</a:t>
              </a:r>
              <a:endParaRPr lang="en-US" sz="7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32CD1C-A186-A356-0395-64A9B7D4A701}"/>
                </a:ext>
              </a:extLst>
            </p:cNvPr>
            <p:cNvSpPr txBox="1"/>
            <p:nvPr/>
          </p:nvSpPr>
          <p:spPr>
            <a:xfrm>
              <a:off x="3537237" y="6477513"/>
              <a:ext cx="688215" cy="43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rnh201</a:t>
              </a:r>
            </a:p>
            <a:p>
              <a:pPr algn="ctr"/>
              <a:r>
                <a:rPr lang="en-US" sz="675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G42S</a:t>
              </a:r>
              <a:endParaRPr lang="en-US" sz="7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75F16D-2097-569C-EF7B-7C3135981E72}"/>
                </a:ext>
              </a:extLst>
            </p:cNvPr>
            <p:cNvSpPr txBox="1"/>
            <p:nvPr/>
          </p:nvSpPr>
          <p:spPr>
            <a:xfrm>
              <a:off x="3985735" y="6477513"/>
              <a:ext cx="688215" cy="43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b="1" i="1" dirty="0">
                  <a:latin typeface="Arial" panose="020B0604020202020204" pitchFamily="34" charset="0"/>
                  <a:cs typeface="Arial" panose="020B0604020202020204" pitchFamily="34" charset="0"/>
                </a:rPr>
                <a:t>rnh201</a:t>
              </a:r>
            </a:p>
            <a:p>
              <a:pPr algn="ctr"/>
              <a:r>
                <a:rPr lang="en-US" sz="675" b="1" dirty="0">
                  <a:latin typeface="Arial" panose="020B0604020202020204" pitchFamily="34" charset="0"/>
                  <a:cs typeface="Arial" panose="020B0604020202020204" pitchFamily="34" charset="0"/>
                </a:rPr>
                <a:t>△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E7C37EE-04C8-B64F-6347-C8D7B01CECFA}"/>
                </a:ext>
              </a:extLst>
            </p:cNvPr>
            <p:cNvGrpSpPr/>
            <p:nvPr/>
          </p:nvGrpSpPr>
          <p:grpSpPr>
            <a:xfrm>
              <a:off x="2951136" y="3198813"/>
              <a:ext cx="1598772" cy="3171775"/>
              <a:chOff x="3328458" y="1205701"/>
              <a:chExt cx="2400211" cy="46001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00EC05-46D2-8E64-63CD-2E9C07700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8458" y="1210464"/>
                <a:ext cx="6059" cy="4593185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362E767-1FCB-4641-11A1-6F26425ED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1962" y="1212651"/>
                <a:ext cx="6059" cy="4593186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A018A31-FAE7-FB9D-3FDD-9D025B313F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2610" y="1205701"/>
                <a:ext cx="6059" cy="4593186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D657AC0-9DA8-AC73-2A17-B947A5FECA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7010" y="1211792"/>
                <a:ext cx="6059" cy="4593185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890F9138-7BA0-CAF1-575B-860882922FBD}"/>
                </a:ext>
              </a:extLst>
            </p:cNvPr>
            <p:cNvSpPr/>
            <p:nvPr/>
          </p:nvSpPr>
          <p:spPr>
            <a:xfrm rot="16200000">
              <a:off x="3255767" y="6056532"/>
              <a:ext cx="105349" cy="718421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3EE8C1B9-D194-D561-0D1F-BDB9AF7C5988}"/>
                </a:ext>
              </a:extLst>
            </p:cNvPr>
            <p:cNvSpPr/>
            <p:nvPr/>
          </p:nvSpPr>
          <p:spPr>
            <a:xfrm rot="16200000">
              <a:off x="3835979" y="6194714"/>
              <a:ext cx="105351" cy="438598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309B2E16-8DF6-CE13-5853-2C5EA9C38CF5}"/>
                </a:ext>
              </a:extLst>
            </p:cNvPr>
            <p:cNvSpPr/>
            <p:nvPr/>
          </p:nvSpPr>
          <p:spPr>
            <a:xfrm rot="16200000">
              <a:off x="4274797" y="6191175"/>
              <a:ext cx="104963" cy="446068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23D2C5-E54D-4FA9-9301-6B41297FD8B6}"/>
                </a:ext>
              </a:extLst>
            </p:cNvPr>
            <p:cNvSpPr/>
            <p:nvPr/>
          </p:nvSpPr>
          <p:spPr>
            <a:xfrm>
              <a:off x="2949232" y="4189181"/>
              <a:ext cx="724359" cy="19351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EAAEA7-05B8-E320-F77E-A29D5A1CE5E7}"/>
                </a:ext>
              </a:extLst>
            </p:cNvPr>
            <p:cNvSpPr/>
            <p:nvPr/>
          </p:nvSpPr>
          <p:spPr>
            <a:xfrm>
              <a:off x="3664884" y="5750171"/>
              <a:ext cx="444257" cy="19351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72FB5C-DAA3-563A-7C99-87F4CB87BB67}"/>
                </a:ext>
              </a:extLst>
            </p:cNvPr>
            <p:cNvSpPr/>
            <p:nvPr/>
          </p:nvSpPr>
          <p:spPr>
            <a:xfrm>
              <a:off x="4107952" y="4768502"/>
              <a:ext cx="447015" cy="19351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BB0AE7-0B88-C8F4-8766-02C146E87347}"/>
                </a:ext>
              </a:extLst>
            </p:cNvPr>
            <p:cNvSpPr/>
            <p:nvPr/>
          </p:nvSpPr>
          <p:spPr>
            <a:xfrm>
              <a:off x="4113177" y="4198138"/>
              <a:ext cx="437138" cy="18909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54BB63-56E9-5E00-DAFC-521DFEB28D5C}"/>
                </a:ext>
              </a:extLst>
            </p:cNvPr>
            <p:cNvSpPr/>
            <p:nvPr/>
          </p:nvSpPr>
          <p:spPr>
            <a:xfrm>
              <a:off x="3665825" y="4770836"/>
              <a:ext cx="447013" cy="19351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55DD80-A1C4-8104-F32E-BA088F212468}"/>
                </a:ext>
              </a:extLst>
            </p:cNvPr>
            <p:cNvSpPr/>
            <p:nvPr/>
          </p:nvSpPr>
          <p:spPr>
            <a:xfrm>
              <a:off x="3672839" y="4003287"/>
              <a:ext cx="437138" cy="18909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151B3C-25AE-4F92-8F3A-4054CE41831C}"/>
                </a:ext>
              </a:extLst>
            </p:cNvPr>
            <p:cNvSpPr/>
            <p:nvPr/>
          </p:nvSpPr>
          <p:spPr>
            <a:xfrm>
              <a:off x="3672595" y="3218796"/>
              <a:ext cx="437138" cy="18909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87B751-4BAB-763E-CB86-D254F31FB819}"/>
                </a:ext>
              </a:extLst>
            </p:cNvPr>
            <p:cNvSpPr/>
            <p:nvPr/>
          </p:nvSpPr>
          <p:spPr>
            <a:xfrm>
              <a:off x="4113177" y="3399358"/>
              <a:ext cx="437138" cy="18909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962A68-C534-50C5-BEDB-CE27D22DE7E6}"/>
                </a:ext>
              </a:extLst>
            </p:cNvPr>
            <p:cNvSpPr/>
            <p:nvPr/>
          </p:nvSpPr>
          <p:spPr>
            <a:xfrm>
              <a:off x="4111043" y="5750171"/>
              <a:ext cx="434237" cy="19351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BBB283-31FA-D72D-EE3B-076C37884C27}"/>
                </a:ext>
              </a:extLst>
            </p:cNvPr>
            <p:cNvGrpSpPr/>
            <p:nvPr/>
          </p:nvGrpSpPr>
          <p:grpSpPr>
            <a:xfrm>
              <a:off x="1289105" y="3995904"/>
              <a:ext cx="3265864" cy="1561602"/>
              <a:chOff x="881397" y="2502291"/>
              <a:chExt cx="5323345" cy="217242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1AD487F-BEA6-0F41-2EC5-C8E319618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397" y="3587366"/>
                <a:ext cx="53140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B13A6BB-CA7E-E797-A3BE-69B7CF1C8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397" y="4674714"/>
                <a:ext cx="53140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761AECE-35D4-D406-606E-A663EF96C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643" y="2502291"/>
                <a:ext cx="53140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Picture 38" descr="A close-up of a chart&#10;&#10;Description automatically generated">
              <a:extLst>
                <a:ext uri="{FF2B5EF4-FFF2-40B4-BE49-F238E27FC236}">
                  <a16:creationId xmlns:a16="http://schemas.microsoft.com/office/drawing/2014/main" id="{534547A1-2970-9D0C-5B1D-E3643C829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50" t="1559" r="24719" b="44449"/>
            <a:stretch/>
          </p:blipFill>
          <p:spPr>
            <a:xfrm>
              <a:off x="4553343" y="3210193"/>
              <a:ext cx="370438" cy="3123738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9A947AD2-DC07-9F10-43B8-84220E188A16}"/>
                </a:ext>
              </a:extLst>
            </p:cNvPr>
            <p:cNvSpPr/>
            <p:nvPr/>
          </p:nvSpPr>
          <p:spPr>
            <a:xfrm rot="16200000">
              <a:off x="4640321" y="6271855"/>
              <a:ext cx="104963" cy="284315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BEC375-F399-C305-289F-C7E2F57BC40D}"/>
                </a:ext>
              </a:extLst>
            </p:cNvPr>
            <p:cNvSpPr txBox="1"/>
            <p:nvPr/>
          </p:nvSpPr>
          <p:spPr>
            <a:xfrm>
              <a:off x="4420706" y="6477513"/>
              <a:ext cx="637286" cy="57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b="1" i="1" dirty="0">
                  <a:latin typeface="Arial" panose="020B0604020202020204" pitchFamily="34" charset="0"/>
                  <a:cs typeface="Arial" panose="020B0604020202020204" pitchFamily="34" charset="0"/>
                </a:rPr>
                <a:t>rnh202</a:t>
              </a:r>
            </a:p>
            <a:p>
              <a:pPr algn="ctr"/>
              <a:r>
                <a:rPr lang="en-US" sz="675" b="1" i="1" dirty="0">
                  <a:latin typeface="Arial" panose="020B0604020202020204" pitchFamily="34" charset="0"/>
                  <a:cs typeface="Arial" panose="020B0604020202020204" pitchFamily="34" charset="0"/>
                </a:rPr>
                <a:t>pip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FF02AD-24CE-57AF-88F2-4B40736A88EE}"/>
                </a:ext>
              </a:extLst>
            </p:cNvPr>
            <p:cNvSpPr/>
            <p:nvPr/>
          </p:nvSpPr>
          <p:spPr>
            <a:xfrm>
              <a:off x="4553234" y="4196027"/>
              <a:ext cx="292142" cy="19351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AEAA865-9824-EE9E-104E-52D7309BB798}"/>
              </a:ext>
            </a:extLst>
          </p:cNvPr>
          <p:cNvSpPr txBox="1">
            <a:spLocks/>
          </p:cNvSpPr>
          <p:nvPr/>
        </p:nvSpPr>
        <p:spPr>
          <a:xfrm>
            <a:off x="4505104" y="6424811"/>
            <a:ext cx="4608670" cy="394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765" lvl="1" indent="0">
              <a:spcBef>
                <a:spcPts val="281"/>
              </a:spcBef>
              <a:spcAft>
                <a:spcPts val="281"/>
              </a:spcAft>
              <a:buClr>
                <a:srgbClr val="C00000"/>
              </a:buClr>
              <a:buNone/>
            </a:pPr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Preference for C</a:t>
            </a:r>
            <a:r>
              <a:rPr lang="en-US" sz="788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788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rnh203</a:t>
            </a:r>
            <a:r>
              <a:rPr lang="en-US" sz="788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-K46W </a:t>
            </a:r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AGS mutants in </a:t>
            </a:r>
            <a:r>
              <a:rPr lang="en-US" sz="788" b="1" i="1" dirty="0">
                <a:latin typeface="Arial" panose="020B0604020202020204" pitchFamily="34" charset="0"/>
                <a:cs typeface="Arial" panose="020B0604020202020204" pitchFamily="34" charset="0"/>
              </a:rPr>
              <a:t>rnh202</a:t>
            </a:r>
            <a:r>
              <a:rPr lang="en-US" sz="788" b="1" dirty="0">
                <a:latin typeface="Arial" panose="020B0604020202020204" pitchFamily="34" charset="0"/>
                <a:cs typeface="Arial" panose="020B0604020202020204" pitchFamily="34" charset="0"/>
              </a:rPr>
              <a:t>-pip</a:t>
            </a:r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 mutants</a:t>
            </a:r>
            <a:endParaRPr lang="en-US" sz="78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61181B9F-4E50-E1AA-D838-ED541F251F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0" b="12110"/>
          <a:stretch/>
        </p:blipFill>
        <p:spPr>
          <a:xfrm>
            <a:off x="4842806" y="5893161"/>
            <a:ext cx="4178849" cy="539214"/>
          </a:xfrm>
          <a:prstGeom prst="rect">
            <a:avLst/>
          </a:prstGeom>
        </p:spPr>
      </p:pic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B227A33D-F83E-D9A0-7C46-EBE6DBDD0F0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4" b="60958"/>
          <a:stretch/>
        </p:blipFill>
        <p:spPr>
          <a:xfrm>
            <a:off x="4823966" y="4177256"/>
            <a:ext cx="4178849" cy="562370"/>
          </a:xfrm>
          <a:prstGeom prst="rect">
            <a:avLst/>
          </a:prstGeom>
        </p:spPr>
      </p:pic>
      <p:pic>
        <p:nvPicPr>
          <p:cNvPr id="46" name="Picture 45" descr="A screenshot of a computer&#10;&#10;Description automatically generated">
            <a:extLst>
              <a:ext uri="{FF2B5EF4-FFF2-40B4-BE49-F238E27FC236}">
                <a16:creationId xmlns:a16="http://schemas.microsoft.com/office/drawing/2014/main" id="{FA292B2D-F4CC-3954-8578-5E87D90D40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8" r="34534" b="6132"/>
          <a:stretch/>
        </p:blipFill>
        <p:spPr>
          <a:xfrm>
            <a:off x="5293376" y="3390395"/>
            <a:ext cx="2735754" cy="21046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F29A392-EDAD-2A4E-4979-4D866A31AA7D}"/>
              </a:ext>
            </a:extLst>
          </p:cNvPr>
          <p:cNvGrpSpPr/>
          <p:nvPr/>
        </p:nvGrpSpPr>
        <p:grpSpPr>
          <a:xfrm>
            <a:off x="4835175" y="3399921"/>
            <a:ext cx="4178849" cy="810668"/>
            <a:chOff x="6340677" y="998071"/>
            <a:chExt cx="5811549" cy="1185485"/>
          </a:xfrm>
        </p:grpSpPr>
        <p:pic>
          <p:nvPicPr>
            <p:cNvPr id="48" name="Picture 4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4A1BC85-13DB-3FF1-9B99-370382E6B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76707"/>
            <a:stretch/>
          </p:blipFill>
          <p:spPr>
            <a:xfrm>
              <a:off x="6340677" y="1100648"/>
              <a:ext cx="5811549" cy="1082908"/>
            </a:xfrm>
            <a:prstGeom prst="rect">
              <a:avLst/>
            </a:prstGeom>
          </p:spPr>
        </p:pic>
        <p:pic>
          <p:nvPicPr>
            <p:cNvPr id="49" name="Picture 4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5AB5E3E-736E-94A0-0C24-6000F1356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248" r="34534" b="6132"/>
            <a:stretch/>
          </p:blipFill>
          <p:spPr>
            <a:xfrm>
              <a:off x="6859350" y="998071"/>
              <a:ext cx="3804626" cy="307777"/>
            </a:xfrm>
            <a:prstGeom prst="rect">
              <a:avLst/>
            </a:prstGeom>
          </p:spPr>
        </p:pic>
      </p:grpSp>
      <p:pic>
        <p:nvPicPr>
          <p:cNvPr id="50" name="Picture 49" descr="A screenshot of a computer&#10;&#10;Description automatically generated">
            <a:extLst>
              <a:ext uri="{FF2B5EF4-FFF2-40B4-BE49-F238E27FC236}">
                <a16:creationId xmlns:a16="http://schemas.microsoft.com/office/drawing/2014/main" id="{D79027C6-FA21-7BF4-0BD8-A7C9FC0A1A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1" b="28919"/>
          <a:stretch/>
        </p:blipFill>
        <p:spPr>
          <a:xfrm>
            <a:off x="4846581" y="5264960"/>
            <a:ext cx="4178849" cy="557637"/>
          </a:xfrm>
          <a:prstGeom prst="rect">
            <a:avLst/>
          </a:prstGeom>
        </p:spPr>
      </p:pic>
      <p:pic>
        <p:nvPicPr>
          <p:cNvPr id="51" name="Picture 50" descr="A screenshot of a computer&#10;&#10;Description automatically generated">
            <a:extLst>
              <a:ext uri="{FF2B5EF4-FFF2-40B4-BE49-F238E27FC236}">
                <a16:creationId xmlns:a16="http://schemas.microsoft.com/office/drawing/2014/main" id="{443A5205-68EE-C405-EBBE-AF07DF5FCC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38029" r="-329" b="44283"/>
          <a:stretch/>
        </p:blipFill>
        <p:spPr>
          <a:xfrm>
            <a:off x="4842588" y="4748499"/>
            <a:ext cx="4178849" cy="56237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236BD4C9-46A6-730B-6CBD-D29382E5F8ED}"/>
              </a:ext>
            </a:extLst>
          </p:cNvPr>
          <p:cNvSpPr txBox="1">
            <a:spLocks/>
          </p:cNvSpPr>
          <p:nvPr/>
        </p:nvSpPr>
        <p:spPr>
          <a:xfrm>
            <a:off x="254640" y="6599107"/>
            <a:ext cx="4667304" cy="226103"/>
          </a:xfrm>
          <a:prstGeom prst="rect">
            <a:avLst/>
          </a:prstGeom>
        </p:spPr>
        <p:txBody>
          <a:bodyPr vert="horz" lIns="42863" tIns="21431" rIns="42863" bIns="21431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25" b="1" dirty="0">
                <a:latin typeface="Arial" panose="020B0604020202020204" pitchFamily="34" charset="0"/>
                <a:cs typeface="Arial" panose="020B0604020202020204" pitchFamily="34" charset="0"/>
              </a:rPr>
              <a:t>Upstream Nucleotide frequency in Nucleus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A06152B-58BD-C988-4498-1CF3DEA6A345}"/>
              </a:ext>
            </a:extLst>
          </p:cNvPr>
          <p:cNvSpPr/>
          <p:nvPr/>
        </p:nvSpPr>
        <p:spPr>
          <a:xfrm>
            <a:off x="-66896" y="2352"/>
            <a:ext cx="9144000" cy="528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Aicardi–Goutières syndrome (AGS) - orthologous mutation in RNase H2C subunit mimics embedded ribonucleotides patterns of mutation in RNase H2B PIP-box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64" grpId="0" animBg="1"/>
      <p:bldP spid="165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21434</TotalTime>
  <Words>230</Words>
  <Application>Microsoft Office PowerPoint</Application>
  <PresentationFormat>On-screen Show (4:3)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Courier New</vt:lpstr>
      <vt:lpstr>Google Sans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rNMP incorporation in Yeast RNASEH2 AGS Orthologous mutants &amp; RNASEH2A expression correlation in cancer datasets</dc:title>
  <dc:creator>Deepali Kundnani</dc:creator>
  <cp:lastModifiedBy>Deepali Kundnani</cp:lastModifiedBy>
  <cp:revision>329</cp:revision>
  <dcterms:created xsi:type="dcterms:W3CDTF">2023-04-21T08:18:32Z</dcterms:created>
  <dcterms:modified xsi:type="dcterms:W3CDTF">2025-03-15T15:20:21Z</dcterms:modified>
</cp:coreProperties>
</file>