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rawings/drawing1.xml" ContentType="application/vnd.openxmlformats-officedocument.drawingml.chartshape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7" r:id="rId2"/>
    <p:sldId id="259" r:id="rId3"/>
    <p:sldId id="260" r:id="rId4"/>
    <p:sldId id="261" r:id="rId5"/>
    <p:sldId id="262" r:id="rId6"/>
    <p:sldId id="263" r:id="rId7"/>
    <p:sldId id="264" r:id="rId8"/>
    <p:sldId id="265" r:id="rId9"/>
    <p:sldId id="316"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2" r:id="rId36"/>
    <p:sldId id="291"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______Microsoft_Office_Excel_20071.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ru-RU"/>
  <c:chart>
    <c:plotArea>
      <c:layout>
        <c:manualLayout>
          <c:layoutTarget val="inner"/>
          <c:xMode val="edge"/>
          <c:yMode val="edge"/>
          <c:x val="6.3973315835520614E-2"/>
          <c:y val="4.9960875984251973E-2"/>
          <c:w val="0.40471073928258988"/>
          <c:h val="0.82534645669291362"/>
        </c:manualLayout>
      </c:layout>
      <c:barChart>
        <c:barDir val="col"/>
        <c:grouping val="clustered"/>
        <c:ser>
          <c:idx val="0"/>
          <c:order val="0"/>
          <c:tx>
            <c:strRef>
              <c:f>Лист1!$B$1</c:f>
              <c:strCache>
                <c:ptCount val="1"/>
                <c:pt idx="0">
                  <c:v>Ошибка профессионалов при прогнозировании роста ВВП</c:v>
                </c:pt>
              </c:strCache>
            </c:strRef>
          </c:tx>
          <c:cat>
            <c:strRef>
              <c:f>Лист1!$A$2:$A$5</c:f>
              <c:strCache>
                <c:ptCount val="4"/>
                <c:pt idx="0">
                  <c:v>1950s</c:v>
                </c:pt>
                <c:pt idx="1">
                  <c:v>1960s</c:v>
                </c:pt>
                <c:pt idx="2">
                  <c:v>1970s</c:v>
                </c:pt>
                <c:pt idx="3">
                  <c:v>1980s</c:v>
                </c:pt>
              </c:strCache>
            </c:strRef>
          </c:cat>
          <c:val>
            <c:numRef>
              <c:f>Лист1!$B$2:$B$5</c:f>
              <c:numCache>
                <c:formatCode>General</c:formatCode>
                <c:ptCount val="4"/>
                <c:pt idx="0">
                  <c:v>2.1</c:v>
                </c:pt>
                <c:pt idx="1">
                  <c:v>1</c:v>
                </c:pt>
                <c:pt idx="2">
                  <c:v>1.4</c:v>
                </c:pt>
                <c:pt idx="3">
                  <c:v>0.8</c:v>
                </c:pt>
              </c:numCache>
            </c:numRef>
          </c:val>
        </c:ser>
        <c:ser>
          <c:idx val="1"/>
          <c:order val="1"/>
          <c:tx>
            <c:strRef>
              <c:f>Лист1!$C$1</c:f>
              <c:strCache>
                <c:ptCount val="1"/>
                <c:pt idx="0">
                  <c:v>Ошибка "наивного" подхода при прогнозировании роста ВВП</c:v>
                </c:pt>
              </c:strCache>
            </c:strRef>
          </c:tx>
          <c:cat>
            <c:strRef>
              <c:f>Лист1!$A$2:$A$5</c:f>
              <c:strCache>
                <c:ptCount val="4"/>
                <c:pt idx="0">
                  <c:v>1950s</c:v>
                </c:pt>
                <c:pt idx="1">
                  <c:v>1960s</c:v>
                </c:pt>
                <c:pt idx="2">
                  <c:v>1970s</c:v>
                </c:pt>
                <c:pt idx="3">
                  <c:v>1980s</c:v>
                </c:pt>
              </c:strCache>
            </c:strRef>
          </c:cat>
          <c:val>
            <c:numRef>
              <c:f>Лист1!$C$2:$C$5</c:f>
              <c:numCache>
                <c:formatCode>General</c:formatCode>
                <c:ptCount val="4"/>
                <c:pt idx="0">
                  <c:v>3.5</c:v>
                </c:pt>
                <c:pt idx="1">
                  <c:v>1.5</c:v>
                </c:pt>
                <c:pt idx="2">
                  <c:v>3.5</c:v>
                </c:pt>
                <c:pt idx="3">
                  <c:v>2</c:v>
                </c:pt>
              </c:numCache>
            </c:numRef>
          </c:val>
        </c:ser>
        <c:axId val="136338816"/>
        <c:axId val="137196672"/>
      </c:barChart>
      <c:catAx>
        <c:axId val="136338816"/>
        <c:scaling>
          <c:orientation val="minMax"/>
        </c:scaling>
        <c:axPos val="b"/>
        <c:tickLblPos val="nextTo"/>
        <c:crossAx val="137196672"/>
        <c:crosses val="autoZero"/>
        <c:auto val="1"/>
        <c:lblAlgn val="ctr"/>
        <c:lblOffset val="100"/>
      </c:catAx>
      <c:valAx>
        <c:axId val="137196672"/>
        <c:scaling>
          <c:orientation val="minMax"/>
        </c:scaling>
        <c:axPos val="l"/>
        <c:majorGridlines/>
        <c:numFmt formatCode="General" sourceLinked="1"/>
        <c:tickLblPos val="nextTo"/>
        <c:crossAx val="136338816"/>
        <c:crosses val="autoZero"/>
        <c:crossBetween val="between"/>
      </c:valAx>
    </c:plotArea>
    <c:legend>
      <c:legendPos val="r"/>
      <c:layout>
        <c:manualLayout>
          <c:xMode val="edge"/>
          <c:yMode val="edge"/>
          <c:x val="0.44368405511811027"/>
          <c:y val="0.59681003937007904"/>
          <c:w val="0.53270483377077915"/>
          <c:h val="0.35012992125984316"/>
        </c:manualLayout>
      </c:layout>
    </c:legend>
    <c:plotVisOnly val="1"/>
  </c:chart>
  <c:txPr>
    <a:bodyPr/>
    <a:lstStyle/>
    <a:p>
      <a:pPr>
        <a:defRPr sz="1800"/>
      </a:pPr>
      <a:endParaRPr lang="ru-RU"/>
    </a:p>
  </c:txPr>
  <c:externalData r:id="rId1"/>
  <c:userShapes r:id="rId2"/>
</c:chartSpace>
</file>

<file path=ppt/drawings/drawing1.xml><?xml version="1.0" encoding="utf-8"?>
<c:userShapes xmlns:c="http://schemas.openxmlformats.org/drawingml/2006/chart">
  <cdr:relSizeAnchor xmlns:cdr="http://schemas.openxmlformats.org/drawingml/2006/chartDrawing">
    <cdr:from>
      <cdr:x>0.5</cdr:x>
      <cdr:y>0.04994</cdr:y>
    </cdr:from>
    <cdr:to>
      <cdr:x>0.98037</cdr:x>
      <cdr:y>0.48969</cdr:y>
    </cdr:to>
    <cdr:sp macro="" textlink="">
      <cdr:nvSpPr>
        <cdr:cNvPr id="2" name="Содержимое 2"/>
        <cdr:cNvSpPr txBox="1">
          <a:spLocks xmlns:a="http://schemas.openxmlformats.org/drawingml/2006/main"/>
        </cdr:cNvSpPr>
      </cdr:nvSpPr>
      <cdr:spPr>
        <a:xfrm xmlns:a="http://schemas.openxmlformats.org/drawingml/2006/main">
          <a:off x="4572000" y="202952"/>
          <a:ext cx="4392488" cy="1787128"/>
        </a:xfrm>
        <a:prstGeom xmlns:a="http://schemas.openxmlformats.org/drawingml/2006/main" prst="rect">
          <a:avLst/>
        </a:prstGeom>
      </cdr:spPr>
      <cdr:txBody>
        <a:bodyPr xmlns:a="http://schemas.openxmlformats.org/drawingml/2006/main" vert="horz" anchor="t">
          <a:normAutofit fontScale="62500" lnSpcReduction="20000"/>
        </a:bodyPr>
        <a:lstStyle xmlns:a="http://schemas.openxmlformats.org/drawingml/2006/main">
          <a:defPPr>
            <a:defRPr lang="ru-RU"/>
          </a:defPPr>
          <a:lvl1pPr marL="0" algn="l" defTabSz="914400" rtl="0" eaLnBrk="1" latinLnBrk="0" hangingPunct="1">
            <a:defRPr sz="1800" kern="1200">
              <a:solidFill>
                <a:sysClr val="windowText" lastClr="000000"/>
              </a:solidFill>
              <a:latin typeface="Constantia"/>
            </a:defRPr>
          </a:lvl1pPr>
          <a:lvl2pPr marL="457200" algn="l" defTabSz="914400" rtl="0" eaLnBrk="1" latinLnBrk="0" hangingPunct="1">
            <a:defRPr sz="1800" kern="1200">
              <a:solidFill>
                <a:sysClr val="windowText" lastClr="000000"/>
              </a:solidFill>
              <a:latin typeface="Constantia"/>
            </a:defRPr>
          </a:lvl2pPr>
          <a:lvl3pPr marL="914400" algn="l" defTabSz="914400" rtl="0" eaLnBrk="1" latinLnBrk="0" hangingPunct="1">
            <a:defRPr sz="1800" kern="1200">
              <a:solidFill>
                <a:sysClr val="windowText" lastClr="000000"/>
              </a:solidFill>
              <a:latin typeface="Constantia"/>
            </a:defRPr>
          </a:lvl3pPr>
          <a:lvl4pPr marL="1371600" algn="l" defTabSz="914400" rtl="0" eaLnBrk="1" latinLnBrk="0" hangingPunct="1">
            <a:defRPr sz="1800" kern="1200">
              <a:solidFill>
                <a:sysClr val="windowText" lastClr="000000"/>
              </a:solidFill>
              <a:latin typeface="Constantia"/>
            </a:defRPr>
          </a:lvl4pPr>
          <a:lvl5pPr marL="1828800" algn="l" defTabSz="914400" rtl="0" eaLnBrk="1" latinLnBrk="0" hangingPunct="1">
            <a:defRPr sz="1800" kern="1200">
              <a:solidFill>
                <a:sysClr val="windowText" lastClr="000000"/>
              </a:solidFill>
              <a:latin typeface="Constantia"/>
            </a:defRPr>
          </a:lvl5pPr>
          <a:lvl6pPr marL="2286000" algn="l" defTabSz="914400" rtl="0" eaLnBrk="1" latinLnBrk="0" hangingPunct="1">
            <a:defRPr sz="1800" kern="1200">
              <a:solidFill>
                <a:sysClr val="windowText" lastClr="000000"/>
              </a:solidFill>
              <a:latin typeface="Constantia"/>
            </a:defRPr>
          </a:lvl6pPr>
          <a:lvl7pPr marL="2743200" algn="l" defTabSz="914400" rtl="0" eaLnBrk="1" latinLnBrk="0" hangingPunct="1">
            <a:defRPr sz="1800" kern="1200">
              <a:solidFill>
                <a:sysClr val="windowText" lastClr="000000"/>
              </a:solidFill>
              <a:latin typeface="Constantia"/>
            </a:defRPr>
          </a:lvl7pPr>
          <a:lvl8pPr marL="3200400" algn="l" defTabSz="914400" rtl="0" eaLnBrk="1" latinLnBrk="0" hangingPunct="1">
            <a:defRPr sz="1800" kern="1200">
              <a:solidFill>
                <a:sysClr val="windowText" lastClr="000000"/>
              </a:solidFill>
              <a:latin typeface="Constantia"/>
            </a:defRPr>
          </a:lvl8pPr>
          <a:lvl9pPr marL="3657600" algn="l" defTabSz="914400" rtl="0" eaLnBrk="1" latinLnBrk="0" hangingPunct="1">
            <a:defRPr sz="1800" kern="1200">
              <a:solidFill>
                <a:sysClr val="windowText" lastClr="000000"/>
              </a:solidFill>
              <a:latin typeface="Constantia"/>
            </a:defRPr>
          </a:lvl9pPr>
        </a:lstStyle>
        <a:p xmlns:a="http://schemas.openxmlformats.org/drawingml/2006/main">
          <a:pPr algn="l"/>
          <a:r>
            <a:rPr lang="ru-RU" sz="3200" b="1" dirty="0" smtClean="0">
              <a:solidFill>
                <a:schemeClr val="tx1"/>
              </a:solidFill>
            </a:rPr>
            <a:t>Рис. 4. </a:t>
          </a:r>
          <a:r>
            <a:rPr lang="ru-RU" sz="3200" dirty="0" smtClean="0">
              <a:solidFill>
                <a:schemeClr val="tx1"/>
              </a:solidFill>
            </a:rPr>
            <a:t>За все время, в течение которого осуществлялось систематическое прогнозирование, точность макроэкономических прогнозов медленно, но верно повышается с каждым годом. </a:t>
          </a:r>
          <a:endParaRPr kumimoji="0" lang="ru-RU" sz="3000" b="0" i="0" u="none" strike="noStrike" kern="1200" cap="none" spc="0" normalizeH="0" baseline="0" noProof="0" dirty="0">
            <a:ln>
              <a:noFill/>
            </a:ln>
            <a:solidFill>
              <a:schemeClr val="tx1"/>
            </a:solidFill>
            <a:effectLst/>
            <a:uLnTx/>
            <a:uFillTx/>
            <a:latin typeface="Constantia"/>
          </a:endParaRP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Прямоугольник с двумя скругленными противолежащими углами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Заголовок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ru-RU" smtClean="0"/>
              <a:t>Образец заголовка</a:t>
            </a:r>
            <a:endParaRPr kumimoji="0" lang="en-US"/>
          </a:p>
        </p:txBody>
      </p:sp>
      <p:sp>
        <p:nvSpPr>
          <p:cNvPr id="9" name="Подзаголовок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ru-RU" smtClean="0"/>
              <a:t>Образец подзаголовка</a:t>
            </a:r>
            <a:endParaRPr kumimoji="0" lang="en-US"/>
          </a:p>
        </p:txBody>
      </p:sp>
      <p:sp>
        <p:nvSpPr>
          <p:cNvPr id="10" name="Дата 9"/>
          <p:cNvSpPr>
            <a:spLocks noGrp="1"/>
          </p:cNvSpPr>
          <p:nvPr>
            <p:ph type="dt" sz="half" idx="10"/>
          </p:nvPr>
        </p:nvSpPr>
        <p:spPr>
          <a:xfrm>
            <a:off x="5562600" y="6509004"/>
            <a:ext cx="3002280" cy="274320"/>
          </a:xfrm>
        </p:spPr>
        <p:txBody>
          <a:bodyPr vert="horz" rtlCol="0"/>
          <a:lstStyle>
            <a:extLst/>
          </a:lstStyle>
          <a:p>
            <a:fld id="{9C1547E5-62AD-4EEB-BF31-CA2775376B5E}" type="datetimeFigureOut">
              <a:rPr lang="ru-RU" smtClean="0"/>
              <a:pPr/>
              <a:t>17.03.2014</a:t>
            </a:fld>
            <a:endParaRPr lang="ru-RU"/>
          </a:p>
        </p:txBody>
      </p:sp>
      <p:sp>
        <p:nvSpPr>
          <p:cNvPr id="11" name="Номер слайда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AC7711D8-7CBD-48E6-8E39-B34B63B410B5}" type="slidenum">
              <a:rPr lang="ru-RU" smtClean="0"/>
              <a:pPr/>
              <a:t>‹#›</a:t>
            </a:fld>
            <a:endParaRPr lang="ru-RU"/>
          </a:p>
        </p:txBody>
      </p:sp>
      <p:sp>
        <p:nvSpPr>
          <p:cNvPr id="12" name="Нижний колонтитул 11"/>
          <p:cNvSpPr>
            <a:spLocks noGrp="1"/>
          </p:cNvSpPr>
          <p:nvPr>
            <p:ph type="ftr" sz="quarter" idx="12"/>
          </p:nvPr>
        </p:nvSpPr>
        <p:spPr>
          <a:xfrm>
            <a:off x="1600200" y="6509004"/>
            <a:ext cx="3907464" cy="274320"/>
          </a:xfrm>
        </p:spPr>
        <p:txBody>
          <a:bodyPr vert="horz" rtlCol="0"/>
          <a:lstStyle>
            <a:extLst/>
          </a:lstStyle>
          <a:p>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9C1547E5-62AD-4EEB-BF31-CA2775376B5E}" type="datetimeFigureOut">
              <a:rPr lang="ru-RU" smtClean="0"/>
              <a:pPr/>
              <a:t>17.03.2014</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AC7711D8-7CBD-48E6-8E39-B34B63B410B5}"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lvl1pPr algn="l">
              <a:defRPr/>
            </a:lvl1pPr>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9C1547E5-62AD-4EEB-BF31-CA2775376B5E}" type="datetimeFigureOut">
              <a:rPr lang="ru-RU" smtClean="0"/>
              <a:pPr/>
              <a:t>17.03.2014</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AC7711D8-7CBD-48E6-8E39-B34B63B410B5}"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7" name="Прямоугольник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Содержимое 2"/>
          <p:cNvSpPr>
            <a:spLocks noGrp="1"/>
          </p:cNvSpPr>
          <p:nvPr>
            <p:ph idx="1"/>
          </p:nvPr>
        </p:nvSpPr>
        <p:spPr/>
        <p:txBody>
          <a:bodyPr/>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9C1547E5-62AD-4EEB-BF31-CA2775376B5E}" type="datetimeFigureOut">
              <a:rPr lang="ru-RU" smtClean="0"/>
              <a:pPr/>
              <a:t>17.03.2014</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AC7711D8-7CBD-48E6-8E39-B34B63B410B5}"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1">
        <a:schemeClr val="bg2"/>
      </p:bgRef>
    </p:bg>
    <p:spTree>
      <p:nvGrpSpPr>
        <p:cNvPr id="1" name=""/>
        <p:cNvGrpSpPr/>
        <p:nvPr/>
      </p:nvGrpSpPr>
      <p:grpSpPr>
        <a:xfrm>
          <a:off x="0" y="0"/>
          <a:ext cx="0" cy="0"/>
          <a:chOff x="0" y="0"/>
          <a:chExt cx="0" cy="0"/>
        </a:xfrm>
      </p:grpSpPr>
      <p:sp>
        <p:nvSpPr>
          <p:cNvPr id="7" name="Прямоугольник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Заголовок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ru-RU" smtClean="0"/>
              <a:t>Образец текста</a:t>
            </a:r>
          </a:p>
        </p:txBody>
      </p:sp>
      <p:sp>
        <p:nvSpPr>
          <p:cNvPr id="8" name="Дата 7"/>
          <p:cNvSpPr>
            <a:spLocks noGrp="1"/>
          </p:cNvSpPr>
          <p:nvPr>
            <p:ph type="dt" sz="half" idx="10"/>
          </p:nvPr>
        </p:nvSpPr>
        <p:spPr>
          <a:xfrm>
            <a:off x="5562600" y="6513670"/>
            <a:ext cx="3002280" cy="274320"/>
          </a:xfrm>
        </p:spPr>
        <p:txBody>
          <a:bodyPr vert="horz" rtlCol="0"/>
          <a:lstStyle>
            <a:extLst/>
          </a:lstStyle>
          <a:p>
            <a:fld id="{9C1547E5-62AD-4EEB-BF31-CA2775376B5E}" type="datetimeFigureOut">
              <a:rPr lang="ru-RU" smtClean="0"/>
              <a:pPr/>
              <a:t>17.03.2014</a:t>
            </a:fld>
            <a:endParaRPr lang="ru-RU"/>
          </a:p>
        </p:txBody>
      </p:sp>
      <p:sp>
        <p:nvSpPr>
          <p:cNvPr id="9" name="Номер слайда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AC7711D8-7CBD-48E6-8E39-B34B63B410B5}" type="slidenum">
              <a:rPr lang="ru-RU" smtClean="0"/>
              <a:pPr/>
              <a:t>‹#›</a:t>
            </a:fld>
            <a:endParaRPr lang="ru-RU"/>
          </a:p>
        </p:txBody>
      </p:sp>
      <p:sp>
        <p:nvSpPr>
          <p:cNvPr id="10" name="Нижний колонтитул 9"/>
          <p:cNvSpPr>
            <a:spLocks noGrp="1"/>
          </p:cNvSpPr>
          <p:nvPr>
            <p:ph type="ftr" sz="quarter" idx="12"/>
          </p:nvPr>
        </p:nvSpPr>
        <p:spPr>
          <a:xfrm>
            <a:off x="1600200" y="6513670"/>
            <a:ext cx="3907464" cy="274320"/>
          </a:xfrm>
        </p:spPr>
        <p:txBody>
          <a:bodyPr vert="horz" rtlCol="0"/>
          <a:lstStyle>
            <a:extLst/>
          </a:lstStyle>
          <a:p>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Содержимое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extLst/>
          </a:lstStyle>
          <a:p>
            <a:fld id="{9C1547E5-62AD-4EEB-BF31-CA2775376B5E}" type="datetimeFigureOut">
              <a:rPr lang="ru-RU" smtClean="0"/>
              <a:pPr/>
              <a:t>17.03.2014</a:t>
            </a:fld>
            <a:endParaRPr lang="ru-RU"/>
          </a:p>
        </p:txBody>
      </p:sp>
      <p:sp>
        <p:nvSpPr>
          <p:cNvPr id="6" name="Нижний колонтитул 5"/>
          <p:cNvSpPr>
            <a:spLocks noGrp="1"/>
          </p:cNvSpPr>
          <p:nvPr>
            <p:ph type="ftr" sz="quarter" idx="11"/>
          </p:nvPr>
        </p:nvSpPr>
        <p:spPr/>
        <p:txBody>
          <a:bodyPr/>
          <a:lstStyle>
            <a:extLst/>
          </a:lstStyle>
          <a:p>
            <a:endParaRPr lang="ru-RU"/>
          </a:p>
        </p:txBody>
      </p:sp>
      <p:sp>
        <p:nvSpPr>
          <p:cNvPr id="7" name="Номер слайда 6"/>
          <p:cNvSpPr>
            <a:spLocks noGrp="1"/>
          </p:cNvSpPr>
          <p:nvPr>
            <p:ph type="sldNum" sz="quarter" idx="12"/>
          </p:nvPr>
        </p:nvSpPr>
        <p:spPr>
          <a:xfrm>
            <a:off x="8641080" y="6514568"/>
            <a:ext cx="464288" cy="274320"/>
          </a:xfrm>
        </p:spPr>
        <p:txBody>
          <a:bodyPr/>
          <a:lstStyle>
            <a:extLst/>
          </a:lstStyle>
          <a:p>
            <a:fld id="{AC7711D8-7CBD-48E6-8E39-B34B63B410B5}" type="slidenum">
              <a:rPr lang="ru-RU" smtClean="0"/>
              <a:pPr/>
              <a:t>‹#›</a:t>
            </a:fld>
            <a:endParaRPr lang="ru-RU"/>
          </a:p>
        </p:txBody>
      </p:sp>
      <p:sp>
        <p:nvSpPr>
          <p:cNvPr id="10" name="Прямоугольник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Прямоугольник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Прямоугольник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Заголовок 1"/>
          <p:cNvSpPr>
            <a:spLocks noGrp="1"/>
          </p:cNvSpPr>
          <p:nvPr>
            <p:ph type="title"/>
          </p:nvPr>
        </p:nvSpPr>
        <p:spPr>
          <a:xfrm>
            <a:off x="457200" y="251948"/>
            <a:ext cx="8229600" cy="1143000"/>
          </a:xfrm>
        </p:spPr>
        <p:txBody>
          <a:bodyPr anchor="b"/>
          <a:lstStyle>
            <a:lvl1pPr>
              <a:defRPr/>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5" name="Содержимое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Содержимое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extLst/>
          </a:lstStyle>
          <a:p>
            <a:fld id="{9C1547E5-62AD-4EEB-BF31-CA2775376B5E}" type="datetimeFigureOut">
              <a:rPr lang="ru-RU" smtClean="0"/>
              <a:pPr/>
              <a:t>17.03.2014</a:t>
            </a:fld>
            <a:endParaRPr lang="ru-RU"/>
          </a:p>
        </p:txBody>
      </p:sp>
      <p:sp>
        <p:nvSpPr>
          <p:cNvPr id="8" name="Нижний колонтитул 7"/>
          <p:cNvSpPr>
            <a:spLocks noGrp="1"/>
          </p:cNvSpPr>
          <p:nvPr>
            <p:ph type="ftr" sz="quarter" idx="11"/>
          </p:nvPr>
        </p:nvSpPr>
        <p:spPr/>
        <p:txBody>
          <a:bodyPr/>
          <a:lstStyle>
            <a:extLst/>
          </a:lstStyle>
          <a:p>
            <a:endParaRPr lang="ru-RU"/>
          </a:p>
        </p:txBody>
      </p:sp>
      <p:sp>
        <p:nvSpPr>
          <p:cNvPr id="9" name="Номер слайда 8"/>
          <p:cNvSpPr>
            <a:spLocks noGrp="1"/>
          </p:cNvSpPr>
          <p:nvPr>
            <p:ph type="sldNum" sz="quarter" idx="12"/>
          </p:nvPr>
        </p:nvSpPr>
        <p:spPr>
          <a:xfrm>
            <a:off x="8641080" y="6514568"/>
            <a:ext cx="464288" cy="274320"/>
          </a:xfrm>
        </p:spPr>
        <p:txBody>
          <a:bodyPr/>
          <a:lstStyle>
            <a:extLst/>
          </a:lstStyle>
          <a:p>
            <a:fld id="{AC7711D8-7CBD-48E6-8E39-B34B63B410B5}"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53218"/>
            <a:ext cx="8229600" cy="1143000"/>
          </a:xfrm>
        </p:spPr>
        <p:txBody>
          <a:bodyPr/>
          <a:lstStyle>
            <a:extLst/>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extLst/>
          </a:lstStyle>
          <a:p>
            <a:fld id="{9C1547E5-62AD-4EEB-BF31-CA2775376B5E}" type="datetimeFigureOut">
              <a:rPr lang="ru-RU" smtClean="0"/>
              <a:pPr/>
              <a:t>17.03.2014</a:t>
            </a:fld>
            <a:endParaRPr lang="ru-RU"/>
          </a:p>
        </p:txBody>
      </p:sp>
      <p:sp>
        <p:nvSpPr>
          <p:cNvPr id="4" name="Нижний колонтитул 3"/>
          <p:cNvSpPr>
            <a:spLocks noGrp="1"/>
          </p:cNvSpPr>
          <p:nvPr>
            <p:ph type="ftr" sz="quarter" idx="11"/>
          </p:nvPr>
        </p:nvSpPr>
        <p:spPr/>
        <p:txBody>
          <a:bodyPr/>
          <a:lstStyle>
            <a:extLst/>
          </a:lstStyle>
          <a:p>
            <a:endParaRPr lang="ru-RU"/>
          </a:p>
        </p:txBody>
      </p:sp>
      <p:sp>
        <p:nvSpPr>
          <p:cNvPr id="5" name="Номер слайда 4"/>
          <p:cNvSpPr>
            <a:spLocks noGrp="1"/>
          </p:cNvSpPr>
          <p:nvPr>
            <p:ph type="sldNum" sz="quarter" idx="12"/>
          </p:nvPr>
        </p:nvSpPr>
        <p:spPr/>
        <p:txBody>
          <a:bodyPr/>
          <a:lstStyle>
            <a:extLst/>
          </a:lstStyle>
          <a:p>
            <a:fld id="{AC7711D8-7CBD-48E6-8E39-B34B63B410B5}" type="slidenum">
              <a:rPr lang="ru-RU" smtClean="0"/>
              <a:pPr/>
              <a:t>‹#›</a:t>
            </a:fld>
            <a:endParaRPr lang="ru-RU"/>
          </a:p>
        </p:txBody>
      </p:sp>
      <p:sp>
        <p:nvSpPr>
          <p:cNvPr id="7" name="Прямоугольник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extLst/>
          </a:lstStyle>
          <a:p>
            <a:fld id="{9C1547E5-62AD-4EEB-BF31-CA2775376B5E}" type="datetimeFigureOut">
              <a:rPr lang="ru-RU" smtClean="0"/>
              <a:pPr/>
              <a:t>17.03.2014</a:t>
            </a:fld>
            <a:endParaRPr lang="ru-RU"/>
          </a:p>
        </p:txBody>
      </p:sp>
      <p:sp>
        <p:nvSpPr>
          <p:cNvPr id="3" name="Нижний колонтитул 2"/>
          <p:cNvSpPr>
            <a:spLocks noGrp="1"/>
          </p:cNvSpPr>
          <p:nvPr>
            <p:ph type="ftr" sz="quarter" idx="11"/>
          </p:nvPr>
        </p:nvSpPr>
        <p:spPr/>
        <p:txBody>
          <a:bodyPr/>
          <a:lstStyle>
            <a:extLst/>
          </a:lstStyle>
          <a:p>
            <a:endParaRPr lang="ru-RU"/>
          </a:p>
        </p:txBody>
      </p:sp>
      <p:sp>
        <p:nvSpPr>
          <p:cNvPr id="4" name="Номер слайда 3"/>
          <p:cNvSpPr>
            <a:spLocks noGrp="1"/>
          </p:cNvSpPr>
          <p:nvPr>
            <p:ph type="sldNum" sz="quarter" idx="12"/>
          </p:nvPr>
        </p:nvSpPr>
        <p:spPr/>
        <p:txBody>
          <a:bodyPr/>
          <a:lstStyle>
            <a:extLst/>
          </a:lstStyle>
          <a:p>
            <a:fld id="{AC7711D8-7CBD-48E6-8E39-B34B63B410B5}"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bg>
      <p:bgRef idx="1001">
        <a:schemeClr val="bg2"/>
      </p:bgRef>
    </p:bg>
    <p:spTree>
      <p:nvGrpSpPr>
        <p:cNvPr id="1" name=""/>
        <p:cNvGrpSpPr/>
        <p:nvPr/>
      </p:nvGrpSpPr>
      <p:grpSpPr>
        <a:xfrm>
          <a:off x="0" y="0"/>
          <a:ext cx="0" cy="0"/>
          <a:chOff x="0" y="0"/>
          <a:chExt cx="0" cy="0"/>
        </a:xfrm>
      </p:grpSpPr>
      <p:sp>
        <p:nvSpPr>
          <p:cNvPr id="8" name="Прямоугольник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Заголовок 1"/>
          <p:cNvSpPr>
            <a:spLocks noGrp="1"/>
          </p:cNvSpPr>
          <p:nvPr>
            <p:ph type="title"/>
          </p:nvPr>
        </p:nvSpPr>
        <p:spPr>
          <a:xfrm>
            <a:off x="4963136" y="304800"/>
            <a:ext cx="3931920" cy="762000"/>
          </a:xfrm>
        </p:spPr>
        <p:txBody>
          <a:bodyPr anchor="b"/>
          <a:lstStyle>
            <a:lvl1pPr marL="0" algn="r">
              <a:buNone/>
              <a:defRPr sz="2000" b="1"/>
            </a:lvl1pPr>
            <a:extLst/>
          </a:lstStyle>
          <a:p>
            <a:r>
              <a:rPr kumimoji="0" lang="ru-RU" smtClean="0"/>
              <a:t>Образец заголовка</a:t>
            </a:r>
            <a:endParaRPr kumimoji="0" lang="en-US"/>
          </a:p>
        </p:txBody>
      </p:sp>
      <p:sp>
        <p:nvSpPr>
          <p:cNvPr id="3" name="Текст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ru-RU" smtClean="0"/>
              <a:t>Образец текста</a:t>
            </a:r>
          </a:p>
        </p:txBody>
      </p:sp>
      <p:sp>
        <p:nvSpPr>
          <p:cNvPr id="4" name="Содержимое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9" name="Дата 8"/>
          <p:cNvSpPr>
            <a:spLocks noGrp="1"/>
          </p:cNvSpPr>
          <p:nvPr>
            <p:ph type="dt" sz="half" idx="10"/>
          </p:nvPr>
        </p:nvSpPr>
        <p:spPr>
          <a:xfrm>
            <a:off x="5562600" y="6513670"/>
            <a:ext cx="3002280" cy="274320"/>
          </a:xfrm>
        </p:spPr>
        <p:txBody>
          <a:bodyPr vert="horz" rtlCol="0"/>
          <a:lstStyle>
            <a:extLst/>
          </a:lstStyle>
          <a:p>
            <a:fld id="{9C1547E5-62AD-4EEB-BF31-CA2775376B5E}" type="datetimeFigureOut">
              <a:rPr lang="ru-RU" smtClean="0"/>
              <a:pPr/>
              <a:t>17.03.2014</a:t>
            </a:fld>
            <a:endParaRPr lang="ru-RU"/>
          </a:p>
        </p:txBody>
      </p:sp>
      <p:sp>
        <p:nvSpPr>
          <p:cNvPr id="10" name="Номер слайда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AC7711D8-7CBD-48E6-8E39-B34B63B410B5}" type="slidenum">
              <a:rPr lang="ru-RU" smtClean="0"/>
              <a:pPr/>
              <a:t>‹#›</a:t>
            </a:fld>
            <a:endParaRPr lang="ru-RU"/>
          </a:p>
        </p:txBody>
      </p:sp>
      <p:sp>
        <p:nvSpPr>
          <p:cNvPr id="11" name="Нижний колонтитул 10"/>
          <p:cNvSpPr>
            <a:spLocks noGrp="1"/>
          </p:cNvSpPr>
          <p:nvPr>
            <p:ph type="ftr" sz="quarter" idx="12"/>
          </p:nvPr>
        </p:nvSpPr>
        <p:spPr>
          <a:xfrm>
            <a:off x="1600200" y="6513670"/>
            <a:ext cx="3907464" cy="274320"/>
          </a:xfrm>
        </p:spPr>
        <p:txBody>
          <a:bodyPr vert="horz" rtlCol="0"/>
          <a:lstStyle>
            <a:extLst/>
          </a:lstStyle>
          <a:p>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040443" y="4724400"/>
            <a:ext cx="5486400" cy="664536"/>
          </a:xfrm>
        </p:spPr>
        <p:txBody>
          <a:bodyPr anchor="b"/>
          <a:lstStyle>
            <a:lvl1pPr marL="0" algn="r">
              <a:buNone/>
              <a:defRPr sz="2000" b="1"/>
            </a:lvl1pPr>
            <a:extLst/>
          </a:lstStyle>
          <a:p>
            <a:r>
              <a:rPr kumimoji="0" lang="ru-RU" smtClean="0"/>
              <a:t>Образец заголовка</a:t>
            </a:r>
            <a:endParaRPr kumimoji="0" lang="en-US"/>
          </a:p>
        </p:txBody>
      </p:sp>
      <p:sp>
        <p:nvSpPr>
          <p:cNvPr id="4" name="Текст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ru-RU" smtClean="0"/>
              <a:t>Образец текста</a:t>
            </a:r>
          </a:p>
        </p:txBody>
      </p:sp>
      <p:sp>
        <p:nvSpPr>
          <p:cNvPr id="13" name="Рисунок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ru-RU" smtClean="0">
                <a:solidFill>
                  <a:schemeClr val="lt1"/>
                </a:solidFill>
                <a:latin typeface="+mn-lt"/>
                <a:ea typeface="+mn-ea"/>
                <a:cs typeface="+mn-cs"/>
              </a:rPr>
              <a:t>Вставка рисунка</a:t>
            </a:r>
            <a:endParaRPr kumimoji="0" lang="en-US" dirty="0">
              <a:solidFill>
                <a:schemeClr val="lt1"/>
              </a:solidFill>
              <a:latin typeface="+mn-lt"/>
              <a:ea typeface="+mn-ea"/>
              <a:cs typeface="+mn-cs"/>
            </a:endParaRPr>
          </a:p>
        </p:txBody>
      </p:sp>
      <p:sp>
        <p:nvSpPr>
          <p:cNvPr id="8" name="Дата 7"/>
          <p:cNvSpPr>
            <a:spLocks noGrp="1"/>
          </p:cNvSpPr>
          <p:nvPr>
            <p:ph type="dt" sz="half" idx="10"/>
          </p:nvPr>
        </p:nvSpPr>
        <p:spPr>
          <a:xfrm>
            <a:off x="5562600" y="6509004"/>
            <a:ext cx="3002280" cy="274320"/>
          </a:xfrm>
        </p:spPr>
        <p:txBody>
          <a:bodyPr vert="horz" rtlCol="0"/>
          <a:lstStyle>
            <a:extLst/>
          </a:lstStyle>
          <a:p>
            <a:fld id="{9C1547E5-62AD-4EEB-BF31-CA2775376B5E}" type="datetimeFigureOut">
              <a:rPr lang="ru-RU" smtClean="0"/>
              <a:pPr/>
              <a:t>17.03.2014</a:t>
            </a:fld>
            <a:endParaRPr lang="ru-RU"/>
          </a:p>
        </p:txBody>
      </p:sp>
      <p:sp>
        <p:nvSpPr>
          <p:cNvPr id="9" name="Номер слайда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AC7711D8-7CBD-48E6-8E39-B34B63B410B5}" type="slidenum">
              <a:rPr lang="ru-RU" smtClean="0"/>
              <a:pPr/>
              <a:t>‹#›</a:t>
            </a:fld>
            <a:endParaRPr lang="ru-RU"/>
          </a:p>
        </p:txBody>
      </p:sp>
      <p:sp>
        <p:nvSpPr>
          <p:cNvPr id="10" name="Нижний колонтитул 9"/>
          <p:cNvSpPr>
            <a:spLocks noGrp="1"/>
          </p:cNvSpPr>
          <p:nvPr>
            <p:ph type="ftr" sz="quarter" idx="12"/>
          </p:nvPr>
        </p:nvSpPr>
        <p:spPr>
          <a:xfrm>
            <a:off x="1600200" y="6509004"/>
            <a:ext cx="3907464" cy="274320"/>
          </a:xfrm>
        </p:spPr>
        <p:txBody>
          <a:bodyPr vert="horz" rtlCol="0"/>
          <a:lstStyle>
            <a:extLst/>
          </a:lstStyle>
          <a:p>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Прямоугольник с двумя скругленными противолежащими углами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Нижний колонтитул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ru-RU"/>
          </a:p>
        </p:txBody>
      </p:sp>
      <p:sp>
        <p:nvSpPr>
          <p:cNvPr id="14" name="Дата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9C1547E5-62AD-4EEB-BF31-CA2775376B5E}" type="datetimeFigureOut">
              <a:rPr lang="ru-RU" smtClean="0"/>
              <a:pPr/>
              <a:t>17.03.2014</a:t>
            </a:fld>
            <a:endParaRPr lang="ru-RU"/>
          </a:p>
        </p:txBody>
      </p:sp>
      <p:sp>
        <p:nvSpPr>
          <p:cNvPr id="23" name="Номер слайда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AC7711D8-7CBD-48E6-8E39-B34B63B410B5}" type="slidenum">
              <a:rPr lang="ru-RU" smtClean="0"/>
              <a:pPr/>
              <a:t>‹#›</a:t>
            </a:fld>
            <a:endParaRPr lang="ru-RU"/>
          </a:p>
        </p:txBody>
      </p:sp>
      <p:sp>
        <p:nvSpPr>
          <p:cNvPr id="22" name="Заголовок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ru-RU" smtClean="0"/>
              <a:t>Образец заголовка</a:t>
            </a:r>
            <a:endParaRPr kumimoji="0" lang="en-US"/>
          </a:p>
        </p:txBody>
      </p:sp>
      <p:sp>
        <p:nvSpPr>
          <p:cNvPr id="13" name="Текст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Tree>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467544" y="404664"/>
            <a:ext cx="8280920" cy="1008112"/>
          </a:xfrm>
        </p:spPr>
        <p:txBody>
          <a:bodyPr>
            <a:normAutofit/>
          </a:bodyPr>
          <a:lstStyle/>
          <a:p>
            <a:r>
              <a:rPr lang="ru-RU" sz="2800" dirty="0" smtClean="0"/>
              <a:t>Пол </a:t>
            </a:r>
            <a:r>
              <a:rPr lang="ru-RU" sz="2800" dirty="0" err="1" smtClean="0"/>
              <a:t>Самуэльсон</a:t>
            </a:r>
            <a:r>
              <a:rPr lang="ru-RU" sz="2800" dirty="0" smtClean="0"/>
              <a:t>, Вильям </a:t>
            </a:r>
            <a:r>
              <a:rPr lang="ru-RU" sz="2800" dirty="0" err="1" smtClean="0"/>
              <a:t>Нордхаус</a:t>
            </a:r>
            <a:endParaRPr lang="ru-RU" sz="2800" dirty="0"/>
          </a:p>
        </p:txBody>
      </p:sp>
      <p:sp>
        <p:nvSpPr>
          <p:cNvPr id="3" name="Подзаголовок 2"/>
          <p:cNvSpPr>
            <a:spLocks noGrp="1"/>
          </p:cNvSpPr>
          <p:nvPr>
            <p:ph type="subTitle" idx="1"/>
          </p:nvPr>
        </p:nvSpPr>
        <p:spPr>
          <a:xfrm>
            <a:off x="1" y="1772816"/>
            <a:ext cx="8964487" cy="2592288"/>
          </a:xfrm>
        </p:spPr>
        <p:txBody>
          <a:bodyPr>
            <a:noAutofit/>
          </a:bodyPr>
          <a:lstStyle/>
          <a:p>
            <a:r>
              <a:rPr lang="ru-RU" sz="5400" b="1" dirty="0" smtClean="0">
                <a:solidFill>
                  <a:schemeClr val="tx1"/>
                </a:solidFill>
                <a:effectLst>
                  <a:outerShdw blurRad="38100" dist="38100" dir="2700000" algn="tl">
                    <a:srgbClr val="000000">
                      <a:alpha val="43137"/>
                    </a:srgbClr>
                  </a:outerShdw>
                </a:effectLst>
              </a:rPr>
              <a:t>ЭКОНОМИЧЕСКИЕ ЦИКЛЫ И ТЕОРИЯ СОВОКУПНОГО СПРОСА</a:t>
            </a:r>
            <a:endParaRPr lang="ru-RU" sz="5400" b="1" dirty="0">
              <a:solidFill>
                <a:schemeClr val="tx1"/>
              </a:solidFill>
              <a:effectLst>
                <a:outerShdw blurRad="38100" dist="38100" dir="2700000" algn="tl">
                  <a:srgbClr val="000000">
                    <a:alpha val="43137"/>
                  </a:srgbClr>
                </a:outerShdw>
              </a:effectLst>
            </a:endParaRPr>
          </a:p>
        </p:txBody>
      </p:sp>
      <p:sp>
        <p:nvSpPr>
          <p:cNvPr id="6" name="Содержимое 3"/>
          <p:cNvSpPr txBox="1">
            <a:spLocks/>
          </p:cNvSpPr>
          <p:nvPr/>
        </p:nvSpPr>
        <p:spPr>
          <a:xfrm>
            <a:off x="611560" y="5301208"/>
            <a:ext cx="8229600" cy="1077218"/>
          </a:xfrm>
          <a:prstGeom prst="rect">
            <a:avLst/>
          </a:prstGeom>
          <a:noFill/>
        </p:spPr>
        <p:txBody>
          <a:bodyPr wrap="square" lIns="45720" rIns="246888" rtlCol="0">
            <a:spAutoFit/>
          </a:bodyPr>
          <a:lstStyle/>
          <a:p>
            <a:pPr marL="0" marR="0" lvl="0" indent="0" algn="r" defTabSz="914400" rtl="0" eaLnBrk="1" fontAlgn="auto" latinLnBrk="0" hangingPunct="1">
              <a:lnSpc>
                <a:spcPct val="100000"/>
              </a:lnSpc>
              <a:spcBef>
                <a:spcPts val="0"/>
              </a:spcBef>
              <a:spcAft>
                <a:spcPts val="0"/>
              </a:spcAft>
              <a:buClr>
                <a:schemeClr val="accent1"/>
              </a:buClr>
              <a:buSzPct val="70000"/>
              <a:buFont typeface="Wingdings 2"/>
              <a:buNone/>
              <a:tabLst/>
              <a:defRPr/>
            </a:pPr>
            <a:r>
              <a:rPr lang="ru-RU" sz="3200" i="1" dirty="0" smtClean="0">
                <a:effectLst>
                  <a:outerShdw blurRad="38100" dist="38100" dir="2700000" algn="tl">
                    <a:srgbClr val="000000">
                      <a:alpha val="43137"/>
                    </a:srgbClr>
                  </a:outerShdw>
                </a:effectLst>
              </a:rPr>
              <a:t>Выполнила: Болотская Екатерина</a:t>
            </a:r>
          </a:p>
          <a:p>
            <a:pPr marL="0" marR="0" lvl="0" indent="0" algn="r" defTabSz="914400" rtl="0" eaLnBrk="1" fontAlgn="auto" latinLnBrk="0" hangingPunct="1">
              <a:lnSpc>
                <a:spcPct val="100000"/>
              </a:lnSpc>
              <a:spcBef>
                <a:spcPts val="0"/>
              </a:spcBef>
              <a:spcAft>
                <a:spcPts val="0"/>
              </a:spcAft>
              <a:buClr>
                <a:schemeClr val="accent1"/>
              </a:buClr>
              <a:buSzPct val="70000"/>
              <a:buFont typeface="Wingdings 2"/>
              <a:buNone/>
              <a:tabLst/>
              <a:defRPr/>
            </a:pPr>
            <a:r>
              <a:rPr kumimoji="0" lang="ru-RU" sz="3200" b="0"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Группа</a:t>
            </a:r>
            <a:r>
              <a:rPr kumimoji="0" lang="ru-RU" sz="3200" b="0" i="1" u="none" strike="noStrike" kern="1200" cap="none" spc="0" normalizeH="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 ФН4-81</a:t>
            </a:r>
            <a:endParaRPr kumimoji="0" lang="ru-RU" sz="32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Tree>
    <p:extLst>
      <p:ext uri="{BB962C8B-B14F-4D97-AF65-F5344CB8AC3E}">
        <p14:creationId xmlns="" xmlns:p14="http://schemas.microsoft.com/office/powerpoint/2010/main" val="10253249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67494"/>
            <a:ext cx="8229600" cy="1217290"/>
          </a:xfrm>
        </p:spPr>
        <p:txBody>
          <a:bodyPr>
            <a:normAutofit fontScale="90000"/>
          </a:bodyPr>
          <a:lstStyle/>
          <a:p>
            <a:pPr algn="r"/>
            <a:r>
              <a:rPr lang="ru-RU" b="1" dirty="0" smtClean="0"/>
              <a:t>Типичные характеристики рецессии.</a:t>
            </a:r>
            <a:endParaRPr lang="ru-RU" b="1" dirty="0"/>
          </a:p>
        </p:txBody>
      </p:sp>
      <p:sp>
        <p:nvSpPr>
          <p:cNvPr id="3" name="Содержимое 2"/>
          <p:cNvSpPr>
            <a:spLocks noGrp="1"/>
          </p:cNvSpPr>
          <p:nvPr>
            <p:ph idx="1"/>
          </p:nvPr>
        </p:nvSpPr>
        <p:spPr/>
        <p:txBody>
          <a:bodyPr>
            <a:normAutofit fontScale="77500" lnSpcReduction="20000"/>
          </a:bodyPr>
          <a:lstStyle/>
          <a:p>
            <a:pPr algn="just"/>
            <a:r>
              <a:rPr lang="ru-RU" dirty="0" smtClean="0"/>
              <a:t> Часто потребительские расходы резко сокращаются, вызывая увеличение запасов автомобилей и других товаров длительного пользования на складах предприятия. Поскольку предприятия реагируют на это снижением производства, реальный ВВП уменьшается. Вскоре после этого инвестиции предприятий в здания и оборудование также резко сокращаются,</a:t>
            </a:r>
          </a:p>
          <a:p>
            <a:pPr algn="just"/>
            <a:r>
              <a:rPr lang="ru-RU" dirty="0" smtClean="0"/>
              <a:t>Снижается спрос на рабочую силу. Вначале это проявляется в уменьшении средней продолжительности рабочей недели, что в конце концов приводит к массовым увольнениям и возрастанию уровня безработицы.</a:t>
            </a:r>
          </a:p>
          <a:p>
            <a:pPr algn="just"/>
            <a:endParaRPr lang="ru-RU"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4294967295"/>
          </p:nvPr>
        </p:nvSpPr>
        <p:spPr>
          <a:xfrm>
            <a:off x="467544" y="332656"/>
            <a:ext cx="8229600" cy="6121400"/>
          </a:xfrm>
        </p:spPr>
        <p:txBody>
          <a:bodyPr>
            <a:normAutofit fontScale="77500" lnSpcReduction="20000"/>
          </a:bodyPr>
          <a:lstStyle/>
          <a:p>
            <a:pPr algn="just"/>
            <a:r>
              <a:rPr lang="ru-RU" dirty="0" smtClean="0"/>
              <a:t>Поскольку падают объемы производства, увеличивается инфляция. Понижение спроса на сырьевые материалы приводит к падению цен на них. Заработная плата и цены на услуги обычно не снижаются, но во время экономических спадов наблюдается замедление их роста.</a:t>
            </a:r>
          </a:p>
          <a:p>
            <a:pPr algn="just"/>
            <a:r>
              <a:rPr lang="ru-RU" dirty="0" smtClean="0"/>
              <a:t>Во время рецессий резко уменьшается прибыль предприятий. В преддверии этого события цены на непривилегированные акции, как правило, падают, поскольку инвесторы начинают ощущать приближение экономического спада. Однако из-за уменьшения спроса на кредит процентные ставки в периоды рецессии, как правило, снижаются.</a:t>
            </a:r>
          </a:p>
          <a:p>
            <a:pPr algn="just">
              <a:buNone/>
            </a:pPr>
            <a:endParaRPr lang="ru-RU" dirty="0" smtClean="0"/>
          </a:p>
          <a:p>
            <a:pPr marL="0" indent="384048" algn="just">
              <a:buNone/>
            </a:pPr>
            <a:r>
              <a:rPr lang="ru-RU" dirty="0" smtClean="0"/>
              <a:t>      </a:t>
            </a:r>
            <a:r>
              <a:rPr lang="ru-RU" b="1" dirty="0" smtClean="0">
                <a:solidFill>
                  <a:schemeClr val="accent1">
                    <a:lumMod val="60000"/>
                    <a:lumOff val="40000"/>
                  </a:schemeClr>
                </a:solidFill>
                <a:effectLst>
                  <a:outerShdw blurRad="38100" dist="38100" dir="2700000" algn="tl">
                    <a:srgbClr val="000000">
                      <a:alpha val="43137"/>
                    </a:srgbClr>
                  </a:outerShdw>
                </a:effectLst>
              </a:rPr>
              <a:t>Итак, мы рассмотрели характерные черты рецессии. Подъем является зеркальным отражением спада, в котором каждый из вышеперечисленных факторов действует в противоположном направлении.</a:t>
            </a:r>
            <a:endParaRPr lang="ru-RU"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5536" y="188640"/>
            <a:ext cx="8424936" cy="1224136"/>
          </a:xfrm>
        </p:spPr>
        <p:txBody>
          <a:bodyPr>
            <a:normAutofit fontScale="90000"/>
          </a:bodyPr>
          <a:lstStyle/>
          <a:p>
            <a:pPr algn="r"/>
            <a:r>
              <a:rPr lang="ru-RU" b="1" dirty="0" smtClean="0"/>
              <a:t>Теории экономического цикла.</a:t>
            </a:r>
            <a:endParaRPr lang="ru-RU" b="1" dirty="0"/>
          </a:p>
        </p:txBody>
      </p:sp>
      <p:sp>
        <p:nvSpPr>
          <p:cNvPr id="3" name="Содержимое 2"/>
          <p:cNvSpPr>
            <a:spLocks noGrp="1"/>
          </p:cNvSpPr>
          <p:nvPr>
            <p:ph idx="1"/>
          </p:nvPr>
        </p:nvSpPr>
        <p:spPr>
          <a:xfrm>
            <a:off x="323528" y="1484784"/>
            <a:ext cx="8496944" cy="5373216"/>
          </a:xfrm>
        </p:spPr>
        <p:txBody>
          <a:bodyPr>
            <a:normAutofit fontScale="70000" lnSpcReduction="20000"/>
          </a:bodyPr>
          <a:lstStyle/>
          <a:p>
            <a:pPr marL="0" indent="384048" algn="just">
              <a:buNone/>
            </a:pPr>
            <a:r>
              <a:rPr lang="ru-RU" b="1" dirty="0" smtClean="0">
                <a:solidFill>
                  <a:schemeClr val="accent1">
                    <a:lumMod val="60000"/>
                    <a:lumOff val="40000"/>
                  </a:schemeClr>
                </a:solidFill>
                <a:effectLst>
                  <a:outerShdw blurRad="38100" dist="38100" dir="2700000" algn="tl">
                    <a:srgbClr val="000000">
                      <a:alpha val="43137"/>
                    </a:srgbClr>
                  </a:outerShdw>
                </a:effectLst>
              </a:rPr>
              <a:t>Внешние и внутренние механизмы.</a:t>
            </a:r>
            <a:r>
              <a:rPr lang="ru-RU" b="1" dirty="0" smtClean="0"/>
              <a:t> </a:t>
            </a:r>
          </a:p>
          <a:p>
            <a:pPr marL="0" indent="384048" algn="just">
              <a:buNone/>
            </a:pPr>
            <a:r>
              <a:rPr lang="ru-RU" dirty="0" smtClean="0"/>
              <a:t>На протяжении многих лет экономисты вели ожесточенные споры о причинах возникновения экономических циклов. Что же вызывает внезапное изменение совокупного спроса? Почему рыночная экономика постоянно подвержена колебаниям? Возможных объяснений множество, но, тем не менее, все существующие теории можно было бы классифицировать, поделив их на две группы: внешние и внутренние. Приверженцы </a:t>
            </a:r>
            <a:r>
              <a:rPr lang="ru-RU" b="1" dirty="0" smtClean="0">
                <a:solidFill>
                  <a:schemeClr val="accent1">
                    <a:lumMod val="60000"/>
                    <a:lumOff val="40000"/>
                  </a:schemeClr>
                </a:solidFill>
                <a:effectLst>
                  <a:outerShdw blurRad="38100" dist="38100" dir="2700000" algn="tl">
                    <a:srgbClr val="000000">
                      <a:alpha val="43137"/>
                    </a:srgbClr>
                  </a:outerShdw>
                </a:effectLst>
              </a:rPr>
              <a:t>внешних теорий</a:t>
            </a:r>
            <a:r>
              <a:rPr lang="ru-RU" dirty="0" smtClean="0"/>
              <a:t> объясняют возникновение экономических циклов изменениями факторов, существующих вне экономической системы, таких как войны, революции и выборы; изменение цен на нефть, открытия месторождений золота, миграция; разработка новых земель и природных ресурсов; научные открытия и технологические инновации; даже пятна на солнце и погода. Яркой иллюстрацией влияния внешних факторов может служить спад 1990-1991 годов, вызванный опасениями потребителей по поводу иракского вторжения в Кувейт.</a:t>
            </a:r>
            <a:endParaRPr lang="ru-RU"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4294967295"/>
          </p:nvPr>
        </p:nvSpPr>
        <p:spPr>
          <a:xfrm>
            <a:off x="395536" y="548680"/>
            <a:ext cx="8362950" cy="6049962"/>
          </a:xfrm>
        </p:spPr>
        <p:txBody>
          <a:bodyPr>
            <a:normAutofit fontScale="62500" lnSpcReduction="20000"/>
          </a:bodyPr>
          <a:lstStyle/>
          <a:p>
            <a:pPr marL="0" indent="384048" algn="just">
              <a:buNone/>
            </a:pPr>
            <a:r>
              <a:rPr lang="ru-RU" dirty="0" smtClean="0"/>
              <a:t>И наоборот, сторонники внутренних теорий стремятся отыскать в самой экономической системе те механизмы, благодаря которым возможно самозарождение экономических циклов. Такой подход предполагает, что в любом подъеме уже прорастают "семена" рецессии и спала, а любой спад несет в себе "семена" оживления и экспансии — в виде квазирегулярной, возобновляющейся последовательности событий. В рамках этой группы ярко выделяется </a:t>
            </a:r>
            <a:r>
              <a:rPr lang="ru-RU" dirty="0" err="1" smtClean="0"/>
              <a:t>мультипликаторно-акселераторная</a:t>
            </a:r>
            <a:r>
              <a:rPr lang="ru-RU" dirty="0" smtClean="0"/>
              <a:t> теория.</a:t>
            </a:r>
          </a:p>
          <a:p>
            <a:pPr marL="0" indent="384048" algn="just">
              <a:buNone/>
            </a:pPr>
            <a:r>
              <a:rPr lang="ru-RU" dirty="0" smtClean="0"/>
              <a:t>Согласно принципу акселератора, стремительный рост объема производства стимулирует инвестиции. Высокие инвестиции, в свою очередь, способствуют еще большему возрастанию объема производства, и этот процесс продолжается так долго, насколько это позволяют экономические условия, после чего начинается замедление темпов экономического роста. Такое замедление, в свою очередь, приводит к уменьшению капиталовложений и объема запасов товарно-материальных ценностей, и в конце концов в экономике начинается рецессия. Противоположный процесс начинается, как только достигнута низшая точка (впадина) цикла; экономика стабилизируется и снова развивается. Таким образом, внутренняя теория экономического цикла демонстрирует механизм, напоминающий колебания маятника, при котором внешние потрясения лишь время от времени нарушают ход событий.</a:t>
            </a:r>
            <a:endParaRPr lang="ru-RU"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Содержимое 2"/>
          <p:cNvSpPr>
            <a:spLocks noGrp="1"/>
          </p:cNvSpPr>
          <p:nvPr>
            <p:ph idx="4294967295"/>
          </p:nvPr>
        </p:nvSpPr>
        <p:spPr>
          <a:xfrm>
            <a:off x="395536" y="404664"/>
            <a:ext cx="8424739" cy="1295400"/>
          </a:xfrm>
        </p:spPr>
        <p:txBody>
          <a:bodyPr>
            <a:normAutofit fontScale="62500" lnSpcReduction="20000"/>
          </a:bodyPr>
          <a:lstStyle/>
          <a:p>
            <a:pPr marL="0" indent="384048" algn="just">
              <a:buNone/>
            </a:pPr>
            <a:r>
              <a:rPr lang="ru-RU" b="1" dirty="0" smtClean="0">
                <a:solidFill>
                  <a:schemeClr val="accent1">
                    <a:lumMod val="60000"/>
                    <a:lumOff val="40000"/>
                  </a:schemeClr>
                </a:solidFill>
                <a:effectLst>
                  <a:outerShdw blurRad="38100" dist="38100" dir="2700000" algn="tl">
                    <a:srgbClr val="000000">
                      <a:alpha val="43137"/>
                    </a:srgbClr>
                  </a:outerShdw>
                </a:effectLst>
              </a:rPr>
              <a:t>Циклы, вызванные колебаниями спроса. </a:t>
            </a:r>
            <a:r>
              <a:rPr lang="ru-RU" dirty="0" smtClean="0"/>
              <a:t>Одной из важнейших причин возникновения экономических циклов явля­ются изменения совокупного спроса.  Теперь рассмотрим на примере Рис. 3, как уменьшение совокупного спроса влияет на снижение производства. </a:t>
            </a:r>
          </a:p>
        </p:txBody>
      </p:sp>
      <p:sp>
        <p:nvSpPr>
          <p:cNvPr id="7" name="Содержимое 2"/>
          <p:cNvSpPr txBox="1">
            <a:spLocks/>
          </p:cNvSpPr>
          <p:nvPr/>
        </p:nvSpPr>
        <p:spPr>
          <a:xfrm>
            <a:off x="4572000" y="1988840"/>
            <a:ext cx="3995936" cy="2376264"/>
          </a:xfrm>
          <a:prstGeom prst="rect">
            <a:avLst/>
          </a:prstGeom>
        </p:spPr>
        <p:txBody>
          <a:bodyPr vert="horz" anchor="t">
            <a:noAutofit/>
          </a:bodyPr>
          <a:lstStyle/>
          <a:p>
            <a:r>
              <a:rPr lang="ru-RU" b="1" dirty="0" smtClean="0"/>
              <a:t>Рис. 3. </a:t>
            </a:r>
            <a:r>
              <a:rPr lang="ru-RU" dirty="0" smtClean="0"/>
              <a:t>Сокращение совокупного спроса приводит к экономическому спаду.</a:t>
            </a:r>
          </a:p>
        </p:txBody>
      </p:sp>
      <p:sp>
        <p:nvSpPr>
          <p:cNvPr id="9" name="Прямоугольник 8"/>
          <p:cNvSpPr/>
          <p:nvPr/>
        </p:nvSpPr>
        <p:spPr>
          <a:xfrm>
            <a:off x="251520" y="5085184"/>
            <a:ext cx="8605464" cy="1554272"/>
          </a:xfrm>
          <a:prstGeom prst="rect">
            <a:avLst/>
          </a:prstGeom>
        </p:spPr>
        <p:txBody>
          <a:bodyPr wrap="square">
            <a:spAutoFit/>
          </a:bodyPr>
          <a:lstStyle/>
          <a:p>
            <a:pPr indent="457200" algn="just"/>
            <a:r>
              <a:rPr lang="ru-RU" sz="1900" dirty="0" smtClean="0"/>
              <a:t>Смещение кривой </a:t>
            </a:r>
            <a:r>
              <a:rPr lang="ru-RU" sz="1900" i="1" dirty="0" smtClean="0"/>
              <a:t>А</a:t>
            </a:r>
            <a:r>
              <a:rPr lang="en-US" sz="1900" i="1" dirty="0" smtClean="0"/>
              <a:t>D</a:t>
            </a:r>
            <a:r>
              <a:rPr lang="en-US" sz="1900" dirty="0" smtClean="0"/>
              <a:t> </a:t>
            </a:r>
            <a:r>
              <a:rPr lang="ru-RU" sz="1900" dirty="0" smtClean="0"/>
              <a:t>вниз относительно пологой и неизменной кривой </a:t>
            </a:r>
            <a:r>
              <a:rPr lang="ru-RU" sz="1900" i="1" dirty="0" smtClean="0"/>
              <a:t>AS</a:t>
            </a:r>
            <a:r>
              <a:rPr lang="ru-RU" sz="1900" dirty="0" smtClean="0"/>
              <a:t> ведет к снижению объема производства. Отметим, что, в результате смещения кривой </a:t>
            </a:r>
            <a:r>
              <a:rPr lang="ru-RU" sz="1900" i="1" dirty="0" smtClean="0"/>
              <a:t>А</a:t>
            </a:r>
            <a:r>
              <a:rPr lang="en-US" sz="1900" i="1" dirty="0" smtClean="0"/>
              <a:t>D</a:t>
            </a:r>
            <a:r>
              <a:rPr lang="ru-RU" sz="1900" dirty="0" smtClean="0"/>
              <a:t> во время рецессии реальный объем про­изводства в сравнении с потенциальным существенно уменьшается.</a:t>
            </a:r>
            <a:endParaRPr lang="ru-RU" sz="1900" dirty="0"/>
          </a:p>
        </p:txBody>
      </p:sp>
      <p:pic>
        <p:nvPicPr>
          <p:cNvPr id="3074" name="Picture 2" descr="5"/>
          <p:cNvPicPr preferRelativeResize="0">
            <a:picLocks noChangeArrowheads="1"/>
          </p:cNvPicPr>
          <p:nvPr/>
        </p:nvPicPr>
        <p:blipFill>
          <a:blip r:embed="rId2" cstate="print">
            <a:grayscl/>
          </a:blip>
          <a:srcRect/>
          <a:stretch>
            <a:fillRect/>
          </a:stretch>
        </p:blipFill>
        <p:spPr bwMode="auto">
          <a:xfrm>
            <a:off x="395536" y="1556792"/>
            <a:ext cx="4104456" cy="3528392"/>
          </a:xfrm>
          <a:prstGeom prst="round2DiagRect">
            <a:avLst/>
          </a:prstGeom>
          <a:solidFill>
            <a:srgbClr val="FFFFFF"/>
          </a:solid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4294967295"/>
          </p:nvPr>
        </p:nvSpPr>
        <p:spPr>
          <a:xfrm>
            <a:off x="395536" y="476672"/>
            <a:ext cx="8424862" cy="6049962"/>
          </a:xfrm>
        </p:spPr>
        <p:txBody>
          <a:bodyPr>
            <a:normAutofit fontScale="62500" lnSpcReduction="20000"/>
          </a:bodyPr>
          <a:lstStyle/>
          <a:p>
            <a:pPr marL="0" indent="384048" algn="just">
              <a:buNone/>
            </a:pPr>
            <a:r>
              <a:rPr lang="ru-RU" dirty="0" smtClean="0"/>
              <a:t>Допустим, что экономика начинает свое движение с краткосрочного равновесия в точке </a:t>
            </a:r>
            <a:r>
              <a:rPr lang="ru-RU" i="1" dirty="0" smtClean="0"/>
              <a:t>В</a:t>
            </a:r>
            <a:r>
              <a:rPr lang="ru-RU" dirty="0" smtClean="0"/>
              <a:t>, После этого кривая совокупного спроса перемещается влево в положение </a:t>
            </a:r>
            <a:r>
              <a:rPr lang="ru-RU" i="1" dirty="0" smtClean="0"/>
              <a:t>AD</a:t>
            </a:r>
            <a:r>
              <a:rPr lang="en-US" i="1" dirty="0" smtClean="0"/>
              <a:t>’</a:t>
            </a:r>
            <a:r>
              <a:rPr lang="ru-RU" dirty="0" smtClean="0"/>
              <a:t> что, очевидно, вызвано сокращением потребительских расходов или жесткой кредитно-денежной политикой. Если при этом с совокупным предложением (кривой совокупного предложения) ничего не происходит, то в экономике достигается новое равновесие в точке </a:t>
            </a:r>
            <a:r>
              <a:rPr lang="ru-RU" i="1" dirty="0" smtClean="0"/>
              <a:t>С </a:t>
            </a:r>
            <a:r>
              <a:rPr lang="ru-RU" dirty="0" smtClean="0"/>
              <a:t>Отметим, что производство уменьшается с </a:t>
            </a:r>
            <a:r>
              <a:rPr lang="ru-RU" b="1" i="1" dirty="0" smtClean="0"/>
              <a:t>Q</a:t>
            </a:r>
            <a:r>
              <a:rPr lang="en-US" i="1" dirty="0" smtClean="0"/>
              <a:t> </a:t>
            </a:r>
            <a:r>
              <a:rPr lang="ru-RU" dirty="0" smtClean="0"/>
              <a:t>на </a:t>
            </a:r>
            <a:r>
              <a:rPr lang="ru-RU" b="1" i="1" dirty="0" smtClean="0"/>
              <a:t>Q</a:t>
            </a:r>
            <a:r>
              <a:rPr lang="en-US" b="1" i="1" dirty="0" smtClean="0"/>
              <a:t>’</a:t>
            </a:r>
            <a:r>
              <a:rPr lang="ru-RU" dirty="0" smtClean="0"/>
              <a:t> Кроме того, цены уменьшаются (хотя по логике они должны расти), а темпы инфляции падают.</a:t>
            </a:r>
          </a:p>
          <a:p>
            <a:pPr marL="0" indent="384048" algn="just">
              <a:buNone/>
            </a:pPr>
            <a:r>
              <a:rPr lang="ru-RU" dirty="0" smtClean="0"/>
              <a:t>Но если наступает бум, то все происходит совершенно наоборот. Кривая </a:t>
            </a:r>
            <a:r>
              <a:rPr lang="ru-RU" i="1" dirty="0" smtClean="0"/>
              <a:t>AD</a:t>
            </a:r>
            <a:r>
              <a:rPr lang="ru-RU" dirty="0" smtClean="0"/>
              <a:t> смещается вправо, производство стремится к достижению потенциально возможных объемов ВВП или даже превосходит их. Одновременно с этим происходит рост цен и инфляции.</a:t>
            </a:r>
          </a:p>
          <a:p>
            <a:pPr marL="0" indent="384048" algn="just">
              <a:buNone/>
            </a:pPr>
            <a:r>
              <a:rPr lang="ru-RU" dirty="0" smtClean="0"/>
              <a:t>Циклические колебания объемов производства, занятости и уровня цен зачастую вызваны изменениями совокупного спроса. Такие изменения имеют место в тех случаях, когда потребители, предприятия или же государство сами меняют уровень совокупных расходов. Если таковые изменения совокупного спроса вызывают резкое снижение деловой активности, то экономика испытывает спад иди даже депрессию. С другой стороны, стремительный взлет деловой активности способствует росту инфляции.</a:t>
            </a:r>
          </a:p>
          <a:p>
            <a:pPr marL="0" indent="384048" algn="just">
              <a:buNone/>
            </a:pPr>
            <a:endParaRPr lang="ru-RU"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67494"/>
            <a:ext cx="8229600" cy="1145282"/>
          </a:xfrm>
        </p:spPr>
        <p:txBody>
          <a:bodyPr>
            <a:normAutofit fontScale="90000"/>
          </a:bodyPr>
          <a:lstStyle/>
          <a:p>
            <a:pPr algn="r"/>
            <a:r>
              <a:rPr lang="ru-RU" b="1" dirty="0" smtClean="0"/>
              <a:t>Другие факторы деловой активности.</a:t>
            </a:r>
            <a:endParaRPr lang="ru-RU" b="1" dirty="0"/>
          </a:p>
        </p:txBody>
      </p:sp>
      <p:sp>
        <p:nvSpPr>
          <p:cNvPr id="3" name="Содержимое 2"/>
          <p:cNvSpPr>
            <a:spLocks noGrp="1"/>
          </p:cNvSpPr>
          <p:nvPr>
            <p:ph idx="1"/>
          </p:nvPr>
        </p:nvSpPr>
        <p:spPr>
          <a:xfrm>
            <a:off x="251520" y="1484784"/>
            <a:ext cx="5400600" cy="4896544"/>
          </a:xfrm>
        </p:spPr>
        <p:txBody>
          <a:bodyPr>
            <a:noAutofit/>
          </a:bodyPr>
          <a:lstStyle/>
          <a:p>
            <a:pPr marL="0" indent="384048" algn="just">
              <a:buNone/>
            </a:pPr>
            <a:r>
              <a:rPr lang="ru-RU" sz="1700" dirty="0" smtClean="0"/>
              <a:t>Для четкого понимания сути экономических циклов нам необходимо выяснить, что еще, помимо кривых совокупного спроса (</a:t>
            </a:r>
            <a:r>
              <a:rPr lang="ru-RU" sz="1700" i="1" dirty="0" smtClean="0"/>
              <a:t>AD</a:t>
            </a:r>
            <a:r>
              <a:rPr lang="ru-RU" sz="1700" dirty="0" smtClean="0"/>
              <a:t>) и совокупного предложения (</a:t>
            </a:r>
            <a:r>
              <a:rPr lang="ru-RU" sz="1700" i="1" dirty="0" smtClean="0"/>
              <a:t>AS</a:t>
            </a:r>
            <a:r>
              <a:rPr lang="ru-RU" sz="1700" dirty="0" smtClean="0"/>
              <a:t>), влияет ив изменение деловой активности. Ниже перечислены наиболее известные теории экономического цикла и их сторонники.</a:t>
            </a:r>
          </a:p>
          <a:p>
            <a:pPr marL="0" indent="384048" algn="just"/>
            <a:r>
              <a:rPr lang="ru-RU" sz="1700" dirty="0" smtClean="0"/>
              <a:t>По мнению представителей </a:t>
            </a:r>
            <a:r>
              <a:rPr lang="ru-RU" sz="1700" b="1" dirty="0" smtClean="0">
                <a:solidFill>
                  <a:schemeClr val="accent1">
                    <a:lumMod val="60000"/>
                    <a:lumOff val="40000"/>
                  </a:schemeClr>
                </a:solidFill>
                <a:effectLst>
                  <a:outerShdw blurRad="38100" dist="38100" dir="2700000" algn="tl">
                    <a:srgbClr val="000000">
                      <a:alpha val="43137"/>
                    </a:srgbClr>
                  </a:outerShdw>
                </a:effectLst>
              </a:rPr>
              <a:t>монетарного подхода</a:t>
            </a:r>
            <a:r>
              <a:rPr lang="ru-RU" sz="1700" dirty="0" smtClean="0"/>
              <a:t>, считается, что экономический цикл обусловлен такими явлениями, как увеличение и сокращение предложения денег и кредита (</a:t>
            </a:r>
            <a:r>
              <a:rPr lang="ru-RU" sz="1700" b="1" dirty="0" smtClean="0"/>
              <a:t>М. </a:t>
            </a:r>
            <a:r>
              <a:rPr lang="ru-RU" sz="1700" b="1" dirty="0" err="1" smtClean="0"/>
              <a:t>Фридмен</a:t>
            </a:r>
            <a:r>
              <a:rPr lang="ru-RU" sz="1700" b="1" dirty="0" smtClean="0"/>
              <a:t> </a:t>
            </a:r>
            <a:r>
              <a:rPr lang="ru-RU" sz="1700" dirty="0" smtClean="0"/>
              <a:t>(М. </a:t>
            </a:r>
            <a:r>
              <a:rPr lang="ru-RU" sz="1700" dirty="0" err="1" smtClean="0"/>
              <a:t>Friedman</a:t>
            </a:r>
            <a:r>
              <a:rPr lang="ru-RU" sz="1700" dirty="0" smtClean="0"/>
              <a:t>)). Согласно такому подходу, первопричиной колебаний совокупного спроса выступают денежные факторы. Например, рецессия 1981-1982 годов началась в тот момент, когда ФРС (Федеральная резервная система), чтобы преодолеть инфляцию, подняла номинальные процентные ставки до 18%.</a:t>
            </a:r>
          </a:p>
        </p:txBody>
      </p:sp>
      <p:pic>
        <p:nvPicPr>
          <p:cNvPr id="2050" name="Picture 2"/>
          <p:cNvPicPr>
            <a:picLocks noChangeAspect="1" noChangeArrowheads="1"/>
          </p:cNvPicPr>
          <p:nvPr/>
        </p:nvPicPr>
        <p:blipFill>
          <a:blip r:embed="rId2" cstate="print"/>
          <a:srcRect/>
          <a:stretch>
            <a:fillRect/>
          </a:stretch>
        </p:blipFill>
        <p:spPr bwMode="auto">
          <a:xfrm>
            <a:off x="5724128" y="1628800"/>
            <a:ext cx="3038475" cy="4705350"/>
          </a:xfrm>
          <a:prstGeom prst="round2Diag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4294967295"/>
          </p:nvPr>
        </p:nvSpPr>
        <p:spPr>
          <a:xfrm>
            <a:off x="323528" y="260648"/>
            <a:ext cx="8496300" cy="2808312"/>
          </a:xfrm>
        </p:spPr>
        <p:txBody>
          <a:bodyPr>
            <a:normAutofit fontScale="70000" lnSpcReduction="20000"/>
          </a:bodyPr>
          <a:lstStyle/>
          <a:p>
            <a:pPr marL="0" indent="384048" algn="just"/>
            <a:r>
              <a:rPr lang="ru-RU" dirty="0" smtClean="0"/>
              <a:t>Согласно </a:t>
            </a:r>
            <a:r>
              <a:rPr lang="ru-RU" b="1" dirty="0" err="1" smtClean="0">
                <a:solidFill>
                  <a:schemeClr val="accent1">
                    <a:lumMod val="60000"/>
                    <a:lumOff val="40000"/>
                  </a:schemeClr>
                </a:solidFill>
                <a:effectLst>
                  <a:outerShdw blurRad="38100" dist="38100" dir="2700000" algn="tl">
                    <a:srgbClr val="000000">
                      <a:alpha val="43137"/>
                    </a:srgbClr>
                  </a:outerShdw>
                </a:effectLst>
              </a:rPr>
              <a:t>мультипликаторно-акселераторной</a:t>
            </a:r>
            <a:r>
              <a:rPr lang="ru-RU" b="1" dirty="0" smtClean="0">
                <a:solidFill>
                  <a:schemeClr val="accent1">
                    <a:lumMod val="60000"/>
                    <a:lumOff val="40000"/>
                  </a:schemeClr>
                </a:solidFill>
                <a:effectLst>
                  <a:outerShdw blurRad="38100" dist="38100" dir="2700000" algn="tl">
                    <a:srgbClr val="000000">
                      <a:alpha val="43137"/>
                    </a:srgbClr>
                  </a:outerShdw>
                </a:effectLst>
              </a:rPr>
              <a:t> модели</a:t>
            </a:r>
            <a:r>
              <a:rPr lang="ru-RU" dirty="0" smtClean="0"/>
              <a:t>, эффект внешних шоков значительно усиливается из-за действия </a:t>
            </a:r>
            <a:r>
              <a:rPr lang="ru-RU" dirty="0" err="1" smtClean="0"/>
              <a:t>мультипликаторного</a:t>
            </a:r>
            <a:r>
              <a:rPr lang="ru-RU" dirty="0" smtClean="0"/>
              <a:t> механизма (его более детальному рассмотрению (наряду с изложенным в последней главе принципом акселератора) будет посвящена следующая глава). Данная теория показывает, как взаимодействие мультипликатора и акселератора может регулировать цикличность совокупного спроса (</a:t>
            </a:r>
            <a:r>
              <a:rPr lang="ru-RU" b="1" dirty="0" smtClean="0"/>
              <a:t>П. </a:t>
            </a:r>
            <a:r>
              <a:rPr lang="ru-RU" b="1" dirty="0" err="1" smtClean="0"/>
              <a:t>Самуэльсон</a:t>
            </a:r>
            <a:r>
              <a:rPr lang="ru-RU" dirty="0" smtClean="0"/>
              <a:t> (P. </a:t>
            </a:r>
            <a:r>
              <a:rPr lang="ru-RU" dirty="0" err="1" smtClean="0"/>
              <a:t>Samuelson</a:t>
            </a:r>
            <a:r>
              <a:rPr lang="ru-RU" dirty="0" smtClean="0"/>
              <a:t>)). Это одна из нескольких моделей, объясняющих внутренние причины циклов.</a:t>
            </a:r>
          </a:p>
          <a:p>
            <a:endParaRPr lang="ru-RU" dirty="0"/>
          </a:p>
        </p:txBody>
      </p:sp>
      <p:pic>
        <p:nvPicPr>
          <p:cNvPr id="28674" name="Picture 2"/>
          <p:cNvPicPr>
            <a:picLocks noChangeAspect="1" noChangeArrowheads="1"/>
          </p:cNvPicPr>
          <p:nvPr/>
        </p:nvPicPr>
        <p:blipFill>
          <a:blip r:embed="rId2" cstate="print"/>
          <a:srcRect/>
          <a:stretch>
            <a:fillRect/>
          </a:stretch>
        </p:blipFill>
        <p:spPr bwMode="auto">
          <a:xfrm>
            <a:off x="467544" y="3042677"/>
            <a:ext cx="4320480" cy="3531992"/>
          </a:xfrm>
          <a:prstGeom prst="round2Diag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4294967295"/>
          </p:nvPr>
        </p:nvSpPr>
        <p:spPr>
          <a:xfrm>
            <a:off x="251520" y="260648"/>
            <a:ext cx="8713787" cy="2808288"/>
          </a:xfrm>
        </p:spPr>
        <p:txBody>
          <a:bodyPr>
            <a:normAutofit fontScale="55000" lnSpcReduction="20000"/>
          </a:bodyPr>
          <a:lstStyle/>
          <a:p>
            <a:pPr marL="0" indent="384048" algn="just"/>
            <a:r>
              <a:rPr lang="ru-RU" dirty="0" smtClean="0"/>
              <a:t>Сторонники </a:t>
            </a:r>
            <a:r>
              <a:rPr lang="ru-RU" b="1" dirty="0" smtClean="0">
                <a:solidFill>
                  <a:schemeClr val="accent1">
                    <a:lumMod val="60000"/>
                    <a:lumOff val="40000"/>
                  </a:schemeClr>
                </a:solidFill>
                <a:effectLst>
                  <a:outerShdw blurRad="38100" dist="38100" dir="2700000" algn="tl">
                    <a:srgbClr val="000000">
                      <a:alpha val="43137"/>
                    </a:srgbClr>
                  </a:outerShdw>
                </a:effectLst>
              </a:rPr>
              <a:t>политических теорий</a:t>
            </a:r>
            <a:r>
              <a:rPr lang="ru-RU" dirty="0" smtClean="0"/>
              <a:t> экономического цикла связывают колебания с действиями государственных деятелей, манипулирующих кредитно-денежной и фискальной политикой с единственной целью — добиться своего повторного избрания (</a:t>
            </a:r>
            <a:r>
              <a:rPr lang="ru-RU" b="1" dirty="0" smtClean="0"/>
              <a:t>В. </a:t>
            </a:r>
            <a:r>
              <a:rPr lang="ru-RU" b="1" dirty="0" err="1" smtClean="0"/>
              <a:t>Нордхаус</a:t>
            </a:r>
            <a:r>
              <a:rPr lang="ru-RU" b="1" dirty="0" smtClean="0"/>
              <a:t> </a:t>
            </a:r>
            <a:r>
              <a:rPr lang="ru-RU" dirty="0" smtClean="0"/>
              <a:t>(W. </a:t>
            </a:r>
            <a:r>
              <a:rPr lang="ru-RU" dirty="0" err="1" smtClean="0"/>
              <a:t>Noidhaus</a:t>
            </a:r>
            <a:r>
              <a:rPr lang="ru-RU" dirty="0" smtClean="0"/>
              <a:t>) (слева), </a:t>
            </a:r>
            <a:r>
              <a:rPr lang="ru-RU" b="1" dirty="0" err="1" smtClean="0"/>
              <a:t>Э.Тафти</a:t>
            </a:r>
            <a:r>
              <a:rPr lang="ru-RU" dirty="0" smtClean="0"/>
              <a:t> (E. </a:t>
            </a:r>
            <a:r>
              <a:rPr lang="ru-RU" dirty="0" err="1" smtClean="0"/>
              <a:t>Tufte</a:t>
            </a:r>
            <a:r>
              <a:rPr lang="ru-RU" dirty="0" smtClean="0"/>
              <a:t>) (справа)). История показывает, что результаты президентских выборов во многом зависят от экономических условий, сложившихся за год до момента выборов. Поэтому большинство президентов, если бы у них был выбор, последовали бы примеру Рональда Рейгана. В начале его первого срока пребывания на посту президента экономика США находилась в упадке, но к тому моменту, когда в 1984 году он скова вступил в предвыборную борьбу, в экономике произошли существенные перемены, упадок сменился подъемом, что и способствовало переизбранию Рейгана.</a:t>
            </a:r>
            <a:endParaRPr lang="ru-RU" dirty="0"/>
          </a:p>
        </p:txBody>
      </p:sp>
      <p:pic>
        <p:nvPicPr>
          <p:cNvPr id="1027" name="Picture 3"/>
          <p:cNvPicPr>
            <a:picLocks noChangeAspect="1" noChangeArrowheads="1"/>
          </p:cNvPicPr>
          <p:nvPr/>
        </p:nvPicPr>
        <p:blipFill>
          <a:blip r:embed="rId2" cstate="print">
            <a:grayscl/>
            <a:lum bright="-10000" contrast="10000"/>
          </a:blip>
          <a:srcRect/>
          <a:stretch>
            <a:fillRect/>
          </a:stretch>
        </p:blipFill>
        <p:spPr bwMode="auto">
          <a:xfrm>
            <a:off x="3995936" y="3068960"/>
            <a:ext cx="4509018" cy="3543806"/>
          </a:xfrm>
          <a:prstGeom prst="round2DiagRect">
            <a:avLst/>
          </a:prstGeom>
          <a:noFill/>
          <a:ln w="9525">
            <a:noFill/>
            <a:miter lim="800000"/>
            <a:headEnd/>
            <a:tailEnd/>
          </a:ln>
        </p:spPr>
      </p:pic>
      <p:pic>
        <p:nvPicPr>
          <p:cNvPr id="1028" name="Picture 4" descr="C:\Users\1\Desktop\Рисунок1.png"/>
          <p:cNvPicPr>
            <a:picLocks noChangeAspect="1" noChangeArrowheads="1"/>
          </p:cNvPicPr>
          <p:nvPr/>
        </p:nvPicPr>
        <p:blipFill>
          <a:blip r:embed="rId3" cstate="print">
            <a:grayscl/>
            <a:lum contrast="20000"/>
          </a:blip>
          <a:srcRect/>
          <a:stretch>
            <a:fillRect/>
          </a:stretch>
        </p:blipFill>
        <p:spPr bwMode="auto">
          <a:xfrm>
            <a:off x="683568" y="3068960"/>
            <a:ext cx="2766329" cy="3532311"/>
          </a:xfrm>
          <a:prstGeom prst="round2Diag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4294967295"/>
          </p:nvPr>
        </p:nvSpPr>
        <p:spPr>
          <a:xfrm>
            <a:off x="467544" y="332656"/>
            <a:ext cx="8229600" cy="2447925"/>
          </a:xfrm>
        </p:spPr>
        <p:txBody>
          <a:bodyPr>
            <a:normAutofit fontScale="62500" lnSpcReduction="20000"/>
          </a:bodyPr>
          <a:lstStyle/>
          <a:p>
            <a:pPr marL="0" indent="384048" algn="just"/>
            <a:r>
              <a:rPr lang="ru-RU" dirty="0" smtClean="0"/>
              <a:t>Согласно </a:t>
            </a:r>
            <a:r>
              <a:rPr lang="ru-RU" b="1" dirty="0" smtClean="0">
                <a:solidFill>
                  <a:schemeClr val="accent1">
                    <a:lumMod val="60000"/>
                    <a:lumOff val="40000"/>
                  </a:schemeClr>
                </a:solidFill>
                <a:effectLst>
                  <a:outerShdw blurRad="38100" dist="38100" dir="2700000" algn="tl">
                    <a:srgbClr val="000000">
                      <a:alpha val="43137"/>
                    </a:srgbClr>
                  </a:outerShdw>
                </a:effectLst>
              </a:rPr>
              <a:t>теориям равновесного экономического цикла</a:t>
            </a:r>
            <a:r>
              <a:rPr lang="ru-RU" dirty="0" smtClean="0"/>
              <a:t>, из-за неправильного восприятия колебаний цен и заработной платы на рынке рабочей силы возникает либо излишек, либо дефицит, что вызывает, в свою очередь, цикличные изменения в производстве и занятости (</a:t>
            </a:r>
            <a:r>
              <a:rPr lang="ru-RU" b="1" dirty="0" smtClean="0"/>
              <a:t>Р. </a:t>
            </a:r>
            <a:r>
              <a:rPr lang="ru-RU" b="1" dirty="0" err="1" smtClean="0"/>
              <a:t>Лукас</a:t>
            </a:r>
            <a:r>
              <a:rPr lang="ru-RU" b="1" dirty="0" smtClean="0"/>
              <a:t> </a:t>
            </a:r>
            <a:r>
              <a:rPr lang="ru-RU" dirty="0" smtClean="0"/>
              <a:t>(К. </a:t>
            </a:r>
            <a:r>
              <a:rPr lang="ru-RU" dirty="0" err="1" smtClean="0"/>
              <a:t>Lucas</a:t>
            </a:r>
            <a:r>
              <a:rPr lang="ru-RU" dirty="0" smtClean="0"/>
              <a:t>) (слева), </a:t>
            </a:r>
            <a:r>
              <a:rPr lang="ru-RU" b="1" dirty="0" smtClean="0"/>
              <a:t>Р. </a:t>
            </a:r>
            <a:r>
              <a:rPr lang="ru-RU" b="1" dirty="0" err="1" smtClean="0"/>
              <a:t>Барро</a:t>
            </a:r>
            <a:r>
              <a:rPr lang="ru-RU" b="1" dirty="0" smtClean="0"/>
              <a:t> </a:t>
            </a:r>
            <a:r>
              <a:rPr lang="ru-RU" dirty="0" smtClean="0"/>
              <a:t>(К. </a:t>
            </a:r>
            <a:r>
              <a:rPr lang="ru-RU" dirty="0" err="1" smtClean="0"/>
              <a:t>Вагто</a:t>
            </a:r>
            <a:r>
              <a:rPr lang="ru-RU" dirty="0" smtClean="0"/>
              <a:t>) (в центре), </a:t>
            </a:r>
            <a:r>
              <a:rPr lang="ru-RU" b="1" dirty="0" smtClean="0"/>
              <a:t>Т, Сарджент </a:t>
            </a:r>
            <a:r>
              <a:rPr lang="ru-RU" dirty="0" smtClean="0"/>
              <a:t>(Т. </a:t>
            </a:r>
            <a:r>
              <a:rPr lang="ru-RU" dirty="0" err="1" smtClean="0"/>
              <a:t>Sargent</a:t>
            </a:r>
            <a:r>
              <a:rPr lang="ru-RU" dirty="0" smtClean="0"/>
              <a:t>) (справа)). Одна на этих теорий объясняет увеличение безработицы в периоды рецессии тем, что сами рабочие удерживают зарплату на слишком высоком уровне.</a:t>
            </a:r>
          </a:p>
        </p:txBody>
      </p:sp>
      <p:pic>
        <p:nvPicPr>
          <p:cNvPr id="1026" name="Picture 2"/>
          <p:cNvPicPr>
            <a:picLocks noChangeAspect="1" noChangeArrowheads="1"/>
          </p:cNvPicPr>
          <p:nvPr/>
        </p:nvPicPr>
        <p:blipFill>
          <a:blip r:embed="rId2" cstate="print"/>
          <a:srcRect/>
          <a:stretch>
            <a:fillRect/>
          </a:stretch>
        </p:blipFill>
        <p:spPr bwMode="auto">
          <a:xfrm>
            <a:off x="467545" y="2780929"/>
            <a:ext cx="2664296" cy="3813866"/>
          </a:xfrm>
          <a:prstGeom prst="round2DiagRect">
            <a:avLst/>
          </a:prstGeom>
          <a:noFill/>
          <a:ln w="9525">
            <a:noFill/>
            <a:miter lim="800000"/>
            <a:headEnd/>
            <a:tailEnd/>
          </a:ln>
        </p:spPr>
      </p:pic>
      <p:pic>
        <p:nvPicPr>
          <p:cNvPr id="1027" name="Picture 3"/>
          <p:cNvPicPr>
            <a:picLocks noChangeAspect="1" noChangeArrowheads="1"/>
          </p:cNvPicPr>
          <p:nvPr/>
        </p:nvPicPr>
        <p:blipFill>
          <a:blip r:embed="rId3" cstate="print">
            <a:grayscl/>
          </a:blip>
          <a:srcRect/>
          <a:stretch>
            <a:fillRect/>
          </a:stretch>
        </p:blipFill>
        <p:spPr bwMode="auto">
          <a:xfrm>
            <a:off x="3203848" y="2780928"/>
            <a:ext cx="2820018" cy="3816424"/>
          </a:xfrm>
          <a:prstGeom prst="round2Diag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6156176" y="2780928"/>
            <a:ext cx="2625700" cy="3816424"/>
          </a:xfrm>
          <a:prstGeom prst="round2Diag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Содержимое 3"/>
          <p:cNvSpPr txBox="1">
            <a:spLocks noGrp="1"/>
          </p:cNvSpPr>
          <p:nvPr>
            <p:ph type="body" idx="4294967295"/>
          </p:nvPr>
        </p:nvSpPr>
        <p:spPr>
          <a:xfrm>
            <a:off x="0" y="4797425"/>
            <a:ext cx="8204200" cy="1501775"/>
          </a:xfrm>
          <a:prstGeom prst="rect">
            <a:avLst/>
          </a:prstGeom>
          <a:noFill/>
        </p:spPr>
        <p:txBody>
          <a:bodyPr wrap="square" rtlCol="0">
            <a:spAutoFit/>
          </a:bodyPr>
          <a:lstStyle/>
          <a:p>
            <a:pPr indent="292100" algn="just">
              <a:buNone/>
            </a:pPr>
            <a:r>
              <a:rPr lang="ru-RU" i="1" dirty="0" smtClean="0"/>
              <a:t>	</a:t>
            </a:r>
            <a:r>
              <a:rPr lang="ru-RU" sz="2800" i="1" dirty="0" smtClean="0"/>
              <a:t>Не звезды, милый Брут, а сами мы виновны в том, что сделались рабами.</a:t>
            </a:r>
            <a:endParaRPr lang="ru-RU" sz="2800" i="1" dirty="0"/>
          </a:p>
          <a:p>
            <a:pPr algn="r">
              <a:buNone/>
            </a:pPr>
            <a:r>
              <a:rPr lang="ru-RU" sz="2800" i="1" dirty="0" smtClean="0"/>
              <a:t>Уильям Шекспир.</a:t>
            </a:r>
            <a:endParaRPr lang="ru-RU" dirty="0"/>
          </a:p>
        </p:txBody>
      </p:sp>
      <p:pic>
        <p:nvPicPr>
          <p:cNvPr id="1029" name="Picture 5"/>
          <p:cNvPicPr>
            <a:picLocks noChangeAspect="1" noChangeArrowheads="1"/>
          </p:cNvPicPr>
          <p:nvPr/>
        </p:nvPicPr>
        <p:blipFill>
          <a:blip r:embed="rId2" cstate="print">
            <a:grayscl/>
          </a:blip>
          <a:srcRect/>
          <a:stretch>
            <a:fillRect/>
          </a:stretch>
        </p:blipFill>
        <p:spPr bwMode="auto">
          <a:xfrm>
            <a:off x="1691680" y="332656"/>
            <a:ext cx="5832648" cy="4374486"/>
          </a:xfrm>
          <a:prstGeom prst="round2Diag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4294967295"/>
          </p:nvPr>
        </p:nvSpPr>
        <p:spPr>
          <a:xfrm>
            <a:off x="4427984" y="692696"/>
            <a:ext cx="4464050" cy="5976938"/>
          </a:xfrm>
        </p:spPr>
        <p:txBody>
          <a:bodyPr>
            <a:normAutofit fontScale="70000" lnSpcReduction="20000"/>
          </a:bodyPr>
          <a:lstStyle/>
          <a:p>
            <a:pPr marL="0" indent="384048" algn="just"/>
            <a:r>
              <a:rPr lang="ru-RU" dirty="0" smtClean="0"/>
              <a:t>Сторонники </a:t>
            </a:r>
            <a:r>
              <a:rPr lang="ru-RU" b="1" dirty="0" smtClean="0">
                <a:solidFill>
                  <a:schemeClr val="accent1">
                    <a:lumMod val="60000"/>
                    <a:lumOff val="40000"/>
                  </a:schemeClr>
                </a:solidFill>
                <a:effectLst>
                  <a:outerShdw blurRad="38100" dist="38100" dir="2700000" algn="tl">
                    <a:srgbClr val="000000">
                      <a:alpha val="43137"/>
                    </a:srgbClr>
                  </a:outerShdw>
                </a:effectLst>
              </a:rPr>
              <a:t>теории реального экономическом цикла</a:t>
            </a:r>
            <a:r>
              <a:rPr lang="ru-RU" dirty="0" smtClean="0"/>
              <a:t> утверждают, что инновации или резкие изменения производительности в одном из секторов могут распространиться на всю экономическую систему и спровоцировать колебания (об этом говорил еще в начале века </a:t>
            </a:r>
            <a:r>
              <a:rPr lang="ru-RU" b="1" dirty="0" smtClean="0"/>
              <a:t>И. </a:t>
            </a:r>
            <a:r>
              <a:rPr lang="ru-RU" b="1" dirty="0" err="1" smtClean="0"/>
              <a:t>Шумпетер</a:t>
            </a:r>
            <a:r>
              <a:rPr lang="ru-RU" b="1" dirty="0" smtClean="0"/>
              <a:t> </a:t>
            </a:r>
            <a:r>
              <a:rPr lang="ru-RU" dirty="0" smtClean="0"/>
              <a:t>(J. </a:t>
            </a:r>
            <a:r>
              <a:rPr lang="ru-RU" dirty="0" err="1" smtClean="0"/>
              <a:t>Schum-peter</a:t>
            </a:r>
            <a:r>
              <a:rPr lang="ru-RU" dirty="0" smtClean="0"/>
              <a:t>)). В соответствии с этим подходом экономические циклы порождаются исключительно изменениями совокупного спроса, а не совокупного предложения.</a:t>
            </a:r>
          </a:p>
          <a:p>
            <a:endParaRPr lang="ru-RU" dirty="0"/>
          </a:p>
        </p:txBody>
      </p:sp>
      <p:pic>
        <p:nvPicPr>
          <p:cNvPr id="2051" name="Picture 3"/>
          <p:cNvPicPr>
            <a:picLocks noChangeAspect="1" noChangeArrowheads="1"/>
          </p:cNvPicPr>
          <p:nvPr/>
        </p:nvPicPr>
        <p:blipFill>
          <a:blip r:embed="rId2" cstate="print"/>
          <a:srcRect/>
          <a:stretch>
            <a:fillRect/>
          </a:stretch>
        </p:blipFill>
        <p:spPr bwMode="auto">
          <a:xfrm>
            <a:off x="251520" y="692696"/>
            <a:ext cx="4008146" cy="5256584"/>
          </a:xfrm>
          <a:prstGeom prst="round2Diag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4294967295"/>
          </p:nvPr>
        </p:nvSpPr>
        <p:spPr>
          <a:xfrm>
            <a:off x="323528" y="260648"/>
            <a:ext cx="8496300" cy="6337300"/>
          </a:xfrm>
        </p:spPr>
        <p:txBody>
          <a:bodyPr>
            <a:normAutofit fontScale="62500" lnSpcReduction="20000"/>
          </a:bodyPr>
          <a:lstStyle/>
          <a:p>
            <a:pPr marL="0" indent="384048" algn="just"/>
            <a:r>
              <a:rPr lang="ru-RU" b="1" dirty="0" smtClean="0">
                <a:solidFill>
                  <a:schemeClr val="accent1">
                    <a:lumMod val="60000"/>
                    <a:lumOff val="40000"/>
                  </a:schemeClr>
                </a:solidFill>
                <a:effectLst>
                  <a:outerShdw blurRad="38100" dist="38100" dir="2700000" algn="tl">
                    <a:srgbClr val="000000">
                      <a:alpha val="43137"/>
                    </a:srgbClr>
                  </a:outerShdw>
                </a:effectLst>
              </a:rPr>
              <a:t>Шоки предложения </a:t>
            </a:r>
            <a:r>
              <a:rPr lang="ru-RU" dirty="0" smtClean="0"/>
              <a:t>имеют место в тех случаях, когда причиной циклов деловой активности являются скачки совокупного предложения (</a:t>
            </a:r>
            <a:r>
              <a:rPr lang="ru-RU" b="1" dirty="0" smtClean="0"/>
              <a:t>Р. Дж. Гордон</a:t>
            </a:r>
            <a:r>
              <a:rPr lang="ru-RU" dirty="0" smtClean="0"/>
              <a:t> (R. J. </a:t>
            </a:r>
            <a:r>
              <a:rPr lang="ru-RU" dirty="0" err="1" smtClean="0"/>
              <a:t>Gordon</a:t>
            </a:r>
            <a:r>
              <a:rPr lang="ru-RU" dirty="0" smtClean="0"/>
              <a:t>)). В качестве классического примера можно назвать энергетический кризис 70-х годов, когда резкий рост цен на нефть привел к сокращению совокупного предложения, росту инфляции и снижению объемов выпускаемой продукции и занятости. Некоторые экономисты полагают, что низкая инфляция и быстрый рост американской экономики в период с 1994 по 1997 годы объясняются благоприятными шоками предложения. На протяжении этого периода издержки производства росли достаточно медленно, поскольку высокий курс доллара снижал стоимость импорта, в то время как реорганизация системы здравоохранения привела к снижению стоимости труда в сфере предпринимательства за счет снижения роста дополнительных выплат к заработной плате.</a:t>
            </a:r>
          </a:p>
          <a:p>
            <a:pPr marL="0" indent="384048" algn="just">
              <a:buNone/>
            </a:pPr>
            <a:r>
              <a:rPr lang="ru-RU" dirty="0" smtClean="0"/>
              <a:t>Эти теории будут подробно проанализированы в последую­щих главах, но уже сейчас читателям следует запомнить перечень основных подходов, о которых было сказано выше.</a:t>
            </a:r>
          </a:p>
          <a:p>
            <a:pPr marL="0" indent="384048" algn="just">
              <a:buNone/>
            </a:pPr>
            <a:endParaRPr lang="ru-RU" dirty="0" smtClean="0"/>
          </a:p>
          <a:p>
            <a:pPr marL="0" indent="384048" algn="just">
              <a:buNone/>
            </a:pPr>
            <a:r>
              <a:rPr lang="ru-RU" b="1" dirty="0" smtClean="0">
                <a:solidFill>
                  <a:schemeClr val="accent1">
                    <a:lumMod val="60000"/>
                    <a:lumOff val="40000"/>
                  </a:schemeClr>
                </a:solidFill>
                <a:effectLst>
                  <a:outerShdw blurRad="38100" dist="38100" dir="2700000" algn="tl">
                    <a:srgbClr val="000000">
                      <a:alpha val="43137"/>
                    </a:srgbClr>
                  </a:outerShdw>
                </a:effectLst>
              </a:rPr>
              <a:t>Какая из этих теорий лучше всего объясняет причины и характер экономического цикла? Сейчас можно с уверенностью утверждать, что каждая из конкурирующих теорий содержит в себе некоторые элементы истины, но тем не менее среди них не найти ни одной универсальной. Оптимально только комбинированное использование нескольких теорий.</a:t>
            </a:r>
            <a:endParaRPr lang="ru-RU" b="1" dirty="0">
              <a:solidFill>
                <a:schemeClr val="accent1">
                  <a:lumMod val="60000"/>
                  <a:lumOff val="40000"/>
                </a:schemeClr>
              </a:solidFill>
              <a:effectLst>
                <a:outerShdw blurRad="38100" dist="38100" dir="2700000" algn="tl">
                  <a:srgbClr val="000000">
                    <a:alpha val="43137"/>
                  </a:srgbClr>
                </a:outerShdw>
              </a:effectLs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5536" y="260648"/>
            <a:ext cx="8229600" cy="1145282"/>
          </a:xfrm>
        </p:spPr>
        <p:txBody>
          <a:bodyPr>
            <a:normAutofit fontScale="90000"/>
          </a:bodyPr>
          <a:lstStyle/>
          <a:p>
            <a:pPr algn="r"/>
            <a:r>
              <a:rPr lang="ru-RU" b="1" dirty="0" smtClean="0"/>
              <a:t>Прогнозирование экономических циклов.</a:t>
            </a:r>
            <a:endParaRPr lang="ru-RU" b="1" dirty="0"/>
          </a:p>
        </p:txBody>
      </p:sp>
      <p:sp>
        <p:nvSpPr>
          <p:cNvPr id="3" name="Содержимое 2"/>
          <p:cNvSpPr>
            <a:spLocks noGrp="1"/>
          </p:cNvSpPr>
          <p:nvPr>
            <p:ph idx="1"/>
          </p:nvPr>
        </p:nvSpPr>
        <p:spPr>
          <a:xfrm>
            <a:off x="467544" y="1844824"/>
            <a:ext cx="8229600" cy="2808312"/>
          </a:xfrm>
        </p:spPr>
        <p:txBody>
          <a:bodyPr>
            <a:normAutofit fontScale="92500" lnSpcReduction="20000"/>
          </a:bodyPr>
          <a:lstStyle/>
          <a:p>
            <a:pPr marL="0" indent="384048" algn="just">
              <a:buNone/>
            </a:pPr>
            <a:r>
              <a:rPr lang="ru-RU" dirty="0" smtClean="0"/>
              <a:t>Для предсказания предстоящих изменений в экономике, экономисты разработали специальные методы прогнозирова­ния. Подобно фарам автомобиля, хороший прогноз освещает экономическую трассу и помогает специалистам приспосаб­ливать свои действия к экономическим условиям.</a:t>
            </a:r>
          </a:p>
          <a:p>
            <a:pPr>
              <a:buNone/>
            </a:pPr>
            <a:endParaRPr lang="ru-RU"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188640"/>
            <a:ext cx="8676456" cy="1289298"/>
          </a:xfrm>
        </p:spPr>
        <p:txBody>
          <a:bodyPr>
            <a:noAutofit/>
          </a:bodyPr>
          <a:lstStyle/>
          <a:p>
            <a:pPr marL="0" algn="r"/>
            <a:r>
              <a:rPr lang="ru-RU" sz="3600" b="1" dirty="0" smtClean="0"/>
              <a:t>Эконометрическое моделирование и прогнозирование.</a:t>
            </a:r>
            <a:endParaRPr lang="ru-RU" sz="3600" b="1" dirty="0"/>
          </a:p>
        </p:txBody>
      </p:sp>
      <p:sp>
        <p:nvSpPr>
          <p:cNvPr id="3" name="Содержимое 2"/>
          <p:cNvSpPr>
            <a:spLocks noGrp="1"/>
          </p:cNvSpPr>
          <p:nvPr>
            <p:ph idx="1"/>
          </p:nvPr>
        </p:nvSpPr>
        <p:spPr>
          <a:xfrm>
            <a:off x="467544" y="1844824"/>
            <a:ext cx="8229600" cy="4104456"/>
          </a:xfrm>
        </p:spPr>
        <p:txBody>
          <a:bodyPr>
            <a:normAutofit fontScale="77500" lnSpcReduction="20000"/>
          </a:bodyPr>
          <a:lstStyle/>
          <a:p>
            <a:pPr marL="0" indent="384048" algn="just">
              <a:buNone/>
            </a:pPr>
            <a:r>
              <a:rPr lang="ru-RU" dirty="0" smtClean="0"/>
              <a:t>Раньше экономисты пытались заглянуть в будущее, изучая такие легкодоступные данные, как количество денег, объемы железнодорожных перевозок и производства стали. Так, сокращение объемов производства стали явно свидетельствовало о том, что предприятия сократили объем своих закупок, значит, в экономике скоро качнется спад. Со временем этот подход был формализован путем объединения отдельных статистических данных в "индекс опережающих индикаторов</a:t>
            </a:r>
            <a:r>
              <a:rPr lang="en-US" dirty="0" smtClean="0"/>
              <a:t>”</a:t>
            </a:r>
            <a:r>
              <a:rPr lang="ru-RU" dirty="0" smtClean="0"/>
              <a:t>. Несмотря на то, что этот индекс имеет свои недостатки, он все же позволяет заранее узнать, к какому состоянию движется экономика — подъему или спаду.</a:t>
            </a:r>
          </a:p>
          <a:p>
            <a:pPr>
              <a:buNone/>
            </a:pPr>
            <a:endParaRPr lang="ru-RU"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4294967295"/>
          </p:nvPr>
        </p:nvSpPr>
        <p:spPr>
          <a:xfrm>
            <a:off x="467544" y="260648"/>
            <a:ext cx="8229600" cy="3312368"/>
          </a:xfrm>
        </p:spPr>
        <p:txBody>
          <a:bodyPr>
            <a:normAutofit fontScale="62500" lnSpcReduction="20000"/>
          </a:bodyPr>
          <a:lstStyle/>
          <a:p>
            <a:pPr marL="0" indent="384048" algn="just">
              <a:buNone/>
            </a:pPr>
            <a:r>
              <a:rPr lang="ru-RU" dirty="0" smtClean="0"/>
              <a:t>Для составления более детальных прогнозов экономисты используют компьютеризированные модели эконометрического прогнозирования, Под </a:t>
            </a:r>
            <a:r>
              <a:rPr lang="ru-RU" b="1" dirty="0" smtClean="0">
                <a:solidFill>
                  <a:schemeClr val="accent1">
                    <a:lumMod val="60000"/>
                    <a:lumOff val="40000"/>
                  </a:schemeClr>
                </a:solidFill>
                <a:effectLst>
                  <a:outerShdw blurRad="38100" dist="38100" dir="2700000" algn="tl">
                    <a:srgbClr val="000000">
                      <a:alpha val="43137"/>
                    </a:srgbClr>
                  </a:outerShdw>
                </a:effectLst>
              </a:rPr>
              <a:t>эконометрической моделью</a:t>
            </a:r>
            <a:r>
              <a:rPr lang="ru-RU" dirty="0" smtClean="0"/>
              <a:t> понимается набор уравнений, который представляет поведение экономики с помощью оценки накопленных за прошлые годы сведений. Первопроходцами в этой области были </a:t>
            </a:r>
            <a:r>
              <a:rPr lang="ru-RU" b="1" dirty="0" smtClean="0"/>
              <a:t>Ян </a:t>
            </a:r>
            <a:r>
              <a:rPr lang="ru-RU" b="1" dirty="0" err="1" smtClean="0"/>
              <a:t>Тинберген</a:t>
            </a:r>
            <a:r>
              <a:rPr lang="ru-RU" b="1" dirty="0" smtClean="0"/>
              <a:t> </a:t>
            </a:r>
            <a:r>
              <a:rPr lang="ru-RU" dirty="0" smtClean="0"/>
              <a:t>(</a:t>
            </a:r>
            <a:r>
              <a:rPr lang="ru-RU" dirty="0" err="1" smtClean="0"/>
              <a:t>Jan</a:t>
            </a:r>
            <a:r>
              <a:rPr lang="ru-RU" dirty="0" smtClean="0"/>
              <a:t> </a:t>
            </a:r>
            <a:r>
              <a:rPr lang="en-US" dirty="0" smtClean="0"/>
              <a:t>Ti</a:t>
            </a:r>
            <a:r>
              <a:rPr lang="ru-RU" dirty="0" err="1" smtClean="0"/>
              <a:t>nbergen</a:t>
            </a:r>
            <a:r>
              <a:rPr lang="ru-RU" dirty="0" smtClean="0"/>
              <a:t>) (слева) из Нидерландов и </a:t>
            </a:r>
            <a:r>
              <a:rPr lang="ru-RU" b="1" dirty="0" err="1" smtClean="0"/>
              <a:t>Лоуренс</a:t>
            </a:r>
            <a:r>
              <a:rPr lang="ru-RU" b="1" dirty="0" smtClean="0"/>
              <a:t> </a:t>
            </a:r>
            <a:r>
              <a:rPr lang="ru-RU" b="1" dirty="0" err="1" smtClean="0"/>
              <a:t>Кляйн</a:t>
            </a:r>
            <a:r>
              <a:rPr lang="ru-RU" b="1" dirty="0" smtClean="0"/>
              <a:t> </a:t>
            </a:r>
            <a:r>
              <a:rPr lang="ru-RU" dirty="0" smtClean="0"/>
              <a:t>(</a:t>
            </a:r>
            <a:r>
              <a:rPr lang="ru-RU" dirty="0" err="1" smtClean="0"/>
              <a:t>Lawrence</a:t>
            </a:r>
            <a:r>
              <a:rPr lang="ru-RU" dirty="0" smtClean="0"/>
              <a:t> </a:t>
            </a:r>
            <a:r>
              <a:rPr lang="ru-RU" dirty="0" err="1" smtClean="0"/>
              <a:t>Klein</a:t>
            </a:r>
            <a:r>
              <a:rPr lang="ru-RU" dirty="0" smtClean="0"/>
              <a:t>) (справа) из Университета Пенсильвании (за создание эмпирических моделей макроэкономики они получили Нобелевскую премию). В настоящее время в эконометрии существует целое направле­ние, приверженцы которого разрабатывают макроэкономические модели и составляют прогнозы будущего экономики.</a:t>
            </a:r>
            <a:endParaRPr lang="ru-RU" dirty="0"/>
          </a:p>
        </p:txBody>
      </p:sp>
      <p:pic>
        <p:nvPicPr>
          <p:cNvPr id="1027" name="Picture 3"/>
          <p:cNvPicPr>
            <a:picLocks noChangeAspect="1" noChangeArrowheads="1"/>
          </p:cNvPicPr>
          <p:nvPr/>
        </p:nvPicPr>
        <p:blipFill>
          <a:blip r:embed="rId2" cstate="print"/>
          <a:srcRect/>
          <a:stretch>
            <a:fillRect/>
          </a:stretch>
        </p:blipFill>
        <p:spPr bwMode="auto">
          <a:xfrm>
            <a:off x="3923928" y="3501008"/>
            <a:ext cx="4644516" cy="3096344"/>
          </a:xfrm>
          <a:prstGeom prst="round2DiagRect">
            <a:avLst/>
          </a:prstGeom>
          <a:noFill/>
          <a:ln w="9525">
            <a:noFill/>
            <a:miter lim="800000"/>
            <a:headEnd/>
            <a:tailEnd/>
          </a:ln>
        </p:spPr>
      </p:pic>
      <p:pic>
        <p:nvPicPr>
          <p:cNvPr id="1026" name="Picture 2"/>
          <p:cNvPicPr>
            <a:picLocks noChangeAspect="1" noChangeArrowheads="1"/>
          </p:cNvPicPr>
          <p:nvPr/>
        </p:nvPicPr>
        <p:blipFill>
          <a:blip r:embed="rId3" cstate="print">
            <a:grayscl/>
          </a:blip>
          <a:srcRect/>
          <a:stretch>
            <a:fillRect/>
          </a:stretch>
        </p:blipFill>
        <p:spPr bwMode="auto">
          <a:xfrm>
            <a:off x="611560" y="3489006"/>
            <a:ext cx="3744416" cy="3120347"/>
          </a:xfrm>
          <a:prstGeom prst="round2Diag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4294967295"/>
          </p:nvPr>
        </p:nvSpPr>
        <p:spPr>
          <a:xfrm>
            <a:off x="251520" y="449262"/>
            <a:ext cx="8642350" cy="6408738"/>
          </a:xfrm>
        </p:spPr>
        <p:txBody>
          <a:bodyPr>
            <a:normAutofit fontScale="70000" lnSpcReduction="20000"/>
          </a:bodyPr>
          <a:lstStyle/>
          <a:p>
            <a:pPr marL="0" indent="384048" algn="just"/>
            <a:r>
              <a:rPr lang="ru-RU" b="1" dirty="0" smtClean="0">
                <a:solidFill>
                  <a:schemeClr val="accent1">
                    <a:lumMod val="60000"/>
                    <a:lumOff val="40000"/>
                  </a:schemeClr>
                </a:solidFill>
                <a:effectLst>
                  <a:outerShdw blurRad="38100" dist="38100" dir="2700000" algn="tl">
                    <a:srgbClr val="000000">
                      <a:alpha val="43137"/>
                    </a:srgbClr>
                  </a:outerShdw>
                </a:effectLst>
              </a:rPr>
              <a:t>Каким образом создаются компьютерные модели экономики? </a:t>
            </a:r>
            <a:r>
              <a:rPr lang="ru-RU" dirty="0" smtClean="0"/>
              <a:t>Обычно специалисты в этой области начинают с создания аналитической системы, которая содержит уравнения, описывающие поведение как совокупного спроса, так и совокупного предложения. С помощью методов современной эконометрии каждое уравнение максимально приближается к имеющимся статистическим данным для того, чтобы получить оценки важнейших параметров (таких как </a:t>
            </a:r>
            <a:r>
              <a:rPr lang="ru-RU" i="1" dirty="0" smtClean="0"/>
              <a:t>MPС</a:t>
            </a:r>
            <a:r>
              <a:rPr lang="ru-RU" dirty="0" smtClean="0"/>
              <a:t> наклон кривой функции спроса на инвестиции и т.д.). К тому же, на каждой стадии моделирования разработчики, исходя из своего собственного опыта и здравого смысла, оценивают степень приемлемости полученных результатов.</a:t>
            </a:r>
          </a:p>
          <a:p>
            <a:pPr marL="0" indent="384048" algn="just">
              <a:buNone/>
            </a:pPr>
            <a:r>
              <a:rPr lang="ru-RU" dirty="0" smtClean="0"/>
              <a:t>Наконец построение модели завершено, и она предстает в виде системы уравнений. Небольшие модели включают в себя от одного до двух дюжин уравнений. Современные системы прогнозирования могут насчитывать от нескольких сот до 10 ООО переменных. После определения всех наиболее важных экзогенных и стратегических переменных (численность населения, сумма государственных расходов, ставки налогообложения, параметры кредитно-денежной политики) система уравнений позволит предсказывать возможное поведение важнейших экономических показателей в будущем.</a:t>
            </a:r>
          </a:p>
          <a:p>
            <a:pPr marL="0" indent="384048" algn="just">
              <a:buNone/>
            </a:pPr>
            <a:endParaRPr lang="ru-RU"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4294967295"/>
          </p:nvPr>
        </p:nvSpPr>
        <p:spPr>
          <a:xfrm>
            <a:off x="467544" y="260648"/>
            <a:ext cx="8229600" cy="3024188"/>
          </a:xfrm>
        </p:spPr>
        <p:txBody>
          <a:bodyPr>
            <a:normAutofit fontScale="62500" lnSpcReduction="20000"/>
          </a:bodyPr>
          <a:lstStyle/>
          <a:p>
            <a:pPr marL="0" indent="384048" algn="just">
              <a:buNone/>
            </a:pPr>
            <a:r>
              <a:rPr lang="ru-RU" dirty="0" smtClean="0"/>
              <a:t>При обычных обстоятельствах прогнозы позволяют достаточно точно оценить перспективы. В иные времена, особенно тогда, когда происходят значительные события в политической жизни, прогнозирование становится рискованным занятием. На Рис. 4 показаны результаты недавнего исследования прогнозов реального ВВП (или ранее — ВНП). сделанные известными организациями США. В качестве отправной точки анализа результатов нескольких исследований был использован "наивный прогноз", в котором прогнозируемые темпы роста объема производства в следующем году считались равными темпам роста в текущем году.</a:t>
            </a:r>
            <a:endParaRPr lang="ru-RU" dirty="0"/>
          </a:p>
        </p:txBody>
      </p:sp>
      <p:graphicFrame>
        <p:nvGraphicFramePr>
          <p:cNvPr id="5" name="Диаграмма 4"/>
          <p:cNvGraphicFramePr/>
          <p:nvPr/>
        </p:nvGraphicFramePr>
        <p:xfrm>
          <a:off x="395536" y="2794000"/>
          <a:ext cx="8748464" cy="387536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4294967295"/>
          </p:nvPr>
        </p:nvSpPr>
        <p:spPr>
          <a:xfrm>
            <a:off x="539552" y="404664"/>
            <a:ext cx="8229600" cy="6049962"/>
          </a:xfrm>
        </p:spPr>
        <p:txBody>
          <a:bodyPr>
            <a:normAutofit fontScale="77500" lnSpcReduction="20000"/>
          </a:bodyPr>
          <a:lstStyle/>
          <a:p>
            <a:pPr marL="0" indent="384048" algn="just">
              <a:buNone/>
            </a:pPr>
            <a:r>
              <a:rPr lang="ru-RU" dirty="0" smtClean="0"/>
              <a:t>Как показывает диаграмма, ученые постоянно предоставляли более точные прогнозы. В первые два десятилетия средняя ошибка прогноза, сделанного профессионалами, была менее, чем в два раза меньше, чем ошибка при наивном прогнозе, тогда как в 70-е и 80-е годы величина ошибки профессионалов стала более, чем в два раза меньше ошибки при наивном подходе. Рис. 4 позволяет увидеть еще одну особенность изменения уровня нестабильности в различные периоды времени, причем оказывается, что 50-е и 70-е годы были относительно неустойчивыми, тогда как 60-е и 80-е — сравнительно спокойными. Не остается сомнений в том, что прогнозирование в нашем нестабильном мире — это скорее искусство, чем наука. И все же сила экономического прогнозирования такова, что год от года прогнозы ученых-профессионалов становятся все более точными по сравнению с теми, кто использует несистематические или ненаучные подходы.</a:t>
            </a:r>
          </a:p>
          <a:p>
            <a:pPr>
              <a:buNone/>
            </a:pPr>
            <a:endParaRPr lang="ru-RU"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67494"/>
            <a:ext cx="8229600" cy="1145282"/>
          </a:xfrm>
        </p:spPr>
        <p:txBody>
          <a:bodyPr>
            <a:normAutofit fontScale="90000"/>
          </a:bodyPr>
          <a:lstStyle/>
          <a:p>
            <a:pPr algn="r"/>
            <a:r>
              <a:rPr lang="ru-RU" b="1" dirty="0" smtClean="0"/>
              <a:t>Основы анализа совокупного спроса.</a:t>
            </a:r>
            <a:endParaRPr lang="ru-RU" b="1" dirty="0"/>
          </a:p>
        </p:txBody>
      </p:sp>
      <p:sp>
        <p:nvSpPr>
          <p:cNvPr id="3" name="Содержимое 2"/>
          <p:cNvSpPr>
            <a:spLocks noGrp="1"/>
          </p:cNvSpPr>
          <p:nvPr>
            <p:ph idx="1"/>
          </p:nvPr>
        </p:nvSpPr>
        <p:spPr>
          <a:xfrm>
            <a:off x="457200" y="1628800"/>
            <a:ext cx="8229600" cy="4826008"/>
          </a:xfrm>
        </p:spPr>
        <p:txBody>
          <a:bodyPr>
            <a:normAutofit fontScale="62500" lnSpcReduction="20000"/>
          </a:bodyPr>
          <a:lstStyle/>
          <a:p>
            <a:pPr marL="0" indent="384048" algn="just"/>
            <a:r>
              <a:rPr lang="ru-RU" dirty="0" smtClean="0"/>
              <a:t>В первой половине этой главы были описаны кратковременные колебания в объемах производства, занятости и уровне цен, с помощью которых в рыночной экономике характеризуются экономические циклы. Кроме того, мы показали, как изменения совокупного спроса могут повлиять на циклическую динамику.</a:t>
            </a:r>
          </a:p>
          <a:p>
            <a:pPr marL="0" indent="384048" algn="just">
              <a:buNone/>
            </a:pPr>
            <a:r>
              <a:rPr lang="ru-RU" dirty="0" smtClean="0"/>
              <a:t>Со временем основы анализа совокупного спроса были разработаны более детально. Но каковы его основные компоненты? И каким образом взаимодействие совокупного спроса и совокупного предложения определяет объемы производства и уровень цен? Что представляет собой </a:t>
            </a:r>
            <a:r>
              <a:rPr lang="ru-RU" dirty="0" err="1" smtClean="0"/>
              <a:t>кейнсианская</a:t>
            </a:r>
            <a:r>
              <a:rPr lang="ru-RU" dirty="0" smtClean="0"/>
              <a:t> теория определения объемов производства и как она может помочь разобраться в причинах колебаний ВВП в краткосрочном периоде? Эти вопросы уже были рассмотрены во введении в макроэкономику, сделанном в главе 20. А теперь, для того, чтобы лучше уяснить действие сил, движущих экономику вперед, нам предстоит уделить внимание детальному анализу совокупного спроса. В следующей главе мы выведем простейшую модель изменения совокупного спроса — </a:t>
            </a:r>
            <a:r>
              <a:rPr lang="ru-RU" dirty="0" err="1" smtClean="0"/>
              <a:t>мультипликаторную</a:t>
            </a:r>
            <a:r>
              <a:rPr lang="ru-RU" dirty="0" smtClean="0"/>
              <a:t>.</a:t>
            </a:r>
            <a:endParaRPr lang="ru-RU"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4294967295"/>
          </p:nvPr>
        </p:nvSpPr>
        <p:spPr>
          <a:xfrm>
            <a:off x="467544" y="404664"/>
            <a:ext cx="8229600" cy="6049962"/>
          </a:xfrm>
        </p:spPr>
        <p:txBody>
          <a:bodyPr>
            <a:normAutofit fontScale="77500" lnSpcReduction="20000"/>
          </a:bodyPr>
          <a:lstStyle/>
          <a:p>
            <a:pPr marL="0" indent="384048" algn="just">
              <a:buNone/>
            </a:pPr>
            <a:r>
              <a:rPr lang="ru-RU" b="1" dirty="0" smtClean="0"/>
              <a:t>Совокупный спрос</a:t>
            </a:r>
            <a:r>
              <a:rPr lang="ru-RU" dirty="0" smtClean="0"/>
              <a:t> (</a:t>
            </a:r>
            <a:r>
              <a:rPr lang="ru-RU" i="1" dirty="0" smtClean="0"/>
              <a:t>AD</a:t>
            </a:r>
            <a:r>
              <a:rPr lang="ru-RU" dirty="0" smtClean="0"/>
              <a:t>) — это общее или суммарное количество продукции, которое может быть куплено при данном уровне цен и при прочих равных условиях. Совокупный спрос представляет собой величину желательных расходов на потребление, частные внутренние инвестиции, государствен­ные закупки товаров и услуг, а также на чистый экспорт. Он состоит из четырех компонентов.</a:t>
            </a:r>
          </a:p>
          <a:p>
            <a:pPr marL="0" indent="384048" algn="just"/>
            <a:r>
              <a:rPr lang="ru-RU" b="1" dirty="0" smtClean="0"/>
              <a:t>Потребление.</a:t>
            </a:r>
            <a:r>
              <a:rPr lang="ru-RU" dirty="0" smtClean="0"/>
              <a:t> Как мы видели в предыдущей главе, объем по­требления (С), прежде всего, определяется величиной располагаемого дохода, который равен личному доходу частных лиц за вычетом налогов. Другими факторами, влияющими на долгосрочные тенденции динамики потребления, являются величина доходов, накопленное богатство и уровень цен. Анализ совокупного спроса сосредоточен на факторах, определяющих уровень реального потребления (т.е. номинальному уровню потребления, разделенному на индекс потребительских цен).</a:t>
            </a:r>
          </a:p>
          <a:p>
            <a:pPr marL="0" indent="384048" algn="just">
              <a:buNone/>
            </a:pPr>
            <a:endParaRPr lang="ru-RU"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Содержимое 7"/>
          <p:cNvSpPr>
            <a:spLocks noGrp="1"/>
          </p:cNvSpPr>
          <p:nvPr>
            <p:ph idx="4294967295"/>
          </p:nvPr>
        </p:nvSpPr>
        <p:spPr>
          <a:xfrm>
            <a:off x="0" y="260350"/>
            <a:ext cx="8686800" cy="6194425"/>
          </a:xfrm>
        </p:spPr>
        <p:txBody>
          <a:bodyPr>
            <a:normAutofit fontScale="70000" lnSpcReduction="20000"/>
          </a:bodyPr>
          <a:lstStyle/>
          <a:p>
            <a:pPr indent="384048" algn="just">
              <a:buNone/>
            </a:pPr>
            <a:r>
              <a:rPr lang="ru-RU" dirty="0" smtClean="0"/>
              <a:t>История американского капитализма - это история чередующихся периодов бума и депрессии, спада и подъема. Иногда экономические условия чрезвычайно благоприятны, на рынке труда открывается множество вакансий, заводы работают в три смены, инфляция растет, но и размеры прибыли тоже. Такой экономический подъем был отмечен в середине 90-х годов. В другие времена товары оседают на складах, тяжело найти работу, прибыли сокращаются. Иногда такие периоды спада продолжаются недолго и не имеют серьезных последствий, как это было в 1990-1991 годах, в то время как в случаях, подобных Великой депрессии, спад имеет продолжительный и весьма болезненный характер. Такие колебания называются экономическими циклами (деловыми циклами), которые мы и рассмотрим в первой части этой главы.</a:t>
            </a:r>
          </a:p>
          <a:p>
            <a:pPr indent="384048" algn="just">
              <a:buNone/>
            </a:pPr>
            <a:r>
              <a:rPr lang="ru-RU" dirty="0" smtClean="0"/>
              <a:t>Одной из центральных проблем макроэкономики является понимание сущности экономических циклов. Мы хотим понять их отличительные признаки, уяснить, что является их причиной, и каким образом государственная политика может смягчить их негативные последствия. Вплоть до 80-х годов нашего века экономисты слабо разбирались в причинах возник­новения деловых циклов.</a:t>
            </a:r>
            <a:endParaRPr lang="ru-RU"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4294967295"/>
          </p:nvPr>
        </p:nvSpPr>
        <p:spPr>
          <a:xfrm>
            <a:off x="395536" y="332656"/>
            <a:ext cx="8229600" cy="6121400"/>
          </a:xfrm>
        </p:spPr>
        <p:txBody>
          <a:bodyPr>
            <a:normAutofit fontScale="70000" lnSpcReduction="20000"/>
          </a:bodyPr>
          <a:lstStyle/>
          <a:p>
            <a:pPr marL="0" indent="384048" algn="just"/>
            <a:r>
              <a:rPr lang="ru-RU" b="1" dirty="0" smtClean="0"/>
              <a:t>Инвестиции.</a:t>
            </a:r>
            <a:r>
              <a:rPr lang="ru-RU" dirty="0" smtClean="0"/>
              <a:t> Инвестиции (</a:t>
            </a:r>
            <a:r>
              <a:rPr lang="ru-RU" i="1" dirty="0" smtClean="0"/>
              <a:t>I)</a:t>
            </a:r>
            <a:r>
              <a:rPr lang="ru-RU" dirty="0" smtClean="0"/>
              <a:t> включают в себя частные закупки зданий и сооружений, оборудования, а также накопление товарно-материальных запасов. В главе 22 мы показали, что решающими факторами при определении объема инвестиций окалываются уровень выпуска, стоимость капитала (определяемая проводимой налоговой политикой, а также учетная ставка и другие финансовые условия) и ожидания относительно будущей конъюнктуры. Но наибольшее влияние на инвестиции оказывает кредитно-денежная политика государства.</a:t>
            </a:r>
          </a:p>
          <a:p>
            <a:pPr marL="0" indent="384048" algn="just"/>
            <a:r>
              <a:rPr lang="ru-RU" b="1" dirty="0" smtClean="0"/>
              <a:t>Государственные закупки</a:t>
            </a:r>
            <a:r>
              <a:rPr lang="ru-RU" dirty="0" smtClean="0"/>
              <a:t>. В качестве третьего компонента совокупного спроса выступают государственные закупки товаров и услуг </a:t>
            </a:r>
            <a:r>
              <a:rPr lang="en-US" dirty="0" smtClean="0"/>
              <a:t>(G).</a:t>
            </a:r>
            <a:r>
              <a:rPr lang="ru-RU" dirty="0" smtClean="0"/>
              <a:t> К ним относятся операции по закупке правительством таких товаров, как танкеры или </a:t>
            </a:r>
            <a:r>
              <a:rPr lang="ru-RU" dirty="0" err="1" smtClean="0"/>
              <a:t>дорожностроителъное</a:t>
            </a:r>
            <a:r>
              <a:rPr lang="ru-RU" dirty="0" smtClean="0"/>
              <a:t> оборудование, а также оплата труда присяжных заседателей и учителей, работающих в государственных учреждениях. В отличие от частного потребления и инвести­ций, этот компонент совокупного, спроса определяется непосредственно правительственным решением о структуре своих расходов. Когда Пентагон покупает новый истребитель, сумма этой покупки сразу же прибавляется к ВВП.</a:t>
            </a:r>
          </a:p>
          <a:p>
            <a:pPr marL="0" indent="384048" algn="just"/>
            <a:endParaRPr lang="ru-RU"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4294967295"/>
          </p:nvPr>
        </p:nvSpPr>
        <p:spPr>
          <a:xfrm>
            <a:off x="395536" y="548680"/>
            <a:ext cx="8424936" cy="5112568"/>
          </a:xfrm>
        </p:spPr>
        <p:txBody>
          <a:bodyPr>
            <a:normAutofit fontScale="77500" lnSpcReduction="20000"/>
          </a:bodyPr>
          <a:lstStyle/>
          <a:p>
            <a:pPr marL="0" indent="384048" algn="just"/>
            <a:r>
              <a:rPr lang="ru-RU" b="1" dirty="0" smtClean="0"/>
              <a:t>Чистый экспорт</a:t>
            </a:r>
            <a:r>
              <a:rPr lang="ru-RU" dirty="0" smtClean="0"/>
              <a:t>. Последним компонентом совокупного спроса является чистый экспорт (X), который равен разности между стоимостью экспорта и импорта. Объем импорта зависит от величины национального дохода и объема производства внутри страны, от соотношения цен на внутреннем и внешнем рынках и от обменного курса национальной валюты. Экспорт (который является импортом для других стран) - это зеркальное отображение импорта. Его величина определяется, соответственно, доходами и объемом производства других стран, соотношением цен и обменным курсом других валют. Таким образом, величина чистого экспорта определяется такими факторами, как доходы внутри страны и за рубежом, соотношение цен и валютный курс.</a:t>
            </a:r>
          </a:p>
          <a:p>
            <a:endParaRPr lang="ru-RU"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4294967295"/>
          </p:nvPr>
        </p:nvSpPr>
        <p:spPr>
          <a:xfrm>
            <a:off x="395536" y="260648"/>
            <a:ext cx="8229600" cy="2160588"/>
          </a:xfrm>
        </p:spPr>
        <p:txBody>
          <a:bodyPr>
            <a:normAutofit fontScale="62500" lnSpcReduction="20000"/>
          </a:bodyPr>
          <a:lstStyle/>
          <a:p>
            <a:pPr marL="0" indent="384048" algn="just">
              <a:buNone/>
            </a:pPr>
            <a:r>
              <a:rPr lang="ru-RU" dirty="0" smtClean="0"/>
              <a:t>На Рис. 5 показан совокупный спрос (кривая </a:t>
            </a:r>
            <a:r>
              <a:rPr lang="en-US" dirty="0" smtClean="0"/>
              <a:t>AD</a:t>
            </a:r>
            <a:r>
              <a:rPr lang="ru-RU" dirty="0" smtClean="0"/>
              <a:t>) и его четыре компонента. При определенном уровне цен Р мы можем выяснить соответствующие значения следующих величин: объемов потребления, инвестиций, государственных закупок и чистого экспорта, которые в сумме и составляют ВВП или </a:t>
            </a:r>
            <a:r>
              <a:rPr lang="en-US" dirty="0" smtClean="0"/>
              <a:t>Q.</a:t>
            </a:r>
            <a:r>
              <a:rPr lang="ru-RU" dirty="0" smtClean="0"/>
              <a:t> Эти четыре потока расходов на данном ценовом уровне и дают в сумме величину совокупных расходов (или совокупного спроса).</a:t>
            </a:r>
            <a:endParaRPr lang="ru-RU" dirty="0"/>
          </a:p>
        </p:txBody>
      </p:sp>
      <p:sp>
        <p:nvSpPr>
          <p:cNvPr id="5" name="Содержимое 2"/>
          <p:cNvSpPr txBox="1">
            <a:spLocks/>
          </p:cNvSpPr>
          <p:nvPr/>
        </p:nvSpPr>
        <p:spPr>
          <a:xfrm>
            <a:off x="4139952" y="2492896"/>
            <a:ext cx="4824536" cy="4104456"/>
          </a:xfrm>
          <a:prstGeom prst="rect">
            <a:avLst/>
          </a:prstGeom>
        </p:spPr>
        <p:txBody>
          <a:bodyPr vert="horz" anchor="t">
            <a:normAutofit fontScale="62500" lnSpcReduction="20000"/>
          </a:bodyPr>
          <a:lstStyle/>
          <a:p>
            <a:r>
              <a:rPr lang="ru-RU" sz="3200" b="1" dirty="0" smtClean="0"/>
              <a:t>Рис. 5. </a:t>
            </a:r>
            <a:r>
              <a:rPr lang="ru-RU" sz="3200" dirty="0" smtClean="0"/>
              <a:t>Компоненты совокупного спроса</a:t>
            </a:r>
            <a:r>
              <a:rPr lang="en-US" sz="3200" dirty="0" smtClean="0"/>
              <a:t>.</a:t>
            </a:r>
            <a:endParaRPr lang="ru-RU" sz="3200" dirty="0" smtClean="0"/>
          </a:p>
          <a:p>
            <a:r>
              <a:rPr lang="ru-RU" sz="3200" dirty="0" smtClean="0"/>
              <a:t>Смещение кривой совокупного спроса может происходить в результате изменений макроэкономической политики (количества денег, находящихся в обращении, государственных расходов или ставок налогообложения) или изменения экзогенных переменных (объема производства в зарубежных странах, что затронет в конечном итоге объем экспорта (X), или ожиданий предпринимателей, оказывающих непосредственное влияние на </a:t>
            </a:r>
            <a:r>
              <a:rPr lang="en-US" sz="3200" dirty="0" smtClean="0"/>
              <a:t>I</a:t>
            </a:r>
            <a:r>
              <a:rPr lang="ru-RU" sz="3200" dirty="0" smtClean="0"/>
              <a:t>).</a:t>
            </a:r>
          </a:p>
          <a:p>
            <a:pPr marL="0" marR="0" lvl="0" indent="384048" algn="just" defTabSz="914400" rtl="0" eaLnBrk="1" fontAlgn="auto" latinLnBrk="0" hangingPunct="1">
              <a:lnSpc>
                <a:spcPct val="100000"/>
              </a:lnSpc>
              <a:spcBef>
                <a:spcPct val="20000"/>
              </a:spcBef>
              <a:spcAft>
                <a:spcPts val="0"/>
              </a:spcAft>
              <a:buClr>
                <a:schemeClr val="accent1"/>
              </a:buClr>
              <a:buSzPct val="80000"/>
              <a:buFont typeface="Wingdings 2"/>
              <a:buNone/>
              <a:tabLst/>
              <a:defRPr/>
            </a:pPr>
            <a:endParaRPr kumimoji="0" lang="ru-RU" sz="3000" b="0" i="0" u="none" strike="noStrike" kern="1200" cap="none" spc="0" normalizeH="0" baseline="0" noProof="0" dirty="0">
              <a:ln>
                <a:noFill/>
              </a:ln>
              <a:solidFill>
                <a:schemeClr val="tx1"/>
              </a:solidFill>
              <a:effectLst/>
              <a:uLnTx/>
              <a:uFillTx/>
              <a:latin typeface="+mn-lt"/>
              <a:ea typeface="+mn-ea"/>
              <a:cs typeface="+mn-cs"/>
            </a:endParaRPr>
          </a:p>
        </p:txBody>
      </p:sp>
      <p:pic>
        <p:nvPicPr>
          <p:cNvPr id="4098" name="Picture 2" descr="2"/>
          <p:cNvPicPr preferRelativeResize="0">
            <a:picLocks noChangeArrowheads="1"/>
          </p:cNvPicPr>
          <p:nvPr/>
        </p:nvPicPr>
        <p:blipFill>
          <a:blip r:embed="rId2" cstate="print">
            <a:grayscl/>
          </a:blip>
          <a:srcRect/>
          <a:stretch>
            <a:fillRect/>
          </a:stretch>
        </p:blipFill>
        <p:spPr bwMode="auto">
          <a:xfrm>
            <a:off x="539552" y="2420888"/>
            <a:ext cx="3528392" cy="3816424"/>
          </a:xfrm>
          <a:prstGeom prst="round2DiagRect">
            <a:avLst/>
          </a:prstGeom>
          <a:solidFill>
            <a:srgbClr val="FFFFFF"/>
          </a:solid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67494"/>
            <a:ext cx="8229600" cy="1289298"/>
          </a:xfrm>
        </p:spPr>
        <p:txBody>
          <a:bodyPr>
            <a:normAutofit fontScale="90000"/>
          </a:bodyPr>
          <a:lstStyle/>
          <a:p>
            <a:pPr algn="r"/>
            <a:r>
              <a:rPr lang="ru-RU" b="1" dirty="0" smtClean="0"/>
              <a:t>Наклон кривой совокупного спроса.</a:t>
            </a:r>
            <a:endParaRPr lang="ru-RU" b="1" dirty="0"/>
          </a:p>
        </p:txBody>
      </p:sp>
      <p:sp>
        <p:nvSpPr>
          <p:cNvPr id="3" name="Содержимое 2"/>
          <p:cNvSpPr>
            <a:spLocks noGrp="1"/>
          </p:cNvSpPr>
          <p:nvPr>
            <p:ph idx="1"/>
          </p:nvPr>
        </p:nvSpPr>
        <p:spPr>
          <a:xfrm>
            <a:off x="457200" y="1700808"/>
            <a:ext cx="8229600" cy="4754000"/>
          </a:xfrm>
        </p:spPr>
        <p:txBody>
          <a:bodyPr>
            <a:normAutofit fontScale="70000" lnSpcReduction="20000"/>
          </a:bodyPr>
          <a:lstStyle/>
          <a:p>
            <a:pPr marL="0" indent="384048" algn="just">
              <a:buNone/>
            </a:pPr>
            <a:r>
              <a:rPr lang="ru-RU" dirty="0" smtClean="0"/>
              <a:t>Рассматривая Рис. 5, обратите внимание, что кривая совокупного спроса имеет отрицательный наклон. Это означает, что при прочих равных условиях по мере роста уровня цен происходит снижение уровня реальных расходов в экономике.</a:t>
            </a:r>
          </a:p>
          <a:p>
            <a:pPr marL="0" indent="384048" algn="just">
              <a:buNone/>
            </a:pPr>
            <a:r>
              <a:rPr lang="ru-RU" dirty="0" smtClean="0"/>
              <a:t>Кривая совокупного спроса имеет нисходящую траекторию прежде всего потому, что действует так называемый эффект денежной массы. Напомним, что построение кривой совокупного спроса осуществлялось исходя из предположения о неизменности "прочих равных условий". Именно денежная масса и была одним из основных неизменных компонентов. Следовательно, при повышении уровня цен должно происходить пропорциональное снижение реальной денежной массы (понимаемой как частное номинального количества денег и уровня цен). </a:t>
            </a:r>
            <a:endParaRPr lang="ru-RU"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4294967295"/>
          </p:nvPr>
        </p:nvSpPr>
        <p:spPr>
          <a:xfrm>
            <a:off x="467544" y="692696"/>
            <a:ext cx="8229600" cy="4392613"/>
          </a:xfrm>
        </p:spPr>
        <p:txBody>
          <a:bodyPr>
            <a:normAutofit fontScale="77500" lnSpcReduction="20000"/>
          </a:bodyPr>
          <a:lstStyle/>
          <a:p>
            <a:pPr marL="0" indent="384048" algn="just"/>
            <a:r>
              <a:rPr lang="ru-RU" dirty="0" smtClean="0"/>
              <a:t>Сокращение реальной денежной массы свидетельствует о том, что деньги становятся более "редкими</a:t>
            </a:r>
            <a:r>
              <a:rPr lang="en-US" dirty="0" smtClean="0"/>
              <a:t>”</a:t>
            </a:r>
            <a:r>
              <a:rPr lang="ru-RU" dirty="0" smtClean="0"/>
              <a:t>. Соответственно, процентные ставки и платежи по закладным начинают расти, и получить кредит становится все труднее. Вследствие "подорожания'' денег происходит снижение потребления и инвестиций. Таким образом, можно утверждать, что рост уровня цен при постоянном количестве денег в обращении, при прочих равных условиях, влечет за собой сокращение реальной денежной массы и снижение реальных совокупных расходов в краткосрочном периоде. Этот процесс на графике выражается в движении вдоль нисходящей кривой AD.</a:t>
            </a:r>
            <a:endParaRPr lang="ru-RU"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4294967295"/>
          </p:nvPr>
        </p:nvSpPr>
        <p:spPr>
          <a:xfrm>
            <a:off x="251520" y="4221088"/>
            <a:ext cx="8642350" cy="2449512"/>
          </a:xfrm>
        </p:spPr>
        <p:txBody>
          <a:bodyPr>
            <a:normAutofit fontScale="62500" lnSpcReduction="20000"/>
          </a:bodyPr>
          <a:lstStyle/>
          <a:p>
            <a:pPr marL="0" indent="384048" algn="just">
              <a:buNone/>
            </a:pPr>
            <a:r>
              <a:rPr lang="ru-RU" b="1" dirty="0" smtClean="0"/>
              <a:t>Рис. </a:t>
            </a:r>
            <a:r>
              <a:rPr lang="en-US" b="1" dirty="0" smtClean="0"/>
              <a:t>6</a:t>
            </a:r>
            <a:r>
              <a:rPr lang="en-US" dirty="0" smtClean="0"/>
              <a:t>. </a:t>
            </a:r>
            <a:r>
              <a:rPr lang="ru-RU" dirty="0" smtClean="0"/>
              <a:t>На графике, расположенном слева, повышение уровня цен при неизменном количестве денег, находящихся в обраще­нии, приводит к "подорожанию" денег, росту процентных ставок и, следовательно, к снижению расходов на зависящие от ставки процента потребление и инвестиции. Этот процесс отражается движением вдоль кривой А</a:t>
            </a:r>
            <a:r>
              <a:rPr lang="en-US" dirty="0" smtClean="0"/>
              <a:t>D</a:t>
            </a:r>
            <a:r>
              <a:rPr lang="ru-RU" dirty="0" smtClean="0"/>
              <a:t> На графике, расположенном справа, "прочие условия“</a:t>
            </a:r>
            <a:r>
              <a:rPr lang="en-US" dirty="0" smtClean="0"/>
              <a:t> </a:t>
            </a:r>
            <a:r>
              <a:rPr lang="ru-RU" dirty="0" smtClean="0"/>
              <a:t>более не являются постоянными. Изменение таких переменных, как объем денежной массы и налоговая политика или уровень военных расходов, приводит к изменению совокупного спроса при каждом уровне цен.</a:t>
            </a:r>
            <a:endParaRPr lang="ru-RU" dirty="0"/>
          </a:p>
        </p:txBody>
      </p:sp>
      <p:pic>
        <p:nvPicPr>
          <p:cNvPr id="2" name="Picture 2" descr="5"/>
          <p:cNvPicPr preferRelativeResize="0">
            <a:picLocks noChangeArrowheads="1"/>
          </p:cNvPicPr>
          <p:nvPr/>
        </p:nvPicPr>
        <p:blipFill>
          <a:blip r:embed="rId2" cstate="print">
            <a:grayscl/>
          </a:blip>
          <a:srcRect/>
          <a:stretch>
            <a:fillRect/>
          </a:stretch>
        </p:blipFill>
        <p:spPr bwMode="auto">
          <a:xfrm>
            <a:off x="539552" y="548680"/>
            <a:ext cx="8136904" cy="3528392"/>
          </a:xfrm>
          <a:prstGeom prst="round2DiagRect">
            <a:avLst/>
          </a:prstGeom>
          <a:solidFill>
            <a:srgbClr val="FFFFFF"/>
          </a:solid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4294967295"/>
          </p:nvPr>
        </p:nvSpPr>
        <p:spPr>
          <a:xfrm>
            <a:off x="467544" y="332656"/>
            <a:ext cx="8229600" cy="6121400"/>
          </a:xfrm>
        </p:spPr>
        <p:txBody>
          <a:bodyPr>
            <a:normAutofit fontScale="70000" lnSpcReduction="20000"/>
          </a:bodyPr>
          <a:lstStyle/>
          <a:p>
            <a:pPr marL="0" indent="384048" algn="just">
              <a:buNone/>
            </a:pPr>
            <a:r>
              <a:rPr lang="ru-RU" dirty="0" smtClean="0"/>
              <a:t>Описанный эффект иллюстрируется с помощью рис. 6 (см. график слева). Предположим, что экономика находится в равновесии в точке В при уровне цен равном 100 (в постоянных ценах), объеме реального ВВП 3000 </a:t>
            </a:r>
            <a:r>
              <a:rPr lang="ru-RU" dirty="0" err="1" smtClean="0"/>
              <a:t>млрд</a:t>
            </a:r>
            <a:r>
              <a:rPr lang="ru-RU" dirty="0" smtClean="0"/>
              <a:t> долл. и количестве денет, находящихся в обращении равном 600 </a:t>
            </a:r>
            <a:r>
              <a:rPr lang="ru-RU" dirty="0" err="1" smtClean="0"/>
              <a:t>млрд</a:t>
            </a:r>
            <a:r>
              <a:rPr lang="ru-RU" dirty="0" smtClean="0"/>
              <a:t> долл. Далее предположим, что из-за роста заработной платы уровень цен увеличился в полтора раза. Поскольку предложение денег осталось неизменным, их реальная стоимость уменьшилась до 400 </a:t>
            </a:r>
            <a:r>
              <a:rPr lang="ru-RU" dirty="0" err="1" smtClean="0"/>
              <a:t>млрд</a:t>
            </a:r>
            <a:r>
              <a:rPr lang="ru-RU" dirty="0" smtClean="0"/>
              <a:t> долл. (в неизменных ценах). Следствиями "подорожании</a:t>
            </a:r>
            <a:r>
              <a:rPr lang="en-US" dirty="0" smtClean="0"/>
              <a:t>”</a:t>
            </a:r>
            <a:r>
              <a:rPr lang="ru-RU" dirty="0" smtClean="0"/>
              <a:t> являются: рост процентной ставки, уменьшение объема инвестиций в такие отрасли, связанные со ставкой процента, как жилищное и промышленное строительство, </a:t>
            </a:r>
            <a:r>
              <a:rPr lang="ru-RU" dirty="0" err="1" smtClean="0"/>
              <a:t>приборо</a:t>
            </a:r>
            <a:r>
              <a:rPr lang="ru-RU" dirty="0" smtClean="0"/>
              <a:t>- и автомобилестроение. В результате это приводит к сокращению совокупных расходов до 2000 </a:t>
            </a:r>
            <a:r>
              <a:rPr lang="ru-RU" dirty="0" err="1" smtClean="0"/>
              <a:t>млрд</a:t>
            </a:r>
            <a:r>
              <a:rPr lang="ru-RU" dirty="0" smtClean="0"/>
              <a:t> долл., что показано в точке С. Уменьшение реальной денежной массы вызывает сокращение совокупного спроса. Причиной этого является использование немаловажных кредитно-денежных механизмов, к детальному рассмотрению которых мы обратимся в следующих главах.</a:t>
            </a:r>
          </a:p>
          <a:p>
            <a:pPr marL="0" indent="384048" algn="just">
              <a:buNone/>
            </a:pPr>
            <a:endParaRPr lang="ru-RU"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4294967295"/>
          </p:nvPr>
        </p:nvSpPr>
        <p:spPr>
          <a:xfrm>
            <a:off x="467544" y="476672"/>
            <a:ext cx="8229600" cy="5978525"/>
          </a:xfrm>
        </p:spPr>
        <p:txBody>
          <a:bodyPr>
            <a:normAutofit fontScale="77500" lnSpcReduction="20000"/>
          </a:bodyPr>
          <a:lstStyle/>
          <a:p>
            <a:pPr marL="0" indent="384048" algn="just">
              <a:buNone/>
            </a:pPr>
            <a:r>
              <a:rPr lang="ru-RU" dirty="0" smtClean="0"/>
              <a:t>Множество других факторов влияет на взаимосвязь между реальными расходами и уровнем цен, хотя все же, согласно статистическим данным, все они оказывают меньшее влияние, чем эффект денежной массы. </a:t>
            </a:r>
          </a:p>
          <a:p>
            <a:pPr marL="0" indent="384048" algn="just">
              <a:buNone/>
            </a:pPr>
            <a:endParaRPr lang="ru-RU" dirty="0" smtClean="0"/>
          </a:p>
          <a:p>
            <a:pPr marL="0" indent="384048" algn="just">
              <a:buNone/>
            </a:pPr>
            <a:r>
              <a:rPr lang="ru-RU" b="1" dirty="0" smtClean="0"/>
              <a:t>Подведем итоги.</a:t>
            </a:r>
          </a:p>
          <a:p>
            <a:pPr marL="0" indent="384048" algn="just">
              <a:buNone/>
            </a:pPr>
            <a:endParaRPr lang="ru-RU" dirty="0" smtClean="0"/>
          </a:p>
          <a:p>
            <a:pPr marL="0" indent="384048" algn="just">
              <a:buNone/>
            </a:pPr>
            <a:r>
              <a:rPr lang="ru-RU" b="1" dirty="0" smtClean="0">
                <a:solidFill>
                  <a:schemeClr val="accent1">
                    <a:lumMod val="60000"/>
                    <a:lumOff val="40000"/>
                  </a:schemeClr>
                </a:solidFill>
                <a:effectLst>
                  <a:outerShdw blurRad="38100" dist="38100" dir="2700000" algn="tl">
                    <a:srgbClr val="000000">
                      <a:alpha val="43137"/>
                    </a:srgbClr>
                  </a:outerShdw>
                </a:effectLst>
              </a:rPr>
              <a:t>Итак, отрицательный наклон кривой совокупного спроса свидетельствует о снижении требуемого реального уровня совокупного спроса по мере увеличения уровня цен. Основной причиной этого является эффект денежной массы, в результате которого увеличение уровня цен при неизменном количестве денег, находящихся в обращении способствует сокращению реального объема денежной массы и сокращению совокупных расходов.</a:t>
            </a:r>
            <a:endParaRPr lang="ru-RU" b="1" dirty="0">
              <a:solidFill>
                <a:schemeClr val="accent1">
                  <a:lumMod val="60000"/>
                  <a:lumOff val="40000"/>
                </a:schemeClr>
              </a:solidFill>
              <a:effectLst>
                <a:outerShdw blurRad="38100" dist="38100" dir="2700000" algn="tl">
                  <a:srgbClr val="000000">
                    <a:alpha val="43137"/>
                  </a:srgbClr>
                </a:outerShdw>
              </a:effectLst>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4294967295"/>
          </p:nvPr>
        </p:nvSpPr>
        <p:spPr>
          <a:xfrm>
            <a:off x="395536" y="332656"/>
            <a:ext cx="8229600" cy="6121400"/>
          </a:xfrm>
        </p:spPr>
        <p:txBody>
          <a:bodyPr>
            <a:normAutofit fontScale="77500" lnSpcReduction="20000"/>
          </a:bodyPr>
          <a:lstStyle/>
          <a:p>
            <a:pPr marL="0" indent="384048" algn="just"/>
            <a:r>
              <a:rPr lang="ru-RU" b="1" dirty="0" smtClean="0">
                <a:solidFill>
                  <a:schemeClr val="accent1">
                    <a:lumMod val="60000"/>
                    <a:lumOff val="40000"/>
                  </a:schemeClr>
                </a:solidFill>
                <a:effectLst>
                  <a:outerShdw blurRad="38100" dist="38100" dir="2700000" algn="tl">
                    <a:srgbClr val="000000">
                      <a:alpha val="43137"/>
                    </a:srgbClr>
                  </a:outerShdw>
                </a:effectLst>
              </a:rPr>
              <a:t>Понятие "спроса" в микроэкономике и макроэкономике различается. </a:t>
            </a:r>
          </a:p>
          <a:p>
            <a:pPr marL="0" indent="384048" algn="just">
              <a:buNone/>
            </a:pPr>
            <a:r>
              <a:rPr lang="ru-RU" dirty="0" smtClean="0"/>
              <a:t>А теперь давайте попытаемся разобраться в различиях, существующих между спросом в макро- и микроэкономике. Вспомните, что кривая спроса в микроэкономике строилась относительно цены одного данного товара (откладываемой на оси ординат) и объема производства этого товара (откладываемой на оси абсцисс) при допущении о неизменности прочих цен и совокупных доходов потребителей. Кривая совокупного спроса строится относительно общего уровня цен, который откладывается на вертикальной оси, в вот совокупный объем производства, откладываемый на горизонтальной оси, изменяется вместе с изменением уровня доходов по мере движения вдоль кривой совокупного спроса (вспомните, что в микроэкономике эти величины оставались неизменными).</a:t>
            </a:r>
          </a:p>
          <a:p>
            <a:endParaRPr lang="ru-RU"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4294967295"/>
          </p:nvPr>
        </p:nvSpPr>
        <p:spPr>
          <a:xfrm>
            <a:off x="395536" y="332656"/>
            <a:ext cx="8229600" cy="6121400"/>
          </a:xfrm>
        </p:spPr>
        <p:txBody>
          <a:bodyPr>
            <a:normAutofit fontScale="70000" lnSpcReduction="20000"/>
          </a:bodyPr>
          <a:lstStyle/>
          <a:p>
            <a:pPr marL="0" indent="384048" algn="just">
              <a:buNone/>
            </a:pPr>
            <a:r>
              <a:rPr lang="ru-RU" dirty="0" smtClean="0"/>
              <a:t>Наконец, отрицательный наклон кривой спроса на отдельный товар объясняется тем, что потребитель способен заменять один товар другим. Если, например, цена мяса повышается, то величина спроса на него уменьшается, потому что потребители заменяют относительно дорогое мясо относительно дешевым хлебом или картофелем. Тот факт, что кривая совокупного спроса имеет отрицательный наклон, объясняется совершенно иначе: при росте общего уровня цен совокупные расходы уменьшаются, что, прежде всего, означает уменьшение реального количества денег в обращении, что влечет за собой "нормирование" их распределения в экономике с помощью повышения ставки процента и сокращения совокупных расходов. Кривая совокупного спроса отличается от своей "двоюродной сестры" — кривой индивидуального спроса, — поскольку она отражает изменение уровня цен и объема производства в экономике в целом, а кривая индивидуального спроса—изменение цены и величины спроса на отдельный товар. Нисходящая траектория кривой совокупного спроса объясняется влиянием эффекта денежной массы, в то время как наклон кривой спроса на отдельный товар — эффектом замещения.</a:t>
            </a:r>
            <a:endParaRPr lang="ru-RU"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4294967295"/>
          </p:nvPr>
        </p:nvSpPr>
        <p:spPr>
          <a:xfrm>
            <a:off x="3635896" y="476672"/>
            <a:ext cx="5328592" cy="6120978"/>
          </a:xfrm>
        </p:spPr>
        <p:txBody>
          <a:bodyPr>
            <a:normAutofit fontScale="55000" lnSpcReduction="20000"/>
          </a:bodyPr>
          <a:lstStyle/>
          <a:p>
            <a:pPr indent="384048" algn="just">
              <a:buNone/>
            </a:pPr>
            <a:r>
              <a:rPr lang="ru-RU" dirty="0" smtClean="0"/>
              <a:t>С появлением революционной макроэкономической теории </a:t>
            </a:r>
            <a:r>
              <a:rPr lang="ru-RU" b="1" dirty="0" smtClean="0"/>
              <a:t>Джона </a:t>
            </a:r>
            <a:r>
              <a:rPr lang="ru-RU" b="1" dirty="0" err="1" smtClean="0"/>
              <a:t>Мэйнарда</a:t>
            </a:r>
            <a:r>
              <a:rPr lang="ru-RU" b="1" dirty="0" smtClean="0"/>
              <a:t> </a:t>
            </a:r>
            <a:r>
              <a:rPr lang="ru-RU" b="1" dirty="0" err="1" smtClean="0"/>
              <a:t>Кейнса</a:t>
            </a:r>
            <a:r>
              <a:rPr lang="ru-RU" dirty="0" smtClean="0"/>
              <a:t> (</a:t>
            </a:r>
            <a:r>
              <a:rPr lang="ru-RU" dirty="0" err="1" smtClean="0"/>
              <a:t>John</a:t>
            </a:r>
            <a:r>
              <a:rPr lang="ru-RU" dirty="0" smtClean="0"/>
              <a:t> </a:t>
            </a:r>
            <a:r>
              <a:rPr lang="ru-RU" dirty="0" err="1" smtClean="0"/>
              <a:t>Мауnard</a:t>
            </a:r>
            <a:r>
              <a:rPr lang="ru-RU" dirty="0" smtClean="0"/>
              <a:t> </a:t>
            </a:r>
            <a:r>
              <a:rPr lang="ru-RU" dirty="0" err="1" smtClean="0"/>
              <a:t>Keynes</a:t>
            </a:r>
            <a:r>
              <a:rPr lang="ru-RU" dirty="0" smtClean="0"/>
              <a:t>) стала очевидна значимость сил совокупного спроса в колебаниях деловой активности. Главное положение </a:t>
            </a:r>
            <a:r>
              <a:rPr lang="ru-RU" dirty="0" err="1" smtClean="0"/>
              <a:t>кейнсианской</a:t>
            </a:r>
            <a:r>
              <a:rPr lang="ru-RU" dirty="0" smtClean="0"/>
              <a:t> экономики заключается в том, что колебания совокупного спроса оказывают мощное воздействие на общий уровень объема выпускаемой продукции, занятости и цен в краткосрочном периоде.</a:t>
            </a:r>
          </a:p>
          <a:p>
            <a:pPr indent="384048" algn="just">
              <a:buNone/>
            </a:pPr>
            <a:r>
              <a:rPr lang="ru-RU" dirty="0" smtClean="0"/>
              <a:t>В базовую теорию, предложенную </a:t>
            </a:r>
            <a:r>
              <a:rPr lang="ru-RU" dirty="0" err="1" smtClean="0"/>
              <a:t>Кейнсом</a:t>
            </a:r>
            <a:r>
              <a:rPr lang="ru-RU" dirty="0" smtClean="0"/>
              <a:t> 60 лет тому назад, с тех пор было внесено немало поправок, модификаций и усовершенствований. Тем не менее, теория совокупного спроса остается лучшим способом объяснения сути экономических циклов. Именно поэтому во второй части данной главы мы опишем основы анализа совокупного спроса и ознакомим читателей с сутью </a:t>
            </a:r>
            <a:r>
              <a:rPr lang="ru-RU" dirty="0" err="1" smtClean="0"/>
              <a:t>кейнсианского</a:t>
            </a:r>
            <a:r>
              <a:rPr lang="ru-RU" dirty="0" smtClean="0"/>
              <a:t> подхода к экономическим циклам. В следующей главе мы представим </a:t>
            </a:r>
            <a:r>
              <a:rPr lang="ru-RU" dirty="0" err="1" smtClean="0"/>
              <a:t>кейнсианскую</a:t>
            </a:r>
            <a:r>
              <a:rPr lang="ru-RU" dirty="0" smtClean="0"/>
              <a:t> модель мультипликатора, которая описывает самую элементарную теорию определения национального дохода.</a:t>
            </a:r>
            <a:endParaRPr lang="ru-RU" dirty="0"/>
          </a:p>
        </p:txBody>
      </p:sp>
      <p:pic>
        <p:nvPicPr>
          <p:cNvPr id="3074" name="Picture 2"/>
          <p:cNvPicPr>
            <a:picLocks noChangeAspect="1" noChangeArrowheads="1"/>
          </p:cNvPicPr>
          <p:nvPr/>
        </p:nvPicPr>
        <p:blipFill>
          <a:blip r:embed="rId2" cstate="print">
            <a:grayscl/>
          </a:blip>
          <a:srcRect/>
          <a:stretch>
            <a:fillRect/>
          </a:stretch>
        </p:blipFill>
        <p:spPr bwMode="auto">
          <a:xfrm>
            <a:off x="251520" y="764704"/>
            <a:ext cx="3600400" cy="5236234"/>
          </a:xfrm>
          <a:prstGeom prst="round2Diag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67494"/>
            <a:ext cx="8229600" cy="1217290"/>
          </a:xfrm>
        </p:spPr>
        <p:txBody>
          <a:bodyPr>
            <a:normAutofit fontScale="90000"/>
          </a:bodyPr>
          <a:lstStyle/>
          <a:p>
            <a:pPr algn="r"/>
            <a:r>
              <a:rPr lang="ru-RU" b="1" dirty="0" smtClean="0"/>
              <a:t>Смещение кривой совокупного спроса.</a:t>
            </a:r>
            <a:endParaRPr lang="ru-RU" b="1" dirty="0"/>
          </a:p>
        </p:txBody>
      </p:sp>
      <p:sp>
        <p:nvSpPr>
          <p:cNvPr id="3" name="Содержимое 2"/>
          <p:cNvSpPr>
            <a:spLocks noGrp="1"/>
          </p:cNvSpPr>
          <p:nvPr>
            <p:ph idx="1"/>
          </p:nvPr>
        </p:nvSpPr>
        <p:spPr>
          <a:xfrm>
            <a:off x="251520" y="1556792"/>
            <a:ext cx="8640960" cy="5112568"/>
          </a:xfrm>
        </p:spPr>
        <p:txBody>
          <a:bodyPr>
            <a:normAutofit fontScale="70000" lnSpcReduction="20000"/>
          </a:bodyPr>
          <a:lstStyle/>
          <a:p>
            <a:pPr marL="0" indent="384048" algn="just">
              <a:buNone/>
            </a:pPr>
            <a:r>
              <a:rPr lang="ru-RU" dirty="0" smtClean="0"/>
              <a:t>Как вы уже видели, повышение уровня цен, при прочих равных условиях, приводит к уменьшению величины совокупных расходов. Однако реальность показывает, что и "прочие условия" так же подвержены изменениям, что оказывает существенное влияние на величину совокупного спроса. Каковы же наиболее значимые переменные, изменение которых приводит к смещению кривой совокупного спроса?</a:t>
            </a:r>
          </a:p>
          <a:p>
            <a:pPr marL="0" indent="384048" algn="just">
              <a:buNone/>
            </a:pPr>
            <a:r>
              <a:rPr lang="ru-RU" dirty="0" smtClean="0"/>
              <a:t>Все факторы, оказывающие влияние на совокупный спрос, можно разделить на две группы, как это показано в табл. 1. Первая группа включает переменные, величина которых связана с </a:t>
            </a:r>
            <a:r>
              <a:rPr lang="ru-RU" b="1" dirty="0" smtClean="0"/>
              <a:t>политическими решениями </a:t>
            </a:r>
            <a:r>
              <a:rPr lang="ru-RU" dirty="0" smtClean="0"/>
              <a:t>и находится под контролем государства. Это инструменты кредитно-денежной (с их помощью центральный банк способен воздействовать на количество денег в обращении, а также на другие условия финансового рынка) и фискальной политики (налоги и правительственные расходы). Табл. 1 иллюстрирует, как государство может влиять на различные компоненты совокупного спроса посредством этих инструментов.</a:t>
            </a:r>
          </a:p>
          <a:p>
            <a:pPr>
              <a:buNone/>
            </a:pPr>
            <a:endParaRPr lang="ru-RU"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Таблица 3"/>
          <p:cNvGraphicFramePr>
            <a:graphicFrameLocks noGrp="1"/>
          </p:cNvGraphicFramePr>
          <p:nvPr/>
        </p:nvGraphicFramePr>
        <p:xfrm>
          <a:off x="179512" y="188639"/>
          <a:ext cx="8784976" cy="6480721"/>
        </p:xfrm>
        <a:graphic>
          <a:graphicData uri="http://schemas.openxmlformats.org/drawingml/2006/table">
            <a:tbl>
              <a:tblPr firstRow="1" bandRow="1">
                <a:tableStyleId>{5C22544A-7EE6-4342-B048-85BDC9FD1C3A}</a:tableStyleId>
              </a:tblPr>
              <a:tblGrid>
                <a:gridCol w="1520195"/>
                <a:gridCol w="7264781"/>
              </a:tblGrid>
              <a:tr h="377339">
                <a:tc>
                  <a:txBody>
                    <a:bodyPr/>
                    <a:lstStyle/>
                    <a:p>
                      <a:r>
                        <a:rPr kumimoji="0" lang="ru-RU" sz="1400" b="1" kern="1200" dirty="0" smtClean="0">
                          <a:solidFill>
                            <a:schemeClr val="lt1"/>
                          </a:solidFill>
                          <a:latin typeface="+mn-lt"/>
                          <a:ea typeface="+mn-ea"/>
                          <a:cs typeface="+mn-cs"/>
                        </a:rPr>
                        <a:t>Переменные</a:t>
                      </a:r>
                      <a:endParaRPr lang="ru-RU" sz="1400" b="1" dirty="0"/>
                    </a:p>
                  </a:txBody>
                  <a:tcPr>
                    <a:solidFill>
                      <a:schemeClr val="accent2">
                        <a:lumMod val="75000"/>
                      </a:schemeClr>
                    </a:solidFill>
                  </a:tcPr>
                </a:tc>
                <a:tc>
                  <a:txBody>
                    <a:bodyPr/>
                    <a:lstStyle/>
                    <a:p>
                      <a:r>
                        <a:rPr kumimoji="0" lang="ru-RU" sz="1400" b="1" kern="1200" dirty="0" smtClean="0">
                          <a:solidFill>
                            <a:schemeClr val="lt1"/>
                          </a:solidFill>
                          <a:latin typeface="+mn-lt"/>
                          <a:ea typeface="+mn-ea"/>
                          <a:cs typeface="+mn-cs"/>
                        </a:rPr>
                        <a:t>Влияние на совокупный спрос</a:t>
                      </a:r>
                      <a:endParaRPr kumimoji="0" lang="ru-RU" sz="1400" b="1" kern="1200" dirty="0">
                        <a:solidFill>
                          <a:schemeClr val="lt1"/>
                        </a:solidFill>
                        <a:latin typeface="+mn-lt"/>
                        <a:ea typeface="+mn-ea"/>
                        <a:cs typeface="+mn-cs"/>
                      </a:endParaRPr>
                    </a:p>
                  </a:txBody>
                  <a:tcPr>
                    <a:solidFill>
                      <a:schemeClr val="accent2">
                        <a:lumMod val="75000"/>
                      </a:schemeClr>
                    </a:solidFill>
                  </a:tcPr>
                </a:tc>
              </a:tr>
              <a:tr h="492983">
                <a:tc>
                  <a:txBody>
                    <a:bodyPr/>
                    <a:lstStyle/>
                    <a:p>
                      <a:r>
                        <a:rPr kumimoji="0" lang="ru-RU" sz="1200" b="1" kern="1200" dirty="0" smtClean="0">
                          <a:solidFill>
                            <a:schemeClr val="dk1"/>
                          </a:solidFill>
                          <a:latin typeface="+mn-lt"/>
                          <a:ea typeface="+mn-ea"/>
                          <a:cs typeface="+mn-cs"/>
                        </a:rPr>
                        <a:t>Экономическая политика</a:t>
                      </a:r>
                      <a:endParaRPr lang="ru-RU" sz="1200" b="1" dirty="0"/>
                    </a:p>
                  </a:txBody>
                  <a:tcPr>
                    <a:solidFill>
                      <a:schemeClr val="accent1">
                        <a:lumMod val="25000"/>
                        <a:lumOff val="75000"/>
                      </a:schemeClr>
                    </a:solidFill>
                  </a:tcPr>
                </a:tc>
                <a:tc>
                  <a:txBody>
                    <a:bodyPr/>
                    <a:lstStyle/>
                    <a:p>
                      <a:endParaRPr lang="ru-RU" sz="1200" dirty="0"/>
                    </a:p>
                  </a:txBody>
                  <a:tcPr>
                    <a:solidFill>
                      <a:schemeClr val="accent1">
                        <a:lumMod val="25000"/>
                        <a:lumOff val="75000"/>
                      </a:schemeClr>
                    </a:solidFill>
                  </a:tcPr>
                </a:tc>
              </a:tr>
              <a:tr h="887373">
                <a:tc>
                  <a:txBody>
                    <a:bodyPr/>
                    <a:lstStyle/>
                    <a:p>
                      <a:r>
                        <a:rPr kumimoji="0" lang="ru-RU" sz="1200" kern="1200" dirty="0" smtClean="0">
                          <a:solidFill>
                            <a:schemeClr val="dk1"/>
                          </a:solidFill>
                          <a:latin typeface="+mn-lt"/>
                          <a:ea typeface="+mn-ea"/>
                          <a:cs typeface="+mn-cs"/>
                        </a:rPr>
                        <a:t>Кредитно-денежная политика</a:t>
                      </a:r>
                      <a:endParaRPr lang="ru-RU"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ru-RU" sz="1200" kern="1200" dirty="0" smtClean="0">
                          <a:solidFill>
                            <a:schemeClr val="dk1"/>
                          </a:solidFill>
                          <a:latin typeface="+mn-lt"/>
                          <a:ea typeface="+mn-ea"/>
                          <a:cs typeface="+mn-cs"/>
                        </a:rPr>
                        <a:t>Увеличение денежной массы вызывает снижение процентных ставок, вследствие чего улучша­ются условия кредитования, которые в свою очередь стимулируют рост инвестиций и потреб­ления товаров длительного пользования</a:t>
                      </a:r>
                    </a:p>
                    <a:p>
                      <a:endParaRPr lang="ru-RU" sz="1200" dirty="0"/>
                    </a:p>
                  </a:txBody>
                  <a:tcPr/>
                </a:tc>
              </a:tr>
              <a:tr h="1272136">
                <a:tc>
                  <a:txBody>
                    <a:bodyPr/>
                    <a:lstStyle/>
                    <a:p>
                      <a:r>
                        <a:rPr kumimoji="0" lang="ru-RU" sz="1200" kern="1200" dirty="0" smtClean="0">
                          <a:solidFill>
                            <a:schemeClr val="dk1"/>
                          </a:solidFill>
                          <a:latin typeface="+mn-lt"/>
                          <a:ea typeface="+mn-ea"/>
                          <a:cs typeface="+mn-cs"/>
                        </a:rPr>
                        <a:t>Фискальная политика</a:t>
                      </a:r>
                      <a:endParaRPr lang="ru-RU"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ru-RU" sz="1200" kern="1200" dirty="0" smtClean="0">
                          <a:solidFill>
                            <a:schemeClr val="dk1"/>
                          </a:solidFill>
                          <a:latin typeface="+mn-lt"/>
                          <a:ea typeface="+mn-ea"/>
                          <a:cs typeface="+mn-cs"/>
                        </a:rPr>
                        <a:t>Увеличение государственных расходов на товары и услуги непосредственно увеличивает сово­купные расходы; в результате снижения налогов или увеличения трансфертных выплат растет располагаемый доход (и уже это влечет за собой увеличение потребления). Меры по налогово­му стимулированию (например, поощрение инвестиций с помощью налоговых льгот) способ­ны привести к значительному росту суммы расходов в частном секторе экономики</a:t>
                      </a:r>
                      <a:endParaRPr lang="ru-RU" sz="1200" dirty="0"/>
                    </a:p>
                  </a:txBody>
                  <a:tcPr/>
                </a:tc>
              </a:tr>
              <a:tr h="492983">
                <a:tc>
                  <a:txBody>
                    <a:bodyPr/>
                    <a:lstStyle/>
                    <a:p>
                      <a:r>
                        <a:rPr kumimoji="0" lang="ru-RU" sz="1200" b="1" kern="1200" dirty="0" smtClean="0">
                          <a:solidFill>
                            <a:schemeClr val="dk1"/>
                          </a:solidFill>
                          <a:latin typeface="+mn-lt"/>
                          <a:ea typeface="+mn-ea"/>
                          <a:cs typeface="+mn-cs"/>
                        </a:rPr>
                        <a:t>Экзогенные переменные</a:t>
                      </a:r>
                      <a:endParaRPr lang="ru-RU" sz="1200" b="1" dirty="0"/>
                    </a:p>
                  </a:txBody>
                  <a:tcPr>
                    <a:solidFill>
                      <a:schemeClr val="accent1">
                        <a:lumMod val="25000"/>
                        <a:lumOff val="75000"/>
                      </a:schemeClr>
                    </a:solidFill>
                  </a:tcPr>
                </a:tc>
                <a:tc>
                  <a:txBody>
                    <a:bodyPr/>
                    <a:lstStyle/>
                    <a:p>
                      <a:endParaRPr lang="ru-RU" sz="1200" dirty="0"/>
                    </a:p>
                  </a:txBody>
                  <a:tcPr>
                    <a:solidFill>
                      <a:schemeClr val="accent1">
                        <a:lumMod val="25000"/>
                        <a:lumOff val="75000"/>
                      </a:schemeClr>
                    </a:solidFill>
                  </a:tcPr>
                </a:tc>
              </a:tr>
              <a:tr h="690178">
                <a:tc>
                  <a:txBody>
                    <a:bodyPr/>
                    <a:lstStyle/>
                    <a:p>
                      <a:r>
                        <a:rPr kumimoji="0" lang="ru-RU" sz="1200" kern="1200" dirty="0" smtClean="0">
                          <a:solidFill>
                            <a:schemeClr val="dk1"/>
                          </a:solidFill>
                          <a:latin typeface="+mn-lt"/>
                          <a:ea typeface="+mn-ea"/>
                          <a:cs typeface="+mn-cs"/>
                        </a:rPr>
                        <a:t>Объемы производства за рубежом</a:t>
                      </a:r>
                      <a:endParaRPr lang="ru-RU" sz="1200" dirty="0"/>
                    </a:p>
                  </a:txBody>
                  <a:tcPr/>
                </a:tc>
                <a:tc>
                  <a:txBody>
                    <a:bodyPr/>
                    <a:lstStyle/>
                    <a:p>
                      <a:r>
                        <a:rPr kumimoji="0" lang="ru-RU" sz="1200" kern="1200" dirty="0" smtClean="0">
                          <a:solidFill>
                            <a:schemeClr val="dk1"/>
                          </a:solidFill>
                          <a:latin typeface="+mn-lt"/>
                          <a:ea typeface="+mn-ea"/>
                          <a:cs typeface="+mn-cs"/>
                        </a:rPr>
                        <a:t>Увеличение объемов производства в зарубежных странах способствует росту чистого экспорта</a:t>
                      </a:r>
                      <a:endParaRPr lang="ru-RU" sz="1200" dirty="0"/>
                    </a:p>
                  </a:txBody>
                  <a:tcPr/>
                </a:tc>
              </a:tr>
              <a:tr h="6901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ru-RU" sz="1200" kern="1200" dirty="0" smtClean="0">
                          <a:solidFill>
                            <a:schemeClr val="dk1"/>
                          </a:solidFill>
                          <a:latin typeface="+mn-lt"/>
                          <a:ea typeface="+mn-ea"/>
                          <a:cs typeface="+mn-cs"/>
                        </a:rPr>
                        <a:t>Стоимость активов</a:t>
                      </a:r>
                    </a:p>
                    <a:p>
                      <a:endParaRPr lang="ru-RU" sz="1200" dirty="0"/>
                    </a:p>
                  </a:txBody>
                  <a:tcPr/>
                </a:tc>
                <a:tc>
                  <a:txBody>
                    <a:bodyPr/>
                    <a:lstStyle/>
                    <a:p>
                      <a:r>
                        <a:rPr kumimoji="0" lang="ru-RU" sz="1200" kern="1200" dirty="0" smtClean="0">
                          <a:solidFill>
                            <a:schemeClr val="dk1"/>
                          </a:solidFill>
                          <a:latin typeface="+mn-lt"/>
                          <a:ea typeface="+mn-ea"/>
                          <a:cs typeface="+mn-cs"/>
                        </a:rPr>
                        <a:t>Рост цен на акции и на недвижимость приводит к увеличению богатства, которым владеют до­машние хозяйства, из-за чего увеличивается и потребление; таким образом, снижается стои­мость капитала и растет инвестиционная активность</a:t>
                      </a:r>
                      <a:endParaRPr lang="ru-RU" sz="1200" dirty="0"/>
                    </a:p>
                  </a:txBody>
                  <a:tcPr/>
                </a:tc>
              </a:tr>
              <a:tr h="6901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ru-RU" sz="1200" kern="1200" dirty="0" smtClean="0">
                          <a:solidFill>
                            <a:schemeClr val="dk1"/>
                          </a:solidFill>
                          <a:latin typeface="+mn-lt"/>
                          <a:ea typeface="+mn-ea"/>
                          <a:cs typeface="+mn-cs"/>
                        </a:rPr>
                        <a:t>Развитие технологий</a:t>
                      </a:r>
                    </a:p>
                    <a:p>
                      <a:endParaRPr lang="ru-RU" sz="1200" dirty="0"/>
                    </a:p>
                  </a:txBody>
                  <a:tcPr/>
                </a:tc>
                <a:tc>
                  <a:txBody>
                    <a:bodyPr/>
                    <a:lstStyle/>
                    <a:p>
                      <a:r>
                        <a:rPr kumimoji="0" lang="ru-RU" sz="1200" kern="1200" dirty="0" smtClean="0">
                          <a:solidFill>
                            <a:schemeClr val="dk1"/>
                          </a:solidFill>
                          <a:latin typeface="+mn-lt"/>
                          <a:ea typeface="+mn-ea"/>
                          <a:cs typeface="+mn-cs"/>
                        </a:rPr>
                        <a:t>Технологические усовершенствования открывают новые возможности для капиталовложе­ний. Наиболее показательными примерами в этом плане является появление железной дороги, изобретение автомобиля и компьютера</a:t>
                      </a:r>
                      <a:endParaRPr lang="ru-RU" sz="1200" dirty="0"/>
                    </a:p>
                  </a:txBody>
                  <a:tcPr/>
                </a:tc>
              </a:tr>
              <a:tr h="887373">
                <a:tc>
                  <a:txBody>
                    <a:bodyPr/>
                    <a:lstStyle/>
                    <a:p>
                      <a:r>
                        <a:rPr lang="ru-RU" sz="1200" dirty="0" smtClean="0"/>
                        <a:t>Прочее</a:t>
                      </a:r>
                      <a:endParaRPr lang="ru-RU" sz="1200" dirty="0"/>
                    </a:p>
                  </a:txBody>
                  <a:tcPr/>
                </a:tc>
                <a:tc>
                  <a:txBody>
                    <a:bodyPr/>
                    <a:lstStyle/>
                    <a:p>
                      <a:r>
                        <a:rPr kumimoji="0" lang="ru-RU" sz="1200" kern="1200" dirty="0" smtClean="0">
                          <a:solidFill>
                            <a:schemeClr val="dk1"/>
                          </a:solidFill>
                          <a:latin typeface="+mn-lt"/>
                          <a:ea typeface="+mn-ea"/>
                          <a:cs typeface="+mn-cs"/>
                        </a:rPr>
                        <a:t>События политической жизни, соглашения о беспошлинной торговле, окончание "холодной войны" — все эти факторы содействуют повышению уверенности предпринимателей и потре­бителей, а также подъему инвестиционной активности и росту потребления товаров длительного пользования</a:t>
                      </a:r>
                      <a:endParaRPr lang="ru-RU" sz="1200" dirty="0"/>
                    </a:p>
                  </a:txBody>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4294967295"/>
          </p:nvPr>
        </p:nvSpPr>
        <p:spPr>
          <a:xfrm>
            <a:off x="467544" y="404664"/>
            <a:ext cx="8353425" cy="6264275"/>
          </a:xfrm>
        </p:spPr>
        <p:txBody>
          <a:bodyPr>
            <a:normAutofit fontScale="62500" lnSpcReduction="20000"/>
          </a:bodyPr>
          <a:lstStyle/>
          <a:p>
            <a:pPr marL="0" indent="384048" algn="just">
              <a:buNone/>
            </a:pPr>
            <a:r>
              <a:rPr lang="ru-RU" dirty="0" smtClean="0"/>
              <a:t>Вторая группа представляет </a:t>
            </a:r>
            <a:r>
              <a:rPr lang="ru-RU" b="1" dirty="0" smtClean="0"/>
              <a:t>экзогенные переменные</a:t>
            </a:r>
            <a:r>
              <a:rPr lang="ru-RU" dirty="0" smtClean="0"/>
              <a:t>, т.е. те, которые формируются за рамками модели ASAD. Некоторые из них (например, войны и революции) не имеют никакого отношения к предмету макроэкономики, другие (такие как внешнеэкономическая деятельность) не могут контролироваться внутриполитическими решениями, третьи (например, параметры рынка ценных бумаг) характеризуются самостоятельными, не зависимым от прочих факторов изменениями.</a:t>
            </a:r>
          </a:p>
          <a:p>
            <a:pPr marL="0" indent="384048" algn="just">
              <a:buNone/>
            </a:pPr>
            <a:r>
              <a:rPr lang="ru-RU" dirty="0" smtClean="0"/>
              <a:t>Но к чему же все-таки могут привести изменения этих переменных? Допустим, что перед началом военной операции в Персидском заливе правительство увеличило расходы на закупку танков, противогазов и истребителей. В результате этих действий увеличился размер G (государственных закупок). Если какие-либо другие компоненты расходов не компенсируют увеличение G, то вся кривая совокупного спроса вследствие этого может сместиться вправо. И точно также, увеличение количества денет, находящихся в обращении, какое-либо изобретение, вызывающее повышение рентабельности капиталовложений; равно как и рост материального благосостояния потребителей, вызванный повышением стоимости акций, может повлечь за собой увеличение совокупного спроса (что на графике будет от­мечено существенным смещением кривой AD вправо). На рис. 6 (см. график справа) показано, как. вследствие измене­ния тех или иных переменных, перечисленных в табл. 1, может измениться положение кривой AD. </a:t>
            </a:r>
            <a:endParaRPr lang="ru-RU"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idx="4294967295"/>
          </p:nvPr>
        </p:nvSpPr>
        <p:spPr>
          <a:xfrm>
            <a:off x="251520" y="260648"/>
            <a:ext cx="8229600" cy="1792287"/>
          </a:xfrm>
        </p:spPr>
        <p:txBody>
          <a:bodyPr>
            <a:normAutofit fontScale="90000"/>
          </a:bodyPr>
          <a:lstStyle/>
          <a:p>
            <a:pPr algn="r"/>
            <a:r>
              <a:rPr lang="ru-RU" b="1" dirty="0" smtClean="0"/>
              <a:t>Относительная важность различных факторов совокупного спроса.</a:t>
            </a:r>
            <a:endParaRPr lang="ru-RU" b="1" dirty="0"/>
          </a:p>
        </p:txBody>
      </p:sp>
      <p:sp>
        <p:nvSpPr>
          <p:cNvPr id="3" name="Содержимое 2"/>
          <p:cNvSpPr>
            <a:spLocks noGrp="1"/>
          </p:cNvSpPr>
          <p:nvPr>
            <p:ph idx="4294967295"/>
          </p:nvPr>
        </p:nvSpPr>
        <p:spPr>
          <a:xfrm>
            <a:off x="395536" y="2204864"/>
            <a:ext cx="8229600" cy="4249737"/>
          </a:xfrm>
        </p:spPr>
        <p:txBody>
          <a:bodyPr>
            <a:normAutofit fontScale="70000" lnSpcReduction="20000"/>
          </a:bodyPr>
          <a:lstStyle/>
          <a:p>
            <a:pPr marL="0" indent="384048" algn="just">
              <a:buNone/>
            </a:pPr>
            <a:r>
              <a:rPr lang="ru-RU" dirty="0" smtClean="0"/>
              <a:t>Хотя, в целом, экономисты не имеют принципиальных разногласий в том, какие факторы влияют на формирование совокупного спроса, но тем не менее, в экономической теории не сложилось единой точки зрения относительно того, какие ив них являются приоритетными. Так, некоторые экономисты при анализе изменений совокупного спроса наибольшее внимание уделяют, прежде всего, денежным факторам, среди которых особую значимость имеет количество денег, находящихся в обращении. Согласно их теории, которая часто называется </a:t>
            </a:r>
            <a:r>
              <a:rPr lang="ru-RU" b="1" dirty="0" smtClean="0">
                <a:solidFill>
                  <a:schemeClr val="accent1">
                    <a:lumMod val="60000"/>
                    <a:lumOff val="40000"/>
                  </a:schemeClr>
                </a:solidFill>
                <a:effectLst>
                  <a:outerShdw blurRad="38100" dist="38100" dir="2700000" algn="tl">
                    <a:srgbClr val="000000">
                      <a:alpha val="43137"/>
                    </a:srgbClr>
                  </a:outerShdw>
                </a:effectLst>
              </a:rPr>
              <a:t>монетаризмом</a:t>
            </a:r>
            <a:r>
              <a:rPr lang="ru-RU" dirty="0" smtClean="0"/>
              <a:t>, именно размер денежной массы и является важнейшим фактором, определяющим величину совокупных расходов.</a:t>
            </a:r>
            <a:endParaRPr lang="ru-RU"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4294967295"/>
          </p:nvPr>
        </p:nvSpPr>
        <p:spPr>
          <a:xfrm>
            <a:off x="395536" y="548680"/>
            <a:ext cx="8229600" cy="5905500"/>
          </a:xfrm>
        </p:spPr>
        <p:txBody>
          <a:bodyPr>
            <a:normAutofit fontScale="70000" lnSpcReduction="20000"/>
          </a:bodyPr>
          <a:lstStyle/>
          <a:p>
            <a:pPr marL="0" indent="384048" algn="just">
              <a:buNone/>
            </a:pPr>
            <a:r>
              <a:rPr lang="ru-RU" dirty="0" smtClean="0"/>
              <a:t>Согласно другой теории, ведущую роль при формировании совокупного спроса играют </a:t>
            </a:r>
            <a:r>
              <a:rPr lang="ru-RU" b="1" dirty="0" smtClean="0">
                <a:solidFill>
                  <a:schemeClr val="accent1">
                    <a:lumMod val="60000"/>
                    <a:lumOff val="40000"/>
                  </a:schemeClr>
                </a:solidFill>
                <a:effectLst>
                  <a:outerShdw blurRad="38100" dist="38100" dir="2700000" algn="tl">
                    <a:srgbClr val="000000">
                      <a:alpha val="43137"/>
                    </a:srgbClr>
                  </a:outerShdw>
                </a:effectLst>
              </a:rPr>
              <a:t>экзогенные факторы.</a:t>
            </a:r>
            <a:r>
              <a:rPr lang="ru-RU" dirty="0" smtClean="0"/>
              <a:t> При этом в качестве аргумента приводится тот факт, например, что от самого технического прогресса зависит либо оживление экономической активности, либо массовые банкротства. Например, железные дороги стали впервые использоваться в коммерческих целях в 50-х годах прошлого века. Эта инновация вызвала целый всплеск очень значительных капиталовложений в строительство железных дорог по всему миру в последующие два десятка лет, что во многом способствовало экономическому росту промышленно развитых стран того времени. Намного позже некоторые экономисты предположили, что революция в развитии средств коммуникации, начавшаяся в 90-х годах нашего века, должна стать тем самым толчком, который породит волну инвестиций в эту отрасль: ведь уже сейчас частные компании тратят десятки миллиардов долларов на развитие систем мобильной связи и создание инфраструктуры информационных </a:t>
            </a:r>
            <a:r>
              <a:rPr lang="ru-RU" dirty="0" err="1" smtClean="0"/>
              <a:t>супермагистралей</a:t>
            </a:r>
            <a:r>
              <a:rPr lang="ru-RU" dirty="0" smtClean="0"/>
              <a:t>.</a:t>
            </a:r>
            <a:endParaRPr lang="ru-RU"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4294967295"/>
          </p:nvPr>
        </p:nvSpPr>
        <p:spPr>
          <a:xfrm>
            <a:off x="467544" y="404664"/>
            <a:ext cx="8229600" cy="6049962"/>
          </a:xfrm>
        </p:spPr>
        <p:txBody>
          <a:bodyPr>
            <a:normAutofit fontScale="70000" lnSpcReduction="20000"/>
          </a:bodyPr>
          <a:lstStyle/>
          <a:p>
            <a:pPr marL="0" indent="384048" algn="just">
              <a:buNone/>
            </a:pPr>
            <a:r>
              <a:rPr lang="ru-RU" dirty="0" smtClean="0"/>
              <a:t>Ведущим в сегодняшней макроэкономической мысли является </a:t>
            </a:r>
            <a:r>
              <a:rPr lang="ru-RU" b="1" dirty="0" smtClean="0">
                <a:solidFill>
                  <a:schemeClr val="accent1">
                    <a:lumMod val="60000"/>
                    <a:lumOff val="40000"/>
                  </a:schemeClr>
                </a:solidFill>
                <a:effectLst>
                  <a:outerShdw blurRad="38100" dist="38100" dir="2700000" algn="tl">
                    <a:srgbClr val="000000">
                      <a:alpha val="43137"/>
                    </a:srgbClr>
                  </a:outerShdw>
                </a:effectLst>
              </a:rPr>
              <a:t>эклектический подход</a:t>
            </a:r>
            <a:r>
              <a:rPr lang="ru-RU" dirty="0" smtClean="0"/>
              <a:t>, который является закономерным развитием </a:t>
            </a:r>
            <a:r>
              <a:rPr lang="ru-RU" dirty="0" err="1" smtClean="0"/>
              <a:t>кейнсианского</a:t>
            </a:r>
            <a:r>
              <a:rPr lang="ru-RU" dirty="0" smtClean="0"/>
              <a:t> подхода, но отражает многие достижения последнего времени. В соответствии с этим подходом, называемым </a:t>
            </a:r>
            <a:r>
              <a:rPr lang="ru-RU" b="1" dirty="0" err="1" smtClean="0"/>
              <a:t>кейнсианской</a:t>
            </a:r>
            <a:r>
              <a:rPr lang="ru-RU" b="1" dirty="0" smtClean="0"/>
              <a:t> макроэкономикой</a:t>
            </a:r>
            <a:r>
              <a:rPr lang="ru-RU" dirty="0" smtClean="0"/>
              <a:t>, различные формы государственного вмешательства и экзогенные факторы в разные периоды времени оказывают на экономику различное влияние. Например, в период второй мировой войны, когда на военные расходы уходило более половины ВВП, наиболее значимой при формировании совокупного спроса была налоговая политика. В последнее время, однако, по мере того как Федеральная резервная система активизировала свои действия в борьбе с инфляцией и безработицей, колебания экономической активности в большей степени стали определяться кредитно-денежной политикой.</a:t>
            </a:r>
          </a:p>
          <a:p>
            <a:pPr marL="0" indent="384048" algn="just">
              <a:buNone/>
            </a:pPr>
            <a:endParaRPr lang="ru-RU" dirty="0" smtClean="0"/>
          </a:p>
          <a:p>
            <a:pPr marL="0" indent="384048" algn="just">
              <a:buNone/>
            </a:pPr>
            <a:endParaRPr lang="ru-RU" dirty="0" smtClean="0"/>
          </a:p>
          <a:p>
            <a:pPr marL="0" indent="384048" algn="just">
              <a:buNone/>
            </a:pPr>
            <a:r>
              <a:rPr lang="ru-RU" b="1" dirty="0" smtClean="0">
                <a:solidFill>
                  <a:schemeClr val="accent1">
                    <a:lumMod val="60000"/>
                    <a:lumOff val="40000"/>
                  </a:schemeClr>
                </a:solidFill>
                <a:effectLst>
                  <a:outerShdw blurRad="38100" dist="38100" dir="2700000" algn="tl">
                    <a:srgbClr val="000000">
                      <a:alpha val="43137"/>
                    </a:srgbClr>
                  </a:outerShdw>
                </a:effectLst>
              </a:rPr>
              <a:t>Итак, мы изучили основные элементы теории совокупного спроса. В следующей главе будет проанализирована простейшая модель мультипликатора.</a:t>
            </a:r>
            <a:endParaRPr lang="ru-RU" b="1" dirty="0">
              <a:solidFill>
                <a:schemeClr val="accent1">
                  <a:lumMod val="60000"/>
                  <a:lumOff val="40000"/>
                </a:schemeClr>
              </a:solidFill>
              <a:effectLst>
                <a:outerShdw blurRad="38100" dist="38100" dir="2700000" algn="tl">
                  <a:srgbClr val="000000">
                    <a:alpha val="43137"/>
                  </a:srgbClr>
                </a:outerShdw>
              </a:effectLst>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67494"/>
            <a:ext cx="8229600" cy="1217290"/>
          </a:xfrm>
        </p:spPr>
        <p:txBody>
          <a:bodyPr>
            <a:normAutofit fontScale="90000"/>
          </a:bodyPr>
          <a:lstStyle/>
          <a:p>
            <a:pPr algn="r"/>
            <a:r>
              <a:rPr lang="ru-RU" b="1" dirty="0" smtClean="0"/>
              <a:t>Неизбежны ли экономические циклы?</a:t>
            </a:r>
            <a:endParaRPr lang="ru-RU" b="1" dirty="0"/>
          </a:p>
        </p:txBody>
      </p:sp>
      <p:sp>
        <p:nvSpPr>
          <p:cNvPr id="3" name="Содержимое 2"/>
          <p:cNvSpPr>
            <a:spLocks noGrp="1"/>
          </p:cNvSpPr>
          <p:nvPr>
            <p:ph idx="1"/>
          </p:nvPr>
        </p:nvSpPr>
        <p:spPr>
          <a:xfrm>
            <a:off x="457200" y="1556792"/>
            <a:ext cx="8229600" cy="4898016"/>
          </a:xfrm>
        </p:spPr>
        <p:txBody>
          <a:bodyPr>
            <a:normAutofit fontScale="70000" lnSpcReduction="20000"/>
          </a:bodyPr>
          <a:lstStyle/>
          <a:p>
            <a:pPr marL="0" indent="384048" algn="just">
              <a:buNone/>
            </a:pPr>
            <a:r>
              <a:rPr lang="ru-RU" dirty="0" smtClean="0"/>
              <a:t>В истории экономических циклов, имевших место в США за последние полтора столетия, отмечается определенная тенденция. В 40-е годы экономика пережила целую серию кризисов и депрессий, резких спадов деловой активности во всех сферах (то же наблюдалось и в 70-х, 90-х го­дах прошлого века и в 30-х годах нынешнего). Но с 1945 года экономические циклы стали менее частыми и более умеренными. </a:t>
            </a:r>
          </a:p>
          <a:p>
            <a:pPr marL="0" indent="384048" algn="just">
              <a:buNone/>
            </a:pPr>
            <a:r>
              <a:rPr lang="ru-RU" dirty="0" smtClean="0"/>
              <a:t>Что же изменилось? Некоторые полагают, что сама капиталистическая система сейчас стала гораздо более стабильной, чем когда бы то ни было. Но более значимым является тот факт, что, хорошо разбираясь в законах макроэкономики в настоящее время, государство может предпринять реальные меры (в кредитно-денежной и фискальной политике), для того, чтобы предотвратить резкое наступление рецессии, а также ее дальнейшее перерастание в депрессию.</a:t>
            </a:r>
            <a:endParaRPr lang="ru-RU"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4294967295"/>
          </p:nvPr>
        </p:nvSpPr>
        <p:spPr>
          <a:xfrm>
            <a:off x="467544" y="476672"/>
            <a:ext cx="8229600" cy="5329238"/>
          </a:xfrm>
        </p:spPr>
        <p:txBody>
          <a:bodyPr>
            <a:normAutofit fontScale="77500" lnSpcReduction="20000"/>
          </a:bodyPr>
          <a:lstStyle/>
          <a:p>
            <a:pPr marL="0" indent="384048" algn="just">
              <a:buNone/>
            </a:pPr>
            <a:r>
              <a:rPr lang="ru-RU" dirty="0" smtClean="0"/>
              <a:t>С 1984 по 1996 годы в американской экономике наблюдался самый стабильный период за всю ее историю. Уровень инфляции был низким, а в экономике только однажды наблюдалась достаточно умеренная рецессия. Среди участников финансовых рынков найдется немало таких, кто за свою жизнь не сможет вспомнить ни одного значительного экономического кризиса.</a:t>
            </a:r>
          </a:p>
          <a:p>
            <a:pPr marL="0" indent="384048" algn="just">
              <a:buNone/>
            </a:pPr>
            <a:r>
              <a:rPr lang="ru-RU" dirty="0" smtClean="0"/>
              <a:t>К 1997 году сложилась такая ситуация, что многие люди думали, что экономические циклы уже изжили себя. Возможно, писали они, с помощью мудрого управления и свободных рынков нам удастся навсегда избежать крупных рецессии и инфляции.</a:t>
            </a:r>
          </a:p>
          <a:p>
            <a:pPr marL="0" indent="384048" algn="just">
              <a:buNone/>
            </a:pPr>
            <a:r>
              <a:rPr lang="ru-RU" dirty="0" smtClean="0"/>
              <a:t> Но насколько оправдан такой прогноз? Мы считаем, что заявления подобного рода преждевременны.</a:t>
            </a:r>
            <a:endParaRPr lang="ru-RU"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4294967295"/>
          </p:nvPr>
        </p:nvSpPr>
        <p:spPr>
          <a:xfrm>
            <a:off x="323528" y="404664"/>
            <a:ext cx="8569325" cy="3024187"/>
          </a:xfrm>
        </p:spPr>
        <p:txBody>
          <a:bodyPr>
            <a:normAutofit fontScale="62500" lnSpcReduction="20000"/>
          </a:bodyPr>
          <a:lstStyle/>
          <a:p>
            <a:pPr marL="0" indent="384048" algn="just">
              <a:buNone/>
            </a:pPr>
            <a:r>
              <a:rPr lang="ru-RU" dirty="0" smtClean="0"/>
              <a:t>В конце продолжительной экспансии </a:t>
            </a:r>
            <a:r>
              <a:rPr lang="ru-RU" b="1" dirty="0" smtClean="0"/>
              <a:t>Артур </a:t>
            </a:r>
            <a:r>
              <a:rPr lang="ru-RU" b="1" dirty="0" err="1" smtClean="0"/>
              <a:t>Оукен</a:t>
            </a:r>
            <a:r>
              <a:rPr lang="ru-RU" b="1" dirty="0" smtClean="0"/>
              <a:t> </a:t>
            </a:r>
            <a:r>
              <a:rPr lang="ru-RU" dirty="0" smtClean="0"/>
              <a:t>(</a:t>
            </a:r>
            <a:r>
              <a:rPr lang="ru-RU" dirty="0" err="1" smtClean="0"/>
              <a:t>Arthur</a:t>
            </a:r>
            <a:r>
              <a:rPr lang="ru-RU" dirty="0" smtClean="0"/>
              <a:t> </a:t>
            </a:r>
            <a:r>
              <a:rPr lang="ru-RU" dirty="0" err="1" smtClean="0"/>
              <a:t>Okun</a:t>
            </a:r>
            <a:r>
              <a:rPr lang="ru-RU" dirty="0" smtClean="0"/>
              <a:t>), один из ведущих аналитиков экономических циклов, высказал другое, более трезвое мнение: «В настоящее время рецессии обычно не рассматриваются как нечто такое, что возможно предотвратить, как нельзя предотвратить авиакатастрофы или тайфуны. Но мы же не можем навсегда избавиться от авиакатастроф, и неясно, будет ли у нас достаточно мудрости и реальной способности для того, чтобы ограничить рецессии. Опасность не исчезла. Силы, вызывающие возобновляющиеся рецессии, еще достаточно жизнеспособны и только ждут момента, чтобы вырваться на волю».</a:t>
            </a:r>
          </a:p>
          <a:p>
            <a:pPr marL="0" indent="384048" algn="just">
              <a:buNone/>
            </a:pPr>
            <a:endParaRPr lang="ru-RU" dirty="0"/>
          </a:p>
        </p:txBody>
      </p:sp>
      <p:pic>
        <p:nvPicPr>
          <p:cNvPr id="5122" name="Picture 2"/>
          <p:cNvPicPr>
            <a:picLocks noChangeAspect="1" noChangeArrowheads="1"/>
          </p:cNvPicPr>
          <p:nvPr/>
        </p:nvPicPr>
        <p:blipFill>
          <a:blip r:embed="rId2" cstate="print"/>
          <a:srcRect/>
          <a:stretch>
            <a:fillRect/>
          </a:stretch>
        </p:blipFill>
        <p:spPr bwMode="auto">
          <a:xfrm>
            <a:off x="4499992" y="3068960"/>
            <a:ext cx="4386064" cy="3289548"/>
          </a:xfrm>
          <a:prstGeom prst="round2DiagRect">
            <a:avLst/>
          </a:prstGeom>
          <a:noFill/>
          <a:ln w="9525">
            <a:noFill/>
            <a:miter lim="800000"/>
            <a:headEnd/>
            <a:tailEnd/>
          </a:ln>
        </p:spPr>
      </p:pic>
      <p:sp>
        <p:nvSpPr>
          <p:cNvPr id="6" name="Прямоугольник 5"/>
          <p:cNvSpPr/>
          <p:nvPr/>
        </p:nvSpPr>
        <p:spPr>
          <a:xfrm>
            <a:off x="323528" y="2996952"/>
            <a:ext cx="4032448" cy="2197525"/>
          </a:xfrm>
          <a:prstGeom prst="rect">
            <a:avLst/>
          </a:prstGeom>
        </p:spPr>
        <p:txBody>
          <a:bodyPr wrap="square">
            <a:spAutoFit/>
          </a:bodyPr>
          <a:lstStyle/>
          <a:p>
            <a:pPr indent="384048" algn="just">
              <a:lnSpc>
                <a:spcPct val="80000"/>
              </a:lnSpc>
            </a:pPr>
            <a:r>
              <a:rPr lang="ru-RU" sz="1900" dirty="0" smtClean="0"/>
              <a:t>Вскоре после того, как Артур </a:t>
            </a:r>
            <a:r>
              <a:rPr lang="ru-RU" sz="1900" dirty="0" err="1" smtClean="0"/>
              <a:t>Оукен</a:t>
            </a:r>
            <a:r>
              <a:rPr lang="ru-RU" sz="1900" dirty="0" smtClean="0"/>
              <a:t> написал эти строки, США вступили в самый неспокойный период своего развития за послевоенный период. Жизнерадостный оптимизм не смог предотвратить очередного экономического цикла.</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idx="4294967295"/>
          </p:nvPr>
        </p:nvSpPr>
        <p:spPr>
          <a:xfrm>
            <a:off x="0" y="268288"/>
            <a:ext cx="8229600" cy="568325"/>
          </a:xfrm>
        </p:spPr>
        <p:txBody>
          <a:bodyPr>
            <a:normAutofit fontScale="90000"/>
          </a:bodyPr>
          <a:lstStyle/>
          <a:p>
            <a:pPr algn="r"/>
            <a:r>
              <a:rPr lang="ru-RU" b="1" dirty="0" smtClean="0"/>
              <a:t>Резюме.</a:t>
            </a:r>
            <a:endParaRPr lang="ru-RU" b="1" dirty="0"/>
          </a:p>
        </p:txBody>
      </p:sp>
      <p:sp>
        <p:nvSpPr>
          <p:cNvPr id="3" name="Содержимое 2"/>
          <p:cNvSpPr>
            <a:spLocks noGrp="1"/>
          </p:cNvSpPr>
          <p:nvPr>
            <p:ph idx="4294967295"/>
          </p:nvPr>
        </p:nvSpPr>
        <p:spPr>
          <a:xfrm>
            <a:off x="395536" y="1052736"/>
            <a:ext cx="8362950" cy="5402262"/>
          </a:xfrm>
        </p:spPr>
        <p:txBody>
          <a:bodyPr>
            <a:normAutofit fontScale="70000" lnSpcReduction="20000"/>
          </a:bodyPr>
          <a:lstStyle/>
          <a:p>
            <a:pPr>
              <a:buNone/>
            </a:pPr>
            <a:r>
              <a:rPr lang="ru-RU" b="1" dirty="0" smtClean="0"/>
              <a:t>Экономические циклы.</a:t>
            </a:r>
          </a:p>
          <a:p>
            <a:pPr marL="0" indent="384048" algn="just"/>
            <a:r>
              <a:rPr lang="ru-RU" dirty="0" smtClean="0"/>
              <a:t>Экономические циклы — это периодические изменения объема совокупного продукта, прибыли и занятости, характеризующиеся широкомасштабным повышением или уменьшением экономической активности в большинстве секторов экономики. Они происходят во всех странах с развитой рыночной экономикой. Мы различаем следующие стадии: подъем (экспансия), пик, спад (рецессия) и впадина.</a:t>
            </a:r>
          </a:p>
          <a:p>
            <a:pPr marL="0" indent="384048" algn="just"/>
            <a:r>
              <a:rPr lang="ru-RU" dirty="0" smtClean="0"/>
              <a:t>Большинство экономических циклов происходят тогда, когда изменения совокупного спроса провоцируют резкие изменения в объеме производства, занятости и уровне цен. Смещение совокупного спроса происходит под влиянием изменения уровня расходов потребителей, предприятий, государства, т.е. уровня совокупных расходов. Сокращение совокупного спроса приводит к рецессиям или даже депрессиям. Всплеск экономической активности вызывает резкий рост инфляции.</a:t>
            </a:r>
          </a:p>
          <a:p>
            <a:pPr>
              <a:buNone/>
            </a:pPr>
            <a:endParaRPr lang="ru-RU"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idx="4294967295"/>
          </p:nvPr>
        </p:nvSpPr>
        <p:spPr>
          <a:xfrm>
            <a:off x="914400" y="188913"/>
            <a:ext cx="7690048" cy="647700"/>
          </a:xfrm>
        </p:spPr>
        <p:txBody>
          <a:bodyPr>
            <a:normAutofit fontScale="90000"/>
          </a:bodyPr>
          <a:lstStyle/>
          <a:p>
            <a:pPr algn="r"/>
            <a:r>
              <a:rPr lang="ru-RU" b="1" dirty="0" smtClean="0"/>
              <a:t>Экономические циклы.</a:t>
            </a:r>
            <a:endParaRPr lang="ru-RU" b="1" dirty="0"/>
          </a:p>
        </p:txBody>
      </p:sp>
      <p:sp>
        <p:nvSpPr>
          <p:cNvPr id="3" name="Содержимое 2"/>
          <p:cNvSpPr>
            <a:spLocks noGrp="1"/>
          </p:cNvSpPr>
          <p:nvPr>
            <p:ph idx="4294967295"/>
          </p:nvPr>
        </p:nvSpPr>
        <p:spPr>
          <a:xfrm>
            <a:off x="0" y="1052513"/>
            <a:ext cx="8966200" cy="5589587"/>
          </a:xfrm>
        </p:spPr>
        <p:txBody>
          <a:bodyPr>
            <a:noAutofit/>
          </a:bodyPr>
          <a:lstStyle/>
          <a:p>
            <a:pPr indent="384048" algn="just">
              <a:buNone/>
            </a:pPr>
            <a:r>
              <a:rPr lang="ru-RU" sz="1700" dirty="0" smtClean="0"/>
              <a:t>Экономическая история свидетельствует, что экономике не свойственна стабильность. Страна может пережить несколько лет головокружительного экономического подъема и процветания, как это, например, произошло с Соединенными Штатами в 90-е годы. За этим может последовать спад, или даже финансовый кризис, или, в довольно редких случаях, продолжительная депрессия. В этом случае наблюдается падение объема совокупного продукта, снижение прибылей и реальных доходов; растет уровень безработицы, десятки тысяч человек теряют рабочие места.</a:t>
            </a:r>
          </a:p>
          <a:p>
            <a:pPr indent="384048" algn="just">
              <a:buNone/>
            </a:pPr>
            <a:r>
              <a:rPr lang="ru-RU" sz="1700" dirty="0" smtClean="0"/>
              <a:t>Постепенно кризис достигает своей нижней точки, и начинается подъем. Он может быть медленным или быстрым.</a:t>
            </a:r>
          </a:p>
          <a:p>
            <a:pPr indent="384048" algn="just">
              <a:buNone/>
            </a:pPr>
            <a:r>
              <a:rPr lang="ru-RU" sz="1700" dirty="0" smtClean="0"/>
              <a:t>Подъем может быть неполным, но может быть и столь сильным, что в конце концов приведет к новому буму. Экономическое благополучие может выражаться в продолжительном периоде устойчивого и высокого спроса, избытке вакантных рабочих мест и подъеме уровня жизни. Бывает и так, что экономическое благополучие выражается в быстром инфляцион­ном всплеске цен и спекуляций, после которого следует очередной резкий спад.</a:t>
            </a:r>
          </a:p>
          <a:p>
            <a:pPr indent="384048" algn="just">
              <a:buNone/>
            </a:pPr>
            <a:r>
              <a:rPr lang="ru-RU" sz="1700" dirty="0" smtClean="0"/>
              <a:t>Колебания объемов производства, инфляции, процентных ставок и занятости образуют экономический цикл, который характерен для любой рыночной экономики.</a:t>
            </a:r>
          </a:p>
          <a:p>
            <a:pPr indent="384048" algn="just">
              <a:buNone/>
            </a:pPr>
            <a:endParaRPr lang="ru-RU" sz="17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4294967295"/>
          </p:nvPr>
        </p:nvSpPr>
        <p:spPr>
          <a:xfrm>
            <a:off x="323528" y="548680"/>
            <a:ext cx="8229600" cy="4103688"/>
          </a:xfrm>
        </p:spPr>
        <p:txBody>
          <a:bodyPr>
            <a:normAutofit fontScale="70000" lnSpcReduction="20000"/>
          </a:bodyPr>
          <a:lstStyle/>
          <a:p>
            <a:pPr algn="just"/>
            <a:r>
              <a:rPr lang="ru-RU" dirty="0" smtClean="0"/>
              <a:t>Существуют разнообразные объяснения причин экономических циклов. Все зависит от того, на какие факторы делается акцент: внешние или внутренние. Важное значение нередко придается влиянию таких экзогенных факторов, как революции, выборы, войны, изменения валютных курсов или нефтяные шоки. В большинстве теорий утверждается, что эти экзогенные силы порождают циклическое движение экономики, взаимодействуя с внутренними механизмами, такими как мультипликатор и акселератор. Так же как люди отличаются друг от друга в разных странах, так и экономические циклы не похожи друг на друга в различные периоды и в различных странах.</a:t>
            </a:r>
          </a:p>
          <a:p>
            <a:pPr algn="just"/>
            <a:endParaRPr lang="ru-RU"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4294967295"/>
          </p:nvPr>
        </p:nvSpPr>
        <p:spPr>
          <a:xfrm>
            <a:off x="251520" y="449262"/>
            <a:ext cx="8642350" cy="6408738"/>
          </a:xfrm>
        </p:spPr>
        <p:txBody>
          <a:bodyPr>
            <a:normAutofit fontScale="70000" lnSpcReduction="20000"/>
          </a:bodyPr>
          <a:lstStyle/>
          <a:p>
            <a:pPr marL="0" indent="384048" algn="just">
              <a:buNone/>
            </a:pPr>
            <a:r>
              <a:rPr lang="ru-RU" b="1" dirty="0" smtClean="0"/>
              <a:t>Основы анализа совокупного спроса.</a:t>
            </a:r>
          </a:p>
          <a:p>
            <a:pPr marL="0" indent="384048" algn="just"/>
            <a:r>
              <a:rPr lang="ru-RU" dirty="0" smtClean="0"/>
              <a:t>Основной причиной экономических спадов в давние времена были неурожаи. Современная рыночная экономика может с легкостью впасть в состояние беспросветной нищеты, если недостаток совокупного спроса вызовет ухудшение экономической конъюнктуры и рост безработицы. В то же время чрезмерное использование печатного станка приводит к ускорению инфляции. Понимание того, какие силы влияют на совокупный спрос, включая проводимую государством фискальную и кредитно-денежную политику, позволяет политическим деятелям предпринимать правильные меры, позволяющие сгладить взлеты и падения деловой активности.</a:t>
            </a:r>
          </a:p>
          <a:p>
            <a:pPr marL="0" indent="384048" algn="just"/>
            <a:r>
              <a:rPr lang="ru-RU" dirty="0" smtClean="0"/>
              <a:t>Совокупный спрос представляет собой объем продукции, который может быть куплен при данном уровне цен (при прочих равных условиях). Он включает в себя расходы на потребление, которые определяются, главным образом, величиной располагаемого дохода; инвестиции, которые зависят от объема производства, как нынешнего, так и ожидаемого в будущем, и от процентных ставок и ставок налогов; государственные закупки товаров и услуг; и чистый экспорт, величина которого зависит от объема производства и уровня цен внутри страны и за рубежом, валютного курса.</a:t>
            </a:r>
          </a:p>
          <a:p>
            <a:pPr marL="0" indent="384048" algn="just">
              <a:buNone/>
            </a:pPr>
            <a:endParaRPr lang="ru-RU"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4294967295"/>
          </p:nvPr>
        </p:nvSpPr>
        <p:spPr>
          <a:xfrm>
            <a:off x="467544" y="404664"/>
            <a:ext cx="8229600" cy="6194425"/>
          </a:xfrm>
        </p:spPr>
        <p:txBody>
          <a:bodyPr>
            <a:normAutofit fontScale="70000" lnSpcReduction="20000"/>
          </a:bodyPr>
          <a:lstStyle/>
          <a:p>
            <a:pPr marL="0" indent="384048" algn="just"/>
            <a:r>
              <a:rPr lang="ru-RU" dirty="0" smtClean="0"/>
              <a:t>Кривая совокупного спроса отличается от кривой индивидуального спроса, использовавшейся в микроэкономическом анализе. Кривая AD показывает взаимосвязь величины совокупных расходов и уровня цен при условии, что остальные переменные остаются неизменными. Отрицательный наклон кривой совокупного спроса лучше всего объясняется тем, что она строится исходя из предположения о неизменности номинального предложения денег. Действие эффекта денежной массы проявляется в том, что повышение уровня цен при постоянном количестве денег, находящихся в обращении, приводит к сокращению реальной денежной массы. Это. в свою очередь, вызывает рост процентных ставок и сокращение объемов кредитования и, следовательно, совокупных расходов. Этот процесс описывается движением вдоль кривой AD.</a:t>
            </a:r>
          </a:p>
          <a:p>
            <a:pPr marL="0" indent="384048" algn="just"/>
            <a:r>
              <a:rPr lang="ru-RU" dirty="0" smtClean="0"/>
              <a:t>Совокупный спрос изменяется под влиянием действия таких факторов, как фискальная и кредитно-денежная политика и изменение экзогенных переменных, таких как условия внешнеэкономической деятельности, технического прогресса или изменением состояния фондового рынка. Изменения любой из этих переменных приводят к смещению кривой AD.</a:t>
            </a:r>
            <a:endParaRPr lang="ru-RU"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67494"/>
            <a:ext cx="8229600" cy="713234"/>
          </a:xfrm>
        </p:spPr>
        <p:txBody>
          <a:bodyPr>
            <a:normAutofit fontScale="90000"/>
          </a:bodyPr>
          <a:lstStyle/>
          <a:p>
            <a:pPr algn="r"/>
            <a:r>
              <a:rPr lang="ru-RU" b="1" dirty="0" smtClean="0"/>
              <a:t>Ключевые понятия.</a:t>
            </a:r>
            <a:endParaRPr lang="ru-RU" b="1" dirty="0"/>
          </a:p>
        </p:txBody>
      </p:sp>
      <p:sp>
        <p:nvSpPr>
          <p:cNvPr id="3" name="Содержимое 2"/>
          <p:cNvSpPr>
            <a:spLocks noGrp="1"/>
          </p:cNvSpPr>
          <p:nvPr>
            <p:ph idx="1"/>
          </p:nvPr>
        </p:nvSpPr>
        <p:spPr>
          <a:xfrm>
            <a:off x="323528" y="1196752"/>
            <a:ext cx="8568952" cy="5258056"/>
          </a:xfrm>
        </p:spPr>
        <p:txBody>
          <a:bodyPr>
            <a:normAutofit fontScale="70000" lnSpcReduction="20000"/>
          </a:bodyPr>
          <a:lstStyle/>
          <a:p>
            <a:pPr>
              <a:buNone/>
            </a:pPr>
            <a:endParaRPr lang="ru-RU" b="1" dirty="0" smtClean="0"/>
          </a:p>
          <a:p>
            <a:pPr>
              <a:buNone/>
            </a:pPr>
            <a:endParaRPr lang="ru-RU" b="1" dirty="0" smtClean="0"/>
          </a:p>
          <a:p>
            <a:pPr>
              <a:buNone/>
            </a:pPr>
            <a:r>
              <a:rPr lang="ru-RU" b="1" dirty="0" smtClean="0"/>
              <a:t>Экономические циклы</a:t>
            </a:r>
          </a:p>
          <a:p>
            <a:r>
              <a:rPr lang="ru-RU" dirty="0" smtClean="0"/>
              <a:t>Экономический цикл </a:t>
            </a:r>
          </a:p>
          <a:p>
            <a:r>
              <a:rPr lang="ru-RU" dirty="0" smtClean="0"/>
              <a:t>Фазы экономического цикла: пик, впадина, подъем, спад</a:t>
            </a:r>
          </a:p>
          <a:p>
            <a:r>
              <a:rPr lang="ru-RU" dirty="0" smtClean="0"/>
              <a:t> Рецессия</a:t>
            </a:r>
          </a:p>
          <a:p>
            <a:r>
              <a:rPr lang="ru-RU" dirty="0" smtClean="0"/>
              <a:t>Теории внешних и внутренних причин цикла</a:t>
            </a:r>
          </a:p>
          <a:p>
            <a:r>
              <a:rPr lang="ru-RU" dirty="0" smtClean="0"/>
              <a:t>Макроэкономические модели </a:t>
            </a:r>
          </a:p>
          <a:p>
            <a:endParaRPr lang="ru-RU" dirty="0" smtClean="0"/>
          </a:p>
          <a:p>
            <a:pPr>
              <a:buNone/>
            </a:pPr>
            <a:r>
              <a:rPr lang="ru-RU" b="1" dirty="0" smtClean="0"/>
              <a:t>Совокупный спрос</a:t>
            </a:r>
          </a:p>
          <a:p>
            <a:r>
              <a:rPr lang="ru-RU" dirty="0" smtClean="0"/>
              <a:t>Реальная переменная = номинальная переменная/уровень цен</a:t>
            </a:r>
          </a:p>
          <a:p>
            <a:r>
              <a:rPr lang="ru-RU" dirty="0" smtClean="0"/>
              <a:t>Совокупный спрос, кривая AD </a:t>
            </a:r>
          </a:p>
          <a:p>
            <a:r>
              <a:rPr lang="ru-RU" dirty="0" smtClean="0"/>
              <a:t>Основные составляющие совокупного спроса: С, I, G, X</a:t>
            </a:r>
          </a:p>
          <a:p>
            <a:r>
              <a:rPr lang="ru-RU" dirty="0" smtClean="0"/>
              <a:t>Отрицательный наклон кривой </a:t>
            </a:r>
            <a:r>
              <a:rPr lang="en-US" dirty="0" smtClean="0"/>
              <a:t>AD</a:t>
            </a:r>
            <a:r>
              <a:rPr lang="ru-RU" dirty="0" smtClean="0"/>
              <a:t>, эффект денежной массы </a:t>
            </a:r>
          </a:p>
          <a:p>
            <a:r>
              <a:rPr lang="ru-RU" dirty="0" smtClean="0"/>
              <a:t>Факторы, определяющие траекторию кривой AD и ее смещение</a:t>
            </a:r>
            <a:endParaRPr lang="ru-RU"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67494"/>
            <a:ext cx="8229600" cy="713234"/>
          </a:xfrm>
        </p:spPr>
        <p:txBody>
          <a:bodyPr>
            <a:normAutofit fontScale="90000"/>
          </a:bodyPr>
          <a:lstStyle/>
          <a:p>
            <a:pPr algn="r"/>
            <a:r>
              <a:rPr lang="ru-RU" b="1" dirty="0" smtClean="0"/>
              <a:t>Вопросы для обсуждения.</a:t>
            </a:r>
            <a:endParaRPr lang="ru-RU" b="1" dirty="0"/>
          </a:p>
        </p:txBody>
      </p:sp>
      <p:sp>
        <p:nvSpPr>
          <p:cNvPr id="3" name="Содержимое 2"/>
          <p:cNvSpPr>
            <a:spLocks noGrp="1"/>
          </p:cNvSpPr>
          <p:nvPr>
            <p:ph idx="1"/>
          </p:nvPr>
        </p:nvSpPr>
        <p:spPr>
          <a:xfrm>
            <a:off x="467544" y="1412776"/>
            <a:ext cx="8229600" cy="2880320"/>
          </a:xfrm>
        </p:spPr>
        <p:txBody>
          <a:bodyPr>
            <a:normAutofit fontScale="77500" lnSpcReduction="20000"/>
          </a:bodyPr>
          <a:lstStyle/>
          <a:p>
            <a:pPr algn="just"/>
            <a:endParaRPr lang="ru-RU" dirty="0" smtClean="0"/>
          </a:p>
          <a:p>
            <a:pPr algn="just"/>
            <a:r>
              <a:rPr lang="ru-RU" dirty="0" smtClean="0"/>
              <a:t>Четко определите, что такое кривая совокупного спроса. Объясните различие между движением вдоль этой кривой и ее смещением. Что может вызвать увеличение объемов про­изводства при движении вдоль кривой AВ? При смещении кривой AD?</a:t>
            </a:r>
          </a:p>
          <a:p>
            <a:pPr algn="just"/>
            <a:r>
              <a:rPr lang="ru-RU" dirty="0" smtClean="0"/>
              <a:t>Опишите различные фазы экономического цикла. В какой фазе находится экономика США в настоящее время?</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4294967295"/>
          </p:nvPr>
        </p:nvSpPr>
        <p:spPr>
          <a:xfrm>
            <a:off x="395536" y="404664"/>
            <a:ext cx="8229600" cy="6049962"/>
          </a:xfrm>
        </p:spPr>
        <p:txBody>
          <a:bodyPr>
            <a:normAutofit fontScale="77500" lnSpcReduction="20000"/>
          </a:bodyPr>
          <a:lstStyle/>
          <a:p>
            <a:pPr algn="just"/>
            <a:r>
              <a:rPr lang="ru-RU" dirty="0" smtClean="0"/>
              <a:t>Некоторые экономические циклы являются результатом изменений совокупного спроса, в то время как источниками других являются шоки предложения.</a:t>
            </a:r>
          </a:p>
          <a:p>
            <a:pPr marL="648000" algn="just">
              <a:buFont typeface="Arial" pitchFamily="34" charset="0"/>
              <a:buChar char="•"/>
            </a:pPr>
            <a:r>
              <a:rPr lang="ru-RU" dirty="0" smtClean="0"/>
              <a:t>Приведите примеры циклов каждого вида. Объясните видимые различия между влиянием двух видов шоков на объем производства, цены и занятость.</a:t>
            </a:r>
          </a:p>
          <a:p>
            <a:pPr marL="648000" algn="just">
              <a:buFont typeface="Arial" pitchFamily="34" charset="0"/>
              <a:buChar char="•"/>
            </a:pPr>
            <a:r>
              <a:rPr lang="ru-RU" dirty="0" smtClean="0"/>
              <a:t>Определите, какие из нижеперечисленных причин экономического цикла вызваны изменением спроса, а какие изменением предложения, и изобразите их действие с помощью графика AS-AD, подобному изображенному на рис. 3: увеличение расходов на оборону во время войны, разрушение фабрик и электростанций в результате бомбардировок, сокращение чистого экспорта вследствие глубокого спада в Европе, резкое увеличение числа нововведений и темпов роста производительности.</a:t>
            </a:r>
            <a:endParaRPr lang="ru-RU"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4294967295"/>
          </p:nvPr>
        </p:nvSpPr>
        <p:spPr>
          <a:xfrm>
            <a:off x="395536" y="548680"/>
            <a:ext cx="8229600" cy="5400675"/>
          </a:xfrm>
        </p:spPr>
        <p:txBody>
          <a:bodyPr>
            <a:normAutofit fontScale="85000" lnSpcReduction="20000"/>
          </a:bodyPr>
          <a:lstStyle/>
          <a:p>
            <a:pPr algn="just"/>
            <a:r>
              <a:rPr lang="ru-RU" dirty="0" smtClean="0"/>
              <a:t>Составьте таблицу, аналогичную табл. 1, чтобы проиллюстрировать события, приводящие к уменьшению совокупного спроса. Ваш ответ должен содержать оригинальные примеры, а не простое перечисление противоположных изменений факторов, указанных в табл. 1.</a:t>
            </a:r>
          </a:p>
          <a:p>
            <a:pPr algn="just"/>
            <a:r>
              <a:rPr lang="ru-RU" dirty="0" smtClean="0"/>
              <a:t>В последние годы появилась новая теория реальных экономических циклов (РЭЦ). Согласно этой теории, причиной экономических циклов являются шоки производительности, распространяющиеся на все сектора экономики.</a:t>
            </a:r>
          </a:p>
          <a:p>
            <a:pPr marL="648000" algn="just">
              <a:buFont typeface="Arial" pitchFamily="34" charset="0"/>
              <a:buChar char="•"/>
            </a:pPr>
            <a:r>
              <a:rPr lang="ru-RU" dirty="0" smtClean="0"/>
              <a:t>Покажите, как работает теория РЭЦ в рамках модели ASAD.</a:t>
            </a:r>
          </a:p>
          <a:p>
            <a:pPr marL="648000" algn="just">
              <a:buFont typeface="Arial" pitchFamily="34" charset="0"/>
              <a:buChar char="•"/>
            </a:pPr>
            <a:r>
              <a:rPr lang="ru-RU" dirty="0" smtClean="0"/>
              <a:t>Обсудите, может ли теория РЭЦ объяснить основные характеристики экономического цикла.</a:t>
            </a:r>
          </a:p>
          <a:p>
            <a:pPr marL="648000">
              <a:buFont typeface="Arial" pitchFamily="34" charset="0"/>
              <a:buChar char="•"/>
            </a:pPr>
            <a:endParaRPr lang="ru-RU"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4294967295"/>
          </p:nvPr>
        </p:nvSpPr>
        <p:spPr>
          <a:xfrm>
            <a:off x="467544" y="476672"/>
            <a:ext cx="8229600" cy="6049962"/>
          </a:xfrm>
        </p:spPr>
        <p:txBody>
          <a:bodyPr>
            <a:normAutofit fontScale="70000" lnSpcReduction="20000"/>
          </a:bodyPr>
          <a:lstStyle/>
          <a:p>
            <a:pPr marL="0" indent="384048" algn="just"/>
            <a:r>
              <a:rPr lang="ru-RU" b="1" dirty="0" smtClean="0"/>
              <a:t>Сложная задача</a:t>
            </a:r>
            <a:r>
              <a:rPr lang="ru-RU" dirty="0" smtClean="0"/>
              <a:t>. </a:t>
            </a:r>
          </a:p>
          <a:p>
            <a:pPr marL="0" indent="384048" algn="just">
              <a:buNone/>
            </a:pPr>
            <a:r>
              <a:rPr lang="ru-RU" dirty="0" smtClean="0"/>
              <a:t>Найдите две игральных кости и попробуйте с помощью следующего метода сымитировать механизм экономического цикла. Подбросьте кости раз 20 или более и запишите выпавшие при этом цифры. Вычислите скользящие средние значений цифр, следовавших друг за другом (период=5). Затем изобразите полученные результаты графически. Этот график будет очень похож на колебания ВВП, безработицы или инфляции.</a:t>
            </a:r>
          </a:p>
          <a:p>
            <a:pPr marL="0" indent="384048" algn="just">
              <a:buNone/>
            </a:pPr>
            <a:r>
              <a:rPr lang="ru-RU" dirty="0" smtClean="0"/>
              <a:t>Одна из последовательностей, полученных в результате подобного эксперимента, выглядела следующим образом: 7, 4, 10, 3, 7, 11, 7, 2, 9, 10... Средние были равны: (7+4+10+3+7)/5=6,2; (4+10+3+7+11)/5 = 7 и т.д.</a:t>
            </a:r>
          </a:p>
          <a:p>
            <a:pPr marL="0" indent="384048" algn="just">
              <a:buNone/>
            </a:pPr>
            <a:r>
              <a:rPr lang="ru-RU" dirty="0" smtClean="0"/>
              <a:t>Почему это похоже на деловой цикл? (Подсказка. Случайные числа, полученные в результате подбрасывания костей, напоминают экзогенные шоки инвестиций или войн. Скользящая средняя похожа на внутренний мультипликатор или сглаживающий механизм. Вместе они вызывают колебания, похо­жие на колебания экономической активности.)</a:t>
            </a:r>
            <a:endParaRPr lang="ru-RU"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Содержимое 2"/>
          <p:cNvSpPr>
            <a:spLocks noGrp="1"/>
          </p:cNvSpPr>
          <p:nvPr>
            <p:ph idx="4294967295"/>
          </p:nvPr>
        </p:nvSpPr>
        <p:spPr>
          <a:xfrm>
            <a:off x="395536" y="404664"/>
            <a:ext cx="8229600" cy="6049962"/>
          </a:xfrm>
        </p:spPr>
        <p:txBody>
          <a:bodyPr>
            <a:normAutofit fontScale="70000" lnSpcReduction="20000"/>
          </a:bodyPr>
          <a:lstStyle/>
          <a:p>
            <a:pPr marL="0" indent="384048" algn="just"/>
            <a:r>
              <a:rPr lang="ru-RU" b="1" dirty="0" smtClean="0"/>
              <a:t>Сложная задача</a:t>
            </a:r>
            <a:r>
              <a:rPr lang="ru-RU" dirty="0" smtClean="0"/>
              <a:t>. </a:t>
            </a:r>
          </a:p>
          <a:p>
            <a:pPr marL="0" indent="384048" algn="just">
              <a:buNone/>
            </a:pPr>
            <a:r>
              <a:rPr lang="ru-RU" dirty="0" smtClean="0"/>
              <a:t>Выдающийся специалист в области макроэкономики Джордж </a:t>
            </a:r>
            <a:r>
              <a:rPr lang="ru-RU" dirty="0" err="1" smtClean="0"/>
              <a:t>Перри</a:t>
            </a:r>
            <a:r>
              <a:rPr lang="ru-RU" dirty="0" smtClean="0"/>
              <a:t> (</a:t>
            </a:r>
            <a:r>
              <a:rPr lang="ru-RU" dirty="0" err="1" smtClean="0"/>
              <a:t>George</a:t>
            </a:r>
            <a:r>
              <a:rPr lang="ru-RU" dirty="0" smtClean="0"/>
              <a:t> </a:t>
            </a:r>
            <a:r>
              <a:rPr lang="ru-RU" dirty="0" err="1" smtClean="0"/>
              <a:t>Perry</a:t>
            </a:r>
            <a:r>
              <a:rPr lang="ru-RU" dirty="0" smtClean="0"/>
              <a:t>) из Института </a:t>
            </a:r>
            <a:r>
              <a:rPr lang="ru-RU" dirty="0" err="1" smtClean="0"/>
              <a:t>Брукингс</a:t>
            </a:r>
            <a:r>
              <a:rPr lang="ru-RU" dirty="0" smtClean="0"/>
              <a:t> после войны 1990-1991 годов в Персидском заливе написал следующее: "Войны обычно благоприятно сказывались на экономике США. Они, как правило, вызывали увеличение объемов производства, уменьшение безработицы и полное использование производственных мощностей, в результате увеличения спроса под влиянием военных расходов. В этот раз, впервые за все время, война и рецессия происходили одновременно. Что же эта аномалия может рассказать нам о рецессии?" (источник: </a:t>
            </a:r>
            <a:r>
              <a:rPr lang="ru-RU" dirty="0" err="1" smtClean="0"/>
              <a:t>Brookings</a:t>
            </a:r>
            <a:r>
              <a:rPr lang="ru-RU" dirty="0" smtClean="0"/>
              <a:t> </a:t>
            </a:r>
            <a:r>
              <a:rPr lang="ru-RU" dirty="0" err="1" smtClean="0"/>
              <a:t>Review</a:t>
            </a:r>
            <a:r>
              <a:rPr lang="ru-RU" dirty="0" smtClean="0"/>
              <a:t>, </a:t>
            </a:r>
            <a:r>
              <a:rPr lang="ru-RU" dirty="0" err="1" smtClean="0"/>
              <a:t>Spring</a:t>
            </a:r>
            <a:r>
              <a:rPr lang="ru-RU" dirty="0" smtClean="0"/>
              <a:t> 1991.)</a:t>
            </a:r>
          </a:p>
          <a:p>
            <a:pPr marL="0" indent="384048" algn="just">
              <a:buNone/>
            </a:pPr>
            <a:r>
              <a:rPr lang="ru-RU" dirty="0" smtClean="0"/>
              <a:t>Воспользовавшись библиотечными фондами или ресурсами </a:t>
            </a:r>
            <a:r>
              <a:rPr lang="ru-RU" dirty="0" err="1" smtClean="0"/>
              <a:t>Internet</a:t>
            </a:r>
            <a:r>
              <a:rPr lang="ru-RU" dirty="0" smtClean="0"/>
              <a:t>, найдите информацию об основных компонентах и факторах совокупного спроса в 1990-1991 годы, а также во время предыдущих войн (Второй мировой, войны в Корее во Вьетнаме). Особое внимание обратите на государственные расходы на товары и услуги (в частности, расходы на оборону), налоги и процентные ставки. Можете ли вы объяснить аномалию, описанную </a:t>
            </a:r>
            <a:r>
              <a:rPr lang="ru-RU" dirty="0" err="1" smtClean="0"/>
              <a:t>Перри</a:t>
            </a:r>
            <a:r>
              <a:rPr lang="ru-RU" dirty="0" smtClean="0"/>
              <a:t>?</a:t>
            </a:r>
            <a:endParaRPr lang="ru-RU"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467544" y="404664"/>
            <a:ext cx="8136904" cy="1440160"/>
          </a:xfrm>
        </p:spPr>
        <p:txBody>
          <a:bodyPr>
            <a:normAutofit/>
          </a:bodyPr>
          <a:lstStyle/>
          <a:p>
            <a:r>
              <a:rPr lang="ru-RU" sz="4000" dirty="0" smtClean="0"/>
              <a:t>Спасибо за внимание!</a:t>
            </a:r>
            <a:endParaRPr lang="ru-RU" sz="4000" dirty="0"/>
          </a:p>
        </p:txBody>
      </p:sp>
      <p:sp>
        <p:nvSpPr>
          <p:cNvPr id="6" name="Содержимое 3"/>
          <p:cNvSpPr txBox="1">
            <a:spLocks/>
          </p:cNvSpPr>
          <p:nvPr/>
        </p:nvSpPr>
        <p:spPr>
          <a:xfrm>
            <a:off x="611560" y="5301208"/>
            <a:ext cx="8229600" cy="1077218"/>
          </a:xfrm>
          <a:prstGeom prst="rect">
            <a:avLst/>
          </a:prstGeom>
          <a:noFill/>
        </p:spPr>
        <p:txBody>
          <a:bodyPr wrap="square" lIns="45720" rIns="246888" rtlCol="0">
            <a:spAutoFit/>
          </a:bodyPr>
          <a:lstStyle/>
          <a:p>
            <a:pPr marL="0" marR="0" lvl="0" indent="0" algn="r" defTabSz="914400" rtl="0" eaLnBrk="1" fontAlgn="auto" latinLnBrk="0" hangingPunct="1">
              <a:lnSpc>
                <a:spcPct val="100000"/>
              </a:lnSpc>
              <a:spcBef>
                <a:spcPts val="0"/>
              </a:spcBef>
              <a:spcAft>
                <a:spcPts val="0"/>
              </a:spcAft>
              <a:buClr>
                <a:schemeClr val="accent1"/>
              </a:buClr>
              <a:buSzPct val="70000"/>
              <a:buFont typeface="Wingdings 2"/>
              <a:buNone/>
              <a:tabLst/>
              <a:defRPr/>
            </a:pPr>
            <a:r>
              <a:rPr lang="ru-RU" sz="3200" i="1" dirty="0" smtClean="0">
                <a:effectLst>
                  <a:outerShdw blurRad="38100" dist="38100" dir="2700000" algn="tl">
                    <a:srgbClr val="000000">
                      <a:alpha val="43137"/>
                    </a:srgbClr>
                  </a:outerShdw>
                </a:effectLst>
              </a:rPr>
              <a:t>Выполнила: Болотская Екатерина</a:t>
            </a:r>
          </a:p>
          <a:p>
            <a:pPr marL="0" marR="0" lvl="0" indent="0" algn="r" defTabSz="914400" rtl="0" eaLnBrk="1" fontAlgn="auto" latinLnBrk="0" hangingPunct="1">
              <a:lnSpc>
                <a:spcPct val="100000"/>
              </a:lnSpc>
              <a:spcBef>
                <a:spcPts val="0"/>
              </a:spcBef>
              <a:spcAft>
                <a:spcPts val="0"/>
              </a:spcAft>
              <a:buClr>
                <a:schemeClr val="accent1"/>
              </a:buClr>
              <a:buSzPct val="70000"/>
              <a:buFont typeface="Wingdings 2"/>
              <a:buNone/>
              <a:tabLst/>
              <a:defRPr/>
            </a:pPr>
            <a:r>
              <a:rPr kumimoji="0" lang="ru-RU" sz="3200" b="0"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Группа</a:t>
            </a:r>
            <a:r>
              <a:rPr kumimoji="0" lang="ru-RU" sz="3200" b="0" i="1" u="none" strike="noStrike" kern="1200" cap="none" spc="0" normalizeH="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 ФН4-81</a:t>
            </a:r>
            <a:endParaRPr kumimoji="0" lang="ru-RU" sz="32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Tree>
    <p:extLst>
      <p:ext uri="{BB962C8B-B14F-4D97-AF65-F5344CB8AC3E}">
        <p14:creationId xmlns="" xmlns:p14="http://schemas.microsoft.com/office/powerpoint/2010/main" val="10253249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88640"/>
            <a:ext cx="8229600" cy="1224136"/>
          </a:xfrm>
        </p:spPr>
        <p:txBody>
          <a:bodyPr>
            <a:normAutofit fontScale="90000"/>
          </a:bodyPr>
          <a:lstStyle/>
          <a:p>
            <a:pPr algn="r"/>
            <a:r>
              <a:rPr lang="ru-RU" b="1" dirty="0" smtClean="0">
                <a:effectLst>
                  <a:outerShdw blurRad="38100" dist="38100" dir="2700000" algn="tl">
                    <a:srgbClr val="000000">
                      <a:alpha val="43137"/>
                    </a:srgbClr>
                  </a:outerShdw>
                </a:effectLst>
              </a:rPr>
              <a:t>Характерные черты экономического цикла.</a:t>
            </a:r>
            <a:endParaRPr lang="ru-RU" b="1" dirty="0">
              <a:effectLst>
                <a:outerShdw blurRad="38100" dist="38100" dir="2700000" algn="tl">
                  <a:srgbClr val="000000">
                    <a:alpha val="43137"/>
                  </a:srgbClr>
                </a:outerShdw>
              </a:effectLst>
            </a:endParaRPr>
          </a:p>
        </p:txBody>
      </p:sp>
      <p:sp>
        <p:nvSpPr>
          <p:cNvPr id="5" name="Содержимое 4"/>
          <p:cNvSpPr>
            <a:spLocks noGrp="1"/>
          </p:cNvSpPr>
          <p:nvPr>
            <p:ph idx="1"/>
          </p:nvPr>
        </p:nvSpPr>
        <p:spPr>
          <a:xfrm>
            <a:off x="179512" y="1844824"/>
            <a:ext cx="8784976" cy="3960440"/>
          </a:xfrm>
        </p:spPr>
        <p:txBody>
          <a:bodyPr>
            <a:normAutofit fontScale="85000" lnSpcReduction="20000"/>
          </a:bodyPr>
          <a:lstStyle/>
          <a:p>
            <a:r>
              <a:rPr lang="ru-RU" dirty="0" smtClean="0"/>
              <a:t>Что же именно мы подразумеваем под циклами деловой активности?</a:t>
            </a:r>
          </a:p>
          <a:p>
            <a:pPr indent="384048" algn="just">
              <a:buNone/>
            </a:pPr>
            <a:r>
              <a:rPr lang="ru-RU" dirty="0" smtClean="0"/>
              <a:t>Экономический цикл – это колебательные процессы в совокупном продукте, доходе и занятости, которые продолжаются обычно от 2 до 10 лет и характеризуются широкомасштабным расширением или уменьшением деловой активности в большинстве секторов экономики.</a:t>
            </a:r>
          </a:p>
          <a:p>
            <a:pPr indent="384048" algn="just">
              <a:buNone/>
            </a:pPr>
            <a:r>
              <a:rPr lang="ru-RU" dirty="0" smtClean="0"/>
              <a:t>Традиционно, экономисты различают в экономических циклах две основные фазы: спад (рецессия) и подъем (экспансия). </a:t>
            </a:r>
            <a:endParaRPr lang="ru-RU"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Содержимое 4"/>
          <p:cNvSpPr txBox="1">
            <a:spLocks/>
          </p:cNvSpPr>
          <p:nvPr/>
        </p:nvSpPr>
        <p:spPr>
          <a:xfrm>
            <a:off x="179512" y="3140968"/>
            <a:ext cx="8784976" cy="3384376"/>
          </a:xfrm>
          <a:prstGeom prst="rect">
            <a:avLst/>
          </a:prstGeom>
        </p:spPr>
        <p:txBody>
          <a:bodyPr vert="horz" anchor="t">
            <a:noAutofit/>
          </a:bodyPr>
          <a:lstStyle/>
          <a:p>
            <a:pPr indent="457200" algn="just"/>
            <a:r>
              <a:rPr lang="ru-RU" dirty="0"/>
              <a:t>Пики </a:t>
            </a:r>
            <a:r>
              <a:rPr lang="ru-RU" dirty="0" smtClean="0"/>
              <a:t>и впадины </a:t>
            </a:r>
            <a:r>
              <a:rPr lang="ru-RU" dirty="0"/>
              <a:t>отмечают поворотные точки </a:t>
            </a:r>
            <a:r>
              <a:rPr lang="ru-RU" dirty="0" smtClean="0"/>
              <a:t>циклов. </a:t>
            </a:r>
            <a:r>
              <a:rPr lang="ru-RU" dirty="0"/>
              <a:t>На </a:t>
            </a:r>
            <a:r>
              <a:rPr lang="ru-RU" dirty="0" smtClean="0"/>
              <a:t>Рис</a:t>
            </a:r>
            <a:r>
              <a:rPr lang="ru-RU" dirty="0"/>
              <a:t>. </a:t>
            </a:r>
            <a:r>
              <a:rPr lang="ru-RU" dirty="0" smtClean="0"/>
              <a:t>1 </a:t>
            </a:r>
            <a:r>
              <a:rPr lang="ru-RU" dirty="0"/>
              <a:t>изображены сменяющие друг друга фазы </a:t>
            </a:r>
            <a:r>
              <a:rPr lang="ru-RU" dirty="0" smtClean="0"/>
              <a:t>экономического </a:t>
            </a:r>
            <a:r>
              <a:rPr lang="ru-RU" dirty="0"/>
              <a:t>цикла. Понижательная стадия экономического цикла называется рецессией и часто определяется как период, в </a:t>
            </a:r>
            <a:r>
              <a:rPr lang="ru-RU" dirty="0" smtClean="0"/>
              <a:t>течение </a:t>
            </a:r>
            <a:r>
              <a:rPr lang="ru-RU" dirty="0"/>
              <a:t>которого на протяжения двух (как минимум) смежных кварталов происходит уменьшение реального ВВП. Рецессия начинается с пика и заканчивается впадиной. Согласно </a:t>
            </a:r>
            <a:r>
              <a:rPr lang="ru-RU" dirty="0" smtClean="0"/>
              <a:t>данным </a:t>
            </a:r>
            <a:r>
              <a:rPr lang="ru-RU" dirty="0"/>
              <a:t>организации, отмечающей начало и конец </a:t>
            </a:r>
            <a:r>
              <a:rPr lang="ru-RU" dirty="0" smtClean="0"/>
              <a:t>экономических </a:t>
            </a:r>
            <a:r>
              <a:rPr lang="ru-RU" dirty="0"/>
              <a:t>циклов (Национального бюро экономических исследова­ний), последняя рецессия в Соединенных Штатах началась после наивысшего экономического подъема летом 1990 года. Это был непродолжительный период, окончившийся к </a:t>
            </a:r>
            <a:r>
              <a:rPr lang="ru-RU" dirty="0" smtClean="0"/>
              <a:t>марту 1991 </a:t>
            </a:r>
            <a:r>
              <a:rPr lang="ru-RU" dirty="0"/>
              <a:t>года, после чего Соединенные Штаты вошли в полосу </a:t>
            </a:r>
            <a:r>
              <a:rPr lang="ru-RU" dirty="0" smtClean="0"/>
              <a:t>самого </a:t>
            </a:r>
            <a:r>
              <a:rPr lang="ru-RU" dirty="0"/>
              <a:t>продолжительного подъема за всю историю существова­ния страны.</a:t>
            </a:r>
          </a:p>
        </p:txBody>
      </p:sp>
      <p:sp>
        <p:nvSpPr>
          <p:cNvPr id="6" name="Содержимое 4"/>
          <p:cNvSpPr txBox="1">
            <a:spLocks/>
          </p:cNvSpPr>
          <p:nvPr/>
        </p:nvSpPr>
        <p:spPr>
          <a:xfrm>
            <a:off x="4499992" y="908720"/>
            <a:ext cx="4032448" cy="1368152"/>
          </a:xfrm>
          <a:prstGeom prst="rect">
            <a:avLst/>
          </a:prstGeom>
        </p:spPr>
        <p:txBody>
          <a:bodyPr vert="horz" anchor="t">
            <a:normAutofit/>
          </a:bodyPr>
          <a:lstStyle/>
          <a:p>
            <a:pPr marL="448056" marR="0" lvl="0" algn="l" defTabSz="914400" rtl="0" eaLnBrk="1" fontAlgn="auto" latinLnBrk="0" hangingPunct="1">
              <a:lnSpc>
                <a:spcPct val="100000"/>
              </a:lnSpc>
              <a:spcBef>
                <a:spcPct val="20000"/>
              </a:spcBef>
              <a:spcAft>
                <a:spcPts val="0"/>
              </a:spcAft>
              <a:buClr>
                <a:schemeClr val="accent1"/>
              </a:buClr>
              <a:buSzPct val="80000"/>
              <a:tabLst/>
              <a:defRPr/>
            </a:pPr>
            <a:r>
              <a:rPr kumimoji="0" lang="ru-RU" b="1" i="0" u="none" strike="noStrike" kern="1200" cap="none" spc="0" normalizeH="0" baseline="0" noProof="0" dirty="0" smtClean="0">
                <a:ln>
                  <a:noFill/>
                </a:ln>
                <a:solidFill>
                  <a:schemeClr val="tx1"/>
                </a:solidFill>
                <a:effectLst/>
                <a:uLnTx/>
                <a:uFillTx/>
                <a:latin typeface="+mn-lt"/>
                <a:ea typeface="+mn-ea"/>
                <a:cs typeface="+mn-cs"/>
              </a:rPr>
              <a:t>Рис.1. </a:t>
            </a:r>
            <a:r>
              <a:rPr kumimoji="0" lang="ru-RU" i="0" u="none" strike="noStrike" kern="1200" cap="none" spc="0" normalizeH="0" baseline="0" noProof="0" dirty="0" smtClean="0">
                <a:ln>
                  <a:noFill/>
                </a:ln>
                <a:solidFill>
                  <a:schemeClr val="tx1"/>
                </a:solidFill>
                <a:effectLst/>
                <a:uLnTx/>
                <a:uFillTx/>
                <a:latin typeface="+mn-lt"/>
                <a:ea typeface="+mn-ea"/>
                <a:cs typeface="+mn-cs"/>
              </a:rPr>
              <a:t>У экономического цикла, как и у года, существуют свои сезоны.</a:t>
            </a:r>
          </a:p>
          <a:p>
            <a:pPr marL="448056" marR="0" lvl="0" algn="l" defTabSz="914400" rtl="0" eaLnBrk="1" fontAlgn="auto" latinLnBrk="0" hangingPunct="1">
              <a:lnSpc>
                <a:spcPct val="100000"/>
              </a:lnSpc>
              <a:spcBef>
                <a:spcPct val="20000"/>
              </a:spcBef>
              <a:spcAft>
                <a:spcPts val="0"/>
              </a:spcAft>
              <a:buClr>
                <a:schemeClr val="accent1"/>
              </a:buClr>
              <a:buSzPct val="80000"/>
              <a:tabLst/>
              <a:defRPr/>
            </a:pPr>
            <a:endParaRPr kumimoji="0" lang="ru-RU" b="1" i="0" u="none" strike="noStrike" kern="1200" cap="none" spc="0" normalizeH="0" baseline="0" noProof="0" dirty="0">
              <a:ln>
                <a:noFill/>
              </a:ln>
              <a:solidFill>
                <a:schemeClr val="tx1"/>
              </a:solidFill>
              <a:effectLst/>
              <a:uLnTx/>
              <a:uFillTx/>
              <a:latin typeface="+mn-lt"/>
              <a:ea typeface="+mn-ea"/>
              <a:cs typeface="+mn-cs"/>
            </a:endParaRPr>
          </a:p>
        </p:txBody>
      </p:sp>
      <p:pic>
        <p:nvPicPr>
          <p:cNvPr id="2" name="Picture 2" descr="0"/>
          <p:cNvPicPr preferRelativeResize="0">
            <a:picLocks noChangeArrowheads="1"/>
          </p:cNvPicPr>
          <p:nvPr/>
        </p:nvPicPr>
        <p:blipFill>
          <a:blip r:embed="rId2" cstate="print">
            <a:grayscl/>
          </a:blip>
          <a:srcRect/>
          <a:stretch>
            <a:fillRect/>
          </a:stretch>
        </p:blipFill>
        <p:spPr bwMode="auto">
          <a:xfrm>
            <a:off x="611560" y="332656"/>
            <a:ext cx="4241800" cy="2806700"/>
          </a:xfrm>
          <a:prstGeom prst="rect">
            <a:avLst/>
          </a:prstGeom>
          <a:solidFill>
            <a:srgbClr val="FFFFFF"/>
          </a:solid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Содержимое 2"/>
          <p:cNvSpPr txBox="1">
            <a:spLocks/>
          </p:cNvSpPr>
          <p:nvPr/>
        </p:nvSpPr>
        <p:spPr>
          <a:xfrm>
            <a:off x="179512" y="260648"/>
            <a:ext cx="8676456" cy="2088232"/>
          </a:xfrm>
          <a:prstGeom prst="rect">
            <a:avLst/>
          </a:prstGeom>
        </p:spPr>
        <p:txBody>
          <a:bodyPr vert="horz" anchor="t">
            <a:noAutofit/>
          </a:bodyPr>
          <a:lstStyle/>
          <a:p>
            <a:pPr marL="448056" marR="0" lvl="0" algn="just" defTabSz="914400" rtl="0" eaLnBrk="1" fontAlgn="auto" latinLnBrk="0" hangingPunct="1">
              <a:lnSpc>
                <a:spcPct val="100000"/>
              </a:lnSpc>
              <a:spcBef>
                <a:spcPct val="20000"/>
              </a:spcBef>
              <a:spcAft>
                <a:spcPts val="0"/>
              </a:spcAft>
              <a:buClr>
                <a:schemeClr val="accent1"/>
              </a:buClr>
              <a:buSzPct val="80000"/>
              <a:buFont typeface="Wingdings 2"/>
              <a:buNone/>
              <a:tabLst/>
              <a:defRPr/>
            </a:pPr>
            <a:r>
              <a:rPr kumimoji="0" lang="ru-RU" sz="1700" b="1" i="0" u="none" strike="noStrike" kern="1200" cap="none" spc="0" normalizeH="0" baseline="0" noProof="0" dirty="0" smtClean="0">
                <a:ln>
                  <a:noFill/>
                </a:ln>
                <a:solidFill>
                  <a:schemeClr val="tx1"/>
                </a:solidFill>
                <a:effectLst/>
                <a:uLnTx/>
                <a:uFillTx/>
                <a:latin typeface="+mn-lt"/>
                <a:ea typeface="+mn-ea"/>
                <a:cs typeface="+mn-cs"/>
              </a:rPr>
              <a:t>Рис.</a:t>
            </a:r>
            <a:r>
              <a:rPr kumimoji="0" lang="ru-RU" sz="1700" b="1" i="0" u="none" strike="noStrike" kern="1200" cap="none" spc="0" normalizeH="0" noProof="0" dirty="0" smtClean="0">
                <a:ln>
                  <a:noFill/>
                </a:ln>
                <a:solidFill>
                  <a:schemeClr val="tx1"/>
                </a:solidFill>
                <a:effectLst/>
                <a:uLnTx/>
                <a:uFillTx/>
                <a:latin typeface="+mn-lt"/>
                <a:ea typeface="+mn-ea"/>
                <a:cs typeface="+mn-cs"/>
              </a:rPr>
              <a:t> 2. </a:t>
            </a:r>
            <a:r>
              <a:rPr kumimoji="0" lang="ru-RU" sz="1700" b="0" i="0" u="none" strike="noStrike" kern="1200" cap="none" spc="0" normalizeH="0" noProof="0" dirty="0" smtClean="0">
                <a:ln>
                  <a:noFill/>
                </a:ln>
                <a:solidFill>
                  <a:schemeClr val="tx1"/>
                </a:solidFill>
                <a:effectLst/>
                <a:uLnTx/>
                <a:uFillTx/>
                <a:latin typeface="+mn-lt"/>
                <a:ea typeface="+mn-ea"/>
                <a:cs typeface="+mn-cs"/>
              </a:rPr>
              <a:t>Динамика деловой активности с 1919 года.</a:t>
            </a:r>
          </a:p>
          <a:p>
            <a:pPr marL="448056" algn="just">
              <a:spcBef>
                <a:spcPct val="20000"/>
              </a:spcBef>
              <a:buClr>
                <a:schemeClr val="accent1"/>
              </a:buClr>
              <a:buSzPct val="80000"/>
            </a:pPr>
            <a:r>
              <a:rPr lang="ru-RU" sz="1700" dirty="0"/>
              <a:t>П</a:t>
            </a:r>
            <a:r>
              <a:rPr lang="ru-RU" sz="1700" dirty="0" smtClean="0"/>
              <a:t>оказаны циклические колебания американской экономики за последние годы. Вы можете увидеть, что циклы похожи на горные цепи, со своими холмами и долинами, расположенными на разных уровнях. Некоторые долины очень широ­ки и глубоки (как например, во время Великой депрессии); другие узки и мелки (как во время рецессии 1991 года).</a:t>
            </a:r>
          </a:p>
          <a:p>
            <a:pPr marL="448056" marR="0" lvl="0" algn="r" defTabSz="914400" rtl="0" eaLnBrk="1" fontAlgn="auto" latinLnBrk="0" hangingPunct="1">
              <a:lnSpc>
                <a:spcPct val="100000"/>
              </a:lnSpc>
              <a:spcBef>
                <a:spcPct val="20000"/>
              </a:spcBef>
              <a:spcAft>
                <a:spcPts val="0"/>
              </a:spcAft>
              <a:buClr>
                <a:schemeClr val="accent1"/>
              </a:buClr>
              <a:buSzPct val="80000"/>
              <a:buFont typeface="Wingdings 2"/>
              <a:buNone/>
              <a:tabLst/>
              <a:defRPr/>
            </a:pPr>
            <a:endParaRPr kumimoji="0" lang="ru-RU" sz="17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2" name="Picture 2" descr="1"/>
          <p:cNvPicPr preferRelativeResize="0">
            <a:picLocks noChangeArrowheads="1"/>
          </p:cNvPicPr>
          <p:nvPr/>
        </p:nvPicPr>
        <p:blipFill>
          <a:blip r:embed="rId2" cstate="print">
            <a:grayscl/>
          </a:blip>
          <a:srcRect/>
          <a:stretch>
            <a:fillRect/>
          </a:stretch>
        </p:blipFill>
        <p:spPr bwMode="auto">
          <a:xfrm>
            <a:off x="683568" y="1988840"/>
            <a:ext cx="8136904" cy="4596309"/>
          </a:xfrm>
          <a:prstGeom prst="round2DiagRect">
            <a:avLst/>
          </a:prstGeom>
          <a:solidFill>
            <a:srgbClr val="FFFFFF"/>
          </a:solid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Содержимое 2"/>
          <p:cNvSpPr>
            <a:spLocks noGrp="1"/>
          </p:cNvSpPr>
          <p:nvPr>
            <p:ph idx="1"/>
          </p:nvPr>
        </p:nvSpPr>
        <p:spPr>
          <a:xfrm>
            <a:off x="323528" y="1628800"/>
            <a:ext cx="8229600" cy="3005688"/>
          </a:xfrm>
        </p:spPr>
        <p:txBody>
          <a:bodyPr>
            <a:normAutofit fontScale="70000" lnSpcReduction="20000"/>
          </a:bodyPr>
          <a:lstStyle/>
          <a:p>
            <a:pPr indent="384048" algn="just">
              <a:buNone/>
            </a:pPr>
            <a:r>
              <a:rPr lang="ru-RU" dirty="0" smtClean="0"/>
              <a:t>Отметим, что характер циклов не постоянен. Нельзя найти два абсолютно идентичных экономических цикла. Не существует точной формулы, подобной тем, что описывают вращение планет или колебания маятника, которая может быть применена для предсказания продолжительности и точных сроков экономических циклов. По своей нерегулярности экономические циклы гораздо больше напоминают изменения погоды.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Литейная">
  <a:themeElements>
    <a:clrScheme name="Поток">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Литейная">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Литейная">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822</TotalTime>
  <Words>7070</Words>
  <Application>Microsoft Office PowerPoint</Application>
  <PresentationFormat>Экран (4:3)</PresentationFormat>
  <Paragraphs>171</Paragraphs>
  <Slides>59</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59</vt:i4>
      </vt:variant>
    </vt:vector>
  </HeadingPairs>
  <TitlesOfParts>
    <vt:vector size="60" baseType="lpstr">
      <vt:lpstr>Литейная</vt:lpstr>
      <vt:lpstr>Пол Самуэльсон, Вильям Нордхаус</vt:lpstr>
      <vt:lpstr>Слайд 2</vt:lpstr>
      <vt:lpstr>Слайд 3</vt:lpstr>
      <vt:lpstr>Слайд 4</vt:lpstr>
      <vt:lpstr>Экономические циклы.</vt:lpstr>
      <vt:lpstr>Характерные черты экономического цикла.</vt:lpstr>
      <vt:lpstr>Слайд 7</vt:lpstr>
      <vt:lpstr>Слайд 8</vt:lpstr>
      <vt:lpstr>Слайд 9</vt:lpstr>
      <vt:lpstr>Типичные характеристики рецессии.</vt:lpstr>
      <vt:lpstr>Слайд 11</vt:lpstr>
      <vt:lpstr>Теории экономического цикла.</vt:lpstr>
      <vt:lpstr>Слайд 13</vt:lpstr>
      <vt:lpstr>Слайд 14</vt:lpstr>
      <vt:lpstr>Слайд 15</vt:lpstr>
      <vt:lpstr>Другие факторы деловой активности.</vt:lpstr>
      <vt:lpstr>Слайд 17</vt:lpstr>
      <vt:lpstr>Слайд 18</vt:lpstr>
      <vt:lpstr>Слайд 19</vt:lpstr>
      <vt:lpstr>Слайд 20</vt:lpstr>
      <vt:lpstr>Слайд 21</vt:lpstr>
      <vt:lpstr>Прогнозирование экономических циклов.</vt:lpstr>
      <vt:lpstr>Эконометрическое моделирование и прогнозирование.</vt:lpstr>
      <vt:lpstr>Слайд 24</vt:lpstr>
      <vt:lpstr>Слайд 25</vt:lpstr>
      <vt:lpstr>Слайд 26</vt:lpstr>
      <vt:lpstr>Слайд 27</vt:lpstr>
      <vt:lpstr>Основы анализа совокупного спроса.</vt:lpstr>
      <vt:lpstr>Слайд 29</vt:lpstr>
      <vt:lpstr>Слайд 30</vt:lpstr>
      <vt:lpstr>Слайд 31</vt:lpstr>
      <vt:lpstr>Слайд 32</vt:lpstr>
      <vt:lpstr>Наклон кривой совокупного спроса.</vt:lpstr>
      <vt:lpstr>Слайд 34</vt:lpstr>
      <vt:lpstr>Слайд 35</vt:lpstr>
      <vt:lpstr>Слайд 36</vt:lpstr>
      <vt:lpstr>Слайд 37</vt:lpstr>
      <vt:lpstr>Слайд 38</vt:lpstr>
      <vt:lpstr>Слайд 39</vt:lpstr>
      <vt:lpstr>Смещение кривой совокупного спроса.</vt:lpstr>
      <vt:lpstr>Слайд 41</vt:lpstr>
      <vt:lpstr>Слайд 42</vt:lpstr>
      <vt:lpstr>Относительная важность различных факторов совокупного спроса.</vt:lpstr>
      <vt:lpstr>Слайд 44</vt:lpstr>
      <vt:lpstr>Слайд 45</vt:lpstr>
      <vt:lpstr>Неизбежны ли экономические циклы?</vt:lpstr>
      <vt:lpstr>Слайд 47</vt:lpstr>
      <vt:lpstr>Слайд 48</vt:lpstr>
      <vt:lpstr>Резюме.</vt:lpstr>
      <vt:lpstr>Слайд 50</vt:lpstr>
      <vt:lpstr>Слайд 51</vt:lpstr>
      <vt:lpstr>Слайд 52</vt:lpstr>
      <vt:lpstr>Ключевые понятия.</vt:lpstr>
      <vt:lpstr>Вопросы для обсуждения.</vt:lpstr>
      <vt:lpstr>Слайд 55</vt:lpstr>
      <vt:lpstr>Слайд 56</vt:lpstr>
      <vt:lpstr>Слайд 57</vt:lpstr>
      <vt:lpstr>Слайд 58</vt:lpstr>
      <vt:lpstr>Спасибо за внимание!</vt:lpstr>
    </vt:vector>
  </TitlesOfParts>
  <Company>MultiDVD Team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Пол Самуэльсон, Вильям Нордхаус</dc:title>
  <dc:creator>1</dc:creator>
  <cp:lastModifiedBy>1</cp:lastModifiedBy>
  <cp:revision>138</cp:revision>
  <dcterms:created xsi:type="dcterms:W3CDTF">2014-03-08T13:31:27Z</dcterms:created>
  <dcterms:modified xsi:type="dcterms:W3CDTF">2014-03-17T19:17:57Z</dcterms:modified>
</cp:coreProperties>
</file>