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3"/>
  </p:notesMasterIdLst>
  <p:sldIdLst>
    <p:sldId id="296" r:id="rId2"/>
    <p:sldId id="256" r:id="rId3"/>
    <p:sldId id="257" r:id="rId4"/>
    <p:sldId id="258" r:id="rId5"/>
    <p:sldId id="276" r:id="rId6"/>
    <p:sldId id="259" r:id="rId7"/>
    <p:sldId id="260" r:id="rId8"/>
    <p:sldId id="261" r:id="rId9"/>
    <p:sldId id="262" r:id="rId10"/>
    <p:sldId id="263" r:id="rId11"/>
    <p:sldId id="264" r:id="rId12"/>
    <p:sldId id="265" r:id="rId13"/>
    <p:sldId id="266" r:id="rId14"/>
    <p:sldId id="267" r:id="rId15"/>
    <p:sldId id="268" r:id="rId16"/>
    <p:sldId id="269" r:id="rId17"/>
    <p:sldId id="277" r:id="rId18"/>
    <p:sldId id="270" r:id="rId19"/>
    <p:sldId id="271" r:id="rId20"/>
    <p:sldId id="272" r:id="rId21"/>
    <p:sldId id="273" r:id="rId22"/>
    <p:sldId id="274" r:id="rId23"/>
    <p:sldId id="275"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56"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7" r:id="rId103"/>
    <p:sldId id="358" r:id="rId104"/>
    <p:sldId id="359" r:id="rId105"/>
    <p:sldId id="360" r:id="rId106"/>
    <p:sldId id="361" r:id="rId107"/>
    <p:sldId id="362" r:id="rId108"/>
    <p:sldId id="363" r:id="rId109"/>
    <p:sldId id="364" r:id="rId110"/>
    <p:sldId id="365" r:id="rId111"/>
    <p:sldId id="366" r:id="rId1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003" autoAdjust="0"/>
    <p:restoredTop sz="94624" autoAdjust="0"/>
  </p:normalViewPr>
  <p:slideViewPr>
    <p:cSldViewPr>
      <p:cViewPr>
        <p:scale>
          <a:sx n="70" d="100"/>
          <a:sy n="70" d="100"/>
        </p:scale>
        <p:origin x="-4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37E700-0CA8-4CDB-ACEC-1714C7684769}" type="datetimeFigureOut">
              <a:rPr lang="ru-RU" smtClean="0"/>
              <a:pPr/>
              <a:t>17.03.2014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50C1FD-4189-441E-BF5C-FB22592A6578}"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DE547A0-58F2-4BB8-BC84-6A37550F4DC8}" type="datetimeFigureOut">
              <a:rPr lang="ru-RU" smtClean="0"/>
              <a:pPr/>
              <a:t>17.03.2014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26B1400-B41C-4341-AC4C-8B996BF2E35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2700000" scaled="1"/>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547A0-58F2-4BB8-BC84-6A37550F4DC8}" type="datetimeFigureOut">
              <a:rPr lang="ru-RU" smtClean="0"/>
              <a:pPr/>
              <a:t>17.03.2014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B1400-B41C-4341-AC4C-8B996BF2E35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916832"/>
            <a:ext cx="7772400" cy="1830065"/>
          </a:xfrm>
        </p:spPr>
        <p:txBody>
          <a:bodyPr>
            <a:normAutofit fontScale="90000"/>
          </a:bodyPr>
          <a:lstStyle/>
          <a:p>
            <a:r>
              <a:rPr lang="ru-RU" sz="6000" b="1" dirty="0" smtClean="0">
                <a:latin typeface="Times New Roman" pitchFamily="18" charset="0"/>
                <a:cs typeface="Times New Roman" pitchFamily="18" charset="0"/>
              </a:rPr>
              <a:t>Макроэкономика:</a:t>
            </a:r>
            <a:r>
              <a:rPr lang="ru-RU" sz="6000" dirty="0" smtClean="0">
                <a:latin typeface="Times New Roman" pitchFamily="18" charset="0"/>
                <a:cs typeface="Times New Roman" pitchFamily="18" charset="0"/>
              </a:rPr>
              <a:t/>
            </a:r>
            <a:br>
              <a:rPr lang="ru-RU" sz="6000" dirty="0" smtClean="0">
                <a:latin typeface="Times New Roman" pitchFamily="18" charset="0"/>
                <a:cs typeface="Times New Roman" pitchFamily="18" charset="0"/>
              </a:rPr>
            </a:br>
            <a:r>
              <a:rPr lang="ru-RU" sz="6000" b="1" dirty="0" smtClean="0">
                <a:latin typeface="Times New Roman" pitchFamily="18" charset="0"/>
                <a:cs typeface="Times New Roman" pitchFamily="18" charset="0"/>
              </a:rPr>
              <a:t>Борьба возможностей</a:t>
            </a:r>
            <a:r>
              <a:rPr lang="ru-RU" b="1" dirty="0" smtClean="0">
                <a:latin typeface="Times New Roman" pitchFamily="18" charset="0"/>
                <a:cs typeface="Times New Roman" pitchFamily="18" charset="0"/>
              </a:rPr>
              <a:t/>
            </a:r>
            <a:br>
              <a:rPr lang="ru-RU" b="1" dirty="0" smtClean="0">
                <a:latin typeface="Times New Roman" pitchFamily="18" charset="0"/>
                <a:cs typeface="Times New Roman" pitchFamily="18" charset="0"/>
              </a:rPr>
            </a:br>
            <a:endParaRPr lang="ru-RU" dirty="0"/>
          </a:p>
        </p:txBody>
      </p:sp>
      <p:sp>
        <p:nvSpPr>
          <p:cNvPr id="4" name="TextBox 3"/>
          <p:cNvSpPr txBox="1"/>
          <p:nvPr/>
        </p:nvSpPr>
        <p:spPr>
          <a:xfrm>
            <a:off x="3419872" y="5733256"/>
            <a:ext cx="5472608" cy="646331"/>
          </a:xfrm>
          <a:prstGeom prst="rect">
            <a:avLst/>
          </a:prstGeom>
          <a:noFill/>
        </p:spPr>
        <p:txBody>
          <a:bodyPr wrap="square" rtlCol="0">
            <a:spAutoFit/>
          </a:bodyPr>
          <a:lstStyle/>
          <a:p>
            <a:pPr algn="r"/>
            <a:r>
              <a:rPr lang="ru-RU" dirty="0" smtClean="0"/>
              <a:t>Выполнил студент группы ФН2-71 </a:t>
            </a:r>
          </a:p>
          <a:p>
            <a:pPr algn="r"/>
            <a:r>
              <a:rPr lang="ru-RU" dirty="0" smtClean="0"/>
              <a:t>Оганесян К.Л.</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052736"/>
            <a:ext cx="8748464" cy="4370427"/>
          </a:xfrm>
          <a:prstGeom prst="rect">
            <a:avLst/>
          </a:prstGeom>
          <a:noFill/>
        </p:spPr>
        <p:txBody>
          <a:bodyPr wrap="square" rtlCol="0">
            <a:spAutoFit/>
          </a:bodyPr>
          <a:lstStyle/>
          <a:p>
            <a:r>
              <a:rPr lang="ru-RU" sz="2000" dirty="0" smtClean="0">
                <a:latin typeface="Times New Roman" pitchFamily="18" charset="0"/>
                <a:cs typeface="Times New Roman" pitchFamily="18" charset="0"/>
              </a:rPr>
              <a:t>	Допустим</a:t>
            </a:r>
            <a:r>
              <a:rPr lang="ru-RU" sz="2000" dirty="0">
                <a:latin typeface="Times New Roman" pitchFamily="18" charset="0"/>
                <a:cs typeface="Times New Roman" pitchFamily="18" charset="0"/>
              </a:rPr>
              <a:t>, что совокупный спрос уменьшается из-за сокращения предложения денег или действия других экзогенных сил. В результате кривая </a:t>
            </a:r>
            <a:r>
              <a:rPr lang="en-US" sz="2000" dirty="0">
                <a:latin typeface="Times New Roman" pitchFamily="18" charset="0"/>
                <a:cs typeface="Times New Roman" pitchFamily="18" charset="0"/>
              </a:rPr>
              <a:t>AD</a:t>
            </a:r>
            <a:r>
              <a:rPr lang="ru-RU" sz="2000" dirty="0">
                <a:latin typeface="Times New Roman" pitchFamily="18" charset="0"/>
                <a:cs typeface="Times New Roman" pitchFamily="18" charset="0"/>
              </a:rPr>
              <a:t> на рис.1 смещается влево, в положение </a:t>
            </a:r>
            <a:r>
              <a:rPr lang="en-US" sz="2000" dirty="0">
                <a:latin typeface="Times New Roman" pitchFamily="18" charset="0"/>
                <a:cs typeface="Times New Roman" pitchFamily="18" charset="0"/>
              </a:rPr>
              <a:t>AD</a:t>
            </a:r>
            <a:r>
              <a:rPr lang="ru-RU" sz="2000" dirty="0">
                <a:latin typeface="Times New Roman" pitchFamily="18" charset="0"/>
                <a:cs typeface="Times New Roman" pitchFamily="18" charset="0"/>
              </a:rPr>
              <a:t>' сначала при исходной цене </a:t>
            </a:r>
            <a:r>
              <a:rPr lang="en-US" sz="2000" dirty="0">
                <a:latin typeface="Times New Roman" pitchFamily="18" charset="0"/>
                <a:cs typeface="Times New Roman" pitchFamily="18" charset="0"/>
              </a:rPr>
              <a:t>P </a:t>
            </a:r>
            <a:r>
              <a:rPr lang="ru-RU" sz="2000" dirty="0">
                <a:latin typeface="Times New Roman" pitchFamily="18" charset="0"/>
                <a:cs typeface="Times New Roman" pitchFamily="18" charset="0"/>
              </a:rPr>
              <a:t>совокупные расходы уменьшатся до точки </a:t>
            </a:r>
            <a:r>
              <a:rPr lang="en-US" sz="2000" dirty="0">
                <a:latin typeface="Times New Roman" pitchFamily="18" charset="0"/>
                <a:cs typeface="Times New Roman" pitchFamily="18" charset="0"/>
              </a:rPr>
              <a:t>B</a:t>
            </a:r>
            <a:r>
              <a:rPr lang="ru-RU" sz="2000" dirty="0">
                <a:latin typeface="Times New Roman" pitchFamily="18" charset="0"/>
                <a:cs typeface="Times New Roman" pitchFamily="18" charset="0"/>
              </a:rPr>
              <a:t>, при этом может наступить непродолжительный период уменьшения объемов производства. За изменением спроса последует быстрая корректировка зарплаты и цен, в результате которой общий уровень цен упадет с </a:t>
            </a:r>
            <a:r>
              <a:rPr lang="en-US" sz="2000" dirty="0">
                <a:latin typeface="Times New Roman" pitchFamily="18" charset="0"/>
                <a:cs typeface="Times New Roman" pitchFamily="18" charset="0"/>
              </a:rPr>
              <a:t>P </a:t>
            </a:r>
            <a:r>
              <a:rPr lang="ru-RU" sz="2000" dirty="0">
                <a:latin typeface="Times New Roman" pitchFamily="18" charset="0"/>
                <a:cs typeface="Times New Roman" pitchFamily="18" charset="0"/>
              </a:rPr>
              <a:t>до </a:t>
            </a:r>
            <a:r>
              <a:rPr lang="en-US" sz="2000" dirty="0">
                <a:latin typeface="Times New Roman" pitchFamily="18" charset="0"/>
                <a:cs typeface="Times New Roman" pitchFamily="18" charset="0"/>
              </a:rPr>
              <a:t>P</a:t>
            </a:r>
            <a:r>
              <a:rPr lang="ru-RU" sz="2000" dirty="0">
                <a:latin typeface="Times New Roman" pitchFamily="18" charset="0"/>
                <a:cs typeface="Times New Roman" pitchFamily="18" charset="0"/>
              </a:rPr>
              <a:t>’.по мере снижения общего уровня цен, совокупный выпуск вернется на уровень потенциального значения, и в точке </a:t>
            </a:r>
            <a:r>
              <a:rPr lang="en-US" sz="2000" dirty="0">
                <a:latin typeface="Times New Roman" pitchFamily="18" charset="0"/>
                <a:cs typeface="Times New Roman" pitchFamily="18" charset="0"/>
              </a:rPr>
              <a:t>C </a:t>
            </a:r>
            <a:r>
              <a:rPr lang="ru-RU" sz="2000" dirty="0">
                <a:latin typeface="Times New Roman" pitchFamily="18" charset="0"/>
                <a:cs typeface="Times New Roman" pitchFamily="18" charset="0"/>
              </a:rPr>
              <a:t>восстановится полная занятость.</a:t>
            </a:r>
          </a:p>
          <a:p>
            <a:r>
              <a:rPr lang="ru-RU" sz="2000" dirty="0">
                <a:latin typeface="Times New Roman" pitchFamily="18" charset="0"/>
                <a:cs typeface="Times New Roman" pitchFamily="18" charset="0"/>
              </a:rPr>
              <a:t>	</a:t>
            </a:r>
            <a:r>
              <a:rPr lang="ru-RU" sz="2000" i="1" dirty="0">
                <a:latin typeface="Times New Roman" pitchFamily="18" charset="0"/>
                <a:cs typeface="Times New Roman" pitchFamily="18" charset="0"/>
              </a:rPr>
              <a:t>Классики считают, что изменения в совокупном спросе оказывают определенное влияние на уровень цен, но не имеют долгосрочного воздействия на объем выпуска и уровень занятости. Поскольку цены и зарплата являются гибкими, реальный уровень расходов позволит обеспечить полную занятость. </a:t>
            </a:r>
            <a:endParaRPr lang="ru-RU" sz="2000" dirty="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052736"/>
            <a:ext cx="8496944" cy="4678204"/>
          </a:xfrm>
          <a:prstGeom prst="rect">
            <a:avLst/>
          </a:prstGeom>
          <a:noFill/>
        </p:spPr>
        <p:txBody>
          <a:bodyPr wrap="square" rtlCol="0">
            <a:spAutoFit/>
          </a:bodyPr>
          <a:lstStyle/>
          <a:p>
            <a:pPr lvl="0"/>
            <a:r>
              <a:rPr lang="ru-RU" sz="2000" dirty="0" smtClean="0">
                <a:latin typeface="Times New Roman" pitchFamily="18" charset="0"/>
                <a:cs typeface="Times New Roman" pitchFamily="18" charset="0"/>
              </a:rPr>
              <a:t>6. 	Из определения скорости обращения денег мы можем вывести </a:t>
            </a:r>
          </a:p>
          <a:p>
            <a:pPr lvl="0"/>
            <a:endParaRPr lang="ru-RU" sz="2000" dirty="0" smtClean="0">
              <a:latin typeface="Times New Roman" pitchFamily="18" charset="0"/>
              <a:cs typeface="Times New Roman" pitchFamily="18" charset="0"/>
            </a:endParaRPr>
          </a:p>
          <a:p>
            <a:pPr lvl="0"/>
            <a:r>
              <a:rPr lang="ru-RU" sz="2000" dirty="0" smtClean="0">
                <a:latin typeface="Times New Roman" pitchFamily="18" charset="0"/>
                <a:cs typeface="Times New Roman" pitchFamily="18" charset="0"/>
              </a:rPr>
              <a:t>количественную теорию цен: </a:t>
            </a:r>
          </a:p>
          <a:p>
            <a:pPr lvl="0"/>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В количественной теории цен считается, что Р почти строго пропорционально М. Такая точка зрения весьма полезна для объяснения гиперинфляции и некоторых долгосрочных тенденций, однако, ее не следует воспринимать буквально.</a:t>
            </a:r>
          </a:p>
          <a:p>
            <a:pPr lvl="0"/>
            <a:r>
              <a:rPr lang="ru-RU" sz="2000" dirty="0" smtClean="0">
                <a:latin typeface="Times New Roman" pitchFamily="18" charset="0"/>
                <a:cs typeface="Times New Roman" pitchFamily="18" charset="0"/>
              </a:rPr>
              <a:t>7. 	Монетаристская теория основана на трех основных предположениях: темпы роста предложения денег – это главный фактор темпов роста номинального ВВП; цены и зарплата являются относительно гибкими; и частный сектор экономики стабилен. Это позволяет сделать предположение о том, что макроэкономические колебания возникают в основном из-за нарушения предложения денег.</a:t>
            </a:r>
          </a:p>
          <a:p>
            <a:endParaRPr lang="ru-RU" dirty="0"/>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099" name="Rectangle 3"/>
          <p:cNvSpPr>
            <a:spLocks noChangeArrowheads="1"/>
          </p:cNvSpPr>
          <p:nvPr/>
        </p:nvSpPr>
        <p:spPr bwMode="auto">
          <a:xfrm>
            <a:off x="323528" y="1844824"/>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100"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995936" y="1556792"/>
            <a:ext cx="2143125" cy="657225"/>
          </a:xfrm>
          <a:prstGeom prst="rect">
            <a:avLst/>
          </a:prstGeom>
          <a:noFill/>
        </p:spPr>
      </p:pic>
      <p:sp>
        <p:nvSpPr>
          <p:cNvPr id="4102" name="Rectangle 6"/>
          <p:cNvSpPr>
            <a:spLocks noChangeArrowheads="1"/>
          </p:cNvSpPr>
          <p:nvPr/>
        </p:nvSpPr>
        <p:spPr bwMode="auto">
          <a:xfrm>
            <a:off x="0" y="1114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764704"/>
            <a:ext cx="8424936" cy="5262979"/>
          </a:xfrm>
          <a:prstGeom prst="rect">
            <a:avLst/>
          </a:prstGeom>
          <a:noFill/>
        </p:spPr>
        <p:txBody>
          <a:bodyPr wrap="square" rtlCol="0">
            <a:spAutoFit/>
          </a:bodyPr>
          <a:lstStyle/>
          <a:p>
            <a:pPr lvl="0"/>
            <a:r>
              <a:rPr lang="ru-RU" sz="2000" dirty="0" smtClean="0">
                <a:latin typeface="Times New Roman" pitchFamily="18" charset="0"/>
                <a:cs typeface="Times New Roman" pitchFamily="18" charset="0"/>
              </a:rPr>
              <a:t>8. 	Монетаризм обычно ассоциируется со "свободным рынком", "политикой невмешательства государства". Стремясь избежать активного вмешательства государства в экономику, считая частнопредпринимательский сектор внутренне стабильным, монетаристы часто предлагают установить неизменные темпы роста денежной массы на уровне примерно 3-5% в год. Некоторые монетаристы считают, что это позволит обеспечить устойчивый экономический рост и стабильность цен в долгосрочном периоде.</a:t>
            </a:r>
          </a:p>
          <a:p>
            <a:r>
              <a:rPr lang="ru-RU" sz="2000" dirty="0" smtClean="0">
                <a:latin typeface="Times New Roman" pitchFamily="18" charset="0"/>
                <a:cs typeface="Times New Roman" pitchFamily="18" charset="0"/>
              </a:rPr>
              <a:t>9. 	ФРС провела широкомасштабный монетаристский эксперимент в 79-82 годах. Опыт, полученный в этот период, убедил самых больших скептиков в том, что деньги – это мощный фактор совокупного спроса и что краткосрочные колебания денежной массы сказываются в большей степени на объеме выпуска, чем на ценах. Однако, в соответствии с критикой Лукаса, скорость обращения может оказаться довольно нестабильной, если использовать монетаристский подход на практике.</a:t>
            </a:r>
          </a:p>
          <a:p>
            <a:pPr lvl="0"/>
            <a:endParaRPr lang="ru-RU"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8136904" cy="5724644"/>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Новая классическая макроэкономика</a:t>
            </a:r>
          </a:p>
          <a:p>
            <a:endParaRPr lang="ru-RU" sz="2400" b="1" dirty="0" smtClean="0">
              <a:latin typeface="Times New Roman" pitchFamily="18" charset="0"/>
              <a:cs typeface="Times New Roman" pitchFamily="18" charset="0"/>
            </a:endParaRPr>
          </a:p>
          <a:p>
            <a:pPr lvl="0"/>
            <a:r>
              <a:rPr lang="ru-RU" sz="2000" dirty="0" smtClean="0">
                <a:latin typeface="Times New Roman" pitchFamily="18" charset="0"/>
                <a:cs typeface="Times New Roman" pitchFamily="18" charset="0"/>
              </a:rPr>
              <a:t>10. 	Новая классическая макроэкономика основана на двух гипотезах: ожидания людей формируются эффективным и рациональным образом; зарплата и цены являются гибкими. Из этих предположений следует, что безработица имеет исключительно добровольный характер, а также то, что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в краткосрочном периоде вертикальна, хотя может казаться совершенно иной. Теории реального экономического цикла в качестве основной причины циклических колебаний называют технологические изменения и шоки на рынках труда.</a:t>
            </a:r>
          </a:p>
          <a:p>
            <a:pPr lvl="0"/>
            <a:r>
              <a:rPr lang="ru-RU" sz="2000" dirty="0" smtClean="0">
                <a:latin typeface="Times New Roman" pitchFamily="18" charset="0"/>
                <a:cs typeface="Times New Roman" pitchFamily="18" charset="0"/>
              </a:rPr>
              <a:t>11. 	Теорема неэффективности политики гласит, что предсказуемые действия правительства не могут повлиять на величину реального выпуска и уровня безработицы. Представители новой классической теории считают, что, хотя мы и можем</a:t>
            </a:r>
            <a:r>
              <a:rPr lang="ru-RU" sz="2000" i="1" dirty="0" smtClean="0">
                <a:latin typeface="Times New Roman" pitchFamily="18" charset="0"/>
                <a:cs typeface="Times New Roman" pitchFamily="18" charset="0"/>
              </a:rPr>
              <a:t> наблюдать</a:t>
            </a:r>
            <a:r>
              <a:rPr lang="ru-RU" sz="2000" dirty="0" smtClean="0">
                <a:latin typeface="Times New Roman" pitchFamily="18" charset="0"/>
                <a:cs typeface="Times New Roman" pitchFamily="18" charset="0"/>
              </a:rPr>
              <a:t> нисходящую кривую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в краткосрочном периоде, мы не в состоянии</a:t>
            </a:r>
            <a:r>
              <a:rPr lang="ru-RU" sz="2000" i="1" dirty="0" smtClean="0">
                <a:latin typeface="Times New Roman" pitchFamily="18" charset="0"/>
                <a:cs typeface="Times New Roman" pitchFamily="18" charset="0"/>
              </a:rPr>
              <a:t> воспользоваться</a:t>
            </a:r>
            <a:r>
              <a:rPr lang="ru-RU" sz="2000" dirty="0" smtClean="0">
                <a:latin typeface="Times New Roman" pitchFamily="18" charset="0"/>
                <a:cs typeface="Times New Roman" pitchFamily="18" charset="0"/>
              </a:rPr>
              <a:t> этим наклоном для снижения уровня безработицы. </a:t>
            </a:r>
          </a:p>
          <a:p>
            <a:endParaRPr lang="ru-RU"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68760"/>
            <a:ext cx="8352928" cy="4401205"/>
          </a:xfrm>
          <a:prstGeom prst="rect">
            <a:avLst/>
          </a:prstGeom>
          <a:noFill/>
        </p:spPr>
        <p:txBody>
          <a:bodyPr wrap="square" rtlCol="0">
            <a:spAutoFit/>
          </a:bodyPr>
          <a:lstStyle/>
          <a:p>
            <a:r>
              <a:rPr lang="ru-RU" sz="2000" dirty="0" smtClean="0">
                <a:latin typeface="Times New Roman" pitchFamily="18" charset="0"/>
                <a:cs typeface="Times New Roman" pitchFamily="18" charset="0"/>
              </a:rPr>
              <a:t>	Если руководство страны систематически использует одни и те же инструменты для повышения объема выпуска и сокращения безработицы, люди вскоре разберутся в этом механизме и станут принимать упреждающие меры. Неизменные правило осуществления экономической политики приводят к лучшим экономическим результатам.</a:t>
            </a:r>
          </a:p>
          <a:p>
            <a:r>
              <a:rPr lang="ru-RU" sz="2000" dirty="0" smtClean="0">
                <a:latin typeface="Times New Roman" pitchFamily="18" charset="0"/>
                <a:cs typeface="Times New Roman" pitchFamily="18" charset="0"/>
              </a:rPr>
              <a:t>12. 	Критики новой классической макроэкономической теории утверждают, что в краткосрочном периоде цены и зарплата являются негибкими. А предположения новых классиков – в частности о том, что причиной деловых циклов является ошибочное восприятие и что циклическая безработица возникает тогда, когда введенные в заблуждение люди оставляют прежние места работы, - используемые для объяснения серьезных потрясений, подобных тем, что имели место в 30-х годах и в начале 80-х годов в США и 90-х годах в Европе, кажутся надуманными.</a:t>
            </a:r>
          </a:p>
          <a:p>
            <a:endParaRPr lang="ru-RU" sz="20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496944" cy="6309420"/>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Ультра-классицизм: теория экономики предложения</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13. 	В 80-х годах сторонники теории экономики предложения разработали новый подход к принципам макроэкономической политики: </a:t>
            </a:r>
            <a:r>
              <a:rPr lang="ru-RU" sz="2000" dirty="0" err="1" smtClean="0">
                <a:latin typeface="Times New Roman" pitchFamily="18" charset="0"/>
                <a:cs typeface="Times New Roman" pitchFamily="18" charset="0"/>
              </a:rPr>
              <a:t>некейнсианский</a:t>
            </a:r>
            <a:r>
              <a:rPr lang="ru-RU" sz="2000" dirty="0" smtClean="0">
                <a:latin typeface="Times New Roman" pitchFamily="18" charset="0"/>
                <a:cs typeface="Times New Roman" pitchFamily="18" charset="0"/>
              </a:rPr>
              <a:t> подход к фискальной политике, уделяющий особое внимание среднесрочному периоду; отказ от точной настройки экономики и уменьшение значимости изменений совокупного спроса; новый взгляд на экономические стимулы (т.е. влияние налоговой политики на вознаграждение за труд и капитал после уплаты налогов), поскольку считалось, что с помощью этой политики можно повлиять на сбережения, инвестиции и предложение труда; и обоснование необходимости значительного снижения налогов, причем иногда считалось, что подобные меры могут окупить себя, вызвав рост налоговых поступлений.</a:t>
            </a:r>
          </a:p>
          <a:p>
            <a:r>
              <a:rPr lang="ru-RU" sz="2000" dirty="0" smtClean="0">
                <a:latin typeface="Times New Roman" pitchFamily="18" charset="0"/>
                <a:cs typeface="Times New Roman" pitchFamily="18" charset="0"/>
              </a:rPr>
              <a:t>14. 	Данные за 80-е годы свидетельствуют о том, что политика, проводимая сторонниками теории экономики предложения, не улучшила состояние американской экономики. Она привела к появлению дефицита федерального бюджета, замедлению роста потенциального выпуска и снижению нормы сбережений.</a:t>
            </a:r>
          </a:p>
          <a:p>
            <a:r>
              <a:rPr lang="ru-RU" dirty="0" smtClean="0"/>
              <a:t/>
            </a:r>
            <a:br>
              <a:rPr lang="ru-RU" dirty="0" smtClean="0"/>
            </a:br>
            <a:endParaRPr lang="ru-RU"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48471"/>
            <a:ext cx="8280920" cy="6709529"/>
          </a:xfrm>
          <a:prstGeom prst="rect">
            <a:avLst/>
          </a:prstGeom>
          <a:noFill/>
        </p:spPr>
        <p:txBody>
          <a:bodyPr wrap="square" rtlCol="0">
            <a:spAutoFit/>
          </a:bodyPr>
          <a:lstStyle/>
          <a:p>
            <a:pPr algn="ctr"/>
            <a:r>
              <a:rPr lang="ru-RU" sz="3600" b="1" dirty="0" smtClean="0">
                <a:latin typeface="Times New Roman" pitchFamily="18" charset="0"/>
                <a:cs typeface="Times New Roman" pitchFamily="18" charset="0"/>
              </a:rPr>
              <a:t>Ключевые понятия</a:t>
            </a:r>
          </a:p>
          <a:p>
            <a:endParaRPr lang="ru-RU" dirty="0" smtClean="0"/>
          </a:p>
          <a:p>
            <a:r>
              <a:rPr lang="ru-RU" sz="2000" b="1" dirty="0" smtClean="0">
                <a:latin typeface="Times New Roman" pitchFamily="18" charset="0"/>
                <a:cs typeface="Times New Roman" pitchFamily="18" charset="0"/>
              </a:rPr>
              <a:t>Кейнс и классики</a:t>
            </a:r>
          </a:p>
          <a:p>
            <a:r>
              <a:rPr lang="ru-RU" sz="2000" dirty="0" smtClean="0">
                <a:latin typeface="Times New Roman" pitchFamily="18" charset="0"/>
                <a:cs typeface="Times New Roman" pitchFamily="18" charset="0"/>
              </a:rPr>
              <a:t>Гибкие и малоподвижные цены и зарплата </a:t>
            </a:r>
          </a:p>
          <a:p>
            <a:r>
              <a:rPr lang="ru-RU" sz="2000" dirty="0" smtClean="0">
                <a:latin typeface="Times New Roman" pitchFamily="18" charset="0"/>
                <a:cs typeface="Times New Roman" pitchFamily="18" charset="0"/>
              </a:rPr>
              <a:t>Закон рынков Сэя</a:t>
            </a:r>
          </a:p>
          <a:p>
            <a:r>
              <a:rPr lang="ru-RU" sz="2000" dirty="0" smtClean="0">
                <a:latin typeface="Times New Roman" pitchFamily="18" charset="0"/>
                <a:cs typeface="Times New Roman" pitchFamily="18" charset="0"/>
              </a:rPr>
              <a:t>Альтернативные взгляды на совокупное предложение</a:t>
            </a:r>
          </a:p>
          <a:p>
            <a:r>
              <a:rPr lang="ru-RU" sz="2000" b="1" dirty="0" smtClean="0">
                <a:latin typeface="Times New Roman" pitchFamily="18" charset="0"/>
                <a:cs typeface="Times New Roman" pitchFamily="18" charset="0"/>
              </a:rPr>
              <a:t>Скорость обращения и монетаризм</a:t>
            </a:r>
          </a:p>
          <a:p>
            <a:r>
              <a:rPr lang="ru-RU" sz="2000" dirty="0" smtClean="0">
                <a:latin typeface="Times New Roman" pitchFamily="18" charset="0"/>
                <a:cs typeface="Times New Roman" pitchFamily="18" charset="0"/>
              </a:rPr>
              <a:t>Скорость обращения денег:</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MV</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PQ </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Количественная теория денег и цен: </a:t>
            </a:r>
            <a:r>
              <a:rPr lang="ru-RU" sz="2000" i="1" dirty="0" smtClean="0">
                <a:latin typeface="Times New Roman" pitchFamily="18" charset="0"/>
                <a:cs typeface="Times New Roman" pitchFamily="18" charset="0"/>
              </a:rPr>
              <a:t>Р = </a:t>
            </a:r>
            <a:r>
              <a:rPr lang="en-US" sz="2000" i="1" dirty="0" smtClean="0">
                <a:latin typeface="Times New Roman" pitchFamily="18" charset="0"/>
                <a:cs typeface="Times New Roman" pitchFamily="18" charset="0"/>
              </a:rPr>
              <a:t>kM</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Монетаристский эксперимент 1979-1982 годов</a:t>
            </a:r>
          </a:p>
          <a:p>
            <a:r>
              <a:rPr lang="ru-RU" sz="2000" b="1" dirty="0" smtClean="0">
                <a:latin typeface="Times New Roman" pitchFamily="18" charset="0"/>
                <a:cs typeface="Times New Roman" pitchFamily="18" charset="0"/>
              </a:rPr>
              <a:t>Новая классическая макроэкономика</a:t>
            </a:r>
          </a:p>
          <a:p>
            <a:r>
              <a:rPr lang="ru-RU" sz="2000" dirty="0" smtClean="0">
                <a:latin typeface="Times New Roman" pitchFamily="18" charset="0"/>
                <a:cs typeface="Times New Roman" pitchFamily="18" charset="0"/>
              </a:rPr>
              <a:t>Рациональные (перспективные) ожидания, адаптивные (ретроспективные) ожидания</a:t>
            </a:r>
          </a:p>
          <a:p>
            <a:r>
              <a:rPr lang="ru-RU" sz="2000" dirty="0" smtClean="0">
                <a:latin typeface="Times New Roman" pitchFamily="18" charset="0"/>
                <a:cs typeface="Times New Roman" pitchFamily="18" charset="0"/>
              </a:rPr>
              <a:t>Теорема неэффективности политики, ключевые предпосылки: рациональные ожидания и гибкость цен и зарплаты </a:t>
            </a:r>
          </a:p>
          <a:p>
            <a:r>
              <a:rPr lang="ru-RU" sz="2000" dirty="0" smtClean="0">
                <a:latin typeface="Times New Roman" pitchFamily="18" charset="0"/>
                <a:cs typeface="Times New Roman" pitchFamily="18" charset="0"/>
              </a:rPr>
              <a:t>Критика Лукаса</a:t>
            </a:r>
          </a:p>
          <a:p>
            <a:r>
              <a:rPr lang="ru-RU" sz="2000" b="1" dirty="0" smtClean="0">
                <a:latin typeface="Times New Roman" pitchFamily="18" charset="0"/>
                <a:cs typeface="Times New Roman" pitchFamily="18" charset="0"/>
              </a:rPr>
              <a:t>Экономика предложения </a:t>
            </a:r>
          </a:p>
          <a:p>
            <a:r>
              <a:rPr lang="ru-RU" sz="2000" dirty="0" smtClean="0">
                <a:latin typeface="Times New Roman" pitchFamily="18" charset="0"/>
                <a:cs typeface="Times New Roman" pitchFamily="18" charset="0"/>
              </a:rPr>
              <a:t>Принципы экономики предложения </a:t>
            </a:r>
          </a:p>
          <a:p>
            <a:r>
              <a:rPr lang="ru-RU" sz="2000" dirty="0" smtClean="0">
                <a:latin typeface="Times New Roman" pitchFamily="18" charset="0"/>
                <a:cs typeface="Times New Roman" pitchFamily="18" charset="0"/>
              </a:rPr>
              <a:t>Влияние политики на функционирование экономики</a:t>
            </a:r>
          </a:p>
          <a:p>
            <a:r>
              <a:rPr lang="ru-RU" dirty="0" smtClean="0"/>
              <a:t/>
            </a:r>
            <a:br>
              <a:rPr lang="ru-RU" dirty="0" smtClean="0"/>
            </a:br>
            <a:endParaRPr lang="ru-RU"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136904" cy="6740307"/>
          </a:xfrm>
          <a:prstGeom prst="rect">
            <a:avLst/>
          </a:prstGeom>
          <a:noFill/>
        </p:spPr>
        <p:txBody>
          <a:bodyPr wrap="square" rtlCol="0">
            <a:spAutoFit/>
          </a:bodyPr>
          <a:lstStyle/>
          <a:p>
            <a:pPr algn="ctr"/>
            <a:r>
              <a:rPr lang="ru-RU" sz="3600" b="1" dirty="0" smtClean="0">
                <a:latin typeface="Times New Roman" pitchFamily="18" charset="0"/>
                <a:cs typeface="Times New Roman" pitchFamily="18" charset="0"/>
              </a:rPr>
              <a:t>Вопросы для обсуждения</a:t>
            </a:r>
          </a:p>
          <a:p>
            <a:pPr algn="ctr"/>
            <a:endParaRPr lang="ru-RU" sz="3600" b="1" dirty="0" smtClean="0">
              <a:latin typeface="Times New Roman" pitchFamily="18" charset="0"/>
              <a:cs typeface="Times New Roman" pitchFamily="18" charset="0"/>
            </a:endParaRPr>
          </a:p>
          <a:p>
            <a:pPr lvl="0"/>
            <a:r>
              <a:rPr lang="ru-RU" sz="2000" dirty="0" smtClean="0">
                <a:latin typeface="Times New Roman" pitchFamily="18" charset="0"/>
                <a:cs typeface="Times New Roman" pitchFamily="18" charset="0"/>
              </a:rPr>
              <a:t>1.Монетаристы говорят. "Только деньги имеют значение".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отвечают: "Деньги, конечно, имеют значение, но и такие вещи, как, например, фискальная политика, тоже важны". Объясните каждую из этих позиций и дайте им оценку. Можете ли вы возразить </a:t>
            </a:r>
            <a:r>
              <a:rPr lang="ru-RU" sz="2000" dirty="0" err="1" smtClean="0">
                <a:latin typeface="Times New Roman" pitchFamily="18" charset="0"/>
                <a:cs typeface="Times New Roman" pitchFamily="18" charset="0"/>
              </a:rPr>
              <a:t>монетаристам</a:t>
            </a:r>
            <a:r>
              <a:rPr lang="ru-RU" sz="2000" dirty="0" smtClean="0">
                <a:latin typeface="Times New Roman" pitchFamily="18" charset="0"/>
                <a:cs typeface="Times New Roman" pitchFamily="18" charset="0"/>
              </a:rPr>
              <a:t> и показать, что кредитно-денежную политику можно использовать для предотвращения экономических спадов? Обоснуйте свою точку зрения.</a:t>
            </a:r>
          </a:p>
          <a:p>
            <a:pPr lvl="0"/>
            <a:r>
              <a:rPr lang="ru-RU" sz="2000" dirty="0" smtClean="0">
                <a:latin typeface="Times New Roman" pitchFamily="18" charset="0"/>
                <a:cs typeface="Times New Roman" pitchFamily="18" charset="0"/>
              </a:rPr>
              <a:t>2.Предположим, что номинальный ВВП равнялся 1000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в году 0, а дефлятор ВВП в том же году составил 1. Кроме того, предложение денег в годы 0, 1, 2, 3 и 4 равнялось (в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50, 52, 55, 58 и 60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соответственно.</a:t>
            </a:r>
          </a:p>
          <a:p>
            <a:pPr lvl="0">
              <a:buFont typeface="Arial" pitchFamily="34" charset="0"/>
              <a:buChar char="•"/>
            </a:pPr>
            <a:r>
              <a:rPr lang="ru-RU" sz="2000" dirty="0" smtClean="0">
                <a:latin typeface="Times New Roman" pitchFamily="18" charset="0"/>
                <a:cs typeface="Times New Roman" pitchFamily="18" charset="0"/>
              </a:rPr>
              <a:t>	Определите объем номинального выпуска в годы 1,2,3 и 4, строго следуя количественной теории денег.</a:t>
            </a:r>
          </a:p>
          <a:p>
            <a:pPr lvl="0">
              <a:buFont typeface="Arial" pitchFamily="34" charset="0"/>
              <a:buChar char="•"/>
            </a:pPr>
            <a:r>
              <a:rPr lang="ru-RU" sz="2000" dirty="0" smtClean="0">
                <a:latin typeface="Times New Roman" pitchFamily="18" charset="0"/>
                <a:cs typeface="Times New Roman" pitchFamily="18" charset="0"/>
              </a:rPr>
              <a:t>	Если потенциальный выпуск не увеличился, а величина предложения денег изменялась в соответствии с заранее объявленной траекторией. Каким должен быть, согласно новой классической теории, объем реального ВВП?</a:t>
            </a:r>
          </a:p>
          <a:p>
            <a:endParaRPr lang="ru-RU" sz="2000" dirty="0" smtClean="0">
              <a:latin typeface="Times New Roman" pitchFamily="18" charset="0"/>
              <a:cs typeface="Times New Roman" pitchFamily="18" charset="0"/>
            </a:endParaRP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56792"/>
            <a:ext cx="8604448" cy="3447098"/>
          </a:xfrm>
          <a:prstGeom prst="rect">
            <a:avLst/>
          </a:prstGeom>
          <a:noFill/>
        </p:spPr>
        <p:txBody>
          <a:bodyPr wrap="square" rtlCol="0">
            <a:spAutoFit/>
          </a:bodyPr>
          <a:lstStyle/>
          <a:p>
            <a:pPr lvl="1"/>
            <a:r>
              <a:rPr lang="ru-RU" sz="2000" dirty="0" smtClean="0">
                <a:latin typeface="Times New Roman" pitchFamily="18" charset="0"/>
                <a:cs typeface="Times New Roman" pitchFamily="18" charset="0"/>
              </a:rPr>
              <a:t>3. Если в период экономического подъема мы напечатаем и потратим новые доллары на сумму 100 </a:t>
            </a:r>
            <a:r>
              <a:rPr lang="ru-RU" sz="2000" dirty="0" err="1" smtClean="0">
                <a:latin typeface="Times New Roman" pitchFamily="18" charset="0"/>
                <a:cs typeface="Times New Roman" pitchFamily="18" charset="0"/>
              </a:rPr>
              <a:t>трлн</a:t>
            </a:r>
            <a:r>
              <a:rPr lang="ru-RU" sz="2000" dirty="0" smtClean="0">
                <a:latin typeface="Times New Roman" pitchFamily="18" charset="0"/>
                <a:cs typeface="Times New Roman" pitchFamily="18" charset="0"/>
              </a:rPr>
              <a:t> долл. Как это скажется на ценах? Есть ли тогда хоть доля истины в количественной теории? Что произошло бы с ценами, если бы во время депрессии </a:t>
            </a:r>
            <a:r>
              <a:rPr lang="ru-RU" sz="2000" i="1" dirty="0" smtClean="0">
                <a:latin typeface="Times New Roman" pitchFamily="18" charset="0"/>
                <a:cs typeface="Times New Roman" pitchFamily="18" charset="0"/>
              </a:rPr>
              <a:t>М</a:t>
            </a:r>
            <a:r>
              <a:rPr lang="ru-RU" sz="2000" dirty="0" smtClean="0">
                <a:latin typeface="Times New Roman" pitchFamily="18" charset="0"/>
                <a:cs typeface="Times New Roman" pitchFamily="18" charset="0"/>
              </a:rPr>
              <a:t> увеличили на 1%? Сравните два случая.</a:t>
            </a:r>
          </a:p>
          <a:p>
            <a:pPr lvl="1"/>
            <a:r>
              <a:rPr lang="ru-RU" sz="2000" dirty="0" smtClean="0">
                <a:latin typeface="Times New Roman" pitchFamily="18" charset="0"/>
                <a:cs typeface="Times New Roman" pitchFamily="18" charset="0"/>
              </a:rPr>
              <a:t>4. Сторонники экономики предложения рекомендуют значительное снижение налогов для оживления экономики. Каким образом это мероприятие могло бы повлиять на кривую </a:t>
            </a:r>
            <a:r>
              <a:rPr lang="ru-RU" sz="2000" i="1" dirty="0" smtClean="0">
                <a:latin typeface="Times New Roman" pitchFamily="18" charset="0"/>
                <a:cs typeface="Times New Roman" pitchFamily="18" charset="0"/>
              </a:rPr>
              <a:t>А</a:t>
            </a:r>
            <a:r>
              <a:rPr lang="en-US" sz="2000" i="1" dirty="0" smtClean="0">
                <a:latin typeface="Times New Roman" pitchFamily="18" charset="0"/>
                <a:cs typeface="Times New Roman" pitchFamily="18" charset="0"/>
              </a:rPr>
              <a:t>S</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На кривую</a:t>
            </a:r>
            <a:r>
              <a:rPr lang="ru-RU" sz="2000" i="1" dirty="0" smtClean="0">
                <a:latin typeface="Times New Roman" pitchFamily="18" charset="0"/>
                <a:cs typeface="Times New Roman" pitchFamily="18" charset="0"/>
              </a:rPr>
              <a:t> А</a:t>
            </a:r>
            <a:r>
              <a:rPr lang="en-US" sz="2000" i="1"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На уровень цен и реальный выпуск? </a:t>
            </a:r>
            <a:r>
              <a:rPr lang="ru-RU" sz="2000" dirty="0" err="1" smtClean="0">
                <a:latin typeface="Times New Roman" pitchFamily="18" charset="0"/>
                <a:cs typeface="Times New Roman" pitchFamily="18" charset="0"/>
              </a:rPr>
              <a:t>Соответ</a:t>
            </a:r>
            <a:r>
              <a:rPr lang="en-US" sz="2000" dirty="0" smtClean="0">
                <a:latin typeface="Times New Roman" pitchFamily="18" charset="0"/>
                <a:cs typeface="Times New Roman" pitchFamily="18" charset="0"/>
              </a:rPr>
              <a:t>c</a:t>
            </a:r>
            <a:r>
              <a:rPr lang="ru-RU" sz="2000" dirty="0" err="1" smtClean="0">
                <a:latin typeface="Times New Roman" pitchFamily="18" charset="0"/>
                <a:cs typeface="Times New Roman" pitchFamily="18" charset="0"/>
              </a:rPr>
              <a:t>твует</a:t>
            </a:r>
            <a:r>
              <a:rPr lang="ru-RU" sz="2000" dirty="0" smtClean="0">
                <a:latin typeface="Times New Roman" pitchFamily="18" charset="0"/>
                <a:cs typeface="Times New Roman" pitchFamily="18" charset="0"/>
              </a:rPr>
              <a:t> ли это количественной теории денег?</a:t>
            </a:r>
            <a:endParaRPr lang="en-US" sz="20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620688"/>
            <a:ext cx="7632848" cy="1600438"/>
          </a:xfrm>
          <a:prstGeom prst="rect">
            <a:avLst/>
          </a:prstGeom>
          <a:noFill/>
        </p:spPr>
        <p:txBody>
          <a:bodyPr wrap="square" rtlCol="0">
            <a:spAutoFit/>
          </a:bodyPr>
          <a:lstStyle/>
          <a:p>
            <a:pPr marL="0" lvl="1"/>
            <a:r>
              <a:rPr lang="en-US" sz="2000" dirty="0" smtClean="0">
                <a:latin typeface="Times New Roman" pitchFamily="18" charset="0"/>
                <a:cs typeface="Times New Roman" pitchFamily="18" charset="0"/>
              </a:rPr>
              <a:t>5. </a:t>
            </a:r>
            <a:r>
              <a:rPr lang="ru-RU" sz="2000" dirty="0" smtClean="0">
                <a:latin typeface="Times New Roman" pitchFamily="18" charset="0"/>
                <a:cs typeface="Times New Roman" pitchFamily="18" charset="0"/>
              </a:rPr>
              <a:t>Дайте определение скорости обращения денег в кругообороте доходов (V). Используя приведенные ниже данные, рассчитайте среднегодовые темпы роста предложения денег, а также величину и темпы изменения скорости обращения.</a:t>
            </a:r>
          </a:p>
          <a:p>
            <a:endParaRPr lang="ru-RU" dirty="0"/>
          </a:p>
        </p:txBody>
      </p:sp>
      <p:graphicFrame>
        <p:nvGraphicFramePr>
          <p:cNvPr id="4" name="Таблица 3"/>
          <p:cNvGraphicFramePr>
            <a:graphicFrameLocks noGrp="1"/>
          </p:cNvGraphicFramePr>
          <p:nvPr/>
        </p:nvGraphicFramePr>
        <p:xfrm>
          <a:off x="1331640" y="2492896"/>
          <a:ext cx="6264696" cy="3111310"/>
        </p:xfrm>
        <a:graphic>
          <a:graphicData uri="http://schemas.openxmlformats.org/drawingml/2006/table">
            <a:tbl>
              <a:tblPr/>
              <a:tblGrid>
                <a:gridCol w="1051800"/>
                <a:gridCol w="1731869"/>
                <a:gridCol w="3481027"/>
              </a:tblGrid>
              <a:tr h="0">
                <a:tc gridSpan="3">
                  <a:txBody>
                    <a:bodyPr/>
                    <a:lstStyle/>
                    <a:p>
                      <a:pPr>
                        <a:spcAft>
                          <a:spcPts val="0"/>
                        </a:spcAft>
                      </a:pPr>
                      <a:endParaRPr lang="ru-RU" sz="1000" spc="-50" dirty="0">
                        <a:latin typeface="Times New Roman"/>
                        <a:ea typeface="Times New Roman"/>
                      </a:endParaRPr>
                    </a:p>
                  </a:txBody>
                  <a:tcPr marL="6350" marR="635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ru-RU"/>
                    </a:p>
                  </a:txBody>
                  <a:tcPr/>
                </a:tc>
                <a:tc hMerge="1">
                  <a:txBody>
                    <a:bodyPr/>
                    <a:lstStyle/>
                    <a:p>
                      <a:endParaRPr lang="ru-RU"/>
                    </a:p>
                  </a:txBody>
                  <a:tcPr/>
                </a:tc>
              </a:tr>
              <a:tr h="506280">
                <a:tc>
                  <a:txBody>
                    <a:bodyPr/>
                    <a:lstStyle/>
                    <a:p>
                      <a:pPr marL="127000">
                        <a:spcAft>
                          <a:spcPts val="0"/>
                        </a:spcAft>
                      </a:pPr>
                      <a:endParaRPr lang="ru-RU" sz="1400" b="1" spc="-50" dirty="0" smtClean="0">
                        <a:latin typeface="Times New Roman"/>
                        <a:ea typeface="Times New Roman"/>
                      </a:endParaRPr>
                    </a:p>
                    <a:p>
                      <a:pPr marL="127000">
                        <a:spcAft>
                          <a:spcPts val="0"/>
                        </a:spcAft>
                      </a:pPr>
                      <a:r>
                        <a:rPr lang="ru-RU" sz="1400" b="1" spc="-50" dirty="0" smtClean="0">
                          <a:latin typeface="Times New Roman"/>
                          <a:ea typeface="Times New Roman"/>
                        </a:rPr>
                        <a:t>Год</a:t>
                      </a:r>
                      <a:endParaRPr lang="ru-RU" sz="1400" spc="-50" dirty="0">
                        <a:latin typeface="Times New Roman"/>
                        <a:ea typeface="Times New Roman"/>
                      </a:endParaRPr>
                    </a:p>
                  </a:txBody>
                  <a:tcPr marL="6350" marR="635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8100" algn="ctr">
                        <a:lnSpc>
                          <a:spcPts val="1095"/>
                        </a:lnSpc>
                        <a:spcAft>
                          <a:spcPts val="0"/>
                        </a:spcAft>
                      </a:pPr>
                      <a:endParaRPr lang="ru-RU" sz="1400" b="1" spc="-50" dirty="0" smtClean="0">
                        <a:latin typeface="Times New Roman"/>
                        <a:ea typeface="Times New Roman"/>
                      </a:endParaRPr>
                    </a:p>
                    <a:p>
                      <a:pPr marL="38100" algn="ctr">
                        <a:lnSpc>
                          <a:spcPts val="1095"/>
                        </a:lnSpc>
                        <a:spcAft>
                          <a:spcPts val="0"/>
                        </a:spcAft>
                      </a:pPr>
                      <a:r>
                        <a:rPr lang="ru-RU" sz="1400" b="1" spc="-50" dirty="0" smtClean="0">
                          <a:latin typeface="Times New Roman"/>
                          <a:ea typeface="Times New Roman"/>
                        </a:rPr>
                        <a:t>Номинальный </a:t>
                      </a:r>
                      <a:r>
                        <a:rPr lang="ru-RU" sz="1400" b="1" spc="-50" dirty="0">
                          <a:latin typeface="Times New Roman"/>
                          <a:ea typeface="Times New Roman"/>
                        </a:rPr>
                        <a:t>ВВП (</a:t>
                      </a:r>
                      <a:r>
                        <a:rPr lang="ru-RU" sz="1400" b="1" spc="-50" dirty="0" err="1">
                          <a:latin typeface="Times New Roman"/>
                          <a:ea typeface="Times New Roman"/>
                        </a:rPr>
                        <a:t>млрд</a:t>
                      </a:r>
                      <a:r>
                        <a:rPr lang="ru-RU" sz="1400" b="1" spc="-50" dirty="0">
                          <a:latin typeface="Times New Roman"/>
                          <a:ea typeface="Times New Roman"/>
                        </a:rPr>
                        <a:t> долл.)</a:t>
                      </a:r>
                      <a:endParaRPr lang="ru-RU" sz="1400" spc="-50" dirty="0">
                        <a:latin typeface="Times New Roman"/>
                        <a:ea typeface="Times New Roman"/>
                      </a:endParaRPr>
                    </a:p>
                  </a:txBody>
                  <a:tcPr marL="6350" marR="635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a:lnSpc>
                          <a:spcPts val="1095"/>
                        </a:lnSpc>
                        <a:spcAft>
                          <a:spcPts val="0"/>
                        </a:spcAft>
                      </a:pPr>
                      <a:endParaRPr lang="ru-RU" sz="1400" b="1" spc="-50" dirty="0" smtClean="0">
                        <a:latin typeface="Times New Roman"/>
                        <a:ea typeface="Times New Roman"/>
                      </a:endParaRPr>
                    </a:p>
                    <a:p>
                      <a:pPr algn="ctr">
                        <a:lnSpc>
                          <a:spcPts val="1095"/>
                        </a:lnSpc>
                        <a:spcAft>
                          <a:spcPts val="0"/>
                        </a:spcAft>
                      </a:pPr>
                      <a:r>
                        <a:rPr lang="ru-RU" sz="1400" b="1" spc="-50" dirty="0" smtClean="0">
                          <a:latin typeface="Times New Roman"/>
                          <a:ea typeface="Times New Roman"/>
                        </a:rPr>
                        <a:t>Предложение </a:t>
                      </a:r>
                      <a:r>
                        <a:rPr lang="ru-RU" sz="1400" b="1" spc="-50" dirty="0">
                          <a:latin typeface="Times New Roman"/>
                          <a:ea typeface="Times New Roman"/>
                        </a:rPr>
                        <a:t>денег, </a:t>
                      </a:r>
                      <a:r>
                        <a:rPr lang="ru-RU" sz="1400" b="1" i="1" spc="-50" dirty="0">
                          <a:latin typeface="Times New Roman"/>
                          <a:ea typeface="Times New Roman"/>
                        </a:rPr>
                        <a:t>М</a:t>
                      </a:r>
                      <a:r>
                        <a:rPr lang="ru-RU" sz="1400" b="1" i="1" spc="-50" baseline="-25000" dirty="0">
                          <a:latin typeface="Times New Roman"/>
                          <a:ea typeface="Times New Roman"/>
                        </a:rPr>
                        <a:t>1</a:t>
                      </a:r>
                      <a:r>
                        <a:rPr lang="ru-RU" sz="1400" b="1" spc="-50" dirty="0">
                          <a:latin typeface="Times New Roman"/>
                          <a:ea typeface="Times New Roman"/>
                        </a:rPr>
                        <a:t>, (</a:t>
                      </a:r>
                      <a:r>
                        <a:rPr lang="ru-RU" sz="1400" b="1" spc="-50" dirty="0" err="1">
                          <a:latin typeface="Times New Roman"/>
                          <a:ea typeface="Times New Roman"/>
                        </a:rPr>
                        <a:t>млрд</a:t>
                      </a:r>
                      <a:r>
                        <a:rPr lang="ru-RU" sz="1400" b="1" spc="-50" dirty="0">
                          <a:latin typeface="Times New Roman"/>
                          <a:ea typeface="Times New Roman"/>
                        </a:rPr>
                        <a:t> долл.; </a:t>
                      </a:r>
                      <a:endParaRPr lang="ru-RU" sz="1400" spc="-50" dirty="0">
                        <a:latin typeface="Times New Roman"/>
                        <a:ea typeface="Times New Roman"/>
                      </a:endParaRPr>
                    </a:p>
                    <a:p>
                      <a:pPr algn="ctr">
                        <a:lnSpc>
                          <a:spcPts val="1095"/>
                        </a:lnSpc>
                        <a:spcAft>
                          <a:spcPts val="0"/>
                        </a:spcAft>
                      </a:pPr>
                      <a:r>
                        <a:rPr lang="ru-RU" sz="1400" b="1" spc="-50" dirty="0">
                          <a:latin typeface="Times New Roman"/>
                          <a:ea typeface="Times New Roman"/>
                        </a:rPr>
                        <a:t>с шагом в 12 месяцев)</a:t>
                      </a:r>
                      <a:endParaRPr lang="ru-RU" sz="1400" spc="-50" dirty="0">
                        <a:latin typeface="Times New Roman"/>
                        <a:ea typeface="Times New Roman"/>
                      </a:endParaRPr>
                    </a:p>
                  </a:txBody>
                  <a:tcPr marL="6350" marR="635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236319">
                <a:tc>
                  <a:txBody>
                    <a:bodyPr/>
                    <a:lstStyle/>
                    <a:p>
                      <a:pPr marL="127000">
                        <a:spcAft>
                          <a:spcPts val="0"/>
                        </a:spcAft>
                      </a:pPr>
                      <a:r>
                        <a:rPr lang="ru-RU" sz="1000" spc="-50">
                          <a:latin typeface="Times New Roman"/>
                          <a:ea typeface="Times New Roman"/>
                        </a:rPr>
                        <a:t>1981</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3053</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408,9</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6319">
                <a:tc>
                  <a:txBody>
                    <a:bodyPr/>
                    <a:lstStyle/>
                    <a:p>
                      <a:pPr marL="127000">
                        <a:spcAft>
                          <a:spcPts val="0"/>
                        </a:spcAft>
                      </a:pPr>
                      <a:r>
                        <a:rPr lang="ru-RU" sz="1000" spc="-50">
                          <a:latin typeface="Times New Roman"/>
                          <a:ea typeface="Times New Roman"/>
                        </a:rPr>
                        <a:t>1982</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3166</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436,5</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6319">
                <a:tc>
                  <a:txBody>
                    <a:bodyPr/>
                    <a:lstStyle/>
                    <a:p>
                      <a:pPr marL="127000">
                        <a:spcAft>
                          <a:spcPts val="0"/>
                        </a:spcAft>
                      </a:pPr>
                      <a:r>
                        <a:rPr lang="ru-RU" sz="1000" spc="-50">
                          <a:latin typeface="Times New Roman"/>
                          <a:ea typeface="Times New Roman"/>
                        </a:rPr>
                        <a:t>1983</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3406</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474,5</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6319">
                <a:tc>
                  <a:txBody>
                    <a:bodyPr/>
                    <a:lstStyle/>
                    <a:p>
                      <a:pPr marL="127000">
                        <a:spcAft>
                          <a:spcPts val="0"/>
                        </a:spcAft>
                      </a:pPr>
                      <a:r>
                        <a:rPr lang="ru-RU" sz="1000" spc="-50">
                          <a:latin typeface="Times New Roman"/>
                          <a:ea typeface="Times New Roman"/>
                        </a:rPr>
                        <a:t>1984</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3772</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521,2</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6319">
                <a:tc>
                  <a:txBody>
                    <a:bodyPr/>
                    <a:lstStyle/>
                    <a:p>
                      <a:pPr marL="127000">
                        <a:spcAft>
                          <a:spcPts val="0"/>
                        </a:spcAft>
                      </a:pPr>
                      <a:r>
                        <a:rPr lang="ru-RU" sz="1000" spc="-50">
                          <a:latin typeface="Times New Roman"/>
                          <a:ea typeface="Times New Roman"/>
                        </a:rPr>
                        <a:t>1985</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4015</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552,1</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6319">
                <a:tc>
                  <a:txBody>
                    <a:bodyPr/>
                    <a:lstStyle/>
                    <a:p>
                      <a:pPr marL="127000">
                        <a:spcAft>
                          <a:spcPts val="0"/>
                        </a:spcAft>
                      </a:pPr>
                      <a:r>
                        <a:rPr lang="ru-RU" sz="1000" spc="-50">
                          <a:latin typeface="Times New Roman"/>
                          <a:ea typeface="Times New Roman"/>
                        </a:rPr>
                        <a:t>1986</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4232</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620,1</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0575">
                <a:tc>
                  <a:txBody>
                    <a:bodyPr/>
                    <a:lstStyle/>
                    <a:p>
                      <a:pPr marL="127000">
                        <a:spcAft>
                          <a:spcPts val="0"/>
                        </a:spcAft>
                      </a:pPr>
                      <a:r>
                        <a:rPr lang="ru-RU" sz="1000" spc="-50">
                          <a:latin typeface="Times New Roman"/>
                          <a:ea typeface="Times New Roman"/>
                        </a:rPr>
                        <a:t>1987</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4516</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724,7</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6319">
                <a:tc>
                  <a:txBody>
                    <a:bodyPr/>
                    <a:lstStyle/>
                    <a:p>
                      <a:pPr marL="127000">
                        <a:spcAft>
                          <a:spcPts val="0"/>
                        </a:spcAft>
                      </a:pPr>
                      <a:r>
                        <a:rPr lang="ru-RU" sz="1000" spc="-50">
                          <a:latin typeface="Times New Roman"/>
                          <a:ea typeface="Times New Roman"/>
                        </a:rPr>
                        <a:t>1988</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4874</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750,4</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230575">
                <a:tc>
                  <a:txBody>
                    <a:bodyPr/>
                    <a:lstStyle/>
                    <a:p>
                      <a:pPr marL="127000">
                        <a:spcAft>
                          <a:spcPts val="0"/>
                        </a:spcAft>
                      </a:pPr>
                      <a:r>
                        <a:rPr lang="ru-RU" sz="1000" spc="-50">
                          <a:latin typeface="Times New Roman"/>
                          <a:ea typeface="Times New Roman"/>
                        </a:rPr>
                        <a:t>1989</a:t>
                      </a:r>
                    </a:p>
                  </a:txBody>
                  <a:tcPr marL="6350" marR="635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469900" algn="ctr">
                        <a:spcAft>
                          <a:spcPts val="0"/>
                        </a:spcAft>
                      </a:pPr>
                      <a:r>
                        <a:rPr lang="ru-RU" sz="1000" spc="-50" dirty="0">
                          <a:latin typeface="Times New Roman"/>
                          <a:ea typeface="Times New Roman"/>
                        </a:rPr>
                        <a:t>5201</a:t>
                      </a:r>
                    </a:p>
                  </a:txBody>
                  <a:tcPr marL="6350" marR="6350" marT="0" marB="0">
                    <a:lnL>
                      <a:noFill/>
                    </a:lnL>
                    <a:lnR>
                      <a:noFill/>
                    </a:lnR>
                    <a:lnT>
                      <a:noFill/>
                    </a:lnT>
                    <a:lnB>
                      <a:noFill/>
                    </a:lnB>
                    <a:solidFill>
                      <a:srgbClr val="FFFFFF"/>
                    </a:solidFill>
                  </a:tcPr>
                </a:tc>
                <a:tc>
                  <a:txBody>
                    <a:bodyPr/>
                    <a:lstStyle/>
                    <a:p>
                      <a:pPr marL="863600" algn="ctr">
                        <a:spcAft>
                          <a:spcPts val="0"/>
                        </a:spcAft>
                      </a:pPr>
                      <a:r>
                        <a:rPr lang="ru-RU" sz="1000" spc="-50" dirty="0">
                          <a:latin typeface="Times New Roman"/>
                          <a:ea typeface="Times New Roman"/>
                        </a:rPr>
                        <a:t>787,5</a:t>
                      </a:r>
                    </a:p>
                  </a:txBody>
                  <a:tcPr marL="6350" marR="635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96932">
                <a:tc>
                  <a:txBody>
                    <a:bodyPr/>
                    <a:lstStyle/>
                    <a:p>
                      <a:pPr marL="127000">
                        <a:spcAft>
                          <a:spcPts val="0"/>
                        </a:spcAft>
                      </a:pPr>
                      <a:r>
                        <a:rPr lang="ru-RU" sz="1000" spc="-50">
                          <a:latin typeface="Times New Roman"/>
                          <a:ea typeface="Times New Roman"/>
                        </a:rPr>
                        <a:t>1990</a:t>
                      </a:r>
                    </a:p>
                  </a:txBody>
                  <a:tcPr marL="6350" marR="635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469900" algn="ctr">
                        <a:spcAft>
                          <a:spcPts val="0"/>
                        </a:spcAft>
                      </a:pPr>
                      <a:r>
                        <a:rPr lang="ru-RU" sz="1000" spc="-50" dirty="0">
                          <a:latin typeface="Times New Roman"/>
                          <a:ea typeface="Times New Roman"/>
                        </a:rPr>
                        <a:t>5463</a:t>
                      </a:r>
                    </a:p>
                  </a:txBody>
                  <a:tcPr marL="6350" marR="635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863600" algn="ctr">
                        <a:spcAft>
                          <a:spcPts val="0"/>
                        </a:spcAft>
                      </a:pPr>
                      <a:r>
                        <a:rPr lang="ru-RU" sz="1000" spc="-50" dirty="0">
                          <a:latin typeface="Times New Roman"/>
                          <a:ea typeface="Times New Roman"/>
                        </a:rPr>
                        <a:t>794,8</a:t>
                      </a:r>
                    </a:p>
                  </a:txBody>
                  <a:tcPr marL="6350" marR="635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40315">
                <a:tc gridSpan="3">
                  <a:txBody>
                    <a:bodyPr/>
                    <a:lstStyle/>
                    <a:p>
                      <a:pPr>
                        <a:spcAft>
                          <a:spcPts val="0"/>
                        </a:spcAft>
                      </a:pPr>
                      <a:endParaRPr lang="ru-RU" sz="500" dirty="0">
                        <a:solidFill>
                          <a:srgbClr val="000000"/>
                        </a:solidFill>
                        <a:latin typeface="Courier New"/>
                        <a:ea typeface="Courier New"/>
                      </a:endParaRPr>
                    </a:p>
                  </a:txBody>
                  <a:tcPr marL="6350" marR="635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ru-RU"/>
                    </a:p>
                  </a:txBody>
                  <a:tcPr/>
                </a:tc>
                <a:tc hMerge="1">
                  <a:txBody>
                    <a:bodyPr/>
                    <a:lstStyle/>
                    <a:p>
                      <a:endParaRPr lang="ru-RU"/>
                    </a:p>
                  </a:txBody>
                  <a:tcPr/>
                </a:tc>
              </a:tr>
            </a:tbl>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3137"/>
            <a:ext cx="8496944" cy="6524863"/>
          </a:xfrm>
          <a:prstGeom prst="rect">
            <a:avLst/>
          </a:prstGeom>
          <a:noFill/>
        </p:spPr>
        <p:txBody>
          <a:bodyPr wrap="square" rtlCol="0">
            <a:spAutoFit/>
          </a:bodyPr>
          <a:lstStyle/>
          <a:p>
            <a:r>
              <a:rPr lang="ru-RU" sz="2000" dirty="0" smtClean="0">
                <a:latin typeface="Times New Roman" pitchFamily="18" charset="0"/>
                <a:cs typeface="Times New Roman" pitchFamily="18" charset="0"/>
              </a:rPr>
              <a:t>6. В «Экономическом отчете Президента» за 1994 год содержится следующий анализ влияния налогов на экономическое поведение: «Послевоенный опыт экономического развития вполне определенно показал, что поступления от индивидуального подоходного налога увеличиваются при повышении предельных налоговых ставок и уменьшаются при сокращении этих ставок». Каким образом этот вывод связан с теоретическими постулатами представителей школы экономики предложения? Каким образом полученный вывод можно использовать при выяснении роли налогов в сокращении государственного дефицита и стабилизации экономики?</a:t>
            </a:r>
          </a:p>
          <a:p>
            <a:r>
              <a:rPr lang="ru-RU" sz="2000" dirty="0" smtClean="0">
                <a:latin typeface="Times New Roman" pitchFamily="18" charset="0"/>
                <a:cs typeface="Times New Roman" pitchFamily="18" charset="0"/>
              </a:rPr>
              <a:t>7. Что произошло бы с ценами, выпуском и занятостью, по мнению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кейнсианцев</a:t>
            </a:r>
            <a:r>
              <a:rPr lang="ru-RU" sz="2000" dirty="0" smtClean="0">
                <a:latin typeface="Times New Roman" pitchFamily="18" charset="0"/>
                <a:cs typeface="Times New Roman" pitchFamily="18" charset="0"/>
              </a:rPr>
              <a:t>, сторонников теории экономики предложения и новых классиков, в результате следующих событий (в каждом случае считайте налоги и объем предложения денег неизменными, если нет иных указаний).</a:t>
            </a:r>
          </a:p>
          <a:p>
            <a:pPr lvl="0">
              <a:buFont typeface="Arial" pitchFamily="34" charset="0"/>
              <a:buChar char="•"/>
            </a:pPr>
            <a:r>
              <a:rPr lang="ru-RU" sz="2000" dirty="0" smtClean="0">
                <a:latin typeface="Times New Roman" pitchFamily="18" charset="0"/>
                <a:cs typeface="Times New Roman" pitchFamily="18" charset="0"/>
              </a:rPr>
              <a:t>	Значительное снижение налогов.</a:t>
            </a:r>
          </a:p>
          <a:p>
            <a:pPr lvl="0">
              <a:buFont typeface="Arial" pitchFamily="34" charset="0"/>
              <a:buChar char="•"/>
            </a:pPr>
            <a:r>
              <a:rPr lang="ru-RU" sz="2000" dirty="0" smtClean="0">
                <a:latin typeface="Times New Roman" pitchFamily="18" charset="0"/>
                <a:cs typeface="Times New Roman" pitchFamily="18" charset="0"/>
              </a:rPr>
              <a:t>	Существенное сокращение предложения денег.</a:t>
            </a:r>
          </a:p>
          <a:p>
            <a:pPr lvl="0">
              <a:buFont typeface="Arial" pitchFamily="34" charset="0"/>
              <a:buChar char="•"/>
            </a:pPr>
            <a:r>
              <a:rPr lang="ru-RU" sz="2000" dirty="0" smtClean="0">
                <a:latin typeface="Times New Roman" pitchFamily="18" charset="0"/>
                <a:cs typeface="Times New Roman" pitchFamily="18" charset="0"/>
              </a:rPr>
              <a:t>	Волна нововведений, увеличивших потенциальный выпуск на 10%.</a:t>
            </a:r>
          </a:p>
          <a:p>
            <a:pPr lvl="0">
              <a:buFont typeface="Arial" pitchFamily="34" charset="0"/>
              <a:buChar char="•"/>
            </a:pPr>
            <a:r>
              <a:rPr lang="ru-RU" sz="2000" dirty="0" smtClean="0">
                <a:latin typeface="Times New Roman" pitchFamily="18" charset="0"/>
                <a:cs typeface="Times New Roman" pitchFamily="18" charset="0"/>
              </a:rPr>
              <a:t>	Резкое увеличение экспорта.</a:t>
            </a:r>
          </a:p>
          <a:p>
            <a:endParaRPr lang="ru-RU" sz="20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496944" cy="6247864"/>
          </a:xfrm>
          <a:prstGeom prst="rect">
            <a:avLst/>
          </a:prstGeom>
          <a:noFill/>
        </p:spPr>
        <p:txBody>
          <a:bodyPr wrap="square" rtlCol="0">
            <a:spAutoFit/>
          </a:bodyPr>
          <a:lstStyle/>
          <a:p>
            <a:r>
              <a:rPr lang="ru-RU" sz="2400" b="1" dirty="0">
                <a:latin typeface="Times New Roman" pitchFamily="18" charset="0"/>
                <a:cs typeface="Times New Roman" pitchFamily="18" charset="0"/>
              </a:rPr>
              <a:t>Политические рекомендации</a:t>
            </a:r>
            <a:endParaRPr lang="ru-RU" sz="2400" dirty="0">
              <a:latin typeface="Times New Roman" pitchFamily="18" charset="0"/>
              <a:cs typeface="Times New Roman" pitchFamily="18" charset="0"/>
            </a:endParaRPr>
          </a:p>
          <a:p>
            <a:r>
              <a:rPr lang="ru-RU" dirty="0"/>
              <a:t>	</a:t>
            </a:r>
            <a:endParaRPr lang="ru-RU" dirty="0" smtClean="0"/>
          </a:p>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Изучая </a:t>
            </a:r>
            <a:r>
              <a:rPr lang="ru-RU" sz="2000" dirty="0">
                <a:latin typeface="Times New Roman" pitchFamily="18" charset="0"/>
                <a:cs typeface="Times New Roman" pitchFamily="18" charset="0"/>
              </a:rPr>
              <a:t>взгляды классиков, мы можем сделать два вывода, которые будут иметь большое значение для экономической политики. Во-первых, по мнению классиком, отклонения от условий полной занятости и полного использования производственных ресурсов имеют кратковременный характер. Не существует длительных рецессий и депрессий, а квалифицированные работники всегда могут найти себе работу, при этом их заработная плата будет соответствовать среднерыночной.</a:t>
            </a:r>
          </a:p>
          <a:p>
            <a:r>
              <a:rPr lang="ru-RU" sz="2000" dirty="0">
                <a:latin typeface="Times New Roman" pitchFamily="18" charset="0"/>
                <a:cs typeface="Times New Roman" pitchFamily="18" charset="0"/>
              </a:rPr>
              <a:t>	Естественно, это не означает, что при классическом подходе уровень безработицы всегда будет равен нулю, ведь различные процессы, протекающие в экономике, могут стать причиной возникновения некоторых нарушений и, возможно, потерь на </a:t>
            </a:r>
            <a:r>
              <a:rPr lang="ru-RU" sz="2000" i="1" dirty="0" err="1">
                <a:latin typeface="Times New Roman" pitchFamily="18" charset="0"/>
                <a:cs typeface="Times New Roman" pitchFamily="18" charset="0"/>
              </a:rPr>
              <a:t>микроуровне</a:t>
            </a:r>
            <a:r>
              <a:rPr lang="ru-RU" sz="2000" dirty="0">
                <a:latin typeface="Times New Roman" pitchFamily="18" charset="0"/>
                <a:cs typeface="Times New Roman" pitchFamily="18" charset="0"/>
              </a:rPr>
              <a:t>. Речь идет о том, что безработица может существовать, например, среди людей, решивших изменить место работы, или среди работников, не объединенных в профсоюз (если ни хотят иметь заработную плату выше среднего уровня). </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Классики считают, что постоянных макроэкономических потерь, которые могут привести к нерациональному использованию ресурсов и недостаточности совокупного спроса, просто не существует. </a:t>
            </a:r>
            <a:endParaRPr lang="ru-RU" sz="2000" dirty="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836712"/>
            <a:ext cx="8352928" cy="4678204"/>
          </a:xfrm>
          <a:prstGeom prst="rect">
            <a:avLst/>
          </a:prstGeom>
          <a:noFill/>
        </p:spPr>
        <p:txBody>
          <a:bodyPr wrap="square" rtlCol="0">
            <a:spAutoFit/>
          </a:bodyPr>
          <a:lstStyle/>
          <a:p>
            <a:r>
              <a:rPr lang="ru-RU" sz="2000" dirty="0" smtClean="0">
                <a:latin typeface="Times New Roman" pitchFamily="18" charset="0"/>
                <a:cs typeface="Times New Roman" pitchFamily="18" charset="0"/>
              </a:rPr>
              <a:t>8. При обсуждения спроса на деньги, а также с помощью кривой спроса на деньги на рис. 26.4 было показано, что спрос на деньги чувствителен к изменениям процентных ставок. Какое влияние окажет повышение процентных ставок на спрос на деньги при данном уровне номинального ВВП? Какое значение имеет чувствительность спроса на деньги к изменению процентных ставок с точки зрения теоретических положений монетаризма, основанных на предположении о стабильности скорости обращения денег?</a:t>
            </a:r>
          </a:p>
          <a:p>
            <a:r>
              <a:rPr lang="ru-RU" sz="2000" dirty="0" smtClean="0">
                <a:latin typeface="Times New Roman" pitchFamily="18" charset="0"/>
                <a:cs typeface="Times New Roman" pitchFamily="18" charset="0"/>
              </a:rPr>
              <a:t>9. Объясните механизм действия закона рынков Сэя. Начните свой анализ, исходя из предположения о том, что экономика пребывает в состоянии равновесия, а затем предположите, что потенциальный выпуск возрастает, а совокупный спрос остается неизменным. Используя рис. 1, покажите, каким образом предложение создает свой собственный спрос. Опишите этот процесс словами.</a:t>
            </a:r>
          </a:p>
          <a:p>
            <a:endParaRPr lang="ru-RU"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4664"/>
            <a:ext cx="8748464" cy="5324535"/>
          </a:xfrm>
          <a:prstGeom prst="rect">
            <a:avLst/>
          </a:prstGeom>
          <a:noFill/>
        </p:spPr>
        <p:txBody>
          <a:bodyPr wrap="square" rtlCol="0">
            <a:spAutoFit/>
          </a:bodyPr>
          <a:lstStyle/>
          <a:p>
            <a:pPr lvl="1"/>
            <a:r>
              <a:rPr lang="ru-RU" sz="2000" dirty="0" smtClean="0">
                <a:latin typeface="Times New Roman" pitchFamily="18" charset="0"/>
                <a:cs typeface="Times New Roman" pitchFamily="18" charset="0"/>
              </a:rPr>
              <a:t>10. </a:t>
            </a:r>
            <a:r>
              <a:rPr lang="ru-RU" sz="2000" b="1" dirty="0" smtClean="0">
                <a:latin typeface="Times New Roman" pitchFamily="18" charset="0"/>
                <a:cs typeface="Times New Roman" pitchFamily="18" charset="0"/>
              </a:rPr>
              <a:t>Сложная задача </a:t>
            </a:r>
            <a:r>
              <a:rPr lang="ru-RU" sz="2000" dirty="0" smtClean="0">
                <a:latin typeface="Times New Roman" pitchFamily="18" charset="0"/>
                <a:cs typeface="Times New Roman" pitchFamily="18" charset="0"/>
              </a:rPr>
              <a:t>(о рациональных ожиданиях). Рассмотрим влияние рациональных ожиданий на поведение потребителей. Допустим, правительство осуществляет временное, на один год, снижение налогов на сумму в 20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Потребители с адаптивными ожиданиями могут подумать, что их располагаемый доход будет выше на 20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каждый год. Какое влияние это может оказать на потребительские расходы и ВВП в простой модели мультипликатора, рассмотренной в главе 24? </a:t>
            </a:r>
          </a:p>
          <a:p>
            <a:pPr lvl="1"/>
            <a:r>
              <a:rPr lang="ru-RU" sz="2000" dirty="0" smtClean="0">
                <a:latin typeface="Times New Roman" pitchFamily="18" charset="0"/>
                <a:cs typeface="Times New Roman" pitchFamily="18" charset="0"/>
              </a:rPr>
              <a:t>11. А теперь предположим, что у потребителей сложились некоторые рациональные ожидания. Они рационально прогнозируют, что налоги снизятся только на один год. Понимая, что в течение жизни их доходы будут определенно увеличиваться, они вместе с тем осознают, что их средний доход за всю жизнь поднимется, скажем, на 2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в год, а не на 20 </a:t>
            </a:r>
            <a:r>
              <a:rPr lang="ru-RU" sz="2000" dirty="0" err="1" smtClean="0">
                <a:latin typeface="Times New Roman" pitchFamily="18" charset="0"/>
                <a:cs typeface="Times New Roman" pitchFamily="18" charset="0"/>
              </a:rPr>
              <a:t>млрд</a:t>
            </a:r>
            <a:r>
              <a:rPr lang="ru-RU" sz="2000" dirty="0" smtClean="0">
                <a:latin typeface="Times New Roman" pitchFamily="18" charset="0"/>
                <a:cs typeface="Times New Roman" pitchFamily="18" charset="0"/>
              </a:rPr>
              <a:t> долл. Какой была бы реакция этих потребителей? Проанализируйте влияние рациональных ожиданий на эффективность временного снижения налогов.</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0"/>
            <a:ext cx="8568952" cy="6555641"/>
          </a:xfrm>
          <a:prstGeom prst="rect">
            <a:avLst/>
          </a:prstGeom>
          <a:noFill/>
        </p:spPr>
        <p:txBody>
          <a:bodyPr wrap="square" rtlCol="0">
            <a:spAutoFit/>
          </a:bodyPr>
          <a:lstStyle/>
          <a:p>
            <a:r>
              <a:rPr lang="ru-RU" sz="2000" dirty="0" smtClean="0">
                <a:latin typeface="Times New Roman" pitchFamily="18" charset="0"/>
                <a:cs typeface="Times New Roman" pitchFamily="18" charset="0"/>
              </a:rPr>
              <a:t>	</a:t>
            </a:r>
          </a:p>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Второе </a:t>
            </a:r>
            <a:r>
              <a:rPr lang="ru-RU" sz="2000" dirty="0">
                <a:latin typeface="Times New Roman" pitchFamily="18" charset="0"/>
                <a:cs typeface="Times New Roman" pitchFamily="18" charset="0"/>
              </a:rPr>
              <a:t>утверждение, предлагаемое сторонниками классического подхода, может так вас удивить. Оно гласи: управление совокупным спросом не может повлиять на уровень безработицы и объем реального выпуска. Кредитно-денежная и фискальная политика может оказать воздействие только на уровень цен и на структуру реального ВВП. Это утверждение можно проверить, проанализировать рис. 2. Рассмотрим экономику, находящуюся в равновесии в точке </a:t>
            </a:r>
            <a:r>
              <a:rPr lang="en-US" sz="2000" dirty="0">
                <a:latin typeface="Times New Roman" pitchFamily="18" charset="0"/>
                <a:cs typeface="Times New Roman" pitchFamily="18" charset="0"/>
              </a:rPr>
              <a:t>A</a:t>
            </a:r>
            <a:r>
              <a:rPr lang="ru-RU" sz="2000" dirty="0">
                <a:latin typeface="Times New Roman" pitchFamily="18" charset="0"/>
                <a:cs typeface="Times New Roman" pitchFamily="18" charset="0"/>
              </a:rPr>
              <a:t>, на пересечении кривых </a:t>
            </a:r>
            <a:r>
              <a:rPr lang="en-US" sz="2000" dirty="0">
                <a:latin typeface="Times New Roman" pitchFamily="18" charset="0"/>
                <a:cs typeface="Times New Roman" pitchFamily="18" charset="0"/>
              </a:rPr>
              <a:t>AD </a:t>
            </a:r>
            <a:r>
              <a:rPr lang="ru-RU" sz="2000" dirty="0">
                <a:latin typeface="Times New Roman" pitchFamily="18" charset="0"/>
                <a:cs typeface="Times New Roman" pitchFamily="18" charset="0"/>
              </a:rPr>
              <a:t>и </a:t>
            </a:r>
            <a:r>
              <a:rPr lang="en-US" sz="2000" dirty="0">
                <a:latin typeface="Times New Roman" pitchFamily="18" charset="0"/>
                <a:cs typeface="Times New Roman" pitchFamily="18" charset="0"/>
              </a:rPr>
              <a:t>AS</a:t>
            </a:r>
            <a:r>
              <a:rPr lang="ru-RU" sz="2000" dirty="0">
                <a:latin typeface="Times New Roman" pitchFamily="18" charset="0"/>
                <a:cs typeface="Times New Roman" pitchFamily="18" charset="0"/>
              </a:rPr>
              <a:t>. Допустим, Центральный банк принимает решение сократить предложение денег, чтобы понизить инфляцию. Что произойдет в этом случае? Некоторое время, пока цены будут оставаться на исходном уровне </a:t>
            </a:r>
            <a:r>
              <a:rPr lang="en-US" sz="2000" dirty="0">
                <a:latin typeface="Times New Roman" pitchFamily="18" charset="0"/>
                <a:cs typeface="Times New Roman" pitchFamily="18" charset="0"/>
              </a:rPr>
              <a:t>P</a:t>
            </a:r>
            <a:r>
              <a:rPr lang="ru-RU" sz="2000" dirty="0">
                <a:latin typeface="Times New Roman" pitchFamily="18" charset="0"/>
                <a:cs typeface="Times New Roman" pitchFamily="18" charset="0"/>
              </a:rPr>
              <a:t>, будет существовать избыток предложения. </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Однако, после того как под давлением избыточного предложения начнется понижение цен и зарплат, экономика сместится в новое равновесное положение, в точку </a:t>
            </a:r>
            <a:r>
              <a:rPr lang="en-US" sz="2000" dirty="0" smtClean="0">
                <a:latin typeface="Times New Roman" pitchFamily="18" charset="0"/>
                <a:cs typeface="Times New Roman" pitchFamily="18" charset="0"/>
              </a:rPr>
              <a:t>C</a:t>
            </a:r>
            <a:r>
              <a:rPr lang="ru-RU" sz="2000" dirty="0" smtClean="0">
                <a:latin typeface="Times New Roman" pitchFamily="18" charset="0"/>
                <a:cs typeface="Times New Roman" pitchFamily="18" charset="0"/>
              </a:rPr>
              <a:t>. Следовательно, в результате сдерживающей экономической политики произойдет падение общего уровня цен. И так как потери от выпуска (издержки) были не значительными и уровень безработицы не возрос, то благодаря гибкости цен и зарплаты переход из одного состояния равновесия в другое прошло успешно. 	</a:t>
            </a:r>
            <a:endParaRPr lang="ru-RU" sz="2000" dirty="0">
              <a:latin typeface="Times New Roman" pitchFamily="18" charset="0"/>
              <a:cs typeface="Times New Roman" pitchFamily="18" charset="0"/>
            </a:endParaRPr>
          </a:p>
          <a:p>
            <a:r>
              <a:rPr lang="ru-RU" sz="2000" dirty="0"/>
              <a:t>	</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424936" cy="6986528"/>
          </a:xfrm>
          <a:prstGeom prst="rect">
            <a:avLst/>
          </a:prstGeom>
          <a:noFill/>
        </p:spPr>
        <p:txBody>
          <a:bodyPr wrap="square" rtlCol="0">
            <a:spAutoFit/>
          </a:bodyPr>
          <a:lstStyle/>
          <a:p>
            <a:r>
              <a:rPr lang="ru-RU" sz="2000" dirty="0" smtClean="0">
                <a:latin typeface="Times New Roman" pitchFamily="18" charset="0"/>
                <a:cs typeface="Times New Roman" pitchFamily="18" charset="0"/>
              </a:rPr>
              <a:t>	Основным постулатом классического подхода является уверенность в том, что гибкость цен и заработной платы обеспечит автоматическое регулирование экономики, которое приведет к восстановлению полной занятости и поддержанию выпуска на потенциальном уровне. Такую точку зрения поддерживают и сторонники современной новой классической школы, о которой мы поговорим позже. Представители этой школы отошли от упрощенного классического анализа, они учитывают несовершенство информации, возможность технологических изменений, возникающих вследствие движения ресурсов между различными отраслями, и т.д. но даже прикрывшись современными «одеждами», новый классики дают экономические рекомендации в духе «старых» классиков. </a:t>
            </a:r>
          </a:p>
          <a:p>
            <a:endParaRPr lang="ru-RU" sz="2000" dirty="0" smtClean="0">
              <a:latin typeface="Times New Roman" pitchFamily="18" charset="0"/>
              <a:cs typeface="Times New Roman" pitchFamily="18" charset="0"/>
            </a:endParaRPr>
          </a:p>
          <a:p>
            <a:r>
              <a:rPr lang="ru-RU" sz="2400" b="1" dirty="0" err="1" smtClean="0">
                <a:latin typeface="Times New Roman" pitchFamily="18" charset="0"/>
                <a:cs typeface="Times New Roman" pitchFamily="18" charset="0"/>
              </a:rPr>
              <a:t>Кейнсианская</a:t>
            </a:r>
            <a:r>
              <a:rPr lang="ru-RU" sz="2400" b="1" dirty="0" smtClean="0">
                <a:latin typeface="Times New Roman" pitchFamily="18" charset="0"/>
                <a:cs typeface="Times New Roman" pitchFamily="18" charset="0"/>
              </a:rPr>
              <a:t> революция</a:t>
            </a:r>
          </a:p>
          <a:p>
            <a:endParaRPr lang="ru-RU" sz="24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Несмотря на то, что экономисты классической школы утверждали, что безработица не может быть постоянным явлением, в 30-х годах они не могли не обратить внимания на высокий уровень безработицы и людей, которые буквально выпрашивали себе работу или занимались продажей карандашей на каждом углу. Могла ли экономика объяснить такое массовое и продолжительное «неиспользование» производственных ресурсов? </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052736"/>
            <a:ext cx="8136904" cy="4678204"/>
          </a:xfrm>
          <a:prstGeom prst="rect">
            <a:avLst/>
          </a:prstGeom>
          <a:noFill/>
        </p:spPr>
        <p:txBody>
          <a:bodyPr wrap="square" rtlCol="0">
            <a:spAutoFit/>
          </a:bodyPr>
          <a:lstStyle/>
          <a:p>
            <a:r>
              <a:rPr lang="ru-RU" sz="2000" dirty="0">
                <a:latin typeface="Times New Roman" pitchFamily="18" charset="0"/>
                <a:cs typeface="Times New Roman" pitchFamily="18" charset="0"/>
              </a:rPr>
              <a:t>	«Общая теория занятости», опубликованная </a:t>
            </a:r>
            <a:r>
              <a:rPr lang="ru-RU" sz="2000" dirty="0" err="1">
                <a:latin typeface="Times New Roman" pitchFamily="18" charset="0"/>
                <a:cs typeface="Times New Roman" pitchFamily="18" charset="0"/>
              </a:rPr>
              <a:t>Кейнсом</a:t>
            </a:r>
            <a:r>
              <a:rPr lang="ru-RU" sz="2000" dirty="0">
                <a:latin typeface="Times New Roman" pitchFamily="18" charset="0"/>
                <a:cs typeface="Times New Roman" pitchFamily="18" charset="0"/>
              </a:rPr>
              <a:t> в 1936 году, предлагала альтернативу существующей макроэкономической теории – набор рекомендаций и результатов исследований, позволяющих изучить последствия прежней экономической политики. Кейнс в своей книги соединил два совершенно разных элемента. Один из них – заново разработанная концепция совокупного спроса (которая подробно рассматривалась в предыдущих главах); другой, такой же революционный элемент – </a:t>
            </a:r>
            <a:r>
              <a:rPr lang="ru-RU" sz="2000" dirty="0" err="1">
                <a:latin typeface="Times New Roman" pitchFamily="18" charset="0"/>
                <a:cs typeface="Times New Roman" pitchFamily="18" charset="0"/>
              </a:rPr>
              <a:t>кейнсианская</a:t>
            </a:r>
            <a:r>
              <a:rPr lang="ru-RU" sz="2000" dirty="0">
                <a:latin typeface="Times New Roman" pitchFamily="18" charset="0"/>
                <a:cs typeface="Times New Roman" pitchFamily="18" charset="0"/>
              </a:rPr>
              <a:t> теория совокупного предложения. В то время как классическая теория предполагала гибкость цен и зарплаты, которая выражалась в вертикальной траектории кривой </a:t>
            </a:r>
            <a:r>
              <a:rPr lang="en-US" sz="2000" dirty="0">
                <a:latin typeface="Times New Roman" pitchFamily="18" charset="0"/>
                <a:cs typeface="Times New Roman" pitchFamily="18" charset="0"/>
              </a:rPr>
              <a:t>AS</a:t>
            </a:r>
            <a:r>
              <a:rPr lang="ru-RU" sz="2000" dirty="0">
                <a:latin typeface="Times New Roman" pitchFamily="18" charset="0"/>
                <a:cs typeface="Times New Roman" pitchFamily="18" charset="0"/>
              </a:rPr>
              <a:t>, Кейнс считал, что предложение совершенно определенно не создает собственный спрос, и поэтому выпуск отклоняется от своего потенциального уровня в течение длительного периода.</a:t>
            </a:r>
          </a:p>
          <a:p>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4664"/>
            <a:ext cx="7920880" cy="5632311"/>
          </a:xfrm>
          <a:prstGeom prst="rect">
            <a:avLst/>
          </a:prstGeom>
          <a:noFill/>
        </p:spPr>
        <p:txBody>
          <a:bodyPr wrap="square" rtlCol="0">
            <a:spAutoFit/>
          </a:bodyPr>
          <a:lstStyle/>
          <a:p>
            <a:r>
              <a:rPr lang="ru-RU" sz="2400" b="1" dirty="0">
                <a:latin typeface="Times New Roman" pitchFamily="18" charset="0"/>
                <a:cs typeface="Times New Roman" pitchFamily="18" charset="0"/>
              </a:rPr>
              <a:t>Результат нововведений</a:t>
            </a:r>
            <a:endParaRPr lang="ru-RU" sz="2400" dirty="0">
              <a:latin typeface="Times New Roman" pitchFamily="18" charset="0"/>
              <a:cs typeface="Times New Roman" pitchFamily="18" charset="0"/>
            </a:endParaRPr>
          </a:p>
          <a:p>
            <a:r>
              <a:rPr lang="ru-RU" dirty="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Именно </a:t>
            </a:r>
            <a:r>
              <a:rPr lang="ru-RU" sz="2000" dirty="0">
                <a:latin typeface="Times New Roman" pitchFamily="18" charset="0"/>
                <a:cs typeface="Times New Roman" pitchFamily="18" charset="0"/>
              </a:rPr>
              <a:t>эти два новых элемента, введенные </a:t>
            </a:r>
            <a:r>
              <a:rPr lang="ru-RU" sz="2000" dirty="0" err="1">
                <a:latin typeface="Times New Roman" pitchFamily="18" charset="0"/>
                <a:cs typeface="Times New Roman" pitchFamily="18" charset="0"/>
              </a:rPr>
              <a:t>Кейнсом</a:t>
            </a:r>
            <a:r>
              <a:rPr lang="ru-RU" sz="2000" dirty="0">
                <a:latin typeface="Times New Roman" pitchFamily="18" charset="0"/>
                <a:cs typeface="Times New Roman" pitchFamily="18" charset="0"/>
              </a:rPr>
              <a:t>, произвели революцию в макроэкономике. Суть </a:t>
            </a:r>
            <a:r>
              <a:rPr lang="ru-RU" sz="2000" dirty="0" err="1">
                <a:latin typeface="Times New Roman" pitchFamily="18" charset="0"/>
                <a:cs typeface="Times New Roman" pitchFamily="18" charset="0"/>
              </a:rPr>
              <a:t>кейнсианского</a:t>
            </a:r>
            <a:r>
              <a:rPr lang="ru-RU" sz="2000" dirty="0">
                <a:latin typeface="Times New Roman" pitchFamily="18" charset="0"/>
                <a:cs typeface="Times New Roman" pitchFamily="18" charset="0"/>
              </a:rPr>
              <a:t> подхода отражена на рис. 2. На этом, хорошо известном сегодня графике, кривая совокупного спроса объединена с </a:t>
            </a:r>
            <a:r>
              <a:rPr lang="ru-RU" sz="2000" dirty="0" err="1">
                <a:latin typeface="Times New Roman" pitchFamily="18" charset="0"/>
                <a:cs typeface="Times New Roman" pitchFamily="18" charset="0"/>
              </a:rPr>
              <a:t>кейнсианской</a:t>
            </a:r>
            <a:r>
              <a:rPr lang="ru-RU" sz="2000" dirty="0">
                <a:latin typeface="Times New Roman" pitchFamily="18" charset="0"/>
                <a:cs typeface="Times New Roman" pitchFamily="18" charset="0"/>
              </a:rPr>
              <a:t> восходящей кривой совокупного предложения. </a:t>
            </a:r>
            <a:endParaRPr lang="ru-RU" sz="2000" dirty="0" smtClean="0">
              <a:latin typeface="Times New Roman" pitchFamily="18" charset="0"/>
              <a:cs typeface="Times New Roman" pitchFamily="18" charset="0"/>
            </a:endParaRPr>
          </a:p>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Одно из наблюдений, сделанных </a:t>
            </a:r>
            <a:r>
              <a:rPr lang="ru-RU" sz="2000" dirty="0" err="1" smtClean="0">
                <a:latin typeface="Times New Roman" pitchFamily="18" charset="0"/>
                <a:cs typeface="Times New Roman" pitchFamily="18" charset="0"/>
              </a:rPr>
              <a:t>Кейнсом</a:t>
            </a:r>
            <a:r>
              <a:rPr lang="ru-RU" sz="2000" dirty="0" smtClean="0">
                <a:latin typeface="Times New Roman" pitchFamily="18" charset="0"/>
                <a:cs typeface="Times New Roman" pitchFamily="18" charset="0"/>
              </a:rPr>
              <a:t>, заключается в том, что современная рыночная экономика может попасть в ловушку равновесия совокупного спроса и предложения в условиях неполной занятости, при этом фактический выпуск продукции будет ниже своего потенциального уровня, а это значит, что значительная часть работоспособного населения окажется вынужденно безработными. Так, например, если кривая </a:t>
            </a:r>
            <a:r>
              <a:rPr lang="en-US" sz="2000" dirty="0" smtClean="0">
                <a:latin typeface="Times New Roman" pitchFamily="18" charset="0"/>
                <a:cs typeface="Times New Roman" pitchFamily="18" charset="0"/>
              </a:rPr>
              <a:t>AD </a:t>
            </a:r>
            <a:r>
              <a:rPr lang="ru-RU" sz="2000" dirty="0" smtClean="0">
                <a:latin typeface="Times New Roman" pitchFamily="18" charset="0"/>
                <a:cs typeface="Times New Roman" pitchFamily="18" charset="0"/>
              </a:rPr>
              <a:t>пересекает кривую </a:t>
            </a:r>
            <a:r>
              <a:rPr lang="en-US" sz="2000" dirty="0" smtClean="0">
                <a:latin typeface="Times New Roman" pitchFamily="18" charset="0"/>
                <a:cs typeface="Times New Roman" pitchFamily="18" charset="0"/>
              </a:rPr>
              <a:t>AS</a:t>
            </a:r>
            <a:r>
              <a:rPr lang="ru-RU" sz="2000" dirty="0" smtClean="0">
                <a:latin typeface="Times New Roman" pitchFamily="18" charset="0"/>
                <a:cs typeface="Times New Roman" pitchFamily="18" charset="0"/>
              </a:rPr>
              <a:t> намного левее линии потенциального выпуска, допустим в точке </a:t>
            </a:r>
            <a:r>
              <a:rPr lang="en-US" sz="2000" dirty="0" smtClean="0">
                <a:latin typeface="Times New Roman" pitchFamily="18" charset="0"/>
                <a:cs typeface="Times New Roman" pitchFamily="18" charset="0"/>
              </a:rPr>
              <a:t>A</a:t>
            </a:r>
            <a:r>
              <a:rPr lang="ru-RU" sz="2000" dirty="0" smtClean="0">
                <a:latin typeface="Times New Roman" pitchFamily="18" charset="0"/>
                <a:cs typeface="Times New Roman" pitchFamily="18" charset="0"/>
              </a:rPr>
              <a:t> на рис. 2, то равновесный выпуск может оказаться намного меньше потенциального. </a:t>
            </a:r>
            <a:r>
              <a:rPr lang="ru-RU" sz="2000" dirty="0">
                <a:latin typeface="Times New Roman" pitchFamily="18" charset="0"/>
                <a:cs typeface="Times New Roman" pitchFamily="18" charset="0"/>
              </a:rPr>
              <a:t>	</a:t>
            </a:r>
          </a:p>
          <a:p>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64704"/>
            <a:ext cx="8496944" cy="5324535"/>
          </a:xfrm>
          <a:prstGeom prst="rect">
            <a:avLst/>
          </a:prstGeom>
          <a:noFill/>
        </p:spPr>
        <p:txBody>
          <a:bodyPr wrap="square" rtlCol="0">
            <a:spAutoFit/>
          </a:bodyPr>
          <a:lstStyle/>
          <a:p>
            <a:r>
              <a:rPr lang="ru-RU" sz="2000" dirty="0" smtClean="0">
                <a:latin typeface="Times New Roman" pitchFamily="18" charset="0"/>
                <a:cs typeface="Times New Roman" pitchFamily="18" charset="0"/>
              </a:rPr>
              <a:t>	Кейнс </a:t>
            </a:r>
            <a:r>
              <a:rPr lang="ru-RU" sz="2000" dirty="0">
                <a:latin typeface="Times New Roman" pitchFamily="18" charset="0"/>
                <a:cs typeface="Times New Roman" pitchFamily="18" charset="0"/>
              </a:rPr>
              <a:t>и его последователи подчеркивали, что поскольку цены и зарплаты являются негибкими, быстрое восстановление полной занятости и полного использования производственных мощностей с помощью какого-то экономического механизма оказывается невозможным. Низкий уровень выпуска и тотальная бедность населения могут надолго «поселиться» в стране из-за отсутствия механизма </a:t>
            </a:r>
            <a:r>
              <a:rPr lang="ru-RU" sz="2000" dirty="0" err="1">
                <a:latin typeface="Times New Roman" pitchFamily="18" charset="0"/>
                <a:cs typeface="Times New Roman" pitchFamily="18" charset="0"/>
              </a:rPr>
              <a:t>самокорректирования</a:t>
            </a:r>
            <a:r>
              <a:rPr lang="ru-RU" sz="2000" dirty="0">
                <a:latin typeface="Times New Roman" pitchFamily="18" charset="0"/>
                <a:cs typeface="Times New Roman" pitchFamily="18" charset="0"/>
              </a:rPr>
              <a:t> или невидимой руки, способного вернуть экономику к состоянию полной занятости</a:t>
            </a:r>
            <a:r>
              <a:rPr lang="ru-RU" sz="2000" dirty="0" smtClean="0">
                <a:latin typeface="Times New Roman" pitchFamily="18" charset="0"/>
                <a:cs typeface="Times New Roman" pitchFamily="18" charset="0"/>
              </a:rPr>
              <a:t>.</a:t>
            </a:r>
          </a:p>
          <a:p>
            <a:r>
              <a:rPr lang="ru-RU" sz="2000" dirty="0" smtClean="0">
                <a:latin typeface="Times New Roman" pitchFamily="18" charset="0"/>
                <a:cs typeface="Times New Roman" pitchFamily="18" charset="0"/>
              </a:rPr>
              <a:t>	Следующее наблюдение </a:t>
            </a:r>
            <a:r>
              <a:rPr lang="ru-RU" sz="2000" dirty="0" err="1" smtClean="0">
                <a:latin typeface="Times New Roman" pitchFamily="18" charset="0"/>
                <a:cs typeface="Times New Roman" pitchFamily="18" charset="0"/>
              </a:rPr>
              <a:t>Кейнса</a:t>
            </a:r>
            <a:r>
              <a:rPr lang="ru-RU" sz="2000" dirty="0" smtClean="0">
                <a:latin typeface="Times New Roman" pitchFamily="18" charset="0"/>
                <a:cs typeface="Times New Roman" pitchFamily="18" charset="0"/>
              </a:rPr>
              <a:t> напрямую связано с первым. С помощью кредитно-денежной или </a:t>
            </a:r>
            <a:r>
              <a:rPr lang="ru-RU" sz="2000" dirty="0" err="1" smtClean="0">
                <a:latin typeface="Times New Roman" pitchFamily="18" charset="0"/>
                <a:cs typeface="Times New Roman" pitchFamily="18" charset="0"/>
              </a:rPr>
              <a:t>фиксальной</a:t>
            </a:r>
            <a:r>
              <a:rPr lang="ru-RU" sz="2000" dirty="0" smtClean="0">
                <a:latin typeface="Times New Roman" pitchFamily="18" charset="0"/>
                <a:cs typeface="Times New Roman" pitchFamily="18" charset="0"/>
              </a:rPr>
              <a:t> политики правительство может стимулировать экономику и поддерживать выпуск и занятость на достаточно высоком уровне. Например, если бы правительство увеличило свои закупки, совокупный спрос повысился бы, скажем, с </a:t>
            </a:r>
            <a:r>
              <a:rPr lang="en-US" sz="2000" dirty="0" smtClean="0">
                <a:latin typeface="Times New Roman" pitchFamily="18" charset="0"/>
                <a:cs typeface="Times New Roman" pitchFamily="18" charset="0"/>
              </a:rPr>
              <a:t>AD</a:t>
            </a:r>
            <a:r>
              <a:rPr lang="ru-RU" sz="2000" dirty="0" smtClean="0">
                <a:latin typeface="Times New Roman" pitchFamily="18" charset="0"/>
                <a:cs typeface="Times New Roman" pitchFamily="18" charset="0"/>
              </a:rPr>
              <a:t> до </a:t>
            </a:r>
            <a:r>
              <a:rPr lang="en-US" sz="2000" dirty="0" smtClean="0">
                <a:latin typeface="Times New Roman" pitchFamily="18" charset="0"/>
                <a:cs typeface="Times New Roman" pitchFamily="18" charset="0"/>
              </a:rPr>
              <a:t>AD</a:t>
            </a:r>
            <a:r>
              <a:rPr lang="ru-RU" sz="2000" dirty="0" smtClean="0">
                <a:latin typeface="Times New Roman" pitchFamily="18" charset="0"/>
                <a:cs typeface="Times New Roman" pitchFamily="18" charset="0"/>
              </a:rPr>
              <a:t>’ (см. рис. 2). Это смещение привело бы к увеличению выпуска с фактическим и потенциальным ВВП. Иными словами, при правильном использовании инструментов экономической политики правительство могло бы обеспечить высокий уровень выпуска и занятости. </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772816"/>
            <a:ext cx="8496944" cy="3477875"/>
          </a:xfrm>
          <a:prstGeom prst="rect">
            <a:avLst/>
          </a:prstGeom>
          <a:noFill/>
        </p:spPr>
        <p:txBody>
          <a:bodyPr wrap="square" rtlCol="0">
            <a:spAutoFit/>
          </a:bodyPr>
          <a:lstStyle/>
          <a:p>
            <a:r>
              <a:rPr lang="ru-RU" sz="2000" dirty="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Кейнсианская</a:t>
            </a:r>
            <a:r>
              <a:rPr lang="ru-RU" sz="2000" dirty="0" smtClean="0">
                <a:latin typeface="Times New Roman" pitchFamily="18" charset="0"/>
                <a:cs typeface="Times New Roman" pitchFamily="18" charset="0"/>
              </a:rPr>
              <a:t> теория появилась очень вовремя, ведь молодые экономисты, пережившие Великую депрессию 30-х годов, осознали неприменимость и неправильность классической модели и искали разумное объяснение происходящему. Конечно, Великая депрессия была далеко не первым событием, продемонстрировавшим недостатки классической модели. Ведь каждый мог видеть массовую безработицу, возникавшую во время депрессий. Но на этот раз классической теории впервые был брошен вызов со стороны конкурирующей теории, опирающейся на реальные факты. Новый подход предлагал радикально изменить взгляды ученых и правительства на экономический циклы и экономическую политику.  </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88640"/>
            <a:ext cx="4896544" cy="5632311"/>
          </a:xfrm>
          <a:prstGeom prst="rect">
            <a:avLst/>
          </a:prstGeom>
          <a:noFill/>
        </p:spPr>
        <p:txBody>
          <a:bodyPr wrap="square" rtlCol="0">
            <a:spAutoFit/>
          </a:bodyPr>
          <a:lstStyle/>
          <a:p>
            <a:r>
              <a:rPr lang="ru-RU" sz="2000" dirty="0" smtClean="0">
                <a:latin typeface="Times New Roman" pitchFamily="18" charset="0"/>
                <a:cs typeface="Times New Roman" pitchFamily="18" charset="0"/>
              </a:rPr>
              <a:t>В </a:t>
            </a:r>
            <a:r>
              <a:rPr lang="ru-RU" sz="2000" dirty="0" err="1" smtClean="0">
                <a:latin typeface="Times New Roman" pitchFamily="18" charset="0"/>
                <a:cs typeface="Times New Roman" pitchFamily="18" charset="0"/>
              </a:rPr>
              <a:t>кейнсианской</a:t>
            </a:r>
            <a:r>
              <a:rPr lang="ru-RU" sz="2000" dirty="0" smtClean="0">
                <a:latin typeface="Times New Roman" pitchFamily="18" charset="0"/>
                <a:cs typeface="Times New Roman" pitchFamily="18" charset="0"/>
              </a:rPr>
              <a:t> модели кривая совокупного предложения является восходящей. Это означает, что с увеличением совокупного спроса выпуск будет увеличиваться до тех пор, пока существует недоиспользуемые ресурсы. При низком положении кривой </a:t>
            </a:r>
            <a:r>
              <a:rPr lang="en-US" sz="2000" dirty="0" smtClean="0">
                <a:latin typeface="Times New Roman" pitchFamily="18" charset="0"/>
                <a:cs typeface="Times New Roman" pitchFamily="18" charset="0"/>
              </a:rPr>
              <a:t>AD</a:t>
            </a:r>
            <a:r>
              <a:rPr lang="ru-RU" sz="2000" dirty="0" smtClean="0">
                <a:latin typeface="Times New Roman" pitchFamily="18" charset="0"/>
                <a:cs typeface="Times New Roman" pitchFamily="18" charset="0"/>
              </a:rPr>
              <a:t> равновесие достигается в точке </a:t>
            </a:r>
            <a:r>
              <a:rPr lang="en-US" sz="2000" dirty="0" smtClean="0">
                <a:latin typeface="Times New Roman" pitchFamily="18" charset="0"/>
                <a:cs typeface="Times New Roman" pitchFamily="18" charset="0"/>
              </a:rPr>
              <a:t>A</a:t>
            </a:r>
            <a:r>
              <a:rPr lang="ru-RU" sz="2000" dirty="0" smtClean="0">
                <a:latin typeface="Times New Roman" pitchFamily="18" charset="0"/>
                <a:cs typeface="Times New Roman" pitchFamily="18" charset="0"/>
              </a:rPr>
              <a:t>, которому соответствует очень высокий уровень безработицы. </a:t>
            </a:r>
          </a:p>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Если совокупный спрос возрастает, что отображается в смещении кривой из положения </a:t>
            </a:r>
            <a:r>
              <a:rPr lang="en-US" sz="2000" dirty="0" smtClean="0">
                <a:latin typeface="Times New Roman" pitchFamily="18" charset="0"/>
                <a:cs typeface="Times New Roman" pitchFamily="18" charset="0"/>
              </a:rPr>
              <a:t>AD </a:t>
            </a:r>
            <a:r>
              <a:rPr lang="ru-RU" sz="2000" dirty="0" smtClean="0">
                <a:latin typeface="Times New Roman" pitchFamily="18" charset="0"/>
                <a:cs typeface="Times New Roman" pitchFamily="18" charset="0"/>
              </a:rPr>
              <a:t>в положение </a:t>
            </a:r>
            <a:r>
              <a:rPr lang="en-US" sz="2000" dirty="0" smtClean="0">
                <a:latin typeface="Times New Roman" pitchFamily="18" charset="0"/>
                <a:cs typeface="Times New Roman" pitchFamily="18" charset="0"/>
              </a:rPr>
              <a:t>AD’</a:t>
            </a:r>
            <a:r>
              <a:rPr lang="ru-RU" sz="2000" dirty="0" smtClean="0">
                <a:latin typeface="Times New Roman" pitchFamily="18" charset="0"/>
                <a:cs typeface="Times New Roman" pitchFamily="18" charset="0"/>
              </a:rPr>
              <a:t>, то уровень реального выпуска повышается с </a:t>
            </a:r>
            <a:r>
              <a:rPr lang="en-US" sz="2000" dirty="0" smtClean="0">
                <a:latin typeface="Times New Roman" pitchFamily="18" charset="0"/>
                <a:cs typeface="Times New Roman" pitchFamily="18" charset="0"/>
              </a:rPr>
              <a:t>A </a:t>
            </a:r>
            <a:r>
              <a:rPr lang="ru-RU" sz="2000" dirty="0" smtClean="0">
                <a:latin typeface="Times New Roman" pitchFamily="18" charset="0"/>
                <a:cs typeface="Times New Roman" pitchFamily="18" charset="0"/>
              </a:rPr>
              <a:t>до </a:t>
            </a:r>
            <a:r>
              <a:rPr lang="en-US" sz="2000" dirty="0" smtClean="0">
                <a:latin typeface="Times New Roman" pitchFamily="18" charset="0"/>
                <a:cs typeface="Times New Roman" pitchFamily="18" charset="0"/>
              </a:rPr>
              <a:t>B</a:t>
            </a:r>
            <a:r>
              <a:rPr lang="ru-RU" sz="2000" dirty="0" smtClean="0">
                <a:latin typeface="Times New Roman" pitchFamily="18" charset="0"/>
                <a:cs typeface="Times New Roman" pitchFamily="18" charset="0"/>
              </a:rPr>
              <a:t>, что сопровождается повышение цен. В соответствии с </a:t>
            </a:r>
            <a:r>
              <a:rPr lang="ru-RU" sz="2000" dirty="0" err="1" smtClean="0">
                <a:latin typeface="Times New Roman" pitchFamily="18" charset="0"/>
                <a:cs typeface="Times New Roman" pitchFamily="18" charset="0"/>
              </a:rPr>
              <a:t>кейнсианским</a:t>
            </a:r>
            <a:r>
              <a:rPr lang="ru-RU" sz="2000" dirty="0" smtClean="0">
                <a:latin typeface="Times New Roman" pitchFamily="18" charset="0"/>
                <a:cs typeface="Times New Roman" pitchFamily="18" charset="0"/>
              </a:rPr>
              <a:t> предположением (согласно которому кривая </a:t>
            </a:r>
            <a:r>
              <a:rPr lang="en-US" sz="2000" dirty="0" smtClean="0">
                <a:latin typeface="Times New Roman" pitchFamily="18" charset="0"/>
                <a:cs typeface="Times New Roman" pitchFamily="18" charset="0"/>
              </a:rPr>
              <a:t>AS</a:t>
            </a:r>
            <a:r>
              <a:rPr lang="ru-RU" sz="2000" dirty="0" smtClean="0">
                <a:latin typeface="Times New Roman" pitchFamily="18" charset="0"/>
                <a:cs typeface="Times New Roman" pitchFamily="18" charset="0"/>
              </a:rPr>
              <a:t> в краткосрочном</a:t>
            </a:r>
            <a:endParaRPr lang="ru-RU" sz="2000" dirty="0">
              <a:latin typeface="Times New Roman" pitchFamily="18" charset="0"/>
              <a:cs typeface="Times New Roman" pitchFamily="18" charset="0"/>
            </a:endParaRPr>
          </a:p>
        </p:txBody>
      </p:sp>
      <p:pic>
        <p:nvPicPr>
          <p:cNvPr id="6145" name="Picture 1"/>
          <p:cNvPicPr>
            <a:picLocks noChangeAspect="1" noChangeArrowheads="1"/>
          </p:cNvPicPr>
          <p:nvPr/>
        </p:nvPicPr>
        <p:blipFill>
          <a:blip r:embed="rId2" cstate="print"/>
          <a:srcRect/>
          <a:stretch>
            <a:fillRect/>
          </a:stretch>
        </p:blipFill>
        <p:spPr bwMode="auto">
          <a:xfrm>
            <a:off x="5076056" y="332656"/>
            <a:ext cx="3617548" cy="4253968"/>
          </a:xfrm>
          <a:prstGeom prst="rect">
            <a:avLst/>
          </a:prstGeom>
          <a:noFill/>
          <a:ln w="9525">
            <a:noFill/>
            <a:miter lim="800000"/>
            <a:headEnd/>
            <a:tailEnd/>
          </a:ln>
        </p:spPr>
      </p:pic>
      <p:sp>
        <p:nvSpPr>
          <p:cNvPr id="6" name="TextBox 5"/>
          <p:cNvSpPr txBox="1"/>
          <p:nvPr/>
        </p:nvSpPr>
        <p:spPr>
          <a:xfrm>
            <a:off x="5076056" y="4653136"/>
            <a:ext cx="3600400" cy="923330"/>
          </a:xfrm>
          <a:prstGeom prst="rect">
            <a:avLst/>
          </a:prstGeom>
          <a:noFill/>
        </p:spPr>
        <p:txBody>
          <a:bodyPr wrap="square" rtlCol="0">
            <a:spAutoFit/>
          </a:bodyPr>
          <a:lstStyle/>
          <a:p>
            <a:r>
              <a:rPr lang="ru-RU" b="1" dirty="0" smtClean="0">
                <a:latin typeface="Times New Roman" pitchFamily="18" charset="0"/>
                <a:cs typeface="Times New Roman" pitchFamily="18" charset="0"/>
              </a:rPr>
              <a:t>Рис. 2. Согласно </a:t>
            </a:r>
            <a:r>
              <a:rPr lang="ru-RU" b="1" dirty="0" err="1" smtClean="0">
                <a:latin typeface="Times New Roman" pitchFamily="18" charset="0"/>
                <a:cs typeface="Times New Roman" pitchFamily="18" charset="0"/>
              </a:rPr>
              <a:t>кейнсианской</a:t>
            </a:r>
            <a:r>
              <a:rPr lang="ru-RU" b="1" dirty="0" smtClean="0">
                <a:latin typeface="Times New Roman" pitchFamily="18" charset="0"/>
                <a:cs typeface="Times New Roman" pitchFamily="18" charset="0"/>
              </a:rPr>
              <a:t> доктрине, совокупный спрос определяет объем выпуска</a:t>
            </a:r>
            <a:endParaRPr lang="ru-RU" b="1" dirty="0">
              <a:latin typeface="Times New Roman" pitchFamily="18" charset="0"/>
              <a:cs typeface="Times New Roman" pitchFamily="18" charset="0"/>
            </a:endParaRPr>
          </a:p>
        </p:txBody>
      </p:sp>
      <p:sp>
        <p:nvSpPr>
          <p:cNvPr id="7" name="TextBox 6"/>
          <p:cNvSpPr txBox="1"/>
          <p:nvPr/>
        </p:nvSpPr>
        <p:spPr>
          <a:xfrm>
            <a:off x="179512" y="5661248"/>
            <a:ext cx="8424936" cy="1015663"/>
          </a:xfrm>
          <a:prstGeom prst="rect">
            <a:avLst/>
          </a:prstGeom>
          <a:noFill/>
        </p:spPr>
        <p:txBody>
          <a:bodyPr wrap="square" rtlCol="0">
            <a:spAutoFit/>
          </a:bodyPr>
          <a:lstStyle/>
          <a:p>
            <a:r>
              <a:rPr lang="ru-RU" sz="2000" dirty="0" smtClean="0">
                <a:latin typeface="Times New Roman" pitchFamily="18" charset="0"/>
                <a:cs typeface="Times New Roman" pitchFamily="18" charset="0"/>
              </a:rPr>
              <a:t>периоде имеет положительный наклон), экономическая политика, стимулирующая повышение совокупного спроса, вызывает увеличение выпуска и занятости.</a:t>
            </a:r>
            <a:endParaRPr lang="ru-RU" sz="2000" dirty="0"/>
          </a:p>
        </p:txBody>
      </p:sp>
      <p:sp>
        <p:nvSpPr>
          <p:cNvPr id="8" name="TextBox 7"/>
          <p:cNvSpPr txBox="1"/>
          <p:nvPr/>
        </p:nvSpPr>
        <p:spPr>
          <a:xfrm>
            <a:off x="5004048" y="908720"/>
            <a:ext cx="400110" cy="1800200"/>
          </a:xfrm>
          <a:prstGeom prst="rect">
            <a:avLst/>
          </a:prstGeom>
          <a:noFill/>
        </p:spPr>
        <p:txBody>
          <a:bodyPr vert="vert270" wrap="square" rtlCol="0">
            <a:spAutoFit/>
          </a:bodyPr>
          <a:lstStyle/>
          <a:p>
            <a:r>
              <a:rPr lang="ru-RU" sz="1400" dirty="0" smtClean="0">
                <a:latin typeface="+mj-lt"/>
              </a:rPr>
              <a:t>Уровень цен</a:t>
            </a:r>
            <a:endParaRPr lang="ru-RU" sz="1400" dirty="0">
              <a:latin typeface="+mj-lt"/>
            </a:endParaRPr>
          </a:p>
        </p:txBody>
      </p:sp>
      <p:sp>
        <p:nvSpPr>
          <p:cNvPr id="614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614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11107" y="4077072"/>
            <a:ext cx="228949" cy="28803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20688"/>
            <a:ext cx="8424936" cy="5755422"/>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Экономическая теория и политика</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Экономическая теория, по мнению многих людей, является лишь теоретической базой, которая помогает нам понимать происходящие в мире экономические процессы. Именно поэтому важно знать, в пользу какого из подходов – </a:t>
            </a:r>
            <a:r>
              <a:rPr lang="ru-RU" sz="2000" dirty="0" err="1" smtClean="0">
                <a:latin typeface="Times New Roman" pitchFamily="18" charset="0"/>
                <a:cs typeface="Times New Roman" pitchFamily="18" charset="0"/>
              </a:rPr>
              <a:t>кейнсианского</a:t>
            </a:r>
            <a:r>
              <a:rPr lang="ru-RU" sz="2000" dirty="0" smtClean="0">
                <a:latin typeface="Times New Roman" pitchFamily="18" charset="0"/>
                <a:cs typeface="Times New Roman" pitchFamily="18" charset="0"/>
              </a:rPr>
              <a:t> или классического – склоняется президент, сенатор или экономист, люди, от которых зависит состояние экономики в стране. Ответ на этот вопрос часто объясняет отношение данного человека ко многим проблемам современной экономической жизни.</a:t>
            </a:r>
          </a:p>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И мы можем привести огромное количество примеров. Экономисты, придерживающиеся взглядов классической школы, скептически оценивают необходимость государственного вмешательства в экономические процессы, влияющие на стабилизацию колебаний деловой активности. Они утверждают, что государственная политика, направленная на увеличение совокупного спроса, вызовет ускорение темпов инфляции. Хуже того, «лечение», предписываемое </a:t>
            </a:r>
            <a:r>
              <a:rPr lang="ru-RU" sz="2000" dirty="0" err="1" smtClean="0">
                <a:latin typeface="Times New Roman" pitchFamily="18" charset="0"/>
                <a:cs typeface="Times New Roman" pitchFamily="18" charset="0"/>
              </a:rPr>
              <a:t>кейнсианцами</a:t>
            </a:r>
            <a:r>
              <a:rPr lang="ru-RU" sz="2000" dirty="0" smtClean="0">
                <a:latin typeface="Times New Roman" pitchFamily="18" charset="0"/>
                <a:cs typeface="Times New Roman" pitchFamily="18" charset="0"/>
              </a:rPr>
              <a:t>, способно привести к замедлению темпов экономического роста в долгосрочном периоде. </a:t>
            </a:r>
          </a:p>
          <a:p>
            <a:r>
              <a:rPr lang="ru-RU" sz="2000" b="1" dirty="0">
                <a:latin typeface="Times New Roman" pitchFamily="18" charset="0"/>
                <a:cs typeface="Times New Roman" pitchFamily="18" charset="0"/>
              </a:rPr>
              <a:t>	</a:t>
            </a:r>
            <a:endParaRPr lang="ru-RU"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548680"/>
            <a:ext cx="8496944" cy="2339102"/>
          </a:xfrm>
          <a:prstGeom prst="rect">
            <a:avLst/>
          </a:prstGeom>
          <a:noFill/>
        </p:spPr>
        <p:txBody>
          <a:bodyPr wrap="square" rtlCol="0">
            <a:spAutoFit/>
          </a:bodyPr>
          <a:lstStyle/>
          <a:p>
            <a:pPr algn="r"/>
            <a:endParaRPr lang="ru-RU" dirty="0" smtClean="0">
              <a:latin typeface="Times New Roman" pitchFamily="18" charset="0"/>
              <a:cs typeface="Times New Roman" pitchFamily="18" charset="0"/>
            </a:endParaRPr>
          </a:p>
          <a:p>
            <a:pPr algn="r"/>
            <a:r>
              <a:rPr lang="ru-RU" i="1" dirty="0" smtClean="0">
                <a:latin typeface="Times New Roman" pitchFamily="18" charset="0"/>
                <a:cs typeface="Times New Roman" pitchFamily="18" charset="0"/>
              </a:rPr>
              <a:t>Сейчас специалисты в области макроэкономики снова заняты поиском новой гипотезы о механизмах, управляющих экономикой на основе новой парадигмы.     </a:t>
            </a:r>
          </a:p>
          <a:p>
            <a:pPr algn="r"/>
            <a:r>
              <a:rPr lang="ru-RU" i="1" dirty="0" smtClean="0">
                <a:latin typeface="Times New Roman" pitchFamily="18" charset="0"/>
                <a:cs typeface="Times New Roman" pitchFamily="18" charset="0"/>
              </a:rPr>
              <a:t>Плюрализм – лучшее, что может быть, и периодические его «вспышки» просто неизбежны.</a:t>
            </a:r>
          </a:p>
          <a:p>
            <a:r>
              <a:rPr lang="ru-RU" i="1" dirty="0">
                <a:latin typeface="Times New Roman" pitchFamily="18" charset="0"/>
                <a:cs typeface="Times New Roman" pitchFamily="18" charset="0"/>
              </a:rPr>
              <a:t>	</a:t>
            </a:r>
            <a:r>
              <a:rPr lang="ru-RU" i="1" dirty="0" smtClean="0">
                <a:latin typeface="Times New Roman" pitchFamily="18" charset="0"/>
                <a:cs typeface="Times New Roman" pitchFamily="18" charset="0"/>
              </a:rPr>
              <a:t>					</a:t>
            </a:r>
          </a:p>
          <a:p>
            <a:pPr algn="r"/>
            <a:r>
              <a:rPr lang="ru-RU" i="1" dirty="0">
                <a:latin typeface="Times New Roman" pitchFamily="18" charset="0"/>
                <a:cs typeface="Times New Roman" pitchFamily="18" charset="0"/>
              </a:rPr>
              <a:t>	</a:t>
            </a:r>
            <a:r>
              <a:rPr lang="ru-RU" i="1" dirty="0" smtClean="0">
                <a:latin typeface="Times New Roman" pitchFamily="18" charset="0"/>
                <a:cs typeface="Times New Roman" pitchFamily="18" charset="0"/>
              </a:rPr>
              <a:t>				                </a:t>
            </a:r>
            <a:r>
              <a:rPr lang="ru-RU" sz="2000" i="1" dirty="0" err="1">
                <a:latin typeface="Times New Roman" pitchFamily="18" charset="0"/>
                <a:cs typeface="Times New Roman" pitchFamily="18" charset="0"/>
              </a:rPr>
              <a:t>Эдмунд</a:t>
            </a:r>
            <a:r>
              <a:rPr lang="ru-RU" sz="2000" i="1" dirty="0">
                <a:latin typeface="Times New Roman" pitchFamily="18" charset="0"/>
                <a:cs typeface="Times New Roman" pitchFamily="18" charset="0"/>
              </a:rPr>
              <a:t> С. </a:t>
            </a:r>
            <a:r>
              <a:rPr lang="ru-RU" sz="2000" i="1" dirty="0" err="1">
                <a:latin typeface="Times New Roman" pitchFamily="18" charset="0"/>
                <a:cs typeface="Times New Roman" pitchFamily="18" charset="0"/>
              </a:rPr>
              <a:t>Фелпс</a:t>
            </a:r>
            <a:endParaRPr lang="ru-RU" sz="2000" i="1" dirty="0">
              <a:latin typeface="Times New Roman" pitchFamily="18" charset="0"/>
              <a:cs typeface="Times New Roman" pitchFamily="18" charset="0"/>
            </a:endParaRPr>
          </a:p>
          <a:p>
            <a:endParaRPr lang="ru-RU" dirty="0"/>
          </a:p>
        </p:txBody>
      </p:sp>
      <p:pic>
        <p:nvPicPr>
          <p:cNvPr id="20482" name="Picture 2"/>
          <p:cNvPicPr>
            <a:picLocks noChangeAspect="1" noChangeArrowheads="1"/>
          </p:cNvPicPr>
          <p:nvPr/>
        </p:nvPicPr>
        <p:blipFill>
          <a:blip r:embed="rId2" cstate="print"/>
          <a:srcRect/>
          <a:stretch>
            <a:fillRect/>
          </a:stretch>
        </p:blipFill>
        <p:spPr bwMode="auto">
          <a:xfrm>
            <a:off x="395536" y="2420888"/>
            <a:ext cx="6176608" cy="39150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764704"/>
            <a:ext cx="8136904" cy="5324535"/>
          </a:xfrm>
          <a:prstGeom prst="rect">
            <a:avLst/>
          </a:prstGeom>
          <a:noFill/>
        </p:spPr>
        <p:txBody>
          <a:bodyPr wrap="square" rtlCol="0">
            <a:spAutoFit/>
          </a:bodyPr>
          <a:lstStyle/>
          <a:p>
            <a:r>
              <a:rPr lang="ru-RU" sz="2000" dirty="0" smtClean="0">
                <a:latin typeface="Times New Roman" pitchFamily="18" charset="0"/>
                <a:cs typeface="Times New Roman" pitchFamily="18" charset="0"/>
              </a:rPr>
              <a:t>	Экономисты-классики обеспокоены долгосрочными последствиями воздействия государственной политики на потенциальный выпуск, а значит, на совокупное предложение. Например, по мнению классиков, дефицит государственного бюджета приводит к вытеснению частных инвестиций. Увеличение государственных расходов на строительство и ремонт автомагистралей, полицию и охрану окружающей среды отвлекают ресурсы от частного инвестирования в предприятия о оборудование. </a:t>
            </a:r>
          </a:p>
          <a:p>
            <a:r>
              <a:rPr lang="ru-RU" sz="2000" dirty="0" smtClean="0">
                <a:latin typeface="Times New Roman" pitchFamily="18" charset="0"/>
                <a:cs typeface="Times New Roman" pitchFamily="18" charset="0"/>
              </a:rPr>
              <a:t>	Это </a:t>
            </a:r>
            <a:r>
              <a:rPr lang="ru-RU" sz="2000" dirty="0">
                <a:latin typeface="Times New Roman" pitchFamily="18" charset="0"/>
                <a:cs typeface="Times New Roman" pitchFamily="18" charset="0"/>
              </a:rPr>
              <a:t>противоречит тем взглядам, которых придерживаются сторонники </a:t>
            </a:r>
            <a:r>
              <a:rPr lang="ru-RU" sz="2000" dirty="0" err="1">
                <a:latin typeface="Times New Roman" pitchFamily="18" charset="0"/>
                <a:cs typeface="Times New Roman" pitchFamily="18" charset="0"/>
              </a:rPr>
              <a:t>кейнсианской</a:t>
            </a:r>
            <a:r>
              <a:rPr lang="ru-RU" sz="2000" dirty="0">
                <a:latin typeface="Times New Roman" pitchFamily="18" charset="0"/>
                <a:cs typeface="Times New Roman" pitchFamily="18" charset="0"/>
              </a:rPr>
              <a:t> теории. По их мнению, экономика предрасположена к продолжительным периодам </a:t>
            </a:r>
            <a:r>
              <a:rPr lang="ru-RU" sz="2000" dirty="0" smtClean="0">
                <a:latin typeface="Times New Roman" pitchFamily="18" charset="0"/>
                <a:cs typeface="Times New Roman" pitchFamily="18" charset="0"/>
              </a:rPr>
              <a:t>повторяющейся </a:t>
            </a:r>
            <a:r>
              <a:rPr lang="ru-RU" sz="2000" dirty="0">
                <a:latin typeface="Times New Roman" pitchFamily="18" charset="0"/>
                <a:cs typeface="Times New Roman" pitchFamily="18" charset="0"/>
              </a:rPr>
              <a:t>безработицы, за которыми следуют спекуляция и рост инфляции. Если </a:t>
            </a:r>
            <a:r>
              <a:rPr lang="ru-RU" sz="2000" dirty="0" smtClean="0">
                <a:latin typeface="Times New Roman" pitchFamily="18" charset="0"/>
                <a:cs typeface="Times New Roman" pitchFamily="18" charset="0"/>
              </a:rPr>
              <a:t>экономисту-классику </a:t>
            </a:r>
            <a:r>
              <a:rPr lang="ru-RU" sz="2000" dirty="0">
                <a:latin typeface="Times New Roman" pitchFamily="18" charset="0"/>
                <a:cs typeface="Times New Roman" pitchFamily="18" charset="0"/>
              </a:rPr>
              <a:t>экономика напоминает человека, ведущего здоровый образ жизни, </a:t>
            </a:r>
            <a:r>
              <a:rPr lang="ru-RU" sz="2000" dirty="0" smtClean="0">
                <a:latin typeface="Times New Roman" pitchFamily="18" charset="0"/>
                <a:cs typeface="Times New Roman" pitchFamily="18" charset="0"/>
              </a:rPr>
              <a:t>которому </a:t>
            </a:r>
            <a:r>
              <a:rPr lang="ru-RU" sz="2000" dirty="0">
                <a:latin typeface="Times New Roman" pitchFamily="18" charset="0"/>
                <a:cs typeface="Times New Roman" pitchFamily="18" charset="0"/>
              </a:rPr>
              <a:t>ежедневно нужен стакан минеральной воды </a:t>
            </a:r>
            <a:r>
              <a:rPr lang="ru-RU" sz="2000" dirty="0" smtClean="0">
                <a:latin typeface="Times New Roman" pitchFamily="18" charset="0"/>
                <a:cs typeface="Times New Roman" pitchFamily="18" charset="0"/>
              </a:rPr>
              <a:t>и витамины</a:t>
            </a:r>
            <a:r>
              <a:rPr lang="ru-RU" sz="2000" dirty="0">
                <a:latin typeface="Times New Roman" pitchFamily="18" charset="0"/>
                <a:cs typeface="Times New Roman" pitchFamily="18" charset="0"/>
              </a:rPr>
              <a:t>, то, по мнению </a:t>
            </a:r>
            <a:r>
              <a:rPr lang="ru-RU" sz="2000" dirty="0" err="1" smtClean="0">
                <a:latin typeface="Times New Roman" pitchFamily="18" charset="0"/>
                <a:cs typeface="Times New Roman" pitchFamily="18" charset="0"/>
              </a:rPr>
              <a:t>кейнсианца</a:t>
            </a:r>
            <a:r>
              <a:rPr lang="ru-RU" sz="2000" dirty="0">
                <a:latin typeface="Times New Roman" pitchFamily="18" charset="0"/>
                <a:cs typeface="Times New Roman" pitchFamily="18" charset="0"/>
              </a:rPr>
              <a:t>, экономика это маниакально-депрессивная личность, периодически впадающая то в </a:t>
            </a:r>
            <a:r>
              <a:rPr lang="ru-RU" sz="2000" dirty="0" smtClean="0">
                <a:latin typeface="Times New Roman" pitchFamily="18" charset="0"/>
                <a:cs typeface="Times New Roman" pitchFamily="18" charset="0"/>
              </a:rPr>
              <a:t>безудержный </a:t>
            </a:r>
            <a:r>
              <a:rPr lang="ru-RU" sz="2000" dirty="0">
                <a:latin typeface="Times New Roman" pitchFamily="18" charset="0"/>
                <a:cs typeface="Times New Roman" pitchFamily="18" charset="0"/>
              </a:rPr>
              <a:t>разгул и беспричинное веселье, то в беспросветную тоску.</a:t>
            </a:r>
            <a:endParaRPr lang="ru-R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692696"/>
            <a:ext cx="8496944" cy="5324535"/>
          </a:xfrm>
          <a:prstGeom prst="rect">
            <a:avLst/>
          </a:prstGeom>
          <a:noFill/>
        </p:spPr>
        <p:txBody>
          <a:bodyPr wrap="square" rtlCol="0">
            <a:spAutoFit/>
          </a:bodyPr>
          <a:lstStyle/>
          <a:p>
            <a:r>
              <a:rPr lang="ru-RU" sz="2000" dirty="0" smtClean="0">
                <a:latin typeface="Times New Roman" pitchFamily="18" charset="0"/>
                <a:cs typeface="Times New Roman" pitchFamily="18" charset="0"/>
              </a:rPr>
              <a:t>	Действительно</a:t>
            </a:r>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однажды </a:t>
            </a:r>
            <a:r>
              <a:rPr lang="ru-RU" sz="2000" dirty="0">
                <a:latin typeface="Times New Roman" pitchFamily="18" charset="0"/>
                <a:cs typeface="Times New Roman" pitchFamily="18" charset="0"/>
              </a:rPr>
              <a:t>председатель ФРС сказал, что роль Федеральной резервной системы заключается в </a:t>
            </a:r>
            <a:r>
              <a:rPr lang="ru-RU" sz="2000" dirty="0" smtClean="0">
                <a:latin typeface="Times New Roman" pitchFamily="18" charset="0"/>
                <a:cs typeface="Times New Roman" pitchFamily="18" charset="0"/>
              </a:rPr>
              <a:t>том, </a:t>
            </a:r>
            <a:r>
              <a:rPr lang="ru-RU" sz="2000" dirty="0">
                <a:latin typeface="Times New Roman" pitchFamily="18" charset="0"/>
                <a:cs typeface="Times New Roman" pitchFamily="18" charset="0"/>
              </a:rPr>
              <a:t>чтобы убрать бокал с пуншем в тот самый момент, когда вечеринка в самом разгаре.</a:t>
            </a:r>
          </a:p>
          <a:p>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a:t>
            </a:r>
            <a:r>
              <a:rPr lang="ru-RU" sz="2000" dirty="0">
                <a:latin typeface="Times New Roman" pitchFamily="18" charset="0"/>
                <a:cs typeface="Times New Roman" pitchFamily="18" charset="0"/>
              </a:rPr>
              <a:t>считают, что правительство может влиять на состояние экономической активности, используя методы кредитно-денежной и фискальной политики для </a:t>
            </a:r>
            <a:r>
              <a:rPr lang="ru-RU" sz="2000" dirty="0" smtClean="0">
                <a:latin typeface="Times New Roman" pitchFamily="18" charset="0"/>
                <a:cs typeface="Times New Roman" pitchFamily="18" charset="0"/>
              </a:rPr>
              <a:t>изменения </a:t>
            </a:r>
            <a:r>
              <a:rPr lang="ru-RU" sz="2000" dirty="0">
                <a:latin typeface="Times New Roman" pitchFamily="18" charset="0"/>
                <a:cs typeface="Times New Roman" pitchFamily="18" charset="0"/>
              </a:rPr>
              <a:t>совокупного спроса. Сторонник </a:t>
            </a:r>
            <a:r>
              <a:rPr lang="ru-RU" sz="2000" dirty="0" err="1">
                <a:latin typeface="Times New Roman" pitchFamily="18" charset="0"/>
                <a:cs typeface="Times New Roman" pitchFamily="18" charset="0"/>
              </a:rPr>
              <a:t>кейнсианской</a:t>
            </a:r>
            <a:r>
              <a:rPr lang="ru-RU" sz="2000" dirty="0">
                <a:latin typeface="Times New Roman" pitchFamily="18" charset="0"/>
                <a:cs typeface="Times New Roman" pitchFamily="18" charset="0"/>
              </a:rPr>
              <a:t> теории сегодня будет предпринимать меры уменьшения совокупного спроса во время роста инфляции и увеличить спрос во время ее снижения. Такие экономисты в США предпочитают применять </a:t>
            </a:r>
            <a:r>
              <a:rPr lang="ru-RU" sz="2000" dirty="0" smtClean="0">
                <a:latin typeface="Times New Roman" pitchFamily="18" charset="0"/>
                <a:cs typeface="Times New Roman" pitchFamily="18" charset="0"/>
              </a:rPr>
              <a:t>кредитно-денежную </a:t>
            </a:r>
            <a:r>
              <a:rPr lang="ru-RU" sz="2000" dirty="0">
                <a:latin typeface="Times New Roman" pitchFamily="18" charset="0"/>
                <a:cs typeface="Times New Roman" pitchFamily="18" charset="0"/>
              </a:rPr>
              <a:t>политику для стабилизации экономических циклов. Но они также обращают </a:t>
            </a:r>
            <a:r>
              <a:rPr lang="ru-RU" sz="2000" dirty="0" smtClean="0">
                <a:latin typeface="Times New Roman" pitchFamily="18" charset="0"/>
                <a:cs typeface="Times New Roman" pitchFamily="18" charset="0"/>
              </a:rPr>
              <a:t>внимание </a:t>
            </a:r>
            <a:r>
              <a:rPr lang="ru-RU" sz="2000" dirty="0">
                <a:latin typeface="Times New Roman" pitchFamily="18" charset="0"/>
                <a:cs typeface="Times New Roman" pitchFamily="18" charset="0"/>
              </a:rPr>
              <a:t>на автоматические стабилизаторы, используемые фискальной политикой, которые сглаживают влияние непредвиденных шоков на состояние экономики</a:t>
            </a:r>
            <a:r>
              <a:rPr lang="ru-RU" sz="2000" dirty="0" smtClean="0">
                <a:latin typeface="Times New Roman" pitchFamily="18" charset="0"/>
                <a:cs typeface="Times New Roman" pitchFamily="18" charset="0"/>
              </a:rPr>
              <a:t>.</a:t>
            </a:r>
            <a:r>
              <a:rPr lang="ru-RU" sz="2000" dirty="0">
                <a:latin typeface="Times New Roman" pitchFamily="18" charset="0"/>
                <a:cs typeface="Times New Roman" pitchFamily="18" charset="0"/>
              </a:rPr>
              <a:t> Современные кейнсианцы будут также возражать против государственной политики, опирающейся на сбалансированный бюджет, поскольку в этом случае фискальная политика лишь усилит циклический характер развития экономики.</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700808"/>
            <a:ext cx="8280920" cy="3139321"/>
          </a:xfrm>
          <a:prstGeom prst="rect">
            <a:avLst/>
          </a:prstGeom>
          <a:noFill/>
        </p:spPr>
        <p:txBody>
          <a:bodyPr wrap="square" rtlCol="0">
            <a:spAutoFit/>
          </a:bodyPr>
          <a:lstStyle/>
          <a:p>
            <a:r>
              <a:rPr lang="ru-RU" sz="2000" i="1" dirty="0">
                <a:latin typeface="Times New Roman" pitchFamily="18" charset="0"/>
                <a:cs typeface="Times New Roman" pitchFamily="18" charset="0"/>
              </a:rPr>
              <a:t>Споры между </a:t>
            </a:r>
            <a:r>
              <a:rPr lang="ru-RU" sz="2000" i="1" dirty="0" err="1">
                <a:latin typeface="Times New Roman" pitchFamily="18" charset="0"/>
                <a:cs typeface="Times New Roman" pitchFamily="18" charset="0"/>
              </a:rPr>
              <a:t>кейнсианцами</a:t>
            </a:r>
            <a:r>
              <a:rPr lang="ru-RU" sz="2000" i="1" dirty="0">
                <a:latin typeface="Times New Roman" pitchFamily="18" charset="0"/>
                <a:cs typeface="Times New Roman" pitchFamily="18" charset="0"/>
              </a:rPr>
              <a:t> и сторонниками классической теории ведутся в основном вокруг одного вопроса: имеет ли экономика саморегулирующиеся силы, обусловленные </a:t>
            </a:r>
            <a:r>
              <a:rPr lang="ru-RU" sz="2000" i="1" dirty="0" smtClean="0">
                <a:latin typeface="Times New Roman" pitchFamily="18" charset="0"/>
                <a:cs typeface="Times New Roman" pitchFamily="18" charset="0"/>
              </a:rPr>
              <a:t>эластичностью </a:t>
            </a:r>
            <a:r>
              <a:rPr lang="ru-RU" sz="2000" i="1" dirty="0">
                <a:latin typeface="Times New Roman" pitchFamily="18" charset="0"/>
                <a:cs typeface="Times New Roman" pitchFamily="18" charset="0"/>
              </a:rPr>
              <a:t>заработной платы и цен, которые бы могли поддерживать ее в состоянии полной занятости. Классики уделяют особое внимание долгосрочному экономическому росту, незаслуженно умаляя значение экономических циклов. </a:t>
            </a:r>
            <a:r>
              <a:rPr lang="ru-RU" sz="2000" i="1" dirty="0" err="1">
                <a:latin typeface="Times New Roman" pitchFamily="18" charset="0"/>
                <a:cs typeface="Times New Roman" pitchFamily="18" charset="0"/>
              </a:rPr>
              <a:t>Кейнсианцы</a:t>
            </a:r>
            <a:r>
              <a:rPr lang="ru-RU" sz="2000" i="1" dirty="0">
                <a:latin typeface="Times New Roman" pitchFamily="18" charset="0"/>
                <a:cs typeface="Times New Roman" pitchFamily="18" charset="0"/>
              </a:rPr>
              <a:t> же считают, что рост экономики возможен лишь при наличии соответствующей кредитно-денежной и фискальной политики, выполняющих </a:t>
            </a:r>
            <a:r>
              <a:rPr lang="ru-RU" sz="2000" i="1" dirty="0" smtClean="0">
                <a:latin typeface="Times New Roman" pitchFamily="18" charset="0"/>
                <a:cs typeface="Times New Roman" pitchFamily="18" charset="0"/>
              </a:rPr>
              <a:t>роль </a:t>
            </a:r>
            <a:r>
              <a:rPr lang="ru-RU" sz="2000" i="1" dirty="0">
                <a:latin typeface="Times New Roman" pitchFamily="18" charset="0"/>
                <a:cs typeface="Times New Roman" pitchFamily="18" charset="0"/>
              </a:rPr>
              <a:t>стабилизаторов циклического </a:t>
            </a:r>
            <a:r>
              <a:rPr lang="ru-RU" sz="2000" i="1" dirty="0" smtClean="0">
                <a:latin typeface="Times New Roman" pitchFamily="18" charset="0"/>
                <a:cs typeface="Times New Roman" pitchFamily="18" charset="0"/>
              </a:rPr>
              <a:t>развития.</a:t>
            </a:r>
            <a:endParaRPr lang="ru-RU" sz="2000" i="1" dirty="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20688"/>
            <a:ext cx="8136904" cy="2154436"/>
          </a:xfrm>
          <a:prstGeom prst="rect">
            <a:avLst/>
          </a:prstGeom>
          <a:noFill/>
        </p:spPr>
        <p:txBody>
          <a:bodyPr wrap="square" rtlCol="0">
            <a:spAutoFit/>
          </a:bodyPr>
          <a:lstStyle/>
          <a:p>
            <a:pPr algn="ctr"/>
            <a:r>
              <a:rPr lang="ru-RU" sz="3600" b="1" dirty="0" smtClean="0">
                <a:latin typeface="Times New Roman" pitchFamily="18" charset="0"/>
                <a:cs typeface="Times New Roman" pitchFamily="18" charset="0"/>
              </a:rPr>
              <a:t>Монетаристский подход</a:t>
            </a:r>
          </a:p>
          <a:p>
            <a:endParaRPr lang="ru-RU" sz="1600" i="1" dirty="0" smtClean="0">
              <a:latin typeface="Times New Roman" pitchFamily="18" charset="0"/>
              <a:cs typeface="Times New Roman" pitchFamily="18" charset="0"/>
            </a:endParaRPr>
          </a:p>
          <a:p>
            <a:endParaRPr lang="ru-RU" sz="1600" i="1" dirty="0">
              <a:latin typeface="Times New Roman" pitchFamily="18" charset="0"/>
              <a:cs typeface="Times New Roman" pitchFamily="18" charset="0"/>
            </a:endParaRPr>
          </a:p>
          <a:p>
            <a:pPr algn="r"/>
            <a:r>
              <a:rPr lang="ru-RU" sz="1600" i="1" dirty="0" smtClean="0">
                <a:latin typeface="Times New Roman" pitchFamily="18" charset="0"/>
                <a:cs typeface="Times New Roman" pitchFamily="18" charset="0"/>
              </a:rPr>
              <a:t>Инфляция всегда и везде связана с деньгами. Она проявляется в том, что количество денег будет увеличиваться значительно быстрее, чем выпуск. </a:t>
            </a:r>
          </a:p>
          <a:p>
            <a:endParaRPr lang="ru-RU" sz="1600" i="1" dirty="0">
              <a:latin typeface="Times New Roman" pitchFamily="18" charset="0"/>
              <a:cs typeface="Times New Roman" pitchFamily="18" charset="0"/>
            </a:endParaRPr>
          </a:p>
          <a:p>
            <a:pPr algn="r"/>
            <a:r>
              <a:rPr lang="ru-RU" i="1" dirty="0" smtClean="0">
                <a:latin typeface="Times New Roman" pitchFamily="18" charset="0"/>
                <a:cs typeface="Times New Roman" pitchFamily="18" charset="0"/>
              </a:rPr>
              <a:t>Милтон </a:t>
            </a:r>
            <a:r>
              <a:rPr lang="ru-RU" i="1" dirty="0" err="1" smtClean="0">
                <a:latin typeface="Times New Roman" pitchFamily="18" charset="0"/>
                <a:cs typeface="Times New Roman" pitchFamily="18" charset="0"/>
              </a:rPr>
              <a:t>Фридмен</a:t>
            </a:r>
            <a:endParaRPr lang="ru-RU" i="1" dirty="0">
              <a:latin typeface="Times New Roman" pitchFamily="18" charset="0"/>
              <a:cs typeface="Times New Roman" pitchFamily="18" charset="0"/>
            </a:endParaRPr>
          </a:p>
        </p:txBody>
      </p:sp>
      <p:pic>
        <p:nvPicPr>
          <p:cNvPr id="1025" name="Picture 1"/>
          <p:cNvPicPr>
            <a:picLocks noChangeAspect="1" noChangeArrowheads="1"/>
          </p:cNvPicPr>
          <p:nvPr/>
        </p:nvPicPr>
        <p:blipFill>
          <a:blip r:embed="rId2" cstate="print"/>
          <a:srcRect/>
          <a:stretch>
            <a:fillRect/>
          </a:stretch>
        </p:blipFill>
        <p:spPr bwMode="auto">
          <a:xfrm>
            <a:off x="539552" y="2636912"/>
            <a:ext cx="590550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064896" cy="5940088"/>
          </a:xfrm>
          <a:prstGeom prst="rect">
            <a:avLst/>
          </a:prstGeom>
          <a:noFill/>
        </p:spPr>
        <p:txBody>
          <a:bodyPr wrap="square" rtlCol="0">
            <a:spAutoFit/>
          </a:bodyPr>
          <a:lstStyle/>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Деньги не могут управлять сами собой. Управляющие Центрального банка должны определить возможное количество предложения денег, а также степень жесткости кредитно-денежной политики и условий кредитования. Сегодня существуют различные мнения о предпочтительно того или иного метода управления деньгами. Некоторые верят в активную политику (по их мнению, нужно «дуть против ветра»), когда при возникновении угрозы инфляции темпы роста денежной массы следует замедлять, и наоборот. Другие довольно скептично относятся к способности государственных чиновников использовать кредитно-денежную политику для «точной настройки» экономики, уровня инфляции и безработицы. И, наконец, есть монетаристы, которые полагают, что дискреционная кредитно-денежная политика должна уступить место политике, подчиняющейся установленным правилам. </a:t>
            </a:r>
          </a:p>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Для того, чтобы лучше понять суть монетаризма, давайте проанализируем историю старой количественно теории денег и цен (ее еще называют «количественной теорией денег»). Изучив эту теорию, вы увидите, что она тесно связана как с классическим, так и с </a:t>
            </a:r>
            <a:r>
              <a:rPr lang="ru-RU" sz="2000" dirty="0" err="1" smtClean="0">
                <a:latin typeface="Times New Roman" pitchFamily="18" charset="0"/>
                <a:cs typeface="Times New Roman" pitchFamily="18" charset="0"/>
              </a:rPr>
              <a:t>кейнсианским</a:t>
            </a:r>
            <a:r>
              <a:rPr lang="ru-RU" sz="2000" dirty="0" smtClean="0">
                <a:latin typeface="Times New Roman" pitchFamily="18" charset="0"/>
                <a:cs typeface="Times New Roman" pitchFamily="18" charset="0"/>
              </a:rPr>
              <a:t> подходом.</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424936" cy="4832092"/>
          </a:xfrm>
          <a:prstGeom prst="rect">
            <a:avLst/>
          </a:prstGeom>
          <a:noFill/>
        </p:spPr>
        <p:txBody>
          <a:bodyPr wrap="square" rtlCol="0">
            <a:spAutoFit/>
          </a:bodyPr>
          <a:lstStyle/>
          <a:p>
            <a:r>
              <a:rPr lang="ru-RU" sz="2400" b="1" dirty="0" smtClean="0"/>
              <a:t>Истоки монетаризма</a:t>
            </a:r>
          </a:p>
          <a:p>
            <a:endParaRPr lang="ru-RU" sz="2400" b="1" dirty="0"/>
          </a:p>
          <a:p>
            <a:r>
              <a:rPr lang="ru-RU" sz="2000" dirty="0" smtClean="0"/>
              <a:t>	Согласно теории монетаризма, предложение денег является главным фактором краткосрочных колебаний номинального ВВП и долгосрочных колебаний цен. Конечно, кейнсианцы также признают, что деньги играют главную роль в определении величины совокупного спроса. Главное же отличие во взглядах </a:t>
            </a:r>
            <a:r>
              <a:rPr lang="ru-RU" sz="2000" dirty="0" err="1" smtClean="0"/>
              <a:t>монетаристов</a:t>
            </a:r>
            <a:r>
              <a:rPr lang="ru-RU" sz="2000" dirty="0" smtClean="0"/>
              <a:t> и </a:t>
            </a:r>
            <a:r>
              <a:rPr lang="ru-RU" sz="2000" dirty="0" err="1" smtClean="0"/>
              <a:t>кейнсианцев</a:t>
            </a:r>
            <a:r>
              <a:rPr lang="ru-RU" sz="2000" dirty="0" smtClean="0"/>
              <a:t> состоит в том, что их подходы к определению совокупного спроса являются разными. Так, представители </a:t>
            </a:r>
            <a:r>
              <a:rPr lang="ru-RU" sz="2000" dirty="0" err="1" smtClean="0"/>
              <a:t>кейнсианской</a:t>
            </a:r>
            <a:r>
              <a:rPr lang="ru-RU" sz="2000" dirty="0" smtClean="0"/>
              <a:t> школы считают, что на изменение совокупного спроса влияет множество факторов, в то время как монетаристы утверждают, что основным фактором, влияющим на изменения выпуска и цен, является изменение предложения денег.</a:t>
            </a:r>
          </a:p>
          <a:p>
            <a:r>
              <a:rPr lang="ru-RU" sz="2000" dirty="0" smtClean="0"/>
              <a:t>	Нам понадобится новое понятие – «скорость обращения денег» – для того, чтобы описать взаимосвязь, о которой говорится в количественной теории денег, и объяснить, что такое «монетаризм». </a:t>
            </a:r>
            <a:endParaRPr lang="ru-RU"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424936" cy="6370975"/>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Скорость обращения денег</a:t>
            </a:r>
          </a:p>
          <a:p>
            <a:endParaRPr lang="ru-RU" sz="2400" b="1" dirty="0" smtClean="0">
              <a:latin typeface="Times New Roman" pitchFamily="18" charset="0"/>
              <a:cs typeface="Times New Roman" pitchFamily="18" charset="0"/>
            </a:endParaRPr>
          </a:p>
          <a:p>
            <a:r>
              <a:rPr lang="ru-RU" sz="2400" b="1"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Иногда деньги обращаются очень медленно. Их долгое время хранят в банке дома или в банке на счетах, используя лишь для оплаты какой-нибудь покупки. Если же наступает период инфляции, деньги пытаются как можно быстрее потратить, и они начинают с бешеной скоростью переходить из рук в руки. Понятие «скорость обращения денег» предложили в начале этого столетия Альфред Маршалл и </a:t>
            </a:r>
            <a:r>
              <a:rPr lang="ru-RU" sz="2000" dirty="0" err="1" smtClean="0">
                <a:latin typeface="Times New Roman" pitchFamily="18" charset="0"/>
                <a:cs typeface="Times New Roman" pitchFamily="18" charset="0"/>
              </a:rPr>
              <a:t>Ирвинг</a:t>
            </a:r>
            <a:r>
              <a:rPr lang="ru-RU" sz="2000" dirty="0" smtClean="0">
                <a:latin typeface="Times New Roman" pitchFamily="18" charset="0"/>
                <a:cs typeface="Times New Roman" pitchFamily="18" charset="0"/>
              </a:rPr>
              <a:t> Фишер. Используя это понятие, можно измерить скорость, с которой деньги переходят от одного владельца к другому или обращаются в экономике. Если количество денег велико в сравнении с потоком расходов, то скорость обращения будет низкой; если деньги оборачиваются быстро, то скорость их обращения будет высокой.	</a:t>
            </a:r>
          </a:p>
          <a:p>
            <a:r>
              <a:rPr lang="ru-RU" sz="2000" b="1" dirty="0">
                <a:latin typeface="Times New Roman" pitchFamily="18" charset="0"/>
                <a:cs typeface="Times New Roman" pitchFamily="18" charset="0"/>
              </a:rPr>
              <a:t>	</a:t>
            </a:r>
            <a:r>
              <a:rPr lang="ru-RU" sz="2000" i="1" dirty="0">
                <a:latin typeface="Times New Roman" pitchFamily="18" charset="0"/>
                <a:cs typeface="Times New Roman" pitchFamily="18" charset="0"/>
              </a:rPr>
              <a:t>В</a:t>
            </a:r>
            <a:r>
              <a:rPr lang="ru-RU" sz="2000" i="1" dirty="0" smtClean="0">
                <a:latin typeface="Times New Roman" pitchFamily="18" charset="0"/>
                <a:cs typeface="Times New Roman" pitchFamily="18" charset="0"/>
              </a:rPr>
              <a:t>ыражаясь более конкретно, мы определяем скорость обращения денег в круговороте доходов как отношение номинального ВВП к денежной массе. Скорость обращения показывает темпы, с которыми денежная масса обращается по отношению к совокупному доходу или выпуску. </a:t>
            </a:r>
          </a:p>
          <a:p>
            <a:endParaRPr lang="ru-RU" dirty="0"/>
          </a:p>
          <a:p>
            <a:r>
              <a:rPr lang="ru-RU" dirty="0" smtClean="0"/>
              <a:t>	</a:t>
            </a:r>
            <a:endParaRPr lang="ru-RU" dirty="0"/>
          </a:p>
        </p:txBody>
      </p:sp>
      <p:sp>
        <p:nvSpPr>
          <p:cNvPr id="501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712968" cy="2369880"/>
          </a:xfrm>
          <a:prstGeom prst="rect">
            <a:avLst/>
          </a:prstGeom>
          <a:noFill/>
        </p:spPr>
        <p:txBody>
          <a:bodyPr wrap="square" rtlCol="0">
            <a:spAutoFit/>
          </a:bodyPr>
          <a:lstStyle/>
          <a:p>
            <a:r>
              <a:rPr lang="ru-RU" i="1" dirty="0" smtClean="0">
                <a:latin typeface="Times New Roman" pitchFamily="18" charset="0"/>
                <a:cs typeface="Times New Roman" pitchFamily="18" charset="0"/>
              </a:rPr>
              <a:t>	     Формально это выглядит так:</a:t>
            </a:r>
          </a:p>
          <a:p>
            <a:endParaRPr lang="ru-RU" i="1" dirty="0">
              <a:latin typeface="Times New Roman" pitchFamily="18" charset="0"/>
              <a:cs typeface="Times New Roman" pitchFamily="18" charset="0"/>
            </a:endParaRPr>
          </a:p>
          <a:p>
            <a:r>
              <a:rPr lang="ru-RU" i="1" dirty="0" smtClean="0">
                <a:latin typeface="Times New Roman" pitchFamily="18" charset="0"/>
                <a:cs typeface="Times New Roman" pitchFamily="18" charset="0"/>
              </a:rPr>
              <a:t>где  </a:t>
            </a:r>
            <a:r>
              <a:rPr lang="en-US" i="1" dirty="0" smtClean="0">
                <a:latin typeface="Times New Roman" pitchFamily="18" charset="0"/>
                <a:cs typeface="Times New Roman" pitchFamily="18" charset="0"/>
              </a:rPr>
              <a:t>P</a:t>
            </a:r>
            <a:r>
              <a:rPr lang="ru-RU" i="1" dirty="0" smtClean="0">
                <a:latin typeface="Times New Roman" pitchFamily="18" charset="0"/>
                <a:cs typeface="Times New Roman" pitchFamily="18" charset="0"/>
              </a:rPr>
              <a:t> – средний уровень цен, а</a:t>
            </a:r>
            <a:r>
              <a:rPr lang="en-US" i="1" dirty="0" smtClean="0">
                <a:latin typeface="Times New Roman" pitchFamily="18" charset="0"/>
                <a:cs typeface="Times New Roman" pitchFamily="18" charset="0"/>
              </a:rPr>
              <a:t> Q</a:t>
            </a:r>
            <a:r>
              <a:rPr lang="ru-RU" i="1" dirty="0" smtClean="0">
                <a:latin typeface="Times New Roman" pitchFamily="18" charset="0"/>
                <a:cs typeface="Times New Roman" pitchFamily="18" charset="0"/>
              </a:rPr>
              <a:t> – реальный ВВП. </a:t>
            </a:r>
          </a:p>
          <a:p>
            <a:r>
              <a:rPr lang="ru-RU" i="1" dirty="0" smtClean="0">
                <a:latin typeface="Times New Roman" pitchFamily="18" charset="0"/>
                <a:cs typeface="Times New Roman" pitchFamily="18" charset="0"/>
              </a:rPr>
              <a:t>Скорость обращения денег </a:t>
            </a:r>
            <a:r>
              <a:rPr lang="en-US" i="1" dirty="0" smtClean="0">
                <a:latin typeface="Times New Roman" pitchFamily="18" charset="0"/>
                <a:cs typeface="Times New Roman" pitchFamily="18" charset="0"/>
              </a:rPr>
              <a:t>(V)</a:t>
            </a:r>
            <a:r>
              <a:rPr lang="ru-RU" i="1" dirty="0" smtClean="0">
                <a:latin typeface="Times New Roman" pitchFamily="18" charset="0"/>
                <a:cs typeface="Times New Roman" pitchFamily="18" charset="0"/>
              </a:rPr>
              <a:t> определяется как величина годового номинального ВВП, деленная на количество денег. </a:t>
            </a:r>
            <a:r>
              <a:rPr lang="en-US" i="1" dirty="0" smtClean="0">
                <a:latin typeface="Times New Roman" pitchFamily="18" charset="0"/>
                <a:cs typeface="Times New Roman" pitchFamily="18" charset="0"/>
              </a:rPr>
              <a:t> </a:t>
            </a:r>
            <a:r>
              <a:rPr lang="ru-RU" i="1" dirty="0" smtClean="0">
                <a:latin typeface="Times New Roman" pitchFamily="18" charset="0"/>
                <a:cs typeface="Times New Roman" pitchFamily="18" charset="0"/>
              </a:rPr>
              <a:t>  </a:t>
            </a:r>
          </a:p>
          <a:p>
            <a:endParaRPr lang="ru-RU" sz="2000" b="1" i="1" dirty="0">
              <a:latin typeface="Times New Roman" pitchFamily="18" charset="0"/>
              <a:cs typeface="Times New Roman" pitchFamily="18" charset="0"/>
            </a:endParaRPr>
          </a:p>
          <a:p>
            <a:endParaRPr lang="ru-RU" sz="2000" b="1" dirty="0" smtClean="0">
              <a:latin typeface="Times New Roman" pitchFamily="18" charset="0"/>
              <a:cs typeface="Times New Roman" pitchFamily="18" charset="0"/>
            </a:endParaRPr>
          </a:p>
          <a:p>
            <a:endParaRPr lang="ru-RU" dirty="0"/>
          </a:p>
        </p:txBody>
      </p:sp>
      <p:cxnSp>
        <p:nvCxnSpPr>
          <p:cNvPr id="5" name="Прямая соединительная линия 4"/>
          <p:cNvCxnSpPr/>
          <p:nvPr/>
        </p:nvCxnSpPr>
        <p:spPr>
          <a:xfrm>
            <a:off x="251520" y="2060848"/>
            <a:ext cx="84969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1520" y="2276872"/>
            <a:ext cx="8496944" cy="1631216"/>
          </a:xfrm>
          <a:prstGeom prst="rect">
            <a:avLst/>
          </a:prstGeom>
          <a:noFill/>
        </p:spPr>
        <p:txBody>
          <a:bodyPr wrap="square" rtlCol="0">
            <a:spAutoFit/>
          </a:bodyPr>
          <a:lstStyle/>
          <a:p>
            <a:r>
              <a:rPr lang="ru-RU" sz="2000" dirty="0" smtClean="0">
                <a:latin typeface="Times New Roman" pitchFamily="18" charset="0"/>
                <a:cs typeface="Times New Roman" pitchFamily="18" charset="0"/>
              </a:rPr>
              <a:t>В данных уравнениях стоит знак тождества, а не более привычный символ равенства. Этим мы подчеркиваем, что все части выражения «тождественны», т.е. они не отражают реальное положение вещей, однако остаются истинными по определению, даже если в США начнется гиперинфляция или глубокая депрессия.</a:t>
            </a:r>
            <a:endParaRPr lang="ru-RU" sz="2000" dirty="0">
              <a:latin typeface="Times New Roman" pitchFamily="18" charset="0"/>
              <a:cs typeface="Times New Roman" pitchFamily="18" charset="0"/>
            </a:endParaRPr>
          </a:p>
        </p:txBody>
      </p:sp>
      <p:sp>
        <p:nvSpPr>
          <p:cNvPr id="49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915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292080" y="188640"/>
            <a:ext cx="3552394" cy="576064"/>
          </a:xfrm>
          <a:prstGeom prst="rect">
            <a:avLst/>
          </a:prstGeom>
          <a:noFill/>
        </p:spPr>
      </p:pic>
      <p:cxnSp>
        <p:nvCxnSpPr>
          <p:cNvPr id="10" name="Прямая соединительная линия 9"/>
          <p:cNvCxnSpPr/>
          <p:nvPr/>
        </p:nvCxnSpPr>
        <p:spPr>
          <a:xfrm>
            <a:off x="323528" y="4149080"/>
            <a:ext cx="8352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3528" y="4365104"/>
            <a:ext cx="8424936" cy="2246769"/>
          </a:xfrm>
          <a:prstGeom prst="rect">
            <a:avLst/>
          </a:prstGeom>
          <a:noFill/>
        </p:spPr>
        <p:txBody>
          <a:bodyPr wrap="square" rtlCol="0">
            <a:spAutoFit/>
          </a:bodyPr>
          <a:lstStyle/>
          <a:p>
            <a:r>
              <a:rPr lang="ru-RU" dirty="0"/>
              <a:t>	</a:t>
            </a:r>
            <a:r>
              <a:rPr lang="ru-RU" sz="2000" dirty="0" smtClean="0">
                <a:latin typeface="Times New Roman" pitchFamily="18" charset="0"/>
                <a:cs typeface="Times New Roman" pitchFamily="18" charset="0"/>
              </a:rPr>
              <a:t>Скорость обращения денег по доходу можно представить как скорость, с которой деньги переходят от одного владельца к другому. Рассмотрим это на конкретном примере. Предположим, что в данной стране производят хлеб и что ВВП состоит из 48 </a:t>
            </a:r>
            <a:r>
              <a:rPr lang="ru-RU" sz="2000" dirty="0" err="1" smtClean="0">
                <a:latin typeface="Times New Roman" pitchFamily="18" charset="0"/>
                <a:cs typeface="Times New Roman" pitchFamily="18" charset="0"/>
              </a:rPr>
              <a:t>млн</a:t>
            </a:r>
            <a:r>
              <a:rPr lang="ru-RU" sz="2000" dirty="0" smtClean="0">
                <a:latin typeface="Times New Roman" pitchFamily="18" charset="0"/>
                <a:cs typeface="Times New Roman" pitchFamily="18" charset="0"/>
              </a:rPr>
              <a:t> буханок хлеба, причем каждая из них продается по цене 1 долл., значит, ВВП = </a:t>
            </a:r>
            <a:r>
              <a:rPr lang="en-US" sz="2000" dirty="0" smtClean="0">
                <a:latin typeface="Times New Roman" pitchFamily="18" charset="0"/>
                <a:cs typeface="Times New Roman" pitchFamily="18" charset="0"/>
              </a:rPr>
              <a:t>PQ = </a:t>
            </a:r>
            <a:r>
              <a:rPr lang="ru-RU" sz="2000" dirty="0" smtClean="0">
                <a:latin typeface="Times New Roman" pitchFamily="18" charset="0"/>
                <a:cs typeface="Times New Roman" pitchFamily="18" charset="0"/>
              </a:rPr>
              <a:t>49 </a:t>
            </a:r>
            <a:r>
              <a:rPr lang="ru-RU" sz="2000" dirty="0" err="1" smtClean="0">
                <a:latin typeface="Times New Roman" pitchFamily="18" charset="0"/>
                <a:cs typeface="Times New Roman" pitchFamily="18" charset="0"/>
              </a:rPr>
              <a:t>млн</a:t>
            </a:r>
            <a:r>
              <a:rPr lang="ru-RU" sz="2000" dirty="0" smtClean="0">
                <a:latin typeface="Times New Roman" pitchFamily="18" charset="0"/>
                <a:cs typeface="Times New Roman" pitchFamily="18" charset="0"/>
              </a:rPr>
              <a:t> долл. В год (т.е. если объем денежной массы равен 4 </a:t>
            </a:r>
            <a:r>
              <a:rPr lang="ru-RU" sz="2000" dirty="0" err="1" smtClean="0">
                <a:latin typeface="Times New Roman" pitchFamily="18" charset="0"/>
                <a:cs typeface="Times New Roman" pitchFamily="18" charset="0"/>
              </a:rPr>
              <a:t>млн</a:t>
            </a:r>
            <a:r>
              <a:rPr lang="ru-RU" sz="2000" dirty="0" smtClean="0">
                <a:latin typeface="Times New Roman" pitchFamily="18" charset="0"/>
                <a:cs typeface="Times New Roman" pitchFamily="18" charset="0"/>
              </a:rPr>
              <a:t> долл. то, согласно определению</a:t>
            </a:r>
            <a:r>
              <a:rPr lang="en-US" sz="2000" dirty="0" smtClean="0">
                <a:latin typeface="Times New Roman" pitchFamily="18" charset="0"/>
                <a:cs typeface="Times New Roman" pitchFamily="18" charset="0"/>
              </a:rPr>
              <a:t>, V = 48 </a:t>
            </a:r>
            <a:r>
              <a:rPr lang="ru-RU" sz="2000" dirty="0" err="1" smtClean="0">
                <a:latin typeface="Times New Roman" pitchFamily="18" charset="0"/>
                <a:cs typeface="Times New Roman" pitchFamily="18" charset="0"/>
              </a:rPr>
              <a:t>млн</a:t>
            </a:r>
            <a:r>
              <a:rPr lang="ru-RU" sz="2000" dirty="0" smtClean="0">
                <a:latin typeface="Times New Roman" pitchFamily="18" charset="0"/>
                <a:cs typeface="Times New Roman" pitchFamily="18" charset="0"/>
              </a:rPr>
              <a:t> долл.</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4 </a:t>
            </a:r>
            <a:r>
              <a:rPr lang="ru-RU" sz="2000" dirty="0" err="1" smtClean="0">
                <a:latin typeface="Times New Roman" pitchFamily="18" charset="0"/>
                <a:cs typeface="Times New Roman" pitchFamily="18" charset="0"/>
              </a:rPr>
              <a:t>млн</a:t>
            </a:r>
            <a:r>
              <a:rPr lang="ru-RU" sz="2000" dirty="0" smtClean="0">
                <a:latin typeface="Times New Roman" pitchFamily="18" charset="0"/>
                <a:cs typeface="Times New Roman" pitchFamily="18" charset="0"/>
              </a:rPr>
              <a:t> долл. = 12 раз в год).</a:t>
            </a:r>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707886"/>
          </a:xfrm>
          <a:prstGeom prst="rect">
            <a:avLst/>
          </a:prstGeom>
          <a:noFill/>
        </p:spPr>
        <p:txBody>
          <a:bodyPr wrap="square" rtlCol="0">
            <a:spAutoFit/>
          </a:bodyPr>
          <a:lstStyle/>
          <a:p>
            <a:r>
              <a:rPr lang="ru-RU" sz="2000" dirty="0" smtClean="0">
                <a:latin typeface="Times New Roman" pitchFamily="18" charset="0"/>
                <a:cs typeface="Times New Roman" pitchFamily="18" charset="0"/>
              </a:rPr>
              <a:t>Это значит, что деньги оборачиваются один раз в месяц, в то время как население расходует свои доходы на покупку месячного запаса хлеба. </a:t>
            </a:r>
            <a:endParaRPr lang="ru-RU" sz="2000" dirty="0">
              <a:latin typeface="Times New Roman" pitchFamily="18" charset="0"/>
              <a:cs typeface="Times New Roman" pitchFamily="18" charset="0"/>
            </a:endParaRPr>
          </a:p>
        </p:txBody>
      </p:sp>
      <p:sp>
        <p:nvSpPr>
          <p:cNvPr id="3" name="TextBox 2"/>
          <p:cNvSpPr txBox="1"/>
          <p:nvPr/>
        </p:nvSpPr>
        <p:spPr>
          <a:xfrm>
            <a:off x="251520" y="1700808"/>
            <a:ext cx="8496944" cy="1631216"/>
          </a:xfrm>
          <a:prstGeom prst="rect">
            <a:avLst/>
          </a:prstGeom>
          <a:noFill/>
        </p:spPr>
        <p:txBody>
          <a:bodyPr wrap="square" rtlCol="0">
            <a:spAutoFit/>
          </a:bodyPr>
          <a:lstStyle/>
          <a:p>
            <a:r>
              <a:rPr lang="ru-RU" sz="2000" dirty="0" smtClean="0">
                <a:latin typeface="Times New Roman" pitchFamily="18" charset="0"/>
                <a:cs typeface="Times New Roman" pitchFamily="18" charset="0"/>
              </a:rPr>
              <a:t>Скорость обращения денег тесно связана со спросом на деньги. Если мы перепишем уравнение скорости обращения денег, то мы получим </a:t>
            </a:r>
            <a:r>
              <a:rPr lang="en-US" sz="2000" dirty="0" smtClean="0">
                <a:latin typeface="Times New Roman" pitchFamily="18" charset="0"/>
                <a:cs typeface="Times New Roman" pitchFamily="18" charset="0"/>
              </a:rPr>
              <a:t>M/ PQ = 1/ V</a:t>
            </a:r>
            <a:r>
              <a:rPr lang="ru-RU" sz="2000" dirty="0" smtClean="0">
                <a:latin typeface="Times New Roman" pitchFamily="18" charset="0"/>
                <a:cs typeface="Times New Roman" pitchFamily="18" charset="0"/>
              </a:rPr>
              <a:t>, т.е. слева мы имеем количество денег, приходящееся на единицу ВВП. Наши предыдущие рассуждения о спросе на деньги вполне применимы для анализа скорости обращения денег. </a:t>
            </a:r>
            <a:endParaRPr lang="ru-RU" sz="2000" dirty="0">
              <a:latin typeface="Times New Roman" pitchFamily="18" charset="0"/>
              <a:cs typeface="Times New Roman" pitchFamily="18" charset="0"/>
            </a:endParaRPr>
          </a:p>
        </p:txBody>
      </p:sp>
      <p:sp>
        <p:nvSpPr>
          <p:cNvPr id="4" name="TextBox 3"/>
          <p:cNvSpPr txBox="1"/>
          <p:nvPr/>
        </p:nvSpPr>
        <p:spPr>
          <a:xfrm>
            <a:off x="251520" y="4077072"/>
            <a:ext cx="8424936" cy="1938992"/>
          </a:xfrm>
          <a:prstGeom prst="rect">
            <a:avLst/>
          </a:prstGeom>
          <a:noFill/>
        </p:spPr>
        <p:txBody>
          <a:bodyPr wrap="square" rtlCol="0">
            <a:spAutoFit/>
          </a:bodyPr>
          <a:lstStyle/>
          <a:p>
            <a:r>
              <a:rPr lang="ru-RU" dirty="0" smtClean="0"/>
              <a:t>	</a:t>
            </a:r>
            <a:r>
              <a:rPr lang="ru-RU" sz="2000" dirty="0" smtClean="0">
                <a:latin typeface="Times New Roman" pitchFamily="18" charset="0"/>
                <a:cs typeface="Times New Roman" pitchFamily="18" charset="0"/>
              </a:rPr>
              <a:t>Рис. 3 иллюстрирует скорость обращения денег (М). Следует отметить, что в течение последних 40 лет номинальный ВВП рос быстрее, чем предложение денег. Таким образом, мы можем сделать вывод, что со временем скорость обращения денег увеличивается. Вопрос стабильности и предсказуемости скорости обращения денег играет важную роль при разработке </a:t>
            </a:r>
            <a:r>
              <a:rPr lang="ru-RU" sz="2000" dirty="0" err="1" smtClean="0">
                <a:latin typeface="Times New Roman" pitchFamily="18" charset="0"/>
                <a:cs typeface="Times New Roman" pitchFamily="18" charset="0"/>
              </a:rPr>
              <a:t>макроэномической</a:t>
            </a:r>
            <a:r>
              <a:rPr lang="ru-RU" sz="2000" dirty="0" smtClean="0">
                <a:latin typeface="Times New Roman" pitchFamily="18" charset="0"/>
                <a:cs typeface="Times New Roman" pitchFamily="18" charset="0"/>
              </a:rPr>
              <a:t> политики.  </a:t>
            </a:r>
            <a:endParaRPr lang="ru-RU" sz="2000" dirty="0">
              <a:latin typeface="Times New Roman" pitchFamily="18" charset="0"/>
              <a:cs typeface="Times New Roman" pitchFamily="18" charset="0"/>
            </a:endParaRPr>
          </a:p>
        </p:txBody>
      </p:sp>
      <p:cxnSp>
        <p:nvCxnSpPr>
          <p:cNvPr id="6" name="Прямая соединительная линия 5"/>
          <p:cNvCxnSpPr/>
          <p:nvPr/>
        </p:nvCxnSpPr>
        <p:spPr>
          <a:xfrm>
            <a:off x="395536" y="1340768"/>
            <a:ext cx="8352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323528" y="3645024"/>
            <a:ext cx="84249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389440" cy="5447645"/>
          </a:xfrm>
          <a:prstGeom prst="rect">
            <a:avLst/>
          </a:prstGeom>
          <a:noFill/>
        </p:spPr>
        <p:txBody>
          <a:bodyPr wrap="square" rtlCol="0">
            <a:spAutoFit/>
          </a:bodyPr>
          <a:lstStyle/>
          <a:p>
            <a:r>
              <a:rPr lang="ru-RU" sz="2400" b="1" dirty="0">
                <a:latin typeface="Times New Roman" pitchFamily="18" charset="0"/>
                <a:cs typeface="Times New Roman" pitchFamily="18" charset="0"/>
              </a:rPr>
              <a:t>Количественная теория </a:t>
            </a:r>
            <a:r>
              <a:rPr lang="ru-RU" sz="2400" b="1" dirty="0" smtClean="0">
                <a:latin typeface="Times New Roman" pitchFamily="18" charset="0"/>
                <a:cs typeface="Times New Roman" pitchFamily="18" charset="0"/>
              </a:rPr>
              <a:t>цен</a:t>
            </a:r>
          </a:p>
          <a:p>
            <a:r>
              <a:rPr lang="ru-RU" sz="2400" b="1" dirty="0">
                <a:latin typeface="Times New Roman" pitchFamily="18" charset="0"/>
                <a:cs typeface="Times New Roman" pitchFamily="18" charset="0"/>
              </a:rPr>
              <a:t>	</a:t>
            </a:r>
          </a:p>
          <a:p>
            <a:r>
              <a:rPr lang="ru-RU" dirty="0" smtClean="0"/>
              <a:t>	</a:t>
            </a:r>
            <a:r>
              <a:rPr lang="ru-RU" sz="2000" dirty="0" smtClean="0">
                <a:latin typeface="Times New Roman" pitchFamily="18" charset="0"/>
                <a:cs typeface="Times New Roman" pitchFamily="18" charset="0"/>
              </a:rPr>
              <a:t>Итак</a:t>
            </a:r>
            <a:r>
              <a:rPr lang="ru-RU" sz="2000" dirty="0">
                <a:latin typeface="Times New Roman" pitchFamily="18" charset="0"/>
                <a:cs typeface="Times New Roman" pitchFamily="18" charset="0"/>
              </a:rPr>
              <a:t>, мы рассмотрели понятие </a:t>
            </a:r>
            <a:r>
              <a:rPr lang="ru-RU" sz="2000" dirty="0" smtClean="0">
                <a:latin typeface="Times New Roman" pitchFamily="18" charset="0"/>
                <a:cs typeface="Times New Roman" pitchFamily="18" charset="0"/>
              </a:rPr>
              <a:t>«скорость </a:t>
            </a:r>
            <a:r>
              <a:rPr lang="ru-RU" sz="2000" dirty="0">
                <a:latin typeface="Times New Roman" pitchFamily="18" charset="0"/>
                <a:cs typeface="Times New Roman" pitchFamily="18" charset="0"/>
              </a:rPr>
              <a:t>обращения </a:t>
            </a:r>
            <a:r>
              <a:rPr lang="ru-RU" sz="2000" dirty="0" smtClean="0">
                <a:latin typeface="Times New Roman" pitchFamily="18" charset="0"/>
                <a:cs typeface="Times New Roman" pitchFamily="18" charset="0"/>
              </a:rPr>
              <a:t>денег». </a:t>
            </a:r>
            <a:r>
              <a:rPr lang="ru-RU" sz="2000" dirty="0">
                <a:latin typeface="Times New Roman" pitchFamily="18" charset="0"/>
                <a:cs typeface="Times New Roman" pitchFamily="18" charset="0"/>
              </a:rPr>
              <a:t>Теперь давайте узнаем, как некоторые экономисты, занимавшиеся </a:t>
            </a:r>
            <a:r>
              <a:rPr lang="ru-RU" sz="2000" dirty="0" smtClean="0">
                <a:latin typeface="Times New Roman" pitchFamily="18" charset="0"/>
                <a:cs typeface="Times New Roman" pitchFamily="18" charset="0"/>
              </a:rPr>
              <a:t>это</a:t>
            </a:r>
            <a:r>
              <a:rPr lang="ru-RU" sz="2000" dirty="0">
                <a:latin typeface="Times New Roman" pitchFamily="18" charset="0"/>
                <a:cs typeface="Times New Roman" pitchFamily="18" charset="0"/>
              </a:rPr>
              <a:t>й</a:t>
            </a:r>
            <a:r>
              <a:rPr lang="ru-RU" sz="2000" dirty="0" smtClean="0">
                <a:latin typeface="Times New Roman" pitchFamily="18" charset="0"/>
                <a:cs typeface="Times New Roman" pitchFamily="18" charset="0"/>
              </a:rPr>
              <a:t> </a:t>
            </a:r>
            <a:r>
              <a:rPr lang="ru-RU" sz="2000" dirty="0">
                <a:latin typeface="Times New Roman" pitchFamily="18" charset="0"/>
                <a:cs typeface="Times New Roman" pitchFamily="18" charset="0"/>
              </a:rPr>
              <a:t>проблемой раньше, применяли его для </a:t>
            </a:r>
            <a:r>
              <a:rPr lang="ru-RU" sz="2000" dirty="0" smtClean="0">
                <a:latin typeface="Times New Roman" pitchFamily="18" charset="0"/>
                <a:cs typeface="Times New Roman" pitchFamily="18" charset="0"/>
              </a:rPr>
              <a:t>объяснения </a:t>
            </a:r>
            <a:r>
              <a:rPr lang="ru-RU" sz="2000" dirty="0">
                <a:latin typeface="Times New Roman" pitchFamily="18" charset="0"/>
                <a:cs typeface="Times New Roman" pitchFamily="18" charset="0"/>
              </a:rPr>
              <a:t>динамики общего уровня цен. Основным предположением было то, что скорость обращения денег относительно стабильна и предсказуема. Как утверждают монетаристы, причина этой стабильности в том, что скорость обращения денег отражает распределение доходов и расходов за определенный период времени. Если люди получают свой доход раз в месяц и расходуют его равномерно в течение этого месяца, то скорость обращения составит 12 раз в год. Даже если доходы населения удвоятся, уровень цен поднимется на 20%, а ВВП возрастет в несколько раз, то это никак не скажется на временном </a:t>
            </a:r>
            <a:r>
              <a:rPr lang="ru-RU" sz="2000" dirty="0" smtClean="0">
                <a:latin typeface="Times New Roman" pitchFamily="18" charset="0"/>
                <a:cs typeface="Times New Roman" pitchFamily="18" charset="0"/>
              </a:rPr>
              <a:t>распределении </a:t>
            </a:r>
            <a:r>
              <a:rPr lang="ru-RU" sz="2000" dirty="0">
                <a:latin typeface="Times New Roman" pitchFamily="18" charset="0"/>
                <a:cs typeface="Times New Roman" pitchFamily="18" charset="0"/>
              </a:rPr>
              <a:t>расходов, скорость обращения денег останется неизменной. Скорость обращения денег изменится только тогда, когда частные лица или предприятия изменят структуру своих расходов или тот способ, которым они расплачиваются по счетам.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712968" cy="5909310"/>
          </a:xfrm>
          <a:prstGeom prst="rect">
            <a:avLst/>
          </a:prstGeom>
          <a:noFill/>
        </p:spPr>
        <p:txBody>
          <a:bodyPr wrap="square" rtlCol="0">
            <a:spAutoFit/>
          </a:bodyPr>
          <a:lstStyle/>
          <a:p>
            <a:r>
              <a:rPr lang="ru-RU" sz="2000" dirty="0" smtClean="0">
                <a:latin typeface="Times New Roman" pitchFamily="18" charset="0"/>
                <a:cs typeface="Times New Roman" pitchFamily="18" charset="0"/>
              </a:rPr>
              <a:t>	Если </a:t>
            </a:r>
            <a:r>
              <a:rPr lang="ru-RU" sz="2000" dirty="0">
                <a:latin typeface="Times New Roman" pitchFamily="18" charset="0"/>
                <a:cs typeface="Times New Roman" pitchFamily="18" charset="0"/>
              </a:rPr>
              <a:t>вы прислушиваетесь к дебатам по поводу главных макроэкономических проблем, таких как дефицит бюджета, кредитно-денежная политика или инфляция, то вы знаете, что эти определения вызывают огромное количество споров. Споры исчезают, лишь когда речь идет об определении ВВП. Одни экономисты предлагают повысить налоги для того, чтобы уменьшить государственный дефицит, в то время как другие предлагают снизить налоги для того, чтобы </a:t>
            </a:r>
            <a:r>
              <a:rPr lang="ru-RU" sz="2000" dirty="0" err="1">
                <a:latin typeface="Times New Roman" pitchFamily="18" charset="0"/>
                <a:cs typeface="Times New Roman" pitchFamily="18" charset="0"/>
              </a:rPr>
              <a:t>простимулировать</a:t>
            </a:r>
            <a:r>
              <a:rPr lang="ru-RU" sz="2000" dirty="0">
                <a:latin typeface="Times New Roman" pitchFamily="18" charset="0"/>
                <a:cs typeface="Times New Roman" pitchFamily="18" charset="0"/>
              </a:rPr>
              <a:t> экономический рост. Некоторые хотят, чтобы роль государства в управлении экономикой была более значительной, а другие считают, что было бы лучше если бы государство сохраняло нейтралитет, если это возможно. И в этом случае понятно, почему Бернард Шоу сказал: «Экономисты никогда не достигнут согласия, даже если они будут принадлежать к одной школе</a:t>
            </a:r>
            <a:r>
              <a:rPr lang="ru-RU" sz="2000" dirty="0" smtClean="0">
                <a:latin typeface="Times New Roman" pitchFamily="18" charset="0"/>
                <a:cs typeface="Times New Roman" pitchFamily="18" charset="0"/>
              </a:rPr>
              <a:t>».</a:t>
            </a:r>
          </a:p>
          <a:p>
            <a:r>
              <a:rPr lang="ru-RU" sz="2000" dirty="0" smtClean="0">
                <a:latin typeface="Times New Roman" pitchFamily="18" charset="0"/>
                <a:cs typeface="Times New Roman" pitchFamily="18" charset="0"/>
              </a:rPr>
              <a:t>	Познакомившись со всеми выдвинутыми аргументами, вы заметите, что подобные споры небезосновательны, и существование различных школ вполне оправданно. Одни школы отличаются в своей оценке факторов, определяющих совокупный спрос, другие – во взглядах на гибкость цен, третьи – в оценке степени рациональности решений, принимаемых субъектом экономической деятельности.</a:t>
            </a:r>
            <a:endParaRPr lang="ru-RU" sz="2000" dirty="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568952" cy="2246769"/>
          </a:xfrm>
          <a:prstGeom prst="rect">
            <a:avLst/>
          </a:prstGeom>
          <a:noFill/>
        </p:spPr>
        <p:txBody>
          <a:bodyPr wrap="square" rtlCol="0">
            <a:spAutoFit/>
          </a:bodyPr>
          <a:lstStyle/>
          <a:p>
            <a:r>
              <a:rPr lang="ru-RU" dirty="0" smtClean="0"/>
              <a:t>	</a:t>
            </a:r>
            <a:r>
              <a:rPr lang="ru-RU" sz="2000" dirty="0" smtClean="0">
                <a:latin typeface="Times New Roman" pitchFamily="18" charset="0"/>
                <a:cs typeface="Times New Roman" pitchFamily="18" charset="0"/>
              </a:rPr>
              <a:t>Такой взгляд на положение вещей привел к тому, что экономисты-классики, а также некоторые ученые в то время стали использовать понятие «скорость обращения» для того, чтобы объяснить колебания уровня цен. В соответствии с этим подходом, известным под названием </a:t>
            </a:r>
            <a:r>
              <a:rPr lang="ru-RU" sz="2000" b="1" dirty="0" smtClean="0">
                <a:latin typeface="Times New Roman" pitchFamily="18" charset="0"/>
                <a:cs typeface="Times New Roman" pitchFamily="18" charset="0"/>
              </a:rPr>
              <a:t>количественная теория денег и цен</a:t>
            </a:r>
            <a:r>
              <a:rPr lang="ru-RU" sz="2000" dirty="0" smtClean="0">
                <a:latin typeface="Times New Roman" pitchFamily="18" charset="0"/>
                <a:cs typeface="Times New Roman" pitchFamily="18" charset="0"/>
              </a:rPr>
              <a:t>, уравнение скорости обращения следует составить </a:t>
            </a:r>
          </a:p>
          <a:p>
            <a:endParaRPr lang="ru-RU" sz="2000" dirty="0">
              <a:latin typeface="Times New Roman" pitchFamily="18" charset="0"/>
              <a:cs typeface="Times New Roman" pitchFamily="18" charset="0"/>
            </a:endParaRPr>
          </a:p>
          <a:p>
            <a:r>
              <a:rPr lang="ru-RU" sz="2000" dirty="0" smtClean="0">
                <a:latin typeface="Times New Roman" pitchFamily="18" charset="0"/>
                <a:cs typeface="Times New Roman" pitchFamily="18" charset="0"/>
              </a:rPr>
              <a:t>следующим образом:</a:t>
            </a:r>
            <a:endParaRPr lang="ru-RU" dirty="0"/>
          </a:p>
        </p:txBody>
      </p:sp>
      <p:sp>
        <p:nvSpPr>
          <p:cNvPr id="3" name="TextBox 2"/>
          <p:cNvSpPr txBox="1"/>
          <p:nvPr/>
        </p:nvSpPr>
        <p:spPr>
          <a:xfrm>
            <a:off x="323528" y="2924944"/>
            <a:ext cx="8352928" cy="3477875"/>
          </a:xfrm>
          <a:prstGeom prst="rect">
            <a:avLst/>
          </a:prstGeom>
          <a:noFill/>
        </p:spPr>
        <p:txBody>
          <a:bodyPr wrap="square" rtlCol="0">
            <a:spAutoFit/>
          </a:bodyPr>
          <a:lstStyle/>
          <a:p>
            <a:r>
              <a:rPr lang="ru-RU" dirty="0"/>
              <a:t>	</a:t>
            </a:r>
            <a:r>
              <a:rPr lang="ru-RU" sz="2000" dirty="0" smtClean="0">
                <a:latin typeface="Times New Roman" pitchFamily="18" charset="0"/>
                <a:cs typeface="Times New Roman" pitchFamily="18" charset="0"/>
              </a:rPr>
              <a:t>Это уравнение получено из уже рассмотренного уравнения скорости обращения денег путем подстановки более компактного </a:t>
            </a:r>
            <a:r>
              <a:rPr lang="en-US" sz="2000" dirty="0" smtClean="0">
                <a:latin typeface="Times New Roman" pitchFamily="18" charset="0"/>
                <a:cs typeface="Times New Roman" pitchFamily="18" charset="0"/>
              </a:rPr>
              <a:t>k</a:t>
            </a:r>
            <a:r>
              <a:rPr lang="ru-RU" sz="2000" dirty="0" smtClean="0">
                <a:latin typeface="Times New Roman" pitchFamily="18" charset="0"/>
                <a:cs typeface="Times New Roman" pitchFamily="18" charset="0"/>
              </a:rPr>
              <a:t> вместо </a:t>
            </a:r>
            <a:r>
              <a:rPr lang="en-US" sz="2000" dirty="0" smtClean="0">
                <a:latin typeface="Times New Roman" pitchFamily="18" charset="0"/>
                <a:cs typeface="Times New Roman" pitchFamily="18" charset="0"/>
              </a:rPr>
              <a:t>V / Q</a:t>
            </a:r>
            <a:r>
              <a:rPr lang="ru-RU" sz="2000" dirty="0" smtClean="0">
                <a:latin typeface="Times New Roman" pitchFamily="18" charset="0"/>
                <a:cs typeface="Times New Roman" pitchFamily="18" charset="0"/>
              </a:rPr>
              <a:t> и решения нового уравнения для </a:t>
            </a:r>
            <a:r>
              <a:rPr lang="en-US" sz="2000" dirty="0" smtClean="0">
                <a:latin typeface="Times New Roman" pitchFamily="18" charset="0"/>
                <a:cs typeface="Times New Roman" pitchFamily="18" charset="0"/>
              </a:rPr>
              <a:t>P</a:t>
            </a:r>
            <a:r>
              <a:rPr lang="ru-RU" sz="2000" dirty="0" smtClean="0">
                <a:latin typeface="Times New Roman" pitchFamily="18" charset="0"/>
                <a:cs typeface="Times New Roman" pitchFamily="18" charset="0"/>
              </a:rPr>
              <a:t>. Мы записали это уравнение таким образом, поскольку многие экономисты-классики считали, что если способы оплаты заключенных сделок остаются неизменными, то </a:t>
            </a:r>
            <a:r>
              <a:rPr lang="en-US" sz="2000" dirty="0" smtClean="0">
                <a:latin typeface="Times New Roman" pitchFamily="18" charset="0"/>
                <a:cs typeface="Times New Roman" pitchFamily="18" charset="0"/>
              </a:rPr>
              <a:t>k </a:t>
            </a:r>
            <a:r>
              <a:rPr lang="ru-RU" sz="2000" dirty="0" smtClean="0">
                <a:latin typeface="Times New Roman" pitchFamily="18" charset="0"/>
                <a:cs typeface="Times New Roman" pitchFamily="18" charset="0"/>
              </a:rPr>
              <a:t>постоянно. Кроме того, их мнение строилось на предположении существования полной занятости, а это означает, что реальный выпуск продукции должен возрастать плавно и равняться потенциальному ВВП. Объединив эти предпосылки, мы можем сказать, что в краткосрочном периоде </a:t>
            </a:r>
            <a:r>
              <a:rPr lang="en-US" sz="2000" dirty="0" smtClean="0">
                <a:latin typeface="Times New Roman" pitchFamily="18" charset="0"/>
                <a:cs typeface="Times New Roman" pitchFamily="18" charset="0"/>
              </a:rPr>
              <a:t>k (= V / Q) </a:t>
            </a:r>
            <a:r>
              <a:rPr lang="ru-RU" sz="2000" dirty="0" smtClean="0">
                <a:latin typeface="Times New Roman" pitchFamily="18" charset="0"/>
                <a:cs typeface="Times New Roman" pitchFamily="18" charset="0"/>
              </a:rPr>
              <a:t>остается практически неизменным, а в долгосрочном периоде – плавно возрастает. </a:t>
            </a:r>
            <a:endParaRPr lang="ru-RU" dirty="0"/>
          </a:p>
        </p:txBody>
      </p:sp>
      <p:sp>
        <p:nvSpPr>
          <p:cNvPr id="460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460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87824" y="1916832"/>
            <a:ext cx="3168352" cy="800792"/>
          </a:xfrm>
          <a:prstGeom prst="rect">
            <a:avLst/>
          </a:prstGeom>
          <a:noFill/>
        </p:spPr>
      </p:pic>
      <p:sp>
        <p:nvSpPr>
          <p:cNvPr id="46083" name="Rectangle 3"/>
          <p:cNvSpPr>
            <a:spLocks noChangeArrowheads="1"/>
          </p:cNvSpPr>
          <p:nvPr/>
        </p:nvSpPr>
        <p:spPr bwMode="auto">
          <a:xfrm>
            <a:off x="0" y="1114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
          <p:cNvPicPr>
            <a:picLocks noChangeAspect="1" noChangeArrowheads="1"/>
          </p:cNvPicPr>
          <p:nvPr/>
        </p:nvPicPr>
        <p:blipFill>
          <a:blip r:embed="rId2" cstate="print"/>
          <a:srcRect/>
          <a:stretch>
            <a:fillRect/>
          </a:stretch>
        </p:blipFill>
        <p:spPr bwMode="auto">
          <a:xfrm>
            <a:off x="4067944" y="404664"/>
            <a:ext cx="4876407" cy="5116108"/>
          </a:xfrm>
          <a:prstGeom prst="rect">
            <a:avLst/>
          </a:prstGeom>
          <a:noFill/>
          <a:ln w="9525">
            <a:noFill/>
            <a:miter lim="800000"/>
            <a:headEnd/>
            <a:tailEnd/>
          </a:ln>
        </p:spPr>
      </p:pic>
      <p:sp>
        <p:nvSpPr>
          <p:cNvPr id="3" name="TextBox 2"/>
          <p:cNvSpPr txBox="1"/>
          <p:nvPr/>
        </p:nvSpPr>
        <p:spPr>
          <a:xfrm>
            <a:off x="251520" y="332656"/>
            <a:ext cx="3600400" cy="5940088"/>
          </a:xfrm>
          <a:prstGeom prst="rect">
            <a:avLst/>
          </a:prstGeom>
          <a:noFill/>
        </p:spPr>
        <p:txBody>
          <a:bodyPr wrap="square" rtlCol="0">
            <a:spAutoFit/>
          </a:bodyPr>
          <a:lstStyle/>
          <a:p>
            <a:r>
              <a:rPr lang="ru-RU" sz="2000" dirty="0" smtClean="0">
                <a:latin typeface="Times New Roman" pitchFamily="18" charset="0"/>
                <a:cs typeface="Times New Roman" pitchFamily="18" charset="0"/>
              </a:rPr>
              <a:t>Скорость обращения денег по доходу – это отношение номинально ВВП к </a:t>
            </a:r>
            <a:r>
              <a:rPr lang="en-US" sz="2000" dirty="0" smtClean="0">
                <a:latin typeface="Times New Roman" pitchFamily="18" charset="0"/>
                <a:cs typeface="Times New Roman" pitchFamily="18" charset="0"/>
              </a:rPr>
              <a:t>M</a:t>
            </a:r>
            <a:r>
              <a:rPr lang="ru-RU" sz="2000" dirty="0" smtClean="0">
                <a:latin typeface="Times New Roman" pitchFamily="18" charset="0"/>
                <a:cs typeface="Times New Roman" pitchFamily="18" charset="0"/>
              </a:rPr>
              <a:t>. Одной из особенностей монетаризма является то, что его сторонники считают, что </a:t>
            </a:r>
            <a:r>
              <a:rPr lang="en-US" sz="2000" dirty="0" smtClean="0">
                <a:latin typeface="Times New Roman" pitchFamily="18" charset="0"/>
                <a:cs typeface="Times New Roman" pitchFamily="18" charset="0"/>
              </a:rPr>
              <a:t>V</a:t>
            </a:r>
            <a:r>
              <a:rPr lang="ru-RU" sz="2000" dirty="0" smtClean="0">
                <a:latin typeface="Times New Roman" pitchFamily="18" charset="0"/>
                <a:cs typeface="Times New Roman" pitchFamily="18" charset="0"/>
              </a:rPr>
              <a:t> является относительно стабильной и предсказуемой величиной. Но что означает эта стабильность? Можете ли вы сказать, почему </a:t>
            </a:r>
            <a:r>
              <a:rPr lang="en-US" sz="2000" dirty="0" smtClean="0">
                <a:latin typeface="Times New Roman" pitchFamily="18" charset="0"/>
                <a:cs typeface="Times New Roman" pitchFamily="18" charset="0"/>
              </a:rPr>
              <a:t>V </a:t>
            </a:r>
            <a:r>
              <a:rPr lang="ru-RU" sz="2000" dirty="0" smtClean="0">
                <a:latin typeface="Times New Roman" pitchFamily="18" charset="0"/>
                <a:cs typeface="Times New Roman" pitchFamily="18" charset="0"/>
              </a:rPr>
              <a:t>со временем возрастает? (Подсказка: подумайте, каким образом величина процентной ставки влияет на скорость обращения денег.) (Источник: </a:t>
            </a:r>
            <a:r>
              <a:rPr lang="en-US" sz="2000" dirty="0" smtClean="0">
                <a:latin typeface="Times New Roman" pitchFamily="18" charset="0"/>
                <a:cs typeface="Times New Roman" pitchFamily="18" charset="0"/>
              </a:rPr>
              <a:t>V </a:t>
            </a:r>
            <a:r>
              <a:rPr lang="ru-RU" sz="2000" dirty="0" smtClean="0">
                <a:latin typeface="Times New Roman" pitchFamily="18" charset="0"/>
                <a:cs typeface="Times New Roman" pitchFamily="18" charset="0"/>
              </a:rPr>
              <a:t>рассчитано авторами на основе данных </a:t>
            </a:r>
            <a:r>
              <a:rPr lang="en-US" sz="2000" dirty="0" smtClean="0">
                <a:latin typeface="Times New Roman" pitchFamily="18" charset="0"/>
                <a:cs typeface="Times New Roman" pitchFamily="18" charset="0"/>
              </a:rPr>
              <a:t>Federal Reserve Board </a:t>
            </a:r>
            <a:r>
              <a:rPr lang="ru-RU" sz="2000" dirty="0" smtClean="0">
                <a:latin typeface="Times New Roman" pitchFamily="18" charset="0"/>
                <a:cs typeface="Times New Roman" pitchFamily="18" charset="0"/>
              </a:rPr>
              <a:t>и Министерство торговли США.</a:t>
            </a:r>
            <a:endParaRPr lang="ru-RU" sz="2000" dirty="0">
              <a:latin typeface="Times New Roman" pitchFamily="18" charset="0"/>
              <a:cs typeface="Times New Roman" pitchFamily="18" charset="0"/>
            </a:endParaRPr>
          </a:p>
        </p:txBody>
      </p:sp>
      <p:sp>
        <p:nvSpPr>
          <p:cNvPr id="5" name="TextBox 4"/>
          <p:cNvSpPr txBox="1"/>
          <p:nvPr/>
        </p:nvSpPr>
        <p:spPr>
          <a:xfrm>
            <a:off x="3995936" y="5589240"/>
            <a:ext cx="4968552" cy="646331"/>
          </a:xfrm>
          <a:prstGeom prst="rect">
            <a:avLst/>
          </a:prstGeom>
          <a:noFill/>
        </p:spPr>
        <p:txBody>
          <a:bodyPr wrap="square" rtlCol="0">
            <a:spAutoFit/>
          </a:bodyPr>
          <a:lstStyle/>
          <a:p>
            <a:r>
              <a:rPr lang="ru-RU" b="1" dirty="0" smtClean="0">
                <a:latin typeface="Times New Roman" pitchFamily="18" charset="0"/>
                <a:cs typeface="Times New Roman" pitchFamily="18" charset="0"/>
              </a:rPr>
              <a:t>Рис. 3. Скорость обращения денег и факторы, которые ее определяют, 1929-1995 гг. </a:t>
            </a:r>
            <a:endParaRPr lang="ru-RU" b="1" dirty="0">
              <a:latin typeface="Times New Roman" pitchFamily="18" charset="0"/>
              <a:cs typeface="Times New Roman" pitchFamily="18" charset="0"/>
            </a:endParaRPr>
          </a:p>
        </p:txBody>
      </p:sp>
      <p:sp>
        <p:nvSpPr>
          <p:cNvPr id="6" name="TextBox 5"/>
          <p:cNvSpPr txBox="1"/>
          <p:nvPr/>
        </p:nvSpPr>
        <p:spPr>
          <a:xfrm>
            <a:off x="4211960" y="836712"/>
            <a:ext cx="400110" cy="4320480"/>
          </a:xfrm>
          <a:prstGeom prst="rect">
            <a:avLst/>
          </a:prstGeom>
          <a:noFill/>
        </p:spPr>
        <p:txBody>
          <a:bodyPr vert="vert270" wrap="square" rtlCol="0">
            <a:spAutoFit/>
          </a:bodyPr>
          <a:lstStyle/>
          <a:p>
            <a:r>
              <a:rPr lang="ru-RU" sz="1400" dirty="0" smtClean="0"/>
              <a:t>Номинальный ВВП и денежная масса (</a:t>
            </a:r>
            <a:r>
              <a:rPr lang="ru-RU" sz="1400" dirty="0" err="1" smtClean="0"/>
              <a:t>млрд</a:t>
            </a:r>
            <a:r>
              <a:rPr lang="ru-RU" sz="1400" dirty="0" smtClean="0"/>
              <a:t> долл.)</a:t>
            </a:r>
            <a:endParaRPr lang="ru-RU" sz="1400" dirty="0"/>
          </a:p>
        </p:txBody>
      </p:sp>
      <p:sp>
        <p:nvSpPr>
          <p:cNvPr id="7" name="TextBox 6"/>
          <p:cNvSpPr txBox="1"/>
          <p:nvPr/>
        </p:nvSpPr>
        <p:spPr>
          <a:xfrm>
            <a:off x="8604448" y="908720"/>
            <a:ext cx="400110" cy="3600400"/>
          </a:xfrm>
          <a:prstGeom prst="rect">
            <a:avLst/>
          </a:prstGeom>
          <a:noFill/>
        </p:spPr>
        <p:txBody>
          <a:bodyPr vert="vert270" wrap="square" rtlCol="0">
            <a:spAutoFit/>
          </a:bodyPr>
          <a:lstStyle/>
          <a:p>
            <a:r>
              <a:rPr lang="ru-RU" sz="1400" dirty="0" smtClean="0"/>
              <a:t>Скорость обращения денег (М)</a:t>
            </a:r>
            <a:endParaRPr lang="ru-RU"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96752"/>
            <a:ext cx="8280920" cy="4093428"/>
          </a:xfrm>
          <a:prstGeom prst="rect">
            <a:avLst/>
          </a:prstGeom>
          <a:noFill/>
        </p:spPr>
        <p:txBody>
          <a:bodyPr wrap="square" rtlCol="0">
            <a:spAutoFit/>
          </a:bodyPr>
          <a:lstStyle/>
          <a:p>
            <a:r>
              <a:rPr lang="ru-RU" sz="2000" dirty="0" smtClean="0">
                <a:latin typeface="Times New Roman" pitchFamily="18" charset="0"/>
                <a:cs typeface="Times New Roman" pitchFamily="18" charset="0"/>
              </a:rPr>
              <a:t>	Так какие же выводы мы можем сделать, изучив количественную теорию? Как видно из уравнения, если </a:t>
            </a:r>
            <a:r>
              <a:rPr lang="en-US" sz="2000" dirty="0" smtClean="0">
                <a:latin typeface="Times New Roman" pitchFamily="18" charset="0"/>
                <a:cs typeface="Times New Roman" pitchFamily="18" charset="0"/>
              </a:rPr>
              <a:t>k </a:t>
            </a:r>
            <a:r>
              <a:rPr lang="ru-RU" sz="2000" dirty="0" smtClean="0">
                <a:latin typeface="Times New Roman" pitchFamily="18" charset="0"/>
                <a:cs typeface="Times New Roman" pitchFamily="18" charset="0"/>
              </a:rPr>
              <a:t>постоянно, то уровень цен изменяется пропорционально величине денежной массы. Если предложение денег стабильно, стабильны и цены. В случае если предложение денег увеличится, то цены увеличатся в 10 или в 100 раз, в стране возникает галопирующая инфляция, или гиперинфляция. Действительно, наиболее яркой иллюстрацией количественной теории денег выступают случаи </a:t>
            </a:r>
            <a:r>
              <a:rPr lang="ru-RU" sz="2000" dirty="0" err="1" smtClean="0">
                <a:latin typeface="Times New Roman" pitchFamily="18" charset="0"/>
                <a:cs typeface="Times New Roman" pitchFamily="18" charset="0"/>
              </a:rPr>
              <a:t>гиперинфлякции</a:t>
            </a:r>
            <a:r>
              <a:rPr lang="ru-RU" sz="2000" dirty="0" smtClean="0">
                <a:latin typeface="Times New Roman" pitchFamily="18" charset="0"/>
                <a:cs typeface="Times New Roman" pitchFamily="18" charset="0"/>
              </a:rPr>
              <a:t>. Давайте для примера вернемся к рис. 4 и еще раз посмотрим, что цены в Веймарской Республике выросли в миллиард раз именно после того, как ее Центральный банк запустил печатный станок. Это один из принципов работы количественной теории (конечно же, не самый гуманный).</a:t>
            </a:r>
          </a:p>
          <a:p>
            <a:r>
              <a:rPr lang="ru-RU"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208912" cy="5601533"/>
          </a:xfrm>
          <a:prstGeom prst="rect">
            <a:avLst/>
          </a:prstGeom>
          <a:noFill/>
        </p:spPr>
        <p:txBody>
          <a:bodyPr wrap="square" rtlCol="0">
            <a:spAutoFit/>
          </a:bodyPr>
          <a:lstStyle/>
          <a:p>
            <a:r>
              <a:rPr lang="ru-RU" dirty="0"/>
              <a:t>	</a:t>
            </a:r>
            <a:endParaRPr lang="ru-RU" dirty="0" smtClean="0"/>
          </a:p>
          <a:p>
            <a:r>
              <a:rPr lang="ru-RU" sz="2000" dirty="0" smtClean="0">
                <a:latin typeface="Times New Roman" pitchFamily="18" charset="0"/>
                <a:cs typeface="Times New Roman" pitchFamily="18" charset="0"/>
              </a:rPr>
              <a:t>	Чтобы понять принцип функционирования количественной теории денег, важно вспомнить тот факт, что деньги принципиально отличаются от обычных благ, таких как хлеб или автомобили. Мы покупаем хлеб для того, чтобы есть его, а автомобили, чтобы облегчить передвижение. </a:t>
            </a:r>
          </a:p>
          <a:p>
            <a:r>
              <a:rPr lang="ru-RU" sz="2000" dirty="0" smtClean="0">
                <a:latin typeface="Times New Roman" pitchFamily="18" charset="0"/>
                <a:cs typeface="Times New Roman" pitchFamily="18" charset="0"/>
              </a:rPr>
              <a:t>	Если цены в России сегодня в 1000 раз выше, чем они были несколько лет назад, то вполне естественно, что людям теперь нужно в 1000 раз больше денег, чтобы купить столько же товаров, сколько они покупали в прошлом. В этом и заключается суть количественной теории денег: спрос на деньги растет пропорционально уровню цен. </a:t>
            </a:r>
            <a:r>
              <a:rPr lang="ru-RU" sz="2000" i="1" dirty="0">
                <a:latin typeface="Times New Roman" pitchFamily="18" charset="0"/>
                <a:cs typeface="Times New Roman" pitchFamily="18" charset="0"/>
              </a:rPr>
              <a:t>	</a:t>
            </a:r>
            <a:endParaRPr lang="ru-RU" sz="2000" i="1" dirty="0" smtClean="0">
              <a:latin typeface="Times New Roman" pitchFamily="18" charset="0"/>
              <a:cs typeface="Times New Roman" pitchFamily="18" charset="0"/>
            </a:endParaRPr>
          </a:p>
          <a:p>
            <a:r>
              <a:rPr lang="ru-RU" sz="2000" i="1" dirty="0" smtClean="0">
                <a:latin typeface="Times New Roman" pitchFamily="18" charset="0"/>
                <a:cs typeface="Times New Roman" pitchFamily="18" charset="0"/>
              </a:rPr>
              <a:t>	Количественная теория денег и цен гласит, что цены изменяются пропорционально величине денежной массы. Хотя эта теория лишь отдаленно напоминает реальность, она поможет объяснить, почему в странах, где денежная масса увеличивается медленно, инфляция носит умеренный характер, а в стране, где предложение денег растет быстро, появляется галопирующая инфляция. </a:t>
            </a:r>
            <a:endParaRPr lang="ru-RU" sz="20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136904" cy="5693866"/>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Монетаризм в современных условиях</a:t>
            </a:r>
          </a:p>
          <a:p>
            <a:endParaRPr lang="ru-RU" sz="2000" dirty="0">
              <a:latin typeface="Times New Roman" pitchFamily="18" charset="0"/>
              <a:cs typeface="Times New Roman" pitchFamily="18" charset="0"/>
            </a:endParaRPr>
          </a:p>
          <a:p>
            <a:r>
              <a:rPr lang="ru-RU" sz="2000" dirty="0" smtClean="0">
                <a:latin typeface="Times New Roman" pitchFamily="18" charset="0"/>
                <a:cs typeface="Times New Roman" pitchFamily="18" charset="0"/>
              </a:rPr>
              <a:t>	Современная </a:t>
            </a:r>
            <a:r>
              <a:rPr lang="ru-RU" sz="2000" dirty="0">
                <a:latin typeface="Times New Roman" pitchFamily="18" charset="0"/>
                <a:cs typeface="Times New Roman" pitchFamily="18" charset="0"/>
              </a:rPr>
              <a:t>монетаристская теория появилась после </a:t>
            </a:r>
            <a:r>
              <a:rPr lang="ru-RU" sz="2000" dirty="0" smtClean="0">
                <a:latin typeface="Times New Roman" pitchFamily="18" charset="0"/>
                <a:cs typeface="Times New Roman" pitchFamily="18" charset="0"/>
              </a:rPr>
              <a:t>второй </a:t>
            </a:r>
            <a:r>
              <a:rPr lang="ru-RU" sz="2000" dirty="0">
                <a:latin typeface="Times New Roman" pitchFamily="18" charset="0"/>
                <a:cs typeface="Times New Roman" pitchFamily="18" charset="0"/>
              </a:rPr>
              <a:t>мировой войны. Ее автором был Милтон </a:t>
            </a:r>
            <a:r>
              <a:rPr lang="ru-RU" sz="2000" dirty="0" err="1">
                <a:latin typeface="Times New Roman" pitchFamily="18" charset="0"/>
                <a:cs typeface="Times New Roman" pitchFamily="18" charset="0"/>
              </a:rPr>
              <a:t>Фридмен</a:t>
            </a:r>
            <a:r>
              <a:rPr lang="ru-RU" sz="2000" dirty="0">
                <a:latin typeface="Times New Roman" pitchFamily="18" charset="0"/>
                <a:cs typeface="Times New Roman" pitchFamily="18" charset="0"/>
              </a:rPr>
              <a:t> из </a:t>
            </a:r>
            <a:r>
              <a:rPr lang="ru-RU" sz="2000" dirty="0" smtClean="0">
                <a:latin typeface="Times New Roman" pitchFamily="18" charset="0"/>
                <a:cs typeface="Times New Roman" pitchFamily="18" charset="0"/>
              </a:rPr>
              <a:t>Чикагского </a:t>
            </a:r>
            <a:r>
              <a:rPr lang="ru-RU" sz="2000" dirty="0">
                <a:latin typeface="Times New Roman" pitchFamily="18" charset="0"/>
                <a:cs typeface="Times New Roman" pitchFamily="18" charset="0"/>
              </a:rPr>
              <a:t>университета и его коллеги. </a:t>
            </a:r>
            <a:r>
              <a:rPr lang="ru-RU" sz="2000" dirty="0" err="1">
                <a:latin typeface="Times New Roman" pitchFamily="18" charset="0"/>
                <a:cs typeface="Times New Roman" pitchFamily="18" charset="0"/>
              </a:rPr>
              <a:t>Монетаристы</a:t>
            </a:r>
            <a:r>
              <a:rPr lang="ru-RU" sz="2000" dirty="0">
                <a:latin typeface="Times New Roman" pitchFamily="18" charset="0"/>
                <a:cs typeface="Times New Roman" pitchFamily="18" charset="0"/>
              </a:rPr>
              <a:t> бросили вызов кейнсианству, акцентируя внимание на важности </a:t>
            </a:r>
            <a:r>
              <a:rPr lang="ru-RU" sz="2000" dirty="0" smtClean="0">
                <a:latin typeface="Times New Roman" pitchFamily="18" charset="0"/>
                <a:cs typeface="Times New Roman" pitchFamily="18" charset="0"/>
              </a:rPr>
              <a:t>кредитно-денежной </a:t>
            </a:r>
            <a:r>
              <a:rPr lang="ru-RU" sz="2000" dirty="0">
                <a:latin typeface="Times New Roman" pitchFamily="18" charset="0"/>
                <a:cs typeface="Times New Roman" pitchFamily="18" charset="0"/>
              </a:rPr>
              <a:t>политики</a:t>
            </a:r>
            <a:r>
              <a:rPr lang="ru-RU" sz="2000" i="1" dirty="0">
                <a:latin typeface="Times New Roman" pitchFamily="18" charset="0"/>
                <a:cs typeface="Times New Roman" pitchFamily="18" charset="0"/>
              </a:rPr>
              <a:t> </a:t>
            </a:r>
            <a:r>
              <a:rPr lang="ru-RU" sz="2000" dirty="0">
                <a:latin typeface="Times New Roman" pitchFamily="18" charset="0"/>
                <a:cs typeface="Times New Roman" pitchFamily="18" charset="0"/>
              </a:rPr>
              <a:t>для стабилизации экономики на </a:t>
            </a:r>
            <a:r>
              <a:rPr lang="ru-RU" sz="2000" dirty="0" err="1">
                <a:latin typeface="Times New Roman" pitchFamily="18" charset="0"/>
                <a:cs typeface="Times New Roman" pitchFamily="18" charset="0"/>
              </a:rPr>
              <a:t>макроуровне</a:t>
            </a:r>
            <a:r>
              <a:rPr lang="ru-RU" sz="2000" dirty="0">
                <a:latin typeface="Times New Roman" pitchFamily="18" charset="0"/>
                <a:cs typeface="Times New Roman" pitchFamily="18" charset="0"/>
              </a:rPr>
              <a:t>. Двадцать лет тому назад в монетаризме произошел раскол. Одна его часть осталась верна старой традиции, к описанию которой мы сейчас приступим. Другая же часть (</a:t>
            </a:r>
            <a:r>
              <a:rPr lang="ru-RU" sz="2000" dirty="0" smtClean="0">
                <a:latin typeface="Times New Roman" pitchFamily="18" charset="0"/>
                <a:cs typeface="Times New Roman" pitchFamily="18" charset="0"/>
              </a:rPr>
              <a:t>более </a:t>
            </a:r>
            <a:r>
              <a:rPr lang="ru-RU" sz="2000" dirty="0">
                <a:latin typeface="Times New Roman" pitchFamily="18" charset="0"/>
                <a:cs typeface="Times New Roman" pitchFamily="18" charset="0"/>
              </a:rPr>
              <a:t>молодая) превратилась во влиятельную новую </a:t>
            </a:r>
            <a:r>
              <a:rPr lang="ru-RU" sz="2000" dirty="0" smtClean="0">
                <a:latin typeface="Times New Roman" pitchFamily="18" charset="0"/>
                <a:cs typeface="Times New Roman" pitchFamily="18" charset="0"/>
              </a:rPr>
              <a:t>классическую </a:t>
            </a:r>
            <a:r>
              <a:rPr lang="ru-RU" sz="2000" dirty="0">
                <a:latin typeface="Times New Roman" pitchFamily="18" charset="0"/>
                <a:cs typeface="Times New Roman" pitchFamily="18" charset="0"/>
              </a:rPr>
              <a:t>школу, взгляды которой мы проанализируем ниже.</a:t>
            </a:r>
          </a:p>
          <a:p>
            <a:r>
              <a:rPr lang="ru-RU" sz="2000" dirty="0" smtClean="0">
                <a:latin typeface="Times New Roman" pitchFamily="18" charset="0"/>
                <a:cs typeface="Times New Roman" pitchFamily="18" charset="0"/>
              </a:rPr>
              <a:t>	Монетаристский </a:t>
            </a:r>
            <a:r>
              <a:rPr lang="ru-RU" sz="2000" dirty="0">
                <a:latin typeface="Times New Roman" pitchFamily="18" charset="0"/>
                <a:cs typeface="Times New Roman" pitchFamily="18" charset="0"/>
              </a:rPr>
              <a:t>подход основан на утверждении о </a:t>
            </a:r>
            <a:r>
              <a:rPr lang="ru-RU" sz="2000" dirty="0" smtClean="0">
                <a:latin typeface="Times New Roman" pitchFamily="18" charset="0"/>
                <a:cs typeface="Times New Roman" pitchFamily="18" charset="0"/>
              </a:rPr>
              <a:t>том, что </a:t>
            </a:r>
            <a:r>
              <a:rPr lang="ru-RU" sz="2000" dirty="0">
                <a:latin typeface="Times New Roman" pitchFamily="18" charset="0"/>
                <a:cs typeface="Times New Roman" pitchFamily="18" charset="0"/>
              </a:rPr>
              <a:t>рост предложения денег определяет размер номинального ВВП в краткосрочном периоде и уровень цен в долгосрочном. Приверженцы этого подхода осуществляют свои исследования в рамках количественной теории денег и цен с учетом результатов анализа тенденций изменения скорости обращения </a:t>
            </a:r>
            <a:r>
              <a:rPr lang="ru-RU" sz="2000" dirty="0" smtClean="0">
                <a:latin typeface="Times New Roman" pitchFamily="18" charset="0"/>
                <a:cs typeface="Times New Roman" pitchFamily="18" charset="0"/>
              </a:rPr>
              <a:t>денег. </a:t>
            </a:r>
            <a:endParaRPr lang="ru-RU" sz="2000" dirty="0">
              <a:latin typeface="Times New Roman" pitchFamily="18" charset="0"/>
              <a:cs typeface="Times New Roman" pitchFamily="18" charset="0"/>
            </a:endParaRP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7992888" cy="6093976"/>
          </a:xfrm>
          <a:prstGeom prst="rect">
            <a:avLst/>
          </a:prstGeom>
          <a:noFill/>
        </p:spPr>
        <p:txBody>
          <a:bodyPr wrap="square" rtlCol="0">
            <a:spAutoFit/>
          </a:bodyPr>
          <a:lstStyle/>
          <a:p>
            <a:r>
              <a:rPr lang="ru-RU"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считают, что скорость обращения денег стабильна (или в крайнем случае постоянна). Если эта предпосылка верна, она имеет важное значение, так как количественное уравнение показывает, что если V постоянна, то изменения </a:t>
            </a:r>
            <a:r>
              <a:rPr lang="en-US" sz="2000" dirty="0" smtClean="0">
                <a:latin typeface="Times New Roman" pitchFamily="18" charset="0"/>
                <a:cs typeface="Times New Roman" pitchFamily="18" charset="0"/>
              </a:rPr>
              <a:t>M</a:t>
            </a:r>
            <a:r>
              <a:rPr lang="ru-RU" sz="2000" dirty="0" smtClean="0">
                <a:latin typeface="Times New Roman" pitchFamily="18" charset="0"/>
                <a:cs typeface="Times New Roman" pitchFamily="18" charset="0"/>
              </a:rPr>
              <a:t> вызовут пропорциональные изменения </a:t>
            </a:r>
            <a:r>
              <a:rPr lang="en-US" sz="2000" dirty="0" smtClean="0">
                <a:latin typeface="Times New Roman" pitchFamily="18" charset="0"/>
                <a:cs typeface="Times New Roman" pitchFamily="18" charset="0"/>
              </a:rPr>
              <a:t>PQ</a:t>
            </a:r>
            <a:r>
              <a:rPr lang="ru-RU" sz="2000" dirty="0" smtClean="0">
                <a:latin typeface="Times New Roman" pitchFamily="18" charset="0"/>
                <a:cs typeface="Times New Roman" pitchFamily="18" charset="0"/>
              </a:rPr>
              <a:t> (или номинального ВВП).</a:t>
            </a:r>
          </a:p>
          <a:p>
            <a:endParaRPr lang="ru-RU" dirty="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Суть монетаризма</a:t>
            </a:r>
          </a:p>
          <a:p>
            <a:endParaRPr lang="ru-RU" sz="2400" b="1" dirty="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Монетаризм</a:t>
            </a:r>
            <a:r>
              <a:rPr lang="ru-RU" sz="2000" dirty="0">
                <a:latin typeface="Times New Roman" pitchFamily="18" charset="0"/>
                <a:cs typeface="Times New Roman" pitchFamily="18" charset="0"/>
              </a:rPr>
              <a:t>, впрочем как и все другие школы, имеет свои особенности. Ниже мы приведем несколько тезисов, </a:t>
            </a:r>
            <a:r>
              <a:rPr lang="ru-RU" sz="2000" dirty="0" smtClean="0">
                <a:latin typeface="Times New Roman" pitchFamily="18" charset="0"/>
                <a:cs typeface="Times New Roman" pitchFamily="18" charset="0"/>
              </a:rPr>
              <a:t>занимающих </a:t>
            </a:r>
            <a:r>
              <a:rPr lang="ru-RU" sz="2000" dirty="0">
                <a:latin typeface="Times New Roman" pitchFamily="18" charset="0"/>
                <a:cs typeface="Times New Roman" pitchFamily="18" charset="0"/>
              </a:rPr>
              <a:t>центральное положение в монетаристской теории</a:t>
            </a:r>
            <a:r>
              <a:rPr lang="ru-RU" sz="2000" dirty="0" smtClean="0">
                <a:latin typeface="Times New Roman" pitchFamily="18" charset="0"/>
                <a:cs typeface="Times New Roman" pitchFamily="18" charset="0"/>
              </a:rPr>
              <a:t>.</a:t>
            </a:r>
          </a:p>
          <a:p>
            <a:pPr lvl="1">
              <a:buFont typeface="Wingdings" pitchFamily="2" charset="2"/>
              <a:buChar char="§"/>
            </a:pPr>
            <a:r>
              <a:rPr lang="ru-RU" sz="2000" i="1" dirty="0" smtClean="0">
                <a:latin typeface="Times New Roman" pitchFamily="18" charset="0"/>
                <a:cs typeface="Times New Roman" pitchFamily="18" charset="0"/>
              </a:rPr>
              <a:t>      Темпы </a:t>
            </a:r>
            <a:r>
              <a:rPr lang="ru-RU" sz="2000" i="1" dirty="0">
                <a:latin typeface="Times New Roman" pitchFamily="18" charset="0"/>
                <a:cs typeface="Times New Roman" pitchFamily="18" charset="0"/>
              </a:rPr>
              <a:t>роста денежной массы - это главный фактор изменения номинального ВВП.</a:t>
            </a:r>
            <a:r>
              <a:rPr lang="ru-RU" sz="2000" dirty="0">
                <a:latin typeface="Times New Roman" pitchFamily="18" charset="0"/>
                <a:cs typeface="Times New Roman" pitchFamily="18" charset="0"/>
              </a:rPr>
              <a:t> Монетаризм является одной из </a:t>
            </a:r>
            <a:r>
              <a:rPr lang="ru-RU" sz="2000" dirty="0" smtClean="0">
                <a:latin typeface="Times New Roman" pitchFamily="18" charset="0"/>
                <a:cs typeface="Times New Roman" pitchFamily="18" charset="0"/>
              </a:rPr>
              <a:t>основных </a:t>
            </a:r>
            <a:r>
              <a:rPr lang="ru-RU" sz="2000" dirty="0">
                <a:latin typeface="Times New Roman" pitchFamily="18" charset="0"/>
                <a:cs typeface="Times New Roman" pitchFamily="18" charset="0"/>
              </a:rPr>
              <a:t>теорий, занимающихся изучением факторов, </a:t>
            </a:r>
            <a:r>
              <a:rPr lang="ru-RU" sz="2000" dirty="0" smtClean="0">
                <a:latin typeface="Times New Roman" pitchFamily="18" charset="0"/>
                <a:cs typeface="Times New Roman" pitchFamily="18" charset="0"/>
              </a:rPr>
              <a:t>определяющих </a:t>
            </a:r>
            <a:r>
              <a:rPr lang="ru-RU" sz="2000" dirty="0">
                <a:latin typeface="Times New Roman" pitchFamily="18" charset="0"/>
                <a:cs typeface="Times New Roman" pitchFamily="18" charset="0"/>
              </a:rPr>
              <a:t>совокупный спрос. Согласно этому подходу, </a:t>
            </a:r>
            <a:r>
              <a:rPr lang="ru-RU" sz="2000" dirty="0" smtClean="0">
                <a:latin typeface="Times New Roman" pitchFamily="18" charset="0"/>
                <a:cs typeface="Times New Roman" pitchFamily="18" charset="0"/>
              </a:rPr>
              <a:t>номинальный </a:t>
            </a:r>
            <a:r>
              <a:rPr lang="ru-RU" sz="2000" dirty="0">
                <a:latin typeface="Times New Roman" pitchFamily="18" charset="0"/>
                <a:cs typeface="Times New Roman" pitchFamily="18" charset="0"/>
              </a:rPr>
              <a:t>совокупный спрос, прежде всего, очень сильно зависит от предложения денег. </a:t>
            </a:r>
          </a:p>
          <a:p>
            <a:endParaRPr lang="ru-RU" sz="2000" dirty="0"/>
          </a:p>
          <a:p>
            <a:endParaRPr lang="ru-RU"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7776864" cy="5016758"/>
          </a:xfrm>
          <a:prstGeom prst="rect">
            <a:avLst/>
          </a:prstGeom>
          <a:noFill/>
        </p:spPr>
        <p:txBody>
          <a:bodyPr wrap="square" rtlCol="0">
            <a:spAutoFit/>
          </a:bodyPr>
          <a:lstStyle/>
          <a:p>
            <a:r>
              <a:rPr lang="ru-RU" sz="2000"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Фискальная политика является очень важной с точки зрения лишь некоторых аспектов, например, того, какая часть ВВП будет направлена на военные расходы или на частное потребление. А главные макроэкономические переменные (совокупный выпуск, занятость и уровень цен) зависят, в основном, от количества денег. Это положение вещей в упрощенном виде можно сформулировать так: "Только деньги имеют значение".</a:t>
            </a:r>
          </a:p>
          <a:p>
            <a:r>
              <a:rPr lang="ru-RU" sz="2000" dirty="0"/>
              <a:t>	</a:t>
            </a:r>
            <a:r>
              <a:rPr lang="ru-RU" sz="2000" dirty="0" smtClean="0">
                <a:latin typeface="Times New Roman" pitchFamily="18" charset="0"/>
                <a:cs typeface="Times New Roman" pitchFamily="18" charset="0"/>
              </a:rPr>
              <a:t>На </a:t>
            </a:r>
            <a:r>
              <a:rPr lang="ru-RU" sz="2000" dirty="0">
                <a:latin typeface="Times New Roman" pitchFamily="18" charset="0"/>
                <a:cs typeface="Times New Roman" pitchFamily="18" charset="0"/>
              </a:rPr>
              <a:t>чем же основана вера </a:t>
            </a:r>
            <a:r>
              <a:rPr lang="ru-RU" sz="2000" dirty="0" err="1">
                <a:latin typeface="Times New Roman" pitchFamily="18" charset="0"/>
                <a:cs typeface="Times New Roman" pitchFamily="18" charset="0"/>
              </a:rPr>
              <a:t>монетаристов</a:t>
            </a:r>
            <a:r>
              <a:rPr lang="ru-RU" sz="2000" dirty="0">
                <a:latin typeface="Times New Roman" pitchFamily="18" charset="0"/>
                <a:cs typeface="Times New Roman" pitchFamily="18" charset="0"/>
              </a:rPr>
              <a:t> в главенство денег? Она опирается на два главных предположения. Во-первых, как пишет </a:t>
            </a:r>
            <a:r>
              <a:rPr lang="ru-RU" sz="2000" dirty="0" err="1">
                <a:latin typeface="Times New Roman" pitchFamily="18" charset="0"/>
                <a:cs typeface="Times New Roman" pitchFamily="18" charset="0"/>
              </a:rPr>
              <a:t>Фридмен</a:t>
            </a:r>
            <a:r>
              <a:rPr lang="ru-RU" sz="2000" dirty="0">
                <a:latin typeface="Times New Roman" pitchFamily="18" charset="0"/>
                <a:cs typeface="Times New Roman" pitchFamily="18" charset="0"/>
              </a:rPr>
              <a:t>: "Существует необычайная </a:t>
            </a:r>
            <a:r>
              <a:rPr lang="ru-RU" sz="2000" dirty="0" smtClean="0">
                <a:latin typeface="Times New Roman" pitchFamily="18" charset="0"/>
                <a:cs typeface="Times New Roman" pitchFamily="18" charset="0"/>
              </a:rPr>
              <a:t>стабильность</a:t>
            </a:r>
            <a:r>
              <a:rPr lang="ru-RU" sz="2000" dirty="0">
                <a:latin typeface="Times New Roman" pitchFamily="18" charset="0"/>
                <a:cs typeface="Times New Roman" pitchFamily="18" charset="0"/>
              </a:rPr>
              <a:t>, подтвержденная исследованиями и </a:t>
            </a:r>
            <a:r>
              <a:rPr lang="ru-RU" sz="2000" dirty="0" smtClean="0">
                <a:latin typeface="Times New Roman" pitchFamily="18" charset="0"/>
                <a:cs typeface="Times New Roman" pitchFamily="18" charset="0"/>
              </a:rPr>
              <a:t>характеризующая </a:t>
            </a:r>
            <a:r>
              <a:rPr lang="ru-RU" sz="2000" dirty="0">
                <a:latin typeface="Times New Roman" pitchFamily="18" charset="0"/>
                <a:cs typeface="Times New Roman" pitchFamily="18" charset="0"/>
              </a:rPr>
              <a:t>регулярность таких величин, как скорость обращения денег в кругообороте доходов, которая будет интересна </a:t>
            </a:r>
            <a:r>
              <a:rPr lang="ru-RU" sz="2000" dirty="0" smtClean="0">
                <a:latin typeface="Times New Roman" pitchFamily="18" charset="0"/>
                <a:cs typeface="Times New Roman" pitchFamily="18" charset="0"/>
              </a:rPr>
              <a:t>любому </a:t>
            </a:r>
            <a:r>
              <a:rPr lang="ru-RU" sz="2000" dirty="0">
                <a:latin typeface="Times New Roman" pitchFamily="18" charset="0"/>
                <a:cs typeface="Times New Roman" pitchFamily="18" charset="0"/>
              </a:rPr>
              <a:t>специалисту, работающему с данными, </a:t>
            </a:r>
            <a:r>
              <a:rPr lang="ru-RU" sz="2000" dirty="0" smtClean="0">
                <a:latin typeface="Times New Roman" pitchFamily="18" charset="0"/>
                <a:cs typeface="Times New Roman" pitchFamily="18" charset="0"/>
              </a:rPr>
              <a:t>характеризующими </a:t>
            </a:r>
            <a:r>
              <a:rPr lang="ru-RU" sz="2000" dirty="0">
                <a:latin typeface="Times New Roman" pitchFamily="18" charset="0"/>
                <a:cs typeface="Times New Roman" pitchFamily="18" charset="0"/>
              </a:rPr>
              <a:t>денежное обращение". Во-вторых, многие </a:t>
            </a:r>
            <a:r>
              <a:rPr lang="ru-RU" sz="2000" dirty="0" smtClean="0">
                <a:latin typeface="Times New Roman" pitchFamily="18" charset="0"/>
                <a:cs typeface="Times New Roman" pitchFamily="18" charset="0"/>
              </a:rPr>
              <a:t>монетаристы </a:t>
            </a:r>
            <a:r>
              <a:rPr lang="ru-RU" sz="2000" dirty="0">
                <a:latin typeface="Times New Roman" pitchFamily="18" charset="0"/>
                <a:cs typeface="Times New Roman" pitchFamily="18" charset="0"/>
              </a:rPr>
              <a:t>обычно заявляют, что спрос на деньги абсолютно не </a:t>
            </a:r>
            <a:r>
              <a:rPr lang="ru-RU" sz="2000" dirty="0" smtClean="0">
                <a:latin typeface="Times New Roman" pitchFamily="18" charset="0"/>
                <a:cs typeface="Times New Roman" pitchFamily="18" charset="0"/>
              </a:rPr>
              <a:t>реагирует </a:t>
            </a:r>
            <a:r>
              <a:rPr lang="ru-RU" sz="2000" dirty="0">
                <a:latin typeface="Times New Roman" pitchFamily="18" charset="0"/>
                <a:cs typeface="Times New Roman" pitchFamily="18" charset="0"/>
              </a:rPr>
              <a:t>на изменения процентных ставок.</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единительная линия 2"/>
          <p:cNvCxnSpPr/>
          <p:nvPr/>
        </p:nvCxnSpPr>
        <p:spPr>
          <a:xfrm>
            <a:off x="251520" y="188640"/>
            <a:ext cx="85689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51520" y="404664"/>
            <a:ext cx="8568952" cy="2246769"/>
          </a:xfrm>
          <a:prstGeom prst="rect">
            <a:avLst/>
          </a:prstGeom>
          <a:noFill/>
        </p:spPr>
        <p:txBody>
          <a:bodyPr wrap="square" rtlCol="0">
            <a:spAutoFit/>
          </a:bodyPr>
          <a:lstStyle/>
          <a:p>
            <a:r>
              <a:rPr lang="ru-RU" sz="2000" dirty="0" smtClean="0">
                <a:latin typeface="Times New Roman" pitchFamily="18" charset="0"/>
                <a:cs typeface="Times New Roman" pitchFamily="18" charset="0"/>
              </a:rPr>
              <a:t>Если скорость обращения денег стабильна, то они должны быть «безразличны» к изменениям процентный ставок. Но с другой стороны, если скорость обращения денег реагирует на изменение процентных ставок, это позволяет методам фискальной политики и других </a:t>
            </a:r>
            <a:r>
              <a:rPr lang="ru-RU" sz="2000" dirty="0" err="1" smtClean="0">
                <a:latin typeface="Times New Roman" pitchFamily="18" charset="0"/>
                <a:cs typeface="Times New Roman" pitchFamily="18" charset="0"/>
              </a:rPr>
              <a:t>неденежным</a:t>
            </a:r>
            <a:r>
              <a:rPr lang="ru-RU" sz="2000" dirty="0" smtClean="0">
                <a:latin typeface="Times New Roman" pitchFamily="18" charset="0"/>
                <a:cs typeface="Times New Roman" pitchFamily="18" charset="0"/>
              </a:rPr>
              <a:t> инструментам оказывать влияние на выпуск. Предположение о нечувствительности спроса на деньги к изменению процентных ставок в последнее время не считается истинным и не имеет прежней популярности. </a:t>
            </a:r>
            <a:endParaRPr lang="ru-RU" sz="2000" dirty="0">
              <a:latin typeface="Times New Roman" pitchFamily="18" charset="0"/>
              <a:cs typeface="Times New Roman" pitchFamily="18" charset="0"/>
            </a:endParaRPr>
          </a:p>
        </p:txBody>
      </p:sp>
      <p:cxnSp>
        <p:nvCxnSpPr>
          <p:cNvPr id="6" name="Прямая соединительная линия 5"/>
          <p:cNvCxnSpPr/>
          <p:nvPr/>
        </p:nvCxnSpPr>
        <p:spPr>
          <a:xfrm>
            <a:off x="323528" y="2996952"/>
            <a:ext cx="85689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23528" y="3573016"/>
            <a:ext cx="8424936" cy="2554545"/>
          </a:xfrm>
          <a:prstGeom prst="rect">
            <a:avLst/>
          </a:prstGeom>
          <a:noFill/>
        </p:spPr>
        <p:txBody>
          <a:bodyPr wrap="square" rtlCol="0">
            <a:spAutoFit/>
          </a:bodyPr>
          <a:lstStyle/>
          <a:p>
            <a:r>
              <a:rPr lang="ru-RU" sz="2000" dirty="0" smtClean="0">
                <a:latin typeface="Times New Roman" pitchFamily="18" charset="0"/>
                <a:cs typeface="Times New Roman" pitchFamily="18" charset="0"/>
              </a:rPr>
              <a:t>Давайте разберемся, почему именно эти предложения приводят к таким выводам. Согласно количественному уравнению, если скорость обращения </a:t>
            </a:r>
            <a:r>
              <a:rPr lang="en-US" sz="2000" dirty="0" smtClean="0">
                <a:latin typeface="Times New Roman" pitchFamily="18" charset="0"/>
                <a:cs typeface="Times New Roman" pitchFamily="18" charset="0"/>
              </a:rPr>
              <a:t>(V)</a:t>
            </a:r>
            <a:r>
              <a:rPr lang="ru-RU" sz="2000" dirty="0" smtClean="0">
                <a:latin typeface="Times New Roman" pitchFamily="18" charset="0"/>
                <a:cs typeface="Times New Roman" pitchFamily="18" charset="0"/>
              </a:rPr>
              <a:t> стабильна, то М</a:t>
            </a:r>
            <a:r>
              <a:rPr lang="ru-RU"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будет единственным фактором, определяющим </a:t>
            </a:r>
            <a:r>
              <a:rPr lang="en-US" sz="2000" dirty="0" smtClean="0">
                <a:latin typeface="Times New Roman" pitchFamily="18" charset="0"/>
                <a:cs typeface="Times New Roman" pitchFamily="18" charset="0"/>
              </a:rPr>
              <a:t>PQ</a:t>
            </a:r>
            <a:r>
              <a:rPr lang="ru-RU" sz="2000" dirty="0" smtClean="0">
                <a:latin typeface="Times New Roman" pitchFamily="18" charset="0"/>
                <a:cs typeface="Times New Roman" pitchFamily="18" charset="0"/>
              </a:rPr>
              <a:t>, т.е. номинальный ВВП. Аналогично, фискальная политика, по мнению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является неэффективной, поскольку, если </a:t>
            </a:r>
            <a:r>
              <a:rPr lang="en-US" sz="2000" dirty="0" smtClean="0">
                <a:latin typeface="Times New Roman" pitchFamily="18" charset="0"/>
                <a:cs typeface="Times New Roman" pitchFamily="18" charset="0"/>
              </a:rPr>
              <a:t>V </a:t>
            </a:r>
            <a:r>
              <a:rPr lang="ru-RU" sz="2000" dirty="0" smtClean="0">
                <a:latin typeface="Times New Roman" pitchFamily="18" charset="0"/>
                <a:cs typeface="Times New Roman" pitchFamily="18" charset="0"/>
              </a:rPr>
              <a:t>стабильна, единственной силой, которая может повлиять на </a:t>
            </a:r>
            <a:r>
              <a:rPr lang="en-US" sz="2000" dirty="0" smtClean="0">
                <a:latin typeface="Times New Roman" pitchFamily="18" charset="0"/>
                <a:cs typeface="Times New Roman" pitchFamily="18" charset="0"/>
              </a:rPr>
              <a:t>PQ</a:t>
            </a:r>
            <a:r>
              <a:rPr lang="ru-RU" sz="2000" dirty="0" smtClean="0">
                <a:latin typeface="Times New Roman" pitchFamily="18" charset="0"/>
                <a:cs typeface="Times New Roman" pitchFamily="18" charset="0"/>
              </a:rPr>
              <a:t>, является М</a:t>
            </a:r>
            <a:r>
              <a:rPr lang="ru-RU" sz="2000" baseline="-25000" dirty="0" smtClean="0">
                <a:latin typeface="Times New Roman" pitchFamily="18" charset="0"/>
                <a:cs typeface="Times New Roman" pitchFamily="18" charset="0"/>
              </a:rPr>
              <a:t>1</a:t>
            </a:r>
            <a:r>
              <a:rPr lang="ru-RU" sz="2000" dirty="0" smtClean="0">
                <a:latin typeface="Times New Roman" pitchFamily="18" charset="0"/>
                <a:cs typeface="Times New Roman" pitchFamily="18" charset="0"/>
              </a:rPr>
              <a:t>. Так, при постоянном значении </a:t>
            </a:r>
            <a:r>
              <a:rPr lang="en-US" sz="2000" dirty="0" smtClean="0">
                <a:latin typeface="Times New Roman" pitchFamily="18" charset="0"/>
                <a:cs typeface="Times New Roman" pitchFamily="18" charset="0"/>
              </a:rPr>
              <a:t>V</a:t>
            </a:r>
            <a:r>
              <a:rPr lang="ru-RU" sz="2000" dirty="0" smtClean="0">
                <a:latin typeface="Times New Roman" pitchFamily="18" charset="0"/>
                <a:cs typeface="Times New Roman" pitchFamily="18" charset="0"/>
              </a:rPr>
              <a:t> ни у налогов, ни у государственных расходов нет ни малейшего шанса оказать какое-либо влияние на развитие событий. </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1052736"/>
            <a:ext cx="8424936" cy="4401205"/>
          </a:xfrm>
          <a:prstGeom prst="rect">
            <a:avLst/>
          </a:prstGeom>
          <a:noFill/>
        </p:spPr>
        <p:txBody>
          <a:bodyPr wrap="square" rtlCol="0">
            <a:spAutoFit/>
          </a:bodyPr>
          <a:lstStyle/>
          <a:p>
            <a:pPr>
              <a:buFont typeface="Wingdings" pitchFamily="2" charset="2"/>
              <a:buChar char="§"/>
            </a:pPr>
            <a:r>
              <a:rPr lang="ru-RU" sz="2000" dirty="0" smtClean="0">
                <a:latin typeface="Times New Roman" pitchFamily="18" charset="0"/>
                <a:cs typeface="Times New Roman" pitchFamily="18" charset="0"/>
              </a:rPr>
              <a:t> 	Цены и </a:t>
            </a:r>
            <a:r>
              <a:rPr lang="ru-RU" sz="2000" i="1" dirty="0" smtClean="0">
                <a:latin typeface="Times New Roman" pitchFamily="18" charset="0"/>
                <a:cs typeface="Times New Roman" pitchFamily="18" charset="0"/>
              </a:rPr>
              <a:t>ставки зарплаты являются относительно гибкими</a:t>
            </a:r>
            <a:r>
              <a:rPr lang="ru-RU" sz="2000" dirty="0" smtClean="0">
                <a:latin typeface="Times New Roman" pitchFamily="18" charset="0"/>
                <a:cs typeface="Times New Roman" pitchFamily="18" charset="0"/>
              </a:rPr>
              <a:t>. Вспомните, что одним из основных положений кейнсианства является «малоподвижность» цен и зарплаты. Несмотря на это, монетаристы считают, что цены и зарплаты обладают определенной инерцией, они утверждают, что кривая Филипса имеет относительно крутой наклон даже в краткосрочном периоде и настаивают на том, что в долгосрочном периоде она вертикальна. В рамках модели </a:t>
            </a:r>
            <a:r>
              <a:rPr lang="en-US" sz="2000" dirty="0" smtClean="0">
                <a:latin typeface="Times New Roman" pitchFamily="18" charset="0"/>
                <a:cs typeface="Times New Roman" pitchFamily="18" charset="0"/>
              </a:rPr>
              <a:t>AS – AD</a:t>
            </a:r>
            <a:r>
              <a:rPr lang="ru-RU" sz="2000" dirty="0" smtClean="0">
                <a:latin typeface="Times New Roman" pitchFamily="18" charset="0"/>
                <a:cs typeface="Times New Roman" pitchFamily="18" charset="0"/>
              </a:rPr>
              <a:t>, по мнению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краткосрочная кривая </a:t>
            </a:r>
            <a:r>
              <a:rPr lang="en-US" sz="2000" dirty="0" smtClean="0">
                <a:latin typeface="Times New Roman" pitchFamily="18" charset="0"/>
                <a:cs typeface="Times New Roman" pitchFamily="18" charset="0"/>
              </a:rPr>
              <a:t>AS</a:t>
            </a:r>
            <a:r>
              <a:rPr lang="ru-RU" sz="2000" dirty="0" smtClean="0">
                <a:latin typeface="Times New Roman" pitchFamily="18" charset="0"/>
                <a:cs typeface="Times New Roman" pitchFamily="18" charset="0"/>
              </a:rPr>
              <a:t> является довольно крутой. </a:t>
            </a:r>
          </a:p>
          <a:p>
            <a:r>
              <a:rPr lang="ru-RU" sz="2000" dirty="0" smtClean="0">
                <a:latin typeface="Times New Roman" pitchFamily="18" charset="0"/>
                <a:cs typeface="Times New Roman" pitchFamily="18" charset="0"/>
              </a:rPr>
              <a:t>	Монетаристский подход объединяет предыдущие два пункта. Поскольку деньги являются главным фактором номинального ВВП, а цены и зарплата являются относительно гибкими при приближении к уровню потенциального выпуска, то деньги оказывают незначительное и краткосрочное воздействие на реальный выпуск. </a:t>
            </a:r>
            <a:r>
              <a:rPr lang="en-US" sz="2000" dirty="0" smtClean="0">
                <a:latin typeface="Times New Roman" pitchFamily="18" charset="0"/>
                <a:cs typeface="Times New Roman" pitchFamily="18" charset="0"/>
              </a:rPr>
              <a:t>M</a:t>
            </a:r>
            <a:r>
              <a:rPr lang="ru-RU" sz="2000" dirty="0" smtClean="0">
                <a:latin typeface="Times New Roman" pitchFamily="18" charset="0"/>
                <a:cs typeface="Times New Roman" pitchFamily="18" charset="0"/>
              </a:rPr>
              <a:t> влияет главным образом на </a:t>
            </a:r>
            <a:r>
              <a:rPr lang="en-US" sz="2000" dirty="0" smtClean="0">
                <a:latin typeface="Times New Roman" pitchFamily="18" charset="0"/>
                <a:cs typeface="Times New Roman" pitchFamily="18" charset="0"/>
              </a:rPr>
              <a:t>P.</a:t>
            </a:r>
            <a:endParaRPr lang="ru-R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68760"/>
            <a:ext cx="8352928" cy="4093428"/>
          </a:xfrm>
          <a:prstGeom prst="rect">
            <a:avLst/>
          </a:prstGeom>
          <a:noFill/>
        </p:spPr>
        <p:txBody>
          <a:bodyPr wrap="square" rtlCol="0">
            <a:spAutoFit/>
          </a:bodyPr>
          <a:lstStyle/>
          <a:p>
            <a:r>
              <a:rPr lang="ru-RU" sz="2000" dirty="0" smtClean="0">
                <a:latin typeface="Times New Roman" pitchFamily="18" charset="0"/>
                <a:cs typeface="Times New Roman" pitchFamily="18" charset="0"/>
              </a:rPr>
              <a:t>	Значит, деньги могут оказать некоторое воздействие на выпуск и цены, но в краткосрочном периоде. В долгосрочном периоде из-за того, что экономика стремится не отклоняться от состояния полной занятости, наибольшее влияние деньги смогут оказать лишь на уровень цен. Фискальная политика оказывает незначительное влияние на выпуск и цены, как в краткосрочном, так и в долгосрочном периоде. В этом и заключается суть монетаристской доктрины. </a:t>
            </a:r>
          </a:p>
          <a:p>
            <a:pPr>
              <a:buFont typeface="Wingdings" pitchFamily="2" charset="2"/>
              <a:buChar char="§"/>
            </a:pPr>
            <a:r>
              <a:rPr lang="ru-RU" sz="2000" dirty="0" smtClean="0">
                <a:latin typeface="Times New Roman" pitchFamily="18" charset="0"/>
                <a:cs typeface="Times New Roman" pitchFamily="18" charset="0"/>
              </a:rPr>
              <a:t>	</a:t>
            </a:r>
            <a:r>
              <a:rPr lang="ru-RU" sz="2000" i="1" dirty="0" smtClean="0">
                <a:latin typeface="Times New Roman" pitchFamily="18" charset="0"/>
                <a:cs typeface="Times New Roman" pitchFamily="18" charset="0"/>
              </a:rPr>
              <a:t>Стабильность частного сектора. </a:t>
            </a:r>
            <a:r>
              <a:rPr lang="ru-RU" sz="2000" dirty="0" smtClean="0">
                <a:latin typeface="Times New Roman" pitchFamily="18" charset="0"/>
                <a:cs typeface="Times New Roman" pitchFamily="18" charset="0"/>
              </a:rPr>
              <a:t>Наконец, монетаристы считают, что частный сектор экономики, оставшись без государственного контроля, не будет предрасположен к нестабильности. Наоборот, колебания номинального ВВП являются, как правило, результатом деятельности правительства, в особенности, изменений предложения денег, которое зависит от политики, проводимой Центральным банком.  </a:t>
            </a:r>
            <a:endParaRPr lang="ru-RU" sz="2000"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8461448" cy="5601533"/>
          </a:xfrm>
          <a:prstGeom prst="rect">
            <a:avLst/>
          </a:prstGeom>
          <a:noFill/>
        </p:spPr>
        <p:txBody>
          <a:bodyPr wrap="square" rtlCol="0">
            <a:spAutoFit/>
          </a:bodyPr>
          <a:lstStyle/>
          <a:p>
            <a:r>
              <a:rPr lang="ru-RU" sz="2000" dirty="0" smtClean="0">
                <a:latin typeface="Times New Roman" pitchFamily="18" charset="0"/>
                <a:cs typeface="Times New Roman" pitchFamily="18" charset="0"/>
              </a:rPr>
              <a:t>	</a:t>
            </a:r>
            <a:endParaRPr lang="ru-RU" sz="2000" dirty="0">
              <a:latin typeface="Times New Roman" pitchFamily="18" charset="0"/>
              <a:cs typeface="Times New Roman" pitchFamily="18" charset="0"/>
            </a:endParaRPr>
          </a:p>
          <a:p>
            <a:r>
              <a:rPr lang="ru-RU" sz="2000" dirty="0">
                <a:latin typeface="Times New Roman" pitchFamily="18" charset="0"/>
                <a:cs typeface="Times New Roman" pitchFamily="18" charset="0"/>
              </a:rPr>
              <a:t>	Главная наша задача – сопоставить самые важные аргументы, выдвигаемые представителями наиболее известных школ. Особое внимание будет уделяться </a:t>
            </a:r>
            <a:r>
              <a:rPr lang="ru-RU" sz="2000" dirty="0" err="1">
                <a:latin typeface="Times New Roman" pitchFamily="18" charset="0"/>
                <a:cs typeface="Times New Roman" pitchFamily="18" charset="0"/>
              </a:rPr>
              <a:t>кейнсианскому</a:t>
            </a:r>
            <a:r>
              <a:rPr lang="ru-RU" sz="2000" dirty="0">
                <a:latin typeface="Times New Roman" pitchFamily="18" charset="0"/>
                <a:cs typeface="Times New Roman" pitchFamily="18" charset="0"/>
              </a:rPr>
              <a:t> подходу, так как он является наиболее распространенным и интересным для изучения функционирования рыночной экономики. Но силы, управляющие долгосрочным экономическим ростом, мы будем рассматривать, используя неоклассическую модель. К этим основным темам мы должны добавить и вопросы, изученные в 31 главе</a:t>
            </a:r>
            <a:r>
              <a:rPr lang="ru-RU" sz="2000" dirty="0" smtClean="0">
                <a:latin typeface="Times New Roman" pitchFamily="18" charset="0"/>
                <a:cs typeface="Times New Roman" pitchFamily="18" charset="0"/>
              </a:rPr>
              <a:t>.</a:t>
            </a:r>
          </a:p>
          <a:p>
            <a:r>
              <a:rPr lang="ru-RU" sz="2000" dirty="0" smtClean="0">
                <a:latin typeface="Times New Roman" pitchFamily="18" charset="0"/>
                <a:cs typeface="Times New Roman" pitchFamily="18" charset="0"/>
              </a:rPr>
              <a:t>	Мнения представителей других школ также заслуживают внимания. Полученный нами опыт поможет прислушиваться к мнениям других и выбирать самые интересные. С течением времени любая наука пополняется новыми открытиями и о старых иногда забывают. Научные школы, также , как и люди, стареют с течением времени. Студенты заучивают наизусть старые истины, описанные в учебнике, которые преподаватель считает священными, а противоречивые моменты ортодоксальных доктрин просто игнорируются как несущественные.</a:t>
            </a:r>
            <a:endParaRPr lang="ru-RU" sz="2000" dirty="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280920" cy="5386090"/>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Монетаризм и кейнсианство</a:t>
            </a:r>
            <a:endParaRPr lang="en-US" sz="24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Так в чем же различие во взглядах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и сторонников </a:t>
            </a:r>
            <a:r>
              <a:rPr lang="ru-RU" sz="2000" dirty="0" err="1" smtClean="0">
                <a:latin typeface="Times New Roman" pitchFamily="18" charset="0"/>
                <a:cs typeface="Times New Roman" pitchFamily="18" charset="0"/>
              </a:rPr>
              <a:t>кейнсианской</a:t>
            </a:r>
            <a:r>
              <a:rPr lang="ru-RU" sz="2000" dirty="0" smtClean="0">
                <a:latin typeface="Times New Roman" pitchFamily="18" charset="0"/>
                <a:cs typeface="Times New Roman" pitchFamily="18" charset="0"/>
              </a:rPr>
              <a:t> теории? На самом деле после произошедшего за последние три десятилетия сближения между этими школами не существует больших разногласий, а споры между ними теперь касаются больше расстановки акцентов, чем фундаментальных расхождений.</a:t>
            </a:r>
          </a:p>
          <a:p>
            <a:r>
              <a:rPr lang="ru-RU" sz="2000" dirty="0" smtClean="0">
                <a:latin typeface="Times New Roman" pitchFamily="18" charset="0"/>
                <a:cs typeface="Times New Roman" pitchFamily="18" charset="0"/>
              </a:rPr>
              <a:t>	Мы показали графически главные различия между монетаризмом и современным кейнсианством на рис. 4. Здесь отображены подходы обеих школ, которые описываются с их точки зрения на поведение совокупного спроса и предложения. Таким образом, мы можем выделить два основных единства. </a:t>
            </a:r>
          </a:p>
          <a:p>
            <a:r>
              <a:rPr lang="ru-RU" sz="2000" dirty="0" smtClean="0">
                <a:latin typeface="Times New Roman" pitchFamily="18" charset="0"/>
                <a:cs typeface="Times New Roman" pitchFamily="18" charset="0"/>
              </a:rPr>
              <a:t>	Во-первых, среди представителей двух школ нет единства относительно тех сил, которые влияют на совокупный спрос. Напомним: монетаристы полагают, что на совокупный спрос влияет исключительно (или главным образом) предложение денег и что это воздействие стабильно и предсказуемо. </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20688"/>
            <a:ext cx="8424936" cy="1015663"/>
          </a:xfrm>
          <a:prstGeom prst="rect">
            <a:avLst/>
          </a:prstGeom>
          <a:noFill/>
        </p:spPr>
        <p:txBody>
          <a:bodyPr wrap="square" rtlCol="0">
            <a:spAutoFit/>
          </a:bodyPr>
          <a:lstStyle/>
          <a:p>
            <a:r>
              <a:rPr lang="ru-RU" sz="2000" dirty="0" smtClean="0">
                <a:latin typeface="Times New Roman" pitchFamily="18" charset="0"/>
                <a:cs typeface="Times New Roman" pitchFamily="18" charset="0"/>
              </a:rPr>
              <a:t>Они считают также, что фискальная политики или автономные изменения расходов, если они не сопровождаются изменениями количества денег, оказывают незначительное влияние на выпуск продукции и уровень цен.</a:t>
            </a:r>
            <a:endParaRPr lang="ru-RU" sz="2000" dirty="0"/>
          </a:p>
        </p:txBody>
      </p:sp>
      <p:cxnSp>
        <p:nvCxnSpPr>
          <p:cNvPr id="4" name="Прямая соединительная линия 3"/>
          <p:cNvCxnSpPr/>
          <p:nvPr/>
        </p:nvCxnSpPr>
        <p:spPr>
          <a:xfrm>
            <a:off x="395536" y="2132856"/>
            <a:ext cx="83529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5536" y="3068960"/>
            <a:ext cx="8352928" cy="1938992"/>
          </a:xfrm>
          <a:prstGeom prst="rect">
            <a:avLst/>
          </a:prstGeom>
          <a:noFill/>
        </p:spPr>
        <p:txBody>
          <a:bodyPr wrap="square" rtlCol="0">
            <a:spAutoFit/>
          </a:bodyPr>
          <a:lstStyle/>
          <a:p>
            <a:r>
              <a:rPr lang="ru-RU" sz="2000" dirty="0" smtClean="0">
                <a:latin typeface="Times New Roman" pitchFamily="18" charset="0"/>
                <a:cs typeface="Times New Roman" pitchFamily="18" charset="0"/>
              </a:rPr>
              <a:t>Обратите внимание на то, что кривая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AD</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изображена в виде равносторонней гиперболы, что отражает монетаристские предположения. Вспомните, что уравнение</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ху</a:t>
            </a:r>
            <a:r>
              <a:rPr lang="en-US" sz="2000" i="1" dirty="0" smtClean="0">
                <a:latin typeface="Times New Roman" pitchFamily="18" charset="0"/>
                <a:cs typeface="Times New Roman" pitchFamily="18" charset="0"/>
              </a:rPr>
              <a:t>  = const -</a:t>
            </a:r>
            <a:r>
              <a:rPr lang="ru-RU" sz="2000" dirty="0" smtClean="0">
                <a:latin typeface="Times New Roman" pitchFamily="18" charset="0"/>
                <a:cs typeface="Times New Roman" pitchFamily="18" charset="0"/>
              </a:rPr>
              <a:t> это уравнение равносторонней гиперболы в системе координат </a:t>
            </a:r>
            <a:r>
              <a:rPr lang="en-US" sz="2000" dirty="0" smtClean="0">
                <a:latin typeface="Times New Roman" pitchFamily="18" charset="0"/>
                <a:cs typeface="Times New Roman" pitchFamily="18" charset="0"/>
              </a:rPr>
              <a:t>x</a:t>
            </a:r>
            <a:r>
              <a:rPr lang="ru-RU" sz="2000" dirty="0" smtClean="0">
                <a:latin typeface="Times New Roman" pitchFamily="18" charset="0"/>
                <a:cs typeface="Times New Roman" pitchFamily="18" charset="0"/>
              </a:rPr>
              <a:t> и </a:t>
            </a:r>
            <a:r>
              <a:rPr lang="en-US" sz="2000" dirty="0" smtClean="0">
                <a:latin typeface="Times New Roman" pitchFamily="18" charset="0"/>
                <a:cs typeface="Times New Roman" pitchFamily="18" charset="0"/>
              </a:rPr>
              <a:t>y</a:t>
            </a:r>
            <a:r>
              <a:rPr lang="ru-RU" sz="2000" dirty="0" smtClean="0">
                <a:latin typeface="Times New Roman" pitchFamily="18" charset="0"/>
                <a:cs typeface="Times New Roman" pitchFamily="18" charset="0"/>
              </a:rPr>
              <a:t>. При данных</a:t>
            </a:r>
            <a:r>
              <a:rPr lang="en-US" sz="2000" i="1" dirty="0" smtClean="0">
                <a:latin typeface="Times New Roman" pitchFamily="18" charset="0"/>
                <a:cs typeface="Times New Roman" pitchFamily="18" charset="0"/>
              </a:rPr>
              <a:t> М</a:t>
            </a:r>
            <a:r>
              <a:rPr lang="ru-RU" sz="2000" dirty="0" smtClean="0">
                <a:latin typeface="Times New Roman" pitchFamily="18" charset="0"/>
                <a:cs typeface="Times New Roman" pitchFamily="18" charset="0"/>
              </a:rPr>
              <a:t> и</a:t>
            </a:r>
            <a:r>
              <a:rPr lang="en-US" sz="2000" i="1" dirty="0" smtClean="0">
                <a:latin typeface="Times New Roman" pitchFamily="18" charset="0"/>
                <a:cs typeface="Times New Roman" pitchFamily="18" charset="0"/>
              </a:rPr>
              <a:t> V</a:t>
            </a:r>
            <a:r>
              <a:rPr lang="ru-RU" sz="2000" dirty="0" smtClean="0">
                <a:latin typeface="Times New Roman" pitchFamily="18" charset="0"/>
                <a:cs typeface="Times New Roman" pitchFamily="18" charset="0"/>
              </a:rPr>
              <a:t> кривая совокупного спроса будет описываться уравнением</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PQ </a:t>
            </a:r>
            <a:r>
              <a:rPr lang="ru-RU" sz="2000" i="1"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 const</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поэтому кривая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AD</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имеет вид равносторонней гиперболы.</a:t>
            </a:r>
            <a:endParaRPr lang="ru-RU" sz="2000" dirty="0">
              <a:latin typeface="Times New Roman" pitchFamily="18" charset="0"/>
              <a:cs typeface="Times New Roman" pitchFamily="18" charset="0"/>
            </a:endParaRPr>
          </a:p>
        </p:txBody>
      </p:sp>
      <p:cxnSp>
        <p:nvCxnSpPr>
          <p:cNvPr id="7" name="Прямая соединительная линия 6"/>
          <p:cNvCxnSpPr/>
          <p:nvPr/>
        </p:nvCxnSpPr>
        <p:spPr>
          <a:xfrm>
            <a:off x="395536" y="6021288"/>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140968"/>
            <a:ext cx="8496944" cy="4278094"/>
          </a:xfrm>
          <a:prstGeom prst="rect">
            <a:avLst/>
          </a:prstGeom>
          <a:noFill/>
        </p:spPr>
        <p:txBody>
          <a:bodyPr wrap="square" rtlCol="0">
            <a:spAutoFit/>
          </a:bodyPr>
          <a:lstStyle/>
          <a:p>
            <a:endParaRPr lang="ru-RU" sz="2000" dirty="0" smtClean="0"/>
          </a:p>
          <a:p>
            <a:pPr algn="ctr"/>
            <a:endParaRPr lang="ru-RU" sz="2000" dirty="0" smtClean="0"/>
          </a:p>
          <a:p>
            <a:pPr algn="ctr"/>
            <a:r>
              <a:rPr lang="ru-RU" b="1" dirty="0" smtClean="0">
                <a:latin typeface="Times New Roman" pitchFamily="18" charset="0"/>
                <a:cs typeface="Times New Roman" pitchFamily="18" charset="0"/>
              </a:rPr>
              <a:t>Рис. 4. Монетаризм и кейнсианство</a:t>
            </a:r>
          </a:p>
          <a:p>
            <a:endParaRPr lang="ru-RU"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Часто монетаристы утверждают: "Для определения совокупного спроса только деньги имеют значение". Сторонники же магистрального направления экономической теории отвечают: "Деньги, несомненно, важны, но не меньшее значение имеет фискальная политика". Второе различие касается совокупного предложения.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утверждают, что в краткосрочном периоде кривая </a:t>
            </a:r>
            <a:r>
              <a:rPr lang="en-US" sz="2000" dirty="0" smtClean="0">
                <a:latin typeface="Times New Roman" pitchFamily="18" charset="0"/>
                <a:cs typeface="Times New Roman" pitchFamily="18" charset="0"/>
              </a:rPr>
              <a:t>AS </a:t>
            </a:r>
            <a:r>
              <a:rPr lang="ru-RU" sz="2000" dirty="0" smtClean="0">
                <a:latin typeface="Times New Roman" pitchFamily="18" charset="0"/>
                <a:cs typeface="Times New Roman" pitchFamily="18" charset="0"/>
              </a:rPr>
              <a:t>будет горизонтальной, тогда как монетаристы считают, что цены и зарплата обладают относительной гибкостью, и потому краткосрочная кривая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почти вертикальна.</a:t>
            </a:r>
          </a:p>
          <a:p>
            <a:r>
              <a:rPr lang="ru-RU" dirty="0" smtClean="0"/>
              <a:t/>
            </a:r>
            <a:br>
              <a:rPr lang="ru-RU" dirty="0" smtClean="0"/>
            </a:br>
            <a:endParaRPr lang="ru-RU" dirty="0"/>
          </a:p>
        </p:txBody>
      </p:sp>
      <p:pic>
        <p:nvPicPr>
          <p:cNvPr id="1026" name="Picture 2" descr="image1"/>
          <p:cNvPicPr>
            <a:picLocks noChangeAspect="1" noChangeArrowheads="1"/>
          </p:cNvPicPr>
          <p:nvPr/>
        </p:nvPicPr>
        <p:blipFill>
          <a:blip r:embed="rId2" cstate="print"/>
          <a:srcRect/>
          <a:stretch>
            <a:fillRect/>
          </a:stretch>
        </p:blipFill>
        <p:spPr bwMode="auto">
          <a:xfrm>
            <a:off x="683568" y="404664"/>
            <a:ext cx="3384376" cy="3372159"/>
          </a:xfrm>
          <a:prstGeom prst="rect">
            <a:avLst/>
          </a:prstGeom>
          <a:noFill/>
          <a:ln w="9525">
            <a:noFill/>
            <a:miter lim="800000"/>
            <a:headEnd/>
            <a:tailEnd/>
          </a:ln>
        </p:spPr>
      </p:pic>
      <p:pic>
        <p:nvPicPr>
          <p:cNvPr id="1027" name="Picture 3" descr="image2"/>
          <p:cNvPicPr>
            <a:picLocks noChangeAspect="1" noChangeArrowheads="1"/>
          </p:cNvPicPr>
          <p:nvPr/>
        </p:nvPicPr>
        <p:blipFill>
          <a:blip r:embed="rId3" cstate="print"/>
          <a:srcRect/>
          <a:stretch>
            <a:fillRect/>
          </a:stretch>
        </p:blipFill>
        <p:spPr bwMode="auto">
          <a:xfrm>
            <a:off x="4788024" y="405751"/>
            <a:ext cx="3312368" cy="3362366"/>
          </a:xfrm>
          <a:prstGeom prst="rect">
            <a:avLst/>
          </a:prstGeom>
          <a:noFill/>
          <a:ln w="9525">
            <a:noFill/>
            <a:miter lim="800000"/>
            <a:headEnd/>
            <a:tailEnd/>
          </a:ln>
        </p:spPr>
      </p:pic>
      <p:sp>
        <p:nvSpPr>
          <p:cNvPr id="5" name="TextBox 4"/>
          <p:cNvSpPr txBox="1"/>
          <p:nvPr/>
        </p:nvSpPr>
        <p:spPr>
          <a:xfrm>
            <a:off x="1043608" y="0"/>
            <a:ext cx="2592288" cy="338554"/>
          </a:xfrm>
          <a:prstGeom prst="rect">
            <a:avLst/>
          </a:prstGeom>
          <a:noFill/>
        </p:spPr>
        <p:txBody>
          <a:bodyPr wrap="square" rtlCol="0">
            <a:spAutoFit/>
          </a:bodyPr>
          <a:lstStyle/>
          <a:p>
            <a:r>
              <a:rPr lang="ru-RU" sz="1600" dirty="0" smtClean="0"/>
              <a:t>Монетаристский подход</a:t>
            </a:r>
            <a:endParaRPr lang="ru-RU" sz="1600" dirty="0"/>
          </a:p>
        </p:txBody>
      </p:sp>
      <p:sp>
        <p:nvSpPr>
          <p:cNvPr id="6" name="TextBox 5"/>
          <p:cNvSpPr txBox="1"/>
          <p:nvPr/>
        </p:nvSpPr>
        <p:spPr>
          <a:xfrm>
            <a:off x="5364088" y="0"/>
            <a:ext cx="2880320" cy="338554"/>
          </a:xfrm>
          <a:prstGeom prst="rect">
            <a:avLst/>
          </a:prstGeom>
          <a:noFill/>
        </p:spPr>
        <p:txBody>
          <a:bodyPr wrap="square" rtlCol="0">
            <a:spAutoFit/>
          </a:bodyPr>
          <a:lstStyle/>
          <a:p>
            <a:r>
              <a:rPr lang="ru-RU" sz="1600" dirty="0" err="1" smtClean="0"/>
              <a:t>Кейнсианский</a:t>
            </a:r>
            <a:r>
              <a:rPr lang="ru-RU" sz="1600" dirty="0" smtClean="0"/>
              <a:t> подход</a:t>
            </a:r>
            <a:endParaRPr lang="ru-RU" sz="1600" dirty="0"/>
          </a:p>
        </p:txBody>
      </p:sp>
      <p:sp>
        <p:nvSpPr>
          <p:cNvPr id="7" name="TextBox 6"/>
          <p:cNvSpPr txBox="1"/>
          <p:nvPr/>
        </p:nvSpPr>
        <p:spPr>
          <a:xfrm>
            <a:off x="1619672" y="3573016"/>
            <a:ext cx="1728192" cy="276999"/>
          </a:xfrm>
          <a:prstGeom prst="rect">
            <a:avLst/>
          </a:prstGeom>
          <a:noFill/>
        </p:spPr>
        <p:txBody>
          <a:bodyPr wrap="square" rtlCol="0">
            <a:spAutoFit/>
          </a:bodyPr>
          <a:lstStyle/>
          <a:p>
            <a:r>
              <a:rPr lang="ru-RU" sz="1200" b="1" dirty="0" smtClean="0"/>
              <a:t>Реальный выпуск</a:t>
            </a:r>
            <a:endParaRPr lang="ru-RU" sz="1200" b="1" dirty="0"/>
          </a:p>
        </p:txBody>
      </p:sp>
      <p:sp>
        <p:nvSpPr>
          <p:cNvPr id="8" name="TextBox 7"/>
          <p:cNvSpPr txBox="1"/>
          <p:nvPr/>
        </p:nvSpPr>
        <p:spPr>
          <a:xfrm>
            <a:off x="5724128" y="3645024"/>
            <a:ext cx="1728192" cy="276999"/>
          </a:xfrm>
          <a:prstGeom prst="rect">
            <a:avLst/>
          </a:prstGeom>
          <a:noFill/>
        </p:spPr>
        <p:txBody>
          <a:bodyPr wrap="square" rtlCol="0">
            <a:spAutoFit/>
          </a:bodyPr>
          <a:lstStyle/>
          <a:p>
            <a:r>
              <a:rPr lang="ru-RU" sz="1200" b="1" dirty="0" smtClean="0"/>
              <a:t>Реальный выпуск</a:t>
            </a:r>
            <a:endParaRPr lang="ru-RU"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80728"/>
            <a:ext cx="8208912" cy="4708981"/>
          </a:xfrm>
          <a:prstGeom prst="rect">
            <a:avLst/>
          </a:prstGeom>
          <a:noFill/>
        </p:spPr>
        <p:txBody>
          <a:bodyPr wrap="square" rtlCol="0">
            <a:spAutoFit/>
          </a:bodyPr>
          <a:lstStyle/>
          <a:p>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наоборот, придерживаются мнения, что все гораздо сложнее. Соглашаясь с тем, что деньги имеют существенное влияние на совокупный спрос, выпуск и цены, они утверждают, что и другие факторы тоже имеют большое значение. Иными словами, кейнсианцы считают, что деньги оказывают определенное влияние на выпуск, однако ничуть не большее, чем такие переменные, влияющие на уровень совокупных расходов, как фискальная политика и чистый экспорт. Кроме того, они указывают на достоверные свидетельства того, что V систематически увеличивается при повышении процентных ставок, и поэтому поддержание неизменности М</a:t>
            </a:r>
            <a:r>
              <a:rPr lang="ru-RU" sz="2000" baseline="-25000" dirty="0" smtClean="0">
                <a:latin typeface="Times New Roman" pitchFamily="18" charset="0"/>
                <a:cs typeface="Times New Roman" pitchFamily="18" charset="0"/>
              </a:rPr>
              <a:t>1</a:t>
            </a:r>
            <a:r>
              <a:rPr lang="ru-RU" sz="2000" dirty="0" smtClean="0">
                <a:latin typeface="Times New Roman" pitchFamily="18" charset="0"/>
                <a:cs typeface="Times New Roman" pitchFamily="18" charset="0"/>
              </a:rPr>
              <a:t> недостаточно, чтобы обеспечить постоянство номинального или реального ВВП. Одним из наиболее интересных примеров сближения взглядов </a:t>
            </a:r>
            <a:r>
              <a:rPr lang="ru-RU" sz="2000" dirty="0" err="1" smtClean="0">
                <a:latin typeface="Times New Roman" pitchFamily="18" charset="0"/>
                <a:cs typeface="Times New Roman" pitchFamily="18" charset="0"/>
              </a:rPr>
              <a:t>кейнсианцев</a:t>
            </a:r>
            <a:r>
              <a:rPr lang="ru-RU" sz="2000" dirty="0" smtClean="0">
                <a:latin typeface="Times New Roman" pitchFamily="18" charset="0"/>
                <a:cs typeface="Times New Roman" pitchFamily="18" charset="0"/>
              </a:rPr>
              <a:t> и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является их уверенность в том, что стабилизационная политика в США может достичь своих целей с помощью более активного использования инструментов кредитно-денежной политики.</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8352928" cy="6524863"/>
          </a:xfrm>
          <a:prstGeom prst="rect">
            <a:avLst/>
          </a:prstGeom>
          <a:noFill/>
        </p:spPr>
        <p:txBody>
          <a:bodyPr wrap="square" rtlCol="0">
            <a:spAutoFit/>
          </a:bodyPr>
          <a:lstStyle/>
          <a:p>
            <a:r>
              <a:rPr lang="ru-RU" sz="2000" dirty="0" smtClean="0">
                <a:latin typeface="Times New Roman" pitchFamily="18" charset="0"/>
                <a:cs typeface="Times New Roman" pitchFamily="18" charset="0"/>
              </a:rPr>
              <a:t>	Вторым пунктом, вызывающим разногласия среди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и </a:t>
            </a:r>
            <a:r>
              <a:rPr lang="ru-RU" sz="2000" dirty="0" err="1" smtClean="0">
                <a:latin typeface="Times New Roman" pitchFamily="18" charset="0"/>
                <a:cs typeface="Times New Roman" pitchFamily="18" charset="0"/>
              </a:rPr>
              <a:t>кейнсианцев</a:t>
            </a:r>
            <a:r>
              <a:rPr lang="ru-RU" sz="2000" dirty="0" smtClean="0">
                <a:latin typeface="Times New Roman" pitchFamily="18" charset="0"/>
                <a:cs typeface="Times New Roman" pitchFamily="18" charset="0"/>
              </a:rPr>
              <a:t>, является поведение совокупного предложения.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настаивают на инертности цен и зарплаты.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же считают, что кейнсианцы преувеличивают малоподвижность цен и зарплаты и что краткосрочная кривая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имеет гораздо более крутой наклон, чем считают кейнсианцы, хотя возможно и не вертикальна.</a:t>
            </a:r>
          </a:p>
          <a:p>
            <a:r>
              <a:rPr lang="ru-RU" sz="2000" dirty="0" smtClean="0">
                <a:latin typeface="Times New Roman" pitchFamily="18" charset="0"/>
                <a:cs typeface="Times New Roman" pitchFamily="18" charset="0"/>
              </a:rPr>
              <a:t>	Разногласия по поводу наклона кривой</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привели к тому, что у двух школ появились разные мнения о влиянии изменений совокупного спроса в краткосрочном периоде.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считают, что изменение (номинального) спроса приводит в краткосрочном периоде к существенному изменению выпуска при незначительном изменении уровня цен.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утверждают, что смещение кривой совокупного спроса заканчивается, как правило, изменением уровня цен, а не объема выпуска.</a:t>
            </a:r>
          </a:p>
          <a:p>
            <a:r>
              <a:rPr lang="ru-RU" sz="2000" i="1" dirty="0" smtClean="0">
                <a:latin typeface="Times New Roman" pitchFamily="18" charset="0"/>
                <a:cs typeface="Times New Roman" pitchFamily="18" charset="0"/>
              </a:rPr>
              <a:t>	Попробуем описать суть монетаризма. Она заключается в том, что все внимание представителей данной шкалы сосредоточено на особой роли денег в определении совокупного спроса. Важным является и то, что, по их мнению, заработная плата и цены являются относительно гибкими.</a:t>
            </a:r>
          </a:p>
          <a:p>
            <a:endParaRPr lang="ru-RU" sz="20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712968" cy="6340197"/>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Монетаристский подход и темпы роста денежной массы</a:t>
            </a:r>
          </a:p>
          <a:p>
            <a:r>
              <a:rPr lang="ru-RU" sz="2400" b="1" dirty="0" smtClean="0">
                <a:latin typeface="Times New Roman" pitchFamily="18" charset="0"/>
                <a:cs typeface="Times New Roman" pitchFamily="18" charset="0"/>
              </a:rPr>
              <a:t>	</a:t>
            </a:r>
          </a:p>
          <a:p>
            <a:r>
              <a:rPr lang="ru-RU" dirty="0" smtClean="0"/>
              <a:t>	</a:t>
            </a:r>
            <a:r>
              <a:rPr lang="ru-RU" sz="2000" dirty="0" smtClean="0">
                <a:latin typeface="Times New Roman" pitchFamily="18" charset="0"/>
                <a:cs typeface="Times New Roman" pitchFamily="18" charset="0"/>
              </a:rPr>
              <a:t>Монетаризм играл значительную роль в формировании экономической политики в последние тридцать лет.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нередко выступают в поддержку идей свободного рынка и политики невмешательства государства в деятельность предприятий на </a:t>
            </a:r>
            <a:r>
              <a:rPr lang="ru-RU" sz="2000" dirty="0" err="1" smtClean="0">
                <a:latin typeface="Times New Roman" pitchFamily="18" charset="0"/>
                <a:cs typeface="Times New Roman" pitchFamily="18" charset="0"/>
              </a:rPr>
              <a:t>микроуровне</a:t>
            </a:r>
            <a:r>
              <a:rPr lang="ru-RU" sz="2000" dirty="0" smtClean="0">
                <a:latin typeface="Times New Roman" pitchFamily="18" charset="0"/>
                <a:cs typeface="Times New Roman" pitchFamily="18" charset="0"/>
              </a:rPr>
              <a:t>. Но наиболее существенным их вкладом в макроэкономику является предложение следовать неизменным правилам денежного обращения, а не полагаться на дискреционную фискальную и кредитно-денежную политику. </a:t>
            </a:r>
          </a:p>
          <a:p>
            <a:r>
              <a:rPr lang="ru-RU" sz="2000" dirty="0" smtClean="0">
                <a:latin typeface="Times New Roman" pitchFamily="18" charset="0"/>
                <a:cs typeface="Times New Roman" pitchFamily="18" charset="0"/>
              </a:rPr>
              <a:t>	 В принципе монетаристы могли бы посоветовать для осуществления необходимого регулирования экономики прибегнуть к помощи инструментов кредитно-денежной политики. Но они решили остановиться на предположении о том, что частный сектор достаточно стабилен и что неустойчивость в экономику вносит, как правило, правительство. Более того, монетаристы считают, что деньги оказывают воздействие на выпуск продукции лишь со значительным отставанием. Его продолжительность может быть разной, поэтому разработка эффективной стабилизационной политики может затянуться надолго.</a:t>
            </a:r>
          </a:p>
          <a:p>
            <a:endParaRPr lang="ru-RU" sz="20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280920" cy="5601533"/>
          </a:xfrm>
          <a:prstGeom prst="rect">
            <a:avLst/>
          </a:prstGeom>
          <a:noFill/>
        </p:spPr>
        <p:txBody>
          <a:bodyPr wrap="square" rtlCol="0">
            <a:spAutoFit/>
          </a:bodyPr>
          <a:lstStyle/>
          <a:p>
            <a:r>
              <a:rPr lang="ru-RU" sz="2000" dirty="0" smtClean="0">
                <a:latin typeface="Times New Roman" pitchFamily="18" charset="0"/>
                <a:cs typeface="Times New Roman" pitchFamily="18" charset="0"/>
              </a:rPr>
              <a:t>	Таким образом, ключевым элементом монетаристской экономической философии является </a:t>
            </a:r>
            <a:r>
              <a:rPr lang="ru-RU" sz="2000" b="1" dirty="0" smtClean="0">
                <a:latin typeface="Times New Roman" pitchFamily="18" charset="0"/>
                <a:cs typeface="Times New Roman" pitchFamily="18" charset="0"/>
              </a:rPr>
              <a:t>монетарное правило</a:t>
            </a:r>
            <a:r>
              <a:rPr lang="ru-RU" sz="2000" dirty="0" smtClean="0">
                <a:latin typeface="Times New Roman" pitchFamily="18" charset="0"/>
                <a:cs typeface="Times New Roman" pitchFamily="18" charset="0"/>
              </a:rPr>
              <a:t>: эффективная кредитно-денежная политика должна использоваться для поддержания неизменных темпов роста предложении денег при любых экономических условиях.</a:t>
            </a:r>
          </a:p>
          <a:p>
            <a:r>
              <a:rPr lang="ru-RU" sz="2000" dirty="0" smtClean="0">
                <a:latin typeface="Times New Roman" pitchFamily="18" charset="0"/>
                <a:cs typeface="Times New Roman" pitchFamily="18" charset="0"/>
              </a:rPr>
              <a:t>	Попробуем объяснить, на чем же основан этот подход.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считают, что фиксированные темпы роста денежной массы (3 – 5% в год) позволили бы устранить главный источник нестабильности в современной экономике — непредсказуемые изменении кредитно-денежной политики. Если бы вместо ФРС использовалась какая-нибудь компьютерная программа, которая бы все время следила за сохранением фиксированных темпов роста М</a:t>
            </a:r>
            <a:r>
              <a:rPr lang="ru-RU" sz="2000" baseline="-25000" dirty="0" smtClean="0">
                <a:latin typeface="Times New Roman" pitchFamily="18" charset="0"/>
                <a:cs typeface="Times New Roman" pitchFamily="18" charset="0"/>
              </a:rPr>
              <a:t>1</a:t>
            </a:r>
            <a:r>
              <a:rPr lang="ru-RU" sz="2000" dirty="0" smtClean="0">
                <a:latin typeface="Times New Roman" pitchFamily="18" charset="0"/>
                <a:cs typeface="Times New Roman" pitchFamily="18" charset="0"/>
              </a:rPr>
              <a:t>, то проблемы, связанные с колебанием объема денежной массы, исчезли бы. При стабильной скорости обращения денег номинальный ВВП увеличивался бы постоянными и неизменными темпами . А если бы еще и денежная масса возрастала теми же темпами, что и потенциальный ВВП, то вскоре стабильные цены стали бы нормой нашей жизни.</a:t>
            </a:r>
          </a:p>
          <a:p>
            <a:endParaRPr lang="ru-R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352928" cy="5386090"/>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Монетаристский эксперимент</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Взгляды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стали популярными в конце 70-х годов. В США многие думали, что </a:t>
            </a:r>
            <a:r>
              <a:rPr lang="ru-RU" sz="2000" dirty="0" err="1" smtClean="0">
                <a:latin typeface="Times New Roman" pitchFamily="18" charset="0"/>
                <a:cs typeface="Times New Roman" pitchFamily="18" charset="0"/>
              </a:rPr>
              <a:t>кейнсианская</a:t>
            </a:r>
            <a:r>
              <a:rPr lang="ru-RU" sz="2000" dirty="0" smtClean="0">
                <a:latin typeface="Times New Roman" pitchFamily="18" charset="0"/>
                <a:cs typeface="Times New Roman" pitchFamily="18" charset="0"/>
              </a:rPr>
              <a:t> стабилизационная политика потерпела крах, не удержав инфляцию. Когда в 1979 году темпы инфляции стали выражаться двузначными цифрами, многие экономисты и политики пришли к мысли о том, что единственную надежду на подавление инфляции следует связывать с кредитно-денежной политикой.</a:t>
            </a:r>
          </a:p>
          <a:p>
            <a:r>
              <a:rPr lang="ru-RU" sz="2000" dirty="0" smtClean="0">
                <a:latin typeface="Times New Roman" pitchFamily="18" charset="0"/>
                <a:cs typeface="Times New Roman" pitchFamily="18" charset="0"/>
              </a:rPr>
              <a:t>	В октябре 1979 года новый председатель ФРС Пол </a:t>
            </a:r>
            <a:r>
              <a:rPr lang="ru-RU" sz="2000" dirty="0" err="1" smtClean="0">
                <a:latin typeface="Times New Roman" pitchFamily="18" charset="0"/>
                <a:cs typeface="Times New Roman" pitchFamily="18" charset="0"/>
              </a:rPr>
              <a:t>Волкер</a:t>
            </a:r>
            <a:r>
              <a:rPr lang="ru-RU" sz="2000" dirty="0" smtClean="0">
                <a:latin typeface="Times New Roman" pitchFamily="18" charset="0"/>
                <a:cs typeface="Times New Roman" pitchFamily="18" charset="0"/>
              </a:rPr>
              <a:t> объявил о том, что настало время избавиться от инфляции. Это мероприятие позднее назвали</a:t>
            </a:r>
            <a:r>
              <a:rPr lang="ru-RU" sz="2000" i="1" dirty="0" smtClean="0">
                <a:latin typeface="Times New Roman" pitchFamily="18" charset="0"/>
                <a:cs typeface="Times New Roman" pitchFamily="18" charset="0"/>
              </a:rPr>
              <a:t> монетаристским экспериментом</a:t>
            </a:r>
            <a:r>
              <a:rPr lang="ru-RU" sz="2000" dirty="0" smtClean="0">
                <a:latin typeface="Times New Roman" pitchFamily="18" charset="0"/>
                <a:cs typeface="Times New Roman" pitchFamily="18" charset="0"/>
              </a:rPr>
              <a:t>. В ходе радикальной перестройки деятельности ФРС было решено перенести акцент с регулирования процентных ставок на политику поддержания банковских резервов и предложения денег на заранее определенной траектории роста.</a:t>
            </a:r>
          </a:p>
          <a:p>
            <a:endParaRPr lang="ru-RU" dirty="0" smtClean="0"/>
          </a:p>
          <a:p>
            <a:endParaRPr lang="ru-R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8208912" cy="5601533"/>
          </a:xfrm>
          <a:prstGeom prst="rect">
            <a:avLst/>
          </a:prstGeom>
          <a:noFill/>
        </p:spPr>
        <p:txBody>
          <a:bodyPr wrap="square" rtlCol="0">
            <a:spAutoFit/>
          </a:bodyPr>
          <a:lstStyle/>
          <a:p>
            <a:r>
              <a:rPr lang="ru-RU" sz="2000" dirty="0" smtClean="0">
                <a:latin typeface="Times New Roman" pitchFamily="18" charset="0"/>
                <a:cs typeface="Times New Roman" pitchFamily="18" charset="0"/>
              </a:rPr>
              <a:t>	Руководство ФРС надеялось, что, ограничивая количество денег, находящихся в обращении, оно сможет осуществить следующее. Во-первых, такая деятельность вызовет резкое повышение процентных ставок, что позволит уменьшить совокупный спрос, повысит уровень безработицы и замедлит рост уровня зарплаты и цен посредством механизма, описанного кривой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Во-вторых, некоторые считали, что с помощью жесткой и вызывающей доверие кредитно-денежной политики удастся снизить инфляционные ожидания, особенно те, которые закреплены в трудовых соглашениях, и продемонстрировать то, что период высокой инфляции закончился. Если изменятся ожидания, связанные с высоким уровнем инфляции, экономика перейдет в фазу относительного безболезненного снижения "базовых" темпов инфляции.</a:t>
            </a:r>
          </a:p>
          <a:p>
            <a:r>
              <a:rPr lang="ru-RU" sz="2000" dirty="0" smtClean="0">
                <a:latin typeface="Times New Roman" pitchFamily="18" charset="0"/>
                <a:cs typeface="Times New Roman" pitchFamily="18" charset="0"/>
              </a:rPr>
              <a:t>	Этот эксперимент оказался весьма успешным в деле замедления экономического роста и снижения темпов инфляции. В</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результате повышения процентных ставок, обусловленного низкими темпами роста денежной массы, увеличение расходов, чувствительных к изменению процентных ставок, замедлилось.</a:t>
            </a:r>
          </a:p>
          <a:p>
            <a:endParaRPr lang="ru-R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24936" cy="5909310"/>
          </a:xfrm>
          <a:prstGeom prst="rect">
            <a:avLst/>
          </a:prstGeom>
          <a:noFill/>
        </p:spPr>
        <p:txBody>
          <a:bodyPr wrap="square" rtlCol="0">
            <a:spAutoFit/>
          </a:bodyPr>
          <a:lstStyle/>
          <a:p>
            <a:r>
              <a:rPr lang="ru-RU" sz="2000" dirty="0" smtClean="0">
                <a:latin typeface="Times New Roman" pitchFamily="18" charset="0"/>
                <a:cs typeface="Times New Roman" pitchFamily="18" charset="0"/>
              </a:rPr>
              <a:t>	Как следствие, в 1979-1982 годах рост реального ВВП прекратился, а уровень безработицы возрос с менее чем 6% до</a:t>
            </a:r>
            <a:r>
              <a:rPr lang="ru-RU" sz="2000" baseline="-25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своего пикового значения, 10.5% в конце 1982 года. Темпы роста инфляции резко упали. Все сомнения в эффективности кредитно-денежной политики исчезли. Деньги работают. Деньги имеют значение. Но это вовсе не означает, что</a:t>
            </a:r>
            <a:r>
              <a:rPr lang="ru-RU" sz="2000" i="1" dirty="0" smtClean="0">
                <a:latin typeface="Times New Roman" pitchFamily="18" charset="0"/>
                <a:cs typeface="Times New Roman" pitchFamily="18" charset="0"/>
              </a:rPr>
              <a:t> только</a:t>
            </a:r>
            <a:r>
              <a:rPr lang="ru-RU" sz="2000" dirty="0" smtClean="0">
                <a:latin typeface="Times New Roman" pitchFamily="18" charset="0"/>
                <a:cs typeface="Times New Roman" pitchFamily="18" charset="0"/>
              </a:rPr>
              <a:t> деньги имеют значение!</a:t>
            </a:r>
          </a:p>
          <a:p>
            <a:r>
              <a:rPr lang="ru-RU" sz="2000" dirty="0" smtClean="0">
                <a:latin typeface="Times New Roman" pitchFamily="18" charset="0"/>
                <a:cs typeface="Times New Roman" pitchFamily="18" charset="0"/>
              </a:rPr>
              <a:t>	А как насчет заявления </a:t>
            </a:r>
            <a:r>
              <a:rPr lang="ru-RU" sz="2000" dirty="0" err="1" smtClean="0">
                <a:latin typeface="Times New Roman" pitchFamily="18" charset="0"/>
                <a:cs typeface="Times New Roman" pitchFamily="18" charset="0"/>
              </a:rPr>
              <a:t>монетаристов</a:t>
            </a:r>
            <a:r>
              <a:rPr lang="ru-RU" sz="2000" dirty="0" smtClean="0">
                <a:latin typeface="Times New Roman" pitchFamily="18" charset="0"/>
                <a:cs typeface="Times New Roman" pitchFamily="18" charset="0"/>
              </a:rPr>
              <a:t> о том, что жесткая и заслуживающая доверия кредитно-денежная политика является </a:t>
            </a:r>
            <a:r>
              <a:rPr lang="ru-RU" sz="2000" dirty="0" err="1" smtClean="0">
                <a:latin typeface="Times New Roman" pitchFamily="18" charset="0"/>
                <a:cs typeface="Times New Roman" pitchFamily="18" charset="0"/>
              </a:rPr>
              <a:t>низкозатратной</a:t>
            </a:r>
            <a:r>
              <a:rPr lang="ru-RU" sz="2000" dirty="0" smtClean="0">
                <a:latin typeface="Times New Roman" pitchFamily="18" charset="0"/>
                <a:cs typeface="Times New Roman" pitchFamily="18" charset="0"/>
              </a:rPr>
              <a:t> антиинфляционной стратегией? Многочисленные исследования этого вопроса, проведенные в течение последних десяти лет, показывают, что жесткая кредитно-денежная политика оказывается действенной, но издержки на ее осуществление оказываются достаточно высоки. С точки зрения потерь выпуска и занятости, экономические жертвы монетаристской антиинфляционной политики были почти столь же велики (в расчете на один пункт </a:t>
            </a:r>
            <a:r>
              <a:rPr lang="ru-RU" sz="2000" dirty="0" err="1" smtClean="0">
                <a:latin typeface="Times New Roman" pitchFamily="18" charset="0"/>
                <a:cs typeface="Times New Roman" pitchFamily="18" charset="0"/>
              </a:rPr>
              <a:t>дезинфляции</a:t>
            </a:r>
            <a:r>
              <a:rPr lang="ru-RU" sz="2000" dirty="0" smtClean="0">
                <a:latin typeface="Times New Roman" pitchFamily="18" charset="0"/>
                <a:cs typeface="Times New Roman" pitchFamily="18" charset="0"/>
              </a:rPr>
              <a:t>), как и те издержки, которые возникали при реализации других методов антиинфляционной политики. Деньги работают, а не творят чуда. В монетаристском меню бесплатных завтраков не бывает.</a:t>
            </a:r>
          </a:p>
          <a:p>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0728"/>
            <a:ext cx="8568952" cy="4401205"/>
          </a:xfrm>
          <a:prstGeom prst="rect">
            <a:avLst/>
          </a:prstGeom>
          <a:noFill/>
        </p:spPr>
        <p:txBody>
          <a:bodyPr wrap="square" rtlCol="0">
            <a:spAutoFit/>
          </a:bodyPr>
          <a:lstStyle/>
          <a:p>
            <a:r>
              <a:rPr lang="ru-RU" sz="2000" dirty="0" smtClean="0">
                <a:latin typeface="Times New Roman" pitchFamily="18" charset="0"/>
                <a:cs typeface="Times New Roman" pitchFamily="18" charset="0"/>
              </a:rPr>
              <a:t>	Например</a:t>
            </a:r>
            <a:r>
              <a:rPr lang="ru-RU" sz="2000" dirty="0">
                <a:latin typeface="Times New Roman" pitchFamily="18" charset="0"/>
                <a:cs typeface="Times New Roman" pitchFamily="18" charset="0"/>
              </a:rPr>
              <a:t>, Джон Милль, один из величайших экономистов и философов, в 1848 году в своем труде «Принципы политической экономии» писал: «К счастью, законы ценности – это полностью исследованный предмет, в котором не осталось ничего нового для исследователей нынешнего и будущего поколений». Кстати, это было написано еще до того, как был открыт закон спроса и предложения</a:t>
            </a:r>
            <a:r>
              <a:rPr lang="ru-RU" sz="2000" dirty="0" smtClean="0">
                <a:latin typeface="Times New Roman" pitchFamily="18" charset="0"/>
                <a:cs typeface="Times New Roman" pitchFamily="18" charset="0"/>
              </a:rPr>
              <a:t>.</a:t>
            </a:r>
          </a:p>
          <a:p>
            <a:r>
              <a:rPr lang="ru-RU" sz="2000" dirty="0" smtClean="0">
                <a:latin typeface="Times New Roman" pitchFamily="18" charset="0"/>
                <a:cs typeface="Times New Roman" pitchFamily="18" charset="0"/>
              </a:rPr>
              <a:t>	Историки доказывают, что прогресс науки носит нестабильные характер. Появляются новые школы, и доводы, выдвигаемые ими, являются достаточно вескими для того, чтобы переубедить скептиков. Возможно, когда-нибудь одна из противоборствующих макроэкономических школ, которые мы изучим в этой главе, выдвинет новую теорию, которая поможет решить некоторые наболевшие проблемы смешанной рыночной экономики. </a:t>
            </a:r>
          </a:p>
          <a:p>
            <a:endParaRPr lang="ru-RU" sz="2000" dirty="0">
              <a:latin typeface="Times New Roman" pitchFamily="18" charset="0"/>
              <a:cs typeface="Times New Roman" pitchFamily="18" charset="0"/>
            </a:endParaRP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208912" cy="5724644"/>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Снижение популярности монетаризма</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Как ни странно, но именно успешное окончание эксперимента, проведенного </a:t>
            </a:r>
            <a:r>
              <a:rPr lang="ru-RU" sz="2000" dirty="0" err="1" smtClean="0">
                <a:latin typeface="Times New Roman" pitchFamily="18" charset="0"/>
                <a:cs typeface="Times New Roman" pitchFamily="18" charset="0"/>
              </a:rPr>
              <a:t>монетаристами</a:t>
            </a:r>
            <a:r>
              <a:rPr lang="ru-RU" sz="2000" dirty="0" smtClean="0">
                <a:latin typeface="Times New Roman" pitchFamily="18" charset="0"/>
                <a:cs typeface="Times New Roman" pitchFamily="18" charset="0"/>
              </a:rPr>
              <a:t> для искоренения инфляции в американской экономике, изменения, произошедшие на финансовых рынках, вызвали такое изменение поведения экономических переменных, которые разрушили исходные предпосылки монетаристского подхода. Наиболее значимым изменением, произошедшим во время монетаристского эксперимента (и даже после его окончания), было изменение поведения скорости обращения денег. Вспомните, что монетаристы считают, что скорость обращения денег относительно стабильна и предсказуема. Эта стабильность позволяет, изменяя предложение денег, плавно изменять уровень номинального ВВП.</a:t>
            </a:r>
          </a:p>
          <a:p>
            <a:r>
              <a:rPr lang="ru-RU" sz="2000" dirty="0" smtClean="0">
                <a:latin typeface="Times New Roman" pitchFamily="18" charset="0"/>
                <a:cs typeface="Times New Roman" pitchFamily="18" charset="0"/>
              </a:rPr>
              <a:t>	Но именно после признания монетаристской доктрины скорость обращения денег стала крайне нестабильной. В самом деле, скорость обращения М</a:t>
            </a:r>
            <a:r>
              <a:rPr lang="ru-RU" sz="2000" baseline="-25000" dirty="0" smtClean="0">
                <a:latin typeface="Times New Roman" pitchFamily="18" charset="0"/>
                <a:cs typeface="Times New Roman" pitchFamily="18" charset="0"/>
              </a:rPr>
              <a:t>1</a:t>
            </a:r>
            <a:r>
              <a:rPr lang="ru-RU" sz="2000" dirty="0" smtClean="0">
                <a:latin typeface="Times New Roman" pitchFamily="18" charset="0"/>
                <a:cs typeface="Times New Roman" pitchFamily="18" charset="0"/>
              </a:rPr>
              <a:t> в 1982 году изменилась больше, чем за несколько предыдущих десятилетий (см. рис. 3). </a:t>
            </a:r>
          </a:p>
          <a:p>
            <a:endParaRPr lang="ru-RU"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136904" cy="5632311"/>
          </a:xfrm>
          <a:prstGeom prst="rect">
            <a:avLst/>
          </a:prstGeom>
          <a:noFill/>
        </p:spPr>
        <p:txBody>
          <a:bodyPr wrap="square" rtlCol="0">
            <a:spAutoFit/>
          </a:bodyPr>
          <a:lstStyle/>
          <a:p>
            <a:r>
              <a:rPr lang="ru-RU" sz="2000" dirty="0" smtClean="0">
                <a:latin typeface="Times New Roman" pitchFamily="18" charset="0"/>
                <a:cs typeface="Times New Roman" pitchFamily="18" charset="0"/>
              </a:rPr>
              <a:t>	Высокие процентные ставки, установившиеся в этот период, вызвали введение различных новшеств в финансовой сфере и увеличение числа владельцев чековых вкладов, приносящих процентный доход. В результате этого скорость обращения денег после 1980 года стала нестабильной. Некоторые экономисты считают, что скорость обращения денег утратила свою стабильность из-за слишком больших надежд, возлагавшихся на кредитно-денежную политику в тот период. </a:t>
            </a:r>
          </a:p>
          <a:p>
            <a:r>
              <a:rPr lang="ru-RU" sz="2000" dirty="0" smtClean="0">
                <a:latin typeface="Times New Roman" pitchFamily="18" charset="0"/>
                <a:cs typeface="Times New Roman" pitchFamily="18" charset="0"/>
              </a:rPr>
              <a:t>	</a:t>
            </a:r>
            <a:r>
              <a:rPr lang="ru-RU" sz="2000" dirty="0" smtClean="0"/>
              <a:t> </a:t>
            </a:r>
            <a:r>
              <a:rPr lang="ru-RU" sz="2000" dirty="0" smtClean="0">
                <a:latin typeface="Times New Roman" pitchFamily="18" charset="0"/>
                <a:cs typeface="Times New Roman" pitchFamily="18" charset="0"/>
              </a:rPr>
              <a:t>Нестабильность скорости обращения М</a:t>
            </a:r>
            <a:r>
              <a:rPr lang="ru-RU" sz="2000" baseline="-25000" dirty="0" smtClean="0">
                <a:latin typeface="Times New Roman" pitchFamily="18" charset="0"/>
                <a:cs typeface="Times New Roman" pitchFamily="18" charset="0"/>
              </a:rPr>
              <a:t>1</a:t>
            </a:r>
            <a:r>
              <a:rPr lang="ru-RU" sz="2000" dirty="0" smtClean="0">
                <a:latin typeface="Times New Roman" pitchFamily="18" charset="0"/>
                <a:cs typeface="Times New Roman" pitchFamily="18" charset="0"/>
              </a:rPr>
              <a:t> вынудила ФРС прекратить применение этого показателя в качестве ориентира при разработке своей политики и использовать вместо него скорость обращения</a:t>
            </a:r>
            <a:r>
              <a:rPr lang="ru-RU"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М</a:t>
            </a:r>
            <a:r>
              <a:rPr lang="ru-RU" sz="2000" baseline="-25000" dirty="0" smtClean="0">
                <a:latin typeface="Times New Roman" pitchFamily="18" charset="0"/>
                <a:cs typeface="Times New Roman" pitchFamily="18" charset="0"/>
              </a:rPr>
              <a:t>2</a:t>
            </a:r>
            <a:r>
              <a:rPr lang="ru-RU" sz="2000" dirty="0" smtClean="0">
                <a:latin typeface="Times New Roman" pitchFamily="18" charset="0"/>
                <a:cs typeface="Times New Roman" pitchFamily="18" charset="0"/>
              </a:rPr>
              <a:t> (которая определяется очень просто: </a:t>
            </a:r>
            <a:r>
              <a:rPr lang="en-US" sz="2000" dirty="0" smtClean="0">
                <a:latin typeface="Times New Roman" pitchFamily="18" charset="0"/>
                <a:cs typeface="Times New Roman" pitchFamily="18" charset="0"/>
              </a:rPr>
              <a:t>PQ / </a:t>
            </a:r>
            <a:r>
              <a:rPr lang="ru-RU" sz="2000" dirty="0" smtClean="0">
                <a:latin typeface="Times New Roman" pitchFamily="18" charset="0"/>
                <a:cs typeface="Times New Roman" pitchFamily="18" charset="0"/>
              </a:rPr>
              <a:t>М</a:t>
            </a:r>
            <a:r>
              <a:rPr lang="ru-RU"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Когда в 1992 году скорость обращения М</a:t>
            </a:r>
            <a:r>
              <a:rPr lang="en-US" sz="2000" baseline="-25000" dirty="0" smtClean="0">
                <a:latin typeface="Times New Roman" pitchFamily="18" charset="0"/>
                <a:cs typeface="Times New Roman" pitchFamily="18" charset="0"/>
              </a:rPr>
              <a:t>2</a:t>
            </a:r>
            <a:r>
              <a:rPr lang="ru-RU" sz="2000" dirty="0" smtClean="0">
                <a:latin typeface="Times New Roman" pitchFamily="18" charset="0"/>
                <a:cs typeface="Times New Roman" pitchFamily="18" charset="0"/>
              </a:rPr>
              <a:t> тоже</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начала отклоняться от своего долговременного тренда, ФРС отказалась от использования М</a:t>
            </a:r>
            <a:r>
              <a:rPr lang="ru-RU" sz="2000" baseline="-25000" dirty="0" smtClean="0">
                <a:latin typeface="Times New Roman" pitchFamily="18" charset="0"/>
                <a:cs typeface="Times New Roman" pitchFamily="18" charset="0"/>
              </a:rPr>
              <a:t>2</a:t>
            </a:r>
            <a:r>
              <a:rPr lang="ru-RU" sz="2000" dirty="0" smtClean="0">
                <a:latin typeface="Times New Roman" pitchFamily="18" charset="0"/>
                <a:cs typeface="Times New Roman" pitchFamily="18" charset="0"/>
              </a:rPr>
              <a:t> в качестве главного ориентира направления кредитно-денежной политики. Дилемма, вставшая 1 перед</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ФРС, описана в отчете Федерального резервного банка Кливленда следующим образом.</a:t>
            </a:r>
          </a:p>
          <a:p>
            <a:endParaRPr lang="ru-RU"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836712"/>
            <a:ext cx="8208912" cy="4955203"/>
          </a:xfrm>
          <a:prstGeom prst="rect">
            <a:avLst/>
          </a:prstGeom>
          <a:noFill/>
        </p:spPr>
        <p:txBody>
          <a:bodyPr wrap="square" rtlCol="0">
            <a:spAutoFit/>
          </a:bodyPr>
          <a:lstStyle/>
          <a:p>
            <a:r>
              <a:rPr lang="ru-RU" sz="2000" dirty="0" smtClean="0">
                <a:latin typeface="Times New Roman" pitchFamily="18" charset="0"/>
                <a:cs typeface="Times New Roman" pitchFamily="18" charset="0"/>
              </a:rPr>
              <a:t>	Переход к использованию М</a:t>
            </a:r>
            <a:r>
              <a:rPr lang="ru-RU" sz="2000" baseline="-25000" dirty="0" smtClean="0">
                <a:latin typeface="Times New Roman" pitchFamily="18" charset="0"/>
                <a:cs typeface="Times New Roman" pitchFamily="18" charset="0"/>
              </a:rPr>
              <a:t>2</a:t>
            </a:r>
            <a:r>
              <a:rPr lang="ru-RU" sz="2000" dirty="0" smtClean="0">
                <a:latin typeface="Times New Roman" pitchFamily="18" charset="0"/>
                <a:cs typeface="Times New Roman" pitchFamily="18" charset="0"/>
              </a:rPr>
              <a:t> в качестве ориентира при разработке кредитно-денежной политики потребовал лучшего понимания механизма взаимосвязи, существующей между… регулированием… процентных ставок и долгосрочной тенденцией изменения уровня цен… Наибольшая сложность возникает из-за необходимости установления оптимального уровня процентной ставки, не зная заранее, что в результате этого произойдет с ценами.</a:t>
            </a:r>
          </a:p>
          <a:p>
            <a:r>
              <a:rPr lang="ru-RU" sz="2000" dirty="0" smtClean="0">
                <a:latin typeface="Times New Roman" pitchFamily="18" charset="0"/>
                <a:cs typeface="Times New Roman" pitchFamily="18" charset="0"/>
              </a:rPr>
              <a:t>	</a:t>
            </a:r>
            <a:r>
              <a:rPr lang="ru-RU" sz="2000" dirty="0" smtClean="0"/>
              <a:t> </a:t>
            </a:r>
            <a:r>
              <a:rPr lang="ru-RU" sz="2000" dirty="0" smtClean="0">
                <a:latin typeface="Times New Roman" pitchFamily="18" charset="0"/>
                <a:cs typeface="Times New Roman" pitchFamily="18" charset="0"/>
              </a:rPr>
              <a:t>Невозможность использования денежных агрегатов в качестве "путеводной звезды" при разработке кредитно-денежной политики серьезно усложнила процесс принятия решений руководством Центральных банков. В главе 33 мы расскажем вам о том, чем было заменено предположение о неизменности скорости обращения денег в </a:t>
            </a:r>
            <a:r>
              <a:rPr lang="ru-RU" sz="2000" dirty="0" err="1" smtClean="0">
                <a:latin typeface="Times New Roman" pitchFamily="18" charset="0"/>
                <a:cs typeface="Times New Roman" pitchFamily="18" charset="0"/>
              </a:rPr>
              <a:t>постмонетаристскую</a:t>
            </a:r>
            <a:r>
              <a:rPr lang="ru-RU" sz="2000" dirty="0" smtClean="0">
                <a:latin typeface="Times New Roman" pitchFamily="18" charset="0"/>
                <a:cs typeface="Times New Roman" pitchFamily="18" charset="0"/>
              </a:rPr>
              <a:t> эпоху.</a:t>
            </a:r>
          </a:p>
          <a:p>
            <a:r>
              <a:rPr lang="ru-RU" sz="2000" dirty="0" smtClean="0"/>
              <a:t/>
            </a:r>
            <a:br>
              <a:rPr lang="ru-RU" sz="2000" dirty="0" smtClean="0"/>
            </a:br>
            <a:endParaRPr lang="ru-RU" sz="20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352928" cy="2462213"/>
          </a:xfrm>
          <a:prstGeom prst="rect">
            <a:avLst/>
          </a:prstGeom>
          <a:noFill/>
        </p:spPr>
        <p:txBody>
          <a:bodyPr wrap="square" rtlCol="0">
            <a:spAutoFit/>
          </a:bodyPr>
          <a:lstStyle/>
          <a:p>
            <a:pPr algn="ctr"/>
            <a:r>
              <a:rPr lang="ru-RU" sz="3600" b="1" dirty="0" smtClean="0">
                <a:latin typeface="Times New Roman" pitchFamily="18" charset="0"/>
                <a:cs typeface="Times New Roman" pitchFamily="18" charset="0"/>
              </a:rPr>
              <a:t>Новая классическая макроэкономика </a:t>
            </a:r>
          </a:p>
          <a:p>
            <a:endParaRPr lang="ru-RU" dirty="0" smtClean="0"/>
          </a:p>
          <a:p>
            <a:pPr algn="r"/>
            <a:endParaRPr lang="ru-RU" i="1" dirty="0" smtClean="0">
              <a:latin typeface="Times New Roman" pitchFamily="18" charset="0"/>
              <a:cs typeface="Times New Roman" pitchFamily="18" charset="0"/>
            </a:endParaRPr>
          </a:p>
          <a:p>
            <a:pPr algn="r"/>
            <a:r>
              <a:rPr lang="ru-RU" sz="1600" i="1" dirty="0" smtClean="0">
                <a:latin typeface="Times New Roman" pitchFamily="18" charset="0"/>
                <a:cs typeface="Times New Roman" pitchFamily="18" charset="0"/>
              </a:rPr>
              <a:t>Существующие </a:t>
            </a:r>
            <a:r>
              <a:rPr lang="ru-RU" sz="1600" i="1" dirty="0" err="1" smtClean="0">
                <a:latin typeface="Times New Roman" pitchFamily="18" charset="0"/>
                <a:cs typeface="Times New Roman" pitchFamily="18" charset="0"/>
              </a:rPr>
              <a:t>кейнсианские</a:t>
            </a:r>
            <a:r>
              <a:rPr lang="ru-RU" sz="1600" i="1" dirty="0" smtClean="0">
                <a:latin typeface="Times New Roman" pitchFamily="18" charset="0"/>
                <a:cs typeface="Times New Roman" pitchFamily="18" charset="0"/>
              </a:rPr>
              <a:t> макроэкономические модели не могут обеспечить точные ориентиры при разработке кредитно-денежной, фискальной или любой другой политики… Нет никакой надежды, что небольшие или даже значительные модификации этих моделей приведут к повышению их надежности.</a:t>
            </a:r>
          </a:p>
          <a:p>
            <a:pPr algn="r"/>
            <a:endParaRPr lang="ru-RU" i="1" dirty="0" smtClean="0">
              <a:latin typeface="Times New Roman" pitchFamily="18" charset="0"/>
              <a:cs typeface="Times New Roman" pitchFamily="18" charset="0"/>
            </a:endParaRPr>
          </a:p>
        </p:txBody>
      </p:sp>
      <p:pic>
        <p:nvPicPr>
          <p:cNvPr id="9219" name="Picture 3"/>
          <p:cNvPicPr>
            <a:picLocks noChangeAspect="1" noChangeArrowheads="1"/>
          </p:cNvPicPr>
          <p:nvPr/>
        </p:nvPicPr>
        <p:blipFill>
          <a:blip r:embed="rId2" cstate="print"/>
          <a:srcRect/>
          <a:stretch>
            <a:fillRect/>
          </a:stretch>
        </p:blipFill>
        <p:spPr bwMode="auto">
          <a:xfrm>
            <a:off x="611560" y="3068960"/>
            <a:ext cx="4650093" cy="348757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6084168" y="2600908"/>
            <a:ext cx="2694044" cy="4041067"/>
          </a:xfrm>
          <a:prstGeom prst="rect">
            <a:avLst/>
          </a:prstGeom>
          <a:noFill/>
          <a:ln w="9525">
            <a:noFill/>
            <a:miter lim="800000"/>
            <a:headEnd/>
            <a:tailEnd/>
          </a:ln>
        </p:spPr>
      </p:pic>
      <p:sp>
        <p:nvSpPr>
          <p:cNvPr id="6" name="TextBox 5"/>
          <p:cNvSpPr txBox="1"/>
          <p:nvPr/>
        </p:nvSpPr>
        <p:spPr>
          <a:xfrm>
            <a:off x="323528" y="2276872"/>
            <a:ext cx="3744416" cy="1200329"/>
          </a:xfrm>
          <a:prstGeom prst="rect">
            <a:avLst/>
          </a:prstGeom>
          <a:noFill/>
        </p:spPr>
        <p:txBody>
          <a:bodyPr wrap="square" rtlCol="0">
            <a:spAutoFit/>
          </a:bodyPr>
          <a:lstStyle/>
          <a:p>
            <a:r>
              <a:rPr lang="ru-RU" i="1" dirty="0" smtClean="0">
                <a:latin typeface="Times New Roman" pitchFamily="18" charset="0"/>
                <a:cs typeface="Times New Roman" pitchFamily="18" charset="0"/>
              </a:rPr>
              <a:t>Роберт Э. </a:t>
            </a:r>
            <a:r>
              <a:rPr lang="ru-RU" i="1" dirty="0" err="1" smtClean="0">
                <a:latin typeface="Times New Roman" pitchFamily="18" charset="0"/>
                <a:cs typeface="Times New Roman" pitchFamily="18" charset="0"/>
              </a:rPr>
              <a:t>Лукас-мл</a:t>
            </a:r>
            <a:r>
              <a:rPr lang="ru-RU" i="1" dirty="0" smtClean="0">
                <a:latin typeface="Times New Roman" pitchFamily="18" charset="0"/>
                <a:cs typeface="Times New Roman" pitchFamily="18" charset="0"/>
              </a:rPr>
              <a:t>.</a:t>
            </a:r>
          </a:p>
          <a:p>
            <a:r>
              <a:rPr lang="ru-RU" i="1" dirty="0" smtClean="0">
                <a:latin typeface="Times New Roman" pitchFamily="18" charset="0"/>
                <a:cs typeface="Times New Roman" pitchFamily="18" charset="0"/>
              </a:rPr>
              <a:t>Томас Дж. Сарджент</a:t>
            </a:r>
          </a:p>
          <a:p>
            <a:endParaRPr lang="ru-RU" i="1" dirty="0" smtClean="0"/>
          </a:p>
          <a:p>
            <a:endParaRPr lang="ru-RU"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08720"/>
            <a:ext cx="8496944" cy="4678204"/>
          </a:xfrm>
          <a:prstGeom prst="rect">
            <a:avLst/>
          </a:prstGeom>
          <a:noFill/>
        </p:spPr>
        <p:txBody>
          <a:bodyPr wrap="square" rtlCol="0">
            <a:spAutoFit/>
          </a:bodyPr>
          <a:lstStyle/>
          <a:p>
            <a:r>
              <a:rPr lang="ru-RU" sz="2000" dirty="0" smtClean="0">
                <a:latin typeface="Times New Roman" pitchFamily="18" charset="0"/>
                <a:cs typeface="Times New Roman" pitchFamily="18" charset="0"/>
              </a:rPr>
              <a:t>	Хотя большинство экономистов согласны с тем. что кредитно-денежная политика может повлиять на безработицу и выпуск продукции (по крайней мере в краткосрочном периоде), представители нового направления классической школы выдвинули поистине революционные предположения, далеко отстоящие от ставшего традиционным подхода. Эта теория была названа </a:t>
            </a:r>
            <a:r>
              <a:rPr lang="ru-RU" sz="2000" b="1" dirty="0" smtClean="0">
                <a:latin typeface="Times New Roman" pitchFamily="18" charset="0"/>
                <a:cs typeface="Times New Roman" pitchFamily="18" charset="0"/>
              </a:rPr>
              <a:t>новой классической макроэкономикой</a:t>
            </a:r>
            <a:r>
              <a:rPr lang="ru-RU" sz="2000" dirty="0" smtClean="0">
                <a:latin typeface="Times New Roman" pitchFamily="18" charset="0"/>
                <a:cs typeface="Times New Roman" pitchFamily="18" charset="0"/>
              </a:rPr>
              <a:t>. Основатели ее, Роберт </a:t>
            </a:r>
            <a:r>
              <a:rPr lang="ru-RU" sz="2000" dirty="0" err="1" smtClean="0">
                <a:latin typeface="Times New Roman" pitchFamily="18" charset="0"/>
                <a:cs typeface="Times New Roman" pitchFamily="18" charset="0"/>
              </a:rPr>
              <a:t>Лукас</a:t>
            </a:r>
            <a:r>
              <a:rPr lang="ru-RU" sz="2000" dirty="0" smtClean="0">
                <a:latin typeface="Times New Roman" pitchFamily="18" charset="0"/>
                <a:cs typeface="Times New Roman" pitchFamily="18" charset="0"/>
              </a:rPr>
              <a:t>, Томас Сарджент и Роберт </a:t>
            </a:r>
            <a:r>
              <a:rPr lang="ru-RU" sz="2000" dirty="0" err="1" smtClean="0">
                <a:latin typeface="Times New Roman" pitchFamily="18" charset="0"/>
                <a:cs typeface="Times New Roman" pitchFamily="18" charset="0"/>
              </a:rPr>
              <a:t>Барроу</a:t>
            </a:r>
            <a:r>
              <a:rPr lang="ru-RU" sz="2000" dirty="0" smtClean="0">
                <a:latin typeface="Times New Roman" pitchFamily="18" charset="0"/>
                <a:cs typeface="Times New Roman" pitchFamily="18" charset="0"/>
              </a:rPr>
              <a:t> . Этот подход во многом напоминает обсуждавшийся выше классический подход, в частности во взглядах на гибкость зарплаты и цен. Однако он имеет и свои особенности, например, так называемые рациональные ожидания, которые используются для объяснения явления, описанного кривой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За весомый вклад в развитие новой классической школы, и в частности за современный взгляд на теорию рациональных ожиданий, Роберт </a:t>
            </a:r>
            <a:r>
              <a:rPr lang="ru-RU" sz="2000" dirty="0" err="1" smtClean="0">
                <a:latin typeface="Times New Roman" pitchFamily="18" charset="0"/>
                <a:cs typeface="Times New Roman" pitchFamily="18" charset="0"/>
              </a:rPr>
              <a:t>Лукас</a:t>
            </a:r>
            <a:r>
              <a:rPr lang="ru-RU" sz="2000" dirty="0" smtClean="0">
                <a:latin typeface="Times New Roman" pitchFamily="18" charset="0"/>
                <a:cs typeface="Times New Roman" pitchFamily="18" charset="0"/>
              </a:rPr>
              <a:t> был удостоен Нобелевской премии в 1996 году.</a:t>
            </a:r>
          </a:p>
          <a:p>
            <a:endParaRPr lang="ru-R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764704"/>
            <a:ext cx="8352928" cy="4462760"/>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ОСНОВЫ НОВОЙ КЛАССИЧЕСКОЙ ТЕОРИИ</a:t>
            </a:r>
          </a:p>
          <a:p>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Новая классическая макроэкономика исходит из предположений о том, что цены и зарплата являются гибкими; и люди используют всю доступную им информацию. Эти два утверждения отражают суть нового классического подхода к макроэкономике.</a:t>
            </a:r>
          </a:p>
          <a:p>
            <a:r>
              <a:rPr lang="ru-RU" sz="2000" dirty="0" smtClean="0">
                <a:latin typeface="Times New Roman" pitchFamily="18" charset="0"/>
                <a:cs typeface="Times New Roman" pitchFamily="18" charset="0"/>
              </a:rPr>
              <a:t>	Первое предположение нового классического подхода основано на тезисе, выдвинутом еще представителями старой классической школы, о гибкости цен и зарплаты. Это уже знакомое вам предположение просто означает, что цены и уровень зарплаты быстро корректируются для того, чтобы уравновесить спрос и предложение.</a:t>
            </a:r>
          </a:p>
          <a:p>
            <a:r>
              <a:rPr lang="ru-RU" sz="2000" dirty="0" smtClean="0">
                <a:latin typeface="Times New Roman" pitchFamily="18" charset="0"/>
                <a:cs typeface="Times New Roman" pitchFamily="18" charset="0"/>
              </a:rPr>
              <a:t>	Второе предположение является нововведением, которое</a:t>
            </a:r>
          </a:p>
          <a:p>
            <a:r>
              <a:rPr lang="ru-RU" sz="2000" dirty="0" smtClean="0">
                <a:latin typeface="Times New Roman" pitchFamily="18" charset="0"/>
                <a:cs typeface="Times New Roman" pitchFamily="18" charset="0"/>
              </a:rPr>
              <a:t>стало возможным благодаря современным достижениям в таких областях, как статистика и теория поведения в условиях неопределенности. </a:t>
            </a:r>
            <a:endParaRPr lang="ru-R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208912" cy="6340197"/>
          </a:xfrm>
          <a:prstGeom prst="rect">
            <a:avLst/>
          </a:prstGeom>
          <a:noFill/>
        </p:spPr>
        <p:txBody>
          <a:bodyPr wrap="square" rtlCol="0">
            <a:spAutoFit/>
          </a:bodyPr>
          <a:lstStyle/>
          <a:p>
            <a:r>
              <a:rPr lang="ru-RU" sz="2000" dirty="0" smtClean="0">
                <a:latin typeface="Times New Roman" pitchFamily="18" charset="0"/>
                <a:cs typeface="Times New Roman" pitchFamily="18" charset="0"/>
              </a:rPr>
              <a:t>	Данная гипотеза гласит: люди формируют свои ожидания на основе всей доступной им информации. В соответствии с этим предположением, правительство не может обманывать людей, поскольку они хорошо информированы и имеют доступ к той же информации, что и правительство.</a:t>
            </a:r>
          </a:p>
          <a:p>
            <a:r>
              <a:rPr lang="ru-RU" sz="2000" dirty="0" smtClean="0">
                <a:latin typeface="Times New Roman" pitchFamily="18" charset="0"/>
                <a:cs typeface="Times New Roman" pitchFamily="18" charset="0"/>
              </a:rPr>
              <a:t>	Мы уже говорили о значении гибкости цен и зарплаты для макроэкономики в предыдущем разделе этой главы. Теперь давайте рассмотрим, что такое "гипотеза рациональных ожиданий".</a:t>
            </a:r>
          </a:p>
          <a:p>
            <a:endParaRPr lang="ru-RU" sz="2000"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Рациональные ожидания</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Ожидания играют важную роль в экономической жизни. Они определяют расходы инвесторов на приобретение капитальных благ, уровень расходов и сбережений потребителей. Но каким образом можно использовать ожидания в экономической теории? Новая классическая макроэкономика отвечает на этот вопрос с помощью </a:t>
            </a:r>
            <a:r>
              <a:rPr lang="ru-RU" sz="2000" b="1" dirty="0" smtClean="0">
                <a:latin typeface="Times New Roman" pitchFamily="18" charset="0"/>
                <a:cs typeface="Times New Roman" pitchFamily="18" charset="0"/>
              </a:rPr>
              <a:t>гипотезы рациональных ожиданий</a:t>
            </a:r>
            <a:r>
              <a:rPr lang="ru-RU" sz="2000" dirty="0" smtClean="0">
                <a:latin typeface="Times New Roman" pitchFamily="18" charset="0"/>
                <a:cs typeface="Times New Roman" pitchFamily="18" charset="0"/>
              </a:rPr>
              <a:t>. В соответствии с этой гипотезой, прогнозы являются беспристрастными и базируются на всей доступной информации.</a:t>
            </a:r>
          </a:p>
          <a:p>
            <a:endParaRPr lang="ru-R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80920" cy="3724096"/>
          </a:xfrm>
          <a:prstGeom prst="rect">
            <a:avLst/>
          </a:prstGeom>
          <a:noFill/>
        </p:spPr>
        <p:txBody>
          <a:bodyPr wrap="square" rtlCol="0">
            <a:spAutoFit/>
          </a:bodyPr>
          <a:lstStyle/>
          <a:p>
            <a:r>
              <a:rPr lang="ru-RU" dirty="0" smtClean="0"/>
              <a:t>	</a:t>
            </a:r>
            <a:r>
              <a:rPr lang="ru-RU" sz="2000" dirty="0" smtClean="0">
                <a:latin typeface="Times New Roman" pitchFamily="18" charset="0"/>
                <a:cs typeface="Times New Roman" pitchFamily="18" charset="0"/>
              </a:rPr>
              <a:t>Начнем с утверждения о том, что, в соответствии с гипотезой рациональных ожиданий, люди делают беспристрастные прогнозы. Более противоречивым является предположение о том, что люди используют всю доступную информацию и знания экономической теории. Это означает, что люди разбираются в том, как</a:t>
            </a:r>
            <a:r>
              <a:rPr lang="ru-RU" sz="2000" i="1" dirty="0" smtClean="0">
                <a:latin typeface="Times New Roman" pitchFamily="18" charset="0"/>
                <a:cs typeface="Times New Roman" pitchFamily="18" charset="0"/>
              </a:rPr>
              <a:t> функционирует</a:t>
            </a:r>
            <a:r>
              <a:rPr lang="ru-RU" sz="2000" dirty="0" smtClean="0">
                <a:latin typeface="Times New Roman" pitchFamily="18" charset="0"/>
                <a:cs typeface="Times New Roman" pitchFamily="18" charset="0"/>
              </a:rPr>
              <a:t> экономика и чем занимается правительство. Итак, если предположить, что Конгресс всегда значительно увеличивает расходы в год выборов, то в соответствии с теорией рациональных ожиданий, люди будут ожидать этого увеличения и поступать соответствующим образом.</a:t>
            </a:r>
          </a:p>
          <a:p>
            <a:endParaRPr lang="ru-RU" sz="2000" dirty="0" smtClean="0">
              <a:latin typeface="Times New Roman" pitchFamily="18" charset="0"/>
              <a:cs typeface="Times New Roman" pitchFamily="18" charset="0"/>
            </a:endParaRPr>
          </a:p>
          <a:p>
            <a:r>
              <a:rPr lang="ru-RU" dirty="0" smtClean="0"/>
              <a:t/>
            </a:r>
            <a:br>
              <a:rPr lang="ru-RU" dirty="0" smtClean="0"/>
            </a:br>
            <a:endParaRPr lang="ru-RU" dirty="0"/>
          </a:p>
        </p:txBody>
      </p:sp>
      <p:sp>
        <p:nvSpPr>
          <p:cNvPr id="3" name="TextBox 2"/>
          <p:cNvSpPr txBox="1"/>
          <p:nvPr/>
        </p:nvSpPr>
        <p:spPr>
          <a:xfrm>
            <a:off x="395536" y="3573016"/>
            <a:ext cx="8352928" cy="3139321"/>
          </a:xfrm>
          <a:prstGeom prst="rect">
            <a:avLst/>
          </a:prstGeom>
          <a:noFill/>
        </p:spPr>
        <p:txBody>
          <a:bodyPr wrap="square" rtlCol="0">
            <a:spAutoFit/>
          </a:bodyPr>
          <a:lstStyle/>
          <a:p>
            <a:r>
              <a:rPr lang="ru-RU" sz="2000" dirty="0" smtClean="0">
                <a:latin typeface="Times New Roman" pitchFamily="18" charset="0"/>
                <a:cs typeface="Times New Roman" pitchFamily="18" charset="0"/>
              </a:rPr>
              <a:t>Прогноз является "беспристрастным", если он не содержит систематических ошибок. Естественно, что прогноз не может всегда быть абсолютно точным – вы не можете точно предсказать, на какую сторону упадет монета при ее подбрасывании. Но вы не должны совершать "статистического греха" в виде</a:t>
            </a:r>
            <a:r>
              <a:rPr lang="ru-RU" sz="2000" i="1" dirty="0" smtClean="0">
                <a:latin typeface="Times New Roman" pitchFamily="18" charset="0"/>
                <a:cs typeface="Times New Roman" pitchFamily="18" charset="0"/>
              </a:rPr>
              <a:t> пристрастного </a:t>
            </a:r>
            <a:r>
              <a:rPr lang="ru-RU" sz="2000" dirty="0" smtClean="0">
                <a:latin typeface="Times New Roman" pitchFamily="18" charset="0"/>
                <a:cs typeface="Times New Roman" pitchFamily="18" charset="0"/>
              </a:rPr>
              <a:t>предположения, что решка выпадет в 10 или 90% случаев при подбрасывании монеты. Ваш прогноз будет</a:t>
            </a:r>
            <a:r>
              <a:rPr lang="ru-RU" sz="2000" i="1" dirty="0" smtClean="0">
                <a:latin typeface="Times New Roman" pitchFamily="18" charset="0"/>
                <a:cs typeface="Times New Roman" pitchFamily="18" charset="0"/>
              </a:rPr>
              <a:t> беспристрастным,</a:t>
            </a:r>
            <a:r>
              <a:rPr lang="ru-RU" sz="2000" dirty="0" smtClean="0">
                <a:latin typeface="Times New Roman" pitchFamily="18" charset="0"/>
                <a:cs typeface="Times New Roman" pitchFamily="18" charset="0"/>
              </a:rPr>
              <a:t> если вы предскажете, что решка выпадет в 50% случаев или что какая-то одна сторона кости выпадет в среднем в 1/6 % случаев.</a:t>
            </a:r>
          </a:p>
          <a:p>
            <a:endParaRPr lang="ru-RU" dirty="0"/>
          </a:p>
        </p:txBody>
      </p:sp>
      <p:cxnSp>
        <p:nvCxnSpPr>
          <p:cNvPr id="5" name="Прямая соединительная линия 4"/>
          <p:cNvCxnSpPr/>
          <p:nvPr/>
        </p:nvCxnSpPr>
        <p:spPr>
          <a:xfrm>
            <a:off x="467544" y="3429000"/>
            <a:ext cx="8208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36712"/>
            <a:ext cx="8424936" cy="4801314"/>
          </a:xfrm>
          <a:prstGeom prst="rect">
            <a:avLst/>
          </a:prstGeom>
          <a:noFill/>
        </p:spPr>
        <p:txBody>
          <a:bodyPr wrap="square" rtlCol="0">
            <a:spAutoFit/>
          </a:bodyPr>
          <a:lstStyle/>
          <a:p>
            <a:r>
              <a:rPr lang="ru-RU" sz="2000" i="1" dirty="0" smtClean="0">
                <a:latin typeface="Times New Roman" pitchFamily="18" charset="0"/>
                <a:cs typeface="Times New Roman" pitchFamily="18" charset="0"/>
              </a:rPr>
              <a:t>	Новое очень важное предположение новой классической макроэкономической теории состоит в том, что поскольку существуют рациональные ожидания, правительство не может обманывать людей, осуществляя какие-либо систематические мероприятия в области экономической политики.</a:t>
            </a:r>
          </a:p>
          <a:p>
            <a:endParaRPr lang="ru-RU" sz="2000" i="1"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Значение для макроэкономики</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Подход, предлагаемый в рамках новой классической макроэкономики, может быть с успехом применен во многих областях экономической теории. Здесь мы сосредоточим наше внимание на двух возможных направлениях использования этой концепции: исследовании характера рынка труда и кривой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a:t>
            </a:r>
          </a:p>
          <a:p>
            <a:endParaRPr lang="ru-RU" sz="2000" i="1"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424936" cy="6647974"/>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Безработица</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Является ли безработица добровольной или вынужденной? В главе 29 мы определили вынужденную безработицу как безработицу, возникающую в той ситуации, когда квалифицированные работники оказываются не в состоянии найти работу, за которую они могли бы получать соответствующую оплату. Вспомните, что кейнсианцы считают, что значительная часть безработных в периоды спада является вынужденно безработной.</a:t>
            </a:r>
          </a:p>
          <a:p>
            <a:r>
              <a:rPr lang="ru-RU" sz="2000" dirty="0" smtClean="0">
                <a:latin typeface="Times New Roman" pitchFamily="18" charset="0"/>
                <a:cs typeface="Times New Roman" pitchFamily="18" charset="0"/>
              </a:rPr>
              <a:t>	Новые классики, наоборот, считают, что большинство безработных являются таковыми добровольно. По их мнению, рынки труда быстро адаптируются к последствиям шоков, изменяя уровень зарплаты, восстанавливая таким образом равновесие между спросом и предложением. Безработица, по их мнению, увеличивается потому, что в периоды рецессий увеличивается число людей, ищущих более привлекательную работу, а не потому, что они вообще не могут ее найти. Люди становятся безработными, поскольку они оставляют свою прежнюю работу для поисков новой, более высокооплачиваемой, а не потому, что уровень зарплаты слишком высок, как это происходит в условиях негибкости зарплаты.</a:t>
            </a:r>
          </a:p>
          <a:p>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71582"/>
            <a:ext cx="8784976" cy="6586418"/>
          </a:xfrm>
          <a:prstGeom prst="rect">
            <a:avLst/>
          </a:prstGeom>
          <a:noFill/>
        </p:spPr>
        <p:txBody>
          <a:bodyPr wrap="square" rtlCol="0">
            <a:spAutoFit/>
          </a:bodyPr>
          <a:lstStyle/>
          <a:p>
            <a:pPr algn="ctr"/>
            <a:r>
              <a:rPr lang="ru-RU" sz="3200" b="1" dirty="0">
                <a:latin typeface="Times New Roman" pitchFamily="18" charset="0"/>
                <a:cs typeface="Times New Roman" pitchFamily="18" charset="0"/>
              </a:rPr>
              <a:t>Классическая школа и </a:t>
            </a:r>
            <a:r>
              <a:rPr lang="ru-RU" sz="3200" b="1" dirty="0" err="1">
                <a:latin typeface="Times New Roman" pitchFamily="18" charset="0"/>
                <a:cs typeface="Times New Roman" pitchFamily="18" charset="0"/>
              </a:rPr>
              <a:t>кейнсианская</a:t>
            </a:r>
            <a:r>
              <a:rPr lang="ru-RU" sz="3200" b="1" dirty="0">
                <a:latin typeface="Times New Roman" pitchFamily="18" charset="0"/>
                <a:cs typeface="Times New Roman" pitchFamily="18" charset="0"/>
              </a:rPr>
              <a:t> </a:t>
            </a:r>
            <a:r>
              <a:rPr lang="ru-RU" sz="3200" b="1" dirty="0" smtClean="0">
                <a:latin typeface="Times New Roman" pitchFamily="18" charset="0"/>
                <a:cs typeface="Times New Roman" pitchFamily="18" charset="0"/>
              </a:rPr>
              <a:t>революция</a:t>
            </a:r>
          </a:p>
          <a:p>
            <a:endParaRPr lang="ru-RU" sz="3200" dirty="0">
              <a:latin typeface="Times New Roman" pitchFamily="18" charset="0"/>
              <a:cs typeface="Times New Roman" pitchFamily="18" charset="0"/>
            </a:endParaRPr>
          </a:p>
          <a:p>
            <a:r>
              <a:rPr lang="ru-RU" sz="2400" b="1" dirty="0">
                <a:latin typeface="Times New Roman" pitchFamily="18" charset="0"/>
                <a:cs typeface="Times New Roman" pitchFamily="18" charset="0"/>
              </a:rPr>
              <a:t>Классическая </a:t>
            </a:r>
            <a:r>
              <a:rPr lang="ru-RU" sz="2400" b="1" dirty="0" smtClean="0">
                <a:latin typeface="Times New Roman" pitchFamily="18" charset="0"/>
                <a:cs typeface="Times New Roman" pitchFamily="18" charset="0"/>
              </a:rPr>
              <a:t>модель</a:t>
            </a:r>
          </a:p>
          <a:p>
            <a:endParaRPr lang="ru-RU" sz="2400" dirty="0">
              <a:latin typeface="Times New Roman" pitchFamily="18" charset="0"/>
              <a:cs typeface="Times New Roman" pitchFamily="18" charset="0"/>
            </a:endParaRPr>
          </a:p>
          <a:p>
            <a:r>
              <a:rPr lang="ru-RU"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Экономическая </a:t>
            </a:r>
            <a:r>
              <a:rPr lang="ru-RU" sz="2000" dirty="0">
                <a:latin typeface="Times New Roman" pitchFamily="18" charset="0"/>
                <a:cs typeface="Times New Roman" pitchFamily="18" charset="0"/>
              </a:rPr>
              <a:t>наука появилась два века назад, и с тех пор одним из главных вопросов, вызывающих жаркие споры, является вопрос о том, движется ли экономика к экономическому равновесию спонтанно, или этот процесс требует государственного вмешательства. Используя современную терминологию, обозначим словом «</a:t>
            </a:r>
            <a:r>
              <a:rPr lang="ru-RU" sz="2000" b="1" dirty="0">
                <a:latin typeface="Times New Roman" pitchFamily="18" charset="0"/>
                <a:cs typeface="Times New Roman" pitchFamily="18" charset="0"/>
              </a:rPr>
              <a:t>классический</a:t>
            </a:r>
            <a:r>
              <a:rPr lang="ru-RU" sz="2000" dirty="0">
                <a:latin typeface="Times New Roman" pitchFamily="18" charset="0"/>
                <a:cs typeface="Times New Roman" pitchFamily="18" charset="0"/>
              </a:rPr>
              <a:t>» те подходы, в которых основными являются силы, обеспечивающие саморегулирование экономики. Основы классического макроэкономического мышления описаны в произведения Адама Смита (1776), Жана-Батиста </a:t>
            </a:r>
            <a:r>
              <a:rPr lang="ru-RU" sz="2000" dirty="0" smtClean="0">
                <a:latin typeface="Times New Roman" pitchFamily="18" charset="0"/>
                <a:cs typeface="Times New Roman" pitchFamily="18" charset="0"/>
              </a:rPr>
              <a:t>Сэя </a:t>
            </a:r>
            <a:r>
              <a:rPr lang="ru-RU" sz="2000" dirty="0">
                <a:latin typeface="Times New Roman" pitchFamily="18" charset="0"/>
                <a:cs typeface="Times New Roman" pitchFamily="18" charset="0"/>
              </a:rPr>
              <a:t>(1803) и Джона Стюарта Милля (1848). Согласно классической экономической теории, экономика достигает равновесия благодаря гибкости цен и заработной платы. Сущность классического подхода к макроэкономике и соответствующие политические рекомендации будут рассмотрены ниже с помощью модели совокупного спроса и предложения. </a:t>
            </a:r>
          </a:p>
          <a:p>
            <a:endParaRPr lang="ru-RU"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980728"/>
            <a:ext cx="8352928" cy="5416868"/>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Иллюзорная кривая </a:t>
            </a:r>
            <a:r>
              <a:rPr lang="ru-RU" sz="2400" b="1" dirty="0" err="1" smtClean="0">
                <a:latin typeface="Times New Roman" pitchFamily="18" charset="0"/>
                <a:cs typeface="Times New Roman" pitchFamily="18" charset="0"/>
              </a:rPr>
              <a:t>Филлипса</a:t>
            </a:r>
            <a:endParaRPr lang="ru-RU" sz="2400" b="1" dirty="0" smtClean="0">
              <a:latin typeface="Times New Roman" pitchFamily="18" charset="0"/>
              <a:cs typeface="Times New Roman" pitchFamily="18" charset="0"/>
            </a:endParaRPr>
          </a:p>
          <a:p>
            <a:endParaRPr lang="ru-RU" sz="2400" b="1" dirty="0" smtClean="0">
              <a:latin typeface="Times New Roman" pitchFamily="18" charset="0"/>
              <a:cs typeface="Times New Roman" pitchFamily="18" charset="0"/>
            </a:endParaRPr>
          </a:p>
          <a:p>
            <a:r>
              <a:rPr lang="ru-RU" dirty="0" smtClean="0"/>
              <a:t>	</a:t>
            </a:r>
            <a:r>
              <a:rPr lang="ru-RU" sz="2000" dirty="0" smtClean="0">
                <a:latin typeface="Times New Roman" pitchFamily="18" charset="0"/>
                <a:cs typeface="Times New Roman" pitchFamily="18" charset="0"/>
              </a:rPr>
              <a:t>Одна из самых сложных задач любой макроэкономической теории – объяснение делового цикла. Причем сделать это нужно так, чтобы это объяснение было логичным и не противоречило другим фактам экономической жизни. Классический подход позволяет хорошо справиться с этой задачей, поскольку он хорошо согласуется с основными положениями микроэкономики, касающимися теории спроса и предложения. Проблемы возникают, когда необходимо объяснить такие важные характеристики делового цикла, как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и закон </a:t>
            </a:r>
            <a:r>
              <a:rPr lang="ru-RU" sz="2000" dirty="0" err="1" smtClean="0">
                <a:latin typeface="Times New Roman" pitchFamily="18" charset="0"/>
                <a:cs typeface="Times New Roman" pitchFamily="18" charset="0"/>
              </a:rPr>
              <a:t>Оукена</a:t>
            </a:r>
            <a:r>
              <a:rPr lang="ru-RU" sz="2000" dirty="0" smtClean="0">
                <a:latin typeface="Times New Roman" pitchFamily="18" charset="0"/>
                <a:cs typeface="Times New Roman" pitchFamily="18" charset="0"/>
              </a:rPr>
              <a:t>. Если во время спадов безработица высока, вряд ли кого-то устроит объяснение, основанное на том, что люди решили, что теперь самое время отправиться в долгосрочный отпуск. Как можно было бы с помощью подобных теорий объяснить длительную, наблюдавшуюся практически во всех странах депрессию 30-х годов или современные спады в европейской экономике?	</a:t>
            </a:r>
          </a:p>
          <a:p>
            <a:endParaRPr lang="ru-R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0728"/>
            <a:ext cx="8496944" cy="4678204"/>
          </a:xfrm>
          <a:prstGeom prst="rect">
            <a:avLst/>
          </a:prstGeom>
          <a:noFill/>
        </p:spPr>
        <p:txBody>
          <a:bodyPr wrap="square" rtlCol="0">
            <a:spAutoFit/>
          </a:bodyPr>
          <a:lstStyle/>
          <a:p>
            <a:r>
              <a:rPr lang="ru-RU" sz="2000" b="1" dirty="0" smtClean="0">
                <a:latin typeface="Times New Roman" pitchFamily="18" charset="0"/>
                <a:cs typeface="Times New Roman" pitchFamily="18" charset="0"/>
              </a:rPr>
              <a:t>Макроэкономические теории.</a:t>
            </a:r>
            <a:r>
              <a:rPr lang="ru-RU" sz="2000" dirty="0" smtClean="0">
                <a:latin typeface="Times New Roman" pitchFamily="18" charset="0"/>
                <a:cs typeface="Times New Roman" pitchFamily="18" charset="0"/>
              </a:rPr>
              <a:t> Циклические изменения уровня безработицы представляют для классиков трудноразрешимую проблему. Ранние представители этой школы использовали подход, предложенный Робертом </a:t>
            </a:r>
            <a:r>
              <a:rPr lang="ru-RU" sz="2000" dirty="0" err="1" smtClean="0">
                <a:latin typeface="Times New Roman" pitchFamily="18" charset="0"/>
                <a:cs typeface="Times New Roman" pitchFamily="18" charset="0"/>
              </a:rPr>
              <a:t>Лукасом</a:t>
            </a:r>
            <a:r>
              <a:rPr lang="ru-RU" sz="2000" dirty="0" smtClean="0">
                <a:latin typeface="Times New Roman" pitchFamily="18" charset="0"/>
                <a:cs typeface="Times New Roman" pitchFamily="18" charset="0"/>
              </a:rPr>
              <a:t>, который основывался на утверждении, что</a:t>
            </a:r>
            <a:r>
              <a:rPr lang="ru-RU" sz="2000" i="1" dirty="0" smtClean="0">
                <a:latin typeface="Times New Roman" pitchFamily="18" charset="0"/>
                <a:cs typeface="Times New Roman" pitchFamily="18" charset="0"/>
              </a:rPr>
              <a:t> ошибочное восприятие </a:t>
            </a:r>
            <a:r>
              <a:rPr lang="ru-RU" sz="2000" dirty="0" smtClean="0">
                <a:latin typeface="Times New Roman" pitchFamily="18" charset="0"/>
                <a:cs typeface="Times New Roman" pitchFamily="18" charset="0"/>
              </a:rPr>
              <a:t>событий является ключевым фактором экономических циклов. В соответствии с этим подходом, высокий</a:t>
            </a:r>
            <a:r>
              <a:rPr lang="ru-RU" sz="2000" i="1" dirty="0" smtClean="0">
                <a:latin typeface="Times New Roman" pitchFamily="18" charset="0"/>
                <a:cs typeface="Times New Roman" pitchFamily="18" charset="0"/>
              </a:rPr>
              <a:t> уровень</a:t>
            </a:r>
            <a:r>
              <a:rPr lang="ru-RU" sz="2000" dirty="0" smtClean="0">
                <a:latin typeface="Times New Roman" pitchFamily="18" charset="0"/>
                <a:cs typeface="Times New Roman" pitchFamily="18" charset="0"/>
              </a:rPr>
              <a:t> безработицы возникает потому, что у работников создается неверное представление относительно сложившихся экономических условий. Они добровольно оставляют свою прежнюю работу в надежде найти более привлекательную, однако, к</a:t>
            </a:r>
            <a:r>
              <a:rPr lang="ru-RU" sz="2000" i="1" dirty="0" smtClean="0">
                <a:latin typeface="Times New Roman" pitchFamily="18" charset="0"/>
                <a:cs typeface="Times New Roman" pitchFamily="18" charset="0"/>
              </a:rPr>
              <a:t> своему</a:t>
            </a:r>
            <a:r>
              <a:rPr lang="ru-RU" sz="2000" dirty="0" smtClean="0">
                <a:latin typeface="Times New Roman" pitchFamily="18" charset="0"/>
                <a:cs typeface="Times New Roman" pitchFamily="18" charset="0"/>
              </a:rPr>
              <a:t> удивлению, оказываются на бирже труда. Во время экономического подъема высокий уровень выпуска и низкий уровень безработицы являются следствием того, что люди начинают больше работать, переоценив реальный уровень заработной платы.</a:t>
            </a:r>
          </a:p>
          <a:p>
            <a:r>
              <a:rPr lang="ru-RU" sz="2000" dirty="0" smtClean="0">
                <a:latin typeface="Times New Roman" pitchFamily="18" charset="0"/>
                <a:cs typeface="Times New Roman" pitchFamily="18" charset="0"/>
              </a:rPr>
              <a:t>	</a:t>
            </a:r>
          </a:p>
          <a:p>
            <a:endParaRPr lang="ru-R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352928" cy="5632311"/>
          </a:xfrm>
          <a:prstGeom prst="rect">
            <a:avLst/>
          </a:prstGeom>
          <a:noFill/>
        </p:spPr>
        <p:txBody>
          <a:bodyPr wrap="square" rtlCol="0">
            <a:spAutoFit/>
          </a:bodyPr>
          <a:lstStyle/>
          <a:p>
            <a:r>
              <a:rPr lang="ru-RU" sz="2000" dirty="0" smtClean="0">
                <a:latin typeface="Times New Roman" pitchFamily="18" charset="0"/>
                <a:cs typeface="Times New Roman" pitchFamily="18" charset="0"/>
              </a:rPr>
              <a:t>	Этот же анализ может быть проиллюстрирован с помощью кривой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применяемой при изучении теории инфляции. В соответствии с классическим подходом, краткосрочная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является вертикальной при равновесном, или естественном, уровне безработицы. Это означает, что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является "двойником" классической вертикальной кривой совокупного предложения, на которой объем выпуска не зависит от величины совокупного спроса.</a:t>
            </a:r>
          </a:p>
          <a:p>
            <a:r>
              <a:rPr lang="ru-RU" sz="2000" dirty="0" smtClean="0">
                <a:latin typeface="Times New Roman" pitchFamily="18" charset="0"/>
                <a:cs typeface="Times New Roman" pitchFamily="18" charset="0"/>
              </a:rPr>
              <a:t>	Откуда же в таком случае появились реальные нисходящие </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кривые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Они являются результатом периодически допускаемых ошибок относительно размеров реальной зарплаты. Такие рассуждения приводят к созданию</a:t>
            </a:r>
            <a:r>
              <a:rPr lang="ru-RU" sz="2000" i="1" dirty="0" smtClean="0">
                <a:latin typeface="Times New Roman" pitchFamily="18" charset="0"/>
                <a:cs typeface="Times New Roman" pitchFamily="18" charset="0"/>
              </a:rPr>
              <a:t> новой классической кривой </a:t>
            </a:r>
            <a:r>
              <a:rPr lang="ru-RU" sz="2000" i="1" dirty="0" err="1" smtClean="0">
                <a:latin typeface="Times New Roman" pitchFamily="18" charset="0"/>
                <a:cs typeface="Times New Roman" pitchFamily="18" charset="0"/>
              </a:rPr>
              <a:t>Филлипса</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изображенной на рис. 5. Обозначим с помощью</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W</a:t>
            </a:r>
            <a:r>
              <a:rPr lang="en-US" sz="2000" i="1" baseline="-25000"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ожидаемые темпы изменения номинальной зарплаты и предположим, что цены растут так же быстро, как и зарплата. Если фактические темпы повышения зарплаты (</a:t>
            </a:r>
            <a:r>
              <a:rPr lang="en-US" sz="2000" dirty="0" smtClean="0">
                <a:latin typeface="Times New Roman" pitchFamily="18" charset="0"/>
                <a:cs typeface="Times New Roman" pitchFamily="18" charset="0"/>
              </a:rPr>
              <a:t>W</a:t>
            </a:r>
            <a:r>
              <a:rPr lang="ru-RU" sz="2000" dirty="0" smtClean="0">
                <a:latin typeface="Times New Roman" pitchFamily="18" charset="0"/>
                <a:cs typeface="Times New Roman" pitchFamily="18" charset="0"/>
              </a:rPr>
              <a:t>) равны ожидаемым </a:t>
            </a:r>
            <a:r>
              <a:rPr lang="ru-RU" sz="2000" i="1"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W </a:t>
            </a:r>
            <a:r>
              <a:rPr lang="ru-RU" sz="2000" i="1"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 W</a:t>
            </a:r>
            <a:r>
              <a:rPr lang="en-US" sz="2000" i="1" baseline="-25000" dirty="0" smtClean="0">
                <a:latin typeface="Times New Roman" pitchFamily="18" charset="0"/>
                <a:cs typeface="Times New Roman" pitchFamily="18" charset="0"/>
              </a:rPr>
              <a:t>t</a:t>
            </a:r>
            <a:r>
              <a:rPr lang="ru-RU" sz="2000" i="1" baseline="-25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то это никого не удивляет, никто не оказывается обманутым, и фактический уровень безработицы равен естественному. Таким образом, точка</a:t>
            </a:r>
            <a:r>
              <a:rPr lang="ru-RU" sz="2000" i="1" dirty="0" smtClean="0">
                <a:latin typeface="Times New Roman" pitchFamily="18" charset="0"/>
                <a:cs typeface="Times New Roman" pitchFamily="18" charset="0"/>
              </a:rPr>
              <a:t> А</a:t>
            </a:r>
            <a:r>
              <a:rPr lang="ru-RU" sz="2000" dirty="0" smtClean="0">
                <a:latin typeface="Times New Roman" pitchFamily="18" charset="0"/>
                <a:cs typeface="Times New Roman" pitchFamily="18" charset="0"/>
              </a:rPr>
              <a:t> соответствует ожидаемому ходу событий.</a:t>
            </a:r>
          </a:p>
          <a:p>
            <a:r>
              <a:rPr lang="ru-RU" sz="2000" dirty="0" smtClean="0">
                <a:latin typeface="Times New Roman" pitchFamily="18" charset="0"/>
                <a:cs typeface="Times New Roman" pitchFamily="18" charset="0"/>
              </a:rPr>
              <a:t>	</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92696"/>
            <a:ext cx="8136904" cy="6432530"/>
          </a:xfrm>
          <a:prstGeom prst="rect">
            <a:avLst/>
          </a:prstGeom>
          <a:noFill/>
        </p:spPr>
        <p:txBody>
          <a:bodyPr wrap="square" rtlCol="0">
            <a:spAutoFit/>
          </a:bodyPr>
          <a:lstStyle/>
          <a:p>
            <a:r>
              <a:rPr lang="ru-RU" dirty="0" smtClean="0"/>
              <a:t>	</a:t>
            </a:r>
            <a:r>
              <a:rPr lang="ru-RU" sz="2000" dirty="0" smtClean="0">
                <a:latin typeface="Times New Roman" pitchFamily="18" charset="0"/>
                <a:cs typeface="Times New Roman" pitchFamily="18" charset="0"/>
              </a:rPr>
              <a:t>Проблема состоит в том, чтобы объяснить "происхождение" точек</a:t>
            </a:r>
            <a:r>
              <a:rPr lang="ru-RU" sz="2000" i="1" dirty="0" smtClean="0">
                <a:latin typeface="Times New Roman" pitchFamily="18" charset="0"/>
                <a:cs typeface="Times New Roman" pitchFamily="18" charset="0"/>
              </a:rPr>
              <a:t> В</a:t>
            </a:r>
            <a:r>
              <a:rPr lang="ru-RU" sz="2000" dirty="0" smtClean="0">
                <a:latin typeface="Times New Roman" pitchFamily="18" charset="0"/>
                <a:cs typeface="Times New Roman" pitchFamily="18" charset="0"/>
              </a:rPr>
              <a:t> и</a:t>
            </a:r>
            <a:r>
              <a:rPr lang="ru-RU" sz="2000" i="1" dirty="0" smtClean="0">
                <a:latin typeface="Times New Roman" pitchFamily="18" charset="0"/>
                <a:cs typeface="Times New Roman" pitchFamily="18" charset="0"/>
              </a:rPr>
              <a:t> С.</a:t>
            </a:r>
            <a:r>
              <a:rPr lang="ru-RU" sz="2000" dirty="0" smtClean="0">
                <a:latin typeface="Times New Roman" pitchFamily="18" charset="0"/>
                <a:cs typeface="Times New Roman" pitchFamily="18" charset="0"/>
              </a:rPr>
              <a:t> Каждая из них появляется после очередного экономического шока. Чтобы выяснить причины появления точки</a:t>
            </a:r>
            <a:r>
              <a:rPr lang="ru-RU" sz="2000" i="1" dirty="0" smtClean="0">
                <a:latin typeface="Times New Roman" pitchFamily="18" charset="0"/>
                <a:cs typeface="Times New Roman" pitchFamily="18" charset="0"/>
              </a:rPr>
              <a:t> В,</a:t>
            </a:r>
            <a:r>
              <a:rPr lang="ru-RU" sz="2000" dirty="0" smtClean="0">
                <a:latin typeface="Times New Roman" pitchFamily="18" charset="0"/>
                <a:cs typeface="Times New Roman" pitchFamily="18" charset="0"/>
              </a:rPr>
              <a:t> предположим, что ФРС неожиданно увеличила предложение денег, что привело к непредвиденному повышению зарплаты и цен. Рабочие ошибочно воспринимают происходящие в экономике события, не зная о том, что цены растут так же быстро, как и зарплата.</a:t>
            </a:r>
          </a:p>
          <a:p>
            <a:r>
              <a:rPr lang="ru-RU" sz="2000" dirty="0" smtClean="0">
                <a:latin typeface="Times New Roman" pitchFamily="18" charset="0"/>
                <a:cs typeface="Times New Roman" pitchFamily="18" charset="0"/>
              </a:rPr>
              <a:t>	Они увеличивают предложение труда, безработица сокращается, и экономика переходит</a:t>
            </a:r>
            <a:r>
              <a:rPr lang="ru-RU"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 точку В. Вы должны сами проследить за тем, как будут развиваться события, в результате которых "появится" точка</a:t>
            </a:r>
            <a:r>
              <a:rPr lang="ru-RU" sz="2000" i="1" dirty="0" smtClean="0">
                <a:latin typeface="Times New Roman" pitchFamily="18" charset="0"/>
                <a:cs typeface="Times New Roman" pitchFamily="18" charset="0"/>
              </a:rPr>
              <a:t> С</a:t>
            </a:r>
            <a:r>
              <a:rPr lang="ru-RU" sz="2000" dirty="0" smtClean="0">
                <a:latin typeface="Times New Roman" pitchFamily="18" charset="0"/>
                <a:cs typeface="Times New Roman" pitchFamily="18" charset="0"/>
              </a:rPr>
              <a:t> при неожиданном снижении зарплаты и цен.</a:t>
            </a:r>
          </a:p>
          <a:p>
            <a:r>
              <a:rPr lang="ru-RU" sz="2000" dirty="0" smtClean="0">
                <a:latin typeface="Times New Roman" pitchFamily="18" charset="0"/>
                <a:cs typeface="Times New Roman" pitchFamily="18" charset="0"/>
              </a:rPr>
              <a:t>	Удивительно, если мы соединим отрезками точки В и С, то получим нисходящую кривую, напоминающую кривую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Таким образом, по мнению новых классиков,</a:t>
            </a:r>
            <a:r>
              <a:rPr lang="ru-RU" sz="2000" i="1" dirty="0" smtClean="0">
                <a:latin typeface="Times New Roman" pitchFamily="18" charset="0"/>
                <a:cs typeface="Times New Roman" pitchFamily="18" charset="0"/>
              </a:rPr>
              <a:t> кажущаяся или иллюзорная краткосрочная кривая </a:t>
            </a:r>
            <a:r>
              <a:rPr lang="ru-RU" sz="2000" i="1"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с отрицательным наклоном является результатом ошибочного восприятия реальной зарплаты или относительных цен.</a:t>
            </a:r>
          </a:p>
          <a:p>
            <a:endParaRPr lang="ru-RU" dirty="0" smtClean="0"/>
          </a:p>
          <a:p>
            <a:endParaRPr lang="ru-RU" dirty="0" smtClean="0"/>
          </a:p>
          <a:p>
            <a:endParaRPr lang="ru-RU" dirty="0" smtClean="0"/>
          </a:p>
          <a:p>
            <a:endParaRPr lang="ru-R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0"/>
            <a:ext cx="8208912" cy="6647974"/>
          </a:xfrm>
          <a:prstGeom prst="rect">
            <a:avLst/>
          </a:prstGeom>
          <a:noFill/>
        </p:spPr>
        <p:txBody>
          <a:bodyPr wrap="square" rtlCol="0">
            <a:spAutoFit/>
          </a:bodyPr>
          <a:lstStyle/>
          <a:p>
            <a:endParaRPr lang="ru-RU" dirty="0" smtClean="0"/>
          </a:p>
          <a:p>
            <a:r>
              <a:rPr lang="ru-RU" sz="2400" b="1" dirty="0" smtClean="0">
                <a:latin typeface="Times New Roman" pitchFamily="18" charset="0"/>
                <a:cs typeface="Times New Roman" pitchFamily="18" charset="0"/>
              </a:rPr>
              <a:t>Реальные экономические циклы</a:t>
            </a:r>
          </a:p>
          <a:p>
            <a:endParaRPr lang="ru-RU" sz="2400" b="1" dirty="0" smtClean="0">
              <a:latin typeface="Times New Roman" pitchFamily="18" charset="0"/>
              <a:cs typeface="Times New Roman" pitchFamily="18" charset="0"/>
            </a:endParaRPr>
          </a:p>
          <a:p>
            <a:r>
              <a:rPr lang="ru-RU" dirty="0" smtClean="0"/>
              <a:t>	</a:t>
            </a:r>
            <a:r>
              <a:rPr lang="ru-RU" sz="2000" dirty="0" smtClean="0">
                <a:latin typeface="Times New Roman" pitchFamily="18" charset="0"/>
                <a:cs typeface="Times New Roman" pitchFamily="18" charset="0"/>
              </a:rPr>
              <a:t>Близко примыкающим к новому классическому подходу</a:t>
            </a:r>
            <a:r>
              <a:rPr lang="ru-RU" sz="2000" b="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является еще один, основанный на гипотезе рациональных ожиданий и на предположении о совершенно конкурентных рынках , но делающий акцент на иных механизмах, а именно – теория реального экономического цикла (РЭЦ). Сторонники этого подхода считают, что появление экономических циклов связано исключительно со смещением кривой совокупного предложения. При этом они полностью игнорируют факторы спроса и, в частности роль денег.</a:t>
            </a:r>
          </a:p>
          <a:p>
            <a:r>
              <a:rPr lang="ru-RU" sz="2000" dirty="0" smtClean="0">
                <a:latin typeface="Times New Roman" pitchFamily="18" charset="0"/>
                <a:cs typeface="Times New Roman" pitchFamily="18" charset="0"/>
              </a:rPr>
              <a:t>	В соответствии с теорией РЭЦ, технологические, инвестиционные изменения или шоки на рынке предложения труда вызывают смещение вертикальной кривой</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Эти шоки затем сказываются на реальном выпуске, вызывая изменения совокупного предложения, происходящие абсолютно независимо от состояния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AD</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Подобным образом изменения уровня безработицы являются результатом изменения минимально устойчивого уровня безработицы под действием микроэкономических сил, таких как интенсивность отраслевых шоков, налоговая политика, или другие меры, осуществляемые для регулирования экономики.	</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image1"/>
          <p:cNvPicPr>
            <a:picLocks noChangeAspect="1" noChangeArrowheads="1"/>
          </p:cNvPicPr>
          <p:nvPr/>
        </p:nvPicPr>
        <p:blipFill>
          <a:blip r:embed="rId2" cstate="print"/>
          <a:srcRect/>
          <a:stretch>
            <a:fillRect/>
          </a:stretch>
        </p:blipFill>
        <p:spPr bwMode="auto">
          <a:xfrm>
            <a:off x="251520" y="188640"/>
            <a:ext cx="3816424" cy="4414389"/>
          </a:xfrm>
          <a:prstGeom prst="rect">
            <a:avLst/>
          </a:prstGeom>
          <a:noFill/>
          <a:ln w="9525">
            <a:noFill/>
            <a:miter lim="800000"/>
            <a:headEnd/>
            <a:tailEnd/>
          </a:ln>
        </p:spPr>
      </p:pic>
      <p:sp>
        <p:nvSpPr>
          <p:cNvPr id="3" name="TextBox 2"/>
          <p:cNvSpPr txBox="1"/>
          <p:nvPr/>
        </p:nvSpPr>
        <p:spPr>
          <a:xfrm>
            <a:off x="4355976" y="260648"/>
            <a:ext cx="4320480" cy="4985980"/>
          </a:xfrm>
          <a:prstGeom prst="rect">
            <a:avLst/>
          </a:prstGeom>
          <a:noFill/>
        </p:spPr>
        <p:txBody>
          <a:bodyPr wrap="square" rtlCol="0">
            <a:spAutoFit/>
          </a:bodyPr>
          <a:lstStyle/>
          <a:p>
            <a:r>
              <a:rPr lang="ru-RU" sz="2000" dirty="0" smtClean="0">
                <a:latin typeface="Times New Roman" pitchFamily="18" charset="0"/>
                <a:cs typeface="Times New Roman" pitchFamily="18" charset="0"/>
              </a:rPr>
              <a:t>В соответствии с новой классической макроэкономической теорией, настоящая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является вертикальной. Но мы можем наблюдать "кажущуюся" нисходящую краткосрочную кривую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проходящую через точки</a:t>
            </a:r>
            <a:r>
              <a:rPr lang="ru-RU" sz="2000" i="1" dirty="0" smtClean="0">
                <a:latin typeface="Times New Roman" pitchFamily="18" charset="0"/>
                <a:cs typeface="Times New Roman" pitchFamily="18" charset="0"/>
              </a:rPr>
              <a:t> В, </a:t>
            </a:r>
            <a:r>
              <a:rPr lang="en-US" sz="2000" i="1" dirty="0" smtClean="0">
                <a:latin typeface="Times New Roman" pitchFamily="18" charset="0"/>
                <a:cs typeface="Times New Roman" pitchFamily="18" charset="0"/>
              </a:rPr>
              <a:t>A</a:t>
            </a:r>
            <a:r>
              <a:rPr lang="ru-RU"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a:t>
            </a:r>
            <a:r>
              <a:rPr lang="ru-RU" sz="2000" i="1" dirty="0" smtClean="0">
                <a:latin typeface="Times New Roman" pitchFamily="18" charset="0"/>
                <a:cs typeface="Times New Roman" pitchFamily="18" charset="0"/>
              </a:rPr>
              <a:t> С.</a:t>
            </a:r>
            <a:r>
              <a:rPr lang="ru-RU" sz="2000" dirty="0" smtClean="0">
                <a:latin typeface="Times New Roman" pitchFamily="18" charset="0"/>
                <a:cs typeface="Times New Roman" pitchFamily="18" charset="0"/>
              </a:rPr>
              <a:t> Экономика оказывается в точке В тогда, когда инфляционный шок повышает номинальную зарплату выше ожидаемого уровня. Работники заблуждаются, думая, что возросла их реальная зарплата. Поэтому они начинают больше работать, и безработица сокращается. </a:t>
            </a:r>
          </a:p>
          <a:p>
            <a:endParaRPr lang="ru-RU" dirty="0"/>
          </a:p>
        </p:txBody>
      </p:sp>
      <p:sp>
        <p:nvSpPr>
          <p:cNvPr id="4" name="TextBox 3"/>
          <p:cNvSpPr txBox="1"/>
          <p:nvPr/>
        </p:nvSpPr>
        <p:spPr>
          <a:xfrm>
            <a:off x="251520" y="5229200"/>
            <a:ext cx="8640960" cy="1323439"/>
          </a:xfrm>
          <a:prstGeom prst="rect">
            <a:avLst/>
          </a:prstGeom>
          <a:noFill/>
        </p:spPr>
        <p:txBody>
          <a:bodyPr wrap="square" rtlCol="0">
            <a:spAutoFit/>
          </a:bodyPr>
          <a:lstStyle/>
          <a:p>
            <a:r>
              <a:rPr lang="ru-RU" sz="2000" dirty="0" smtClean="0">
                <a:latin typeface="Times New Roman" pitchFamily="18" charset="0"/>
                <a:cs typeface="Times New Roman" pitchFamily="18" charset="0"/>
              </a:rPr>
              <a:t>Таким образом, экономика перемещается из точки</a:t>
            </a:r>
            <a:r>
              <a:rPr lang="ru-RU" sz="2000" i="1" dirty="0" smtClean="0">
                <a:latin typeface="Times New Roman" pitchFamily="18" charset="0"/>
                <a:cs typeface="Times New Roman" pitchFamily="18" charset="0"/>
              </a:rPr>
              <a:t> А</a:t>
            </a:r>
            <a:r>
              <a:rPr lang="ru-RU" sz="2000" dirty="0" smtClean="0">
                <a:latin typeface="Times New Roman" pitchFamily="18" charset="0"/>
                <a:cs typeface="Times New Roman" pitchFamily="18" charset="0"/>
              </a:rPr>
              <a:t> в точку</a:t>
            </a:r>
            <a:r>
              <a:rPr lang="ru-RU" sz="2000" i="1" dirty="0" smtClean="0">
                <a:latin typeface="Times New Roman" pitchFamily="18" charset="0"/>
                <a:cs typeface="Times New Roman" pitchFamily="18" charset="0"/>
              </a:rPr>
              <a:t> В.</a:t>
            </a:r>
            <a:r>
              <a:rPr lang="ru-RU" sz="2000" dirty="0" smtClean="0">
                <a:latin typeface="Times New Roman" pitchFamily="18" charset="0"/>
                <a:cs typeface="Times New Roman" pitchFamily="18" charset="0"/>
              </a:rPr>
              <a:t> (Рассмотрите противоположный случай, когда работники начинают оставлять свои рабочие места, и экономика перемещается в точку С.) В результате появляется нисходящая краткосрочная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a:t>
            </a:r>
            <a:endParaRPr lang="ru-RU" sz="2000" dirty="0"/>
          </a:p>
        </p:txBody>
      </p:sp>
      <p:sp>
        <p:nvSpPr>
          <p:cNvPr id="5" name="TextBox 4"/>
          <p:cNvSpPr txBox="1"/>
          <p:nvPr/>
        </p:nvSpPr>
        <p:spPr>
          <a:xfrm>
            <a:off x="251520" y="4653136"/>
            <a:ext cx="3851920" cy="646331"/>
          </a:xfrm>
          <a:prstGeom prst="rect">
            <a:avLst/>
          </a:prstGeom>
          <a:noFill/>
        </p:spPr>
        <p:txBody>
          <a:bodyPr wrap="square" rtlCol="0">
            <a:spAutoFit/>
          </a:bodyPr>
          <a:lstStyle/>
          <a:p>
            <a:pPr algn="ctr"/>
            <a:r>
              <a:rPr lang="ru-RU" b="1" dirty="0" smtClean="0">
                <a:latin typeface="Times New Roman" pitchFamily="18" charset="0"/>
                <a:cs typeface="Times New Roman" pitchFamily="18" charset="0"/>
              </a:rPr>
              <a:t>Рис. 5. Новая классическая кривая </a:t>
            </a:r>
            <a:r>
              <a:rPr lang="ru-RU" b="1" dirty="0" err="1" smtClean="0">
                <a:latin typeface="Times New Roman" pitchFamily="18" charset="0"/>
                <a:cs typeface="Times New Roman" pitchFamily="18" charset="0"/>
              </a:rPr>
              <a:t>Филлипса</a:t>
            </a:r>
            <a:endParaRPr lang="ru-RU"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424936" cy="6863417"/>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Стимулирующая зарплата</a:t>
            </a:r>
          </a:p>
          <a:p>
            <a:endParaRPr lang="ru-RU" dirty="0" smtClean="0"/>
          </a:p>
          <a:p>
            <a:r>
              <a:rPr lang="ru-RU" sz="2000" dirty="0" smtClean="0">
                <a:latin typeface="Times New Roman" pitchFamily="18" charset="0"/>
                <a:cs typeface="Times New Roman" pitchFamily="18" charset="0"/>
              </a:rPr>
              <a:t>	Еще одним современным достижением экономической науки, соединяющим элементы классического и </a:t>
            </a:r>
            <a:r>
              <a:rPr lang="ru-RU" sz="2000" dirty="0" err="1" smtClean="0">
                <a:latin typeface="Times New Roman" pitchFamily="18" charset="0"/>
                <a:cs typeface="Times New Roman" pitchFamily="18" charset="0"/>
              </a:rPr>
              <a:t>кейнсианского</a:t>
            </a:r>
            <a:r>
              <a:rPr lang="ru-RU" sz="2000" dirty="0" smtClean="0">
                <a:latin typeface="Times New Roman" pitchFamily="18" charset="0"/>
                <a:cs typeface="Times New Roman" pitchFamily="18" charset="0"/>
              </a:rPr>
              <a:t> подходов, является так называемая </a:t>
            </a:r>
            <a:r>
              <a:rPr lang="ru-RU" sz="2000" b="1" dirty="0" smtClean="0">
                <a:latin typeface="Times New Roman" pitchFamily="18" charset="0"/>
                <a:cs typeface="Times New Roman" pitchFamily="18" charset="0"/>
              </a:rPr>
              <a:t>теория стимулирующей оплаты труда</a:t>
            </a:r>
            <a:r>
              <a:rPr lang="ru-RU" sz="2000" dirty="0" smtClean="0">
                <a:latin typeface="Times New Roman" pitchFamily="18" charset="0"/>
                <a:cs typeface="Times New Roman" pitchFamily="18" charset="0"/>
              </a:rPr>
              <a:t>. Эта концепция была разработана </a:t>
            </a:r>
            <a:r>
              <a:rPr lang="ru-RU" sz="2000" dirty="0" err="1" smtClean="0">
                <a:latin typeface="Times New Roman" pitchFamily="18" charset="0"/>
                <a:cs typeface="Times New Roman" pitchFamily="18" charset="0"/>
              </a:rPr>
              <a:t>Эдмундом</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Фелпсом</a:t>
            </a:r>
            <a:r>
              <a:rPr lang="ru-RU" sz="2000" dirty="0" smtClean="0">
                <a:latin typeface="Times New Roman" pitchFamily="18" charset="0"/>
                <a:cs typeface="Times New Roman" pitchFamily="18" charset="0"/>
              </a:rPr>
              <a:t>, Джозефом </a:t>
            </a:r>
            <a:r>
              <a:rPr lang="ru-RU" sz="2000" dirty="0" err="1" smtClean="0">
                <a:latin typeface="Times New Roman" pitchFamily="18" charset="0"/>
                <a:cs typeface="Times New Roman" pitchFamily="18" charset="0"/>
              </a:rPr>
              <a:t>Огиглицем</a:t>
            </a:r>
            <a:r>
              <a:rPr lang="ru-RU" sz="2000" dirty="0" smtClean="0">
                <a:latin typeface="Times New Roman" pitchFamily="18" charset="0"/>
                <a:cs typeface="Times New Roman" pitchFamily="18" charset="0"/>
              </a:rPr>
              <a:t>, Председателем Совета экономических консультантов при президенте Клинтоне на протяжении 1995-1997 годов, Джанет </a:t>
            </a:r>
            <a:r>
              <a:rPr lang="ru-RU" sz="2000" dirty="0" err="1" smtClean="0">
                <a:latin typeface="Times New Roman" pitchFamily="18" charset="0"/>
                <a:cs typeface="Times New Roman" pitchFamily="18" charset="0"/>
              </a:rPr>
              <a:t>Йеллен</a:t>
            </a:r>
            <a:r>
              <a:rPr lang="ru-RU" sz="2000" dirty="0" smtClean="0">
                <a:latin typeface="Times New Roman" pitchFamily="18" charset="0"/>
                <a:cs typeface="Times New Roman" pitchFamily="18" charset="0"/>
              </a:rPr>
              <a:t>, назначенной членом Совета управляющих ФРС в 1994 году, Председателем Совета экономических консультантов при Президенте Клинтоне после его избрания на второй срок. Она помогает понять жесткость реальной зарплаты и появление вынужденной безработицы, поясняя их существование тем, что предприятия пытаются удерживать зарплату на уровне, выше равновесного для того, чтобы стимулировать рост производительности труда. В соответствии с этой теорией, высокий уровень зарплаты вызывает повышение производительности. Это объясняется тем, что высокий уровень зарплаты позволяет рабочим сохранять свое здоровье (особенно в бедных странах), а также повышает их моральный дух и трудовую дисциплину, поскольку хорошие работники не стремятся сменить место работы, или потому, что с помощью высокой зарплаты можно привлечь квалифицированных специалистов.</a:t>
            </a:r>
          </a:p>
          <a:p>
            <a:endParaRPr lang="ru-R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76672"/>
            <a:ext cx="8712968" cy="5632311"/>
          </a:xfrm>
          <a:prstGeom prst="rect">
            <a:avLst/>
          </a:prstGeom>
          <a:noFill/>
        </p:spPr>
        <p:txBody>
          <a:bodyPr wrap="square" rtlCol="0">
            <a:spAutoFit/>
          </a:bodyPr>
          <a:lstStyle/>
          <a:p>
            <a:r>
              <a:rPr lang="ru-RU" sz="2000" dirty="0" smtClean="0">
                <a:latin typeface="Times New Roman" pitchFamily="18" charset="0"/>
                <a:cs typeface="Times New Roman" pitchFamily="18" charset="0"/>
              </a:rPr>
              <a:t>	Если предприятия поднимают у себя оплату труда с целью повышения производительности, у их ворот выстраиваются очереди желающих поступить к ним на работу, что приводит к появлению безработицы вынужденного ожидания.</a:t>
            </a:r>
            <a:r>
              <a:rPr lang="ru-RU" sz="2000" i="1" dirty="0" smtClean="0">
                <a:latin typeface="Times New Roman" pitchFamily="18" charset="0"/>
                <a:cs typeface="Times New Roman" pitchFamily="18" charset="0"/>
              </a:rPr>
              <a:t> Отличительной чертой той теории является то, что вынужденная безработица считается характерной и для равновесного состояния, поэтому она не исчезает со временем.</a:t>
            </a:r>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Эта концепция была обобщена в работе </a:t>
            </a:r>
            <a:r>
              <a:rPr lang="ru-RU" sz="2000" dirty="0" err="1" smtClean="0">
                <a:latin typeface="Times New Roman" pitchFamily="18" charset="0"/>
                <a:cs typeface="Times New Roman" pitchFamily="18" charset="0"/>
              </a:rPr>
              <a:t>Эдмунда</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Фелпса</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Фелпс</a:t>
            </a:r>
            <a:r>
              <a:rPr lang="ru-RU" sz="2000" dirty="0" smtClean="0">
                <a:latin typeface="Times New Roman" pitchFamily="18" charset="0"/>
                <a:cs typeface="Times New Roman" pitchFamily="18" charset="0"/>
              </a:rPr>
              <a:t> утверждает, что рост безработицы в значительной мере обусловлен значительным ослаблением стимулирующей роли оплаты труда, в результате чего происходит повышение минимально устойчивого уровня безработицы. Его выводы базируются на статистических данных, показывающих, что повышение налогов на фонд оплаты труда, рост реальных процентных ставок и энергетические шоки стали причиной увеличения безработицы в течение последних двух десятилетий. В будущем для изменения этой ситуации, по мнению </a:t>
            </a:r>
            <a:r>
              <a:rPr lang="ru-RU" sz="2000" dirty="0" err="1" smtClean="0">
                <a:latin typeface="Times New Roman" pitchFamily="18" charset="0"/>
                <a:cs typeface="Times New Roman" pitchFamily="18" charset="0"/>
              </a:rPr>
              <a:t>Фелпса</a:t>
            </a:r>
            <a:r>
              <a:rPr lang="ru-RU" sz="2000" dirty="0" smtClean="0">
                <a:latin typeface="Times New Roman" pitchFamily="18" charset="0"/>
                <a:cs typeface="Times New Roman" pitchFamily="18" charset="0"/>
              </a:rPr>
              <a:t>, необходимо преломить эти тенденции, в частности путем снижения налогов и смещения акцента с налогообложения трудовых доходов на потребление и добавленную ценность. Эта увлекательная книга долго будет предметом тщательного изучения экономистов и политиков.</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496944" cy="6340197"/>
          </a:xfrm>
          <a:prstGeom prst="rect">
            <a:avLst/>
          </a:prstGeom>
          <a:noFill/>
        </p:spPr>
        <p:txBody>
          <a:bodyPr wrap="square" rtlCol="0">
            <a:spAutoFit/>
          </a:bodyPr>
          <a:lstStyle/>
          <a:p>
            <a:r>
              <a:rPr lang="ru-RU" sz="3200" b="1" dirty="0" smtClean="0">
                <a:latin typeface="Times New Roman" pitchFamily="18" charset="0"/>
                <a:cs typeface="Times New Roman" pitchFamily="18" charset="0"/>
              </a:rPr>
              <a:t>Политические рекомендации</a:t>
            </a:r>
          </a:p>
          <a:p>
            <a:r>
              <a:rPr lang="ru-RU" sz="3200" b="1" dirty="0" smtClean="0">
                <a:latin typeface="Times New Roman" pitchFamily="18" charset="0"/>
                <a:cs typeface="Times New Roman" pitchFamily="18" charset="0"/>
              </a:rPr>
              <a:t> </a:t>
            </a:r>
          </a:p>
          <a:p>
            <a:r>
              <a:rPr lang="ru-RU" sz="2400" b="1" dirty="0" smtClean="0">
                <a:latin typeface="Times New Roman" pitchFamily="18" charset="0"/>
                <a:cs typeface="Times New Roman" pitchFamily="18" charset="0"/>
              </a:rPr>
              <a:t>Неэффективность политики</a:t>
            </a:r>
          </a:p>
          <a:p>
            <a:endParaRPr lang="ru-RU" dirty="0" smtClean="0"/>
          </a:p>
          <a:p>
            <a:r>
              <a:rPr lang="ru-RU" sz="2000" dirty="0" smtClean="0">
                <a:latin typeface="Times New Roman" pitchFamily="18" charset="0"/>
                <a:cs typeface="Times New Roman" pitchFamily="18" charset="0"/>
              </a:rPr>
              <a:t>	Новая классическая макроэкономическая теория предлагает новые подходы к экономической политике. Наиболее важный из них –  это вывод о неэффективности систематических мероприятий фискальной и кредитно-денежной политики, направленных на борьбу с безработицей. Предположим, например, что правительство начинает проводить стимулирующую политику накануне выборов. После многократного повторения подобных мероприятий люди сознательно начинают готовиться к таким мерам правительства. Они говорят себе: "Да, скоро выборы. Я знаю, что перед выборами правительство всякий раз увеличивает расходы. Но в этот раз им не удастся одурачить меня и заставить работать еще усерднее". Согласно кривой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на рис. 5, правительство пытается стимулировать экономику, чтобы она переместилась из точки</a:t>
            </a:r>
            <a:r>
              <a:rPr lang="ru-RU" sz="2000" i="1" dirty="0" smtClean="0">
                <a:latin typeface="Times New Roman" pitchFamily="18" charset="0"/>
                <a:cs typeface="Times New Roman" pitchFamily="18" charset="0"/>
              </a:rPr>
              <a:t> А</a:t>
            </a:r>
            <a:r>
              <a:rPr lang="ru-RU" sz="2000" dirty="0" smtClean="0">
                <a:latin typeface="Times New Roman" pitchFamily="18" charset="0"/>
                <a:cs typeface="Times New Roman" pitchFamily="18" charset="0"/>
              </a:rPr>
              <a:t> в точку</a:t>
            </a:r>
            <a:r>
              <a:rPr lang="ru-RU" sz="2000" i="1" dirty="0" smtClean="0">
                <a:latin typeface="Times New Roman" pitchFamily="18" charset="0"/>
                <a:cs typeface="Times New Roman" pitchFamily="18" charset="0"/>
              </a:rPr>
              <a:t> В.</a:t>
            </a:r>
            <a:r>
              <a:rPr lang="ru-RU" sz="2000" dirty="0" smtClean="0">
                <a:latin typeface="Times New Roman" pitchFamily="18" charset="0"/>
                <a:cs typeface="Times New Roman" pitchFamily="18" charset="0"/>
              </a:rPr>
              <a:t> Но поскольку люди уже готовы к подобным действиям правительства, то в конце концов экономика приходит в точку </a:t>
            </a:r>
            <a:r>
              <a:rPr lang="en-US" sz="2000" dirty="0" smtClean="0">
                <a:latin typeface="Times New Roman" pitchFamily="18" charset="0"/>
                <a:cs typeface="Times New Roman" pitchFamily="18" charset="0"/>
              </a:rPr>
              <a:t>D</a:t>
            </a:r>
            <a:r>
              <a:rPr lang="ru-RU" sz="2000" dirty="0" smtClean="0">
                <a:latin typeface="Times New Roman" pitchFamily="18" charset="0"/>
                <a:cs typeface="Times New Roman" pitchFamily="18" charset="0"/>
              </a:rPr>
              <a:t>, где уровень безработицы равен минимально устойчивому, но вот инфляция становится выше.</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24936" cy="6309420"/>
          </a:xfrm>
          <a:prstGeom prst="rect">
            <a:avLst/>
          </a:prstGeom>
          <a:noFill/>
        </p:spPr>
        <p:txBody>
          <a:bodyPr wrap="square" rtlCol="0">
            <a:spAutoFit/>
          </a:bodyPr>
          <a:lstStyle/>
          <a:p>
            <a:r>
              <a:rPr lang="ru-RU" sz="2000" i="1" dirty="0" smtClean="0">
                <a:latin typeface="Times New Roman" pitchFamily="18" charset="0"/>
                <a:cs typeface="Times New Roman" pitchFamily="18" charset="0"/>
              </a:rPr>
              <a:t>	Это </a:t>
            </a:r>
            <a:r>
              <a:rPr lang="ru-RU" sz="2000" b="1" i="1" dirty="0" smtClean="0">
                <a:latin typeface="Times New Roman" pitchFamily="18" charset="0"/>
                <a:cs typeface="Times New Roman" pitchFamily="18" charset="0"/>
              </a:rPr>
              <a:t>теорема неэффективности экономической политики </a:t>
            </a:r>
            <a:r>
              <a:rPr lang="ru-RU" sz="2000" i="1" dirty="0" smtClean="0">
                <a:latin typeface="Times New Roman" pitchFamily="18" charset="0"/>
                <a:cs typeface="Times New Roman" pitchFamily="18" charset="0"/>
              </a:rPr>
              <a:t>классической макроэкономики. Рациональные ожидания при условии гибкости цен и зарплаты не позволяют ожидаемым мероприятиям государственной политики повлиять на реальный выпуск или безработицу.</a:t>
            </a:r>
          </a:p>
          <a:p>
            <a:r>
              <a:rPr lang="ru-RU" sz="2000" dirty="0" smtClean="0">
                <a:latin typeface="Times New Roman" pitchFamily="18" charset="0"/>
                <a:cs typeface="Times New Roman" pitchFamily="18" charset="0"/>
              </a:rPr>
              <a:t>	Теорема неэффективности политики строится одновременно на двух предпосылках, рациональных ожиданиях и гибкости цен. Предположение о гибкости цен приводит к тому, что единственным способом сделать экономическую политику действенной может быть какое-то неожиданное событие, вводящее людей в заблуждение, Следовательно, предсказуемая политика не может оказать влияния на выпуск и безработицу.</a:t>
            </a:r>
          </a:p>
          <a:p>
            <a:endParaRPr lang="ru-RU" dirty="0" smtClean="0"/>
          </a:p>
          <a:p>
            <a:r>
              <a:rPr lang="ru-RU" sz="2400" b="1" dirty="0" smtClean="0">
                <a:latin typeface="Times New Roman" pitchFamily="18" charset="0"/>
                <a:cs typeface="Times New Roman" pitchFamily="18" charset="0"/>
              </a:rPr>
              <a:t>Потребность в неизменных правилах</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Выше мы описывали монетаристскую теорию о введении неизменных правил политики. Новые классики подводят под нее гораздо более прочное основание. Они делят экономическую политику на две составляющих: предсказуемую ("правило") и непредсказуемую ("действие по обстоятельствам").</a:t>
            </a:r>
          </a:p>
          <a:p>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208912" cy="5632311"/>
          </a:xfrm>
          <a:prstGeom prst="rect">
            <a:avLst/>
          </a:prstGeom>
          <a:noFill/>
        </p:spPr>
        <p:txBody>
          <a:bodyPr wrap="square" rtlCol="0">
            <a:spAutoFit/>
          </a:bodyPr>
          <a:lstStyle/>
          <a:p>
            <a:r>
              <a:rPr lang="ru-RU" sz="2400" b="1" dirty="0">
                <a:latin typeface="Times New Roman" pitchFamily="18" charset="0"/>
                <a:cs typeface="Times New Roman" pitchFamily="18" charset="0"/>
              </a:rPr>
              <a:t>Закон рынков Сэя</a:t>
            </a:r>
            <a:endParaRPr lang="ru-RU" sz="2400" dirty="0">
              <a:latin typeface="Times New Roman" pitchFamily="18" charset="0"/>
              <a:cs typeface="Times New Roman" pitchFamily="18" charset="0"/>
            </a:endParaRPr>
          </a:p>
          <a:p>
            <a:r>
              <a:rPr lang="ru-RU" dirty="0">
                <a:latin typeface="Times New Roman" pitchFamily="18" charset="0"/>
                <a:cs typeface="Times New Roman" pitchFamily="18" charset="0"/>
              </a:rPr>
              <a:t>	</a:t>
            </a:r>
            <a:endParaRPr lang="ru-RU" dirty="0" smtClean="0">
              <a:latin typeface="Times New Roman" pitchFamily="18" charset="0"/>
              <a:cs typeface="Times New Roman" pitchFamily="18" charset="0"/>
            </a:endParaRPr>
          </a:p>
          <a:p>
            <a:r>
              <a:rPr lang="ru-RU" dirty="0">
                <a:latin typeface="Times New Roman" pitchFamily="18" charset="0"/>
                <a:cs typeface="Times New Roman" pitchFamily="18" charset="0"/>
              </a:rPr>
              <a:t>	</a:t>
            </a:r>
            <a:r>
              <a:rPr lang="ru-RU" sz="2000" dirty="0" smtClean="0">
                <a:latin typeface="Times New Roman" pitchFamily="18" charset="0"/>
                <a:cs typeface="Times New Roman" pitchFamily="18" charset="0"/>
              </a:rPr>
              <a:t>До </a:t>
            </a:r>
            <a:r>
              <a:rPr lang="ru-RU" sz="2000" dirty="0">
                <a:latin typeface="Times New Roman" pitchFamily="18" charset="0"/>
                <a:cs typeface="Times New Roman" pitchFamily="18" charset="0"/>
              </a:rPr>
              <a:t>того, как в 1935 году Кейнс написал свою «Общую теорию», были представители классической школы. На мнение первых экономистов сильно повлияла Промышленная революция с ее разделением труд, накоплением капитала и расширением международной торговли. Конечно же, экономические циклы были известны уже тогда, но их рассматривали как временные самоустраняющиеся отклонения. И это подтверждалось </a:t>
            </a:r>
            <a:r>
              <a:rPr lang="ru-RU" sz="2000" b="1" dirty="0">
                <a:latin typeface="Times New Roman" pitchFamily="18" charset="0"/>
                <a:cs typeface="Times New Roman" pitchFamily="18" charset="0"/>
              </a:rPr>
              <a:t>законом рынков Сэя</a:t>
            </a:r>
            <a:r>
              <a:rPr lang="ru-RU" sz="2000" dirty="0">
                <a:latin typeface="Times New Roman" pitchFamily="18" charset="0"/>
                <a:cs typeface="Times New Roman" pitchFamily="18" charset="0"/>
              </a:rPr>
              <a:t>, французского экономиста, который разработал эту теорию в 1803 году. Закон этот гласит, что перепроизводство товаров невозможно по самой своей природе. Сегодня об этом процессе говорят так: «Предложение порождает собственный спрос». Закон Сэя можно объяснить следующим образом: между денежной экономикой и бартерным хозяйством нет существенных различий, независимо от количества продукции, производимой фабриками и заводами, и поэтому вся эта продукция может быть раскуплена рабочими. </a:t>
            </a:r>
          </a:p>
          <a:p>
            <a:endParaRPr lang="ru-RU"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424936" cy="5909310"/>
          </a:xfrm>
          <a:prstGeom prst="rect">
            <a:avLst/>
          </a:prstGeom>
          <a:noFill/>
        </p:spPr>
        <p:txBody>
          <a:bodyPr wrap="square" rtlCol="0">
            <a:spAutoFit/>
          </a:bodyPr>
          <a:lstStyle/>
          <a:p>
            <a:r>
              <a:rPr lang="ru-RU" sz="2000" dirty="0" smtClean="0">
                <a:latin typeface="Times New Roman" pitchFamily="18" charset="0"/>
                <a:cs typeface="Times New Roman" pitchFamily="18" charset="0"/>
              </a:rPr>
              <a:t>	Новые классики утверждают, что нельзя позволять правительству действовать по усмотрению. Руководство страны не в состоянии более точно предсказывать изменение конъюнктуры, чем частный сектор экономики. Поэтому к тому времени, как правительство отреагирует на произошедшие события, гибкие цены на рынках, населенных хорошо информированными покупателями и продавцами, уже адаптируются к новым условиям и обеспечат достижение эффективного равновесия спроса и предложения. И уже не нужно будет ничего предпринимать для улучшения положения дел или предотвращения безработицы, вызванной временными ошибками или шоками реального экономического цикла.</a:t>
            </a:r>
          </a:p>
          <a:p>
            <a:r>
              <a:rPr lang="ru-RU" sz="2000" dirty="0" smtClean="0">
                <a:latin typeface="Times New Roman" pitchFamily="18" charset="0"/>
                <a:cs typeface="Times New Roman" pitchFamily="18" charset="0"/>
              </a:rPr>
              <a:t>	Следовательно, государство ничего не может улучшить, оно может лишь ухудшить положение. Осуществление непредсказуемой дискреционной (по обстоятельствам) политики может породить вводящие всех в заблуждение экономические сигналы, запутать людей, нарушить их экономическое поведение и привести к ненужным потерям. По мнению новых классиков, правительство должно воздерживаться от осуществления любой дискреционной макроэкономической политики, чтобы не поднимать сбивающий всех с толку "шум".</a:t>
            </a:r>
          </a:p>
          <a:p>
            <a:endParaRPr lang="ru-RU"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568952" cy="5447645"/>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Монетаристские правила. Критика Лукаса</a:t>
            </a:r>
          </a:p>
          <a:p>
            <a:endParaRPr lang="ru-RU" sz="2400" b="1" dirty="0" smtClean="0">
              <a:latin typeface="Times New Roman" pitchFamily="18" charset="0"/>
              <a:cs typeface="Times New Roman" pitchFamily="18" charset="0"/>
            </a:endParaRPr>
          </a:p>
          <a:p>
            <a:r>
              <a:rPr lang="ru-RU" dirty="0" smtClean="0"/>
              <a:t>	</a:t>
            </a:r>
            <a:r>
              <a:rPr lang="ru-RU" sz="2000" dirty="0" smtClean="0">
                <a:latin typeface="Times New Roman" pitchFamily="18" charset="0"/>
                <a:cs typeface="Times New Roman" pitchFamily="18" charset="0"/>
              </a:rPr>
              <a:t>Показав некоторые "подводные камни", на которые наталкиваются политические деятели, новые классики обрушились с критикой на основное предположение монетаризма.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считают, что скорость обращения характеризуется значительной стабильностью. Таким образом,—заключают они, — мы можем зафиксировать</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MV</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PQ</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 номинальный ВВП, введя неизменные правила регулирования денежного обращения.</a:t>
            </a:r>
          </a:p>
          <a:p>
            <a:r>
              <a:rPr lang="ru-RU" sz="2000" dirty="0" smtClean="0">
                <a:latin typeface="Times New Roman" pitchFamily="18" charset="0"/>
                <a:cs typeface="Times New Roman" pitchFamily="18" charset="0"/>
              </a:rPr>
              <a:t>	Однако критика Лукаса, названная так в честь ее автора, экономиста из Чикаго, Роберта Лукаса, доказывает, что люди могут менять свое поведение при изменении политики. Точно также, как кажущаяся краткосрочная кривая </a:t>
            </a:r>
            <a:r>
              <a:rPr lang="ru-RU" sz="2000" dirty="0" err="1" smtClean="0">
                <a:latin typeface="Times New Roman" pitchFamily="18" charset="0"/>
                <a:cs typeface="Times New Roman" pitchFamily="18" charset="0"/>
              </a:rPr>
              <a:t>Филлипса</a:t>
            </a:r>
            <a:r>
              <a:rPr lang="ru-RU" sz="2000" dirty="0" smtClean="0">
                <a:latin typeface="Times New Roman" pitchFamily="18" charset="0"/>
                <a:cs typeface="Times New Roman" pitchFamily="18" charset="0"/>
              </a:rPr>
              <a:t> может сместиться, когда правительство, следуя рекомендациям </a:t>
            </a:r>
            <a:r>
              <a:rPr lang="ru-RU" sz="2000" dirty="0" err="1" smtClean="0">
                <a:latin typeface="Times New Roman" pitchFamily="18" charset="0"/>
                <a:cs typeface="Times New Roman" pitchFamily="18" charset="0"/>
              </a:rPr>
              <a:t>кейнсиаицев</a:t>
            </a:r>
            <a:r>
              <a:rPr lang="ru-RU" sz="2000" dirty="0" smtClean="0">
                <a:latin typeface="Times New Roman" pitchFamily="18" charset="0"/>
                <a:cs typeface="Times New Roman" pitchFamily="18" charset="0"/>
              </a:rPr>
              <a:t>, пытается манипулировать ею, так и, казалось бы, постоянная скорость обращения денег может измениться, если Центральный банк станет придерживаться правила неизменного прироста денежной массы.</a:t>
            </a:r>
          </a:p>
          <a:p>
            <a:r>
              <a:rPr lang="ru-RU" sz="2000" dirty="0" smtClean="0">
                <a:latin typeface="Times New Roman" pitchFamily="18" charset="0"/>
                <a:cs typeface="Times New Roman" pitchFamily="18" charset="0"/>
              </a:rPr>
              <a:t>	</a:t>
            </a:r>
            <a:endParaRPr lang="ru-RU"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424936" cy="6740307"/>
          </a:xfrm>
          <a:prstGeom prst="rect">
            <a:avLst/>
          </a:prstGeom>
          <a:noFill/>
        </p:spPr>
        <p:txBody>
          <a:bodyPr wrap="square" rtlCol="0">
            <a:spAutoFit/>
          </a:bodyPr>
          <a:lstStyle/>
          <a:p>
            <a:r>
              <a:rPr lang="ru-RU" sz="2000" dirty="0" smtClean="0">
                <a:latin typeface="Times New Roman" pitchFamily="18" charset="0"/>
                <a:cs typeface="Times New Roman" pitchFamily="18" charset="0"/>
              </a:rPr>
              <a:t>	Эта теория появилась в 1979-1982 годы, когда в США проводился монетаристский эксперимент, описанный в предыдущем разделе. Скорость обращения денег стала крайне нестабильной, и ФРС была вынуждена отказаться от использования денежных агрегатов при разработке кредитно-денежной политики.</a:t>
            </a:r>
          </a:p>
          <a:p>
            <a:r>
              <a:rPr lang="ru-RU" sz="2000" dirty="0" smtClean="0">
                <a:latin typeface="Times New Roman" pitchFamily="18" charset="0"/>
                <a:cs typeface="Times New Roman" pitchFamily="18" charset="0"/>
              </a:rPr>
              <a:t>	Критика Лукаса - это суровое предупреждение о том, что механизм функционирования экономики может измениться, если руководство страны будет злоупотреблять использованием закономерностей, сложившихся в прошлом.</a:t>
            </a:r>
          </a:p>
          <a:p>
            <a:endParaRPr lang="ru-RU" sz="2800" b="1" dirty="0" smtClean="0">
              <a:latin typeface="Times New Roman" pitchFamily="18" charset="0"/>
              <a:cs typeface="Times New Roman" pitchFamily="18" charset="0"/>
            </a:endParaRPr>
          </a:p>
          <a:p>
            <a:r>
              <a:rPr lang="ru-RU" sz="2800" b="1" dirty="0" smtClean="0">
                <a:latin typeface="Times New Roman" pitchFamily="18" charset="0"/>
                <a:cs typeface="Times New Roman" pitchFamily="18" charset="0"/>
              </a:rPr>
              <a:t>Суть разногласий</a:t>
            </a:r>
          </a:p>
          <a:p>
            <a:endParaRPr lang="ru-RU" sz="2000" dirty="0" smtClean="0"/>
          </a:p>
          <a:p>
            <a:r>
              <a:rPr lang="ru-RU" sz="2000" dirty="0" smtClean="0">
                <a:latin typeface="Times New Roman" pitchFamily="18" charset="0"/>
                <a:cs typeface="Times New Roman" pitchFamily="18" charset="0"/>
              </a:rPr>
              <a:t>	Новая классическая макроэкономическая теория не нашла широкой поддержки среди сторонников магистрального направления макроэкономики. В чем-то эти разногласия напоминали спор, происходивший в свое время между </a:t>
            </a:r>
            <a:r>
              <a:rPr lang="ru-RU" sz="2000" dirty="0" err="1" smtClean="0">
                <a:latin typeface="Times New Roman" pitchFamily="18" charset="0"/>
                <a:cs typeface="Times New Roman" pitchFamily="18" charset="0"/>
              </a:rPr>
              <a:t>Кейнсом</a:t>
            </a:r>
            <a:r>
              <a:rPr lang="ru-RU" sz="2000" dirty="0" smtClean="0">
                <a:latin typeface="Times New Roman" pitchFamily="18" charset="0"/>
                <a:cs typeface="Times New Roman" pitchFamily="18" charset="0"/>
              </a:rPr>
              <a:t> и представителями классической школы. Как и прежде, в центре внимания оказался вопрос о гибкости зарплаты и цен. </a:t>
            </a:r>
          </a:p>
          <a:p>
            <a:endParaRPr lang="ru-RU" sz="2000" dirty="0" smtClean="0">
              <a:latin typeface="Times New Roman" pitchFamily="18" charset="0"/>
              <a:cs typeface="Times New Roman" pitchFamily="18" charset="0"/>
            </a:endParaRPr>
          </a:p>
          <a:p>
            <a:endParaRPr lang="ru-RU" dirty="0" smtClean="0"/>
          </a:p>
          <a:p>
            <a:endParaRPr lang="ru-RU"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8064896" cy="5878532"/>
          </a:xfrm>
          <a:prstGeom prst="rect">
            <a:avLst/>
          </a:prstGeom>
          <a:noFill/>
        </p:spPr>
        <p:txBody>
          <a:bodyPr wrap="square" rtlCol="0">
            <a:spAutoFit/>
          </a:bodyPr>
          <a:lstStyle/>
          <a:p>
            <a:r>
              <a:rPr lang="ru-RU" sz="2000" i="1"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Кейнсианцы</a:t>
            </a:r>
            <a:r>
              <a:rPr lang="ru-RU" sz="2000" dirty="0" smtClean="0">
                <a:latin typeface="Times New Roman" pitchFamily="18" charset="0"/>
                <a:cs typeface="Times New Roman" pitchFamily="18" charset="0"/>
              </a:rPr>
              <a:t> указывали на многочисленные свидетельства того, что цены и особенно зарплата медленно реагируют на экономические токи, и лишь немногие экономисты считают, что рынки труда постоянно находятся в равновесии. Если отбросить предположение об абсолютной гибкости цен и зарплаты, то можно предположить, что экономическая политика в краткосрочном периоде окажет влияние на реальный сектор экономики.</a:t>
            </a:r>
          </a:p>
          <a:p>
            <a:r>
              <a:rPr lang="ru-RU" sz="2000" dirty="0" smtClean="0">
                <a:latin typeface="Times New Roman" pitchFamily="18" charset="0"/>
                <a:cs typeface="Times New Roman" pitchFamily="18" charset="0"/>
              </a:rPr>
              <a:t>	 Кроме того, многие экономисты не согласны с предположением, выдвинутым сторонниками теории рациональных ожиданий, о том, что люди действуют как суперкомпьютеры и учитывают в своих поступках самые последние прогнозы или</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данные. Эмпирические исследования поведения людей выявили множество примеров нерациональности ожиданий даже среди самых искушенных прогнозистов.</a:t>
            </a:r>
          </a:p>
          <a:p>
            <a:r>
              <a:rPr lang="ru-RU" sz="2000" dirty="0" smtClean="0">
                <a:latin typeface="Times New Roman" pitchFamily="18" charset="0"/>
                <a:cs typeface="Times New Roman" pitchFamily="18" charset="0"/>
              </a:rPr>
              <a:t>	 Наконец, критики указывают на неправдоподобные выводы, сделанные новыми классиками. По их мнению, в основе циклических колебаний лежит неправильное восприятие. </a:t>
            </a:r>
          </a:p>
          <a:p>
            <a:endParaRPr lang="ru-RU" dirty="0" smtClean="0"/>
          </a:p>
          <a:p>
            <a:endParaRPr lang="ru-RU"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92696"/>
            <a:ext cx="8496944" cy="5293757"/>
          </a:xfrm>
          <a:prstGeom prst="rect">
            <a:avLst/>
          </a:prstGeom>
          <a:noFill/>
        </p:spPr>
        <p:txBody>
          <a:bodyPr wrap="square" rtlCol="0">
            <a:spAutoFit/>
          </a:bodyPr>
          <a:lstStyle/>
          <a:p>
            <a:r>
              <a:rPr lang="ru-RU" dirty="0" smtClean="0"/>
              <a:t>	</a:t>
            </a:r>
            <a:r>
              <a:rPr lang="ru-RU" sz="2000" dirty="0" smtClean="0">
                <a:latin typeface="Times New Roman" pitchFamily="18" charset="0"/>
                <a:cs typeface="Times New Roman" pitchFamily="18" charset="0"/>
              </a:rPr>
              <a:t>Но можно ли считать, что неверное восприятие динамики реальной зарплаты и цен является заслуживающим внимания объяснением глубоких и продолжительных всплесков безработицы? Неужели на самом деле потребовалось целое десятилетие, чтобы люди поняли, каким тяжелым испытанием была Великая депрессия? И могут ли европейцы не беспокоиться о кризисе, продолжающемся с 1990 года на рынках труда?</a:t>
            </a:r>
          </a:p>
          <a:p>
            <a:r>
              <a:rPr lang="ru-RU" sz="2000" dirty="0" smtClean="0">
                <a:latin typeface="Times New Roman" pitchFamily="18" charset="0"/>
                <a:cs typeface="Times New Roman" pitchFamily="18" charset="0"/>
              </a:rPr>
              <a:t>	 Более того, каким образом можно "примирить" утверждение теоретиков о том, что циклическая безработица возникает тогда, когда работники увольняются с целью поиска более привлекательной работы, с неоспоримыми свидетельствами того, что в периоды рецессий доля уволенных среди безработных резко возрастает ? Поскольку большинство классических теорий оказываются практически непригодными для объяснения многих явлений, экономисты магистрального направления скептически относятся к возможности применения подходов, разработанных новыми классиками, для изучения краткосрочных изменений выпуска, занятости и цен.</a:t>
            </a:r>
          </a:p>
          <a:p>
            <a:endParaRPr lang="ru-RU"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208912" cy="5447645"/>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Новый синтез?</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После того как экономисты два десятилетия пытались привыкнуть к новому классическому макроэкономическому подходу, начали появляться определенные элементы синтеза старых и новых теорий. Сейчас экономисты понимают, что они должны внимательно относиться к ожиданиям. По нашему мнению, необходимо научиться различать теорию адаптивных (или «ретроспективных») и рациональных (или «перспективных») ожиданий. Концепция адаптивных ожиданий гласит, что люди формируют свои ожидания просто механически на основе ранее полученной информации. Концепция перспективных, или рациональных, ожиданий была рассмотрена выше. Концепция перспективных ожиданий имеет особое значение для понимания поведения потребителей на рынках, особенно конкурентного аукционного типа, подобного тем, которые функционируют в финансовой сфере.</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064896" cy="5909310"/>
          </a:xfrm>
          <a:prstGeom prst="rect">
            <a:avLst/>
          </a:prstGeom>
          <a:noFill/>
        </p:spPr>
        <p:txBody>
          <a:bodyPr wrap="square" rtlCol="0">
            <a:spAutoFit/>
          </a:bodyPr>
          <a:lstStyle/>
          <a:p>
            <a:r>
              <a:rPr lang="ru-RU" sz="2000" dirty="0" smtClean="0">
                <a:latin typeface="Times New Roman" pitchFamily="18" charset="0"/>
                <a:cs typeface="Times New Roman" pitchFamily="18" charset="0"/>
              </a:rPr>
              <a:t>	Некоторые </a:t>
            </a:r>
            <a:r>
              <a:rPr lang="ru-RU" sz="2000" dirty="0" err="1" smtClean="0">
                <a:latin typeface="Times New Roman" pitchFamily="18" charset="0"/>
                <a:cs typeface="Times New Roman" pitchFamily="18" charset="0"/>
              </a:rPr>
              <a:t>макроэкономисты</a:t>
            </a:r>
            <a:r>
              <a:rPr lang="ru-RU" sz="2000" dirty="0" smtClean="0">
                <a:latin typeface="Times New Roman" pitchFamily="18" charset="0"/>
                <a:cs typeface="Times New Roman" pitchFamily="18" charset="0"/>
              </a:rPr>
              <a:t> соединяют подход новых классиков к ожиданиям с </a:t>
            </a:r>
            <a:r>
              <a:rPr lang="ru-RU" sz="2000" dirty="0" err="1" smtClean="0">
                <a:latin typeface="Times New Roman" pitchFamily="18" charset="0"/>
                <a:cs typeface="Times New Roman" pitchFamily="18" charset="0"/>
              </a:rPr>
              <a:t>неокейнсианским</a:t>
            </a:r>
            <a:r>
              <a:rPr lang="ru-RU" sz="2000" dirty="0" smtClean="0">
                <a:latin typeface="Times New Roman" pitchFamily="18" charset="0"/>
                <a:cs typeface="Times New Roman" pitchFamily="18" charset="0"/>
              </a:rPr>
              <a:t> взглядом на рынки благ и труда. Этот синтез воплотился в макроэкономических моделях, использующих предположения о том, что рынки труда и товаров отличаются негибкостью зарплаты и цен; цены и количества на финансовых рынках аукционного типа быстро приспосабливаются к последствиям экономических потрясений и к изменению ожиданий; ожидания на аукционных рынках имеют перспективный характер.</a:t>
            </a:r>
          </a:p>
          <a:p>
            <a:r>
              <a:rPr lang="ru-RU" sz="2000" dirty="0" smtClean="0">
                <a:latin typeface="Times New Roman" pitchFamily="18" charset="0"/>
                <a:cs typeface="Times New Roman" pitchFamily="18" charset="0"/>
              </a:rPr>
              <a:t>	В недавно проведенных исследованиях сравнивалось поведение макроэкономических моделей, построенных на основе различных подходов к ожиданиям. Отличительной особенностью моделей с перспективными ожиданиями являются резкие "скачки" или непрекращающиеся изменения процентных ставок, курсов ценных бумаг или валютных курсов в результате серьезных политических изменений или внешних событий. Так, например, избрание президентом или премьер-министром человека, выступающего за экспансионистскую экономическую политику, может послужить для многих людей сигналом о том, что инфляция уже "на горизонте". </a:t>
            </a:r>
          </a:p>
          <a:p>
            <a:endParaRPr lang="ru-RU"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568952" cy="5909310"/>
          </a:xfrm>
          <a:prstGeom prst="rect">
            <a:avLst/>
          </a:prstGeom>
          <a:noFill/>
        </p:spPr>
        <p:txBody>
          <a:bodyPr wrap="square" rtlCol="0">
            <a:spAutoFit/>
          </a:bodyPr>
          <a:lstStyle/>
          <a:p>
            <a:r>
              <a:rPr lang="ru-RU" sz="2000" dirty="0" smtClean="0">
                <a:latin typeface="Times New Roman" pitchFamily="18" charset="0"/>
                <a:cs typeface="Times New Roman" pitchFamily="18" charset="0"/>
              </a:rPr>
              <a:t>	Такие ожидания могут привести к резкому скачку процентных ставок, сопровождающемуся обвалом рынка ценных бумаг и падением валютных курсов. Или же, если Центральный банк неожиданно изменит свое отношение к инфляции (как было в США в феврале 1994 года), это может послужить непосредственной причиной повышения процентных ставок по долгосрочным кредитам в ожидании еще большего повышения процентных ставок в будущем. Предсказание "скачков" цен отражает реально существующую особенность аукционных рынков и, таким образом, показывает ту сферу реальной экономической жизни, в которой перспективные ожидания могут оказаться очень ценными.</a:t>
            </a:r>
          </a:p>
          <a:p>
            <a:r>
              <a:rPr lang="ru-RU" sz="2000" dirty="0" smtClean="0">
                <a:latin typeface="Times New Roman" pitchFamily="18" charset="0"/>
                <a:cs typeface="Times New Roman" pitchFamily="18" charset="0"/>
              </a:rPr>
              <a:t>	На рис. 6 сравниваются мультипликаторы расходов для четырех моделей с перспективными ожиданиями и семи моделей с адаптивными ожиданиями. Обратите внимание, что мультипликаторы в моделях с перспективными ожиданиями гораздо меньше, чем в моделях с адаптивными ожиданиями.</a:t>
            </a:r>
          </a:p>
          <a:p>
            <a:r>
              <a:rPr lang="ru-RU" sz="2000" dirty="0" smtClean="0">
                <a:latin typeface="Times New Roman" pitchFamily="18" charset="0"/>
                <a:cs typeface="Times New Roman" pitchFamily="18" charset="0"/>
              </a:rPr>
              <a:t>	</a:t>
            </a:r>
            <a:r>
              <a:rPr lang="ru-RU" sz="2000" dirty="0" smtClean="0"/>
              <a:t> </a:t>
            </a:r>
            <a:r>
              <a:rPr lang="ru-RU" sz="2000" dirty="0" smtClean="0">
                <a:latin typeface="Times New Roman" pitchFamily="18" charset="0"/>
                <a:cs typeface="Times New Roman" pitchFamily="18" charset="0"/>
              </a:rPr>
              <a:t>Меньшее значение мультипликаторов в моделях с рациональными ожиданиями объясняется быстрой реакцией на изменяющуюся информацию на финансовых рынках. </a:t>
            </a:r>
          </a:p>
          <a:p>
            <a:endParaRPr lang="ru-RU"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568952" cy="6247864"/>
          </a:xfrm>
          <a:prstGeom prst="rect">
            <a:avLst/>
          </a:prstGeom>
          <a:noFill/>
        </p:spPr>
        <p:txBody>
          <a:bodyPr wrap="square" rtlCol="0">
            <a:spAutoFit/>
          </a:bodyPr>
          <a:lstStyle/>
          <a:p>
            <a:r>
              <a:rPr lang="ru-RU" sz="2000" dirty="0" smtClean="0">
                <a:latin typeface="Times New Roman" pitchFamily="18" charset="0"/>
                <a:cs typeface="Times New Roman" pitchFamily="18" charset="0"/>
              </a:rPr>
              <a:t>	Одна из причин состоит в том, что в результате проведения экспансионистской фискальной политики процентные ставки растут, как правило, быстрее в моделях с перспективными ожиданиями, поскольку люди предсказывают будущий рост объема выпуска сразу после увеличения государственных расходов. Ожидание увеличения выпуска в будущем приводит к тому, что процентные ставки поднимаются</a:t>
            </a:r>
            <a:r>
              <a:rPr lang="en-US" sz="2000" i="1" dirty="0" smtClean="0">
                <a:latin typeface="Times New Roman" pitchFamily="18" charset="0"/>
                <a:cs typeface="Times New Roman" pitchFamily="18" charset="0"/>
              </a:rPr>
              <a:t> </a:t>
            </a:r>
            <a:r>
              <a:rPr lang="ru-RU" sz="2000" i="1" dirty="0" smtClean="0">
                <a:latin typeface="Times New Roman" pitchFamily="18" charset="0"/>
                <a:cs typeface="Times New Roman" pitchFamily="18" charset="0"/>
              </a:rPr>
              <a:t>уже сегодня</a:t>
            </a:r>
            <a:r>
              <a:rPr lang="ru-RU" sz="2000" dirty="0" smtClean="0">
                <a:latin typeface="Times New Roman" pitchFamily="18" charset="0"/>
                <a:cs typeface="Times New Roman" pitchFamily="18" charset="0"/>
              </a:rPr>
              <a:t>, и поэтому в моделях с рациональными ожиданиями объемы инвестиций быстро сокращаются. Кроме того, поскольку быстрый рост процентных ставок в этих моделях является реакцией на фискальную экспансию, как правило, при использовании плавающих валютных курсов это приводит к скачку курса доллара. Повышение обменного курса доллара приводит к уменьшению чистого экспорта и ослабляет стимулы, появившиеся в результате расширения государственных расходов.</a:t>
            </a:r>
          </a:p>
          <a:p>
            <a:r>
              <a:rPr lang="ru-RU" sz="2000" i="1" dirty="0" smtClean="0">
                <a:latin typeface="Times New Roman" pitchFamily="18" charset="0"/>
                <a:cs typeface="Times New Roman" pitchFamily="18" charset="0"/>
              </a:rPr>
              <a:t>	Подход, предложенный новыми классиками, к рассмотрению многих макроэкономических проблем, принес свои плоды. Наиболее важным открытием является вывод о том, что экономика представлена рациональными рыночными субъектами, которые чутко реагируют на изменения политики правительства, а иногда и предвосхищающее. Эта реакция и ответные меры могут серьезно изменить ход экономических процессов и снизить результативность регулирующих мер правительства.</a:t>
            </a:r>
            <a:endParaRPr lang="ru-RU" sz="20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a:stretch>
            <a:fillRect/>
          </a:stretch>
        </p:blipFill>
        <p:spPr bwMode="auto">
          <a:xfrm>
            <a:off x="323528" y="188639"/>
            <a:ext cx="4824536" cy="4606003"/>
          </a:xfrm>
          <a:prstGeom prst="rect">
            <a:avLst/>
          </a:prstGeom>
          <a:noFill/>
          <a:ln w="9525">
            <a:noFill/>
            <a:miter lim="800000"/>
            <a:headEnd/>
            <a:tailEnd/>
          </a:ln>
        </p:spPr>
      </p:pic>
      <p:sp>
        <p:nvSpPr>
          <p:cNvPr id="3" name="TextBox 2"/>
          <p:cNvSpPr txBox="1"/>
          <p:nvPr/>
        </p:nvSpPr>
        <p:spPr>
          <a:xfrm>
            <a:off x="5436096" y="332656"/>
            <a:ext cx="3312368" cy="5324535"/>
          </a:xfrm>
          <a:prstGeom prst="rect">
            <a:avLst/>
          </a:prstGeom>
          <a:noFill/>
        </p:spPr>
        <p:txBody>
          <a:bodyPr wrap="square" rtlCol="0">
            <a:spAutoFit/>
          </a:bodyPr>
          <a:lstStyle/>
          <a:p>
            <a:r>
              <a:rPr lang="ru-RU" sz="2000" dirty="0" smtClean="0">
                <a:latin typeface="Times New Roman" pitchFamily="18" charset="0"/>
                <a:cs typeface="Times New Roman" pitchFamily="18" charset="0"/>
              </a:rPr>
              <a:t>Чем отличаются мультипликаторы расходов в моделях с адаптивными (или ретроспективными) и с рациональными (или перспективными) ожиданиям. Поскольку рост процентных ставок ведет к вытеснению внутренних инвестиций, а изменение валютных курсов оказывает влияние на величину чистого экспорта, более быстрое приспособление происходит в моделях с перспективными ожиданиями. </a:t>
            </a:r>
            <a:endParaRPr lang="ru-RU" sz="2000" dirty="0">
              <a:latin typeface="Times New Roman" pitchFamily="18" charset="0"/>
              <a:cs typeface="Times New Roman" pitchFamily="18" charset="0"/>
            </a:endParaRPr>
          </a:p>
        </p:txBody>
      </p:sp>
      <p:sp>
        <p:nvSpPr>
          <p:cNvPr id="4" name="TextBox 3"/>
          <p:cNvSpPr txBox="1"/>
          <p:nvPr/>
        </p:nvSpPr>
        <p:spPr>
          <a:xfrm>
            <a:off x="179512" y="4869160"/>
            <a:ext cx="5184576" cy="923330"/>
          </a:xfrm>
          <a:prstGeom prst="rect">
            <a:avLst/>
          </a:prstGeom>
          <a:noFill/>
        </p:spPr>
        <p:txBody>
          <a:bodyPr wrap="square" rtlCol="0">
            <a:spAutoFit/>
          </a:bodyPr>
          <a:lstStyle/>
          <a:p>
            <a:pPr algn="ctr"/>
            <a:r>
              <a:rPr lang="ru-RU" b="1" dirty="0" smtClean="0">
                <a:latin typeface="Times New Roman" pitchFamily="18" charset="0"/>
                <a:cs typeface="Times New Roman" pitchFamily="18" charset="0"/>
              </a:rPr>
              <a:t>Рис. 6. Сравнение мультипликаторов в моделях с перспективными и ретроспективными ожиданиями</a:t>
            </a:r>
            <a:endParaRPr lang="ru-RU" b="1" dirty="0">
              <a:latin typeface="Times New Roman" pitchFamily="18" charset="0"/>
              <a:cs typeface="Times New Roman" pitchFamily="18" charset="0"/>
            </a:endParaRPr>
          </a:p>
        </p:txBody>
      </p:sp>
      <p:sp>
        <p:nvSpPr>
          <p:cNvPr id="5" name="TextBox 4"/>
          <p:cNvSpPr txBox="1"/>
          <p:nvPr/>
        </p:nvSpPr>
        <p:spPr>
          <a:xfrm>
            <a:off x="611560" y="5873115"/>
            <a:ext cx="7992888" cy="984885"/>
          </a:xfrm>
          <a:prstGeom prst="rect">
            <a:avLst/>
          </a:prstGeom>
          <a:noFill/>
        </p:spPr>
        <p:txBody>
          <a:bodyPr wrap="square" rtlCol="0">
            <a:spAutoFit/>
          </a:bodyPr>
          <a:lstStyle/>
          <a:p>
            <a:r>
              <a:rPr lang="ru-RU" sz="2000" dirty="0" smtClean="0">
                <a:latin typeface="Times New Roman" pitchFamily="18" charset="0"/>
                <a:cs typeface="Times New Roman" pitchFamily="18" charset="0"/>
              </a:rPr>
              <a:t>Мультипликаторы расходов в этих моделях гораздо меньше, чем в тех, что были построены, исходя из теории адаптивных ожиданий.</a:t>
            </a:r>
          </a:p>
          <a:p>
            <a:endParaRPr lang="ru-RU" dirty="0"/>
          </a:p>
        </p:txBody>
      </p:sp>
      <p:sp>
        <p:nvSpPr>
          <p:cNvPr id="6" name="TextBox 5"/>
          <p:cNvSpPr txBox="1"/>
          <p:nvPr/>
        </p:nvSpPr>
        <p:spPr>
          <a:xfrm>
            <a:off x="3059832" y="692696"/>
            <a:ext cx="2016224" cy="307777"/>
          </a:xfrm>
          <a:prstGeom prst="rect">
            <a:avLst/>
          </a:prstGeom>
          <a:noFill/>
        </p:spPr>
        <p:txBody>
          <a:bodyPr wrap="square" rtlCol="0">
            <a:spAutoFit/>
          </a:bodyPr>
          <a:lstStyle/>
          <a:p>
            <a:r>
              <a:rPr lang="ru-RU" sz="1400" b="1" dirty="0" smtClean="0">
                <a:latin typeface="+mj-lt"/>
              </a:rPr>
              <a:t>Адаптивные ожидания</a:t>
            </a:r>
            <a:endParaRPr lang="ru-RU" sz="1400" b="1" dirty="0">
              <a:latin typeface="+mj-lt"/>
            </a:endParaRPr>
          </a:p>
        </p:txBody>
      </p:sp>
      <p:sp>
        <p:nvSpPr>
          <p:cNvPr id="7" name="TextBox 6"/>
          <p:cNvSpPr txBox="1"/>
          <p:nvPr/>
        </p:nvSpPr>
        <p:spPr>
          <a:xfrm>
            <a:off x="2267744" y="2636912"/>
            <a:ext cx="2448272" cy="307777"/>
          </a:xfrm>
          <a:prstGeom prst="rect">
            <a:avLst/>
          </a:prstGeom>
          <a:noFill/>
        </p:spPr>
        <p:txBody>
          <a:bodyPr wrap="square" rtlCol="0">
            <a:spAutoFit/>
          </a:bodyPr>
          <a:lstStyle/>
          <a:p>
            <a:r>
              <a:rPr lang="ru-RU" sz="1400" b="1" dirty="0" smtClean="0"/>
              <a:t>Рациональные ожидания</a:t>
            </a:r>
            <a:endParaRPr lang="ru-RU" sz="1400" b="1" dirty="0"/>
          </a:p>
        </p:txBody>
      </p:sp>
      <p:sp>
        <p:nvSpPr>
          <p:cNvPr id="8" name="TextBox 7"/>
          <p:cNvSpPr txBox="1"/>
          <p:nvPr/>
        </p:nvSpPr>
        <p:spPr>
          <a:xfrm>
            <a:off x="2483768" y="4437112"/>
            <a:ext cx="3024336" cy="307777"/>
          </a:xfrm>
          <a:prstGeom prst="rect">
            <a:avLst/>
          </a:prstGeom>
          <a:noFill/>
        </p:spPr>
        <p:txBody>
          <a:bodyPr wrap="square" rtlCol="0">
            <a:spAutoFit/>
          </a:bodyPr>
          <a:lstStyle/>
          <a:p>
            <a:r>
              <a:rPr lang="ru-RU" sz="1400" b="1" dirty="0" smtClean="0"/>
              <a:t>Последующие годы</a:t>
            </a:r>
            <a:endParaRPr lang="ru-RU" sz="1400" b="1" dirty="0"/>
          </a:p>
        </p:txBody>
      </p:sp>
      <p:sp>
        <p:nvSpPr>
          <p:cNvPr id="9" name="TextBox 8"/>
          <p:cNvSpPr txBox="1"/>
          <p:nvPr/>
        </p:nvSpPr>
        <p:spPr>
          <a:xfrm>
            <a:off x="323528" y="332656"/>
            <a:ext cx="830997" cy="3312368"/>
          </a:xfrm>
          <a:prstGeom prst="rect">
            <a:avLst/>
          </a:prstGeom>
          <a:noFill/>
        </p:spPr>
        <p:txBody>
          <a:bodyPr vert="vert270" wrap="square" rtlCol="0">
            <a:spAutoFit/>
          </a:bodyPr>
          <a:lstStyle/>
          <a:p>
            <a:pPr algn="ctr"/>
            <a:r>
              <a:rPr lang="ru-RU" sz="1400" b="1" dirty="0" smtClean="0"/>
              <a:t>Мультипликатор расходов (увеличение ВВП в результате увеличения государственных расходов</a:t>
            </a:r>
            <a:endParaRPr lang="ru-RU" sz="1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836712"/>
            <a:ext cx="8424936" cy="5324535"/>
          </a:xfrm>
          <a:prstGeom prst="rect">
            <a:avLst/>
          </a:prstGeom>
          <a:noFill/>
        </p:spPr>
        <p:txBody>
          <a:bodyPr wrap="square" rtlCol="0">
            <a:spAutoFit/>
          </a:bodyPr>
          <a:lstStyle/>
          <a:p>
            <a:r>
              <a:rPr lang="ru-RU" sz="2000" dirty="0" smtClean="0">
                <a:latin typeface="Times New Roman" pitchFamily="18" charset="0"/>
                <a:cs typeface="Times New Roman" pitchFamily="18" charset="0"/>
              </a:rPr>
              <a:t>	Даже </a:t>
            </a:r>
            <a:r>
              <a:rPr lang="ru-RU" sz="2000" dirty="0">
                <a:latin typeface="Times New Roman" pitchFamily="18" charset="0"/>
                <a:cs typeface="Times New Roman" pitchFamily="18" charset="0"/>
              </a:rPr>
              <a:t>такие выдающиеся экономисты как Д. </a:t>
            </a:r>
            <a:r>
              <a:rPr lang="ru-RU" sz="2000" dirty="0" err="1">
                <a:latin typeface="Times New Roman" pitchFamily="18" charset="0"/>
                <a:cs typeface="Times New Roman" pitchFamily="18" charset="0"/>
              </a:rPr>
              <a:t>Рикардо</a:t>
            </a:r>
            <a:r>
              <a:rPr lang="ru-RU" sz="2000" dirty="0">
                <a:latin typeface="Times New Roman" pitchFamily="18" charset="0"/>
                <a:cs typeface="Times New Roman" pitchFamily="18" charset="0"/>
              </a:rPr>
              <a:t> (1817), Дж. С. Милль (1848), А. Маршалл (1890), принадлежавшие к классической школе, считали, что перепроизводство в принципе невозможно. Даже во времени Великой депрессии, когда безработица в США охватила четвертую часть работоспособного населения, знаменитый экономист А.С. </a:t>
            </a:r>
            <a:r>
              <a:rPr lang="ru-RU" sz="2000" dirty="0" err="1" smtClean="0">
                <a:latin typeface="Times New Roman" pitchFamily="18" charset="0"/>
                <a:cs typeface="Times New Roman" pitchFamily="18" charset="0"/>
              </a:rPr>
              <a:t>Пигу</a:t>
            </a:r>
            <a:r>
              <a:rPr lang="ru-RU" sz="2000" dirty="0" smtClean="0">
                <a:latin typeface="Times New Roman" pitchFamily="18" charset="0"/>
                <a:cs typeface="Times New Roman" pitchFamily="18" charset="0"/>
              </a:rPr>
              <a:t> </a:t>
            </a:r>
            <a:r>
              <a:rPr lang="ru-RU" sz="2000" dirty="0">
                <a:latin typeface="Times New Roman" pitchFamily="18" charset="0"/>
                <a:cs typeface="Times New Roman" pitchFamily="18" charset="0"/>
              </a:rPr>
              <a:t>писал: «Тенденция к достижению полной занятости сохранится даже в условиях свободной конкуренции. Безработица же существует из-за различных трений, которые препятствуют мгновенной корректировке уровня заработной платы и цен». </a:t>
            </a:r>
          </a:p>
          <a:p>
            <a:r>
              <a:rPr lang="ru-RU" sz="2000" dirty="0">
                <a:latin typeface="Times New Roman" pitchFamily="18" charset="0"/>
                <a:cs typeface="Times New Roman" pitchFamily="18" charset="0"/>
              </a:rPr>
              <a:t>	Итак, в основе классического подхода лежало убеждение в том, что цены и заработная плата являются достаточно гибкими для того, чтобы рынки могли быстро «расчищаться». В случае если эта корректировка происходит быстро, то период времени, когда цены проявляют «закостенелость», оказывается настолько коротким, что им можно пренебречь. Экономисты-классики полагали, что экономика всегда функционирует в условиях полной занятости или на уровне потенциального выпуска.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640960" cy="8710077"/>
          </a:xfrm>
          <a:prstGeom prst="rect">
            <a:avLst/>
          </a:prstGeom>
          <a:noFill/>
        </p:spPr>
        <p:txBody>
          <a:bodyPr wrap="square" rtlCol="0">
            <a:spAutoFit/>
          </a:bodyPr>
          <a:lstStyle/>
          <a:p>
            <a:pPr algn="ctr"/>
            <a:r>
              <a:rPr lang="ru-RU" sz="3600" b="1" dirty="0" smtClean="0">
                <a:latin typeface="Times New Roman" pitchFamily="18" charset="0"/>
                <a:cs typeface="Times New Roman" pitchFamily="18" charset="0"/>
              </a:rPr>
              <a:t>Ультра – классицизм: теория экономики предложения</a:t>
            </a:r>
          </a:p>
          <a:p>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	После окончания второй мировой войны и до 1980 года экономическая политика была сосредоточена на необходимости обуздания инфляции и безработицы. Как только увеличивалась безработица, либералы начинали призывать к сокращению налогов или ослаблению кредитно-денежных ограничений. Когда же возникала угроза инфляции, консерваторы прописывали экономике "горькое лекарство" в виде ужесточения мер кредитно-денежной политики или уменьшения расходов.</a:t>
            </a:r>
          </a:p>
          <a:p>
            <a:r>
              <a:rPr lang="ru-RU" sz="2000" dirty="0" smtClean="0">
                <a:latin typeface="Times New Roman" pitchFamily="18" charset="0"/>
                <a:cs typeface="Times New Roman" pitchFamily="18" charset="0"/>
              </a:rPr>
              <a:t>	К концу 70-х годов критики общепринятого макроэкономического подходя начали заявлять, что экономическая политика стала излишне ориентированной ни краткосрочное управление совокупным спросом.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предложили правило постоянного прироста денежной массы, в то время как новые классики считали, что правительство дестабилизирует экономику, используя меры дискреционной стабилизационной политики. Некоторые критики, включая ортодоксальных экономистов-консерваторов, настаивали на возвращении к более традиционной политике сбалансированного бюджета и "выдавливания" инфляции из экономики.</a:t>
            </a:r>
          </a:p>
          <a:p>
            <a:endParaRPr lang="ru-RU" sz="2000" dirty="0" smtClean="0">
              <a:latin typeface="Times New Roman" pitchFamily="18" charset="0"/>
              <a:cs typeface="Times New Roman" pitchFamily="18" charset="0"/>
            </a:endParaRPr>
          </a:p>
          <a:p>
            <a:pPr algn="ctr"/>
            <a:endParaRPr lang="ru-RU" sz="3600" b="1" dirty="0" smtClean="0">
              <a:latin typeface="Times New Roman" pitchFamily="18" charset="0"/>
              <a:cs typeface="Times New Roman" pitchFamily="18" charset="0"/>
            </a:endParaRPr>
          </a:p>
          <a:p>
            <a:pPr algn="ctr"/>
            <a:r>
              <a:rPr lang="ru-RU" sz="3600" b="1" dirty="0" smtClean="0">
                <a:latin typeface="Times New Roman" pitchFamily="18" charset="0"/>
                <a:cs typeface="Times New Roman" pitchFamily="18" charset="0"/>
              </a:rPr>
              <a:t/>
            </a:r>
            <a:br>
              <a:rPr lang="ru-RU" sz="3600" b="1" dirty="0" smtClean="0">
                <a:latin typeface="Times New Roman" pitchFamily="18" charset="0"/>
                <a:cs typeface="Times New Roman" pitchFamily="18" charset="0"/>
              </a:rPr>
            </a:br>
            <a:endParaRPr lang="ru-RU" sz="3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352928" cy="5909310"/>
          </a:xfrm>
          <a:prstGeom prst="rect">
            <a:avLst/>
          </a:prstGeom>
          <a:noFill/>
        </p:spPr>
        <p:txBody>
          <a:bodyPr wrap="square" rtlCol="0">
            <a:spAutoFit/>
          </a:bodyPr>
          <a:lstStyle/>
          <a:p>
            <a:r>
              <a:rPr lang="ru-RU" dirty="0" smtClean="0"/>
              <a:t>	</a:t>
            </a:r>
            <a:r>
              <a:rPr lang="ru-RU" sz="2000" dirty="0" smtClean="0">
                <a:latin typeface="Times New Roman" pitchFamily="18" charset="0"/>
                <a:cs typeface="Times New Roman" pitchFamily="18" charset="0"/>
              </a:rPr>
              <a:t>В начале 80-х годов еще одна группа присоединилась к дискуссии. Эта школа, известная как школа </a:t>
            </a:r>
            <a:r>
              <a:rPr lang="ru-RU" sz="2000" b="1" dirty="0" smtClean="0">
                <a:latin typeface="Times New Roman" pitchFamily="18" charset="0"/>
                <a:cs typeface="Times New Roman" pitchFamily="18" charset="0"/>
              </a:rPr>
              <a:t>экономики предложения</a:t>
            </a:r>
            <a:r>
              <a:rPr lang="ru-RU" sz="2000" dirty="0" smtClean="0">
                <a:latin typeface="Times New Roman" pitchFamily="18" charset="0"/>
                <a:cs typeface="Times New Roman" pitchFamily="18" charset="0"/>
              </a:rPr>
              <a:t>, уделяла большое внимание стимулам к труду и сбережениям, а также предлагала значительное снижение налогов для ускорения экономического роста и темпов повышения производительности. Рекомендации теории экономики предложения активно применялись Президентом Рейганом в США (1981-1989) и премьер-министром </a:t>
            </a:r>
            <a:r>
              <a:rPr lang="ru-RU" sz="2000" dirty="0" err="1" smtClean="0">
                <a:latin typeface="Times New Roman" pitchFamily="18" charset="0"/>
                <a:cs typeface="Times New Roman" pitchFamily="18" charset="0"/>
              </a:rPr>
              <a:t>Тетчср</a:t>
            </a:r>
            <a:r>
              <a:rPr lang="ru-RU" sz="2000" dirty="0" smtClean="0">
                <a:latin typeface="Times New Roman" pitchFamily="18" charset="0"/>
                <a:cs typeface="Times New Roman" pitchFamily="18" charset="0"/>
              </a:rPr>
              <a:t> в Великобритании (1979-1990). Кандидат в президенты на выборах 1996 года от республиканцев Боб </a:t>
            </a:r>
            <a:r>
              <a:rPr lang="ru-RU" sz="2000" dirty="0" err="1" smtClean="0">
                <a:latin typeface="Times New Roman" pitchFamily="18" charset="0"/>
                <a:cs typeface="Times New Roman" pitchFamily="18" charset="0"/>
              </a:rPr>
              <a:t>Доул</a:t>
            </a:r>
            <a:r>
              <a:rPr lang="ru-RU" sz="2000" dirty="0" smtClean="0">
                <a:latin typeface="Times New Roman" pitchFamily="18" charset="0"/>
                <a:cs typeface="Times New Roman" pitchFamily="18" charset="0"/>
              </a:rPr>
              <a:t> в основу своей предвыборной программы положил предложенное сторонниками теории экономики предложения значительное сокращение налогом.</a:t>
            </a:r>
          </a:p>
          <a:p>
            <a:endParaRPr lang="ru-RU" dirty="0" smtClean="0"/>
          </a:p>
          <a:p>
            <a:r>
              <a:rPr lang="ru-RU" sz="2400" b="1" dirty="0" smtClean="0">
                <a:latin typeface="Times New Roman" pitchFamily="18" charset="0"/>
                <a:cs typeface="Times New Roman" pitchFamily="18" charset="0"/>
              </a:rPr>
              <a:t>Макроэкономическая политика</a:t>
            </a:r>
          </a:p>
          <a:p>
            <a:endParaRPr lang="ru-RU" dirty="0" smtClean="0"/>
          </a:p>
          <a:p>
            <a:r>
              <a:rPr lang="ru-RU" dirty="0" smtClean="0"/>
              <a:t>	</a:t>
            </a:r>
            <a:r>
              <a:rPr lang="ru-RU" sz="2000" dirty="0" smtClean="0">
                <a:latin typeface="Times New Roman" pitchFamily="18" charset="0"/>
                <a:cs typeface="Times New Roman" pitchFamily="18" charset="0"/>
              </a:rPr>
              <a:t>Несмотря на то, что позиции сторонников экономики предложения и политических лидеров отличаются, в них можно обнаружить две основные особенности этой теории: признание значимости стимулов и стремление к существенному снижению налогов.</a:t>
            </a:r>
          </a:p>
          <a:p>
            <a:endParaRPr lang="ru-RU"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8496944" cy="5663089"/>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Новый взгляд на стимулы</a:t>
            </a:r>
          </a:p>
          <a:p>
            <a:endParaRPr lang="ru-RU" dirty="0" smtClean="0"/>
          </a:p>
          <a:p>
            <a:r>
              <a:rPr lang="ru-RU" dirty="0" smtClean="0"/>
              <a:t>	</a:t>
            </a:r>
            <a:r>
              <a:rPr lang="ru-RU" sz="2000" dirty="0" smtClean="0">
                <a:latin typeface="Times New Roman" pitchFamily="18" charset="0"/>
                <a:cs typeface="Times New Roman" pitchFamily="18" charset="0"/>
              </a:rPr>
              <a:t>Наиболее важной темой в экономике предложения являются</a:t>
            </a:r>
            <a:r>
              <a:rPr lang="ru-RU" sz="2000" i="1" dirty="0" smtClean="0">
                <a:latin typeface="Times New Roman" pitchFamily="18" charset="0"/>
                <a:cs typeface="Times New Roman" pitchFamily="18" charset="0"/>
              </a:rPr>
              <a:t> стимулы,</a:t>
            </a:r>
            <a:r>
              <a:rPr lang="ru-RU" sz="2000" dirty="0" smtClean="0">
                <a:latin typeface="Times New Roman" pitchFamily="18" charset="0"/>
                <a:cs typeface="Times New Roman" pitchFamily="18" charset="0"/>
              </a:rPr>
              <a:t> представляющие собой адекватное вознаграждение за труд, сбережения и предпринимательскую деятельность. Сторонники экономики предложения указывают на чудеса, которые совершаются на совершенно свободных рынках, и пытаются устранить </a:t>
            </a:r>
            <a:r>
              <a:rPr lang="ru-RU" sz="2000" dirty="0" err="1" smtClean="0">
                <a:latin typeface="Times New Roman" pitchFamily="18" charset="0"/>
                <a:cs typeface="Times New Roman" pitchFamily="18" charset="0"/>
              </a:rPr>
              <a:t>антистимулы</a:t>
            </a:r>
            <a:r>
              <a:rPr lang="ru-RU" sz="2000" dirty="0" smtClean="0">
                <a:latin typeface="Times New Roman" pitchFamily="18" charset="0"/>
                <a:cs typeface="Times New Roman" pitchFamily="18" charset="0"/>
              </a:rPr>
              <a:t>, порождаемые тяжелым налоговым бременем. Более того, они утверждают, что кейнсианцы со своей излишней заботой об управлении спросом совершенно игнорируют влияние уровня налогов и стимулов на совокупное предложение. Рассуждения одного из сторонников теории экономики предложения помогут вам понять суть этого подхода.</a:t>
            </a:r>
          </a:p>
          <a:p>
            <a:r>
              <a:rPr lang="ru-RU" sz="2000" dirty="0" smtClean="0">
                <a:latin typeface="Times New Roman" pitchFamily="18" charset="0"/>
                <a:cs typeface="Times New Roman" pitchFamily="18" charset="0"/>
              </a:rPr>
              <a:t>	Экономика предложения подчеркивает роль фискальной политики в обеспечении экономического роста и совокупного предложения. Наш анализ четко придерживается классической теории цены. Согласно теории экономики предложения, изменение налогов воздействует на экономику, скорее через их влияние на размеры вознаграждения после уплаты налогов, чем на величину денежных потоков доходов и расходов. </a:t>
            </a:r>
            <a:endParaRPr lang="ru-RU"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8352928" cy="5909310"/>
          </a:xfrm>
          <a:prstGeom prst="rect">
            <a:avLst/>
          </a:prstGeom>
          <a:noFill/>
        </p:spPr>
        <p:txBody>
          <a:bodyPr wrap="square" rtlCol="0">
            <a:spAutoFit/>
          </a:bodyPr>
          <a:lstStyle/>
          <a:p>
            <a:r>
              <a:rPr lang="ru-RU"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Налоги влияют на относительную стоимость благ и тем самым определяют предложение труда и капитала. Мы пытаемся увеличить вознаграждение (после налогообложения) для того, чтобы стимулировать желание людей заниматься такими видами деятельности как труд, сбережения и инвестиции, а не только предаваться удовольствиям, которые приносят досуг и потребление. Намного важнее выяснить влияние на изменение налогов на норму вознаграждения за труд, сбережения или инвестирование, чем выяснять, на какую сумму изменился в результате этого располагаемый доход. Снижая ставки налогов на труд, проценты или дивиденды, мы можем увеличить объем сбережений и инвестиций и ускорить экономический рост.</a:t>
            </a:r>
          </a:p>
          <a:p>
            <a:r>
              <a:rPr lang="ru-RU" sz="2000" dirty="0" smtClean="0">
                <a:latin typeface="Times New Roman" pitchFamily="18" charset="0"/>
                <a:cs typeface="Times New Roman" pitchFamily="18" charset="0"/>
              </a:rPr>
              <a:t>	Что можно сказать о предполагаемой взаимосвязи между налоговой политикой и общей экономической активностью? В контексте модели совокупного спроса и предложения понижение налогов привело бы к повышению зарплаты и предпринимательских после уплаты налогов.</a:t>
            </a:r>
          </a:p>
          <a:p>
            <a:r>
              <a:rPr lang="ru-RU" sz="2000" dirty="0" smtClean="0">
                <a:latin typeface="Times New Roman" pitchFamily="18" charset="0"/>
                <a:cs typeface="Times New Roman" pitchFamily="18" charset="0"/>
              </a:rPr>
              <a:t>Рост располагаемого доход способствовал бы увеличению предложения труда и капиталу, также повышению инновационной активности и ускорения темпов роста производительности. </a:t>
            </a:r>
          </a:p>
          <a:p>
            <a:endParaRPr lang="ru-RU"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96944" cy="6217087"/>
          </a:xfrm>
          <a:prstGeom prst="rect">
            <a:avLst/>
          </a:prstGeom>
          <a:noFill/>
        </p:spPr>
        <p:txBody>
          <a:bodyPr wrap="square" rtlCol="0">
            <a:spAutoFit/>
          </a:bodyPr>
          <a:lstStyle/>
          <a:p>
            <a:r>
              <a:rPr lang="ru-RU" sz="2000" dirty="0" smtClean="0">
                <a:latin typeface="Times New Roman" pitchFamily="18" charset="0"/>
                <a:cs typeface="Times New Roman" pitchFamily="18" charset="0"/>
              </a:rPr>
              <a:t>	А увеличение количества используемых факторов производства и внедрение нововведений вызвало бы увеличение потенциального выпуска и, следовательно, смещение кривой совокупного предложения вправо.</a:t>
            </a:r>
          </a:p>
          <a:p>
            <a:r>
              <a:rPr lang="ru-RU" sz="2000" dirty="0" smtClean="0">
                <a:latin typeface="Times New Roman" pitchFamily="18" charset="0"/>
                <a:cs typeface="Times New Roman" pitchFamily="18" charset="0"/>
              </a:rPr>
              <a:t>	Рис.7 отображает последствия гипотетической программы, предложенной сторонниками экономики предложения. Предположим, что осуществление этой программы привело к увеличению совокупного предложения факторов производства (труда и капитала). Это, в свою очередь, вызвало повышение потенциального выпуска и смещение кривой </a:t>
            </a:r>
            <a:r>
              <a:rPr lang="en-US" sz="2000" i="1" dirty="0" smtClean="0">
                <a:latin typeface="Times New Roman" pitchFamily="18" charset="0"/>
                <a:cs typeface="Times New Roman" pitchFamily="18" charset="0"/>
              </a:rPr>
              <a:t>AS</a:t>
            </a:r>
            <a:r>
              <a:rPr lang="ru-RU"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 направлении, показанном на графике.</a:t>
            </a:r>
          </a:p>
          <a:p>
            <a:r>
              <a:rPr lang="ru-RU" sz="2000" dirty="0" smtClean="0">
                <a:latin typeface="Times New Roman" pitchFamily="18" charset="0"/>
                <a:cs typeface="Times New Roman" pitchFamily="18" charset="0"/>
              </a:rPr>
              <a:t>	Макроэкономический результат проведенных мероприятий зависит от траектории кривой совокупного предложения. Если экономика находится на относительно пологом отрезке кривой</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например в точке</a:t>
            </a:r>
            <a:r>
              <a:rPr lang="en-US" sz="2000" i="1" dirty="0" smtClean="0">
                <a:latin typeface="Times New Roman" pitchFamily="18" charset="0"/>
                <a:cs typeface="Times New Roman" pitchFamily="18" charset="0"/>
              </a:rPr>
              <a:t> В</a:t>
            </a:r>
            <a:r>
              <a:rPr lang="ru-RU" sz="2000" dirty="0" smtClean="0">
                <a:latin typeface="Times New Roman" pitchFamily="18" charset="0"/>
                <a:cs typeface="Times New Roman" pitchFamily="18" charset="0"/>
              </a:rPr>
              <a:t> на рис. 7, то последствия смещения кривой предложения окажутся сравнительно небольшим. В гипотетическом случае равновесие переместится из точки</a:t>
            </a:r>
            <a:r>
              <a:rPr lang="en-US" sz="2000" i="1" dirty="0" smtClean="0">
                <a:latin typeface="Times New Roman" pitchFamily="18" charset="0"/>
                <a:cs typeface="Times New Roman" pitchFamily="18" charset="0"/>
              </a:rPr>
              <a:t> В</a:t>
            </a:r>
            <a:r>
              <a:rPr lang="ru-RU" sz="2000" dirty="0" smtClean="0">
                <a:latin typeface="Times New Roman" pitchFamily="18" charset="0"/>
                <a:cs typeface="Times New Roman" pitchFamily="18" charset="0"/>
              </a:rPr>
              <a:t> в точку </a:t>
            </a:r>
            <a:r>
              <a:rPr lang="ru-RU" sz="2000" i="1" dirty="0" smtClean="0">
                <a:latin typeface="Times New Roman" pitchFamily="18" charset="0"/>
                <a:cs typeface="Times New Roman" pitchFamily="18" charset="0"/>
              </a:rPr>
              <a:t>С</a:t>
            </a:r>
            <a:r>
              <a:rPr lang="ru-RU" sz="2000" dirty="0" smtClean="0">
                <a:latin typeface="Times New Roman" pitchFamily="18" charset="0"/>
                <a:cs typeface="Times New Roman" pitchFamily="18" charset="0"/>
              </a:rPr>
              <a:t>, что приведет к незначительному увеличению выпуска и едва заметному снижению общего уровня цен.</a:t>
            </a:r>
          </a:p>
          <a:p>
            <a:r>
              <a:rPr lang="ru-RU" sz="2000" dirty="0" smtClean="0">
                <a:latin typeface="Times New Roman" pitchFamily="18" charset="0"/>
                <a:cs typeface="Times New Roman" pitchFamily="18" charset="0"/>
              </a:rPr>
              <a:t>	 Совершенно другой результат мы получим, если экономика будет находиться на классическом отрезке кривой</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например в точке </a:t>
            </a:r>
            <a:r>
              <a:rPr lang="en-US" sz="2000" i="1" dirty="0" smtClean="0">
                <a:latin typeface="Times New Roman" pitchFamily="18" charset="0"/>
                <a:cs typeface="Times New Roman" pitchFamily="18" charset="0"/>
              </a:rPr>
              <a:t>D</a:t>
            </a:r>
            <a:r>
              <a:rPr lang="ru-RU" sz="2000" dirty="0" smtClean="0">
                <a:latin typeface="Times New Roman" pitchFamily="18" charset="0"/>
                <a:cs typeface="Times New Roman" pitchFamily="18" charset="0"/>
              </a:rPr>
              <a:t> на рис.7. </a:t>
            </a:r>
          </a:p>
          <a:p>
            <a:endParaRPr lang="ru-RU"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424936" cy="6524863"/>
          </a:xfrm>
          <a:prstGeom prst="rect">
            <a:avLst/>
          </a:prstGeom>
          <a:noFill/>
        </p:spPr>
        <p:txBody>
          <a:bodyPr wrap="square" rtlCol="0">
            <a:spAutoFit/>
          </a:bodyPr>
          <a:lstStyle/>
          <a:p>
            <a:r>
              <a:rPr lang="ru-RU" sz="2000" dirty="0" smtClean="0">
                <a:latin typeface="Times New Roman" pitchFamily="18" charset="0"/>
                <a:cs typeface="Times New Roman" pitchFamily="18" charset="0"/>
              </a:rPr>
              <a:t>	В этом случае увеличение потенциального выпуска с </a:t>
            </a:r>
            <a:r>
              <a:rPr lang="en-US" sz="2000" i="1" dirty="0" smtClean="0">
                <a:latin typeface="Times New Roman" pitchFamily="18" charset="0"/>
                <a:cs typeface="Times New Roman" pitchFamily="18" charset="0"/>
              </a:rPr>
              <a:t>Q </a:t>
            </a:r>
            <a:r>
              <a:rPr lang="en-US" sz="2000" i="1" baseline="300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до</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Q </a:t>
            </a:r>
            <a:r>
              <a:rPr lang="en-US" sz="2000" i="1" baseline="30000" dirty="0" smtClean="0">
                <a:latin typeface="Times New Roman" pitchFamily="18" charset="0"/>
                <a:cs typeface="Times New Roman" pitchFamily="18" charset="0"/>
              </a:rPr>
              <a:t>p’</a:t>
            </a:r>
            <a:r>
              <a:rPr lang="en-US"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приведет к значительному приросту фактического выпуска, когда каждая единица увеличения потенциального выпуска вызывает прирост фактического выпуска тоже примерно на одну единицу. Такой результат отражает классическую сущность экономики предложения, и указывает на то, что мероприятия, предлагаемые ее сторонниками, будут наиболее эффективны в тех случаях, когда поведение экономики соответствует классическим предпосылкам.</a:t>
            </a:r>
          </a:p>
          <a:p>
            <a:r>
              <a:rPr lang="ru-RU" sz="2000" dirty="0" smtClean="0">
                <a:latin typeface="Times New Roman" pitchFamily="18" charset="0"/>
                <a:cs typeface="Times New Roman" pitchFamily="18" charset="0"/>
              </a:rPr>
              <a:t>	Насколько серьезными оказываются последствия применения рекомендаций экономики предложения на самом деле? В начале правления Рейгана сторонники экономики предложения предсказывали, что реализация их программы приведет к быстрому оживлению народного хозяйства, что отразится на повышении темпов роста реального ВВП до 20% в ближайшие четыре года. На самом деле темпы экономической роста оказались значительно ниже ожидавшихся, составив только 10% за тот же период. Если мы вспомним, с какими трудностями связано ускорение темпов роста потенциального выпуска, то слабое воздействие методов экономики предложения на потенциальный выпуск в 80-х годах не покажется неожиданным. "Колеса" политики стимулирования предложения поворачиваются слишком медленно.</a:t>
            </a:r>
          </a:p>
          <a:p>
            <a:endParaRPr lang="ru-RU"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95536" y="260648"/>
            <a:ext cx="5619750" cy="4362450"/>
          </a:xfrm>
          <a:prstGeom prst="rect">
            <a:avLst/>
          </a:prstGeom>
          <a:noFill/>
          <a:ln w="9525">
            <a:noFill/>
            <a:miter lim="800000"/>
            <a:headEnd/>
            <a:tailEnd/>
          </a:ln>
        </p:spPr>
      </p:pic>
      <p:sp>
        <p:nvSpPr>
          <p:cNvPr id="4" name="TextBox 3"/>
          <p:cNvSpPr txBox="1"/>
          <p:nvPr/>
        </p:nvSpPr>
        <p:spPr>
          <a:xfrm>
            <a:off x="6372200" y="332656"/>
            <a:ext cx="2520280" cy="4985980"/>
          </a:xfrm>
          <a:prstGeom prst="rect">
            <a:avLst/>
          </a:prstGeom>
          <a:noFill/>
        </p:spPr>
        <p:txBody>
          <a:bodyPr wrap="square" rtlCol="0">
            <a:spAutoFit/>
          </a:bodyPr>
          <a:lstStyle/>
          <a:p>
            <a:r>
              <a:rPr lang="ru-RU" sz="2000" dirty="0" smtClean="0">
                <a:latin typeface="Times New Roman" pitchFamily="18" charset="0"/>
                <a:cs typeface="Times New Roman" pitchFamily="18" charset="0"/>
              </a:rPr>
              <a:t>Потенциальный выпуск увеличился с уровня </a:t>
            </a:r>
            <a:r>
              <a:rPr lang="en-US" sz="2000" i="1" dirty="0" smtClean="0">
                <a:latin typeface="Times New Roman" pitchFamily="18" charset="0"/>
                <a:cs typeface="Times New Roman" pitchFamily="18" charset="0"/>
              </a:rPr>
              <a:t>Q </a:t>
            </a:r>
            <a:r>
              <a:rPr lang="en-US" sz="2000" i="1" baseline="30000" dirty="0" smtClean="0">
                <a:latin typeface="Times New Roman" pitchFamily="18" charset="0"/>
                <a:cs typeface="Times New Roman" pitchFamily="18" charset="0"/>
              </a:rPr>
              <a:t>p</a:t>
            </a:r>
            <a:r>
              <a:rPr lang="ru-RU"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3200 до уровня </a:t>
            </a:r>
            <a:r>
              <a:rPr lang="en-US" sz="2000" i="1" dirty="0" smtClean="0">
                <a:latin typeface="Times New Roman" pitchFamily="18" charset="0"/>
                <a:cs typeface="Times New Roman" pitchFamily="18" charset="0"/>
              </a:rPr>
              <a:t>Q </a:t>
            </a:r>
            <a:r>
              <a:rPr lang="en-US" sz="2000" i="1" baseline="30000" dirty="0" smtClean="0">
                <a:latin typeface="Times New Roman" pitchFamily="18" charset="0"/>
                <a:cs typeface="Times New Roman" pitchFamily="18" charset="0"/>
              </a:rPr>
              <a:t>p’</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3400. Если экономика находится на пологом участке кривой </a:t>
            </a:r>
            <a:r>
              <a:rPr lang="en-US" sz="2000" i="1" dirty="0" smtClean="0">
                <a:latin typeface="Times New Roman" pitchFamily="18" charset="0"/>
                <a:cs typeface="Times New Roman" pitchFamily="18" charset="0"/>
              </a:rPr>
              <a:t>AS,</a:t>
            </a:r>
            <a:r>
              <a:rPr lang="ru-RU" sz="2000" dirty="0" smtClean="0">
                <a:latin typeface="Times New Roman" pitchFamily="18" charset="0"/>
                <a:cs typeface="Times New Roman" pitchFamily="18" charset="0"/>
              </a:rPr>
              <a:t> изменение фактического ВВП будет незначительным, при условии, что</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AD</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останется неизменным. </a:t>
            </a:r>
          </a:p>
          <a:p>
            <a:endParaRPr lang="ru-RU" dirty="0"/>
          </a:p>
        </p:txBody>
      </p:sp>
      <p:sp>
        <p:nvSpPr>
          <p:cNvPr id="5" name="TextBox 4"/>
          <p:cNvSpPr txBox="1"/>
          <p:nvPr/>
        </p:nvSpPr>
        <p:spPr>
          <a:xfrm>
            <a:off x="395536" y="5534561"/>
            <a:ext cx="8496944" cy="1015663"/>
          </a:xfrm>
          <a:prstGeom prst="rect">
            <a:avLst/>
          </a:prstGeom>
          <a:noFill/>
        </p:spPr>
        <p:txBody>
          <a:bodyPr wrap="square" rtlCol="0">
            <a:spAutoFit/>
          </a:bodyPr>
          <a:lstStyle/>
          <a:p>
            <a:r>
              <a:rPr lang="ru-RU" sz="2000" dirty="0" smtClean="0">
                <a:latin typeface="Times New Roman" pitchFamily="18" charset="0"/>
                <a:cs typeface="Times New Roman" pitchFamily="18" charset="0"/>
              </a:rPr>
              <a:t>Если бы кривая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AD</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пересекала кривую</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на вертикальном (классическом) участке последней, например в точке </a:t>
            </a:r>
            <a:r>
              <a:rPr lang="en-US" sz="2000" i="1"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практически все увеличение потенциального выпуска свелось к увеличению фактического выпуска.</a:t>
            </a:r>
            <a:endParaRPr lang="ru-RU" sz="2000" dirty="0">
              <a:latin typeface="Times New Roman" pitchFamily="18" charset="0"/>
              <a:cs typeface="Times New Roman" pitchFamily="18" charset="0"/>
            </a:endParaRPr>
          </a:p>
        </p:txBody>
      </p:sp>
      <p:sp>
        <p:nvSpPr>
          <p:cNvPr id="6" name="TextBox 5"/>
          <p:cNvSpPr txBox="1"/>
          <p:nvPr/>
        </p:nvSpPr>
        <p:spPr>
          <a:xfrm>
            <a:off x="395536" y="4797152"/>
            <a:ext cx="5616624" cy="707886"/>
          </a:xfrm>
          <a:prstGeom prst="rect">
            <a:avLst/>
          </a:prstGeom>
          <a:noFill/>
        </p:spPr>
        <p:txBody>
          <a:bodyPr wrap="square" rtlCol="0">
            <a:spAutoFit/>
          </a:bodyPr>
          <a:lstStyle/>
          <a:p>
            <a:pPr algn="ctr"/>
            <a:r>
              <a:rPr lang="ru-RU" sz="2000" b="1" dirty="0" smtClean="0">
                <a:latin typeface="Times New Roman" pitchFamily="18" charset="0"/>
                <a:cs typeface="Times New Roman" pitchFamily="18" charset="0"/>
              </a:rPr>
              <a:t>Рис. 7. Последствия реализации мероприятий экономики предложения</a:t>
            </a:r>
            <a:endParaRPr lang="ru-RU" sz="2000" b="1" dirty="0">
              <a:latin typeface="Times New Roman" pitchFamily="18" charset="0"/>
              <a:cs typeface="Times New Roman" pitchFamily="18" charset="0"/>
            </a:endParaRPr>
          </a:p>
        </p:txBody>
      </p:sp>
      <p:sp>
        <p:nvSpPr>
          <p:cNvPr id="7" name="TextBox 6"/>
          <p:cNvSpPr txBox="1"/>
          <p:nvPr/>
        </p:nvSpPr>
        <p:spPr>
          <a:xfrm>
            <a:off x="899592" y="260648"/>
            <a:ext cx="288032"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P</a:t>
            </a:r>
            <a:endParaRPr lang="ru-RU" sz="1600" b="1" dirty="0">
              <a:latin typeface="Times New Roman" pitchFamily="18" charset="0"/>
              <a:cs typeface="Times New Roman" pitchFamily="18" charset="0"/>
            </a:endParaRPr>
          </a:p>
        </p:txBody>
      </p:sp>
      <p:sp>
        <p:nvSpPr>
          <p:cNvPr id="8" name="TextBox 7"/>
          <p:cNvSpPr txBox="1"/>
          <p:nvPr/>
        </p:nvSpPr>
        <p:spPr>
          <a:xfrm>
            <a:off x="2627784" y="4293096"/>
            <a:ext cx="2664296" cy="338554"/>
          </a:xfrm>
          <a:prstGeom prst="rect">
            <a:avLst/>
          </a:prstGeom>
          <a:noFill/>
        </p:spPr>
        <p:txBody>
          <a:bodyPr wrap="square" rtlCol="0">
            <a:spAutoFit/>
          </a:bodyPr>
          <a:lstStyle/>
          <a:p>
            <a:r>
              <a:rPr lang="ru-RU" sz="1600" b="1" dirty="0" smtClean="0">
                <a:latin typeface="Times New Roman" pitchFamily="18" charset="0"/>
                <a:cs typeface="Times New Roman" pitchFamily="18" charset="0"/>
              </a:rPr>
              <a:t>Реальный выпуск</a:t>
            </a:r>
            <a:endParaRPr lang="ru-RU"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496944" cy="5755422"/>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Снижение налогов</a:t>
            </a:r>
            <a:endParaRPr lang="en-US" sz="2400" b="1" dirty="0" smtClean="0">
              <a:latin typeface="Times New Roman" pitchFamily="18" charset="0"/>
              <a:cs typeface="Times New Roman" pitchFamily="18" charset="0"/>
            </a:endParaRPr>
          </a:p>
          <a:p>
            <a:endParaRPr lang="ru-RU" sz="2400" b="1" dirty="0" smtClean="0">
              <a:latin typeface="Times New Roman" pitchFamily="18" charset="0"/>
              <a:cs typeface="Times New Roman" pitchFamily="18" charset="0"/>
            </a:endParaRPr>
          </a:p>
          <a:p>
            <a:r>
              <a:rPr lang="en-US" dirty="0" smtClean="0"/>
              <a:t>	</a:t>
            </a:r>
            <a:r>
              <a:rPr lang="ru-RU" sz="2000" dirty="0" smtClean="0">
                <a:latin typeface="Times New Roman" pitchFamily="18" charset="0"/>
                <a:cs typeface="Times New Roman" pitchFamily="18" charset="0"/>
              </a:rPr>
              <a:t>Еще одним направлением экономики предложения является обоснование необходимости серьезного сокращения налогов. Анализируя модель мультипликатора, мы видели, каким образом налоги могут повлиять на совокупные спрос и предложение. Сторонники теории экономики предложения уверены в том, что возможности влияния налогов на совокупный спрос чрезмерно преувеличены. Они утверждают, что правительство слишком часто использует налоги для увеличения своих доходов или для стимулирования спроса, игнорируя влияние возросшего налогового бремени на стимулы. Высокие налоги, по их мнению, вынуждают людей уменьшать предложение труда и капитала. Действительно, некоторые представители этой школы, в частности Артур </a:t>
            </a:r>
            <a:r>
              <a:rPr lang="ru-RU" sz="2000" dirty="0" err="1" smtClean="0">
                <a:latin typeface="Times New Roman" pitchFamily="18" charset="0"/>
                <a:cs typeface="Times New Roman" pitchFamily="18" charset="0"/>
              </a:rPr>
              <a:t>Лаффер</a:t>
            </a:r>
            <a:r>
              <a:rPr lang="ru-RU" sz="2000" dirty="0" smtClean="0">
                <a:latin typeface="Times New Roman" pitchFamily="18" charset="0"/>
                <a:cs typeface="Times New Roman" pitchFamily="18" charset="0"/>
              </a:rPr>
              <a:t>, выдвинули идею о том, что повышение налогов может привести к сокращению налоговых поступлений. Это утверждение, названное "кривой </a:t>
            </a:r>
            <a:r>
              <a:rPr lang="ru-RU" sz="2000" dirty="0" err="1" smtClean="0">
                <a:latin typeface="Times New Roman" pitchFamily="18" charset="0"/>
                <a:cs typeface="Times New Roman" pitchFamily="18" charset="0"/>
              </a:rPr>
              <a:t>Лаффера</a:t>
            </a:r>
            <a:r>
              <a:rPr lang="ru-RU" sz="2000" dirty="0" smtClean="0">
                <a:latin typeface="Times New Roman" pitchFamily="18" charset="0"/>
                <a:cs typeface="Times New Roman" pitchFamily="18" charset="0"/>
              </a:rPr>
              <a:t>", гласит, что рост налоговых ставок ведет к сужению базы налогообложения, поскольку происходит снижение экономической активности."</a:t>
            </a:r>
            <a:endParaRPr lang="ru-RU"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780928"/>
            <a:ext cx="8352928" cy="3724096"/>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Экономисты "магистрального" направления, представляющие различные политические группы, и даже некоторые сторонники теории экономики предложения были очень удивлены предположением </a:t>
            </a:r>
            <a:r>
              <a:rPr lang="ru-RU" sz="2000" dirty="0" err="1" smtClean="0">
                <a:latin typeface="Times New Roman" pitchFamily="18" charset="0"/>
                <a:cs typeface="Times New Roman" pitchFamily="18" charset="0"/>
              </a:rPr>
              <a:t>Лаффера</a:t>
            </a:r>
            <a:r>
              <a:rPr lang="ru-RU" sz="2000" dirty="0" smtClean="0">
                <a:latin typeface="Times New Roman" pitchFamily="18" charset="0"/>
                <a:cs typeface="Times New Roman" pitchFamily="18" charset="0"/>
              </a:rPr>
              <a:t> о том, что снижение ставок налогообложения может привести к увеличению налоговых поступлений.</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Чтобы исправить недостатки существующей "дефективной" налоговой системы, сторонники экономики предложения предлагают осуществить радикальную перестройку всей системы налогообложения на основе подхода, называемого</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иногда "сокращением налогов для стимулирования предложения". </a:t>
            </a:r>
          </a:p>
          <a:p>
            <a:endParaRPr lang="ru-RU" sz="2000" dirty="0" smtClean="0">
              <a:latin typeface="Times New Roman" pitchFamily="18" charset="0"/>
              <a:cs typeface="Times New Roman" pitchFamily="18" charset="0"/>
            </a:endParaRPr>
          </a:p>
          <a:p>
            <a:endParaRPr lang="ru-RU" dirty="0"/>
          </a:p>
        </p:txBody>
      </p:sp>
      <p:cxnSp>
        <p:nvCxnSpPr>
          <p:cNvPr id="4" name="Прямая соединительная линия 3"/>
          <p:cNvCxnSpPr/>
          <p:nvPr/>
        </p:nvCxnSpPr>
        <p:spPr>
          <a:xfrm>
            <a:off x="395536" y="260648"/>
            <a:ext cx="84249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5536" y="548680"/>
            <a:ext cx="8352928" cy="1323439"/>
          </a:xfrm>
          <a:prstGeom prst="rect">
            <a:avLst/>
          </a:prstGeom>
          <a:noFill/>
        </p:spPr>
        <p:txBody>
          <a:bodyPr wrap="square" rtlCol="0">
            <a:spAutoFit/>
          </a:bodyPr>
          <a:lstStyle/>
          <a:p>
            <a:r>
              <a:rPr lang="ru-RU" sz="2000" dirty="0" smtClean="0">
                <a:latin typeface="Times New Roman" pitchFamily="18" charset="0"/>
                <a:cs typeface="Times New Roman" pitchFamily="18" charset="0"/>
              </a:rPr>
              <a:t>Пусть</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 =</a:t>
            </a:r>
            <a:r>
              <a:rPr lang="ru-RU" sz="2000" dirty="0" smtClean="0">
                <a:latin typeface="Times New Roman" pitchFamily="18" charset="0"/>
                <a:cs typeface="Times New Roman" pitchFamily="18" charset="0"/>
              </a:rPr>
              <a:t> общие налоговые поступления;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 ставка налога, а</a:t>
            </a:r>
            <a:r>
              <a:rPr lang="en-US" sz="2000" i="1" dirty="0" smtClean="0">
                <a:latin typeface="Times New Roman" pitchFamily="18" charset="0"/>
                <a:cs typeface="Times New Roman" pitchFamily="18" charset="0"/>
              </a:rPr>
              <a:t> В = </a:t>
            </a:r>
            <a:r>
              <a:rPr lang="ru-RU" sz="2000" dirty="0" smtClean="0">
                <a:latin typeface="Times New Roman" pitchFamily="18" charset="0"/>
                <a:cs typeface="Times New Roman" pitchFamily="18" charset="0"/>
              </a:rPr>
              <a:t>налогооблагаемая база. Согласно гипотезе </a:t>
            </a:r>
            <a:r>
              <a:rPr lang="ru-RU" sz="2000" dirty="0" err="1" smtClean="0">
                <a:latin typeface="Times New Roman" pitchFamily="18" charset="0"/>
                <a:cs typeface="Times New Roman" pitchFamily="18" charset="0"/>
              </a:rPr>
              <a:t>Лаффера</a:t>
            </a:r>
            <a:r>
              <a:rPr lang="ru-RU" sz="2000" dirty="0" smtClean="0">
                <a:latin typeface="Times New Roman" pitchFamily="18" charset="0"/>
                <a:cs typeface="Times New Roman" pitchFamily="18" charset="0"/>
              </a:rPr>
              <a:t>, по достижении некоторой точки по мере приближения</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t</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к 100%, </a:t>
            </a:r>
            <a:r>
              <a:rPr lang="ru-RU" sz="2000" i="1" dirty="0" smtClean="0">
                <a:latin typeface="Times New Roman" pitchFamily="18" charset="0"/>
                <a:cs typeface="Times New Roman" pitchFamily="18" charset="0"/>
              </a:rPr>
              <a:t>В</a:t>
            </a:r>
            <a:r>
              <a:rPr lang="ru-RU" sz="2000" dirty="0" smtClean="0">
                <a:latin typeface="Times New Roman" pitchFamily="18" charset="0"/>
                <a:cs typeface="Times New Roman" pitchFamily="18" charset="0"/>
              </a:rPr>
              <a:t> начинает сужаться настолько быстро, что </a:t>
            </a:r>
            <a:r>
              <a:rPr lang="en-US" sz="2000" dirty="0" smtClean="0">
                <a:latin typeface="Times New Roman" pitchFamily="18" charset="0"/>
                <a:cs typeface="Times New Roman" pitchFamily="18" charset="0"/>
              </a:rPr>
              <a:t>R = </a:t>
            </a:r>
            <a:r>
              <a:rPr lang="en-US" sz="2000" dirty="0" err="1" smtClean="0">
                <a:latin typeface="Times New Roman" pitchFamily="18" charset="0"/>
                <a:cs typeface="Times New Roman" pitchFamily="18" charset="0"/>
              </a:rPr>
              <a:t>tB</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начинает уменьшаться.</a:t>
            </a:r>
            <a:endParaRPr lang="ru-RU" sz="2000" dirty="0">
              <a:latin typeface="Times New Roman" pitchFamily="18" charset="0"/>
              <a:cs typeface="Times New Roman" pitchFamily="18" charset="0"/>
            </a:endParaRPr>
          </a:p>
        </p:txBody>
      </p:sp>
      <p:cxnSp>
        <p:nvCxnSpPr>
          <p:cNvPr id="7" name="Прямая соединительная линия 6"/>
          <p:cNvCxnSpPr/>
          <p:nvPr/>
        </p:nvCxnSpPr>
        <p:spPr>
          <a:xfrm>
            <a:off x="395536" y="2276872"/>
            <a:ext cx="84969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8352928" cy="5940088"/>
          </a:xfrm>
          <a:prstGeom prst="rect">
            <a:avLst/>
          </a:prstGeom>
          <a:noFill/>
        </p:spPr>
        <p:txBody>
          <a:bodyPr wrap="square" rtlCol="0">
            <a:spAutoFit/>
          </a:bodyPr>
          <a:lstStyle/>
          <a:p>
            <a:r>
              <a:rPr lang="ru-RU" sz="2000" dirty="0" smtClean="0">
                <a:latin typeface="Times New Roman" pitchFamily="18" charset="0"/>
                <a:cs typeface="Times New Roman" pitchFamily="18" charset="0"/>
              </a:rPr>
              <a:t>	Этот подход основан на предположении о том. что реформы должны усилить стимулы за счет снижения налоговых ставок на последний доллар дохода (или предельных налоговых ставок): система налогообложения должна стать менее прогрессивной (т.е. тяжесть налогового бремени для людей</a:t>
            </a:r>
            <a:r>
              <a:rPr lang="ru-RU" sz="2000" i="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с высокими доходами должна быть уменьшена); система должна быть перестроена таким образом, чтобы скорее поощрять рост производительности и предложения, а не служить инструментом управления совокупным спросом.</a:t>
            </a:r>
          </a:p>
          <a:p>
            <a:r>
              <a:rPr lang="ru-RU" sz="2000" dirty="0" smtClean="0">
                <a:latin typeface="Times New Roman" pitchFamily="18" charset="0"/>
                <a:cs typeface="Times New Roman" pitchFamily="18" charset="0"/>
              </a:rPr>
              <a:t>	На рис. 8 с помощью модели</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ru-RU" sz="2000" i="1"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AD</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проиллюстрированы последствия "снижения налогов для стимулирования предложения" в соответствии с мнением представителей магистрального направления экономической теории. Из нашего анализа мультипликатора мы знаем, что при прочих равных условиях снижение налогов приводит к увеличению потребления и совокупного спроса. Существенное сокращение налогов, — например, 25%-ное сокращение налогов на частных лиц, предпринятое в 1981 году, — приводит к значительному смещению кривой</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AD</a:t>
            </a:r>
            <a:r>
              <a:rPr lang="ru-RU" sz="2000" i="1" dirty="0" smtClean="0">
                <a:latin typeface="Times New Roman" pitchFamily="18" charset="0"/>
                <a:cs typeface="Times New Roman" pitchFamily="18" charset="0"/>
              </a:rPr>
              <a:t>,</a:t>
            </a:r>
            <a:r>
              <a:rPr lang="ru-RU" sz="2000" dirty="0" smtClean="0">
                <a:latin typeface="Times New Roman" pitchFamily="18" charset="0"/>
                <a:cs typeface="Times New Roman" pitchFamily="18" charset="0"/>
              </a:rPr>
              <a:t> как это показано на рис. 8. Кроме того, такое снижение налогов может вызвать увеличение потенциального выпуска, если предложение труда или капитала увеличилось. </a:t>
            </a:r>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3744416" cy="5909310"/>
          </a:xfrm>
          <a:prstGeom prst="rect">
            <a:avLst/>
          </a:prstGeom>
          <a:noFill/>
        </p:spPr>
        <p:txBody>
          <a:bodyPr wrap="square" rtlCol="0">
            <a:spAutoFit/>
          </a:bodyPr>
          <a:lstStyle/>
          <a:p>
            <a:r>
              <a:rPr lang="ru-RU" sz="2000" dirty="0" smtClean="0">
                <a:latin typeface="Times New Roman" pitchFamily="18" charset="0"/>
                <a:cs typeface="Times New Roman" pitchFamily="18" charset="0"/>
              </a:rPr>
              <a:t>Классический </a:t>
            </a:r>
            <a:r>
              <a:rPr lang="ru-RU" sz="2000" dirty="0">
                <a:latin typeface="Times New Roman" pitchFamily="18" charset="0"/>
                <a:cs typeface="Times New Roman" pitchFamily="18" charset="0"/>
              </a:rPr>
              <a:t>экономический подход и закон Сэя проиллюстрированы на рис. 1. Здесь речь идет об экономике, в которой цены и зарплата устанавливаются на конкурентных рынках, причем цены и заработная плата свободно повышаются и понижаются при возникновении избыточного спроса или предложения. Эту ситуацию можно описать, используя стандартную нисходящую кривую совокупного спроса и кривую совокупного предложения (расположенную вертикально).</a:t>
            </a:r>
          </a:p>
          <a:p>
            <a:endParaRPr lang="ru-RU" dirty="0"/>
          </a:p>
        </p:txBody>
      </p:sp>
      <p:pic>
        <p:nvPicPr>
          <p:cNvPr id="14338" name="Picture 2"/>
          <p:cNvPicPr>
            <a:picLocks noChangeAspect="1" noChangeArrowheads="1"/>
          </p:cNvPicPr>
          <p:nvPr/>
        </p:nvPicPr>
        <p:blipFill>
          <a:blip r:embed="rId2" cstate="print"/>
          <a:srcRect/>
          <a:stretch>
            <a:fillRect/>
          </a:stretch>
        </p:blipFill>
        <p:spPr bwMode="auto">
          <a:xfrm>
            <a:off x="4572000" y="548680"/>
            <a:ext cx="4067944" cy="3996104"/>
          </a:xfrm>
          <a:prstGeom prst="rect">
            <a:avLst/>
          </a:prstGeom>
          <a:noFill/>
          <a:ln w="9525">
            <a:noFill/>
            <a:miter lim="800000"/>
            <a:headEnd/>
            <a:tailEnd/>
          </a:ln>
        </p:spPr>
      </p:pic>
      <p:sp>
        <p:nvSpPr>
          <p:cNvPr id="5" name="TextBox 4"/>
          <p:cNvSpPr txBox="1"/>
          <p:nvPr/>
        </p:nvSpPr>
        <p:spPr>
          <a:xfrm>
            <a:off x="4499992" y="4797152"/>
            <a:ext cx="4176464" cy="1477328"/>
          </a:xfrm>
          <a:prstGeom prst="rect">
            <a:avLst/>
          </a:prstGeom>
          <a:noFill/>
        </p:spPr>
        <p:txBody>
          <a:bodyPr wrap="square" rtlCol="0">
            <a:spAutoFit/>
          </a:bodyPr>
          <a:lstStyle/>
          <a:p>
            <a:r>
              <a:rPr lang="ru-RU" b="1" dirty="0" smtClean="0">
                <a:latin typeface="Times New Roman" pitchFamily="18" charset="0"/>
                <a:cs typeface="Times New Roman" pitchFamily="18" charset="0"/>
              </a:rPr>
              <a:t>Рис.1. Согласно закону Сэя, предложение создает собственный спрос, поскольку цены уравновешивают совокупный спрос и предложение</a:t>
            </a:r>
            <a:endParaRPr lang="ru-RU" b="1" dirty="0">
              <a:latin typeface="Times New Roman" pitchFamily="18" charset="0"/>
              <a:cs typeface="Times New Roman" pitchFamily="18" charset="0"/>
            </a:endParaRPr>
          </a:p>
        </p:txBody>
      </p:sp>
      <p:sp>
        <p:nvSpPr>
          <p:cNvPr id="143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143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60232" y="4005064"/>
            <a:ext cx="936104" cy="250055"/>
          </a:xfrm>
          <a:prstGeom prst="rect">
            <a:avLst/>
          </a:prstGeom>
          <a:noFill/>
        </p:spPr>
      </p:pic>
      <p:sp>
        <p:nvSpPr>
          <p:cNvPr id="14341" name="Rectangle 5"/>
          <p:cNvSpPr>
            <a:spLocks noChangeArrowheads="1"/>
          </p:cNvSpPr>
          <p:nvPr/>
        </p:nvSpPr>
        <p:spPr bwMode="auto">
          <a:xfrm>
            <a:off x="0" y="8286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80728"/>
            <a:ext cx="8352928" cy="4678204"/>
          </a:xfrm>
          <a:prstGeom prst="rect">
            <a:avLst/>
          </a:prstGeom>
          <a:noFill/>
        </p:spPr>
        <p:txBody>
          <a:bodyPr wrap="square" rtlCol="0">
            <a:spAutoFit/>
          </a:bodyPr>
          <a:lstStyle/>
          <a:p>
            <a:r>
              <a:rPr lang="en-US" dirty="0" smtClean="0"/>
              <a:t>	</a:t>
            </a:r>
            <a:r>
              <a:rPr lang="ru-RU" sz="2000" dirty="0" smtClean="0">
                <a:latin typeface="Times New Roman" pitchFamily="18" charset="0"/>
                <a:cs typeface="Times New Roman" pitchFamily="18" charset="0"/>
              </a:rPr>
              <a:t>Однако экономические исследования свидетельствуют о том, что прирост потенциального выпуска в краткосрочном периоде будет слишком незначительным. Поэтому на графике последствия снижения налогов отражены в виде незначительного смещения кривой</a:t>
            </a:r>
            <a:r>
              <a:rPr lang="ru-RU" sz="2000" i="1"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вправо.</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Как и предсказывают ультра-классики, чистый эффект от значительного снижения налогов выражается в значительном увеличении выпуска. Это изменение на рис. 8 показано как перемещение экономики из точки </a:t>
            </a:r>
            <a:r>
              <a:rPr lang="en-US" sz="2000" i="1" dirty="0" smtClean="0">
                <a:latin typeface="Times New Roman" pitchFamily="18" charset="0"/>
                <a:cs typeface="Times New Roman" pitchFamily="18" charset="0"/>
              </a:rPr>
              <a:t>A</a:t>
            </a:r>
            <a:r>
              <a:rPr lang="ru-RU" sz="2000" dirty="0" smtClean="0">
                <a:latin typeface="Times New Roman" pitchFamily="18" charset="0"/>
                <a:cs typeface="Times New Roman" pitchFamily="18" charset="0"/>
              </a:rPr>
              <a:t> в точку </a:t>
            </a:r>
            <a:r>
              <a:rPr lang="ru-RU" sz="2000" i="1" dirty="0" smtClean="0">
                <a:latin typeface="Times New Roman" pitchFamily="18" charset="0"/>
                <a:cs typeface="Times New Roman" pitchFamily="18" charset="0"/>
              </a:rPr>
              <a:t>В</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В краткосрочном периоде рост экономики, вызванный снижением налогов, объясняется главным образом их воздействием на совокупный спрос, а не на потенциальный выпуск и совокупное предложение. Некоторые экономисты утверждают, что оживление экономики, имевшее место в середине 80-х годов при президенте Рейгане, было результатом использования политики управления спросом, «принаряженной в платье от экономики предложения».</a:t>
            </a:r>
          </a:p>
          <a:p>
            <a:endParaRPr lang="ru-RU"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23528" y="620688"/>
            <a:ext cx="5042102" cy="3600400"/>
          </a:xfrm>
          <a:prstGeom prst="rect">
            <a:avLst/>
          </a:prstGeom>
          <a:noFill/>
          <a:ln w="9525">
            <a:noFill/>
            <a:miter lim="800000"/>
            <a:headEnd/>
            <a:tailEnd/>
          </a:ln>
        </p:spPr>
      </p:pic>
      <p:sp>
        <p:nvSpPr>
          <p:cNvPr id="4" name="TextBox 3"/>
          <p:cNvSpPr txBox="1"/>
          <p:nvPr/>
        </p:nvSpPr>
        <p:spPr>
          <a:xfrm>
            <a:off x="5940152" y="260648"/>
            <a:ext cx="2880320" cy="6555641"/>
          </a:xfrm>
          <a:prstGeom prst="rect">
            <a:avLst/>
          </a:prstGeom>
          <a:noFill/>
        </p:spPr>
        <p:txBody>
          <a:bodyPr wrap="square" rtlCol="0">
            <a:spAutoFit/>
          </a:bodyPr>
          <a:lstStyle/>
          <a:p>
            <a:r>
              <a:rPr lang="ru-RU" sz="2000" dirty="0" smtClean="0">
                <a:latin typeface="Times New Roman" pitchFamily="18" charset="0"/>
                <a:cs typeface="Times New Roman" pitchFamily="18" charset="0"/>
              </a:rPr>
              <a:t>Сторонники теории экономики предложения предлагают снизить налоги для стимулирования экономического роста. Сокращение налогов имеет два последствия: оно смещает вправо кривую </a:t>
            </a:r>
            <a:r>
              <a:rPr lang="en-US" sz="2000" i="1" dirty="0" smtClean="0">
                <a:latin typeface="Times New Roman" pitchFamily="18" charset="0"/>
                <a:cs typeface="Times New Roman" pitchFamily="18" charset="0"/>
              </a:rPr>
              <a:t>AD</a:t>
            </a:r>
            <a:r>
              <a:rPr lang="ru-RU" sz="2000" dirty="0" smtClean="0">
                <a:latin typeface="Times New Roman" pitchFamily="18" charset="0"/>
                <a:cs typeface="Times New Roman" pitchFamily="18" charset="0"/>
              </a:rPr>
              <a:t> в соответствии с теорий мультипликатора, или вызывает увеличение потенциально выпуска.</a:t>
            </a:r>
          </a:p>
          <a:p>
            <a:r>
              <a:rPr lang="ru-RU" sz="2000" dirty="0" smtClean="0">
                <a:latin typeface="Times New Roman" pitchFamily="18" charset="0"/>
                <a:cs typeface="Times New Roman" pitchFamily="18" charset="0"/>
              </a:rPr>
              <a:t>Статистические исследования показывают, что в основном снижение налогов сказывается на совокупном спросе. </a:t>
            </a:r>
          </a:p>
          <a:p>
            <a:r>
              <a:rPr lang="ru-RU" sz="2000" dirty="0" smtClean="0">
                <a:latin typeface="Times New Roman" pitchFamily="18" charset="0"/>
                <a:cs typeface="Times New Roman" pitchFamily="18" charset="0"/>
              </a:rPr>
              <a:t> </a:t>
            </a:r>
            <a:endParaRPr lang="ru-RU" sz="2000" dirty="0">
              <a:latin typeface="Times New Roman" pitchFamily="18" charset="0"/>
              <a:cs typeface="Times New Roman" pitchFamily="18" charset="0"/>
            </a:endParaRPr>
          </a:p>
        </p:txBody>
      </p:sp>
      <p:sp>
        <p:nvSpPr>
          <p:cNvPr id="5" name="TextBox 4"/>
          <p:cNvSpPr txBox="1"/>
          <p:nvPr/>
        </p:nvSpPr>
        <p:spPr>
          <a:xfrm>
            <a:off x="323528" y="4509120"/>
            <a:ext cx="5112568" cy="1015663"/>
          </a:xfrm>
          <a:prstGeom prst="rect">
            <a:avLst/>
          </a:prstGeom>
          <a:noFill/>
        </p:spPr>
        <p:txBody>
          <a:bodyPr wrap="square" rtlCol="0">
            <a:spAutoFit/>
          </a:bodyPr>
          <a:lstStyle/>
          <a:p>
            <a:pPr algn="ctr"/>
            <a:r>
              <a:rPr lang="ru-RU" sz="2000" b="1" dirty="0" smtClean="0">
                <a:latin typeface="Times New Roman" pitchFamily="18" charset="0"/>
                <a:cs typeface="Times New Roman" pitchFamily="18" charset="0"/>
              </a:rPr>
              <a:t>Рис. 8. Макроэкономические последствия снижения налогов для стимулирования предложения</a:t>
            </a:r>
            <a:endParaRPr lang="ru-RU"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352928" cy="6093976"/>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ВЗГЛЯД В ПРОШЛОЕ</a:t>
            </a:r>
          </a:p>
          <a:p>
            <a:endParaRPr lang="ru-RU" sz="2400" b="1"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После активного использования рекомендаций сторонников теории экономики предложении в 80-х годах с уходом Рональда Рейгана со своего поста эта школа оказалась невостребованной. Как можно оценить результаты практического воплощения их теоретических концепций? Хотя по-прежнему многие вопросы остаются открытыми, экономисты, в основном, согласны с тем, что многие предположения экономики предложения не получили фактического подтверждения в 80-х годах. Среди важнейших особенностей этого периода можно назвать следующие.</a:t>
            </a:r>
          </a:p>
          <a:p>
            <a:pPr>
              <a:buFont typeface="Wingdings" pitchFamily="2" charset="2"/>
              <a:buChar char="§"/>
            </a:pPr>
            <a:r>
              <a:rPr lang="ru-RU" sz="2000" dirty="0" smtClean="0">
                <a:latin typeface="Times New Roman" pitchFamily="18" charset="0"/>
                <a:cs typeface="Times New Roman" pitchFamily="18" charset="0"/>
              </a:rPr>
              <a:t>	Сторонники экономики предложения прогнозировали, что существенное снижение ставок налогов послужит стимулом для повышения экономической активности</a:t>
            </a:r>
            <a:r>
              <a:rPr lang="ru-RU" sz="2000" b="1"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роста доходов, налоговые поступления не только не сократятся, а даже, возможно, возрастут. На самом деле после уменьшения ставок налоговые поступления резко сократились по сравнению со своим трендовым значением, вызвав увеличение дефицита федерального бюджета, который сохранился и в 90-е годы.</a:t>
            </a:r>
          </a:p>
          <a:p>
            <a:endParaRPr lang="ru-RU"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0"/>
            <a:ext cx="8424936" cy="7171194"/>
          </a:xfrm>
          <a:prstGeom prst="rect">
            <a:avLst/>
          </a:prstGeom>
          <a:noFill/>
        </p:spPr>
        <p:txBody>
          <a:bodyPr wrap="square" rtlCol="0">
            <a:spAutoFit/>
          </a:bodyPr>
          <a:lstStyle/>
          <a:p>
            <a:pPr>
              <a:buFont typeface="Wingdings" pitchFamily="2" charset="2"/>
              <a:buChar char="§"/>
            </a:pPr>
            <a:r>
              <a:rPr lang="ru-RU" sz="2000" dirty="0" smtClean="0">
                <a:latin typeface="Times New Roman" pitchFamily="18" charset="0"/>
                <a:cs typeface="Times New Roman" pitchFamily="18" charset="0"/>
              </a:rPr>
              <a:t> 	Темпы инфляции резко снизились в начале 80-х. Но это понижение, как и предсказывали кейнсианцы, было куплено высокой ценой увеличения безработицы во время глубокой рецессии 1981-1982 годов.</a:t>
            </a:r>
          </a:p>
          <a:p>
            <a:pPr>
              <a:buFont typeface="Wingdings" pitchFamily="2" charset="2"/>
              <a:buChar char="§"/>
            </a:pPr>
            <a:r>
              <a:rPr lang="ru-RU" sz="2000" dirty="0" smtClean="0">
                <a:latin typeface="Times New Roman" pitchFamily="18" charset="0"/>
                <a:cs typeface="Times New Roman" pitchFamily="18" charset="0"/>
              </a:rPr>
              <a:t>	Сторонники экономики предложения прогнозировали, что уменьшение ставок налогообложения послужит стимулом к увеличению сбережений и инвестиций и приведет к повышению нормы национальных сбережений. Все действия, предпринятые для стимулирования сбережений, как выяснилось, не оказали никакого влияния на норму сбережений. В действительности норма сбережений в стране в</a:t>
            </a:r>
            <a:r>
              <a:rPr lang="ru-RU" sz="2000" baseline="-25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80-е годы резко сократилась, достигнув в 1987 голу своего наименьшего значения за весь послевоенный период.	</a:t>
            </a:r>
          </a:p>
          <a:p>
            <a:pPr>
              <a:buFont typeface="Wingdings" pitchFamily="2" charset="2"/>
              <a:buChar char="§"/>
            </a:pPr>
            <a:r>
              <a:rPr lang="ru-RU" sz="2000" dirty="0" smtClean="0">
                <a:latin typeface="Times New Roman" pitchFamily="18" charset="0"/>
                <a:cs typeface="Times New Roman" pitchFamily="18" charset="0"/>
              </a:rPr>
              <a:t>	Основной целью политики, осуществлявшейся сторонниками экономики предложения, было повышение темпов роста потенциального выпуска. Среднегодовые темпы роста потенциального выпуска по некоторым оценкам снизились с 3,6% в 60-70-х годах до 3,1 % в 70-80-х, а затем до 2,3% в 80-90-х годах. Хотя снижение темпов роста потенциального выпуска в 80-х годах и нельзя целиком связать с результатами макроэкономической политики, это снижение показывает, что в годы использования рекомендаций экономики предложения, сколько-нибудь существенных изменений в функционировании экономики не произошло.</a:t>
            </a:r>
          </a:p>
          <a:p>
            <a:pPr>
              <a:buFont typeface="Wingdings" pitchFamily="2" charset="2"/>
              <a:buChar char="§"/>
            </a:pPr>
            <a:endParaRPr lang="ru-R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20688"/>
            <a:ext cx="8424936" cy="5139869"/>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Предварительные выводы</a:t>
            </a:r>
          </a:p>
          <a:p>
            <a:r>
              <a:rPr lang="ru-RU" sz="2400" b="1" dirty="0" smtClean="0">
                <a:latin typeface="Times New Roman" pitchFamily="18" charset="0"/>
                <a:cs typeface="Times New Roman" pitchFamily="18" charset="0"/>
              </a:rPr>
              <a:t>	</a:t>
            </a:r>
          </a:p>
          <a:p>
            <a:r>
              <a:rPr lang="ru-RU" dirty="0" smtClean="0"/>
              <a:t>	</a:t>
            </a:r>
            <a:r>
              <a:rPr lang="ru-RU" sz="2000" dirty="0" smtClean="0">
                <a:latin typeface="Times New Roman" pitchFamily="18" charset="0"/>
                <a:cs typeface="Times New Roman" pitchFamily="18" charset="0"/>
              </a:rPr>
              <a:t>В этой главе мы рассмотрели споры, возникавшие среди специалистов в области макроэкономики в последнее время. Каким же будет решение беспристрастных экономистов после знакомства с представленными фактами? Если ничего не помешает присяжным прийти к единому мнению, мы, возможно, услышим следующие осторожные предварительные выводы.</a:t>
            </a:r>
          </a:p>
          <a:p>
            <a:pPr>
              <a:buFont typeface="Wingdings" pitchFamily="2" charset="2"/>
              <a:buChar char="§"/>
            </a:pPr>
            <a:r>
              <a:rPr lang="ru-RU" sz="2000" i="1" dirty="0" smtClean="0">
                <a:latin typeface="Times New Roman" pitchFamily="18" charset="0"/>
                <a:cs typeface="Times New Roman" pitchFamily="18" charset="0"/>
              </a:rPr>
              <a:t>	Долгосрочный экономический рост.</a:t>
            </a:r>
            <a:r>
              <a:rPr lang="ru-RU" sz="2000" dirty="0" smtClean="0">
                <a:latin typeface="Times New Roman" pitchFamily="18" charset="0"/>
                <a:cs typeface="Times New Roman" pitchFamily="18" charset="0"/>
              </a:rPr>
              <a:t> Большинство </a:t>
            </a:r>
            <a:r>
              <a:rPr lang="ru-RU" sz="2000" dirty="0" err="1" smtClean="0">
                <a:latin typeface="Times New Roman" pitchFamily="18" charset="0"/>
                <a:cs typeface="Times New Roman" pitchFamily="18" charset="0"/>
              </a:rPr>
              <a:t>макроэкономистов</a:t>
            </a:r>
            <a:r>
              <a:rPr lang="ru-RU" sz="2000" dirty="0" smtClean="0">
                <a:latin typeface="Times New Roman" pitchFamily="18" charset="0"/>
                <a:cs typeface="Times New Roman" pitchFamily="18" charset="0"/>
              </a:rPr>
              <a:t> согласны с утверждением о том, что в долгосрочном периоде именно увеличение потенциального выпуска или производственных возможностей может обеспечить повышение уровня жизни, реальной зарплаты и реального дохода. Более того, объем потенциального выпуска зависит от количества и качества имеющихся факторов производства, таких как труд и капитал, а также от технологии, предприимчивости и управленческих навыков. </a:t>
            </a:r>
            <a:endParaRPr lang="ru-RU"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908720"/>
            <a:ext cx="8424936" cy="5601533"/>
          </a:xfrm>
          <a:prstGeom prst="rect">
            <a:avLst/>
          </a:prstGeom>
          <a:noFill/>
        </p:spPr>
        <p:txBody>
          <a:bodyPr wrap="square" rtlCol="0">
            <a:spAutoFit/>
          </a:bodyPr>
          <a:lstStyle/>
          <a:p>
            <a:r>
              <a:rPr lang="ru-RU"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Для того чтобы оказать влияние на долгосрочный экономический рост, экономическая политика должна повлиять на темпы роста факторов производства или способствовать повышению эффективности и улучшению технологии.</a:t>
            </a:r>
          </a:p>
          <a:p>
            <a:pPr>
              <a:buFont typeface="Wingdings" pitchFamily="2" charset="2"/>
              <a:buChar char="§"/>
            </a:pPr>
            <a:r>
              <a:rPr lang="ru-RU" sz="2000" i="1" dirty="0" smtClean="0">
                <a:latin typeface="Times New Roman" pitchFamily="18" charset="0"/>
                <a:cs typeface="Times New Roman" pitchFamily="18" charset="0"/>
              </a:rPr>
              <a:t>	Выпуск и занятость в краткосрочном периоде.</a:t>
            </a:r>
            <a:r>
              <a:rPr lang="ru-RU" sz="2000" dirty="0" smtClean="0">
                <a:latin typeface="Times New Roman" pitchFamily="18" charset="0"/>
                <a:cs typeface="Times New Roman" pitchFamily="18" charset="0"/>
              </a:rPr>
              <a:t> В краткосрочном периоде ситуация более противоречива. Размеры выпуска и занятости в краткосрочном периоде определяются в результате взаимодействия совокупного спроса и предложения. Бесспорные факты свидетельствуют о том, что по крайней мере в течение нескольких лет колебания совокупного спроса (вызванные мероприятиями фискальной и кредитно-денежной политики или какими-то внешними причинами) вызывали циклические колебания выпуска и занятости. Это позволяет сделать вывод о том, что с помощью мер кредитно-денежной и фискальной политики в принципе возможно стабилизировать экономические циклы. Большинство экономистов сегодня готовы признать лидерство ФРС в осуществлении стабилизационной политики.</a:t>
            </a:r>
          </a:p>
          <a:p>
            <a:endParaRPr lang="ru-RU" sz="2000" dirty="0" smtClean="0">
              <a:latin typeface="Times New Roman" pitchFamily="18" charset="0"/>
              <a:cs typeface="Times New Roman" pitchFamily="18" charset="0"/>
            </a:endParaRPr>
          </a:p>
          <a:p>
            <a:endParaRPr lang="ru-RU"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94692"/>
            <a:ext cx="8352928" cy="6463308"/>
          </a:xfrm>
          <a:prstGeom prst="rect">
            <a:avLst/>
          </a:prstGeom>
          <a:noFill/>
        </p:spPr>
        <p:txBody>
          <a:bodyPr wrap="square" rtlCol="0">
            <a:spAutoFit/>
          </a:bodyPr>
          <a:lstStyle/>
          <a:p>
            <a:endParaRPr lang="ru-RU" sz="2000" dirty="0" smtClean="0">
              <a:latin typeface="Times New Roman" pitchFamily="18" charset="0"/>
              <a:cs typeface="Times New Roman" pitchFamily="18" charset="0"/>
            </a:endParaRPr>
          </a:p>
          <a:p>
            <a:pPr>
              <a:buFont typeface="Arial" pitchFamily="34" charset="0"/>
              <a:buChar char="•"/>
            </a:pPr>
            <a:r>
              <a:rPr lang="ru-RU" sz="2000" i="1" dirty="0" smtClean="0">
                <a:latin typeface="Times New Roman" pitchFamily="18" charset="0"/>
                <a:cs typeface="Times New Roman" pitchFamily="18" charset="0"/>
              </a:rPr>
              <a:t>	Безработица и инфляция.</a:t>
            </a:r>
            <a:r>
              <a:rPr lang="ru-RU" sz="2000" dirty="0" smtClean="0">
                <a:latin typeface="Times New Roman" pitchFamily="18" charset="0"/>
                <a:cs typeface="Times New Roman" pitchFamily="18" charset="0"/>
              </a:rPr>
              <a:t> Многочисленные факты свидетельствует о том, что инфляция подвержена воздействию со стороны спроса на рынках труда и товаров. Если безработица оказывается выше своего минимального устойчивого уровня, темпы инфляции обычно снижаются, в то время как при высоком уровне выпуска продукции и занятости происходит повышение темпов инфляции. Однако компромисс между инфляцией и безработицей весьма непостоянен во времени и пространстве, и потому регулирование инфляции является очень сложным делом. Более того, видимо, никакого постоянного компромисса вообще не существует, и потому страны не могут бесконечно уменьшать безработицу ценой увеличения уровня инфляции.</a:t>
            </a:r>
          </a:p>
          <a:p>
            <a:r>
              <a:rPr lang="ru-RU" sz="2000" dirty="0" smtClean="0">
                <a:latin typeface="Times New Roman" pitchFamily="18" charset="0"/>
                <a:cs typeface="Times New Roman" pitchFamily="18" charset="0"/>
              </a:rPr>
              <a:t>	За этими тремя основными выводами, сделанными на основе нашего обзора противоборствующих школ в макроэкономике, скрывается множество более тонких и неразрешимых противоречий, которые вы сможете изучить в более продвинутых курсах экономической теории. В следующей главе мы воспользуемся этими выводами для того, чтобы понять основные проблемы современной экономической политики.</a:t>
            </a:r>
          </a:p>
          <a:p>
            <a:r>
              <a:rPr lang="ru-RU" dirty="0" smtClean="0"/>
              <a:t/>
            </a:r>
            <a:br>
              <a:rPr lang="ru-RU" dirty="0" smtClean="0"/>
            </a:br>
            <a:r>
              <a:rPr lang="ru-RU" dirty="0" smtClean="0"/>
              <a:t> </a:t>
            </a:r>
          </a:p>
          <a:p>
            <a:endParaRPr lang="ru-RU"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88640"/>
            <a:ext cx="8208912" cy="6032421"/>
          </a:xfrm>
          <a:prstGeom prst="rect">
            <a:avLst/>
          </a:prstGeom>
          <a:noFill/>
        </p:spPr>
        <p:txBody>
          <a:bodyPr wrap="square" rtlCol="0">
            <a:spAutoFit/>
          </a:bodyPr>
          <a:lstStyle/>
          <a:p>
            <a:pPr algn="ctr"/>
            <a:r>
              <a:rPr lang="ru-RU" sz="3600" b="1" dirty="0" smtClean="0">
                <a:latin typeface="Times New Roman" pitchFamily="18" charset="0"/>
                <a:cs typeface="Times New Roman" pitchFamily="18" charset="0"/>
              </a:rPr>
              <a:t>Резюме</a:t>
            </a:r>
          </a:p>
          <a:p>
            <a:endParaRPr lang="ru-RU" sz="2400" b="1" dirty="0" smtClean="0">
              <a:latin typeface="Times New Roman" pitchFamily="18" charset="0"/>
              <a:cs typeface="Times New Roman" pitchFamily="18" charset="0"/>
            </a:endParaRPr>
          </a:p>
          <a:p>
            <a:r>
              <a:rPr lang="ru-RU" sz="2400" b="1" dirty="0" smtClean="0">
                <a:latin typeface="Times New Roman" pitchFamily="18" charset="0"/>
                <a:cs typeface="Times New Roman" pitchFamily="18" charset="0"/>
              </a:rPr>
              <a:t>Классическая школа и </a:t>
            </a:r>
            <a:r>
              <a:rPr lang="ru-RU" sz="2400" b="1" dirty="0" err="1" smtClean="0">
                <a:latin typeface="Times New Roman" pitchFamily="18" charset="0"/>
                <a:cs typeface="Times New Roman" pitchFamily="18" charset="0"/>
              </a:rPr>
              <a:t>кейнсианская</a:t>
            </a:r>
            <a:r>
              <a:rPr lang="ru-RU" sz="2400" b="1" dirty="0" smtClean="0">
                <a:latin typeface="Times New Roman" pitchFamily="18" charset="0"/>
                <a:cs typeface="Times New Roman" pitchFamily="18" charset="0"/>
              </a:rPr>
              <a:t> революция</a:t>
            </a:r>
          </a:p>
          <a:p>
            <a:endParaRPr lang="ru-RU" sz="2400" b="1"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1. 	В качестве отправного пункта экономисты-классики использовали закон рынков Сэя. который гласит: "Предложение создаст свой собственный спрос". Выражаясь современным экономическим языком, это означает, что гибкие цены и зарплата быстро устраняют любой избыток спроса или предложения и быстро восстанавливают полную занятость и полное использование производственных ресурсов. Классики считали, что для стабилизации реальной экономики макроэкономическая политика не нужна, хотя на траекторию цен она все-таки оказывает воздействие.</a:t>
            </a:r>
          </a:p>
          <a:p>
            <a:r>
              <a:rPr lang="ru-RU" sz="2000" dirty="0" smtClean="0">
                <a:latin typeface="Times New Roman" pitchFamily="18" charset="0"/>
                <a:cs typeface="Times New Roman" pitchFamily="18" charset="0"/>
              </a:rPr>
              <a:t>2. 	</a:t>
            </a:r>
            <a:r>
              <a:rPr lang="ru-RU" sz="2000" dirty="0" err="1" smtClean="0">
                <a:latin typeface="Times New Roman" pitchFamily="18" charset="0"/>
                <a:cs typeface="Times New Roman" pitchFamily="18" charset="0"/>
              </a:rPr>
              <a:t>Кейнсианская</a:t>
            </a:r>
            <a:r>
              <a:rPr lang="ru-RU" sz="2000" dirty="0" smtClean="0">
                <a:latin typeface="Times New Roman" pitchFamily="18" charset="0"/>
                <a:cs typeface="Times New Roman" pitchFamily="18" charset="0"/>
              </a:rPr>
              <a:t> революция доказала </a:t>
            </a:r>
            <a:r>
              <a:rPr lang="ru-RU" sz="2000" dirty="0" err="1" smtClean="0">
                <a:latin typeface="Times New Roman" pitchFamily="18" charset="0"/>
                <a:cs typeface="Times New Roman" pitchFamily="18" charset="0"/>
              </a:rPr>
              <a:t>неэлластичность</a:t>
            </a:r>
            <a:r>
              <a:rPr lang="ru-RU" sz="2000" dirty="0" smtClean="0">
                <a:latin typeface="Times New Roman" pitchFamily="18" charset="0"/>
                <a:cs typeface="Times New Roman" pitchFamily="18" charset="0"/>
              </a:rPr>
              <a:t> цен и зарплаты, на основании чего был сделан вывод о том, что размеры выпуска и занятости устанавливаются в результате взаимодействия сил спроса и предложения. </a:t>
            </a:r>
          </a:p>
          <a:p>
            <a:endParaRPr lang="ru-RU"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24744"/>
            <a:ext cx="8352928" cy="4062651"/>
          </a:xfrm>
          <a:prstGeom prst="rect">
            <a:avLst/>
          </a:prstGeom>
          <a:noFill/>
        </p:spPr>
        <p:txBody>
          <a:bodyPr wrap="square" rtlCol="0">
            <a:spAutoFit/>
          </a:bodyPr>
          <a:lstStyle/>
          <a:p>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Кейнсианская</a:t>
            </a:r>
            <a:r>
              <a:rPr lang="ru-RU" sz="2000" dirty="0" smtClean="0">
                <a:latin typeface="Times New Roman" pitchFamily="18" charset="0"/>
                <a:cs typeface="Times New Roman" pitchFamily="18" charset="0"/>
              </a:rPr>
              <a:t> кривая </a:t>
            </a:r>
            <a:r>
              <a:rPr lang="en-US" sz="2000" i="1" dirty="0" smtClean="0">
                <a:latin typeface="Times New Roman" pitchFamily="18" charset="0"/>
                <a:cs typeface="Times New Roman" pitchFamily="18" charset="0"/>
              </a:rPr>
              <a:t>AS</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имеет положительный наклон (в отличие от ее классического варианта, воплощенного в вертикальной кривой), и поэтому кредитно-денежная или фискальная политика может оказать воздействие как на цены, так и на реальный выпуск. Не существует никакого автоматического самокорректирующегося механизма, потому в экономике время от времени наблюдаются продолжительные периоды глубоких спадов или высокого уровня инфляции.</a:t>
            </a:r>
          </a:p>
          <a:p>
            <a:pPr lvl="0"/>
            <a:r>
              <a:rPr lang="ru-RU" sz="2000" dirty="0" smtClean="0">
                <a:latin typeface="Times New Roman" pitchFamily="18" charset="0"/>
                <a:cs typeface="Times New Roman" pitchFamily="18" charset="0"/>
              </a:rPr>
              <a:t>3. 	В соответствии с точкой зрения современных </a:t>
            </a:r>
            <a:r>
              <a:rPr lang="ru-RU" sz="2000" dirty="0" err="1" smtClean="0">
                <a:latin typeface="Times New Roman" pitchFamily="18" charset="0"/>
                <a:cs typeface="Times New Roman" pitchFamily="18" charset="0"/>
              </a:rPr>
              <a:t>кейнсианцев</a:t>
            </a:r>
            <a:r>
              <a:rPr lang="ru-RU" sz="2000" dirty="0" smtClean="0">
                <a:latin typeface="Times New Roman" pitchFamily="18" charset="0"/>
                <a:cs typeface="Times New Roman" pitchFamily="18" charset="0"/>
              </a:rPr>
              <a:t>, кредитно-денежная и фискальная политика вполне могут компенсировать негибкость цен и зарплаты, стимулируя экономическую активность во время рецессий и замедляя увеличение совокупного спроса во время бумов, чтобы предотвратить инфляционные тенденции.</a:t>
            </a:r>
          </a:p>
          <a:p>
            <a:endParaRPr lang="ru-RU"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352928" cy="5416868"/>
          </a:xfrm>
          <a:prstGeom prst="rect">
            <a:avLst/>
          </a:prstGeom>
          <a:noFill/>
        </p:spPr>
        <p:txBody>
          <a:bodyPr wrap="square" rtlCol="0">
            <a:spAutoFit/>
          </a:bodyPr>
          <a:lstStyle/>
          <a:p>
            <a:r>
              <a:rPr lang="ru-RU" sz="2400" b="1" dirty="0" smtClean="0">
                <a:latin typeface="Times New Roman" pitchFamily="18" charset="0"/>
                <a:cs typeface="Times New Roman" pitchFamily="18" charset="0"/>
              </a:rPr>
              <a:t>Монетаристский подход</a:t>
            </a:r>
          </a:p>
          <a:p>
            <a:endParaRPr lang="ru-RU" sz="2400" b="1" dirty="0" smtClean="0">
              <a:latin typeface="Times New Roman" pitchFamily="18" charset="0"/>
              <a:cs typeface="Times New Roman" pitchFamily="18" charset="0"/>
            </a:endParaRPr>
          </a:p>
          <a:p>
            <a:pPr lvl="0"/>
            <a:r>
              <a:rPr lang="ru-RU" sz="2000" dirty="0" smtClean="0">
                <a:latin typeface="Times New Roman" pitchFamily="18" charset="0"/>
                <a:cs typeface="Times New Roman" pitchFamily="18" charset="0"/>
              </a:rPr>
              <a:t>4. 	</a:t>
            </a:r>
            <a:r>
              <a:rPr lang="ru-RU" sz="2000" dirty="0" err="1" smtClean="0">
                <a:latin typeface="Times New Roman" pitchFamily="18" charset="0"/>
                <a:cs typeface="Times New Roman" pitchFamily="18" charset="0"/>
              </a:rPr>
              <a:t>Монетаристы</a:t>
            </a:r>
            <a:r>
              <a:rPr lang="ru-RU" sz="2000" dirty="0" smtClean="0">
                <a:latin typeface="Times New Roman" pitchFamily="18" charset="0"/>
                <a:cs typeface="Times New Roman" pitchFamily="18" charset="0"/>
              </a:rPr>
              <a:t> утверждают, что предложение денег – это главный фактор краткосрочных колебаний реального и номинального ВВП, а также долгосрочной динамики номинального ВВП.</a:t>
            </a:r>
          </a:p>
          <a:p>
            <a:pPr lvl="0"/>
            <a:r>
              <a:rPr lang="ru-RU" sz="2000" dirty="0" smtClean="0">
                <a:latin typeface="Times New Roman" pitchFamily="18" charset="0"/>
                <a:cs typeface="Times New Roman" pitchFamily="18" charset="0"/>
              </a:rPr>
              <a:t>5. 	Монетаристская теория основана на анализе тенденций изменения скорости обращения денег, который позволяет понять значение денег в экономике. Скорость обращения денег в кругообороте доходов (V) определяется как отношение ВВП в денежном выражении (поток) к </a:t>
            </a:r>
          </a:p>
          <a:p>
            <a:pPr lvl="0"/>
            <a:endParaRPr lang="ru-RU" sz="2000" dirty="0" smtClean="0">
              <a:latin typeface="Times New Roman" pitchFamily="18" charset="0"/>
              <a:cs typeface="Times New Roman" pitchFamily="18" charset="0"/>
            </a:endParaRPr>
          </a:p>
          <a:p>
            <a:pPr lvl="0"/>
            <a:r>
              <a:rPr lang="ru-RU" sz="2000" dirty="0" smtClean="0">
                <a:latin typeface="Times New Roman" pitchFamily="18" charset="0"/>
                <a:cs typeface="Times New Roman" pitchFamily="18" charset="0"/>
              </a:rPr>
              <a:t>величине М (запас):</a:t>
            </a:r>
          </a:p>
          <a:p>
            <a:endParaRPr lang="ru-RU" sz="2000" dirty="0" smtClean="0">
              <a:latin typeface="Times New Roman" pitchFamily="18" charset="0"/>
              <a:cs typeface="Times New Roman" pitchFamily="18" charset="0"/>
            </a:endParaRPr>
          </a:p>
          <a:p>
            <a:endParaRPr lang="ru-RU" sz="2000" dirty="0" smtClean="0">
              <a:latin typeface="Times New Roman" pitchFamily="18" charset="0"/>
              <a:cs typeface="Times New Roman" pitchFamily="18" charset="0"/>
            </a:endParaRPr>
          </a:p>
          <a:p>
            <a:r>
              <a:rPr lang="ru-RU" sz="2000" dirty="0" smtClean="0">
                <a:latin typeface="Times New Roman" pitchFamily="18" charset="0"/>
                <a:cs typeface="Times New Roman" pitchFamily="18" charset="0"/>
              </a:rPr>
              <a:t>Несмотря на то, что V – величина явно не постоянная (даже из-за того, что она изменяется вместе с изменением процентных ставок), монетаристы считают, что ее колебания носят регулярный и предсказуемый характер.</a:t>
            </a:r>
          </a:p>
          <a:p>
            <a:endParaRPr lang="ru-RU" dirty="0"/>
          </a:p>
        </p:txBody>
      </p:sp>
      <p:sp>
        <p:nvSpPr>
          <p:cNvPr id="51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5124"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5856" y="3573016"/>
            <a:ext cx="1944216" cy="68619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793</TotalTime>
  <Words>2519</Words>
  <Application>Microsoft Office PowerPoint</Application>
  <PresentationFormat>Экран (4:3)</PresentationFormat>
  <Paragraphs>449</Paragraphs>
  <Slides>111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111</vt:i4>
      </vt:variant>
    </vt:vector>
  </HeadingPairs>
  <TitlesOfParts>
    <vt:vector size="112" baseType="lpstr">
      <vt:lpstr>Тема Office</vt:lpstr>
      <vt:lpstr>Макроэкономика: Борьба возможностей </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lpstr>Слайд 37</vt:lpstr>
      <vt:lpstr>Слайд 38</vt:lpstr>
      <vt:lpstr>Слайд 39</vt:lpstr>
      <vt:lpstr>Слайд 40</vt:lpstr>
      <vt:lpstr>Слайд 41</vt:lpstr>
      <vt:lpstr>Слайд 42</vt:lpstr>
      <vt:lpstr>Слайд 43</vt:lpstr>
      <vt:lpstr>Слайд 44</vt:lpstr>
      <vt:lpstr>Слайд 45</vt:lpstr>
      <vt:lpstr>Слайд 46</vt:lpstr>
      <vt:lpstr>Слайд 47</vt:lpstr>
      <vt:lpstr>Слайд 48</vt:lpstr>
      <vt:lpstr>Слайд 49</vt:lpstr>
      <vt:lpstr>Слайд 50</vt:lpstr>
      <vt:lpstr>Слайд 51</vt:lpstr>
      <vt:lpstr>Слайд 52</vt:lpstr>
      <vt:lpstr>Слайд 53</vt:lpstr>
      <vt:lpstr>Слайд 54</vt:lpstr>
      <vt:lpstr>Слайд 55</vt:lpstr>
      <vt:lpstr>Слайд 56</vt:lpstr>
      <vt:lpstr>Слайд 57</vt:lpstr>
      <vt:lpstr>Слайд 58</vt:lpstr>
      <vt:lpstr>Слайд 59</vt:lpstr>
      <vt:lpstr>Слайд 60</vt:lpstr>
      <vt:lpstr>Слайд 61</vt:lpstr>
      <vt:lpstr>Слайд 62</vt:lpstr>
      <vt:lpstr>Слайд 63</vt:lpstr>
      <vt:lpstr>Слайд 64</vt:lpstr>
      <vt:lpstr>Слайд 65</vt:lpstr>
      <vt:lpstr>Слайд 66</vt:lpstr>
      <vt:lpstr>Слайд 67</vt:lpstr>
      <vt:lpstr>Слайд 68</vt:lpstr>
      <vt:lpstr>Слайд 69</vt:lpstr>
      <vt:lpstr>Слайд 70</vt:lpstr>
      <vt:lpstr>Слайд 71</vt:lpstr>
      <vt:lpstr>Слайд 72</vt:lpstr>
      <vt:lpstr>Слайд 73</vt:lpstr>
      <vt:lpstr>Слайд 74</vt:lpstr>
      <vt:lpstr>Слайд 75</vt:lpstr>
      <vt:lpstr>Слайд 76</vt:lpstr>
      <vt:lpstr>Слайд 77</vt:lpstr>
      <vt:lpstr>Слайд 78</vt:lpstr>
      <vt:lpstr>Слайд 79</vt:lpstr>
      <vt:lpstr>Слайд 80</vt:lpstr>
      <vt:lpstr>Слайд 81</vt:lpstr>
      <vt:lpstr>Слайд 82</vt:lpstr>
      <vt:lpstr>Слайд 83</vt:lpstr>
      <vt:lpstr>Слайд 84</vt:lpstr>
      <vt:lpstr>Слайд 85</vt:lpstr>
      <vt:lpstr>Слайд 86</vt:lpstr>
      <vt:lpstr>Слайд 87</vt:lpstr>
      <vt:lpstr>Слайд 88</vt:lpstr>
      <vt:lpstr>Слайд 89</vt:lpstr>
      <vt:lpstr>Слайд 90</vt:lpstr>
      <vt:lpstr>Слайд 91</vt:lpstr>
      <vt:lpstr>Слайд 92</vt:lpstr>
      <vt:lpstr>Слайд 93</vt:lpstr>
      <vt:lpstr>Слайд 94</vt:lpstr>
      <vt:lpstr>Слайд 95</vt:lpstr>
      <vt:lpstr>Слайд 96</vt:lpstr>
      <vt:lpstr>Слайд 97</vt:lpstr>
      <vt:lpstr>Слайд 98</vt:lpstr>
      <vt:lpstr>Слайд 99</vt:lpstr>
      <vt:lpstr>Слайд 100</vt:lpstr>
      <vt:lpstr>Слайд 101</vt:lpstr>
      <vt:lpstr>Слайд 102</vt:lpstr>
      <vt:lpstr>Слайд 103</vt:lpstr>
      <vt:lpstr>Слайд 104</vt:lpstr>
      <vt:lpstr>Слайд 105</vt:lpstr>
      <vt:lpstr>Слайд 106</vt:lpstr>
      <vt:lpstr>Слайд 107</vt:lpstr>
      <vt:lpstr>Слайд 108</vt:lpstr>
      <vt:lpstr>Слайд 109</vt:lpstr>
      <vt:lpstr>Слайд 110</vt:lpstr>
      <vt:lpstr>Слайд 111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Oganesian</dc:creator>
  <cp:lastModifiedBy>Пользователь</cp:lastModifiedBy>
  <cp:revision>83</cp:revision>
  <dcterms:created xsi:type="dcterms:W3CDTF">2014-02-09T14:10:59Z</dcterms:created>
  <dcterms:modified xsi:type="dcterms:W3CDTF">2014-03-17T15:36:16Z</dcterms:modified>
</cp:coreProperties>
</file>