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5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60AD"/>
    <a:srgbClr val="F923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Средний стиль 3 — акцент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178" autoAdjust="0"/>
  </p:normalViewPr>
  <p:slideViewPr>
    <p:cSldViewPr showGuides="1">
      <p:cViewPr varScale="1">
        <p:scale>
          <a:sx n="71" d="100"/>
          <a:sy n="71" d="100"/>
        </p:scale>
        <p:origin x="594" y="54"/>
      </p:cViewPr>
      <p:guideLst/>
    </p:cSldViewPr>
  </p:slideViewPr>
  <p:notesTextViewPr>
    <p:cViewPr>
      <p:scale>
        <a:sx n="1" d="1"/>
        <a:sy n="1" d="1"/>
      </p:scale>
      <p:origin x="0" y="0"/>
    </p:cViewPr>
  </p:notesTextViewPr>
  <p:sorterViewPr>
    <p:cViewPr>
      <p:scale>
        <a:sx n="100" d="100"/>
        <a:sy n="100" d="100"/>
      </p:scale>
      <p:origin x="0" y="-275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90875B4-BA34-4386-AB7F-2D5BA52B2D2C}" type="datetimeFigureOut">
              <a:rPr lang="ru-RU" smtClean="0"/>
              <a:t>12.03.2014</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306903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90875B4-BA34-4386-AB7F-2D5BA52B2D2C}" type="datetimeFigureOut">
              <a:rPr lang="ru-RU" smtClean="0"/>
              <a:t>12.03.2014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26944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90875B4-BA34-4386-AB7F-2D5BA52B2D2C}" type="datetimeFigureOut">
              <a:rPr lang="ru-RU" smtClean="0"/>
              <a:t>12.03.2014</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E5D9B-0D15-4772-9D68-16A0E1FCBFA4}"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2545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t>12.03.2014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2146509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t>12.03.2014</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E5D9B-0D15-4772-9D68-16A0E1FCBFA4}"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4559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t>12.03.2014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188026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90875B4-BA34-4386-AB7F-2D5BA52B2D2C}" type="datetimeFigureOut">
              <a:rPr lang="ru-RU" smtClean="0"/>
              <a:t>12.03.2014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4156574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90875B4-BA34-4386-AB7F-2D5BA52B2D2C}" type="datetimeFigureOut">
              <a:rPr lang="ru-RU" smtClean="0"/>
              <a:t>12.03.2014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355141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90875B4-BA34-4386-AB7F-2D5BA52B2D2C}" type="datetimeFigureOut">
              <a:rPr lang="ru-RU" smtClean="0"/>
              <a:t>12.03.2014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33932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90875B4-BA34-4386-AB7F-2D5BA52B2D2C}" type="datetimeFigureOut">
              <a:rPr lang="ru-RU" smtClean="0"/>
              <a:t>12.03.2014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209078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90875B4-BA34-4386-AB7F-2D5BA52B2D2C}" type="datetimeFigureOut">
              <a:rPr lang="ru-RU" smtClean="0"/>
              <a:t>12.03.2014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387229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90875B4-BA34-4386-AB7F-2D5BA52B2D2C}" type="datetimeFigureOut">
              <a:rPr lang="ru-RU" smtClean="0"/>
              <a:t>12.03.2014</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27744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90875B4-BA34-4386-AB7F-2D5BA52B2D2C}" type="datetimeFigureOut">
              <a:rPr lang="ru-RU" smtClean="0"/>
              <a:t>12.03.2014</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330379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875B4-BA34-4386-AB7F-2D5BA52B2D2C}" type="datetimeFigureOut">
              <a:rPr lang="ru-RU" smtClean="0"/>
              <a:t>12.03.2014</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406656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t>12.03.2014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393118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t>12.03.2014</a:t>
            </a:fld>
            <a:endParaRPr lang="ru-RU"/>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E5D9B-0D15-4772-9D68-16A0E1FCBFA4}" type="slidenum">
              <a:rPr lang="ru-RU" smtClean="0"/>
              <a:t>‹#›</a:t>
            </a:fld>
            <a:endParaRPr lang="ru-RU"/>
          </a:p>
        </p:txBody>
      </p:sp>
    </p:spTree>
    <p:extLst>
      <p:ext uri="{BB962C8B-B14F-4D97-AF65-F5344CB8AC3E}">
        <p14:creationId xmlns:p14="http://schemas.microsoft.com/office/powerpoint/2010/main" val="34363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0875B4-BA34-4386-AB7F-2D5BA52B2D2C}" type="datetimeFigureOut">
              <a:rPr lang="ru-RU" smtClean="0"/>
              <a:t>12.03.2014</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F1E5D9B-0D15-4772-9D68-16A0E1FCBFA4}" type="slidenum">
              <a:rPr lang="ru-RU" smtClean="0"/>
              <a:t>‹#›</a:t>
            </a:fld>
            <a:endParaRPr lang="ru-RU"/>
          </a:p>
        </p:txBody>
      </p:sp>
    </p:spTree>
    <p:extLst>
      <p:ext uri="{BB962C8B-B14F-4D97-AF65-F5344CB8AC3E}">
        <p14:creationId xmlns:p14="http://schemas.microsoft.com/office/powerpoint/2010/main" val="1507653091"/>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ctrTitle"/>
          </p:nvPr>
        </p:nvSpPr>
        <p:spPr>
          <a:xfrm>
            <a:off x="682390" y="887104"/>
            <a:ext cx="11354936" cy="2853047"/>
          </a:xfrm>
        </p:spPr>
        <p:txBody>
          <a:bodyPr>
            <a:normAutofit/>
          </a:bodyPr>
          <a:lstStyle/>
          <a:p>
            <a:pPr algn="ctr"/>
            <a:r>
              <a:rPr lang="ru-RU" b="1" dirty="0" smtClean="0">
                <a:solidFill>
                  <a:schemeClr val="tx2"/>
                </a:solidFill>
                <a:effectLst>
                  <a:outerShdw blurRad="38100" dist="38100" dir="2700000" algn="tl">
                    <a:srgbClr val="000000">
                      <a:alpha val="43137"/>
                    </a:srgbClr>
                  </a:outerShdw>
                </a:effectLst>
              </a:rPr>
              <a:t>Сравнительное преимущество и протекционизм</a:t>
            </a:r>
            <a:endParaRPr lang="ru-RU" b="1" dirty="0">
              <a:solidFill>
                <a:schemeClr val="tx2"/>
              </a:solidFill>
              <a:effectLst>
                <a:outerShdw blurRad="38100" dist="38100" dir="2700000" algn="tl">
                  <a:srgbClr val="000000">
                    <a:alpha val="43137"/>
                  </a:srgbClr>
                </a:outerShdw>
              </a:effectLst>
            </a:endParaRPr>
          </a:p>
        </p:txBody>
      </p:sp>
      <p:sp>
        <p:nvSpPr>
          <p:cNvPr id="5" name="Подзаголовок 2"/>
          <p:cNvSpPr>
            <a:spLocks noGrp="1"/>
          </p:cNvSpPr>
          <p:nvPr>
            <p:ph type="subTitle" idx="1"/>
          </p:nvPr>
        </p:nvSpPr>
        <p:spPr>
          <a:xfrm>
            <a:off x="6324601" y="5209330"/>
            <a:ext cx="5440679" cy="1126283"/>
          </a:xfrm>
        </p:spPr>
        <p:txBody>
          <a:bodyPr/>
          <a:lstStyle/>
          <a:p>
            <a:pPr algn="ctr"/>
            <a:r>
              <a:rPr lang="ru-RU" sz="2800" b="1" dirty="0">
                <a:solidFill>
                  <a:schemeClr val="tx2"/>
                </a:solidFill>
                <a:effectLst>
                  <a:outerShdw blurRad="38100" dist="38100" dir="2700000" algn="tl">
                    <a:srgbClr val="000000">
                      <a:alpha val="43137"/>
                    </a:srgbClr>
                  </a:outerShdw>
                </a:effectLst>
              </a:rPr>
              <a:t>Пол Энтони </a:t>
            </a:r>
            <a:r>
              <a:rPr lang="ru-RU" sz="2800" b="1" dirty="0" err="1" smtClean="0">
                <a:solidFill>
                  <a:schemeClr val="tx2"/>
                </a:solidFill>
                <a:effectLst>
                  <a:outerShdw blurRad="38100" dist="38100" dir="2700000" algn="tl">
                    <a:srgbClr val="000000">
                      <a:alpha val="43137"/>
                    </a:srgbClr>
                  </a:outerShdw>
                </a:effectLst>
              </a:rPr>
              <a:t>Самуэльсон</a:t>
            </a:r>
            <a:endParaRPr lang="ru-RU" sz="2800" b="1" dirty="0">
              <a:solidFill>
                <a:schemeClr val="tx2"/>
              </a:solidFill>
              <a:effectLst>
                <a:outerShdw blurRad="38100" dist="38100" dir="2700000" algn="tl">
                  <a:srgbClr val="000000">
                    <a:alpha val="43137"/>
                  </a:srgbClr>
                </a:outerShdw>
              </a:effectLst>
            </a:endParaRPr>
          </a:p>
          <a:p>
            <a:pPr algn="ctr"/>
            <a:r>
              <a:rPr lang="ru-RU" sz="2800" b="1" dirty="0" smtClean="0">
                <a:solidFill>
                  <a:schemeClr val="tx2"/>
                </a:solidFill>
                <a:effectLst>
                  <a:outerShdw blurRad="38100" dist="38100" dir="2700000" algn="tl">
                    <a:srgbClr val="000000">
                      <a:alpha val="43137"/>
                    </a:srgbClr>
                  </a:outerShdw>
                </a:effectLst>
              </a:rPr>
              <a:t>Уильям </a:t>
            </a:r>
            <a:r>
              <a:rPr lang="ru-RU" sz="2800" b="1" dirty="0" err="1">
                <a:solidFill>
                  <a:schemeClr val="tx2"/>
                </a:solidFill>
                <a:effectLst>
                  <a:outerShdw blurRad="38100" dist="38100" dir="2700000" algn="tl">
                    <a:srgbClr val="000000">
                      <a:alpha val="43137"/>
                    </a:srgbClr>
                  </a:outerShdw>
                </a:effectLst>
              </a:rPr>
              <a:t>Нордхаус</a:t>
            </a:r>
            <a:endParaRPr lang="ru-RU" sz="2800" b="1" dirty="0">
              <a:solidFill>
                <a:schemeClr val="tx2"/>
              </a:solidFill>
              <a:effectLst>
                <a:outerShdw blurRad="38100" dist="38100" dir="2700000" algn="tl">
                  <a:srgbClr val="000000">
                    <a:alpha val="43137"/>
                  </a:srgbClr>
                </a:outerShdw>
              </a:effectLst>
            </a:endParaRPr>
          </a:p>
          <a:p>
            <a:endParaRPr lang="ru-RU" dirty="0"/>
          </a:p>
        </p:txBody>
      </p:sp>
    </p:spTree>
    <p:extLst>
      <p:ext uri="{BB962C8B-B14F-4D97-AF65-F5344CB8AC3E}">
        <p14:creationId xmlns:p14="http://schemas.microsoft.com/office/powerpoint/2010/main" val="1254681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63320" y="1464858"/>
            <a:ext cx="6946710" cy="5604681"/>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Давайте проиллюстрируем базовые принципы международной торговли на примере Америки и Европы прошлого века. </a:t>
            </a:r>
            <a:endParaRPr lang="ru-RU" dirty="0" smtClean="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u-RU" dirty="0" smtClean="0">
                <a:solidFill>
                  <a:schemeClr val="tx1"/>
                </a:solidFill>
                <a:latin typeface="Times New Roman" panose="02020603050405020304" pitchFamily="18" charset="0"/>
                <a:cs typeface="Times New Roman" panose="02020603050405020304" pitchFamily="18" charset="0"/>
              </a:rPr>
              <a:t>Если </a:t>
            </a:r>
            <a:r>
              <a:rPr lang="ru-RU" dirty="0">
                <a:solidFill>
                  <a:schemeClr val="tx1"/>
                </a:solidFill>
                <a:latin typeface="Times New Roman" panose="02020603050405020304" pitchFamily="18" charset="0"/>
                <a:cs typeface="Times New Roman" panose="02020603050405020304" pitchFamily="18" charset="0"/>
              </a:rPr>
              <a:t>труд (или, в более общем смысле, ресурсы) абсолютно более производителен в Америке по сравнению с Европой, значит ли это, что Америке нечего импортировать</a:t>
            </a:r>
            <a:r>
              <a:rPr lang="ru-RU" dirty="0" smtClean="0">
                <a:solidFill>
                  <a:schemeClr val="tx1"/>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ru-RU" dirty="0" smtClean="0">
                <a:solidFill>
                  <a:schemeClr val="tx1"/>
                </a:solidFill>
                <a:latin typeface="Times New Roman" panose="02020603050405020304" pitchFamily="18" charset="0"/>
                <a:cs typeface="Times New Roman" panose="02020603050405020304" pitchFamily="18" charset="0"/>
              </a:rPr>
              <a:t>И </a:t>
            </a:r>
            <a:r>
              <a:rPr lang="ru-RU" dirty="0">
                <a:solidFill>
                  <a:schemeClr val="tx1"/>
                </a:solidFill>
                <a:latin typeface="Times New Roman" panose="02020603050405020304" pitchFamily="18" charset="0"/>
                <a:cs typeface="Times New Roman" panose="02020603050405020304" pitchFamily="18" charset="0"/>
              </a:rPr>
              <a:t>является ли экономически целесообразным для Европы защищать свои рынки посредством тарифов и квот?</a:t>
            </a:r>
          </a:p>
          <a:p>
            <a:pPr algn="just"/>
            <a:r>
              <a:rPr lang="ru-RU" dirty="0">
                <a:solidFill>
                  <a:schemeClr val="tx1"/>
                </a:solidFill>
                <a:latin typeface="Times New Roman" panose="02020603050405020304" pitchFamily="18" charset="0"/>
                <a:cs typeface="Times New Roman" panose="02020603050405020304" pitchFamily="18" charset="0"/>
              </a:rPr>
              <a:t>Впервые, в 1817 году, на эти вопросы ответил английский экономист Дэвид </a:t>
            </a:r>
            <a:r>
              <a:rPr lang="ru-RU" dirty="0" err="1" smtClean="0">
                <a:solidFill>
                  <a:schemeClr val="tx1"/>
                </a:solidFill>
                <a:latin typeface="Times New Roman" panose="02020603050405020304" pitchFamily="18" charset="0"/>
                <a:cs typeface="Times New Roman" panose="02020603050405020304" pitchFamily="18" charset="0"/>
              </a:rPr>
              <a:t>Рикардо</a:t>
            </a:r>
            <a:r>
              <a:rPr lang="en-US"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который доказал, что </a:t>
            </a:r>
            <a:r>
              <a:rPr lang="ru-RU" b="1" dirty="0">
                <a:solidFill>
                  <a:schemeClr val="tx2"/>
                </a:solidFill>
                <a:latin typeface="Times New Roman" panose="02020603050405020304" pitchFamily="18" charset="0"/>
                <a:cs typeface="Times New Roman" panose="02020603050405020304" pitchFamily="18" charset="0"/>
              </a:rPr>
              <a:t>международная специализация выгодна для страны</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Этот </a:t>
            </a:r>
            <a:r>
              <a:rPr lang="ru-RU" dirty="0">
                <a:solidFill>
                  <a:schemeClr val="tx1"/>
                </a:solidFill>
                <a:latin typeface="Times New Roman" panose="02020603050405020304" pitchFamily="18" charset="0"/>
                <a:cs typeface="Times New Roman" panose="02020603050405020304" pitchFamily="18" charset="0"/>
              </a:rPr>
              <a:t>вывод он назвал </a:t>
            </a:r>
            <a:r>
              <a:rPr lang="ru-RU" b="1" dirty="0">
                <a:solidFill>
                  <a:schemeClr val="tx2"/>
                </a:solidFill>
                <a:latin typeface="Times New Roman" panose="02020603050405020304" pitchFamily="18" charset="0"/>
                <a:cs typeface="Times New Roman" panose="02020603050405020304" pitchFamily="18" charset="0"/>
              </a:rPr>
              <a:t>законом сравнительного преимущества</a:t>
            </a:r>
            <a:r>
              <a:rPr lang="ru-RU" dirty="0">
                <a:solidFill>
                  <a:schemeClr val="tx1"/>
                </a:solidFill>
                <a:latin typeface="Times New Roman" panose="02020603050405020304" pitchFamily="18" charset="0"/>
                <a:cs typeface="Times New Roman" panose="02020603050405020304" pitchFamily="18" charset="0"/>
              </a:rPr>
              <a:t>.</a:t>
            </a:r>
          </a:p>
          <a:p>
            <a:pPr algn="just"/>
            <a:r>
              <a:rPr lang="ru-RU" dirty="0">
                <a:solidFill>
                  <a:schemeClr val="tx1"/>
                </a:solidFill>
                <a:latin typeface="Times New Roman" panose="02020603050405020304" pitchFamily="18" charset="0"/>
                <a:cs typeface="Times New Roman" panose="02020603050405020304" pitchFamily="18" charset="0"/>
              </a:rPr>
              <a:t>Для простоты </a:t>
            </a:r>
            <a:r>
              <a:rPr lang="ru-RU" dirty="0" err="1">
                <a:solidFill>
                  <a:schemeClr val="tx1"/>
                </a:solidFill>
                <a:latin typeface="Times New Roman" panose="02020603050405020304" pitchFamily="18" charset="0"/>
                <a:cs typeface="Times New Roman" panose="02020603050405020304" pitchFamily="18" charset="0"/>
              </a:rPr>
              <a:t>Рикардо</a:t>
            </a:r>
            <a:r>
              <a:rPr lang="ru-RU" dirty="0">
                <a:solidFill>
                  <a:schemeClr val="tx1"/>
                </a:solidFill>
                <a:latin typeface="Times New Roman" panose="02020603050405020304" pitchFamily="18" charset="0"/>
                <a:cs typeface="Times New Roman" panose="02020603050405020304" pitchFamily="18" charset="0"/>
              </a:rPr>
              <a:t> работал только с двумя регионами и двумя товарами, а в качестве издержек производства он выбрал часы рабочего времени.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Мы </a:t>
            </a:r>
            <a:r>
              <a:rPr lang="ru-RU" dirty="0">
                <a:solidFill>
                  <a:schemeClr val="tx1"/>
                </a:solidFill>
                <a:latin typeface="Times New Roman" panose="02020603050405020304" pitchFamily="18" charset="0"/>
                <a:cs typeface="Times New Roman" panose="02020603050405020304" pitchFamily="18" charset="0"/>
              </a:rPr>
              <a:t>последуем его примеру и проанализируем издержки производства продуктов питания и одежды в Европе и </a:t>
            </a:r>
            <a:r>
              <a:rPr lang="ru-RU" dirty="0" smtClean="0">
                <a:solidFill>
                  <a:schemeClr val="tx1"/>
                </a:solidFill>
                <a:latin typeface="Times New Roman" panose="02020603050405020304" pitchFamily="18" charset="0"/>
                <a:cs typeface="Times New Roman" panose="02020603050405020304" pitchFamily="18" charset="0"/>
              </a:rPr>
              <a:t>Америке</a:t>
            </a:r>
            <a:r>
              <a:rPr lang="ru-RU" dirty="0">
                <a:solidFill>
                  <a:schemeClr val="tx1"/>
                </a:solidFill>
                <a:latin typeface="Times New Roman" panose="02020603050405020304" pitchFamily="18" charset="0"/>
                <a:cs typeface="Times New Roman" panose="02020603050405020304" pitchFamily="18" charset="0"/>
              </a:rPr>
              <a:t>.</a:t>
            </a:r>
          </a:p>
        </p:txBody>
      </p:sp>
      <p:sp>
        <p:nvSpPr>
          <p:cNvPr id="4" name="Заголовок 1"/>
          <p:cNvSpPr txBox="1">
            <a:spLocks/>
          </p:cNvSpPr>
          <p:nvPr/>
        </p:nvSpPr>
        <p:spPr>
          <a:xfrm>
            <a:off x="1202859" y="201681"/>
            <a:ext cx="10807171" cy="921832"/>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400" b="1" dirty="0" smtClean="0">
                <a:solidFill>
                  <a:schemeClr val="tx2"/>
                </a:solidFill>
                <a:effectLst>
                  <a:outerShdw blurRad="38100" dist="38100" dir="2700000" algn="tl">
                    <a:srgbClr val="000000">
                      <a:alpha val="43137"/>
                    </a:srgbClr>
                  </a:outerShdw>
                </a:effectLst>
              </a:rPr>
              <a:t>Учение Дэвида </a:t>
            </a:r>
            <a:r>
              <a:rPr lang="ru-RU" sz="4400" b="1" dirty="0" err="1" smtClean="0">
                <a:solidFill>
                  <a:schemeClr val="tx2"/>
                </a:solidFill>
                <a:effectLst>
                  <a:outerShdw blurRad="38100" dist="38100" dir="2700000" algn="tl">
                    <a:srgbClr val="000000">
                      <a:alpha val="43137"/>
                    </a:srgbClr>
                  </a:outerShdw>
                </a:effectLst>
              </a:rPr>
              <a:t>Рикардо</a:t>
            </a:r>
            <a:r>
              <a:rPr lang="ru-RU" sz="4400" b="1" dirty="0" smtClean="0">
                <a:solidFill>
                  <a:schemeClr val="tx2"/>
                </a:solidFill>
                <a:effectLst>
                  <a:outerShdw blurRad="38100" dist="38100" dir="2700000" algn="tl">
                    <a:srgbClr val="000000">
                      <a:alpha val="43137"/>
                    </a:srgbClr>
                  </a:outerShdw>
                </a:effectLst>
              </a:rPr>
              <a:t>:</a:t>
            </a:r>
          </a:p>
          <a:p>
            <a:pPr algn="ctr"/>
            <a:r>
              <a:rPr lang="ru-RU" sz="4400" b="1" dirty="0" smtClean="0">
                <a:solidFill>
                  <a:schemeClr val="tx2"/>
                </a:solidFill>
                <a:effectLst>
                  <a:outerShdw blurRad="38100" dist="38100" dir="2700000" algn="tl">
                    <a:srgbClr val="000000">
                      <a:alpha val="43137"/>
                    </a:srgbClr>
                  </a:outerShdw>
                </a:effectLst>
              </a:rPr>
              <a:t>Анализ сравнительно преимущества.</a:t>
            </a:r>
            <a:endParaRPr lang="ru-RU" sz="4400" b="1" dirty="0">
              <a:solidFill>
                <a:schemeClr val="tx2"/>
              </a:solidFill>
              <a:effectLst>
                <a:outerShdw blurRad="38100" dist="38100" dir="2700000" algn="tl">
                  <a:srgbClr val="000000">
                    <a:alpha val="43137"/>
                  </a:srgbClr>
                </a:outerShdw>
              </a:effectLst>
            </a:endParaRPr>
          </a:p>
        </p:txBody>
      </p:sp>
      <p:pic>
        <p:nvPicPr>
          <p:cNvPr id="5122" name="Picture 2" descr="http://tsikave.ostriv.in.ua/images/publications/4/12972/1348652990.jpg"/>
          <p:cNvPicPr>
            <a:picLocks noChangeAspect="1" noChangeArrowheads="1"/>
          </p:cNvPicPr>
          <p:nvPr/>
        </p:nvPicPr>
        <p:blipFill rotWithShape="1">
          <a:blip r:embed="rId2">
            <a:extLst>
              <a:ext uri="{28A0092B-C50C-407E-A947-70E740481C1C}">
                <a14:useLocalDpi xmlns:a14="http://schemas.microsoft.com/office/drawing/2010/main" val="0"/>
              </a:ext>
            </a:extLst>
          </a:blip>
          <a:srcRect l="5916" t="1423" r="26719" b="4794"/>
          <a:stretch/>
        </p:blipFill>
        <p:spPr bwMode="auto">
          <a:xfrm>
            <a:off x="1685497" y="1969826"/>
            <a:ext cx="2905659" cy="3216323"/>
          </a:xfrm>
          <a:prstGeom prst="rect">
            <a:avLst/>
          </a:prstGeom>
          <a:noFill/>
          <a:ln w="76200">
            <a:solidFill>
              <a:schemeClr val="tx2"/>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52829" y="5305834"/>
            <a:ext cx="3370997" cy="646331"/>
          </a:xfrm>
          <a:prstGeom prst="rect">
            <a:avLst/>
          </a:prstGeom>
          <a:noFill/>
        </p:spPr>
        <p:txBody>
          <a:bodyPr wrap="square" rtlCol="0">
            <a:spAutoFit/>
          </a:bodyPr>
          <a:lstStyle/>
          <a:p>
            <a:pPr algn="ctr"/>
            <a:r>
              <a:rPr lang="ru-RU" b="1" dirty="0" smtClean="0">
                <a:solidFill>
                  <a:schemeClr val="tx2"/>
                </a:solidFill>
              </a:rPr>
              <a:t>Дэвид </a:t>
            </a:r>
            <a:r>
              <a:rPr lang="ru-RU" b="1" dirty="0" err="1" smtClean="0">
                <a:solidFill>
                  <a:schemeClr val="tx2"/>
                </a:solidFill>
              </a:rPr>
              <a:t>Рикардо</a:t>
            </a:r>
            <a:endParaRPr lang="ru-RU" b="1" dirty="0" smtClean="0">
              <a:solidFill>
                <a:schemeClr val="tx2"/>
              </a:solidFill>
            </a:endParaRPr>
          </a:p>
          <a:p>
            <a:pPr algn="ctr"/>
            <a:r>
              <a:rPr lang="ru-RU" b="1" dirty="0" smtClean="0">
                <a:solidFill>
                  <a:schemeClr val="tx2"/>
                </a:solidFill>
              </a:rPr>
              <a:t>(18.04.1772 – 11.09.1823 </a:t>
            </a:r>
            <a:r>
              <a:rPr lang="ru-RU" b="1" dirty="0" err="1" smtClean="0">
                <a:solidFill>
                  <a:schemeClr val="tx2"/>
                </a:solidFill>
              </a:rPr>
              <a:t>гг</a:t>
            </a:r>
            <a:r>
              <a:rPr lang="ru-RU" b="1" dirty="0" smtClean="0">
                <a:solidFill>
                  <a:schemeClr val="tx2"/>
                </a:solidFill>
              </a:rPr>
              <a:t>)</a:t>
            </a:r>
            <a:endParaRPr lang="ru-RU" b="1" dirty="0">
              <a:solidFill>
                <a:schemeClr val="tx2"/>
              </a:solidFill>
            </a:endParaRPr>
          </a:p>
        </p:txBody>
      </p:sp>
    </p:spTree>
    <p:extLst>
      <p:ext uri="{BB962C8B-B14F-4D97-AF65-F5344CB8AC3E}">
        <p14:creationId xmlns:p14="http://schemas.microsoft.com/office/powerpoint/2010/main" val="280168931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07368" y="188640"/>
            <a:ext cx="7488832" cy="6840760"/>
          </a:xfrm>
        </p:spPr>
        <p:txBody>
          <a:bodyPr>
            <a:normAutofit fontScale="70000" lnSpcReduction="20000"/>
          </a:bodyPr>
          <a:lstStyle/>
          <a:p>
            <a:pPr marL="0" indent="0">
              <a:buNone/>
            </a:pPr>
            <a:r>
              <a:rPr lang="ru-RU" b="1" dirty="0" smtClean="0"/>
              <a:t>6</a:t>
            </a:r>
            <a:r>
              <a:rPr lang="ru-RU" b="1" dirty="0" smtClean="0">
                <a:latin typeface="Times New Roman" panose="02020603050405020304" pitchFamily="18" charset="0"/>
                <a:cs typeface="Times New Roman" panose="02020603050405020304" pitchFamily="18" charset="0"/>
              </a:rPr>
              <a:t>) </a:t>
            </a:r>
            <a:r>
              <a:rPr lang="ru-RU" b="1" dirty="0" smtClean="0">
                <a:solidFill>
                  <a:schemeClr val="tx2"/>
                </a:solidFill>
                <a:latin typeface="Times New Roman" panose="02020603050405020304" pitchFamily="18" charset="0"/>
                <a:cs typeface="Times New Roman" panose="02020603050405020304" pitchFamily="18" charset="0"/>
              </a:rPr>
              <a:t>Новая </a:t>
            </a:r>
            <a:r>
              <a:rPr lang="ru-RU" b="1" dirty="0">
                <a:solidFill>
                  <a:schemeClr val="tx2"/>
                </a:solidFill>
                <a:latin typeface="Times New Roman" panose="02020603050405020304" pitchFamily="18" charset="0"/>
                <a:cs typeface="Times New Roman" panose="02020603050405020304" pitchFamily="18" charset="0"/>
              </a:rPr>
              <a:t>международная экономика включает теории, которые поддерживают следующие аргументы в пользу политики протекционизма в отношении внутренних отраслей промышленности и против иностранной конкуренции</a:t>
            </a:r>
            <a:r>
              <a:rPr lang="ru-RU" b="1" dirty="0" smtClean="0">
                <a:solidFill>
                  <a:schemeClr val="tx2"/>
                </a:solidFill>
                <a:latin typeface="Times New Roman" panose="02020603050405020304" pitchFamily="18" charset="0"/>
                <a:cs typeface="Times New Roman" panose="02020603050405020304" pitchFamily="18" charset="0"/>
              </a:rPr>
              <a:t>.</a:t>
            </a:r>
          </a:p>
          <a:p>
            <a:pPr marL="0" indent="0">
              <a:buNone/>
            </a:pPr>
            <a:endParaRPr lang="ru-RU" b="1" dirty="0">
              <a:solidFill>
                <a:schemeClr val="tx2"/>
              </a:solidFill>
              <a:latin typeface="Times New Roman" panose="02020603050405020304" pitchFamily="18" charset="0"/>
              <a:cs typeface="Times New Roman" panose="02020603050405020304" pitchFamily="18" charset="0"/>
            </a:endParaRPr>
          </a:p>
          <a:p>
            <a:pPr marL="0" indent="0">
              <a:buNone/>
            </a:pPr>
            <a:endParaRPr lang="ru-RU" b="1" dirty="0">
              <a:solidFill>
                <a:schemeClr val="tx2"/>
              </a:solidFill>
              <a:latin typeface="Times New Roman" panose="02020603050405020304" pitchFamily="18" charset="0"/>
              <a:cs typeface="Times New Roman" panose="02020603050405020304" pitchFamily="18" charset="0"/>
            </a:endParaRPr>
          </a:p>
          <a:p>
            <a:r>
              <a:rPr lang="ru-RU" dirty="0">
                <a:solidFill>
                  <a:schemeClr val="tx1"/>
                </a:solidFill>
                <a:latin typeface="Times New Roman" panose="02020603050405020304" pitchFamily="18" charset="0"/>
                <a:cs typeface="Times New Roman" panose="02020603050405020304" pitchFamily="18" charset="0"/>
              </a:rPr>
              <a:t>В некоторых случаях страна может повысить уровень жизни своего населения посредством протекционизма, если другие страны не отреагируют аналогичным образом.</a:t>
            </a:r>
          </a:p>
          <a:p>
            <a:r>
              <a:rPr lang="ru-RU" dirty="0">
                <a:solidFill>
                  <a:schemeClr val="tx1"/>
                </a:solidFill>
                <a:latin typeface="Times New Roman" panose="02020603050405020304" pitchFamily="18" charset="0"/>
                <a:cs typeface="Times New Roman" panose="02020603050405020304" pitchFamily="18" charset="0"/>
              </a:rPr>
              <a:t>Если на рынке наблюдается нестабильность и высокая безработица, тарифы могут снизить ее уровень.</a:t>
            </a:r>
          </a:p>
          <a:p>
            <a:r>
              <a:rPr lang="ru-RU" dirty="0">
                <a:solidFill>
                  <a:schemeClr val="tx1"/>
                </a:solidFill>
                <a:latin typeface="Times New Roman" panose="02020603050405020304" pitchFamily="18" charset="0"/>
                <a:cs typeface="Times New Roman" panose="02020603050405020304" pitchFamily="18" charset="0"/>
              </a:rPr>
              <a:t>Страна может пойти на некоторое сознательное снижение уровня жизни с целью защитить отдельные отрасли промышленности, обеспечивающие национальную безопасность, например производство суперкомпьютеров или нефти.</a:t>
            </a:r>
          </a:p>
          <a:p>
            <a:r>
              <a:rPr lang="ru-RU" dirty="0">
                <a:solidFill>
                  <a:schemeClr val="tx1"/>
                </a:solidFill>
                <a:latin typeface="Times New Roman" panose="02020603050405020304" pitchFamily="18" charset="0"/>
                <a:cs typeface="Times New Roman" panose="02020603050405020304" pitchFamily="18" charset="0"/>
              </a:rPr>
              <a:t>Средняя заработная плата в Корее составляет лишь десятую часть зарплаты в США. До тех пор пока мы не ограничим </a:t>
            </a:r>
            <a:r>
              <a:rPr lang="ru-RU" dirty="0" smtClean="0">
                <a:solidFill>
                  <a:schemeClr val="tx1"/>
                </a:solidFill>
                <a:latin typeface="Times New Roman" panose="02020603050405020304" pitchFamily="18" charset="0"/>
                <a:cs typeface="Times New Roman" panose="02020603050405020304" pitchFamily="18" charset="0"/>
              </a:rPr>
              <a:t>им порт </a:t>
            </a:r>
            <a:r>
              <a:rPr lang="ru-RU" dirty="0">
                <a:solidFill>
                  <a:schemeClr val="tx1"/>
                </a:solidFill>
                <a:latin typeface="Times New Roman" panose="02020603050405020304" pitchFamily="18" charset="0"/>
                <a:cs typeface="Times New Roman" panose="02020603050405020304" pitchFamily="18" charset="0"/>
              </a:rPr>
              <a:t>корейских производителей, в будущем нас ждет рост торгового дефицита под влиянием конкуренции со стороны восточно-азиатских рабочих с низкой зарплатой.</a:t>
            </a:r>
          </a:p>
          <a:p>
            <a:r>
              <a:rPr lang="ru-RU" dirty="0">
                <a:solidFill>
                  <a:schemeClr val="tx1"/>
                </a:solidFill>
                <a:latin typeface="Times New Roman" panose="02020603050405020304" pitchFamily="18" charset="0"/>
                <a:cs typeface="Times New Roman" panose="02020603050405020304" pitchFamily="18" charset="0"/>
              </a:rPr>
              <a:t>• Соотнесите каждый из этих пунктов с одним из основных аргументов в пользу протекционизма. Назовите условия, в которых он состоятелен, и решите, согласны ли вы с ним.</a:t>
            </a:r>
          </a:p>
          <a:p>
            <a:r>
              <a:rPr lang="ru-RU" dirty="0">
                <a:solidFill>
                  <a:schemeClr val="tx1"/>
                </a:solidFill>
                <a:latin typeface="Times New Roman" panose="02020603050405020304" pitchFamily="18" charset="0"/>
                <a:cs typeface="Times New Roman" panose="02020603050405020304" pitchFamily="18" charset="0"/>
              </a:rPr>
              <a:t>В Соединенных Штатах были приняты квоты, ограничивающие импорт стали, судов, автомобилей, тканей и многих </a:t>
            </a:r>
            <a:r>
              <a:rPr lang="ru-RU" dirty="0" smtClean="0">
                <a:solidFill>
                  <a:schemeClr val="tx1"/>
                </a:solidFill>
                <a:latin typeface="Times New Roman" panose="02020603050405020304" pitchFamily="18" charset="0"/>
                <a:cs typeface="Times New Roman" panose="02020603050405020304" pitchFamily="18" charset="0"/>
              </a:rPr>
              <a:t>других </a:t>
            </a:r>
            <a:r>
              <a:rPr lang="ru-RU" dirty="0">
                <a:solidFill>
                  <a:schemeClr val="tx1"/>
                </a:solidFill>
                <a:latin typeface="Times New Roman" panose="02020603050405020304" pitchFamily="18" charset="0"/>
                <a:cs typeface="Times New Roman" panose="02020603050405020304" pitchFamily="18" charset="0"/>
              </a:rPr>
              <a:t>товаров. </a:t>
            </a:r>
            <a:endParaRPr lang="ru-RU" dirty="0" smtClean="0">
              <a:solidFill>
                <a:schemeClr val="tx1"/>
              </a:solidFill>
              <a:latin typeface="Times New Roman" panose="02020603050405020304" pitchFamily="18" charset="0"/>
              <a:cs typeface="Times New Roman" panose="02020603050405020304" pitchFamily="18" charset="0"/>
            </a:endParaRPr>
          </a:p>
          <a:p>
            <a:r>
              <a:rPr lang="ru-RU" dirty="0" smtClean="0">
                <a:solidFill>
                  <a:schemeClr val="tx1"/>
                </a:solidFill>
                <a:latin typeface="Times New Roman" panose="02020603050405020304" pitchFamily="18" charset="0"/>
                <a:cs typeface="Times New Roman" panose="02020603050405020304" pitchFamily="18" charset="0"/>
              </a:rPr>
              <a:t>По </a:t>
            </a:r>
            <a:r>
              <a:rPr lang="ru-RU" dirty="0">
                <a:solidFill>
                  <a:schemeClr val="tx1"/>
                </a:solidFill>
                <a:latin typeface="Times New Roman" panose="02020603050405020304" pitchFamily="18" charset="0"/>
                <a:cs typeface="Times New Roman" panose="02020603050405020304" pitchFamily="18" charset="0"/>
              </a:rPr>
              <a:t>оценкам экономистов, от продажи прав на квоты в Казначейство ежегодно поступает </a:t>
            </a:r>
            <a:r>
              <a:rPr lang="ru-RU" dirty="0" smtClean="0">
                <a:solidFill>
                  <a:schemeClr val="tx1"/>
                </a:solidFill>
                <a:latin typeface="Times New Roman" panose="02020603050405020304" pitchFamily="18" charset="0"/>
                <a:cs typeface="Times New Roman" panose="02020603050405020304" pitchFamily="18" charset="0"/>
              </a:rPr>
              <a:t>около10 </a:t>
            </a:r>
            <a:r>
              <a:rPr lang="ru-RU" dirty="0">
                <a:solidFill>
                  <a:schemeClr val="tx1"/>
                </a:solidFill>
                <a:latin typeface="Times New Roman" panose="02020603050405020304" pitchFamily="18" charset="0"/>
                <a:cs typeface="Times New Roman" panose="02020603050405020304" pitchFamily="18" charset="0"/>
              </a:rPr>
              <a:t>млрд долл.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buNone/>
            </a:pPr>
            <a:r>
              <a:rPr lang="ru-RU" dirty="0" smtClean="0">
                <a:solidFill>
                  <a:schemeClr val="tx1"/>
                </a:solidFill>
                <a:latin typeface="Times New Roman" panose="02020603050405020304" pitchFamily="18" charset="0"/>
                <a:cs typeface="Times New Roman" panose="02020603050405020304" pitchFamily="18" charset="0"/>
              </a:rPr>
              <a:t>		С </a:t>
            </a:r>
            <a:r>
              <a:rPr lang="ru-RU" dirty="0">
                <a:solidFill>
                  <a:schemeClr val="tx1"/>
                </a:solidFill>
                <a:latin typeface="Times New Roman" panose="02020603050405020304" pitchFamily="18" charset="0"/>
                <a:cs typeface="Times New Roman" panose="02020603050405020304" pitchFamily="18" charset="0"/>
              </a:rPr>
              <a:t>помощью </a:t>
            </a:r>
            <a:r>
              <a:rPr lang="ru-RU" dirty="0" smtClean="0">
                <a:solidFill>
                  <a:schemeClr val="tx1"/>
                </a:solidFill>
                <a:latin typeface="Times New Roman" panose="02020603050405020304" pitchFamily="18" charset="0"/>
                <a:cs typeface="Times New Roman" panose="02020603050405020304" pitchFamily="18" charset="0"/>
              </a:rPr>
              <a:t>рисунка справа </a:t>
            </a:r>
            <a:r>
              <a:rPr lang="ru-RU" dirty="0">
                <a:solidFill>
                  <a:schemeClr val="tx1"/>
                </a:solidFill>
                <a:latin typeface="Times New Roman" panose="02020603050405020304" pitchFamily="18" charset="0"/>
                <a:cs typeface="Times New Roman" panose="02020603050405020304" pitchFamily="18" charset="0"/>
              </a:rPr>
              <a:t>проведите анализ экономики квот: предположите, что </a:t>
            </a:r>
            <a:r>
              <a:rPr lang="ru-RU" dirty="0" smtClean="0">
                <a:solidFill>
                  <a:schemeClr val="tx1"/>
                </a:solidFill>
                <a:latin typeface="Times New Roman" panose="02020603050405020304" pitchFamily="18" charset="0"/>
                <a:cs typeface="Times New Roman" panose="02020603050405020304" pitchFamily="18" charset="0"/>
              </a:rPr>
              <a:t>			правительство 	устанавливает </a:t>
            </a:r>
            <a:r>
              <a:rPr lang="ru-RU" dirty="0">
                <a:solidFill>
                  <a:schemeClr val="tx1"/>
                </a:solidFill>
                <a:latin typeface="Times New Roman" panose="02020603050405020304" pitchFamily="18" charset="0"/>
                <a:cs typeface="Times New Roman" panose="02020603050405020304" pitchFamily="18" charset="0"/>
              </a:rPr>
              <a:t>квоты в 100 единиц на импорт, распределяя права на </a:t>
            </a:r>
            <a:r>
              <a:rPr lang="ru-RU" dirty="0" smtClean="0">
                <a:solidFill>
                  <a:schemeClr val="tx1"/>
                </a:solidFill>
                <a:latin typeface="Times New Roman" panose="02020603050405020304" pitchFamily="18" charset="0"/>
                <a:cs typeface="Times New Roman" panose="02020603050405020304" pitchFamily="18" charset="0"/>
              </a:rPr>
              <a:t>		квоты </a:t>
            </a:r>
            <a:r>
              <a:rPr lang="ru-RU" dirty="0">
                <a:solidFill>
                  <a:schemeClr val="tx1"/>
                </a:solidFill>
                <a:latin typeface="Times New Roman" panose="02020603050405020304" pitchFamily="18" charset="0"/>
                <a:cs typeface="Times New Roman" panose="02020603050405020304" pitchFamily="18" charset="0"/>
              </a:rPr>
              <a:t>среди </a:t>
            </a:r>
            <a:r>
              <a:rPr lang="ru-RU" dirty="0" smtClean="0">
                <a:solidFill>
                  <a:schemeClr val="tx1"/>
                </a:solidFill>
                <a:latin typeface="Times New Roman" panose="02020603050405020304" pitchFamily="18" charset="0"/>
                <a:cs typeface="Times New Roman" panose="02020603050405020304" pitchFamily="18" charset="0"/>
              </a:rPr>
              <a:t>стран-	импортеров </a:t>
            </a:r>
            <a:r>
              <a:rPr lang="ru-RU" dirty="0">
                <a:solidFill>
                  <a:schemeClr val="tx1"/>
                </a:solidFill>
                <a:latin typeface="Times New Roman" panose="02020603050405020304" pitchFamily="18" charset="0"/>
                <a:cs typeface="Times New Roman" panose="02020603050405020304" pitchFamily="18" charset="0"/>
              </a:rPr>
              <a:t>на основании объемов импорта прошлого года.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buNone/>
            </a:pPr>
            <a:r>
              <a:rPr lang="ru-RU" dirty="0" smtClean="0">
                <a:solidFill>
                  <a:schemeClr val="tx1"/>
                </a:solidFill>
                <a:latin typeface="Times New Roman" panose="02020603050405020304" pitchFamily="18" charset="0"/>
                <a:cs typeface="Times New Roman" panose="02020603050405020304" pitchFamily="18" charset="0"/>
              </a:rPr>
              <a:t>			Определите </a:t>
            </a:r>
            <a:r>
              <a:rPr lang="ru-RU" dirty="0">
                <a:solidFill>
                  <a:schemeClr val="tx1"/>
                </a:solidFill>
                <a:latin typeface="Times New Roman" panose="02020603050405020304" pitchFamily="18" charset="0"/>
                <a:cs typeface="Times New Roman" panose="02020603050405020304" pitchFamily="18" charset="0"/>
              </a:rPr>
              <a:t>значения равновесной цены и количества одежды</a:t>
            </a:r>
            <a:r>
              <a:rPr lang="ru-RU"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ru-RU" dirty="0" smtClean="0">
                <a:solidFill>
                  <a:schemeClr val="tx1"/>
                </a:solidFill>
                <a:latin typeface="Times New Roman" panose="02020603050405020304" pitchFamily="18" charset="0"/>
                <a:cs typeface="Times New Roman" panose="02020603050405020304" pitchFamily="18" charset="0"/>
              </a:rPr>
              <a:t>			Каковы </a:t>
            </a:r>
            <a:r>
              <a:rPr lang="ru-RU" dirty="0">
                <a:solidFill>
                  <a:schemeClr val="tx1"/>
                </a:solidFill>
                <a:latin typeface="Times New Roman" panose="02020603050405020304" pitchFamily="18" charset="0"/>
                <a:cs typeface="Times New Roman" panose="02020603050405020304" pitchFamily="18" charset="0"/>
              </a:rPr>
              <a:t>будут действительные потери от квот</a:t>
            </a:r>
            <a:r>
              <a:rPr lang="ru-RU"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ru-RU" dirty="0" smtClean="0">
                <a:solidFill>
                  <a:schemeClr val="tx1"/>
                </a:solidFill>
                <a:latin typeface="Times New Roman" panose="02020603050405020304" pitchFamily="18" charset="0"/>
                <a:cs typeface="Times New Roman" panose="02020603050405020304" pitchFamily="18" charset="0"/>
              </a:rPr>
              <a:t>			Кто </a:t>
            </a:r>
            <a:r>
              <a:rPr lang="ru-RU" dirty="0">
                <a:solidFill>
                  <a:schemeClr val="tx1"/>
                </a:solidFill>
                <a:latin typeface="Times New Roman" panose="02020603050405020304" pitchFamily="18" charset="0"/>
                <a:cs typeface="Times New Roman" panose="02020603050405020304" pitchFamily="18" charset="0"/>
              </a:rPr>
              <a:t>получит доходы, представленные прямоугольником С на рисунке?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buNone/>
            </a:pPr>
            <a:r>
              <a:rPr lang="ru-RU" smtClean="0">
                <a:solidFill>
                  <a:schemeClr val="tx1"/>
                </a:solidFill>
                <a:latin typeface="Times New Roman" panose="02020603050405020304" pitchFamily="18" charset="0"/>
                <a:cs typeface="Times New Roman" panose="02020603050405020304" pitchFamily="18" charset="0"/>
              </a:rPr>
              <a:t>			К </a:t>
            </a:r>
            <a:r>
              <a:rPr lang="ru-RU" dirty="0">
                <a:solidFill>
                  <a:schemeClr val="tx1"/>
                </a:solidFill>
                <a:latin typeface="Times New Roman" panose="02020603050405020304" pitchFamily="18" charset="0"/>
                <a:cs typeface="Times New Roman" panose="02020603050405020304" pitchFamily="18" charset="0"/>
              </a:rPr>
              <a:t>какому результату приведет продажа прав на квоты?</a:t>
            </a:r>
          </a:p>
          <a:p>
            <a:endParaRPr lang="ru-RU" dirty="0">
              <a:latin typeface="Times New Roman" panose="02020603050405020304" pitchFamily="18" charset="0"/>
              <a:cs typeface="Times New Roman" panose="02020603050405020304" pitchFamily="18" charset="0"/>
            </a:endParaRPr>
          </a:p>
          <a:p>
            <a:endParaRPr lang="ru-RU" dirty="0"/>
          </a:p>
        </p:txBody>
      </p:sp>
      <p:grpSp>
        <p:nvGrpSpPr>
          <p:cNvPr id="4" name="Group 2"/>
          <p:cNvGrpSpPr>
            <a:grpSpLocks/>
          </p:cNvGrpSpPr>
          <p:nvPr/>
        </p:nvGrpSpPr>
        <p:grpSpPr bwMode="auto">
          <a:xfrm>
            <a:off x="8468669" y="1343124"/>
            <a:ext cx="3708444" cy="4225727"/>
            <a:chOff x="2776" y="-4519"/>
            <a:chExt cx="4721" cy="4522"/>
          </a:xfrm>
        </p:grpSpPr>
        <p:grpSp>
          <p:nvGrpSpPr>
            <p:cNvPr id="5" name="Group 3"/>
            <p:cNvGrpSpPr>
              <a:grpSpLocks/>
            </p:cNvGrpSpPr>
            <p:nvPr/>
          </p:nvGrpSpPr>
          <p:grpSpPr bwMode="auto">
            <a:xfrm>
              <a:off x="5326" y="-2394"/>
              <a:ext cx="503" cy="788"/>
              <a:chOff x="5326" y="-2394"/>
              <a:chExt cx="503" cy="788"/>
            </a:xfrm>
          </p:grpSpPr>
          <p:sp>
            <p:nvSpPr>
              <p:cNvPr id="84" name="Freeform 4"/>
              <p:cNvSpPr>
                <a:spLocks/>
              </p:cNvSpPr>
              <p:nvPr/>
            </p:nvSpPr>
            <p:spPr bwMode="auto">
              <a:xfrm>
                <a:off x="5326" y="-2394"/>
                <a:ext cx="503" cy="788"/>
              </a:xfrm>
              <a:custGeom>
                <a:avLst/>
                <a:gdLst>
                  <a:gd name="T0" fmla="+- 0 5326 5326"/>
                  <a:gd name="T1" fmla="*/ T0 w 503"/>
                  <a:gd name="T2" fmla="+- 0 -2394 -2394"/>
                  <a:gd name="T3" fmla="*/ -2394 h 788"/>
                  <a:gd name="T4" fmla="+- 0 5326 5326"/>
                  <a:gd name="T5" fmla="*/ T4 w 503"/>
                  <a:gd name="T6" fmla="+- 0 -1606 -2394"/>
                  <a:gd name="T7" fmla="*/ -1606 h 788"/>
                  <a:gd name="T8" fmla="+- 0 5828 5326"/>
                  <a:gd name="T9" fmla="*/ T8 w 503"/>
                  <a:gd name="T10" fmla="+- 0 -1606 -2394"/>
                  <a:gd name="T11" fmla="*/ -1606 h 788"/>
                  <a:gd name="T12" fmla="+- 0 5326 5326"/>
                  <a:gd name="T13" fmla="*/ T12 w 503"/>
                  <a:gd name="T14" fmla="+- 0 -2394 -2394"/>
                  <a:gd name="T15" fmla="*/ -2394 h 788"/>
                </a:gdLst>
                <a:ahLst/>
                <a:cxnLst>
                  <a:cxn ang="0">
                    <a:pos x="T1" y="T3"/>
                  </a:cxn>
                  <a:cxn ang="0">
                    <a:pos x="T5" y="T7"/>
                  </a:cxn>
                  <a:cxn ang="0">
                    <a:pos x="T9" y="T11"/>
                  </a:cxn>
                  <a:cxn ang="0">
                    <a:pos x="T13" y="T15"/>
                  </a:cxn>
                </a:cxnLst>
                <a:rect l="0" t="0" r="r" b="b"/>
                <a:pathLst>
                  <a:path w="503" h="788">
                    <a:moveTo>
                      <a:pt x="0" y="0"/>
                    </a:moveTo>
                    <a:lnTo>
                      <a:pt x="0" y="788"/>
                    </a:lnTo>
                    <a:lnTo>
                      <a:pt x="502" y="788"/>
                    </a:lnTo>
                    <a:lnTo>
                      <a:pt x="0" y="0"/>
                    </a:lnTo>
                  </a:path>
                </a:pathLst>
              </a:custGeom>
              <a:solidFill>
                <a:srgbClr val="F8C1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 name="Group 5"/>
            <p:cNvGrpSpPr>
              <a:grpSpLocks/>
            </p:cNvGrpSpPr>
            <p:nvPr/>
          </p:nvGrpSpPr>
          <p:grpSpPr bwMode="auto">
            <a:xfrm>
              <a:off x="5326" y="-2394"/>
              <a:ext cx="503" cy="788"/>
              <a:chOff x="5326" y="-2394"/>
              <a:chExt cx="503" cy="788"/>
            </a:xfrm>
          </p:grpSpPr>
          <p:sp>
            <p:nvSpPr>
              <p:cNvPr id="83" name="Freeform 6"/>
              <p:cNvSpPr>
                <a:spLocks/>
              </p:cNvSpPr>
              <p:nvPr/>
            </p:nvSpPr>
            <p:spPr bwMode="auto">
              <a:xfrm>
                <a:off x="5326" y="-2394"/>
                <a:ext cx="503" cy="788"/>
              </a:xfrm>
              <a:custGeom>
                <a:avLst/>
                <a:gdLst>
                  <a:gd name="T0" fmla="+- 0 5326 5326"/>
                  <a:gd name="T1" fmla="*/ T0 w 503"/>
                  <a:gd name="T2" fmla="+- 0 -1606 -2394"/>
                  <a:gd name="T3" fmla="*/ -1606 h 788"/>
                  <a:gd name="T4" fmla="+- 0 5828 5326"/>
                  <a:gd name="T5" fmla="*/ T4 w 503"/>
                  <a:gd name="T6" fmla="+- 0 -1606 -2394"/>
                  <a:gd name="T7" fmla="*/ -1606 h 788"/>
                  <a:gd name="T8" fmla="+- 0 5326 5326"/>
                  <a:gd name="T9" fmla="*/ T8 w 503"/>
                  <a:gd name="T10" fmla="+- 0 -2394 -2394"/>
                  <a:gd name="T11" fmla="*/ -2394 h 788"/>
                  <a:gd name="T12" fmla="+- 0 5326 5326"/>
                  <a:gd name="T13" fmla="*/ T12 w 503"/>
                  <a:gd name="T14" fmla="+- 0 -1606 -2394"/>
                  <a:gd name="T15" fmla="*/ -1606 h 788"/>
                </a:gdLst>
                <a:ahLst/>
                <a:cxnLst>
                  <a:cxn ang="0">
                    <a:pos x="T1" y="T3"/>
                  </a:cxn>
                  <a:cxn ang="0">
                    <a:pos x="T5" y="T7"/>
                  </a:cxn>
                  <a:cxn ang="0">
                    <a:pos x="T9" y="T11"/>
                  </a:cxn>
                  <a:cxn ang="0">
                    <a:pos x="T13" y="T15"/>
                  </a:cxn>
                </a:cxnLst>
                <a:rect l="0" t="0" r="r" b="b"/>
                <a:pathLst>
                  <a:path w="503" h="788">
                    <a:moveTo>
                      <a:pt x="0" y="788"/>
                    </a:moveTo>
                    <a:lnTo>
                      <a:pt x="502" y="788"/>
                    </a:lnTo>
                    <a:lnTo>
                      <a:pt x="0" y="0"/>
                    </a:lnTo>
                    <a:lnTo>
                      <a:pt x="0" y="788"/>
                    </a:lnTo>
                    <a:close/>
                  </a:path>
                </a:pathLst>
              </a:custGeom>
              <a:noFill/>
              <a:ln w="3175">
                <a:solidFill>
                  <a:srgbClr val="F8C1D9"/>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7"/>
            <p:cNvGrpSpPr>
              <a:grpSpLocks/>
            </p:cNvGrpSpPr>
            <p:nvPr/>
          </p:nvGrpSpPr>
          <p:grpSpPr bwMode="auto">
            <a:xfrm>
              <a:off x="3791" y="-2399"/>
              <a:ext cx="515" cy="793"/>
              <a:chOff x="3791" y="-2399"/>
              <a:chExt cx="515" cy="793"/>
            </a:xfrm>
          </p:grpSpPr>
          <p:sp>
            <p:nvSpPr>
              <p:cNvPr id="82" name="Freeform 8"/>
              <p:cNvSpPr>
                <a:spLocks/>
              </p:cNvSpPr>
              <p:nvPr/>
            </p:nvSpPr>
            <p:spPr bwMode="auto">
              <a:xfrm>
                <a:off x="3791" y="-2399"/>
                <a:ext cx="515" cy="793"/>
              </a:xfrm>
              <a:custGeom>
                <a:avLst/>
                <a:gdLst>
                  <a:gd name="T0" fmla="+- 0 4306 3791"/>
                  <a:gd name="T1" fmla="*/ T0 w 515"/>
                  <a:gd name="T2" fmla="+- 0 -2399 -2399"/>
                  <a:gd name="T3" fmla="*/ -2399 h 793"/>
                  <a:gd name="T4" fmla="+- 0 3791 3791"/>
                  <a:gd name="T5" fmla="*/ T4 w 515"/>
                  <a:gd name="T6" fmla="+- 0 -1606 -2399"/>
                  <a:gd name="T7" fmla="*/ -1606 h 793"/>
                  <a:gd name="T8" fmla="+- 0 4306 3791"/>
                  <a:gd name="T9" fmla="*/ T8 w 515"/>
                  <a:gd name="T10" fmla="+- 0 -1606 -2399"/>
                  <a:gd name="T11" fmla="*/ -1606 h 793"/>
                  <a:gd name="T12" fmla="+- 0 4306 3791"/>
                  <a:gd name="T13" fmla="*/ T12 w 515"/>
                  <a:gd name="T14" fmla="+- 0 -2399 -2399"/>
                  <a:gd name="T15" fmla="*/ -2399 h 793"/>
                </a:gdLst>
                <a:ahLst/>
                <a:cxnLst>
                  <a:cxn ang="0">
                    <a:pos x="T1" y="T3"/>
                  </a:cxn>
                  <a:cxn ang="0">
                    <a:pos x="T5" y="T7"/>
                  </a:cxn>
                  <a:cxn ang="0">
                    <a:pos x="T9" y="T11"/>
                  </a:cxn>
                  <a:cxn ang="0">
                    <a:pos x="T13" y="T15"/>
                  </a:cxn>
                </a:cxnLst>
                <a:rect l="0" t="0" r="r" b="b"/>
                <a:pathLst>
                  <a:path w="515" h="793">
                    <a:moveTo>
                      <a:pt x="515" y="0"/>
                    </a:moveTo>
                    <a:lnTo>
                      <a:pt x="0" y="793"/>
                    </a:lnTo>
                    <a:lnTo>
                      <a:pt x="515" y="793"/>
                    </a:lnTo>
                    <a:lnTo>
                      <a:pt x="515" y="0"/>
                    </a:lnTo>
                  </a:path>
                </a:pathLst>
              </a:custGeom>
              <a:solidFill>
                <a:srgbClr val="F8C1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9"/>
            <p:cNvGrpSpPr>
              <a:grpSpLocks/>
            </p:cNvGrpSpPr>
            <p:nvPr/>
          </p:nvGrpSpPr>
          <p:grpSpPr bwMode="auto">
            <a:xfrm>
              <a:off x="3791" y="-2399"/>
              <a:ext cx="515" cy="793"/>
              <a:chOff x="3791" y="-2399"/>
              <a:chExt cx="515" cy="793"/>
            </a:xfrm>
          </p:grpSpPr>
          <p:sp>
            <p:nvSpPr>
              <p:cNvPr id="81" name="Freeform 10"/>
              <p:cNvSpPr>
                <a:spLocks/>
              </p:cNvSpPr>
              <p:nvPr/>
            </p:nvSpPr>
            <p:spPr bwMode="auto">
              <a:xfrm>
                <a:off x="3791" y="-2399"/>
                <a:ext cx="515" cy="793"/>
              </a:xfrm>
              <a:custGeom>
                <a:avLst/>
                <a:gdLst>
                  <a:gd name="T0" fmla="+- 0 4306 3791"/>
                  <a:gd name="T1" fmla="*/ T0 w 515"/>
                  <a:gd name="T2" fmla="+- 0 -1606 -2399"/>
                  <a:gd name="T3" fmla="*/ -1606 h 793"/>
                  <a:gd name="T4" fmla="+- 0 3791 3791"/>
                  <a:gd name="T5" fmla="*/ T4 w 515"/>
                  <a:gd name="T6" fmla="+- 0 -1606 -2399"/>
                  <a:gd name="T7" fmla="*/ -1606 h 793"/>
                  <a:gd name="T8" fmla="+- 0 4306 3791"/>
                  <a:gd name="T9" fmla="*/ T8 w 515"/>
                  <a:gd name="T10" fmla="+- 0 -2399 -2399"/>
                  <a:gd name="T11" fmla="*/ -2399 h 793"/>
                  <a:gd name="T12" fmla="+- 0 4306 3791"/>
                  <a:gd name="T13" fmla="*/ T12 w 515"/>
                  <a:gd name="T14" fmla="+- 0 -1606 -2399"/>
                  <a:gd name="T15" fmla="*/ -1606 h 793"/>
                </a:gdLst>
                <a:ahLst/>
                <a:cxnLst>
                  <a:cxn ang="0">
                    <a:pos x="T1" y="T3"/>
                  </a:cxn>
                  <a:cxn ang="0">
                    <a:pos x="T5" y="T7"/>
                  </a:cxn>
                  <a:cxn ang="0">
                    <a:pos x="T9" y="T11"/>
                  </a:cxn>
                  <a:cxn ang="0">
                    <a:pos x="T13" y="T15"/>
                  </a:cxn>
                </a:cxnLst>
                <a:rect l="0" t="0" r="r" b="b"/>
                <a:pathLst>
                  <a:path w="515" h="793">
                    <a:moveTo>
                      <a:pt x="515" y="793"/>
                    </a:moveTo>
                    <a:lnTo>
                      <a:pt x="0" y="793"/>
                    </a:lnTo>
                    <a:lnTo>
                      <a:pt x="515" y="0"/>
                    </a:lnTo>
                    <a:lnTo>
                      <a:pt x="515" y="793"/>
                    </a:lnTo>
                    <a:close/>
                  </a:path>
                </a:pathLst>
              </a:custGeom>
              <a:noFill/>
              <a:ln w="3175">
                <a:solidFill>
                  <a:srgbClr val="F8C1D9"/>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11"/>
            <p:cNvGrpSpPr>
              <a:grpSpLocks/>
            </p:cNvGrpSpPr>
            <p:nvPr/>
          </p:nvGrpSpPr>
          <p:grpSpPr bwMode="auto">
            <a:xfrm>
              <a:off x="4306" y="-2391"/>
              <a:ext cx="1020" cy="785"/>
              <a:chOff x="4306" y="-2391"/>
              <a:chExt cx="1020" cy="785"/>
            </a:xfrm>
          </p:grpSpPr>
          <p:sp>
            <p:nvSpPr>
              <p:cNvPr id="80" name="Freeform 12"/>
              <p:cNvSpPr>
                <a:spLocks/>
              </p:cNvSpPr>
              <p:nvPr/>
            </p:nvSpPr>
            <p:spPr bwMode="auto">
              <a:xfrm>
                <a:off x="4306" y="-2391"/>
                <a:ext cx="1020" cy="785"/>
              </a:xfrm>
              <a:custGeom>
                <a:avLst/>
                <a:gdLst>
                  <a:gd name="T0" fmla="+- 0 4306 4306"/>
                  <a:gd name="T1" fmla="*/ T0 w 1020"/>
                  <a:gd name="T2" fmla="+- 0 -1606 -2391"/>
                  <a:gd name="T3" fmla="*/ -1606 h 785"/>
                  <a:gd name="T4" fmla="+- 0 5326 4306"/>
                  <a:gd name="T5" fmla="*/ T4 w 1020"/>
                  <a:gd name="T6" fmla="+- 0 -1606 -2391"/>
                  <a:gd name="T7" fmla="*/ -1606 h 785"/>
                  <a:gd name="T8" fmla="+- 0 5326 4306"/>
                  <a:gd name="T9" fmla="*/ T8 w 1020"/>
                  <a:gd name="T10" fmla="+- 0 -2391 -2391"/>
                  <a:gd name="T11" fmla="*/ -2391 h 785"/>
                  <a:gd name="T12" fmla="+- 0 4306 4306"/>
                  <a:gd name="T13" fmla="*/ T12 w 1020"/>
                  <a:gd name="T14" fmla="+- 0 -2391 -2391"/>
                  <a:gd name="T15" fmla="*/ -2391 h 785"/>
                  <a:gd name="T16" fmla="+- 0 4306 4306"/>
                  <a:gd name="T17" fmla="*/ T16 w 1020"/>
                  <a:gd name="T18" fmla="+- 0 -1606 -2391"/>
                  <a:gd name="T19" fmla="*/ -1606 h 785"/>
                </a:gdLst>
                <a:ahLst/>
                <a:cxnLst>
                  <a:cxn ang="0">
                    <a:pos x="T1" y="T3"/>
                  </a:cxn>
                  <a:cxn ang="0">
                    <a:pos x="T5" y="T7"/>
                  </a:cxn>
                  <a:cxn ang="0">
                    <a:pos x="T9" y="T11"/>
                  </a:cxn>
                  <a:cxn ang="0">
                    <a:pos x="T13" y="T15"/>
                  </a:cxn>
                  <a:cxn ang="0">
                    <a:pos x="T17" y="T19"/>
                  </a:cxn>
                </a:cxnLst>
                <a:rect l="0" t="0" r="r" b="b"/>
                <a:pathLst>
                  <a:path w="1020" h="785">
                    <a:moveTo>
                      <a:pt x="0" y="785"/>
                    </a:moveTo>
                    <a:lnTo>
                      <a:pt x="1020" y="785"/>
                    </a:lnTo>
                    <a:lnTo>
                      <a:pt x="1020" y="0"/>
                    </a:lnTo>
                    <a:lnTo>
                      <a:pt x="0" y="0"/>
                    </a:lnTo>
                    <a:lnTo>
                      <a:pt x="0" y="785"/>
                    </a:lnTo>
                  </a:path>
                </a:pathLst>
              </a:custGeom>
              <a:solidFill>
                <a:srgbClr val="F49A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13"/>
            <p:cNvGrpSpPr>
              <a:grpSpLocks/>
            </p:cNvGrpSpPr>
            <p:nvPr/>
          </p:nvGrpSpPr>
          <p:grpSpPr bwMode="auto">
            <a:xfrm>
              <a:off x="4306" y="-2391"/>
              <a:ext cx="1020" cy="785"/>
              <a:chOff x="4306" y="-2391"/>
              <a:chExt cx="1020" cy="785"/>
            </a:xfrm>
          </p:grpSpPr>
          <p:sp>
            <p:nvSpPr>
              <p:cNvPr id="79" name="Freeform 14"/>
              <p:cNvSpPr>
                <a:spLocks/>
              </p:cNvSpPr>
              <p:nvPr/>
            </p:nvSpPr>
            <p:spPr bwMode="auto">
              <a:xfrm>
                <a:off x="4306" y="-2391"/>
                <a:ext cx="1020" cy="785"/>
              </a:xfrm>
              <a:custGeom>
                <a:avLst/>
                <a:gdLst>
                  <a:gd name="T0" fmla="+- 0 4306 4306"/>
                  <a:gd name="T1" fmla="*/ T0 w 1020"/>
                  <a:gd name="T2" fmla="+- 0 -1606 -2391"/>
                  <a:gd name="T3" fmla="*/ -1606 h 785"/>
                  <a:gd name="T4" fmla="+- 0 5326 4306"/>
                  <a:gd name="T5" fmla="*/ T4 w 1020"/>
                  <a:gd name="T6" fmla="+- 0 -1606 -2391"/>
                  <a:gd name="T7" fmla="*/ -1606 h 785"/>
                  <a:gd name="T8" fmla="+- 0 5326 4306"/>
                  <a:gd name="T9" fmla="*/ T8 w 1020"/>
                  <a:gd name="T10" fmla="+- 0 -2391 -2391"/>
                  <a:gd name="T11" fmla="*/ -2391 h 785"/>
                  <a:gd name="T12" fmla="+- 0 4306 4306"/>
                  <a:gd name="T13" fmla="*/ T12 w 1020"/>
                  <a:gd name="T14" fmla="+- 0 -2391 -2391"/>
                  <a:gd name="T15" fmla="*/ -2391 h 785"/>
                  <a:gd name="T16" fmla="+- 0 4306 4306"/>
                  <a:gd name="T17" fmla="*/ T16 w 1020"/>
                  <a:gd name="T18" fmla="+- 0 -1606 -2391"/>
                  <a:gd name="T19" fmla="*/ -1606 h 785"/>
                </a:gdLst>
                <a:ahLst/>
                <a:cxnLst>
                  <a:cxn ang="0">
                    <a:pos x="T1" y="T3"/>
                  </a:cxn>
                  <a:cxn ang="0">
                    <a:pos x="T5" y="T7"/>
                  </a:cxn>
                  <a:cxn ang="0">
                    <a:pos x="T9" y="T11"/>
                  </a:cxn>
                  <a:cxn ang="0">
                    <a:pos x="T13" y="T15"/>
                  </a:cxn>
                  <a:cxn ang="0">
                    <a:pos x="T17" y="T19"/>
                  </a:cxn>
                </a:cxnLst>
                <a:rect l="0" t="0" r="r" b="b"/>
                <a:pathLst>
                  <a:path w="1020" h="785">
                    <a:moveTo>
                      <a:pt x="0" y="785"/>
                    </a:moveTo>
                    <a:lnTo>
                      <a:pt x="1020" y="785"/>
                    </a:lnTo>
                    <a:lnTo>
                      <a:pt x="1020" y="0"/>
                    </a:lnTo>
                    <a:lnTo>
                      <a:pt x="0" y="0"/>
                    </a:lnTo>
                    <a:lnTo>
                      <a:pt x="0" y="785"/>
                    </a:lnTo>
                    <a:close/>
                  </a:path>
                </a:pathLst>
              </a:custGeom>
              <a:noFill/>
              <a:ln w="3175">
                <a:solidFill>
                  <a:srgbClr val="F49AC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15"/>
            <p:cNvGrpSpPr>
              <a:grpSpLocks/>
            </p:cNvGrpSpPr>
            <p:nvPr/>
          </p:nvGrpSpPr>
          <p:grpSpPr bwMode="auto">
            <a:xfrm>
              <a:off x="2777" y="-1606"/>
              <a:ext cx="4720" cy="2"/>
              <a:chOff x="2777" y="-1606"/>
              <a:chExt cx="4720" cy="2"/>
            </a:xfrm>
          </p:grpSpPr>
          <p:sp>
            <p:nvSpPr>
              <p:cNvPr id="78" name="Freeform 16"/>
              <p:cNvSpPr>
                <a:spLocks/>
              </p:cNvSpPr>
              <p:nvPr/>
            </p:nvSpPr>
            <p:spPr bwMode="auto">
              <a:xfrm>
                <a:off x="2777" y="-1606"/>
                <a:ext cx="4720" cy="2"/>
              </a:xfrm>
              <a:custGeom>
                <a:avLst/>
                <a:gdLst>
                  <a:gd name="T0" fmla="+- 0 2777 2777"/>
                  <a:gd name="T1" fmla="*/ T0 w 4720"/>
                  <a:gd name="T2" fmla="+- 0 7497 2777"/>
                  <a:gd name="T3" fmla="*/ T2 w 4720"/>
                </a:gdLst>
                <a:ahLst/>
                <a:cxnLst>
                  <a:cxn ang="0">
                    <a:pos x="T1" y="0"/>
                  </a:cxn>
                  <a:cxn ang="0">
                    <a:pos x="T3" y="0"/>
                  </a:cxn>
                </a:cxnLst>
                <a:rect l="0" t="0" r="r" b="b"/>
                <a:pathLst>
                  <a:path w="4720">
                    <a:moveTo>
                      <a:pt x="0" y="0"/>
                    </a:moveTo>
                    <a:lnTo>
                      <a:pt x="47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7"/>
            <p:cNvGrpSpPr>
              <a:grpSpLocks/>
            </p:cNvGrpSpPr>
            <p:nvPr/>
          </p:nvGrpSpPr>
          <p:grpSpPr bwMode="auto">
            <a:xfrm>
              <a:off x="2776" y="-4519"/>
              <a:ext cx="4721" cy="4520"/>
              <a:chOff x="2776" y="-4519"/>
              <a:chExt cx="4721" cy="4520"/>
            </a:xfrm>
          </p:grpSpPr>
          <p:sp>
            <p:nvSpPr>
              <p:cNvPr id="77" name="Freeform 18"/>
              <p:cNvSpPr>
                <a:spLocks/>
              </p:cNvSpPr>
              <p:nvPr/>
            </p:nvSpPr>
            <p:spPr bwMode="auto">
              <a:xfrm>
                <a:off x="2776" y="-4519"/>
                <a:ext cx="4721" cy="4520"/>
              </a:xfrm>
              <a:custGeom>
                <a:avLst/>
                <a:gdLst>
                  <a:gd name="T0" fmla="+- 0 2776 2776"/>
                  <a:gd name="T1" fmla="*/ T0 w 5790"/>
                  <a:gd name="T2" fmla="+- 0 -4519 -4519"/>
                  <a:gd name="T3" fmla="*/ -4519 h 4520"/>
                  <a:gd name="T4" fmla="+- 0 2776 2776"/>
                  <a:gd name="T5" fmla="*/ T4 w 5790"/>
                  <a:gd name="T6" fmla="+- 0 1 -4519"/>
                  <a:gd name="T7" fmla="*/ 1 h 4520"/>
                  <a:gd name="T8" fmla="+- 0 8566 2776"/>
                  <a:gd name="T9" fmla="*/ T8 w 5790"/>
                  <a:gd name="T10" fmla="+- 0 1 -4519"/>
                  <a:gd name="T11" fmla="*/ 1 h 4520"/>
                </a:gdLst>
                <a:ahLst/>
                <a:cxnLst>
                  <a:cxn ang="0">
                    <a:pos x="T1" y="T3"/>
                  </a:cxn>
                  <a:cxn ang="0">
                    <a:pos x="T5" y="T7"/>
                  </a:cxn>
                  <a:cxn ang="0">
                    <a:pos x="T9" y="T11"/>
                  </a:cxn>
                </a:cxnLst>
                <a:rect l="0" t="0" r="r" b="b"/>
                <a:pathLst>
                  <a:path w="5790" h="4520">
                    <a:moveTo>
                      <a:pt x="0" y="0"/>
                    </a:moveTo>
                    <a:lnTo>
                      <a:pt x="0" y="4520"/>
                    </a:lnTo>
                    <a:lnTo>
                      <a:pt x="5790" y="45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9"/>
            <p:cNvGrpSpPr>
              <a:grpSpLocks/>
            </p:cNvGrpSpPr>
            <p:nvPr/>
          </p:nvGrpSpPr>
          <p:grpSpPr bwMode="auto">
            <a:xfrm>
              <a:off x="3172" y="-4254"/>
              <a:ext cx="2340" cy="3600"/>
              <a:chOff x="3172" y="-4254"/>
              <a:chExt cx="2340" cy="3600"/>
            </a:xfrm>
          </p:grpSpPr>
          <p:sp>
            <p:nvSpPr>
              <p:cNvPr id="76" name="Freeform 20"/>
              <p:cNvSpPr>
                <a:spLocks/>
              </p:cNvSpPr>
              <p:nvPr/>
            </p:nvSpPr>
            <p:spPr bwMode="auto">
              <a:xfrm>
                <a:off x="3172" y="-4254"/>
                <a:ext cx="2340" cy="3600"/>
              </a:xfrm>
              <a:custGeom>
                <a:avLst/>
                <a:gdLst>
                  <a:gd name="T0" fmla="+- 0 3172 3172"/>
                  <a:gd name="T1" fmla="*/ T0 w 2340"/>
                  <a:gd name="T2" fmla="+- 0 -654 -4254"/>
                  <a:gd name="T3" fmla="*/ -654 h 3600"/>
                  <a:gd name="T4" fmla="+- 0 5512 3172"/>
                  <a:gd name="T5" fmla="*/ T4 w 2340"/>
                  <a:gd name="T6" fmla="+- 0 -4254 -4254"/>
                  <a:gd name="T7" fmla="*/ -4254 h 3600"/>
                </a:gdLst>
                <a:ahLst/>
                <a:cxnLst>
                  <a:cxn ang="0">
                    <a:pos x="T1" y="T3"/>
                  </a:cxn>
                  <a:cxn ang="0">
                    <a:pos x="T5" y="T7"/>
                  </a:cxn>
                </a:cxnLst>
                <a:rect l="0" t="0" r="r" b="b"/>
                <a:pathLst>
                  <a:path w="2340" h="3600">
                    <a:moveTo>
                      <a:pt x="0" y="3600"/>
                    </a:moveTo>
                    <a:lnTo>
                      <a:pt x="2340" y="0"/>
                    </a:lnTo>
                  </a:path>
                </a:pathLst>
              </a:custGeom>
              <a:noFill/>
              <a:ln w="25400">
                <a:solidFill>
                  <a:srgbClr val="BCBEC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21"/>
            <p:cNvGrpSpPr>
              <a:grpSpLocks/>
            </p:cNvGrpSpPr>
            <p:nvPr/>
          </p:nvGrpSpPr>
          <p:grpSpPr bwMode="auto">
            <a:xfrm>
              <a:off x="4152" y="-4231"/>
              <a:ext cx="2515" cy="3940"/>
              <a:chOff x="4152" y="-4231"/>
              <a:chExt cx="2515" cy="3940"/>
            </a:xfrm>
          </p:grpSpPr>
          <p:sp>
            <p:nvSpPr>
              <p:cNvPr id="75" name="Freeform 22"/>
              <p:cNvSpPr>
                <a:spLocks/>
              </p:cNvSpPr>
              <p:nvPr/>
            </p:nvSpPr>
            <p:spPr bwMode="auto">
              <a:xfrm>
                <a:off x="4152" y="-4231"/>
                <a:ext cx="2515" cy="3940"/>
              </a:xfrm>
              <a:custGeom>
                <a:avLst/>
                <a:gdLst>
                  <a:gd name="T0" fmla="+- 0 4152 4152"/>
                  <a:gd name="T1" fmla="*/ T0 w 2515"/>
                  <a:gd name="T2" fmla="+- 0 -4231 -4231"/>
                  <a:gd name="T3" fmla="*/ -4231 h 3940"/>
                  <a:gd name="T4" fmla="+- 0 6667 4152"/>
                  <a:gd name="T5" fmla="*/ T4 w 2515"/>
                  <a:gd name="T6" fmla="+- 0 -291 -4231"/>
                  <a:gd name="T7" fmla="*/ -291 h 3940"/>
                </a:gdLst>
                <a:ahLst/>
                <a:cxnLst>
                  <a:cxn ang="0">
                    <a:pos x="T1" y="T3"/>
                  </a:cxn>
                  <a:cxn ang="0">
                    <a:pos x="T5" y="T7"/>
                  </a:cxn>
                </a:cxnLst>
                <a:rect l="0" t="0" r="r" b="b"/>
                <a:pathLst>
                  <a:path w="2515" h="3940">
                    <a:moveTo>
                      <a:pt x="0" y="0"/>
                    </a:moveTo>
                    <a:lnTo>
                      <a:pt x="2515" y="394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23"/>
            <p:cNvGrpSpPr>
              <a:grpSpLocks/>
            </p:cNvGrpSpPr>
            <p:nvPr/>
          </p:nvGrpSpPr>
          <p:grpSpPr bwMode="auto">
            <a:xfrm>
              <a:off x="3794" y="-1606"/>
              <a:ext cx="2" cy="1608"/>
              <a:chOff x="3794" y="-1606"/>
              <a:chExt cx="2" cy="1608"/>
            </a:xfrm>
          </p:grpSpPr>
          <p:sp>
            <p:nvSpPr>
              <p:cNvPr id="74" name="Freeform 24"/>
              <p:cNvSpPr>
                <a:spLocks/>
              </p:cNvSpPr>
              <p:nvPr/>
            </p:nvSpPr>
            <p:spPr bwMode="auto">
              <a:xfrm>
                <a:off x="3794" y="-1606"/>
                <a:ext cx="2" cy="1608"/>
              </a:xfrm>
              <a:custGeom>
                <a:avLst/>
                <a:gdLst>
                  <a:gd name="T0" fmla="+- 0 -1606 -1606"/>
                  <a:gd name="T1" fmla="*/ -1606 h 1608"/>
                  <a:gd name="T2" fmla="+- 0 1 -1606"/>
                  <a:gd name="T3" fmla="*/ 1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25"/>
            <p:cNvGrpSpPr>
              <a:grpSpLocks/>
            </p:cNvGrpSpPr>
            <p:nvPr/>
          </p:nvGrpSpPr>
          <p:grpSpPr bwMode="auto">
            <a:xfrm>
              <a:off x="5829" y="-1606"/>
              <a:ext cx="2" cy="1608"/>
              <a:chOff x="5829" y="-1606"/>
              <a:chExt cx="2" cy="1608"/>
            </a:xfrm>
          </p:grpSpPr>
          <p:sp>
            <p:nvSpPr>
              <p:cNvPr id="73" name="Freeform 26"/>
              <p:cNvSpPr>
                <a:spLocks/>
              </p:cNvSpPr>
              <p:nvPr/>
            </p:nvSpPr>
            <p:spPr bwMode="auto">
              <a:xfrm>
                <a:off x="5829" y="-1606"/>
                <a:ext cx="2" cy="1608"/>
              </a:xfrm>
              <a:custGeom>
                <a:avLst/>
                <a:gdLst>
                  <a:gd name="T0" fmla="+- 0 -1606 -1606"/>
                  <a:gd name="T1" fmla="*/ -1606 h 1608"/>
                  <a:gd name="T2" fmla="+- 0 1 -1606"/>
                  <a:gd name="T3" fmla="*/ 1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27"/>
            <p:cNvGrpSpPr>
              <a:grpSpLocks/>
            </p:cNvGrpSpPr>
            <p:nvPr/>
          </p:nvGrpSpPr>
          <p:grpSpPr bwMode="auto">
            <a:xfrm>
              <a:off x="2776" y="1"/>
              <a:ext cx="120" cy="2"/>
              <a:chOff x="2776" y="1"/>
              <a:chExt cx="120" cy="2"/>
            </a:xfrm>
          </p:grpSpPr>
          <p:sp>
            <p:nvSpPr>
              <p:cNvPr id="72" name="Freeform 28"/>
              <p:cNvSpPr>
                <a:spLocks/>
              </p:cNvSpPr>
              <p:nvPr/>
            </p:nvSpPr>
            <p:spPr bwMode="auto">
              <a:xfrm>
                <a:off x="2776" y="1"/>
                <a:ext cx="120" cy="2"/>
              </a:xfrm>
              <a:custGeom>
                <a:avLst/>
                <a:gdLst>
                  <a:gd name="T0" fmla="+- 0 2776 2776"/>
                  <a:gd name="T1" fmla="*/ T0 w 120"/>
                  <a:gd name="T2" fmla="+- 0 2896 2776"/>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29"/>
            <p:cNvGrpSpPr>
              <a:grpSpLocks/>
            </p:cNvGrpSpPr>
            <p:nvPr/>
          </p:nvGrpSpPr>
          <p:grpSpPr bwMode="auto">
            <a:xfrm>
              <a:off x="2776" y="-398"/>
              <a:ext cx="80" cy="2"/>
              <a:chOff x="2776" y="-398"/>
              <a:chExt cx="80" cy="2"/>
            </a:xfrm>
          </p:grpSpPr>
          <p:sp>
            <p:nvSpPr>
              <p:cNvPr id="71" name="Freeform 30"/>
              <p:cNvSpPr>
                <a:spLocks/>
              </p:cNvSpPr>
              <p:nvPr/>
            </p:nvSpPr>
            <p:spPr bwMode="auto">
              <a:xfrm>
                <a:off x="2776" y="-398"/>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31"/>
            <p:cNvGrpSpPr>
              <a:grpSpLocks/>
            </p:cNvGrpSpPr>
            <p:nvPr/>
          </p:nvGrpSpPr>
          <p:grpSpPr bwMode="auto">
            <a:xfrm>
              <a:off x="2776" y="-796"/>
              <a:ext cx="80" cy="2"/>
              <a:chOff x="2776" y="-796"/>
              <a:chExt cx="80" cy="2"/>
            </a:xfrm>
          </p:grpSpPr>
          <p:sp>
            <p:nvSpPr>
              <p:cNvPr id="70" name="Freeform 32"/>
              <p:cNvSpPr>
                <a:spLocks/>
              </p:cNvSpPr>
              <p:nvPr/>
            </p:nvSpPr>
            <p:spPr bwMode="auto">
              <a:xfrm>
                <a:off x="2776" y="-796"/>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33"/>
            <p:cNvGrpSpPr>
              <a:grpSpLocks/>
            </p:cNvGrpSpPr>
            <p:nvPr/>
          </p:nvGrpSpPr>
          <p:grpSpPr bwMode="auto">
            <a:xfrm>
              <a:off x="2776" y="-1195"/>
              <a:ext cx="80" cy="2"/>
              <a:chOff x="2776" y="-1195"/>
              <a:chExt cx="80" cy="2"/>
            </a:xfrm>
          </p:grpSpPr>
          <p:sp>
            <p:nvSpPr>
              <p:cNvPr id="69" name="Freeform 34"/>
              <p:cNvSpPr>
                <a:spLocks/>
              </p:cNvSpPr>
              <p:nvPr/>
            </p:nvSpPr>
            <p:spPr bwMode="auto">
              <a:xfrm>
                <a:off x="2776" y="-1195"/>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35"/>
            <p:cNvGrpSpPr>
              <a:grpSpLocks/>
            </p:cNvGrpSpPr>
            <p:nvPr/>
          </p:nvGrpSpPr>
          <p:grpSpPr bwMode="auto">
            <a:xfrm>
              <a:off x="2776" y="-1993"/>
              <a:ext cx="80" cy="2"/>
              <a:chOff x="2776" y="-1993"/>
              <a:chExt cx="80" cy="2"/>
            </a:xfrm>
          </p:grpSpPr>
          <p:sp>
            <p:nvSpPr>
              <p:cNvPr id="68" name="Freeform 36"/>
              <p:cNvSpPr>
                <a:spLocks/>
              </p:cNvSpPr>
              <p:nvPr/>
            </p:nvSpPr>
            <p:spPr bwMode="auto">
              <a:xfrm>
                <a:off x="2776" y="-1993"/>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37"/>
            <p:cNvGrpSpPr>
              <a:grpSpLocks/>
            </p:cNvGrpSpPr>
            <p:nvPr/>
          </p:nvGrpSpPr>
          <p:grpSpPr bwMode="auto">
            <a:xfrm>
              <a:off x="2776" y="-2790"/>
              <a:ext cx="80" cy="2"/>
              <a:chOff x="2776" y="-2790"/>
              <a:chExt cx="80" cy="2"/>
            </a:xfrm>
          </p:grpSpPr>
          <p:sp>
            <p:nvSpPr>
              <p:cNvPr id="67" name="Freeform 38"/>
              <p:cNvSpPr>
                <a:spLocks/>
              </p:cNvSpPr>
              <p:nvPr/>
            </p:nvSpPr>
            <p:spPr bwMode="auto">
              <a:xfrm>
                <a:off x="2776" y="-2790"/>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39"/>
            <p:cNvGrpSpPr>
              <a:grpSpLocks/>
            </p:cNvGrpSpPr>
            <p:nvPr/>
          </p:nvGrpSpPr>
          <p:grpSpPr bwMode="auto">
            <a:xfrm>
              <a:off x="2776" y="-3189"/>
              <a:ext cx="120" cy="2"/>
              <a:chOff x="2776" y="-3189"/>
              <a:chExt cx="120" cy="2"/>
            </a:xfrm>
          </p:grpSpPr>
          <p:sp>
            <p:nvSpPr>
              <p:cNvPr id="66" name="Freeform 40"/>
              <p:cNvSpPr>
                <a:spLocks/>
              </p:cNvSpPr>
              <p:nvPr/>
            </p:nvSpPr>
            <p:spPr bwMode="auto">
              <a:xfrm>
                <a:off x="2776" y="-3189"/>
                <a:ext cx="120" cy="2"/>
              </a:xfrm>
              <a:custGeom>
                <a:avLst/>
                <a:gdLst>
                  <a:gd name="T0" fmla="+- 0 2776 2776"/>
                  <a:gd name="T1" fmla="*/ T0 w 120"/>
                  <a:gd name="T2" fmla="+- 0 2896 2776"/>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41"/>
            <p:cNvGrpSpPr>
              <a:grpSpLocks/>
            </p:cNvGrpSpPr>
            <p:nvPr/>
          </p:nvGrpSpPr>
          <p:grpSpPr bwMode="auto">
            <a:xfrm>
              <a:off x="3750" y="-1649"/>
              <a:ext cx="88" cy="88"/>
              <a:chOff x="3750" y="-1649"/>
              <a:chExt cx="88" cy="88"/>
            </a:xfrm>
          </p:grpSpPr>
          <p:sp>
            <p:nvSpPr>
              <p:cNvPr id="65" name="Freeform 42"/>
              <p:cNvSpPr>
                <a:spLocks/>
              </p:cNvSpPr>
              <p:nvPr/>
            </p:nvSpPr>
            <p:spPr bwMode="auto">
              <a:xfrm>
                <a:off x="3750" y="-1649"/>
                <a:ext cx="88" cy="88"/>
              </a:xfrm>
              <a:custGeom>
                <a:avLst/>
                <a:gdLst>
                  <a:gd name="T0" fmla="+- 0 3794 3750"/>
                  <a:gd name="T1" fmla="*/ T0 w 88"/>
                  <a:gd name="T2" fmla="+- 0 -1649 -1649"/>
                  <a:gd name="T3" fmla="*/ -1649 h 88"/>
                  <a:gd name="T4" fmla="+- 0 3773 3750"/>
                  <a:gd name="T5" fmla="*/ T4 w 88"/>
                  <a:gd name="T6" fmla="+- 0 -1643 -1649"/>
                  <a:gd name="T7" fmla="*/ -1643 h 88"/>
                  <a:gd name="T8" fmla="+- 0 3757 3750"/>
                  <a:gd name="T9" fmla="*/ T8 w 88"/>
                  <a:gd name="T10" fmla="+- 0 -1628 -1649"/>
                  <a:gd name="T11" fmla="*/ -1628 h 88"/>
                  <a:gd name="T12" fmla="+- 0 3750 3750"/>
                  <a:gd name="T13" fmla="*/ T12 w 88"/>
                  <a:gd name="T14" fmla="+- 0 -1607 -1649"/>
                  <a:gd name="T15" fmla="*/ -1607 h 88"/>
                  <a:gd name="T16" fmla="+- 0 3755 3750"/>
                  <a:gd name="T17" fmla="*/ T16 w 88"/>
                  <a:gd name="T18" fmla="+- 0 -1585 -1649"/>
                  <a:gd name="T19" fmla="*/ -1585 h 88"/>
                  <a:gd name="T20" fmla="+- 0 3769 3750"/>
                  <a:gd name="T21" fmla="*/ T20 w 88"/>
                  <a:gd name="T22" fmla="+- 0 -1568 -1649"/>
                  <a:gd name="T23" fmla="*/ -1568 h 88"/>
                  <a:gd name="T24" fmla="+- 0 3789 3750"/>
                  <a:gd name="T25" fmla="*/ T24 w 88"/>
                  <a:gd name="T26" fmla="+- 0 -1561 -1649"/>
                  <a:gd name="T27" fmla="*/ -1561 h 88"/>
                  <a:gd name="T28" fmla="+- 0 3813 3750"/>
                  <a:gd name="T29" fmla="*/ T28 w 88"/>
                  <a:gd name="T30" fmla="+- 0 -1565 -1649"/>
                  <a:gd name="T31" fmla="*/ -1565 h 88"/>
                  <a:gd name="T32" fmla="+- 0 3829 3750"/>
                  <a:gd name="T33" fmla="*/ T32 w 88"/>
                  <a:gd name="T34" fmla="+- 0 -1579 -1649"/>
                  <a:gd name="T35" fmla="*/ -1579 h 88"/>
                  <a:gd name="T36" fmla="+- 0 3838 3750"/>
                  <a:gd name="T37" fmla="*/ T36 w 88"/>
                  <a:gd name="T38" fmla="+- 0 -1598 -1649"/>
                  <a:gd name="T39" fmla="*/ -1598 h 88"/>
                  <a:gd name="T40" fmla="+- 0 3833 3750"/>
                  <a:gd name="T41" fmla="*/ T40 w 88"/>
                  <a:gd name="T42" fmla="+- 0 -1622 -1649"/>
                  <a:gd name="T43" fmla="*/ -1622 h 88"/>
                  <a:gd name="T44" fmla="+- 0 3821 3750"/>
                  <a:gd name="T45" fmla="*/ T44 w 88"/>
                  <a:gd name="T46" fmla="+- 0 -1639 -1649"/>
                  <a:gd name="T47" fmla="*/ -1639 h 88"/>
                  <a:gd name="T48" fmla="+- 0 3802 3750"/>
                  <a:gd name="T49" fmla="*/ T48 w 88"/>
                  <a:gd name="T50" fmla="+- 0 -1648 -1649"/>
                  <a:gd name="T51" fmla="*/ -1648 h 88"/>
                  <a:gd name="T52" fmla="+- 0 3794 3750"/>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43"/>
            <p:cNvGrpSpPr>
              <a:grpSpLocks/>
            </p:cNvGrpSpPr>
            <p:nvPr/>
          </p:nvGrpSpPr>
          <p:grpSpPr bwMode="auto">
            <a:xfrm>
              <a:off x="3769" y="-1629"/>
              <a:ext cx="49" cy="50"/>
              <a:chOff x="3769" y="-1629"/>
              <a:chExt cx="49" cy="50"/>
            </a:xfrm>
          </p:grpSpPr>
          <p:sp>
            <p:nvSpPr>
              <p:cNvPr id="64" name="Freeform 44"/>
              <p:cNvSpPr>
                <a:spLocks/>
              </p:cNvSpPr>
              <p:nvPr/>
            </p:nvSpPr>
            <p:spPr bwMode="auto">
              <a:xfrm>
                <a:off x="3769" y="-1629"/>
                <a:ext cx="49" cy="50"/>
              </a:xfrm>
              <a:custGeom>
                <a:avLst/>
                <a:gdLst>
                  <a:gd name="T0" fmla="+- 0 3808 3769"/>
                  <a:gd name="T1" fmla="*/ T0 w 49"/>
                  <a:gd name="T2" fmla="+- 0 -1629 -1629"/>
                  <a:gd name="T3" fmla="*/ -1629 h 50"/>
                  <a:gd name="T4" fmla="+- 0 3780 3769"/>
                  <a:gd name="T5" fmla="*/ T4 w 49"/>
                  <a:gd name="T6" fmla="+- 0 -1629 -1629"/>
                  <a:gd name="T7" fmla="*/ -1629 h 50"/>
                  <a:gd name="T8" fmla="+- 0 3769 3769"/>
                  <a:gd name="T9" fmla="*/ T8 w 49"/>
                  <a:gd name="T10" fmla="+- 0 -1618 -1629"/>
                  <a:gd name="T11" fmla="*/ -1618 h 50"/>
                  <a:gd name="T12" fmla="+- 0 3769 3769"/>
                  <a:gd name="T13" fmla="*/ T12 w 49"/>
                  <a:gd name="T14" fmla="+- 0 -1591 -1629"/>
                  <a:gd name="T15" fmla="*/ -1591 h 50"/>
                  <a:gd name="T16" fmla="+- 0 3780 3769"/>
                  <a:gd name="T17" fmla="*/ T16 w 49"/>
                  <a:gd name="T18" fmla="+- 0 -1580 -1629"/>
                  <a:gd name="T19" fmla="*/ -1580 h 50"/>
                  <a:gd name="T20" fmla="+- 0 3808 3769"/>
                  <a:gd name="T21" fmla="*/ T20 w 49"/>
                  <a:gd name="T22" fmla="+- 0 -1580 -1629"/>
                  <a:gd name="T23" fmla="*/ -1580 h 50"/>
                  <a:gd name="T24" fmla="+- 0 3819 3769"/>
                  <a:gd name="T25" fmla="*/ T24 w 49"/>
                  <a:gd name="T26" fmla="+- 0 -1591 -1629"/>
                  <a:gd name="T27" fmla="*/ -1591 h 50"/>
                  <a:gd name="T28" fmla="+- 0 3819 3769"/>
                  <a:gd name="T29" fmla="*/ T28 w 49"/>
                  <a:gd name="T30" fmla="+- 0 -1618 -1629"/>
                  <a:gd name="T31" fmla="*/ -1618 h 50"/>
                  <a:gd name="T32" fmla="+- 0 3808 3769"/>
                  <a:gd name="T33" fmla="*/ T32 w 49"/>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45"/>
            <p:cNvGrpSpPr>
              <a:grpSpLocks/>
            </p:cNvGrpSpPr>
            <p:nvPr/>
          </p:nvGrpSpPr>
          <p:grpSpPr bwMode="auto">
            <a:xfrm>
              <a:off x="3769" y="-1629"/>
              <a:ext cx="49" cy="50"/>
              <a:chOff x="3769" y="-1629"/>
              <a:chExt cx="49" cy="50"/>
            </a:xfrm>
          </p:grpSpPr>
          <p:sp>
            <p:nvSpPr>
              <p:cNvPr id="63" name="Freeform 46"/>
              <p:cNvSpPr>
                <a:spLocks/>
              </p:cNvSpPr>
              <p:nvPr/>
            </p:nvSpPr>
            <p:spPr bwMode="auto">
              <a:xfrm>
                <a:off x="3769" y="-1629"/>
                <a:ext cx="49" cy="50"/>
              </a:xfrm>
              <a:custGeom>
                <a:avLst/>
                <a:gdLst>
                  <a:gd name="T0" fmla="+- 0 3794 3769"/>
                  <a:gd name="T1" fmla="*/ T0 w 49"/>
                  <a:gd name="T2" fmla="+- 0 -1580 -1629"/>
                  <a:gd name="T3" fmla="*/ -1580 h 50"/>
                  <a:gd name="T4" fmla="+- 0 3808 3769"/>
                  <a:gd name="T5" fmla="*/ T4 w 49"/>
                  <a:gd name="T6" fmla="+- 0 -1580 -1629"/>
                  <a:gd name="T7" fmla="*/ -1580 h 50"/>
                  <a:gd name="T8" fmla="+- 0 3819 3769"/>
                  <a:gd name="T9" fmla="*/ T8 w 49"/>
                  <a:gd name="T10" fmla="+- 0 -1591 -1629"/>
                  <a:gd name="T11" fmla="*/ -1591 h 50"/>
                  <a:gd name="T12" fmla="+- 0 3819 3769"/>
                  <a:gd name="T13" fmla="*/ T12 w 49"/>
                  <a:gd name="T14" fmla="+- 0 -1605 -1629"/>
                  <a:gd name="T15" fmla="*/ -1605 h 50"/>
                  <a:gd name="T16" fmla="+- 0 3819 3769"/>
                  <a:gd name="T17" fmla="*/ T16 w 49"/>
                  <a:gd name="T18" fmla="+- 0 -1618 -1629"/>
                  <a:gd name="T19" fmla="*/ -1618 h 50"/>
                  <a:gd name="T20" fmla="+- 0 3808 3769"/>
                  <a:gd name="T21" fmla="*/ T20 w 49"/>
                  <a:gd name="T22" fmla="+- 0 -1629 -1629"/>
                  <a:gd name="T23" fmla="*/ -1629 h 50"/>
                  <a:gd name="T24" fmla="+- 0 3794 3769"/>
                  <a:gd name="T25" fmla="*/ T24 w 49"/>
                  <a:gd name="T26" fmla="+- 0 -1629 -1629"/>
                  <a:gd name="T27" fmla="*/ -1629 h 50"/>
                  <a:gd name="T28" fmla="+- 0 3780 3769"/>
                  <a:gd name="T29" fmla="*/ T28 w 49"/>
                  <a:gd name="T30" fmla="+- 0 -1629 -1629"/>
                  <a:gd name="T31" fmla="*/ -1629 h 50"/>
                  <a:gd name="T32" fmla="+- 0 3769 3769"/>
                  <a:gd name="T33" fmla="*/ T32 w 49"/>
                  <a:gd name="T34" fmla="+- 0 -1618 -1629"/>
                  <a:gd name="T35" fmla="*/ -1618 h 50"/>
                  <a:gd name="T36" fmla="+- 0 3769 3769"/>
                  <a:gd name="T37" fmla="*/ T36 w 49"/>
                  <a:gd name="T38" fmla="+- 0 -1605 -1629"/>
                  <a:gd name="T39" fmla="*/ -1605 h 50"/>
                  <a:gd name="T40" fmla="+- 0 3769 3769"/>
                  <a:gd name="T41" fmla="*/ T40 w 49"/>
                  <a:gd name="T42" fmla="+- 0 -1591 -1629"/>
                  <a:gd name="T43" fmla="*/ -1591 h 50"/>
                  <a:gd name="T44" fmla="+- 0 3780 3769"/>
                  <a:gd name="T45" fmla="*/ T44 w 49"/>
                  <a:gd name="T46" fmla="+- 0 -1580 -1629"/>
                  <a:gd name="T47" fmla="*/ -1580 h 50"/>
                  <a:gd name="T48" fmla="+- 0 3794 3769"/>
                  <a:gd name="T49" fmla="*/ T48 w 49"/>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47"/>
            <p:cNvGrpSpPr>
              <a:grpSpLocks/>
            </p:cNvGrpSpPr>
            <p:nvPr/>
          </p:nvGrpSpPr>
          <p:grpSpPr bwMode="auto">
            <a:xfrm>
              <a:off x="5785" y="-1649"/>
              <a:ext cx="88" cy="88"/>
              <a:chOff x="5785" y="-1649"/>
              <a:chExt cx="88" cy="88"/>
            </a:xfrm>
          </p:grpSpPr>
          <p:sp>
            <p:nvSpPr>
              <p:cNvPr id="62" name="Freeform 48"/>
              <p:cNvSpPr>
                <a:spLocks/>
              </p:cNvSpPr>
              <p:nvPr/>
            </p:nvSpPr>
            <p:spPr bwMode="auto">
              <a:xfrm>
                <a:off x="5785" y="-1649"/>
                <a:ext cx="88" cy="88"/>
              </a:xfrm>
              <a:custGeom>
                <a:avLst/>
                <a:gdLst>
                  <a:gd name="T0" fmla="+- 0 5829 5785"/>
                  <a:gd name="T1" fmla="*/ T0 w 88"/>
                  <a:gd name="T2" fmla="+- 0 -1649 -1649"/>
                  <a:gd name="T3" fmla="*/ -1649 h 88"/>
                  <a:gd name="T4" fmla="+- 0 5808 5785"/>
                  <a:gd name="T5" fmla="*/ T4 w 88"/>
                  <a:gd name="T6" fmla="+- 0 -1643 -1649"/>
                  <a:gd name="T7" fmla="*/ -1643 h 88"/>
                  <a:gd name="T8" fmla="+- 0 5792 5785"/>
                  <a:gd name="T9" fmla="*/ T8 w 88"/>
                  <a:gd name="T10" fmla="+- 0 -1628 -1649"/>
                  <a:gd name="T11" fmla="*/ -1628 h 88"/>
                  <a:gd name="T12" fmla="+- 0 5785 5785"/>
                  <a:gd name="T13" fmla="*/ T12 w 88"/>
                  <a:gd name="T14" fmla="+- 0 -1607 -1649"/>
                  <a:gd name="T15" fmla="*/ -1607 h 88"/>
                  <a:gd name="T16" fmla="+- 0 5790 5785"/>
                  <a:gd name="T17" fmla="*/ T16 w 88"/>
                  <a:gd name="T18" fmla="+- 0 -1585 -1649"/>
                  <a:gd name="T19" fmla="*/ -1585 h 88"/>
                  <a:gd name="T20" fmla="+- 0 5804 5785"/>
                  <a:gd name="T21" fmla="*/ T20 w 88"/>
                  <a:gd name="T22" fmla="+- 0 -1568 -1649"/>
                  <a:gd name="T23" fmla="*/ -1568 h 88"/>
                  <a:gd name="T24" fmla="+- 0 5824 5785"/>
                  <a:gd name="T25" fmla="*/ T24 w 88"/>
                  <a:gd name="T26" fmla="+- 0 -1561 -1649"/>
                  <a:gd name="T27" fmla="*/ -1561 h 88"/>
                  <a:gd name="T28" fmla="+- 0 5848 5785"/>
                  <a:gd name="T29" fmla="*/ T28 w 88"/>
                  <a:gd name="T30" fmla="+- 0 -1565 -1649"/>
                  <a:gd name="T31" fmla="*/ -1565 h 88"/>
                  <a:gd name="T32" fmla="+- 0 5864 5785"/>
                  <a:gd name="T33" fmla="*/ T32 w 88"/>
                  <a:gd name="T34" fmla="+- 0 -1579 -1649"/>
                  <a:gd name="T35" fmla="*/ -1579 h 88"/>
                  <a:gd name="T36" fmla="+- 0 5873 5785"/>
                  <a:gd name="T37" fmla="*/ T36 w 88"/>
                  <a:gd name="T38" fmla="+- 0 -1598 -1649"/>
                  <a:gd name="T39" fmla="*/ -1598 h 88"/>
                  <a:gd name="T40" fmla="+- 0 5868 5785"/>
                  <a:gd name="T41" fmla="*/ T40 w 88"/>
                  <a:gd name="T42" fmla="+- 0 -1622 -1649"/>
                  <a:gd name="T43" fmla="*/ -1622 h 88"/>
                  <a:gd name="T44" fmla="+- 0 5856 5785"/>
                  <a:gd name="T45" fmla="*/ T44 w 88"/>
                  <a:gd name="T46" fmla="+- 0 -1639 -1649"/>
                  <a:gd name="T47" fmla="*/ -1639 h 88"/>
                  <a:gd name="T48" fmla="+- 0 5837 5785"/>
                  <a:gd name="T49" fmla="*/ T48 w 88"/>
                  <a:gd name="T50" fmla="+- 0 -1648 -1649"/>
                  <a:gd name="T51" fmla="*/ -1648 h 88"/>
                  <a:gd name="T52" fmla="+- 0 5829 5785"/>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49"/>
            <p:cNvGrpSpPr>
              <a:grpSpLocks/>
            </p:cNvGrpSpPr>
            <p:nvPr/>
          </p:nvGrpSpPr>
          <p:grpSpPr bwMode="auto">
            <a:xfrm>
              <a:off x="5804" y="-1629"/>
              <a:ext cx="50" cy="50"/>
              <a:chOff x="5804" y="-1629"/>
              <a:chExt cx="50" cy="50"/>
            </a:xfrm>
          </p:grpSpPr>
          <p:sp>
            <p:nvSpPr>
              <p:cNvPr id="61" name="Freeform 50"/>
              <p:cNvSpPr>
                <a:spLocks/>
              </p:cNvSpPr>
              <p:nvPr/>
            </p:nvSpPr>
            <p:spPr bwMode="auto">
              <a:xfrm>
                <a:off x="5804" y="-1629"/>
                <a:ext cx="50" cy="50"/>
              </a:xfrm>
              <a:custGeom>
                <a:avLst/>
                <a:gdLst>
                  <a:gd name="T0" fmla="+- 0 5843 5804"/>
                  <a:gd name="T1" fmla="*/ T0 w 50"/>
                  <a:gd name="T2" fmla="+- 0 -1629 -1629"/>
                  <a:gd name="T3" fmla="*/ -1629 h 50"/>
                  <a:gd name="T4" fmla="+- 0 5815 5804"/>
                  <a:gd name="T5" fmla="*/ T4 w 50"/>
                  <a:gd name="T6" fmla="+- 0 -1629 -1629"/>
                  <a:gd name="T7" fmla="*/ -1629 h 50"/>
                  <a:gd name="T8" fmla="+- 0 5804 5804"/>
                  <a:gd name="T9" fmla="*/ T8 w 50"/>
                  <a:gd name="T10" fmla="+- 0 -1618 -1629"/>
                  <a:gd name="T11" fmla="*/ -1618 h 50"/>
                  <a:gd name="T12" fmla="+- 0 5804 5804"/>
                  <a:gd name="T13" fmla="*/ T12 w 50"/>
                  <a:gd name="T14" fmla="+- 0 -1591 -1629"/>
                  <a:gd name="T15" fmla="*/ -1591 h 50"/>
                  <a:gd name="T16" fmla="+- 0 5815 5804"/>
                  <a:gd name="T17" fmla="*/ T16 w 50"/>
                  <a:gd name="T18" fmla="+- 0 -1580 -1629"/>
                  <a:gd name="T19" fmla="*/ -1580 h 50"/>
                  <a:gd name="T20" fmla="+- 0 5843 5804"/>
                  <a:gd name="T21" fmla="*/ T20 w 50"/>
                  <a:gd name="T22" fmla="+- 0 -1580 -1629"/>
                  <a:gd name="T23" fmla="*/ -1580 h 50"/>
                  <a:gd name="T24" fmla="+- 0 5854 5804"/>
                  <a:gd name="T25" fmla="*/ T24 w 50"/>
                  <a:gd name="T26" fmla="+- 0 -1591 -1629"/>
                  <a:gd name="T27" fmla="*/ -1591 h 50"/>
                  <a:gd name="T28" fmla="+- 0 5854 5804"/>
                  <a:gd name="T29" fmla="*/ T28 w 50"/>
                  <a:gd name="T30" fmla="+- 0 -1618 -1629"/>
                  <a:gd name="T31" fmla="*/ -1618 h 50"/>
                  <a:gd name="T32" fmla="+- 0 5843 5804"/>
                  <a:gd name="T33" fmla="*/ T32 w 50"/>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51"/>
            <p:cNvGrpSpPr>
              <a:grpSpLocks/>
            </p:cNvGrpSpPr>
            <p:nvPr/>
          </p:nvGrpSpPr>
          <p:grpSpPr bwMode="auto">
            <a:xfrm>
              <a:off x="5804" y="-1629"/>
              <a:ext cx="50" cy="50"/>
              <a:chOff x="5804" y="-1629"/>
              <a:chExt cx="50" cy="50"/>
            </a:xfrm>
          </p:grpSpPr>
          <p:sp>
            <p:nvSpPr>
              <p:cNvPr id="60" name="Freeform 52"/>
              <p:cNvSpPr>
                <a:spLocks/>
              </p:cNvSpPr>
              <p:nvPr/>
            </p:nvSpPr>
            <p:spPr bwMode="auto">
              <a:xfrm>
                <a:off x="5804" y="-1629"/>
                <a:ext cx="50" cy="50"/>
              </a:xfrm>
              <a:custGeom>
                <a:avLst/>
                <a:gdLst>
                  <a:gd name="T0" fmla="+- 0 5829 5804"/>
                  <a:gd name="T1" fmla="*/ T0 w 50"/>
                  <a:gd name="T2" fmla="+- 0 -1580 -1629"/>
                  <a:gd name="T3" fmla="*/ -1580 h 50"/>
                  <a:gd name="T4" fmla="+- 0 5843 5804"/>
                  <a:gd name="T5" fmla="*/ T4 w 50"/>
                  <a:gd name="T6" fmla="+- 0 -1580 -1629"/>
                  <a:gd name="T7" fmla="*/ -1580 h 50"/>
                  <a:gd name="T8" fmla="+- 0 5854 5804"/>
                  <a:gd name="T9" fmla="*/ T8 w 50"/>
                  <a:gd name="T10" fmla="+- 0 -1591 -1629"/>
                  <a:gd name="T11" fmla="*/ -1591 h 50"/>
                  <a:gd name="T12" fmla="+- 0 5854 5804"/>
                  <a:gd name="T13" fmla="*/ T12 w 50"/>
                  <a:gd name="T14" fmla="+- 0 -1605 -1629"/>
                  <a:gd name="T15" fmla="*/ -1605 h 50"/>
                  <a:gd name="T16" fmla="+- 0 5854 5804"/>
                  <a:gd name="T17" fmla="*/ T16 w 50"/>
                  <a:gd name="T18" fmla="+- 0 -1618 -1629"/>
                  <a:gd name="T19" fmla="*/ -1618 h 50"/>
                  <a:gd name="T20" fmla="+- 0 5843 5804"/>
                  <a:gd name="T21" fmla="*/ T20 w 50"/>
                  <a:gd name="T22" fmla="+- 0 -1629 -1629"/>
                  <a:gd name="T23" fmla="*/ -1629 h 50"/>
                  <a:gd name="T24" fmla="+- 0 5829 5804"/>
                  <a:gd name="T25" fmla="*/ T24 w 50"/>
                  <a:gd name="T26" fmla="+- 0 -1629 -1629"/>
                  <a:gd name="T27" fmla="*/ -1629 h 50"/>
                  <a:gd name="T28" fmla="+- 0 5815 5804"/>
                  <a:gd name="T29" fmla="*/ T28 w 50"/>
                  <a:gd name="T30" fmla="+- 0 -1629 -1629"/>
                  <a:gd name="T31" fmla="*/ -1629 h 50"/>
                  <a:gd name="T32" fmla="+- 0 5804 5804"/>
                  <a:gd name="T33" fmla="*/ T32 w 50"/>
                  <a:gd name="T34" fmla="+- 0 -1618 -1629"/>
                  <a:gd name="T35" fmla="*/ -1618 h 50"/>
                  <a:gd name="T36" fmla="+- 0 5804 5804"/>
                  <a:gd name="T37" fmla="*/ T36 w 50"/>
                  <a:gd name="T38" fmla="+- 0 -1605 -1629"/>
                  <a:gd name="T39" fmla="*/ -1605 h 50"/>
                  <a:gd name="T40" fmla="+- 0 5804 5804"/>
                  <a:gd name="T41" fmla="*/ T40 w 50"/>
                  <a:gd name="T42" fmla="+- 0 -1591 -1629"/>
                  <a:gd name="T43" fmla="*/ -1591 h 50"/>
                  <a:gd name="T44" fmla="+- 0 5815 5804"/>
                  <a:gd name="T45" fmla="*/ T44 w 50"/>
                  <a:gd name="T46" fmla="+- 0 -1580 -1629"/>
                  <a:gd name="T47" fmla="*/ -1580 h 50"/>
                  <a:gd name="T48" fmla="+- 0 5829 5804"/>
                  <a:gd name="T49" fmla="*/ T48 w 50"/>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53"/>
            <p:cNvGrpSpPr>
              <a:grpSpLocks/>
            </p:cNvGrpSpPr>
            <p:nvPr/>
          </p:nvGrpSpPr>
          <p:grpSpPr bwMode="auto">
            <a:xfrm>
              <a:off x="2777" y="-2391"/>
              <a:ext cx="4720" cy="2"/>
              <a:chOff x="2777" y="-2391"/>
              <a:chExt cx="4720" cy="2"/>
            </a:xfrm>
          </p:grpSpPr>
          <p:sp>
            <p:nvSpPr>
              <p:cNvPr id="59" name="Freeform 54"/>
              <p:cNvSpPr>
                <a:spLocks/>
              </p:cNvSpPr>
              <p:nvPr/>
            </p:nvSpPr>
            <p:spPr bwMode="auto">
              <a:xfrm>
                <a:off x="2777" y="-2391"/>
                <a:ext cx="4720" cy="2"/>
              </a:xfrm>
              <a:custGeom>
                <a:avLst/>
                <a:gdLst>
                  <a:gd name="T0" fmla="+- 0 2777 2777"/>
                  <a:gd name="T1" fmla="*/ T0 w 4720"/>
                  <a:gd name="T2" fmla="+- 0 4306 2777"/>
                  <a:gd name="T3" fmla="*/ T2 w 4720"/>
                  <a:gd name="T4" fmla="+- 0 5326 2777"/>
                  <a:gd name="T5" fmla="*/ T4 w 4720"/>
                  <a:gd name="T6" fmla="+- 0 7497 2777"/>
                  <a:gd name="T7" fmla="*/ T6 w 4720"/>
                </a:gdLst>
                <a:ahLst/>
                <a:cxnLst>
                  <a:cxn ang="0">
                    <a:pos x="T1" y="0"/>
                  </a:cxn>
                  <a:cxn ang="0">
                    <a:pos x="T3" y="0"/>
                  </a:cxn>
                  <a:cxn ang="0">
                    <a:pos x="T5" y="0"/>
                  </a:cxn>
                  <a:cxn ang="0">
                    <a:pos x="T7" y="0"/>
                  </a:cxn>
                </a:cxnLst>
                <a:rect l="0" t="0" r="r" b="b"/>
                <a:pathLst>
                  <a:path w="4720">
                    <a:moveTo>
                      <a:pt x="0" y="0"/>
                    </a:moveTo>
                    <a:lnTo>
                      <a:pt x="1529" y="0"/>
                    </a:lnTo>
                    <a:lnTo>
                      <a:pt x="2549" y="0"/>
                    </a:lnTo>
                    <a:lnTo>
                      <a:pt x="47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55"/>
            <p:cNvGrpSpPr>
              <a:grpSpLocks/>
            </p:cNvGrpSpPr>
            <p:nvPr/>
          </p:nvGrpSpPr>
          <p:grpSpPr bwMode="auto">
            <a:xfrm>
              <a:off x="4306" y="-2389"/>
              <a:ext cx="2" cy="2390"/>
              <a:chOff x="4306" y="-2389"/>
              <a:chExt cx="2" cy="2390"/>
            </a:xfrm>
          </p:grpSpPr>
          <p:sp>
            <p:nvSpPr>
              <p:cNvPr id="58" name="Freeform 56"/>
              <p:cNvSpPr>
                <a:spLocks/>
              </p:cNvSpPr>
              <p:nvPr/>
            </p:nvSpPr>
            <p:spPr bwMode="auto">
              <a:xfrm>
                <a:off x="4306" y="-2389"/>
                <a:ext cx="2" cy="2390"/>
              </a:xfrm>
              <a:custGeom>
                <a:avLst/>
                <a:gdLst>
                  <a:gd name="T0" fmla="+- 0 -2389 -2389"/>
                  <a:gd name="T1" fmla="*/ -2389 h 2390"/>
                  <a:gd name="T2" fmla="+- 0 1 -2389"/>
                  <a:gd name="T3" fmla="*/ 1 h 2390"/>
                </a:gdLst>
                <a:ahLst/>
                <a:cxnLst>
                  <a:cxn ang="0">
                    <a:pos x="0" y="T1"/>
                  </a:cxn>
                  <a:cxn ang="0">
                    <a:pos x="0" y="T3"/>
                  </a:cxn>
                </a:cxnLst>
                <a:rect l="0" t="0" r="r" b="b"/>
                <a:pathLst>
                  <a:path h="2390">
                    <a:moveTo>
                      <a:pt x="0" y="0"/>
                    </a:moveTo>
                    <a:lnTo>
                      <a:pt x="0" y="239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57"/>
            <p:cNvGrpSpPr>
              <a:grpSpLocks/>
            </p:cNvGrpSpPr>
            <p:nvPr/>
          </p:nvGrpSpPr>
          <p:grpSpPr bwMode="auto">
            <a:xfrm>
              <a:off x="5326" y="-2389"/>
              <a:ext cx="2" cy="2390"/>
              <a:chOff x="5326" y="-2389"/>
              <a:chExt cx="2" cy="2390"/>
            </a:xfrm>
          </p:grpSpPr>
          <p:sp>
            <p:nvSpPr>
              <p:cNvPr id="57" name="Freeform 58"/>
              <p:cNvSpPr>
                <a:spLocks/>
              </p:cNvSpPr>
              <p:nvPr/>
            </p:nvSpPr>
            <p:spPr bwMode="auto">
              <a:xfrm>
                <a:off x="5326" y="-2389"/>
                <a:ext cx="2" cy="2390"/>
              </a:xfrm>
              <a:custGeom>
                <a:avLst/>
                <a:gdLst>
                  <a:gd name="T0" fmla="+- 0 -2389 -2389"/>
                  <a:gd name="T1" fmla="*/ -2389 h 2390"/>
                  <a:gd name="T2" fmla="+- 0 1 -2389"/>
                  <a:gd name="T3" fmla="*/ 1 h 2390"/>
                </a:gdLst>
                <a:ahLst/>
                <a:cxnLst>
                  <a:cxn ang="0">
                    <a:pos x="0" y="T1"/>
                  </a:cxn>
                  <a:cxn ang="0">
                    <a:pos x="0" y="T3"/>
                  </a:cxn>
                </a:cxnLst>
                <a:rect l="0" t="0" r="r" b="b"/>
                <a:pathLst>
                  <a:path h="2390">
                    <a:moveTo>
                      <a:pt x="0" y="0"/>
                    </a:moveTo>
                    <a:lnTo>
                      <a:pt x="0" y="239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59"/>
            <p:cNvGrpSpPr>
              <a:grpSpLocks/>
            </p:cNvGrpSpPr>
            <p:nvPr/>
          </p:nvGrpSpPr>
          <p:grpSpPr bwMode="auto">
            <a:xfrm>
              <a:off x="4262" y="-2434"/>
              <a:ext cx="88" cy="88"/>
              <a:chOff x="4262" y="-2434"/>
              <a:chExt cx="88" cy="88"/>
            </a:xfrm>
          </p:grpSpPr>
          <p:sp>
            <p:nvSpPr>
              <p:cNvPr id="56" name="Freeform 60"/>
              <p:cNvSpPr>
                <a:spLocks/>
              </p:cNvSpPr>
              <p:nvPr/>
            </p:nvSpPr>
            <p:spPr bwMode="auto">
              <a:xfrm>
                <a:off x="4262" y="-2434"/>
                <a:ext cx="88" cy="88"/>
              </a:xfrm>
              <a:custGeom>
                <a:avLst/>
                <a:gdLst>
                  <a:gd name="T0" fmla="+- 0 4306 4262"/>
                  <a:gd name="T1" fmla="*/ T0 w 88"/>
                  <a:gd name="T2" fmla="+- 0 -2434 -2434"/>
                  <a:gd name="T3" fmla="*/ -2434 h 88"/>
                  <a:gd name="T4" fmla="+- 0 4285 4262"/>
                  <a:gd name="T5" fmla="*/ T4 w 88"/>
                  <a:gd name="T6" fmla="+- 0 -2428 -2434"/>
                  <a:gd name="T7" fmla="*/ -2428 h 88"/>
                  <a:gd name="T8" fmla="+- 0 4269 4262"/>
                  <a:gd name="T9" fmla="*/ T8 w 88"/>
                  <a:gd name="T10" fmla="+- 0 -2413 -2434"/>
                  <a:gd name="T11" fmla="*/ -2413 h 88"/>
                  <a:gd name="T12" fmla="+- 0 4262 4262"/>
                  <a:gd name="T13" fmla="*/ T12 w 88"/>
                  <a:gd name="T14" fmla="+- 0 -2392 -2434"/>
                  <a:gd name="T15" fmla="*/ -2392 h 88"/>
                  <a:gd name="T16" fmla="+- 0 4267 4262"/>
                  <a:gd name="T17" fmla="*/ T16 w 88"/>
                  <a:gd name="T18" fmla="+- 0 -2370 -2434"/>
                  <a:gd name="T19" fmla="*/ -2370 h 88"/>
                  <a:gd name="T20" fmla="+- 0 4281 4262"/>
                  <a:gd name="T21" fmla="*/ T20 w 88"/>
                  <a:gd name="T22" fmla="+- 0 -2353 -2434"/>
                  <a:gd name="T23" fmla="*/ -2353 h 88"/>
                  <a:gd name="T24" fmla="+- 0 4301 4262"/>
                  <a:gd name="T25" fmla="*/ T24 w 88"/>
                  <a:gd name="T26" fmla="+- 0 -2346 -2434"/>
                  <a:gd name="T27" fmla="*/ -2346 h 88"/>
                  <a:gd name="T28" fmla="+- 0 4325 4262"/>
                  <a:gd name="T29" fmla="*/ T28 w 88"/>
                  <a:gd name="T30" fmla="+- 0 -2350 -2434"/>
                  <a:gd name="T31" fmla="*/ -2350 h 88"/>
                  <a:gd name="T32" fmla="+- 0 4342 4262"/>
                  <a:gd name="T33" fmla="*/ T32 w 88"/>
                  <a:gd name="T34" fmla="+- 0 -2364 -2434"/>
                  <a:gd name="T35" fmla="*/ -2364 h 88"/>
                  <a:gd name="T36" fmla="+- 0 4350 4262"/>
                  <a:gd name="T37" fmla="*/ T36 w 88"/>
                  <a:gd name="T38" fmla="+- 0 -2383 -2434"/>
                  <a:gd name="T39" fmla="*/ -2383 h 88"/>
                  <a:gd name="T40" fmla="+- 0 4345 4262"/>
                  <a:gd name="T41" fmla="*/ T40 w 88"/>
                  <a:gd name="T42" fmla="+- 0 -2407 -2434"/>
                  <a:gd name="T43" fmla="*/ -2407 h 88"/>
                  <a:gd name="T44" fmla="+- 0 4333 4262"/>
                  <a:gd name="T45" fmla="*/ T44 w 88"/>
                  <a:gd name="T46" fmla="+- 0 -2424 -2434"/>
                  <a:gd name="T47" fmla="*/ -2424 h 88"/>
                  <a:gd name="T48" fmla="+- 0 4315 4262"/>
                  <a:gd name="T49" fmla="*/ T48 w 88"/>
                  <a:gd name="T50" fmla="+- 0 -2433 -2434"/>
                  <a:gd name="T51" fmla="*/ -2433 h 88"/>
                  <a:gd name="T52" fmla="+- 0 4306 4262"/>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61"/>
            <p:cNvGrpSpPr>
              <a:grpSpLocks/>
            </p:cNvGrpSpPr>
            <p:nvPr/>
          </p:nvGrpSpPr>
          <p:grpSpPr bwMode="auto">
            <a:xfrm>
              <a:off x="4281" y="-2414"/>
              <a:ext cx="49" cy="50"/>
              <a:chOff x="4281" y="-2414"/>
              <a:chExt cx="49" cy="50"/>
            </a:xfrm>
          </p:grpSpPr>
          <p:sp>
            <p:nvSpPr>
              <p:cNvPr id="55" name="Freeform 62"/>
              <p:cNvSpPr>
                <a:spLocks/>
              </p:cNvSpPr>
              <p:nvPr/>
            </p:nvSpPr>
            <p:spPr bwMode="auto">
              <a:xfrm>
                <a:off x="4281" y="-2414"/>
                <a:ext cx="49" cy="50"/>
              </a:xfrm>
              <a:custGeom>
                <a:avLst/>
                <a:gdLst>
                  <a:gd name="T0" fmla="+- 0 4320 4281"/>
                  <a:gd name="T1" fmla="*/ T0 w 49"/>
                  <a:gd name="T2" fmla="+- 0 -2414 -2414"/>
                  <a:gd name="T3" fmla="*/ -2414 h 50"/>
                  <a:gd name="T4" fmla="+- 0 4293 4281"/>
                  <a:gd name="T5" fmla="*/ T4 w 49"/>
                  <a:gd name="T6" fmla="+- 0 -2414 -2414"/>
                  <a:gd name="T7" fmla="*/ -2414 h 50"/>
                  <a:gd name="T8" fmla="+- 0 4281 4281"/>
                  <a:gd name="T9" fmla="*/ T8 w 49"/>
                  <a:gd name="T10" fmla="+- 0 -2403 -2414"/>
                  <a:gd name="T11" fmla="*/ -2403 h 50"/>
                  <a:gd name="T12" fmla="+- 0 4281 4281"/>
                  <a:gd name="T13" fmla="*/ T12 w 49"/>
                  <a:gd name="T14" fmla="+- 0 -2376 -2414"/>
                  <a:gd name="T15" fmla="*/ -2376 h 50"/>
                  <a:gd name="T16" fmla="+- 0 4293 4281"/>
                  <a:gd name="T17" fmla="*/ T16 w 49"/>
                  <a:gd name="T18" fmla="+- 0 -2365 -2414"/>
                  <a:gd name="T19" fmla="*/ -2365 h 50"/>
                  <a:gd name="T20" fmla="+- 0 4320 4281"/>
                  <a:gd name="T21" fmla="*/ T20 w 49"/>
                  <a:gd name="T22" fmla="+- 0 -2365 -2414"/>
                  <a:gd name="T23" fmla="*/ -2365 h 50"/>
                  <a:gd name="T24" fmla="+- 0 4331 4281"/>
                  <a:gd name="T25" fmla="*/ T24 w 49"/>
                  <a:gd name="T26" fmla="+- 0 -2376 -2414"/>
                  <a:gd name="T27" fmla="*/ -2376 h 50"/>
                  <a:gd name="T28" fmla="+- 0 4331 4281"/>
                  <a:gd name="T29" fmla="*/ T28 w 49"/>
                  <a:gd name="T30" fmla="+- 0 -2403 -2414"/>
                  <a:gd name="T31" fmla="*/ -2403 h 50"/>
                  <a:gd name="T32" fmla="+- 0 4320 4281"/>
                  <a:gd name="T33" fmla="*/ T32 w 49"/>
                  <a:gd name="T34" fmla="+- 0 -2414 -2414"/>
                  <a:gd name="T35" fmla="*/ -2414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2" y="0"/>
                    </a:lnTo>
                    <a:lnTo>
                      <a:pt x="0" y="11"/>
                    </a:lnTo>
                    <a:lnTo>
                      <a:pt x="0" y="38"/>
                    </a:lnTo>
                    <a:lnTo>
                      <a:pt x="12"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63"/>
            <p:cNvGrpSpPr>
              <a:grpSpLocks/>
            </p:cNvGrpSpPr>
            <p:nvPr/>
          </p:nvGrpSpPr>
          <p:grpSpPr bwMode="auto">
            <a:xfrm>
              <a:off x="4281" y="-2414"/>
              <a:ext cx="49" cy="50"/>
              <a:chOff x="4281" y="-2414"/>
              <a:chExt cx="49" cy="50"/>
            </a:xfrm>
          </p:grpSpPr>
          <p:sp>
            <p:nvSpPr>
              <p:cNvPr id="54" name="Freeform 64"/>
              <p:cNvSpPr>
                <a:spLocks/>
              </p:cNvSpPr>
              <p:nvPr/>
            </p:nvSpPr>
            <p:spPr bwMode="auto">
              <a:xfrm>
                <a:off x="4281" y="-2414"/>
                <a:ext cx="49" cy="50"/>
              </a:xfrm>
              <a:custGeom>
                <a:avLst/>
                <a:gdLst>
                  <a:gd name="T0" fmla="+- 0 4306 4281"/>
                  <a:gd name="T1" fmla="*/ T0 w 49"/>
                  <a:gd name="T2" fmla="+- 0 -2365 -2414"/>
                  <a:gd name="T3" fmla="*/ -2365 h 50"/>
                  <a:gd name="T4" fmla="+- 0 4320 4281"/>
                  <a:gd name="T5" fmla="*/ T4 w 49"/>
                  <a:gd name="T6" fmla="+- 0 -2365 -2414"/>
                  <a:gd name="T7" fmla="*/ -2365 h 50"/>
                  <a:gd name="T8" fmla="+- 0 4331 4281"/>
                  <a:gd name="T9" fmla="*/ T8 w 49"/>
                  <a:gd name="T10" fmla="+- 0 -2376 -2414"/>
                  <a:gd name="T11" fmla="*/ -2376 h 50"/>
                  <a:gd name="T12" fmla="+- 0 4331 4281"/>
                  <a:gd name="T13" fmla="*/ T12 w 49"/>
                  <a:gd name="T14" fmla="+- 0 -2390 -2414"/>
                  <a:gd name="T15" fmla="*/ -2390 h 50"/>
                  <a:gd name="T16" fmla="+- 0 4331 4281"/>
                  <a:gd name="T17" fmla="*/ T16 w 49"/>
                  <a:gd name="T18" fmla="+- 0 -2403 -2414"/>
                  <a:gd name="T19" fmla="*/ -2403 h 50"/>
                  <a:gd name="T20" fmla="+- 0 4320 4281"/>
                  <a:gd name="T21" fmla="*/ T20 w 49"/>
                  <a:gd name="T22" fmla="+- 0 -2414 -2414"/>
                  <a:gd name="T23" fmla="*/ -2414 h 50"/>
                  <a:gd name="T24" fmla="+- 0 4306 4281"/>
                  <a:gd name="T25" fmla="*/ T24 w 49"/>
                  <a:gd name="T26" fmla="+- 0 -2414 -2414"/>
                  <a:gd name="T27" fmla="*/ -2414 h 50"/>
                  <a:gd name="T28" fmla="+- 0 4293 4281"/>
                  <a:gd name="T29" fmla="*/ T28 w 49"/>
                  <a:gd name="T30" fmla="+- 0 -2414 -2414"/>
                  <a:gd name="T31" fmla="*/ -2414 h 50"/>
                  <a:gd name="T32" fmla="+- 0 4281 4281"/>
                  <a:gd name="T33" fmla="*/ T32 w 49"/>
                  <a:gd name="T34" fmla="+- 0 -2403 -2414"/>
                  <a:gd name="T35" fmla="*/ -2403 h 50"/>
                  <a:gd name="T36" fmla="+- 0 4281 4281"/>
                  <a:gd name="T37" fmla="*/ T36 w 49"/>
                  <a:gd name="T38" fmla="+- 0 -2390 -2414"/>
                  <a:gd name="T39" fmla="*/ -2390 h 50"/>
                  <a:gd name="T40" fmla="+- 0 4281 4281"/>
                  <a:gd name="T41" fmla="*/ T40 w 49"/>
                  <a:gd name="T42" fmla="+- 0 -2376 -2414"/>
                  <a:gd name="T43" fmla="*/ -2376 h 50"/>
                  <a:gd name="T44" fmla="+- 0 4293 4281"/>
                  <a:gd name="T45" fmla="*/ T44 w 49"/>
                  <a:gd name="T46" fmla="+- 0 -2365 -2414"/>
                  <a:gd name="T47" fmla="*/ -2365 h 50"/>
                  <a:gd name="T48" fmla="+- 0 4306 4281"/>
                  <a:gd name="T49" fmla="*/ T48 w 49"/>
                  <a:gd name="T50" fmla="+- 0 -2365 -2414"/>
                  <a:gd name="T51" fmla="*/ -236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2" y="0"/>
                    </a:lnTo>
                    <a:lnTo>
                      <a:pt x="0" y="11"/>
                    </a:lnTo>
                    <a:lnTo>
                      <a:pt x="0" y="24"/>
                    </a:lnTo>
                    <a:lnTo>
                      <a:pt x="0" y="38"/>
                    </a:lnTo>
                    <a:lnTo>
                      <a:pt x="12"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6" name="Group 65"/>
            <p:cNvGrpSpPr>
              <a:grpSpLocks/>
            </p:cNvGrpSpPr>
            <p:nvPr/>
          </p:nvGrpSpPr>
          <p:grpSpPr bwMode="auto">
            <a:xfrm>
              <a:off x="5282" y="-2434"/>
              <a:ext cx="88" cy="88"/>
              <a:chOff x="5282" y="-2434"/>
              <a:chExt cx="88" cy="88"/>
            </a:xfrm>
          </p:grpSpPr>
          <p:sp>
            <p:nvSpPr>
              <p:cNvPr id="53" name="Freeform 66"/>
              <p:cNvSpPr>
                <a:spLocks/>
              </p:cNvSpPr>
              <p:nvPr/>
            </p:nvSpPr>
            <p:spPr bwMode="auto">
              <a:xfrm>
                <a:off x="5282" y="-2434"/>
                <a:ext cx="88" cy="88"/>
              </a:xfrm>
              <a:custGeom>
                <a:avLst/>
                <a:gdLst>
                  <a:gd name="T0" fmla="+- 0 5326 5282"/>
                  <a:gd name="T1" fmla="*/ T0 w 88"/>
                  <a:gd name="T2" fmla="+- 0 -2434 -2434"/>
                  <a:gd name="T3" fmla="*/ -2434 h 88"/>
                  <a:gd name="T4" fmla="+- 0 5305 5282"/>
                  <a:gd name="T5" fmla="*/ T4 w 88"/>
                  <a:gd name="T6" fmla="+- 0 -2428 -2434"/>
                  <a:gd name="T7" fmla="*/ -2428 h 88"/>
                  <a:gd name="T8" fmla="+- 0 5289 5282"/>
                  <a:gd name="T9" fmla="*/ T8 w 88"/>
                  <a:gd name="T10" fmla="+- 0 -2413 -2434"/>
                  <a:gd name="T11" fmla="*/ -2413 h 88"/>
                  <a:gd name="T12" fmla="+- 0 5282 5282"/>
                  <a:gd name="T13" fmla="*/ T12 w 88"/>
                  <a:gd name="T14" fmla="+- 0 -2392 -2434"/>
                  <a:gd name="T15" fmla="*/ -2392 h 88"/>
                  <a:gd name="T16" fmla="+- 0 5287 5282"/>
                  <a:gd name="T17" fmla="*/ T16 w 88"/>
                  <a:gd name="T18" fmla="+- 0 -2370 -2434"/>
                  <a:gd name="T19" fmla="*/ -2370 h 88"/>
                  <a:gd name="T20" fmla="+- 0 5301 5282"/>
                  <a:gd name="T21" fmla="*/ T20 w 88"/>
                  <a:gd name="T22" fmla="+- 0 -2353 -2434"/>
                  <a:gd name="T23" fmla="*/ -2353 h 88"/>
                  <a:gd name="T24" fmla="+- 0 5321 5282"/>
                  <a:gd name="T25" fmla="*/ T24 w 88"/>
                  <a:gd name="T26" fmla="+- 0 -2346 -2434"/>
                  <a:gd name="T27" fmla="*/ -2346 h 88"/>
                  <a:gd name="T28" fmla="+- 0 5345 5282"/>
                  <a:gd name="T29" fmla="*/ T28 w 88"/>
                  <a:gd name="T30" fmla="+- 0 -2350 -2434"/>
                  <a:gd name="T31" fmla="*/ -2350 h 88"/>
                  <a:gd name="T32" fmla="+- 0 5362 5282"/>
                  <a:gd name="T33" fmla="*/ T32 w 88"/>
                  <a:gd name="T34" fmla="+- 0 -2364 -2434"/>
                  <a:gd name="T35" fmla="*/ -2364 h 88"/>
                  <a:gd name="T36" fmla="+- 0 5370 5282"/>
                  <a:gd name="T37" fmla="*/ T36 w 88"/>
                  <a:gd name="T38" fmla="+- 0 -2383 -2434"/>
                  <a:gd name="T39" fmla="*/ -2383 h 88"/>
                  <a:gd name="T40" fmla="+- 0 5365 5282"/>
                  <a:gd name="T41" fmla="*/ T40 w 88"/>
                  <a:gd name="T42" fmla="+- 0 -2407 -2434"/>
                  <a:gd name="T43" fmla="*/ -2407 h 88"/>
                  <a:gd name="T44" fmla="+- 0 5353 5282"/>
                  <a:gd name="T45" fmla="*/ T44 w 88"/>
                  <a:gd name="T46" fmla="+- 0 -2424 -2434"/>
                  <a:gd name="T47" fmla="*/ -2424 h 88"/>
                  <a:gd name="T48" fmla="+- 0 5335 5282"/>
                  <a:gd name="T49" fmla="*/ T48 w 88"/>
                  <a:gd name="T50" fmla="+- 0 -2433 -2434"/>
                  <a:gd name="T51" fmla="*/ -2433 h 88"/>
                  <a:gd name="T52" fmla="+- 0 5326 5282"/>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7" name="Group 67"/>
            <p:cNvGrpSpPr>
              <a:grpSpLocks/>
            </p:cNvGrpSpPr>
            <p:nvPr/>
          </p:nvGrpSpPr>
          <p:grpSpPr bwMode="auto">
            <a:xfrm>
              <a:off x="5301" y="-2414"/>
              <a:ext cx="49" cy="50"/>
              <a:chOff x="5301" y="-2414"/>
              <a:chExt cx="49" cy="50"/>
            </a:xfrm>
          </p:grpSpPr>
          <p:sp>
            <p:nvSpPr>
              <p:cNvPr id="52" name="Freeform 68"/>
              <p:cNvSpPr>
                <a:spLocks/>
              </p:cNvSpPr>
              <p:nvPr/>
            </p:nvSpPr>
            <p:spPr bwMode="auto">
              <a:xfrm>
                <a:off x="5301" y="-2414"/>
                <a:ext cx="49" cy="50"/>
              </a:xfrm>
              <a:custGeom>
                <a:avLst/>
                <a:gdLst>
                  <a:gd name="T0" fmla="+- 0 5340 5301"/>
                  <a:gd name="T1" fmla="*/ T0 w 49"/>
                  <a:gd name="T2" fmla="+- 0 -2414 -2414"/>
                  <a:gd name="T3" fmla="*/ -2414 h 50"/>
                  <a:gd name="T4" fmla="+- 0 5313 5301"/>
                  <a:gd name="T5" fmla="*/ T4 w 49"/>
                  <a:gd name="T6" fmla="+- 0 -2414 -2414"/>
                  <a:gd name="T7" fmla="*/ -2414 h 50"/>
                  <a:gd name="T8" fmla="+- 0 5301 5301"/>
                  <a:gd name="T9" fmla="*/ T8 w 49"/>
                  <a:gd name="T10" fmla="+- 0 -2403 -2414"/>
                  <a:gd name="T11" fmla="*/ -2403 h 50"/>
                  <a:gd name="T12" fmla="+- 0 5301 5301"/>
                  <a:gd name="T13" fmla="*/ T12 w 49"/>
                  <a:gd name="T14" fmla="+- 0 -2376 -2414"/>
                  <a:gd name="T15" fmla="*/ -2376 h 50"/>
                  <a:gd name="T16" fmla="+- 0 5313 5301"/>
                  <a:gd name="T17" fmla="*/ T16 w 49"/>
                  <a:gd name="T18" fmla="+- 0 -2365 -2414"/>
                  <a:gd name="T19" fmla="*/ -2365 h 50"/>
                  <a:gd name="T20" fmla="+- 0 5340 5301"/>
                  <a:gd name="T21" fmla="*/ T20 w 49"/>
                  <a:gd name="T22" fmla="+- 0 -2365 -2414"/>
                  <a:gd name="T23" fmla="*/ -2365 h 50"/>
                  <a:gd name="T24" fmla="+- 0 5351 5301"/>
                  <a:gd name="T25" fmla="*/ T24 w 49"/>
                  <a:gd name="T26" fmla="+- 0 -2376 -2414"/>
                  <a:gd name="T27" fmla="*/ -2376 h 50"/>
                  <a:gd name="T28" fmla="+- 0 5351 5301"/>
                  <a:gd name="T29" fmla="*/ T28 w 49"/>
                  <a:gd name="T30" fmla="+- 0 -2403 -2414"/>
                  <a:gd name="T31" fmla="*/ -2403 h 50"/>
                  <a:gd name="T32" fmla="+- 0 5340 5301"/>
                  <a:gd name="T33" fmla="*/ T32 w 49"/>
                  <a:gd name="T34" fmla="+- 0 -2414 -2414"/>
                  <a:gd name="T35" fmla="*/ -2414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2" y="0"/>
                    </a:lnTo>
                    <a:lnTo>
                      <a:pt x="0" y="11"/>
                    </a:lnTo>
                    <a:lnTo>
                      <a:pt x="0" y="38"/>
                    </a:lnTo>
                    <a:lnTo>
                      <a:pt x="12"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8" name="Group 69"/>
            <p:cNvGrpSpPr>
              <a:grpSpLocks/>
            </p:cNvGrpSpPr>
            <p:nvPr/>
          </p:nvGrpSpPr>
          <p:grpSpPr bwMode="auto">
            <a:xfrm>
              <a:off x="5301" y="-2414"/>
              <a:ext cx="49" cy="50"/>
              <a:chOff x="5301" y="-2414"/>
              <a:chExt cx="49" cy="50"/>
            </a:xfrm>
          </p:grpSpPr>
          <p:sp>
            <p:nvSpPr>
              <p:cNvPr id="51" name="Freeform 70"/>
              <p:cNvSpPr>
                <a:spLocks/>
              </p:cNvSpPr>
              <p:nvPr/>
            </p:nvSpPr>
            <p:spPr bwMode="auto">
              <a:xfrm>
                <a:off x="5301" y="-2414"/>
                <a:ext cx="49" cy="50"/>
              </a:xfrm>
              <a:custGeom>
                <a:avLst/>
                <a:gdLst>
                  <a:gd name="T0" fmla="+- 0 5326 5301"/>
                  <a:gd name="T1" fmla="*/ T0 w 49"/>
                  <a:gd name="T2" fmla="+- 0 -2365 -2414"/>
                  <a:gd name="T3" fmla="*/ -2365 h 50"/>
                  <a:gd name="T4" fmla="+- 0 5340 5301"/>
                  <a:gd name="T5" fmla="*/ T4 w 49"/>
                  <a:gd name="T6" fmla="+- 0 -2365 -2414"/>
                  <a:gd name="T7" fmla="*/ -2365 h 50"/>
                  <a:gd name="T8" fmla="+- 0 5351 5301"/>
                  <a:gd name="T9" fmla="*/ T8 w 49"/>
                  <a:gd name="T10" fmla="+- 0 -2376 -2414"/>
                  <a:gd name="T11" fmla="*/ -2376 h 50"/>
                  <a:gd name="T12" fmla="+- 0 5351 5301"/>
                  <a:gd name="T13" fmla="*/ T12 w 49"/>
                  <a:gd name="T14" fmla="+- 0 -2390 -2414"/>
                  <a:gd name="T15" fmla="*/ -2390 h 50"/>
                  <a:gd name="T16" fmla="+- 0 5351 5301"/>
                  <a:gd name="T17" fmla="*/ T16 w 49"/>
                  <a:gd name="T18" fmla="+- 0 -2403 -2414"/>
                  <a:gd name="T19" fmla="*/ -2403 h 50"/>
                  <a:gd name="T20" fmla="+- 0 5340 5301"/>
                  <a:gd name="T21" fmla="*/ T20 w 49"/>
                  <a:gd name="T22" fmla="+- 0 -2414 -2414"/>
                  <a:gd name="T23" fmla="*/ -2414 h 50"/>
                  <a:gd name="T24" fmla="+- 0 5326 5301"/>
                  <a:gd name="T25" fmla="*/ T24 w 49"/>
                  <a:gd name="T26" fmla="+- 0 -2414 -2414"/>
                  <a:gd name="T27" fmla="*/ -2414 h 50"/>
                  <a:gd name="T28" fmla="+- 0 5313 5301"/>
                  <a:gd name="T29" fmla="*/ T28 w 49"/>
                  <a:gd name="T30" fmla="+- 0 -2414 -2414"/>
                  <a:gd name="T31" fmla="*/ -2414 h 50"/>
                  <a:gd name="T32" fmla="+- 0 5301 5301"/>
                  <a:gd name="T33" fmla="*/ T32 w 49"/>
                  <a:gd name="T34" fmla="+- 0 -2403 -2414"/>
                  <a:gd name="T35" fmla="*/ -2403 h 50"/>
                  <a:gd name="T36" fmla="+- 0 5301 5301"/>
                  <a:gd name="T37" fmla="*/ T36 w 49"/>
                  <a:gd name="T38" fmla="+- 0 -2390 -2414"/>
                  <a:gd name="T39" fmla="*/ -2390 h 50"/>
                  <a:gd name="T40" fmla="+- 0 5301 5301"/>
                  <a:gd name="T41" fmla="*/ T40 w 49"/>
                  <a:gd name="T42" fmla="+- 0 -2376 -2414"/>
                  <a:gd name="T43" fmla="*/ -2376 h 50"/>
                  <a:gd name="T44" fmla="+- 0 5313 5301"/>
                  <a:gd name="T45" fmla="*/ T44 w 49"/>
                  <a:gd name="T46" fmla="+- 0 -2365 -2414"/>
                  <a:gd name="T47" fmla="*/ -2365 h 50"/>
                  <a:gd name="T48" fmla="+- 0 5326 5301"/>
                  <a:gd name="T49" fmla="*/ T48 w 49"/>
                  <a:gd name="T50" fmla="+- 0 -2365 -2414"/>
                  <a:gd name="T51" fmla="*/ -236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2" y="0"/>
                    </a:lnTo>
                    <a:lnTo>
                      <a:pt x="0" y="11"/>
                    </a:lnTo>
                    <a:lnTo>
                      <a:pt x="0" y="24"/>
                    </a:lnTo>
                    <a:lnTo>
                      <a:pt x="0" y="38"/>
                    </a:lnTo>
                    <a:lnTo>
                      <a:pt x="12"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9" name="Group 71"/>
            <p:cNvGrpSpPr>
              <a:grpSpLocks/>
            </p:cNvGrpSpPr>
            <p:nvPr/>
          </p:nvGrpSpPr>
          <p:grpSpPr bwMode="auto">
            <a:xfrm>
              <a:off x="4261" y="-1649"/>
              <a:ext cx="88" cy="88"/>
              <a:chOff x="4261" y="-1649"/>
              <a:chExt cx="88" cy="88"/>
            </a:xfrm>
          </p:grpSpPr>
          <p:sp>
            <p:nvSpPr>
              <p:cNvPr id="50" name="Freeform 72"/>
              <p:cNvSpPr>
                <a:spLocks/>
              </p:cNvSpPr>
              <p:nvPr/>
            </p:nvSpPr>
            <p:spPr bwMode="auto">
              <a:xfrm>
                <a:off x="4261" y="-1649"/>
                <a:ext cx="88" cy="88"/>
              </a:xfrm>
              <a:custGeom>
                <a:avLst/>
                <a:gdLst>
                  <a:gd name="T0" fmla="+- 0 4305 4261"/>
                  <a:gd name="T1" fmla="*/ T0 w 88"/>
                  <a:gd name="T2" fmla="+- 0 -1649 -1649"/>
                  <a:gd name="T3" fmla="*/ -1649 h 88"/>
                  <a:gd name="T4" fmla="+- 0 4284 4261"/>
                  <a:gd name="T5" fmla="*/ T4 w 88"/>
                  <a:gd name="T6" fmla="+- 0 -1643 -1649"/>
                  <a:gd name="T7" fmla="*/ -1643 h 88"/>
                  <a:gd name="T8" fmla="+- 0 4268 4261"/>
                  <a:gd name="T9" fmla="*/ T8 w 88"/>
                  <a:gd name="T10" fmla="+- 0 -1628 -1649"/>
                  <a:gd name="T11" fmla="*/ -1628 h 88"/>
                  <a:gd name="T12" fmla="+- 0 4261 4261"/>
                  <a:gd name="T13" fmla="*/ T12 w 88"/>
                  <a:gd name="T14" fmla="+- 0 -1607 -1649"/>
                  <a:gd name="T15" fmla="*/ -1607 h 88"/>
                  <a:gd name="T16" fmla="+- 0 4266 4261"/>
                  <a:gd name="T17" fmla="*/ T16 w 88"/>
                  <a:gd name="T18" fmla="+- 0 -1585 -1649"/>
                  <a:gd name="T19" fmla="*/ -1585 h 88"/>
                  <a:gd name="T20" fmla="+- 0 4280 4261"/>
                  <a:gd name="T21" fmla="*/ T20 w 88"/>
                  <a:gd name="T22" fmla="+- 0 -1568 -1649"/>
                  <a:gd name="T23" fmla="*/ -1568 h 88"/>
                  <a:gd name="T24" fmla="+- 0 4300 4261"/>
                  <a:gd name="T25" fmla="*/ T24 w 88"/>
                  <a:gd name="T26" fmla="+- 0 -1561 -1649"/>
                  <a:gd name="T27" fmla="*/ -1561 h 88"/>
                  <a:gd name="T28" fmla="+- 0 4324 4261"/>
                  <a:gd name="T29" fmla="*/ T28 w 88"/>
                  <a:gd name="T30" fmla="+- 0 -1565 -1649"/>
                  <a:gd name="T31" fmla="*/ -1565 h 88"/>
                  <a:gd name="T32" fmla="+- 0 4341 4261"/>
                  <a:gd name="T33" fmla="*/ T32 w 88"/>
                  <a:gd name="T34" fmla="+- 0 -1579 -1649"/>
                  <a:gd name="T35" fmla="*/ -1579 h 88"/>
                  <a:gd name="T36" fmla="+- 0 4349 4261"/>
                  <a:gd name="T37" fmla="*/ T36 w 88"/>
                  <a:gd name="T38" fmla="+- 0 -1598 -1649"/>
                  <a:gd name="T39" fmla="*/ -1598 h 88"/>
                  <a:gd name="T40" fmla="+- 0 4345 4261"/>
                  <a:gd name="T41" fmla="*/ T40 w 88"/>
                  <a:gd name="T42" fmla="+- 0 -1622 -1649"/>
                  <a:gd name="T43" fmla="*/ -1622 h 88"/>
                  <a:gd name="T44" fmla="+- 0 4332 4261"/>
                  <a:gd name="T45" fmla="*/ T44 w 88"/>
                  <a:gd name="T46" fmla="+- 0 -1639 -1649"/>
                  <a:gd name="T47" fmla="*/ -1639 h 88"/>
                  <a:gd name="T48" fmla="+- 0 4314 4261"/>
                  <a:gd name="T49" fmla="*/ T48 w 88"/>
                  <a:gd name="T50" fmla="+- 0 -1648 -1649"/>
                  <a:gd name="T51" fmla="*/ -1648 h 88"/>
                  <a:gd name="T52" fmla="+- 0 4305 4261"/>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0" name="Group 73"/>
            <p:cNvGrpSpPr>
              <a:grpSpLocks/>
            </p:cNvGrpSpPr>
            <p:nvPr/>
          </p:nvGrpSpPr>
          <p:grpSpPr bwMode="auto">
            <a:xfrm>
              <a:off x="4281" y="-1629"/>
              <a:ext cx="49" cy="50"/>
              <a:chOff x="4281" y="-1629"/>
              <a:chExt cx="49" cy="50"/>
            </a:xfrm>
          </p:grpSpPr>
          <p:sp>
            <p:nvSpPr>
              <p:cNvPr id="49" name="Freeform 74"/>
              <p:cNvSpPr>
                <a:spLocks/>
              </p:cNvSpPr>
              <p:nvPr/>
            </p:nvSpPr>
            <p:spPr bwMode="auto">
              <a:xfrm>
                <a:off x="4281" y="-1629"/>
                <a:ext cx="49" cy="50"/>
              </a:xfrm>
              <a:custGeom>
                <a:avLst/>
                <a:gdLst>
                  <a:gd name="T0" fmla="+- 0 4319 4281"/>
                  <a:gd name="T1" fmla="*/ T0 w 49"/>
                  <a:gd name="T2" fmla="+- 0 -1629 -1629"/>
                  <a:gd name="T3" fmla="*/ -1629 h 50"/>
                  <a:gd name="T4" fmla="+- 0 4292 4281"/>
                  <a:gd name="T5" fmla="*/ T4 w 49"/>
                  <a:gd name="T6" fmla="+- 0 -1629 -1629"/>
                  <a:gd name="T7" fmla="*/ -1629 h 50"/>
                  <a:gd name="T8" fmla="+- 0 4281 4281"/>
                  <a:gd name="T9" fmla="*/ T8 w 49"/>
                  <a:gd name="T10" fmla="+- 0 -1618 -1629"/>
                  <a:gd name="T11" fmla="*/ -1618 h 50"/>
                  <a:gd name="T12" fmla="+- 0 4281 4281"/>
                  <a:gd name="T13" fmla="*/ T12 w 49"/>
                  <a:gd name="T14" fmla="+- 0 -1591 -1629"/>
                  <a:gd name="T15" fmla="*/ -1591 h 50"/>
                  <a:gd name="T16" fmla="+- 0 4292 4281"/>
                  <a:gd name="T17" fmla="*/ T16 w 49"/>
                  <a:gd name="T18" fmla="+- 0 -1580 -1629"/>
                  <a:gd name="T19" fmla="*/ -1580 h 50"/>
                  <a:gd name="T20" fmla="+- 0 4319 4281"/>
                  <a:gd name="T21" fmla="*/ T20 w 49"/>
                  <a:gd name="T22" fmla="+- 0 -1580 -1629"/>
                  <a:gd name="T23" fmla="*/ -1580 h 50"/>
                  <a:gd name="T24" fmla="+- 0 4330 4281"/>
                  <a:gd name="T25" fmla="*/ T24 w 49"/>
                  <a:gd name="T26" fmla="+- 0 -1591 -1629"/>
                  <a:gd name="T27" fmla="*/ -1591 h 50"/>
                  <a:gd name="T28" fmla="+- 0 4330 4281"/>
                  <a:gd name="T29" fmla="*/ T28 w 49"/>
                  <a:gd name="T30" fmla="+- 0 -1618 -1629"/>
                  <a:gd name="T31" fmla="*/ -1618 h 50"/>
                  <a:gd name="T32" fmla="+- 0 4319 4281"/>
                  <a:gd name="T33" fmla="*/ T32 w 49"/>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1" name="Group 75"/>
            <p:cNvGrpSpPr>
              <a:grpSpLocks/>
            </p:cNvGrpSpPr>
            <p:nvPr/>
          </p:nvGrpSpPr>
          <p:grpSpPr bwMode="auto">
            <a:xfrm>
              <a:off x="4281" y="-1629"/>
              <a:ext cx="49" cy="50"/>
              <a:chOff x="4281" y="-1629"/>
              <a:chExt cx="49" cy="50"/>
            </a:xfrm>
          </p:grpSpPr>
          <p:sp>
            <p:nvSpPr>
              <p:cNvPr id="48" name="Freeform 76"/>
              <p:cNvSpPr>
                <a:spLocks/>
              </p:cNvSpPr>
              <p:nvPr/>
            </p:nvSpPr>
            <p:spPr bwMode="auto">
              <a:xfrm>
                <a:off x="4281" y="-1629"/>
                <a:ext cx="49" cy="50"/>
              </a:xfrm>
              <a:custGeom>
                <a:avLst/>
                <a:gdLst>
                  <a:gd name="T0" fmla="+- 0 4305 4281"/>
                  <a:gd name="T1" fmla="*/ T0 w 49"/>
                  <a:gd name="T2" fmla="+- 0 -1580 -1629"/>
                  <a:gd name="T3" fmla="*/ -1580 h 50"/>
                  <a:gd name="T4" fmla="+- 0 4319 4281"/>
                  <a:gd name="T5" fmla="*/ T4 w 49"/>
                  <a:gd name="T6" fmla="+- 0 -1580 -1629"/>
                  <a:gd name="T7" fmla="*/ -1580 h 50"/>
                  <a:gd name="T8" fmla="+- 0 4330 4281"/>
                  <a:gd name="T9" fmla="*/ T8 w 49"/>
                  <a:gd name="T10" fmla="+- 0 -1591 -1629"/>
                  <a:gd name="T11" fmla="*/ -1591 h 50"/>
                  <a:gd name="T12" fmla="+- 0 4330 4281"/>
                  <a:gd name="T13" fmla="*/ T12 w 49"/>
                  <a:gd name="T14" fmla="+- 0 -1605 -1629"/>
                  <a:gd name="T15" fmla="*/ -1605 h 50"/>
                  <a:gd name="T16" fmla="+- 0 4330 4281"/>
                  <a:gd name="T17" fmla="*/ T16 w 49"/>
                  <a:gd name="T18" fmla="+- 0 -1618 -1629"/>
                  <a:gd name="T19" fmla="*/ -1618 h 50"/>
                  <a:gd name="T20" fmla="+- 0 4319 4281"/>
                  <a:gd name="T21" fmla="*/ T20 w 49"/>
                  <a:gd name="T22" fmla="+- 0 -1629 -1629"/>
                  <a:gd name="T23" fmla="*/ -1629 h 50"/>
                  <a:gd name="T24" fmla="+- 0 4305 4281"/>
                  <a:gd name="T25" fmla="*/ T24 w 49"/>
                  <a:gd name="T26" fmla="+- 0 -1629 -1629"/>
                  <a:gd name="T27" fmla="*/ -1629 h 50"/>
                  <a:gd name="T28" fmla="+- 0 4292 4281"/>
                  <a:gd name="T29" fmla="*/ T28 w 49"/>
                  <a:gd name="T30" fmla="+- 0 -1629 -1629"/>
                  <a:gd name="T31" fmla="*/ -1629 h 50"/>
                  <a:gd name="T32" fmla="+- 0 4281 4281"/>
                  <a:gd name="T33" fmla="*/ T32 w 49"/>
                  <a:gd name="T34" fmla="+- 0 -1618 -1629"/>
                  <a:gd name="T35" fmla="*/ -1618 h 50"/>
                  <a:gd name="T36" fmla="+- 0 4281 4281"/>
                  <a:gd name="T37" fmla="*/ T36 w 49"/>
                  <a:gd name="T38" fmla="+- 0 -1605 -1629"/>
                  <a:gd name="T39" fmla="*/ -1605 h 50"/>
                  <a:gd name="T40" fmla="+- 0 4281 4281"/>
                  <a:gd name="T41" fmla="*/ T40 w 49"/>
                  <a:gd name="T42" fmla="+- 0 -1591 -1629"/>
                  <a:gd name="T43" fmla="*/ -1591 h 50"/>
                  <a:gd name="T44" fmla="+- 0 4292 4281"/>
                  <a:gd name="T45" fmla="*/ T44 w 49"/>
                  <a:gd name="T46" fmla="+- 0 -1580 -1629"/>
                  <a:gd name="T47" fmla="*/ -1580 h 50"/>
                  <a:gd name="T48" fmla="+- 0 4305 4281"/>
                  <a:gd name="T49" fmla="*/ T48 w 49"/>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2" name="Group 77"/>
            <p:cNvGrpSpPr>
              <a:grpSpLocks/>
            </p:cNvGrpSpPr>
            <p:nvPr/>
          </p:nvGrpSpPr>
          <p:grpSpPr bwMode="auto">
            <a:xfrm>
              <a:off x="5281" y="-1649"/>
              <a:ext cx="88" cy="88"/>
              <a:chOff x="5281" y="-1649"/>
              <a:chExt cx="88" cy="88"/>
            </a:xfrm>
          </p:grpSpPr>
          <p:sp>
            <p:nvSpPr>
              <p:cNvPr id="47" name="Freeform 78"/>
              <p:cNvSpPr>
                <a:spLocks/>
              </p:cNvSpPr>
              <p:nvPr/>
            </p:nvSpPr>
            <p:spPr bwMode="auto">
              <a:xfrm>
                <a:off x="5281" y="-1649"/>
                <a:ext cx="88" cy="88"/>
              </a:xfrm>
              <a:custGeom>
                <a:avLst/>
                <a:gdLst>
                  <a:gd name="T0" fmla="+- 0 5325 5281"/>
                  <a:gd name="T1" fmla="*/ T0 w 88"/>
                  <a:gd name="T2" fmla="+- 0 -1649 -1649"/>
                  <a:gd name="T3" fmla="*/ -1649 h 88"/>
                  <a:gd name="T4" fmla="+- 0 5304 5281"/>
                  <a:gd name="T5" fmla="*/ T4 w 88"/>
                  <a:gd name="T6" fmla="+- 0 -1643 -1649"/>
                  <a:gd name="T7" fmla="*/ -1643 h 88"/>
                  <a:gd name="T8" fmla="+- 0 5288 5281"/>
                  <a:gd name="T9" fmla="*/ T8 w 88"/>
                  <a:gd name="T10" fmla="+- 0 -1628 -1649"/>
                  <a:gd name="T11" fmla="*/ -1628 h 88"/>
                  <a:gd name="T12" fmla="+- 0 5281 5281"/>
                  <a:gd name="T13" fmla="*/ T12 w 88"/>
                  <a:gd name="T14" fmla="+- 0 -1607 -1649"/>
                  <a:gd name="T15" fmla="*/ -1607 h 88"/>
                  <a:gd name="T16" fmla="+- 0 5286 5281"/>
                  <a:gd name="T17" fmla="*/ T16 w 88"/>
                  <a:gd name="T18" fmla="+- 0 -1585 -1649"/>
                  <a:gd name="T19" fmla="*/ -1585 h 88"/>
                  <a:gd name="T20" fmla="+- 0 5300 5281"/>
                  <a:gd name="T21" fmla="*/ T20 w 88"/>
                  <a:gd name="T22" fmla="+- 0 -1568 -1649"/>
                  <a:gd name="T23" fmla="*/ -1568 h 88"/>
                  <a:gd name="T24" fmla="+- 0 5320 5281"/>
                  <a:gd name="T25" fmla="*/ T24 w 88"/>
                  <a:gd name="T26" fmla="+- 0 -1561 -1649"/>
                  <a:gd name="T27" fmla="*/ -1561 h 88"/>
                  <a:gd name="T28" fmla="+- 0 5344 5281"/>
                  <a:gd name="T29" fmla="*/ T28 w 88"/>
                  <a:gd name="T30" fmla="+- 0 -1565 -1649"/>
                  <a:gd name="T31" fmla="*/ -1565 h 88"/>
                  <a:gd name="T32" fmla="+- 0 5361 5281"/>
                  <a:gd name="T33" fmla="*/ T32 w 88"/>
                  <a:gd name="T34" fmla="+- 0 -1579 -1649"/>
                  <a:gd name="T35" fmla="*/ -1579 h 88"/>
                  <a:gd name="T36" fmla="+- 0 5369 5281"/>
                  <a:gd name="T37" fmla="*/ T36 w 88"/>
                  <a:gd name="T38" fmla="+- 0 -1598 -1649"/>
                  <a:gd name="T39" fmla="*/ -1598 h 88"/>
                  <a:gd name="T40" fmla="+- 0 5365 5281"/>
                  <a:gd name="T41" fmla="*/ T40 w 88"/>
                  <a:gd name="T42" fmla="+- 0 -1622 -1649"/>
                  <a:gd name="T43" fmla="*/ -1622 h 88"/>
                  <a:gd name="T44" fmla="+- 0 5352 5281"/>
                  <a:gd name="T45" fmla="*/ T44 w 88"/>
                  <a:gd name="T46" fmla="+- 0 -1639 -1649"/>
                  <a:gd name="T47" fmla="*/ -1639 h 88"/>
                  <a:gd name="T48" fmla="+- 0 5334 5281"/>
                  <a:gd name="T49" fmla="*/ T48 w 88"/>
                  <a:gd name="T50" fmla="+- 0 -1648 -1649"/>
                  <a:gd name="T51" fmla="*/ -1648 h 88"/>
                  <a:gd name="T52" fmla="+- 0 5325 5281"/>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3" name="Group 79"/>
            <p:cNvGrpSpPr>
              <a:grpSpLocks/>
            </p:cNvGrpSpPr>
            <p:nvPr/>
          </p:nvGrpSpPr>
          <p:grpSpPr bwMode="auto">
            <a:xfrm>
              <a:off x="5301" y="-1629"/>
              <a:ext cx="49" cy="50"/>
              <a:chOff x="5301" y="-1629"/>
              <a:chExt cx="49" cy="50"/>
            </a:xfrm>
          </p:grpSpPr>
          <p:sp>
            <p:nvSpPr>
              <p:cNvPr id="46" name="Freeform 80"/>
              <p:cNvSpPr>
                <a:spLocks/>
              </p:cNvSpPr>
              <p:nvPr/>
            </p:nvSpPr>
            <p:spPr bwMode="auto">
              <a:xfrm>
                <a:off x="5301" y="-1629"/>
                <a:ext cx="49" cy="50"/>
              </a:xfrm>
              <a:custGeom>
                <a:avLst/>
                <a:gdLst>
                  <a:gd name="T0" fmla="+- 0 5339 5301"/>
                  <a:gd name="T1" fmla="*/ T0 w 49"/>
                  <a:gd name="T2" fmla="+- 0 -1629 -1629"/>
                  <a:gd name="T3" fmla="*/ -1629 h 50"/>
                  <a:gd name="T4" fmla="+- 0 5312 5301"/>
                  <a:gd name="T5" fmla="*/ T4 w 49"/>
                  <a:gd name="T6" fmla="+- 0 -1629 -1629"/>
                  <a:gd name="T7" fmla="*/ -1629 h 50"/>
                  <a:gd name="T8" fmla="+- 0 5301 5301"/>
                  <a:gd name="T9" fmla="*/ T8 w 49"/>
                  <a:gd name="T10" fmla="+- 0 -1618 -1629"/>
                  <a:gd name="T11" fmla="*/ -1618 h 50"/>
                  <a:gd name="T12" fmla="+- 0 5301 5301"/>
                  <a:gd name="T13" fmla="*/ T12 w 49"/>
                  <a:gd name="T14" fmla="+- 0 -1591 -1629"/>
                  <a:gd name="T15" fmla="*/ -1591 h 50"/>
                  <a:gd name="T16" fmla="+- 0 5312 5301"/>
                  <a:gd name="T17" fmla="*/ T16 w 49"/>
                  <a:gd name="T18" fmla="+- 0 -1580 -1629"/>
                  <a:gd name="T19" fmla="*/ -1580 h 50"/>
                  <a:gd name="T20" fmla="+- 0 5339 5301"/>
                  <a:gd name="T21" fmla="*/ T20 w 49"/>
                  <a:gd name="T22" fmla="+- 0 -1580 -1629"/>
                  <a:gd name="T23" fmla="*/ -1580 h 50"/>
                  <a:gd name="T24" fmla="+- 0 5350 5301"/>
                  <a:gd name="T25" fmla="*/ T24 w 49"/>
                  <a:gd name="T26" fmla="+- 0 -1591 -1629"/>
                  <a:gd name="T27" fmla="*/ -1591 h 50"/>
                  <a:gd name="T28" fmla="+- 0 5350 5301"/>
                  <a:gd name="T29" fmla="*/ T28 w 49"/>
                  <a:gd name="T30" fmla="+- 0 -1618 -1629"/>
                  <a:gd name="T31" fmla="*/ -1618 h 50"/>
                  <a:gd name="T32" fmla="+- 0 5339 5301"/>
                  <a:gd name="T33" fmla="*/ T32 w 49"/>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4" name="Group 81"/>
            <p:cNvGrpSpPr>
              <a:grpSpLocks/>
            </p:cNvGrpSpPr>
            <p:nvPr/>
          </p:nvGrpSpPr>
          <p:grpSpPr bwMode="auto">
            <a:xfrm>
              <a:off x="5301" y="-1629"/>
              <a:ext cx="49" cy="50"/>
              <a:chOff x="5301" y="-1629"/>
              <a:chExt cx="49" cy="50"/>
            </a:xfrm>
          </p:grpSpPr>
          <p:sp>
            <p:nvSpPr>
              <p:cNvPr id="45" name="Freeform 82"/>
              <p:cNvSpPr>
                <a:spLocks/>
              </p:cNvSpPr>
              <p:nvPr/>
            </p:nvSpPr>
            <p:spPr bwMode="auto">
              <a:xfrm>
                <a:off x="5301" y="-1629"/>
                <a:ext cx="49" cy="50"/>
              </a:xfrm>
              <a:custGeom>
                <a:avLst/>
                <a:gdLst>
                  <a:gd name="T0" fmla="+- 0 5325 5301"/>
                  <a:gd name="T1" fmla="*/ T0 w 49"/>
                  <a:gd name="T2" fmla="+- 0 -1580 -1629"/>
                  <a:gd name="T3" fmla="*/ -1580 h 50"/>
                  <a:gd name="T4" fmla="+- 0 5339 5301"/>
                  <a:gd name="T5" fmla="*/ T4 w 49"/>
                  <a:gd name="T6" fmla="+- 0 -1580 -1629"/>
                  <a:gd name="T7" fmla="*/ -1580 h 50"/>
                  <a:gd name="T8" fmla="+- 0 5350 5301"/>
                  <a:gd name="T9" fmla="*/ T8 w 49"/>
                  <a:gd name="T10" fmla="+- 0 -1591 -1629"/>
                  <a:gd name="T11" fmla="*/ -1591 h 50"/>
                  <a:gd name="T12" fmla="+- 0 5350 5301"/>
                  <a:gd name="T13" fmla="*/ T12 w 49"/>
                  <a:gd name="T14" fmla="+- 0 -1605 -1629"/>
                  <a:gd name="T15" fmla="*/ -1605 h 50"/>
                  <a:gd name="T16" fmla="+- 0 5350 5301"/>
                  <a:gd name="T17" fmla="*/ T16 w 49"/>
                  <a:gd name="T18" fmla="+- 0 -1618 -1629"/>
                  <a:gd name="T19" fmla="*/ -1618 h 50"/>
                  <a:gd name="T20" fmla="+- 0 5339 5301"/>
                  <a:gd name="T21" fmla="*/ T20 w 49"/>
                  <a:gd name="T22" fmla="+- 0 -1629 -1629"/>
                  <a:gd name="T23" fmla="*/ -1629 h 50"/>
                  <a:gd name="T24" fmla="+- 0 5325 5301"/>
                  <a:gd name="T25" fmla="*/ T24 w 49"/>
                  <a:gd name="T26" fmla="+- 0 -1629 -1629"/>
                  <a:gd name="T27" fmla="*/ -1629 h 50"/>
                  <a:gd name="T28" fmla="+- 0 5312 5301"/>
                  <a:gd name="T29" fmla="*/ T28 w 49"/>
                  <a:gd name="T30" fmla="+- 0 -1629 -1629"/>
                  <a:gd name="T31" fmla="*/ -1629 h 50"/>
                  <a:gd name="T32" fmla="+- 0 5301 5301"/>
                  <a:gd name="T33" fmla="*/ T32 w 49"/>
                  <a:gd name="T34" fmla="+- 0 -1618 -1629"/>
                  <a:gd name="T35" fmla="*/ -1618 h 50"/>
                  <a:gd name="T36" fmla="+- 0 5301 5301"/>
                  <a:gd name="T37" fmla="*/ T36 w 49"/>
                  <a:gd name="T38" fmla="+- 0 -1605 -1629"/>
                  <a:gd name="T39" fmla="*/ -1605 h 50"/>
                  <a:gd name="T40" fmla="+- 0 5301 5301"/>
                  <a:gd name="T41" fmla="*/ T40 w 49"/>
                  <a:gd name="T42" fmla="+- 0 -1591 -1629"/>
                  <a:gd name="T43" fmla="*/ -1591 h 50"/>
                  <a:gd name="T44" fmla="+- 0 5312 5301"/>
                  <a:gd name="T45" fmla="*/ T44 w 49"/>
                  <a:gd name="T46" fmla="+- 0 -1580 -1629"/>
                  <a:gd name="T47" fmla="*/ -1580 h 50"/>
                  <a:gd name="T48" fmla="+- 0 5325 5301"/>
                  <a:gd name="T49" fmla="*/ T48 w 49"/>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85" name="TextBox 84"/>
          <p:cNvSpPr txBox="1"/>
          <p:nvPr/>
        </p:nvSpPr>
        <p:spPr>
          <a:xfrm>
            <a:off x="8016134" y="1896736"/>
            <a:ext cx="2361496" cy="461665"/>
          </a:xfrm>
          <a:prstGeom prst="rect">
            <a:avLst/>
          </a:prstGeom>
          <a:noFill/>
        </p:spPr>
        <p:txBody>
          <a:bodyPr wrap="square" rtlCol="0">
            <a:spAutoFit/>
          </a:bodyPr>
          <a:lstStyle/>
          <a:p>
            <a:pPr algn="ctr"/>
            <a:r>
              <a:rPr lang="ru-RU" sz="1200" b="1" dirty="0" smtClean="0"/>
              <a:t>Внутренний</a:t>
            </a:r>
          </a:p>
          <a:p>
            <a:pPr algn="ctr"/>
            <a:r>
              <a:rPr lang="ru-RU" sz="1200" b="1" dirty="0" smtClean="0"/>
              <a:t> спрос</a:t>
            </a:r>
            <a:endParaRPr lang="ru-RU" sz="1200" b="1" dirty="0"/>
          </a:p>
        </p:txBody>
      </p:sp>
      <p:sp>
        <p:nvSpPr>
          <p:cNvPr id="86" name="TextBox 85"/>
          <p:cNvSpPr txBox="1"/>
          <p:nvPr/>
        </p:nvSpPr>
        <p:spPr>
          <a:xfrm>
            <a:off x="9805772" y="1894190"/>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предл</a:t>
            </a:r>
            <a:r>
              <a:rPr lang="ru-RU" sz="1200" b="1" dirty="0"/>
              <a:t>о</a:t>
            </a:r>
            <a:r>
              <a:rPr lang="ru-RU" sz="1200" b="1" dirty="0" smtClean="0"/>
              <a:t>жение</a:t>
            </a:r>
          </a:p>
        </p:txBody>
      </p:sp>
      <p:sp>
        <p:nvSpPr>
          <p:cNvPr id="87" name="TextBox 86"/>
          <p:cNvSpPr txBox="1"/>
          <p:nvPr/>
        </p:nvSpPr>
        <p:spPr>
          <a:xfrm rot="16200000">
            <a:off x="6094448" y="3401267"/>
            <a:ext cx="3828820"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Цена на одежду  (долл. за единицу)</a:t>
            </a:r>
            <a:endParaRPr lang="ru-RU" b="1"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8954927" y="5563500"/>
            <a:ext cx="981609" cy="369332"/>
          </a:xfrm>
          <a:prstGeom prst="rect">
            <a:avLst/>
          </a:prstGeom>
          <a:noFill/>
        </p:spPr>
        <p:txBody>
          <a:bodyPr wrap="square" rtlCol="0">
            <a:spAutoFit/>
          </a:bodyPr>
          <a:lstStyle/>
          <a:p>
            <a:r>
              <a:rPr lang="ru-RU" b="1" dirty="0"/>
              <a:t>1</a:t>
            </a:r>
            <a:r>
              <a:rPr lang="ru-RU" b="1" dirty="0" smtClean="0"/>
              <a:t>00</a:t>
            </a:r>
            <a:endParaRPr lang="ru-RU" b="1" dirty="0"/>
          </a:p>
        </p:txBody>
      </p:sp>
      <p:sp>
        <p:nvSpPr>
          <p:cNvPr id="89" name="TextBox 88"/>
          <p:cNvSpPr txBox="1"/>
          <p:nvPr/>
        </p:nvSpPr>
        <p:spPr>
          <a:xfrm>
            <a:off x="9396021" y="5563500"/>
            <a:ext cx="981609" cy="369332"/>
          </a:xfrm>
          <a:prstGeom prst="rect">
            <a:avLst/>
          </a:prstGeom>
          <a:noFill/>
        </p:spPr>
        <p:txBody>
          <a:bodyPr wrap="square" rtlCol="0">
            <a:spAutoFit/>
          </a:bodyPr>
          <a:lstStyle/>
          <a:p>
            <a:r>
              <a:rPr lang="ru-RU" b="1" dirty="0" smtClean="0"/>
              <a:t>150</a:t>
            </a:r>
            <a:endParaRPr lang="ru-RU" b="1" dirty="0"/>
          </a:p>
        </p:txBody>
      </p:sp>
      <p:sp>
        <p:nvSpPr>
          <p:cNvPr id="90" name="TextBox 89"/>
          <p:cNvSpPr txBox="1"/>
          <p:nvPr/>
        </p:nvSpPr>
        <p:spPr>
          <a:xfrm>
            <a:off x="10189966" y="5563500"/>
            <a:ext cx="981609" cy="369332"/>
          </a:xfrm>
          <a:prstGeom prst="rect">
            <a:avLst/>
          </a:prstGeom>
          <a:noFill/>
        </p:spPr>
        <p:txBody>
          <a:bodyPr wrap="square" rtlCol="0">
            <a:spAutoFit/>
          </a:bodyPr>
          <a:lstStyle/>
          <a:p>
            <a:r>
              <a:rPr lang="ru-RU" b="1" dirty="0" smtClean="0"/>
              <a:t>250</a:t>
            </a:r>
            <a:endParaRPr lang="ru-RU" b="1" dirty="0"/>
          </a:p>
        </p:txBody>
      </p:sp>
      <p:sp>
        <p:nvSpPr>
          <p:cNvPr id="91" name="TextBox 90"/>
          <p:cNvSpPr txBox="1"/>
          <p:nvPr/>
        </p:nvSpPr>
        <p:spPr>
          <a:xfrm>
            <a:off x="8300589" y="5563500"/>
            <a:ext cx="981609" cy="369332"/>
          </a:xfrm>
          <a:prstGeom prst="rect">
            <a:avLst/>
          </a:prstGeom>
          <a:noFill/>
        </p:spPr>
        <p:txBody>
          <a:bodyPr wrap="square" rtlCol="0">
            <a:spAutoFit/>
          </a:bodyPr>
          <a:lstStyle/>
          <a:p>
            <a:r>
              <a:rPr lang="ru-RU" b="1" dirty="0" smtClean="0"/>
              <a:t>0</a:t>
            </a:r>
            <a:endParaRPr lang="ru-RU" b="1" dirty="0"/>
          </a:p>
        </p:txBody>
      </p:sp>
      <p:sp>
        <p:nvSpPr>
          <p:cNvPr id="92" name="TextBox 91"/>
          <p:cNvSpPr txBox="1"/>
          <p:nvPr/>
        </p:nvSpPr>
        <p:spPr>
          <a:xfrm>
            <a:off x="8147908" y="3832725"/>
            <a:ext cx="981609" cy="369332"/>
          </a:xfrm>
          <a:prstGeom prst="rect">
            <a:avLst/>
          </a:prstGeom>
          <a:noFill/>
        </p:spPr>
        <p:txBody>
          <a:bodyPr wrap="square" rtlCol="0">
            <a:spAutoFit/>
          </a:bodyPr>
          <a:lstStyle/>
          <a:p>
            <a:r>
              <a:rPr lang="ru-RU" b="1" dirty="0"/>
              <a:t>4</a:t>
            </a:r>
            <a:endParaRPr lang="ru-RU" b="1" dirty="0"/>
          </a:p>
        </p:txBody>
      </p:sp>
      <p:sp>
        <p:nvSpPr>
          <p:cNvPr id="93" name="TextBox 92"/>
          <p:cNvSpPr txBox="1"/>
          <p:nvPr/>
        </p:nvSpPr>
        <p:spPr>
          <a:xfrm>
            <a:off x="8144724" y="3138881"/>
            <a:ext cx="981609" cy="369332"/>
          </a:xfrm>
          <a:prstGeom prst="rect">
            <a:avLst/>
          </a:prstGeom>
          <a:noFill/>
        </p:spPr>
        <p:txBody>
          <a:bodyPr wrap="square" rtlCol="0">
            <a:spAutoFit/>
          </a:bodyPr>
          <a:lstStyle/>
          <a:p>
            <a:r>
              <a:rPr lang="ru-RU" b="1" dirty="0"/>
              <a:t>6</a:t>
            </a:r>
            <a:endParaRPr lang="ru-RU" b="1" dirty="0"/>
          </a:p>
        </p:txBody>
      </p:sp>
      <p:sp>
        <p:nvSpPr>
          <p:cNvPr id="94" name="TextBox 93"/>
          <p:cNvSpPr txBox="1"/>
          <p:nvPr/>
        </p:nvSpPr>
        <p:spPr>
          <a:xfrm>
            <a:off x="8148532" y="2367148"/>
            <a:ext cx="981609" cy="369332"/>
          </a:xfrm>
          <a:prstGeom prst="rect">
            <a:avLst/>
          </a:prstGeom>
          <a:noFill/>
        </p:spPr>
        <p:txBody>
          <a:bodyPr wrap="square" rtlCol="0">
            <a:spAutoFit/>
          </a:bodyPr>
          <a:lstStyle/>
          <a:p>
            <a:r>
              <a:rPr lang="ru-RU" b="1" dirty="0"/>
              <a:t>8</a:t>
            </a:r>
            <a:endParaRPr lang="ru-RU" b="1" dirty="0"/>
          </a:p>
        </p:txBody>
      </p:sp>
      <p:sp>
        <p:nvSpPr>
          <p:cNvPr id="95" name="TextBox 94"/>
          <p:cNvSpPr txBox="1"/>
          <p:nvPr/>
        </p:nvSpPr>
        <p:spPr>
          <a:xfrm>
            <a:off x="10026630" y="2425910"/>
            <a:ext cx="593707" cy="369332"/>
          </a:xfrm>
          <a:prstGeom prst="rect">
            <a:avLst/>
          </a:prstGeom>
          <a:noFill/>
        </p:spPr>
        <p:txBody>
          <a:bodyPr wrap="square" rtlCol="0">
            <a:spAutoFit/>
          </a:bodyPr>
          <a:lstStyle/>
          <a:p>
            <a:r>
              <a:rPr lang="en-US" b="1" dirty="0"/>
              <a:t>N</a:t>
            </a:r>
            <a:endParaRPr lang="ru-RU" b="1" dirty="0"/>
          </a:p>
        </p:txBody>
      </p:sp>
      <p:sp>
        <p:nvSpPr>
          <p:cNvPr id="96" name="TextBox 95"/>
          <p:cNvSpPr txBox="1"/>
          <p:nvPr/>
        </p:nvSpPr>
        <p:spPr>
          <a:xfrm>
            <a:off x="9265973" y="1369733"/>
            <a:ext cx="593707" cy="369332"/>
          </a:xfrm>
          <a:prstGeom prst="rect">
            <a:avLst/>
          </a:prstGeom>
          <a:noFill/>
        </p:spPr>
        <p:txBody>
          <a:bodyPr wrap="square" rtlCol="0">
            <a:spAutoFit/>
          </a:bodyPr>
          <a:lstStyle/>
          <a:p>
            <a:r>
              <a:rPr lang="en-US" b="1" dirty="0"/>
              <a:t>D</a:t>
            </a:r>
            <a:endParaRPr lang="ru-RU" b="1" dirty="0"/>
          </a:p>
        </p:txBody>
      </p:sp>
      <p:sp>
        <p:nvSpPr>
          <p:cNvPr id="97" name="TextBox 96"/>
          <p:cNvSpPr txBox="1"/>
          <p:nvPr/>
        </p:nvSpPr>
        <p:spPr>
          <a:xfrm>
            <a:off x="10567654" y="1341809"/>
            <a:ext cx="593707" cy="369332"/>
          </a:xfrm>
          <a:prstGeom prst="rect">
            <a:avLst/>
          </a:prstGeom>
          <a:noFill/>
        </p:spPr>
        <p:txBody>
          <a:bodyPr wrap="square" rtlCol="0">
            <a:spAutoFit/>
          </a:bodyPr>
          <a:lstStyle/>
          <a:p>
            <a:r>
              <a:rPr lang="en-US" b="1" dirty="0" smtClean="0"/>
              <a:t>S</a:t>
            </a:r>
            <a:endParaRPr lang="ru-RU" b="1" dirty="0"/>
          </a:p>
        </p:txBody>
      </p:sp>
      <p:sp>
        <p:nvSpPr>
          <p:cNvPr id="98" name="TextBox 97"/>
          <p:cNvSpPr txBox="1"/>
          <p:nvPr/>
        </p:nvSpPr>
        <p:spPr>
          <a:xfrm>
            <a:off x="10438741" y="2980984"/>
            <a:ext cx="593707" cy="369332"/>
          </a:xfrm>
          <a:prstGeom prst="rect">
            <a:avLst/>
          </a:prstGeom>
          <a:noFill/>
        </p:spPr>
        <p:txBody>
          <a:bodyPr wrap="square" rtlCol="0">
            <a:spAutoFit/>
          </a:bodyPr>
          <a:lstStyle/>
          <a:p>
            <a:r>
              <a:rPr lang="en-US" b="1" dirty="0"/>
              <a:t>J</a:t>
            </a:r>
            <a:endParaRPr lang="ru-RU" b="1" dirty="0"/>
          </a:p>
        </p:txBody>
      </p:sp>
      <p:sp>
        <p:nvSpPr>
          <p:cNvPr id="99" name="TextBox 98"/>
          <p:cNvSpPr txBox="1"/>
          <p:nvPr/>
        </p:nvSpPr>
        <p:spPr>
          <a:xfrm>
            <a:off x="9390076" y="2981269"/>
            <a:ext cx="593707" cy="369332"/>
          </a:xfrm>
          <a:prstGeom prst="rect">
            <a:avLst/>
          </a:prstGeom>
          <a:noFill/>
        </p:spPr>
        <p:txBody>
          <a:bodyPr wrap="square" rtlCol="0">
            <a:spAutoFit/>
          </a:bodyPr>
          <a:lstStyle/>
          <a:p>
            <a:r>
              <a:rPr lang="en-US" b="1" dirty="0"/>
              <a:t>H</a:t>
            </a:r>
            <a:endParaRPr lang="ru-RU" b="1" dirty="0"/>
          </a:p>
        </p:txBody>
      </p:sp>
      <p:sp>
        <p:nvSpPr>
          <p:cNvPr id="100" name="TextBox 99"/>
          <p:cNvSpPr txBox="1"/>
          <p:nvPr/>
        </p:nvSpPr>
        <p:spPr>
          <a:xfrm>
            <a:off x="8902766" y="3726543"/>
            <a:ext cx="593707" cy="369332"/>
          </a:xfrm>
          <a:prstGeom prst="rect">
            <a:avLst/>
          </a:prstGeom>
          <a:noFill/>
        </p:spPr>
        <p:txBody>
          <a:bodyPr wrap="square" rtlCol="0">
            <a:spAutoFit/>
          </a:bodyPr>
          <a:lstStyle/>
          <a:p>
            <a:r>
              <a:rPr lang="en-US" b="1" dirty="0"/>
              <a:t>E</a:t>
            </a:r>
            <a:endParaRPr lang="ru-RU" b="1" dirty="0"/>
          </a:p>
        </p:txBody>
      </p:sp>
      <p:sp>
        <p:nvSpPr>
          <p:cNvPr id="101" name="TextBox 100"/>
          <p:cNvSpPr txBox="1"/>
          <p:nvPr/>
        </p:nvSpPr>
        <p:spPr>
          <a:xfrm>
            <a:off x="10864252" y="3727577"/>
            <a:ext cx="593707" cy="369332"/>
          </a:xfrm>
          <a:prstGeom prst="rect">
            <a:avLst/>
          </a:prstGeom>
          <a:noFill/>
        </p:spPr>
        <p:txBody>
          <a:bodyPr wrap="square" rtlCol="0">
            <a:spAutoFit/>
          </a:bodyPr>
          <a:lstStyle/>
          <a:p>
            <a:r>
              <a:rPr lang="en-US" b="1" dirty="0" smtClean="0"/>
              <a:t>F</a:t>
            </a:r>
            <a:endParaRPr lang="ru-RU" b="1" dirty="0"/>
          </a:p>
        </p:txBody>
      </p:sp>
      <p:sp>
        <p:nvSpPr>
          <p:cNvPr id="102" name="TextBox 101"/>
          <p:cNvSpPr txBox="1"/>
          <p:nvPr/>
        </p:nvSpPr>
        <p:spPr>
          <a:xfrm>
            <a:off x="8574002" y="4868838"/>
            <a:ext cx="593707" cy="369332"/>
          </a:xfrm>
          <a:prstGeom prst="rect">
            <a:avLst/>
          </a:prstGeom>
          <a:noFill/>
        </p:spPr>
        <p:txBody>
          <a:bodyPr wrap="square" rtlCol="0">
            <a:spAutoFit/>
          </a:bodyPr>
          <a:lstStyle/>
          <a:p>
            <a:r>
              <a:rPr lang="en-US" b="1" dirty="0" smtClean="0"/>
              <a:t>S</a:t>
            </a:r>
            <a:endParaRPr lang="ru-RU" b="1" dirty="0"/>
          </a:p>
        </p:txBody>
      </p:sp>
      <p:sp>
        <p:nvSpPr>
          <p:cNvPr id="103" name="TextBox 102"/>
          <p:cNvSpPr txBox="1"/>
          <p:nvPr/>
        </p:nvSpPr>
        <p:spPr>
          <a:xfrm>
            <a:off x="10617854" y="5564915"/>
            <a:ext cx="981609" cy="369332"/>
          </a:xfrm>
          <a:prstGeom prst="rect">
            <a:avLst/>
          </a:prstGeom>
          <a:noFill/>
        </p:spPr>
        <p:txBody>
          <a:bodyPr wrap="square" rtlCol="0">
            <a:spAutoFit/>
          </a:bodyPr>
          <a:lstStyle/>
          <a:p>
            <a:r>
              <a:rPr lang="ru-RU" b="1" dirty="0" smtClean="0"/>
              <a:t>300</a:t>
            </a:r>
            <a:endParaRPr lang="ru-RU" b="1" dirty="0"/>
          </a:p>
        </p:txBody>
      </p:sp>
      <p:sp>
        <p:nvSpPr>
          <p:cNvPr id="104" name="TextBox 103"/>
          <p:cNvSpPr txBox="1"/>
          <p:nvPr/>
        </p:nvSpPr>
        <p:spPr>
          <a:xfrm>
            <a:off x="11481893" y="5046396"/>
            <a:ext cx="593707" cy="369332"/>
          </a:xfrm>
          <a:prstGeom prst="rect">
            <a:avLst/>
          </a:prstGeom>
          <a:noFill/>
        </p:spPr>
        <p:txBody>
          <a:bodyPr wrap="square" rtlCol="0">
            <a:spAutoFit/>
          </a:bodyPr>
          <a:lstStyle/>
          <a:p>
            <a:r>
              <a:rPr lang="en-US" b="1" dirty="0" smtClean="0"/>
              <a:t>D</a:t>
            </a:r>
            <a:endParaRPr lang="ru-RU" b="1" dirty="0"/>
          </a:p>
        </p:txBody>
      </p:sp>
      <p:sp>
        <p:nvSpPr>
          <p:cNvPr id="105" name="TextBox 104"/>
          <p:cNvSpPr txBox="1"/>
          <p:nvPr/>
        </p:nvSpPr>
        <p:spPr>
          <a:xfrm>
            <a:off x="9332029" y="3736087"/>
            <a:ext cx="593707" cy="369332"/>
          </a:xfrm>
          <a:prstGeom prst="rect">
            <a:avLst/>
          </a:prstGeom>
          <a:noFill/>
        </p:spPr>
        <p:txBody>
          <a:bodyPr wrap="square" rtlCol="0">
            <a:spAutoFit/>
          </a:bodyPr>
          <a:lstStyle/>
          <a:p>
            <a:r>
              <a:rPr lang="en-US" b="1" dirty="0" smtClean="0"/>
              <a:t>A</a:t>
            </a:r>
            <a:endParaRPr lang="ru-RU" b="1" dirty="0"/>
          </a:p>
        </p:txBody>
      </p:sp>
      <p:sp>
        <p:nvSpPr>
          <p:cNvPr id="106" name="TextBox 105"/>
          <p:cNvSpPr txBox="1"/>
          <p:nvPr/>
        </p:nvSpPr>
        <p:spPr>
          <a:xfrm>
            <a:off x="9911097" y="3500526"/>
            <a:ext cx="593707" cy="369332"/>
          </a:xfrm>
          <a:prstGeom prst="rect">
            <a:avLst/>
          </a:prstGeom>
          <a:noFill/>
        </p:spPr>
        <p:txBody>
          <a:bodyPr wrap="square" rtlCol="0">
            <a:spAutoFit/>
          </a:bodyPr>
          <a:lstStyle/>
          <a:p>
            <a:r>
              <a:rPr lang="en-US" b="1" dirty="0"/>
              <a:t>B</a:t>
            </a:r>
            <a:endParaRPr lang="ru-RU" b="1" dirty="0"/>
          </a:p>
        </p:txBody>
      </p:sp>
      <p:sp>
        <p:nvSpPr>
          <p:cNvPr id="107" name="TextBox 106"/>
          <p:cNvSpPr txBox="1"/>
          <p:nvPr/>
        </p:nvSpPr>
        <p:spPr>
          <a:xfrm>
            <a:off x="10452109" y="3733167"/>
            <a:ext cx="593707" cy="369332"/>
          </a:xfrm>
          <a:prstGeom prst="rect">
            <a:avLst/>
          </a:prstGeom>
          <a:noFill/>
        </p:spPr>
        <p:txBody>
          <a:bodyPr wrap="square" rtlCol="0">
            <a:spAutoFit/>
          </a:bodyPr>
          <a:lstStyle/>
          <a:p>
            <a:r>
              <a:rPr lang="en-US" b="1" dirty="0"/>
              <a:t>C</a:t>
            </a:r>
            <a:endParaRPr lang="ru-RU" b="1" dirty="0"/>
          </a:p>
        </p:txBody>
      </p:sp>
      <p:sp>
        <p:nvSpPr>
          <p:cNvPr id="108" name="TextBox 107"/>
          <p:cNvSpPr txBox="1"/>
          <p:nvPr/>
        </p:nvSpPr>
        <p:spPr>
          <a:xfrm>
            <a:off x="8300589" y="5795972"/>
            <a:ext cx="4166524"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Количество одежды (единиц)</a:t>
            </a:r>
            <a:endParaRPr lang="ru-RU" b="1" dirty="0">
              <a:latin typeface="Times New Roman" panose="02020603050405020304" pitchFamily="18" charset="0"/>
              <a:cs typeface="Times New Roman" panose="02020603050405020304" pitchFamily="18" charset="0"/>
            </a:endParaRPr>
          </a:p>
        </p:txBody>
      </p:sp>
      <p:sp>
        <p:nvSpPr>
          <p:cNvPr id="109" name="TextBox 108"/>
          <p:cNvSpPr txBox="1"/>
          <p:nvPr/>
        </p:nvSpPr>
        <p:spPr>
          <a:xfrm>
            <a:off x="8423664" y="2979136"/>
            <a:ext cx="593707" cy="369332"/>
          </a:xfrm>
          <a:prstGeom prst="rect">
            <a:avLst/>
          </a:prstGeom>
          <a:noFill/>
        </p:spPr>
        <p:txBody>
          <a:bodyPr wrap="square" rtlCol="0">
            <a:spAutoFit/>
          </a:bodyPr>
          <a:lstStyle/>
          <a:p>
            <a:r>
              <a:rPr lang="en-US" b="1" dirty="0" smtClean="0"/>
              <a:t>M</a:t>
            </a:r>
            <a:endParaRPr lang="ru-RU" b="1" dirty="0"/>
          </a:p>
        </p:txBody>
      </p:sp>
      <p:sp>
        <p:nvSpPr>
          <p:cNvPr id="110" name="TextBox 109"/>
          <p:cNvSpPr txBox="1"/>
          <p:nvPr/>
        </p:nvSpPr>
        <p:spPr>
          <a:xfrm>
            <a:off x="8421235" y="3750869"/>
            <a:ext cx="593707" cy="369332"/>
          </a:xfrm>
          <a:prstGeom prst="rect">
            <a:avLst/>
          </a:prstGeom>
          <a:noFill/>
        </p:spPr>
        <p:txBody>
          <a:bodyPr wrap="square" rtlCol="0">
            <a:spAutoFit/>
          </a:bodyPr>
          <a:lstStyle/>
          <a:p>
            <a:r>
              <a:rPr lang="en-US" b="1" dirty="0"/>
              <a:t>L</a:t>
            </a:r>
            <a:endParaRPr lang="ru-RU" b="1" dirty="0"/>
          </a:p>
        </p:txBody>
      </p:sp>
    </p:spTree>
    <p:extLst>
      <p:ext uri="{BB962C8B-B14F-4D97-AF65-F5344CB8AC3E}">
        <p14:creationId xmlns:p14="http://schemas.microsoft.com/office/powerpoint/2010/main" val="40498201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20063249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5969806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3768643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3380870057"/>
              </p:ext>
            </p:extLst>
          </p:nvPr>
        </p:nvGraphicFramePr>
        <p:xfrm>
          <a:off x="6632605" y="1397730"/>
          <a:ext cx="5431809" cy="3474720"/>
        </p:xfrm>
        <a:graphic>
          <a:graphicData uri="http://schemas.openxmlformats.org/drawingml/2006/table">
            <a:tbl>
              <a:tblPr firstRow="1" bandRow="1">
                <a:tableStyleId>{85BE263C-DBD7-4A20-BB59-AAB30ACAA65A}</a:tableStyleId>
              </a:tblPr>
              <a:tblGrid>
                <a:gridCol w="1810603"/>
                <a:gridCol w="1810603"/>
                <a:gridCol w="1810603"/>
              </a:tblGrid>
              <a:tr h="592130">
                <a:tc gridSpan="3">
                  <a:txBody>
                    <a:bodyPr/>
                    <a:lstStyle/>
                    <a:p>
                      <a:pPr algn="ctr"/>
                      <a:r>
                        <a:rPr lang="ru-RU" dirty="0" smtClean="0">
                          <a:solidFill>
                            <a:schemeClr val="tx2"/>
                          </a:solidFill>
                          <a:latin typeface="Times New Roman" panose="02020603050405020304" pitchFamily="18" charset="0"/>
                          <a:cs typeface="Times New Roman" panose="02020603050405020304" pitchFamily="18" charset="0"/>
                        </a:rPr>
                        <a:t>Американские</a:t>
                      </a:r>
                      <a:r>
                        <a:rPr lang="ru-RU" baseline="0" dirty="0" smtClean="0">
                          <a:solidFill>
                            <a:schemeClr val="tx2"/>
                          </a:solidFill>
                          <a:latin typeface="Times New Roman" panose="02020603050405020304" pitchFamily="18" charset="0"/>
                          <a:cs typeface="Times New Roman" panose="02020603050405020304" pitchFamily="18" charset="0"/>
                        </a:rPr>
                        <a:t> и европейские затраты труда на производство</a:t>
                      </a:r>
                      <a:endParaRPr lang="ru-RU" dirty="0">
                        <a:solidFill>
                          <a:schemeClr val="tx2"/>
                        </a:solidFill>
                        <a:latin typeface="Times New Roman" panose="02020603050405020304" pitchFamily="18" charset="0"/>
                        <a:cs typeface="Times New Roman" panose="02020603050405020304" pitchFamily="18" charset="0"/>
                      </a:endParaRPr>
                    </a:p>
                  </a:txBody>
                  <a:tcPr>
                    <a:solidFill>
                      <a:schemeClr val="bg2"/>
                    </a:solidFill>
                  </a:tcPr>
                </a:tc>
                <a:tc hMerge="1">
                  <a:txBody>
                    <a:bodyPr/>
                    <a:lstStyle/>
                    <a:p>
                      <a:endParaRPr lang="ru-RU" dirty="0"/>
                    </a:p>
                  </a:txBody>
                  <a:tcPr/>
                </a:tc>
                <a:tc hMerge="1">
                  <a:txBody>
                    <a:bodyPr/>
                    <a:lstStyle/>
                    <a:p>
                      <a:endParaRPr lang="ru-RU" dirty="0"/>
                    </a:p>
                  </a:txBody>
                  <a:tcPr/>
                </a:tc>
              </a:tr>
              <a:tr h="357572">
                <a:tc rowSpan="2">
                  <a:txBody>
                    <a:bodyPr/>
                    <a:lstStyle/>
                    <a:p>
                      <a:endParaRPr lang="ru-RU" dirty="0" smtClean="0">
                        <a:latin typeface="Times New Roman" panose="02020603050405020304" pitchFamily="18" charset="0"/>
                        <a:cs typeface="Times New Roman" panose="02020603050405020304" pitchFamily="18" charset="0"/>
                      </a:endParaRPr>
                    </a:p>
                    <a:p>
                      <a:pPr algn="ctr"/>
                      <a:r>
                        <a:rPr lang="ru-RU" b="1" dirty="0" smtClean="0">
                          <a:solidFill>
                            <a:schemeClr val="tx2"/>
                          </a:solidFill>
                          <a:latin typeface="Times New Roman" panose="02020603050405020304" pitchFamily="18" charset="0"/>
                          <a:cs typeface="Times New Roman" panose="02020603050405020304" pitchFamily="18" charset="0"/>
                        </a:rPr>
                        <a:t>Продукт</a:t>
                      </a:r>
                      <a:endParaRPr lang="ru-RU" b="1" dirty="0">
                        <a:solidFill>
                          <a:schemeClr val="tx2"/>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gridSpan="2">
                  <a:txBody>
                    <a:bodyPr/>
                    <a:lstStyle/>
                    <a:p>
                      <a:r>
                        <a:rPr lang="ru-RU" b="1" dirty="0" smtClean="0">
                          <a:latin typeface="Times New Roman" panose="02020603050405020304" pitchFamily="18" charset="0"/>
                          <a:cs typeface="Times New Roman" panose="02020603050405020304" pitchFamily="18" charset="0"/>
                        </a:rPr>
                        <a:t>Необходимое рабочее</a:t>
                      </a:r>
                      <a:r>
                        <a:rPr lang="ru-RU" b="1" baseline="0" dirty="0" smtClean="0">
                          <a:latin typeface="Times New Roman" panose="02020603050405020304" pitchFamily="18" charset="0"/>
                          <a:cs typeface="Times New Roman" panose="02020603050405020304" pitchFamily="18" charset="0"/>
                        </a:rPr>
                        <a:t> время (часы)</a:t>
                      </a:r>
                      <a:endParaRPr lang="ru-RU"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hMerge="1">
                  <a:txBody>
                    <a:bodyPr/>
                    <a:lstStyle/>
                    <a:p>
                      <a:endParaRPr lang="ru-RU" dirty="0"/>
                    </a:p>
                  </a:txBody>
                  <a:tcPr>
                    <a:lnB w="12700" cap="flat" cmpd="sng" algn="ctr">
                      <a:solidFill>
                        <a:schemeClr val="tx1"/>
                      </a:solidFill>
                      <a:prstDash val="solid"/>
                      <a:round/>
                      <a:headEnd type="none" w="med" len="med"/>
                      <a:tailEnd type="none" w="med" len="med"/>
                    </a:lnB>
                    <a:solidFill>
                      <a:schemeClr val="bg1"/>
                    </a:solidFill>
                  </a:tcPr>
                </a:tc>
              </a:tr>
              <a:tr h="357572">
                <a:tc vMerge="1">
                  <a:txBody>
                    <a:bodyPr/>
                    <a:lstStyle/>
                    <a:p>
                      <a:endParaRPr lang="ru-RU"/>
                    </a:p>
                  </a:txBody>
                  <a:tcPr/>
                </a:tc>
                <a:tc>
                  <a:txBody>
                    <a:bodyPr/>
                    <a:lstStyle/>
                    <a:p>
                      <a:r>
                        <a:rPr lang="ru-RU" b="1" dirty="0" smtClean="0">
                          <a:latin typeface="Times New Roman" panose="02020603050405020304" pitchFamily="18" charset="0"/>
                          <a:cs typeface="Times New Roman" panose="02020603050405020304" pitchFamily="18" charset="0"/>
                        </a:rPr>
                        <a:t>В</a:t>
                      </a:r>
                      <a:r>
                        <a:rPr lang="ru-RU" b="1" baseline="0" dirty="0" smtClean="0">
                          <a:latin typeface="Times New Roman" panose="02020603050405020304" pitchFamily="18" charset="0"/>
                          <a:cs typeface="Times New Roman" panose="02020603050405020304" pitchFamily="18" charset="0"/>
                        </a:rPr>
                        <a:t> Америке</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b="1" dirty="0" smtClean="0">
                          <a:latin typeface="Times New Roman" panose="02020603050405020304" pitchFamily="18" charset="0"/>
                          <a:cs typeface="Times New Roman" panose="02020603050405020304" pitchFamily="18" charset="0"/>
                        </a:rPr>
                        <a:t>В Европе</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03567">
                <a:tc>
                  <a:txBody>
                    <a:bodyPr/>
                    <a:lstStyle/>
                    <a:p>
                      <a:pPr algn="ctr"/>
                      <a:r>
                        <a:rPr lang="ru-RU" dirty="0" smtClean="0">
                          <a:latin typeface="Times New Roman" panose="02020603050405020304" pitchFamily="18" charset="0"/>
                          <a:cs typeface="Times New Roman" panose="02020603050405020304" pitchFamily="18" charset="0"/>
                        </a:rPr>
                        <a:t>Единицы продуктов питания</a:t>
                      </a:r>
                    </a:p>
                  </a:txBody>
                  <a:tcPr>
                    <a:lnT w="12700" cap="flat" cmpd="sng" algn="ctr">
                      <a:solidFill>
                        <a:schemeClr val="tx1"/>
                      </a:solidFill>
                      <a:prstDash val="solid"/>
                      <a:round/>
                      <a:headEnd type="none" w="med" len="med"/>
                      <a:tailEnd type="none" w="med" len="med"/>
                    </a:lnT>
                    <a:noFill/>
                  </a:tcPr>
                </a:tc>
                <a:tc>
                  <a:txBody>
                    <a:bodyPr/>
                    <a:lstStyle/>
                    <a:p>
                      <a:pPr algn="ctr"/>
                      <a:r>
                        <a:rPr lang="ru-RU" b="1" dirty="0" smtClean="0">
                          <a:latin typeface="Times New Roman" panose="02020603050405020304" pitchFamily="18" charset="0"/>
                          <a:cs typeface="Times New Roman" panose="02020603050405020304" pitchFamily="18" charset="0"/>
                        </a:rPr>
                        <a:t>1</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ru-RU" b="1" dirty="0" smtClean="0">
                          <a:latin typeface="Times New Roman" panose="02020603050405020304" pitchFamily="18" charset="0"/>
                          <a:cs typeface="Times New Roman" panose="02020603050405020304" pitchFamily="18" charset="0"/>
                        </a:rPr>
                        <a:t>3</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noFill/>
                  </a:tcPr>
                </a:tc>
              </a:tr>
              <a:tr h="65965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u-RU" dirty="0" smtClean="0">
                          <a:latin typeface="Times New Roman" panose="02020603050405020304" pitchFamily="18" charset="0"/>
                          <a:cs typeface="Times New Roman" panose="02020603050405020304" pitchFamily="18" charset="0"/>
                        </a:rPr>
                        <a:t>Единицы одежды</a:t>
                      </a:r>
                    </a:p>
                    <a:p>
                      <a:endParaRPr lang="ru-RU" dirty="0">
                        <a:latin typeface="Times New Roman" panose="02020603050405020304" pitchFamily="18" charset="0"/>
                        <a:cs typeface="Times New Roman" panose="02020603050405020304" pitchFamily="18" charset="0"/>
                      </a:endParaRPr>
                    </a:p>
                  </a:txBody>
                  <a:tcPr>
                    <a:noFill/>
                  </a:tcPr>
                </a:tc>
                <a:tc>
                  <a:txBody>
                    <a:bodyPr/>
                    <a:lstStyle/>
                    <a:p>
                      <a:pPr algn="ctr"/>
                      <a:r>
                        <a:rPr lang="ru-RU" b="1" dirty="0" smtClean="0">
                          <a:latin typeface="Times New Roman" panose="02020603050405020304" pitchFamily="18" charset="0"/>
                          <a:cs typeface="Times New Roman" panose="02020603050405020304" pitchFamily="18" charset="0"/>
                        </a:rPr>
                        <a:t>2</a:t>
                      </a:r>
                      <a:endParaRPr lang="ru-RU" b="1" dirty="0">
                        <a:latin typeface="Times New Roman" panose="02020603050405020304" pitchFamily="18" charset="0"/>
                        <a:cs typeface="Times New Roman" panose="02020603050405020304" pitchFamily="18" charset="0"/>
                      </a:endParaRPr>
                    </a:p>
                  </a:txBody>
                  <a:tcPr>
                    <a:noFill/>
                  </a:tcPr>
                </a:tc>
                <a:tc>
                  <a:txBody>
                    <a:bodyPr/>
                    <a:lstStyle/>
                    <a:p>
                      <a:pPr algn="ctr"/>
                      <a:r>
                        <a:rPr lang="ru-RU" b="1" dirty="0" smtClean="0">
                          <a:latin typeface="Times New Roman" panose="02020603050405020304" pitchFamily="18" charset="0"/>
                          <a:cs typeface="Times New Roman" panose="02020603050405020304" pitchFamily="18" charset="0"/>
                        </a:rPr>
                        <a:t>4</a:t>
                      </a:r>
                      <a:endParaRPr lang="ru-RU" b="1" dirty="0">
                        <a:latin typeface="Times New Roman" panose="02020603050405020304" pitchFamily="18" charset="0"/>
                        <a:cs typeface="Times New Roman" panose="02020603050405020304" pitchFamily="18" charset="0"/>
                      </a:endParaRPr>
                    </a:p>
                  </a:txBody>
                  <a:tcPr>
                    <a:noFill/>
                  </a:tcPr>
                </a:tc>
              </a:tr>
            </a:tbl>
          </a:graphicData>
        </a:graphic>
      </p:graphicFrame>
      <p:sp>
        <p:nvSpPr>
          <p:cNvPr id="6" name="Прямоугольник 5"/>
          <p:cNvSpPr/>
          <p:nvPr/>
        </p:nvSpPr>
        <p:spPr>
          <a:xfrm>
            <a:off x="6550719" y="5017283"/>
            <a:ext cx="5513695" cy="1661993"/>
          </a:xfrm>
          <a:prstGeom prst="rect">
            <a:avLst/>
          </a:prstGeom>
        </p:spPr>
        <p:txBody>
          <a:bodyPr wrap="square">
            <a:spAutoFit/>
          </a:bodyPr>
          <a:lstStyle/>
          <a:p>
            <a:pPr algn="just"/>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sz="1400" b="1" dirty="0" smtClean="0">
                <a:solidFill>
                  <a:schemeClr val="tx2"/>
                </a:solidFill>
                <a:latin typeface="Times New Roman" panose="02020603050405020304" pitchFamily="18" charset="0"/>
                <a:cs typeface="Times New Roman" panose="02020603050405020304" pitchFamily="18" charset="0"/>
              </a:rPr>
              <a:t>В нашем условном примере Америка имеет более низкие издержки и в производстве продуктов питания, и в производстве одежды. </a:t>
            </a:r>
          </a:p>
          <a:p>
            <a:pPr algn="just"/>
            <a:r>
              <a:rPr lang="ru-RU" sz="1400" b="1" dirty="0" smtClean="0">
                <a:solidFill>
                  <a:schemeClr val="tx2"/>
                </a:solidFill>
                <a:latin typeface="Times New Roman" panose="02020603050405020304" pitchFamily="18" charset="0"/>
                <a:cs typeface="Times New Roman" panose="02020603050405020304" pitchFamily="18" charset="0"/>
              </a:rPr>
              <a:t>Американская производительность труда в 2-3 раза выше европейской (в 2 раза в производстве одежды и в 3 раза в производстве продуктов питания).</a:t>
            </a:r>
            <a:endParaRPr lang="ru-RU" sz="1400" b="1" dirty="0">
              <a:solidFill>
                <a:schemeClr val="tx2"/>
              </a:solidFill>
              <a:latin typeface="Times New Roman" panose="02020603050405020304" pitchFamily="18" charset="0"/>
              <a:cs typeface="Times New Roman" panose="02020603050405020304" pitchFamily="18" charset="0"/>
            </a:endParaRPr>
          </a:p>
        </p:txBody>
      </p:sp>
      <p:sp>
        <p:nvSpPr>
          <p:cNvPr id="10" name="Объект 2"/>
          <p:cNvSpPr txBox="1">
            <a:spLocks/>
          </p:cNvSpPr>
          <p:nvPr/>
        </p:nvSpPr>
        <p:spPr>
          <a:xfrm>
            <a:off x="928049" y="1397730"/>
            <a:ext cx="5172501" cy="57127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ru-RU" dirty="0">
                <a:solidFill>
                  <a:schemeClr val="tx1"/>
                </a:solidFill>
                <a:latin typeface="Times New Roman" panose="02020603050405020304" pitchFamily="18" charset="0"/>
                <a:cs typeface="Times New Roman" panose="02020603050405020304" pitchFamily="18" charset="0"/>
              </a:rPr>
              <a:t>Данные анализа представлены в </a:t>
            </a:r>
            <a:r>
              <a:rPr lang="ru-RU" dirty="0" smtClean="0">
                <a:solidFill>
                  <a:schemeClr val="tx1"/>
                </a:solidFill>
                <a:latin typeface="Times New Roman" panose="02020603050405020304" pitchFamily="18" charset="0"/>
                <a:cs typeface="Times New Roman" panose="02020603050405020304" pitchFamily="18" charset="0"/>
              </a:rPr>
              <a:t>таблице справа. </a:t>
            </a: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Америке на производство одной единицы продуктов питания уходит 1 час, а на производство одной единицы </a:t>
            </a:r>
            <a:r>
              <a:rPr lang="ru-RU" dirty="0" smtClean="0">
                <a:solidFill>
                  <a:schemeClr val="tx1"/>
                </a:solidFill>
                <a:latin typeface="Times New Roman" panose="02020603050405020304" pitchFamily="18" charset="0"/>
                <a:cs typeface="Times New Roman" panose="02020603050405020304" pitchFamily="18" charset="0"/>
              </a:rPr>
              <a:t>одежды - 2 </a:t>
            </a:r>
            <a:r>
              <a:rPr lang="ru-RU" dirty="0">
                <a:solidFill>
                  <a:schemeClr val="tx1"/>
                </a:solidFill>
                <a:latin typeface="Times New Roman" panose="02020603050405020304" pitchFamily="18" charset="0"/>
                <a:cs typeface="Times New Roman" panose="02020603050405020304" pitchFamily="18" charset="0"/>
              </a:rPr>
              <a:t>часа</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В Англии эти показатели будут соответственно 3 и 4 часа</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Таким образом, Америка имеет </a:t>
            </a:r>
            <a:r>
              <a:rPr lang="ru-RU" b="1" dirty="0">
                <a:solidFill>
                  <a:schemeClr val="tx2"/>
                </a:solidFill>
                <a:latin typeface="Times New Roman" panose="02020603050405020304" pitchFamily="18" charset="0"/>
                <a:cs typeface="Times New Roman" panose="02020603050405020304" pitchFamily="18" charset="0"/>
              </a:rPr>
              <a:t>абсолютное </a:t>
            </a:r>
            <a:r>
              <a:rPr lang="ru-RU" b="1" dirty="0" smtClean="0">
                <a:solidFill>
                  <a:schemeClr val="tx2"/>
                </a:solidFill>
                <a:latin typeface="Times New Roman" panose="02020603050405020304" pitchFamily="18" charset="0"/>
                <a:cs typeface="Times New Roman" panose="02020603050405020304" pitchFamily="18" charset="0"/>
              </a:rPr>
              <a:t>преимущество </a:t>
            </a:r>
            <a:r>
              <a:rPr lang="ru-RU" dirty="0">
                <a:solidFill>
                  <a:schemeClr val="tx1"/>
                </a:solidFill>
                <a:latin typeface="Times New Roman" panose="02020603050405020304" pitchFamily="18" charset="0"/>
                <a:cs typeface="Times New Roman" panose="02020603050405020304" pitchFamily="18" charset="0"/>
              </a:rPr>
              <a:t>производстве этих товаров, поскольку выпускает их с высшей абсолютной эффективностью, в отличие от Европы.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Тем </a:t>
            </a:r>
            <a:r>
              <a:rPr lang="ru-RU" dirty="0">
                <a:solidFill>
                  <a:schemeClr val="tx1"/>
                </a:solidFill>
                <a:latin typeface="Times New Roman" panose="02020603050405020304" pitchFamily="18" charset="0"/>
                <a:cs typeface="Times New Roman" panose="02020603050405020304" pitchFamily="18" charset="0"/>
              </a:rPr>
              <a:t>не менее, Америка имеет </a:t>
            </a:r>
            <a:r>
              <a:rPr lang="ru-RU" b="1" dirty="0">
                <a:solidFill>
                  <a:schemeClr val="tx2"/>
                </a:solidFill>
                <a:latin typeface="Times New Roman" panose="02020603050405020304" pitchFamily="18" charset="0"/>
                <a:cs typeface="Times New Roman" panose="02020603050405020304" pitchFamily="18" charset="0"/>
              </a:rPr>
              <a:t>сравнительное преимущество</a:t>
            </a:r>
            <a:r>
              <a:rPr lang="ru-RU" b="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в производстве продуктов питания, тогда как Европа </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в производстве одежды, потому что еда относительно дешевле в Америке, а одежда относительно менее дорога в Европе</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310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701636" y="932923"/>
            <a:ext cx="5735782" cy="5814241"/>
          </a:xfrm>
        </p:spPr>
        <p:txBody>
          <a:bodyPr>
            <a:normAutofit/>
          </a:bodyPr>
          <a:lstStyle/>
          <a:p>
            <a:pPr algn="just"/>
            <a:r>
              <a:rPr lang="ru-RU" dirty="0">
                <a:latin typeface="Times New Roman" panose="02020603050405020304" pitchFamily="18" charset="0"/>
                <a:cs typeface="Times New Roman" panose="02020603050405020304" pitchFamily="18" charset="0"/>
              </a:rPr>
              <a:t>Исходя из этих фактов, </a:t>
            </a:r>
            <a:r>
              <a:rPr lang="ru-RU" dirty="0" err="1">
                <a:latin typeface="Times New Roman" panose="02020603050405020304" pitchFamily="18" charset="0"/>
                <a:cs typeface="Times New Roman" panose="02020603050405020304" pitchFamily="18" charset="0"/>
              </a:rPr>
              <a:t>Рикардо</a:t>
            </a:r>
            <a:r>
              <a:rPr lang="ru-RU" dirty="0">
                <a:latin typeface="Times New Roman" panose="02020603050405020304" pitchFamily="18" charset="0"/>
                <a:cs typeface="Times New Roman" panose="02020603050405020304" pitchFamily="18" charset="0"/>
              </a:rPr>
              <a:t> доказал, что оба региона получат </a:t>
            </a:r>
            <a:r>
              <a:rPr lang="ru-RU" b="1" dirty="0">
                <a:solidFill>
                  <a:schemeClr val="tx2"/>
                </a:solidFill>
                <a:latin typeface="Times New Roman" panose="02020603050405020304" pitchFamily="18" charset="0"/>
                <a:cs typeface="Times New Roman" panose="02020603050405020304" pitchFamily="18" charset="0"/>
              </a:rPr>
              <a:t>выгоду</a:t>
            </a:r>
            <a:r>
              <a:rPr lang="ru-RU" dirty="0">
                <a:latin typeface="Times New Roman" panose="02020603050405020304" pitchFamily="18" charset="0"/>
                <a:cs typeface="Times New Roman" panose="02020603050405020304" pitchFamily="18" charset="0"/>
              </a:rPr>
              <a:t> от специализации в тех областях, где они достигли </a:t>
            </a:r>
            <a:r>
              <a:rPr lang="ru-RU" b="1" dirty="0">
                <a:solidFill>
                  <a:schemeClr val="tx2"/>
                </a:solidFill>
                <a:latin typeface="Times New Roman" panose="02020603050405020304" pitchFamily="18" charset="0"/>
                <a:cs typeface="Times New Roman" panose="02020603050405020304" pitchFamily="18" charset="0"/>
              </a:rPr>
              <a:t>сравнительного преимущества</a:t>
            </a:r>
            <a:r>
              <a:rPr lang="ru-RU" dirty="0" smtClean="0">
                <a:latin typeface="Times New Roman" panose="02020603050405020304" pitchFamily="18" charset="0"/>
                <a:cs typeface="Times New Roman" panose="02020603050405020304" pitchFamily="18" charset="0"/>
              </a:rPr>
              <a:t>, - т.е</a:t>
            </a:r>
            <a:r>
              <a:rPr lang="ru-RU" dirty="0">
                <a:latin typeface="Times New Roman" panose="02020603050405020304" pitchFamily="18" charset="0"/>
                <a:cs typeface="Times New Roman" panose="02020603050405020304" pitchFamily="18" charset="0"/>
              </a:rPr>
              <a:t>. если Америка будет специализироваться в производстве продуктов питания, а </a:t>
            </a:r>
            <a:r>
              <a:rPr lang="ru-RU" dirty="0" smtClean="0">
                <a:latin typeface="Times New Roman" panose="02020603050405020304" pitchFamily="18" charset="0"/>
                <a:cs typeface="Times New Roman" panose="02020603050405020304" pitchFamily="18" charset="0"/>
              </a:rPr>
              <a:t>Европа - в </a:t>
            </a:r>
            <a:r>
              <a:rPr lang="ru-RU" dirty="0">
                <a:latin typeface="Times New Roman" panose="02020603050405020304" pitchFamily="18" charset="0"/>
                <a:cs typeface="Times New Roman" panose="02020603050405020304" pitchFamily="18" charset="0"/>
              </a:rPr>
              <a:t>производстве одежды. </a:t>
            </a:r>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этой ситуации Америка будет экспортировать продукты питания, чтобы расплачиваться за европейскую одежду, в то время как Европа будет экспортировать одежду, расплачиваясь за американские продукты.</a:t>
            </a:r>
          </a:p>
          <a:p>
            <a:pPr algn="just"/>
            <a:r>
              <a:rPr lang="ru-RU" dirty="0">
                <a:latin typeface="Times New Roman" panose="02020603050405020304" pitchFamily="18" charset="0"/>
                <a:cs typeface="Times New Roman" panose="02020603050405020304" pitchFamily="18" charset="0"/>
              </a:rPr>
              <a:t>Чтобы проанализировать результаты торговли, мы должны определить количество продуктов питания и одежды, которое может быть произведено и потреблено в каждом регионе в условиях отсутствия международной торговли; и в условиях свободной торговли с каждым регионом, специализирующемся в области своих </a:t>
            </a:r>
            <a:r>
              <a:rPr lang="ru-RU" b="1" dirty="0">
                <a:solidFill>
                  <a:schemeClr val="tx2"/>
                </a:solidFill>
                <a:latin typeface="Times New Roman" panose="02020603050405020304" pitchFamily="18" charset="0"/>
                <a:cs typeface="Times New Roman" panose="02020603050405020304" pitchFamily="18" charset="0"/>
              </a:rPr>
              <a:t>сравнительных преимуществ</a:t>
            </a:r>
            <a:r>
              <a:rPr lang="ru-RU" dirty="0">
                <a:latin typeface="Times New Roman" panose="02020603050405020304" pitchFamily="18" charset="0"/>
                <a:cs typeface="Times New Roman" panose="02020603050405020304" pitchFamily="18" charset="0"/>
              </a:rPr>
              <a:t>.</a:t>
            </a:r>
          </a:p>
        </p:txBody>
      </p:sp>
      <p:pic>
        <p:nvPicPr>
          <p:cNvPr id="6146" name="Picture 2" descr="http://www.newizv.ru/images/photos/big/20111117221100_1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7065" y="2404772"/>
            <a:ext cx="2756446" cy="2569009"/>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256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41065" y="734291"/>
            <a:ext cx="8915400" cy="5902036"/>
          </a:xfrm>
        </p:spPr>
        <p:txBody>
          <a:bodyPr>
            <a:normAutofit/>
          </a:bodyPr>
          <a:lstStyle/>
          <a:p>
            <a:pPr marL="0" indent="0">
              <a:buNone/>
            </a:pPr>
            <a:r>
              <a:rPr lang="ru-RU" sz="2800" b="1" dirty="0" smtClean="0">
                <a:solidFill>
                  <a:schemeClr val="tx2"/>
                </a:solidFill>
                <a:latin typeface="Times New Roman" panose="02020603050405020304" pitchFamily="18" charset="0"/>
                <a:cs typeface="Times New Roman" panose="02020603050405020304" pitchFamily="18" charset="0"/>
              </a:rPr>
              <a:t>До торговли.</a:t>
            </a:r>
            <a:endParaRPr lang="en-US" sz="2800" b="1" dirty="0" smtClean="0">
              <a:solidFill>
                <a:schemeClr val="tx2"/>
              </a:solidFill>
              <a:latin typeface="Times New Roman" panose="02020603050405020304" pitchFamily="18" charset="0"/>
              <a:cs typeface="Times New Roman" panose="02020603050405020304" pitchFamily="18" charset="0"/>
            </a:endParaRPr>
          </a:p>
          <a:p>
            <a:pPr marL="0" indent="0">
              <a:buNone/>
            </a:pPr>
            <a:endParaRPr lang="ru-RU" sz="2800" b="1" dirty="0" smtClean="0">
              <a:solidFill>
                <a:schemeClr val="tx1"/>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Начнем с выяснения того, что будет происходить в отсутствие какой бы то ни было торговли, например, по той причине, что она в принципе незаконна или по причине какого-либо запрещающего тарифа.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 таблице затрат труда </a:t>
            </a:r>
            <a:r>
              <a:rPr lang="ru-RU" dirty="0">
                <a:solidFill>
                  <a:schemeClr val="tx1"/>
                </a:solidFill>
                <a:latin typeface="Times New Roman" panose="02020603050405020304" pitchFamily="18" charset="0"/>
                <a:cs typeface="Times New Roman" panose="02020603050405020304" pitchFamily="18" charset="0"/>
              </a:rPr>
              <a:t>приведена реальная заработная плата американского рабочего за час работы как 1 единица продуктов питания или </a:t>
            </a:r>
            <a:r>
              <a:rPr lang="ru-RU" dirty="0" smtClean="0">
                <a:solidFill>
                  <a:schemeClr val="tx1"/>
                </a:solidFill>
                <a:latin typeface="Times New Roman" panose="02020603050405020304" pitchFamily="18" charset="0"/>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/2</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единицы одежды. Европейский рабочий зарабатывает в час </a:t>
            </a:r>
            <a:r>
              <a:rPr lang="ru-RU" dirty="0" smtClean="0">
                <a:solidFill>
                  <a:schemeClr val="tx1"/>
                </a:solidFill>
                <a:latin typeface="Times New Roman" panose="02020603050405020304" pitchFamily="18" charset="0"/>
                <a:cs typeface="Times New Roman" panose="02020603050405020304" pitchFamily="18" charset="0"/>
              </a:rPr>
              <a:t>только</a:t>
            </a:r>
            <a:r>
              <a:rPr lang="en-US" dirty="0" smtClean="0">
                <a:solidFill>
                  <a:schemeClr val="tx1"/>
                </a:solidFill>
                <a:latin typeface="Times New Roman" panose="02020603050405020304" pitchFamily="18" charset="0"/>
                <a:cs typeface="Times New Roman" panose="02020603050405020304" pitchFamily="18" charset="0"/>
              </a:rPr>
              <a:t> 1/2 </a:t>
            </a:r>
            <a:r>
              <a:rPr lang="ru-RU" dirty="0" smtClean="0">
                <a:solidFill>
                  <a:schemeClr val="tx1"/>
                </a:solidFill>
                <a:latin typeface="Times New Roman" panose="02020603050405020304" pitchFamily="18" charset="0"/>
                <a:cs typeface="Times New Roman" panose="02020603050405020304" pitchFamily="18" charset="0"/>
              </a:rPr>
              <a:t>единицы </a:t>
            </a:r>
            <a:r>
              <a:rPr lang="ru-RU" dirty="0">
                <a:solidFill>
                  <a:schemeClr val="tx1"/>
                </a:solidFill>
                <a:latin typeface="Times New Roman" panose="02020603050405020304" pitchFamily="18" charset="0"/>
                <a:cs typeface="Times New Roman" panose="02020603050405020304" pitchFamily="18" charset="0"/>
              </a:rPr>
              <a:t>продуктов питания </a:t>
            </a:r>
            <a:r>
              <a:rPr lang="ru-RU" dirty="0" smtClean="0">
                <a:solidFill>
                  <a:schemeClr val="tx1"/>
                </a:solidFill>
                <a:latin typeface="Times New Roman" panose="02020603050405020304" pitchFamily="18" charset="0"/>
                <a:cs typeface="Times New Roman" panose="02020603050405020304" pitchFamily="18" charset="0"/>
              </a:rPr>
              <a:t>или</a:t>
            </a:r>
            <a:r>
              <a:rPr lang="en-US" dirty="0" smtClean="0">
                <a:solidFill>
                  <a:schemeClr val="tx1"/>
                </a:solidFill>
                <a:latin typeface="Times New Roman" panose="02020603050405020304" pitchFamily="18" charset="0"/>
                <a:cs typeface="Times New Roman" panose="02020603050405020304" pitchFamily="18" charset="0"/>
              </a:rPr>
              <a:t> 1/4</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единицы одежды</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Понятно, если в каждом отдельно взятом регионе главной формой конкуренции является совершенная конкуренция, цены на продукты питания и одежду будут различаться соответственно разнице в издержках производства</a:t>
            </a:r>
            <a:r>
              <a:rPr lang="ru-RU"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 В Америке одежда будет в 2 раза дороже еды, поскольку на производство</a:t>
            </a:r>
            <a:r>
              <a:rPr lang="en-US"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единицы одежды требуется в 2 раза больше времени, чем на производство единицы продуктов питания.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Европе одежда будет </a:t>
            </a:r>
            <a:r>
              <a:rPr lang="ru-RU" dirty="0" smtClean="0">
                <a:solidFill>
                  <a:schemeClr val="tx1"/>
                </a:solidFill>
                <a:latin typeface="Times New Roman" panose="02020603050405020304" pitchFamily="18" charset="0"/>
                <a:cs typeface="Times New Roman" panose="02020603050405020304" pitchFamily="18" charset="0"/>
              </a:rPr>
              <a:t>на </a:t>
            </a:r>
            <a:r>
              <a:rPr lang="en-US" dirty="0" smtClean="0">
                <a:solidFill>
                  <a:schemeClr val="tx1"/>
                </a:solidFill>
                <a:latin typeface="Times New Roman" panose="02020603050405020304" pitchFamily="18" charset="0"/>
                <a:cs typeface="Times New Roman" panose="02020603050405020304" pitchFamily="18" charset="0"/>
              </a:rPr>
              <a:t>4/5</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дороже продуктов питания.</a:t>
            </a:r>
          </a:p>
          <a:p>
            <a:pPr algn="just"/>
            <a:endParaRPr lang="ru-RU" dirty="0" smtClean="0">
              <a:latin typeface="Times New Roman" panose="02020603050405020304" pitchFamily="18" charset="0"/>
              <a:cs typeface="Times New Roman" panose="02020603050405020304" pitchFamily="18" charset="0"/>
            </a:endParaRPr>
          </a:p>
          <a:p>
            <a:endParaRPr lang="ru-RU" dirty="0" smtClean="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53962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a:spLocks noGrp="1"/>
          </p:cNvSpPr>
          <p:nvPr>
            <p:ph idx="1"/>
          </p:nvPr>
        </p:nvSpPr>
        <p:spPr>
          <a:xfrm>
            <a:off x="1385455" y="554181"/>
            <a:ext cx="7578436" cy="6871856"/>
          </a:xfrm>
        </p:spPr>
        <p:txBody>
          <a:bodyPr>
            <a:normAutofit/>
          </a:bodyPr>
          <a:lstStyle/>
          <a:p>
            <a:pPr marL="0" indent="0">
              <a:buNone/>
            </a:pPr>
            <a:r>
              <a:rPr lang="ru-RU" sz="4000" b="1" dirty="0" smtClean="0">
                <a:solidFill>
                  <a:schemeClr val="tx2"/>
                </a:solidFill>
                <a:latin typeface="Times New Roman" panose="02020603050405020304" pitchFamily="18" charset="0"/>
                <a:cs typeface="Times New Roman" panose="02020603050405020304" pitchFamily="18" charset="0"/>
              </a:rPr>
              <a:t>  </a:t>
            </a:r>
            <a:r>
              <a:rPr lang="ru-RU" sz="2800" b="1" dirty="0" smtClean="0">
                <a:solidFill>
                  <a:schemeClr val="tx2"/>
                </a:solidFill>
                <a:latin typeface="Times New Roman" panose="02020603050405020304" pitchFamily="18" charset="0"/>
                <a:cs typeface="Times New Roman" panose="02020603050405020304" pitchFamily="18" charset="0"/>
              </a:rPr>
              <a:t>После торговли.</a:t>
            </a:r>
          </a:p>
          <a:p>
            <a:pPr marL="0" indent="0">
              <a:buNone/>
            </a:pP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Теперь </a:t>
            </a:r>
            <a:r>
              <a:rPr lang="ru-RU" dirty="0">
                <a:solidFill>
                  <a:schemeClr val="tx1"/>
                </a:solidFill>
                <a:latin typeface="Times New Roman" panose="02020603050405020304" pitchFamily="18" charset="0"/>
                <a:cs typeface="Times New Roman" panose="02020603050405020304" pitchFamily="18" charset="0"/>
              </a:rPr>
              <a:t>допустим, что все тарифы отменены и свободная торговля разрешена. Для упрощения ситуации предположим также отсутствие транспортных издержек.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Каким </a:t>
            </a:r>
            <a:r>
              <a:rPr lang="ru-RU" b="1" dirty="0">
                <a:solidFill>
                  <a:schemeClr val="tx2"/>
                </a:solidFill>
                <a:latin typeface="Times New Roman" panose="02020603050405020304" pitchFamily="18" charset="0"/>
                <a:cs typeface="Times New Roman" panose="02020603050405020304" pitchFamily="18" charset="0"/>
              </a:rPr>
              <a:t>будет поток товаров, как только начнется торговля?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Вы </a:t>
            </a:r>
            <a:r>
              <a:rPr lang="ru-RU" dirty="0">
                <a:solidFill>
                  <a:schemeClr val="tx1"/>
                </a:solidFill>
                <a:latin typeface="Times New Roman" panose="02020603050405020304" pitchFamily="18" charset="0"/>
                <a:cs typeface="Times New Roman" panose="02020603050405020304" pitchFamily="18" charset="0"/>
              </a:rPr>
              <a:t>помните, что одежда относительно дороже в Америке, а еда — в Европе. При неизменности относительных цен и отсутствии тарифов и транспортных расходов продукты питания будут вскоре отправлены из Америки в Европу, а одежда—из Европы в Америку.</a:t>
            </a:r>
          </a:p>
          <a:p>
            <a:pPr algn="just"/>
            <a:r>
              <a:rPr lang="ru-RU" dirty="0">
                <a:solidFill>
                  <a:schemeClr val="tx1"/>
                </a:solidFill>
                <a:latin typeface="Times New Roman" panose="02020603050405020304" pitchFamily="18" charset="0"/>
                <a:cs typeface="Times New Roman" panose="02020603050405020304" pitchFamily="18" charset="0"/>
              </a:rPr>
              <a:t>По мере того как европейская одежда будет проникать на американский рынок, американские производители этой продукции столкнутся с падением цен и сокращением прибыли и начнут </a:t>
            </a:r>
            <a:r>
              <a:rPr lang="ru-RU" b="1" dirty="0">
                <a:solidFill>
                  <a:schemeClr val="tx2"/>
                </a:solidFill>
                <a:latin typeface="Times New Roman" panose="02020603050405020304" pitchFamily="18" charset="0"/>
                <a:cs typeface="Times New Roman" panose="02020603050405020304" pitchFamily="18" charset="0"/>
              </a:rPr>
              <a:t>закрывать свои фабрики.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Аналогичным </a:t>
            </a:r>
            <a:r>
              <a:rPr lang="ru-RU" dirty="0">
                <a:solidFill>
                  <a:schemeClr val="tx1"/>
                </a:solidFill>
                <a:latin typeface="Times New Roman" panose="02020603050405020304" pitchFamily="18" charset="0"/>
                <a:cs typeface="Times New Roman" panose="02020603050405020304" pitchFamily="18" charset="0"/>
              </a:rPr>
              <a:t>образом европейские фермеры также обнаружат уменьшение цен на еду, после того как американские продукты станут завоевывать их рынок. Они будут нести потери, часть из них обанкротится, в фермерстве будет наблюдаться </a:t>
            </a:r>
            <a:r>
              <a:rPr lang="ru-RU" b="1" dirty="0">
                <a:solidFill>
                  <a:schemeClr val="tx2"/>
                </a:solidFill>
                <a:latin typeface="Times New Roman" panose="02020603050405020304" pitchFamily="18" charset="0"/>
                <a:cs typeface="Times New Roman" panose="02020603050405020304" pitchFamily="18" charset="0"/>
              </a:rPr>
              <a:t>избыток ресурсов</a:t>
            </a:r>
            <a:r>
              <a:rPr lang="ru-RU" dirty="0">
                <a:latin typeface="Times New Roman" panose="02020603050405020304" pitchFamily="18" charset="0"/>
                <a:cs typeface="Times New Roman" panose="02020603050405020304" pitchFamily="18" charset="0"/>
              </a:rPr>
              <a:t>.</a:t>
            </a:r>
          </a:p>
          <a:p>
            <a:endParaRPr lang="ru-RU" dirty="0" smtClean="0">
              <a:latin typeface="Times New Roman" panose="02020603050405020304" pitchFamily="18" charset="0"/>
              <a:cs typeface="Times New Roman" panose="02020603050405020304" pitchFamily="18" charset="0"/>
            </a:endParaRPr>
          </a:p>
          <a:p>
            <a:endParaRPr lang="ru-RU" dirty="0"/>
          </a:p>
        </p:txBody>
      </p:sp>
      <p:pic>
        <p:nvPicPr>
          <p:cNvPr id="7170" name="Picture 2" descr="http://www.positi.ru/upload/medialibrary/5ba/rei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4310" y="2818389"/>
            <a:ext cx="2790599" cy="2626447"/>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255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62546" y="637309"/>
            <a:ext cx="9384867" cy="6220691"/>
          </a:xfrm>
        </p:spPr>
        <p:txBody>
          <a:bodyPr>
            <a:normAutofit fontScale="92500" lnSpcReduction="10000"/>
          </a:bodyPr>
          <a:lstStyle/>
          <a:p>
            <a:pPr algn="just"/>
            <a:r>
              <a:rPr lang="ru-RU" sz="1900" dirty="0">
                <a:solidFill>
                  <a:schemeClr val="tx1"/>
                </a:solidFill>
                <a:latin typeface="Times New Roman" panose="02020603050405020304" pitchFamily="18" charset="0"/>
                <a:cs typeface="Times New Roman" panose="02020603050405020304" pitchFamily="18" charset="0"/>
              </a:rPr>
              <a:t>После того как международная торговля будет урегулирована, цены на одежду и продукты питания в Америке и Европе будут выровнены (точно так же, как вода в двух сообщающихся сосудах придет к общему уровню, как только будет удалена перегородка между ними). </a:t>
            </a:r>
            <a:endParaRPr lang="ru-RU" sz="1900"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sz="1900" b="1" dirty="0" smtClean="0">
                <a:solidFill>
                  <a:schemeClr val="tx2"/>
                </a:solidFill>
                <a:latin typeface="Times New Roman" panose="02020603050405020304" pitchFamily="18" charset="0"/>
                <a:cs typeface="Times New Roman" panose="02020603050405020304" pitchFamily="18" charset="0"/>
              </a:rPr>
              <a:t>Без </a:t>
            </a:r>
            <a:r>
              <a:rPr lang="ru-RU" sz="1900" b="1" dirty="0">
                <a:solidFill>
                  <a:schemeClr val="tx2"/>
                </a:solidFill>
                <a:latin typeface="Times New Roman" panose="02020603050405020304" pitchFamily="18" charset="0"/>
                <a:cs typeface="Times New Roman" panose="02020603050405020304" pitchFamily="18" charset="0"/>
              </a:rPr>
              <a:t>точных знаний относительно спроса и предложения нельзя определить, на каком именно уровне будут зафиксированы цены. </a:t>
            </a:r>
            <a:endParaRPr lang="ru-RU" sz="1900" b="1" dirty="0" smtClean="0">
              <a:solidFill>
                <a:schemeClr val="tx2"/>
              </a:solidFill>
              <a:latin typeface="Times New Roman" panose="02020603050405020304" pitchFamily="18" charset="0"/>
              <a:cs typeface="Times New Roman" panose="02020603050405020304" pitchFamily="18" charset="0"/>
            </a:endParaRPr>
          </a:p>
          <a:p>
            <a:pPr algn="just"/>
            <a:r>
              <a:rPr lang="ru-RU" sz="1900" dirty="0" smtClean="0">
                <a:solidFill>
                  <a:schemeClr val="tx1"/>
                </a:solidFill>
                <a:latin typeface="Times New Roman" panose="02020603050405020304" pitchFamily="18" charset="0"/>
                <a:cs typeface="Times New Roman" panose="02020603050405020304" pitchFamily="18" charset="0"/>
              </a:rPr>
              <a:t>Однако </a:t>
            </a:r>
            <a:r>
              <a:rPr lang="ru-RU" sz="1900" dirty="0">
                <a:solidFill>
                  <a:schemeClr val="tx1"/>
                </a:solidFill>
                <a:latin typeface="Times New Roman" panose="02020603050405020304" pitchFamily="18" charset="0"/>
                <a:cs typeface="Times New Roman" panose="02020603050405020304" pitchFamily="18" charset="0"/>
              </a:rPr>
              <a:t>с уверенностью можно сказать, что они установятся где-то между европейским уровнем цен (которые составляют 3/4 для соотношения цен продуктов питания к ценам на одежду) и американским уровнем цен (равным </a:t>
            </a:r>
            <a:r>
              <a:rPr lang="ru-RU" sz="1900" dirty="0" smtClean="0">
                <a:solidFill>
                  <a:schemeClr val="tx1"/>
                </a:solidFill>
                <a:latin typeface="Times New Roman" panose="02020603050405020304" pitchFamily="18" charset="0"/>
                <a:cs typeface="Times New Roman" panose="02020603050405020304" pitchFamily="18" charset="0"/>
              </a:rPr>
              <a:t>1/2). </a:t>
            </a:r>
          </a:p>
          <a:p>
            <a:pPr algn="just"/>
            <a:r>
              <a:rPr lang="ru-RU" sz="1900" dirty="0" smtClean="0">
                <a:solidFill>
                  <a:schemeClr val="tx1"/>
                </a:solidFill>
                <a:latin typeface="Times New Roman" panose="02020603050405020304" pitchFamily="18" charset="0"/>
                <a:cs typeface="Times New Roman" panose="02020603050405020304" pitchFamily="18" charset="0"/>
              </a:rPr>
              <a:t>Предположим</a:t>
            </a:r>
            <a:r>
              <a:rPr lang="ru-RU" sz="1900" dirty="0">
                <a:solidFill>
                  <a:schemeClr val="tx1"/>
                </a:solidFill>
                <a:latin typeface="Times New Roman" panose="02020603050405020304" pitchFamily="18" charset="0"/>
                <a:cs typeface="Times New Roman" panose="02020603050405020304" pitchFamily="18" charset="0"/>
              </a:rPr>
              <a:t>, окончательный уровень цен будет </a:t>
            </a:r>
            <a:r>
              <a:rPr lang="ru-RU" sz="1900" dirty="0" smtClean="0">
                <a:solidFill>
                  <a:schemeClr val="tx1"/>
                </a:solidFill>
                <a:latin typeface="Times New Roman" panose="02020603050405020304" pitchFamily="18" charset="0"/>
                <a:cs typeface="Times New Roman" panose="02020603050405020304" pitchFamily="18" charset="0"/>
              </a:rPr>
              <a:t>2/3, </a:t>
            </a:r>
            <a:r>
              <a:rPr lang="ru-RU" sz="1900" dirty="0">
                <a:solidFill>
                  <a:schemeClr val="tx1"/>
                </a:solidFill>
                <a:latin typeface="Times New Roman" panose="02020603050405020304" pitchFamily="18" charset="0"/>
                <a:cs typeface="Times New Roman" panose="02020603050405020304" pitchFamily="18" charset="0"/>
              </a:rPr>
              <a:t>т.е. 2 единицы одежды за 3 единицы продуктов питания. Для того чтобы не усложнять наши расчеты, мы будем измерять цены на товары в американских долларах и исходить из того, что цена на продукты питания при свободной торговле составляет 2 долл. за единицу, а цена на </a:t>
            </a:r>
            <a:r>
              <a:rPr lang="ru-RU" sz="1900" dirty="0" smtClean="0">
                <a:solidFill>
                  <a:schemeClr val="tx1"/>
                </a:solidFill>
                <a:latin typeface="Times New Roman" panose="02020603050405020304" pitchFamily="18" charset="0"/>
                <a:cs typeface="Times New Roman" panose="02020603050405020304" pitchFamily="18" charset="0"/>
              </a:rPr>
              <a:t>одежду - соответственно </a:t>
            </a:r>
            <a:r>
              <a:rPr lang="ru-RU" sz="1900" dirty="0">
                <a:solidFill>
                  <a:schemeClr val="tx1"/>
                </a:solidFill>
                <a:latin typeface="Times New Roman" panose="02020603050405020304" pitchFamily="18" charset="0"/>
                <a:cs typeface="Times New Roman" panose="02020603050405020304" pitchFamily="18" charset="0"/>
              </a:rPr>
              <a:t>3 долл. за единицу</a:t>
            </a:r>
            <a:r>
              <a:rPr lang="ru-RU" sz="1900" dirty="0" smtClean="0">
                <a:solidFill>
                  <a:schemeClr val="tx1"/>
                </a:solidFill>
                <a:latin typeface="Times New Roman" panose="02020603050405020304" pitchFamily="18" charset="0"/>
                <a:cs typeface="Times New Roman" panose="02020603050405020304" pitchFamily="18" charset="0"/>
              </a:rPr>
              <a:t>.</a:t>
            </a:r>
            <a:endParaRPr lang="ru-RU" sz="1900" dirty="0">
              <a:solidFill>
                <a:schemeClr val="tx1"/>
              </a:solidFill>
              <a:latin typeface="Times New Roman" panose="02020603050405020304" pitchFamily="18" charset="0"/>
              <a:cs typeface="Times New Roman" panose="02020603050405020304" pitchFamily="18" charset="0"/>
            </a:endParaRPr>
          </a:p>
          <a:p>
            <a:pPr algn="just"/>
            <a:r>
              <a:rPr lang="ru-RU" sz="1900" dirty="0">
                <a:solidFill>
                  <a:schemeClr val="tx1"/>
                </a:solidFill>
                <a:latin typeface="Times New Roman" panose="02020603050405020304" pitchFamily="18" charset="0"/>
                <a:cs typeface="Times New Roman" panose="02020603050405020304" pitchFamily="18" charset="0"/>
              </a:rPr>
              <a:t>В результате свободной торговли в указанных странах произойдет некоторое смещение акцентов в видах деятельности. </a:t>
            </a:r>
            <a:endParaRPr lang="ru-RU" sz="1900" dirty="0" smtClean="0">
              <a:solidFill>
                <a:schemeClr val="tx1"/>
              </a:solidFill>
              <a:latin typeface="Times New Roman" panose="02020603050405020304" pitchFamily="18" charset="0"/>
              <a:cs typeface="Times New Roman" panose="02020603050405020304" pitchFamily="18" charset="0"/>
            </a:endParaRPr>
          </a:p>
          <a:p>
            <a:pPr algn="just"/>
            <a:r>
              <a:rPr lang="ru-RU" sz="1900" dirty="0" smtClean="0">
                <a:solidFill>
                  <a:schemeClr val="tx1"/>
                </a:solidFill>
                <a:latin typeface="Times New Roman" panose="02020603050405020304" pitchFamily="18" charset="0"/>
                <a:cs typeface="Times New Roman" panose="02020603050405020304" pitchFamily="18" charset="0"/>
              </a:rPr>
              <a:t>Америка </a:t>
            </a:r>
            <a:r>
              <a:rPr lang="ru-RU" sz="1900" dirty="0">
                <a:solidFill>
                  <a:schemeClr val="tx1"/>
                </a:solidFill>
                <a:latin typeface="Times New Roman" panose="02020603050405020304" pitchFamily="18" charset="0"/>
                <a:cs typeface="Times New Roman" panose="02020603050405020304" pitchFamily="18" charset="0"/>
              </a:rPr>
              <a:t>высвободила ресурсы из производства одежды и сосредоточила основные усилия на производстве продуктов питания, в то время как Европа сократила сельскохозяйственный сектор и расширила производство одежды. </a:t>
            </a:r>
            <a:endParaRPr lang="ru-RU" sz="1900"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sz="1900" b="1" dirty="0" smtClean="0">
                <a:solidFill>
                  <a:schemeClr val="tx2"/>
                </a:solidFill>
                <a:latin typeface="Times New Roman" panose="02020603050405020304" pitchFamily="18" charset="0"/>
                <a:cs typeface="Times New Roman" panose="02020603050405020304" pitchFamily="18" charset="0"/>
              </a:rPr>
              <a:t>Под </a:t>
            </a:r>
            <a:r>
              <a:rPr lang="ru-RU" sz="1900" b="1" dirty="0">
                <a:solidFill>
                  <a:schemeClr val="tx2"/>
                </a:solidFill>
                <a:latin typeface="Times New Roman" panose="02020603050405020304" pitchFamily="18" charset="0"/>
                <a:cs typeface="Times New Roman" panose="02020603050405020304" pitchFamily="18" charset="0"/>
              </a:rPr>
              <a:t>влиянием свободной торговли страны смещают акцент в производстве в пользу тех областей, в которых они достигли сравнительного преимущества.</a:t>
            </a:r>
          </a:p>
          <a:p>
            <a:pPr algn="just"/>
            <a:endParaRPr lang="ru-RU" dirty="0"/>
          </a:p>
        </p:txBody>
      </p:sp>
    </p:spTree>
    <p:extLst>
      <p:ext uri="{BB962C8B-B14F-4D97-AF65-F5344CB8AC3E}">
        <p14:creationId xmlns:p14="http://schemas.microsoft.com/office/powerpoint/2010/main" val="2070512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14790" y="1870363"/>
            <a:ext cx="8820773" cy="4752110"/>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Америка в целом получает преимущества, так как издержки на импорт одежды меньше, чем на ее производство внутри страны.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Подобным </a:t>
            </a:r>
            <a:r>
              <a:rPr lang="ru-RU" dirty="0">
                <a:solidFill>
                  <a:schemeClr val="tx1"/>
                </a:solidFill>
                <a:latin typeface="Times New Roman" panose="02020603050405020304" pitchFamily="18" charset="0"/>
                <a:cs typeface="Times New Roman" panose="02020603050405020304" pitchFamily="18" charset="0"/>
              </a:rPr>
              <a:t>образом Европа получает выгоду от специализации на производстве одежды и потреблении продуктов питания иностранного производства, которые обходятся дешевле, чем продукты, произведенные европейскими компаниями</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Нам будет легче подсчитать выгоды от торговли, проанализировав их влияние на реальную заработную плату рабочего, измеряемую количеством благ, которые он может купить за деньги, заработанные за час.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 таблице затрат труда </a:t>
            </a:r>
            <a:r>
              <a:rPr lang="ru-RU" dirty="0">
                <a:solidFill>
                  <a:schemeClr val="tx1"/>
                </a:solidFill>
                <a:latin typeface="Times New Roman" panose="02020603050405020304" pitchFamily="18" charset="0"/>
                <a:cs typeface="Times New Roman" panose="02020603050405020304" pitchFamily="18" charset="0"/>
              </a:rPr>
              <a:t>показано, что реальная зарплата рабочих Америки и Европы после начала торговли выше, чем до установления торговых отношений.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Для </a:t>
            </a:r>
            <a:r>
              <a:rPr lang="ru-RU" dirty="0">
                <a:solidFill>
                  <a:schemeClr val="tx1"/>
                </a:solidFill>
                <a:latin typeface="Times New Roman" panose="02020603050405020304" pitchFamily="18" charset="0"/>
                <a:cs typeface="Times New Roman" panose="02020603050405020304" pitchFamily="18" charset="0"/>
              </a:rPr>
              <a:t>простоты предположим, что каждый рабочий покупает одну единицу одежды и одну единицу продуктов питания.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До </a:t>
            </a:r>
            <a:r>
              <a:rPr lang="ru-RU" b="1" dirty="0">
                <a:solidFill>
                  <a:schemeClr val="tx2"/>
                </a:solidFill>
                <a:latin typeface="Times New Roman" panose="02020603050405020304" pitchFamily="18" charset="0"/>
                <a:cs typeface="Times New Roman" panose="02020603050405020304" pitchFamily="18" charset="0"/>
              </a:rPr>
              <a:t>начала торговли </a:t>
            </a:r>
            <a:r>
              <a:rPr lang="ru-RU" dirty="0">
                <a:solidFill>
                  <a:schemeClr val="tx1"/>
                </a:solidFill>
                <a:latin typeface="Times New Roman" panose="02020603050405020304" pitchFamily="18" charset="0"/>
                <a:cs typeface="Times New Roman" panose="02020603050405020304" pitchFamily="18" charset="0"/>
              </a:rPr>
              <a:t>для совершения этих покупок американскому рабочему необходимо было отработать 3 часа, а </a:t>
            </a:r>
            <a:r>
              <a:rPr lang="ru-RU" dirty="0" smtClean="0">
                <a:solidFill>
                  <a:schemeClr val="tx1"/>
                </a:solidFill>
                <a:latin typeface="Times New Roman" panose="02020603050405020304" pitchFamily="18" charset="0"/>
                <a:cs typeface="Times New Roman" panose="02020603050405020304" pitchFamily="18" charset="0"/>
              </a:rPr>
              <a:t>европейскому - 7 </a:t>
            </a:r>
            <a:r>
              <a:rPr lang="ru-RU" dirty="0">
                <a:solidFill>
                  <a:schemeClr val="tx1"/>
                </a:solidFill>
                <a:latin typeface="Times New Roman" panose="02020603050405020304" pitchFamily="18" charset="0"/>
                <a:cs typeface="Times New Roman" panose="02020603050405020304" pitchFamily="18" charset="0"/>
              </a:rPr>
              <a:t>часов</a:t>
            </a:r>
            <a:r>
              <a:rPr lang="ru-RU" dirty="0" smtClean="0">
                <a:solidFill>
                  <a:schemeClr val="tx1"/>
                </a:solidFill>
                <a:latin typeface="Times New Roman" panose="02020603050405020304" pitchFamily="18" charset="0"/>
                <a:cs typeface="Times New Roman" panose="02020603050405020304" pitchFamily="18" charset="0"/>
              </a:rPr>
              <a:t>.</a:t>
            </a:r>
          </a:p>
          <a:p>
            <a:pPr algn="just"/>
            <a:endParaRPr lang="ru-RU" dirty="0">
              <a:solidFill>
                <a:schemeClr val="tx1"/>
              </a:solidFill>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121592" y="492626"/>
            <a:ext cx="10807171"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000" b="1" dirty="0" smtClean="0">
                <a:solidFill>
                  <a:schemeClr val="tx2"/>
                </a:solidFill>
                <a:effectLst>
                  <a:outerShdw blurRad="38100" dist="38100" dir="2700000" algn="tl">
                    <a:srgbClr val="000000">
                      <a:alpha val="43137"/>
                    </a:srgbClr>
                  </a:outerShdw>
                </a:effectLst>
              </a:rPr>
              <a:t>Экономические выгоды от торговли</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sp>
        <p:nvSpPr>
          <p:cNvPr id="5" name="Прямоугольник 4"/>
          <p:cNvSpPr/>
          <p:nvPr/>
        </p:nvSpPr>
        <p:spPr>
          <a:xfrm>
            <a:off x="2479964" y="1229792"/>
            <a:ext cx="8617527" cy="369332"/>
          </a:xfrm>
          <a:prstGeom prst="rect">
            <a:avLst/>
          </a:prstGeom>
        </p:spPr>
        <p:txBody>
          <a:bodyPr wrap="square">
            <a:spAutoFit/>
          </a:bodyPr>
          <a:lstStyle/>
          <a:p>
            <a:r>
              <a:rPr lang="ru-RU" b="1" i="0" u="none" strike="noStrike" baseline="0" dirty="0" smtClean="0">
                <a:solidFill>
                  <a:schemeClr val="tx2"/>
                </a:solidFill>
                <a:latin typeface="Times New Roman" panose="02020603050405020304" pitchFamily="18" charset="0"/>
              </a:rPr>
              <a:t>Каковы экономические последствия перехода к открытой торговле двух стран? </a:t>
            </a:r>
            <a:endParaRPr lang="ru-RU" b="1" dirty="0">
              <a:solidFill>
                <a:schemeClr val="tx2"/>
              </a:solidFill>
            </a:endParaRPr>
          </a:p>
        </p:txBody>
      </p:sp>
    </p:spTree>
    <p:extLst>
      <p:ext uri="{BB962C8B-B14F-4D97-AF65-F5344CB8AC3E}">
        <p14:creationId xmlns:p14="http://schemas.microsoft.com/office/powerpoint/2010/main" val="3768147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65565" y="858982"/>
            <a:ext cx="10252362" cy="5638800"/>
          </a:xfrm>
        </p:spPr>
        <p:txBody>
          <a:bodyPr>
            <a:normAutofit lnSpcReduction="10000"/>
          </a:bodyPr>
          <a:lstStyle/>
          <a:p>
            <a:endParaRPr lang="ru-RU" dirty="0" smtClean="0"/>
          </a:p>
          <a:p>
            <a:pPr algn="just"/>
            <a:r>
              <a:rPr lang="ru-RU" b="1" dirty="0">
                <a:solidFill>
                  <a:schemeClr val="tx2"/>
                </a:solidFill>
                <a:latin typeface="Times New Roman" panose="02020603050405020304" pitchFamily="18" charset="0"/>
                <a:cs typeface="Times New Roman" panose="02020603050405020304" pitchFamily="18" charset="0"/>
              </a:rPr>
              <a:t>После начала торговли</a:t>
            </a:r>
            <a:r>
              <a:rPr lang="ru-RU" dirty="0">
                <a:solidFill>
                  <a:schemeClr val="tx1"/>
                </a:solidFill>
                <a:latin typeface="Times New Roman" panose="02020603050405020304" pitchFamily="18" charset="0"/>
                <a:cs typeface="Times New Roman" panose="02020603050405020304" pitchFamily="18" charset="0"/>
              </a:rPr>
              <a:t>, как мы видели, цена на одежду составляет 3 долл. за единицу товара, а на продукты питания — 2 долл. за единицу товара.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Американскому </a:t>
            </a:r>
            <a:r>
              <a:rPr lang="ru-RU" dirty="0">
                <a:solidFill>
                  <a:schemeClr val="tx1"/>
                </a:solidFill>
                <a:latin typeface="Times New Roman" panose="02020603050405020304" pitchFamily="18" charset="0"/>
                <a:cs typeface="Times New Roman" panose="02020603050405020304" pitchFamily="18" charset="0"/>
              </a:rPr>
              <a:t>рабочему по-прежнему требуется отработать </a:t>
            </a:r>
            <a:r>
              <a:rPr lang="ru-RU" dirty="0" smtClean="0">
                <a:solidFill>
                  <a:schemeClr val="tx1"/>
                </a:solidFill>
                <a:latin typeface="Times New Roman" panose="02020603050405020304" pitchFamily="18" charset="0"/>
                <a:cs typeface="Times New Roman" panose="02020603050405020304" pitchFamily="18" charset="0"/>
              </a:rPr>
              <a:t>1 </a:t>
            </a:r>
            <a:r>
              <a:rPr lang="ru-RU" dirty="0">
                <a:solidFill>
                  <a:schemeClr val="tx1"/>
                </a:solidFill>
                <a:latin typeface="Times New Roman" panose="02020603050405020304" pitchFamily="18" charset="0"/>
                <a:cs typeface="Times New Roman" panose="02020603050405020304" pitchFamily="18" charset="0"/>
              </a:rPr>
              <a:t>час, чтобы купить единицу продуктов питания, однако при ценовом соотношении 2 к 3 ему достаточно поработать только полтора часа, чтобы обеспечить достаточный выпуск, который смог бы позволить ему приобрести единицу европейской одежды.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Таким </a:t>
            </a:r>
            <a:r>
              <a:rPr lang="ru-RU" dirty="0">
                <a:solidFill>
                  <a:schemeClr val="tx1"/>
                </a:solidFill>
                <a:latin typeface="Times New Roman" panose="02020603050405020304" pitchFamily="18" charset="0"/>
                <a:cs typeface="Times New Roman" panose="02020603050405020304" pitchFamily="18" charset="0"/>
              </a:rPr>
              <a:t>образом, потребительская корзинка в условиях торговли стоит американскому рабочему два с половиной часа, что отражает </a:t>
            </a:r>
            <a:r>
              <a:rPr lang="ru-RU" b="1" dirty="0">
                <a:solidFill>
                  <a:schemeClr val="tx2"/>
                </a:solidFill>
                <a:latin typeface="Times New Roman" panose="02020603050405020304" pitchFamily="18" charset="0"/>
                <a:cs typeface="Times New Roman" panose="02020603050405020304" pitchFamily="18" charset="0"/>
              </a:rPr>
              <a:t>20%-</a:t>
            </a:r>
            <a:r>
              <a:rPr lang="ru-RU" b="1" dirty="0" err="1">
                <a:solidFill>
                  <a:schemeClr val="tx2"/>
                </a:solidFill>
                <a:latin typeface="Times New Roman" panose="02020603050405020304" pitchFamily="18" charset="0"/>
                <a:cs typeface="Times New Roman" panose="02020603050405020304" pitchFamily="18" charset="0"/>
              </a:rPr>
              <a:t>ное</a:t>
            </a:r>
            <a:r>
              <a:rPr lang="ru-RU" b="1" dirty="0">
                <a:solidFill>
                  <a:schemeClr val="tx2"/>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повышение его реальной заработной платы</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Для </a:t>
            </a:r>
            <a:r>
              <a:rPr lang="ru-RU" dirty="0">
                <a:solidFill>
                  <a:schemeClr val="tx1"/>
                </a:solidFill>
                <a:latin typeface="Times New Roman" panose="02020603050405020304" pitchFamily="18" charset="0"/>
                <a:cs typeface="Times New Roman" panose="02020603050405020304" pitchFamily="18" charset="0"/>
              </a:rPr>
              <a:t>европейского рабочего единица одежды, как и ранее, стоит 4 часа труда при свободной торговле, потому что одежда производится в его стране</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Однако для того, чтобы получить единицу продуктов питания, ему необходимо произвести только </a:t>
            </a:r>
            <a:r>
              <a:rPr lang="ru-RU"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2/3 </a:t>
            </a:r>
            <a:r>
              <a:rPr lang="ru-RU" dirty="0" smtClean="0">
                <a:solidFill>
                  <a:schemeClr val="tx1"/>
                </a:solidFill>
                <a:latin typeface="Times New Roman" panose="02020603050405020304" pitchFamily="18" charset="0"/>
                <a:cs typeface="Times New Roman" panose="02020603050405020304" pitchFamily="18" charset="0"/>
              </a:rPr>
              <a:t>единицы </a:t>
            </a:r>
            <a:r>
              <a:rPr lang="ru-RU" dirty="0">
                <a:solidFill>
                  <a:schemeClr val="tx1"/>
                </a:solidFill>
                <a:latin typeface="Times New Roman" panose="02020603050405020304" pitchFamily="18" charset="0"/>
                <a:cs typeface="Times New Roman" panose="02020603050405020304" pitchFamily="18" charset="0"/>
              </a:rPr>
              <a:t>одежды (т.е</a:t>
            </a:r>
            <a:r>
              <a:rPr lang="ru-RU"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 2/3</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х 4 часа труда), после чего обменять </a:t>
            </a:r>
            <a:r>
              <a:rPr lang="ru-RU" dirty="0" smtClean="0">
                <a:solidFill>
                  <a:schemeClr val="tx1"/>
                </a:solidFill>
                <a:latin typeface="Times New Roman" panose="02020603050405020304" pitchFamily="18" charset="0"/>
                <a:cs typeface="Times New Roman" panose="02020603050405020304" pitchFamily="18" charset="0"/>
              </a:rPr>
              <a:t>эти </a:t>
            </a:r>
            <a:r>
              <a:rPr lang="en-US" dirty="0" smtClean="0">
                <a:solidFill>
                  <a:schemeClr val="tx1"/>
                </a:solidFill>
                <a:latin typeface="Times New Roman" panose="02020603050405020304" pitchFamily="18" charset="0"/>
                <a:cs typeface="Times New Roman" panose="02020603050405020304" pitchFamily="18" charset="0"/>
              </a:rPr>
              <a:t>2/3</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единицы одежды на одну единицу продуктов питания американского производства.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Всего</a:t>
            </a:r>
            <a:r>
              <a:rPr lang="ru-RU" dirty="0">
                <a:solidFill>
                  <a:schemeClr val="tx1"/>
                </a:solidFill>
                <a:latin typeface="Times New Roman" panose="02020603050405020304" pitchFamily="18" charset="0"/>
                <a:cs typeface="Times New Roman" panose="02020603050405020304" pitchFamily="18" charset="0"/>
              </a:rPr>
              <a:t>, чтобы наполнить потребительскую корзинку, необходимо такое количество европейского труда, которое определяется по следующей формуле: 4 + 2 </a:t>
            </a:r>
            <a:r>
              <a:rPr lang="ru-RU" baseline="30000" dirty="0">
                <a:solidFill>
                  <a:schemeClr val="tx1"/>
                </a:solidFill>
                <a:latin typeface="Times New Roman" panose="02020603050405020304" pitchFamily="18" charset="0"/>
                <a:cs typeface="Times New Roman" panose="02020603050405020304" pitchFamily="18" charset="0"/>
              </a:rPr>
              <a:t>2</a:t>
            </a:r>
            <a:r>
              <a:rPr lang="ru-RU" dirty="0">
                <a:solidFill>
                  <a:schemeClr val="tx1"/>
                </a:solidFill>
                <a:latin typeface="Times New Roman" panose="02020603050405020304" pitchFamily="18" charset="0"/>
                <a:cs typeface="Times New Roman" panose="02020603050405020304" pitchFamily="18" charset="0"/>
              </a:rPr>
              <a:t>/</a:t>
            </a:r>
            <a:r>
              <a:rPr lang="ru-RU" baseline="-25000" dirty="0">
                <a:solidFill>
                  <a:schemeClr val="tx1"/>
                </a:solidFill>
                <a:latin typeface="Times New Roman" panose="02020603050405020304" pitchFamily="18" charset="0"/>
                <a:cs typeface="Times New Roman" panose="02020603050405020304" pitchFamily="18" charset="0"/>
              </a:rPr>
              <a:t>3</a:t>
            </a:r>
            <a:r>
              <a:rPr lang="ru-RU" dirty="0">
                <a:solidFill>
                  <a:schemeClr val="tx1"/>
                </a:solidFill>
                <a:latin typeface="Times New Roman" panose="02020603050405020304" pitchFamily="18" charset="0"/>
                <a:cs typeface="Times New Roman" panose="02020603050405020304" pitchFamily="18" charset="0"/>
              </a:rPr>
              <a:t> = 6 </a:t>
            </a:r>
            <a:r>
              <a:rPr lang="ru-RU" baseline="30000" dirty="0">
                <a:solidFill>
                  <a:schemeClr val="tx1"/>
                </a:solidFill>
                <a:latin typeface="Times New Roman" panose="02020603050405020304" pitchFamily="18" charset="0"/>
                <a:cs typeface="Times New Roman" panose="02020603050405020304" pitchFamily="18" charset="0"/>
              </a:rPr>
              <a:t>2</a:t>
            </a:r>
            <a:r>
              <a:rPr lang="ru-RU" dirty="0">
                <a:solidFill>
                  <a:schemeClr val="tx1"/>
                </a:solidFill>
                <a:latin typeface="Times New Roman" panose="02020603050405020304" pitchFamily="18" charset="0"/>
                <a:cs typeface="Times New Roman" panose="02020603050405020304" pitchFamily="18" charset="0"/>
              </a:rPr>
              <a:t>/</a:t>
            </a:r>
            <a:r>
              <a:rPr lang="ru-RU" baseline="-25000" dirty="0">
                <a:solidFill>
                  <a:schemeClr val="tx1"/>
                </a:solidFill>
                <a:latin typeface="Times New Roman" panose="02020603050405020304" pitchFamily="18" charset="0"/>
                <a:cs typeface="Times New Roman" panose="02020603050405020304" pitchFamily="18" charset="0"/>
              </a:rPr>
              <a:t>3</a:t>
            </a:r>
            <a:r>
              <a:rPr lang="ru-RU" dirty="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Это </a:t>
            </a:r>
            <a:r>
              <a:rPr lang="ru-RU" dirty="0">
                <a:solidFill>
                  <a:schemeClr val="tx1"/>
                </a:solidFill>
                <a:latin typeface="Times New Roman" panose="02020603050405020304" pitchFamily="18" charset="0"/>
                <a:cs typeface="Times New Roman" panose="02020603050405020304" pitchFamily="18" charset="0"/>
              </a:rPr>
              <a:t>количество отражает </a:t>
            </a:r>
            <a:r>
              <a:rPr lang="ru-RU" b="1" dirty="0">
                <a:solidFill>
                  <a:schemeClr val="tx2"/>
                </a:solidFill>
                <a:latin typeface="Times New Roman" panose="02020603050405020304" pitchFamily="18" charset="0"/>
                <a:cs typeface="Times New Roman" panose="02020603050405020304" pitchFamily="18" charset="0"/>
              </a:rPr>
              <a:t>5%-</a:t>
            </a:r>
            <a:r>
              <a:rPr lang="ru-RU" b="1" dirty="0" err="1">
                <a:solidFill>
                  <a:schemeClr val="tx2"/>
                </a:solidFill>
                <a:latin typeface="Times New Roman" panose="02020603050405020304" pitchFamily="18" charset="0"/>
                <a:cs typeface="Times New Roman" panose="02020603050405020304" pitchFamily="18" charset="0"/>
              </a:rPr>
              <a:t>ное</a:t>
            </a:r>
            <a:r>
              <a:rPr lang="ru-RU" b="1" dirty="0">
                <a:solidFill>
                  <a:schemeClr val="tx2"/>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повышение реальной заработной платы по сравнению с ситуацией, не предусматривающей торговые отношения</a:t>
            </a:r>
            <a:r>
              <a:rPr lang="ru-RU" dirty="0" smtClean="0">
                <a:solidFill>
                  <a:schemeClr val="tx1"/>
                </a:solidFill>
                <a:latin typeface="Times New Roman" panose="02020603050405020304" pitchFamily="18" charset="0"/>
                <a:cs typeface="Times New Roman" panose="02020603050405020304" pitchFamily="18" charset="0"/>
              </a:rPr>
              <a:t>.</a:t>
            </a:r>
          </a:p>
          <a:p>
            <a:pPr algn="just"/>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942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6727" y="1551709"/>
            <a:ext cx="9628909" cy="2031325"/>
          </a:xfrm>
          <a:prstGeom prst="rect">
            <a:avLst/>
          </a:prstGeom>
          <a:noFill/>
          <a:ln w="57150">
            <a:solidFill>
              <a:schemeClr val="tx2"/>
            </a:solidFill>
          </a:ln>
        </p:spPr>
        <p:txBody>
          <a:bodyPr wrap="square" rtlCol="0">
            <a:spAutoFit/>
          </a:bodyPr>
          <a:lstStyle/>
          <a:p>
            <a:pPr algn="just"/>
            <a:r>
              <a:rPr lang="ru-RU" dirty="0" smtClean="0">
                <a:latin typeface="Times New Roman" panose="02020603050405020304" pitchFamily="18" charset="0"/>
                <a:cs typeface="Times New Roman" panose="02020603050405020304" pitchFamily="18" charset="0"/>
              </a:rPr>
              <a:t>Когда страны сосредоточивают свои усилия на областях, в которых они обладают сравнительным преимуществом, от этого выигрывают все. </a:t>
            </a:r>
          </a:p>
          <a:p>
            <a:pPr algn="just"/>
            <a:r>
              <a:rPr lang="ru-RU" dirty="0" smtClean="0">
                <a:latin typeface="Times New Roman" panose="02020603050405020304" pitchFamily="18" charset="0"/>
                <a:cs typeface="Times New Roman" panose="02020603050405020304" pitchFamily="18" charset="0"/>
              </a:rPr>
              <a:t>По сравнению с состоянием отсутствия торговли каждый регион может получить большее количество потребительских товаров за одно и то же количество труда, если он специализируется в областях, в которых достигнуты сравнительные преимущества, и продает свою собственную продукцию в обмен на товары, производство которых не имеет благоприятных условий.</a:t>
            </a:r>
          </a:p>
        </p:txBody>
      </p:sp>
      <p:sp>
        <p:nvSpPr>
          <p:cNvPr id="6" name="TextBox 5"/>
          <p:cNvSpPr txBox="1"/>
          <p:nvPr/>
        </p:nvSpPr>
        <p:spPr>
          <a:xfrm>
            <a:off x="1717964" y="738986"/>
            <a:ext cx="2687782" cy="461665"/>
          </a:xfrm>
          <a:prstGeom prst="rect">
            <a:avLst/>
          </a:prstGeom>
          <a:noFill/>
        </p:spPr>
        <p:txBody>
          <a:bodyPr wrap="square" rtlCol="0">
            <a:spAutoFit/>
          </a:bodyPr>
          <a:lstStyle/>
          <a:p>
            <a:r>
              <a:rPr lang="ru-RU" sz="2400" b="1" dirty="0" smtClean="0">
                <a:solidFill>
                  <a:schemeClr val="tx2"/>
                </a:solidFill>
                <a:latin typeface="Times New Roman" panose="02020603050405020304" pitchFamily="18" charset="0"/>
                <a:cs typeface="Times New Roman" panose="02020603050405020304" pitchFamily="18" charset="0"/>
              </a:rPr>
              <a:t>ИТОГ:</a:t>
            </a:r>
            <a:endParaRPr lang="ru-RU" sz="24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499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06085" y="2493819"/>
            <a:ext cx="8915400" cy="3777622"/>
          </a:xfrm>
        </p:spPr>
        <p:txBody>
          <a:bodyPr/>
          <a:lstStyle/>
          <a:p>
            <a:r>
              <a:rPr lang="ru-RU" dirty="0">
                <a:solidFill>
                  <a:schemeClr val="tx1"/>
                </a:solidFill>
                <a:latin typeface="Times New Roman" panose="02020603050405020304" pitchFamily="18" charset="0"/>
                <a:cs typeface="Times New Roman" panose="02020603050405020304" pitchFamily="18" charset="0"/>
              </a:rPr>
              <a:t>Для того чтобы расширить анализ сравнительного преимущества, следует вспомнить, что такое </a:t>
            </a:r>
            <a:r>
              <a:rPr lang="ru-RU" b="1" dirty="0">
                <a:solidFill>
                  <a:schemeClr val="tx2"/>
                </a:solidFill>
                <a:latin typeface="Times New Roman" panose="02020603050405020304" pitchFamily="18" charset="0"/>
                <a:cs typeface="Times New Roman" panose="02020603050405020304" pitchFamily="18" charset="0"/>
              </a:rPr>
              <a:t>граница производственных возможностей </a:t>
            </a:r>
            <a:r>
              <a:rPr lang="ru-RU" dirty="0">
                <a:solidFill>
                  <a:schemeClr val="tx1"/>
                </a:solidFill>
                <a:latin typeface="Times New Roman" panose="02020603050405020304" pitchFamily="18" charset="0"/>
                <a:cs typeface="Times New Roman" panose="02020603050405020304" pitchFamily="18" charset="0"/>
              </a:rPr>
              <a:t>(ГПВ). </a:t>
            </a:r>
            <a:endParaRPr lang="ru-RU" dirty="0" smtClean="0">
              <a:solidFill>
                <a:schemeClr val="tx1"/>
              </a:solidFill>
              <a:latin typeface="Times New Roman" panose="02020603050405020304" pitchFamily="18" charset="0"/>
              <a:cs typeface="Times New Roman" panose="02020603050405020304" pitchFamily="18" charset="0"/>
            </a:endParaRPr>
          </a:p>
          <a:p>
            <a:r>
              <a:rPr lang="ru-RU" dirty="0" smtClean="0">
                <a:solidFill>
                  <a:schemeClr val="tx1"/>
                </a:solidFill>
                <a:latin typeface="Times New Roman" panose="02020603050405020304" pitchFamily="18" charset="0"/>
                <a:cs typeface="Times New Roman" panose="02020603050405020304" pitchFamily="18" charset="0"/>
              </a:rPr>
              <a:t>При </a:t>
            </a:r>
            <a:r>
              <a:rPr lang="ru-RU" dirty="0">
                <a:solidFill>
                  <a:schemeClr val="tx1"/>
                </a:solidFill>
                <a:latin typeface="Times New Roman" panose="02020603050405020304" pitchFamily="18" charset="0"/>
                <a:cs typeface="Times New Roman" panose="02020603050405020304" pitchFamily="18" charset="0"/>
              </a:rPr>
              <a:t>этом наш числовой пример также будет основан на издержках труда, однако данная теория остается справедлива и в случае международной конкуренции при использовании множества разнообразных факторов производства</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a:solidFill>
                  <a:schemeClr val="tx1"/>
                </a:solidFill>
                <a:latin typeface="Times New Roman" panose="02020603050405020304" pitchFamily="18" charset="0"/>
                <a:cs typeface="Times New Roman" panose="02020603050405020304" pitchFamily="18" charset="0"/>
              </a:rPr>
              <a:t>Подробно понятие "</a:t>
            </a:r>
            <a:r>
              <a:rPr lang="ru-RU" b="1" dirty="0">
                <a:solidFill>
                  <a:schemeClr val="tx2"/>
                </a:solidFill>
                <a:latin typeface="Times New Roman" panose="02020603050405020304" pitchFamily="18" charset="0"/>
                <a:cs typeface="Times New Roman" panose="02020603050405020304" pitchFamily="18" charset="0"/>
              </a:rPr>
              <a:t>границы производственных возможностей</a:t>
            </a:r>
            <a:r>
              <a:rPr lang="ru-RU" dirty="0">
                <a:solidFill>
                  <a:schemeClr val="tx1"/>
                </a:solidFill>
                <a:latin typeface="Times New Roman" panose="02020603050405020304" pitchFamily="18" charset="0"/>
                <a:cs typeface="Times New Roman" panose="02020603050405020304" pitchFamily="18" charset="0"/>
              </a:rPr>
              <a:t>" (ГПВ) мы рассматривали на лекции «</a:t>
            </a:r>
            <a:r>
              <a:rPr lang="ru-RU" b="1" dirty="0">
                <a:solidFill>
                  <a:schemeClr val="tx2"/>
                </a:solidFill>
                <a:latin typeface="Times New Roman" panose="02020603050405020304" pitchFamily="18" charset="0"/>
                <a:cs typeface="Times New Roman" panose="02020603050405020304" pitchFamily="18" charset="0"/>
              </a:rPr>
              <a:t>Основы экономики</a:t>
            </a:r>
            <a:r>
              <a:rPr lang="ru-RU" dirty="0">
                <a:solidFill>
                  <a:schemeClr val="tx1"/>
                </a:solidFill>
                <a:latin typeface="Times New Roman" panose="02020603050405020304" pitchFamily="18" charset="0"/>
                <a:cs typeface="Times New Roman" panose="02020603050405020304" pitchFamily="18" charset="0"/>
              </a:rPr>
              <a:t>», где указывали различные комбинации товаров, которые могут быть произведены в той или иной стране при наличии тех или иных ресурсов и технологий.</a:t>
            </a:r>
          </a:p>
          <a:p>
            <a:pPr algn="just"/>
            <a:r>
              <a:rPr lang="ru-RU" dirty="0">
                <a:solidFill>
                  <a:schemeClr val="tx1"/>
                </a:solidFill>
                <a:latin typeface="Times New Roman" panose="02020603050405020304" pitchFamily="18" charset="0"/>
                <a:cs typeface="Times New Roman" panose="02020603050405020304" pitchFamily="18" charset="0"/>
              </a:rPr>
              <a:t> Используя данные о производстве, приведенные в таблице затрат труда, и исходя из предположения, что и Америка и Европа имеют по 600 единиц труда, мы легко сможем вывести границу производственных возможностей для каждого региона. </a:t>
            </a:r>
          </a:p>
          <a:p>
            <a:endParaRPr lang="ru-RU" dirty="0">
              <a:solidFill>
                <a:schemeClr val="tx1"/>
              </a:solidFill>
              <a:latin typeface="Times New Roman" panose="02020603050405020304" pitchFamily="18" charset="0"/>
              <a:cs typeface="Times New Roman" panose="02020603050405020304" pitchFamily="18" charset="0"/>
            </a:endParaRPr>
          </a:p>
          <a:p>
            <a:endParaRPr lang="ru-RU" dirty="0"/>
          </a:p>
        </p:txBody>
      </p:sp>
      <p:sp>
        <p:nvSpPr>
          <p:cNvPr id="4" name="Заголовок 1"/>
          <p:cNvSpPr>
            <a:spLocks noGrp="1"/>
          </p:cNvSpPr>
          <p:nvPr>
            <p:ph type="title"/>
          </p:nvPr>
        </p:nvSpPr>
        <p:spPr>
          <a:xfrm>
            <a:off x="987188" y="611182"/>
            <a:ext cx="11204812" cy="921832"/>
          </a:xfrm>
        </p:spPr>
        <p:txBody>
          <a:bodyPr>
            <a:noAutofit/>
          </a:bodyPr>
          <a:lstStyle/>
          <a:p>
            <a:pPr algn="ctr"/>
            <a:r>
              <a:rPr lang="ru-RU" sz="3400" b="1" dirty="0" smtClean="0">
                <a:solidFill>
                  <a:schemeClr val="tx2"/>
                </a:solidFill>
                <a:effectLst>
                  <a:outerShdw blurRad="38100" dist="38100" dir="2700000" algn="tl">
                    <a:srgbClr val="000000">
                      <a:alpha val="43137"/>
                    </a:srgbClr>
                  </a:outerShdw>
                </a:effectLst>
              </a:rPr>
              <a:t>ГРАФИЧЕСКИЙ АНАЛИЗ СРАВНИТЕЛЬНОГО ПРЕИМУЩЕСТВА.</a:t>
            </a:r>
            <a:endParaRPr lang="ru-RU" sz="34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88338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957995" y="56393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400" b="1" smtClean="0">
                <a:solidFill>
                  <a:schemeClr val="tx2"/>
                </a:solidFill>
                <a:effectLst>
                  <a:outerShdw blurRad="38100" dist="38100" dir="2700000" algn="tl">
                    <a:srgbClr val="000000">
                      <a:alpha val="43137"/>
                    </a:srgbClr>
                  </a:outerShdw>
                </a:effectLst>
              </a:rPr>
              <a:t>Об авторах.</a:t>
            </a:r>
            <a:endParaRPr lang="ru-RU" sz="4400" b="1" dirty="0">
              <a:solidFill>
                <a:schemeClr val="tx2"/>
              </a:solidFill>
              <a:effectLst>
                <a:outerShdw blurRad="38100" dist="38100" dir="2700000" algn="tl">
                  <a:srgbClr val="000000">
                    <a:alpha val="43137"/>
                  </a:srgbClr>
                </a:outerShdw>
              </a:effectLst>
            </a:endParaRPr>
          </a:p>
        </p:txBody>
      </p:sp>
      <p:sp>
        <p:nvSpPr>
          <p:cNvPr id="6" name="Прямоугольник 5"/>
          <p:cNvSpPr/>
          <p:nvPr/>
        </p:nvSpPr>
        <p:spPr>
          <a:xfrm>
            <a:off x="5158854" y="1631920"/>
            <a:ext cx="6920548" cy="2616101"/>
          </a:xfrm>
          <a:prstGeom prst="rect">
            <a:avLst/>
          </a:prstGeom>
        </p:spPr>
        <p:txBody>
          <a:bodyPr wrap="square">
            <a:spAutoFit/>
          </a:bodyPr>
          <a:lstStyle/>
          <a:p>
            <a:pPr algn="just"/>
            <a:r>
              <a:rPr lang="ru-RU" sz="2400" b="1" dirty="0" smtClean="0">
                <a:solidFill>
                  <a:schemeClr val="tx2"/>
                </a:solidFill>
                <a:latin typeface="Times New Roman" panose="02020603050405020304" pitchFamily="18" charset="0"/>
                <a:cs typeface="Times New Roman" panose="02020603050405020304" pitchFamily="18" charset="0"/>
              </a:rPr>
              <a:t>Пол Энтони </a:t>
            </a:r>
            <a:r>
              <a:rPr lang="ru-RU" sz="2400" b="1" dirty="0" err="1" smtClean="0">
                <a:solidFill>
                  <a:schemeClr val="tx2"/>
                </a:solidFill>
                <a:latin typeface="Times New Roman" panose="02020603050405020304" pitchFamily="18" charset="0"/>
                <a:cs typeface="Times New Roman" panose="02020603050405020304" pitchFamily="18" charset="0"/>
              </a:rPr>
              <a:t>Самуэльсон</a:t>
            </a:r>
            <a:endParaRPr lang="en-US" sz="2400" b="1" dirty="0" smtClean="0">
              <a:solidFill>
                <a:schemeClr val="tx2"/>
              </a:solidFill>
              <a:latin typeface="Times New Roman" panose="02020603050405020304" pitchFamily="18" charset="0"/>
              <a:cs typeface="Times New Roman" panose="02020603050405020304" pitchFamily="18" charset="0"/>
            </a:endParaRPr>
          </a:p>
          <a:p>
            <a:pPr algn="just"/>
            <a:r>
              <a:rPr lang="ru-RU" sz="2000" b="1" dirty="0" smtClean="0">
                <a:solidFill>
                  <a:schemeClr val="tx2"/>
                </a:solidFill>
                <a:latin typeface="Times New Roman" panose="02020603050405020304" pitchFamily="18" charset="0"/>
                <a:cs typeface="Times New Roman" panose="02020603050405020304" pitchFamily="18" charset="0"/>
              </a:rPr>
              <a:t> </a:t>
            </a:r>
            <a:endParaRPr lang="en-US" sz="2000" b="1" dirty="0" smtClean="0">
              <a:solidFill>
                <a:schemeClr val="tx2"/>
              </a:solidFill>
              <a:latin typeface="Times New Roman" panose="02020603050405020304" pitchFamily="18" charset="0"/>
              <a:cs typeface="Times New Roman" panose="02020603050405020304" pitchFamily="18" charset="0"/>
            </a:endParaRPr>
          </a:p>
          <a:p>
            <a:pPr algn="just"/>
            <a:r>
              <a:rPr lang="ru-RU" sz="1900" dirty="0" smtClean="0">
                <a:latin typeface="Times New Roman" panose="02020603050405020304" pitchFamily="18" charset="0"/>
                <a:cs typeface="Times New Roman" panose="02020603050405020304" pitchFamily="18" charset="0"/>
              </a:rPr>
              <a:t>(15.05. 1915— 13.12.2009)</a:t>
            </a:r>
            <a:endParaRPr lang="en-US" sz="1900" dirty="0" smtClean="0">
              <a:latin typeface="Times New Roman" panose="02020603050405020304" pitchFamily="18" charset="0"/>
              <a:cs typeface="Times New Roman" panose="02020603050405020304" pitchFamily="18" charset="0"/>
            </a:endParaRPr>
          </a:p>
          <a:p>
            <a:pPr algn="just"/>
            <a:r>
              <a:rPr lang="ru-RU" sz="1900" dirty="0" smtClean="0">
                <a:latin typeface="Times New Roman" panose="02020603050405020304" pitchFamily="18" charset="0"/>
                <a:cs typeface="Times New Roman" panose="02020603050405020304" pitchFamily="18" charset="0"/>
              </a:rPr>
              <a:t>выдающийся американский экономист, лауреат Нобелевской премии по экономике (1970) «за научную работу, развившую статическую и динамическую экономическую теорию и внесшую вклад в повышение общего уровня анализа в области экономической науки».</a:t>
            </a:r>
            <a:endParaRPr lang="ru-RU" sz="1900" dirty="0">
              <a:latin typeface="Times New Roman" panose="02020603050405020304" pitchFamily="18" charset="0"/>
              <a:cs typeface="Times New Roman" panose="02020603050405020304" pitchFamily="18" charset="0"/>
            </a:endParaRPr>
          </a:p>
        </p:txBody>
      </p:sp>
      <p:sp>
        <p:nvSpPr>
          <p:cNvPr id="8" name="Прямоугольник 7"/>
          <p:cNvSpPr/>
          <p:nvPr/>
        </p:nvSpPr>
        <p:spPr>
          <a:xfrm>
            <a:off x="5158854" y="4248021"/>
            <a:ext cx="6920548" cy="2923877"/>
          </a:xfrm>
          <a:prstGeom prst="rect">
            <a:avLst/>
          </a:prstGeom>
        </p:spPr>
        <p:txBody>
          <a:bodyPr wrap="square">
            <a:spAutoFit/>
          </a:bodyPr>
          <a:lstStyle/>
          <a:p>
            <a:r>
              <a:rPr lang="ru-RU" sz="2400" b="1" dirty="0" smtClean="0">
                <a:solidFill>
                  <a:schemeClr val="tx2"/>
                </a:solidFill>
                <a:latin typeface="Times New Roman" panose="02020603050405020304" pitchFamily="18" charset="0"/>
                <a:cs typeface="Times New Roman" panose="02020603050405020304" pitchFamily="18" charset="0"/>
              </a:rPr>
              <a:t>Уильям </a:t>
            </a:r>
            <a:r>
              <a:rPr lang="ru-RU" sz="2400" b="1" dirty="0" err="1" smtClean="0">
                <a:solidFill>
                  <a:schemeClr val="tx2"/>
                </a:solidFill>
                <a:latin typeface="Times New Roman" panose="02020603050405020304" pitchFamily="18" charset="0"/>
                <a:cs typeface="Times New Roman" panose="02020603050405020304" pitchFamily="18" charset="0"/>
              </a:rPr>
              <a:t>Нордхаус</a:t>
            </a:r>
            <a:endParaRPr lang="en-US" sz="2400" b="1" dirty="0" smtClean="0">
              <a:solidFill>
                <a:schemeClr val="tx2"/>
              </a:solidFill>
              <a:latin typeface="Times New Roman" panose="02020603050405020304" pitchFamily="18" charset="0"/>
              <a:cs typeface="Times New Roman" panose="02020603050405020304" pitchFamily="18" charset="0"/>
            </a:endParaRPr>
          </a:p>
          <a:p>
            <a:endParaRPr lang="en-US" sz="2000" b="1" dirty="0" smtClean="0">
              <a:solidFill>
                <a:schemeClr val="tx2"/>
              </a:solidFill>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(31.05. 1941)</a:t>
            </a:r>
          </a:p>
          <a:p>
            <a:pPr algn="just"/>
            <a:r>
              <a:rPr lang="ru-RU" sz="1900" dirty="0" smtClean="0">
                <a:latin typeface="Times New Roman" panose="02020603050405020304" pitchFamily="18" charset="0"/>
                <a:cs typeface="Times New Roman" panose="02020603050405020304" pitchFamily="18" charset="0"/>
              </a:rPr>
              <a:t>профессор экономики в Йельском Университете</a:t>
            </a:r>
            <a:r>
              <a:rPr lang="en-US" sz="1900" dirty="0" smtClean="0">
                <a:latin typeface="Times New Roman" panose="02020603050405020304" pitchFamily="18" charset="0"/>
                <a:cs typeface="Times New Roman" panose="02020603050405020304" pitchFamily="18" charset="0"/>
              </a:rPr>
              <a:t>.</a:t>
            </a:r>
            <a:r>
              <a:rPr lang="ru-RU" sz="1900" dirty="0" smtClean="0">
                <a:latin typeface="Times New Roman" panose="02020603050405020304" pitchFamily="18" charset="0"/>
                <a:cs typeface="Times New Roman" panose="02020603050405020304" pitchFamily="18" charset="0"/>
              </a:rPr>
              <a:t> Автор множества книг по экономике. </a:t>
            </a:r>
            <a:r>
              <a:rPr lang="ru-RU" sz="1900" dirty="0" err="1" smtClean="0">
                <a:latin typeface="Times New Roman" panose="02020603050405020304" pitchFamily="18" charset="0"/>
                <a:cs typeface="Times New Roman" panose="02020603050405020304" pitchFamily="18" charset="0"/>
              </a:rPr>
              <a:t>Нордхаус</a:t>
            </a:r>
            <a:r>
              <a:rPr lang="ru-RU" sz="1900" dirty="0" smtClean="0">
                <a:latin typeface="Times New Roman" panose="02020603050405020304" pitchFamily="18" charset="0"/>
                <a:cs typeface="Times New Roman" panose="02020603050405020304" pitchFamily="18" charset="0"/>
              </a:rPr>
              <a:t> написал несколько книг о глобальном потеплении и изменении климата. Эти темы, как и вопрос об управлении общим достоянием, являются одними из основных тем его исследований.</a:t>
            </a:r>
          </a:p>
          <a:p>
            <a:endParaRPr lang="ru-RU" sz="2000" dirty="0">
              <a:latin typeface="Times New Roman" panose="02020603050405020304" pitchFamily="18" charset="0"/>
              <a:cs typeface="Times New Roman" panose="02020603050405020304" pitchFamily="18" charset="0"/>
            </a:endParaRPr>
          </a:p>
        </p:txBody>
      </p:sp>
      <p:pic>
        <p:nvPicPr>
          <p:cNvPr id="9" name="Рисунок 8"/>
          <p:cNvPicPr>
            <a:picLocks noChangeAspect="1"/>
          </p:cNvPicPr>
          <p:nvPr/>
        </p:nvPicPr>
        <p:blipFill>
          <a:blip r:embed="rId2"/>
          <a:stretch>
            <a:fillRect/>
          </a:stretch>
        </p:blipFill>
        <p:spPr>
          <a:xfrm>
            <a:off x="736980" y="2875389"/>
            <a:ext cx="4094328" cy="2745264"/>
          </a:xfrm>
          <a:prstGeom prst="rect">
            <a:avLst/>
          </a:prstGeom>
          <a:ln w="76200">
            <a:solidFill>
              <a:schemeClr val="tx2"/>
            </a:solidFill>
          </a:ln>
        </p:spPr>
      </p:pic>
    </p:spTree>
    <p:extLst>
      <p:ext uri="{BB962C8B-B14F-4D97-AF65-F5344CB8AC3E}">
        <p14:creationId xmlns:p14="http://schemas.microsoft.com/office/powerpoint/2010/main" val="878827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294" y="1477448"/>
            <a:ext cx="6983317" cy="5471251"/>
          </a:xfrm>
        </p:spPr>
        <p:txBody>
          <a:bodyPr>
            <a:normAutofit fontScale="92500" lnSpcReduction="10000"/>
          </a:bodyPr>
          <a:lstStyle/>
          <a:p>
            <a:pPr algn="just"/>
            <a:r>
              <a:rPr lang="ru-RU" sz="1700" dirty="0" smtClean="0">
                <a:solidFill>
                  <a:schemeClr val="tx1"/>
                </a:solidFill>
                <a:latin typeface="Times New Roman" panose="02020603050405020304" pitchFamily="18" charset="0"/>
                <a:cs typeface="Times New Roman" panose="02020603050405020304" pitchFamily="18" charset="0"/>
              </a:rPr>
              <a:t>На  рисунке справа </a:t>
            </a:r>
            <a:r>
              <a:rPr lang="ru-RU" sz="1700" dirty="0">
                <a:solidFill>
                  <a:schemeClr val="tx1"/>
                </a:solidFill>
                <a:latin typeface="Times New Roman" panose="02020603050405020304" pitchFamily="18" charset="0"/>
                <a:cs typeface="Times New Roman" panose="02020603050405020304" pitchFamily="18" charset="0"/>
              </a:rPr>
              <a:t>показаны </a:t>
            </a:r>
            <a:r>
              <a:rPr lang="ru-RU" sz="1700" b="1" dirty="0">
                <a:solidFill>
                  <a:schemeClr val="tx2"/>
                </a:solidFill>
                <a:latin typeface="Times New Roman" panose="02020603050405020304" pitchFamily="18" charset="0"/>
                <a:cs typeface="Times New Roman" panose="02020603050405020304" pitchFamily="18" charset="0"/>
              </a:rPr>
              <a:t>производственные </a:t>
            </a:r>
            <a:r>
              <a:rPr lang="ru-RU" sz="1700" b="1" dirty="0" smtClean="0">
                <a:solidFill>
                  <a:schemeClr val="tx2"/>
                </a:solidFill>
                <a:latin typeface="Times New Roman" panose="02020603050405020304" pitchFamily="18" charset="0"/>
                <a:cs typeface="Times New Roman" panose="02020603050405020304" pitchFamily="18" charset="0"/>
              </a:rPr>
              <a:t>возможности (ПВ) </a:t>
            </a:r>
            <a:r>
              <a:rPr lang="ru-RU" sz="1700" dirty="0">
                <a:solidFill>
                  <a:schemeClr val="tx1"/>
                </a:solidFill>
                <a:latin typeface="Times New Roman" panose="02020603050405020304" pitchFamily="18" charset="0"/>
                <a:cs typeface="Times New Roman" panose="02020603050405020304" pitchFamily="18" charset="0"/>
              </a:rPr>
              <a:t>США—линия</a:t>
            </a:r>
            <a:r>
              <a:rPr lang="ru-RU" sz="1700" i="1" dirty="0">
                <a:solidFill>
                  <a:schemeClr val="tx1"/>
                </a:solidFill>
                <a:latin typeface="Times New Roman" panose="02020603050405020304" pitchFamily="18" charset="0"/>
                <a:cs typeface="Times New Roman" panose="02020603050405020304" pitchFamily="18" charset="0"/>
              </a:rPr>
              <a:t> </a:t>
            </a:r>
            <a:r>
              <a:rPr lang="en-US" sz="1700" b="1" i="1" dirty="0">
                <a:solidFill>
                  <a:schemeClr val="tx2"/>
                </a:solidFill>
                <a:latin typeface="Times New Roman" panose="02020603050405020304" pitchFamily="18" charset="0"/>
                <a:cs typeface="Times New Roman" panose="02020603050405020304" pitchFamily="18" charset="0"/>
              </a:rPr>
              <a:t>DA</a:t>
            </a:r>
            <a:r>
              <a:rPr lang="en-US" sz="1700" i="1" dirty="0">
                <a:solidFill>
                  <a:schemeClr val="tx1"/>
                </a:solidFill>
                <a:latin typeface="Times New Roman" panose="02020603050405020304" pitchFamily="18" charset="0"/>
                <a:cs typeface="Times New Roman" panose="02020603050405020304" pitchFamily="18" charset="0"/>
              </a:rPr>
              <a:t>,</a:t>
            </a:r>
            <a:r>
              <a:rPr lang="en-US" sz="1700" dirty="0">
                <a:solidFill>
                  <a:schemeClr val="tx1"/>
                </a:solidFill>
                <a:latin typeface="Times New Roman" panose="02020603050405020304" pitchFamily="18" charset="0"/>
                <a:cs typeface="Times New Roman" panose="02020603050405020304" pitchFamily="18" charset="0"/>
              </a:rPr>
              <a:t> </a:t>
            </a:r>
            <a:r>
              <a:rPr lang="ru-RU" sz="1700" dirty="0">
                <a:solidFill>
                  <a:schemeClr val="tx1"/>
                </a:solidFill>
                <a:latin typeface="Times New Roman" panose="02020603050405020304" pitchFamily="18" charset="0"/>
                <a:cs typeface="Times New Roman" panose="02020603050405020304" pitchFamily="18" charset="0"/>
              </a:rPr>
              <a:t>наклон которой - </a:t>
            </a:r>
            <a:r>
              <a:rPr lang="ru-RU" sz="1700" baseline="30000" dirty="0">
                <a:solidFill>
                  <a:schemeClr val="tx1"/>
                </a:solidFill>
                <a:latin typeface="Times New Roman" panose="02020603050405020304" pitchFamily="18" charset="0"/>
                <a:cs typeface="Times New Roman" panose="02020603050405020304" pitchFamily="18" charset="0"/>
              </a:rPr>
              <a:t>1</a:t>
            </a:r>
            <a:r>
              <a:rPr lang="ru-RU" sz="1700" dirty="0" smtClean="0">
                <a:solidFill>
                  <a:schemeClr val="tx1"/>
                </a:solidFill>
                <a:latin typeface="Times New Roman" panose="02020603050405020304" pitchFamily="18" charset="0"/>
                <a:cs typeface="Times New Roman" panose="02020603050405020304" pitchFamily="18" charset="0"/>
              </a:rPr>
              <a:t>/</a:t>
            </a:r>
            <a:r>
              <a:rPr lang="ru-RU" sz="1700" baseline="-25000" dirty="0" smtClean="0">
                <a:solidFill>
                  <a:schemeClr val="tx1"/>
                </a:solidFill>
                <a:latin typeface="Times New Roman" panose="02020603050405020304" pitchFamily="18" charset="0"/>
                <a:cs typeface="Times New Roman" panose="02020603050405020304" pitchFamily="18" charset="0"/>
              </a:rPr>
              <a:t>2</a:t>
            </a:r>
            <a:r>
              <a:rPr lang="ru-RU" sz="1700" dirty="0">
                <a:solidFill>
                  <a:schemeClr val="tx1"/>
                </a:solidFill>
                <a:latin typeface="Times New Roman" panose="02020603050405020304" pitchFamily="18" charset="0"/>
                <a:cs typeface="Times New Roman" panose="02020603050405020304" pitchFamily="18" charset="0"/>
              </a:rPr>
              <a:t>, — соответствует границе этих возможностей. </a:t>
            </a:r>
            <a:endParaRPr lang="ru-RU" sz="1700" dirty="0" smtClean="0">
              <a:solidFill>
                <a:schemeClr val="tx1"/>
              </a:solidFill>
              <a:latin typeface="Times New Roman" panose="02020603050405020304" pitchFamily="18" charset="0"/>
              <a:cs typeface="Times New Roman" panose="02020603050405020304" pitchFamily="18" charset="0"/>
            </a:endParaRPr>
          </a:p>
          <a:p>
            <a:pPr algn="just"/>
            <a:endParaRPr lang="ru-RU" sz="1700" dirty="0" smtClean="0">
              <a:latin typeface="Times New Roman" panose="02020603050405020304" pitchFamily="18" charset="0"/>
              <a:cs typeface="Times New Roman" panose="02020603050405020304" pitchFamily="18" charset="0"/>
            </a:endParaRPr>
          </a:p>
          <a:p>
            <a:pPr algn="just"/>
            <a:endParaRPr lang="ru-RU" sz="1700" dirty="0" smtClean="0">
              <a:latin typeface="Times New Roman" panose="02020603050405020304" pitchFamily="18" charset="0"/>
              <a:cs typeface="Times New Roman" panose="02020603050405020304" pitchFamily="18" charset="0"/>
            </a:endParaRPr>
          </a:p>
          <a:p>
            <a:pPr algn="just"/>
            <a:endParaRPr lang="ru-RU" sz="1700" dirty="0">
              <a:latin typeface="Times New Roman" panose="02020603050405020304" pitchFamily="18" charset="0"/>
              <a:cs typeface="Times New Roman" panose="02020603050405020304" pitchFamily="18" charset="0"/>
            </a:endParaRPr>
          </a:p>
          <a:p>
            <a:pPr algn="just"/>
            <a:endParaRPr lang="ru-RU" sz="1700" dirty="0" smtClean="0">
              <a:latin typeface="Times New Roman" panose="02020603050405020304" pitchFamily="18" charset="0"/>
              <a:cs typeface="Times New Roman" panose="02020603050405020304" pitchFamily="18" charset="0"/>
            </a:endParaRPr>
          </a:p>
          <a:p>
            <a:pPr algn="just"/>
            <a:r>
              <a:rPr lang="ru-RU" sz="1700" dirty="0" smtClean="0">
                <a:solidFill>
                  <a:schemeClr val="tx1"/>
                </a:solidFill>
                <a:latin typeface="Times New Roman" panose="02020603050405020304" pitchFamily="18" charset="0"/>
                <a:cs typeface="Times New Roman" panose="02020603050405020304" pitchFamily="18" charset="0"/>
              </a:rPr>
              <a:t>До </a:t>
            </a:r>
            <a:r>
              <a:rPr lang="ru-RU" sz="1700" dirty="0">
                <a:solidFill>
                  <a:schemeClr val="tx1"/>
                </a:solidFill>
                <a:latin typeface="Times New Roman" panose="02020603050405020304" pitchFamily="18" charset="0"/>
                <a:cs typeface="Times New Roman" panose="02020603050405020304" pitchFamily="18" charset="0"/>
              </a:rPr>
              <a:t>сих пор наше внимание было сконцентрировано только на производстве, факт же потребления оставался без внимания. </a:t>
            </a:r>
            <a:endParaRPr lang="ru-RU" sz="1700" dirty="0" smtClean="0">
              <a:solidFill>
                <a:schemeClr val="tx1"/>
              </a:solidFill>
              <a:latin typeface="Times New Roman" panose="02020603050405020304" pitchFamily="18" charset="0"/>
              <a:cs typeface="Times New Roman" panose="02020603050405020304" pitchFamily="18" charset="0"/>
            </a:endParaRPr>
          </a:p>
          <a:p>
            <a:pPr algn="just"/>
            <a:r>
              <a:rPr lang="ru-RU" sz="1700" b="1" dirty="0" smtClean="0">
                <a:solidFill>
                  <a:schemeClr val="tx2"/>
                </a:solidFill>
                <a:latin typeface="Times New Roman" panose="02020603050405020304" pitchFamily="18" charset="0"/>
                <a:cs typeface="Times New Roman" panose="02020603050405020304" pitchFamily="18" charset="0"/>
              </a:rPr>
              <a:t>Заметьте</a:t>
            </a:r>
            <a:r>
              <a:rPr lang="ru-RU" sz="1700" dirty="0">
                <a:solidFill>
                  <a:schemeClr val="tx1"/>
                </a:solidFill>
                <a:latin typeface="Times New Roman" panose="02020603050405020304" pitchFamily="18" charset="0"/>
                <a:cs typeface="Times New Roman" panose="02020603050405020304" pitchFamily="18" charset="0"/>
              </a:rPr>
              <a:t>, что если Америка изолирована от международной торговли, ее население может потреблять только то, что произведено в пределах страны. </a:t>
            </a:r>
            <a:endParaRPr lang="ru-RU" sz="1700" dirty="0" smtClean="0">
              <a:solidFill>
                <a:schemeClr val="tx1"/>
              </a:solidFill>
              <a:latin typeface="Times New Roman" panose="02020603050405020304" pitchFamily="18" charset="0"/>
              <a:cs typeface="Times New Roman" panose="02020603050405020304" pitchFamily="18" charset="0"/>
            </a:endParaRPr>
          </a:p>
          <a:p>
            <a:pPr algn="just"/>
            <a:r>
              <a:rPr lang="ru-RU" sz="1700" b="1" dirty="0" smtClean="0">
                <a:solidFill>
                  <a:schemeClr val="tx2"/>
                </a:solidFill>
                <a:latin typeface="Times New Roman" panose="02020603050405020304" pitchFamily="18" charset="0"/>
                <a:cs typeface="Times New Roman" panose="02020603050405020304" pitchFamily="18" charset="0"/>
              </a:rPr>
              <a:t>Допустим</a:t>
            </a:r>
            <a:r>
              <a:rPr lang="ru-RU" sz="1700" dirty="0">
                <a:solidFill>
                  <a:schemeClr val="tx1"/>
                </a:solidFill>
                <a:latin typeface="Times New Roman" panose="02020603050405020304" pitchFamily="18" charset="0"/>
                <a:cs typeface="Times New Roman" panose="02020603050405020304" pitchFamily="18" charset="0"/>
              </a:rPr>
              <a:t>, что доходы и спрос на рынке, соответствующие </a:t>
            </a:r>
            <a:r>
              <a:rPr lang="ru-RU" sz="1700" b="1" dirty="0">
                <a:solidFill>
                  <a:schemeClr val="tx2"/>
                </a:solidFill>
                <a:latin typeface="Times New Roman" panose="02020603050405020304" pitchFamily="18" charset="0"/>
                <a:cs typeface="Times New Roman" panose="02020603050405020304" pitchFamily="18" charset="0"/>
              </a:rPr>
              <a:t>точке</a:t>
            </a:r>
            <a:r>
              <a:rPr lang="ru-RU" sz="1700" b="1" i="1" dirty="0">
                <a:solidFill>
                  <a:schemeClr val="tx2"/>
                </a:solidFill>
                <a:latin typeface="Times New Roman" panose="02020603050405020304" pitchFamily="18" charset="0"/>
                <a:cs typeface="Times New Roman" panose="02020603050405020304" pitchFamily="18" charset="0"/>
              </a:rPr>
              <a:t> В</a:t>
            </a:r>
            <a:r>
              <a:rPr lang="ru-RU" sz="1700" b="1" dirty="0">
                <a:solidFill>
                  <a:schemeClr val="tx2"/>
                </a:solidFill>
                <a:latin typeface="Times New Roman" panose="02020603050405020304" pitchFamily="18" charset="0"/>
                <a:cs typeface="Times New Roman" panose="02020603050405020304" pitchFamily="18" charset="0"/>
              </a:rPr>
              <a:t> </a:t>
            </a:r>
            <a:r>
              <a:rPr lang="ru-RU" sz="1700" dirty="0">
                <a:solidFill>
                  <a:schemeClr val="tx1"/>
                </a:solidFill>
                <a:latin typeface="Times New Roman" panose="02020603050405020304" pitchFamily="18" charset="0"/>
                <a:cs typeface="Times New Roman" panose="02020603050405020304" pitchFamily="18" charset="0"/>
              </a:rPr>
              <a:t>на </a:t>
            </a:r>
            <a:r>
              <a:rPr lang="ru-RU" sz="1700" dirty="0" smtClean="0">
                <a:solidFill>
                  <a:schemeClr val="tx1"/>
                </a:solidFill>
                <a:latin typeface="Times New Roman" panose="02020603050405020304" pitchFamily="18" charset="0"/>
                <a:cs typeface="Times New Roman" panose="02020603050405020304" pitchFamily="18" charset="0"/>
              </a:rPr>
              <a:t>рисунке справа </a:t>
            </a:r>
            <a:r>
              <a:rPr lang="ru-RU" sz="1700" dirty="0">
                <a:solidFill>
                  <a:schemeClr val="tx1"/>
                </a:solidFill>
                <a:latin typeface="Times New Roman" panose="02020603050405020304" pitchFamily="18" charset="0"/>
                <a:cs typeface="Times New Roman" panose="02020603050405020304" pitchFamily="18" charset="0"/>
              </a:rPr>
              <a:t>отражают ситуацию с производством и потреблением при отсутствии торговли. </a:t>
            </a:r>
            <a:endParaRPr lang="ru-RU" sz="1700" dirty="0" smtClean="0">
              <a:solidFill>
                <a:schemeClr val="tx1"/>
              </a:solidFill>
              <a:latin typeface="Times New Roman" panose="02020603050405020304" pitchFamily="18" charset="0"/>
              <a:cs typeface="Times New Roman" panose="02020603050405020304" pitchFamily="18" charset="0"/>
            </a:endParaRPr>
          </a:p>
          <a:p>
            <a:pPr algn="just"/>
            <a:r>
              <a:rPr lang="ru-RU" sz="1700" dirty="0" smtClean="0">
                <a:solidFill>
                  <a:schemeClr val="tx1"/>
                </a:solidFill>
                <a:latin typeface="Times New Roman" panose="02020603050405020304" pitchFamily="18" charset="0"/>
                <a:cs typeface="Times New Roman" panose="02020603050405020304" pitchFamily="18" charset="0"/>
              </a:rPr>
              <a:t>Как </a:t>
            </a:r>
            <a:r>
              <a:rPr lang="ru-RU" sz="1700" dirty="0">
                <a:solidFill>
                  <a:schemeClr val="tx1"/>
                </a:solidFill>
                <a:latin typeface="Times New Roman" panose="02020603050405020304" pitchFamily="18" charset="0"/>
                <a:cs typeface="Times New Roman" panose="02020603050405020304" pitchFamily="18" charset="0"/>
              </a:rPr>
              <a:t>видите, не торгуя, страна производит и потребляет 400 единиц продуктов питания и 100 одежды</a:t>
            </a:r>
            <a:r>
              <a:rPr lang="ru-RU" sz="1700" dirty="0" smtClean="0">
                <a:solidFill>
                  <a:schemeClr val="tx1"/>
                </a:solidFill>
                <a:latin typeface="Times New Roman" panose="02020603050405020304" pitchFamily="18" charset="0"/>
                <a:cs typeface="Times New Roman" panose="02020603050405020304" pitchFamily="18" charset="0"/>
              </a:rPr>
              <a:t>.</a:t>
            </a:r>
          </a:p>
          <a:p>
            <a:pPr algn="just"/>
            <a:r>
              <a:rPr lang="ru-RU" sz="1700" dirty="0">
                <a:solidFill>
                  <a:schemeClr val="tx1"/>
                </a:solidFill>
                <a:latin typeface="Times New Roman" panose="02020603050405020304" pitchFamily="18" charset="0"/>
                <a:cs typeface="Times New Roman" panose="02020603050405020304" pitchFamily="18" charset="0"/>
              </a:rPr>
              <a:t>Таблица под рисунком </a:t>
            </a:r>
            <a:r>
              <a:rPr lang="ru-RU" sz="1700" dirty="0" smtClean="0">
                <a:solidFill>
                  <a:schemeClr val="tx1"/>
                </a:solidFill>
                <a:latin typeface="Times New Roman" panose="02020603050405020304" pitchFamily="18" charset="0"/>
                <a:cs typeface="Times New Roman" panose="02020603050405020304" pitchFamily="18" charset="0"/>
              </a:rPr>
              <a:t>справа </a:t>
            </a:r>
            <a:r>
              <a:rPr lang="ru-RU" sz="1700" dirty="0">
                <a:solidFill>
                  <a:schemeClr val="tx1"/>
                </a:solidFill>
                <a:latin typeface="Times New Roman" panose="02020603050405020304" pitchFamily="18" charset="0"/>
                <a:cs typeface="Times New Roman" panose="02020603050405020304" pitchFamily="18" charset="0"/>
              </a:rPr>
              <a:t>отражает </a:t>
            </a:r>
            <a:r>
              <a:rPr lang="ru-RU" sz="1700" dirty="0" smtClean="0">
                <a:solidFill>
                  <a:schemeClr val="tx1"/>
                </a:solidFill>
                <a:latin typeface="Times New Roman" panose="02020603050405020304" pitchFamily="18" charset="0"/>
                <a:cs typeface="Times New Roman" panose="02020603050405020304" pitchFamily="18" charset="0"/>
              </a:rPr>
              <a:t>данные о производстве США.</a:t>
            </a:r>
            <a:endParaRPr lang="ru-RU" sz="1700" dirty="0">
              <a:solidFill>
                <a:schemeClr val="tx1"/>
              </a:solidFill>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619785" y="207406"/>
            <a:ext cx="10807171"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000" b="1" dirty="0" smtClean="0">
                <a:solidFill>
                  <a:schemeClr val="tx2"/>
                </a:solidFill>
                <a:effectLst>
                  <a:outerShdw blurRad="38100" dist="38100" dir="2700000" algn="tl">
                    <a:srgbClr val="000000">
                      <a:alpha val="43137"/>
                    </a:srgbClr>
                  </a:outerShdw>
                </a:effectLst>
              </a:rPr>
              <a:t>Америка в отсутствии торговли</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sp>
        <p:nvSpPr>
          <p:cNvPr id="5" name="TextBox 4"/>
          <p:cNvSpPr txBox="1"/>
          <p:nvPr/>
        </p:nvSpPr>
        <p:spPr>
          <a:xfrm>
            <a:off x="775179" y="2395297"/>
            <a:ext cx="6983318" cy="1077218"/>
          </a:xfrm>
          <a:prstGeom prst="rect">
            <a:avLst/>
          </a:prstGeom>
          <a:noFill/>
          <a:ln w="57150">
            <a:solidFill>
              <a:schemeClr val="tx2"/>
            </a:solidFill>
          </a:ln>
        </p:spPr>
        <p:txBody>
          <a:bodyPr wrap="square" rtlCol="0">
            <a:spAutoFit/>
          </a:bodyPr>
          <a:lstStyle/>
          <a:p>
            <a:pPr algn="just"/>
            <a:r>
              <a:rPr lang="ru-RU" sz="1600" b="1" dirty="0" smtClean="0">
                <a:solidFill>
                  <a:schemeClr val="tx2"/>
                </a:solidFill>
                <a:latin typeface="Times New Roman" panose="02020603050405020304" pitchFamily="18" charset="0"/>
                <a:cs typeface="Times New Roman" panose="02020603050405020304" pitchFamily="18" charset="0"/>
              </a:rPr>
              <a:t>ПВ</a:t>
            </a:r>
            <a:r>
              <a:rPr lang="ru-RU" sz="1600" dirty="0" smtClean="0">
                <a:latin typeface="Times New Roman" panose="02020603050405020304" pitchFamily="18" charset="0"/>
                <a:cs typeface="Times New Roman" panose="02020603050405020304" pitchFamily="18" charset="0"/>
              </a:rPr>
              <a:t> - э</a:t>
            </a:r>
            <a:r>
              <a:rPr lang="ru-RU" sz="1600" dirty="0" smtClean="0">
                <a:latin typeface="Times New Roman" panose="02020603050405020304" pitchFamily="18" charset="0"/>
                <a:cs typeface="Times New Roman" panose="02020603050405020304" pitchFamily="18" charset="0"/>
              </a:rPr>
              <a:t>то величина, отражающая  условия, на которых продукты питания и одежда могут заменить друг друга в производстве, на конкурентных рынках при отсутствии международной торговли, соотношение цен этих двух категорий товаров также будет один к двум.</a:t>
            </a:r>
            <a:endParaRPr lang="ru-RU" sz="1600" dirty="0"/>
          </a:p>
        </p:txBody>
      </p:sp>
      <p:grpSp>
        <p:nvGrpSpPr>
          <p:cNvPr id="39" name="Group 35"/>
          <p:cNvGrpSpPr>
            <a:grpSpLocks/>
          </p:cNvGrpSpPr>
          <p:nvPr/>
        </p:nvGrpSpPr>
        <p:grpSpPr bwMode="auto">
          <a:xfrm>
            <a:off x="8436408" y="1400846"/>
            <a:ext cx="3614738" cy="2414588"/>
            <a:chOff x="2143" y="-550"/>
            <a:chExt cx="3427" cy="2869"/>
          </a:xfrm>
        </p:grpSpPr>
        <p:grpSp>
          <p:nvGrpSpPr>
            <p:cNvPr id="40" name="Group 36"/>
            <p:cNvGrpSpPr>
              <a:grpSpLocks/>
            </p:cNvGrpSpPr>
            <p:nvPr/>
          </p:nvGrpSpPr>
          <p:grpSpPr bwMode="auto">
            <a:xfrm>
              <a:off x="2163" y="886"/>
              <a:ext cx="3078" cy="1413"/>
              <a:chOff x="2163" y="886"/>
              <a:chExt cx="3078" cy="1413"/>
            </a:xfrm>
          </p:grpSpPr>
          <p:sp>
            <p:nvSpPr>
              <p:cNvPr id="67" name="Freeform 37"/>
              <p:cNvSpPr>
                <a:spLocks/>
              </p:cNvSpPr>
              <p:nvPr/>
            </p:nvSpPr>
            <p:spPr bwMode="auto">
              <a:xfrm>
                <a:off x="2163" y="886"/>
                <a:ext cx="3078" cy="1413"/>
              </a:xfrm>
              <a:custGeom>
                <a:avLst/>
                <a:gdLst>
                  <a:gd name="T0" fmla="+- 0 2163 2163"/>
                  <a:gd name="T1" fmla="*/ T0 w 3078"/>
                  <a:gd name="T2" fmla="+- 0 886 886"/>
                  <a:gd name="T3" fmla="*/ 886 h 1413"/>
                  <a:gd name="T4" fmla="+- 0 5241 2163"/>
                  <a:gd name="T5" fmla="*/ T4 w 3078"/>
                  <a:gd name="T6" fmla="+- 0 2299 886"/>
                  <a:gd name="T7" fmla="*/ 2299 h 1413"/>
                </a:gdLst>
                <a:ahLst/>
                <a:cxnLst>
                  <a:cxn ang="0">
                    <a:pos x="T1" y="T3"/>
                  </a:cxn>
                  <a:cxn ang="0">
                    <a:pos x="T5" y="T7"/>
                  </a:cxn>
                </a:cxnLst>
                <a:rect l="0" t="0" r="r" b="b"/>
                <a:pathLst>
                  <a:path w="3078" h="1413">
                    <a:moveTo>
                      <a:pt x="0" y="0"/>
                    </a:moveTo>
                    <a:lnTo>
                      <a:pt x="3078" y="1413"/>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41" name="Group 38"/>
            <p:cNvGrpSpPr>
              <a:grpSpLocks/>
            </p:cNvGrpSpPr>
            <p:nvPr/>
          </p:nvGrpSpPr>
          <p:grpSpPr bwMode="auto">
            <a:xfrm>
              <a:off x="2163" y="-545"/>
              <a:ext cx="3402" cy="2844"/>
              <a:chOff x="2163" y="-545"/>
              <a:chExt cx="3402" cy="2844"/>
            </a:xfrm>
          </p:grpSpPr>
          <p:sp>
            <p:nvSpPr>
              <p:cNvPr id="66" name="Freeform 39"/>
              <p:cNvSpPr>
                <a:spLocks/>
              </p:cNvSpPr>
              <p:nvPr/>
            </p:nvSpPr>
            <p:spPr bwMode="auto">
              <a:xfrm>
                <a:off x="2163" y="-545"/>
                <a:ext cx="3402" cy="2844"/>
              </a:xfrm>
              <a:custGeom>
                <a:avLst/>
                <a:gdLst>
                  <a:gd name="T0" fmla="+- 0 2163 2163"/>
                  <a:gd name="T1" fmla="*/ T0 w 3402"/>
                  <a:gd name="T2" fmla="+- 0 -545 -545"/>
                  <a:gd name="T3" fmla="*/ -545 h 2844"/>
                  <a:gd name="T4" fmla="+- 0 2163 2163"/>
                  <a:gd name="T5" fmla="*/ T4 w 3402"/>
                  <a:gd name="T6" fmla="+- 0 2299 -545"/>
                  <a:gd name="T7" fmla="*/ 2299 h 2844"/>
                  <a:gd name="T8" fmla="+- 0 5565 2163"/>
                  <a:gd name="T9" fmla="*/ T8 w 3402"/>
                  <a:gd name="T10" fmla="+- 0 2299 -545"/>
                  <a:gd name="T11" fmla="*/ 2299 h 2844"/>
                </a:gdLst>
                <a:ahLst/>
                <a:cxnLst>
                  <a:cxn ang="0">
                    <a:pos x="T1" y="T3"/>
                  </a:cxn>
                  <a:cxn ang="0">
                    <a:pos x="T5" y="T7"/>
                  </a:cxn>
                  <a:cxn ang="0">
                    <a:pos x="T9" y="T11"/>
                  </a:cxn>
                </a:cxnLst>
                <a:rect l="0" t="0" r="r" b="b"/>
                <a:pathLst>
                  <a:path w="3402" h="2844">
                    <a:moveTo>
                      <a:pt x="0" y="0"/>
                    </a:moveTo>
                    <a:lnTo>
                      <a:pt x="0" y="2844"/>
                    </a:lnTo>
                    <a:lnTo>
                      <a:pt x="3402" y="2844"/>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42" name="Group 40"/>
            <p:cNvGrpSpPr>
              <a:grpSpLocks/>
            </p:cNvGrpSpPr>
            <p:nvPr/>
          </p:nvGrpSpPr>
          <p:grpSpPr bwMode="auto">
            <a:xfrm>
              <a:off x="2163" y="859"/>
              <a:ext cx="120" cy="2"/>
              <a:chOff x="2163" y="859"/>
              <a:chExt cx="120" cy="2"/>
            </a:xfrm>
          </p:grpSpPr>
          <p:sp>
            <p:nvSpPr>
              <p:cNvPr id="65" name="Freeform 41"/>
              <p:cNvSpPr>
                <a:spLocks/>
              </p:cNvSpPr>
              <p:nvPr/>
            </p:nvSpPr>
            <p:spPr bwMode="auto">
              <a:xfrm>
                <a:off x="2163" y="859"/>
                <a:ext cx="120" cy="2"/>
              </a:xfrm>
              <a:custGeom>
                <a:avLst/>
                <a:gdLst>
                  <a:gd name="T0" fmla="+- 0 2163 2163"/>
                  <a:gd name="T1" fmla="*/ T0 w 120"/>
                  <a:gd name="T2" fmla="+- 0 2283 2163"/>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43" name="Group 42"/>
            <p:cNvGrpSpPr>
              <a:grpSpLocks/>
            </p:cNvGrpSpPr>
            <p:nvPr/>
          </p:nvGrpSpPr>
          <p:grpSpPr bwMode="auto">
            <a:xfrm>
              <a:off x="2163" y="1579"/>
              <a:ext cx="120" cy="2"/>
              <a:chOff x="2163" y="1579"/>
              <a:chExt cx="120" cy="2"/>
            </a:xfrm>
          </p:grpSpPr>
          <p:sp>
            <p:nvSpPr>
              <p:cNvPr id="64" name="Freeform 43"/>
              <p:cNvSpPr>
                <a:spLocks/>
              </p:cNvSpPr>
              <p:nvPr/>
            </p:nvSpPr>
            <p:spPr bwMode="auto">
              <a:xfrm>
                <a:off x="2163" y="1579"/>
                <a:ext cx="120" cy="2"/>
              </a:xfrm>
              <a:custGeom>
                <a:avLst/>
                <a:gdLst>
                  <a:gd name="T0" fmla="+- 0 2163 2163"/>
                  <a:gd name="T1" fmla="*/ T0 w 120"/>
                  <a:gd name="T2" fmla="+- 0 2283 2163"/>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44" name="Group 44"/>
            <p:cNvGrpSpPr>
              <a:grpSpLocks/>
            </p:cNvGrpSpPr>
            <p:nvPr/>
          </p:nvGrpSpPr>
          <p:grpSpPr bwMode="auto">
            <a:xfrm>
              <a:off x="2163" y="139"/>
              <a:ext cx="120" cy="2"/>
              <a:chOff x="2163" y="139"/>
              <a:chExt cx="120" cy="2"/>
            </a:xfrm>
          </p:grpSpPr>
          <p:sp>
            <p:nvSpPr>
              <p:cNvPr id="63" name="Freeform 45"/>
              <p:cNvSpPr>
                <a:spLocks/>
              </p:cNvSpPr>
              <p:nvPr/>
            </p:nvSpPr>
            <p:spPr bwMode="auto">
              <a:xfrm>
                <a:off x="2163" y="139"/>
                <a:ext cx="120" cy="2"/>
              </a:xfrm>
              <a:custGeom>
                <a:avLst/>
                <a:gdLst>
                  <a:gd name="T0" fmla="+- 0 2163 2163"/>
                  <a:gd name="T1" fmla="*/ T0 w 120"/>
                  <a:gd name="T2" fmla="+- 0 2283 2163"/>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45" name="Group 46"/>
            <p:cNvGrpSpPr>
              <a:grpSpLocks/>
            </p:cNvGrpSpPr>
            <p:nvPr/>
          </p:nvGrpSpPr>
          <p:grpSpPr bwMode="auto">
            <a:xfrm>
              <a:off x="5250" y="2179"/>
              <a:ext cx="2" cy="120"/>
              <a:chOff x="5250" y="2179"/>
              <a:chExt cx="2" cy="120"/>
            </a:xfrm>
          </p:grpSpPr>
          <p:sp>
            <p:nvSpPr>
              <p:cNvPr id="62" name="Freeform 47"/>
              <p:cNvSpPr>
                <a:spLocks/>
              </p:cNvSpPr>
              <p:nvPr/>
            </p:nvSpPr>
            <p:spPr bwMode="auto">
              <a:xfrm>
                <a:off x="5250" y="2179"/>
                <a:ext cx="2" cy="120"/>
              </a:xfrm>
              <a:custGeom>
                <a:avLst/>
                <a:gdLst>
                  <a:gd name="T0" fmla="+- 0 2179 2179"/>
                  <a:gd name="T1" fmla="*/ 2179 h 120"/>
                  <a:gd name="T2" fmla="+- 0 2299 2179"/>
                  <a:gd name="T3" fmla="*/ 2299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46" name="Group 48"/>
            <p:cNvGrpSpPr>
              <a:grpSpLocks/>
            </p:cNvGrpSpPr>
            <p:nvPr/>
          </p:nvGrpSpPr>
          <p:grpSpPr bwMode="auto">
            <a:xfrm>
              <a:off x="4232" y="2179"/>
              <a:ext cx="2" cy="120"/>
              <a:chOff x="4232" y="2179"/>
              <a:chExt cx="2" cy="120"/>
            </a:xfrm>
          </p:grpSpPr>
          <p:sp>
            <p:nvSpPr>
              <p:cNvPr id="61" name="Freeform 49"/>
              <p:cNvSpPr>
                <a:spLocks/>
              </p:cNvSpPr>
              <p:nvPr/>
            </p:nvSpPr>
            <p:spPr bwMode="auto">
              <a:xfrm>
                <a:off x="4232" y="2179"/>
                <a:ext cx="2" cy="120"/>
              </a:xfrm>
              <a:custGeom>
                <a:avLst/>
                <a:gdLst>
                  <a:gd name="T0" fmla="+- 0 2179 2179"/>
                  <a:gd name="T1" fmla="*/ 2179 h 120"/>
                  <a:gd name="T2" fmla="+- 0 2299 2179"/>
                  <a:gd name="T3" fmla="*/ 2299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47" name="Group 50"/>
            <p:cNvGrpSpPr>
              <a:grpSpLocks/>
            </p:cNvGrpSpPr>
            <p:nvPr/>
          </p:nvGrpSpPr>
          <p:grpSpPr bwMode="auto">
            <a:xfrm>
              <a:off x="3213" y="2179"/>
              <a:ext cx="2" cy="120"/>
              <a:chOff x="3213" y="2179"/>
              <a:chExt cx="2" cy="120"/>
            </a:xfrm>
          </p:grpSpPr>
          <p:sp>
            <p:nvSpPr>
              <p:cNvPr id="60" name="Freeform 51"/>
              <p:cNvSpPr>
                <a:spLocks/>
              </p:cNvSpPr>
              <p:nvPr/>
            </p:nvSpPr>
            <p:spPr bwMode="auto">
              <a:xfrm>
                <a:off x="3213" y="2179"/>
                <a:ext cx="2" cy="120"/>
              </a:xfrm>
              <a:custGeom>
                <a:avLst/>
                <a:gdLst>
                  <a:gd name="T0" fmla="+- 0 2179 2179"/>
                  <a:gd name="T1" fmla="*/ 2179 h 120"/>
                  <a:gd name="T2" fmla="+- 0 2299 2179"/>
                  <a:gd name="T3" fmla="*/ 2299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48" name="Group 52"/>
            <p:cNvGrpSpPr>
              <a:grpSpLocks/>
            </p:cNvGrpSpPr>
            <p:nvPr/>
          </p:nvGrpSpPr>
          <p:grpSpPr bwMode="auto">
            <a:xfrm>
              <a:off x="3170" y="1324"/>
              <a:ext cx="88" cy="88"/>
              <a:chOff x="3170" y="1324"/>
              <a:chExt cx="88" cy="88"/>
            </a:xfrm>
          </p:grpSpPr>
          <p:sp>
            <p:nvSpPr>
              <p:cNvPr id="59" name="Freeform 53"/>
              <p:cNvSpPr>
                <a:spLocks/>
              </p:cNvSpPr>
              <p:nvPr/>
            </p:nvSpPr>
            <p:spPr bwMode="auto">
              <a:xfrm>
                <a:off x="3170" y="1324"/>
                <a:ext cx="88" cy="88"/>
              </a:xfrm>
              <a:custGeom>
                <a:avLst/>
                <a:gdLst>
                  <a:gd name="T0" fmla="+- 0 3214 3170"/>
                  <a:gd name="T1" fmla="*/ T0 w 88"/>
                  <a:gd name="T2" fmla="+- 0 1324 1324"/>
                  <a:gd name="T3" fmla="*/ 1324 h 88"/>
                  <a:gd name="T4" fmla="+- 0 3192 3170"/>
                  <a:gd name="T5" fmla="*/ T4 w 88"/>
                  <a:gd name="T6" fmla="+- 0 1329 1324"/>
                  <a:gd name="T7" fmla="*/ 1329 h 88"/>
                  <a:gd name="T8" fmla="+- 0 3177 3170"/>
                  <a:gd name="T9" fmla="*/ T8 w 88"/>
                  <a:gd name="T10" fmla="+- 0 1344 1324"/>
                  <a:gd name="T11" fmla="*/ 1344 h 88"/>
                  <a:gd name="T12" fmla="+- 0 3170 3170"/>
                  <a:gd name="T13" fmla="*/ T12 w 88"/>
                  <a:gd name="T14" fmla="+- 0 1365 1324"/>
                  <a:gd name="T15" fmla="*/ 1365 h 88"/>
                  <a:gd name="T16" fmla="+- 0 3175 3170"/>
                  <a:gd name="T17" fmla="*/ T16 w 88"/>
                  <a:gd name="T18" fmla="+- 0 1388 1324"/>
                  <a:gd name="T19" fmla="*/ 1388 h 88"/>
                  <a:gd name="T20" fmla="+- 0 3189 3170"/>
                  <a:gd name="T21" fmla="*/ T20 w 88"/>
                  <a:gd name="T22" fmla="+- 0 1404 1324"/>
                  <a:gd name="T23" fmla="*/ 1404 h 88"/>
                  <a:gd name="T24" fmla="+- 0 3209 3170"/>
                  <a:gd name="T25" fmla="*/ T24 w 88"/>
                  <a:gd name="T26" fmla="+- 0 1412 1324"/>
                  <a:gd name="T27" fmla="*/ 1412 h 88"/>
                  <a:gd name="T28" fmla="+- 0 3232 3170"/>
                  <a:gd name="T29" fmla="*/ T28 w 88"/>
                  <a:gd name="T30" fmla="+- 0 1407 1324"/>
                  <a:gd name="T31" fmla="*/ 1407 h 88"/>
                  <a:gd name="T32" fmla="+- 0 3249 3170"/>
                  <a:gd name="T33" fmla="*/ T32 w 88"/>
                  <a:gd name="T34" fmla="+- 0 1394 1324"/>
                  <a:gd name="T35" fmla="*/ 1394 h 88"/>
                  <a:gd name="T36" fmla="+- 0 3257 3170"/>
                  <a:gd name="T37" fmla="*/ T36 w 88"/>
                  <a:gd name="T38" fmla="+- 0 1375 1324"/>
                  <a:gd name="T39" fmla="*/ 1375 h 88"/>
                  <a:gd name="T40" fmla="+- 0 3253 3170"/>
                  <a:gd name="T41" fmla="*/ T40 w 88"/>
                  <a:gd name="T42" fmla="+- 0 1351 1324"/>
                  <a:gd name="T43" fmla="*/ 1351 h 88"/>
                  <a:gd name="T44" fmla="+- 0 3240 3170"/>
                  <a:gd name="T45" fmla="*/ T44 w 88"/>
                  <a:gd name="T46" fmla="+- 0 1333 1324"/>
                  <a:gd name="T47" fmla="*/ 1333 h 88"/>
                  <a:gd name="T48" fmla="+- 0 3222 3170"/>
                  <a:gd name="T49" fmla="*/ T48 w 88"/>
                  <a:gd name="T50" fmla="+- 0 1325 1324"/>
                  <a:gd name="T51" fmla="*/ 1325 h 88"/>
                  <a:gd name="T52" fmla="+- 0 3214 3170"/>
                  <a:gd name="T53" fmla="*/ T52 w 88"/>
                  <a:gd name="T54" fmla="+- 0 1324 1324"/>
                  <a:gd name="T55" fmla="*/ 132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5"/>
                    </a:lnTo>
                    <a:lnTo>
                      <a:pt x="7" y="20"/>
                    </a:lnTo>
                    <a:lnTo>
                      <a:pt x="0" y="41"/>
                    </a:lnTo>
                    <a:lnTo>
                      <a:pt x="5" y="64"/>
                    </a:lnTo>
                    <a:lnTo>
                      <a:pt x="19" y="80"/>
                    </a:lnTo>
                    <a:lnTo>
                      <a:pt x="39" y="88"/>
                    </a:lnTo>
                    <a:lnTo>
                      <a:pt x="62" y="83"/>
                    </a:lnTo>
                    <a:lnTo>
                      <a:pt x="79" y="70"/>
                    </a:lnTo>
                    <a:lnTo>
                      <a:pt x="87" y="51"/>
                    </a:lnTo>
                    <a:lnTo>
                      <a:pt x="83" y="27"/>
                    </a:lnTo>
                    <a:lnTo>
                      <a:pt x="70" y="9"/>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b="1"/>
              </a:p>
            </p:txBody>
          </p:sp>
        </p:grpSp>
        <p:grpSp>
          <p:nvGrpSpPr>
            <p:cNvPr id="49" name="Group 54"/>
            <p:cNvGrpSpPr>
              <a:grpSpLocks/>
            </p:cNvGrpSpPr>
            <p:nvPr/>
          </p:nvGrpSpPr>
          <p:grpSpPr bwMode="auto">
            <a:xfrm>
              <a:off x="3189" y="1343"/>
              <a:ext cx="50" cy="49"/>
              <a:chOff x="3189" y="1343"/>
              <a:chExt cx="50" cy="49"/>
            </a:xfrm>
          </p:grpSpPr>
          <p:sp>
            <p:nvSpPr>
              <p:cNvPr id="58" name="Freeform 55"/>
              <p:cNvSpPr>
                <a:spLocks/>
              </p:cNvSpPr>
              <p:nvPr/>
            </p:nvSpPr>
            <p:spPr bwMode="auto">
              <a:xfrm>
                <a:off x="3189" y="1343"/>
                <a:ext cx="50" cy="49"/>
              </a:xfrm>
              <a:custGeom>
                <a:avLst/>
                <a:gdLst>
                  <a:gd name="T0" fmla="+- 0 3227 3189"/>
                  <a:gd name="T1" fmla="*/ T0 w 50"/>
                  <a:gd name="T2" fmla="+- 0 1343 1343"/>
                  <a:gd name="T3" fmla="*/ 1343 h 49"/>
                  <a:gd name="T4" fmla="+- 0 3200 3189"/>
                  <a:gd name="T5" fmla="*/ T4 w 50"/>
                  <a:gd name="T6" fmla="+- 0 1343 1343"/>
                  <a:gd name="T7" fmla="*/ 1343 h 49"/>
                  <a:gd name="T8" fmla="+- 0 3189 3189"/>
                  <a:gd name="T9" fmla="*/ T8 w 50"/>
                  <a:gd name="T10" fmla="+- 0 1354 1343"/>
                  <a:gd name="T11" fmla="*/ 1354 h 49"/>
                  <a:gd name="T12" fmla="+- 0 3189 3189"/>
                  <a:gd name="T13" fmla="*/ T12 w 50"/>
                  <a:gd name="T14" fmla="+- 0 1382 1343"/>
                  <a:gd name="T15" fmla="*/ 1382 h 49"/>
                  <a:gd name="T16" fmla="+- 0 3200 3189"/>
                  <a:gd name="T17" fmla="*/ T16 w 50"/>
                  <a:gd name="T18" fmla="+- 0 1393 1343"/>
                  <a:gd name="T19" fmla="*/ 1393 h 49"/>
                  <a:gd name="T20" fmla="+- 0 3227 3189"/>
                  <a:gd name="T21" fmla="*/ T20 w 50"/>
                  <a:gd name="T22" fmla="+- 0 1393 1343"/>
                  <a:gd name="T23" fmla="*/ 1393 h 49"/>
                  <a:gd name="T24" fmla="+- 0 3239 3189"/>
                  <a:gd name="T25" fmla="*/ T24 w 50"/>
                  <a:gd name="T26" fmla="+- 0 1382 1343"/>
                  <a:gd name="T27" fmla="*/ 1382 h 49"/>
                  <a:gd name="T28" fmla="+- 0 3239 3189"/>
                  <a:gd name="T29" fmla="*/ T28 w 50"/>
                  <a:gd name="T30" fmla="+- 0 1354 1343"/>
                  <a:gd name="T31" fmla="*/ 1354 h 49"/>
                  <a:gd name="T32" fmla="+- 0 3227 3189"/>
                  <a:gd name="T33" fmla="*/ T32 w 50"/>
                  <a:gd name="T34" fmla="+- 0 1343 1343"/>
                  <a:gd name="T35" fmla="*/ 134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8" y="0"/>
                    </a:moveTo>
                    <a:lnTo>
                      <a:pt x="11" y="0"/>
                    </a:lnTo>
                    <a:lnTo>
                      <a:pt x="0" y="11"/>
                    </a:lnTo>
                    <a:lnTo>
                      <a:pt x="0" y="39"/>
                    </a:lnTo>
                    <a:lnTo>
                      <a:pt x="11" y="50"/>
                    </a:lnTo>
                    <a:lnTo>
                      <a:pt x="38" y="50"/>
                    </a:lnTo>
                    <a:lnTo>
                      <a:pt x="50" y="39"/>
                    </a:lnTo>
                    <a:lnTo>
                      <a:pt x="50"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b="1"/>
              </a:p>
            </p:txBody>
          </p:sp>
        </p:grpSp>
        <p:grpSp>
          <p:nvGrpSpPr>
            <p:cNvPr id="50" name="Group 56"/>
            <p:cNvGrpSpPr>
              <a:grpSpLocks/>
            </p:cNvGrpSpPr>
            <p:nvPr/>
          </p:nvGrpSpPr>
          <p:grpSpPr bwMode="auto">
            <a:xfrm>
              <a:off x="3189" y="1343"/>
              <a:ext cx="50" cy="49"/>
              <a:chOff x="3189" y="1343"/>
              <a:chExt cx="50" cy="49"/>
            </a:xfrm>
          </p:grpSpPr>
          <p:sp>
            <p:nvSpPr>
              <p:cNvPr id="57" name="Freeform 57"/>
              <p:cNvSpPr>
                <a:spLocks/>
              </p:cNvSpPr>
              <p:nvPr/>
            </p:nvSpPr>
            <p:spPr bwMode="auto">
              <a:xfrm>
                <a:off x="3189" y="1343"/>
                <a:ext cx="50" cy="49"/>
              </a:xfrm>
              <a:custGeom>
                <a:avLst/>
                <a:gdLst>
                  <a:gd name="T0" fmla="+- 0 3214 3189"/>
                  <a:gd name="T1" fmla="*/ T0 w 50"/>
                  <a:gd name="T2" fmla="+- 0 1393 1343"/>
                  <a:gd name="T3" fmla="*/ 1393 h 49"/>
                  <a:gd name="T4" fmla="+- 0 3227 3189"/>
                  <a:gd name="T5" fmla="*/ T4 w 50"/>
                  <a:gd name="T6" fmla="+- 0 1393 1343"/>
                  <a:gd name="T7" fmla="*/ 1393 h 49"/>
                  <a:gd name="T8" fmla="+- 0 3239 3189"/>
                  <a:gd name="T9" fmla="*/ T8 w 50"/>
                  <a:gd name="T10" fmla="+- 0 1382 1343"/>
                  <a:gd name="T11" fmla="*/ 1382 h 49"/>
                  <a:gd name="T12" fmla="+- 0 3239 3189"/>
                  <a:gd name="T13" fmla="*/ T12 w 50"/>
                  <a:gd name="T14" fmla="+- 0 1368 1343"/>
                  <a:gd name="T15" fmla="*/ 1368 h 49"/>
                  <a:gd name="T16" fmla="+- 0 3239 3189"/>
                  <a:gd name="T17" fmla="*/ T16 w 50"/>
                  <a:gd name="T18" fmla="+- 0 1354 1343"/>
                  <a:gd name="T19" fmla="*/ 1354 h 49"/>
                  <a:gd name="T20" fmla="+- 0 3227 3189"/>
                  <a:gd name="T21" fmla="*/ T20 w 50"/>
                  <a:gd name="T22" fmla="+- 0 1343 1343"/>
                  <a:gd name="T23" fmla="*/ 1343 h 49"/>
                  <a:gd name="T24" fmla="+- 0 3214 3189"/>
                  <a:gd name="T25" fmla="*/ T24 w 50"/>
                  <a:gd name="T26" fmla="+- 0 1343 1343"/>
                  <a:gd name="T27" fmla="*/ 1343 h 49"/>
                  <a:gd name="T28" fmla="+- 0 3200 3189"/>
                  <a:gd name="T29" fmla="*/ T28 w 50"/>
                  <a:gd name="T30" fmla="+- 0 1343 1343"/>
                  <a:gd name="T31" fmla="*/ 1343 h 49"/>
                  <a:gd name="T32" fmla="+- 0 3189 3189"/>
                  <a:gd name="T33" fmla="*/ T32 w 50"/>
                  <a:gd name="T34" fmla="+- 0 1354 1343"/>
                  <a:gd name="T35" fmla="*/ 1354 h 49"/>
                  <a:gd name="T36" fmla="+- 0 3189 3189"/>
                  <a:gd name="T37" fmla="*/ T36 w 50"/>
                  <a:gd name="T38" fmla="+- 0 1368 1343"/>
                  <a:gd name="T39" fmla="*/ 1368 h 49"/>
                  <a:gd name="T40" fmla="+- 0 3189 3189"/>
                  <a:gd name="T41" fmla="*/ T40 w 50"/>
                  <a:gd name="T42" fmla="+- 0 1382 1343"/>
                  <a:gd name="T43" fmla="*/ 1382 h 49"/>
                  <a:gd name="T44" fmla="+- 0 3200 3189"/>
                  <a:gd name="T45" fmla="*/ T44 w 50"/>
                  <a:gd name="T46" fmla="+- 0 1393 1343"/>
                  <a:gd name="T47" fmla="*/ 1393 h 49"/>
                  <a:gd name="T48" fmla="+- 0 3214 3189"/>
                  <a:gd name="T49" fmla="*/ T48 w 50"/>
                  <a:gd name="T50" fmla="+- 0 1393 1343"/>
                  <a:gd name="T51" fmla="*/ 139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5" y="50"/>
                    </a:moveTo>
                    <a:lnTo>
                      <a:pt x="38" y="50"/>
                    </a:lnTo>
                    <a:lnTo>
                      <a:pt x="50" y="39"/>
                    </a:lnTo>
                    <a:lnTo>
                      <a:pt x="50" y="25"/>
                    </a:lnTo>
                    <a:lnTo>
                      <a:pt x="50" y="11"/>
                    </a:lnTo>
                    <a:lnTo>
                      <a:pt x="38" y="0"/>
                    </a:lnTo>
                    <a:lnTo>
                      <a:pt x="25" y="0"/>
                    </a:lnTo>
                    <a:lnTo>
                      <a:pt x="11" y="0"/>
                    </a:lnTo>
                    <a:lnTo>
                      <a:pt x="0" y="11"/>
                    </a:lnTo>
                    <a:lnTo>
                      <a:pt x="0" y="25"/>
                    </a:lnTo>
                    <a:lnTo>
                      <a:pt x="0" y="39"/>
                    </a:lnTo>
                    <a:lnTo>
                      <a:pt x="11" y="50"/>
                    </a:lnTo>
                    <a:lnTo>
                      <a:pt x="25"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51" name="Group 58"/>
            <p:cNvGrpSpPr>
              <a:grpSpLocks/>
            </p:cNvGrpSpPr>
            <p:nvPr/>
          </p:nvGrpSpPr>
          <p:grpSpPr bwMode="auto">
            <a:xfrm>
              <a:off x="4185" y="1789"/>
              <a:ext cx="88" cy="88"/>
              <a:chOff x="4185" y="1789"/>
              <a:chExt cx="88" cy="88"/>
            </a:xfrm>
          </p:grpSpPr>
          <p:sp>
            <p:nvSpPr>
              <p:cNvPr id="56" name="Freeform 59"/>
              <p:cNvSpPr>
                <a:spLocks/>
              </p:cNvSpPr>
              <p:nvPr/>
            </p:nvSpPr>
            <p:spPr bwMode="auto">
              <a:xfrm>
                <a:off x="4185" y="1789"/>
                <a:ext cx="88" cy="88"/>
              </a:xfrm>
              <a:custGeom>
                <a:avLst/>
                <a:gdLst>
                  <a:gd name="T0" fmla="+- 0 4229 4185"/>
                  <a:gd name="T1" fmla="*/ T0 w 88"/>
                  <a:gd name="T2" fmla="+- 0 1789 1789"/>
                  <a:gd name="T3" fmla="*/ 1789 h 88"/>
                  <a:gd name="T4" fmla="+- 0 4207 4185"/>
                  <a:gd name="T5" fmla="*/ T4 w 88"/>
                  <a:gd name="T6" fmla="+- 0 1794 1789"/>
                  <a:gd name="T7" fmla="*/ 1794 h 88"/>
                  <a:gd name="T8" fmla="+- 0 4192 4185"/>
                  <a:gd name="T9" fmla="*/ T8 w 88"/>
                  <a:gd name="T10" fmla="+- 0 1809 1789"/>
                  <a:gd name="T11" fmla="*/ 1809 h 88"/>
                  <a:gd name="T12" fmla="+- 0 4185 4185"/>
                  <a:gd name="T13" fmla="*/ T12 w 88"/>
                  <a:gd name="T14" fmla="+- 0 1830 1789"/>
                  <a:gd name="T15" fmla="*/ 1830 h 88"/>
                  <a:gd name="T16" fmla="+- 0 4190 4185"/>
                  <a:gd name="T17" fmla="*/ T16 w 88"/>
                  <a:gd name="T18" fmla="+- 0 1853 1789"/>
                  <a:gd name="T19" fmla="*/ 1853 h 88"/>
                  <a:gd name="T20" fmla="+- 0 4204 4185"/>
                  <a:gd name="T21" fmla="*/ T20 w 88"/>
                  <a:gd name="T22" fmla="+- 0 1869 1789"/>
                  <a:gd name="T23" fmla="*/ 1869 h 88"/>
                  <a:gd name="T24" fmla="+- 0 4224 4185"/>
                  <a:gd name="T25" fmla="*/ T24 w 88"/>
                  <a:gd name="T26" fmla="+- 0 1877 1789"/>
                  <a:gd name="T27" fmla="*/ 1877 h 88"/>
                  <a:gd name="T28" fmla="+- 0 4247 4185"/>
                  <a:gd name="T29" fmla="*/ T28 w 88"/>
                  <a:gd name="T30" fmla="+- 0 1872 1789"/>
                  <a:gd name="T31" fmla="*/ 1872 h 88"/>
                  <a:gd name="T32" fmla="+- 0 4264 4185"/>
                  <a:gd name="T33" fmla="*/ T32 w 88"/>
                  <a:gd name="T34" fmla="+- 0 1859 1789"/>
                  <a:gd name="T35" fmla="*/ 1859 h 88"/>
                  <a:gd name="T36" fmla="+- 0 4272 4185"/>
                  <a:gd name="T37" fmla="*/ T36 w 88"/>
                  <a:gd name="T38" fmla="+- 0 1840 1789"/>
                  <a:gd name="T39" fmla="*/ 1840 h 88"/>
                  <a:gd name="T40" fmla="+- 0 4268 4185"/>
                  <a:gd name="T41" fmla="*/ T40 w 88"/>
                  <a:gd name="T42" fmla="+- 0 1816 1789"/>
                  <a:gd name="T43" fmla="*/ 1816 h 88"/>
                  <a:gd name="T44" fmla="+- 0 4255 4185"/>
                  <a:gd name="T45" fmla="*/ T44 w 88"/>
                  <a:gd name="T46" fmla="+- 0 1798 1789"/>
                  <a:gd name="T47" fmla="*/ 1798 h 88"/>
                  <a:gd name="T48" fmla="+- 0 4237 4185"/>
                  <a:gd name="T49" fmla="*/ T48 w 88"/>
                  <a:gd name="T50" fmla="+- 0 1790 1789"/>
                  <a:gd name="T51" fmla="*/ 1790 h 88"/>
                  <a:gd name="T52" fmla="+- 0 4229 4185"/>
                  <a:gd name="T53" fmla="*/ T52 w 88"/>
                  <a:gd name="T54" fmla="+- 0 1789 1789"/>
                  <a:gd name="T55" fmla="*/ 178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5"/>
                    </a:lnTo>
                    <a:lnTo>
                      <a:pt x="7" y="20"/>
                    </a:lnTo>
                    <a:lnTo>
                      <a:pt x="0" y="41"/>
                    </a:lnTo>
                    <a:lnTo>
                      <a:pt x="5" y="64"/>
                    </a:lnTo>
                    <a:lnTo>
                      <a:pt x="19" y="80"/>
                    </a:lnTo>
                    <a:lnTo>
                      <a:pt x="39" y="88"/>
                    </a:lnTo>
                    <a:lnTo>
                      <a:pt x="62" y="83"/>
                    </a:lnTo>
                    <a:lnTo>
                      <a:pt x="79" y="70"/>
                    </a:lnTo>
                    <a:lnTo>
                      <a:pt x="87" y="51"/>
                    </a:lnTo>
                    <a:lnTo>
                      <a:pt x="83" y="27"/>
                    </a:lnTo>
                    <a:lnTo>
                      <a:pt x="70" y="9"/>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b="1"/>
              </a:p>
            </p:txBody>
          </p:sp>
        </p:grpSp>
        <p:grpSp>
          <p:nvGrpSpPr>
            <p:cNvPr id="52" name="Group 60"/>
            <p:cNvGrpSpPr>
              <a:grpSpLocks/>
            </p:cNvGrpSpPr>
            <p:nvPr/>
          </p:nvGrpSpPr>
          <p:grpSpPr bwMode="auto">
            <a:xfrm>
              <a:off x="4204" y="1808"/>
              <a:ext cx="50" cy="49"/>
              <a:chOff x="4204" y="1808"/>
              <a:chExt cx="50" cy="49"/>
            </a:xfrm>
          </p:grpSpPr>
          <p:sp>
            <p:nvSpPr>
              <p:cNvPr id="55" name="Freeform 61"/>
              <p:cNvSpPr>
                <a:spLocks/>
              </p:cNvSpPr>
              <p:nvPr/>
            </p:nvSpPr>
            <p:spPr bwMode="auto">
              <a:xfrm>
                <a:off x="4204" y="1808"/>
                <a:ext cx="50" cy="49"/>
              </a:xfrm>
              <a:custGeom>
                <a:avLst/>
                <a:gdLst>
                  <a:gd name="T0" fmla="+- 0 4242 4204"/>
                  <a:gd name="T1" fmla="*/ T0 w 50"/>
                  <a:gd name="T2" fmla="+- 0 1808 1808"/>
                  <a:gd name="T3" fmla="*/ 1808 h 49"/>
                  <a:gd name="T4" fmla="+- 0 4215 4204"/>
                  <a:gd name="T5" fmla="*/ T4 w 50"/>
                  <a:gd name="T6" fmla="+- 0 1808 1808"/>
                  <a:gd name="T7" fmla="*/ 1808 h 49"/>
                  <a:gd name="T8" fmla="+- 0 4204 4204"/>
                  <a:gd name="T9" fmla="*/ T8 w 50"/>
                  <a:gd name="T10" fmla="+- 0 1819 1808"/>
                  <a:gd name="T11" fmla="*/ 1819 h 49"/>
                  <a:gd name="T12" fmla="+- 0 4204 4204"/>
                  <a:gd name="T13" fmla="*/ T12 w 50"/>
                  <a:gd name="T14" fmla="+- 0 1847 1808"/>
                  <a:gd name="T15" fmla="*/ 1847 h 49"/>
                  <a:gd name="T16" fmla="+- 0 4215 4204"/>
                  <a:gd name="T17" fmla="*/ T16 w 50"/>
                  <a:gd name="T18" fmla="+- 0 1858 1808"/>
                  <a:gd name="T19" fmla="*/ 1858 h 49"/>
                  <a:gd name="T20" fmla="+- 0 4242 4204"/>
                  <a:gd name="T21" fmla="*/ T20 w 50"/>
                  <a:gd name="T22" fmla="+- 0 1858 1808"/>
                  <a:gd name="T23" fmla="*/ 1858 h 49"/>
                  <a:gd name="T24" fmla="+- 0 4254 4204"/>
                  <a:gd name="T25" fmla="*/ T24 w 50"/>
                  <a:gd name="T26" fmla="+- 0 1847 1808"/>
                  <a:gd name="T27" fmla="*/ 1847 h 49"/>
                  <a:gd name="T28" fmla="+- 0 4254 4204"/>
                  <a:gd name="T29" fmla="*/ T28 w 50"/>
                  <a:gd name="T30" fmla="+- 0 1819 1808"/>
                  <a:gd name="T31" fmla="*/ 1819 h 49"/>
                  <a:gd name="T32" fmla="+- 0 4242 4204"/>
                  <a:gd name="T33" fmla="*/ T32 w 50"/>
                  <a:gd name="T34" fmla="+- 0 1808 1808"/>
                  <a:gd name="T35" fmla="*/ 1808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8" y="0"/>
                    </a:moveTo>
                    <a:lnTo>
                      <a:pt x="11" y="0"/>
                    </a:lnTo>
                    <a:lnTo>
                      <a:pt x="0" y="11"/>
                    </a:lnTo>
                    <a:lnTo>
                      <a:pt x="0" y="39"/>
                    </a:lnTo>
                    <a:lnTo>
                      <a:pt x="11" y="50"/>
                    </a:lnTo>
                    <a:lnTo>
                      <a:pt x="38" y="50"/>
                    </a:lnTo>
                    <a:lnTo>
                      <a:pt x="50" y="39"/>
                    </a:lnTo>
                    <a:lnTo>
                      <a:pt x="50"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b="1"/>
              </a:p>
            </p:txBody>
          </p:sp>
        </p:grpSp>
        <p:grpSp>
          <p:nvGrpSpPr>
            <p:cNvPr id="53" name="Group 62"/>
            <p:cNvGrpSpPr>
              <a:grpSpLocks/>
            </p:cNvGrpSpPr>
            <p:nvPr/>
          </p:nvGrpSpPr>
          <p:grpSpPr bwMode="auto">
            <a:xfrm>
              <a:off x="4204" y="1808"/>
              <a:ext cx="50" cy="49"/>
              <a:chOff x="4204" y="1808"/>
              <a:chExt cx="50" cy="49"/>
            </a:xfrm>
          </p:grpSpPr>
          <p:sp>
            <p:nvSpPr>
              <p:cNvPr id="54" name="Freeform 63"/>
              <p:cNvSpPr>
                <a:spLocks/>
              </p:cNvSpPr>
              <p:nvPr/>
            </p:nvSpPr>
            <p:spPr bwMode="auto">
              <a:xfrm>
                <a:off x="4204" y="1808"/>
                <a:ext cx="50" cy="49"/>
              </a:xfrm>
              <a:custGeom>
                <a:avLst/>
                <a:gdLst>
                  <a:gd name="T0" fmla="+- 0 4229 4204"/>
                  <a:gd name="T1" fmla="*/ T0 w 50"/>
                  <a:gd name="T2" fmla="+- 0 1858 1808"/>
                  <a:gd name="T3" fmla="*/ 1858 h 49"/>
                  <a:gd name="T4" fmla="+- 0 4242 4204"/>
                  <a:gd name="T5" fmla="*/ T4 w 50"/>
                  <a:gd name="T6" fmla="+- 0 1858 1808"/>
                  <a:gd name="T7" fmla="*/ 1858 h 49"/>
                  <a:gd name="T8" fmla="+- 0 4254 4204"/>
                  <a:gd name="T9" fmla="*/ T8 w 50"/>
                  <a:gd name="T10" fmla="+- 0 1847 1808"/>
                  <a:gd name="T11" fmla="*/ 1847 h 49"/>
                  <a:gd name="T12" fmla="+- 0 4254 4204"/>
                  <a:gd name="T13" fmla="*/ T12 w 50"/>
                  <a:gd name="T14" fmla="+- 0 1833 1808"/>
                  <a:gd name="T15" fmla="*/ 1833 h 49"/>
                  <a:gd name="T16" fmla="+- 0 4254 4204"/>
                  <a:gd name="T17" fmla="*/ T16 w 50"/>
                  <a:gd name="T18" fmla="+- 0 1819 1808"/>
                  <a:gd name="T19" fmla="*/ 1819 h 49"/>
                  <a:gd name="T20" fmla="+- 0 4242 4204"/>
                  <a:gd name="T21" fmla="*/ T20 w 50"/>
                  <a:gd name="T22" fmla="+- 0 1808 1808"/>
                  <a:gd name="T23" fmla="*/ 1808 h 49"/>
                  <a:gd name="T24" fmla="+- 0 4229 4204"/>
                  <a:gd name="T25" fmla="*/ T24 w 50"/>
                  <a:gd name="T26" fmla="+- 0 1808 1808"/>
                  <a:gd name="T27" fmla="*/ 1808 h 49"/>
                  <a:gd name="T28" fmla="+- 0 4215 4204"/>
                  <a:gd name="T29" fmla="*/ T28 w 50"/>
                  <a:gd name="T30" fmla="+- 0 1808 1808"/>
                  <a:gd name="T31" fmla="*/ 1808 h 49"/>
                  <a:gd name="T32" fmla="+- 0 4204 4204"/>
                  <a:gd name="T33" fmla="*/ T32 w 50"/>
                  <a:gd name="T34" fmla="+- 0 1819 1808"/>
                  <a:gd name="T35" fmla="*/ 1819 h 49"/>
                  <a:gd name="T36" fmla="+- 0 4204 4204"/>
                  <a:gd name="T37" fmla="*/ T36 w 50"/>
                  <a:gd name="T38" fmla="+- 0 1833 1808"/>
                  <a:gd name="T39" fmla="*/ 1833 h 49"/>
                  <a:gd name="T40" fmla="+- 0 4204 4204"/>
                  <a:gd name="T41" fmla="*/ T40 w 50"/>
                  <a:gd name="T42" fmla="+- 0 1847 1808"/>
                  <a:gd name="T43" fmla="*/ 1847 h 49"/>
                  <a:gd name="T44" fmla="+- 0 4215 4204"/>
                  <a:gd name="T45" fmla="*/ T44 w 50"/>
                  <a:gd name="T46" fmla="+- 0 1858 1808"/>
                  <a:gd name="T47" fmla="*/ 1858 h 49"/>
                  <a:gd name="T48" fmla="+- 0 4229 4204"/>
                  <a:gd name="T49" fmla="*/ T48 w 50"/>
                  <a:gd name="T50" fmla="+- 0 1858 1808"/>
                  <a:gd name="T51" fmla="*/ 1858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5" y="50"/>
                    </a:moveTo>
                    <a:lnTo>
                      <a:pt x="38" y="50"/>
                    </a:lnTo>
                    <a:lnTo>
                      <a:pt x="50" y="39"/>
                    </a:lnTo>
                    <a:lnTo>
                      <a:pt x="50" y="25"/>
                    </a:lnTo>
                    <a:lnTo>
                      <a:pt x="50" y="11"/>
                    </a:lnTo>
                    <a:lnTo>
                      <a:pt x="38" y="0"/>
                    </a:lnTo>
                    <a:lnTo>
                      <a:pt x="25" y="0"/>
                    </a:lnTo>
                    <a:lnTo>
                      <a:pt x="11" y="0"/>
                    </a:lnTo>
                    <a:lnTo>
                      <a:pt x="0" y="11"/>
                    </a:lnTo>
                    <a:lnTo>
                      <a:pt x="0" y="25"/>
                    </a:lnTo>
                    <a:lnTo>
                      <a:pt x="0" y="39"/>
                    </a:lnTo>
                    <a:lnTo>
                      <a:pt x="11" y="50"/>
                    </a:lnTo>
                    <a:lnTo>
                      <a:pt x="25"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sp>
        <p:nvSpPr>
          <p:cNvPr id="68" name="TextBox 67"/>
          <p:cNvSpPr txBox="1"/>
          <p:nvPr/>
        </p:nvSpPr>
        <p:spPr>
          <a:xfrm>
            <a:off x="7879074" y="1897894"/>
            <a:ext cx="981609" cy="369332"/>
          </a:xfrm>
          <a:prstGeom prst="rect">
            <a:avLst/>
          </a:prstGeom>
          <a:noFill/>
        </p:spPr>
        <p:txBody>
          <a:bodyPr wrap="square" rtlCol="0">
            <a:spAutoFit/>
          </a:bodyPr>
          <a:lstStyle/>
          <a:p>
            <a:r>
              <a:rPr lang="ru-RU" b="1" dirty="0" smtClean="0"/>
              <a:t>450</a:t>
            </a:r>
            <a:endParaRPr lang="ru-RU" b="1" dirty="0"/>
          </a:p>
        </p:txBody>
      </p:sp>
      <p:sp>
        <p:nvSpPr>
          <p:cNvPr id="156" name="TextBox 155"/>
          <p:cNvSpPr txBox="1"/>
          <p:nvPr/>
        </p:nvSpPr>
        <p:spPr>
          <a:xfrm>
            <a:off x="7883238" y="2484323"/>
            <a:ext cx="981609" cy="369332"/>
          </a:xfrm>
          <a:prstGeom prst="rect">
            <a:avLst/>
          </a:prstGeom>
          <a:noFill/>
        </p:spPr>
        <p:txBody>
          <a:bodyPr wrap="square" rtlCol="0">
            <a:spAutoFit/>
          </a:bodyPr>
          <a:lstStyle/>
          <a:p>
            <a:r>
              <a:rPr lang="ru-RU" b="1" dirty="0" smtClean="0"/>
              <a:t>300</a:t>
            </a:r>
            <a:endParaRPr lang="ru-RU" b="1" dirty="0"/>
          </a:p>
        </p:txBody>
      </p:sp>
      <p:sp>
        <p:nvSpPr>
          <p:cNvPr id="157" name="TextBox 156"/>
          <p:cNvSpPr txBox="1"/>
          <p:nvPr/>
        </p:nvSpPr>
        <p:spPr>
          <a:xfrm>
            <a:off x="7879075" y="3061669"/>
            <a:ext cx="981609" cy="369332"/>
          </a:xfrm>
          <a:prstGeom prst="rect">
            <a:avLst/>
          </a:prstGeom>
          <a:noFill/>
        </p:spPr>
        <p:txBody>
          <a:bodyPr wrap="square" rtlCol="0">
            <a:spAutoFit/>
          </a:bodyPr>
          <a:lstStyle/>
          <a:p>
            <a:r>
              <a:rPr lang="ru-RU" b="1" dirty="0"/>
              <a:t>1</a:t>
            </a:r>
            <a:r>
              <a:rPr lang="ru-RU" b="1" dirty="0" smtClean="0"/>
              <a:t>50</a:t>
            </a:r>
            <a:endParaRPr lang="ru-RU" b="1" dirty="0"/>
          </a:p>
        </p:txBody>
      </p:sp>
      <p:sp>
        <p:nvSpPr>
          <p:cNvPr id="158" name="TextBox 157"/>
          <p:cNvSpPr txBox="1"/>
          <p:nvPr/>
        </p:nvSpPr>
        <p:spPr>
          <a:xfrm>
            <a:off x="8283947" y="3826491"/>
            <a:ext cx="981609" cy="369332"/>
          </a:xfrm>
          <a:prstGeom prst="rect">
            <a:avLst/>
          </a:prstGeom>
          <a:noFill/>
        </p:spPr>
        <p:txBody>
          <a:bodyPr wrap="square" rtlCol="0">
            <a:spAutoFit/>
          </a:bodyPr>
          <a:lstStyle/>
          <a:p>
            <a:r>
              <a:rPr lang="ru-RU" b="1" dirty="0" smtClean="0"/>
              <a:t>0</a:t>
            </a:r>
            <a:endParaRPr lang="ru-RU" b="1" dirty="0"/>
          </a:p>
        </p:txBody>
      </p:sp>
      <p:sp>
        <p:nvSpPr>
          <p:cNvPr id="159" name="TextBox 158"/>
          <p:cNvSpPr txBox="1"/>
          <p:nvPr/>
        </p:nvSpPr>
        <p:spPr>
          <a:xfrm>
            <a:off x="9290332" y="3826491"/>
            <a:ext cx="981609" cy="369332"/>
          </a:xfrm>
          <a:prstGeom prst="rect">
            <a:avLst/>
          </a:prstGeom>
          <a:noFill/>
        </p:spPr>
        <p:txBody>
          <a:bodyPr wrap="square" rtlCol="0">
            <a:spAutoFit/>
          </a:bodyPr>
          <a:lstStyle/>
          <a:p>
            <a:r>
              <a:rPr lang="ru-RU" b="1" dirty="0" smtClean="0"/>
              <a:t>200</a:t>
            </a:r>
            <a:endParaRPr lang="ru-RU" b="1" dirty="0"/>
          </a:p>
        </p:txBody>
      </p:sp>
      <p:sp>
        <p:nvSpPr>
          <p:cNvPr id="160" name="TextBox 159"/>
          <p:cNvSpPr txBox="1"/>
          <p:nvPr/>
        </p:nvSpPr>
        <p:spPr>
          <a:xfrm>
            <a:off x="10330383" y="3821785"/>
            <a:ext cx="981609" cy="369332"/>
          </a:xfrm>
          <a:prstGeom prst="rect">
            <a:avLst/>
          </a:prstGeom>
          <a:noFill/>
        </p:spPr>
        <p:txBody>
          <a:bodyPr wrap="square" rtlCol="0">
            <a:spAutoFit/>
          </a:bodyPr>
          <a:lstStyle/>
          <a:p>
            <a:r>
              <a:rPr lang="ru-RU" b="1" dirty="0" smtClean="0"/>
              <a:t>400</a:t>
            </a:r>
            <a:endParaRPr lang="ru-RU" b="1" dirty="0"/>
          </a:p>
        </p:txBody>
      </p:sp>
      <p:sp>
        <p:nvSpPr>
          <p:cNvPr id="161" name="TextBox 160"/>
          <p:cNvSpPr txBox="1"/>
          <p:nvPr/>
        </p:nvSpPr>
        <p:spPr>
          <a:xfrm>
            <a:off x="11426956" y="3843742"/>
            <a:ext cx="981609" cy="369332"/>
          </a:xfrm>
          <a:prstGeom prst="rect">
            <a:avLst/>
          </a:prstGeom>
          <a:noFill/>
        </p:spPr>
        <p:txBody>
          <a:bodyPr wrap="square" rtlCol="0">
            <a:spAutoFit/>
          </a:bodyPr>
          <a:lstStyle/>
          <a:p>
            <a:r>
              <a:rPr lang="ru-RU" b="1" dirty="0" smtClean="0"/>
              <a:t>600</a:t>
            </a:r>
            <a:endParaRPr lang="ru-RU" b="1" dirty="0"/>
          </a:p>
        </p:txBody>
      </p:sp>
      <p:sp>
        <p:nvSpPr>
          <p:cNvPr id="163" name="TextBox 162"/>
          <p:cNvSpPr txBox="1"/>
          <p:nvPr/>
        </p:nvSpPr>
        <p:spPr>
          <a:xfrm>
            <a:off x="8470272" y="2278375"/>
            <a:ext cx="981609" cy="369332"/>
          </a:xfrm>
          <a:prstGeom prst="rect">
            <a:avLst/>
          </a:prstGeom>
          <a:noFill/>
        </p:spPr>
        <p:txBody>
          <a:bodyPr wrap="square" rtlCol="0">
            <a:spAutoFit/>
          </a:bodyPr>
          <a:lstStyle/>
          <a:p>
            <a:r>
              <a:rPr lang="en-US" b="1" dirty="0"/>
              <a:t>D</a:t>
            </a:r>
            <a:endParaRPr lang="ru-RU" b="1" dirty="0"/>
          </a:p>
        </p:txBody>
      </p:sp>
      <p:sp>
        <p:nvSpPr>
          <p:cNvPr id="164" name="TextBox 163"/>
          <p:cNvSpPr txBox="1"/>
          <p:nvPr/>
        </p:nvSpPr>
        <p:spPr>
          <a:xfrm>
            <a:off x="9518599" y="2733851"/>
            <a:ext cx="981609" cy="369332"/>
          </a:xfrm>
          <a:prstGeom prst="rect">
            <a:avLst/>
          </a:prstGeom>
          <a:noFill/>
        </p:spPr>
        <p:txBody>
          <a:bodyPr wrap="square" rtlCol="0">
            <a:spAutoFit/>
          </a:bodyPr>
          <a:lstStyle/>
          <a:p>
            <a:r>
              <a:rPr lang="en-US" b="1" dirty="0" smtClean="0"/>
              <a:t>C</a:t>
            </a:r>
            <a:endParaRPr lang="ru-RU" b="1" dirty="0"/>
          </a:p>
        </p:txBody>
      </p:sp>
      <p:sp>
        <p:nvSpPr>
          <p:cNvPr id="165" name="TextBox 164"/>
          <p:cNvSpPr txBox="1"/>
          <p:nvPr/>
        </p:nvSpPr>
        <p:spPr>
          <a:xfrm>
            <a:off x="10604805" y="3103183"/>
            <a:ext cx="981609" cy="369332"/>
          </a:xfrm>
          <a:prstGeom prst="rect">
            <a:avLst/>
          </a:prstGeom>
          <a:noFill/>
        </p:spPr>
        <p:txBody>
          <a:bodyPr wrap="square" rtlCol="0">
            <a:spAutoFit/>
          </a:bodyPr>
          <a:lstStyle/>
          <a:p>
            <a:r>
              <a:rPr lang="en-US" b="1" dirty="0" smtClean="0"/>
              <a:t>B</a:t>
            </a:r>
            <a:endParaRPr lang="ru-RU" b="1" dirty="0"/>
          </a:p>
        </p:txBody>
      </p:sp>
      <p:sp>
        <p:nvSpPr>
          <p:cNvPr id="166" name="TextBox 165"/>
          <p:cNvSpPr txBox="1"/>
          <p:nvPr/>
        </p:nvSpPr>
        <p:spPr>
          <a:xfrm>
            <a:off x="11638529" y="3405989"/>
            <a:ext cx="981609" cy="369332"/>
          </a:xfrm>
          <a:prstGeom prst="rect">
            <a:avLst/>
          </a:prstGeom>
          <a:noFill/>
        </p:spPr>
        <p:txBody>
          <a:bodyPr wrap="square" rtlCol="0">
            <a:spAutoFit/>
          </a:bodyPr>
          <a:lstStyle/>
          <a:p>
            <a:r>
              <a:rPr lang="en-US" b="1" dirty="0"/>
              <a:t>A</a:t>
            </a:r>
            <a:endParaRPr lang="ru-RU" b="1" dirty="0"/>
          </a:p>
        </p:txBody>
      </p:sp>
      <p:sp>
        <p:nvSpPr>
          <p:cNvPr id="167" name="TextBox 166"/>
          <p:cNvSpPr txBox="1"/>
          <p:nvPr/>
        </p:nvSpPr>
        <p:spPr>
          <a:xfrm>
            <a:off x="7986881" y="1032461"/>
            <a:ext cx="983673" cy="369332"/>
          </a:xfrm>
          <a:prstGeom prst="rect">
            <a:avLst/>
          </a:prstGeom>
          <a:noFill/>
        </p:spPr>
        <p:txBody>
          <a:bodyPr wrap="square" rtlCol="0">
            <a:spAutoFit/>
          </a:bodyPr>
          <a:lstStyle/>
          <a:p>
            <a:r>
              <a:rPr lang="ru-RU" b="1" dirty="0">
                <a:latin typeface="Times New Roman" panose="02020603050405020304" pitchFamily="18" charset="0"/>
                <a:cs typeface="Times New Roman" panose="02020603050405020304" pitchFamily="18" charset="0"/>
              </a:rPr>
              <a:t>О</a:t>
            </a:r>
            <a:r>
              <a:rPr lang="ru-RU" b="1" dirty="0" smtClean="0">
                <a:latin typeface="Times New Roman" panose="02020603050405020304" pitchFamily="18" charset="0"/>
                <a:cs typeface="Times New Roman" panose="02020603050405020304" pitchFamily="18" charset="0"/>
              </a:rPr>
              <a:t>дежда</a:t>
            </a:r>
            <a:endParaRPr lang="ru-RU" b="1" dirty="0">
              <a:latin typeface="Times New Roman" panose="02020603050405020304" pitchFamily="18" charset="0"/>
              <a:cs typeface="Times New Roman" panose="02020603050405020304" pitchFamily="18" charset="0"/>
            </a:endParaRPr>
          </a:p>
        </p:txBody>
      </p:sp>
      <p:sp>
        <p:nvSpPr>
          <p:cNvPr id="168" name="TextBox 167"/>
          <p:cNvSpPr txBox="1"/>
          <p:nvPr/>
        </p:nvSpPr>
        <p:spPr>
          <a:xfrm>
            <a:off x="9116926" y="4081139"/>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Продукты питания</a:t>
            </a:r>
            <a:endParaRPr lang="ru-RU" b="1" dirty="0">
              <a:latin typeface="Times New Roman" panose="02020603050405020304" pitchFamily="18" charset="0"/>
              <a:cs typeface="Times New Roman" panose="02020603050405020304" pitchFamily="18" charset="0"/>
            </a:endParaRPr>
          </a:p>
        </p:txBody>
      </p:sp>
      <p:graphicFrame>
        <p:nvGraphicFramePr>
          <p:cNvPr id="170" name="Таблица 169"/>
          <p:cNvGraphicFramePr>
            <a:graphicFrameLocks noGrp="1"/>
          </p:cNvGraphicFramePr>
          <p:nvPr>
            <p:extLst>
              <p:ext uri="{D42A27DB-BD31-4B8C-83A1-F6EECF244321}">
                <p14:modId xmlns:p14="http://schemas.microsoft.com/office/powerpoint/2010/main" val="2009315073"/>
              </p:ext>
            </p:extLst>
          </p:nvPr>
        </p:nvGraphicFramePr>
        <p:xfrm>
          <a:off x="7986880" y="4633576"/>
          <a:ext cx="4058992" cy="2062480"/>
        </p:xfrm>
        <a:graphic>
          <a:graphicData uri="http://schemas.openxmlformats.org/drawingml/2006/table">
            <a:tbl>
              <a:tblPr firstRow="1" bandRow="1">
                <a:tableStyleId>{5C22544A-7EE6-4342-B048-85BDC9FD1C3A}</a:tableStyleId>
              </a:tblPr>
              <a:tblGrid>
                <a:gridCol w="1589132"/>
                <a:gridCol w="1573493"/>
                <a:gridCol w="896367"/>
              </a:tblGrid>
              <a:tr h="370840">
                <a:tc>
                  <a:txBody>
                    <a:bodyPr/>
                    <a:lstStyle/>
                    <a:p>
                      <a:pPr algn="ctr"/>
                      <a:r>
                        <a:rPr lang="ru-RU" sz="1600" b="1" dirty="0" smtClean="0">
                          <a:solidFill>
                            <a:schemeClr val="tx2"/>
                          </a:solidFill>
                          <a:latin typeface="Times New Roman" panose="02020603050405020304" pitchFamily="18" charset="0"/>
                          <a:cs typeface="Times New Roman" panose="02020603050405020304" pitchFamily="18" charset="0"/>
                        </a:rPr>
                        <a:t>Возможности</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dirty="0" smtClean="0">
                          <a:solidFill>
                            <a:schemeClr val="tx2"/>
                          </a:solidFill>
                          <a:latin typeface="Times New Roman" panose="02020603050405020304" pitchFamily="18" charset="0"/>
                          <a:cs typeface="Times New Roman" panose="02020603050405020304" pitchFamily="18" charset="0"/>
                        </a:rPr>
                        <a:t>Продукты</a:t>
                      </a:r>
                    </a:p>
                    <a:p>
                      <a:pPr algn="ctr"/>
                      <a:r>
                        <a:rPr lang="ru-RU" sz="1600" dirty="0" smtClean="0">
                          <a:solidFill>
                            <a:schemeClr val="tx2"/>
                          </a:solidFill>
                          <a:latin typeface="Times New Roman" panose="02020603050405020304" pitchFamily="18" charset="0"/>
                          <a:cs typeface="Times New Roman" panose="02020603050405020304" pitchFamily="18" charset="0"/>
                        </a:rPr>
                        <a:t>питания (</a:t>
                      </a:r>
                      <a:r>
                        <a:rPr lang="ru-RU" sz="1600" dirty="0" err="1" smtClean="0">
                          <a:solidFill>
                            <a:schemeClr val="tx2"/>
                          </a:solidFill>
                          <a:latin typeface="Times New Roman" panose="02020603050405020304" pitchFamily="18" charset="0"/>
                          <a:cs typeface="Times New Roman" panose="02020603050405020304" pitchFamily="18" charset="0"/>
                        </a:rPr>
                        <a:t>ед</a:t>
                      </a:r>
                      <a:r>
                        <a:rPr lang="en-US" sz="1600" dirty="0" smtClean="0">
                          <a:solidFill>
                            <a:schemeClr val="tx2"/>
                          </a:solidFill>
                          <a:latin typeface="Times New Roman" panose="02020603050405020304" pitchFamily="18" charset="0"/>
                          <a:cs typeface="Times New Roman" panose="02020603050405020304" pitchFamily="18" charset="0"/>
                        </a:rPr>
                        <a:t>.</a:t>
                      </a:r>
                      <a:r>
                        <a:rPr lang="ru-RU" sz="1600" dirty="0" smtClean="0">
                          <a:solidFill>
                            <a:schemeClr val="tx2"/>
                          </a:solidFill>
                          <a:latin typeface="Times New Roman" panose="02020603050405020304" pitchFamily="18" charset="0"/>
                          <a:cs typeface="Times New Roman" panose="02020603050405020304" pitchFamily="18" charset="0"/>
                        </a:rPr>
                        <a:t>)</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dirty="0" smtClean="0">
                          <a:solidFill>
                            <a:schemeClr val="tx2"/>
                          </a:solidFill>
                          <a:latin typeface="Times New Roman" panose="02020603050405020304" pitchFamily="18" charset="0"/>
                          <a:cs typeface="Times New Roman" panose="02020603050405020304" pitchFamily="18" charset="0"/>
                        </a:rPr>
                        <a:t>Одежда</a:t>
                      </a:r>
                    </a:p>
                    <a:p>
                      <a:pPr algn="ctr"/>
                      <a:r>
                        <a:rPr lang="ru-RU" sz="1600" dirty="0" smtClean="0">
                          <a:solidFill>
                            <a:schemeClr val="tx2"/>
                          </a:solidFill>
                          <a:latin typeface="Times New Roman" panose="02020603050405020304" pitchFamily="18" charset="0"/>
                          <a:cs typeface="Times New Roman" panose="02020603050405020304" pitchFamily="18" charset="0"/>
                        </a:rPr>
                        <a:t>(ед.)</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pPr algn="ctr"/>
                      <a:r>
                        <a:rPr lang="ru-RU" sz="1600" b="1" dirty="0" smtClean="0">
                          <a:solidFill>
                            <a:schemeClr val="tx2"/>
                          </a:solidFill>
                          <a:latin typeface="Times New Roman" panose="02020603050405020304" pitchFamily="18" charset="0"/>
                          <a:cs typeface="Times New Roman" panose="02020603050405020304" pitchFamily="18" charset="0"/>
                        </a:rPr>
                        <a:t>А</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2"/>
                          </a:solidFill>
                          <a:latin typeface="Times New Roman" panose="02020603050405020304" pitchFamily="18" charset="0"/>
                          <a:cs typeface="Times New Roman" panose="02020603050405020304" pitchFamily="18" charset="0"/>
                        </a:rPr>
                        <a:t>600</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2"/>
                          </a:solidFill>
                          <a:latin typeface="Times New Roman" panose="02020603050405020304" pitchFamily="18" charset="0"/>
                          <a:cs typeface="Times New Roman" panose="02020603050405020304" pitchFamily="18" charset="0"/>
                        </a:rPr>
                        <a:t>0</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sz="1600" b="1" dirty="0" smtClean="0">
                          <a:solidFill>
                            <a:schemeClr val="tx2"/>
                          </a:solidFill>
                          <a:latin typeface="Times New Roman" panose="02020603050405020304" pitchFamily="18" charset="0"/>
                          <a:cs typeface="Times New Roman" panose="02020603050405020304" pitchFamily="18" charset="0"/>
                        </a:rPr>
                        <a:t>B</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tx2"/>
                          </a:solidFill>
                          <a:latin typeface="Times New Roman" panose="02020603050405020304" pitchFamily="18" charset="0"/>
                          <a:cs typeface="Times New Roman" panose="02020603050405020304" pitchFamily="18" charset="0"/>
                        </a:rPr>
                        <a:t>400</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tx2"/>
                          </a:solidFill>
                          <a:latin typeface="Times New Roman" panose="02020603050405020304" pitchFamily="18" charset="0"/>
                          <a:cs typeface="Times New Roman" panose="02020603050405020304" pitchFamily="18" charset="0"/>
                        </a:rPr>
                        <a:t>100</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sz="1600" b="1" dirty="0" smtClean="0">
                          <a:solidFill>
                            <a:schemeClr val="tx2"/>
                          </a:solidFill>
                          <a:latin typeface="Times New Roman" panose="02020603050405020304" pitchFamily="18" charset="0"/>
                          <a:cs typeface="Times New Roman" panose="02020603050405020304" pitchFamily="18" charset="0"/>
                        </a:rPr>
                        <a:t>C</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2"/>
                          </a:solidFill>
                          <a:latin typeface="Times New Roman" panose="02020603050405020304" pitchFamily="18" charset="0"/>
                          <a:cs typeface="Times New Roman" panose="02020603050405020304" pitchFamily="18" charset="0"/>
                        </a:rPr>
                        <a:t>200</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2"/>
                          </a:solidFill>
                          <a:latin typeface="Times New Roman" panose="02020603050405020304" pitchFamily="18" charset="0"/>
                          <a:cs typeface="Times New Roman" panose="02020603050405020304" pitchFamily="18" charset="0"/>
                        </a:rPr>
                        <a:t>200</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sz="1600" b="1" dirty="0" smtClean="0">
                          <a:solidFill>
                            <a:schemeClr val="tx2"/>
                          </a:solidFill>
                          <a:latin typeface="Times New Roman" panose="02020603050405020304" pitchFamily="18" charset="0"/>
                          <a:cs typeface="Times New Roman" panose="02020603050405020304" pitchFamily="18" charset="0"/>
                        </a:rPr>
                        <a:t>D</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2"/>
                          </a:solidFill>
                          <a:latin typeface="Times New Roman" panose="02020603050405020304" pitchFamily="18" charset="0"/>
                          <a:cs typeface="Times New Roman" panose="02020603050405020304" pitchFamily="18" charset="0"/>
                        </a:rPr>
                        <a:t>0</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2"/>
                          </a:solidFill>
                          <a:latin typeface="Times New Roman" panose="02020603050405020304" pitchFamily="18" charset="0"/>
                          <a:cs typeface="Times New Roman" panose="02020603050405020304" pitchFamily="18" charset="0"/>
                        </a:rPr>
                        <a:t>300</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78680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721571" y="14331"/>
            <a:ext cx="6854956"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Начало торговли</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sp>
        <p:nvSpPr>
          <p:cNvPr id="5" name="Объект 4"/>
          <p:cNvSpPr>
            <a:spLocks noGrp="1"/>
          </p:cNvSpPr>
          <p:nvPr>
            <p:ph idx="1"/>
          </p:nvPr>
        </p:nvSpPr>
        <p:spPr>
          <a:xfrm>
            <a:off x="1233771" y="307237"/>
            <a:ext cx="10377594" cy="3777622"/>
          </a:xfrm>
        </p:spPr>
        <p:txBody>
          <a:bodyPr/>
          <a:lstStyle/>
          <a:p>
            <a:pPr marL="0" indent="0" algn="just">
              <a:buNone/>
            </a:pPr>
            <a:endParaRPr lang="ru-RU" dirty="0" smtClean="0"/>
          </a:p>
          <a:p>
            <a:pPr algn="just"/>
            <a:r>
              <a:rPr lang="ru-RU" sz="1600" dirty="0">
                <a:latin typeface="Times New Roman" panose="02020603050405020304" pitchFamily="18" charset="0"/>
                <a:cs typeface="Times New Roman" panose="02020603050405020304" pitchFamily="18" charset="0"/>
              </a:rPr>
              <a:t>Теперь рассмотрим ситуацию, когда между двумя регионами существуют торговые отношения. Продукты питания могут быть обменены на одежду с установленным соотношением цен</a:t>
            </a:r>
            <a:r>
              <a:rPr lang="ru-RU" sz="1600" dirty="0" smtClean="0">
                <a:latin typeface="Times New Roman" panose="02020603050405020304" pitchFamily="18" charset="0"/>
                <a:cs typeface="Times New Roman" panose="02020603050405020304" pitchFamily="18" charset="0"/>
              </a:rPr>
              <a:t>. Назовем </a:t>
            </a:r>
            <a:r>
              <a:rPr lang="ru-RU" sz="1600" dirty="0">
                <a:latin typeface="Times New Roman" panose="02020603050405020304" pitchFamily="18" charset="0"/>
                <a:cs typeface="Times New Roman" panose="02020603050405020304" pitchFamily="18" charset="0"/>
              </a:rPr>
              <a:t>отношение экспортных к импортным ценам </a:t>
            </a:r>
            <a:r>
              <a:rPr lang="ru-RU" sz="1600" b="1" dirty="0">
                <a:solidFill>
                  <a:schemeClr val="tx2"/>
                </a:solidFill>
                <a:latin typeface="Times New Roman" panose="02020603050405020304" pitchFamily="18" charset="0"/>
                <a:cs typeface="Times New Roman" panose="02020603050405020304" pitchFamily="18" charset="0"/>
              </a:rPr>
              <a:t>условиями торговли</a:t>
            </a:r>
            <a:r>
              <a:rPr lang="ru-RU" sz="1600" dirty="0">
                <a:latin typeface="Times New Roman" panose="02020603050405020304" pitchFamily="18" charset="0"/>
                <a:cs typeface="Times New Roman" panose="02020603050405020304" pitchFamily="18" charset="0"/>
              </a:rPr>
              <a:t>. Для определения торговых возможностей стран на </a:t>
            </a:r>
            <a:r>
              <a:rPr lang="ru-RU" sz="1600" dirty="0" smtClean="0">
                <a:latin typeface="Times New Roman" panose="02020603050405020304" pitchFamily="18" charset="0"/>
                <a:cs typeface="Times New Roman" panose="02020603050405020304" pitchFamily="18" charset="0"/>
              </a:rPr>
              <a:t>рисунках ниже </a:t>
            </a:r>
            <a:r>
              <a:rPr lang="ru-RU" sz="1600" dirty="0">
                <a:latin typeface="Times New Roman" panose="02020603050405020304" pitchFamily="18" charset="0"/>
                <a:cs typeface="Times New Roman" panose="02020603050405020304" pitchFamily="18" charset="0"/>
              </a:rPr>
              <a:t>графически представлены оба показателя ГПВ. </a:t>
            </a:r>
            <a:endParaRPr lang="ru-RU" dirty="0" smtClean="0">
              <a:latin typeface="Times New Roman" panose="02020603050405020304" pitchFamily="18" charset="0"/>
              <a:cs typeface="Times New Roman" panose="02020603050405020304" pitchFamily="18" charset="0"/>
            </a:endParaRPr>
          </a:p>
        </p:txBody>
      </p:sp>
      <p:grpSp>
        <p:nvGrpSpPr>
          <p:cNvPr id="48" name="Group 44"/>
          <p:cNvGrpSpPr>
            <a:grpSpLocks/>
          </p:cNvGrpSpPr>
          <p:nvPr/>
        </p:nvGrpSpPr>
        <p:grpSpPr bwMode="auto">
          <a:xfrm>
            <a:off x="2658890" y="1781251"/>
            <a:ext cx="3760067" cy="3369397"/>
            <a:chOff x="1553" y="-3637"/>
            <a:chExt cx="4745" cy="3625"/>
          </a:xfrm>
        </p:grpSpPr>
        <p:grpSp>
          <p:nvGrpSpPr>
            <p:cNvPr id="49" name="Group 45"/>
            <p:cNvGrpSpPr>
              <a:grpSpLocks/>
            </p:cNvGrpSpPr>
            <p:nvPr/>
          </p:nvGrpSpPr>
          <p:grpSpPr bwMode="auto">
            <a:xfrm>
              <a:off x="1573" y="-3352"/>
              <a:ext cx="4350" cy="3320"/>
              <a:chOff x="1573" y="-3352"/>
              <a:chExt cx="4350" cy="3320"/>
            </a:xfrm>
          </p:grpSpPr>
          <p:sp>
            <p:nvSpPr>
              <p:cNvPr id="88" name="Freeform 46"/>
              <p:cNvSpPr>
                <a:spLocks/>
              </p:cNvSpPr>
              <p:nvPr/>
            </p:nvSpPr>
            <p:spPr bwMode="auto">
              <a:xfrm>
                <a:off x="1573" y="-3352"/>
                <a:ext cx="4350" cy="3320"/>
              </a:xfrm>
              <a:custGeom>
                <a:avLst/>
                <a:gdLst>
                  <a:gd name="T0" fmla="+- 0 5893 1573"/>
                  <a:gd name="T1" fmla="*/ T0 w 4350"/>
                  <a:gd name="T2" fmla="+- 0 -47 -3352"/>
                  <a:gd name="T3" fmla="*/ -47 h 3320"/>
                  <a:gd name="T4" fmla="+- 0 5913 1573"/>
                  <a:gd name="T5" fmla="*/ T4 w 4350"/>
                  <a:gd name="T6" fmla="+- 0 -32 -3352"/>
                  <a:gd name="T7" fmla="*/ -32 h 3320"/>
                  <a:gd name="T8" fmla="+- 0 5923 1573"/>
                  <a:gd name="T9" fmla="*/ T8 w 4350"/>
                  <a:gd name="T10" fmla="+- 0 -32 -3352"/>
                  <a:gd name="T11" fmla="*/ -32 h 3320"/>
                  <a:gd name="T12" fmla="+- 0 5893 1573"/>
                  <a:gd name="T13" fmla="*/ T12 w 4350"/>
                  <a:gd name="T14" fmla="+- 0 -47 -3352"/>
                  <a:gd name="T15" fmla="*/ -47 h 3320"/>
                </a:gdLst>
                <a:ahLst/>
                <a:cxnLst>
                  <a:cxn ang="0">
                    <a:pos x="T1" y="T3"/>
                  </a:cxn>
                  <a:cxn ang="0">
                    <a:pos x="T5" y="T7"/>
                  </a:cxn>
                  <a:cxn ang="0">
                    <a:pos x="T9" y="T11"/>
                  </a:cxn>
                  <a:cxn ang="0">
                    <a:pos x="T13" y="T15"/>
                  </a:cxn>
                </a:cxnLst>
                <a:rect l="0" t="0" r="r" b="b"/>
                <a:pathLst>
                  <a:path w="4350" h="3320">
                    <a:moveTo>
                      <a:pt x="4320" y="3305"/>
                    </a:moveTo>
                    <a:lnTo>
                      <a:pt x="4340" y="3320"/>
                    </a:lnTo>
                    <a:lnTo>
                      <a:pt x="4350" y="3320"/>
                    </a:lnTo>
                    <a:lnTo>
                      <a:pt x="4320" y="3305"/>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89" name="Freeform 47"/>
              <p:cNvSpPr>
                <a:spLocks/>
              </p:cNvSpPr>
              <p:nvPr/>
            </p:nvSpPr>
            <p:spPr bwMode="auto">
              <a:xfrm>
                <a:off x="1573" y="-3352"/>
                <a:ext cx="4350" cy="3320"/>
              </a:xfrm>
              <a:custGeom>
                <a:avLst/>
                <a:gdLst>
                  <a:gd name="T0" fmla="+- 0 1573 1573"/>
                  <a:gd name="T1" fmla="*/ T0 w 4350"/>
                  <a:gd name="T2" fmla="+- 0 -3352 -3352"/>
                  <a:gd name="T3" fmla="*/ -3352 h 3320"/>
                  <a:gd name="T4" fmla="+- 0 1573 1573"/>
                  <a:gd name="T5" fmla="*/ T4 w 4350"/>
                  <a:gd name="T6" fmla="+- 0 -2242 -3352"/>
                  <a:gd name="T7" fmla="*/ -2242 h 3320"/>
                  <a:gd name="T8" fmla="+- 0 5893 1573"/>
                  <a:gd name="T9" fmla="*/ T8 w 4350"/>
                  <a:gd name="T10" fmla="+- 0 -47 -3352"/>
                  <a:gd name="T11" fmla="*/ -47 h 3320"/>
                  <a:gd name="T12" fmla="+- 0 1573 1573"/>
                  <a:gd name="T13" fmla="*/ T12 w 4350"/>
                  <a:gd name="T14" fmla="+- 0 -3352 -3352"/>
                  <a:gd name="T15" fmla="*/ -3352 h 3320"/>
                </a:gdLst>
                <a:ahLst/>
                <a:cxnLst>
                  <a:cxn ang="0">
                    <a:pos x="T1" y="T3"/>
                  </a:cxn>
                  <a:cxn ang="0">
                    <a:pos x="T5" y="T7"/>
                  </a:cxn>
                  <a:cxn ang="0">
                    <a:pos x="T9" y="T11"/>
                  </a:cxn>
                  <a:cxn ang="0">
                    <a:pos x="T13" y="T15"/>
                  </a:cxn>
                </a:cxnLst>
                <a:rect l="0" t="0" r="r" b="b"/>
                <a:pathLst>
                  <a:path w="4350" h="3320">
                    <a:moveTo>
                      <a:pt x="0" y="0"/>
                    </a:moveTo>
                    <a:lnTo>
                      <a:pt x="0" y="1110"/>
                    </a:lnTo>
                    <a:lnTo>
                      <a:pt x="4320" y="3305"/>
                    </a:lnTo>
                    <a:lnTo>
                      <a:pt x="0" y="0"/>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50" name="Group 48"/>
            <p:cNvGrpSpPr>
              <a:grpSpLocks/>
            </p:cNvGrpSpPr>
            <p:nvPr/>
          </p:nvGrpSpPr>
          <p:grpSpPr bwMode="auto">
            <a:xfrm>
              <a:off x="1573" y="-2242"/>
              <a:ext cx="4350" cy="2210"/>
              <a:chOff x="1573" y="-2242"/>
              <a:chExt cx="4350" cy="2210"/>
            </a:xfrm>
          </p:grpSpPr>
          <p:sp>
            <p:nvSpPr>
              <p:cNvPr id="87" name="Freeform 49"/>
              <p:cNvSpPr>
                <a:spLocks/>
              </p:cNvSpPr>
              <p:nvPr/>
            </p:nvSpPr>
            <p:spPr bwMode="auto">
              <a:xfrm>
                <a:off x="1573" y="-2242"/>
                <a:ext cx="4350" cy="2210"/>
              </a:xfrm>
              <a:custGeom>
                <a:avLst/>
                <a:gdLst>
                  <a:gd name="T0" fmla="+- 0 1573 1573"/>
                  <a:gd name="T1" fmla="*/ T0 w 4350"/>
                  <a:gd name="T2" fmla="+- 0 -2242 -2242"/>
                  <a:gd name="T3" fmla="*/ -2242 h 2210"/>
                  <a:gd name="T4" fmla="+- 0 5923 1573"/>
                  <a:gd name="T5" fmla="*/ T4 w 4350"/>
                  <a:gd name="T6" fmla="+- 0 -32 -2242"/>
                  <a:gd name="T7" fmla="*/ -32 h 2210"/>
                </a:gdLst>
                <a:ahLst/>
                <a:cxnLst>
                  <a:cxn ang="0">
                    <a:pos x="T1" y="T3"/>
                  </a:cxn>
                  <a:cxn ang="0">
                    <a:pos x="T5" y="T7"/>
                  </a:cxn>
                </a:cxnLst>
                <a:rect l="0" t="0" r="r" b="b"/>
                <a:pathLst>
                  <a:path w="4350" h="2210">
                    <a:moveTo>
                      <a:pt x="0" y="0"/>
                    </a:moveTo>
                    <a:lnTo>
                      <a:pt x="4350" y="221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1" name="Group 50"/>
            <p:cNvGrpSpPr>
              <a:grpSpLocks/>
            </p:cNvGrpSpPr>
            <p:nvPr/>
          </p:nvGrpSpPr>
          <p:grpSpPr bwMode="auto">
            <a:xfrm>
              <a:off x="1573" y="-3352"/>
              <a:ext cx="4340" cy="3320"/>
              <a:chOff x="1573" y="-3352"/>
              <a:chExt cx="4340" cy="3320"/>
            </a:xfrm>
          </p:grpSpPr>
          <p:sp>
            <p:nvSpPr>
              <p:cNvPr id="86" name="Freeform 51"/>
              <p:cNvSpPr>
                <a:spLocks/>
              </p:cNvSpPr>
              <p:nvPr/>
            </p:nvSpPr>
            <p:spPr bwMode="auto">
              <a:xfrm>
                <a:off x="1573" y="-3352"/>
                <a:ext cx="4340" cy="3320"/>
              </a:xfrm>
              <a:custGeom>
                <a:avLst/>
                <a:gdLst>
                  <a:gd name="T0" fmla="+- 0 1573 1573"/>
                  <a:gd name="T1" fmla="*/ T0 w 4340"/>
                  <a:gd name="T2" fmla="+- 0 -3352 -3352"/>
                  <a:gd name="T3" fmla="*/ -3352 h 3320"/>
                  <a:gd name="T4" fmla="+- 0 5913 1573"/>
                  <a:gd name="T5" fmla="*/ T4 w 4340"/>
                  <a:gd name="T6" fmla="+- 0 -32 -3352"/>
                  <a:gd name="T7" fmla="*/ -32 h 3320"/>
                </a:gdLst>
                <a:ahLst/>
                <a:cxnLst>
                  <a:cxn ang="0">
                    <a:pos x="T1" y="T3"/>
                  </a:cxn>
                  <a:cxn ang="0">
                    <a:pos x="T5" y="T7"/>
                  </a:cxn>
                </a:cxnLst>
                <a:rect l="0" t="0" r="r" b="b"/>
                <a:pathLst>
                  <a:path w="4340" h="3320">
                    <a:moveTo>
                      <a:pt x="0" y="0"/>
                    </a:moveTo>
                    <a:lnTo>
                      <a:pt x="4340" y="332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2" name="Group 52"/>
            <p:cNvGrpSpPr>
              <a:grpSpLocks/>
            </p:cNvGrpSpPr>
            <p:nvPr/>
          </p:nvGrpSpPr>
          <p:grpSpPr bwMode="auto">
            <a:xfrm>
              <a:off x="1573" y="-3632"/>
              <a:ext cx="4720" cy="3600"/>
              <a:chOff x="1573" y="-3632"/>
              <a:chExt cx="4720" cy="3600"/>
            </a:xfrm>
          </p:grpSpPr>
          <p:sp>
            <p:nvSpPr>
              <p:cNvPr id="85" name="Freeform 53"/>
              <p:cNvSpPr>
                <a:spLocks/>
              </p:cNvSpPr>
              <p:nvPr/>
            </p:nvSpPr>
            <p:spPr bwMode="auto">
              <a:xfrm>
                <a:off x="1573" y="-3632"/>
                <a:ext cx="4720" cy="3600"/>
              </a:xfrm>
              <a:custGeom>
                <a:avLst/>
                <a:gdLst>
                  <a:gd name="T0" fmla="+- 0 1573 1573"/>
                  <a:gd name="T1" fmla="*/ T0 w 4720"/>
                  <a:gd name="T2" fmla="+- 0 -3632 -3632"/>
                  <a:gd name="T3" fmla="*/ -3632 h 3600"/>
                  <a:gd name="T4" fmla="+- 0 1573 1573"/>
                  <a:gd name="T5" fmla="*/ T4 w 4720"/>
                  <a:gd name="T6" fmla="+- 0 -32 -3632"/>
                  <a:gd name="T7" fmla="*/ -32 h 3600"/>
                  <a:gd name="T8" fmla="+- 0 6293 1573"/>
                  <a:gd name="T9" fmla="*/ T8 w 4720"/>
                  <a:gd name="T10" fmla="+- 0 -32 -3632"/>
                  <a:gd name="T11" fmla="*/ -32 h 3600"/>
                </a:gdLst>
                <a:ahLst/>
                <a:cxnLst>
                  <a:cxn ang="0">
                    <a:pos x="T1" y="T3"/>
                  </a:cxn>
                  <a:cxn ang="0">
                    <a:pos x="T5" y="T7"/>
                  </a:cxn>
                  <a:cxn ang="0">
                    <a:pos x="T9" y="T11"/>
                  </a:cxn>
                </a:cxnLst>
                <a:rect l="0" t="0" r="r" b="b"/>
                <a:pathLst>
                  <a:path w="4720" h="3600">
                    <a:moveTo>
                      <a:pt x="0" y="0"/>
                    </a:moveTo>
                    <a:lnTo>
                      <a:pt x="0" y="3600"/>
                    </a:lnTo>
                    <a:lnTo>
                      <a:pt x="4720" y="360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3" name="Group 54"/>
            <p:cNvGrpSpPr>
              <a:grpSpLocks/>
            </p:cNvGrpSpPr>
            <p:nvPr/>
          </p:nvGrpSpPr>
          <p:grpSpPr bwMode="auto">
            <a:xfrm>
              <a:off x="1574" y="-3352"/>
              <a:ext cx="120" cy="2"/>
              <a:chOff x="1574" y="-3352"/>
              <a:chExt cx="120" cy="2"/>
            </a:xfrm>
          </p:grpSpPr>
          <p:sp>
            <p:nvSpPr>
              <p:cNvPr id="84" name="Freeform 55"/>
              <p:cNvSpPr>
                <a:spLocks/>
              </p:cNvSpPr>
              <p:nvPr/>
            </p:nvSpPr>
            <p:spPr bwMode="auto">
              <a:xfrm>
                <a:off x="1574" y="-3352"/>
                <a:ext cx="120" cy="2"/>
              </a:xfrm>
              <a:custGeom>
                <a:avLst/>
                <a:gdLst>
                  <a:gd name="T0" fmla="+- 0 1574 1574"/>
                  <a:gd name="T1" fmla="*/ T0 w 120"/>
                  <a:gd name="T2" fmla="+- 0 1694 15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4" name="Group 56"/>
            <p:cNvGrpSpPr>
              <a:grpSpLocks/>
            </p:cNvGrpSpPr>
            <p:nvPr/>
          </p:nvGrpSpPr>
          <p:grpSpPr bwMode="auto">
            <a:xfrm>
              <a:off x="1574" y="-1139"/>
              <a:ext cx="120" cy="2"/>
              <a:chOff x="1574" y="-1139"/>
              <a:chExt cx="120" cy="2"/>
            </a:xfrm>
          </p:grpSpPr>
          <p:sp>
            <p:nvSpPr>
              <p:cNvPr id="83" name="Freeform 57"/>
              <p:cNvSpPr>
                <a:spLocks/>
              </p:cNvSpPr>
              <p:nvPr/>
            </p:nvSpPr>
            <p:spPr bwMode="auto">
              <a:xfrm>
                <a:off x="1574" y="-1139"/>
                <a:ext cx="120" cy="2"/>
              </a:xfrm>
              <a:custGeom>
                <a:avLst/>
                <a:gdLst>
                  <a:gd name="T0" fmla="+- 0 1574 1574"/>
                  <a:gd name="T1" fmla="*/ T0 w 120"/>
                  <a:gd name="T2" fmla="+- 0 1694 15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5" name="Group 58"/>
            <p:cNvGrpSpPr>
              <a:grpSpLocks/>
            </p:cNvGrpSpPr>
            <p:nvPr/>
          </p:nvGrpSpPr>
          <p:grpSpPr bwMode="auto">
            <a:xfrm>
              <a:off x="1574" y="-2245"/>
              <a:ext cx="120" cy="2"/>
              <a:chOff x="1574" y="-2245"/>
              <a:chExt cx="120" cy="2"/>
            </a:xfrm>
          </p:grpSpPr>
          <p:sp>
            <p:nvSpPr>
              <p:cNvPr id="82" name="Freeform 59"/>
              <p:cNvSpPr>
                <a:spLocks/>
              </p:cNvSpPr>
              <p:nvPr/>
            </p:nvSpPr>
            <p:spPr bwMode="auto">
              <a:xfrm>
                <a:off x="1574" y="-2245"/>
                <a:ext cx="120" cy="2"/>
              </a:xfrm>
              <a:custGeom>
                <a:avLst/>
                <a:gdLst>
                  <a:gd name="T0" fmla="+- 0 1574 1574"/>
                  <a:gd name="T1" fmla="*/ T0 w 120"/>
                  <a:gd name="T2" fmla="+- 0 1694 15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6" name="Group 60"/>
            <p:cNvGrpSpPr>
              <a:grpSpLocks/>
            </p:cNvGrpSpPr>
            <p:nvPr/>
          </p:nvGrpSpPr>
          <p:grpSpPr bwMode="auto">
            <a:xfrm>
              <a:off x="5912" y="-152"/>
              <a:ext cx="2" cy="120"/>
              <a:chOff x="5912" y="-152"/>
              <a:chExt cx="2" cy="120"/>
            </a:xfrm>
          </p:grpSpPr>
          <p:sp>
            <p:nvSpPr>
              <p:cNvPr id="81" name="Freeform 61"/>
              <p:cNvSpPr>
                <a:spLocks/>
              </p:cNvSpPr>
              <p:nvPr/>
            </p:nvSpPr>
            <p:spPr bwMode="auto">
              <a:xfrm>
                <a:off x="5912" y="-152"/>
                <a:ext cx="2" cy="120"/>
              </a:xfrm>
              <a:custGeom>
                <a:avLst/>
                <a:gdLst>
                  <a:gd name="T0" fmla="+- 0 -152 -152"/>
                  <a:gd name="T1" fmla="*/ -152 h 120"/>
                  <a:gd name="T2" fmla="+- 0 -32 -152"/>
                  <a:gd name="T3" fmla="*/ -3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7" name="Group 62"/>
            <p:cNvGrpSpPr>
              <a:grpSpLocks/>
            </p:cNvGrpSpPr>
            <p:nvPr/>
          </p:nvGrpSpPr>
          <p:grpSpPr bwMode="auto">
            <a:xfrm>
              <a:off x="5182" y="-112"/>
              <a:ext cx="2" cy="80"/>
              <a:chOff x="5182" y="-112"/>
              <a:chExt cx="2" cy="80"/>
            </a:xfrm>
          </p:grpSpPr>
          <p:sp>
            <p:nvSpPr>
              <p:cNvPr id="80" name="Freeform 63"/>
              <p:cNvSpPr>
                <a:spLocks/>
              </p:cNvSpPr>
              <p:nvPr/>
            </p:nvSpPr>
            <p:spPr bwMode="auto">
              <a:xfrm>
                <a:off x="5182" y="-112"/>
                <a:ext cx="2" cy="80"/>
              </a:xfrm>
              <a:custGeom>
                <a:avLst/>
                <a:gdLst>
                  <a:gd name="T0" fmla="+- 0 -112 -112"/>
                  <a:gd name="T1" fmla="*/ -112 h 80"/>
                  <a:gd name="T2" fmla="+- 0 -32 -112"/>
                  <a:gd name="T3" fmla="*/ -32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8" name="Group 64"/>
            <p:cNvGrpSpPr>
              <a:grpSpLocks/>
            </p:cNvGrpSpPr>
            <p:nvPr/>
          </p:nvGrpSpPr>
          <p:grpSpPr bwMode="auto">
            <a:xfrm>
              <a:off x="4452" y="-152"/>
              <a:ext cx="2" cy="120"/>
              <a:chOff x="4452" y="-152"/>
              <a:chExt cx="2" cy="120"/>
            </a:xfrm>
          </p:grpSpPr>
          <p:sp>
            <p:nvSpPr>
              <p:cNvPr id="79" name="Freeform 65"/>
              <p:cNvSpPr>
                <a:spLocks/>
              </p:cNvSpPr>
              <p:nvPr/>
            </p:nvSpPr>
            <p:spPr bwMode="auto">
              <a:xfrm>
                <a:off x="4452" y="-152"/>
                <a:ext cx="2" cy="120"/>
              </a:xfrm>
              <a:custGeom>
                <a:avLst/>
                <a:gdLst>
                  <a:gd name="T0" fmla="+- 0 -152 -152"/>
                  <a:gd name="T1" fmla="*/ -152 h 120"/>
                  <a:gd name="T2" fmla="+- 0 -32 -152"/>
                  <a:gd name="T3" fmla="*/ -3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9" name="Group 66"/>
            <p:cNvGrpSpPr>
              <a:grpSpLocks/>
            </p:cNvGrpSpPr>
            <p:nvPr/>
          </p:nvGrpSpPr>
          <p:grpSpPr bwMode="auto">
            <a:xfrm>
              <a:off x="3722" y="-112"/>
              <a:ext cx="2" cy="80"/>
              <a:chOff x="3722" y="-112"/>
              <a:chExt cx="2" cy="80"/>
            </a:xfrm>
          </p:grpSpPr>
          <p:sp>
            <p:nvSpPr>
              <p:cNvPr id="78" name="Freeform 67"/>
              <p:cNvSpPr>
                <a:spLocks/>
              </p:cNvSpPr>
              <p:nvPr/>
            </p:nvSpPr>
            <p:spPr bwMode="auto">
              <a:xfrm>
                <a:off x="3722" y="-112"/>
                <a:ext cx="2" cy="80"/>
              </a:xfrm>
              <a:custGeom>
                <a:avLst/>
                <a:gdLst>
                  <a:gd name="T0" fmla="+- 0 -112 -112"/>
                  <a:gd name="T1" fmla="*/ -112 h 80"/>
                  <a:gd name="T2" fmla="+- 0 -32 -112"/>
                  <a:gd name="T3" fmla="*/ -32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0" name="Group 68"/>
            <p:cNvGrpSpPr>
              <a:grpSpLocks/>
            </p:cNvGrpSpPr>
            <p:nvPr/>
          </p:nvGrpSpPr>
          <p:grpSpPr bwMode="auto">
            <a:xfrm>
              <a:off x="2993" y="-152"/>
              <a:ext cx="2" cy="120"/>
              <a:chOff x="2993" y="-152"/>
              <a:chExt cx="2" cy="120"/>
            </a:xfrm>
          </p:grpSpPr>
          <p:sp>
            <p:nvSpPr>
              <p:cNvPr id="77" name="Freeform 69"/>
              <p:cNvSpPr>
                <a:spLocks/>
              </p:cNvSpPr>
              <p:nvPr/>
            </p:nvSpPr>
            <p:spPr bwMode="auto">
              <a:xfrm>
                <a:off x="2993" y="-152"/>
                <a:ext cx="2" cy="120"/>
              </a:xfrm>
              <a:custGeom>
                <a:avLst/>
                <a:gdLst>
                  <a:gd name="T0" fmla="+- 0 -152 -152"/>
                  <a:gd name="T1" fmla="*/ -152 h 120"/>
                  <a:gd name="T2" fmla="+- 0 -32 -152"/>
                  <a:gd name="T3" fmla="*/ -3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1" name="Group 70"/>
            <p:cNvGrpSpPr>
              <a:grpSpLocks/>
            </p:cNvGrpSpPr>
            <p:nvPr/>
          </p:nvGrpSpPr>
          <p:grpSpPr bwMode="auto">
            <a:xfrm>
              <a:off x="2263" y="-112"/>
              <a:ext cx="2" cy="80"/>
              <a:chOff x="2263" y="-112"/>
              <a:chExt cx="2" cy="80"/>
            </a:xfrm>
          </p:grpSpPr>
          <p:sp>
            <p:nvSpPr>
              <p:cNvPr id="76" name="Freeform 71"/>
              <p:cNvSpPr>
                <a:spLocks/>
              </p:cNvSpPr>
              <p:nvPr/>
            </p:nvSpPr>
            <p:spPr bwMode="auto">
              <a:xfrm>
                <a:off x="2263" y="-112"/>
                <a:ext cx="2" cy="80"/>
              </a:xfrm>
              <a:custGeom>
                <a:avLst/>
                <a:gdLst>
                  <a:gd name="T0" fmla="+- 0 -112 -112"/>
                  <a:gd name="T1" fmla="*/ -112 h 80"/>
                  <a:gd name="T2" fmla="+- 0 -32 -112"/>
                  <a:gd name="T3" fmla="*/ -32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2" name="Group 72"/>
            <p:cNvGrpSpPr>
              <a:grpSpLocks/>
            </p:cNvGrpSpPr>
            <p:nvPr/>
          </p:nvGrpSpPr>
          <p:grpSpPr bwMode="auto">
            <a:xfrm>
              <a:off x="4500" y="-926"/>
              <a:ext cx="97" cy="76"/>
              <a:chOff x="4500" y="-926"/>
              <a:chExt cx="97" cy="76"/>
            </a:xfrm>
          </p:grpSpPr>
          <p:sp>
            <p:nvSpPr>
              <p:cNvPr id="75" name="Freeform 73"/>
              <p:cNvSpPr>
                <a:spLocks/>
              </p:cNvSpPr>
              <p:nvPr/>
            </p:nvSpPr>
            <p:spPr bwMode="auto">
              <a:xfrm>
                <a:off x="4500" y="-926"/>
                <a:ext cx="97" cy="76"/>
              </a:xfrm>
              <a:custGeom>
                <a:avLst/>
                <a:gdLst>
                  <a:gd name="T0" fmla="+- 0 4500 4500"/>
                  <a:gd name="T1" fmla="*/ T0 w 97"/>
                  <a:gd name="T2" fmla="+- 0 -926 -926"/>
                  <a:gd name="T3" fmla="*/ -926 h 76"/>
                  <a:gd name="T4" fmla="+- 0 4542 4500"/>
                  <a:gd name="T5" fmla="*/ T4 w 97"/>
                  <a:gd name="T6" fmla="+- 0 -881 -926"/>
                  <a:gd name="T7" fmla="*/ -881 h 76"/>
                  <a:gd name="T8" fmla="+- 0 4566 4500"/>
                  <a:gd name="T9" fmla="*/ T8 w 97"/>
                  <a:gd name="T10" fmla="+- 0 -850 -926"/>
                  <a:gd name="T11" fmla="*/ -850 h 76"/>
                  <a:gd name="T12" fmla="+- 0 4565 4500"/>
                  <a:gd name="T13" fmla="*/ T12 w 97"/>
                  <a:gd name="T14" fmla="+- 0 -859 -926"/>
                  <a:gd name="T15" fmla="*/ -859 h 76"/>
                  <a:gd name="T16" fmla="+- 0 4569 4500"/>
                  <a:gd name="T17" fmla="*/ T16 w 97"/>
                  <a:gd name="T18" fmla="+- 0 -872 -926"/>
                  <a:gd name="T19" fmla="*/ -872 h 76"/>
                  <a:gd name="T20" fmla="+- 0 4575 4500"/>
                  <a:gd name="T21" fmla="*/ T20 w 97"/>
                  <a:gd name="T22" fmla="+- 0 -880 -926"/>
                  <a:gd name="T23" fmla="*/ -880 h 76"/>
                  <a:gd name="T24" fmla="+- 0 4585 4500"/>
                  <a:gd name="T25" fmla="*/ T24 w 97"/>
                  <a:gd name="T26" fmla="+- 0 -897 -926"/>
                  <a:gd name="T27" fmla="*/ -897 h 76"/>
                  <a:gd name="T28" fmla="+- 0 4597 4500"/>
                  <a:gd name="T29" fmla="*/ T28 w 97"/>
                  <a:gd name="T30" fmla="+- 0 -901 -926"/>
                  <a:gd name="T31" fmla="*/ -901 h 76"/>
                  <a:gd name="T32" fmla="+- 0 4579 4500"/>
                  <a:gd name="T33" fmla="*/ T32 w 97"/>
                  <a:gd name="T34" fmla="+- 0 -904 -926"/>
                  <a:gd name="T35" fmla="*/ -904 h 76"/>
                  <a:gd name="T36" fmla="+- 0 4558 4500"/>
                  <a:gd name="T37" fmla="*/ T36 w 97"/>
                  <a:gd name="T38" fmla="+- 0 -909 -926"/>
                  <a:gd name="T39" fmla="*/ -909 h 76"/>
                  <a:gd name="T40" fmla="+- 0 4537 4500"/>
                  <a:gd name="T41" fmla="*/ T40 w 97"/>
                  <a:gd name="T42" fmla="+- 0 -915 -926"/>
                  <a:gd name="T43" fmla="*/ -915 h 76"/>
                  <a:gd name="T44" fmla="+- 0 4517 4500"/>
                  <a:gd name="T45" fmla="*/ T44 w 97"/>
                  <a:gd name="T46" fmla="+- 0 -921 -926"/>
                  <a:gd name="T47" fmla="*/ -921 h 76"/>
                  <a:gd name="T48" fmla="+- 0 4500 4500"/>
                  <a:gd name="T49" fmla="*/ T48 w 97"/>
                  <a:gd name="T50" fmla="+- 0 -926 -926"/>
                  <a:gd name="T51" fmla="*/ -926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7" h="76">
                    <a:moveTo>
                      <a:pt x="0" y="0"/>
                    </a:moveTo>
                    <a:lnTo>
                      <a:pt x="42" y="45"/>
                    </a:lnTo>
                    <a:lnTo>
                      <a:pt x="66" y="76"/>
                    </a:lnTo>
                    <a:lnTo>
                      <a:pt x="65" y="67"/>
                    </a:lnTo>
                    <a:lnTo>
                      <a:pt x="69" y="54"/>
                    </a:lnTo>
                    <a:lnTo>
                      <a:pt x="75" y="46"/>
                    </a:lnTo>
                    <a:lnTo>
                      <a:pt x="85" y="29"/>
                    </a:lnTo>
                    <a:lnTo>
                      <a:pt x="97" y="25"/>
                    </a:lnTo>
                    <a:lnTo>
                      <a:pt x="79" y="22"/>
                    </a:lnTo>
                    <a:lnTo>
                      <a:pt x="58" y="17"/>
                    </a:lnTo>
                    <a:lnTo>
                      <a:pt x="37" y="11"/>
                    </a:lnTo>
                    <a:lnTo>
                      <a:pt x="17" y="5"/>
                    </a:lnTo>
                    <a:lnTo>
                      <a:pt x="0"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3" name="Group 74"/>
            <p:cNvGrpSpPr>
              <a:grpSpLocks/>
            </p:cNvGrpSpPr>
            <p:nvPr/>
          </p:nvGrpSpPr>
          <p:grpSpPr bwMode="auto">
            <a:xfrm>
              <a:off x="4500" y="-926"/>
              <a:ext cx="97" cy="76"/>
              <a:chOff x="4500" y="-926"/>
              <a:chExt cx="97" cy="76"/>
            </a:xfrm>
          </p:grpSpPr>
          <p:sp>
            <p:nvSpPr>
              <p:cNvPr id="74" name="Freeform 75"/>
              <p:cNvSpPr>
                <a:spLocks/>
              </p:cNvSpPr>
              <p:nvPr/>
            </p:nvSpPr>
            <p:spPr bwMode="auto">
              <a:xfrm>
                <a:off x="4500" y="-926"/>
                <a:ext cx="97" cy="76"/>
              </a:xfrm>
              <a:custGeom>
                <a:avLst/>
                <a:gdLst>
                  <a:gd name="T0" fmla="+- 0 4575 4500"/>
                  <a:gd name="T1" fmla="*/ T0 w 97"/>
                  <a:gd name="T2" fmla="+- 0 -880 -926"/>
                  <a:gd name="T3" fmla="*/ -880 h 76"/>
                  <a:gd name="T4" fmla="+- 0 4569 4500"/>
                  <a:gd name="T5" fmla="*/ T4 w 97"/>
                  <a:gd name="T6" fmla="+- 0 -872 -926"/>
                  <a:gd name="T7" fmla="*/ -872 h 76"/>
                  <a:gd name="T8" fmla="+- 0 4565 4500"/>
                  <a:gd name="T9" fmla="*/ T8 w 97"/>
                  <a:gd name="T10" fmla="+- 0 -859 -926"/>
                  <a:gd name="T11" fmla="*/ -859 h 76"/>
                  <a:gd name="T12" fmla="+- 0 4566 4500"/>
                  <a:gd name="T13" fmla="*/ T12 w 97"/>
                  <a:gd name="T14" fmla="+- 0 -850 -926"/>
                  <a:gd name="T15" fmla="*/ -850 h 76"/>
                  <a:gd name="T16" fmla="+- 0 4555 4500"/>
                  <a:gd name="T17" fmla="*/ T16 w 97"/>
                  <a:gd name="T18" fmla="+- 0 -865 -926"/>
                  <a:gd name="T19" fmla="*/ -865 h 76"/>
                  <a:gd name="T20" fmla="+- 0 4542 4500"/>
                  <a:gd name="T21" fmla="*/ T20 w 97"/>
                  <a:gd name="T22" fmla="+- 0 -881 -926"/>
                  <a:gd name="T23" fmla="*/ -881 h 76"/>
                  <a:gd name="T24" fmla="+- 0 4529 4500"/>
                  <a:gd name="T25" fmla="*/ T24 w 97"/>
                  <a:gd name="T26" fmla="+- 0 -897 -926"/>
                  <a:gd name="T27" fmla="*/ -897 h 76"/>
                  <a:gd name="T28" fmla="+- 0 4514 4500"/>
                  <a:gd name="T29" fmla="*/ T28 w 97"/>
                  <a:gd name="T30" fmla="+- 0 -913 -926"/>
                  <a:gd name="T31" fmla="*/ -913 h 76"/>
                  <a:gd name="T32" fmla="+- 0 4500 4500"/>
                  <a:gd name="T33" fmla="*/ T32 w 97"/>
                  <a:gd name="T34" fmla="+- 0 -926 -926"/>
                  <a:gd name="T35" fmla="*/ -926 h 76"/>
                  <a:gd name="T36" fmla="+- 0 4517 4500"/>
                  <a:gd name="T37" fmla="*/ T36 w 97"/>
                  <a:gd name="T38" fmla="+- 0 -921 -926"/>
                  <a:gd name="T39" fmla="*/ -921 h 76"/>
                  <a:gd name="T40" fmla="+- 0 4537 4500"/>
                  <a:gd name="T41" fmla="*/ T40 w 97"/>
                  <a:gd name="T42" fmla="+- 0 -915 -926"/>
                  <a:gd name="T43" fmla="*/ -915 h 76"/>
                  <a:gd name="T44" fmla="+- 0 4558 4500"/>
                  <a:gd name="T45" fmla="*/ T44 w 97"/>
                  <a:gd name="T46" fmla="+- 0 -909 -926"/>
                  <a:gd name="T47" fmla="*/ -909 h 76"/>
                  <a:gd name="T48" fmla="+- 0 4579 4500"/>
                  <a:gd name="T49" fmla="*/ T48 w 97"/>
                  <a:gd name="T50" fmla="+- 0 -904 -926"/>
                  <a:gd name="T51" fmla="*/ -904 h 76"/>
                  <a:gd name="T52" fmla="+- 0 4597 4500"/>
                  <a:gd name="T53" fmla="*/ T52 w 97"/>
                  <a:gd name="T54" fmla="+- 0 -901 -926"/>
                  <a:gd name="T55" fmla="*/ -901 h 76"/>
                  <a:gd name="T56" fmla="+- 0 4585 4500"/>
                  <a:gd name="T57" fmla="*/ T56 w 97"/>
                  <a:gd name="T58" fmla="+- 0 -897 -926"/>
                  <a:gd name="T59" fmla="*/ -897 h 76"/>
                  <a:gd name="T60" fmla="+- 0 4575 4500"/>
                  <a:gd name="T61" fmla="*/ T60 w 97"/>
                  <a:gd name="T62" fmla="+- 0 -880 -926"/>
                  <a:gd name="T63" fmla="*/ -880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7" h="76">
                    <a:moveTo>
                      <a:pt x="75" y="46"/>
                    </a:moveTo>
                    <a:lnTo>
                      <a:pt x="69" y="54"/>
                    </a:lnTo>
                    <a:lnTo>
                      <a:pt x="65" y="67"/>
                    </a:lnTo>
                    <a:lnTo>
                      <a:pt x="66" y="76"/>
                    </a:lnTo>
                    <a:lnTo>
                      <a:pt x="55" y="61"/>
                    </a:lnTo>
                    <a:lnTo>
                      <a:pt x="42" y="45"/>
                    </a:lnTo>
                    <a:lnTo>
                      <a:pt x="29" y="29"/>
                    </a:lnTo>
                    <a:lnTo>
                      <a:pt x="14" y="13"/>
                    </a:lnTo>
                    <a:lnTo>
                      <a:pt x="0" y="0"/>
                    </a:lnTo>
                    <a:lnTo>
                      <a:pt x="17" y="5"/>
                    </a:lnTo>
                    <a:lnTo>
                      <a:pt x="37" y="11"/>
                    </a:lnTo>
                    <a:lnTo>
                      <a:pt x="58" y="17"/>
                    </a:lnTo>
                    <a:lnTo>
                      <a:pt x="79" y="22"/>
                    </a:lnTo>
                    <a:lnTo>
                      <a:pt x="97" y="25"/>
                    </a:lnTo>
                    <a:lnTo>
                      <a:pt x="85" y="29"/>
                    </a:lnTo>
                    <a:lnTo>
                      <a:pt x="75" y="46"/>
                    </a:lnTo>
                    <a:close/>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4" name="Group 76"/>
            <p:cNvGrpSpPr>
              <a:grpSpLocks/>
            </p:cNvGrpSpPr>
            <p:nvPr/>
          </p:nvGrpSpPr>
          <p:grpSpPr bwMode="auto">
            <a:xfrm>
              <a:off x="4574" y="-880"/>
              <a:ext cx="1338" cy="848"/>
              <a:chOff x="4574" y="-880"/>
              <a:chExt cx="1338" cy="848"/>
            </a:xfrm>
          </p:grpSpPr>
          <p:sp>
            <p:nvSpPr>
              <p:cNvPr id="73" name="Freeform 77"/>
              <p:cNvSpPr>
                <a:spLocks/>
              </p:cNvSpPr>
              <p:nvPr/>
            </p:nvSpPr>
            <p:spPr bwMode="auto">
              <a:xfrm>
                <a:off x="4574" y="-880"/>
                <a:ext cx="1338" cy="848"/>
              </a:xfrm>
              <a:custGeom>
                <a:avLst/>
                <a:gdLst>
                  <a:gd name="T0" fmla="+- 0 4574 4574"/>
                  <a:gd name="T1" fmla="*/ T0 w 1338"/>
                  <a:gd name="T2" fmla="+- 0 -880 -880"/>
                  <a:gd name="T3" fmla="*/ -880 h 848"/>
                  <a:gd name="T4" fmla="+- 0 5912 4574"/>
                  <a:gd name="T5" fmla="*/ T4 w 1338"/>
                  <a:gd name="T6" fmla="+- 0 -32 -880"/>
                  <a:gd name="T7" fmla="*/ -32 h 848"/>
                </a:gdLst>
                <a:ahLst/>
                <a:cxnLst>
                  <a:cxn ang="0">
                    <a:pos x="T1" y="T3"/>
                  </a:cxn>
                  <a:cxn ang="0">
                    <a:pos x="T5" y="T7"/>
                  </a:cxn>
                </a:cxnLst>
                <a:rect l="0" t="0" r="r" b="b"/>
                <a:pathLst>
                  <a:path w="1338" h="848">
                    <a:moveTo>
                      <a:pt x="0" y="0"/>
                    </a:moveTo>
                    <a:lnTo>
                      <a:pt x="1338" y="848"/>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5" name="Group 78"/>
            <p:cNvGrpSpPr>
              <a:grpSpLocks/>
            </p:cNvGrpSpPr>
            <p:nvPr/>
          </p:nvGrpSpPr>
          <p:grpSpPr bwMode="auto">
            <a:xfrm>
              <a:off x="4428" y="-980"/>
              <a:ext cx="49" cy="49"/>
              <a:chOff x="4428" y="-980"/>
              <a:chExt cx="49" cy="49"/>
            </a:xfrm>
          </p:grpSpPr>
          <p:sp>
            <p:nvSpPr>
              <p:cNvPr id="72" name="Freeform 79"/>
              <p:cNvSpPr>
                <a:spLocks/>
              </p:cNvSpPr>
              <p:nvPr/>
            </p:nvSpPr>
            <p:spPr bwMode="auto">
              <a:xfrm>
                <a:off x="4428" y="-980"/>
                <a:ext cx="49" cy="49"/>
              </a:xfrm>
              <a:custGeom>
                <a:avLst/>
                <a:gdLst>
                  <a:gd name="T0" fmla="+- 0 4466 4428"/>
                  <a:gd name="T1" fmla="*/ T0 w 49"/>
                  <a:gd name="T2" fmla="+- 0 -980 -980"/>
                  <a:gd name="T3" fmla="*/ -980 h 49"/>
                  <a:gd name="T4" fmla="+- 0 4439 4428"/>
                  <a:gd name="T5" fmla="*/ T4 w 49"/>
                  <a:gd name="T6" fmla="+- 0 -980 -980"/>
                  <a:gd name="T7" fmla="*/ -980 h 49"/>
                  <a:gd name="T8" fmla="+- 0 4428 4428"/>
                  <a:gd name="T9" fmla="*/ T8 w 49"/>
                  <a:gd name="T10" fmla="+- 0 -969 -980"/>
                  <a:gd name="T11" fmla="*/ -969 h 49"/>
                  <a:gd name="T12" fmla="+- 0 4428 4428"/>
                  <a:gd name="T13" fmla="*/ T12 w 49"/>
                  <a:gd name="T14" fmla="+- 0 -942 -980"/>
                  <a:gd name="T15" fmla="*/ -942 h 49"/>
                  <a:gd name="T16" fmla="+- 0 4439 4428"/>
                  <a:gd name="T17" fmla="*/ T16 w 49"/>
                  <a:gd name="T18" fmla="+- 0 -931 -980"/>
                  <a:gd name="T19" fmla="*/ -931 h 49"/>
                  <a:gd name="T20" fmla="+- 0 4466 4428"/>
                  <a:gd name="T21" fmla="*/ T20 w 49"/>
                  <a:gd name="T22" fmla="+- 0 -931 -980"/>
                  <a:gd name="T23" fmla="*/ -931 h 49"/>
                  <a:gd name="T24" fmla="+- 0 4477 4428"/>
                  <a:gd name="T25" fmla="*/ T24 w 49"/>
                  <a:gd name="T26" fmla="+- 0 -942 -980"/>
                  <a:gd name="T27" fmla="*/ -942 h 49"/>
                  <a:gd name="T28" fmla="+- 0 4477 4428"/>
                  <a:gd name="T29" fmla="*/ T28 w 49"/>
                  <a:gd name="T30" fmla="+- 0 -969 -980"/>
                  <a:gd name="T31" fmla="*/ -969 h 49"/>
                  <a:gd name="T32" fmla="+- 0 4466 4428"/>
                  <a:gd name="T33" fmla="*/ T32 w 49"/>
                  <a:gd name="T34" fmla="+- 0 -980 -980"/>
                  <a:gd name="T35" fmla="*/ -980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6" name="Group 80"/>
            <p:cNvGrpSpPr>
              <a:grpSpLocks/>
            </p:cNvGrpSpPr>
            <p:nvPr/>
          </p:nvGrpSpPr>
          <p:grpSpPr bwMode="auto">
            <a:xfrm>
              <a:off x="4428" y="-980"/>
              <a:ext cx="49" cy="49"/>
              <a:chOff x="4428" y="-980"/>
              <a:chExt cx="49" cy="49"/>
            </a:xfrm>
          </p:grpSpPr>
          <p:sp>
            <p:nvSpPr>
              <p:cNvPr id="71" name="Freeform 81"/>
              <p:cNvSpPr>
                <a:spLocks/>
              </p:cNvSpPr>
              <p:nvPr/>
            </p:nvSpPr>
            <p:spPr bwMode="auto">
              <a:xfrm>
                <a:off x="4428" y="-980"/>
                <a:ext cx="49" cy="49"/>
              </a:xfrm>
              <a:custGeom>
                <a:avLst/>
                <a:gdLst>
                  <a:gd name="T0" fmla="+- 0 4453 4428"/>
                  <a:gd name="T1" fmla="*/ T0 w 49"/>
                  <a:gd name="T2" fmla="+- 0 -931 -980"/>
                  <a:gd name="T3" fmla="*/ -931 h 49"/>
                  <a:gd name="T4" fmla="+- 0 4466 4428"/>
                  <a:gd name="T5" fmla="*/ T4 w 49"/>
                  <a:gd name="T6" fmla="+- 0 -931 -980"/>
                  <a:gd name="T7" fmla="*/ -931 h 49"/>
                  <a:gd name="T8" fmla="+- 0 4477 4428"/>
                  <a:gd name="T9" fmla="*/ T8 w 49"/>
                  <a:gd name="T10" fmla="+- 0 -942 -980"/>
                  <a:gd name="T11" fmla="*/ -942 h 49"/>
                  <a:gd name="T12" fmla="+- 0 4477 4428"/>
                  <a:gd name="T13" fmla="*/ T12 w 49"/>
                  <a:gd name="T14" fmla="+- 0 -956 -980"/>
                  <a:gd name="T15" fmla="*/ -956 h 49"/>
                  <a:gd name="T16" fmla="+- 0 4477 4428"/>
                  <a:gd name="T17" fmla="*/ T16 w 49"/>
                  <a:gd name="T18" fmla="+- 0 -969 -980"/>
                  <a:gd name="T19" fmla="*/ -969 h 49"/>
                  <a:gd name="T20" fmla="+- 0 4466 4428"/>
                  <a:gd name="T21" fmla="*/ T20 w 49"/>
                  <a:gd name="T22" fmla="+- 0 -980 -980"/>
                  <a:gd name="T23" fmla="*/ -980 h 49"/>
                  <a:gd name="T24" fmla="+- 0 4453 4428"/>
                  <a:gd name="T25" fmla="*/ T24 w 49"/>
                  <a:gd name="T26" fmla="+- 0 -980 -980"/>
                  <a:gd name="T27" fmla="*/ -980 h 49"/>
                  <a:gd name="T28" fmla="+- 0 4439 4428"/>
                  <a:gd name="T29" fmla="*/ T28 w 49"/>
                  <a:gd name="T30" fmla="+- 0 -980 -980"/>
                  <a:gd name="T31" fmla="*/ -980 h 49"/>
                  <a:gd name="T32" fmla="+- 0 4428 4428"/>
                  <a:gd name="T33" fmla="*/ T32 w 49"/>
                  <a:gd name="T34" fmla="+- 0 -969 -980"/>
                  <a:gd name="T35" fmla="*/ -969 h 49"/>
                  <a:gd name="T36" fmla="+- 0 4428 4428"/>
                  <a:gd name="T37" fmla="*/ T36 w 49"/>
                  <a:gd name="T38" fmla="+- 0 -956 -980"/>
                  <a:gd name="T39" fmla="*/ -956 h 49"/>
                  <a:gd name="T40" fmla="+- 0 4428 4428"/>
                  <a:gd name="T41" fmla="*/ T40 w 49"/>
                  <a:gd name="T42" fmla="+- 0 -942 -980"/>
                  <a:gd name="T43" fmla="*/ -942 h 49"/>
                  <a:gd name="T44" fmla="+- 0 4439 4428"/>
                  <a:gd name="T45" fmla="*/ T44 w 49"/>
                  <a:gd name="T46" fmla="+- 0 -931 -980"/>
                  <a:gd name="T47" fmla="*/ -931 h 49"/>
                  <a:gd name="T48" fmla="+- 0 4453 4428"/>
                  <a:gd name="T49" fmla="*/ T48 w 49"/>
                  <a:gd name="T50" fmla="+- 0 -931 -980"/>
                  <a:gd name="T51" fmla="*/ -931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49"/>
                    </a:moveTo>
                    <a:lnTo>
                      <a:pt x="38" y="49"/>
                    </a:lnTo>
                    <a:lnTo>
                      <a:pt x="49" y="38"/>
                    </a:lnTo>
                    <a:lnTo>
                      <a:pt x="49" y="24"/>
                    </a:lnTo>
                    <a:lnTo>
                      <a:pt x="49" y="11"/>
                    </a:lnTo>
                    <a:lnTo>
                      <a:pt x="38"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7" name="Group 82"/>
            <p:cNvGrpSpPr>
              <a:grpSpLocks/>
            </p:cNvGrpSpPr>
            <p:nvPr/>
          </p:nvGrpSpPr>
          <p:grpSpPr bwMode="auto">
            <a:xfrm>
              <a:off x="4785" y="-951"/>
              <a:ext cx="450" cy="195"/>
              <a:chOff x="4785" y="-951"/>
              <a:chExt cx="450" cy="195"/>
            </a:xfrm>
          </p:grpSpPr>
          <p:sp>
            <p:nvSpPr>
              <p:cNvPr id="70" name="Freeform 83"/>
              <p:cNvSpPr>
                <a:spLocks/>
              </p:cNvSpPr>
              <p:nvPr/>
            </p:nvSpPr>
            <p:spPr bwMode="auto">
              <a:xfrm>
                <a:off x="4785" y="-951"/>
                <a:ext cx="450" cy="195"/>
              </a:xfrm>
              <a:custGeom>
                <a:avLst/>
                <a:gdLst>
                  <a:gd name="T0" fmla="+- 0 4785 4785"/>
                  <a:gd name="T1" fmla="*/ T0 w 450"/>
                  <a:gd name="T2" fmla="+- 0 -756 -951"/>
                  <a:gd name="T3" fmla="*/ -756 h 195"/>
                  <a:gd name="T4" fmla="+- 0 5235 4785"/>
                  <a:gd name="T5" fmla="*/ T4 w 450"/>
                  <a:gd name="T6" fmla="+- 0 -951 -951"/>
                  <a:gd name="T7" fmla="*/ -951 h 195"/>
                </a:gdLst>
                <a:ahLst/>
                <a:cxnLst>
                  <a:cxn ang="0">
                    <a:pos x="T1" y="T3"/>
                  </a:cxn>
                  <a:cxn ang="0">
                    <a:pos x="T5" y="T7"/>
                  </a:cxn>
                </a:cxnLst>
                <a:rect l="0" t="0" r="r" b="b"/>
                <a:pathLst>
                  <a:path w="450" h="195">
                    <a:moveTo>
                      <a:pt x="0" y="195"/>
                    </a:moveTo>
                    <a:lnTo>
                      <a:pt x="450" y="0"/>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8" name="Group 84"/>
            <p:cNvGrpSpPr>
              <a:grpSpLocks/>
            </p:cNvGrpSpPr>
            <p:nvPr/>
          </p:nvGrpSpPr>
          <p:grpSpPr bwMode="auto">
            <a:xfrm>
              <a:off x="3311" y="-1171"/>
              <a:ext cx="245" cy="2"/>
              <a:chOff x="3311" y="-1171"/>
              <a:chExt cx="245" cy="2"/>
            </a:xfrm>
          </p:grpSpPr>
          <p:sp>
            <p:nvSpPr>
              <p:cNvPr id="69" name="Freeform 85"/>
              <p:cNvSpPr>
                <a:spLocks/>
              </p:cNvSpPr>
              <p:nvPr/>
            </p:nvSpPr>
            <p:spPr bwMode="auto">
              <a:xfrm>
                <a:off x="3311" y="-1171"/>
                <a:ext cx="245" cy="2"/>
              </a:xfrm>
              <a:custGeom>
                <a:avLst/>
                <a:gdLst>
                  <a:gd name="T0" fmla="+- 0 3311 3311"/>
                  <a:gd name="T1" fmla="*/ T0 w 245"/>
                  <a:gd name="T2" fmla="+- 0 3556 3311"/>
                  <a:gd name="T3" fmla="*/ T2 w 245"/>
                </a:gdLst>
                <a:ahLst/>
                <a:cxnLst>
                  <a:cxn ang="0">
                    <a:pos x="T1" y="0"/>
                  </a:cxn>
                  <a:cxn ang="0">
                    <a:pos x="T3" y="0"/>
                  </a:cxn>
                </a:cxnLst>
                <a:rect l="0" t="0" r="r" b="b"/>
                <a:pathLst>
                  <a:path w="245">
                    <a:moveTo>
                      <a:pt x="0" y="0"/>
                    </a:moveTo>
                    <a:lnTo>
                      <a:pt x="245" y="0"/>
                    </a:lnTo>
                  </a:path>
                </a:pathLst>
              </a:custGeom>
              <a:noFill/>
              <a:ln w="5397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grpSp>
        <p:nvGrpSpPr>
          <p:cNvPr id="90" name="Group 86"/>
          <p:cNvGrpSpPr>
            <a:grpSpLocks/>
          </p:cNvGrpSpPr>
          <p:nvPr/>
        </p:nvGrpSpPr>
        <p:grpSpPr bwMode="auto">
          <a:xfrm>
            <a:off x="8848134" y="2067660"/>
            <a:ext cx="2763231" cy="3047491"/>
            <a:chOff x="7408" y="-1275"/>
            <a:chExt cx="2510" cy="3605"/>
          </a:xfrm>
        </p:grpSpPr>
        <p:grpSp>
          <p:nvGrpSpPr>
            <p:cNvPr id="91" name="Group 87"/>
            <p:cNvGrpSpPr>
              <a:grpSpLocks/>
            </p:cNvGrpSpPr>
            <p:nvPr/>
          </p:nvGrpSpPr>
          <p:grpSpPr bwMode="auto">
            <a:xfrm>
              <a:off x="7408" y="1220"/>
              <a:ext cx="2140" cy="1105"/>
              <a:chOff x="7408" y="1220"/>
              <a:chExt cx="2140" cy="1105"/>
            </a:xfrm>
          </p:grpSpPr>
          <p:sp>
            <p:nvSpPr>
              <p:cNvPr id="124" name="Freeform 88"/>
              <p:cNvSpPr>
                <a:spLocks/>
              </p:cNvSpPr>
              <p:nvPr/>
            </p:nvSpPr>
            <p:spPr bwMode="auto">
              <a:xfrm>
                <a:off x="7408" y="1220"/>
                <a:ext cx="2140" cy="1105"/>
              </a:xfrm>
              <a:custGeom>
                <a:avLst/>
                <a:gdLst>
                  <a:gd name="T0" fmla="+- 0 7408 7408"/>
                  <a:gd name="T1" fmla="*/ T0 w 2140"/>
                  <a:gd name="T2" fmla="+- 0 1220 1220"/>
                  <a:gd name="T3" fmla="*/ 1220 h 1105"/>
                  <a:gd name="T4" fmla="+- 0 8828 7408"/>
                  <a:gd name="T5" fmla="*/ T4 w 2140"/>
                  <a:gd name="T6" fmla="+- 0 2325 1220"/>
                  <a:gd name="T7" fmla="*/ 2325 h 1105"/>
                  <a:gd name="T8" fmla="+- 0 9548 7408"/>
                  <a:gd name="T9" fmla="*/ T8 w 2140"/>
                  <a:gd name="T10" fmla="+- 0 2325 1220"/>
                  <a:gd name="T11" fmla="*/ 2325 h 1105"/>
                  <a:gd name="T12" fmla="+- 0 7408 7408"/>
                  <a:gd name="T13" fmla="*/ T12 w 2140"/>
                  <a:gd name="T14" fmla="+- 0 1220 1220"/>
                  <a:gd name="T15" fmla="*/ 1220 h 1105"/>
                </a:gdLst>
                <a:ahLst/>
                <a:cxnLst>
                  <a:cxn ang="0">
                    <a:pos x="T1" y="T3"/>
                  </a:cxn>
                  <a:cxn ang="0">
                    <a:pos x="T5" y="T7"/>
                  </a:cxn>
                  <a:cxn ang="0">
                    <a:pos x="T9" y="T11"/>
                  </a:cxn>
                  <a:cxn ang="0">
                    <a:pos x="T13" y="T15"/>
                  </a:cxn>
                </a:cxnLst>
                <a:rect l="0" t="0" r="r" b="b"/>
                <a:pathLst>
                  <a:path w="2140" h="1105">
                    <a:moveTo>
                      <a:pt x="0" y="0"/>
                    </a:moveTo>
                    <a:lnTo>
                      <a:pt x="1420" y="1105"/>
                    </a:lnTo>
                    <a:lnTo>
                      <a:pt x="2140" y="1105"/>
                    </a:lnTo>
                    <a:lnTo>
                      <a:pt x="0" y="0"/>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92" name="Group 89"/>
            <p:cNvGrpSpPr>
              <a:grpSpLocks/>
            </p:cNvGrpSpPr>
            <p:nvPr/>
          </p:nvGrpSpPr>
          <p:grpSpPr bwMode="auto">
            <a:xfrm>
              <a:off x="7408" y="1220"/>
              <a:ext cx="1420" cy="1105"/>
              <a:chOff x="7408" y="1220"/>
              <a:chExt cx="1420" cy="1105"/>
            </a:xfrm>
          </p:grpSpPr>
          <p:sp>
            <p:nvSpPr>
              <p:cNvPr id="123" name="Freeform 90"/>
              <p:cNvSpPr>
                <a:spLocks/>
              </p:cNvSpPr>
              <p:nvPr/>
            </p:nvSpPr>
            <p:spPr bwMode="auto">
              <a:xfrm>
                <a:off x="7408" y="1220"/>
                <a:ext cx="1420" cy="1105"/>
              </a:xfrm>
              <a:custGeom>
                <a:avLst/>
                <a:gdLst>
                  <a:gd name="T0" fmla="+- 0 7408 7408"/>
                  <a:gd name="T1" fmla="*/ T0 w 1420"/>
                  <a:gd name="T2" fmla="+- 0 1220 1220"/>
                  <a:gd name="T3" fmla="*/ 1220 h 1105"/>
                  <a:gd name="T4" fmla="+- 0 8828 7408"/>
                  <a:gd name="T5" fmla="*/ T4 w 1420"/>
                  <a:gd name="T6" fmla="+- 0 2325 1220"/>
                  <a:gd name="T7" fmla="*/ 2325 h 1105"/>
                </a:gdLst>
                <a:ahLst/>
                <a:cxnLst>
                  <a:cxn ang="0">
                    <a:pos x="T1" y="T3"/>
                  </a:cxn>
                  <a:cxn ang="0">
                    <a:pos x="T5" y="T7"/>
                  </a:cxn>
                </a:cxnLst>
                <a:rect l="0" t="0" r="r" b="b"/>
                <a:pathLst>
                  <a:path w="1420" h="1105">
                    <a:moveTo>
                      <a:pt x="0" y="0"/>
                    </a:moveTo>
                    <a:lnTo>
                      <a:pt x="1420" y="1105"/>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3" name="Group 91"/>
            <p:cNvGrpSpPr>
              <a:grpSpLocks/>
            </p:cNvGrpSpPr>
            <p:nvPr/>
          </p:nvGrpSpPr>
          <p:grpSpPr bwMode="auto">
            <a:xfrm>
              <a:off x="7408" y="1220"/>
              <a:ext cx="2150" cy="1110"/>
              <a:chOff x="7408" y="1220"/>
              <a:chExt cx="2150" cy="1110"/>
            </a:xfrm>
          </p:grpSpPr>
          <p:sp>
            <p:nvSpPr>
              <p:cNvPr id="122" name="Freeform 92"/>
              <p:cNvSpPr>
                <a:spLocks/>
              </p:cNvSpPr>
              <p:nvPr/>
            </p:nvSpPr>
            <p:spPr bwMode="auto">
              <a:xfrm>
                <a:off x="7408" y="1220"/>
                <a:ext cx="2150" cy="1110"/>
              </a:xfrm>
              <a:custGeom>
                <a:avLst/>
                <a:gdLst>
                  <a:gd name="T0" fmla="+- 0 7408 7408"/>
                  <a:gd name="T1" fmla="*/ T0 w 2150"/>
                  <a:gd name="T2" fmla="+- 0 1220 1220"/>
                  <a:gd name="T3" fmla="*/ 1220 h 1110"/>
                  <a:gd name="T4" fmla="+- 0 9558 7408"/>
                  <a:gd name="T5" fmla="*/ T4 w 2150"/>
                  <a:gd name="T6" fmla="+- 0 2330 1220"/>
                  <a:gd name="T7" fmla="*/ 2330 h 1110"/>
                </a:gdLst>
                <a:ahLst/>
                <a:cxnLst>
                  <a:cxn ang="0">
                    <a:pos x="T1" y="T3"/>
                  </a:cxn>
                  <a:cxn ang="0">
                    <a:pos x="T5" y="T7"/>
                  </a:cxn>
                </a:cxnLst>
                <a:rect l="0" t="0" r="r" b="b"/>
                <a:pathLst>
                  <a:path w="2150" h="1110">
                    <a:moveTo>
                      <a:pt x="0" y="0"/>
                    </a:moveTo>
                    <a:lnTo>
                      <a:pt x="2150" y="111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4" name="Group 93"/>
            <p:cNvGrpSpPr>
              <a:grpSpLocks/>
            </p:cNvGrpSpPr>
            <p:nvPr/>
          </p:nvGrpSpPr>
          <p:grpSpPr bwMode="auto">
            <a:xfrm>
              <a:off x="8663" y="1986"/>
              <a:ext cx="97" cy="76"/>
              <a:chOff x="8663" y="1986"/>
              <a:chExt cx="97" cy="76"/>
            </a:xfrm>
          </p:grpSpPr>
          <p:sp>
            <p:nvSpPr>
              <p:cNvPr id="121" name="Freeform 94"/>
              <p:cNvSpPr>
                <a:spLocks/>
              </p:cNvSpPr>
              <p:nvPr/>
            </p:nvSpPr>
            <p:spPr bwMode="auto">
              <a:xfrm>
                <a:off x="8663" y="1986"/>
                <a:ext cx="97" cy="76"/>
              </a:xfrm>
              <a:custGeom>
                <a:avLst/>
                <a:gdLst>
                  <a:gd name="T0" fmla="+- 0 8694 8663"/>
                  <a:gd name="T1" fmla="*/ T0 w 97"/>
                  <a:gd name="T2" fmla="+- 0 1986 1986"/>
                  <a:gd name="T3" fmla="*/ 1986 h 76"/>
                  <a:gd name="T4" fmla="+- 0 8695 8663"/>
                  <a:gd name="T5" fmla="*/ T4 w 97"/>
                  <a:gd name="T6" fmla="+- 0 1995 1986"/>
                  <a:gd name="T7" fmla="*/ 1995 h 76"/>
                  <a:gd name="T8" fmla="+- 0 8691 8663"/>
                  <a:gd name="T9" fmla="*/ T8 w 97"/>
                  <a:gd name="T10" fmla="+- 0 2008 1986"/>
                  <a:gd name="T11" fmla="*/ 2008 h 76"/>
                  <a:gd name="T12" fmla="+- 0 8685 8663"/>
                  <a:gd name="T13" fmla="*/ T12 w 97"/>
                  <a:gd name="T14" fmla="+- 0 2016 1986"/>
                  <a:gd name="T15" fmla="*/ 2016 h 76"/>
                  <a:gd name="T16" fmla="+- 0 8675 8663"/>
                  <a:gd name="T17" fmla="*/ T16 w 97"/>
                  <a:gd name="T18" fmla="+- 0 2033 1986"/>
                  <a:gd name="T19" fmla="*/ 2033 h 76"/>
                  <a:gd name="T20" fmla="+- 0 8663 8663"/>
                  <a:gd name="T21" fmla="*/ T20 w 97"/>
                  <a:gd name="T22" fmla="+- 0 2037 1986"/>
                  <a:gd name="T23" fmla="*/ 2037 h 76"/>
                  <a:gd name="T24" fmla="+- 0 8681 8663"/>
                  <a:gd name="T25" fmla="*/ T24 w 97"/>
                  <a:gd name="T26" fmla="+- 0 2041 1986"/>
                  <a:gd name="T27" fmla="*/ 2041 h 76"/>
                  <a:gd name="T28" fmla="+- 0 8702 8663"/>
                  <a:gd name="T29" fmla="*/ T28 w 97"/>
                  <a:gd name="T30" fmla="+- 0 2046 1986"/>
                  <a:gd name="T31" fmla="*/ 2046 h 76"/>
                  <a:gd name="T32" fmla="+- 0 8723 8663"/>
                  <a:gd name="T33" fmla="*/ T32 w 97"/>
                  <a:gd name="T34" fmla="+- 0 2051 1986"/>
                  <a:gd name="T35" fmla="*/ 2051 h 76"/>
                  <a:gd name="T36" fmla="+- 0 8743 8663"/>
                  <a:gd name="T37" fmla="*/ T36 w 97"/>
                  <a:gd name="T38" fmla="+- 0 2057 1986"/>
                  <a:gd name="T39" fmla="*/ 2057 h 76"/>
                  <a:gd name="T40" fmla="+- 0 8760 8663"/>
                  <a:gd name="T41" fmla="*/ T40 w 97"/>
                  <a:gd name="T42" fmla="+- 0 2062 1986"/>
                  <a:gd name="T43" fmla="*/ 2062 h 76"/>
                  <a:gd name="T44" fmla="+- 0 8746 8663"/>
                  <a:gd name="T45" fmla="*/ T44 w 97"/>
                  <a:gd name="T46" fmla="+- 0 2049 1986"/>
                  <a:gd name="T47" fmla="*/ 2049 h 76"/>
                  <a:gd name="T48" fmla="+- 0 8732 8663"/>
                  <a:gd name="T49" fmla="*/ T48 w 97"/>
                  <a:gd name="T50" fmla="+- 0 2034 1986"/>
                  <a:gd name="T51" fmla="*/ 2034 h 76"/>
                  <a:gd name="T52" fmla="+- 0 8718 8663"/>
                  <a:gd name="T53" fmla="*/ T52 w 97"/>
                  <a:gd name="T54" fmla="+- 0 2017 1986"/>
                  <a:gd name="T55" fmla="*/ 2017 h 76"/>
                  <a:gd name="T56" fmla="+- 0 8705 8663"/>
                  <a:gd name="T57" fmla="*/ T56 w 97"/>
                  <a:gd name="T58" fmla="+- 0 2001 1986"/>
                  <a:gd name="T59" fmla="*/ 2001 h 76"/>
                  <a:gd name="T60" fmla="+- 0 8694 8663"/>
                  <a:gd name="T61" fmla="*/ T60 w 97"/>
                  <a:gd name="T62" fmla="+- 0 1986 1986"/>
                  <a:gd name="T63" fmla="*/ 1986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7" h="76">
                    <a:moveTo>
                      <a:pt x="31" y="0"/>
                    </a:moveTo>
                    <a:lnTo>
                      <a:pt x="32" y="9"/>
                    </a:lnTo>
                    <a:lnTo>
                      <a:pt x="28" y="22"/>
                    </a:lnTo>
                    <a:lnTo>
                      <a:pt x="22" y="30"/>
                    </a:lnTo>
                    <a:lnTo>
                      <a:pt x="12" y="47"/>
                    </a:lnTo>
                    <a:lnTo>
                      <a:pt x="0" y="51"/>
                    </a:lnTo>
                    <a:lnTo>
                      <a:pt x="18" y="55"/>
                    </a:lnTo>
                    <a:lnTo>
                      <a:pt x="39" y="60"/>
                    </a:lnTo>
                    <a:lnTo>
                      <a:pt x="60" y="65"/>
                    </a:lnTo>
                    <a:lnTo>
                      <a:pt x="80" y="71"/>
                    </a:lnTo>
                    <a:lnTo>
                      <a:pt x="97" y="76"/>
                    </a:lnTo>
                    <a:lnTo>
                      <a:pt x="83" y="63"/>
                    </a:lnTo>
                    <a:lnTo>
                      <a:pt x="69" y="48"/>
                    </a:lnTo>
                    <a:lnTo>
                      <a:pt x="55" y="31"/>
                    </a:lnTo>
                    <a:lnTo>
                      <a:pt x="42" y="15"/>
                    </a:lnTo>
                    <a:lnTo>
                      <a:pt x="31"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95" name="Group 95"/>
            <p:cNvGrpSpPr>
              <a:grpSpLocks/>
            </p:cNvGrpSpPr>
            <p:nvPr/>
          </p:nvGrpSpPr>
          <p:grpSpPr bwMode="auto">
            <a:xfrm>
              <a:off x="8663" y="1986"/>
              <a:ext cx="97" cy="76"/>
              <a:chOff x="8663" y="1986"/>
              <a:chExt cx="97" cy="76"/>
            </a:xfrm>
          </p:grpSpPr>
          <p:sp>
            <p:nvSpPr>
              <p:cNvPr id="120" name="Freeform 96"/>
              <p:cNvSpPr>
                <a:spLocks/>
              </p:cNvSpPr>
              <p:nvPr/>
            </p:nvSpPr>
            <p:spPr bwMode="auto">
              <a:xfrm>
                <a:off x="8663" y="1986"/>
                <a:ext cx="97" cy="76"/>
              </a:xfrm>
              <a:custGeom>
                <a:avLst/>
                <a:gdLst>
                  <a:gd name="T0" fmla="+- 0 8685 8663"/>
                  <a:gd name="T1" fmla="*/ T0 w 97"/>
                  <a:gd name="T2" fmla="+- 0 2016 1986"/>
                  <a:gd name="T3" fmla="*/ 2016 h 76"/>
                  <a:gd name="T4" fmla="+- 0 8691 8663"/>
                  <a:gd name="T5" fmla="*/ T4 w 97"/>
                  <a:gd name="T6" fmla="+- 0 2008 1986"/>
                  <a:gd name="T7" fmla="*/ 2008 h 76"/>
                  <a:gd name="T8" fmla="+- 0 8695 8663"/>
                  <a:gd name="T9" fmla="*/ T8 w 97"/>
                  <a:gd name="T10" fmla="+- 0 1995 1986"/>
                  <a:gd name="T11" fmla="*/ 1995 h 76"/>
                  <a:gd name="T12" fmla="+- 0 8694 8663"/>
                  <a:gd name="T13" fmla="*/ T12 w 97"/>
                  <a:gd name="T14" fmla="+- 0 1986 1986"/>
                  <a:gd name="T15" fmla="*/ 1986 h 76"/>
                  <a:gd name="T16" fmla="+- 0 8705 8663"/>
                  <a:gd name="T17" fmla="*/ T16 w 97"/>
                  <a:gd name="T18" fmla="+- 0 2001 1986"/>
                  <a:gd name="T19" fmla="*/ 2001 h 76"/>
                  <a:gd name="T20" fmla="+- 0 8718 8663"/>
                  <a:gd name="T21" fmla="*/ T20 w 97"/>
                  <a:gd name="T22" fmla="+- 0 2017 1986"/>
                  <a:gd name="T23" fmla="*/ 2017 h 76"/>
                  <a:gd name="T24" fmla="+- 0 8732 8663"/>
                  <a:gd name="T25" fmla="*/ T24 w 97"/>
                  <a:gd name="T26" fmla="+- 0 2034 1986"/>
                  <a:gd name="T27" fmla="*/ 2034 h 76"/>
                  <a:gd name="T28" fmla="+- 0 8746 8663"/>
                  <a:gd name="T29" fmla="*/ T28 w 97"/>
                  <a:gd name="T30" fmla="+- 0 2049 1986"/>
                  <a:gd name="T31" fmla="*/ 2049 h 76"/>
                  <a:gd name="T32" fmla="+- 0 8760 8663"/>
                  <a:gd name="T33" fmla="*/ T32 w 97"/>
                  <a:gd name="T34" fmla="+- 0 2062 1986"/>
                  <a:gd name="T35" fmla="*/ 2062 h 76"/>
                  <a:gd name="T36" fmla="+- 0 8743 8663"/>
                  <a:gd name="T37" fmla="*/ T36 w 97"/>
                  <a:gd name="T38" fmla="+- 0 2057 1986"/>
                  <a:gd name="T39" fmla="*/ 2057 h 76"/>
                  <a:gd name="T40" fmla="+- 0 8723 8663"/>
                  <a:gd name="T41" fmla="*/ T40 w 97"/>
                  <a:gd name="T42" fmla="+- 0 2051 1986"/>
                  <a:gd name="T43" fmla="*/ 2051 h 76"/>
                  <a:gd name="T44" fmla="+- 0 8702 8663"/>
                  <a:gd name="T45" fmla="*/ T44 w 97"/>
                  <a:gd name="T46" fmla="+- 0 2046 1986"/>
                  <a:gd name="T47" fmla="*/ 2046 h 76"/>
                  <a:gd name="T48" fmla="+- 0 8681 8663"/>
                  <a:gd name="T49" fmla="*/ T48 w 97"/>
                  <a:gd name="T50" fmla="+- 0 2041 1986"/>
                  <a:gd name="T51" fmla="*/ 2041 h 76"/>
                  <a:gd name="T52" fmla="+- 0 8663 8663"/>
                  <a:gd name="T53" fmla="*/ T52 w 97"/>
                  <a:gd name="T54" fmla="+- 0 2037 1986"/>
                  <a:gd name="T55" fmla="*/ 2037 h 76"/>
                  <a:gd name="T56" fmla="+- 0 8675 8663"/>
                  <a:gd name="T57" fmla="*/ T56 w 97"/>
                  <a:gd name="T58" fmla="+- 0 2033 1986"/>
                  <a:gd name="T59" fmla="*/ 2033 h 76"/>
                  <a:gd name="T60" fmla="+- 0 8685 8663"/>
                  <a:gd name="T61" fmla="*/ T60 w 97"/>
                  <a:gd name="T62" fmla="+- 0 2016 1986"/>
                  <a:gd name="T63" fmla="*/ 2016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7" h="76">
                    <a:moveTo>
                      <a:pt x="22" y="30"/>
                    </a:moveTo>
                    <a:lnTo>
                      <a:pt x="28" y="22"/>
                    </a:lnTo>
                    <a:lnTo>
                      <a:pt x="32" y="9"/>
                    </a:lnTo>
                    <a:lnTo>
                      <a:pt x="31" y="0"/>
                    </a:lnTo>
                    <a:lnTo>
                      <a:pt x="42" y="15"/>
                    </a:lnTo>
                    <a:lnTo>
                      <a:pt x="55" y="31"/>
                    </a:lnTo>
                    <a:lnTo>
                      <a:pt x="69" y="48"/>
                    </a:lnTo>
                    <a:lnTo>
                      <a:pt x="83" y="63"/>
                    </a:lnTo>
                    <a:lnTo>
                      <a:pt x="97" y="76"/>
                    </a:lnTo>
                    <a:lnTo>
                      <a:pt x="80" y="71"/>
                    </a:lnTo>
                    <a:lnTo>
                      <a:pt x="60" y="65"/>
                    </a:lnTo>
                    <a:lnTo>
                      <a:pt x="39" y="60"/>
                    </a:lnTo>
                    <a:lnTo>
                      <a:pt x="18" y="55"/>
                    </a:lnTo>
                    <a:lnTo>
                      <a:pt x="0" y="51"/>
                    </a:lnTo>
                    <a:lnTo>
                      <a:pt x="12" y="47"/>
                    </a:lnTo>
                    <a:lnTo>
                      <a:pt x="22" y="30"/>
                    </a:lnTo>
                    <a:close/>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6" name="Group 97"/>
            <p:cNvGrpSpPr>
              <a:grpSpLocks/>
            </p:cNvGrpSpPr>
            <p:nvPr/>
          </p:nvGrpSpPr>
          <p:grpSpPr bwMode="auto">
            <a:xfrm>
              <a:off x="7408" y="1220"/>
              <a:ext cx="1278" cy="796"/>
              <a:chOff x="7408" y="1220"/>
              <a:chExt cx="1278" cy="796"/>
            </a:xfrm>
          </p:grpSpPr>
          <p:sp>
            <p:nvSpPr>
              <p:cNvPr id="119" name="Freeform 98"/>
              <p:cNvSpPr>
                <a:spLocks/>
              </p:cNvSpPr>
              <p:nvPr/>
            </p:nvSpPr>
            <p:spPr bwMode="auto">
              <a:xfrm>
                <a:off x="7408" y="1220"/>
                <a:ext cx="1278" cy="796"/>
              </a:xfrm>
              <a:custGeom>
                <a:avLst/>
                <a:gdLst>
                  <a:gd name="T0" fmla="+- 0 8686 7408"/>
                  <a:gd name="T1" fmla="*/ T0 w 1278"/>
                  <a:gd name="T2" fmla="+- 0 2016 1220"/>
                  <a:gd name="T3" fmla="*/ 2016 h 796"/>
                  <a:gd name="T4" fmla="+- 0 7408 7408"/>
                  <a:gd name="T5" fmla="*/ T4 w 1278"/>
                  <a:gd name="T6" fmla="+- 0 1220 1220"/>
                  <a:gd name="T7" fmla="*/ 1220 h 796"/>
                </a:gdLst>
                <a:ahLst/>
                <a:cxnLst>
                  <a:cxn ang="0">
                    <a:pos x="T1" y="T3"/>
                  </a:cxn>
                  <a:cxn ang="0">
                    <a:pos x="T5" y="T7"/>
                  </a:cxn>
                </a:cxnLst>
                <a:rect l="0" t="0" r="r" b="b"/>
                <a:pathLst>
                  <a:path w="1278" h="796">
                    <a:moveTo>
                      <a:pt x="1278" y="796"/>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7" name="Group 99"/>
            <p:cNvGrpSpPr>
              <a:grpSpLocks/>
            </p:cNvGrpSpPr>
            <p:nvPr/>
          </p:nvGrpSpPr>
          <p:grpSpPr bwMode="auto">
            <a:xfrm>
              <a:off x="8783" y="2067"/>
              <a:ext cx="50" cy="50"/>
              <a:chOff x="8783" y="2067"/>
              <a:chExt cx="50" cy="50"/>
            </a:xfrm>
          </p:grpSpPr>
          <p:sp>
            <p:nvSpPr>
              <p:cNvPr id="118" name="Freeform 100"/>
              <p:cNvSpPr>
                <a:spLocks/>
              </p:cNvSpPr>
              <p:nvPr/>
            </p:nvSpPr>
            <p:spPr bwMode="auto">
              <a:xfrm>
                <a:off x="8783" y="2067"/>
                <a:ext cx="50" cy="50"/>
              </a:xfrm>
              <a:custGeom>
                <a:avLst/>
                <a:gdLst>
                  <a:gd name="T0" fmla="+- 0 8821 8783"/>
                  <a:gd name="T1" fmla="*/ T0 w 50"/>
                  <a:gd name="T2" fmla="+- 0 2067 2067"/>
                  <a:gd name="T3" fmla="*/ 2067 h 50"/>
                  <a:gd name="T4" fmla="+- 0 8794 8783"/>
                  <a:gd name="T5" fmla="*/ T4 w 50"/>
                  <a:gd name="T6" fmla="+- 0 2067 2067"/>
                  <a:gd name="T7" fmla="*/ 2067 h 50"/>
                  <a:gd name="T8" fmla="+- 0 8783 8783"/>
                  <a:gd name="T9" fmla="*/ T8 w 50"/>
                  <a:gd name="T10" fmla="+- 0 2078 2067"/>
                  <a:gd name="T11" fmla="*/ 2078 h 50"/>
                  <a:gd name="T12" fmla="+- 0 8783 8783"/>
                  <a:gd name="T13" fmla="*/ T12 w 50"/>
                  <a:gd name="T14" fmla="+- 0 2106 2067"/>
                  <a:gd name="T15" fmla="*/ 2106 h 50"/>
                  <a:gd name="T16" fmla="+- 0 8794 8783"/>
                  <a:gd name="T17" fmla="*/ T16 w 50"/>
                  <a:gd name="T18" fmla="+- 0 2117 2067"/>
                  <a:gd name="T19" fmla="*/ 2117 h 50"/>
                  <a:gd name="T20" fmla="+- 0 8821 8783"/>
                  <a:gd name="T21" fmla="*/ T20 w 50"/>
                  <a:gd name="T22" fmla="+- 0 2117 2067"/>
                  <a:gd name="T23" fmla="*/ 2117 h 50"/>
                  <a:gd name="T24" fmla="+- 0 8832 8783"/>
                  <a:gd name="T25" fmla="*/ T24 w 50"/>
                  <a:gd name="T26" fmla="+- 0 2106 2067"/>
                  <a:gd name="T27" fmla="*/ 2106 h 50"/>
                  <a:gd name="T28" fmla="+- 0 8832 8783"/>
                  <a:gd name="T29" fmla="*/ T28 w 50"/>
                  <a:gd name="T30" fmla="+- 0 2078 2067"/>
                  <a:gd name="T31" fmla="*/ 2078 h 50"/>
                  <a:gd name="T32" fmla="+- 0 8821 8783"/>
                  <a:gd name="T33" fmla="*/ T32 w 50"/>
                  <a:gd name="T34" fmla="+- 0 2067 2067"/>
                  <a:gd name="T35" fmla="*/ 206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98" name="Group 101"/>
            <p:cNvGrpSpPr>
              <a:grpSpLocks/>
            </p:cNvGrpSpPr>
            <p:nvPr/>
          </p:nvGrpSpPr>
          <p:grpSpPr bwMode="auto">
            <a:xfrm>
              <a:off x="8783" y="2067"/>
              <a:ext cx="50" cy="50"/>
              <a:chOff x="8783" y="2067"/>
              <a:chExt cx="50" cy="50"/>
            </a:xfrm>
          </p:grpSpPr>
          <p:sp>
            <p:nvSpPr>
              <p:cNvPr id="117" name="Freeform 102"/>
              <p:cNvSpPr>
                <a:spLocks/>
              </p:cNvSpPr>
              <p:nvPr/>
            </p:nvSpPr>
            <p:spPr bwMode="auto">
              <a:xfrm>
                <a:off x="8783" y="2067"/>
                <a:ext cx="50" cy="50"/>
              </a:xfrm>
              <a:custGeom>
                <a:avLst/>
                <a:gdLst>
                  <a:gd name="T0" fmla="+- 0 8808 8783"/>
                  <a:gd name="T1" fmla="*/ T0 w 50"/>
                  <a:gd name="T2" fmla="+- 0 2067 2067"/>
                  <a:gd name="T3" fmla="*/ 2067 h 50"/>
                  <a:gd name="T4" fmla="+- 0 8794 8783"/>
                  <a:gd name="T5" fmla="*/ T4 w 50"/>
                  <a:gd name="T6" fmla="+- 0 2067 2067"/>
                  <a:gd name="T7" fmla="*/ 2067 h 50"/>
                  <a:gd name="T8" fmla="+- 0 8783 8783"/>
                  <a:gd name="T9" fmla="*/ T8 w 50"/>
                  <a:gd name="T10" fmla="+- 0 2078 2067"/>
                  <a:gd name="T11" fmla="*/ 2078 h 50"/>
                  <a:gd name="T12" fmla="+- 0 8783 8783"/>
                  <a:gd name="T13" fmla="*/ T12 w 50"/>
                  <a:gd name="T14" fmla="+- 0 2092 2067"/>
                  <a:gd name="T15" fmla="*/ 2092 h 50"/>
                  <a:gd name="T16" fmla="+- 0 8783 8783"/>
                  <a:gd name="T17" fmla="*/ T16 w 50"/>
                  <a:gd name="T18" fmla="+- 0 2106 2067"/>
                  <a:gd name="T19" fmla="*/ 2106 h 50"/>
                  <a:gd name="T20" fmla="+- 0 8794 8783"/>
                  <a:gd name="T21" fmla="*/ T20 w 50"/>
                  <a:gd name="T22" fmla="+- 0 2117 2067"/>
                  <a:gd name="T23" fmla="*/ 2117 h 50"/>
                  <a:gd name="T24" fmla="+- 0 8808 8783"/>
                  <a:gd name="T25" fmla="*/ T24 w 50"/>
                  <a:gd name="T26" fmla="+- 0 2117 2067"/>
                  <a:gd name="T27" fmla="*/ 2117 h 50"/>
                  <a:gd name="T28" fmla="+- 0 8821 8783"/>
                  <a:gd name="T29" fmla="*/ T28 w 50"/>
                  <a:gd name="T30" fmla="+- 0 2117 2067"/>
                  <a:gd name="T31" fmla="*/ 2117 h 50"/>
                  <a:gd name="T32" fmla="+- 0 8832 8783"/>
                  <a:gd name="T33" fmla="*/ T32 w 50"/>
                  <a:gd name="T34" fmla="+- 0 2106 2067"/>
                  <a:gd name="T35" fmla="*/ 2106 h 50"/>
                  <a:gd name="T36" fmla="+- 0 8832 8783"/>
                  <a:gd name="T37" fmla="*/ T36 w 50"/>
                  <a:gd name="T38" fmla="+- 0 2092 2067"/>
                  <a:gd name="T39" fmla="*/ 2092 h 50"/>
                  <a:gd name="T40" fmla="+- 0 8832 8783"/>
                  <a:gd name="T41" fmla="*/ T40 w 50"/>
                  <a:gd name="T42" fmla="+- 0 2078 2067"/>
                  <a:gd name="T43" fmla="*/ 2078 h 50"/>
                  <a:gd name="T44" fmla="+- 0 8821 8783"/>
                  <a:gd name="T45" fmla="*/ T44 w 50"/>
                  <a:gd name="T46" fmla="+- 0 2067 2067"/>
                  <a:gd name="T47" fmla="*/ 2067 h 50"/>
                  <a:gd name="T48" fmla="+- 0 8808 8783"/>
                  <a:gd name="T49" fmla="*/ T48 w 50"/>
                  <a:gd name="T50" fmla="+- 0 2067 2067"/>
                  <a:gd name="T51" fmla="*/ 206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5" y="0"/>
                    </a:moveTo>
                    <a:lnTo>
                      <a:pt x="11" y="0"/>
                    </a:lnTo>
                    <a:lnTo>
                      <a:pt x="0" y="11"/>
                    </a:lnTo>
                    <a:lnTo>
                      <a:pt x="0" y="25"/>
                    </a:lnTo>
                    <a:lnTo>
                      <a:pt x="0" y="39"/>
                    </a:lnTo>
                    <a:lnTo>
                      <a:pt x="11" y="50"/>
                    </a:lnTo>
                    <a:lnTo>
                      <a:pt x="25" y="50"/>
                    </a:lnTo>
                    <a:lnTo>
                      <a:pt x="38" y="50"/>
                    </a:lnTo>
                    <a:lnTo>
                      <a:pt x="49" y="39"/>
                    </a:lnTo>
                    <a:lnTo>
                      <a:pt x="49" y="25"/>
                    </a:lnTo>
                    <a:lnTo>
                      <a:pt x="49" y="11"/>
                    </a:lnTo>
                    <a:lnTo>
                      <a:pt x="38" y="0"/>
                    </a:lnTo>
                    <a:lnTo>
                      <a:pt x="25" y="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9" name="Group 103"/>
            <p:cNvGrpSpPr>
              <a:grpSpLocks/>
            </p:cNvGrpSpPr>
            <p:nvPr/>
          </p:nvGrpSpPr>
          <p:grpSpPr bwMode="auto">
            <a:xfrm>
              <a:off x="7408" y="-1275"/>
              <a:ext cx="2510" cy="3600"/>
              <a:chOff x="7408" y="-1275"/>
              <a:chExt cx="2510" cy="3600"/>
            </a:xfrm>
          </p:grpSpPr>
          <p:sp>
            <p:nvSpPr>
              <p:cNvPr id="116" name="Freeform 104"/>
              <p:cNvSpPr>
                <a:spLocks/>
              </p:cNvSpPr>
              <p:nvPr/>
            </p:nvSpPr>
            <p:spPr bwMode="auto">
              <a:xfrm>
                <a:off x="7408" y="-1275"/>
                <a:ext cx="2510" cy="3600"/>
              </a:xfrm>
              <a:custGeom>
                <a:avLst/>
                <a:gdLst>
                  <a:gd name="T0" fmla="+- 0 7408 7408"/>
                  <a:gd name="T1" fmla="*/ T0 w 2510"/>
                  <a:gd name="T2" fmla="+- 0 -1275 -1275"/>
                  <a:gd name="T3" fmla="*/ -1275 h 3600"/>
                  <a:gd name="T4" fmla="+- 0 7408 7408"/>
                  <a:gd name="T5" fmla="*/ T4 w 2510"/>
                  <a:gd name="T6" fmla="+- 0 2325 -1275"/>
                  <a:gd name="T7" fmla="*/ 2325 h 3600"/>
                  <a:gd name="T8" fmla="+- 0 9918 7408"/>
                  <a:gd name="T9" fmla="*/ T8 w 2510"/>
                  <a:gd name="T10" fmla="+- 0 2325 -1275"/>
                  <a:gd name="T11" fmla="*/ 2325 h 3600"/>
                </a:gdLst>
                <a:ahLst/>
                <a:cxnLst>
                  <a:cxn ang="0">
                    <a:pos x="T1" y="T3"/>
                  </a:cxn>
                  <a:cxn ang="0">
                    <a:pos x="T5" y="T7"/>
                  </a:cxn>
                  <a:cxn ang="0">
                    <a:pos x="T9" y="T11"/>
                  </a:cxn>
                </a:cxnLst>
                <a:rect l="0" t="0" r="r" b="b"/>
                <a:pathLst>
                  <a:path w="2510" h="3600">
                    <a:moveTo>
                      <a:pt x="0" y="0"/>
                    </a:moveTo>
                    <a:lnTo>
                      <a:pt x="0" y="3600"/>
                    </a:lnTo>
                    <a:lnTo>
                      <a:pt x="2510" y="360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0" name="Group 105"/>
            <p:cNvGrpSpPr>
              <a:grpSpLocks/>
            </p:cNvGrpSpPr>
            <p:nvPr/>
          </p:nvGrpSpPr>
          <p:grpSpPr bwMode="auto">
            <a:xfrm>
              <a:off x="7408" y="-995"/>
              <a:ext cx="120" cy="2"/>
              <a:chOff x="7408" y="-995"/>
              <a:chExt cx="120" cy="2"/>
            </a:xfrm>
          </p:grpSpPr>
          <p:sp>
            <p:nvSpPr>
              <p:cNvPr id="115" name="Freeform 106"/>
              <p:cNvSpPr>
                <a:spLocks/>
              </p:cNvSpPr>
              <p:nvPr/>
            </p:nvSpPr>
            <p:spPr bwMode="auto">
              <a:xfrm>
                <a:off x="7408" y="-995"/>
                <a:ext cx="120" cy="2"/>
              </a:xfrm>
              <a:custGeom>
                <a:avLst/>
                <a:gdLst>
                  <a:gd name="T0" fmla="+- 0 7408 7408"/>
                  <a:gd name="T1" fmla="*/ T0 w 120"/>
                  <a:gd name="T2" fmla="+- 0 7528 7408"/>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1" name="Group 107"/>
            <p:cNvGrpSpPr>
              <a:grpSpLocks/>
            </p:cNvGrpSpPr>
            <p:nvPr/>
          </p:nvGrpSpPr>
          <p:grpSpPr bwMode="auto">
            <a:xfrm>
              <a:off x="7408" y="1218"/>
              <a:ext cx="120" cy="2"/>
              <a:chOff x="7408" y="1218"/>
              <a:chExt cx="120" cy="2"/>
            </a:xfrm>
          </p:grpSpPr>
          <p:sp>
            <p:nvSpPr>
              <p:cNvPr id="114" name="Freeform 108"/>
              <p:cNvSpPr>
                <a:spLocks/>
              </p:cNvSpPr>
              <p:nvPr/>
            </p:nvSpPr>
            <p:spPr bwMode="auto">
              <a:xfrm>
                <a:off x="7408" y="1218"/>
                <a:ext cx="120" cy="2"/>
              </a:xfrm>
              <a:custGeom>
                <a:avLst/>
                <a:gdLst>
                  <a:gd name="T0" fmla="+- 0 7408 7408"/>
                  <a:gd name="T1" fmla="*/ T0 w 120"/>
                  <a:gd name="T2" fmla="+- 0 7528 7408"/>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2" name="Group 109"/>
            <p:cNvGrpSpPr>
              <a:grpSpLocks/>
            </p:cNvGrpSpPr>
            <p:nvPr/>
          </p:nvGrpSpPr>
          <p:grpSpPr bwMode="auto">
            <a:xfrm>
              <a:off x="7408" y="112"/>
              <a:ext cx="120" cy="2"/>
              <a:chOff x="7408" y="112"/>
              <a:chExt cx="120" cy="2"/>
            </a:xfrm>
          </p:grpSpPr>
          <p:sp>
            <p:nvSpPr>
              <p:cNvPr id="113" name="Freeform 110"/>
              <p:cNvSpPr>
                <a:spLocks/>
              </p:cNvSpPr>
              <p:nvPr/>
            </p:nvSpPr>
            <p:spPr bwMode="auto">
              <a:xfrm>
                <a:off x="7408" y="112"/>
                <a:ext cx="120" cy="2"/>
              </a:xfrm>
              <a:custGeom>
                <a:avLst/>
                <a:gdLst>
                  <a:gd name="T0" fmla="+- 0 7408 7408"/>
                  <a:gd name="T1" fmla="*/ T0 w 120"/>
                  <a:gd name="T2" fmla="+- 0 7528 7408"/>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3" name="Group 111"/>
            <p:cNvGrpSpPr>
              <a:grpSpLocks/>
            </p:cNvGrpSpPr>
            <p:nvPr/>
          </p:nvGrpSpPr>
          <p:grpSpPr bwMode="auto">
            <a:xfrm>
              <a:off x="9557" y="2205"/>
              <a:ext cx="2" cy="120"/>
              <a:chOff x="9557" y="2205"/>
              <a:chExt cx="2" cy="120"/>
            </a:xfrm>
          </p:grpSpPr>
          <p:sp>
            <p:nvSpPr>
              <p:cNvPr id="112" name="Freeform 112"/>
              <p:cNvSpPr>
                <a:spLocks/>
              </p:cNvSpPr>
              <p:nvPr/>
            </p:nvSpPr>
            <p:spPr bwMode="auto">
              <a:xfrm>
                <a:off x="9557" y="2205"/>
                <a:ext cx="2" cy="120"/>
              </a:xfrm>
              <a:custGeom>
                <a:avLst/>
                <a:gdLst>
                  <a:gd name="T0" fmla="+- 0 2205 2205"/>
                  <a:gd name="T1" fmla="*/ 2205 h 120"/>
                  <a:gd name="T2" fmla="+- 0 2325 2205"/>
                  <a:gd name="T3" fmla="*/ 2325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4" name="Group 113"/>
            <p:cNvGrpSpPr>
              <a:grpSpLocks/>
            </p:cNvGrpSpPr>
            <p:nvPr/>
          </p:nvGrpSpPr>
          <p:grpSpPr bwMode="auto">
            <a:xfrm>
              <a:off x="8828" y="2205"/>
              <a:ext cx="2" cy="120"/>
              <a:chOff x="8828" y="2205"/>
              <a:chExt cx="2" cy="120"/>
            </a:xfrm>
          </p:grpSpPr>
          <p:sp>
            <p:nvSpPr>
              <p:cNvPr id="111" name="Freeform 114"/>
              <p:cNvSpPr>
                <a:spLocks/>
              </p:cNvSpPr>
              <p:nvPr/>
            </p:nvSpPr>
            <p:spPr bwMode="auto">
              <a:xfrm>
                <a:off x="8828" y="2205"/>
                <a:ext cx="2" cy="120"/>
              </a:xfrm>
              <a:custGeom>
                <a:avLst/>
                <a:gdLst>
                  <a:gd name="T0" fmla="+- 0 2205 2205"/>
                  <a:gd name="T1" fmla="*/ 2205 h 120"/>
                  <a:gd name="T2" fmla="+- 0 2325 2205"/>
                  <a:gd name="T3" fmla="*/ 2325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5" name="Group 115"/>
            <p:cNvGrpSpPr>
              <a:grpSpLocks/>
            </p:cNvGrpSpPr>
            <p:nvPr/>
          </p:nvGrpSpPr>
          <p:grpSpPr bwMode="auto">
            <a:xfrm>
              <a:off x="8098" y="2205"/>
              <a:ext cx="2" cy="120"/>
              <a:chOff x="8098" y="2205"/>
              <a:chExt cx="2" cy="120"/>
            </a:xfrm>
          </p:grpSpPr>
          <p:sp>
            <p:nvSpPr>
              <p:cNvPr id="110" name="Freeform 116"/>
              <p:cNvSpPr>
                <a:spLocks/>
              </p:cNvSpPr>
              <p:nvPr/>
            </p:nvSpPr>
            <p:spPr bwMode="auto">
              <a:xfrm>
                <a:off x="8098" y="2205"/>
                <a:ext cx="2" cy="120"/>
              </a:xfrm>
              <a:custGeom>
                <a:avLst/>
                <a:gdLst>
                  <a:gd name="T0" fmla="+- 0 2205 2205"/>
                  <a:gd name="T1" fmla="*/ 2205 h 120"/>
                  <a:gd name="T2" fmla="+- 0 2325 2205"/>
                  <a:gd name="T3" fmla="*/ 2325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6" name="Group 117"/>
            <p:cNvGrpSpPr>
              <a:grpSpLocks/>
            </p:cNvGrpSpPr>
            <p:nvPr/>
          </p:nvGrpSpPr>
          <p:grpSpPr bwMode="auto">
            <a:xfrm>
              <a:off x="7978" y="1928"/>
              <a:ext cx="245" cy="2"/>
              <a:chOff x="7978" y="1928"/>
              <a:chExt cx="245" cy="2"/>
            </a:xfrm>
          </p:grpSpPr>
          <p:sp>
            <p:nvSpPr>
              <p:cNvPr id="109" name="Freeform 118"/>
              <p:cNvSpPr>
                <a:spLocks/>
              </p:cNvSpPr>
              <p:nvPr/>
            </p:nvSpPr>
            <p:spPr bwMode="auto">
              <a:xfrm>
                <a:off x="7978" y="1928"/>
                <a:ext cx="245" cy="2"/>
              </a:xfrm>
              <a:custGeom>
                <a:avLst/>
                <a:gdLst>
                  <a:gd name="T0" fmla="+- 0 7978 7978"/>
                  <a:gd name="T1" fmla="*/ T0 w 245"/>
                  <a:gd name="T2" fmla="+- 0 8223 7978"/>
                  <a:gd name="T3" fmla="*/ T2 w 245"/>
                </a:gdLst>
                <a:ahLst/>
                <a:cxnLst>
                  <a:cxn ang="0">
                    <a:pos x="T1" y="0"/>
                  </a:cxn>
                  <a:cxn ang="0">
                    <a:pos x="T3" y="0"/>
                  </a:cxn>
                </a:cxnLst>
                <a:rect l="0" t="0" r="r" b="b"/>
                <a:pathLst>
                  <a:path w="245">
                    <a:moveTo>
                      <a:pt x="0" y="0"/>
                    </a:moveTo>
                    <a:lnTo>
                      <a:pt x="245" y="0"/>
                    </a:lnTo>
                  </a:path>
                </a:pathLst>
              </a:custGeom>
              <a:noFill/>
              <a:ln w="5397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7" name="Group 119"/>
            <p:cNvGrpSpPr>
              <a:grpSpLocks/>
            </p:cNvGrpSpPr>
            <p:nvPr/>
          </p:nvGrpSpPr>
          <p:grpSpPr bwMode="auto">
            <a:xfrm>
              <a:off x="8563" y="1640"/>
              <a:ext cx="210" cy="290"/>
              <a:chOff x="8563" y="1640"/>
              <a:chExt cx="210" cy="290"/>
            </a:xfrm>
          </p:grpSpPr>
          <p:sp>
            <p:nvSpPr>
              <p:cNvPr id="108" name="Freeform 120"/>
              <p:cNvSpPr>
                <a:spLocks/>
              </p:cNvSpPr>
              <p:nvPr/>
            </p:nvSpPr>
            <p:spPr bwMode="auto">
              <a:xfrm>
                <a:off x="8563" y="1640"/>
                <a:ext cx="210" cy="290"/>
              </a:xfrm>
              <a:custGeom>
                <a:avLst/>
                <a:gdLst>
                  <a:gd name="T0" fmla="+- 0 8563 8563"/>
                  <a:gd name="T1" fmla="*/ T0 w 210"/>
                  <a:gd name="T2" fmla="+- 0 1930 1640"/>
                  <a:gd name="T3" fmla="*/ 1930 h 290"/>
                  <a:gd name="T4" fmla="+- 0 8773 8563"/>
                  <a:gd name="T5" fmla="*/ T4 w 210"/>
                  <a:gd name="T6" fmla="+- 0 1640 1640"/>
                  <a:gd name="T7" fmla="*/ 1640 h 290"/>
                </a:gdLst>
                <a:ahLst/>
                <a:cxnLst>
                  <a:cxn ang="0">
                    <a:pos x="T1" y="T3"/>
                  </a:cxn>
                  <a:cxn ang="0">
                    <a:pos x="T5" y="T7"/>
                  </a:cxn>
                </a:cxnLst>
                <a:rect l="0" t="0" r="r" b="b"/>
                <a:pathLst>
                  <a:path w="210" h="290">
                    <a:moveTo>
                      <a:pt x="0" y="290"/>
                    </a:moveTo>
                    <a:lnTo>
                      <a:pt x="210" y="0"/>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126" name="TextBox 125"/>
          <p:cNvSpPr txBox="1"/>
          <p:nvPr/>
        </p:nvSpPr>
        <p:spPr>
          <a:xfrm>
            <a:off x="2031534" y="1860249"/>
            <a:ext cx="981609" cy="369332"/>
          </a:xfrm>
          <a:prstGeom prst="rect">
            <a:avLst/>
          </a:prstGeom>
          <a:noFill/>
        </p:spPr>
        <p:txBody>
          <a:bodyPr wrap="square" rtlCol="0">
            <a:spAutoFit/>
          </a:bodyPr>
          <a:lstStyle/>
          <a:p>
            <a:r>
              <a:rPr lang="ru-RU" b="1" dirty="0" smtClean="0"/>
              <a:t>450</a:t>
            </a:r>
            <a:endParaRPr lang="ru-RU" b="1" dirty="0"/>
          </a:p>
        </p:txBody>
      </p:sp>
      <p:sp>
        <p:nvSpPr>
          <p:cNvPr id="127" name="TextBox 126"/>
          <p:cNvSpPr txBox="1"/>
          <p:nvPr/>
        </p:nvSpPr>
        <p:spPr>
          <a:xfrm>
            <a:off x="2031534" y="2870830"/>
            <a:ext cx="981609" cy="369332"/>
          </a:xfrm>
          <a:prstGeom prst="rect">
            <a:avLst/>
          </a:prstGeom>
          <a:noFill/>
        </p:spPr>
        <p:txBody>
          <a:bodyPr wrap="square" rtlCol="0">
            <a:spAutoFit/>
          </a:bodyPr>
          <a:lstStyle/>
          <a:p>
            <a:r>
              <a:rPr lang="ru-RU" b="1" dirty="0" smtClean="0"/>
              <a:t>300</a:t>
            </a:r>
            <a:endParaRPr lang="ru-RU" b="1" dirty="0"/>
          </a:p>
        </p:txBody>
      </p:sp>
      <p:sp>
        <p:nvSpPr>
          <p:cNvPr id="128" name="TextBox 127"/>
          <p:cNvSpPr txBox="1"/>
          <p:nvPr/>
        </p:nvSpPr>
        <p:spPr>
          <a:xfrm>
            <a:off x="2031534" y="3888704"/>
            <a:ext cx="981609" cy="369332"/>
          </a:xfrm>
          <a:prstGeom prst="rect">
            <a:avLst/>
          </a:prstGeom>
          <a:noFill/>
        </p:spPr>
        <p:txBody>
          <a:bodyPr wrap="square" rtlCol="0">
            <a:spAutoFit/>
          </a:bodyPr>
          <a:lstStyle/>
          <a:p>
            <a:r>
              <a:rPr lang="ru-RU" b="1" dirty="0"/>
              <a:t>1</a:t>
            </a:r>
            <a:r>
              <a:rPr lang="ru-RU" b="1" dirty="0" smtClean="0"/>
              <a:t>50</a:t>
            </a:r>
            <a:endParaRPr lang="ru-RU" b="1" dirty="0"/>
          </a:p>
        </p:txBody>
      </p:sp>
      <p:sp>
        <p:nvSpPr>
          <p:cNvPr id="129" name="TextBox 128"/>
          <p:cNvSpPr txBox="1"/>
          <p:nvPr/>
        </p:nvSpPr>
        <p:spPr>
          <a:xfrm>
            <a:off x="2522338" y="5151661"/>
            <a:ext cx="981609" cy="369332"/>
          </a:xfrm>
          <a:prstGeom prst="rect">
            <a:avLst/>
          </a:prstGeom>
          <a:noFill/>
        </p:spPr>
        <p:txBody>
          <a:bodyPr wrap="square" rtlCol="0">
            <a:spAutoFit/>
          </a:bodyPr>
          <a:lstStyle/>
          <a:p>
            <a:r>
              <a:rPr lang="ru-RU" b="1" dirty="0" smtClean="0"/>
              <a:t>0</a:t>
            </a:r>
            <a:endParaRPr lang="ru-RU" b="1" dirty="0"/>
          </a:p>
        </p:txBody>
      </p:sp>
      <p:sp>
        <p:nvSpPr>
          <p:cNvPr id="130" name="TextBox 129"/>
          <p:cNvSpPr txBox="1"/>
          <p:nvPr/>
        </p:nvSpPr>
        <p:spPr>
          <a:xfrm>
            <a:off x="3503947" y="5151661"/>
            <a:ext cx="981609" cy="369332"/>
          </a:xfrm>
          <a:prstGeom prst="rect">
            <a:avLst/>
          </a:prstGeom>
          <a:noFill/>
        </p:spPr>
        <p:txBody>
          <a:bodyPr wrap="square" rtlCol="0">
            <a:spAutoFit/>
          </a:bodyPr>
          <a:lstStyle/>
          <a:p>
            <a:r>
              <a:rPr lang="ru-RU" b="1" dirty="0" smtClean="0"/>
              <a:t>200</a:t>
            </a:r>
            <a:endParaRPr lang="ru-RU" b="1" dirty="0"/>
          </a:p>
        </p:txBody>
      </p:sp>
      <p:sp>
        <p:nvSpPr>
          <p:cNvPr id="131" name="TextBox 130"/>
          <p:cNvSpPr txBox="1"/>
          <p:nvPr/>
        </p:nvSpPr>
        <p:spPr>
          <a:xfrm>
            <a:off x="4674330" y="5143357"/>
            <a:ext cx="981609" cy="369332"/>
          </a:xfrm>
          <a:prstGeom prst="rect">
            <a:avLst/>
          </a:prstGeom>
          <a:noFill/>
        </p:spPr>
        <p:txBody>
          <a:bodyPr wrap="square" rtlCol="0">
            <a:spAutoFit/>
          </a:bodyPr>
          <a:lstStyle/>
          <a:p>
            <a:r>
              <a:rPr lang="ru-RU" b="1" dirty="0" smtClean="0"/>
              <a:t>400</a:t>
            </a:r>
            <a:endParaRPr lang="ru-RU" b="1" dirty="0"/>
          </a:p>
        </p:txBody>
      </p:sp>
      <p:sp>
        <p:nvSpPr>
          <p:cNvPr id="132" name="TextBox 131"/>
          <p:cNvSpPr txBox="1"/>
          <p:nvPr/>
        </p:nvSpPr>
        <p:spPr>
          <a:xfrm>
            <a:off x="5748667" y="5151661"/>
            <a:ext cx="981609" cy="369332"/>
          </a:xfrm>
          <a:prstGeom prst="rect">
            <a:avLst/>
          </a:prstGeom>
          <a:noFill/>
        </p:spPr>
        <p:txBody>
          <a:bodyPr wrap="square" rtlCol="0">
            <a:spAutoFit/>
          </a:bodyPr>
          <a:lstStyle/>
          <a:p>
            <a:r>
              <a:rPr lang="ru-RU" b="1" dirty="0" smtClean="0"/>
              <a:t>600</a:t>
            </a:r>
            <a:endParaRPr lang="ru-RU" b="1" dirty="0"/>
          </a:p>
        </p:txBody>
      </p:sp>
      <p:sp>
        <p:nvSpPr>
          <p:cNvPr id="133" name="TextBox 132"/>
          <p:cNvSpPr txBox="1"/>
          <p:nvPr/>
        </p:nvSpPr>
        <p:spPr>
          <a:xfrm>
            <a:off x="3686166" y="5477413"/>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Продукты питания</a:t>
            </a:r>
            <a:endParaRPr lang="ru-RU" b="1" dirty="0">
              <a:latin typeface="Times New Roman" panose="02020603050405020304" pitchFamily="18" charset="0"/>
              <a:cs typeface="Times New Roman" panose="02020603050405020304" pitchFamily="18" charset="0"/>
            </a:endParaRPr>
          </a:p>
        </p:txBody>
      </p:sp>
      <p:sp>
        <p:nvSpPr>
          <p:cNvPr id="134" name="TextBox 133"/>
          <p:cNvSpPr txBox="1"/>
          <p:nvPr/>
        </p:nvSpPr>
        <p:spPr>
          <a:xfrm>
            <a:off x="8201003" y="3956985"/>
            <a:ext cx="981609" cy="369332"/>
          </a:xfrm>
          <a:prstGeom prst="rect">
            <a:avLst/>
          </a:prstGeom>
          <a:noFill/>
        </p:spPr>
        <p:txBody>
          <a:bodyPr wrap="square" rtlCol="0">
            <a:spAutoFit/>
          </a:bodyPr>
          <a:lstStyle/>
          <a:p>
            <a:r>
              <a:rPr lang="ru-RU" b="1" dirty="0"/>
              <a:t>1</a:t>
            </a:r>
            <a:r>
              <a:rPr lang="ru-RU" b="1" dirty="0" smtClean="0"/>
              <a:t>50</a:t>
            </a:r>
            <a:endParaRPr lang="ru-RU" b="1" dirty="0"/>
          </a:p>
        </p:txBody>
      </p:sp>
      <p:sp>
        <p:nvSpPr>
          <p:cNvPr id="135" name="TextBox 134"/>
          <p:cNvSpPr txBox="1"/>
          <p:nvPr/>
        </p:nvSpPr>
        <p:spPr>
          <a:xfrm>
            <a:off x="8201002" y="2983485"/>
            <a:ext cx="981609" cy="369332"/>
          </a:xfrm>
          <a:prstGeom prst="rect">
            <a:avLst/>
          </a:prstGeom>
          <a:noFill/>
        </p:spPr>
        <p:txBody>
          <a:bodyPr wrap="square" rtlCol="0">
            <a:spAutoFit/>
          </a:bodyPr>
          <a:lstStyle/>
          <a:p>
            <a:r>
              <a:rPr lang="ru-RU" b="1" dirty="0" smtClean="0"/>
              <a:t>300</a:t>
            </a:r>
            <a:endParaRPr lang="ru-RU" b="1" dirty="0"/>
          </a:p>
        </p:txBody>
      </p:sp>
      <p:sp>
        <p:nvSpPr>
          <p:cNvPr id="136" name="TextBox 135"/>
          <p:cNvSpPr txBox="1"/>
          <p:nvPr/>
        </p:nvSpPr>
        <p:spPr>
          <a:xfrm>
            <a:off x="8201001" y="2044915"/>
            <a:ext cx="981609" cy="369332"/>
          </a:xfrm>
          <a:prstGeom prst="rect">
            <a:avLst/>
          </a:prstGeom>
          <a:noFill/>
        </p:spPr>
        <p:txBody>
          <a:bodyPr wrap="square" rtlCol="0">
            <a:spAutoFit/>
          </a:bodyPr>
          <a:lstStyle/>
          <a:p>
            <a:r>
              <a:rPr lang="ru-RU" b="1" dirty="0" smtClean="0"/>
              <a:t>450</a:t>
            </a:r>
            <a:endParaRPr lang="ru-RU" b="1" dirty="0"/>
          </a:p>
        </p:txBody>
      </p:sp>
      <p:sp>
        <p:nvSpPr>
          <p:cNvPr id="137" name="TextBox 136"/>
          <p:cNvSpPr txBox="1"/>
          <p:nvPr/>
        </p:nvSpPr>
        <p:spPr>
          <a:xfrm>
            <a:off x="9130023" y="5483258"/>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Продукты питания</a:t>
            </a:r>
            <a:endParaRPr lang="ru-RU" b="1" dirty="0">
              <a:latin typeface="Times New Roman" panose="02020603050405020304" pitchFamily="18" charset="0"/>
              <a:cs typeface="Times New Roman" panose="02020603050405020304" pitchFamily="18" charset="0"/>
            </a:endParaRPr>
          </a:p>
        </p:txBody>
      </p:sp>
      <p:sp>
        <p:nvSpPr>
          <p:cNvPr id="138" name="TextBox 137"/>
          <p:cNvSpPr txBox="1"/>
          <p:nvPr/>
        </p:nvSpPr>
        <p:spPr>
          <a:xfrm>
            <a:off x="8691805" y="5151661"/>
            <a:ext cx="981609" cy="369332"/>
          </a:xfrm>
          <a:prstGeom prst="rect">
            <a:avLst/>
          </a:prstGeom>
          <a:noFill/>
        </p:spPr>
        <p:txBody>
          <a:bodyPr wrap="square" rtlCol="0">
            <a:spAutoFit/>
          </a:bodyPr>
          <a:lstStyle/>
          <a:p>
            <a:r>
              <a:rPr lang="ru-RU" b="1" dirty="0" smtClean="0"/>
              <a:t>0</a:t>
            </a:r>
            <a:endParaRPr lang="ru-RU" b="1" dirty="0"/>
          </a:p>
        </p:txBody>
      </p:sp>
      <p:sp>
        <p:nvSpPr>
          <p:cNvPr id="139" name="TextBox 138"/>
          <p:cNvSpPr txBox="1"/>
          <p:nvPr/>
        </p:nvSpPr>
        <p:spPr>
          <a:xfrm>
            <a:off x="9324330" y="5151661"/>
            <a:ext cx="981609" cy="369332"/>
          </a:xfrm>
          <a:prstGeom prst="rect">
            <a:avLst/>
          </a:prstGeom>
          <a:noFill/>
        </p:spPr>
        <p:txBody>
          <a:bodyPr wrap="square" rtlCol="0">
            <a:spAutoFit/>
          </a:bodyPr>
          <a:lstStyle/>
          <a:p>
            <a:r>
              <a:rPr lang="ru-RU" b="1" dirty="0" smtClean="0"/>
              <a:t>200</a:t>
            </a:r>
            <a:endParaRPr lang="ru-RU" b="1" dirty="0"/>
          </a:p>
        </p:txBody>
      </p:sp>
      <p:sp>
        <p:nvSpPr>
          <p:cNvPr id="140" name="TextBox 139"/>
          <p:cNvSpPr txBox="1"/>
          <p:nvPr/>
        </p:nvSpPr>
        <p:spPr>
          <a:xfrm>
            <a:off x="10106688" y="5151661"/>
            <a:ext cx="981609" cy="369332"/>
          </a:xfrm>
          <a:prstGeom prst="rect">
            <a:avLst/>
          </a:prstGeom>
          <a:noFill/>
        </p:spPr>
        <p:txBody>
          <a:bodyPr wrap="square" rtlCol="0">
            <a:spAutoFit/>
          </a:bodyPr>
          <a:lstStyle/>
          <a:p>
            <a:r>
              <a:rPr lang="ru-RU" b="1" dirty="0"/>
              <a:t>4</a:t>
            </a:r>
            <a:r>
              <a:rPr lang="ru-RU" b="1" dirty="0" smtClean="0"/>
              <a:t>00</a:t>
            </a:r>
            <a:endParaRPr lang="ru-RU" b="1" dirty="0"/>
          </a:p>
        </p:txBody>
      </p:sp>
      <p:sp>
        <p:nvSpPr>
          <p:cNvPr id="141" name="TextBox 140"/>
          <p:cNvSpPr txBox="1"/>
          <p:nvPr/>
        </p:nvSpPr>
        <p:spPr>
          <a:xfrm>
            <a:off x="10947895" y="5153755"/>
            <a:ext cx="981609" cy="369332"/>
          </a:xfrm>
          <a:prstGeom prst="rect">
            <a:avLst/>
          </a:prstGeom>
          <a:noFill/>
        </p:spPr>
        <p:txBody>
          <a:bodyPr wrap="square" rtlCol="0">
            <a:spAutoFit/>
          </a:bodyPr>
          <a:lstStyle/>
          <a:p>
            <a:r>
              <a:rPr lang="ru-RU" b="1" dirty="0"/>
              <a:t>6</a:t>
            </a:r>
            <a:r>
              <a:rPr lang="ru-RU" b="1" dirty="0" smtClean="0"/>
              <a:t>00</a:t>
            </a:r>
            <a:endParaRPr lang="ru-RU" b="1" dirty="0"/>
          </a:p>
        </p:txBody>
      </p:sp>
      <p:sp>
        <p:nvSpPr>
          <p:cNvPr id="142" name="TextBox 141"/>
          <p:cNvSpPr txBox="1"/>
          <p:nvPr/>
        </p:nvSpPr>
        <p:spPr>
          <a:xfrm rot="16200000">
            <a:off x="665677" y="2632164"/>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Одежда</a:t>
            </a:r>
            <a:endParaRPr lang="ru-RU" b="1" dirty="0">
              <a:latin typeface="Times New Roman" panose="02020603050405020304" pitchFamily="18" charset="0"/>
              <a:cs typeface="Times New Roman" panose="02020603050405020304" pitchFamily="18" charset="0"/>
            </a:endParaRPr>
          </a:p>
        </p:txBody>
      </p:sp>
      <p:sp>
        <p:nvSpPr>
          <p:cNvPr id="143" name="TextBox 142"/>
          <p:cNvSpPr txBox="1"/>
          <p:nvPr/>
        </p:nvSpPr>
        <p:spPr>
          <a:xfrm rot="16200000">
            <a:off x="6785174" y="2632164"/>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Одежда</a:t>
            </a:r>
            <a:endParaRPr lang="ru-RU" b="1" dirty="0">
              <a:latin typeface="Times New Roman" panose="02020603050405020304" pitchFamily="18" charset="0"/>
              <a:cs typeface="Times New Roman" panose="02020603050405020304" pitchFamily="18" charset="0"/>
            </a:endParaRPr>
          </a:p>
        </p:txBody>
      </p:sp>
      <p:sp>
        <p:nvSpPr>
          <p:cNvPr id="144" name="TextBox 143"/>
          <p:cNvSpPr txBox="1"/>
          <p:nvPr/>
        </p:nvSpPr>
        <p:spPr>
          <a:xfrm>
            <a:off x="4613984" y="3916193"/>
            <a:ext cx="603829" cy="461665"/>
          </a:xfrm>
          <a:prstGeom prst="rect">
            <a:avLst/>
          </a:prstGeom>
          <a:noFill/>
        </p:spPr>
        <p:txBody>
          <a:bodyPr wrap="square" rtlCol="0">
            <a:spAutoFit/>
          </a:bodyPr>
          <a:lstStyle/>
          <a:p>
            <a:r>
              <a:rPr lang="en-US" sz="2400" b="1" dirty="0" smtClean="0"/>
              <a:t>E</a:t>
            </a:r>
            <a:endParaRPr lang="ru-RU" sz="2400" b="1" dirty="0"/>
          </a:p>
        </p:txBody>
      </p:sp>
      <p:sp>
        <p:nvSpPr>
          <p:cNvPr id="145" name="TextBox 144"/>
          <p:cNvSpPr txBox="1"/>
          <p:nvPr/>
        </p:nvSpPr>
        <p:spPr>
          <a:xfrm>
            <a:off x="10390524" y="4596034"/>
            <a:ext cx="603829" cy="461665"/>
          </a:xfrm>
          <a:prstGeom prst="rect">
            <a:avLst/>
          </a:prstGeom>
          <a:noFill/>
        </p:spPr>
        <p:txBody>
          <a:bodyPr wrap="square" rtlCol="0">
            <a:spAutoFit/>
          </a:bodyPr>
          <a:lstStyle/>
          <a:p>
            <a:r>
              <a:rPr lang="en-US" sz="2400" b="1" dirty="0" smtClean="0"/>
              <a:t>E</a:t>
            </a:r>
            <a:endParaRPr lang="ru-RU" sz="2400" b="1" dirty="0"/>
          </a:p>
        </p:txBody>
      </p:sp>
      <p:sp>
        <p:nvSpPr>
          <p:cNvPr id="148" name="TextBox 147"/>
          <p:cNvSpPr txBox="1"/>
          <p:nvPr/>
        </p:nvSpPr>
        <p:spPr>
          <a:xfrm>
            <a:off x="5115435" y="3512235"/>
            <a:ext cx="2285739" cy="738664"/>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Тенденция изменения цен после возникновения торговли</a:t>
            </a:r>
            <a:endParaRPr lang="ru-RU" sz="1400" b="1" dirty="0">
              <a:latin typeface="Times New Roman" panose="02020603050405020304" pitchFamily="18" charset="0"/>
              <a:cs typeface="Times New Roman" panose="02020603050405020304" pitchFamily="18" charset="0"/>
            </a:endParaRPr>
          </a:p>
        </p:txBody>
      </p:sp>
      <p:sp>
        <p:nvSpPr>
          <p:cNvPr id="149" name="TextBox 148"/>
          <p:cNvSpPr txBox="1"/>
          <p:nvPr/>
        </p:nvSpPr>
        <p:spPr>
          <a:xfrm>
            <a:off x="9634358" y="3762852"/>
            <a:ext cx="2285739" cy="738664"/>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Тенденция изменения цен после возникновения торговли</a:t>
            </a:r>
            <a:endParaRPr lang="ru-RU" sz="1400" b="1" dirty="0">
              <a:latin typeface="Times New Roman" panose="02020603050405020304" pitchFamily="18" charset="0"/>
              <a:cs typeface="Times New Roman" panose="02020603050405020304" pitchFamily="18" charset="0"/>
            </a:endParaRPr>
          </a:p>
        </p:txBody>
      </p:sp>
      <p:sp>
        <p:nvSpPr>
          <p:cNvPr id="150" name="TextBox 149"/>
          <p:cNvSpPr txBox="1"/>
          <p:nvPr/>
        </p:nvSpPr>
        <p:spPr>
          <a:xfrm>
            <a:off x="2884837" y="3900195"/>
            <a:ext cx="2285739" cy="307777"/>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До торговли</a:t>
            </a:r>
            <a:endParaRPr lang="ru-RU" sz="1400" b="1" dirty="0">
              <a:latin typeface="Times New Roman" panose="02020603050405020304" pitchFamily="18" charset="0"/>
              <a:cs typeface="Times New Roman" panose="02020603050405020304" pitchFamily="18" charset="0"/>
            </a:endParaRPr>
          </a:p>
        </p:txBody>
      </p:sp>
      <p:sp>
        <p:nvSpPr>
          <p:cNvPr id="151" name="TextBox 150"/>
          <p:cNvSpPr txBox="1"/>
          <p:nvPr/>
        </p:nvSpPr>
        <p:spPr>
          <a:xfrm>
            <a:off x="8996460" y="4539071"/>
            <a:ext cx="2285739" cy="523220"/>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До </a:t>
            </a:r>
          </a:p>
          <a:p>
            <a:r>
              <a:rPr lang="ru-RU" sz="1400" b="1" dirty="0" smtClean="0">
                <a:latin typeface="Times New Roman" panose="02020603050405020304" pitchFamily="18" charset="0"/>
                <a:cs typeface="Times New Roman" panose="02020603050405020304" pitchFamily="18" charset="0"/>
              </a:rPr>
              <a:t>торговли</a:t>
            </a:r>
            <a:endParaRPr lang="ru-RU" sz="1400" b="1" dirty="0">
              <a:latin typeface="Times New Roman" panose="02020603050405020304" pitchFamily="18" charset="0"/>
              <a:cs typeface="Times New Roman" panose="02020603050405020304" pitchFamily="18" charset="0"/>
            </a:endParaRPr>
          </a:p>
        </p:txBody>
      </p:sp>
      <p:sp>
        <p:nvSpPr>
          <p:cNvPr id="153" name="Прямоугольник 152"/>
          <p:cNvSpPr/>
          <p:nvPr/>
        </p:nvSpPr>
        <p:spPr>
          <a:xfrm>
            <a:off x="1219201" y="5917336"/>
            <a:ext cx="10972800" cy="830997"/>
          </a:xfrm>
          <a:prstGeom prst="rect">
            <a:avLst/>
          </a:prstGeom>
        </p:spPr>
        <p:txBody>
          <a:bodyPr wrap="square">
            <a:spAutoFit/>
          </a:bodyPr>
          <a:lstStyle/>
          <a:p>
            <a:r>
              <a:rPr lang="ru-RU" sz="1200" dirty="0" smtClean="0">
                <a:latin typeface="Times New Roman" panose="02020603050405020304" pitchFamily="18" charset="0"/>
                <a:cs typeface="Times New Roman" panose="02020603050405020304" pitchFamily="18" charset="0"/>
              </a:rPr>
              <a:t>Посредством торговли и Америка, и Европа могут увеличить свое текущее потребление. В отсутствие торговли каждый регион должен довольствоваться собственной продукцией. Поэтому потребление будет ограничено кривой производственных возможностей, показанной для каждого региона линией с надписью "До торговли". После открытия границ конкуренция уравновесит относительные цены на оба вида товаров; относительная линия цен представлена линией со стрелкой. Можете ли вы сказать, почему возможности потребления повысятся после того, как в каждом регионе будут установлены цены, обозначенные линией со стрелкой?</a:t>
            </a:r>
            <a:endParaRPr lang="ru-RU" sz="1200" dirty="0">
              <a:latin typeface="Times New Roman" panose="02020603050405020304" pitchFamily="18" charset="0"/>
              <a:cs typeface="Times New Roman" panose="02020603050405020304" pitchFamily="18" charset="0"/>
            </a:endParaRPr>
          </a:p>
        </p:txBody>
      </p:sp>
      <p:sp>
        <p:nvSpPr>
          <p:cNvPr id="154" name="TextBox 153"/>
          <p:cNvSpPr txBox="1"/>
          <p:nvPr/>
        </p:nvSpPr>
        <p:spPr>
          <a:xfrm>
            <a:off x="4042959" y="1790898"/>
            <a:ext cx="1922749" cy="369332"/>
          </a:xfrm>
          <a:prstGeom prst="rect">
            <a:avLst/>
          </a:prstGeom>
          <a:noFill/>
        </p:spPr>
        <p:txBody>
          <a:bodyPr wrap="square" rtlCol="0">
            <a:spAutoFit/>
          </a:bodyPr>
          <a:lstStyle/>
          <a:p>
            <a:r>
              <a:rPr lang="ru-RU" b="1" dirty="0" smtClean="0"/>
              <a:t>Америка</a:t>
            </a:r>
            <a:endParaRPr lang="ru-RU" b="1" dirty="0"/>
          </a:p>
        </p:txBody>
      </p:sp>
      <p:sp>
        <p:nvSpPr>
          <p:cNvPr id="155" name="TextBox 154"/>
          <p:cNvSpPr txBox="1"/>
          <p:nvPr/>
        </p:nvSpPr>
        <p:spPr>
          <a:xfrm>
            <a:off x="9842982" y="1861507"/>
            <a:ext cx="1922749" cy="369332"/>
          </a:xfrm>
          <a:prstGeom prst="rect">
            <a:avLst/>
          </a:prstGeom>
          <a:noFill/>
        </p:spPr>
        <p:txBody>
          <a:bodyPr wrap="square" rtlCol="0">
            <a:spAutoFit/>
          </a:bodyPr>
          <a:lstStyle/>
          <a:p>
            <a:r>
              <a:rPr lang="ru-RU" b="1" dirty="0" smtClean="0"/>
              <a:t>Европа</a:t>
            </a:r>
            <a:endParaRPr lang="ru-RU" b="1" dirty="0"/>
          </a:p>
        </p:txBody>
      </p:sp>
    </p:spTree>
    <p:extLst>
      <p:ext uri="{BB962C8B-B14F-4D97-AF65-F5344CB8AC3E}">
        <p14:creationId xmlns:p14="http://schemas.microsoft.com/office/powerpoint/2010/main" val="36743134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20982" y="457200"/>
            <a:ext cx="9883630" cy="5454022"/>
          </a:xfrm>
        </p:spPr>
        <p:txBody>
          <a:bodyPr>
            <a:normAutofit/>
          </a:bodyPr>
          <a:lstStyle/>
          <a:p>
            <a:pPr algn="just"/>
            <a:r>
              <a:rPr lang="ru-RU" sz="1600" dirty="0">
                <a:solidFill>
                  <a:schemeClr val="tx1"/>
                </a:solidFill>
                <a:latin typeface="Times New Roman" panose="02020603050405020304" pitchFamily="18" charset="0"/>
                <a:cs typeface="Times New Roman" panose="02020603050405020304" pitchFamily="18" charset="0"/>
              </a:rPr>
              <a:t>Светлая линия американской ГПВ отражает </a:t>
            </a:r>
            <a:r>
              <a:rPr lang="ru-RU" sz="1600" dirty="0">
                <a:solidFill>
                  <a:schemeClr val="tx1"/>
                </a:solidFill>
                <a:latin typeface="Times New Roman" panose="02020603050405020304" pitchFamily="18" charset="0"/>
                <a:cs typeface="Times New Roman" panose="02020603050405020304" pitchFamily="18" charset="0"/>
              </a:rPr>
              <a:t>внутренние </a:t>
            </a:r>
            <a:r>
              <a:rPr lang="ru-RU" sz="1600" dirty="0" smtClean="0">
                <a:solidFill>
                  <a:schemeClr val="tx1"/>
                </a:solidFill>
                <a:latin typeface="Times New Roman" panose="02020603050405020304" pitchFamily="18" charset="0"/>
                <a:cs typeface="Times New Roman" panose="02020603050405020304" pitchFamily="18" charset="0"/>
              </a:rPr>
              <a:t>производственные возможности </a:t>
            </a:r>
            <a:r>
              <a:rPr lang="ru-RU" sz="1600" dirty="0">
                <a:solidFill>
                  <a:schemeClr val="tx1"/>
                </a:solidFill>
                <a:latin typeface="Times New Roman" panose="02020603050405020304" pitchFamily="18" charset="0"/>
                <a:cs typeface="Times New Roman" panose="02020603050405020304" pitchFamily="18" charset="0"/>
              </a:rPr>
              <a:t>страны, а темная линия европейской </a:t>
            </a:r>
            <a:r>
              <a:rPr lang="ru-RU" sz="1600" dirty="0" smtClean="0">
                <a:solidFill>
                  <a:schemeClr val="tx1"/>
                </a:solidFill>
                <a:latin typeface="Times New Roman" panose="02020603050405020304" pitchFamily="18" charset="0"/>
                <a:cs typeface="Times New Roman" panose="02020603050405020304" pitchFamily="18" charset="0"/>
              </a:rPr>
              <a:t>ГПВ отражает условия, </a:t>
            </a:r>
            <a:r>
              <a:rPr lang="ru-RU" sz="1600" dirty="0">
                <a:solidFill>
                  <a:schemeClr val="tx1"/>
                </a:solidFill>
                <a:latin typeface="Times New Roman" panose="02020603050405020304" pitchFamily="18" charset="0"/>
                <a:cs typeface="Times New Roman" panose="02020603050405020304" pitchFamily="18" charset="0"/>
              </a:rPr>
              <a:t>на которых может осуществляться обмен продуктами питания и одеждой на внутреннем рынке. </a:t>
            </a:r>
            <a:endParaRPr lang="ru-RU" sz="1600" dirty="0" smtClean="0">
              <a:solidFill>
                <a:schemeClr val="tx1"/>
              </a:solidFill>
              <a:latin typeface="Times New Roman" panose="02020603050405020304" pitchFamily="18" charset="0"/>
              <a:cs typeface="Times New Roman" panose="02020603050405020304" pitchFamily="18" charset="0"/>
            </a:endParaRPr>
          </a:p>
          <a:p>
            <a:pPr algn="just"/>
            <a:r>
              <a:rPr lang="ru-RU" sz="1600" b="1" dirty="0" smtClean="0">
                <a:solidFill>
                  <a:schemeClr val="tx2"/>
                </a:solidFill>
                <a:latin typeface="Times New Roman" panose="02020603050405020304" pitchFamily="18" charset="0"/>
                <a:cs typeface="Times New Roman" panose="02020603050405020304" pitchFamily="18" charset="0"/>
              </a:rPr>
              <a:t>Заметьте</a:t>
            </a:r>
            <a:r>
              <a:rPr lang="ru-RU" sz="1600" dirty="0">
                <a:latin typeface="Times New Roman" panose="02020603050405020304" pitchFamily="18" charset="0"/>
                <a:cs typeface="Times New Roman" panose="02020603050405020304" pitchFamily="18" charset="0"/>
              </a:rPr>
              <a:t>, </a:t>
            </a:r>
            <a:r>
              <a:rPr lang="ru-RU" sz="1600" dirty="0" smtClean="0">
                <a:solidFill>
                  <a:schemeClr val="tx1"/>
                </a:solidFill>
                <a:latin typeface="Times New Roman" panose="02020603050405020304" pitchFamily="18" charset="0"/>
                <a:cs typeface="Times New Roman" panose="02020603050405020304" pitchFamily="18" charset="0"/>
              </a:rPr>
              <a:t>что </a:t>
            </a:r>
            <a:r>
              <a:rPr lang="ru-RU" sz="1600" dirty="0">
                <a:solidFill>
                  <a:schemeClr val="tx1"/>
                </a:solidFill>
                <a:latin typeface="Times New Roman" panose="02020603050405020304" pitchFamily="18" charset="0"/>
                <a:cs typeface="Times New Roman" panose="02020603050405020304" pitchFamily="18" charset="0"/>
              </a:rPr>
              <a:t>линии </a:t>
            </a:r>
            <a:r>
              <a:rPr lang="ru-RU" sz="1600" dirty="0" smtClean="0">
                <a:solidFill>
                  <a:schemeClr val="tx1"/>
                </a:solidFill>
                <a:latin typeface="Times New Roman" panose="02020603050405020304" pitchFamily="18" charset="0"/>
                <a:cs typeface="Times New Roman" panose="02020603050405020304" pitchFamily="18" charset="0"/>
              </a:rPr>
              <a:t>ГВП </a:t>
            </a:r>
            <a:r>
              <a:rPr lang="ru-RU" sz="1600" dirty="0">
                <a:solidFill>
                  <a:schemeClr val="tx1"/>
                </a:solidFill>
                <a:latin typeface="Times New Roman" panose="02020603050405020304" pitchFamily="18" charset="0"/>
                <a:cs typeface="Times New Roman" panose="02020603050405020304" pitchFamily="18" charset="0"/>
              </a:rPr>
              <a:t>Европы проходит ближе к началу системы координат, поскольку производительность </a:t>
            </a:r>
            <a:r>
              <a:rPr lang="ru-RU" sz="1600" dirty="0" smtClean="0">
                <a:solidFill>
                  <a:schemeClr val="tx1"/>
                </a:solidFill>
                <a:latin typeface="Times New Roman" panose="02020603050405020304" pitchFamily="18" charset="0"/>
                <a:cs typeface="Times New Roman" panose="02020603050405020304" pitchFamily="18" charset="0"/>
              </a:rPr>
              <a:t>Европы </a:t>
            </a:r>
            <a:r>
              <a:rPr lang="ru-RU" sz="1600" dirty="0">
                <a:solidFill>
                  <a:schemeClr val="tx1"/>
                </a:solidFill>
                <a:latin typeface="Times New Roman" panose="02020603050405020304" pitchFamily="18" charset="0"/>
                <a:cs typeface="Times New Roman" panose="02020603050405020304" pitchFamily="18" charset="0"/>
              </a:rPr>
              <a:t>ниже в обеих отраслях промышленности, т.е. она имеет абсолютно </a:t>
            </a:r>
            <a:r>
              <a:rPr lang="ru-RU" sz="1600" dirty="0" smtClean="0">
                <a:solidFill>
                  <a:schemeClr val="tx1"/>
                </a:solidFill>
                <a:latin typeface="Times New Roman" panose="02020603050405020304" pitchFamily="18" charset="0"/>
                <a:cs typeface="Times New Roman" panose="02020603050405020304" pitchFamily="18" charset="0"/>
              </a:rPr>
              <a:t>неблагоприятные условия как для </a:t>
            </a:r>
            <a:r>
              <a:rPr lang="ru-RU" sz="1600" dirty="0">
                <a:solidFill>
                  <a:schemeClr val="tx1"/>
                </a:solidFill>
                <a:latin typeface="Times New Roman" panose="02020603050405020304" pitchFamily="18" charset="0"/>
                <a:cs typeface="Times New Roman" panose="02020603050405020304" pitchFamily="18" charset="0"/>
              </a:rPr>
              <a:t>производства еды, так и для производства одежды.</a:t>
            </a:r>
            <a:endParaRPr lang="ru-RU" sz="1600" dirty="0">
              <a:solidFill>
                <a:schemeClr val="tx1"/>
              </a:solidFill>
              <a:latin typeface="Times New Roman" panose="02020603050405020304" pitchFamily="18" charset="0"/>
              <a:cs typeface="Times New Roman" panose="02020603050405020304" pitchFamily="18" charset="0"/>
            </a:endParaRPr>
          </a:p>
        </p:txBody>
      </p:sp>
      <p:grpSp>
        <p:nvGrpSpPr>
          <p:cNvPr id="59" name="Group 44"/>
          <p:cNvGrpSpPr>
            <a:grpSpLocks/>
          </p:cNvGrpSpPr>
          <p:nvPr/>
        </p:nvGrpSpPr>
        <p:grpSpPr bwMode="auto">
          <a:xfrm>
            <a:off x="2658890" y="2432420"/>
            <a:ext cx="3760067" cy="3369397"/>
            <a:chOff x="1553" y="-3637"/>
            <a:chExt cx="4745" cy="3625"/>
          </a:xfrm>
        </p:grpSpPr>
        <p:grpSp>
          <p:nvGrpSpPr>
            <p:cNvPr id="60" name="Group 45"/>
            <p:cNvGrpSpPr>
              <a:grpSpLocks/>
            </p:cNvGrpSpPr>
            <p:nvPr/>
          </p:nvGrpSpPr>
          <p:grpSpPr bwMode="auto">
            <a:xfrm>
              <a:off x="1573" y="-3352"/>
              <a:ext cx="4350" cy="3320"/>
              <a:chOff x="1573" y="-3352"/>
              <a:chExt cx="4350" cy="3320"/>
            </a:xfrm>
          </p:grpSpPr>
          <p:sp>
            <p:nvSpPr>
              <p:cNvPr id="99" name="Freeform 46"/>
              <p:cNvSpPr>
                <a:spLocks/>
              </p:cNvSpPr>
              <p:nvPr/>
            </p:nvSpPr>
            <p:spPr bwMode="auto">
              <a:xfrm>
                <a:off x="1573" y="-3352"/>
                <a:ext cx="4350" cy="3320"/>
              </a:xfrm>
              <a:custGeom>
                <a:avLst/>
                <a:gdLst>
                  <a:gd name="T0" fmla="+- 0 5893 1573"/>
                  <a:gd name="T1" fmla="*/ T0 w 4350"/>
                  <a:gd name="T2" fmla="+- 0 -47 -3352"/>
                  <a:gd name="T3" fmla="*/ -47 h 3320"/>
                  <a:gd name="T4" fmla="+- 0 5913 1573"/>
                  <a:gd name="T5" fmla="*/ T4 w 4350"/>
                  <a:gd name="T6" fmla="+- 0 -32 -3352"/>
                  <a:gd name="T7" fmla="*/ -32 h 3320"/>
                  <a:gd name="T8" fmla="+- 0 5923 1573"/>
                  <a:gd name="T9" fmla="*/ T8 w 4350"/>
                  <a:gd name="T10" fmla="+- 0 -32 -3352"/>
                  <a:gd name="T11" fmla="*/ -32 h 3320"/>
                  <a:gd name="T12" fmla="+- 0 5893 1573"/>
                  <a:gd name="T13" fmla="*/ T12 w 4350"/>
                  <a:gd name="T14" fmla="+- 0 -47 -3352"/>
                  <a:gd name="T15" fmla="*/ -47 h 3320"/>
                </a:gdLst>
                <a:ahLst/>
                <a:cxnLst>
                  <a:cxn ang="0">
                    <a:pos x="T1" y="T3"/>
                  </a:cxn>
                  <a:cxn ang="0">
                    <a:pos x="T5" y="T7"/>
                  </a:cxn>
                  <a:cxn ang="0">
                    <a:pos x="T9" y="T11"/>
                  </a:cxn>
                  <a:cxn ang="0">
                    <a:pos x="T13" y="T15"/>
                  </a:cxn>
                </a:cxnLst>
                <a:rect l="0" t="0" r="r" b="b"/>
                <a:pathLst>
                  <a:path w="4350" h="3320">
                    <a:moveTo>
                      <a:pt x="4320" y="3305"/>
                    </a:moveTo>
                    <a:lnTo>
                      <a:pt x="4340" y="3320"/>
                    </a:lnTo>
                    <a:lnTo>
                      <a:pt x="4350" y="3320"/>
                    </a:lnTo>
                    <a:lnTo>
                      <a:pt x="4320" y="3305"/>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0" name="Freeform 47"/>
              <p:cNvSpPr>
                <a:spLocks/>
              </p:cNvSpPr>
              <p:nvPr/>
            </p:nvSpPr>
            <p:spPr bwMode="auto">
              <a:xfrm>
                <a:off x="1573" y="-3352"/>
                <a:ext cx="4350" cy="3320"/>
              </a:xfrm>
              <a:custGeom>
                <a:avLst/>
                <a:gdLst>
                  <a:gd name="T0" fmla="+- 0 1573 1573"/>
                  <a:gd name="T1" fmla="*/ T0 w 4350"/>
                  <a:gd name="T2" fmla="+- 0 -3352 -3352"/>
                  <a:gd name="T3" fmla="*/ -3352 h 3320"/>
                  <a:gd name="T4" fmla="+- 0 1573 1573"/>
                  <a:gd name="T5" fmla="*/ T4 w 4350"/>
                  <a:gd name="T6" fmla="+- 0 -2242 -3352"/>
                  <a:gd name="T7" fmla="*/ -2242 h 3320"/>
                  <a:gd name="T8" fmla="+- 0 5893 1573"/>
                  <a:gd name="T9" fmla="*/ T8 w 4350"/>
                  <a:gd name="T10" fmla="+- 0 -47 -3352"/>
                  <a:gd name="T11" fmla="*/ -47 h 3320"/>
                  <a:gd name="T12" fmla="+- 0 1573 1573"/>
                  <a:gd name="T13" fmla="*/ T12 w 4350"/>
                  <a:gd name="T14" fmla="+- 0 -3352 -3352"/>
                  <a:gd name="T15" fmla="*/ -3352 h 3320"/>
                </a:gdLst>
                <a:ahLst/>
                <a:cxnLst>
                  <a:cxn ang="0">
                    <a:pos x="T1" y="T3"/>
                  </a:cxn>
                  <a:cxn ang="0">
                    <a:pos x="T5" y="T7"/>
                  </a:cxn>
                  <a:cxn ang="0">
                    <a:pos x="T9" y="T11"/>
                  </a:cxn>
                  <a:cxn ang="0">
                    <a:pos x="T13" y="T15"/>
                  </a:cxn>
                </a:cxnLst>
                <a:rect l="0" t="0" r="r" b="b"/>
                <a:pathLst>
                  <a:path w="4350" h="3320">
                    <a:moveTo>
                      <a:pt x="0" y="0"/>
                    </a:moveTo>
                    <a:lnTo>
                      <a:pt x="0" y="1110"/>
                    </a:lnTo>
                    <a:lnTo>
                      <a:pt x="4320" y="3305"/>
                    </a:lnTo>
                    <a:lnTo>
                      <a:pt x="0" y="0"/>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1" name="Group 48"/>
            <p:cNvGrpSpPr>
              <a:grpSpLocks/>
            </p:cNvGrpSpPr>
            <p:nvPr/>
          </p:nvGrpSpPr>
          <p:grpSpPr bwMode="auto">
            <a:xfrm>
              <a:off x="1573" y="-2242"/>
              <a:ext cx="4350" cy="2210"/>
              <a:chOff x="1573" y="-2242"/>
              <a:chExt cx="4350" cy="2210"/>
            </a:xfrm>
          </p:grpSpPr>
          <p:sp>
            <p:nvSpPr>
              <p:cNvPr id="98" name="Freeform 49"/>
              <p:cNvSpPr>
                <a:spLocks/>
              </p:cNvSpPr>
              <p:nvPr/>
            </p:nvSpPr>
            <p:spPr bwMode="auto">
              <a:xfrm>
                <a:off x="1573" y="-2242"/>
                <a:ext cx="4350" cy="2210"/>
              </a:xfrm>
              <a:custGeom>
                <a:avLst/>
                <a:gdLst>
                  <a:gd name="T0" fmla="+- 0 1573 1573"/>
                  <a:gd name="T1" fmla="*/ T0 w 4350"/>
                  <a:gd name="T2" fmla="+- 0 -2242 -2242"/>
                  <a:gd name="T3" fmla="*/ -2242 h 2210"/>
                  <a:gd name="T4" fmla="+- 0 5923 1573"/>
                  <a:gd name="T5" fmla="*/ T4 w 4350"/>
                  <a:gd name="T6" fmla="+- 0 -32 -2242"/>
                  <a:gd name="T7" fmla="*/ -32 h 2210"/>
                </a:gdLst>
                <a:ahLst/>
                <a:cxnLst>
                  <a:cxn ang="0">
                    <a:pos x="T1" y="T3"/>
                  </a:cxn>
                  <a:cxn ang="0">
                    <a:pos x="T5" y="T7"/>
                  </a:cxn>
                </a:cxnLst>
                <a:rect l="0" t="0" r="r" b="b"/>
                <a:pathLst>
                  <a:path w="4350" h="2210">
                    <a:moveTo>
                      <a:pt x="0" y="0"/>
                    </a:moveTo>
                    <a:lnTo>
                      <a:pt x="4350" y="221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2" name="Group 50"/>
            <p:cNvGrpSpPr>
              <a:grpSpLocks/>
            </p:cNvGrpSpPr>
            <p:nvPr/>
          </p:nvGrpSpPr>
          <p:grpSpPr bwMode="auto">
            <a:xfrm>
              <a:off x="1573" y="-3352"/>
              <a:ext cx="4340" cy="3320"/>
              <a:chOff x="1573" y="-3352"/>
              <a:chExt cx="4340" cy="3320"/>
            </a:xfrm>
          </p:grpSpPr>
          <p:sp>
            <p:nvSpPr>
              <p:cNvPr id="97" name="Freeform 51"/>
              <p:cNvSpPr>
                <a:spLocks/>
              </p:cNvSpPr>
              <p:nvPr/>
            </p:nvSpPr>
            <p:spPr bwMode="auto">
              <a:xfrm>
                <a:off x="1573" y="-3352"/>
                <a:ext cx="4340" cy="3320"/>
              </a:xfrm>
              <a:custGeom>
                <a:avLst/>
                <a:gdLst>
                  <a:gd name="T0" fmla="+- 0 1573 1573"/>
                  <a:gd name="T1" fmla="*/ T0 w 4340"/>
                  <a:gd name="T2" fmla="+- 0 -3352 -3352"/>
                  <a:gd name="T3" fmla="*/ -3352 h 3320"/>
                  <a:gd name="T4" fmla="+- 0 5913 1573"/>
                  <a:gd name="T5" fmla="*/ T4 w 4340"/>
                  <a:gd name="T6" fmla="+- 0 -32 -3352"/>
                  <a:gd name="T7" fmla="*/ -32 h 3320"/>
                </a:gdLst>
                <a:ahLst/>
                <a:cxnLst>
                  <a:cxn ang="0">
                    <a:pos x="T1" y="T3"/>
                  </a:cxn>
                  <a:cxn ang="0">
                    <a:pos x="T5" y="T7"/>
                  </a:cxn>
                </a:cxnLst>
                <a:rect l="0" t="0" r="r" b="b"/>
                <a:pathLst>
                  <a:path w="4340" h="3320">
                    <a:moveTo>
                      <a:pt x="0" y="0"/>
                    </a:moveTo>
                    <a:lnTo>
                      <a:pt x="4340" y="332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3" name="Group 52"/>
            <p:cNvGrpSpPr>
              <a:grpSpLocks/>
            </p:cNvGrpSpPr>
            <p:nvPr/>
          </p:nvGrpSpPr>
          <p:grpSpPr bwMode="auto">
            <a:xfrm>
              <a:off x="1573" y="-3632"/>
              <a:ext cx="4720" cy="3600"/>
              <a:chOff x="1573" y="-3632"/>
              <a:chExt cx="4720" cy="3600"/>
            </a:xfrm>
          </p:grpSpPr>
          <p:sp>
            <p:nvSpPr>
              <p:cNvPr id="96" name="Freeform 53"/>
              <p:cNvSpPr>
                <a:spLocks/>
              </p:cNvSpPr>
              <p:nvPr/>
            </p:nvSpPr>
            <p:spPr bwMode="auto">
              <a:xfrm>
                <a:off x="1573" y="-3632"/>
                <a:ext cx="4720" cy="3600"/>
              </a:xfrm>
              <a:custGeom>
                <a:avLst/>
                <a:gdLst>
                  <a:gd name="T0" fmla="+- 0 1573 1573"/>
                  <a:gd name="T1" fmla="*/ T0 w 4720"/>
                  <a:gd name="T2" fmla="+- 0 -3632 -3632"/>
                  <a:gd name="T3" fmla="*/ -3632 h 3600"/>
                  <a:gd name="T4" fmla="+- 0 1573 1573"/>
                  <a:gd name="T5" fmla="*/ T4 w 4720"/>
                  <a:gd name="T6" fmla="+- 0 -32 -3632"/>
                  <a:gd name="T7" fmla="*/ -32 h 3600"/>
                  <a:gd name="T8" fmla="+- 0 6293 1573"/>
                  <a:gd name="T9" fmla="*/ T8 w 4720"/>
                  <a:gd name="T10" fmla="+- 0 -32 -3632"/>
                  <a:gd name="T11" fmla="*/ -32 h 3600"/>
                </a:gdLst>
                <a:ahLst/>
                <a:cxnLst>
                  <a:cxn ang="0">
                    <a:pos x="T1" y="T3"/>
                  </a:cxn>
                  <a:cxn ang="0">
                    <a:pos x="T5" y="T7"/>
                  </a:cxn>
                  <a:cxn ang="0">
                    <a:pos x="T9" y="T11"/>
                  </a:cxn>
                </a:cxnLst>
                <a:rect l="0" t="0" r="r" b="b"/>
                <a:pathLst>
                  <a:path w="4720" h="3600">
                    <a:moveTo>
                      <a:pt x="0" y="0"/>
                    </a:moveTo>
                    <a:lnTo>
                      <a:pt x="0" y="3600"/>
                    </a:lnTo>
                    <a:lnTo>
                      <a:pt x="4720" y="360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4" name="Group 54"/>
            <p:cNvGrpSpPr>
              <a:grpSpLocks/>
            </p:cNvGrpSpPr>
            <p:nvPr/>
          </p:nvGrpSpPr>
          <p:grpSpPr bwMode="auto">
            <a:xfrm>
              <a:off x="1574" y="-3352"/>
              <a:ext cx="120" cy="2"/>
              <a:chOff x="1574" y="-3352"/>
              <a:chExt cx="120" cy="2"/>
            </a:xfrm>
          </p:grpSpPr>
          <p:sp>
            <p:nvSpPr>
              <p:cNvPr id="95" name="Freeform 55"/>
              <p:cNvSpPr>
                <a:spLocks/>
              </p:cNvSpPr>
              <p:nvPr/>
            </p:nvSpPr>
            <p:spPr bwMode="auto">
              <a:xfrm>
                <a:off x="1574" y="-3352"/>
                <a:ext cx="120" cy="2"/>
              </a:xfrm>
              <a:custGeom>
                <a:avLst/>
                <a:gdLst>
                  <a:gd name="T0" fmla="+- 0 1574 1574"/>
                  <a:gd name="T1" fmla="*/ T0 w 120"/>
                  <a:gd name="T2" fmla="+- 0 1694 15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5" name="Group 56"/>
            <p:cNvGrpSpPr>
              <a:grpSpLocks/>
            </p:cNvGrpSpPr>
            <p:nvPr/>
          </p:nvGrpSpPr>
          <p:grpSpPr bwMode="auto">
            <a:xfrm>
              <a:off x="1574" y="-1139"/>
              <a:ext cx="120" cy="2"/>
              <a:chOff x="1574" y="-1139"/>
              <a:chExt cx="120" cy="2"/>
            </a:xfrm>
          </p:grpSpPr>
          <p:sp>
            <p:nvSpPr>
              <p:cNvPr id="94" name="Freeform 57"/>
              <p:cNvSpPr>
                <a:spLocks/>
              </p:cNvSpPr>
              <p:nvPr/>
            </p:nvSpPr>
            <p:spPr bwMode="auto">
              <a:xfrm>
                <a:off x="1574" y="-1139"/>
                <a:ext cx="120" cy="2"/>
              </a:xfrm>
              <a:custGeom>
                <a:avLst/>
                <a:gdLst>
                  <a:gd name="T0" fmla="+- 0 1574 1574"/>
                  <a:gd name="T1" fmla="*/ T0 w 120"/>
                  <a:gd name="T2" fmla="+- 0 1694 15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6" name="Group 58"/>
            <p:cNvGrpSpPr>
              <a:grpSpLocks/>
            </p:cNvGrpSpPr>
            <p:nvPr/>
          </p:nvGrpSpPr>
          <p:grpSpPr bwMode="auto">
            <a:xfrm>
              <a:off x="1574" y="-2245"/>
              <a:ext cx="120" cy="2"/>
              <a:chOff x="1574" y="-2245"/>
              <a:chExt cx="120" cy="2"/>
            </a:xfrm>
          </p:grpSpPr>
          <p:sp>
            <p:nvSpPr>
              <p:cNvPr id="93" name="Freeform 59"/>
              <p:cNvSpPr>
                <a:spLocks/>
              </p:cNvSpPr>
              <p:nvPr/>
            </p:nvSpPr>
            <p:spPr bwMode="auto">
              <a:xfrm>
                <a:off x="1574" y="-2245"/>
                <a:ext cx="120" cy="2"/>
              </a:xfrm>
              <a:custGeom>
                <a:avLst/>
                <a:gdLst>
                  <a:gd name="T0" fmla="+- 0 1574 1574"/>
                  <a:gd name="T1" fmla="*/ T0 w 120"/>
                  <a:gd name="T2" fmla="+- 0 1694 15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7" name="Group 60"/>
            <p:cNvGrpSpPr>
              <a:grpSpLocks/>
            </p:cNvGrpSpPr>
            <p:nvPr/>
          </p:nvGrpSpPr>
          <p:grpSpPr bwMode="auto">
            <a:xfrm>
              <a:off x="5912" y="-152"/>
              <a:ext cx="2" cy="120"/>
              <a:chOff x="5912" y="-152"/>
              <a:chExt cx="2" cy="120"/>
            </a:xfrm>
          </p:grpSpPr>
          <p:sp>
            <p:nvSpPr>
              <p:cNvPr id="92" name="Freeform 61"/>
              <p:cNvSpPr>
                <a:spLocks/>
              </p:cNvSpPr>
              <p:nvPr/>
            </p:nvSpPr>
            <p:spPr bwMode="auto">
              <a:xfrm>
                <a:off x="5912" y="-152"/>
                <a:ext cx="2" cy="120"/>
              </a:xfrm>
              <a:custGeom>
                <a:avLst/>
                <a:gdLst>
                  <a:gd name="T0" fmla="+- 0 -152 -152"/>
                  <a:gd name="T1" fmla="*/ -152 h 120"/>
                  <a:gd name="T2" fmla="+- 0 -32 -152"/>
                  <a:gd name="T3" fmla="*/ -3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8" name="Group 62"/>
            <p:cNvGrpSpPr>
              <a:grpSpLocks/>
            </p:cNvGrpSpPr>
            <p:nvPr/>
          </p:nvGrpSpPr>
          <p:grpSpPr bwMode="auto">
            <a:xfrm>
              <a:off x="5182" y="-112"/>
              <a:ext cx="2" cy="80"/>
              <a:chOff x="5182" y="-112"/>
              <a:chExt cx="2" cy="80"/>
            </a:xfrm>
          </p:grpSpPr>
          <p:sp>
            <p:nvSpPr>
              <p:cNvPr id="91" name="Freeform 63"/>
              <p:cNvSpPr>
                <a:spLocks/>
              </p:cNvSpPr>
              <p:nvPr/>
            </p:nvSpPr>
            <p:spPr bwMode="auto">
              <a:xfrm>
                <a:off x="5182" y="-112"/>
                <a:ext cx="2" cy="80"/>
              </a:xfrm>
              <a:custGeom>
                <a:avLst/>
                <a:gdLst>
                  <a:gd name="T0" fmla="+- 0 -112 -112"/>
                  <a:gd name="T1" fmla="*/ -112 h 80"/>
                  <a:gd name="T2" fmla="+- 0 -32 -112"/>
                  <a:gd name="T3" fmla="*/ -32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9" name="Group 64"/>
            <p:cNvGrpSpPr>
              <a:grpSpLocks/>
            </p:cNvGrpSpPr>
            <p:nvPr/>
          </p:nvGrpSpPr>
          <p:grpSpPr bwMode="auto">
            <a:xfrm>
              <a:off x="4452" y="-152"/>
              <a:ext cx="2" cy="120"/>
              <a:chOff x="4452" y="-152"/>
              <a:chExt cx="2" cy="120"/>
            </a:xfrm>
          </p:grpSpPr>
          <p:sp>
            <p:nvSpPr>
              <p:cNvPr id="90" name="Freeform 65"/>
              <p:cNvSpPr>
                <a:spLocks/>
              </p:cNvSpPr>
              <p:nvPr/>
            </p:nvSpPr>
            <p:spPr bwMode="auto">
              <a:xfrm>
                <a:off x="4452" y="-152"/>
                <a:ext cx="2" cy="120"/>
              </a:xfrm>
              <a:custGeom>
                <a:avLst/>
                <a:gdLst>
                  <a:gd name="T0" fmla="+- 0 -152 -152"/>
                  <a:gd name="T1" fmla="*/ -152 h 120"/>
                  <a:gd name="T2" fmla="+- 0 -32 -152"/>
                  <a:gd name="T3" fmla="*/ -3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0" name="Group 66"/>
            <p:cNvGrpSpPr>
              <a:grpSpLocks/>
            </p:cNvGrpSpPr>
            <p:nvPr/>
          </p:nvGrpSpPr>
          <p:grpSpPr bwMode="auto">
            <a:xfrm>
              <a:off x="3722" y="-112"/>
              <a:ext cx="2" cy="80"/>
              <a:chOff x="3722" y="-112"/>
              <a:chExt cx="2" cy="80"/>
            </a:xfrm>
          </p:grpSpPr>
          <p:sp>
            <p:nvSpPr>
              <p:cNvPr id="89" name="Freeform 67"/>
              <p:cNvSpPr>
                <a:spLocks/>
              </p:cNvSpPr>
              <p:nvPr/>
            </p:nvSpPr>
            <p:spPr bwMode="auto">
              <a:xfrm>
                <a:off x="3722" y="-112"/>
                <a:ext cx="2" cy="80"/>
              </a:xfrm>
              <a:custGeom>
                <a:avLst/>
                <a:gdLst>
                  <a:gd name="T0" fmla="+- 0 -112 -112"/>
                  <a:gd name="T1" fmla="*/ -112 h 80"/>
                  <a:gd name="T2" fmla="+- 0 -32 -112"/>
                  <a:gd name="T3" fmla="*/ -32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1" name="Group 68"/>
            <p:cNvGrpSpPr>
              <a:grpSpLocks/>
            </p:cNvGrpSpPr>
            <p:nvPr/>
          </p:nvGrpSpPr>
          <p:grpSpPr bwMode="auto">
            <a:xfrm>
              <a:off x="2993" y="-152"/>
              <a:ext cx="2" cy="120"/>
              <a:chOff x="2993" y="-152"/>
              <a:chExt cx="2" cy="120"/>
            </a:xfrm>
          </p:grpSpPr>
          <p:sp>
            <p:nvSpPr>
              <p:cNvPr id="88" name="Freeform 69"/>
              <p:cNvSpPr>
                <a:spLocks/>
              </p:cNvSpPr>
              <p:nvPr/>
            </p:nvSpPr>
            <p:spPr bwMode="auto">
              <a:xfrm>
                <a:off x="2993" y="-152"/>
                <a:ext cx="2" cy="120"/>
              </a:xfrm>
              <a:custGeom>
                <a:avLst/>
                <a:gdLst>
                  <a:gd name="T0" fmla="+- 0 -152 -152"/>
                  <a:gd name="T1" fmla="*/ -152 h 120"/>
                  <a:gd name="T2" fmla="+- 0 -32 -152"/>
                  <a:gd name="T3" fmla="*/ -3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2" name="Group 70"/>
            <p:cNvGrpSpPr>
              <a:grpSpLocks/>
            </p:cNvGrpSpPr>
            <p:nvPr/>
          </p:nvGrpSpPr>
          <p:grpSpPr bwMode="auto">
            <a:xfrm>
              <a:off x="2263" y="-112"/>
              <a:ext cx="2" cy="80"/>
              <a:chOff x="2263" y="-112"/>
              <a:chExt cx="2" cy="80"/>
            </a:xfrm>
          </p:grpSpPr>
          <p:sp>
            <p:nvSpPr>
              <p:cNvPr id="87" name="Freeform 71"/>
              <p:cNvSpPr>
                <a:spLocks/>
              </p:cNvSpPr>
              <p:nvPr/>
            </p:nvSpPr>
            <p:spPr bwMode="auto">
              <a:xfrm>
                <a:off x="2263" y="-112"/>
                <a:ext cx="2" cy="80"/>
              </a:xfrm>
              <a:custGeom>
                <a:avLst/>
                <a:gdLst>
                  <a:gd name="T0" fmla="+- 0 -112 -112"/>
                  <a:gd name="T1" fmla="*/ -112 h 80"/>
                  <a:gd name="T2" fmla="+- 0 -32 -112"/>
                  <a:gd name="T3" fmla="*/ -32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3" name="Group 72"/>
            <p:cNvGrpSpPr>
              <a:grpSpLocks/>
            </p:cNvGrpSpPr>
            <p:nvPr/>
          </p:nvGrpSpPr>
          <p:grpSpPr bwMode="auto">
            <a:xfrm>
              <a:off x="4500" y="-926"/>
              <a:ext cx="97" cy="76"/>
              <a:chOff x="4500" y="-926"/>
              <a:chExt cx="97" cy="76"/>
            </a:xfrm>
          </p:grpSpPr>
          <p:sp>
            <p:nvSpPr>
              <p:cNvPr id="86" name="Freeform 73"/>
              <p:cNvSpPr>
                <a:spLocks/>
              </p:cNvSpPr>
              <p:nvPr/>
            </p:nvSpPr>
            <p:spPr bwMode="auto">
              <a:xfrm>
                <a:off x="4500" y="-926"/>
                <a:ext cx="97" cy="76"/>
              </a:xfrm>
              <a:custGeom>
                <a:avLst/>
                <a:gdLst>
                  <a:gd name="T0" fmla="+- 0 4500 4500"/>
                  <a:gd name="T1" fmla="*/ T0 w 97"/>
                  <a:gd name="T2" fmla="+- 0 -926 -926"/>
                  <a:gd name="T3" fmla="*/ -926 h 76"/>
                  <a:gd name="T4" fmla="+- 0 4542 4500"/>
                  <a:gd name="T5" fmla="*/ T4 w 97"/>
                  <a:gd name="T6" fmla="+- 0 -881 -926"/>
                  <a:gd name="T7" fmla="*/ -881 h 76"/>
                  <a:gd name="T8" fmla="+- 0 4566 4500"/>
                  <a:gd name="T9" fmla="*/ T8 w 97"/>
                  <a:gd name="T10" fmla="+- 0 -850 -926"/>
                  <a:gd name="T11" fmla="*/ -850 h 76"/>
                  <a:gd name="T12" fmla="+- 0 4565 4500"/>
                  <a:gd name="T13" fmla="*/ T12 w 97"/>
                  <a:gd name="T14" fmla="+- 0 -859 -926"/>
                  <a:gd name="T15" fmla="*/ -859 h 76"/>
                  <a:gd name="T16" fmla="+- 0 4569 4500"/>
                  <a:gd name="T17" fmla="*/ T16 w 97"/>
                  <a:gd name="T18" fmla="+- 0 -872 -926"/>
                  <a:gd name="T19" fmla="*/ -872 h 76"/>
                  <a:gd name="T20" fmla="+- 0 4575 4500"/>
                  <a:gd name="T21" fmla="*/ T20 w 97"/>
                  <a:gd name="T22" fmla="+- 0 -880 -926"/>
                  <a:gd name="T23" fmla="*/ -880 h 76"/>
                  <a:gd name="T24" fmla="+- 0 4585 4500"/>
                  <a:gd name="T25" fmla="*/ T24 w 97"/>
                  <a:gd name="T26" fmla="+- 0 -897 -926"/>
                  <a:gd name="T27" fmla="*/ -897 h 76"/>
                  <a:gd name="T28" fmla="+- 0 4597 4500"/>
                  <a:gd name="T29" fmla="*/ T28 w 97"/>
                  <a:gd name="T30" fmla="+- 0 -901 -926"/>
                  <a:gd name="T31" fmla="*/ -901 h 76"/>
                  <a:gd name="T32" fmla="+- 0 4579 4500"/>
                  <a:gd name="T33" fmla="*/ T32 w 97"/>
                  <a:gd name="T34" fmla="+- 0 -904 -926"/>
                  <a:gd name="T35" fmla="*/ -904 h 76"/>
                  <a:gd name="T36" fmla="+- 0 4558 4500"/>
                  <a:gd name="T37" fmla="*/ T36 w 97"/>
                  <a:gd name="T38" fmla="+- 0 -909 -926"/>
                  <a:gd name="T39" fmla="*/ -909 h 76"/>
                  <a:gd name="T40" fmla="+- 0 4537 4500"/>
                  <a:gd name="T41" fmla="*/ T40 w 97"/>
                  <a:gd name="T42" fmla="+- 0 -915 -926"/>
                  <a:gd name="T43" fmla="*/ -915 h 76"/>
                  <a:gd name="T44" fmla="+- 0 4517 4500"/>
                  <a:gd name="T45" fmla="*/ T44 w 97"/>
                  <a:gd name="T46" fmla="+- 0 -921 -926"/>
                  <a:gd name="T47" fmla="*/ -921 h 76"/>
                  <a:gd name="T48" fmla="+- 0 4500 4500"/>
                  <a:gd name="T49" fmla="*/ T48 w 97"/>
                  <a:gd name="T50" fmla="+- 0 -926 -926"/>
                  <a:gd name="T51" fmla="*/ -926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7" h="76">
                    <a:moveTo>
                      <a:pt x="0" y="0"/>
                    </a:moveTo>
                    <a:lnTo>
                      <a:pt x="42" y="45"/>
                    </a:lnTo>
                    <a:lnTo>
                      <a:pt x="66" y="76"/>
                    </a:lnTo>
                    <a:lnTo>
                      <a:pt x="65" y="67"/>
                    </a:lnTo>
                    <a:lnTo>
                      <a:pt x="69" y="54"/>
                    </a:lnTo>
                    <a:lnTo>
                      <a:pt x="75" y="46"/>
                    </a:lnTo>
                    <a:lnTo>
                      <a:pt x="85" y="29"/>
                    </a:lnTo>
                    <a:lnTo>
                      <a:pt x="97" y="25"/>
                    </a:lnTo>
                    <a:lnTo>
                      <a:pt x="79" y="22"/>
                    </a:lnTo>
                    <a:lnTo>
                      <a:pt x="58" y="17"/>
                    </a:lnTo>
                    <a:lnTo>
                      <a:pt x="37" y="11"/>
                    </a:lnTo>
                    <a:lnTo>
                      <a:pt x="17" y="5"/>
                    </a:lnTo>
                    <a:lnTo>
                      <a:pt x="0"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74" name="Group 74"/>
            <p:cNvGrpSpPr>
              <a:grpSpLocks/>
            </p:cNvGrpSpPr>
            <p:nvPr/>
          </p:nvGrpSpPr>
          <p:grpSpPr bwMode="auto">
            <a:xfrm>
              <a:off x="4500" y="-926"/>
              <a:ext cx="97" cy="76"/>
              <a:chOff x="4500" y="-926"/>
              <a:chExt cx="97" cy="76"/>
            </a:xfrm>
          </p:grpSpPr>
          <p:sp>
            <p:nvSpPr>
              <p:cNvPr id="85" name="Freeform 75"/>
              <p:cNvSpPr>
                <a:spLocks/>
              </p:cNvSpPr>
              <p:nvPr/>
            </p:nvSpPr>
            <p:spPr bwMode="auto">
              <a:xfrm>
                <a:off x="4500" y="-926"/>
                <a:ext cx="97" cy="76"/>
              </a:xfrm>
              <a:custGeom>
                <a:avLst/>
                <a:gdLst>
                  <a:gd name="T0" fmla="+- 0 4575 4500"/>
                  <a:gd name="T1" fmla="*/ T0 w 97"/>
                  <a:gd name="T2" fmla="+- 0 -880 -926"/>
                  <a:gd name="T3" fmla="*/ -880 h 76"/>
                  <a:gd name="T4" fmla="+- 0 4569 4500"/>
                  <a:gd name="T5" fmla="*/ T4 w 97"/>
                  <a:gd name="T6" fmla="+- 0 -872 -926"/>
                  <a:gd name="T7" fmla="*/ -872 h 76"/>
                  <a:gd name="T8" fmla="+- 0 4565 4500"/>
                  <a:gd name="T9" fmla="*/ T8 w 97"/>
                  <a:gd name="T10" fmla="+- 0 -859 -926"/>
                  <a:gd name="T11" fmla="*/ -859 h 76"/>
                  <a:gd name="T12" fmla="+- 0 4566 4500"/>
                  <a:gd name="T13" fmla="*/ T12 w 97"/>
                  <a:gd name="T14" fmla="+- 0 -850 -926"/>
                  <a:gd name="T15" fmla="*/ -850 h 76"/>
                  <a:gd name="T16" fmla="+- 0 4555 4500"/>
                  <a:gd name="T17" fmla="*/ T16 w 97"/>
                  <a:gd name="T18" fmla="+- 0 -865 -926"/>
                  <a:gd name="T19" fmla="*/ -865 h 76"/>
                  <a:gd name="T20" fmla="+- 0 4542 4500"/>
                  <a:gd name="T21" fmla="*/ T20 w 97"/>
                  <a:gd name="T22" fmla="+- 0 -881 -926"/>
                  <a:gd name="T23" fmla="*/ -881 h 76"/>
                  <a:gd name="T24" fmla="+- 0 4529 4500"/>
                  <a:gd name="T25" fmla="*/ T24 w 97"/>
                  <a:gd name="T26" fmla="+- 0 -897 -926"/>
                  <a:gd name="T27" fmla="*/ -897 h 76"/>
                  <a:gd name="T28" fmla="+- 0 4514 4500"/>
                  <a:gd name="T29" fmla="*/ T28 w 97"/>
                  <a:gd name="T30" fmla="+- 0 -913 -926"/>
                  <a:gd name="T31" fmla="*/ -913 h 76"/>
                  <a:gd name="T32" fmla="+- 0 4500 4500"/>
                  <a:gd name="T33" fmla="*/ T32 w 97"/>
                  <a:gd name="T34" fmla="+- 0 -926 -926"/>
                  <a:gd name="T35" fmla="*/ -926 h 76"/>
                  <a:gd name="T36" fmla="+- 0 4517 4500"/>
                  <a:gd name="T37" fmla="*/ T36 w 97"/>
                  <a:gd name="T38" fmla="+- 0 -921 -926"/>
                  <a:gd name="T39" fmla="*/ -921 h 76"/>
                  <a:gd name="T40" fmla="+- 0 4537 4500"/>
                  <a:gd name="T41" fmla="*/ T40 w 97"/>
                  <a:gd name="T42" fmla="+- 0 -915 -926"/>
                  <a:gd name="T43" fmla="*/ -915 h 76"/>
                  <a:gd name="T44" fmla="+- 0 4558 4500"/>
                  <a:gd name="T45" fmla="*/ T44 w 97"/>
                  <a:gd name="T46" fmla="+- 0 -909 -926"/>
                  <a:gd name="T47" fmla="*/ -909 h 76"/>
                  <a:gd name="T48" fmla="+- 0 4579 4500"/>
                  <a:gd name="T49" fmla="*/ T48 w 97"/>
                  <a:gd name="T50" fmla="+- 0 -904 -926"/>
                  <a:gd name="T51" fmla="*/ -904 h 76"/>
                  <a:gd name="T52" fmla="+- 0 4597 4500"/>
                  <a:gd name="T53" fmla="*/ T52 w 97"/>
                  <a:gd name="T54" fmla="+- 0 -901 -926"/>
                  <a:gd name="T55" fmla="*/ -901 h 76"/>
                  <a:gd name="T56" fmla="+- 0 4585 4500"/>
                  <a:gd name="T57" fmla="*/ T56 w 97"/>
                  <a:gd name="T58" fmla="+- 0 -897 -926"/>
                  <a:gd name="T59" fmla="*/ -897 h 76"/>
                  <a:gd name="T60" fmla="+- 0 4575 4500"/>
                  <a:gd name="T61" fmla="*/ T60 w 97"/>
                  <a:gd name="T62" fmla="+- 0 -880 -926"/>
                  <a:gd name="T63" fmla="*/ -880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7" h="76">
                    <a:moveTo>
                      <a:pt x="75" y="46"/>
                    </a:moveTo>
                    <a:lnTo>
                      <a:pt x="69" y="54"/>
                    </a:lnTo>
                    <a:lnTo>
                      <a:pt x="65" y="67"/>
                    </a:lnTo>
                    <a:lnTo>
                      <a:pt x="66" y="76"/>
                    </a:lnTo>
                    <a:lnTo>
                      <a:pt x="55" y="61"/>
                    </a:lnTo>
                    <a:lnTo>
                      <a:pt x="42" y="45"/>
                    </a:lnTo>
                    <a:lnTo>
                      <a:pt x="29" y="29"/>
                    </a:lnTo>
                    <a:lnTo>
                      <a:pt x="14" y="13"/>
                    </a:lnTo>
                    <a:lnTo>
                      <a:pt x="0" y="0"/>
                    </a:lnTo>
                    <a:lnTo>
                      <a:pt x="17" y="5"/>
                    </a:lnTo>
                    <a:lnTo>
                      <a:pt x="37" y="11"/>
                    </a:lnTo>
                    <a:lnTo>
                      <a:pt x="58" y="17"/>
                    </a:lnTo>
                    <a:lnTo>
                      <a:pt x="79" y="22"/>
                    </a:lnTo>
                    <a:lnTo>
                      <a:pt x="97" y="25"/>
                    </a:lnTo>
                    <a:lnTo>
                      <a:pt x="85" y="29"/>
                    </a:lnTo>
                    <a:lnTo>
                      <a:pt x="75" y="46"/>
                    </a:lnTo>
                    <a:close/>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5" name="Group 76"/>
            <p:cNvGrpSpPr>
              <a:grpSpLocks/>
            </p:cNvGrpSpPr>
            <p:nvPr/>
          </p:nvGrpSpPr>
          <p:grpSpPr bwMode="auto">
            <a:xfrm>
              <a:off x="4574" y="-880"/>
              <a:ext cx="1338" cy="848"/>
              <a:chOff x="4574" y="-880"/>
              <a:chExt cx="1338" cy="848"/>
            </a:xfrm>
          </p:grpSpPr>
          <p:sp>
            <p:nvSpPr>
              <p:cNvPr id="84" name="Freeform 77"/>
              <p:cNvSpPr>
                <a:spLocks/>
              </p:cNvSpPr>
              <p:nvPr/>
            </p:nvSpPr>
            <p:spPr bwMode="auto">
              <a:xfrm>
                <a:off x="4574" y="-880"/>
                <a:ext cx="1338" cy="848"/>
              </a:xfrm>
              <a:custGeom>
                <a:avLst/>
                <a:gdLst>
                  <a:gd name="T0" fmla="+- 0 4574 4574"/>
                  <a:gd name="T1" fmla="*/ T0 w 1338"/>
                  <a:gd name="T2" fmla="+- 0 -880 -880"/>
                  <a:gd name="T3" fmla="*/ -880 h 848"/>
                  <a:gd name="T4" fmla="+- 0 5912 4574"/>
                  <a:gd name="T5" fmla="*/ T4 w 1338"/>
                  <a:gd name="T6" fmla="+- 0 -32 -880"/>
                  <a:gd name="T7" fmla="*/ -32 h 848"/>
                </a:gdLst>
                <a:ahLst/>
                <a:cxnLst>
                  <a:cxn ang="0">
                    <a:pos x="T1" y="T3"/>
                  </a:cxn>
                  <a:cxn ang="0">
                    <a:pos x="T5" y="T7"/>
                  </a:cxn>
                </a:cxnLst>
                <a:rect l="0" t="0" r="r" b="b"/>
                <a:pathLst>
                  <a:path w="1338" h="848">
                    <a:moveTo>
                      <a:pt x="0" y="0"/>
                    </a:moveTo>
                    <a:lnTo>
                      <a:pt x="1338" y="848"/>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6" name="Group 78"/>
            <p:cNvGrpSpPr>
              <a:grpSpLocks/>
            </p:cNvGrpSpPr>
            <p:nvPr/>
          </p:nvGrpSpPr>
          <p:grpSpPr bwMode="auto">
            <a:xfrm>
              <a:off x="4428" y="-980"/>
              <a:ext cx="49" cy="49"/>
              <a:chOff x="4428" y="-980"/>
              <a:chExt cx="49" cy="49"/>
            </a:xfrm>
          </p:grpSpPr>
          <p:sp>
            <p:nvSpPr>
              <p:cNvPr id="83" name="Freeform 79"/>
              <p:cNvSpPr>
                <a:spLocks/>
              </p:cNvSpPr>
              <p:nvPr/>
            </p:nvSpPr>
            <p:spPr bwMode="auto">
              <a:xfrm>
                <a:off x="4428" y="-980"/>
                <a:ext cx="49" cy="49"/>
              </a:xfrm>
              <a:custGeom>
                <a:avLst/>
                <a:gdLst>
                  <a:gd name="T0" fmla="+- 0 4466 4428"/>
                  <a:gd name="T1" fmla="*/ T0 w 49"/>
                  <a:gd name="T2" fmla="+- 0 -980 -980"/>
                  <a:gd name="T3" fmla="*/ -980 h 49"/>
                  <a:gd name="T4" fmla="+- 0 4439 4428"/>
                  <a:gd name="T5" fmla="*/ T4 w 49"/>
                  <a:gd name="T6" fmla="+- 0 -980 -980"/>
                  <a:gd name="T7" fmla="*/ -980 h 49"/>
                  <a:gd name="T8" fmla="+- 0 4428 4428"/>
                  <a:gd name="T9" fmla="*/ T8 w 49"/>
                  <a:gd name="T10" fmla="+- 0 -969 -980"/>
                  <a:gd name="T11" fmla="*/ -969 h 49"/>
                  <a:gd name="T12" fmla="+- 0 4428 4428"/>
                  <a:gd name="T13" fmla="*/ T12 w 49"/>
                  <a:gd name="T14" fmla="+- 0 -942 -980"/>
                  <a:gd name="T15" fmla="*/ -942 h 49"/>
                  <a:gd name="T16" fmla="+- 0 4439 4428"/>
                  <a:gd name="T17" fmla="*/ T16 w 49"/>
                  <a:gd name="T18" fmla="+- 0 -931 -980"/>
                  <a:gd name="T19" fmla="*/ -931 h 49"/>
                  <a:gd name="T20" fmla="+- 0 4466 4428"/>
                  <a:gd name="T21" fmla="*/ T20 w 49"/>
                  <a:gd name="T22" fmla="+- 0 -931 -980"/>
                  <a:gd name="T23" fmla="*/ -931 h 49"/>
                  <a:gd name="T24" fmla="+- 0 4477 4428"/>
                  <a:gd name="T25" fmla="*/ T24 w 49"/>
                  <a:gd name="T26" fmla="+- 0 -942 -980"/>
                  <a:gd name="T27" fmla="*/ -942 h 49"/>
                  <a:gd name="T28" fmla="+- 0 4477 4428"/>
                  <a:gd name="T29" fmla="*/ T28 w 49"/>
                  <a:gd name="T30" fmla="+- 0 -969 -980"/>
                  <a:gd name="T31" fmla="*/ -969 h 49"/>
                  <a:gd name="T32" fmla="+- 0 4466 4428"/>
                  <a:gd name="T33" fmla="*/ T32 w 49"/>
                  <a:gd name="T34" fmla="+- 0 -980 -980"/>
                  <a:gd name="T35" fmla="*/ -980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77" name="Group 80"/>
            <p:cNvGrpSpPr>
              <a:grpSpLocks/>
            </p:cNvGrpSpPr>
            <p:nvPr/>
          </p:nvGrpSpPr>
          <p:grpSpPr bwMode="auto">
            <a:xfrm>
              <a:off x="4428" y="-980"/>
              <a:ext cx="49" cy="49"/>
              <a:chOff x="4428" y="-980"/>
              <a:chExt cx="49" cy="49"/>
            </a:xfrm>
          </p:grpSpPr>
          <p:sp>
            <p:nvSpPr>
              <p:cNvPr id="82" name="Freeform 81"/>
              <p:cNvSpPr>
                <a:spLocks/>
              </p:cNvSpPr>
              <p:nvPr/>
            </p:nvSpPr>
            <p:spPr bwMode="auto">
              <a:xfrm>
                <a:off x="4428" y="-980"/>
                <a:ext cx="49" cy="49"/>
              </a:xfrm>
              <a:custGeom>
                <a:avLst/>
                <a:gdLst>
                  <a:gd name="T0" fmla="+- 0 4453 4428"/>
                  <a:gd name="T1" fmla="*/ T0 w 49"/>
                  <a:gd name="T2" fmla="+- 0 -931 -980"/>
                  <a:gd name="T3" fmla="*/ -931 h 49"/>
                  <a:gd name="T4" fmla="+- 0 4466 4428"/>
                  <a:gd name="T5" fmla="*/ T4 w 49"/>
                  <a:gd name="T6" fmla="+- 0 -931 -980"/>
                  <a:gd name="T7" fmla="*/ -931 h 49"/>
                  <a:gd name="T8" fmla="+- 0 4477 4428"/>
                  <a:gd name="T9" fmla="*/ T8 w 49"/>
                  <a:gd name="T10" fmla="+- 0 -942 -980"/>
                  <a:gd name="T11" fmla="*/ -942 h 49"/>
                  <a:gd name="T12" fmla="+- 0 4477 4428"/>
                  <a:gd name="T13" fmla="*/ T12 w 49"/>
                  <a:gd name="T14" fmla="+- 0 -956 -980"/>
                  <a:gd name="T15" fmla="*/ -956 h 49"/>
                  <a:gd name="T16" fmla="+- 0 4477 4428"/>
                  <a:gd name="T17" fmla="*/ T16 w 49"/>
                  <a:gd name="T18" fmla="+- 0 -969 -980"/>
                  <a:gd name="T19" fmla="*/ -969 h 49"/>
                  <a:gd name="T20" fmla="+- 0 4466 4428"/>
                  <a:gd name="T21" fmla="*/ T20 w 49"/>
                  <a:gd name="T22" fmla="+- 0 -980 -980"/>
                  <a:gd name="T23" fmla="*/ -980 h 49"/>
                  <a:gd name="T24" fmla="+- 0 4453 4428"/>
                  <a:gd name="T25" fmla="*/ T24 w 49"/>
                  <a:gd name="T26" fmla="+- 0 -980 -980"/>
                  <a:gd name="T27" fmla="*/ -980 h 49"/>
                  <a:gd name="T28" fmla="+- 0 4439 4428"/>
                  <a:gd name="T29" fmla="*/ T28 w 49"/>
                  <a:gd name="T30" fmla="+- 0 -980 -980"/>
                  <a:gd name="T31" fmla="*/ -980 h 49"/>
                  <a:gd name="T32" fmla="+- 0 4428 4428"/>
                  <a:gd name="T33" fmla="*/ T32 w 49"/>
                  <a:gd name="T34" fmla="+- 0 -969 -980"/>
                  <a:gd name="T35" fmla="*/ -969 h 49"/>
                  <a:gd name="T36" fmla="+- 0 4428 4428"/>
                  <a:gd name="T37" fmla="*/ T36 w 49"/>
                  <a:gd name="T38" fmla="+- 0 -956 -980"/>
                  <a:gd name="T39" fmla="*/ -956 h 49"/>
                  <a:gd name="T40" fmla="+- 0 4428 4428"/>
                  <a:gd name="T41" fmla="*/ T40 w 49"/>
                  <a:gd name="T42" fmla="+- 0 -942 -980"/>
                  <a:gd name="T43" fmla="*/ -942 h 49"/>
                  <a:gd name="T44" fmla="+- 0 4439 4428"/>
                  <a:gd name="T45" fmla="*/ T44 w 49"/>
                  <a:gd name="T46" fmla="+- 0 -931 -980"/>
                  <a:gd name="T47" fmla="*/ -931 h 49"/>
                  <a:gd name="T48" fmla="+- 0 4453 4428"/>
                  <a:gd name="T49" fmla="*/ T48 w 49"/>
                  <a:gd name="T50" fmla="+- 0 -931 -980"/>
                  <a:gd name="T51" fmla="*/ -931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49"/>
                    </a:moveTo>
                    <a:lnTo>
                      <a:pt x="38" y="49"/>
                    </a:lnTo>
                    <a:lnTo>
                      <a:pt x="49" y="38"/>
                    </a:lnTo>
                    <a:lnTo>
                      <a:pt x="49" y="24"/>
                    </a:lnTo>
                    <a:lnTo>
                      <a:pt x="49" y="11"/>
                    </a:lnTo>
                    <a:lnTo>
                      <a:pt x="38"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8" name="Group 82"/>
            <p:cNvGrpSpPr>
              <a:grpSpLocks/>
            </p:cNvGrpSpPr>
            <p:nvPr/>
          </p:nvGrpSpPr>
          <p:grpSpPr bwMode="auto">
            <a:xfrm>
              <a:off x="4785" y="-951"/>
              <a:ext cx="450" cy="195"/>
              <a:chOff x="4785" y="-951"/>
              <a:chExt cx="450" cy="195"/>
            </a:xfrm>
          </p:grpSpPr>
          <p:sp>
            <p:nvSpPr>
              <p:cNvPr id="81" name="Freeform 83"/>
              <p:cNvSpPr>
                <a:spLocks/>
              </p:cNvSpPr>
              <p:nvPr/>
            </p:nvSpPr>
            <p:spPr bwMode="auto">
              <a:xfrm>
                <a:off x="4785" y="-951"/>
                <a:ext cx="450" cy="195"/>
              </a:xfrm>
              <a:custGeom>
                <a:avLst/>
                <a:gdLst>
                  <a:gd name="T0" fmla="+- 0 4785 4785"/>
                  <a:gd name="T1" fmla="*/ T0 w 450"/>
                  <a:gd name="T2" fmla="+- 0 -756 -951"/>
                  <a:gd name="T3" fmla="*/ -756 h 195"/>
                  <a:gd name="T4" fmla="+- 0 5235 4785"/>
                  <a:gd name="T5" fmla="*/ T4 w 450"/>
                  <a:gd name="T6" fmla="+- 0 -951 -951"/>
                  <a:gd name="T7" fmla="*/ -951 h 195"/>
                </a:gdLst>
                <a:ahLst/>
                <a:cxnLst>
                  <a:cxn ang="0">
                    <a:pos x="T1" y="T3"/>
                  </a:cxn>
                  <a:cxn ang="0">
                    <a:pos x="T5" y="T7"/>
                  </a:cxn>
                </a:cxnLst>
                <a:rect l="0" t="0" r="r" b="b"/>
                <a:pathLst>
                  <a:path w="450" h="195">
                    <a:moveTo>
                      <a:pt x="0" y="195"/>
                    </a:moveTo>
                    <a:lnTo>
                      <a:pt x="450" y="0"/>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9" name="Group 84"/>
            <p:cNvGrpSpPr>
              <a:grpSpLocks/>
            </p:cNvGrpSpPr>
            <p:nvPr/>
          </p:nvGrpSpPr>
          <p:grpSpPr bwMode="auto">
            <a:xfrm>
              <a:off x="3311" y="-1171"/>
              <a:ext cx="245" cy="2"/>
              <a:chOff x="3311" y="-1171"/>
              <a:chExt cx="245" cy="2"/>
            </a:xfrm>
          </p:grpSpPr>
          <p:sp>
            <p:nvSpPr>
              <p:cNvPr id="80" name="Freeform 85"/>
              <p:cNvSpPr>
                <a:spLocks/>
              </p:cNvSpPr>
              <p:nvPr/>
            </p:nvSpPr>
            <p:spPr bwMode="auto">
              <a:xfrm>
                <a:off x="3311" y="-1171"/>
                <a:ext cx="245" cy="2"/>
              </a:xfrm>
              <a:custGeom>
                <a:avLst/>
                <a:gdLst>
                  <a:gd name="T0" fmla="+- 0 3311 3311"/>
                  <a:gd name="T1" fmla="*/ T0 w 245"/>
                  <a:gd name="T2" fmla="+- 0 3556 3311"/>
                  <a:gd name="T3" fmla="*/ T2 w 245"/>
                </a:gdLst>
                <a:ahLst/>
                <a:cxnLst>
                  <a:cxn ang="0">
                    <a:pos x="T1" y="0"/>
                  </a:cxn>
                  <a:cxn ang="0">
                    <a:pos x="T3" y="0"/>
                  </a:cxn>
                </a:cxnLst>
                <a:rect l="0" t="0" r="r" b="b"/>
                <a:pathLst>
                  <a:path w="245">
                    <a:moveTo>
                      <a:pt x="0" y="0"/>
                    </a:moveTo>
                    <a:lnTo>
                      <a:pt x="245" y="0"/>
                    </a:lnTo>
                  </a:path>
                </a:pathLst>
              </a:custGeom>
              <a:noFill/>
              <a:ln w="5397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grpSp>
        <p:nvGrpSpPr>
          <p:cNvPr id="101" name="Group 86"/>
          <p:cNvGrpSpPr>
            <a:grpSpLocks/>
          </p:cNvGrpSpPr>
          <p:nvPr/>
        </p:nvGrpSpPr>
        <p:grpSpPr bwMode="auto">
          <a:xfrm>
            <a:off x="8848134" y="2718829"/>
            <a:ext cx="2763231" cy="3047491"/>
            <a:chOff x="7408" y="-1275"/>
            <a:chExt cx="2510" cy="3605"/>
          </a:xfrm>
        </p:grpSpPr>
        <p:grpSp>
          <p:nvGrpSpPr>
            <p:cNvPr id="102" name="Group 87"/>
            <p:cNvGrpSpPr>
              <a:grpSpLocks/>
            </p:cNvGrpSpPr>
            <p:nvPr/>
          </p:nvGrpSpPr>
          <p:grpSpPr bwMode="auto">
            <a:xfrm>
              <a:off x="7408" y="1220"/>
              <a:ext cx="2140" cy="1105"/>
              <a:chOff x="7408" y="1220"/>
              <a:chExt cx="2140" cy="1105"/>
            </a:xfrm>
          </p:grpSpPr>
          <p:sp>
            <p:nvSpPr>
              <p:cNvPr id="135" name="Freeform 88"/>
              <p:cNvSpPr>
                <a:spLocks/>
              </p:cNvSpPr>
              <p:nvPr/>
            </p:nvSpPr>
            <p:spPr bwMode="auto">
              <a:xfrm>
                <a:off x="7408" y="1220"/>
                <a:ext cx="2140" cy="1105"/>
              </a:xfrm>
              <a:custGeom>
                <a:avLst/>
                <a:gdLst>
                  <a:gd name="T0" fmla="+- 0 7408 7408"/>
                  <a:gd name="T1" fmla="*/ T0 w 2140"/>
                  <a:gd name="T2" fmla="+- 0 1220 1220"/>
                  <a:gd name="T3" fmla="*/ 1220 h 1105"/>
                  <a:gd name="T4" fmla="+- 0 8828 7408"/>
                  <a:gd name="T5" fmla="*/ T4 w 2140"/>
                  <a:gd name="T6" fmla="+- 0 2325 1220"/>
                  <a:gd name="T7" fmla="*/ 2325 h 1105"/>
                  <a:gd name="T8" fmla="+- 0 9548 7408"/>
                  <a:gd name="T9" fmla="*/ T8 w 2140"/>
                  <a:gd name="T10" fmla="+- 0 2325 1220"/>
                  <a:gd name="T11" fmla="*/ 2325 h 1105"/>
                  <a:gd name="T12" fmla="+- 0 7408 7408"/>
                  <a:gd name="T13" fmla="*/ T12 w 2140"/>
                  <a:gd name="T14" fmla="+- 0 1220 1220"/>
                  <a:gd name="T15" fmla="*/ 1220 h 1105"/>
                </a:gdLst>
                <a:ahLst/>
                <a:cxnLst>
                  <a:cxn ang="0">
                    <a:pos x="T1" y="T3"/>
                  </a:cxn>
                  <a:cxn ang="0">
                    <a:pos x="T5" y="T7"/>
                  </a:cxn>
                  <a:cxn ang="0">
                    <a:pos x="T9" y="T11"/>
                  </a:cxn>
                  <a:cxn ang="0">
                    <a:pos x="T13" y="T15"/>
                  </a:cxn>
                </a:cxnLst>
                <a:rect l="0" t="0" r="r" b="b"/>
                <a:pathLst>
                  <a:path w="2140" h="1105">
                    <a:moveTo>
                      <a:pt x="0" y="0"/>
                    </a:moveTo>
                    <a:lnTo>
                      <a:pt x="1420" y="1105"/>
                    </a:lnTo>
                    <a:lnTo>
                      <a:pt x="2140" y="1105"/>
                    </a:lnTo>
                    <a:lnTo>
                      <a:pt x="0" y="0"/>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03" name="Group 89"/>
            <p:cNvGrpSpPr>
              <a:grpSpLocks/>
            </p:cNvGrpSpPr>
            <p:nvPr/>
          </p:nvGrpSpPr>
          <p:grpSpPr bwMode="auto">
            <a:xfrm>
              <a:off x="7408" y="1220"/>
              <a:ext cx="1420" cy="1105"/>
              <a:chOff x="7408" y="1220"/>
              <a:chExt cx="1420" cy="1105"/>
            </a:xfrm>
          </p:grpSpPr>
          <p:sp>
            <p:nvSpPr>
              <p:cNvPr id="134" name="Freeform 90"/>
              <p:cNvSpPr>
                <a:spLocks/>
              </p:cNvSpPr>
              <p:nvPr/>
            </p:nvSpPr>
            <p:spPr bwMode="auto">
              <a:xfrm>
                <a:off x="7408" y="1220"/>
                <a:ext cx="1420" cy="1105"/>
              </a:xfrm>
              <a:custGeom>
                <a:avLst/>
                <a:gdLst>
                  <a:gd name="T0" fmla="+- 0 7408 7408"/>
                  <a:gd name="T1" fmla="*/ T0 w 1420"/>
                  <a:gd name="T2" fmla="+- 0 1220 1220"/>
                  <a:gd name="T3" fmla="*/ 1220 h 1105"/>
                  <a:gd name="T4" fmla="+- 0 8828 7408"/>
                  <a:gd name="T5" fmla="*/ T4 w 1420"/>
                  <a:gd name="T6" fmla="+- 0 2325 1220"/>
                  <a:gd name="T7" fmla="*/ 2325 h 1105"/>
                </a:gdLst>
                <a:ahLst/>
                <a:cxnLst>
                  <a:cxn ang="0">
                    <a:pos x="T1" y="T3"/>
                  </a:cxn>
                  <a:cxn ang="0">
                    <a:pos x="T5" y="T7"/>
                  </a:cxn>
                </a:cxnLst>
                <a:rect l="0" t="0" r="r" b="b"/>
                <a:pathLst>
                  <a:path w="1420" h="1105">
                    <a:moveTo>
                      <a:pt x="0" y="0"/>
                    </a:moveTo>
                    <a:lnTo>
                      <a:pt x="1420" y="1105"/>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4" name="Group 91"/>
            <p:cNvGrpSpPr>
              <a:grpSpLocks/>
            </p:cNvGrpSpPr>
            <p:nvPr/>
          </p:nvGrpSpPr>
          <p:grpSpPr bwMode="auto">
            <a:xfrm>
              <a:off x="7408" y="1220"/>
              <a:ext cx="2150" cy="1110"/>
              <a:chOff x="7408" y="1220"/>
              <a:chExt cx="2150" cy="1110"/>
            </a:xfrm>
          </p:grpSpPr>
          <p:sp>
            <p:nvSpPr>
              <p:cNvPr id="133" name="Freeform 92"/>
              <p:cNvSpPr>
                <a:spLocks/>
              </p:cNvSpPr>
              <p:nvPr/>
            </p:nvSpPr>
            <p:spPr bwMode="auto">
              <a:xfrm>
                <a:off x="7408" y="1220"/>
                <a:ext cx="2150" cy="1110"/>
              </a:xfrm>
              <a:custGeom>
                <a:avLst/>
                <a:gdLst>
                  <a:gd name="T0" fmla="+- 0 7408 7408"/>
                  <a:gd name="T1" fmla="*/ T0 w 2150"/>
                  <a:gd name="T2" fmla="+- 0 1220 1220"/>
                  <a:gd name="T3" fmla="*/ 1220 h 1110"/>
                  <a:gd name="T4" fmla="+- 0 9558 7408"/>
                  <a:gd name="T5" fmla="*/ T4 w 2150"/>
                  <a:gd name="T6" fmla="+- 0 2330 1220"/>
                  <a:gd name="T7" fmla="*/ 2330 h 1110"/>
                </a:gdLst>
                <a:ahLst/>
                <a:cxnLst>
                  <a:cxn ang="0">
                    <a:pos x="T1" y="T3"/>
                  </a:cxn>
                  <a:cxn ang="0">
                    <a:pos x="T5" y="T7"/>
                  </a:cxn>
                </a:cxnLst>
                <a:rect l="0" t="0" r="r" b="b"/>
                <a:pathLst>
                  <a:path w="2150" h="1110">
                    <a:moveTo>
                      <a:pt x="0" y="0"/>
                    </a:moveTo>
                    <a:lnTo>
                      <a:pt x="2150" y="111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5" name="Group 93"/>
            <p:cNvGrpSpPr>
              <a:grpSpLocks/>
            </p:cNvGrpSpPr>
            <p:nvPr/>
          </p:nvGrpSpPr>
          <p:grpSpPr bwMode="auto">
            <a:xfrm>
              <a:off x="8663" y="1986"/>
              <a:ext cx="97" cy="76"/>
              <a:chOff x="8663" y="1986"/>
              <a:chExt cx="97" cy="76"/>
            </a:xfrm>
          </p:grpSpPr>
          <p:sp>
            <p:nvSpPr>
              <p:cNvPr id="132" name="Freeform 94"/>
              <p:cNvSpPr>
                <a:spLocks/>
              </p:cNvSpPr>
              <p:nvPr/>
            </p:nvSpPr>
            <p:spPr bwMode="auto">
              <a:xfrm>
                <a:off x="8663" y="1986"/>
                <a:ext cx="97" cy="76"/>
              </a:xfrm>
              <a:custGeom>
                <a:avLst/>
                <a:gdLst>
                  <a:gd name="T0" fmla="+- 0 8694 8663"/>
                  <a:gd name="T1" fmla="*/ T0 w 97"/>
                  <a:gd name="T2" fmla="+- 0 1986 1986"/>
                  <a:gd name="T3" fmla="*/ 1986 h 76"/>
                  <a:gd name="T4" fmla="+- 0 8695 8663"/>
                  <a:gd name="T5" fmla="*/ T4 w 97"/>
                  <a:gd name="T6" fmla="+- 0 1995 1986"/>
                  <a:gd name="T7" fmla="*/ 1995 h 76"/>
                  <a:gd name="T8" fmla="+- 0 8691 8663"/>
                  <a:gd name="T9" fmla="*/ T8 w 97"/>
                  <a:gd name="T10" fmla="+- 0 2008 1986"/>
                  <a:gd name="T11" fmla="*/ 2008 h 76"/>
                  <a:gd name="T12" fmla="+- 0 8685 8663"/>
                  <a:gd name="T13" fmla="*/ T12 w 97"/>
                  <a:gd name="T14" fmla="+- 0 2016 1986"/>
                  <a:gd name="T15" fmla="*/ 2016 h 76"/>
                  <a:gd name="T16" fmla="+- 0 8675 8663"/>
                  <a:gd name="T17" fmla="*/ T16 w 97"/>
                  <a:gd name="T18" fmla="+- 0 2033 1986"/>
                  <a:gd name="T19" fmla="*/ 2033 h 76"/>
                  <a:gd name="T20" fmla="+- 0 8663 8663"/>
                  <a:gd name="T21" fmla="*/ T20 w 97"/>
                  <a:gd name="T22" fmla="+- 0 2037 1986"/>
                  <a:gd name="T23" fmla="*/ 2037 h 76"/>
                  <a:gd name="T24" fmla="+- 0 8681 8663"/>
                  <a:gd name="T25" fmla="*/ T24 w 97"/>
                  <a:gd name="T26" fmla="+- 0 2041 1986"/>
                  <a:gd name="T27" fmla="*/ 2041 h 76"/>
                  <a:gd name="T28" fmla="+- 0 8702 8663"/>
                  <a:gd name="T29" fmla="*/ T28 w 97"/>
                  <a:gd name="T30" fmla="+- 0 2046 1986"/>
                  <a:gd name="T31" fmla="*/ 2046 h 76"/>
                  <a:gd name="T32" fmla="+- 0 8723 8663"/>
                  <a:gd name="T33" fmla="*/ T32 w 97"/>
                  <a:gd name="T34" fmla="+- 0 2051 1986"/>
                  <a:gd name="T35" fmla="*/ 2051 h 76"/>
                  <a:gd name="T36" fmla="+- 0 8743 8663"/>
                  <a:gd name="T37" fmla="*/ T36 w 97"/>
                  <a:gd name="T38" fmla="+- 0 2057 1986"/>
                  <a:gd name="T39" fmla="*/ 2057 h 76"/>
                  <a:gd name="T40" fmla="+- 0 8760 8663"/>
                  <a:gd name="T41" fmla="*/ T40 w 97"/>
                  <a:gd name="T42" fmla="+- 0 2062 1986"/>
                  <a:gd name="T43" fmla="*/ 2062 h 76"/>
                  <a:gd name="T44" fmla="+- 0 8746 8663"/>
                  <a:gd name="T45" fmla="*/ T44 w 97"/>
                  <a:gd name="T46" fmla="+- 0 2049 1986"/>
                  <a:gd name="T47" fmla="*/ 2049 h 76"/>
                  <a:gd name="T48" fmla="+- 0 8732 8663"/>
                  <a:gd name="T49" fmla="*/ T48 w 97"/>
                  <a:gd name="T50" fmla="+- 0 2034 1986"/>
                  <a:gd name="T51" fmla="*/ 2034 h 76"/>
                  <a:gd name="T52" fmla="+- 0 8718 8663"/>
                  <a:gd name="T53" fmla="*/ T52 w 97"/>
                  <a:gd name="T54" fmla="+- 0 2017 1986"/>
                  <a:gd name="T55" fmla="*/ 2017 h 76"/>
                  <a:gd name="T56" fmla="+- 0 8705 8663"/>
                  <a:gd name="T57" fmla="*/ T56 w 97"/>
                  <a:gd name="T58" fmla="+- 0 2001 1986"/>
                  <a:gd name="T59" fmla="*/ 2001 h 76"/>
                  <a:gd name="T60" fmla="+- 0 8694 8663"/>
                  <a:gd name="T61" fmla="*/ T60 w 97"/>
                  <a:gd name="T62" fmla="+- 0 1986 1986"/>
                  <a:gd name="T63" fmla="*/ 1986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7" h="76">
                    <a:moveTo>
                      <a:pt x="31" y="0"/>
                    </a:moveTo>
                    <a:lnTo>
                      <a:pt x="32" y="9"/>
                    </a:lnTo>
                    <a:lnTo>
                      <a:pt x="28" y="22"/>
                    </a:lnTo>
                    <a:lnTo>
                      <a:pt x="22" y="30"/>
                    </a:lnTo>
                    <a:lnTo>
                      <a:pt x="12" y="47"/>
                    </a:lnTo>
                    <a:lnTo>
                      <a:pt x="0" y="51"/>
                    </a:lnTo>
                    <a:lnTo>
                      <a:pt x="18" y="55"/>
                    </a:lnTo>
                    <a:lnTo>
                      <a:pt x="39" y="60"/>
                    </a:lnTo>
                    <a:lnTo>
                      <a:pt x="60" y="65"/>
                    </a:lnTo>
                    <a:lnTo>
                      <a:pt x="80" y="71"/>
                    </a:lnTo>
                    <a:lnTo>
                      <a:pt x="97" y="76"/>
                    </a:lnTo>
                    <a:lnTo>
                      <a:pt x="83" y="63"/>
                    </a:lnTo>
                    <a:lnTo>
                      <a:pt x="69" y="48"/>
                    </a:lnTo>
                    <a:lnTo>
                      <a:pt x="55" y="31"/>
                    </a:lnTo>
                    <a:lnTo>
                      <a:pt x="42" y="15"/>
                    </a:lnTo>
                    <a:lnTo>
                      <a:pt x="31"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06" name="Group 95"/>
            <p:cNvGrpSpPr>
              <a:grpSpLocks/>
            </p:cNvGrpSpPr>
            <p:nvPr/>
          </p:nvGrpSpPr>
          <p:grpSpPr bwMode="auto">
            <a:xfrm>
              <a:off x="8663" y="1986"/>
              <a:ext cx="97" cy="76"/>
              <a:chOff x="8663" y="1986"/>
              <a:chExt cx="97" cy="76"/>
            </a:xfrm>
          </p:grpSpPr>
          <p:sp>
            <p:nvSpPr>
              <p:cNvPr id="131" name="Freeform 96"/>
              <p:cNvSpPr>
                <a:spLocks/>
              </p:cNvSpPr>
              <p:nvPr/>
            </p:nvSpPr>
            <p:spPr bwMode="auto">
              <a:xfrm>
                <a:off x="8663" y="1986"/>
                <a:ext cx="97" cy="76"/>
              </a:xfrm>
              <a:custGeom>
                <a:avLst/>
                <a:gdLst>
                  <a:gd name="T0" fmla="+- 0 8685 8663"/>
                  <a:gd name="T1" fmla="*/ T0 w 97"/>
                  <a:gd name="T2" fmla="+- 0 2016 1986"/>
                  <a:gd name="T3" fmla="*/ 2016 h 76"/>
                  <a:gd name="T4" fmla="+- 0 8691 8663"/>
                  <a:gd name="T5" fmla="*/ T4 w 97"/>
                  <a:gd name="T6" fmla="+- 0 2008 1986"/>
                  <a:gd name="T7" fmla="*/ 2008 h 76"/>
                  <a:gd name="T8" fmla="+- 0 8695 8663"/>
                  <a:gd name="T9" fmla="*/ T8 w 97"/>
                  <a:gd name="T10" fmla="+- 0 1995 1986"/>
                  <a:gd name="T11" fmla="*/ 1995 h 76"/>
                  <a:gd name="T12" fmla="+- 0 8694 8663"/>
                  <a:gd name="T13" fmla="*/ T12 w 97"/>
                  <a:gd name="T14" fmla="+- 0 1986 1986"/>
                  <a:gd name="T15" fmla="*/ 1986 h 76"/>
                  <a:gd name="T16" fmla="+- 0 8705 8663"/>
                  <a:gd name="T17" fmla="*/ T16 w 97"/>
                  <a:gd name="T18" fmla="+- 0 2001 1986"/>
                  <a:gd name="T19" fmla="*/ 2001 h 76"/>
                  <a:gd name="T20" fmla="+- 0 8718 8663"/>
                  <a:gd name="T21" fmla="*/ T20 w 97"/>
                  <a:gd name="T22" fmla="+- 0 2017 1986"/>
                  <a:gd name="T23" fmla="*/ 2017 h 76"/>
                  <a:gd name="T24" fmla="+- 0 8732 8663"/>
                  <a:gd name="T25" fmla="*/ T24 w 97"/>
                  <a:gd name="T26" fmla="+- 0 2034 1986"/>
                  <a:gd name="T27" fmla="*/ 2034 h 76"/>
                  <a:gd name="T28" fmla="+- 0 8746 8663"/>
                  <a:gd name="T29" fmla="*/ T28 w 97"/>
                  <a:gd name="T30" fmla="+- 0 2049 1986"/>
                  <a:gd name="T31" fmla="*/ 2049 h 76"/>
                  <a:gd name="T32" fmla="+- 0 8760 8663"/>
                  <a:gd name="T33" fmla="*/ T32 w 97"/>
                  <a:gd name="T34" fmla="+- 0 2062 1986"/>
                  <a:gd name="T35" fmla="*/ 2062 h 76"/>
                  <a:gd name="T36" fmla="+- 0 8743 8663"/>
                  <a:gd name="T37" fmla="*/ T36 w 97"/>
                  <a:gd name="T38" fmla="+- 0 2057 1986"/>
                  <a:gd name="T39" fmla="*/ 2057 h 76"/>
                  <a:gd name="T40" fmla="+- 0 8723 8663"/>
                  <a:gd name="T41" fmla="*/ T40 w 97"/>
                  <a:gd name="T42" fmla="+- 0 2051 1986"/>
                  <a:gd name="T43" fmla="*/ 2051 h 76"/>
                  <a:gd name="T44" fmla="+- 0 8702 8663"/>
                  <a:gd name="T45" fmla="*/ T44 w 97"/>
                  <a:gd name="T46" fmla="+- 0 2046 1986"/>
                  <a:gd name="T47" fmla="*/ 2046 h 76"/>
                  <a:gd name="T48" fmla="+- 0 8681 8663"/>
                  <a:gd name="T49" fmla="*/ T48 w 97"/>
                  <a:gd name="T50" fmla="+- 0 2041 1986"/>
                  <a:gd name="T51" fmla="*/ 2041 h 76"/>
                  <a:gd name="T52" fmla="+- 0 8663 8663"/>
                  <a:gd name="T53" fmla="*/ T52 w 97"/>
                  <a:gd name="T54" fmla="+- 0 2037 1986"/>
                  <a:gd name="T55" fmla="*/ 2037 h 76"/>
                  <a:gd name="T56" fmla="+- 0 8675 8663"/>
                  <a:gd name="T57" fmla="*/ T56 w 97"/>
                  <a:gd name="T58" fmla="+- 0 2033 1986"/>
                  <a:gd name="T59" fmla="*/ 2033 h 76"/>
                  <a:gd name="T60" fmla="+- 0 8685 8663"/>
                  <a:gd name="T61" fmla="*/ T60 w 97"/>
                  <a:gd name="T62" fmla="+- 0 2016 1986"/>
                  <a:gd name="T63" fmla="*/ 2016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7" h="76">
                    <a:moveTo>
                      <a:pt x="22" y="30"/>
                    </a:moveTo>
                    <a:lnTo>
                      <a:pt x="28" y="22"/>
                    </a:lnTo>
                    <a:lnTo>
                      <a:pt x="32" y="9"/>
                    </a:lnTo>
                    <a:lnTo>
                      <a:pt x="31" y="0"/>
                    </a:lnTo>
                    <a:lnTo>
                      <a:pt x="42" y="15"/>
                    </a:lnTo>
                    <a:lnTo>
                      <a:pt x="55" y="31"/>
                    </a:lnTo>
                    <a:lnTo>
                      <a:pt x="69" y="48"/>
                    </a:lnTo>
                    <a:lnTo>
                      <a:pt x="83" y="63"/>
                    </a:lnTo>
                    <a:lnTo>
                      <a:pt x="97" y="76"/>
                    </a:lnTo>
                    <a:lnTo>
                      <a:pt x="80" y="71"/>
                    </a:lnTo>
                    <a:lnTo>
                      <a:pt x="60" y="65"/>
                    </a:lnTo>
                    <a:lnTo>
                      <a:pt x="39" y="60"/>
                    </a:lnTo>
                    <a:lnTo>
                      <a:pt x="18" y="55"/>
                    </a:lnTo>
                    <a:lnTo>
                      <a:pt x="0" y="51"/>
                    </a:lnTo>
                    <a:lnTo>
                      <a:pt x="12" y="47"/>
                    </a:lnTo>
                    <a:lnTo>
                      <a:pt x="22" y="30"/>
                    </a:lnTo>
                    <a:close/>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7" name="Group 97"/>
            <p:cNvGrpSpPr>
              <a:grpSpLocks/>
            </p:cNvGrpSpPr>
            <p:nvPr/>
          </p:nvGrpSpPr>
          <p:grpSpPr bwMode="auto">
            <a:xfrm>
              <a:off x="7408" y="1220"/>
              <a:ext cx="1278" cy="796"/>
              <a:chOff x="7408" y="1220"/>
              <a:chExt cx="1278" cy="796"/>
            </a:xfrm>
          </p:grpSpPr>
          <p:sp>
            <p:nvSpPr>
              <p:cNvPr id="130" name="Freeform 98"/>
              <p:cNvSpPr>
                <a:spLocks/>
              </p:cNvSpPr>
              <p:nvPr/>
            </p:nvSpPr>
            <p:spPr bwMode="auto">
              <a:xfrm>
                <a:off x="7408" y="1220"/>
                <a:ext cx="1278" cy="796"/>
              </a:xfrm>
              <a:custGeom>
                <a:avLst/>
                <a:gdLst>
                  <a:gd name="T0" fmla="+- 0 8686 7408"/>
                  <a:gd name="T1" fmla="*/ T0 w 1278"/>
                  <a:gd name="T2" fmla="+- 0 2016 1220"/>
                  <a:gd name="T3" fmla="*/ 2016 h 796"/>
                  <a:gd name="T4" fmla="+- 0 7408 7408"/>
                  <a:gd name="T5" fmla="*/ T4 w 1278"/>
                  <a:gd name="T6" fmla="+- 0 1220 1220"/>
                  <a:gd name="T7" fmla="*/ 1220 h 796"/>
                </a:gdLst>
                <a:ahLst/>
                <a:cxnLst>
                  <a:cxn ang="0">
                    <a:pos x="T1" y="T3"/>
                  </a:cxn>
                  <a:cxn ang="0">
                    <a:pos x="T5" y="T7"/>
                  </a:cxn>
                </a:cxnLst>
                <a:rect l="0" t="0" r="r" b="b"/>
                <a:pathLst>
                  <a:path w="1278" h="796">
                    <a:moveTo>
                      <a:pt x="1278" y="796"/>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8" name="Group 99"/>
            <p:cNvGrpSpPr>
              <a:grpSpLocks/>
            </p:cNvGrpSpPr>
            <p:nvPr/>
          </p:nvGrpSpPr>
          <p:grpSpPr bwMode="auto">
            <a:xfrm>
              <a:off x="8783" y="2067"/>
              <a:ext cx="50" cy="50"/>
              <a:chOff x="8783" y="2067"/>
              <a:chExt cx="50" cy="50"/>
            </a:xfrm>
          </p:grpSpPr>
          <p:sp>
            <p:nvSpPr>
              <p:cNvPr id="129" name="Freeform 100"/>
              <p:cNvSpPr>
                <a:spLocks/>
              </p:cNvSpPr>
              <p:nvPr/>
            </p:nvSpPr>
            <p:spPr bwMode="auto">
              <a:xfrm>
                <a:off x="8783" y="2067"/>
                <a:ext cx="50" cy="50"/>
              </a:xfrm>
              <a:custGeom>
                <a:avLst/>
                <a:gdLst>
                  <a:gd name="T0" fmla="+- 0 8821 8783"/>
                  <a:gd name="T1" fmla="*/ T0 w 50"/>
                  <a:gd name="T2" fmla="+- 0 2067 2067"/>
                  <a:gd name="T3" fmla="*/ 2067 h 50"/>
                  <a:gd name="T4" fmla="+- 0 8794 8783"/>
                  <a:gd name="T5" fmla="*/ T4 w 50"/>
                  <a:gd name="T6" fmla="+- 0 2067 2067"/>
                  <a:gd name="T7" fmla="*/ 2067 h 50"/>
                  <a:gd name="T8" fmla="+- 0 8783 8783"/>
                  <a:gd name="T9" fmla="*/ T8 w 50"/>
                  <a:gd name="T10" fmla="+- 0 2078 2067"/>
                  <a:gd name="T11" fmla="*/ 2078 h 50"/>
                  <a:gd name="T12" fmla="+- 0 8783 8783"/>
                  <a:gd name="T13" fmla="*/ T12 w 50"/>
                  <a:gd name="T14" fmla="+- 0 2106 2067"/>
                  <a:gd name="T15" fmla="*/ 2106 h 50"/>
                  <a:gd name="T16" fmla="+- 0 8794 8783"/>
                  <a:gd name="T17" fmla="*/ T16 w 50"/>
                  <a:gd name="T18" fmla="+- 0 2117 2067"/>
                  <a:gd name="T19" fmla="*/ 2117 h 50"/>
                  <a:gd name="T20" fmla="+- 0 8821 8783"/>
                  <a:gd name="T21" fmla="*/ T20 w 50"/>
                  <a:gd name="T22" fmla="+- 0 2117 2067"/>
                  <a:gd name="T23" fmla="*/ 2117 h 50"/>
                  <a:gd name="T24" fmla="+- 0 8832 8783"/>
                  <a:gd name="T25" fmla="*/ T24 w 50"/>
                  <a:gd name="T26" fmla="+- 0 2106 2067"/>
                  <a:gd name="T27" fmla="*/ 2106 h 50"/>
                  <a:gd name="T28" fmla="+- 0 8832 8783"/>
                  <a:gd name="T29" fmla="*/ T28 w 50"/>
                  <a:gd name="T30" fmla="+- 0 2078 2067"/>
                  <a:gd name="T31" fmla="*/ 2078 h 50"/>
                  <a:gd name="T32" fmla="+- 0 8821 8783"/>
                  <a:gd name="T33" fmla="*/ T32 w 50"/>
                  <a:gd name="T34" fmla="+- 0 2067 2067"/>
                  <a:gd name="T35" fmla="*/ 206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09" name="Group 101"/>
            <p:cNvGrpSpPr>
              <a:grpSpLocks/>
            </p:cNvGrpSpPr>
            <p:nvPr/>
          </p:nvGrpSpPr>
          <p:grpSpPr bwMode="auto">
            <a:xfrm>
              <a:off x="8783" y="2067"/>
              <a:ext cx="50" cy="50"/>
              <a:chOff x="8783" y="2067"/>
              <a:chExt cx="50" cy="50"/>
            </a:xfrm>
          </p:grpSpPr>
          <p:sp>
            <p:nvSpPr>
              <p:cNvPr id="128" name="Freeform 102"/>
              <p:cNvSpPr>
                <a:spLocks/>
              </p:cNvSpPr>
              <p:nvPr/>
            </p:nvSpPr>
            <p:spPr bwMode="auto">
              <a:xfrm>
                <a:off x="8783" y="2067"/>
                <a:ext cx="50" cy="50"/>
              </a:xfrm>
              <a:custGeom>
                <a:avLst/>
                <a:gdLst>
                  <a:gd name="T0" fmla="+- 0 8808 8783"/>
                  <a:gd name="T1" fmla="*/ T0 w 50"/>
                  <a:gd name="T2" fmla="+- 0 2067 2067"/>
                  <a:gd name="T3" fmla="*/ 2067 h 50"/>
                  <a:gd name="T4" fmla="+- 0 8794 8783"/>
                  <a:gd name="T5" fmla="*/ T4 w 50"/>
                  <a:gd name="T6" fmla="+- 0 2067 2067"/>
                  <a:gd name="T7" fmla="*/ 2067 h 50"/>
                  <a:gd name="T8" fmla="+- 0 8783 8783"/>
                  <a:gd name="T9" fmla="*/ T8 w 50"/>
                  <a:gd name="T10" fmla="+- 0 2078 2067"/>
                  <a:gd name="T11" fmla="*/ 2078 h 50"/>
                  <a:gd name="T12" fmla="+- 0 8783 8783"/>
                  <a:gd name="T13" fmla="*/ T12 w 50"/>
                  <a:gd name="T14" fmla="+- 0 2092 2067"/>
                  <a:gd name="T15" fmla="*/ 2092 h 50"/>
                  <a:gd name="T16" fmla="+- 0 8783 8783"/>
                  <a:gd name="T17" fmla="*/ T16 w 50"/>
                  <a:gd name="T18" fmla="+- 0 2106 2067"/>
                  <a:gd name="T19" fmla="*/ 2106 h 50"/>
                  <a:gd name="T20" fmla="+- 0 8794 8783"/>
                  <a:gd name="T21" fmla="*/ T20 w 50"/>
                  <a:gd name="T22" fmla="+- 0 2117 2067"/>
                  <a:gd name="T23" fmla="*/ 2117 h 50"/>
                  <a:gd name="T24" fmla="+- 0 8808 8783"/>
                  <a:gd name="T25" fmla="*/ T24 w 50"/>
                  <a:gd name="T26" fmla="+- 0 2117 2067"/>
                  <a:gd name="T27" fmla="*/ 2117 h 50"/>
                  <a:gd name="T28" fmla="+- 0 8821 8783"/>
                  <a:gd name="T29" fmla="*/ T28 w 50"/>
                  <a:gd name="T30" fmla="+- 0 2117 2067"/>
                  <a:gd name="T31" fmla="*/ 2117 h 50"/>
                  <a:gd name="T32" fmla="+- 0 8832 8783"/>
                  <a:gd name="T33" fmla="*/ T32 w 50"/>
                  <a:gd name="T34" fmla="+- 0 2106 2067"/>
                  <a:gd name="T35" fmla="*/ 2106 h 50"/>
                  <a:gd name="T36" fmla="+- 0 8832 8783"/>
                  <a:gd name="T37" fmla="*/ T36 w 50"/>
                  <a:gd name="T38" fmla="+- 0 2092 2067"/>
                  <a:gd name="T39" fmla="*/ 2092 h 50"/>
                  <a:gd name="T40" fmla="+- 0 8832 8783"/>
                  <a:gd name="T41" fmla="*/ T40 w 50"/>
                  <a:gd name="T42" fmla="+- 0 2078 2067"/>
                  <a:gd name="T43" fmla="*/ 2078 h 50"/>
                  <a:gd name="T44" fmla="+- 0 8821 8783"/>
                  <a:gd name="T45" fmla="*/ T44 w 50"/>
                  <a:gd name="T46" fmla="+- 0 2067 2067"/>
                  <a:gd name="T47" fmla="*/ 2067 h 50"/>
                  <a:gd name="T48" fmla="+- 0 8808 8783"/>
                  <a:gd name="T49" fmla="*/ T48 w 50"/>
                  <a:gd name="T50" fmla="+- 0 2067 2067"/>
                  <a:gd name="T51" fmla="*/ 206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5" y="0"/>
                    </a:moveTo>
                    <a:lnTo>
                      <a:pt x="11" y="0"/>
                    </a:lnTo>
                    <a:lnTo>
                      <a:pt x="0" y="11"/>
                    </a:lnTo>
                    <a:lnTo>
                      <a:pt x="0" y="25"/>
                    </a:lnTo>
                    <a:lnTo>
                      <a:pt x="0" y="39"/>
                    </a:lnTo>
                    <a:lnTo>
                      <a:pt x="11" y="50"/>
                    </a:lnTo>
                    <a:lnTo>
                      <a:pt x="25" y="50"/>
                    </a:lnTo>
                    <a:lnTo>
                      <a:pt x="38" y="50"/>
                    </a:lnTo>
                    <a:lnTo>
                      <a:pt x="49" y="39"/>
                    </a:lnTo>
                    <a:lnTo>
                      <a:pt x="49" y="25"/>
                    </a:lnTo>
                    <a:lnTo>
                      <a:pt x="49" y="11"/>
                    </a:lnTo>
                    <a:lnTo>
                      <a:pt x="38" y="0"/>
                    </a:lnTo>
                    <a:lnTo>
                      <a:pt x="25" y="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0" name="Group 103"/>
            <p:cNvGrpSpPr>
              <a:grpSpLocks/>
            </p:cNvGrpSpPr>
            <p:nvPr/>
          </p:nvGrpSpPr>
          <p:grpSpPr bwMode="auto">
            <a:xfrm>
              <a:off x="7408" y="-1275"/>
              <a:ext cx="2510" cy="3600"/>
              <a:chOff x="7408" y="-1275"/>
              <a:chExt cx="2510" cy="3600"/>
            </a:xfrm>
          </p:grpSpPr>
          <p:sp>
            <p:nvSpPr>
              <p:cNvPr id="127" name="Freeform 104"/>
              <p:cNvSpPr>
                <a:spLocks/>
              </p:cNvSpPr>
              <p:nvPr/>
            </p:nvSpPr>
            <p:spPr bwMode="auto">
              <a:xfrm>
                <a:off x="7408" y="-1275"/>
                <a:ext cx="2510" cy="3600"/>
              </a:xfrm>
              <a:custGeom>
                <a:avLst/>
                <a:gdLst>
                  <a:gd name="T0" fmla="+- 0 7408 7408"/>
                  <a:gd name="T1" fmla="*/ T0 w 2510"/>
                  <a:gd name="T2" fmla="+- 0 -1275 -1275"/>
                  <a:gd name="T3" fmla="*/ -1275 h 3600"/>
                  <a:gd name="T4" fmla="+- 0 7408 7408"/>
                  <a:gd name="T5" fmla="*/ T4 w 2510"/>
                  <a:gd name="T6" fmla="+- 0 2325 -1275"/>
                  <a:gd name="T7" fmla="*/ 2325 h 3600"/>
                  <a:gd name="T8" fmla="+- 0 9918 7408"/>
                  <a:gd name="T9" fmla="*/ T8 w 2510"/>
                  <a:gd name="T10" fmla="+- 0 2325 -1275"/>
                  <a:gd name="T11" fmla="*/ 2325 h 3600"/>
                </a:gdLst>
                <a:ahLst/>
                <a:cxnLst>
                  <a:cxn ang="0">
                    <a:pos x="T1" y="T3"/>
                  </a:cxn>
                  <a:cxn ang="0">
                    <a:pos x="T5" y="T7"/>
                  </a:cxn>
                  <a:cxn ang="0">
                    <a:pos x="T9" y="T11"/>
                  </a:cxn>
                </a:cxnLst>
                <a:rect l="0" t="0" r="r" b="b"/>
                <a:pathLst>
                  <a:path w="2510" h="3600">
                    <a:moveTo>
                      <a:pt x="0" y="0"/>
                    </a:moveTo>
                    <a:lnTo>
                      <a:pt x="0" y="3600"/>
                    </a:lnTo>
                    <a:lnTo>
                      <a:pt x="2510" y="360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1" name="Group 105"/>
            <p:cNvGrpSpPr>
              <a:grpSpLocks/>
            </p:cNvGrpSpPr>
            <p:nvPr/>
          </p:nvGrpSpPr>
          <p:grpSpPr bwMode="auto">
            <a:xfrm>
              <a:off x="7408" y="-995"/>
              <a:ext cx="120" cy="2"/>
              <a:chOff x="7408" y="-995"/>
              <a:chExt cx="120" cy="2"/>
            </a:xfrm>
          </p:grpSpPr>
          <p:sp>
            <p:nvSpPr>
              <p:cNvPr id="126" name="Freeform 106"/>
              <p:cNvSpPr>
                <a:spLocks/>
              </p:cNvSpPr>
              <p:nvPr/>
            </p:nvSpPr>
            <p:spPr bwMode="auto">
              <a:xfrm>
                <a:off x="7408" y="-995"/>
                <a:ext cx="120" cy="2"/>
              </a:xfrm>
              <a:custGeom>
                <a:avLst/>
                <a:gdLst>
                  <a:gd name="T0" fmla="+- 0 7408 7408"/>
                  <a:gd name="T1" fmla="*/ T0 w 120"/>
                  <a:gd name="T2" fmla="+- 0 7528 7408"/>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2" name="Group 107"/>
            <p:cNvGrpSpPr>
              <a:grpSpLocks/>
            </p:cNvGrpSpPr>
            <p:nvPr/>
          </p:nvGrpSpPr>
          <p:grpSpPr bwMode="auto">
            <a:xfrm>
              <a:off x="7408" y="1218"/>
              <a:ext cx="120" cy="2"/>
              <a:chOff x="7408" y="1218"/>
              <a:chExt cx="120" cy="2"/>
            </a:xfrm>
          </p:grpSpPr>
          <p:sp>
            <p:nvSpPr>
              <p:cNvPr id="125" name="Freeform 108"/>
              <p:cNvSpPr>
                <a:spLocks/>
              </p:cNvSpPr>
              <p:nvPr/>
            </p:nvSpPr>
            <p:spPr bwMode="auto">
              <a:xfrm>
                <a:off x="7408" y="1218"/>
                <a:ext cx="120" cy="2"/>
              </a:xfrm>
              <a:custGeom>
                <a:avLst/>
                <a:gdLst>
                  <a:gd name="T0" fmla="+- 0 7408 7408"/>
                  <a:gd name="T1" fmla="*/ T0 w 120"/>
                  <a:gd name="T2" fmla="+- 0 7528 7408"/>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3" name="Group 109"/>
            <p:cNvGrpSpPr>
              <a:grpSpLocks/>
            </p:cNvGrpSpPr>
            <p:nvPr/>
          </p:nvGrpSpPr>
          <p:grpSpPr bwMode="auto">
            <a:xfrm>
              <a:off x="7408" y="112"/>
              <a:ext cx="120" cy="2"/>
              <a:chOff x="7408" y="112"/>
              <a:chExt cx="120" cy="2"/>
            </a:xfrm>
          </p:grpSpPr>
          <p:sp>
            <p:nvSpPr>
              <p:cNvPr id="124" name="Freeform 110"/>
              <p:cNvSpPr>
                <a:spLocks/>
              </p:cNvSpPr>
              <p:nvPr/>
            </p:nvSpPr>
            <p:spPr bwMode="auto">
              <a:xfrm>
                <a:off x="7408" y="112"/>
                <a:ext cx="120" cy="2"/>
              </a:xfrm>
              <a:custGeom>
                <a:avLst/>
                <a:gdLst>
                  <a:gd name="T0" fmla="+- 0 7408 7408"/>
                  <a:gd name="T1" fmla="*/ T0 w 120"/>
                  <a:gd name="T2" fmla="+- 0 7528 7408"/>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4" name="Group 111"/>
            <p:cNvGrpSpPr>
              <a:grpSpLocks/>
            </p:cNvGrpSpPr>
            <p:nvPr/>
          </p:nvGrpSpPr>
          <p:grpSpPr bwMode="auto">
            <a:xfrm>
              <a:off x="9557" y="2205"/>
              <a:ext cx="2" cy="120"/>
              <a:chOff x="9557" y="2205"/>
              <a:chExt cx="2" cy="120"/>
            </a:xfrm>
          </p:grpSpPr>
          <p:sp>
            <p:nvSpPr>
              <p:cNvPr id="123" name="Freeform 112"/>
              <p:cNvSpPr>
                <a:spLocks/>
              </p:cNvSpPr>
              <p:nvPr/>
            </p:nvSpPr>
            <p:spPr bwMode="auto">
              <a:xfrm>
                <a:off x="9557" y="2205"/>
                <a:ext cx="2" cy="120"/>
              </a:xfrm>
              <a:custGeom>
                <a:avLst/>
                <a:gdLst>
                  <a:gd name="T0" fmla="+- 0 2205 2205"/>
                  <a:gd name="T1" fmla="*/ 2205 h 120"/>
                  <a:gd name="T2" fmla="+- 0 2325 2205"/>
                  <a:gd name="T3" fmla="*/ 2325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5" name="Group 113"/>
            <p:cNvGrpSpPr>
              <a:grpSpLocks/>
            </p:cNvGrpSpPr>
            <p:nvPr/>
          </p:nvGrpSpPr>
          <p:grpSpPr bwMode="auto">
            <a:xfrm>
              <a:off x="8828" y="2205"/>
              <a:ext cx="2" cy="120"/>
              <a:chOff x="8828" y="2205"/>
              <a:chExt cx="2" cy="120"/>
            </a:xfrm>
          </p:grpSpPr>
          <p:sp>
            <p:nvSpPr>
              <p:cNvPr id="122" name="Freeform 114"/>
              <p:cNvSpPr>
                <a:spLocks/>
              </p:cNvSpPr>
              <p:nvPr/>
            </p:nvSpPr>
            <p:spPr bwMode="auto">
              <a:xfrm>
                <a:off x="8828" y="2205"/>
                <a:ext cx="2" cy="120"/>
              </a:xfrm>
              <a:custGeom>
                <a:avLst/>
                <a:gdLst>
                  <a:gd name="T0" fmla="+- 0 2205 2205"/>
                  <a:gd name="T1" fmla="*/ 2205 h 120"/>
                  <a:gd name="T2" fmla="+- 0 2325 2205"/>
                  <a:gd name="T3" fmla="*/ 2325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6" name="Group 115"/>
            <p:cNvGrpSpPr>
              <a:grpSpLocks/>
            </p:cNvGrpSpPr>
            <p:nvPr/>
          </p:nvGrpSpPr>
          <p:grpSpPr bwMode="auto">
            <a:xfrm>
              <a:off x="8098" y="2205"/>
              <a:ext cx="2" cy="120"/>
              <a:chOff x="8098" y="2205"/>
              <a:chExt cx="2" cy="120"/>
            </a:xfrm>
          </p:grpSpPr>
          <p:sp>
            <p:nvSpPr>
              <p:cNvPr id="121" name="Freeform 116"/>
              <p:cNvSpPr>
                <a:spLocks/>
              </p:cNvSpPr>
              <p:nvPr/>
            </p:nvSpPr>
            <p:spPr bwMode="auto">
              <a:xfrm>
                <a:off x="8098" y="2205"/>
                <a:ext cx="2" cy="120"/>
              </a:xfrm>
              <a:custGeom>
                <a:avLst/>
                <a:gdLst>
                  <a:gd name="T0" fmla="+- 0 2205 2205"/>
                  <a:gd name="T1" fmla="*/ 2205 h 120"/>
                  <a:gd name="T2" fmla="+- 0 2325 2205"/>
                  <a:gd name="T3" fmla="*/ 2325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7" name="Group 117"/>
            <p:cNvGrpSpPr>
              <a:grpSpLocks/>
            </p:cNvGrpSpPr>
            <p:nvPr/>
          </p:nvGrpSpPr>
          <p:grpSpPr bwMode="auto">
            <a:xfrm>
              <a:off x="7978" y="1928"/>
              <a:ext cx="245" cy="2"/>
              <a:chOff x="7978" y="1928"/>
              <a:chExt cx="245" cy="2"/>
            </a:xfrm>
          </p:grpSpPr>
          <p:sp>
            <p:nvSpPr>
              <p:cNvPr id="120" name="Freeform 118"/>
              <p:cNvSpPr>
                <a:spLocks/>
              </p:cNvSpPr>
              <p:nvPr/>
            </p:nvSpPr>
            <p:spPr bwMode="auto">
              <a:xfrm>
                <a:off x="7978" y="1928"/>
                <a:ext cx="245" cy="2"/>
              </a:xfrm>
              <a:custGeom>
                <a:avLst/>
                <a:gdLst>
                  <a:gd name="T0" fmla="+- 0 7978 7978"/>
                  <a:gd name="T1" fmla="*/ T0 w 245"/>
                  <a:gd name="T2" fmla="+- 0 8223 7978"/>
                  <a:gd name="T3" fmla="*/ T2 w 245"/>
                </a:gdLst>
                <a:ahLst/>
                <a:cxnLst>
                  <a:cxn ang="0">
                    <a:pos x="T1" y="0"/>
                  </a:cxn>
                  <a:cxn ang="0">
                    <a:pos x="T3" y="0"/>
                  </a:cxn>
                </a:cxnLst>
                <a:rect l="0" t="0" r="r" b="b"/>
                <a:pathLst>
                  <a:path w="245">
                    <a:moveTo>
                      <a:pt x="0" y="0"/>
                    </a:moveTo>
                    <a:lnTo>
                      <a:pt x="245" y="0"/>
                    </a:lnTo>
                  </a:path>
                </a:pathLst>
              </a:custGeom>
              <a:noFill/>
              <a:ln w="5397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8" name="Group 119"/>
            <p:cNvGrpSpPr>
              <a:grpSpLocks/>
            </p:cNvGrpSpPr>
            <p:nvPr/>
          </p:nvGrpSpPr>
          <p:grpSpPr bwMode="auto">
            <a:xfrm>
              <a:off x="8563" y="1640"/>
              <a:ext cx="210" cy="290"/>
              <a:chOff x="8563" y="1640"/>
              <a:chExt cx="210" cy="290"/>
            </a:xfrm>
          </p:grpSpPr>
          <p:sp>
            <p:nvSpPr>
              <p:cNvPr id="119" name="Freeform 120"/>
              <p:cNvSpPr>
                <a:spLocks/>
              </p:cNvSpPr>
              <p:nvPr/>
            </p:nvSpPr>
            <p:spPr bwMode="auto">
              <a:xfrm>
                <a:off x="8563" y="1640"/>
                <a:ext cx="210" cy="290"/>
              </a:xfrm>
              <a:custGeom>
                <a:avLst/>
                <a:gdLst>
                  <a:gd name="T0" fmla="+- 0 8563 8563"/>
                  <a:gd name="T1" fmla="*/ T0 w 210"/>
                  <a:gd name="T2" fmla="+- 0 1930 1640"/>
                  <a:gd name="T3" fmla="*/ 1930 h 290"/>
                  <a:gd name="T4" fmla="+- 0 8773 8563"/>
                  <a:gd name="T5" fmla="*/ T4 w 210"/>
                  <a:gd name="T6" fmla="+- 0 1640 1640"/>
                  <a:gd name="T7" fmla="*/ 1640 h 290"/>
                </a:gdLst>
                <a:ahLst/>
                <a:cxnLst>
                  <a:cxn ang="0">
                    <a:pos x="T1" y="T3"/>
                  </a:cxn>
                  <a:cxn ang="0">
                    <a:pos x="T5" y="T7"/>
                  </a:cxn>
                </a:cxnLst>
                <a:rect l="0" t="0" r="r" b="b"/>
                <a:pathLst>
                  <a:path w="210" h="290">
                    <a:moveTo>
                      <a:pt x="0" y="290"/>
                    </a:moveTo>
                    <a:lnTo>
                      <a:pt x="210" y="0"/>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136" name="TextBox 135"/>
          <p:cNvSpPr txBox="1"/>
          <p:nvPr/>
        </p:nvSpPr>
        <p:spPr>
          <a:xfrm>
            <a:off x="2031534" y="2511418"/>
            <a:ext cx="981609" cy="369332"/>
          </a:xfrm>
          <a:prstGeom prst="rect">
            <a:avLst/>
          </a:prstGeom>
          <a:noFill/>
        </p:spPr>
        <p:txBody>
          <a:bodyPr wrap="square" rtlCol="0">
            <a:spAutoFit/>
          </a:bodyPr>
          <a:lstStyle/>
          <a:p>
            <a:r>
              <a:rPr lang="ru-RU" b="1" dirty="0" smtClean="0"/>
              <a:t>450</a:t>
            </a:r>
            <a:endParaRPr lang="ru-RU" b="1" dirty="0"/>
          </a:p>
        </p:txBody>
      </p:sp>
      <p:sp>
        <p:nvSpPr>
          <p:cNvPr id="137" name="TextBox 136"/>
          <p:cNvSpPr txBox="1"/>
          <p:nvPr/>
        </p:nvSpPr>
        <p:spPr>
          <a:xfrm>
            <a:off x="2031534" y="3521999"/>
            <a:ext cx="981609" cy="369332"/>
          </a:xfrm>
          <a:prstGeom prst="rect">
            <a:avLst/>
          </a:prstGeom>
          <a:noFill/>
        </p:spPr>
        <p:txBody>
          <a:bodyPr wrap="square" rtlCol="0">
            <a:spAutoFit/>
          </a:bodyPr>
          <a:lstStyle/>
          <a:p>
            <a:r>
              <a:rPr lang="ru-RU" b="1" dirty="0" smtClean="0"/>
              <a:t>300</a:t>
            </a:r>
            <a:endParaRPr lang="ru-RU" b="1" dirty="0"/>
          </a:p>
        </p:txBody>
      </p:sp>
      <p:sp>
        <p:nvSpPr>
          <p:cNvPr id="138" name="TextBox 137"/>
          <p:cNvSpPr txBox="1"/>
          <p:nvPr/>
        </p:nvSpPr>
        <p:spPr>
          <a:xfrm>
            <a:off x="2031534" y="4539873"/>
            <a:ext cx="981609" cy="369332"/>
          </a:xfrm>
          <a:prstGeom prst="rect">
            <a:avLst/>
          </a:prstGeom>
          <a:noFill/>
        </p:spPr>
        <p:txBody>
          <a:bodyPr wrap="square" rtlCol="0">
            <a:spAutoFit/>
          </a:bodyPr>
          <a:lstStyle/>
          <a:p>
            <a:r>
              <a:rPr lang="ru-RU" b="1" dirty="0"/>
              <a:t>1</a:t>
            </a:r>
            <a:r>
              <a:rPr lang="ru-RU" b="1" dirty="0" smtClean="0"/>
              <a:t>50</a:t>
            </a:r>
            <a:endParaRPr lang="ru-RU" b="1" dirty="0"/>
          </a:p>
        </p:txBody>
      </p:sp>
      <p:sp>
        <p:nvSpPr>
          <p:cNvPr id="139" name="TextBox 138"/>
          <p:cNvSpPr txBox="1"/>
          <p:nvPr/>
        </p:nvSpPr>
        <p:spPr>
          <a:xfrm>
            <a:off x="2522338" y="5802830"/>
            <a:ext cx="981609" cy="369332"/>
          </a:xfrm>
          <a:prstGeom prst="rect">
            <a:avLst/>
          </a:prstGeom>
          <a:noFill/>
        </p:spPr>
        <p:txBody>
          <a:bodyPr wrap="square" rtlCol="0">
            <a:spAutoFit/>
          </a:bodyPr>
          <a:lstStyle/>
          <a:p>
            <a:r>
              <a:rPr lang="ru-RU" b="1" dirty="0" smtClean="0"/>
              <a:t>0</a:t>
            </a:r>
            <a:endParaRPr lang="ru-RU" b="1" dirty="0"/>
          </a:p>
        </p:txBody>
      </p:sp>
      <p:sp>
        <p:nvSpPr>
          <p:cNvPr id="140" name="TextBox 139"/>
          <p:cNvSpPr txBox="1"/>
          <p:nvPr/>
        </p:nvSpPr>
        <p:spPr>
          <a:xfrm>
            <a:off x="3503947" y="5802830"/>
            <a:ext cx="981609" cy="369332"/>
          </a:xfrm>
          <a:prstGeom prst="rect">
            <a:avLst/>
          </a:prstGeom>
          <a:noFill/>
        </p:spPr>
        <p:txBody>
          <a:bodyPr wrap="square" rtlCol="0">
            <a:spAutoFit/>
          </a:bodyPr>
          <a:lstStyle/>
          <a:p>
            <a:r>
              <a:rPr lang="ru-RU" b="1" dirty="0" smtClean="0"/>
              <a:t>200</a:t>
            </a:r>
            <a:endParaRPr lang="ru-RU" b="1" dirty="0"/>
          </a:p>
        </p:txBody>
      </p:sp>
      <p:sp>
        <p:nvSpPr>
          <p:cNvPr id="141" name="TextBox 140"/>
          <p:cNvSpPr txBox="1"/>
          <p:nvPr/>
        </p:nvSpPr>
        <p:spPr>
          <a:xfrm>
            <a:off x="4674330" y="5794526"/>
            <a:ext cx="981609" cy="369332"/>
          </a:xfrm>
          <a:prstGeom prst="rect">
            <a:avLst/>
          </a:prstGeom>
          <a:noFill/>
        </p:spPr>
        <p:txBody>
          <a:bodyPr wrap="square" rtlCol="0">
            <a:spAutoFit/>
          </a:bodyPr>
          <a:lstStyle/>
          <a:p>
            <a:r>
              <a:rPr lang="ru-RU" b="1" dirty="0" smtClean="0"/>
              <a:t>400</a:t>
            </a:r>
            <a:endParaRPr lang="ru-RU" b="1" dirty="0"/>
          </a:p>
        </p:txBody>
      </p:sp>
      <p:sp>
        <p:nvSpPr>
          <p:cNvPr id="142" name="TextBox 141"/>
          <p:cNvSpPr txBox="1"/>
          <p:nvPr/>
        </p:nvSpPr>
        <p:spPr>
          <a:xfrm>
            <a:off x="5748667" y="5802830"/>
            <a:ext cx="981609" cy="369332"/>
          </a:xfrm>
          <a:prstGeom prst="rect">
            <a:avLst/>
          </a:prstGeom>
          <a:noFill/>
        </p:spPr>
        <p:txBody>
          <a:bodyPr wrap="square" rtlCol="0">
            <a:spAutoFit/>
          </a:bodyPr>
          <a:lstStyle/>
          <a:p>
            <a:r>
              <a:rPr lang="ru-RU" b="1" dirty="0" smtClean="0"/>
              <a:t>600</a:t>
            </a:r>
            <a:endParaRPr lang="ru-RU" b="1" dirty="0"/>
          </a:p>
        </p:txBody>
      </p:sp>
      <p:sp>
        <p:nvSpPr>
          <p:cNvPr id="143" name="TextBox 142"/>
          <p:cNvSpPr txBox="1"/>
          <p:nvPr/>
        </p:nvSpPr>
        <p:spPr>
          <a:xfrm>
            <a:off x="3686166" y="6128582"/>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Продукты питания</a:t>
            </a:r>
            <a:endParaRPr lang="ru-RU" b="1" dirty="0">
              <a:latin typeface="Times New Roman" panose="02020603050405020304" pitchFamily="18" charset="0"/>
              <a:cs typeface="Times New Roman" panose="02020603050405020304" pitchFamily="18" charset="0"/>
            </a:endParaRPr>
          </a:p>
        </p:txBody>
      </p:sp>
      <p:sp>
        <p:nvSpPr>
          <p:cNvPr id="144" name="TextBox 143"/>
          <p:cNvSpPr txBox="1"/>
          <p:nvPr/>
        </p:nvSpPr>
        <p:spPr>
          <a:xfrm>
            <a:off x="8201003" y="4608154"/>
            <a:ext cx="981609" cy="369332"/>
          </a:xfrm>
          <a:prstGeom prst="rect">
            <a:avLst/>
          </a:prstGeom>
          <a:noFill/>
        </p:spPr>
        <p:txBody>
          <a:bodyPr wrap="square" rtlCol="0">
            <a:spAutoFit/>
          </a:bodyPr>
          <a:lstStyle/>
          <a:p>
            <a:r>
              <a:rPr lang="ru-RU" b="1" dirty="0"/>
              <a:t>1</a:t>
            </a:r>
            <a:r>
              <a:rPr lang="ru-RU" b="1" dirty="0" smtClean="0"/>
              <a:t>50</a:t>
            </a:r>
            <a:endParaRPr lang="ru-RU" b="1" dirty="0"/>
          </a:p>
        </p:txBody>
      </p:sp>
      <p:sp>
        <p:nvSpPr>
          <p:cNvPr id="145" name="TextBox 144"/>
          <p:cNvSpPr txBox="1"/>
          <p:nvPr/>
        </p:nvSpPr>
        <p:spPr>
          <a:xfrm>
            <a:off x="8201002" y="3634654"/>
            <a:ext cx="981609" cy="369332"/>
          </a:xfrm>
          <a:prstGeom prst="rect">
            <a:avLst/>
          </a:prstGeom>
          <a:noFill/>
        </p:spPr>
        <p:txBody>
          <a:bodyPr wrap="square" rtlCol="0">
            <a:spAutoFit/>
          </a:bodyPr>
          <a:lstStyle/>
          <a:p>
            <a:r>
              <a:rPr lang="ru-RU" b="1" dirty="0" smtClean="0"/>
              <a:t>300</a:t>
            </a:r>
            <a:endParaRPr lang="ru-RU" b="1" dirty="0"/>
          </a:p>
        </p:txBody>
      </p:sp>
      <p:sp>
        <p:nvSpPr>
          <p:cNvPr id="146" name="TextBox 145"/>
          <p:cNvSpPr txBox="1"/>
          <p:nvPr/>
        </p:nvSpPr>
        <p:spPr>
          <a:xfrm>
            <a:off x="8201001" y="2696084"/>
            <a:ext cx="981609" cy="369332"/>
          </a:xfrm>
          <a:prstGeom prst="rect">
            <a:avLst/>
          </a:prstGeom>
          <a:noFill/>
        </p:spPr>
        <p:txBody>
          <a:bodyPr wrap="square" rtlCol="0">
            <a:spAutoFit/>
          </a:bodyPr>
          <a:lstStyle/>
          <a:p>
            <a:r>
              <a:rPr lang="ru-RU" b="1" dirty="0" smtClean="0"/>
              <a:t>450</a:t>
            </a:r>
            <a:endParaRPr lang="ru-RU" b="1" dirty="0"/>
          </a:p>
        </p:txBody>
      </p:sp>
      <p:sp>
        <p:nvSpPr>
          <p:cNvPr id="147" name="TextBox 146"/>
          <p:cNvSpPr txBox="1"/>
          <p:nvPr/>
        </p:nvSpPr>
        <p:spPr>
          <a:xfrm>
            <a:off x="9130023" y="6134427"/>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Продукты питания</a:t>
            </a:r>
            <a:endParaRPr lang="ru-RU" b="1" dirty="0">
              <a:latin typeface="Times New Roman" panose="02020603050405020304" pitchFamily="18" charset="0"/>
              <a:cs typeface="Times New Roman" panose="02020603050405020304" pitchFamily="18" charset="0"/>
            </a:endParaRPr>
          </a:p>
        </p:txBody>
      </p:sp>
      <p:sp>
        <p:nvSpPr>
          <p:cNvPr id="148" name="TextBox 147"/>
          <p:cNvSpPr txBox="1"/>
          <p:nvPr/>
        </p:nvSpPr>
        <p:spPr>
          <a:xfrm>
            <a:off x="8691805" y="5802830"/>
            <a:ext cx="981609" cy="369332"/>
          </a:xfrm>
          <a:prstGeom prst="rect">
            <a:avLst/>
          </a:prstGeom>
          <a:noFill/>
        </p:spPr>
        <p:txBody>
          <a:bodyPr wrap="square" rtlCol="0">
            <a:spAutoFit/>
          </a:bodyPr>
          <a:lstStyle/>
          <a:p>
            <a:r>
              <a:rPr lang="ru-RU" b="1" dirty="0" smtClean="0"/>
              <a:t>0</a:t>
            </a:r>
            <a:endParaRPr lang="ru-RU" b="1" dirty="0"/>
          </a:p>
        </p:txBody>
      </p:sp>
      <p:sp>
        <p:nvSpPr>
          <p:cNvPr id="149" name="TextBox 148"/>
          <p:cNvSpPr txBox="1"/>
          <p:nvPr/>
        </p:nvSpPr>
        <p:spPr>
          <a:xfrm>
            <a:off x="9324330" y="5802830"/>
            <a:ext cx="981609" cy="369332"/>
          </a:xfrm>
          <a:prstGeom prst="rect">
            <a:avLst/>
          </a:prstGeom>
          <a:noFill/>
        </p:spPr>
        <p:txBody>
          <a:bodyPr wrap="square" rtlCol="0">
            <a:spAutoFit/>
          </a:bodyPr>
          <a:lstStyle/>
          <a:p>
            <a:r>
              <a:rPr lang="ru-RU" b="1" dirty="0" smtClean="0"/>
              <a:t>200</a:t>
            </a:r>
            <a:endParaRPr lang="ru-RU" b="1" dirty="0"/>
          </a:p>
        </p:txBody>
      </p:sp>
      <p:sp>
        <p:nvSpPr>
          <p:cNvPr id="150" name="TextBox 149"/>
          <p:cNvSpPr txBox="1"/>
          <p:nvPr/>
        </p:nvSpPr>
        <p:spPr>
          <a:xfrm>
            <a:off x="10106688" y="5802830"/>
            <a:ext cx="981609" cy="369332"/>
          </a:xfrm>
          <a:prstGeom prst="rect">
            <a:avLst/>
          </a:prstGeom>
          <a:noFill/>
        </p:spPr>
        <p:txBody>
          <a:bodyPr wrap="square" rtlCol="0">
            <a:spAutoFit/>
          </a:bodyPr>
          <a:lstStyle/>
          <a:p>
            <a:r>
              <a:rPr lang="ru-RU" b="1" dirty="0"/>
              <a:t>4</a:t>
            </a:r>
            <a:r>
              <a:rPr lang="ru-RU" b="1" dirty="0" smtClean="0"/>
              <a:t>00</a:t>
            </a:r>
            <a:endParaRPr lang="ru-RU" b="1" dirty="0"/>
          </a:p>
        </p:txBody>
      </p:sp>
      <p:sp>
        <p:nvSpPr>
          <p:cNvPr id="151" name="TextBox 150"/>
          <p:cNvSpPr txBox="1"/>
          <p:nvPr/>
        </p:nvSpPr>
        <p:spPr>
          <a:xfrm>
            <a:off x="10947895" y="5804924"/>
            <a:ext cx="981609" cy="369332"/>
          </a:xfrm>
          <a:prstGeom prst="rect">
            <a:avLst/>
          </a:prstGeom>
          <a:noFill/>
        </p:spPr>
        <p:txBody>
          <a:bodyPr wrap="square" rtlCol="0">
            <a:spAutoFit/>
          </a:bodyPr>
          <a:lstStyle/>
          <a:p>
            <a:r>
              <a:rPr lang="ru-RU" b="1" dirty="0"/>
              <a:t>6</a:t>
            </a:r>
            <a:r>
              <a:rPr lang="ru-RU" b="1" dirty="0" smtClean="0"/>
              <a:t>00</a:t>
            </a:r>
            <a:endParaRPr lang="ru-RU" b="1" dirty="0"/>
          </a:p>
        </p:txBody>
      </p:sp>
      <p:sp>
        <p:nvSpPr>
          <p:cNvPr id="152" name="TextBox 151"/>
          <p:cNvSpPr txBox="1"/>
          <p:nvPr/>
        </p:nvSpPr>
        <p:spPr>
          <a:xfrm>
            <a:off x="4613984" y="4567362"/>
            <a:ext cx="603829" cy="461665"/>
          </a:xfrm>
          <a:prstGeom prst="rect">
            <a:avLst/>
          </a:prstGeom>
          <a:noFill/>
        </p:spPr>
        <p:txBody>
          <a:bodyPr wrap="square" rtlCol="0">
            <a:spAutoFit/>
          </a:bodyPr>
          <a:lstStyle/>
          <a:p>
            <a:r>
              <a:rPr lang="en-US" sz="2400" b="1" dirty="0" smtClean="0"/>
              <a:t>E</a:t>
            </a:r>
            <a:endParaRPr lang="ru-RU" sz="2400" b="1" dirty="0"/>
          </a:p>
        </p:txBody>
      </p:sp>
      <p:sp>
        <p:nvSpPr>
          <p:cNvPr id="153" name="TextBox 152"/>
          <p:cNvSpPr txBox="1"/>
          <p:nvPr/>
        </p:nvSpPr>
        <p:spPr>
          <a:xfrm>
            <a:off x="10390524" y="5247203"/>
            <a:ext cx="603829" cy="461665"/>
          </a:xfrm>
          <a:prstGeom prst="rect">
            <a:avLst/>
          </a:prstGeom>
          <a:noFill/>
        </p:spPr>
        <p:txBody>
          <a:bodyPr wrap="square" rtlCol="0">
            <a:spAutoFit/>
          </a:bodyPr>
          <a:lstStyle/>
          <a:p>
            <a:r>
              <a:rPr lang="en-US" sz="2400" b="1" dirty="0" smtClean="0"/>
              <a:t>E</a:t>
            </a:r>
            <a:endParaRPr lang="ru-RU" sz="2400" b="1" dirty="0"/>
          </a:p>
        </p:txBody>
      </p:sp>
      <p:sp>
        <p:nvSpPr>
          <p:cNvPr id="154" name="TextBox 153"/>
          <p:cNvSpPr txBox="1"/>
          <p:nvPr/>
        </p:nvSpPr>
        <p:spPr>
          <a:xfrm>
            <a:off x="5115435" y="4163404"/>
            <a:ext cx="2285739" cy="738664"/>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Тенденция изменения цен после возникновения торговли</a:t>
            </a:r>
            <a:endParaRPr lang="ru-RU" sz="1400" b="1" dirty="0">
              <a:latin typeface="Times New Roman" panose="02020603050405020304" pitchFamily="18" charset="0"/>
              <a:cs typeface="Times New Roman" panose="02020603050405020304" pitchFamily="18" charset="0"/>
            </a:endParaRPr>
          </a:p>
        </p:txBody>
      </p:sp>
      <p:sp>
        <p:nvSpPr>
          <p:cNvPr id="155" name="TextBox 154"/>
          <p:cNvSpPr txBox="1"/>
          <p:nvPr/>
        </p:nvSpPr>
        <p:spPr>
          <a:xfrm>
            <a:off x="9634358" y="4414021"/>
            <a:ext cx="2285739" cy="738664"/>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Тенденция изменения цен после возникновения торговли</a:t>
            </a:r>
            <a:endParaRPr lang="ru-RU" sz="1400" b="1" dirty="0">
              <a:latin typeface="Times New Roman" panose="02020603050405020304" pitchFamily="18" charset="0"/>
              <a:cs typeface="Times New Roman" panose="02020603050405020304" pitchFamily="18" charset="0"/>
            </a:endParaRPr>
          </a:p>
        </p:txBody>
      </p:sp>
      <p:sp>
        <p:nvSpPr>
          <p:cNvPr id="156" name="TextBox 155"/>
          <p:cNvSpPr txBox="1"/>
          <p:nvPr/>
        </p:nvSpPr>
        <p:spPr>
          <a:xfrm>
            <a:off x="2884837" y="4551364"/>
            <a:ext cx="2285739" cy="307777"/>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До торговли</a:t>
            </a:r>
            <a:endParaRPr lang="ru-RU" sz="1400" b="1" dirty="0">
              <a:latin typeface="Times New Roman" panose="02020603050405020304" pitchFamily="18" charset="0"/>
              <a:cs typeface="Times New Roman" panose="02020603050405020304" pitchFamily="18" charset="0"/>
            </a:endParaRPr>
          </a:p>
        </p:txBody>
      </p:sp>
      <p:sp>
        <p:nvSpPr>
          <p:cNvPr id="157" name="TextBox 156"/>
          <p:cNvSpPr txBox="1"/>
          <p:nvPr/>
        </p:nvSpPr>
        <p:spPr>
          <a:xfrm>
            <a:off x="8996460" y="5190240"/>
            <a:ext cx="2285739" cy="523220"/>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До </a:t>
            </a:r>
          </a:p>
          <a:p>
            <a:r>
              <a:rPr lang="ru-RU" sz="1400" b="1" dirty="0" smtClean="0">
                <a:latin typeface="Times New Roman" panose="02020603050405020304" pitchFamily="18" charset="0"/>
                <a:cs typeface="Times New Roman" panose="02020603050405020304" pitchFamily="18" charset="0"/>
              </a:rPr>
              <a:t>торговли</a:t>
            </a:r>
            <a:endParaRPr lang="ru-RU" sz="1400" b="1" dirty="0">
              <a:latin typeface="Times New Roman" panose="02020603050405020304" pitchFamily="18" charset="0"/>
              <a:cs typeface="Times New Roman" panose="02020603050405020304" pitchFamily="18" charset="0"/>
            </a:endParaRPr>
          </a:p>
        </p:txBody>
      </p:sp>
      <p:sp>
        <p:nvSpPr>
          <p:cNvPr id="158" name="TextBox 157"/>
          <p:cNvSpPr txBox="1"/>
          <p:nvPr/>
        </p:nvSpPr>
        <p:spPr>
          <a:xfrm rot="16200000">
            <a:off x="680157" y="3134613"/>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Одежда</a:t>
            </a:r>
            <a:endParaRPr lang="ru-RU" b="1" dirty="0">
              <a:latin typeface="Times New Roman" panose="02020603050405020304" pitchFamily="18" charset="0"/>
              <a:cs typeface="Times New Roman" panose="02020603050405020304" pitchFamily="18" charset="0"/>
            </a:endParaRPr>
          </a:p>
        </p:txBody>
      </p:sp>
      <p:sp>
        <p:nvSpPr>
          <p:cNvPr id="159" name="TextBox 158"/>
          <p:cNvSpPr txBox="1"/>
          <p:nvPr/>
        </p:nvSpPr>
        <p:spPr>
          <a:xfrm rot="16200000">
            <a:off x="6872233" y="3134613"/>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Одежда</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535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Объект 2"/>
          <p:cNvSpPr>
            <a:spLocks noGrp="1"/>
          </p:cNvSpPr>
          <p:nvPr>
            <p:ph idx="1"/>
          </p:nvPr>
        </p:nvSpPr>
        <p:spPr>
          <a:xfrm>
            <a:off x="1673307" y="217528"/>
            <a:ext cx="9883630" cy="5454022"/>
          </a:xfrm>
        </p:spPr>
        <p:txBody>
          <a:bodyPr>
            <a:normAutofit/>
          </a:bodyPr>
          <a:lstStyle/>
          <a:p>
            <a:pPr algn="just"/>
            <a:r>
              <a:rPr lang="ru-RU" sz="1600" dirty="0">
                <a:solidFill>
                  <a:schemeClr val="tx1"/>
                </a:solidFill>
                <a:latin typeface="Times New Roman" panose="02020603050405020304" pitchFamily="18" charset="0"/>
                <a:cs typeface="Times New Roman" panose="02020603050405020304" pitchFamily="18" charset="0"/>
              </a:rPr>
              <a:t>Однако </a:t>
            </a:r>
            <a:r>
              <a:rPr lang="ru-RU" sz="1600" dirty="0">
                <a:solidFill>
                  <a:schemeClr val="tx1"/>
                </a:solidFill>
                <a:latin typeface="Times New Roman" panose="02020603050405020304" pitchFamily="18" charset="0"/>
                <a:cs typeface="Times New Roman" panose="02020603050405020304" pitchFamily="18" charset="0"/>
              </a:rPr>
              <a:t>э</a:t>
            </a:r>
            <a:r>
              <a:rPr lang="ru-RU" sz="1600" dirty="0" smtClean="0">
                <a:solidFill>
                  <a:schemeClr val="tx1"/>
                </a:solidFill>
                <a:latin typeface="Times New Roman" panose="02020603050405020304" pitchFamily="18" charset="0"/>
                <a:cs typeface="Times New Roman" panose="02020603050405020304" pitchFamily="18" charset="0"/>
              </a:rPr>
              <a:t>то </a:t>
            </a:r>
            <a:r>
              <a:rPr lang="ru-RU" sz="1600" dirty="0">
                <a:solidFill>
                  <a:schemeClr val="tx1"/>
                </a:solidFill>
                <a:latin typeface="Times New Roman" panose="02020603050405020304" pitchFamily="18" charset="0"/>
                <a:cs typeface="Times New Roman" panose="02020603050405020304" pitchFamily="18" charset="0"/>
              </a:rPr>
              <a:t>обстоятельство не должно обескураживать </a:t>
            </a:r>
            <a:r>
              <a:rPr lang="ru-RU" sz="1600" dirty="0" smtClean="0">
                <a:solidFill>
                  <a:schemeClr val="tx1"/>
                </a:solidFill>
                <a:latin typeface="Times New Roman" panose="02020603050405020304" pitchFamily="18" charset="0"/>
                <a:cs typeface="Times New Roman" panose="02020603050405020304" pitchFamily="18" charset="0"/>
              </a:rPr>
              <a:t>европейцев </a:t>
            </a:r>
            <a:r>
              <a:rPr lang="ru-RU" sz="1600" dirty="0">
                <a:solidFill>
                  <a:schemeClr val="tx1"/>
                </a:solidFill>
                <a:latin typeface="Times New Roman" panose="02020603050405020304" pitchFamily="18" charset="0"/>
                <a:cs typeface="Times New Roman" panose="02020603050405020304" pitchFamily="18" charset="0"/>
              </a:rPr>
              <a:t>поскольку у них есть шанс </a:t>
            </a:r>
            <a:r>
              <a:rPr lang="ru-RU" sz="1600" dirty="0" smtClean="0">
                <a:solidFill>
                  <a:schemeClr val="tx1"/>
                </a:solidFill>
                <a:latin typeface="Times New Roman" panose="02020603050405020304" pitchFamily="18" charset="0"/>
                <a:cs typeface="Times New Roman" panose="02020603050405020304" pitchFamily="18" charset="0"/>
              </a:rPr>
              <a:t>извлечь </a:t>
            </a:r>
            <a:r>
              <a:rPr lang="ru-RU" sz="1600" dirty="0">
                <a:solidFill>
                  <a:schemeClr val="tx1"/>
                </a:solidFill>
                <a:latin typeface="Times New Roman" panose="02020603050405020304" pitchFamily="18" charset="0"/>
                <a:cs typeface="Times New Roman" panose="02020603050405020304" pitchFamily="18" charset="0"/>
              </a:rPr>
              <a:t>торговую выгоду от разницы в относительной производительности или </a:t>
            </a:r>
            <a:r>
              <a:rPr lang="ru-RU" sz="1600" dirty="0" smtClean="0">
                <a:solidFill>
                  <a:schemeClr val="tx1"/>
                </a:solidFill>
                <a:latin typeface="Times New Roman" panose="02020603050405020304" pitchFamily="18" charset="0"/>
                <a:cs typeface="Times New Roman" panose="02020603050405020304" pitchFamily="18" charset="0"/>
              </a:rPr>
              <a:t>от сравнительного </a:t>
            </a:r>
            <a:r>
              <a:rPr lang="ru-RU" sz="1600" dirty="0">
                <a:solidFill>
                  <a:schemeClr val="tx1"/>
                </a:solidFill>
                <a:latin typeface="Times New Roman" panose="02020603050405020304" pitchFamily="18" charset="0"/>
                <a:cs typeface="Times New Roman" panose="02020603050405020304" pitchFamily="18" charset="0"/>
              </a:rPr>
              <a:t>преимущества. </a:t>
            </a:r>
            <a:endParaRPr lang="ru-RU" sz="1600" dirty="0" smtClean="0">
              <a:solidFill>
                <a:schemeClr val="tx1"/>
              </a:solidFill>
              <a:latin typeface="Times New Roman" panose="02020603050405020304" pitchFamily="18" charset="0"/>
              <a:cs typeface="Times New Roman" panose="02020603050405020304" pitchFamily="18" charset="0"/>
            </a:endParaRPr>
          </a:p>
          <a:p>
            <a:pPr algn="just"/>
            <a:r>
              <a:rPr lang="ru-RU" sz="1600" b="1" dirty="0" smtClean="0">
                <a:solidFill>
                  <a:schemeClr val="tx2"/>
                </a:solidFill>
                <a:latin typeface="Times New Roman" panose="02020603050405020304" pitchFamily="18" charset="0"/>
                <a:cs typeface="Times New Roman" panose="02020603050405020304" pitchFamily="18" charset="0"/>
              </a:rPr>
              <a:t>Выгоды </a:t>
            </a:r>
            <a:r>
              <a:rPr lang="ru-RU" sz="1600" b="1" dirty="0">
                <a:solidFill>
                  <a:schemeClr val="tx2"/>
                </a:solidFill>
                <a:latin typeface="Times New Roman" panose="02020603050405020304" pitchFamily="18" charset="0"/>
                <a:cs typeface="Times New Roman" panose="02020603050405020304" pitchFamily="18" charset="0"/>
              </a:rPr>
              <a:t>от торговли </a:t>
            </a:r>
            <a:r>
              <a:rPr lang="ru-RU" sz="1600" dirty="0">
                <a:solidFill>
                  <a:schemeClr val="tx1"/>
                </a:solidFill>
                <a:latin typeface="Times New Roman" panose="02020603050405020304" pitchFamily="18" charset="0"/>
                <a:cs typeface="Times New Roman" panose="02020603050405020304" pitchFamily="18" charset="0"/>
              </a:rPr>
              <a:t>проиллюстрированы на </a:t>
            </a:r>
            <a:r>
              <a:rPr lang="ru-RU" sz="1600" dirty="0" smtClean="0">
                <a:solidFill>
                  <a:schemeClr val="tx1"/>
                </a:solidFill>
                <a:latin typeface="Times New Roman" panose="02020603050405020304" pitchFamily="18" charset="0"/>
                <a:cs typeface="Times New Roman" panose="02020603050405020304" pitchFamily="18" charset="0"/>
              </a:rPr>
              <a:t>рисунке ниже в </a:t>
            </a:r>
            <a:r>
              <a:rPr lang="ru-RU" sz="1600" dirty="0">
                <a:solidFill>
                  <a:schemeClr val="tx1"/>
                </a:solidFill>
                <a:latin typeface="Times New Roman" panose="02020603050405020304" pitchFamily="18" charset="0"/>
                <a:cs typeface="Times New Roman" panose="02020603050405020304" pitchFamily="18" charset="0"/>
              </a:rPr>
              <a:t>виде внешних линий. Если Америка могла бы торговать по относительным ценам </a:t>
            </a:r>
            <a:r>
              <a:rPr lang="ru-RU" sz="1600" dirty="0">
                <a:solidFill>
                  <a:schemeClr val="tx1"/>
                </a:solidFill>
                <a:latin typeface="Times New Roman" panose="02020603050405020304" pitchFamily="18" charset="0"/>
                <a:cs typeface="Times New Roman" panose="02020603050405020304" pitchFamily="18" charset="0"/>
              </a:rPr>
              <a:t>Е</a:t>
            </a:r>
            <a:r>
              <a:rPr lang="ru-RU" sz="1600" dirty="0" smtClean="0">
                <a:solidFill>
                  <a:schemeClr val="tx1"/>
                </a:solidFill>
                <a:latin typeface="Times New Roman" panose="02020603050405020304" pitchFamily="18" charset="0"/>
                <a:cs typeface="Times New Roman" panose="02020603050405020304" pitchFamily="18" charset="0"/>
              </a:rPr>
              <a:t>вропы</a:t>
            </a:r>
            <a:r>
              <a:rPr lang="ru-RU" sz="1600" dirty="0">
                <a:solidFill>
                  <a:schemeClr val="tx1"/>
                </a:solidFill>
                <a:latin typeface="Times New Roman" panose="02020603050405020304" pitchFamily="18" charset="0"/>
                <a:cs typeface="Times New Roman" panose="02020603050405020304" pitchFamily="18" charset="0"/>
              </a:rPr>
              <a:t>, она мог да бы производить 600 единиц продуктов питания и продвигаться в северо-западном направлении вдоль темной линии </a:t>
            </a:r>
            <a:r>
              <a:rPr lang="ru-RU" sz="1600" dirty="0" smtClean="0">
                <a:solidFill>
                  <a:schemeClr val="tx1"/>
                </a:solidFill>
                <a:latin typeface="Times New Roman" panose="02020603050405020304" pitchFamily="18" charset="0"/>
                <a:cs typeface="Times New Roman" panose="02020603050405020304" pitchFamily="18" charset="0"/>
              </a:rPr>
              <a:t>(</a:t>
            </a:r>
            <a:r>
              <a:rPr lang="ru-RU" sz="1600" dirty="0">
                <a:solidFill>
                  <a:schemeClr val="tx1"/>
                </a:solidFill>
                <a:latin typeface="Times New Roman" panose="02020603050405020304" pitchFamily="18" charset="0"/>
                <a:cs typeface="Times New Roman" panose="02020603050405020304" pitchFamily="18" charset="0"/>
              </a:rPr>
              <a:t>см. график справа), где темная линия представляет соотношение цен, или условия торговли, обусловленные ГПВ Европы. </a:t>
            </a:r>
            <a:r>
              <a:rPr lang="ru-RU" sz="1600" dirty="0" smtClean="0">
                <a:solidFill>
                  <a:schemeClr val="tx1"/>
                </a:solidFill>
                <a:latin typeface="Times New Roman" panose="02020603050405020304" pitchFamily="18" charset="0"/>
                <a:cs typeface="Times New Roman" panose="02020603050405020304" pitchFamily="18" charset="0"/>
              </a:rPr>
              <a:t>Аналогичным </a:t>
            </a:r>
            <a:r>
              <a:rPr lang="ru-RU" sz="1600" dirty="0">
                <a:solidFill>
                  <a:schemeClr val="tx1"/>
                </a:solidFill>
                <a:latin typeface="Times New Roman" panose="02020603050405020304" pitchFamily="18" charset="0"/>
                <a:cs typeface="Times New Roman" panose="02020603050405020304" pitchFamily="18" charset="0"/>
              </a:rPr>
              <a:t>образом, если бы Европа могла торговать по американским ценам, она могла бы специализироваться на производстве одежды и продвигаться в юго-восточном направлении вдоль светлой линии (см. тот же график), где эта линия отражает соотношение цен в Америке до установления торговых отношений.</a:t>
            </a:r>
          </a:p>
          <a:p>
            <a:pPr algn="just"/>
            <a:endParaRPr lang="ru-RU" sz="1600" dirty="0">
              <a:latin typeface="Times New Roman" panose="02020603050405020304" pitchFamily="18" charset="0"/>
              <a:cs typeface="Times New Roman" panose="02020603050405020304" pitchFamily="18" charset="0"/>
            </a:endParaRPr>
          </a:p>
        </p:txBody>
      </p:sp>
      <p:grpSp>
        <p:nvGrpSpPr>
          <p:cNvPr id="108" name="Group 44"/>
          <p:cNvGrpSpPr>
            <a:grpSpLocks/>
          </p:cNvGrpSpPr>
          <p:nvPr/>
        </p:nvGrpSpPr>
        <p:grpSpPr bwMode="auto">
          <a:xfrm>
            <a:off x="2658890" y="2751083"/>
            <a:ext cx="3760067" cy="3369397"/>
            <a:chOff x="1553" y="-3637"/>
            <a:chExt cx="4745" cy="3625"/>
          </a:xfrm>
        </p:grpSpPr>
        <p:grpSp>
          <p:nvGrpSpPr>
            <p:cNvPr id="109" name="Group 45"/>
            <p:cNvGrpSpPr>
              <a:grpSpLocks/>
            </p:cNvGrpSpPr>
            <p:nvPr/>
          </p:nvGrpSpPr>
          <p:grpSpPr bwMode="auto">
            <a:xfrm>
              <a:off x="1573" y="-3352"/>
              <a:ext cx="4350" cy="3320"/>
              <a:chOff x="1573" y="-3352"/>
              <a:chExt cx="4350" cy="3320"/>
            </a:xfrm>
          </p:grpSpPr>
          <p:sp>
            <p:nvSpPr>
              <p:cNvPr id="148" name="Freeform 46"/>
              <p:cNvSpPr>
                <a:spLocks/>
              </p:cNvSpPr>
              <p:nvPr/>
            </p:nvSpPr>
            <p:spPr bwMode="auto">
              <a:xfrm>
                <a:off x="1573" y="-3352"/>
                <a:ext cx="4350" cy="3320"/>
              </a:xfrm>
              <a:custGeom>
                <a:avLst/>
                <a:gdLst>
                  <a:gd name="T0" fmla="+- 0 5893 1573"/>
                  <a:gd name="T1" fmla="*/ T0 w 4350"/>
                  <a:gd name="T2" fmla="+- 0 -47 -3352"/>
                  <a:gd name="T3" fmla="*/ -47 h 3320"/>
                  <a:gd name="T4" fmla="+- 0 5913 1573"/>
                  <a:gd name="T5" fmla="*/ T4 w 4350"/>
                  <a:gd name="T6" fmla="+- 0 -32 -3352"/>
                  <a:gd name="T7" fmla="*/ -32 h 3320"/>
                  <a:gd name="T8" fmla="+- 0 5923 1573"/>
                  <a:gd name="T9" fmla="*/ T8 w 4350"/>
                  <a:gd name="T10" fmla="+- 0 -32 -3352"/>
                  <a:gd name="T11" fmla="*/ -32 h 3320"/>
                  <a:gd name="T12" fmla="+- 0 5893 1573"/>
                  <a:gd name="T13" fmla="*/ T12 w 4350"/>
                  <a:gd name="T14" fmla="+- 0 -47 -3352"/>
                  <a:gd name="T15" fmla="*/ -47 h 3320"/>
                </a:gdLst>
                <a:ahLst/>
                <a:cxnLst>
                  <a:cxn ang="0">
                    <a:pos x="T1" y="T3"/>
                  </a:cxn>
                  <a:cxn ang="0">
                    <a:pos x="T5" y="T7"/>
                  </a:cxn>
                  <a:cxn ang="0">
                    <a:pos x="T9" y="T11"/>
                  </a:cxn>
                  <a:cxn ang="0">
                    <a:pos x="T13" y="T15"/>
                  </a:cxn>
                </a:cxnLst>
                <a:rect l="0" t="0" r="r" b="b"/>
                <a:pathLst>
                  <a:path w="4350" h="3320">
                    <a:moveTo>
                      <a:pt x="4320" y="3305"/>
                    </a:moveTo>
                    <a:lnTo>
                      <a:pt x="4340" y="3320"/>
                    </a:lnTo>
                    <a:lnTo>
                      <a:pt x="4350" y="3320"/>
                    </a:lnTo>
                    <a:lnTo>
                      <a:pt x="4320" y="3305"/>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9" name="Freeform 47"/>
              <p:cNvSpPr>
                <a:spLocks/>
              </p:cNvSpPr>
              <p:nvPr/>
            </p:nvSpPr>
            <p:spPr bwMode="auto">
              <a:xfrm>
                <a:off x="1573" y="-3352"/>
                <a:ext cx="4350" cy="3320"/>
              </a:xfrm>
              <a:custGeom>
                <a:avLst/>
                <a:gdLst>
                  <a:gd name="T0" fmla="+- 0 1573 1573"/>
                  <a:gd name="T1" fmla="*/ T0 w 4350"/>
                  <a:gd name="T2" fmla="+- 0 -3352 -3352"/>
                  <a:gd name="T3" fmla="*/ -3352 h 3320"/>
                  <a:gd name="T4" fmla="+- 0 1573 1573"/>
                  <a:gd name="T5" fmla="*/ T4 w 4350"/>
                  <a:gd name="T6" fmla="+- 0 -2242 -3352"/>
                  <a:gd name="T7" fmla="*/ -2242 h 3320"/>
                  <a:gd name="T8" fmla="+- 0 5893 1573"/>
                  <a:gd name="T9" fmla="*/ T8 w 4350"/>
                  <a:gd name="T10" fmla="+- 0 -47 -3352"/>
                  <a:gd name="T11" fmla="*/ -47 h 3320"/>
                  <a:gd name="T12" fmla="+- 0 1573 1573"/>
                  <a:gd name="T13" fmla="*/ T12 w 4350"/>
                  <a:gd name="T14" fmla="+- 0 -3352 -3352"/>
                  <a:gd name="T15" fmla="*/ -3352 h 3320"/>
                </a:gdLst>
                <a:ahLst/>
                <a:cxnLst>
                  <a:cxn ang="0">
                    <a:pos x="T1" y="T3"/>
                  </a:cxn>
                  <a:cxn ang="0">
                    <a:pos x="T5" y="T7"/>
                  </a:cxn>
                  <a:cxn ang="0">
                    <a:pos x="T9" y="T11"/>
                  </a:cxn>
                  <a:cxn ang="0">
                    <a:pos x="T13" y="T15"/>
                  </a:cxn>
                </a:cxnLst>
                <a:rect l="0" t="0" r="r" b="b"/>
                <a:pathLst>
                  <a:path w="4350" h="3320">
                    <a:moveTo>
                      <a:pt x="0" y="0"/>
                    </a:moveTo>
                    <a:lnTo>
                      <a:pt x="0" y="1110"/>
                    </a:lnTo>
                    <a:lnTo>
                      <a:pt x="4320" y="3305"/>
                    </a:lnTo>
                    <a:lnTo>
                      <a:pt x="0" y="0"/>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10" name="Group 48"/>
            <p:cNvGrpSpPr>
              <a:grpSpLocks/>
            </p:cNvGrpSpPr>
            <p:nvPr/>
          </p:nvGrpSpPr>
          <p:grpSpPr bwMode="auto">
            <a:xfrm>
              <a:off x="1573" y="-2242"/>
              <a:ext cx="4350" cy="2210"/>
              <a:chOff x="1573" y="-2242"/>
              <a:chExt cx="4350" cy="2210"/>
            </a:xfrm>
          </p:grpSpPr>
          <p:sp>
            <p:nvSpPr>
              <p:cNvPr id="147" name="Freeform 49"/>
              <p:cNvSpPr>
                <a:spLocks/>
              </p:cNvSpPr>
              <p:nvPr/>
            </p:nvSpPr>
            <p:spPr bwMode="auto">
              <a:xfrm>
                <a:off x="1573" y="-2242"/>
                <a:ext cx="4350" cy="2210"/>
              </a:xfrm>
              <a:custGeom>
                <a:avLst/>
                <a:gdLst>
                  <a:gd name="T0" fmla="+- 0 1573 1573"/>
                  <a:gd name="T1" fmla="*/ T0 w 4350"/>
                  <a:gd name="T2" fmla="+- 0 -2242 -2242"/>
                  <a:gd name="T3" fmla="*/ -2242 h 2210"/>
                  <a:gd name="T4" fmla="+- 0 5923 1573"/>
                  <a:gd name="T5" fmla="*/ T4 w 4350"/>
                  <a:gd name="T6" fmla="+- 0 -32 -2242"/>
                  <a:gd name="T7" fmla="*/ -32 h 2210"/>
                </a:gdLst>
                <a:ahLst/>
                <a:cxnLst>
                  <a:cxn ang="0">
                    <a:pos x="T1" y="T3"/>
                  </a:cxn>
                  <a:cxn ang="0">
                    <a:pos x="T5" y="T7"/>
                  </a:cxn>
                </a:cxnLst>
                <a:rect l="0" t="0" r="r" b="b"/>
                <a:pathLst>
                  <a:path w="4350" h="2210">
                    <a:moveTo>
                      <a:pt x="0" y="0"/>
                    </a:moveTo>
                    <a:lnTo>
                      <a:pt x="4350" y="221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1" name="Group 50"/>
            <p:cNvGrpSpPr>
              <a:grpSpLocks/>
            </p:cNvGrpSpPr>
            <p:nvPr/>
          </p:nvGrpSpPr>
          <p:grpSpPr bwMode="auto">
            <a:xfrm>
              <a:off x="1573" y="-3352"/>
              <a:ext cx="4340" cy="3320"/>
              <a:chOff x="1573" y="-3352"/>
              <a:chExt cx="4340" cy="3320"/>
            </a:xfrm>
          </p:grpSpPr>
          <p:sp>
            <p:nvSpPr>
              <p:cNvPr id="146" name="Freeform 51"/>
              <p:cNvSpPr>
                <a:spLocks/>
              </p:cNvSpPr>
              <p:nvPr/>
            </p:nvSpPr>
            <p:spPr bwMode="auto">
              <a:xfrm>
                <a:off x="1573" y="-3352"/>
                <a:ext cx="4340" cy="3320"/>
              </a:xfrm>
              <a:custGeom>
                <a:avLst/>
                <a:gdLst>
                  <a:gd name="T0" fmla="+- 0 1573 1573"/>
                  <a:gd name="T1" fmla="*/ T0 w 4340"/>
                  <a:gd name="T2" fmla="+- 0 -3352 -3352"/>
                  <a:gd name="T3" fmla="*/ -3352 h 3320"/>
                  <a:gd name="T4" fmla="+- 0 5913 1573"/>
                  <a:gd name="T5" fmla="*/ T4 w 4340"/>
                  <a:gd name="T6" fmla="+- 0 -32 -3352"/>
                  <a:gd name="T7" fmla="*/ -32 h 3320"/>
                </a:gdLst>
                <a:ahLst/>
                <a:cxnLst>
                  <a:cxn ang="0">
                    <a:pos x="T1" y="T3"/>
                  </a:cxn>
                  <a:cxn ang="0">
                    <a:pos x="T5" y="T7"/>
                  </a:cxn>
                </a:cxnLst>
                <a:rect l="0" t="0" r="r" b="b"/>
                <a:pathLst>
                  <a:path w="4340" h="3320">
                    <a:moveTo>
                      <a:pt x="0" y="0"/>
                    </a:moveTo>
                    <a:lnTo>
                      <a:pt x="4340" y="332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2" name="Group 52"/>
            <p:cNvGrpSpPr>
              <a:grpSpLocks/>
            </p:cNvGrpSpPr>
            <p:nvPr/>
          </p:nvGrpSpPr>
          <p:grpSpPr bwMode="auto">
            <a:xfrm>
              <a:off x="1573" y="-3632"/>
              <a:ext cx="4720" cy="3600"/>
              <a:chOff x="1573" y="-3632"/>
              <a:chExt cx="4720" cy="3600"/>
            </a:xfrm>
          </p:grpSpPr>
          <p:sp>
            <p:nvSpPr>
              <p:cNvPr id="145" name="Freeform 53"/>
              <p:cNvSpPr>
                <a:spLocks/>
              </p:cNvSpPr>
              <p:nvPr/>
            </p:nvSpPr>
            <p:spPr bwMode="auto">
              <a:xfrm>
                <a:off x="1573" y="-3632"/>
                <a:ext cx="4720" cy="3600"/>
              </a:xfrm>
              <a:custGeom>
                <a:avLst/>
                <a:gdLst>
                  <a:gd name="T0" fmla="+- 0 1573 1573"/>
                  <a:gd name="T1" fmla="*/ T0 w 4720"/>
                  <a:gd name="T2" fmla="+- 0 -3632 -3632"/>
                  <a:gd name="T3" fmla="*/ -3632 h 3600"/>
                  <a:gd name="T4" fmla="+- 0 1573 1573"/>
                  <a:gd name="T5" fmla="*/ T4 w 4720"/>
                  <a:gd name="T6" fmla="+- 0 -32 -3632"/>
                  <a:gd name="T7" fmla="*/ -32 h 3600"/>
                  <a:gd name="T8" fmla="+- 0 6293 1573"/>
                  <a:gd name="T9" fmla="*/ T8 w 4720"/>
                  <a:gd name="T10" fmla="+- 0 -32 -3632"/>
                  <a:gd name="T11" fmla="*/ -32 h 3600"/>
                </a:gdLst>
                <a:ahLst/>
                <a:cxnLst>
                  <a:cxn ang="0">
                    <a:pos x="T1" y="T3"/>
                  </a:cxn>
                  <a:cxn ang="0">
                    <a:pos x="T5" y="T7"/>
                  </a:cxn>
                  <a:cxn ang="0">
                    <a:pos x="T9" y="T11"/>
                  </a:cxn>
                </a:cxnLst>
                <a:rect l="0" t="0" r="r" b="b"/>
                <a:pathLst>
                  <a:path w="4720" h="3600">
                    <a:moveTo>
                      <a:pt x="0" y="0"/>
                    </a:moveTo>
                    <a:lnTo>
                      <a:pt x="0" y="3600"/>
                    </a:lnTo>
                    <a:lnTo>
                      <a:pt x="4720" y="360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3" name="Group 54"/>
            <p:cNvGrpSpPr>
              <a:grpSpLocks/>
            </p:cNvGrpSpPr>
            <p:nvPr/>
          </p:nvGrpSpPr>
          <p:grpSpPr bwMode="auto">
            <a:xfrm>
              <a:off x="1574" y="-3352"/>
              <a:ext cx="120" cy="2"/>
              <a:chOff x="1574" y="-3352"/>
              <a:chExt cx="120" cy="2"/>
            </a:xfrm>
          </p:grpSpPr>
          <p:sp>
            <p:nvSpPr>
              <p:cNvPr id="144" name="Freeform 55"/>
              <p:cNvSpPr>
                <a:spLocks/>
              </p:cNvSpPr>
              <p:nvPr/>
            </p:nvSpPr>
            <p:spPr bwMode="auto">
              <a:xfrm>
                <a:off x="1574" y="-3352"/>
                <a:ext cx="120" cy="2"/>
              </a:xfrm>
              <a:custGeom>
                <a:avLst/>
                <a:gdLst>
                  <a:gd name="T0" fmla="+- 0 1574 1574"/>
                  <a:gd name="T1" fmla="*/ T0 w 120"/>
                  <a:gd name="T2" fmla="+- 0 1694 15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4" name="Group 56"/>
            <p:cNvGrpSpPr>
              <a:grpSpLocks/>
            </p:cNvGrpSpPr>
            <p:nvPr/>
          </p:nvGrpSpPr>
          <p:grpSpPr bwMode="auto">
            <a:xfrm>
              <a:off x="1574" y="-1139"/>
              <a:ext cx="120" cy="2"/>
              <a:chOff x="1574" y="-1139"/>
              <a:chExt cx="120" cy="2"/>
            </a:xfrm>
          </p:grpSpPr>
          <p:sp>
            <p:nvSpPr>
              <p:cNvPr id="143" name="Freeform 57"/>
              <p:cNvSpPr>
                <a:spLocks/>
              </p:cNvSpPr>
              <p:nvPr/>
            </p:nvSpPr>
            <p:spPr bwMode="auto">
              <a:xfrm>
                <a:off x="1574" y="-1139"/>
                <a:ext cx="120" cy="2"/>
              </a:xfrm>
              <a:custGeom>
                <a:avLst/>
                <a:gdLst>
                  <a:gd name="T0" fmla="+- 0 1574 1574"/>
                  <a:gd name="T1" fmla="*/ T0 w 120"/>
                  <a:gd name="T2" fmla="+- 0 1694 15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5" name="Group 58"/>
            <p:cNvGrpSpPr>
              <a:grpSpLocks/>
            </p:cNvGrpSpPr>
            <p:nvPr/>
          </p:nvGrpSpPr>
          <p:grpSpPr bwMode="auto">
            <a:xfrm>
              <a:off x="1574" y="-2245"/>
              <a:ext cx="120" cy="2"/>
              <a:chOff x="1574" y="-2245"/>
              <a:chExt cx="120" cy="2"/>
            </a:xfrm>
          </p:grpSpPr>
          <p:sp>
            <p:nvSpPr>
              <p:cNvPr id="142" name="Freeform 59"/>
              <p:cNvSpPr>
                <a:spLocks/>
              </p:cNvSpPr>
              <p:nvPr/>
            </p:nvSpPr>
            <p:spPr bwMode="auto">
              <a:xfrm>
                <a:off x="1574" y="-2245"/>
                <a:ext cx="120" cy="2"/>
              </a:xfrm>
              <a:custGeom>
                <a:avLst/>
                <a:gdLst>
                  <a:gd name="T0" fmla="+- 0 1574 1574"/>
                  <a:gd name="T1" fmla="*/ T0 w 120"/>
                  <a:gd name="T2" fmla="+- 0 1694 15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6" name="Group 60"/>
            <p:cNvGrpSpPr>
              <a:grpSpLocks/>
            </p:cNvGrpSpPr>
            <p:nvPr/>
          </p:nvGrpSpPr>
          <p:grpSpPr bwMode="auto">
            <a:xfrm>
              <a:off x="5912" y="-152"/>
              <a:ext cx="2" cy="120"/>
              <a:chOff x="5912" y="-152"/>
              <a:chExt cx="2" cy="120"/>
            </a:xfrm>
          </p:grpSpPr>
          <p:sp>
            <p:nvSpPr>
              <p:cNvPr id="141" name="Freeform 61"/>
              <p:cNvSpPr>
                <a:spLocks/>
              </p:cNvSpPr>
              <p:nvPr/>
            </p:nvSpPr>
            <p:spPr bwMode="auto">
              <a:xfrm>
                <a:off x="5912" y="-152"/>
                <a:ext cx="2" cy="120"/>
              </a:xfrm>
              <a:custGeom>
                <a:avLst/>
                <a:gdLst>
                  <a:gd name="T0" fmla="+- 0 -152 -152"/>
                  <a:gd name="T1" fmla="*/ -152 h 120"/>
                  <a:gd name="T2" fmla="+- 0 -32 -152"/>
                  <a:gd name="T3" fmla="*/ -3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7" name="Group 62"/>
            <p:cNvGrpSpPr>
              <a:grpSpLocks/>
            </p:cNvGrpSpPr>
            <p:nvPr/>
          </p:nvGrpSpPr>
          <p:grpSpPr bwMode="auto">
            <a:xfrm>
              <a:off x="5182" y="-112"/>
              <a:ext cx="2" cy="80"/>
              <a:chOff x="5182" y="-112"/>
              <a:chExt cx="2" cy="80"/>
            </a:xfrm>
          </p:grpSpPr>
          <p:sp>
            <p:nvSpPr>
              <p:cNvPr id="140" name="Freeform 63"/>
              <p:cNvSpPr>
                <a:spLocks/>
              </p:cNvSpPr>
              <p:nvPr/>
            </p:nvSpPr>
            <p:spPr bwMode="auto">
              <a:xfrm>
                <a:off x="5182" y="-112"/>
                <a:ext cx="2" cy="80"/>
              </a:xfrm>
              <a:custGeom>
                <a:avLst/>
                <a:gdLst>
                  <a:gd name="T0" fmla="+- 0 -112 -112"/>
                  <a:gd name="T1" fmla="*/ -112 h 80"/>
                  <a:gd name="T2" fmla="+- 0 -32 -112"/>
                  <a:gd name="T3" fmla="*/ -32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8" name="Group 64"/>
            <p:cNvGrpSpPr>
              <a:grpSpLocks/>
            </p:cNvGrpSpPr>
            <p:nvPr/>
          </p:nvGrpSpPr>
          <p:grpSpPr bwMode="auto">
            <a:xfrm>
              <a:off x="4452" y="-152"/>
              <a:ext cx="2" cy="120"/>
              <a:chOff x="4452" y="-152"/>
              <a:chExt cx="2" cy="120"/>
            </a:xfrm>
          </p:grpSpPr>
          <p:sp>
            <p:nvSpPr>
              <p:cNvPr id="139" name="Freeform 65"/>
              <p:cNvSpPr>
                <a:spLocks/>
              </p:cNvSpPr>
              <p:nvPr/>
            </p:nvSpPr>
            <p:spPr bwMode="auto">
              <a:xfrm>
                <a:off x="4452" y="-152"/>
                <a:ext cx="2" cy="120"/>
              </a:xfrm>
              <a:custGeom>
                <a:avLst/>
                <a:gdLst>
                  <a:gd name="T0" fmla="+- 0 -152 -152"/>
                  <a:gd name="T1" fmla="*/ -152 h 120"/>
                  <a:gd name="T2" fmla="+- 0 -32 -152"/>
                  <a:gd name="T3" fmla="*/ -3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9" name="Group 66"/>
            <p:cNvGrpSpPr>
              <a:grpSpLocks/>
            </p:cNvGrpSpPr>
            <p:nvPr/>
          </p:nvGrpSpPr>
          <p:grpSpPr bwMode="auto">
            <a:xfrm>
              <a:off x="3722" y="-112"/>
              <a:ext cx="2" cy="80"/>
              <a:chOff x="3722" y="-112"/>
              <a:chExt cx="2" cy="80"/>
            </a:xfrm>
          </p:grpSpPr>
          <p:sp>
            <p:nvSpPr>
              <p:cNvPr id="138" name="Freeform 67"/>
              <p:cNvSpPr>
                <a:spLocks/>
              </p:cNvSpPr>
              <p:nvPr/>
            </p:nvSpPr>
            <p:spPr bwMode="auto">
              <a:xfrm>
                <a:off x="3722" y="-112"/>
                <a:ext cx="2" cy="80"/>
              </a:xfrm>
              <a:custGeom>
                <a:avLst/>
                <a:gdLst>
                  <a:gd name="T0" fmla="+- 0 -112 -112"/>
                  <a:gd name="T1" fmla="*/ -112 h 80"/>
                  <a:gd name="T2" fmla="+- 0 -32 -112"/>
                  <a:gd name="T3" fmla="*/ -32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0" name="Group 68"/>
            <p:cNvGrpSpPr>
              <a:grpSpLocks/>
            </p:cNvGrpSpPr>
            <p:nvPr/>
          </p:nvGrpSpPr>
          <p:grpSpPr bwMode="auto">
            <a:xfrm>
              <a:off x="2993" y="-152"/>
              <a:ext cx="2" cy="120"/>
              <a:chOff x="2993" y="-152"/>
              <a:chExt cx="2" cy="120"/>
            </a:xfrm>
          </p:grpSpPr>
          <p:sp>
            <p:nvSpPr>
              <p:cNvPr id="137" name="Freeform 69"/>
              <p:cNvSpPr>
                <a:spLocks/>
              </p:cNvSpPr>
              <p:nvPr/>
            </p:nvSpPr>
            <p:spPr bwMode="auto">
              <a:xfrm>
                <a:off x="2993" y="-152"/>
                <a:ext cx="2" cy="120"/>
              </a:xfrm>
              <a:custGeom>
                <a:avLst/>
                <a:gdLst>
                  <a:gd name="T0" fmla="+- 0 -152 -152"/>
                  <a:gd name="T1" fmla="*/ -152 h 120"/>
                  <a:gd name="T2" fmla="+- 0 -32 -152"/>
                  <a:gd name="T3" fmla="*/ -3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1" name="Group 70"/>
            <p:cNvGrpSpPr>
              <a:grpSpLocks/>
            </p:cNvGrpSpPr>
            <p:nvPr/>
          </p:nvGrpSpPr>
          <p:grpSpPr bwMode="auto">
            <a:xfrm>
              <a:off x="2263" y="-112"/>
              <a:ext cx="2" cy="80"/>
              <a:chOff x="2263" y="-112"/>
              <a:chExt cx="2" cy="80"/>
            </a:xfrm>
          </p:grpSpPr>
          <p:sp>
            <p:nvSpPr>
              <p:cNvPr id="136" name="Freeform 71"/>
              <p:cNvSpPr>
                <a:spLocks/>
              </p:cNvSpPr>
              <p:nvPr/>
            </p:nvSpPr>
            <p:spPr bwMode="auto">
              <a:xfrm>
                <a:off x="2263" y="-112"/>
                <a:ext cx="2" cy="80"/>
              </a:xfrm>
              <a:custGeom>
                <a:avLst/>
                <a:gdLst>
                  <a:gd name="T0" fmla="+- 0 -112 -112"/>
                  <a:gd name="T1" fmla="*/ -112 h 80"/>
                  <a:gd name="T2" fmla="+- 0 -32 -112"/>
                  <a:gd name="T3" fmla="*/ -32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2" name="Group 72"/>
            <p:cNvGrpSpPr>
              <a:grpSpLocks/>
            </p:cNvGrpSpPr>
            <p:nvPr/>
          </p:nvGrpSpPr>
          <p:grpSpPr bwMode="auto">
            <a:xfrm>
              <a:off x="4500" y="-926"/>
              <a:ext cx="97" cy="76"/>
              <a:chOff x="4500" y="-926"/>
              <a:chExt cx="97" cy="76"/>
            </a:xfrm>
          </p:grpSpPr>
          <p:sp>
            <p:nvSpPr>
              <p:cNvPr id="135" name="Freeform 73"/>
              <p:cNvSpPr>
                <a:spLocks/>
              </p:cNvSpPr>
              <p:nvPr/>
            </p:nvSpPr>
            <p:spPr bwMode="auto">
              <a:xfrm>
                <a:off x="4500" y="-926"/>
                <a:ext cx="97" cy="76"/>
              </a:xfrm>
              <a:custGeom>
                <a:avLst/>
                <a:gdLst>
                  <a:gd name="T0" fmla="+- 0 4500 4500"/>
                  <a:gd name="T1" fmla="*/ T0 w 97"/>
                  <a:gd name="T2" fmla="+- 0 -926 -926"/>
                  <a:gd name="T3" fmla="*/ -926 h 76"/>
                  <a:gd name="T4" fmla="+- 0 4542 4500"/>
                  <a:gd name="T5" fmla="*/ T4 w 97"/>
                  <a:gd name="T6" fmla="+- 0 -881 -926"/>
                  <a:gd name="T7" fmla="*/ -881 h 76"/>
                  <a:gd name="T8" fmla="+- 0 4566 4500"/>
                  <a:gd name="T9" fmla="*/ T8 w 97"/>
                  <a:gd name="T10" fmla="+- 0 -850 -926"/>
                  <a:gd name="T11" fmla="*/ -850 h 76"/>
                  <a:gd name="T12" fmla="+- 0 4565 4500"/>
                  <a:gd name="T13" fmla="*/ T12 w 97"/>
                  <a:gd name="T14" fmla="+- 0 -859 -926"/>
                  <a:gd name="T15" fmla="*/ -859 h 76"/>
                  <a:gd name="T16" fmla="+- 0 4569 4500"/>
                  <a:gd name="T17" fmla="*/ T16 w 97"/>
                  <a:gd name="T18" fmla="+- 0 -872 -926"/>
                  <a:gd name="T19" fmla="*/ -872 h 76"/>
                  <a:gd name="T20" fmla="+- 0 4575 4500"/>
                  <a:gd name="T21" fmla="*/ T20 w 97"/>
                  <a:gd name="T22" fmla="+- 0 -880 -926"/>
                  <a:gd name="T23" fmla="*/ -880 h 76"/>
                  <a:gd name="T24" fmla="+- 0 4585 4500"/>
                  <a:gd name="T25" fmla="*/ T24 w 97"/>
                  <a:gd name="T26" fmla="+- 0 -897 -926"/>
                  <a:gd name="T27" fmla="*/ -897 h 76"/>
                  <a:gd name="T28" fmla="+- 0 4597 4500"/>
                  <a:gd name="T29" fmla="*/ T28 w 97"/>
                  <a:gd name="T30" fmla="+- 0 -901 -926"/>
                  <a:gd name="T31" fmla="*/ -901 h 76"/>
                  <a:gd name="T32" fmla="+- 0 4579 4500"/>
                  <a:gd name="T33" fmla="*/ T32 w 97"/>
                  <a:gd name="T34" fmla="+- 0 -904 -926"/>
                  <a:gd name="T35" fmla="*/ -904 h 76"/>
                  <a:gd name="T36" fmla="+- 0 4558 4500"/>
                  <a:gd name="T37" fmla="*/ T36 w 97"/>
                  <a:gd name="T38" fmla="+- 0 -909 -926"/>
                  <a:gd name="T39" fmla="*/ -909 h 76"/>
                  <a:gd name="T40" fmla="+- 0 4537 4500"/>
                  <a:gd name="T41" fmla="*/ T40 w 97"/>
                  <a:gd name="T42" fmla="+- 0 -915 -926"/>
                  <a:gd name="T43" fmla="*/ -915 h 76"/>
                  <a:gd name="T44" fmla="+- 0 4517 4500"/>
                  <a:gd name="T45" fmla="*/ T44 w 97"/>
                  <a:gd name="T46" fmla="+- 0 -921 -926"/>
                  <a:gd name="T47" fmla="*/ -921 h 76"/>
                  <a:gd name="T48" fmla="+- 0 4500 4500"/>
                  <a:gd name="T49" fmla="*/ T48 w 97"/>
                  <a:gd name="T50" fmla="+- 0 -926 -926"/>
                  <a:gd name="T51" fmla="*/ -926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7" h="76">
                    <a:moveTo>
                      <a:pt x="0" y="0"/>
                    </a:moveTo>
                    <a:lnTo>
                      <a:pt x="42" y="45"/>
                    </a:lnTo>
                    <a:lnTo>
                      <a:pt x="66" y="76"/>
                    </a:lnTo>
                    <a:lnTo>
                      <a:pt x="65" y="67"/>
                    </a:lnTo>
                    <a:lnTo>
                      <a:pt x="69" y="54"/>
                    </a:lnTo>
                    <a:lnTo>
                      <a:pt x="75" y="46"/>
                    </a:lnTo>
                    <a:lnTo>
                      <a:pt x="85" y="29"/>
                    </a:lnTo>
                    <a:lnTo>
                      <a:pt x="97" y="25"/>
                    </a:lnTo>
                    <a:lnTo>
                      <a:pt x="79" y="22"/>
                    </a:lnTo>
                    <a:lnTo>
                      <a:pt x="58" y="17"/>
                    </a:lnTo>
                    <a:lnTo>
                      <a:pt x="37" y="11"/>
                    </a:lnTo>
                    <a:lnTo>
                      <a:pt x="17" y="5"/>
                    </a:lnTo>
                    <a:lnTo>
                      <a:pt x="0"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23" name="Group 74"/>
            <p:cNvGrpSpPr>
              <a:grpSpLocks/>
            </p:cNvGrpSpPr>
            <p:nvPr/>
          </p:nvGrpSpPr>
          <p:grpSpPr bwMode="auto">
            <a:xfrm>
              <a:off x="4500" y="-926"/>
              <a:ext cx="97" cy="76"/>
              <a:chOff x="4500" y="-926"/>
              <a:chExt cx="97" cy="76"/>
            </a:xfrm>
          </p:grpSpPr>
          <p:sp>
            <p:nvSpPr>
              <p:cNvPr id="134" name="Freeform 75"/>
              <p:cNvSpPr>
                <a:spLocks/>
              </p:cNvSpPr>
              <p:nvPr/>
            </p:nvSpPr>
            <p:spPr bwMode="auto">
              <a:xfrm>
                <a:off x="4500" y="-926"/>
                <a:ext cx="97" cy="76"/>
              </a:xfrm>
              <a:custGeom>
                <a:avLst/>
                <a:gdLst>
                  <a:gd name="T0" fmla="+- 0 4575 4500"/>
                  <a:gd name="T1" fmla="*/ T0 w 97"/>
                  <a:gd name="T2" fmla="+- 0 -880 -926"/>
                  <a:gd name="T3" fmla="*/ -880 h 76"/>
                  <a:gd name="T4" fmla="+- 0 4569 4500"/>
                  <a:gd name="T5" fmla="*/ T4 w 97"/>
                  <a:gd name="T6" fmla="+- 0 -872 -926"/>
                  <a:gd name="T7" fmla="*/ -872 h 76"/>
                  <a:gd name="T8" fmla="+- 0 4565 4500"/>
                  <a:gd name="T9" fmla="*/ T8 w 97"/>
                  <a:gd name="T10" fmla="+- 0 -859 -926"/>
                  <a:gd name="T11" fmla="*/ -859 h 76"/>
                  <a:gd name="T12" fmla="+- 0 4566 4500"/>
                  <a:gd name="T13" fmla="*/ T12 w 97"/>
                  <a:gd name="T14" fmla="+- 0 -850 -926"/>
                  <a:gd name="T15" fmla="*/ -850 h 76"/>
                  <a:gd name="T16" fmla="+- 0 4555 4500"/>
                  <a:gd name="T17" fmla="*/ T16 w 97"/>
                  <a:gd name="T18" fmla="+- 0 -865 -926"/>
                  <a:gd name="T19" fmla="*/ -865 h 76"/>
                  <a:gd name="T20" fmla="+- 0 4542 4500"/>
                  <a:gd name="T21" fmla="*/ T20 w 97"/>
                  <a:gd name="T22" fmla="+- 0 -881 -926"/>
                  <a:gd name="T23" fmla="*/ -881 h 76"/>
                  <a:gd name="T24" fmla="+- 0 4529 4500"/>
                  <a:gd name="T25" fmla="*/ T24 w 97"/>
                  <a:gd name="T26" fmla="+- 0 -897 -926"/>
                  <a:gd name="T27" fmla="*/ -897 h 76"/>
                  <a:gd name="T28" fmla="+- 0 4514 4500"/>
                  <a:gd name="T29" fmla="*/ T28 w 97"/>
                  <a:gd name="T30" fmla="+- 0 -913 -926"/>
                  <a:gd name="T31" fmla="*/ -913 h 76"/>
                  <a:gd name="T32" fmla="+- 0 4500 4500"/>
                  <a:gd name="T33" fmla="*/ T32 w 97"/>
                  <a:gd name="T34" fmla="+- 0 -926 -926"/>
                  <a:gd name="T35" fmla="*/ -926 h 76"/>
                  <a:gd name="T36" fmla="+- 0 4517 4500"/>
                  <a:gd name="T37" fmla="*/ T36 w 97"/>
                  <a:gd name="T38" fmla="+- 0 -921 -926"/>
                  <a:gd name="T39" fmla="*/ -921 h 76"/>
                  <a:gd name="T40" fmla="+- 0 4537 4500"/>
                  <a:gd name="T41" fmla="*/ T40 w 97"/>
                  <a:gd name="T42" fmla="+- 0 -915 -926"/>
                  <a:gd name="T43" fmla="*/ -915 h 76"/>
                  <a:gd name="T44" fmla="+- 0 4558 4500"/>
                  <a:gd name="T45" fmla="*/ T44 w 97"/>
                  <a:gd name="T46" fmla="+- 0 -909 -926"/>
                  <a:gd name="T47" fmla="*/ -909 h 76"/>
                  <a:gd name="T48" fmla="+- 0 4579 4500"/>
                  <a:gd name="T49" fmla="*/ T48 w 97"/>
                  <a:gd name="T50" fmla="+- 0 -904 -926"/>
                  <a:gd name="T51" fmla="*/ -904 h 76"/>
                  <a:gd name="T52" fmla="+- 0 4597 4500"/>
                  <a:gd name="T53" fmla="*/ T52 w 97"/>
                  <a:gd name="T54" fmla="+- 0 -901 -926"/>
                  <a:gd name="T55" fmla="*/ -901 h 76"/>
                  <a:gd name="T56" fmla="+- 0 4585 4500"/>
                  <a:gd name="T57" fmla="*/ T56 w 97"/>
                  <a:gd name="T58" fmla="+- 0 -897 -926"/>
                  <a:gd name="T59" fmla="*/ -897 h 76"/>
                  <a:gd name="T60" fmla="+- 0 4575 4500"/>
                  <a:gd name="T61" fmla="*/ T60 w 97"/>
                  <a:gd name="T62" fmla="+- 0 -880 -926"/>
                  <a:gd name="T63" fmla="*/ -880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7" h="76">
                    <a:moveTo>
                      <a:pt x="75" y="46"/>
                    </a:moveTo>
                    <a:lnTo>
                      <a:pt x="69" y="54"/>
                    </a:lnTo>
                    <a:lnTo>
                      <a:pt x="65" y="67"/>
                    </a:lnTo>
                    <a:lnTo>
                      <a:pt x="66" y="76"/>
                    </a:lnTo>
                    <a:lnTo>
                      <a:pt x="55" y="61"/>
                    </a:lnTo>
                    <a:lnTo>
                      <a:pt x="42" y="45"/>
                    </a:lnTo>
                    <a:lnTo>
                      <a:pt x="29" y="29"/>
                    </a:lnTo>
                    <a:lnTo>
                      <a:pt x="14" y="13"/>
                    </a:lnTo>
                    <a:lnTo>
                      <a:pt x="0" y="0"/>
                    </a:lnTo>
                    <a:lnTo>
                      <a:pt x="17" y="5"/>
                    </a:lnTo>
                    <a:lnTo>
                      <a:pt x="37" y="11"/>
                    </a:lnTo>
                    <a:lnTo>
                      <a:pt x="58" y="17"/>
                    </a:lnTo>
                    <a:lnTo>
                      <a:pt x="79" y="22"/>
                    </a:lnTo>
                    <a:lnTo>
                      <a:pt x="97" y="25"/>
                    </a:lnTo>
                    <a:lnTo>
                      <a:pt x="85" y="29"/>
                    </a:lnTo>
                    <a:lnTo>
                      <a:pt x="75" y="46"/>
                    </a:lnTo>
                    <a:close/>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4" name="Group 76"/>
            <p:cNvGrpSpPr>
              <a:grpSpLocks/>
            </p:cNvGrpSpPr>
            <p:nvPr/>
          </p:nvGrpSpPr>
          <p:grpSpPr bwMode="auto">
            <a:xfrm>
              <a:off x="4574" y="-880"/>
              <a:ext cx="1338" cy="848"/>
              <a:chOff x="4574" y="-880"/>
              <a:chExt cx="1338" cy="848"/>
            </a:xfrm>
          </p:grpSpPr>
          <p:sp>
            <p:nvSpPr>
              <p:cNvPr id="133" name="Freeform 77"/>
              <p:cNvSpPr>
                <a:spLocks/>
              </p:cNvSpPr>
              <p:nvPr/>
            </p:nvSpPr>
            <p:spPr bwMode="auto">
              <a:xfrm>
                <a:off x="4574" y="-880"/>
                <a:ext cx="1338" cy="848"/>
              </a:xfrm>
              <a:custGeom>
                <a:avLst/>
                <a:gdLst>
                  <a:gd name="T0" fmla="+- 0 4574 4574"/>
                  <a:gd name="T1" fmla="*/ T0 w 1338"/>
                  <a:gd name="T2" fmla="+- 0 -880 -880"/>
                  <a:gd name="T3" fmla="*/ -880 h 848"/>
                  <a:gd name="T4" fmla="+- 0 5912 4574"/>
                  <a:gd name="T5" fmla="*/ T4 w 1338"/>
                  <a:gd name="T6" fmla="+- 0 -32 -880"/>
                  <a:gd name="T7" fmla="*/ -32 h 848"/>
                </a:gdLst>
                <a:ahLst/>
                <a:cxnLst>
                  <a:cxn ang="0">
                    <a:pos x="T1" y="T3"/>
                  </a:cxn>
                  <a:cxn ang="0">
                    <a:pos x="T5" y="T7"/>
                  </a:cxn>
                </a:cxnLst>
                <a:rect l="0" t="0" r="r" b="b"/>
                <a:pathLst>
                  <a:path w="1338" h="848">
                    <a:moveTo>
                      <a:pt x="0" y="0"/>
                    </a:moveTo>
                    <a:lnTo>
                      <a:pt x="1338" y="848"/>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5" name="Group 78"/>
            <p:cNvGrpSpPr>
              <a:grpSpLocks/>
            </p:cNvGrpSpPr>
            <p:nvPr/>
          </p:nvGrpSpPr>
          <p:grpSpPr bwMode="auto">
            <a:xfrm>
              <a:off x="4428" y="-980"/>
              <a:ext cx="49" cy="49"/>
              <a:chOff x="4428" y="-980"/>
              <a:chExt cx="49" cy="49"/>
            </a:xfrm>
          </p:grpSpPr>
          <p:sp>
            <p:nvSpPr>
              <p:cNvPr id="132" name="Freeform 79"/>
              <p:cNvSpPr>
                <a:spLocks/>
              </p:cNvSpPr>
              <p:nvPr/>
            </p:nvSpPr>
            <p:spPr bwMode="auto">
              <a:xfrm>
                <a:off x="4428" y="-980"/>
                <a:ext cx="49" cy="49"/>
              </a:xfrm>
              <a:custGeom>
                <a:avLst/>
                <a:gdLst>
                  <a:gd name="T0" fmla="+- 0 4466 4428"/>
                  <a:gd name="T1" fmla="*/ T0 w 49"/>
                  <a:gd name="T2" fmla="+- 0 -980 -980"/>
                  <a:gd name="T3" fmla="*/ -980 h 49"/>
                  <a:gd name="T4" fmla="+- 0 4439 4428"/>
                  <a:gd name="T5" fmla="*/ T4 w 49"/>
                  <a:gd name="T6" fmla="+- 0 -980 -980"/>
                  <a:gd name="T7" fmla="*/ -980 h 49"/>
                  <a:gd name="T8" fmla="+- 0 4428 4428"/>
                  <a:gd name="T9" fmla="*/ T8 w 49"/>
                  <a:gd name="T10" fmla="+- 0 -969 -980"/>
                  <a:gd name="T11" fmla="*/ -969 h 49"/>
                  <a:gd name="T12" fmla="+- 0 4428 4428"/>
                  <a:gd name="T13" fmla="*/ T12 w 49"/>
                  <a:gd name="T14" fmla="+- 0 -942 -980"/>
                  <a:gd name="T15" fmla="*/ -942 h 49"/>
                  <a:gd name="T16" fmla="+- 0 4439 4428"/>
                  <a:gd name="T17" fmla="*/ T16 w 49"/>
                  <a:gd name="T18" fmla="+- 0 -931 -980"/>
                  <a:gd name="T19" fmla="*/ -931 h 49"/>
                  <a:gd name="T20" fmla="+- 0 4466 4428"/>
                  <a:gd name="T21" fmla="*/ T20 w 49"/>
                  <a:gd name="T22" fmla="+- 0 -931 -980"/>
                  <a:gd name="T23" fmla="*/ -931 h 49"/>
                  <a:gd name="T24" fmla="+- 0 4477 4428"/>
                  <a:gd name="T25" fmla="*/ T24 w 49"/>
                  <a:gd name="T26" fmla="+- 0 -942 -980"/>
                  <a:gd name="T27" fmla="*/ -942 h 49"/>
                  <a:gd name="T28" fmla="+- 0 4477 4428"/>
                  <a:gd name="T29" fmla="*/ T28 w 49"/>
                  <a:gd name="T30" fmla="+- 0 -969 -980"/>
                  <a:gd name="T31" fmla="*/ -969 h 49"/>
                  <a:gd name="T32" fmla="+- 0 4466 4428"/>
                  <a:gd name="T33" fmla="*/ T32 w 49"/>
                  <a:gd name="T34" fmla="+- 0 -980 -980"/>
                  <a:gd name="T35" fmla="*/ -980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26" name="Group 80"/>
            <p:cNvGrpSpPr>
              <a:grpSpLocks/>
            </p:cNvGrpSpPr>
            <p:nvPr/>
          </p:nvGrpSpPr>
          <p:grpSpPr bwMode="auto">
            <a:xfrm>
              <a:off x="4428" y="-980"/>
              <a:ext cx="49" cy="49"/>
              <a:chOff x="4428" y="-980"/>
              <a:chExt cx="49" cy="49"/>
            </a:xfrm>
          </p:grpSpPr>
          <p:sp>
            <p:nvSpPr>
              <p:cNvPr id="131" name="Freeform 81"/>
              <p:cNvSpPr>
                <a:spLocks/>
              </p:cNvSpPr>
              <p:nvPr/>
            </p:nvSpPr>
            <p:spPr bwMode="auto">
              <a:xfrm>
                <a:off x="4428" y="-980"/>
                <a:ext cx="49" cy="49"/>
              </a:xfrm>
              <a:custGeom>
                <a:avLst/>
                <a:gdLst>
                  <a:gd name="T0" fmla="+- 0 4453 4428"/>
                  <a:gd name="T1" fmla="*/ T0 w 49"/>
                  <a:gd name="T2" fmla="+- 0 -931 -980"/>
                  <a:gd name="T3" fmla="*/ -931 h 49"/>
                  <a:gd name="T4" fmla="+- 0 4466 4428"/>
                  <a:gd name="T5" fmla="*/ T4 w 49"/>
                  <a:gd name="T6" fmla="+- 0 -931 -980"/>
                  <a:gd name="T7" fmla="*/ -931 h 49"/>
                  <a:gd name="T8" fmla="+- 0 4477 4428"/>
                  <a:gd name="T9" fmla="*/ T8 w 49"/>
                  <a:gd name="T10" fmla="+- 0 -942 -980"/>
                  <a:gd name="T11" fmla="*/ -942 h 49"/>
                  <a:gd name="T12" fmla="+- 0 4477 4428"/>
                  <a:gd name="T13" fmla="*/ T12 w 49"/>
                  <a:gd name="T14" fmla="+- 0 -956 -980"/>
                  <a:gd name="T15" fmla="*/ -956 h 49"/>
                  <a:gd name="T16" fmla="+- 0 4477 4428"/>
                  <a:gd name="T17" fmla="*/ T16 w 49"/>
                  <a:gd name="T18" fmla="+- 0 -969 -980"/>
                  <a:gd name="T19" fmla="*/ -969 h 49"/>
                  <a:gd name="T20" fmla="+- 0 4466 4428"/>
                  <a:gd name="T21" fmla="*/ T20 w 49"/>
                  <a:gd name="T22" fmla="+- 0 -980 -980"/>
                  <a:gd name="T23" fmla="*/ -980 h 49"/>
                  <a:gd name="T24" fmla="+- 0 4453 4428"/>
                  <a:gd name="T25" fmla="*/ T24 w 49"/>
                  <a:gd name="T26" fmla="+- 0 -980 -980"/>
                  <a:gd name="T27" fmla="*/ -980 h 49"/>
                  <a:gd name="T28" fmla="+- 0 4439 4428"/>
                  <a:gd name="T29" fmla="*/ T28 w 49"/>
                  <a:gd name="T30" fmla="+- 0 -980 -980"/>
                  <a:gd name="T31" fmla="*/ -980 h 49"/>
                  <a:gd name="T32" fmla="+- 0 4428 4428"/>
                  <a:gd name="T33" fmla="*/ T32 w 49"/>
                  <a:gd name="T34" fmla="+- 0 -969 -980"/>
                  <a:gd name="T35" fmla="*/ -969 h 49"/>
                  <a:gd name="T36" fmla="+- 0 4428 4428"/>
                  <a:gd name="T37" fmla="*/ T36 w 49"/>
                  <a:gd name="T38" fmla="+- 0 -956 -980"/>
                  <a:gd name="T39" fmla="*/ -956 h 49"/>
                  <a:gd name="T40" fmla="+- 0 4428 4428"/>
                  <a:gd name="T41" fmla="*/ T40 w 49"/>
                  <a:gd name="T42" fmla="+- 0 -942 -980"/>
                  <a:gd name="T43" fmla="*/ -942 h 49"/>
                  <a:gd name="T44" fmla="+- 0 4439 4428"/>
                  <a:gd name="T45" fmla="*/ T44 w 49"/>
                  <a:gd name="T46" fmla="+- 0 -931 -980"/>
                  <a:gd name="T47" fmla="*/ -931 h 49"/>
                  <a:gd name="T48" fmla="+- 0 4453 4428"/>
                  <a:gd name="T49" fmla="*/ T48 w 49"/>
                  <a:gd name="T50" fmla="+- 0 -931 -980"/>
                  <a:gd name="T51" fmla="*/ -931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49"/>
                    </a:moveTo>
                    <a:lnTo>
                      <a:pt x="38" y="49"/>
                    </a:lnTo>
                    <a:lnTo>
                      <a:pt x="49" y="38"/>
                    </a:lnTo>
                    <a:lnTo>
                      <a:pt x="49" y="24"/>
                    </a:lnTo>
                    <a:lnTo>
                      <a:pt x="49" y="11"/>
                    </a:lnTo>
                    <a:lnTo>
                      <a:pt x="38"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7" name="Group 82"/>
            <p:cNvGrpSpPr>
              <a:grpSpLocks/>
            </p:cNvGrpSpPr>
            <p:nvPr/>
          </p:nvGrpSpPr>
          <p:grpSpPr bwMode="auto">
            <a:xfrm>
              <a:off x="4785" y="-951"/>
              <a:ext cx="450" cy="195"/>
              <a:chOff x="4785" y="-951"/>
              <a:chExt cx="450" cy="195"/>
            </a:xfrm>
          </p:grpSpPr>
          <p:sp>
            <p:nvSpPr>
              <p:cNvPr id="130" name="Freeform 83"/>
              <p:cNvSpPr>
                <a:spLocks/>
              </p:cNvSpPr>
              <p:nvPr/>
            </p:nvSpPr>
            <p:spPr bwMode="auto">
              <a:xfrm>
                <a:off x="4785" y="-951"/>
                <a:ext cx="450" cy="195"/>
              </a:xfrm>
              <a:custGeom>
                <a:avLst/>
                <a:gdLst>
                  <a:gd name="T0" fmla="+- 0 4785 4785"/>
                  <a:gd name="T1" fmla="*/ T0 w 450"/>
                  <a:gd name="T2" fmla="+- 0 -756 -951"/>
                  <a:gd name="T3" fmla="*/ -756 h 195"/>
                  <a:gd name="T4" fmla="+- 0 5235 4785"/>
                  <a:gd name="T5" fmla="*/ T4 w 450"/>
                  <a:gd name="T6" fmla="+- 0 -951 -951"/>
                  <a:gd name="T7" fmla="*/ -951 h 195"/>
                </a:gdLst>
                <a:ahLst/>
                <a:cxnLst>
                  <a:cxn ang="0">
                    <a:pos x="T1" y="T3"/>
                  </a:cxn>
                  <a:cxn ang="0">
                    <a:pos x="T5" y="T7"/>
                  </a:cxn>
                </a:cxnLst>
                <a:rect l="0" t="0" r="r" b="b"/>
                <a:pathLst>
                  <a:path w="450" h="195">
                    <a:moveTo>
                      <a:pt x="0" y="195"/>
                    </a:moveTo>
                    <a:lnTo>
                      <a:pt x="450" y="0"/>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8" name="Group 84"/>
            <p:cNvGrpSpPr>
              <a:grpSpLocks/>
            </p:cNvGrpSpPr>
            <p:nvPr/>
          </p:nvGrpSpPr>
          <p:grpSpPr bwMode="auto">
            <a:xfrm>
              <a:off x="3311" y="-1171"/>
              <a:ext cx="245" cy="2"/>
              <a:chOff x="3311" y="-1171"/>
              <a:chExt cx="245" cy="2"/>
            </a:xfrm>
          </p:grpSpPr>
          <p:sp>
            <p:nvSpPr>
              <p:cNvPr id="129" name="Freeform 85"/>
              <p:cNvSpPr>
                <a:spLocks/>
              </p:cNvSpPr>
              <p:nvPr/>
            </p:nvSpPr>
            <p:spPr bwMode="auto">
              <a:xfrm>
                <a:off x="3311" y="-1171"/>
                <a:ext cx="245" cy="2"/>
              </a:xfrm>
              <a:custGeom>
                <a:avLst/>
                <a:gdLst>
                  <a:gd name="T0" fmla="+- 0 3311 3311"/>
                  <a:gd name="T1" fmla="*/ T0 w 245"/>
                  <a:gd name="T2" fmla="+- 0 3556 3311"/>
                  <a:gd name="T3" fmla="*/ T2 w 245"/>
                </a:gdLst>
                <a:ahLst/>
                <a:cxnLst>
                  <a:cxn ang="0">
                    <a:pos x="T1" y="0"/>
                  </a:cxn>
                  <a:cxn ang="0">
                    <a:pos x="T3" y="0"/>
                  </a:cxn>
                </a:cxnLst>
                <a:rect l="0" t="0" r="r" b="b"/>
                <a:pathLst>
                  <a:path w="245">
                    <a:moveTo>
                      <a:pt x="0" y="0"/>
                    </a:moveTo>
                    <a:lnTo>
                      <a:pt x="245" y="0"/>
                    </a:lnTo>
                  </a:path>
                </a:pathLst>
              </a:custGeom>
              <a:noFill/>
              <a:ln w="5397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grpSp>
        <p:nvGrpSpPr>
          <p:cNvPr id="150" name="Group 86"/>
          <p:cNvGrpSpPr>
            <a:grpSpLocks/>
          </p:cNvGrpSpPr>
          <p:nvPr/>
        </p:nvGrpSpPr>
        <p:grpSpPr bwMode="auto">
          <a:xfrm>
            <a:off x="8848134" y="3037492"/>
            <a:ext cx="2763231" cy="3047491"/>
            <a:chOff x="7408" y="-1275"/>
            <a:chExt cx="2510" cy="3605"/>
          </a:xfrm>
        </p:grpSpPr>
        <p:grpSp>
          <p:nvGrpSpPr>
            <p:cNvPr id="151" name="Group 87"/>
            <p:cNvGrpSpPr>
              <a:grpSpLocks/>
            </p:cNvGrpSpPr>
            <p:nvPr/>
          </p:nvGrpSpPr>
          <p:grpSpPr bwMode="auto">
            <a:xfrm>
              <a:off x="7408" y="1220"/>
              <a:ext cx="2140" cy="1105"/>
              <a:chOff x="7408" y="1220"/>
              <a:chExt cx="2140" cy="1105"/>
            </a:xfrm>
          </p:grpSpPr>
          <p:sp>
            <p:nvSpPr>
              <p:cNvPr id="184" name="Freeform 88"/>
              <p:cNvSpPr>
                <a:spLocks/>
              </p:cNvSpPr>
              <p:nvPr/>
            </p:nvSpPr>
            <p:spPr bwMode="auto">
              <a:xfrm>
                <a:off x="7408" y="1220"/>
                <a:ext cx="2140" cy="1105"/>
              </a:xfrm>
              <a:custGeom>
                <a:avLst/>
                <a:gdLst>
                  <a:gd name="T0" fmla="+- 0 7408 7408"/>
                  <a:gd name="T1" fmla="*/ T0 w 2140"/>
                  <a:gd name="T2" fmla="+- 0 1220 1220"/>
                  <a:gd name="T3" fmla="*/ 1220 h 1105"/>
                  <a:gd name="T4" fmla="+- 0 8828 7408"/>
                  <a:gd name="T5" fmla="*/ T4 w 2140"/>
                  <a:gd name="T6" fmla="+- 0 2325 1220"/>
                  <a:gd name="T7" fmla="*/ 2325 h 1105"/>
                  <a:gd name="T8" fmla="+- 0 9548 7408"/>
                  <a:gd name="T9" fmla="*/ T8 w 2140"/>
                  <a:gd name="T10" fmla="+- 0 2325 1220"/>
                  <a:gd name="T11" fmla="*/ 2325 h 1105"/>
                  <a:gd name="T12" fmla="+- 0 7408 7408"/>
                  <a:gd name="T13" fmla="*/ T12 w 2140"/>
                  <a:gd name="T14" fmla="+- 0 1220 1220"/>
                  <a:gd name="T15" fmla="*/ 1220 h 1105"/>
                </a:gdLst>
                <a:ahLst/>
                <a:cxnLst>
                  <a:cxn ang="0">
                    <a:pos x="T1" y="T3"/>
                  </a:cxn>
                  <a:cxn ang="0">
                    <a:pos x="T5" y="T7"/>
                  </a:cxn>
                  <a:cxn ang="0">
                    <a:pos x="T9" y="T11"/>
                  </a:cxn>
                  <a:cxn ang="0">
                    <a:pos x="T13" y="T15"/>
                  </a:cxn>
                </a:cxnLst>
                <a:rect l="0" t="0" r="r" b="b"/>
                <a:pathLst>
                  <a:path w="2140" h="1105">
                    <a:moveTo>
                      <a:pt x="0" y="0"/>
                    </a:moveTo>
                    <a:lnTo>
                      <a:pt x="1420" y="1105"/>
                    </a:lnTo>
                    <a:lnTo>
                      <a:pt x="2140" y="1105"/>
                    </a:lnTo>
                    <a:lnTo>
                      <a:pt x="0" y="0"/>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52" name="Group 89"/>
            <p:cNvGrpSpPr>
              <a:grpSpLocks/>
            </p:cNvGrpSpPr>
            <p:nvPr/>
          </p:nvGrpSpPr>
          <p:grpSpPr bwMode="auto">
            <a:xfrm>
              <a:off x="7408" y="1220"/>
              <a:ext cx="1420" cy="1105"/>
              <a:chOff x="7408" y="1220"/>
              <a:chExt cx="1420" cy="1105"/>
            </a:xfrm>
          </p:grpSpPr>
          <p:sp>
            <p:nvSpPr>
              <p:cNvPr id="183" name="Freeform 90"/>
              <p:cNvSpPr>
                <a:spLocks/>
              </p:cNvSpPr>
              <p:nvPr/>
            </p:nvSpPr>
            <p:spPr bwMode="auto">
              <a:xfrm>
                <a:off x="7408" y="1220"/>
                <a:ext cx="1420" cy="1105"/>
              </a:xfrm>
              <a:custGeom>
                <a:avLst/>
                <a:gdLst>
                  <a:gd name="T0" fmla="+- 0 7408 7408"/>
                  <a:gd name="T1" fmla="*/ T0 w 1420"/>
                  <a:gd name="T2" fmla="+- 0 1220 1220"/>
                  <a:gd name="T3" fmla="*/ 1220 h 1105"/>
                  <a:gd name="T4" fmla="+- 0 8828 7408"/>
                  <a:gd name="T5" fmla="*/ T4 w 1420"/>
                  <a:gd name="T6" fmla="+- 0 2325 1220"/>
                  <a:gd name="T7" fmla="*/ 2325 h 1105"/>
                </a:gdLst>
                <a:ahLst/>
                <a:cxnLst>
                  <a:cxn ang="0">
                    <a:pos x="T1" y="T3"/>
                  </a:cxn>
                  <a:cxn ang="0">
                    <a:pos x="T5" y="T7"/>
                  </a:cxn>
                </a:cxnLst>
                <a:rect l="0" t="0" r="r" b="b"/>
                <a:pathLst>
                  <a:path w="1420" h="1105">
                    <a:moveTo>
                      <a:pt x="0" y="0"/>
                    </a:moveTo>
                    <a:lnTo>
                      <a:pt x="1420" y="1105"/>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3" name="Group 91"/>
            <p:cNvGrpSpPr>
              <a:grpSpLocks/>
            </p:cNvGrpSpPr>
            <p:nvPr/>
          </p:nvGrpSpPr>
          <p:grpSpPr bwMode="auto">
            <a:xfrm>
              <a:off x="7408" y="1220"/>
              <a:ext cx="2150" cy="1110"/>
              <a:chOff x="7408" y="1220"/>
              <a:chExt cx="2150" cy="1110"/>
            </a:xfrm>
          </p:grpSpPr>
          <p:sp>
            <p:nvSpPr>
              <p:cNvPr id="182" name="Freeform 92"/>
              <p:cNvSpPr>
                <a:spLocks/>
              </p:cNvSpPr>
              <p:nvPr/>
            </p:nvSpPr>
            <p:spPr bwMode="auto">
              <a:xfrm>
                <a:off x="7408" y="1220"/>
                <a:ext cx="2150" cy="1110"/>
              </a:xfrm>
              <a:custGeom>
                <a:avLst/>
                <a:gdLst>
                  <a:gd name="T0" fmla="+- 0 7408 7408"/>
                  <a:gd name="T1" fmla="*/ T0 w 2150"/>
                  <a:gd name="T2" fmla="+- 0 1220 1220"/>
                  <a:gd name="T3" fmla="*/ 1220 h 1110"/>
                  <a:gd name="T4" fmla="+- 0 9558 7408"/>
                  <a:gd name="T5" fmla="*/ T4 w 2150"/>
                  <a:gd name="T6" fmla="+- 0 2330 1220"/>
                  <a:gd name="T7" fmla="*/ 2330 h 1110"/>
                </a:gdLst>
                <a:ahLst/>
                <a:cxnLst>
                  <a:cxn ang="0">
                    <a:pos x="T1" y="T3"/>
                  </a:cxn>
                  <a:cxn ang="0">
                    <a:pos x="T5" y="T7"/>
                  </a:cxn>
                </a:cxnLst>
                <a:rect l="0" t="0" r="r" b="b"/>
                <a:pathLst>
                  <a:path w="2150" h="1110">
                    <a:moveTo>
                      <a:pt x="0" y="0"/>
                    </a:moveTo>
                    <a:lnTo>
                      <a:pt x="2150" y="111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4" name="Group 93"/>
            <p:cNvGrpSpPr>
              <a:grpSpLocks/>
            </p:cNvGrpSpPr>
            <p:nvPr/>
          </p:nvGrpSpPr>
          <p:grpSpPr bwMode="auto">
            <a:xfrm>
              <a:off x="8663" y="1986"/>
              <a:ext cx="97" cy="76"/>
              <a:chOff x="8663" y="1986"/>
              <a:chExt cx="97" cy="76"/>
            </a:xfrm>
          </p:grpSpPr>
          <p:sp>
            <p:nvSpPr>
              <p:cNvPr id="181" name="Freeform 94"/>
              <p:cNvSpPr>
                <a:spLocks/>
              </p:cNvSpPr>
              <p:nvPr/>
            </p:nvSpPr>
            <p:spPr bwMode="auto">
              <a:xfrm>
                <a:off x="8663" y="1986"/>
                <a:ext cx="97" cy="76"/>
              </a:xfrm>
              <a:custGeom>
                <a:avLst/>
                <a:gdLst>
                  <a:gd name="T0" fmla="+- 0 8694 8663"/>
                  <a:gd name="T1" fmla="*/ T0 w 97"/>
                  <a:gd name="T2" fmla="+- 0 1986 1986"/>
                  <a:gd name="T3" fmla="*/ 1986 h 76"/>
                  <a:gd name="T4" fmla="+- 0 8695 8663"/>
                  <a:gd name="T5" fmla="*/ T4 w 97"/>
                  <a:gd name="T6" fmla="+- 0 1995 1986"/>
                  <a:gd name="T7" fmla="*/ 1995 h 76"/>
                  <a:gd name="T8" fmla="+- 0 8691 8663"/>
                  <a:gd name="T9" fmla="*/ T8 w 97"/>
                  <a:gd name="T10" fmla="+- 0 2008 1986"/>
                  <a:gd name="T11" fmla="*/ 2008 h 76"/>
                  <a:gd name="T12" fmla="+- 0 8685 8663"/>
                  <a:gd name="T13" fmla="*/ T12 w 97"/>
                  <a:gd name="T14" fmla="+- 0 2016 1986"/>
                  <a:gd name="T15" fmla="*/ 2016 h 76"/>
                  <a:gd name="T16" fmla="+- 0 8675 8663"/>
                  <a:gd name="T17" fmla="*/ T16 w 97"/>
                  <a:gd name="T18" fmla="+- 0 2033 1986"/>
                  <a:gd name="T19" fmla="*/ 2033 h 76"/>
                  <a:gd name="T20" fmla="+- 0 8663 8663"/>
                  <a:gd name="T21" fmla="*/ T20 w 97"/>
                  <a:gd name="T22" fmla="+- 0 2037 1986"/>
                  <a:gd name="T23" fmla="*/ 2037 h 76"/>
                  <a:gd name="T24" fmla="+- 0 8681 8663"/>
                  <a:gd name="T25" fmla="*/ T24 w 97"/>
                  <a:gd name="T26" fmla="+- 0 2041 1986"/>
                  <a:gd name="T27" fmla="*/ 2041 h 76"/>
                  <a:gd name="T28" fmla="+- 0 8702 8663"/>
                  <a:gd name="T29" fmla="*/ T28 w 97"/>
                  <a:gd name="T30" fmla="+- 0 2046 1986"/>
                  <a:gd name="T31" fmla="*/ 2046 h 76"/>
                  <a:gd name="T32" fmla="+- 0 8723 8663"/>
                  <a:gd name="T33" fmla="*/ T32 w 97"/>
                  <a:gd name="T34" fmla="+- 0 2051 1986"/>
                  <a:gd name="T35" fmla="*/ 2051 h 76"/>
                  <a:gd name="T36" fmla="+- 0 8743 8663"/>
                  <a:gd name="T37" fmla="*/ T36 w 97"/>
                  <a:gd name="T38" fmla="+- 0 2057 1986"/>
                  <a:gd name="T39" fmla="*/ 2057 h 76"/>
                  <a:gd name="T40" fmla="+- 0 8760 8663"/>
                  <a:gd name="T41" fmla="*/ T40 w 97"/>
                  <a:gd name="T42" fmla="+- 0 2062 1986"/>
                  <a:gd name="T43" fmla="*/ 2062 h 76"/>
                  <a:gd name="T44" fmla="+- 0 8746 8663"/>
                  <a:gd name="T45" fmla="*/ T44 w 97"/>
                  <a:gd name="T46" fmla="+- 0 2049 1986"/>
                  <a:gd name="T47" fmla="*/ 2049 h 76"/>
                  <a:gd name="T48" fmla="+- 0 8732 8663"/>
                  <a:gd name="T49" fmla="*/ T48 w 97"/>
                  <a:gd name="T50" fmla="+- 0 2034 1986"/>
                  <a:gd name="T51" fmla="*/ 2034 h 76"/>
                  <a:gd name="T52" fmla="+- 0 8718 8663"/>
                  <a:gd name="T53" fmla="*/ T52 w 97"/>
                  <a:gd name="T54" fmla="+- 0 2017 1986"/>
                  <a:gd name="T55" fmla="*/ 2017 h 76"/>
                  <a:gd name="T56" fmla="+- 0 8705 8663"/>
                  <a:gd name="T57" fmla="*/ T56 w 97"/>
                  <a:gd name="T58" fmla="+- 0 2001 1986"/>
                  <a:gd name="T59" fmla="*/ 2001 h 76"/>
                  <a:gd name="T60" fmla="+- 0 8694 8663"/>
                  <a:gd name="T61" fmla="*/ T60 w 97"/>
                  <a:gd name="T62" fmla="+- 0 1986 1986"/>
                  <a:gd name="T63" fmla="*/ 1986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7" h="76">
                    <a:moveTo>
                      <a:pt x="31" y="0"/>
                    </a:moveTo>
                    <a:lnTo>
                      <a:pt x="32" y="9"/>
                    </a:lnTo>
                    <a:lnTo>
                      <a:pt x="28" y="22"/>
                    </a:lnTo>
                    <a:lnTo>
                      <a:pt x="22" y="30"/>
                    </a:lnTo>
                    <a:lnTo>
                      <a:pt x="12" y="47"/>
                    </a:lnTo>
                    <a:lnTo>
                      <a:pt x="0" y="51"/>
                    </a:lnTo>
                    <a:lnTo>
                      <a:pt x="18" y="55"/>
                    </a:lnTo>
                    <a:lnTo>
                      <a:pt x="39" y="60"/>
                    </a:lnTo>
                    <a:lnTo>
                      <a:pt x="60" y="65"/>
                    </a:lnTo>
                    <a:lnTo>
                      <a:pt x="80" y="71"/>
                    </a:lnTo>
                    <a:lnTo>
                      <a:pt x="97" y="76"/>
                    </a:lnTo>
                    <a:lnTo>
                      <a:pt x="83" y="63"/>
                    </a:lnTo>
                    <a:lnTo>
                      <a:pt x="69" y="48"/>
                    </a:lnTo>
                    <a:lnTo>
                      <a:pt x="55" y="31"/>
                    </a:lnTo>
                    <a:lnTo>
                      <a:pt x="42" y="15"/>
                    </a:lnTo>
                    <a:lnTo>
                      <a:pt x="31"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55" name="Group 95"/>
            <p:cNvGrpSpPr>
              <a:grpSpLocks/>
            </p:cNvGrpSpPr>
            <p:nvPr/>
          </p:nvGrpSpPr>
          <p:grpSpPr bwMode="auto">
            <a:xfrm>
              <a:off x="8663" y="1986"/>
              <a:ext cx="97" cy="76"/>
              <a:chOff x="8663" y="1986"/>
              <a:chExt cx="97" cy="76"/>
            </a:xfrm>
          </p:grpSpPr>
          <p:sp>
            <p:nvSpPr>
              <p:cNvPr id="180" name="Freeform 96"/>
              <p:cNvSpPr>
                <a:spLocks/>
              </p:cNvSpPr>
              <p:nvPr/>
            </p:nvSpPr>
            <p:spPr bwMode="auto">
              <a:xfrm>
                <a:off x="8663" y="1986"/>
                <a:ext cx="97" cy="76"/>
              </a:xfrm>
              <a:custGeom>
                <a:avLst/>
                <a:gdLst>
                  <a:gd name="T0" fmla="+- 0 8685 8663"/>
                  <a:gd name="T1" fmla="*/ T0 w 97"/>
                  <a:gd name="T2" fmla="+- 0 2016 1986"/>
                  <a:gd name="T3" fmla="*/ 2016 h 76"/>
                  <a:gd name="T4" fmla="+- 0 8691 8663"/>
                  <a:gd name="T5" fmla="*/ T4 w 97"/>
                  <a:gd name="T6" fmla="+- 0 2008 1986"/>
                  <a:gd name="T7" fmla="*/ 2008 h 76"/>
                  <a:gd name="T8" fmla="+- 0 8695 8663"/>
                  <a:gd name="T9" fmla="*/ T8 w 97"/>
                  <a:gd name="T10" fmla="+- 0 1995 1986"/>
                  <a:gd name="T11" fmla="*/ 1995 h 76"/>
                  <a:gd name="T12" fmla="+- 0 8694 8663"/>
                  <a:gd name="T13" fmla="*/ T12 w 97"/>
                  <a:gd name="T14" fmla="+- 0 1986 1986"/>
                  <a:gd name="T15" fmla="*/ 1986 h 76"/>
                  <a:gd name="T16" fmla="+- 0 8705 8663"/>
                  <a:gd name="T17" fmla="*/ T16 w 97"/>
                  <a:gd name="T18" fmla="+- 0 2001 1986"/>
                  <a:gd name="T19" fmla="*/ 2001 h 76"/>
                  <a:gd name="T20" fmla="+- 0 8718 8663"/>
                  <a:gd name="T21" fmla="*/ T20 w 97"/>
                  <a:gd name="T22" fmla="+- 0 2017 1986"/>
                  <a:gd name="T23" fmla="*/ 2017 h 76"/>
                  <a:gd name="T24" fmla="+- 0 8732 8663"/>
                  <a:gd name="T25" fmla="*/ T24 w 97"/>
                  <a:gd name="T26" fmla="+- 0 2034 1986"/>
                  <a:gd name="T27" fmla="*/ 2034 h 76"/>
                  <a:gd name="T28" fmla="+- 0 8746 8663"/>
                  <a:gd name="T29" fmla="*/ T28 w 97"/>
                  <a:gd name="T30" fmla="+- 0 2049 1986"/>
                  <a:gd name="T31" fmla="*/ 2049 h 76"/>
                  <a:gd name="T32" fmla="+- 0 8760 8663"/>
                  <a:gd name="T33" fmla="*/ T32 w 97"/>
                  <a:gd name="T34" fmla="+- 0 2062 1986"/>
                  <a:gd name="T35" fmla="*/ 2062 h 76"/>
                  <a:gd name="T36" fmla="+- 0 8743 8663"/>
                  <a:gd name="T37" fmla="*/ T36 w 97"/>
                  <a:gd name="T38" fmla="+- 0 2057 1986"/>
                  <a:gd name="T39" fmla="*/ 2057 h 76"/>
                  <a:gd name="T40" fmla="+- 0 8723 8663"/>
                  <a:gd name="T41" fmla="*/ T40 w 97"/>
                  <a:gd name="T42" fmla="+- 0 2051 1986"/>
                  <a:gd name="T43" fmla="*/ 2051 h 76"/>
                  <a:gd name="T44" fmla="+- 0 8702 8663"/>
                  <a:gd name="T45" fmla="*/ T44 w 97"/>
                  <a:gd name="T46" fmla="+- 0 2046 1986"/>
                  <a:gd name="T47" fmla="*/ 2046 h 76"/>
                  <a:gd name="T48" fmla="+- 0 8681 8663"/>
                  <a:gd name="T49" fmla="*/ T48 w 97"/>
                  <a:gd name="T50" fmla="+- 0 2041 1986"/>
                  <a:gd name="T51" fmla="*/ 2041 h 76"/>
                  <a:gd name="T52" fmla="+- 0 8663 8663"/>
                  <a:gd name="T53" fmla="*/ T52 w 97"/>
                  <a:gd name="T54" fmla="+- 0 2037 1986"/>
                  <a:gd name="T55" fmla="*/ 2037 h 76"/>
                  <a:gd name="T56" fmla="+- 0 8675 8663"/>
                  <a:gd name="T57" fmla="*/ T56 w 97"/>
                  <a:gd name="T58" fmla="+- 0 2033 1986"/>
                  <a:gd name="T59" fmla="*/ 2033 h 76"/>
                  <a:gd name="T60" fmla="+- 0 8685 8663"/>
                  <a:gd name="T61" fmla="*/ T60 w 97"/>
                  <a:gd name="T62" fmla="+- 0 2016 1986"/>
                  <a:gd name="T63" fmla="*/ 2016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7" h="76">
                    <a:moveTo>
                      <a:pt x="22" y="30"/>
                    </a:moveTo>
                    <a:lnTo>
                      <a:pt x="28" y="22"/>
                    </a:lnTo>
                    <a:lnTo>
                      <a:pt x="32" y="9"/>
                    </a:lnTo>
                    <a:lnTo>
                      <a:pt x="31" y="0"/>
                    </a:lnTo>
                    <a:lnTo>
                      <a:pt x="42" y="15"/>
                    </a:lnTo>
                    <a:lnTo>
                      <a:pt x="55" y="31"/>
                    </a:lnTo>
                    <a:lnTo>
                      <a:pt x="69" y="48"/>
                    </a:lnTo>
                    <a:lnTo>
                      <a:pt x="83" y="63"/>
                    </a:lnTo>
                    <a:lnTo>
                      <a:pt x="97" y="76"/>
                    </a:lnTo>
                    <a:lnTo>
                      <a:pt x="80" y="71"/>
                    </a:lnTo>
                    <a:lnTo>
                      <a:pt x="60" y="65"/>
                    </a:lnTo>
                    <a:lnTo>
                      <a:pt x="39" y="60"/>
                    </a:lnTo>
                    <a:lnTo>
                      <a:pt x="18" y="55"/>
                    </a:lnTo>
                    <a:lnTo>
                      <a:pt x="0" y="51"/>
                    </a:lnTo>
                    <a:lnTo>
                      <a:pt x="12" y="47"/>
                    </a:lnTo>
                    <a:lnTo>
                      <a:pt x="22" y="30"/>
                    </a:lnTo>
                    <a:close/>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6" name="Group 97"/>
            <p:cNvGrpSpPr>
              <a:grpSpLocks/>
            </p:cNvGrpSpPr>
            <p:nvPr/>
          </p:nvGrpSpPr>
          <p:grpSpPr bwMode="auto">
            <a:xfrm>
              <a:off x="7408" y="1220"/>
              <a:ext cx="1278" cy="796"/>
              <a:chOff x="7408" y="1220"/>
              <a:chExt cx="1278" cy="796"/>
            </a:xfrm>
          </p:grpSpPr>
          <p:sp>
            <p:nvSpPr>
              <p:cNvPr id="179" name="Freeform 98"/>
              <p:cNvSpPr>
                <a:spLocks/>
              </p:cNvSpPr>
              <p:nvPr/>
            </p:nvSpPr>
            <p:spPr bwMode="auto">
              <a:xfrm>
                <a:off x="7408" y="1220"/>
                <a:ext cx="1278" cy="796"/>
              </a:xfrm>
              <a:custGeom>
                <a:avLst/>
                <a:gdLst>
                  <a:gd name="T0" fmla="+- 0 8686 7408"/>
                  <a:gd name="T1" fmla="*/ T0 w 1278"/>
                  <a:gd name="T2" fmla="+- 0 2016 1220"/>
                  <a:gd name="T3" fmla="*/ 2016 h 796"/>
                  <a:gd name="T4" fmla="+- 0 7408 7408"/>
                  <a:gd name="T5" fmla="*/ T4 w 1278"/>
                  <a:gd name="T6" fmla="+- 0 1220 1220"/>
                  <a:gd name="T7" fmla="*/ 1220 h 796"/>
                </a:gdLst>
                <a:ahLst/>
                <a:cxnLst>
                  <a:cxn ang="0">
                    <a:pos x="T1" y="T3"/>
                  </a:cxn>
                  <a:cxn ang="0">
                    <a:pos x="T5" y="T7"/>
                  </a:cxn>
                </a:cxnLst>
                <a:rect l="0" t="0" r="r" b="b"/>
                <a:pathLst>
                  <a:path w="1278" h="796">
                    <a:moveTo>
                      <a:pt x="1278" y="796"/>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7" name="Group 99"/>
            <p:cNvGrpSpPr>
              <a:grpSpLocks/>
            </p:cNvGrpSpPr>
            <p:nvPr/>
          </p:nvGrpSpPr>
          <p:grpSpPr bwMode="auto">
            <a:xfrm>
              <a:off x="8783" y="2067"/>
              <a:ext cx="50" cy="50"/>
              <a:chOff x="8783" y="2067"/>
              <a:chExt cx="50" cy="50"/>
            </a:xfrm>
          </p:grpSpPr>
          <p:sp>
            <p:nvSpPr>
              <p:cNvPr id="178" name="Freeform 100"/>
              <p:cNvSpPr>
                <a:spLocks/>
              </p:cNvSpPr>
              <p:nvPr/>
            </p:nvSpPr>
            <p:spPr bwMode="auto">
              <a:xfrm>
                <a:off x="8783" y="2067"/>
                <a:ext cx="50" cy="50"/>
              </a:xfrm>
              <a:custGeom>
                <a:avLst/>
                <a:gdLst>
                  <a:gd name="T0" fmla="+- 0 8821 8783"/>
                  <a:gd name="T1" fmla="*/ T0 w 50"/>
                  <a:gd name="T2" fmla="+- 0 2067 2067"/>
                  <a:gd name="T3" fmla="*/ 2067 h 50"/>
                  <a:gd name="T4" fmla="+- 0 8794 8783"/>
                  <a:gd name="T5" fmla="*/ T4 w 50"/>
                  <a:gd name="T6" fmla="+- 0 2067 2067"/>
                  <a:gd name="T7" fmla="*/ 2067 h 50"/>
                  <a:gd name="T8" fmla="+- 0 8783 8783"/>
                  <a:gd name="T9" fmla="*/ T8 w 50"/>
                  <a:gd name="T10" fmla="+- 0 2078 2067"/>
                  <a:gd name="T11" fmla="*/ 2078 h 50"/>
                  <a:gd name="T12" fmla="+- 0 8783 8783"/>
                  <a:gd name="T13" fmla="*/ T12 w 50"/>
                  <a:gd name="T14" fmla="+- 0 2106 2067"/>
                  <a:gd name="T15" fmla="*/ 2106 h 50"/>
                  <a:gd name="T16" fmla="+- 0 8794 8783"/>
                  <a:gd name="T17" fmla="*/ T16 w 50"/>
                  <a:gd name="T18" fmla="+- 0 2117 2067"/>
                  <a:gd name="T19" fmla="*/ 2117 h 50"/>
                  <a:gd name="T20" fmla="+- 0 8821 8783"/>
                  <a:gd name="T21" fmla="*/ T20 w 50"/>
                  <a:gd name="T22" fmla="+- 0 2117 2067"/>
                  <a:gd name="T23" fmla="*/ 2117 h 50"/>
                  <a:gd name="T24" fmla="+- 0 8832 8783"/>
                  <a:gd name="T25" fmla="*/ T24 w 50"/>
                  <a:gd name="T26" fmla="+- 0 2106 2067"/>
                  <a:gd name="T27" fmla="*/ 2106 h 50"/>
                  <a:gd name="T28" fmla="+- 0 8832 8783"/>
                  <a:gd name="T29" fmla="*/ T28 w 50"/>
                  <a:gd name="T30" fmla="+- 0 2078 2067"/>
                  <a:gd name="T31" fmla="*/ 2078 h 50"/>
                  <a:gd name="T32" fmla="+- 0 8821 8783"/>
                  <a:gd name="T33" fmla="*/ T32 w 50"/>
                  <a:gd name="T34" fmla="+- 0 2067 2067"/>
                  <a:gd name="T35" fmla="*/ 206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58" name="Group 101"/>
            <p:cNvGrpSpPr>
              <a:grpSpLocks/>
            </p:cNvGrpSpPr>
            <p:nvPr/>
          </p:nvGrpSpPr>
          <p:grpSpPr bwMode="auto">
            <a:xfrm>
              <a:off x="8783" y="2067"/>
              <a:ext cx="50" cy="50"/>
              <a:chOff x="8783" y="2067"/>
              <a:chExt cx="50" cy="50"/>
            </a:xfrm>
          </p:grpSpPr>
          <p:sp>
            <p:nvSpPr>
              <p:cNvPr id="177" name="Freeform 102"/>
              <p:cNvSpPr>
                <a:spLocks/>
              </p:cNvSpPr>
              <p:nvPr/>
            </p:nvSpPr>
            <p:spPr bwMode="auto">
              <a:xfrm>
                <a:off x="8783" y="2067"/>
                <a:ext cx="50" cy="50"/>
              </a:xfrm>
              <a:custGeom>
                <a:avLst/>
                <a:gdLst>
                  <a:gd name="T0" fmla="+- 0 8808 8783"/>
                  <a:gd name="T1" fmla="*/ T0 w 50"/>
                  <a:gd name="T2" fmla="+- 0 2067 2067"/>
                  <a:gd name="T3" fmla="*/ 2067 h 50"/>
                  <a:gd name="T4" fmla="+- 0 8794 8783"/>
                  <a:gd name="T5" fmla="*/ T4 w 50"/>
                  <a:gd name="T6" fmla="+- 0 2067 2067"/>
                  <a:gd name="T7" fmla="*/ 2067 h 50"/>
                  <a:gd name="T8" fmla="+- 0 8783 8783"/>
                  <a:gd name="T9" fmla="*/ T8 w 50"/>
                  <a:gd name="T10" fmla="+- 0 2078 2067"/>
                  <a:gd name="T11" fmla="*/ 2078 h 50"/>
                  <a:gd name="T12" fmla="+- 0 8783 8783"/>
                  <a:gd name="T13" fmla="*/ T12 w 50"/>
                  <a:gd name="T14" fmla="+- 0 2092 2067"/>
                  <a:gd name="T15" fmla="*/ 2092 h 50"/>
                  <a:gd name="T16" fmla="+- 0 8783 8783"/>
                  <a:gd name="T17" fmla="*/ T16 w 50"/>
                  <a:gd name="T18" fmla="+- 0 2106 2067"/>
                  <a:gd name="T19" fmla="*/ 2106 h 50"/>
                  <a:gd name="T20" fmla="+- 0 8794 8783"/>
                  <a:gd name="T21" fmla="*/ T20 w 50"/>
                  <a:gd name="T22" fmla="+- 0 2117 2067"/>
                  <a:gd name="T23" fmla="*/ 2117 h 50"/>
                  <a:gd name="T24" fmla="+- 0 8808 8783"/>
                  <a:gd name="T25" fmla="*/ T24 w 50"/>
                  <a:gd name="T26" fmla="+- 0 2117 2067"/>
                  <a:gd name="T27" fmla="*/ 2117 h 50"/>
                  <a:gd name="T28" fmla="+- 0 8821 8783"/>
                  <a:gd name="T29" fmla="*/ T28 w 50"/>
                  <a:gd name="T30" fmla="+- 0 2117 2067"/>
                  <a:gd name="T31" fmla="*/ 2117 h 50"/>
                  <a:gd name="T32" fmla="+- 0 8832 8783"/>
                  <a:gd name="T33" fmla="*/ T32 w 50"/>
                  <a:gd name="T34" fmla="+- 0 2106 2067"/>
                  <a:gd name="T35" fmla="*/ 2106 h 50"/>
                  <a:gd name="T36" fmla="+- 0 8832 8783"/>
                  <a:gd name="T37" fmla="*/ T36 w 50"/>
                  <a:gd name="T38" fmla="+- 0 2092 2067"/>
                  <a:gd name="T39" fmla="*/ 2092 h 50"/>
                  <a:gd name="T40" fmla="+- 0 8832 8783"/>
                  <a:gd name="T41" fmla="*/ T40 w 50"/>
                  <a:gd name="T42" fmla="+- 0 2078 2067"/>
                  <a:gd name="T43" fmla="*/ 2078 h 50"/>
                  <a:gd name="T44" fmla="+- 0 8821 8783"/>
                  <a:gd name="T45" fmla="*/ T44 w 50"/>
                  <a:gd name="T46" fmla="+- 0 2067 2067"/>
                  <a:gd name="T47" fmla="*/ 2067 h 50"/>
                  <a:gd name="T48" fmla="+- 0 8808 8783"/>
                  <a:gd name="T49" fmla="*/ T48 w 50"/>
                  <a:gd name="T50" fmla="+- 0 2067 2067"/>
                  <a:gd name="T51" fmla="*/ 206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5" y="0"/>
                    </a:moveTo>
                    <a:lnTo>
                      <a:pt x="11" y="0"/>
                    </a:lnTo>
                    <a:lnTo>
                      <a:pt x="0" y="11"/>
                    </a:lnTo>
                    <a:lnTo>
                      <a:pt x="0" y="25"/>
                    </a:lnTo>
                    <a:lnTo>
                      <a:pt x="0" y="39"/>
                    </a:lnTo>
                    <a:lnTo>
                      <a:pt x="11" y="50"/>
                    </a:lnTo>
                    <a:lnTo>
                      <a:pt x="25" y="50"/>
                    </a:lnTo>
                    <a:lnTo>
                      <a:pt x="38" y="50"/>
                    </a:lnTo>
                    <a:lnTo>
                      <a:pt x="49" y="39"/>
                    </a:lnTo>
                    <a:lnTo>
                      <a:pt x="49" y="25"/>
                    </a:lnTo>
                    <a:lnTo>
                      <a:pt x="49" y="11"/>
                    </a:lnTo>
                    <a:lnTo>
                      <a:pt x="38" y="0"/>
                    </a:lnTo>
                    <a:lnTo>
                      <a:pt x="25" y="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9" name="Group 103"/>
            <p:cNvGrpSpPr>
              <a:grpSpLocks/>
            </p:cNvGrpSpPr>
            <p:nvPr/>
          </p:nvGrpSpPr>
          <p:grpSpPr bwMode="auto">
            <a:xfrm>
              <a:off x="7408" y="-1275"/>
              <a:ext cx="2510" cy="3600"/>
              <a:chOff x="7408" y="-1275"/>
              <a:chExt cx="2510" cy="3600"/>
            </a:xfrm>
          </p:grpSpPr>
          <p:sp>
            <p:nvSpPr>
              <p:cNvPr id="176" name="Freeform 104"/>
              <p:cNvSpPr>
                <a:spLocks/>
              </p:cNvSpPr>
              <p:nvPr/>
            </p:nvSpPr>
            <p:spPr bwMode="auto">
              <a:xfrm>
                <a:off x="7408" y="-1275"/>
                <a:ext cx="2510" cy="3600"/>
              </a:xfrm>
              <a:custGeom>
                <a:avLst/>
                <a:gdLst>
                  <a:gd name="T0" fmla="+- 0 7408 7408"/>
                  <a:gd name="T1" fmla="*/ T0 w 2510"/>
                  <a:gd name="T2" fmla="+- 0 -1275 -1275"/>
                  <a:gd name="T3" fmla="*/ -1275 h 3600"/>
                  <a:gd name="T4" fmla="+- 0 7408 7408"/>
                  <a:gd name="T5" fmla="*/ T4 w 2510"/>
                  <a:gd name="T6" fmla="+- 0 2325 -1275"/>
                  <a:gd name="T7" fmla="*/ 2325 h 3600"/>
                  <a:gd name="T8" fmla="+- 0 9918 7408"/>
                  <a:gd name="T9" fmla="*/ T8 w 2510"/>
                  <a:gd name="T10" fmla="+- 0 2325 -1275"/>
                  <a:gd name="T11" fmla="*/ 2325 h 3600"/>
                </a:gdLst>
                <a:ahLst/>
                <a:cxnLst>
                  <a:cxn ang="0">
                    <a:pos x="T1" y="T3"/>
                  </a:cxn>
                  <a:cxn ang="0">
                    <a:pos x="T5" y="T7"/>
                  </a:cxn>
                  <a:cxn ang="0">
                    <a:pos x="T9" y="T11"/>
                  </a:cxn>
                </a:cxnLst>
                <a:rect l="0" t="0" r="r" b="b"/>
                <a:pathLst>
                  <a:path w="2510" h="3600">
                    <a:moveTo>
                      <a:pt x="0" y="0"/>
                    </a:moveTo>
                    <a:lnTo>
                      <a:pt x="0" y="3600"/>
                    </a:lnTo>
                    <a:lnTo>
                      <a:pt x="2510" y="360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0" name="Group 105"/>
            <p:cNvGrpSpPr>
              <a:grpSpLocks/>
            </p:cNvGrpSpPr>
            <p:nvPr/>
          </p:nvGrpSpPr>
          <p:grpSpPr bwMode="auto">
            <a:xfrm>
              <a:off x="7408" y="-995"/>
              <a:ext cx="120" cy="2"/>
              <a:chOff x="7408" y="-995"/>
              <a:chExt cx="120" cy="2"/>
            </a:xfrm>
          </p:grpSpPr>
          <p:sp>
            <p:nvSpPr>
              <p:cNvPr id="175" name="Freeform 106"/>
              <p:cNvSpPr>
                <a:spLocks/>
              </p:cNvSpPr>
              <p:nvPr/>
            </p:nvSpPr>
            <p:spPr bwMode="auto">
              <a:xfrm>
                <a:off x="7408" y="-995"/>
                <a:ext cx="120" cy="2"/>
              </a:xfrm>
              <a:custGeom>
                <a:avLst/>
                <a:gdLst>
                  <a:gd name="T0" fmla="+- 0 7408 7408"/>
                  <a:gd name="T1" fmla="*/ T0 w 120"/>
                  <a:gd name="T2" fmla="+- 0 7528 7408"/>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1" name="Group 107"/>
            <p:cNvGrpSpPr>
              <a:grpSpLocks/>
            </p:cNvGrpSpPr>
            <p:nvPr/>
          </p:nvGrpSpPr>
          <p:grpSpPr bwMode="auto">
            <a:xfrm>
              <a:off x="7408" y="1218"/>
              <a:ext cx="120" cy="2"/>
              <a:chOff x="7408" y="1218"/>
              <a:chExt cx="120" cy="2"/>
            </a:xfrm>
          </p:grpSpPr>
          <p:sp>
            <p:nvSpPr>
              <p:cNvPr id="174" name="Freeform 108"/>
              <p:cNvSpPr>
                <a:spLocks/>
              </p:cNvSpPr>
              <p:nvPr/>
            </p:nvSpPr>
            <p:spPr bwMode="auto">
              <a:xfrm>
                <a:off x="7408" y="1218"/>
                <a:ext cx="120" cy="2"/>
              </a:xfrm>
              <a:custGeom>
                <a:avLst/>
                <a:gdLst>
                  <a:gd name="T0" fmla="+- 0 7408 7408"/>
                  <a:gd name="T1" fmla="*/ T0 w 120"/>
                  <a:gd name="T2" fmla="+- 0 7528 7408"/>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2" name="Group 109"/>
            <p:cNvGrpSpPr>
              <a:grpSpLocks/>
            </p:cNvGrpSpPr>
            <p:nvPr/>
          </p:nvGrpSpPr>
          <p:grpSpPr bwMode="auto">
            <a:xfrm>
              <a:off x="7408" y="112"/>
              <a:ext cx="120" cy="2"/>
              <a:chOff x="7408" y="112"/>
              <a:chExt cx="120" cy="2"/>
            </a:xfrm>
          </p:grpSpPr>
          <p:sp>
            <p:nvSpPr>
              <p:cNvPr id="173" name="Freeform 110"/>
              <p:cNvSpPr>
                <a:spLocks/>
              </p:cNvSpPr>
              <p:nvPr/>
            </p:nvSpPr>
            <p:spPr bwMode="auto">
              <a:xfrm>
                <a:off x="7408" y="112"/>
                <a:ext cx="120" cy="2"/>
              </a:xfrm>
              <a:custGeom>
                <a:avLst/>
                <a:gdLst>
                  <a:gd name="T0" fmla="+- 0 7408 7408"/>
                  <a:gd name="T1" fmla="*/ T0 w 120"/>
                  <a:gd name="T2" fmla="+- 0 7528 7408"/>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3" name="Group 111"/>
            <p:cNvGrpSpPr>
              <a:grpSpLocks/>
            </p:cNvGrpSpPr>
            <p:nvPr/>
          </p:nvGrpSpPr>
          <p:grpSpPr bwMode="auto">
            <a:xfrm>
              <a:off x="9557" y="2205"/>
              <a:ext cx="2" cy="120"/>
              <a:chOff x="9557" y="2205"/>
              <a:chExt cx="2" cy="120"/>
            </a:xfrm>
          </p:grpSpPr>
          <p:sp>
            <p:nvSpPr>
              <p:cNvPr id="172" name="Freeform 112"/>
              <p:cNvSpPr>
                <a:spLocks/>
              </p:cNvSpPr>
              <p:nvPr/>
            </p:nvSpPr>
            <p:spPr bwMode="auto">
              <a:xfrm>
                <a:off x="9557" y="2205"/>
                <a:ext cx="2" cy="120"/>
              </a:xfrm>
              <a:custGeom>
                <a:avLst/>
                <a:gdLst>
                  <a:gd name="T0" fmla="+- 0 2205 2205"/>
                  <a:gd name="T1" fmla="*/ 2205 h 120"/>
                  <a:gd name="T2" fmla="+- 0 2325 2205"/>
                  <a:gd name="T3" fmla="*/ 2325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4" name="Group 113"/>
            <p:cNvGrpSpPr>
              <a:grpSpLocks/>
            </p:cNvGrpSpPr>
            <p:nvPr/>
          </p:nvGrpSpPr>
          <p:grpSpPr bwMode="auto">
            <a:xfrm>
              <a:off x="8828" y="2205"/>
              <a:ext cx="2" cy="120"/>
              <a:chOff x="8828" y="2205"/>
              <a:chExt cx="2" cy="120"/>
            </a:xfrm>
          </p:grpSpPr>
          <p:sp>
            <p:nvSpPr>
              <p:cNvPr id="171" name="Freeform 114"/>
              <p:cNvSpPr>
                <a:spLocks/>
              </p:cNvSpPr>
              <p:nvPr/>
            </p:nvSpPr>
            <p:spPr bwMode="auto">
              <a:xfrm>
                <a:off x="8828" y="2205"/>
                <a:ext cx="2" cy="120"/>
              </a:xfrm>
              <a:custGeom>
                <a:avLst/>
                <a:gdLst>
                  <a:gd name="T0" fmla="+- 0 2205 2205"/>
                  <a:gd name="T1" fmla="*/ 2205 h 120"/>
                  <a:gd name="T2" fmla="+- 0 2325 2205"/>
                  <a:gd name="T3" fmla="*/ 2325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5" name="Group 115"/>
            <p:cNvGrpSpPr>
              <a:grpSpLocks/>
            </p:cNvGrpSpPr>
            <p:nvPr/>
          </p:nvGrpSpPr>
          <p:grpSpPr bwMode="auto">
            <a:xfrm>
              <a:off x="8098" y="2205"/>
              <a:ext cx="2" cy="120"/>
              <a:chOff x="8098" y="2205"/>
              <a:chExt cx="2" cy="120"/>
            </a:xfrm>
          </p:grpSpPr>
          <p:sp>
            <p:nvSpPr>
              <p:cNvPr id="170" name="Freeform 116"/>
              <p:cNvSpPr>
                <a:spLocks/>
              </p:cNvSpPr>
              <p:nvPr/>
            </p:nvSpPr>
            <p:spPr bwMode="auto">
              <a:xfrm>
                <a:off x="8098" y="2205"/>
                <a:ext cx="2" cy="120"/>
              </a:xfrm>
              <a:custGeom>
                <a:avLst/>
                <a:gdLst>
                  <a:gd name="T0" fmla="+- 0 2205 2205"/>
                  <a:gd name="T1" fmla="*/ 2205 h 120"/>
                  <a:gd name="T2" fmla="+- 0 2325 2205"/>
                  <a:gd name="T3" fmla="*/ 2325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6" name="Group 117"/>
            <p:cNvGrpSpPr>
              <a:grpSpLocks/>
            </p:cNvGrpSpPr>
            <p:nvPr/>
          </p:nvGrpSpPr>
          <p:grpSpPr bwMode="auto">
            <a:xfrm>
              <a:off x="7978" y="1928"/>
              <a:ext cx="245" cy="2"/>
              <a:chOff x="7978" y="1928"/>
              <a:chExt cx="245" cy="2"/>
            </a:xfrm>
          </p:grpSpPr>
          <p:sp>
            <p:nvSpPr>
              <p:cNvPr id="169" name="Freeform 118"/>
              <p:cNvSpPr>
                <a:spLocks/>
              </p:cNvSpPr>
              <p:nvPr/>
            </p:nvSpPr>
            <p:spPr bwMode="auto">
              <a:xfrm>
                <a:off x="7978" y="1928"/>
                <a:ext cx="245" cy="2"/>
              </a:xfrm>
              <a:custGeom>
                <a:avLst/>
                <a:gdLst>
                  <a:gd name="T0" fmla="+- 0 7978 7978"/>
                  <a:gd name="T1" fmla="*/ T0 w 245"/>
                  <a:gd name="T2" fmla="+- 0 8223 7978"/>
                  <a:gd name="T3" fmla="*/ T2 w 245"/>
                </a:gdLst>
                <a:ahLst/>
                <a:cxnLst>
                  <a:cxn ang="0">
                    <a:pos x="T1" y="0"/>
                  </a:cxn>
                  <a:cxn ang="0">
                    <a:pos x="T3" y="0"/>
                  </a:cxn>
                </a:cxnLst>
                <a:rect l="0" t="0" r="r" b="b"/>
                <a:pathLst>
                  <a:path w="245">
                    <a:moveTo>
                      <a:pt x="0" y="0"/>
                    </a:moveTo>
                    <a:lnTo>
                      <a:pt x="245" y="0"/>
                    </a:lnTo>
                  </a:path>
                </a:pathLst>
              </a:custGeom>
              <a:noFill/>
              <a:ln w="5397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7" name="Group 119"/>
            <p:cNvGrpSpPr>
              <a:grpSpLocks/>
            </p:cNvGrpSpPr>
            <p:nvPr/>
          </p:nvGrpSpPr>
          <p:grpSpPr bwMode="auto">
            <a:xfrm>
              <a:off x="8563" y="1640"/>
              <a:ext cx="210" cy="290"/>
              <a:chOff x="8563" y="1640"/>
              <a:chExt cx="210" cy="290"/>
            </a:xfrm>
          </p:grpSpPr>
          <p:sp>
            <p:nvSpPr>
              <p:cNvPr id="168" name="Freeform 120"/>
              <p:cNvSpPr>
                <a:spLocks/>
              </p:cNvSpPr>
              <p:nvPr/>
            </p:nvSpPr>
            <p:spPr bwMode="auto">
              <a:xfrm>
                <a:off x="8563" y="1640"/>
                <a:ext cx="210" cy="290"/>
              </a:xfrm>
              <a:custGeom>
                <a:avLst/>
                <a:gdLst>
                  <a:gd name="T0" fmla="+- 0 8563 8563"/>
                  <a:gd name="T1" fmla="*/ T0 w 210"/>
                  <a:gd name="T2" fmla="+- 0 1930 1640"/>
                  <a:gd name="T3" fmla="*/ 1930 h 290"/>
                  <a:gd name="T4" fmla="+- 0 8773 8563"/>
                  <a:gd name="T5" fmla="*/ T4 w 210"/>
                  <a:gd name="T6" fmla="+- 0 1640 1640"/>
                  <a:gd name="T7" fmla="*/ 1640 h 290"/>
                </a:gdLst>
                <a:ahLst/>
                <a:cxnLst>
                  <a:cxn ang="0">
                    <a:pos x="T1" y="T3"/>
                  </a:cxn>
                  <a:cxn ang="0">
                    <a:pos x="T5" y="T7"/>
                  </a:cxn>
                </a:cxnLst>
                <a:rect l="0" t="0" r="r" b="b"/>
                <a:pathLst>
                  <a:path w="210" h="290">
                    <a:moveTo>
                      <a:pt x="0" y="290"/>
                    </a:moveTo>
                    <a:lnTo>
                      <a:pt x="210" y="0"/>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185" name="TextBox 184"/>
          <p:cNvSpPr txBox="1"/>
          <p:nvPr/>
        </p:nvSpPr>
        <p:spPr>
          <a:xfrm>
            <a:off x="2031534" y="2830081"/>
            <a:ext cx="981609" cy="369332"/>
          </a:xfrm>
          <a:prstGeom prst="rect">
            <a:avLst/>
          </a:prstGeom>
          <a:noFill/>
        </p:spPr>
        <p:txBody>
          <a:bodyPr wrap="square" rtlCol="0">
            <a:spAutoFit/>
          </a:bodyPr>
          <a:lstStyle/>
          <a:p>
            <a:r>
              <a:rPr lang="ru-RU" b="1" dirty="0" smtClean="0"/>
              <a:t>450</a:t>
            </a:r>
            <a:endParaRPr lang="ru-RU" b="1" dirty="0"/>
          </a:p>
        </p:txBody>
      </p:sp>
      <p:sp>
        <p:nvSpPr>
          <p:cNvPr id="186" name="TextBox 185"/>
          <p:cNvSpPr txBox="1"/>
          <p:nvPr/>
        </p:nvSpPr>
        <p:spPr>
          <a:xfrm>
            <a:off x="2031534" y="3840662"/>
            <a:ext cx="981609" cy="369332"/>
          </a:xfrm>
          <a:prstGeom prst="rect">
            <a:avLst/>
          </a:prstGeom>
          <a:noFill/>
        </p:spPr>
        <p:txBody>
          <a:bodyPr wrap="square" rtlCol="0">
            <a:spAutoFit/>
          </a:bodyPr>
          <a:lstStyle/>
          <a:p>
            <a:r>
              <a:rPr lang="ru-RU" b="1" dirty="0" smtClean="0"/>
              <a:t>300</a:t>
            </a:r>
            <a:endParaRPr lang="ru-RU" b="1" dirty="0"/>
          </a:p>
        </p:txBody>
      </p:sp>
      <p:sp>
        <p:nvSpPr>
          <p:cNvPr id="187" name="TextBox 186"/>
          <p:cNvSpPr txBox="1"/>
          <p:nvPr/>
        </p:nvSpPr>
        <p:spPr>
          <a:xfrm>
            <a:off x="2031534" y="4858536"/>
            <a:ext cx="981609" cy="369332"/>
          </a:xfrm>
          <a:prstGeom prst="rect">
            <a:avLst/>
          </a:prstGeom>
          <a:noFill/>
        </p:spPr>
        <p:txBody>
          <a:bodyPr wrap="square" rtlCol="0">
            <a:spAutoFit/>
          </a:bodyPr>
          <a:lstStyle/>
          <a:p>
            <a:r>
              <a:rPr lang="ru-RU" b="1" dirty="0"/>
              <a:t>1</a:t>
            </a:r>
            <a:r>
              <a:rPr lang="ru-RU" b="1" dirty="0" smtClean="0"/>
              <a:t>50</a:t>
            </a:r>
            <a:endParaRPr lang="ru-RU" b="1" dirty="0"/>
          </a:p>
        </p:txBody>
      </p:sp>
      <p:sp>
        <p:nvSpPr>
          <p:cNvPr id="188" name="TextBox 187"/>
          <p:cNvSpPr txBox="1"/>
          <p:nvPr/>
        </p:nvSpPr>
        <p:spPr>
          <a:xfrm>
            <a:off x="2522338" y="6121493"/>
            <a:ext cx="981609" cy="369332"/>
          </a:xfrm>
          <a:prstGeom prst="rect">
            <a:avLst/>
          </a:prstGeom>
          <a:noFill/>
        </p:spPr>
        <p:txBody>
          <a:bodyPr wrap="square" rtlCol="0">
            <a:spAutoFit/>
          </a:bodyPr>
          <a:lstStyle/>
          <a:p>
            <a:r>
              <a:rPr lang="ru-RU" b="1" dirty="0" smtClean="0"/>
              <a:t>0</a:t>
            </a:r>
            <a:endParaRPr lang="ru-RU" b="1" dirty="0"/>
          </a:p>
        </p:txBody>
      </p:sp>
      <p:sp>
        <p:nvSpPr>
          <p:cNvPr id="189" name="TextBox 188"/>
          <p:cNvSpPr txBox="1"/>
          <p:nvPr/>
        </p:nvSpPr>
        <p:spPr>
          <a:xfrm>
            <a:off x="3503947" y="6121493"/>
            <a:ext cx="981609" cy="369332"/>
          </a:xfrm>
          <a:prstGeom prst="rect">
            <a:avLst/>
          </a:prstGeom>
          <a:noFill/>
        </p:spPr>
        <p:txBody>
          <a:bodyPr wrap="square" rtlCol="0">
            <a:spAutoFit/>
          </a:bodyPr>
          <a:lstStyle/>
          <a:p>
            <a:r>
              <a:rPr lang="ru-RU" b="1" dirty="0" smtClean="0"/>
              <a:t>200</a:t>
            </a:r>
            <a:endParaRPr lang="ru-RU" b="1" dirty="0"/>
          </a:p>
        </p:txBody>
      </p:sp>
      <p:sp>
        <p:nvSpPr>
          <p:cNvPr id="190" name="TextBox 189"/>
          <p:cNvSpPr txBox="1"/>
          <p:nvPr/>
        </p:nvSpPr>
        <p:spPr>
          <a:xfrm>
            <a:off x="4674330" y="6113189"/>
            <a:ext cx="981609" cy="369332"/>
          </a:xfrm>
          <a:prstGeom prst="rect">
            <a:avLst/>
          </a:prstGeom>
          <a:noFill/>
        </p:spPr>
        <p:txBody>
          <a:bodyPr wrap="square" rtlCol="0">
            <a:spAutoFit/>
          </a:bodyPr>
          <a:lstStyle/>
          <a:p>
            <a:r>
              <a:rPr lang="ru-RU" b="1" dirty="0" smtClean="0"/>
              <a:t>400</a:t>
            </a:r>
            <a:endParaRPr lang="ru-RU" b="1" dirty="0"/>
          </a:p>
        </p:txBody>
      </p:sp>
      <p:sp>
        <p:nvSpPr>
          <p:cNvPr id="191" name="TextBox 190"/>
          <p:cNvSpPr txBox="1"/>
          <p:nvPr/>
        </p:nvSpPr>
        <p:spPr>
          <a:xfrm>
            <a:off x="5748667" y="6121493"/>
            <a:ext cx="981609" cy="369332"/>
          </a:xfrm>
          <a:prstGeom prst="rect">
            <a:avLst/>
          </a:prstGeom>
          <a:noFill/>
        </p:spPr>
        <p:txBody>
          <a:bodyPr wrap="square" rtlCol="0">
            <a:spAutoFit/>
          </a:bodyPr>
          <a:lstStyle/>
          <a:p>
            <a:r>
              <a:rPr lang="ru-RU" b="1" dirty="0" smtClean="0"/>
              <a:t>600</a:t>
            </a:r>
            <a:endParaRPr lang="ru-RU" b="1" dirty="0"/>
          </a:p>
        </p:txBody>
      </p:sp>
      <p:sp>
        <p:nvSpPr>
          <p:cNvPr id="192" name="TextBox 191"/>
          <p:cNvSpPr txBox="1"/>
          <p:nvPr/>
        </p:nvSpPr>
        <p:spPr>
          <a:xfrm>
            <a:off x="3686166" y="6447245"/>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Продукты питания</a:t>
            </a:r>
            <a:endParaRPr lang="ru-RU" b="1" dirty="0">
              <a:latin typeface="Times New Roman" panose="02020603050405020304" pitchFamily="18" charset="0"/>
              <a:cs typeface="Times New Roman" panose="02020603050405020304" pitchFamily="18" charset="0"/>
            </a:endParaRPr>
          </a:p>
        </p:txBody>
      </p:sp>
      <p:sp>
        <p:nvSpPr>
          <p:cNvPr id="193" name="TextBox 192"/>
          <p:cNvSpPr txBox="1"/>
          <p:nvPr/>
        </p:nvSpPr>
        <p:spPr>
          <a:xfrm>
            <a:off x="8201003" y="4926817"/>
            <a:ext cx="981609" cy="369332"/>
          </a:xfrm>
          <a:prstGeom prst="rect">
            <a:avLst/>
          </a:prstGeom>
          <a:noFill/>
        </p:spPr>
        <p:txBody>
          <a:bodyPr wrap="square" rtlCol="0">
            <a:spAutoFit/>
          </a:bodyPr>
          <a:lstStyle/>
          <a:p>
            <a:r>
              <a:rPr lang="ru-RU" b="1" dirty="0"/>
              <a:t>1</a:t>
            </a:r>
            <a:r>
              <a:rPr lang="ru-RU" b="1" dirty="0" smtClean="0"/>
              <a:t>50</a:t>
            </a:r>
            <a:endParaRPr lang="ru-RU" b="1" dirty="0"/>
          </a:p>
        </p:txBody>
      </p:sp>
      <p:sp>
        <p:nvSpPr>
          <p:cNvPr id="194" name="TextBox 193"/>
          <p:cNvSpPr txBox="1"/>
          <p:nvPr/>
        </p:nvSpPr>
        <p:spPr>
          <a:xfrm>
            <a:off x="8201002" y="3953317"/>
            <a:ext cx="981609" cy="369332"/>
          </a:xfrm>
          <a:prstGeom prst="rect">
            <a:avLst/>
          </a:prstGeom>
          <a:noFill/>
        </p:spPr>
        <p:txBody>
          <a:bodyPr wrap="square" rtlCol="0">
            <a:spAutoFit/>
          </a:bodyPr>
          <a:lstStyle/>
          <a:p>
            <a:r>
              <a:rPr lang="ru-RU" b="1" dirty="0" smtClean="0"/>
              <a:t>300</a:t>
            </a:r>
            <a:endParaRPr lang="ru-RU" b="1" dirty="0"/>
          </a:p>
        </p:txBody>
      </p:sp>
      <p:sp>
        <p:nvSpPr>
          <p:cNvPr id="195" name="TextBox 194"/>
          <p:cNvSpPr txBox="1"/>
          <p:nvPr/>
        </p:nvSpPr>
        <p:spPr>
          <a:xfrm>
            <a:off x="8201001" y="3014747"/>
            <a:ext cx="981609" cy="369332"/>
          </a:xfrm>
          <a:prstGeom prst="rect">
            <a:avLst/>
          </a:prstGeom>
          <a:noFill/>
        </p:spPr>
        <p:txBody>
          <a:bodyPr wrap="square" rtlCol="0">
            <a:spAutoFit/>
          </a:bodyPr>
          <a:lstStyle/>
          <a:p>
            <a:r>
              <a:rPr lang="ru-RU" b="1" dirty="0" smtClean="0"/>
              <a:t>450</a:t>
            </a:r>
            <a:endParaRPr lang="ru-RU" b="1" dirty="0"/>
          </a:p>
        </p:txBody>
      </p:sp>
      <p:sp>
        <p:nvSpPr>
          <p:cNvPr id="196" name="TextBox 195"/>
          <p:cNvSpPr txBox="1"/>
          <p:nvPr/>
        </p:nvSpPr>
        <p:spPr>
          <a:xfrm>
            <a:off x="9130023" y="6453090"/>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Продукты питания</a:t>
            </a:r>
            <a:endParaRPr lang="ru-RU" b="1" dirty="0">
              <a:latin typeface="Times New Roman" panose="02020603050405020304" pitchFamily="18" charset="0"/>
              <a:cs typeface="Times New Roman" panose="02020603050405020304" pitchFamily="18" charset="0"/>
            </a:endParaRPr>
          </a:p>
        </p:txBody>
      </p:sp>
      <p:sp>
        <p:nvSpPr>
          <p:cNvPr id="197" name="TextBox 196"/>
          <p:cNvSpPr txBox="1"/>
          <p:nvPr/>
        </p:nvSpPr>
        <p:spPr>
          <a:xfrm>
            <a:off x="8691805" y="6121493"/>
            <a:ext cx="981609" cy="369332"/>
          </a:xfrm>
          <a:prstGeom prst="rect">
            <a:avLst/>
          </a:prstGeom>
          <a:noFill/>
        </p:spPr>
        <p:txBody>
          <a:bodyPr wrap="square" rtlCol="0">
            <a:spAutoFit/>
          </a:bodyPr>
          <a:lstStyle/>
          <a:p>
            <a:r>
              <a:rPr lang="ru-RU" b="1" dirty="0" smtClean="0"/>
              <a:t>0</a:t>
            </a:r>
            <a:endParaRPr lang="ru-RU" b="1" dirty="0"/>
          </a:p>
        </p:txBody>
      </p:sp>
      <p:sp>
        <p:nvSpPr>
          <p:cNvPr id="198" name="TextBox 197"/>
          <p:cNvSpPr txBox="1"/>
          <p:nvPr/>
        </p:nvSpPr>
        <p:spPr>
          <a:xfrm>
            <a:off x="9324330" y="6121493"/>
            <a:ext cx="981609" cy="369332"/>
          </a:xfrm>
          <a:prstGeom prst="rect">
            <a:avLst/>
          </a:prstGeom>
          <a:noFill/>
        </p:spPr>
        <p:txBody>
          <a:bodyPr wrap="square" rtlCol="0">
            <a:spAutoFit/>
          </a:bodyPr>
          <a:lstStyle/>
          <a:p>
            <a:r>
              <a:rPr lang="ru-RU" b="1" dirty="0" smtClean="0"/>
              <a:t>200</a:t>
            </a:r>
            <a:endParaRPr lang="ru-RU" b="1" dirty="0"/>
          </a:p>
        </p:txBody>
      </p:sp>
      <p:sp>
        <p:nvSpPr>
          <p:cNvPr id="199" name="TextBox 198"/>
          <p:cNvSpPr txBox="1"/>
          <p:nvPr/>
        </p:nvSpPr>
        <p:spPr>
          <a:xfrm>
            <a:off x="10106688" y="6121493"/>
            <a:ext cx="981609" cy="369332"/>
          </a:xfrm>
          <a:prstGeom prst="rect">
            <a:avLst/>
          </a:prstGeom>
          <a:noFill/>
        </p:spPr>
        <p:txBody>
          <a:bodyPr wrap="square" rtlCol="0">
            <a:spAutoFit/>
          </a:bodyPr>
          <a:lstStyle/>
          <a:p>
            <a:r>
              <a:rPr lang="ru-RU" b="1" dirty="0"/>
              <a:t>4</a:t>
            </a:r>
            <a:r>
              <a:rPr lang="ru-RU" b="1" dirty="0" smtClean="0"/>
              <a:t>00</a:t>
            </a:r>
            <a:endParaRPr lang="ru-RU" b="1" dirty="0"/>
          </a:p>
        </p:txBody>
      </p:sp>
      <p:sp>
        <p:nvSpPr>
          <p:cNvPr id="200" name="TextBox 199"/>
          <p:cNvSpPr txBox="1"/>
          <p:nvPr/>
        </p:nvSpPr>
        <p:spPr>
          <a:xfrm>
            <a:off x="10947895" y="6123587"/>
            <a:ext cx="981609" cy="369332"/>
          </a:xfrm>
          <a:prstGeom prst="rect">
            <a:avLst/>
          </a:prstGeom>
          <a:noFill/>
        </p:spPr>
        <p:txBody>
          <a:bodyPr wrap="square" rtlCol="0">
            <a:spAutoFit/>
          </a:bodyPr>
          <a:lstStyle/>
          <a:p>
            <a:r>
              <a:rPr lang="ru-RU" b="1" dirty="0"/>
              <a:t>6</a:t>
            </a:r>
            <a:r>
              <a:rPr lang="ru-RU" b="1" dirty="0" smtClean="0"/>
              <a:t>00</a:t>
            </a:r>
            <a:endParaRPr lang="ru-RU" b="1" dirty="0"/>
          </a:p>
        </p:txBody>
      </p:sp>
      <p:sp>
        <p:nvSpPr>
          <p:cNvPr id="201" name="TextBox 200"/>
          <p:cNvSpPr txBox="1"/>
          <p:nvPr/>
        </p:nvSpPr>
        <p:spPr>
          <a:xfrm>
            <a:off x="4613984" y="4886025"/>
            <a:ext cx="603829" cy="461665"/>
          </a:xfrm>
          <a:prstGeom prst="rect">
            <a:avLst/>
          </a:prstGeom>
          <a:noFill/>
        </p:spPr>
        <p:txBody>
          <a:bodyPr wrap="square" rtlCol="0">
            <a:spAutoFit/>
          </a:bodyPr>
          <a:lstStyle/>
          <a:p>
            <a:r>
              <a:rPr lang="en-US" sz="2400" b="1" dirty="0" smtClean="0"/>
              <a:t>E</a:t>
            </a:r>
            <a:endParaRPr lang="ru-RU" sz="2400" b="1" dirty="0"/>
          </a:p>
        </p:txBody>
      </p:sp>
      <p:sp>
        <p:nvSpPr>
          <p:cNvPr id="202" name="TextBox 201"/>
          <p:cNvSpPr txBox="1"/>
          <p:nvPr/>
        </p:nvSpPr>
        <p:spPr>
          <a:xfrm>
            <a:off x="10390524" y="5565866"/>
            <a:ext cx="603829" cy="461665"/>
          </a:xfrm>
          <a:prstGeom prst="rect">
            <a:avLst/>
          </a:prstGeom>
          <a:noFill/>
        </p:spPr>
        <p:txBody>
          <a:bodyPr wrap="square" rtlCol="0">
            <a:spAutoFit/>
          </a:bodyPr>
          <a:lstStyle/>
          <a:p>
            <a:r>
              <a:rPr lang="en-US" sz="2400" b="1" dirty="0" smtClean="0"/>
              <a:t>E</a:t>
            </a:r>
            <a:endParaRPr lang="ru-RU" sz="2400" b="1" dirty="0"/>
          </a:p>
        </p:txBody>
      </p:sp>
      <p:sp>
        <p:nvSpPr>
          <p:cNvPr id="203" name="TextBox 202"/>
          <p:cNvSpPr txBox="1"/>
          <p:nvPr/>
        </p:nvSpPr>
        <p:spPr>
          <a:xfrm>
            <a:off x="5115435" y="4482067"/>
            <a:ext cx="2285739" cy="738664"/>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Тенденция изменения цен после возникновения торговли</a:t>
            </a:r>
            <a:endParaRPr lang="ru-RU" sz="1400" b="1" dirty="0">
              <a:latin typeface="Times New Roman" panose="02020603050405020304" pitchFamily="18" charset="0"/>
              <a:cs typeface="Times New Roman" panose="02020603050405020304" pitchFamily="18" charset="0"/>
            </a:endParaRPr>
          </a:p>
        </p:txBody>
      </p:sp>
      <p:sp>
        <p:nvSpPr>
          <p:cNvPr id="204" name="TextBox 203"/>
          <p:cNvSpPr txBox="1"/>
          <p:nvPr/>
        </p:nvSpPr>
        <p:spPr>
          <a:xfrm>
            <a:off x="9634358" y="4732684"/>
            <a:ext cx="2285739" cy="738664"/>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Тенденция изменения цен после возникновения торговли</a:t>
            </a:r>
            <a:endParaRPr lang="ru-RU" sz="1400" b="1" dirty="0">
              <a:latin typeface="Times New Roman" panose="02020603050405020304" pitchFamily="18" charset="0"/>
              <a:cs typeface="Times New Roman" panose="02020603050405020304" pitchFamily="18" charset="0"/>
            </a:endParaRPr>
          </a:p>
        </p:txBody>
      </p:sp>
      <p:sp>
        <p:nvSpPr>
          <p:cNvPr id="205" name="TextBox 204"/>
          <p:cNvSpPr txBox="1"/>
          <p:nvPr/>
        </p:nvSpPr>
        <p:spPr>
          <a:xfrm>
            <a:off x="2884837" y="4870027"/>
            <a:ext cx="2285739" cy="307777"/>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До торговли</a:t>
            </a:r>
            <a:endParaRPr lang="ru-RU" sz="1400" b="1" dirty="0">
              <a:latin typeface="Times New Roman" panose="02020603050405020304" pitchFamily="18" charset="0"/>
              <a:cs typeface="Times New Roman" panose="02020603050405020304" pitchFamily="18" charset="0"/>
            </a:endParaRPr>
          </a:p>
        </p:txBody>
      </p:sp>
      <p:sp>
        <p:nvSpPr>
          <p:cNvPr id="206" name="TextBox 205"/>
          <p:cNvSpPr txBox="1"/>
          <p:nvPr/>
        </p:nvSpPr>
        <p:spPr>
          <a:xfrm>
            <a:off x="8996460" y="5508903"/>
            <a:ext cx="2285739" cy="523220"/>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До </a:t>
            </a:r>
          </a:p>
          <a:p>
            <a:r>
              <a:rPr lang="ru-RU" sz="1400" b="1" dirty="0" smtClean="0">
                <a:latin typeface="Times New Roman" panose="02020603050405020304" pitchFamily="18" charset="0"/>
                <a:cs typeface="Times New Roman" panose="02020603050405020304" pitchFamily="18" charset="0"/>
              </a:rPr>
              <a:t>торговли</a:t>
            </a:r>
            <a:endParaRPr lang="ru-RU" sz="1400" b="1" dirty="0">
              <a:latin typeface="Times New Roman" panose="02020603050405020304" pitchFamily="18" charset="0"/>
              <a:cs typeface="Times New Roman" panose="02020603050405020304" pitchFamily="18" charset="0"/>
            </a:endParaRPr>
          </a:p>
        </p:txBody>
      </p:sp>
      <p:sp>
        <p:nvSpPr>
          <p:cNvPr id="207" name="TextBox 206"/>
          <p:cNvSpPr txBox="1"/>
          <p:nvPr/>
        </p:nvSpPr>
        <p:spPr>
          <a:xfrm rot="16200000">
            <a:off x="680157" y="3453276"/>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Одежда</a:t>
            </a:r>
            <a:endParaRPr lang="ru-RU" b="1" dirty="0">
              <a:latin typeface="Times New Roman" panose="02020603050405020304" pitchFamily="18" charset="0"/>
              <a:cs typeface="Times New Roman" panose="02020603050405020304" pitchFamily="18" charset="0"/>
            </a:endParaRPr>
          </a:p>
        </p:txBody>
      </p:sp>
      <p:sp>
        <p:nvSpPr>
          <p:cNvPr id="208" name="TextBox 207"/>
          <p:cNvSpPr txBox="1"/>
          <p:nvPr/>
        </p:nvSpPr>
        <p:spPr>
          <a:xfrm rot="16200000">
            <a:off x="6872233" y="3453276"/>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Одежда</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352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57745" y="2133600"/>
            <a:ext cx="10146867" cy="3777622"/>
          </a:xfrm>
        </p:spPr>
        <p:txBody>
          <a:bodyPr/>
          <a:lstStyle/>
          <a:p>
            <a:pPr algn="just"/>
            <a:r>
              <a:rPr lang="ru-RU" dirty="0">
                <a:solidFill>
                  <a:schemeClr val="tx1"/>
                </a:solidFill>
                <a:latin typeface="Times New Roman" panose="02020603050405020304" pitchFamily="18" charset="0"/>
                <a:cs typeface="Times New Roman" panose="02020603050405020304" pitchFamily="18" charset="0"/>
              </a:rPr>
              <a:t>Таким образом, мы можем прийти к важному и неожиданному заключению: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b="1" dirty="0" smtClean="0">
                <a:solidFill>
                  <a:schemeClr val="tx2"/>
                </a:solidFill>
                <a:latin typeface="Times New Roman" panose="02020603050405020304" pitchFamily="18" charset="0"/>
                <a:cs typeface="Times New Roman" panose="02020603050405020304" pitchFamily="18" charset="0"/>
              </a:rPr>
              <a:t>маленькие </a:t>
            </a:r>
            <a:r>
              <a:rPr lang="ru-RU" b="1" dirty="0">
                <a:solidFill>
                  <a:schemeClr val="tx2"/>
                </a:solidFill>
                <a:latin typeface="Times New Roman" panose="02020603050405020304" pitchFamily="18" charset="0"/>
                <a:cs typeface="Times New Roman" panose="02020603050405020304" pitchFamily="18" charset="0"/>
              </a:rPr>
              <a:t>страны выигрывают от международной торговли в большей степени.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Они </a:t>
            </a:r>
            <a:r>
              <a:rPr lang="ru-RU" dirty="0">
                <a:solidFill>
                  <a:schemeClr val="tx1"/>
                </a:solidFill>
                <a:latin typeface="Times New Roman" panose="02020603050405020304" pitchFamily="18" charset="0"/>
                <a:cs typeface="Times New Roman" panose="02020603050405020304" pitchFamily="18" charset="0"/>
              </a:rPr>
              <a:t>оказывают незначительное влияние на мировые цены и благодаря этому могут торговать по мировым ценам, которые весьма отличаются от внутренних.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На </a:t>
            </a:r>
            <a:r>
              <a:rPr lang="ru-RU" dirty="0">
                <a:solidFill>
                  <a:schemeClr val="tx1"/>
                </a:solidFill>
                <a:latin typeface="Times New Roman" panose="02020603050405020304" pitchFamily="18" charset="0"/>
                <a:cs typeface="Times New Roman" panose="02020603050405020304" pitchFamily="18" charset="0"/>
              </a:rPr>
              <a:t>основании этого факта несложно понять, почему небольшие страны, которые сильно отличаются от других стран, получают от торговли больше, в то время как крупные страны — меньше. (Эти проблемы </a:t>
            </a:r>
            <a:r>
              <a:rPr lang="ru-RU" dirty="0" smtClean="0">
                <a:solidFill>
                  <a:schemeClr val="tx1"/>
                </a:solidFill>
                <a:latin typeface="Times New Roman" panose="02020603050405020304" pitchFamily="18" charset="0"/>
                <a:cs typeface="Times New Roman" panose="02020603050405020304" pitchFamily="18" charset="0"/>
              </a:rPr>
              <a:t>подробнее обсудим в конце презентации.)</a:t>
            </a:r>
            <a:endParaRPr lang="ru-RU" dirty="0">
              <a:solidFill>
                <a:schemeClr val="tx1"/>
              </a:solidFill>
              <a:latin typeface="Times New Roman" panose="02020603050405020304" pitchFamily="18" charset="0"/>
              <a:cs typeface="Times New Roman" panose="02020603050405020304" pitchFamily="18" charset="0"/>
            </a:endParaRPr>
          </a:p>
          <a:p>
            <a:endParaRPr lang="ru-RU" dirty="0"/>
          </a:p>
        </p:txBody>
      </p:sp>
      <p:sp>
        <p:nvSpPr>
          <p:cNvPr id="4" name="Заголовок 1"/>
          <p:cNvSpPr txBox="1">
            <a:spLocks/>
          </p:cNvSpPr>
          <p:nvPr/>
        </p:nvSpPr>
        <p:spPr>
          <a:xfrm>
            <a:off x="-677738" y="568512"/>
            <a:ext cx="6854956"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Выводы</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4540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71499" y="1537854"/>
            <a:ext cx="10181956" cy="5070764"/>
          </a:xfrm>
        </p:spPr>
        <p:txBody>
          <a:bodyPr>
            <a:normAutofit fontScale="92500" lnSpcReduction="10000"/>
          </a:bodyPr>
          <a:lstStyle/>
          <a:p>
            <a:pPr algn="just"/>
            <a:r>
              <a:rPr lang="ru-RU" dirty="0">
                <a:solidFill>
                  <a:schemeClr val="tx1"/>
                </a:solidFill>
                <a:latin typeface="Times New Roman" panose="02020603050405020304" pitchFamily="18" charset="0"/>
                <a:cs typeface="Times New Roman" panose="02020603050405020304" pitchFamily="18" charset="0"/>
              </a:rPr>
              <a:t>С открытием торговли на мировом рынке устанавливается некая система цен, определяемая </a:t>
            </a:r>
            <a:r>
              <a:rPr lang="ru-RU" b="1" dirty="0" smtClean="0">
                <a:solidFill>
                  <a:schemeClr val="tx2"/>
                </a:solidFill>
                <a:latin typeface="Times New Roman" panose="02020603050405020304" pitchFamily="18" charset="0"/>
                <a:cs typeface="Times New Roman" panose="02020603050405020304" pitchFamily="18" charset="0"/>
              </a:rPr>
              <a:t>общерыночным </a:t>
            </a:r>
            <a:r>
              <a:rPr lang="ru-RU" b="1" dirty="0">
                <a:solidFill>
                  <a:schemeClr val="tx2"/>
                </a:solidFill>
                <a:latin typeface="Times New Roman" panose="02020603050405020304" pitchFamily="18" charset="0"/>
                <a:cs typeface="Times New Roman" panose="02020603050405020304" pitchFamily="18" charset="0"/>
              </a:rPr>
              <a:t>спросом и предложением</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Для </a:t>
            </a:r>
            <a:r>
              <a:rPr lang="ru-RU" dirty="0">
                <a:solidFill>
                  <a:schemeClr val="tx1"/>
                </a:solidFill>
                <a:latin typeface="Times New Roman" panose="02020603050405020304" pitchFamily="18" charset="0"/>
                <a:cs typeface="Times New Roman" panose="02020603050405020304" pitchFamily="18" charset="0"/>
              </a:rPr>
              <a:t>точного определения ценового соотношения нам необходима некоторая дополнительная информация, однако примерный уровень цен мы сможем определить и без нее.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Они </a:t>
            </a:r>
            <a:r>
              <a:rPr lang="ru-RU" dirty="0">
                <a:solidFill>
                  <a:schemeClr val="tx1"/>
                </a:solidFill>
                <a:latin typeface="Times New Roman" panose="02020603050405020304" pitchFamily="18" charset="0"/>
                <a:cs typeface="Times New Roman" panose="02020603050405020304" pitchFamily="18" charset="0"/>
              </a:rPr>
              <a:t>должны находиться в пределах цен, существующих в обоих регионах, т.е., как нам известно, относительные цены на одежду и продукты питания будут установлены в диапазоне </a:t>
            </a:r>
            <a:r>
              <a:rPr lang="ru-RU" dirty="0" smtClean="0">
                <a:solidFill>
                  <a:schemeClr val="tx1"/>
                </a:solidFill>
                <a:latin typeface="Times New Roman" panose="02020603050405020304" pitchFamily="18" charset="0"/>
                <a:cs typeface="Times New Roman" panose="02020603050405020304" pitchFamily="18" charset="0"/>
              </a:rPr>
              <a:t>между 1</a:t>
            </a:r>
            <a:r>
              <a:rPr lang="en-US" dirty="0" smtClean="0">
                <a:solidFill>
                  <a:schemeClr val="tx1"/>
                </a:solidFill>
                <a:latin typeface="Times New Roman" panose="02020603050405020304" pitchFamily="18" charset="0"/>
                <a:cs typeface="Times New Roman" panose="02020603050405020304" pitchFamily="18" charset="0"/>
              </a:rPr>
              <a:t>/2 </a:t>
            </a:r>
            <a:r>
              <a:rPr lang="ru-RU" dirty="0" smtClean="0">
                <a:solidFill>
                  <a:schemeClr val="tx1"/>
                </a:solidFill>
                <a:latin typeface="Times New Roman" panose="02020603050405020304" pitchFamily="18" charset="0"/>
                <a:cs typeface="Times New Roman" panose="02020603050405020304" pitchFamily="18" charset="0"/>
              </a:rPr>
              <a:t>и</a:t>
            </a:r>
            <a:r>
              <a:rPr lang="en-US" dirty="0" smtClean="0">
                <a:solidFill>
                  <a:schemeClr val="tx1"/>
                </a:solidFill>
                <a:latin typeface="Times New Roman" panose="02020603050405020304" pitchFamily="18" charset="0"/>
                <a:cs typeface="Times New Roman" panose="02020603050405020304" pitchFamily="18" charset="0"/>
              </a:rPr>
              <a:t> 3/4</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algn="just"/>
            <a:r>
              <a:rPr lang="ru-RU" b="1" dirty="0">
                <a:solidFill>
                  <a:schemeClr val="tx2"/>
                </a:solidFill>
                <a:latin typeface="Times New Roman" panose="02020603050405020304" pitchFamily="18" charset="0"/>
                <a:cs typeface="Times New Roman" panose="02020603050405020304" pitchFamily="18" charset="0"/>
              </a:rPr>
              <a:t>Окончательное соотношение цен будет определяться спросом на одежду и продукты </a:t>
            </a:r>
            <a:r>
              <a:rPr lang="ru-RU" b="1" dirty="0" smtClean="0">
                <a:solidFill>
                  <a:schemeClr val="tx2"/>
                </a:solidFill>
                <a:latin typeface="Times New Roman" panose="02020603050405020304" pitchFamily="18" charset="0"/>
                <a:cs typeface="Times New Roman" panose="02020603050405020304" pitchFamily="18" charset="0"/>
              </a:rPr>
              <a:t>питания</a:t>
            </a:r>
            <a:r>
              <a:rPr lang="en-US" dirty="0" smtClean="0">
                <a:solidFill>
                  <a:schemeClr val="tx1"/>
                </a:solidFill>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ru-RU" dirty="0" smtClean="0">
                <a:solidFill>
                  <a:schemeClr val="tx1"/>
                </a:solidFill>
                <a:latin typeface="Times New Roman" panose="02020603050405020304" pitchFamily="18" charset="0"/>
                <a:cs typeface="Times New Roman" panose="02020603050405020304" pitchFamily="18" charset="0"/>
              </a:rPr>
              <a:t>Если </a:t>
            </a:r>
            <a:r>
              <a:rPr lang="ru-RU" dirty="0">
                <a:solidFill>
                  <a:schemeClr val="tx1"/>
                </a:solidFill>
                <a:latin typeface="Times New Roman" panose="02020603050405020304" pitchFamily="18" charset="0"/>
                <a:cs typeface="Times New Roman" panose="02020603050405020304" pitchFamily="18" charset="0"/>
              </a:rPr>
              <a:t>продукты питания пользуются очень большим спросом, цена на эту продукцию будет относительно высока</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Если бы спрос на нее был бы настолько велик, что она производилась бы в Европе так же, как одежда, соотношение цен было бы на уровне европейских относительных цен -- </a:t>
            </a:r>
            <a:r>
              <a:rPr lang="en-US" dirty="0" smtClean="0">
                <a:solidFill>
                  <a:schemeClr val="tx1"/>
                </a:solidFill>
                <a:latin typeface="Times New Roman" panose="02020603050405020304" pitchFamily="18" charset="0"/>
                <a:cs typeface="Times New Roman" panose="02020603050405020304" pitchFamily="18" charset="0"/>
              </a:rPr>
              <a:t>3</a:t>
            </a:r>
            <a:r>
              <a:rPr lang="ru-RU" dirty="0" smtClean="0">
                <a:solidFill>
                  <a:schemeClr val="tx1"/>
                </a:solidFill>
                <a:latin typeface="Times New Roman" panose="02020603050405020304" pitchFamily="18" charset="0"/>
                <a:cs typeface="Times New Roman" panose="02020603050405020304" pitchFamily="18" charset="0"/>
              </a:rPr>
              <a:t>/4</a:t>
            </a:r>
            <a:r>
              <a:rPr lang="ru-RU" dirty="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то же время, если бы спрос на одежду был бы так высок, что Америка производила бы ее, наряду с пищевой продукцией, условия обмена, ил и торговли, соответствовали бы американскому соотношению цен </a:t>
            </a:r>
            <a:r>
              <a:rPr lang="en-US" dirty="0" smtClean="0">
                <a:solidFill>
                  <a:schemeClr val="tx1"/>
                </a:solidFill>
                <a:latin typeface="Times New Roman" panose="02020603050405020304" pitchFamily="18" charset="0"/>
                <a:cs typeface="Times New Roman" panose="02020603050405020304" pitchFamily="18" charset="0"/>
              </a:rPr>
              <a:t>– 1/2.</a:t>
            </a:r>
          </a:p>
          <a:p>
            <a:pPr algn="just">
              <a:buFont typeface="Arial" panose="020B0604020202020204" pitchFamily="34" charset="0"/>
              <a:buChar char="•"/>
            </a:pPr>
            <a:r>
              <a:rPr lang="ru-RU" dirty="0" smtClean="0">
                <a:solidFill>
                  <a:schemeClr val="tx1"/>
                </a:solidFill>
                <a:latin typeface="Times New Roman" panose="02020603050405020304" pitchFamily="18" charset="0"/>
                <a:cs typeface="Times New Roman" panose="02020603050405020304" pitchFamily="18" charset="0"/>
              </a:rPr>
              <a:t>Если </a:t>
            </a:r>
            <a:r>
              <a:rPr lang="ru-RU" dirty="0">
                <a:solidFill>
                  <a:schemeClr val="tx1"/>
                </a:solidFill>
                <a:latin typeface="Times New Roman" panose="02020603050405020304" pitchFamily="18" charset="0"/>
                <a:cs typeface="Times New Roman" panose="02020603050405020304" pitchFamily="18" charset="0"/>
              </a:rPr>
              <a:t>же каждый регион специализируется в области своих сравнительных преимуществ, т.е. Европа производит только одежду, а Америка — только продукты питания, соотношение цен будет где-то между </a:t>
            </a:r>
            <a:r>
              <a:rPr lang="en-US" dirty="0" smtClean="0">
                <a:solidFill>
                  <a:schemeClr val="tx1"/>
                </a:solidFill>
                <a:latin typeface="Times New Roman" panose="02020603050405020304" pitchFamily="18" charset="0"/>
                <a:cs typeface="Times New Roman" panose="02020603050405020304" pitchFamily="18" charset="0"/>
              </a:rPr>
              <a:t>1/2</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и </a:t>
            </a:r>
            <a:r>
              <a:rPr lang="en-US" dirty="0" smtClean="0">
                <a:solidFill>
                  <a:schemeClr val="tx1"/>
                </a:solidFill>
                <a:latin typeface="Times New Roman" panose="02020603050405020304" pitchFamily="18" charset="0"/>
                <a:cs typeface="Times New Roman" panose="02020603050405020304" pitchFamily="18" charset="0"/>
              </a:rPr>
              <a:t>3/4</a:t>
            </a:r>
            <a:r>
              <a:rPr lang="ru-RU" dirty="0" smtClean="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Точное </a:t>
            </a:r>
            <a:r>
              <a:rPr lang="ru-RU" b="1" dirty="0">
                <a:solidFill>
                  <a:schemeClr val="tx2"/>
                </a:solidFill>
                <a:latin typeface="Times New Roman" panose="02020603050405020304" pitchFamily="18" charset="0"/>
                <a:cs typeface="Times New Roman" panose="02020603050405020304" pitchFamily="18" charset="0"/>
              </a:rPr>
              <a:t>соотношение определяется величиной спроса</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400444" y="485385"/>
            <a:ext cx="6854956" cy="92183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Равновесное состояние цен</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06417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58604" y="539382"/>
            <a:ext cx="6276110" cy="6026728"/>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Теперь предположим, что спрос соответствует конечному соотношению цен </a:t>
            </a:r>
            <a:r>
              <a:rPr lang="en-US" dirty="0" smtClean="0">
                <a:solidFill>
                  <a:schemeClr val="tx1"/>
                </a:solidFill>
                <a:latin typeface="Times New Roman" panose="02020603050405020304" pitchFamily="18" charset="0"/>
                <a:cs typeface="Times New Roman" panose="02020603050405020304" pitchFamily="18" charset="0"/>
              </a:rPr>
              <a:t>2/3</a:t>
            </a:r>
            <a:r>
              <a:rPr lang="ru-RU" dirty="0" smtClean="0">
                <a:solidFill>
                  <a:schemeClr val="tx1"/>
                </a:solidFill>
                <a:latin typeface="Times New Roman" panose="02020603050405020304" pitchFamily="18" charset="0"/>
                <a:cs typeface="Times New Roman" panose="02020603050405020304" pitchFamily="18" charset="0"/>
              </a:rPr>
              <a:t>, три единицы </a:t>
            </a:r>
            <a:r>
              <a:rPr lang="ru-RU" dirty="0">
                <a:solidFill>
                  <a:schemeClr val="tx1"/>
                </a:solidFill>
                <a:latin typeface="Times New Roman" panose="02020603050405020304" pitchFamily="18" charset="0"/>
                <a:cs typeface="Times New Roman" panose="02020603050405020304" pitchFamily="18" charset="0"/>
              </a:rPr>
              <a:t>продуктов </a:t>
            </a:r>
            <a:r>
              <a:rPr lang="ru-RU" dirty="0" smtClean="0">
                <a:solidFill>
                  <a:schemeClr val="tx1"/>
                </a:solidFill>
                <a:latin typeface="Times New Roman" panose="02020603050405020304" pitchFamily="18" charset="0"/>
                <a:cs typeface="Times New Roman" panose="02020603050405020304" pitchFamily="18" charset="0"/>
              </a:rPr>
              <a:t>питания</a:t>
            </a:r>
            <a:r>
              <a:rPr lang="en-US"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можно приобрести в обмен на 2 единицы одежды.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При </a:t>
            </a:r>
            <a:r>
              <a:rPr lang="ru-RU" dirty="0">
                <a:solidFill>
                  <a:schemeClr val="tx1"/>
                </a:solidFill>
                <a:latin typeface="Times New Roman" panose="02020603050405020304" pitchFamily="18" charset="0"/>
                <a:cs typeface="Times New Roman" panose="02020603050405020304" pitchFamily="18" charset="0"/>
              </a:rPr>
              <a:t>данном ценовом соотношении каждый из регионов может иметь свою специализацию </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Америка на производстве продуктов питания. Европа - на производстве одежды - и экспортировать часть своей продукции, чтобы расплачиваться за импорт по мировому соотношению цен </a:t>
            </a:r>
            <a:r>
              <a:rPr lang="ru-RU" dirty="0" smtClean="0">
                <a:solidFill>
                  <a:schemeClr val="tx1"/>
                </a:solidFill>
                <a:latin typeface="Times New Roman" panose="02020603050405020304" pitchFamily="18" charset="0"/>
                <a:cs typeface="Times New Roman" panose="02020603050405020304" pitchFamily="18" charset="0"/>
              </a:rPr>
              <a:t>2</a:t>
            </a:r>
            <a:r>
              <a:rPr lang="en-US" dirty="0" smtClean="0">
                <a:solidFill>
                  <a:schemeClr val="tx1"/>
                </a:solidFill>
                <a:latin typeface="Times New Roman" panose="02020603050405020304" pitchFamily="18" charset="0"/>
                <a:cs typeface="Times New Roman" panose="02020603050405020304" pitchFamily="18" charset="0"/>
              </a:rPr>
              <a:t>/3</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Вернемся к рисунку, иллюстрирующее сравнительное производство. Он также отражает процесс торговли.</a:t>
            </a:r>
          </a:p>
          <a:p>
            <a:pPr algn="just"/>
            <a:r>
              <a:rPr lang="ru-RU" dirty="0" smtClean="0">
                <a:solidFill>
                  <a:schemeClr val="tx1"/>
                </a:solidFill>
                <a:latin typeface="Times New Roman" panose="02020603050405020304" pitchFamily="18" charset="0"/>
                <a:cs typeface="Times New Roman" panose="02020603050405020304" pitchFamily="18" charset="0"/>
              </a:rPr>
              <a:t> Для </a:t>
            </a:r>
            <a:r>
              <a:rPr lang="ru-RU" dirty="0">
                <a:solidFill>
                  <a:schemeClr val="tx1"/>
                </a:solidFill>
                <a:latin typeface="Times New Roman" panose="02020603050405020304" pitchFamily="18" charset="0"/>
                <a:cs typeface="Times New Roman" panose="02020603050405020304" pitchFamily="18" charset="0"/>
              </a:rPr>
              <a:t>каждого региона существует кривая потребительских возможностей, в соответствии с которой будет осуществляться производство, торговля и потребление каждой страны.</a:t>
            </a:r>
            <a:r>
              <a:rPr lang="ru-RU" i="1" dirty="0">
                <a:solidFill>
                  <a:schemeClr val="tx1"/>
                </a:solidFill>
                <a:latin typeface="Times New Roman" panose="02020603050405020304" pitchFamily="18" charset="0"/>
                <a:cs typeface="Times New Roman" panose="02020603050405020304" pitchFamily="18" charset="0"/>
              </a:rPr>
              <a:t> </a:t>
            </a:r>
            <a:endParaRPr lang="ru-RU" dirty="0"/>
          </a:p>
          <a:p>
            <a:endParaRPr lang="ru-RU" dirty="0"/>
          </a:p>
        </p:txBody>
      </p:sp>
      <p:grpSp>
        <p:nvGrpSpPr>
          <p:cNvPr id="4" name="Group 44"/>
          <p:cNvGrpSpPr>
            <a:grpSpLocks/>
          </p:cNvGrpSpPr>
          <p:nvPr/>
        </p:nvGrpSpPr>
        <p:grpSpPr bwMode="auto">
          <a:xfrm>
            <a:off x="8256131" y="686741"/>
            <a:ext cx="3760067" cy="3369397"/>
            <a:chOff x="1553" y="-3637"/>
            <a:chExt cx="4745" cy="3625"/>
          </a:xfrm>
        </p:grpSpPr>
        <p:grpSp>
          <p:nvGrpSpPr>
            <p:cNvPr id="5" name="Group 45"/>
            <p:cNvGrpSpPr>
              <a:grpSpLocks/>
            </p:cNvGrpSpPr>
            <p:nvPr/>
          </p:nvGrpSpPr>
          <p:grpSpPr bwMode="auto">
            <a:xfrm>
              <a:off x="1573" y="-3352"/>
              <a:ext cx="4350" cy="3320"/>
              <a:chOff x="1573" y="-3352"/>
              <a:chExt cx="4350" cy="3320"/>
            </a:xfrm>
          </p:grpSpPr>
          <p:sp>
            <p:nvSpPr>
              <p:cNvPr id="44" name="Freeform 46"/>
              <p:cNvSpPr>
                <a:spLocks/>
              </p:cNvSpPr>
              <p:nvPr/>
            </p:nvSpPr>
            <p:spPr bwMode="auto">
              <a:xfrm>
                <a:off x="1573" y="-3352"/>
                <a:ext cx="4350" cy="3320"/>
              </a:xfrm>
              <a:custGeom>
                <a:avLst/>
                <a:gdLst>
                  <a:gd name="T0" fmla="+- 0 5893 1573"/>
                  <a:gd name="T1" fmla="*/ T0 w 4350"/>
                  <a:gd name="T2" fmla="+- 0 -47 -3352"/>
                  <a:gd name="T3" fmla="*/ -47 h 3320"/>
                  <a:gd name="T4" fmla="+- 0 5913 1573"/>
                  <a:gd name="T5" fmla="*/ T4 w 4350"/>
                  <a:gd name="T6" fmla="+- 0 -32 -3352"/>
                  <a:gd name="T7" fmla="*/ -32 h 3320"/>
                  <a:gd name="T8" fmla="+- 0 5923 1573"/>
                  <a:gd name="T9" fmla="*/ T8 w 4350"/>
                  <a:gd name="T10" fmla="+- 0 -32 -3352"/>
                  <a:gd name="T11" fmla="*/ -32 h 3320"/>
                  <a:gd name="T12" fmla="+- 0 5893 1573"/>
                  <a:gd name="T13" fmla="*/ T12 w 4350"/>
                  <a:gd name="T14" fmla="+- 0 -47 -3352"/>
                  <a:gd name="T15" fmla="*/ -47 h 3320"/>
                </a:gdLst>
                <a:ahLst/>
                <a:cxnLst>
                  <a:cxn ang="0">
                    <a:pos x="T1" y="T3"/>
                  </a:cxn>
                  <a:cxn ang="0">
                    <a:pos x="T5" y="T7"/>
                  </a:cxn>
                  <a:cxn ang="0">
                    <a:pos x="T9" y="T11"/>
                  </a:cxn>
                  <a:cxn ang="0">
                    <a:pos x="T13" y="T15"/>
                  </a:cxn>
                </a:cxnLst>
                <a:rect l="0" t="0" r="r" b="b"/>
                <a:pathLst>
                  <a:path w="4350" h="3320">
                    <a:moveTo>
                      <a:pt x="4320" y="3305"/>
                    </a:moveTo>
                    <a:lnTo>
                      <a:pt x="4340" y="3320"/>
                    </a:lnTo>
                    <a:lnTo>
                      <a:pt x="4350" y="3320"/>
                    </a:lnTo>
                    <a:lnTo>
                      <a:pt x="4320" y="3305"/>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45" name="Freeform 47"/>
              <p:cNvSpPr>
                <a:spLocks/>
              </p:cNvSpPr>
              <p:nvPr/>
            </p:nvSpPr>
            <p:spPr bwMode="auto">
              <a:xfrm>
                <a:off x="1573" y="-3352"/>
                <a:ext cx="4350" cy="3320"/>
              </a:xfrm>
              <a:custGeom>
                <a:avLst/>
                <a:gdLst>
                  <a:gd name="T0" fmla="+- 0 1573 1573"/>
                  <a:gd name="T1" fmla="*/ T0 w 4350"/>
                  <a:gd name="T2" fmla="+- 0 -3352 -3352"/>
                  <a:gd name="T3" fmla="*/ -3352 h 3320"/>
                  <a:gd name="T4" fmla="+- 0 1573 1573"/>
                  <a:gd name="T5" fmla="*/ T4 w 4350"/>
                  <a:gd name="T6" fmla="+- 0 -2242 -3352"/>
                  <a:gd name="T7" fmla="*/ -2242 h 3320"/>
                  <a:gd name="T8" fmla="+- 0 5893 1573"/>
                  <a:gd name="T9" fmla="*/ T8 w 4350"/>
                  <a:gd name="T10" fmla="+- 0 -47 -3352"/>
                  <a:gd name="T11" fmla="*/ -47 h 3320"/>
                  <a:gd name="T12" fmla="+- 0 1573 1573"/>
                  <a:gd name="T13" fmla="*/ T12 w 4350"/>
                  <a:gd name="T14" fmla="+- 0 -3352 -3352"/>
                  <a:gd name="T15" fmla="*/ -3352 h 3320"/>
                </a:gdLst>
                <a:ahLst/>
                <a:cxnLst>
                  <a:cxn ang="0">
                    <a:pos x="T1" y="T3"/>
                  </a:cxn>
                  <a:cxn ang="0">
                    <a:pos x="T5" y="T7"/>
                  </a:cxn>
                  <a:cxn ang="0">
                    <a:pos x="T9" y="T11"/>
                  </a:cxn>
                  <a:cxn ang="0">
                    <a:pos x="T13" y="T15"/>
                  </a:cxn>
                </a:cxnLst>
                <a:rect l="0" t="0" r="r" b="b"/>
                <a:pathLst>
                  <a:path w="4350" h="3320">
                    <a:moveTo>
                      <a:pt x="0" y="0"/>
                    </a:moveTo>
                    <a:lnTo>
                      <a:pt x="0" y="1110"/>
                    </a:lnTo>
                    <a:lnTo>
                      <a:pt x="4320" y="3305"/>
                    </a:lnTo>
                    <a:lnTo>
                      <a:pt x="0" y="0"/>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 name="Group 48"/>
            <p:cNvGrpSpPr>
              <a:grpSpLocks/>
            </p:cNvGrpSpPr>
            <p:nvPr/>
          </p:nvGrpSpPr>
          <p:grpSpPr bwMode="auto">
            <a:xfrm>
              <a:off x="1573" y="-2242"/>
              <a:ext cx="4350" cy="2210"/>
              <a:chOff x="1573" y="-2242"/>
              <a:chExt cx="4350" cy="2210"/>
            </a:xfrm>
          </p:grpSpPr>
          <p:sp>
            <p:nvSpPr>
              <p:cNvPr id="43" name="Freeform 49"/>
              <p:cNvSpPr>
                <a:spLocks/>
              </p:cNvSpPr>
              <p:nvPr/>
            </p:nvSpPr>
            <p:spPr bwMode="auto">
              <a:xfrm>
                <a:off x="1573" y="-2242"/>
                <a:ext cx="4350" cy="2210"/>
              </a:xfrm>
              <a:custGeom>
                <a:avLst/>
                <a:gdLst>
                  <a:gd name="T0" fmla="+- 0 1573 1573"/>
                  <a:gd name="T1" fmla="*/ T0 w 4350"/>
                  <a:gd name="T2" fmla="+- 0 -2242 -2242"/>
                  <a:gd name="T3" fmla="*/ -2242 h 2210"/>
                  <a:gd name="T4" fmla="+- 0 5923 1573"/>
                  <a:gd name="T5" fmla="*/ T4 w 4350"/>
                  <a:gd name="T6" fmla="+- 0 -32 -2242"/>
                  <a:gd name="T7" fmla="*/ -32 h 2210"/>
                </a:gdLst>
                <a:ahLst/>
                <a:cxnLst>
                  <a:cxn ang="0">
                    <a:pos x="T1" y="T3"/>
                  </a:cxn>
                  <a:cxn ang="0">
                    <a:pos x="T5" y="T7"/>
                  </a:cxn>
                </a:cxnLst>
                <a:rect l="0" t="0" r="r" b="b"/>
                <a:pathLst>
                  <a:path w="4350" h="2210">
                    <a:moveTo>
                      <a:pt x="0" y="0"/>
                    </a:moveTo>
                    <a:lnTo>
                      <a:pt x="4350" y="221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50"/>
            <p:cNvGrpSpPr>
              <a:grpSpLocks/>
            </p:cNvGrpSpPr>
            <p:nvPr/>
          </p:nvGrpSpPr>
          <p:grpSpPr bwMode="auto">
            <a:xfrm>
              <a:off x="1573" y="-3352"/>
              <a:ext cx="4340" cy="3320"/>
              <a:chOff x="1573" y="-3352"/>
              <a:chExt cx="4340" cy="3320"/>
            </a:xfrm>
          </p:grpSpPr>
          <p:sp>
            <p:nvSpPr>
              <p:cNvPr id="42" name="Freeform 51"/>
              <p:cNvSpPr>
                <a:spLocks/>
              </p:cNvSpPr>
              <p:nvPr/>
            </p:nvSpPr>
            <p:spPr bwMode="auto">
              <a:xfrm>
                <a:off x="1573" y="-3352"/>
                <a:ext cx="4340" cy="3320"/>
              </a:xfrm>
              <a:custGeom>
                <a:avLst/>
                <a:gdLst>
                  <a:gd name="T0" fmla="+- 0 1573 1573"/>
                  <a:gd name="T1" fmla="*/ T0 w 4340"/>
                  <a:gd name="T2" fmla="+- 0 -3352 -3352"/>
                  <a:gd name="T3" fmla="*/ -3352 h 3320"/>
                  <a:gd name="T4" fmla="+- 0 5913 1573"/>
                  <a:gd name="T5" fmla="*/ T4 w 4340"/>
                  <a:gd name="T6" fmla="+- 0 -32 -3352"/>
                  <a:gd name="T7" fmla="*/ -32 h 3320"/>
                </a:gdLst>
                <a:ahLst/>
                <a:cxnLst>
                  <a:cxn ang="0">
                    <a:pos x="T1" y="T3"/>
                  </a:cxn>
                  <a:cxn ang="0">
                    <a:pos x="T5" y="T7"/>
                  </a:cxn>
                </a:cxnLst>
                <a:rect l="0" t="0" r="r" b="b"/>
                <a:pathLst>
                  <a:path w="4340" h="3320">
                    <a:moveTo>
                      <a:pt x="0" y="0"/>
                    </a:moveTo>
                    <a:lnTo>
                      <a:pt x="4340" y="332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52"/>
            <p:cNvGrpSpPr>
              <a:grpSpLocks/>
            </p:cNvGrpSpPr>
            <p:nvPr/>
          </p:nvGrpSpPr>
          <p:grpSpPr bwMode="auto">
            <a:xfrm>
              <a:off x="1573" y="-3632"/>
              <a:ext cx="4720" cy="3600"/>
              <a:chOff x="1573" y="-3632"/>
              <a:chExt cx="4720" cy="3600"/>
            </a:xfrm>
          </p:grpSpPr>
          <p:sp>
            <p:nvSpPr>
              <p:cNvPr id="41" name="Freeform 53"/>
              <p:cNvSpPr>
                <a:spLocks/>
              </p:cNvSpPr>
              <p:nvPr/>
            </p:nvSpPr>
            <p:spPr bwMode="auto">
              <a:xfrm>
                <a:off x="1573" y="-3632"/>
                <a:ext cx="4720" cy="3600"/>
              </a:xfrm>
              <a:custGeom>
                <a:avLst/>
                <a:gdLst>
                  <a:gd name="T0" fmla="+- 0 1573 1573"/>
                  <a:gd name="T1" fmla="*/ T0 w 4720"/>
                  <a:gd name="T2" fmla="+- 0 -3632 -3632"/>
                  <a:gd name="T3" fmla="*/ -3632 h 3600"/>
                  <a:gd name="T4" fmla="+- 0 1573 1573"/>
                  <a:gd name="T5" fmla="*/ T4 w 4720"/>
                  <a:gd name="T6" fmla="+- 0 -32 -3632"/>
                  <a:gd name="T7" fmla="*/ -32 h 3600"/>
                  <a:gd name="T8" fmla="+- 0 6293 1573"/>
                  <a:gd name="T9" fmla="*/ T8 w 4720"/>
                  <a:gd name="T10" fmla="+- 0 -32 -3632"/>
                  <a:gd name="T11" fmla="*/ -32 h 3600"/>
                </a:gdLst>
                <a:ahLst/>
                <a:cxnLst>
                  <a:cxn ang="0">
                    <a:pos x="T1" y="T3"/>
                  </a:cxn>
                  <a:cxn ang="0">
                    <a:pos x="T5" y="T7"/>
                  </a:cxn>
                  <a:cxn ang="0">
                    <a:pos x="T9" y="T11"/>
                  </a:cxn>
                </a:cxnLst>
                <a:rect l="0" t="0" r="r" b="b"/>
                <a:pathLst>
                  <a:path w="4720" h="3600">
                    <a:moveTo>
                      <a:pt x="0" y="0"/>
                    </a:moveTo>
                    <a:lnTo>
                      <a:pt x="0" y="3600"/>
                    </a:lnTo>
                    <a:lnTo>
                      <a:pt x="4720" y="360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54"/>
            <p:cNvGrpSpPr>
              <a:grpSpLocks/>
            </p:cNvGrpSpPr>
            <p:nvPr/>
          </p:nvGrpSpPr>
          <p:grpSpPr bwMode="auto">
            <a:xfrm>
              <a:off x="1574" y="-3352"/>
              <a:ext cx="120" cy="2"/>
              <a:chOff x="1574" y="-3352"/>
              <a:chExt cx="120" cy="2"/>
            </a:xfrm>
          </p:grpSpPr>
          <p:sp>
            <p:nvSpPr>
              <p:cNvPr id="40" name="Freeform 55"/>
              <p:cNvSpPr>
                <a:spLocks/>
              </p:cNvSpPr>
              <p:nvPr/>
            </p:nvSpPr>
            <p:spPr bwMode="auto">
              <a:xfrm>
                <a:off x="1574" y="-3352"/>
                <a:ext cx="120" cy="2"/>
              </a:xfrm>
              <a:custGeom>
                <a:avLst/>
                <a:gdLst>
                  <a:gd name="T0" fmla="+- 0 1574 1574"/>
                  <a:gd name="T1" fmla="*/ T0 w 120"/>
                  <a:gd name="T2" fmla="+- 0 1694 15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56"/>
            <p:cNvGrpSpPr>
              <a:grpSpLocks/>
            </p:cNvGrpSpPr>
            <p:nvPr/>
          </p:nvGrpSpPr>
          <p:grpSpPr bwMode="auto">
            <a:xfrm>
              <a:off x="1574" y="-1139"/>
              <a:ext cx="120" cy="2"/>
              <a:chOff x="1574" y="-1139"/>
              <a:chExt cx="120" cy="2"/>
            </a:xfrm>
          </p:grpSpPr>
          <p:sp>
            <p:nvSpPr>
              <p:cNvPr id="39" name="Freeform 57"/>
              <p:cNvSpPr>
                <a:spLocks/>
              </p:cNvSpPr>
              <p:nvPr/>
            </p:nvSpPr>
            <p:spPr bwMode="auto">
              <a:xfrm>
                <a:off x="1574" y="-1139"/>
                <a:ext cx="120" cy="2"/>
              </a:xfrm>
              <a:custGeom>
                <a:avLst/>
                <a:gdLst>
                  <a:gd name="T0" fmla="+- 0 1574 1574"/>
                  <a:gd name="T1" fmla="*/ T0 w 120"/>
                  <a:gd name="T2" fmla="+- 0 1694 15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58"/>
            <p:cNvGrpSpPr>
              <a:grpSpLocks/>
            </p:cNvGrpSpPr>
            <p:nvPr/>
          </p:nvGrpSpPr>
          <p:grpSpPr bwMode="auto">
            <a:xfrm>
              <a:off x="1574" y="-2245"/>
              <a:ext cx="120" cy="2"/>
              <a:chOff x="1574" y="-2245"/>
              <a:chExt cx="120" cy="2"/>
            </a:xfrm>
          </p:grpSpPr>
          <p:sp>
            <p:nvSpPr>
              <p:cNvPr id="38" name="Freeform 59"/>
              <p:cNvSpPr>
                <a:spLocks/>
              </p:cNvSpPr>
              <p:nvPr/>
            </p:nvSpPr>
            <p:spPr bwMode="auto">
              <a:xfrm>
                <a:off x="1574" y="-2245"/>
                <a:ext cx="120" cy="2"/>
              </a:xfrm>
              <a:custGeom>
                <a:avLst/>
                <a:gdLst>
                  <a:gd name="T0" fmla="+- 0 1574 1574"/>
                  <a:gd name="T1" fmla="*/ T0 w 120"/>
                  <a:gd name="T2" fmla="+- 0 1694 15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60"/>
            <p:cNvGrpSpPr>
              <a:grpSpLocks/>
            </p:cNvGrpSpPr>
            <p:nvPr/>
          </p:nvGrpSpPr>
          <p:grpSpPr bwMode="auto">
            <a:xfrm>
              <a:off x="5912" y="-152"/>
              <a:ext cx="2" cy="120"/>
              <a:chOff x="5912" y="-152"/>
              <a:chExt cx="2" cy="120"/>
            </a:xfrm>
          </p:grpSpPr>
          <p:sp>
            <p:nvSpPr>
              <p:cNvPr id="37" name="Freeform 61"/>
              <p:cNvSpPr>
                <a:spLocks/>
              </p:cNvSpPr>
              <p:nvPr/>
            </p:nvSpPr>
            <p:spPr bwMode="auto">
              <a:xfrm>
                <a:off x="5912" y="-152"/>
                <a:ext cx="2" cy="120"/>
              </a:xfrm>
              <a:custGeom>
                <a:avLst/>
                <a:gdLst>
                  <a:gd name="T0" fmla="+- 0 -152 -152"/>
                  <a:gd name="T1" fmla="*/ -152 h 120"/>
                  <a:gd name="T2" fmla="+- 0 -32 -152"/>
                  <a:gd name="T3" fmla="*/ -3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62"/>
            <p:cNvGrpSpPr>
              <a:grpSpLocks/>
            </p:cNvGrpSpPr>
            <p:nvPr/>
          </p:nvGrpSpPr>
          <p:grpSpPr bwMode="auto">
            <a:xfrm>
              <a:off x="5182" y="-112"/>
              <a:ext cx="2" cy="80"/>
              <a:chOff x="5182" y="-112"/>
              <a:chExt cx="2" cy="80"/>
            </a:xfrm>
          </p:grpSpPr>
          <p:sp>
            <p:nvSpPr>
              <p:cNvPr id="36" name="Freeform 63"/>
              <p:cNvSpPr>
                <a:spLocks/>
              </p:cNvSpPr>
              <p:nvPr/>
            </p:nvSpPr>
            <p:spPr bwMode="auto">
              <a:xfrm>
                <a:off x="5182" y="-112"/>
                <a:ext cx="2" cy="80"/>
              </a:xfrm>
              <a:custGeom>
                <a:avLst/>
                <a:gdLst>
                  <a:gd name="T0" fmla="+- 0 -112 -112"/>
                  <a:gd name="T1" fmla="*/ -112 h 80"/>
                  <a:gd name="T2" fmla="+- 0 -32 -112"/>
                  <a:gd name="T3" fmla="*/ -32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64"/>
            <p:cNvGrpSpPr>
              <a:grpSpLocks/>
            </p:cNvGrpSpPr>
            <p:nvPr/>
          </p:nvGrpSpPr>
          <p:grpSpPr bwMode="auto">
            <a:xfrm>
              <a:off x="4452" y="-152"/>
              <a:ext cx="2" cy="120"/>
              <a:chOff x="4452" y="-152"/>
              <a:chExt cx="2" cy="120"/>
            </a:xfrm>
          </p:grpSpPr>
          <p:sp>
            <p:nvSpPr>
              <p:cNvPr id="35" name="Freeform 65"/>
              <p:cNvSpPr>
                <a:spLocks/>
              </p:cNvSpPr>
              <p:nvPr/>
            </p:nvSpPr>
            <p:spPr bwMode="auto">
              <a:xfrm>
                <a:off x="4452" y="-152"/>
                <a:ext cx="2" cy="120"/>
              </a:xfrm>
              <a:custGeom>
                <a:avLst/>
                <a:gdLst>
                  <a:gd name="T0" fmla="+- 0 -152 -152"/>
                  <a:gd name="T1" fmla="*/ -152 h 120"/>
                  <a:gd name="T2" fmla="+- 0 -32 -152"/>
                  <a:gd name="T3" fmla="*/ -3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66"/>
            <p:cNvGrpSpPr>
              <a:grpSpLocks/>
            </p:cNvGrpSpPr>
            <p:nvPr/>
          </p:nvGrpSpPr>
          <p:grpSpPr bwMode="auto">
            <a:xfrm>
              <a:off x="3722" y="-112"/>
              <a:ext cx="2" cy="80"/>
              <a:chOff x="3722" y="-112"/>
              <a:chExt cx="2" cy="80"/>
            </a:xfrm>
          </p:grpSpPr>
          <p:sp>
            <p:nvSpPr>
              <p:cNvPr id="34" name="Freeform 67"/>
              <p:cNvSpPr>
                <a:spLocks/>
              </p:cNvSpPr>
              <p:nvPr/>
            </p:nvSpPr>
            <p:spPr bwMode="auto">
              <a:xfrm>
                <a:off x="3722" y="-112"/>
                <a:ext cx="2" cy="80"/>
              </a:xfrm>
              <a:custGeom>
                <a:avLst/>
                <a:gdLst>
                  <a:gd name="T0" fmla="+- 0 -112 -112"/>
                  <a:gd name="T1" fmla="*/ -112 h 80"/>
                  <a:gd name="T2" fmla="+- 0 -32 -112"/>
                  <a:gd name="T3" fmla="*/ -32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68"/>
            <p:cNvGrpSpPr>
              <a:grpSpLocks/>
            </p:cNvGrpSpPr>
            <p:nvPr/>
          </p:nvGrpSpPr>
          <p:grpSpPr bwMode="auto">
            <a:xfrm>
              <a:off x="2993" y="-152"/>
              <a:ext cx="2" cy="120"/>
              <a:chOff x="2993" y="-152"/>
              <a:chExt cx="2" cy="120"/>
            </a:xfrm>
          </p:grpSpPr>
          <p:sp>
            <p:nvSpPr>
              <p:cNvPr id="33" name="Freeform 69"/>
              <p:cNvSpPr>
                <a:spLocks/>
              </p:cNvSpPr>
              <p:nvPr/>
            </p:nvSpPr>
            <p:spPr bwMode="auto">
              <a:xfrm>
                <a:off x="2993" y="-152"/>
                <a:ext cx="2" cy="120"/>
              </a:xfrm>
              <a:custGeom>
                <a:avLst/>
                <a:gdLst>
                  <a:gd name="T0" fmla="+- 0 -152 -152"/>
                  <a:gd name="T1" fmla="*/ -152 h 120"/>
                  <a:gd name="T2" fmla="+- 0 -32 -152"/>
                  <a:gd name="T3" fmla="*/ -3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70"/>
            <p:cNvGrpSpPr>
              <a:grpSpLocks/>
            </p:cNvGrpSpPr>
            <p:nvPr/>
          </p:nvGrpSpPr>
          <p:grpSpPr bwMode="auto">
            <a:xfrm>
              <a:off x="2263" y="-112"/>
              <a:ext cx="2" cy="80"/>
              <a:chOff x="2263" y="-112"/>
              <a:chExt cx="2" cy="80"/>
            </a:xfrm>
          </p:grpSpPr>
          <p:sp>
            <p:nvSpPr>
              <p:cNvPr id="32" name="Freeform 71"/>
              <p:cNvSpPr>
                <a:spLocks/>
              </p:cNvSpPr>
              <p:nvPr/>
            </p:nvSpPr>
            <p:spPr bwMode="auto">
              <a:xfrm>
                <a:off x="2263" y="-112"/>
                <a:ext cx="2" cy="80"/>
              </a:xfrm>
              <a:custGeom>
                <a:avLst/>
                <a:gdLst>
                  <a:gd name="T0" fmla="+- 0 -112 -112"/>
                  <a:gd name="T1" fmla="*/ -112 h 80"/>
                  <a:gd name="T2" fmla="+- 0 -32 -112"/>
                  <a:gd name="T3" fmla="*/ -32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72"/>
            <p:cNvGrpSpPr>
              <a:grpSpLocks/>
            </p:cNvGrpSpPr>
            <p:nvPr/>
          </p:nvGrpSpPr>
          <p:grpSpPr bwMode="auto">
            <a:xfrm>
              <a:off x="4500" y="-926"/>
              <a:ext cx="97" cy="76"/>
              <a:chOff x="4500" y="-926"/>
              <a:chExt cx="97" cy="76"/>
            </a:xfrm>
          </p:grpSpPr>
          <p:sp>
            <p:nvSpPr>
              <p:cNvPr id="31" name="Freeform 73"/>
              <p:cNvSpPr>
                <a:spLocks/>
              </p:cNvSpPr>
              <p:nvPr/>
            </p:nvSpPr>
            <p:spPr bwMode="auto">
              <a:xfrm>
                <a:off x="4500" y="-926"/>
                <a:ext cx="97" cy="76"/>
              </a:xfrm>
              <a:custGeom>
                <a:avLst/>
                <a:gdLst>
                  <a:gd name="T0" fmla="+- 0 4500 4500"/>
                  <a:gd name="T1" fmla="*/ T0 w 97"/>
                  <a:gd name="T2" fmla="+- 0 -926 -926"/>
                  <a:gd name="T3" fmla="*/ -926 h 76"/>
                  <a:gd name="T4" fmla="+- 0 4542 4500"/>
                  <a:gd name="T5" fmla="*/ T4 w 97"/>
                  <a:gd name="T6" fmla="+- 0 -881 -926"/>
                  <a:gd name="T7" fmla="*/ -881 h 76"/>
                  <a:gd name="T8" fmla="+- 0 4566 4500"/>
                  <a:gd name="T9" fmla="*/ T8 w 97"/>
                  <a:gd name="T10" fmla="+- 0 -850 -926"/>
                  <a:gd name="T11" fmla="*/ -850 h 76"/>
                  <a:gd name="T12" fmla="+- 0 4565 4500"/>
                  <a:gd name="T13" fmla="*/ T12 w 97"/>
                  <a:gd name="T14" fmla="+- 0 -859 -926"/>
                  <a:gd name="T15" fmla="*/ -859 h 76"/>
                  <a:gd name="T16" fmla="+- 0 4569 4500"/>
                  <a:gd name="T17" fmla="*/ T16 w 97"/>
                  <a:gd name="T18" fmla="+- 0 -872 -926"/>
                  <a:gd name="T19" fmla="*/ -872 h 76"/>
                  <a:gd name="T20" fmla="+- 0 4575 4500"/>
                  <a:gd name="T21" fmla="*/ T20 w 97"/>
                  <a:gd name="T22" fmla="+- 0 -880 -926"/>
                  <a:gd name="T23" fmla="*/ -880 h 76"/>
                  <a:gd name="T24" fmla="+- 0 4585 4500"/>
                  <a:gd name="T25" fmla="*/ T24 w 97"/>
                  <a:gd name="T26" fmla="+- 0 -897 -926"/>
                  <a:gd name="T27" fmla="*/ -897 h 76"/>
                  <a:gd name="T28" fmla="+- 0 4597 4500"/>
                  <a:gd name="T29" fmla="*/ T28 w 97"/>
                  <a:gd name="T30" fmla="+- 0 -901 -926"/>
                  <a:gd name="T31" fmla="*/ -901 h 76"/>
                  <a:gd name="T32" fmla="+- 0 4579 4500"/>
                  <a:gd name="T33" fmla="*/ T32 w 97"/>
                  <a:gd name="T34" fmla="+- 0 -904 -926"/>
                  <a:gd name="T35" fmla="*/ -904 h 76"/>
                  <a:gd name="T36" fmla="+- 0 4558 4500"/>
                  <a:gd name="T37" fmla="*/ T36 w 97"/>
                  <a:gd name="T38" fmla="+- 0 -909 -926"/>
                  <a:gd name="T39" fmla="*/ -909 h 76"/>
                  <a:gd name="T40" fmla="+- 0 4537 4500"/>
                  <a:gd name="T41" fmla="*/ T40 w 97"/>
                  <a:gd name="T42" fmla="+- 0 -915 -926"/>
                  <a:gd name="T43" fmla="*/ -915 h 76"/>
                  <a:gd name="T44" fmla="+- 0 4517 4500"/>
                  <a:gd name="T45" fmla="*/ T44 w 97"/>
                  <a:gd name="T46" fmla="+- 0 -921 -926"/>
                  <a:gd name="T47" fmla="*/ -921 h 76"/>
                  <a:gd name="T48" fmla="+- 0 4500 4500"/>
                  <a:gd name="T49" fmla="*/ T48 w 97"/>
                  <a:gd name="T50" fmla="+- 0 -926 -926"/>
                  <a:gd name="T51" fmla="*/ -926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7" h="76">
                    <a:moveTo>
                      <a:pt x="0" y="0"/>
                    </a:moveTo>
                    <a:lnTo>
                      <a:pt x="42" y="45"/>
                    </a:lnTo>
                    <a:lnTo>
                      <a:pt x="66" y="76"/>
                    </a:lnTo>
                    <a:lnTo>
                      <a:pt x="65" y="67"/>
                    </a:lnTo>
                    <a:lnTo>
                      <a:pt x="69" y="54"/>
                    </a:lnTo>
                    <a:lnTo>
                      <a:pt x="75" y="46"/>
                    </a:lnTo>
                    <a:lnTo>
                      <a:pt x="85" y="29"/>
                    </a:lnTo>
                    <a:lnTo>
                      <a:pt x="97" y="25"/>
                    </a:lnTo>
                    <a:lnTo>
                      <a:pt x="79" y="22"/>
                    </a:lnTo>
                    <a:lnTo>
                      <a:pt x="58" y="17"/>
                    </a:lnTo>
                    <a:lnTo>
                      <a:pt x="37" y="11"/>
                    </a:lnTo>
                    <a:lnTo>
                      <a:pt x="17" y="5"/>
                    </a:lnTo>
                    <a:lnTo>
                      <a:pt x="0"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74"/>
            <p:cNvGrpSpPr>
              <a:grpSpLocks/>
            </p:cNvGrpSpPr>
            <p:nvPr/>
          </p:nvGrpSpPr>
          <p:grpSpPr bwMode="auto">
            <a:xfrm>
              <a:off x="4500" y="-926"/>
              <a:ext cx="97" cy="76"/>
              <a:chOff x="4500" y="-926"/>
              <a:chExt cx="97" cy="76"/>
            </a:xfrm>
          </p:grpSpPr>
          <p:sp>
            <p:nvSpPr>
              <p:cNvPr id="30" name="Freeform 75"/>
              <p:cNvSpPr>
                <a:spLocks/>
              </p:cNvSpPr>
              <p:nvPr/>
            </p:nvSpPr>
            <p:spPr bwMode="auto">
              <a:xfrm>
                <a:off x="4500" y="-926"/>
                <a:ext cx="97" cy="76"/>
              </a:xfrm>
              <a:custGeom>
                <a:avLst/>
                <a:gdLst>
                  <a:gd name="T0" fmla="+- 0 4575 4500"/>
                  <a:gd name="T1" fmla="*/ T0 w 97"/>
                  <a:gd name="T2" fmla="+- 0 -880 -926"/>
                  <a:gd name="T3" fmla="*/ -880 h 76"/>
                  <a:gd name="T4" fmla="+- 0 4569 4500"/>
                  <a:gd name="T5" fmla="*/ T4 w 97"/>
                  <a:gd name="T6" fmla="+- 0 -872 -926"/>
                  <a:gd name="T7" fmla="*/ -872 h 76"/>
                  <a:gd name="T8" fmla="+- 0 4565 4500"/>
                  <a:gd name="T9" fmla="*/ T8 w 97"/>
                  <a:gd name="T10" fmla="+- 0 -859 -926"/>
                  <a:gd name="T11" fmla="*/ -859 h 76"/>
                  <a:gd name="T12" fmla="+- 0 4566 4500"/>
                  <a:gd name="T13" fmla="*/ T12 w 97"/>
                  <a:gd name="T14" fmla="+- 0 -850 -926"/>
                  <a:gd name="T15" fmla="*/ -850 h 76"/>
                  <a:gd name="T16" fmla="+- 0 4555 4500"/>
                  <a:gd name="T17" fmla="*/ T16 w 97"/>
                  <a:gd name="T18" fmla="+- 0 -865 -926"/>
                  <a:gd name="T19" fmla="*/ -865 h 76"/>
                  <a:gd name="T20" fmla="+- 0 4542 4500"/>
                  <a:gd name="T21" fmla="*/ T20 w 97"/>
                  <a:gd name="T22" fmla="+- 0 -881 -926"/>
                  <a:gd name="T23" fmla="*/ -881 h 76"/>
                  <a:gd name="T24" fmla="+- 0 4529 4500"/>
                  <a:gd name="T25" fmla="*/ T24 w 97"/>
                  <a:gd name="T26" fmla="+- 0 -897 -926"/>
                  <a:gd name="T27" fmla="*/ -897 h 76"/>
                  <a:gd name="T28" fmla="+- 0 4514 4500"/>
                  <a:gd name="T29" fmla="*/ T28 w 97"/>
                  <a:gd name="T30" fmla="+- 0 -913 -926"/>
                  <a:gd name="T31" fmla="*/ -913 h 76"/>
                  <a:gd name="T32" fmla="+- 0 4500 4500"/>
                  <a:gd name="T33" fmla="*/ T32 w 97"/>
                  <a:gd name="T34" fmla="+- 0 -926 -926"/>
                  <a:gd name="T35" fmla="*/ -926 h 76"/>
                  <a:gd name="T36" fmla="+- 0 4517 4500"/>
                  <a:gd name="T37" fmla="*/ T36 w 97"/>
                  <a:gd name="T38" fmla="+- 0 -921 -926"/>
                  <a:gd name="T39" fmla="*/ -921 h 76"/>
                  <a:gd name="T40" fmla="+- 0 4537 4500"/>
                  <a:gd name="T41" fmla="*/ T40 w 97"/>
                  <a:gd name="T42" fmla="+- 0 -915 -926"/>
                  <a:gd name="T43" fmla="*/ -915 h 76"/>
                  <a:gd name="T44" fmla="+- 0 4558 4500"/>
                  <a:gd name="T45" fmla="*/ T44 w 97"/>
                  <a:gd name="T46" fmla="+- 0 -909 -926"/>
                  <a:gd name="T47" fmla="*/ -909 h 76"/>
                  <a:gd name="T48" fmla="+- 0 4579 4500"/>
                  <a:gd name="T49" fmla="*/ T48 w 97"/>
                  <a:gd name="T50" fmla="+- 0 -904 -926"/>
                  <a:gd name="T51" fmla="*/ -904 h 76"/>
                  <a:gd name="T52" fmla="+- 0 4597 4500"/>
                  <a:gd name="T53" fmla="*/ T52 w 97"/>
                  <a:gd name="T54" fmla="+- 0 -901 -926"/>
                  <a:gd name="T55" fmla="*/ -901 h 76"/>
                  <a:gd name="T56" fmla="+- 0 4585 4500"/>
                  <a:gd name="T57" fmla="*/ T56 w 97"/>
                  <a:gd name="T58" fmla="+- 0 -897 -926"/>
                  <a:gd name="T59" fmla="*/ -897 h 76"/>
                  <a:gd name="T60" fmla="+- 0 4575 4500"/>
                  <a:gd name="T61" fmla="*/ T60 w 97"/>
                  <a:gd name="T62" fmla="+- 0 -880 -926"/>
                  <a:gd name="T63" fmla="*/ -880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7" h="76">
                    <a:moveTo>
                      <a:pt x="75" y="46"/>
                    </a:moveTo>
                    <a:lnTo>
                      <a:pt x="69" y="54"/>
                    </a:lnTo>
                    <a:lnTo>
                      <a:pt x="65" y="67"/>
                    </a:lnTo>
                    <a:lnTo>
                      <a:pt x="66" y="76"/>
                    </a:lnTo>
                    <a:lnTo>
                      <a:pt x="55" y="61"/>
                    </a:lnTo>
                    <a:lnTo>
                      <a:pt x="42" y="45"/>
                    </a:lnTo>
                    <a:lnTo>
                      <a:pt x="29" y="29"/>
                    </a:lnTo>
                    <a:lnTo>
                      <a:pt x="14" y="13"/>
                    </a:lnTo>
                    <a:lnTo>
                      <a:pt x="0" y="0"/>
                    </a:lnTo>
                    <a:lnTo>
                      <a:pt x="17" y="5"/>
                    </a:lnTo>
                    <a:lnTo>
                      <a:pt x="37" y="11"/>
                    </a:lnTo>
                    <a:lnTo>
                      <a:pt x="58" y="17"/>
                    </a:lnTo>
                    <a:lnTo>
                      <a:pt x="79" y="22"/>
                    </a:lnTo>
                    <a:lnTo>
                      <a:pt x="97" y="25"/>
                    </a:lnTo>
                    <a:lnTo>
                      <a:pt x="85" y="29"/>
                    </a:lnTo>
                    <a:lnTo>
                      <a:pt x="75" y="46"/>
                    </a:lnTo>
                    <a:close/>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76"/>
            <p:cNvGrpSpPr>
              <a:grpSpLocks/>
            </p:cNvGrpSpPr>
            <p:nvPr/>
          </p:nvGrpSpPr>
          <p:grpSpPr bwMode="auto">
            <a:xfrm>
              <a:off x="4574" y="-880"/>
              <a:ext cx="1338" cy="848"/>
              <a:chOff x="4574" y="-880"/>
              <a:chExt cx="1338" cy="848"/>
            </a:xfrm>
          </p:grpSpPr>
          <p:sp>
            <p:nvSpPr>
              <p:cNvPr id="29" name="Freeform 77"/>
              <p:cNvSpPr>
                <a:spLocks/>
              </p:cNvSpPr>
              <p:nvPr/>
            </p:nvSpPr>
            <p:spPr bwMode="auto">
              <a:xfrm>
                <a:off x="4574" y="-880"/>
                <a:ext cx="1338" cy="848"/>
              </a:xfrm>
              <a:custGeom>
                <a:avLst/>
                <a:gdLst>
                  <a:gd name="T0" fmla="+- 0 4574 4574"/>
                  <a:gd name="T1" fmla="*/ T0 w 1338"/>
                  <a:gd name="T2" fmla="+- 0 -880 -880"/>
                  <a:gd name="T3" fmla="*/ -880 h 848"/>
                  <a:gd name="T4" fmla="+- 0 5912 4574"/>
                  <a:gd name="T5" fmla="*/ T4 w 1338"/>
                  <a:gd name="T6" fmla="+- 0 -32 -880"/>
                  <a:gd name="T7" fmla="*/ -32 h 848"/>
                </a:gdLst>
                <a:ahLst/>
                <a:cxnLst>
                  <a:cxn ang="0">
                    <a:pos x="T1" y="T3"/>
                  </a:cxn>
                  <a:cxn ang="0">
                    <a:pos x="T5" y="T7"/>
                  </a:cxn>
                </a:cxnLst>
                <a:rect l="0" t="0" r="r" b="b"/>
                <a:pathLst>
                  <a:path w="1338" h="848">
                    <a:moveTo>
                      <a:pt x="0" y="0"/>
                    </a:moveTo>
                    <a:lnTo>
                      <a:pt x="1338" y="848"/>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78"/>
            <p:cNvGrpSpPr>
              <a:grpSpLocks/>
            </p:cNvGrpSpPr>
            <p:nvPr/>
          </p:nvGrpSpPr>
          <p:grpSpPr bwMode="auto">
            <a:xfrm>
              <a:off x="4428" y="-980"/>
              <a:ext cx="49" cy="49"/>
              <a:chOff x="4428" y="-980"/>
              <a:chExt cx="49" cy="49"/>
            </a:xfrm>
          </p:grpSpPr>
          <p:sp>
            <p:nvSpPr>
              <p:cNvPr id="28" name="Freeform 79"/>
              <p:cNvSpPr>
                <a:spLocks/>
              </p:cNvSpPr>
              <p:nvPr/>
            </p:nvSpPr>
            <p:spPr bwMode="auto">
              <a:xfrm>
                <a:off x="4428" y="-980"/>
                <a:ext cx="49" cy="49"/>
              </a:xfrm>
              <a:custGeom>
                <a:avLst/>
                <a:gdLst>
                  <a:gd name="T0" fmla="+- 0 4466 4428"/>
                  <a:gd name="T1" fmla="*/ T0 w 49"/>
                  <a:gd name="T2" fmla="+- 0 -980 -980"/>
                  <a:gd name="T3" fmla="*/ -980 h 49"/>
                  <a:gd name="T4" fmla="+- 0 4439 4428"/>
                  <a:gd name="T5" fmla="*/ T4 w 49"/>
                  <a:gd name="T6" fmla="+- 0 -980 -980"/>
                  <a:gd name="T7" fmla="*/ -980 h 49"/>
                  <a:gd name="T8" fmla="+- 0 4428 4428"/>
                  <a:gd name="T9" fmla="*/ T8 w 49"/>
                  <a:gd name="T10" fmla="+- 0 -969 -980"/>
                  <a:gd name="T11" fmla="*/ -969 h 49"/>
                  <a:gd name="T12" fmla="+- 0 4428 4428"/>
                  <a:gd name="T13" fmla="*/ T12 w 49"/>
                  <a:gd name="T14" fmla="+- 0 -942 -980"/>
                  <a:gd name="T15" fmla="*/ -942 h 49"/>
                  <a:gd name="T16" fmla="+- 0 4439 4428"/>
                  <a:gd name="T17" fmla="*/ T16 w 49"/>
                  <a:gd name="T18" fmla="+- 0 -931 -980"/>
                  <a:gd name="T19" fmla="*/ -931 h 49"/>
                  <a:gd name="T20" fmla="+- 0 4466 4428"/>
                  <a:gd name="T21" fmla="*/ T20 w 49"/>
                  <a:gd name="T22" fmla="+- 0 -931 -980"/>
                  <a:gd name="T23" fmla="*/ -931 h 49"/>
                  <a:gd name="T24" fmla="+- 0 4477 4428"/>
                  <a:gd name="T25" fmla="*/ T24 w 49"/>
                  <a:gd name="T26" fmla="+- 0 -942 -980"/>
                  <a:gd name="T27" fmla="*/ -942 h 49"/>
                  <a:gd name="T28" fmla="+- 0 4477 4428"/>
                  <a:gd name="T29" fmla="*/ T28 w 49"/>
                  <a:gd name="T30" fmla="+- 0 -969 -980"/>
                  <a:gd name="T31" fmla="*/ -969 h 49"/>
                  <a:gd name="T32" fmla="+- 0 4466 4428"/>
                  <a:gd name="T33" fmla="*/ T32 w 49"/>
                  <a:gd name="T34" fmla="+- 0 -980 -980"/>
                  <a:gd name="T35" fmla="*/ -980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80"/>
            <p:cNvGrpSpPr>
              <a:grpSpLocks/>
            </p:cNvGrpSpPr>
            <p:nvPr/>
          </p:nvGrpSpPr>
          <p:grpSpPr bwMode="auto">
            <a:xfrm>
              <a:off x="4428" y="-980"/>
              <a:ext cx="49" cy="49"/>
              <a:chOff x="4428" y="-980"/>
              <a:chExt cx="49" cy="49"/>
            </a:xfrm>
          </p:grpSpPr>
          <p:sp>
            <p:nvSpPr>
              <p:cNvPr id="27" name="Freeform 81"/>
              <p:cNvSpPr>
                <a:spLocks/>
              </p:cNvSpPr>
              <p:nvPr/>
            </p:nvSpPr>
            <p:spPr bwMode="auto">
              <a:xfrm>
                <a:off x="4428" y="-980"/>
                <a:ext cx="49" cy="49"/>
              </a:xfrm>
              <a:custGeom>
                <a:avLst/>
                <a:gdLst>
                  <a:gd name="T0" fmla="+- 0 4453 4428"/>
                  <a:gd name="T1" fmla="*/ T0 w 49"/>
                  <a:gd name="T2" fmla="+- 0 -931 -980"/>
                  <a:gd name="T3" fmla="*/ -931 h 49"/>
                  <a:gd name="T4" fmla="+- 0 4466 4428"/>
                  <a:gd name="T5" fmla="*/ T4 w 49"/>
                  <a:gd name="T6" fmla="+- 0 -931 -980"/>
                  <a:gd name="T7" fmla="*/ -931 h 49"/>
                  <a:gd name="T8" fmla="+- 0 4477 4428"/>
                  <a:gd name="T9" fmla="*/ T8 w 49"/>
                  <a:gd name="T10" fmla="+- 0 -942 -980"/>
                  <a:gd name="T11" fmla="*/ -942 h 49"/>
                  <a:gd name="T12" fmla="+- 0 4477 4428"/>
                  <a:gd name="T13" fmla="*/ T12 w 49"/>
                  <a:gd name="T14" fmla="+- 0 -956 -980"/>
                  <a:gd name="T15" fmla="*/ -956 h 49"/>
                  <a:gd name="T16" fmla="+- 0 4477 4428"/>
                  <a:gd name="T17" fmla="*/ T16 w 49"/>
                  <a:gd name="T18" fmla="+- 0 -969 -980"/>
                  <a:gd name="T19" fmla="*/ -969 h 49"/>
                  <a:gd name="T20" fmla="+- 0 4466 4428"/>
                  <a:gd name="T21" fmla="*/ T20 w 49"/>
                  <a:gd name="T22" fmla="+- 0 -980 -980"/>
                  <a:gd name="T23" fmla="*/ -980 h 49"/>
                  <a:gd name="T24" fmla="+- 0 4453 4428"/>
                  <a:gd name="T25" fmla="*/ T24 w 49"/>
                  <a:gd name="T26" fmla="+- 0 -980 -980"/>
                  <a:gd name="T27" fmla="*/ -980 h 49"/>
                  <a:gd name="T28" fmla="+- 0 4439 4428"/>
                  <a:gd name="T29" fmla="*/ T28 w 49"/>
                  <a:gd name="T30" fmla="+- 0 -980 -980"/>
                  <a:gd name="T31" fmla="*/ -980 h 49"/>
                  <a:gd name="T32" fmla="+- 0 4428 4428"/>
                  <a:gd name="T33" fmla="*/ T32 w 49"/>
                  <a:gd name="T34" fmla="+- 0 -969 -980"/>
                  <a:gd name="T35" fmla="*/ -969 h 49"/>
                  <a:gd name="T36" fmla="+- 0 4428 4428"/>
                  <a:gd name="T37" fmla="*/ T36 w 49"/>
                  <a:gd name="T38" fmla="+- 0 -956 -980"/>
                  <a:gd name="T39" fmla="*/ -956 h 49"/>
                  <a:gd name="T40" fmla="+- 0 4428 4428"/>
                  <a:gd name="T41" fmla="*/ T40 w 49"/>
                  <a:gd name="T42" fmla="+- 0 -942 -980"/>
                  <a:gd name="T43" fmla="*/ -942 h 49"/>
                  <a:gd name="T44" fmla="+- 0 4439 4428"/>
                  <a:gd name="T45" fmla="*/ T44 w 49"/>
                  <a:gd name="T46" fmla="+- 0 -931 -980"/>
                  <a:gd name="T47" fmla="*/ -931 h 49"/>
                  <a:gd name="T48" fmla="+- 0 4453 4428"/>
                  <a:gd name="T49" fmla="*/ T48 w 49"/>
                  <a:gd name="T50" fmla="+- 0 -931 -980"/>
                  <a:gd name="T51" fmla="*/ -931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49"/>
                    </a:moveTo>
                    <a:lnTo>
                      <a:pt x="38" y="49"/>
                    </a:lnTo>
                    <a:lnTo>
                      <a:pt x="49" y="38"/>
                    </a:lnTo>
                    <a:lnTo>
                      <a:pt x="49" y="24"/>
                    </a:lnTo>
                    <a:lnTo>
                      <a:pt x="49" y="11"/>
                    </a:lnTo>
                    <a:lnTo>
                      <a:pt x="38"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82"/>
            <p:cNvGrpSpPr>
              <a:grpSpLocks/>
            </p:cNvGrpSpPr>
            <p:nvPr/>
          </p:nvGrpSpPr>
          <p:grpSpPr bwMode="auto">
            <a:xfrm>
              <a:off x="4785" y="-951"/>
              <a:ext cx="450" cy="195"/>
              <a:chOff x="4785" y="-951"/>
              <a:chExt cx="450" cy="195"/>
            </a:xfrm>
          </p:grpSpPr>
          <p:sp>
            <p:nvSpPr>
              <p:cNvPr id="26" name="Freeform 83"/>
              <p:cNvSpPr>
                <a:spLocks/>
              </p:cNvSpPr>
              <p:nvPr/>
            </p:nvSpPr>
            <p:spPr bwMode="auto">
              <a:xfrm>
                <a:off x="4785" y="-951"/>
                <a:ext cx="450" cy="195"/>
              </a:xfrm>
              <a:custGeom>
                <a:avLst/>
                <a:gdLst>
                  <a:gd name="T0" fmla="+- 0 4785 4785"/>
                  <a:gd name="T1" fmla="*/ T0 w 450"/>
                  <a:gd name="T2" fmla="+- 0 -756 -951"/>
                  <a:gd name="T3" fmla="*/ -756 h 195"/>
                  <a:gd name="T4" fmla="+- 0 5235 4785"/>
                  <a:gd name="T5" fmla="*/ T4 w 450"/>
                  <a:gd name="T6" fmla="+- 0 -951 -951"/>
                  <a:gd name="T7" fmla="*/ -951 h 195"/>
                </a:gdLst>
                <a:ahLst/>
                <a:cxnLst>
                  <a:cxn ang="0">
                    <a:pos x="T1" y="T3"/>
                  </a:cxn>
                  <a:cxn ang="0">
                    <a:pos x="T5" y="T7"/>
                  </a:cxn>
                </a:cxnLst>
                <a:rect l="0" t="0" r="r" b="b"/>
                <a:pathLst>
                  <a:path w="450" h="195">
                    <a:moveTo>
                      <a:pt x="0" y="195"/>
                    </a:moveTo>
                    <a:lnTo>
                      <a:pt x="450" y="0"/>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84"/>
            <p:cNvGrpSpPr>
              <a:grpSpLocks/>
            </p:cNvGrpSpPr>
            <p:nvPr/>
          </p:nvGrpSpPr>
          <p:grpSpPr bwMode="auto">
            <a:xfrm>
              <a:off x="3311" y="-1171"/>
              <a:ext cx="245" cy="2"/>
              <a:chOff x="3311" y="-1171"/>
              <a:chExt cx="245" cy="2"/>
            </a:xfrm>
          </p:grpSpPr>
          <p:sp>
            <p:nvSpPr>
              <p:cNvPr id="25" name="Freeform 85"/>
              <p:cNvSpPr>
                <a:spLocks/>
              </p:cNvSpPr>
              <p:nvPr/>
            </p:nvSpPr>
            <p:spPr bwMode="auto">
              <a:xfrm>
                <a:off x="3311" y="-1171"/>
                <a:ext cx="245" cy="2"/>
              </a:xfrm>
              <a:custGeom>
                <a:avLst/>
                <a:gdLst>
                  <a:gd name="T0" fmla="+- 0 3311 3311"/>
                  <a:gd name="T1" fmla="*/ T0 w 245"/>
                  <a:gd name="T2" fmla="+- 0 3556 3311"/>
                  <a:gd name="T3" fmla="*/ T2 w 245"/>
                </a:gdLst>
                <a:ahLst/>
                <a:cxnLst>
                  <a:cxn ang="0">
                    <a:pos x="T1" y="0"/>
                  </a:cxn>
                  <a:cxn ang="0">
                    <a:pos x="T3" y="0"/>
                  </a:cxn>
                </a:cxnLst>
                <a:rect l="0" t="0" r="r" b="b"/>
                <a:pathLst>
                  <a:path w="245">
                    <a:moveTo>
                      <a:pt x="0" y="0"/>
                    </a:moveTo>
                    <a:lnTo>
                      <a:pt x="245" y="0"/>
                    </a:lnTo>
                  </a:path>
                </a:pathLst>
              </a:custGeom>
              <a:noFill/>
              <a:ln w="5397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46" name="TextBox 45"/>
          <p:cNvSpPr txBox="1"/>
          <p:nvPr/>
        </p:nvSpPr>
        <p:spPr>
          <a:xfrm>
            <a:off x="7628775" y="765739"/>
            <a:ext cx="981609" cy="369332"/>
          </a:xfrm>
          <a:prstGeom prst="rect">
            <a:avLst/>
          </a:prstGeom>
          <a:noFill/>
        </p:spPr>
        <p:txBody>
          <a:bodyPr wrap="square" rtlCol="0">
            <a:spAutoFit/>
          </a:bodyPr>
          <a:lstStyle/>
          <a:p>
            <a:r>
              <a:rPr lang="ru-RU" b="1" dirty="0" smtClean="0"/>
              <a:t>450</a:t>
            </a:r>
            <a:endParaRPr lang="ru-RU" b="1" dirty="0"/>
          </a:p>
        </p:txBody>
      </p:sp>
      <p:sp>
        <p:nvSpPr>
          <p:cNvPr id="47" name="TextBox 46"/>
          <p:cNvSpPr txBox="1"/>
          <p:nvPr/>
        </p:nvSpPr>
        <p:spPr>
          <a:xfrm>
            <a:off x="7628775" y="1776320"/>
            <a:ext cx="981609" cy="369332"/>
          </a:xfrm>
          <a:prstGeom prst="rect">
            <a:avLst/>
          </a:prstGeom>
          <a:noFill/>
        </p:spPr>
        <p:txBody>
          <a:bodyPr wrap="square" rtlCol="0">
            <a:spAutoFit/>
          </a:bodyPr>
          <a:lstStyle/>
          <a:p>
            <a:r>
              <a:rPr lang="ru-RU" b="1" dirty="0" smtClean="0"/>
              <a:t>300</a:t>
            </a:r>
            <a:endParaRPr lang="ru-RU" b="1" dirty="0"/>
          </a:p>
        </p:txBody>
      </p:sp>
      <p:sp>
        <p:nvSpPr>
          <p:cNvPr id="48" name="TextBox 47"/>
          <p:cNvSpPr txBox="1"/>
          <p:nvPr/>
        </p:nvSpPr>
        <p:spPr>
          <a:xfrm>
            <a:off x="7628775" y="2794194"/>
            <a:ext cx="981609" cy="369332"/>
          </a:xfrm>
          <a:prstGeom prst="rect">
            <a:avLst/>
          </a:prstGeom>
          <a:noFill/>
        </p:spPr>
        <p:txBody>
          <a:bodyPr wrap="square" rtlCol="0">
            <a:spAutoFit/>
          </a:bodyPr>
          <a:lstStyle/>
          <a:p>
            <a:r>
              <a:rPr lang="ru-RU" b="1" dirty="0"/>
              <a:t>1</a:t>
            </a:r>
            <a:r>
              <a:rPr lang="ru-RU" b="1" dirty="0" smtClean="0"/>
              <a:t>50</a:t>
            </a:r>
            <a:endParaRPr lang="ru-RU" b="1" dirty="0"/>
          </a:p>
        </p:txBody>
      </p:sp>
      <p:sp>
        <p:nvSpPr>
          <p:cNvPr id="49" name="TextBox 48"/>
          <p:cNvSpPr txBox="1"/>
          <p:nvPr/>
        </p:nvSpPr>
        <p:spPr>
          <a:xfrm>
            <a:off x="8119579" y="4057151"/>
            <a:ext cx="981609" cy="369332"/>
          </a:xfrm>
          <a:prstGeom prst="rect">
            <a:avLst/>
          </a:prstGeom>
          <a:noFill/>
        </p:spPr>
        <p:txBody>
          <a:bodyPr wrap="square" rtlCol="0">
            <a:spAutoFit/>
          </a:bodyPr>
          <a:lstStyle/>
          <a:p>
            <a:r>
              <a:rPr lang="ru-RU" b="1" dirty="0" smtClean="0"/>
              <a:t>0</a:t>
            </a:r>
            <a:endParaRPr lang="ru-RU" b="1" dirty="0"/>
          </a:p>
        </p:txBody>
      </p:sp>
      <p:sp>
        <p:nvSpPr>
          <p:cNvPr id="50" name="TextBox 49"/>
          <p:cNvSpPr txBox="1"/>
          <p:nvPr/>
        </p:nvSpPr>
        <p:spPr>
          <a:xfrm>
            <a:off x="9101188" y="4057151"/>
            <a:ext cx="981609" cy="369332"/>
          </a:xfrm>
          <a:prstGeom prst="rect">
            <a:avLst/>
          </a:prstGeom>
          <a:noFill/>
        </p:spPr>
        <p:txBody>
          <a:bodyPr wrap="square" rtlCol="0">
            <a:spAutoFit/>
          </a:bodyPr>
          <a:lstStyle/>
          <a:p>
            <a:r>
              <a:rPr lang="ru-RU" b="1" dirty="0" smtClean="0"/>
              <a:t>200</a:t>
            </a:r>
            <a:endParaRPr lang="ru-RU" b="1" dirty="0"/>
          </a:p>
        </p:txBody>
      </p:sp>
      <p:sp>
        <p:nvSpPr>
          <p:cNvPr id="51" name="TextBox 50"/>
          <p:cNvSpPr txBox="1"/>
          <p:nvPr/>
        </p:nvSpPr>
        <p:spPr>
          <a:xfrm>
            <a:off x="10271571" y="4048847"/>
            <a:ext cx="981609" cy="369332"/>
          </a:xfrm>
          <a:prstGeom prst="rect">
            <a:avLst/>
          </a:prstGeom>
          <a:noFill/>
        </p:spPr>
        <p:txBody>
          <a:bodyPr wrap="square" rtlCol="0">
            <a:spAutoFit/>
          </a:bodyPr>
          <a:lstStyle/>
          <a:p>
            <a:r>
              <a:rPr lang="ru-RU" b="1" dirty="0" smtClean="0"/>
              <a:t>400</a:t>
            </a:r>
            <a:endParaRPr lang="ru-RU" b="1" dirty="0"/>
          </a:p>
        </p:txBody>
      </p:sp>
      <p:sp>
        <p:nvSpPr>
          <p:cNvPr id="52" name="TextBox 51"/>
          <p:cNvSpPr txBox="1"/>
          <p:nvPr/>
        </p:nvSpPr>
        <p:spPr>
          <a:xfrm>
            <a:off x="11392478" y="4070268"/>
            <a:ext cx="981609" cy="369332"/>
          </a:xfrm>
          <a:prstGeom prst="rect">
            <a:avLst/>
          </a:prstGeom>
          <a:noFill/>
        </p:spPr>
        <p:txBody>
          <a:bodyPr wrap="square" rtlCol="0">
            <a:spAutoFit/>
          </a:bodyPr>
          <a:lstStyle/>
          <a:p>
            <a:r>
              <a:rPr lang="ru-RU" b="1" dirty="0" smtClean="0"/>
              <a:t>600</a:t>
            </a:r>
            <a:endParaRPr lang="ru-RU" b="1" dirty="0"/>
          </a:p>
        </p:txBody>
      </p:sp>
      <p:sp>
        <p:nvSpPr>
          <p:cNvPr id="53" name="TextBox 52"/>
          <p:cNvSpPr txBox="1"/>
          <p:nvPr/>
        </p:nvSpPr>
        <p:spPr>
          <a:xfrm>
            <a:off x="10211225" y="2821683"/>
            <a:ext cx="603829" cy="461665"/>
          </a:xfrm>
          <a:prstGeom prst="rect">
            <a:avLst/>
          </a:prstGeom>
          <a:noFill/>
        </p:spPr>
        <p:txBody>
          <a:bodyPr wrap="square" rtlCol="0">
            <a:spAutoFit/>
          </a:bodyPr>
          <a:lstStyle/>
          <a:p>
            <a:r>
              <a:rPr lang="en-US" sz="2400" b="1" dirty="0" smtClean="0"/>
              <a:t>E</a:t>
            </a:r>
            <a:endParaRPr lang="ru-RU" sz="2400" b="1" dirty="0"/>
          </a:p>
        </p:txBody>
      </p:sp>
      <p:sp>
        <p:nvSpPr>
          <p:cNvPr id="54" name="TextBox 53"/>
          <p:cNvSpPr txBox="1"/>
          <p:nvPr/>
        </p:nvSpPr>
        <p:spPr>
          <a:xfrm>
            <a:off x="10175873" y="2401897"/>
            <a:ext cx="2016127" cy="954107"/>
          </a:xfrm>
          <a:prstGeom prst="rect">
            <a:avLst/>
          </a:prstGeom>
          <a:noFill/>
        </p:spPr>
        <p:txBody>
          <a:bodyPr wrap="square" rtlCol="0">
            <a:spAutoFit/>
          </a:bodyPr>
          <a:lstStyle/>
          <a:p>
            <a:pPr algn="r"/>
            <a:r>
              <a:rPr lang="ru-RU" sz="1400" b="1" dirty="0" smtClean="0">
                <a:latin typeface="Times New Roman" panose="02020603050405020304" pitchFamily="18" charset="0"/>
                <a:cs typeface="Times New Roman" panose="02020603050405020304" pitchFamily="18" charset="0"/>
              </a:rPr>
              <a:t>Тенденция изменения цен после возникновения торговли</a:t>
            </a:r>
            <a:endParaRPr lang="ru-RU" sz="1400" b="1"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8482078" y="2805685"/>
            <a:ext cx="2285739" cy="307777"/>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До торговли</a:t>
            </a:r>
            <a:endParaRPr lang="ru-RU" sz="1400" b="1"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9649218" y="357725"/>
            <a:ext cx="1922749" cy="369332"/>
          </a:xfrm>
          <a:prstGeom prst="rect">
            <a:avLst/>
          </a:prstGeom>
          <a:noFill/>
        </p:spPr>
        <p:txBody>
          <a:bodyPr wrap="square" rtlCol="0">
            <a:spAutoFit/>
          </a:bodyPr>
          <a:lstStyle/>
          <a:p>
            <a:r>
              <a:rPr lang="ru-RU" b="1" dirty="0" smtClean="0"/>
              <a:t>Америка</a:t>
            </a:r>
            <a:endParaRPr lang="ru-RU" b="1" dirty="0"/>
          </a:p>
        </p:txBody>
      </p:sp>
      <p:sp>
        <p:nvSpPr>
          <p:cNvPr id="57" name="TextBox 56"/>
          <p:cNvSpPr txBox="1"/>
          <p:nvPr/>
        </p:nvSpPr>
        <p:spPr>
          <a:xfrm>
            <a:off x="1458604" y="5173725"/>
            <a:ext cx="10671230" cy="1477328"/>
          </a:xfrm>
          <a:prstGeom prst="rect">
            <a:avLst/>
          </a:prstGeom>
          <a:noFill/>
        </p:spPr>
        <p:txBody>
          <a:bodyPr wrap="square" rtlCol="0">
            <a:spAutoFit/>
          </a:bodyPr>
          <a:lstStyle/>
          <a:p>
            <a:r>
              <a:rPr lang="ru-RU" i="1" dirty="0" smtClean="0">
                <a:solidFill>
                  <a:schemeClr val="tx1"/>
                </a:solidFill>
                <a:latin typeface="Times New Roman" panose="02020603050405020304" pitchFamily="18" charset="0"/>
                <a:cs typeface="Times New Roman" panose="02020603050405020304" pitchFamily="18" charset="0"/>
              </a:rPr>
              <a:t>Кривая потребительских возможностей исходит из точки оптимальной специализации региона и далее следует под углом, определяемым мировым соотношением цен</a:t>
            </a:r>
            <a:r>
              <a:rPr lang="en-US" i="1" dirty="0" smtClean="0">
                <a:solidFill>
                  <a:schemeClr val="tx1"/>
                </a:solidFill>
                <a:latin typeface="Times New Roman" panose="02020603050405020304" pitchFamily="18" charset="0"/>
                <a:cs typeface="Times New Roman" panose="02020603050405020304" pitchFamily="18" charset="0"/>
              </a:rPr>
              <a:t> 2/3.</a:t>
            </a:r>
            <a:r>
              <a:rPr lang="ru-RU" i="1" dirty="0" smtClean="0">
                <a:solidFill>
                  <a:schemeClr val="tx1"/>
                </a:solidFill>
                <a:latin typeface="Times New Roman" panose="02020603050405020304" pitchFamily="18" charset="0"/>
                <a:cs typeface="Times New Roman" panose="02020603050405020304" pitchFamily="18" charset="0"/>
              </a:rPr>
              <a:t> На графике, расположенном </a:t>
            </a:r>
            <a:r>
              <a:rPr lang="ru-RU" i="1" dirty="0" smtClean="0">
                <a:latin typeface="Times New Roman" panose="02020603050405020304" pitchFamily="18" charset="0"/>
                <a:cs typeface="Times New Roman" panose="02020603050405020304" pitchFamily="18" charset="0"/>
              </a:rPr>
              <a:t>выше</a:t>
            </a:r>
            <a:r>
              <a:rPr lang="ru-RU" i="1" dirty="0" smtClean="0">
                <a:solidFill>
                  <a:schemeClr val="tx1"/>
                </a:solidFill>
                <a:latin typeface="Times New Roman" panose="02020603050405020304" pitchFamily="18" charset="0"/>
                <a:cs typeface="Times New Roman" panose="02020603050405020304" pitchFamily="18" charset="0"/>
              </a:rPr>
              <a:t> в виде тонкой линии со стрелкой с наклоном </a:t>
            </a:r>
            <a:r>
              <a:rPr lang="ru-RU"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ru-RU" dirty="0" smtClean="0">
                <a:solidFill>
                  <a:schemeClr val="tx1"/>
                </a:solidFill>
                <a:latin typeface="Times New Roman" panose="02020603050405020304" pitchFamily="18" charset="0"/>
                <a:cs typeface="Times New Roman" panose="02020603050405020304" pitchFamily="18" charset="0"/>
              </a:rPr>
              <a:t>2</a:t>
            </a:r>
            <a:r>
              <a:rPr lang="en-US" dirty="0" smtClean="0">
                <a:solidFill>
                  <a:schemeClr val="tx1"/>
                </a:solidFill>
                <a:latin typeface="Times New Roman" panose="02020603050405020304" pitchFamily="18" charset="0"/>
                <a:cs typeface="Times New Roman" panose="02020603050405020304" pitchFamily="18" charset="0"/>
              </a:rPr>
              <a:t>/3</a:t>
            </a:r>
            <a:r>
              <a:rPr lang="ru-RU" baseline="30000" dirty="0" smtClean="0">
                <a:latin typeface="Times New Roman" panose="02020603050405020304" pitchFamily="18" charset="0"/>
                <a:cs typeface="Times New Roman" panose="02020603050405020304" pitchFamily="18" charset="0"/>
              </a:rPr>
              <a:t> </a:t>
            </a:r>
            <a:r>
              <a:rPr lang="ru-RU" dirty="0" smtClean="0">
                <a:solidFill>
                  <a:schemeClr val="tx1"/>
                </a:solidFill>
                <a:latin typeface="Times New Roman" panose="02020603050405020304" pitchFamily="18" charset="0"/>
                <a:cs typeface="Times New Roman" panose="02020603050405020304" pitchFamily="18" charset="0"/>
              </a:rPr>
              <a:t>, представлены потребительские возможности Америки. Линия выходит из точки исключительной специализации на продуктах питания — 600 единиц (одежда не производится).</a:t>
            </a:r>
            <a:endParaRPr lang="ru-RU" dirty="0"/>
          </a:p>
        </p:txBody>
      </p:sp>
      <p:sp>
        <p:nvSpPr>
          <p:cNvPr id="58" name="TextBox 57"/>
          <p:cNvSpPr txBox="1"/>
          <p:nvPr/>
        </p:nvSpPr>
        <p:spPr>
          <a:xfrm>
            <a:off x="9058114" y="4374577"/>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Продукты питания</a:t>
            </a:r>
            <a:endParaRPr lang="ru-RU" b="1"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7734714" y="353476"/>
            <a:ext cx="983673" cy="369332"/>
          </a:xfrm>
          <a:prstGeom prst="rect">
            <a:avLst/>
          </a:prstGeom>
          <a:noFill/>
        </p:spPr>
        <p:txBody>
          <a:bodyPr wrap="square" rtlCol="0">
            <a:spAutoFit/>
          </a:bodyPr>
          <a:lstStyle/>
          <a:p>
            <a:r>
              <a:rPr lang="ru-RU" b="1" dirty="0">
                <a:latin typeface="Times New Roman" panose="02020603050405020304" pitchFamily="18" charset="0"/>
                <a:cs typeface="Times New Roman" panose="02020603050405020304" pitchFamily="18" charset="0"/>
              </a:rPr>
              <a:t>О</a:t>
            </a:r>
            <a:r>
              <a:rPr lang="ru-RU" b="1" dirty="0" smtClean="0">
                <a:latin typeface="Times New Roman" panose="02020603050405020304" pitchFamily="18" charset="0"/>
                <a:cs typeface="Times New Roman" panose="02020603050405020304" pitchFamily="18" charset="0"/>
              </a:rPr>
              <a:t>дежда</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9902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70890" y="517466"/>
            <a:ext cx="10282845" cy="6340534"/>
          </a:xfrm>
        </p:spPr>
        <p:txBody>
          <a:bodyPr>
            <a:normAutofit fontScale="85000" lnSpcReduction="10000"/>
          </a:bodyPr>
          <a:lstStyle/>
          <a:p>
            <a:pPr algn="just"/>
            <a:r>
              <a:rPr lang="ru-RU" dirty="0">
                <a:solidFill>
                  <a:schemeClr val="tx1"/>
                </a:solidFill>
                <a:latin typeface="Times New Roman" panose="02020603050405020304" pitchFamily="18" charset="0"/>
                <a:cs typeface="Times New Roman" panose="02020603050405020304" pitchFamily="18" charset="0"/>
              </a:rPr>
              <a:t>Подобным образом, потребительские возможности Европы в условиях торговли отображены на графике </a:t>
            </a:r>
            <a:r>
              <a:rPr lang="ru-RU" dirty="0" smtClean="0">
                <a:solidFill>
                  <a:schemeClr val="tx1"/>
                </a:solidFill>
                <a:latin typeface="Times New Roman" panose="02020603050405020304" pitchFamily="18" charset="0"/>
                <a:cs typeface="Times New Roman" panose="02020603050405020304" pitchFamily="18" charset="0"/>
              </a:rPr>
              <a:t>ниже черной </a:t>
            </a:r>
            <a:r>
              <a:rPr lang="ru-RU" dirty="0">
                <a:solidFill>
                  <a:schemeClr val="tx1"/>
                </a:solidFill>
                <a:latin typeface="Times New Roman" panose="02020603050405020304" pitchFamily="18" charset="0"/>
                <a:cs typeface="Times New Roman" panose="02020603050405020304" pitchFamily="18" charset="0"/>
              </a:rPr>
              <a:t>стрелкой в направлении юго-востока, выходящей из точки оптимальной специализации, с наклоном </a:t>
            </a:r>
            <a:r>
              <a:rPr lang="ru-RU" dirty="0" smtClean="0">
                <a:solidFill>
                  <a:schemeClr val="tx1"/>
                </a:solidFill>
                <a:latin typeface="Times New Roman" panose="02020603050405020304" pitchFamily="18" charset="0"/>
                <a:cs typeface="Times New Roman" panose="02020603050405020304" pitchFamily="18" charset="0"/>
              </a:rPr>
              <a:t>– 2</a:t>
            </a:r>
            <a:r>
              <a:rPr lang="en-US" dirty="0" smtClean="0">
                <a:solidFill>
                  <a:schemeClr val="tx1"/>
                </a:solidFill>
                <a:latin typeface="Times New Roman" panose="02020603050405020304" pitchFamily="18" charset="0"/>
                <a:cs typeface="Times New Roman" panose="02020603050405020304" pitchFamily="18" charset="0"/>
              </a:rPr>
              <a:t>/3</a:t>
            </a:r>
            <a:r>
              <a:rPr lang="ru-RU"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smtClean="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smtClean="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smtClean="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smtClean="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smtClean="0">
              <a:solidFill>
                <a:schemeClr val="tx1"/>
              </a:solidFill>
              <a:latin typeface="Times New Roman" panose="02020603050405020304" pitchFamily="18" charset="0"/>
              <a:cs typeface="Times New Roman" panose="02020603050405020304" pitchFamily="18" charset="0"/>
            </a:endParaRPr>
          </a:p>
          <a:p>
            <a:pPr algn="just"/>
            <a:endParaRPr lang="en-US" dirty="0" smtClean="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Окончательные результаты представлены на этом же рисунке точками Е. В этом состоянии равновесия при осуществлении свободной торговли Европа специализируется на производстве одежды, а Америка—на производстве продуктов питания.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Европа </a:t>
            </a:r>
            <a:r>
              <a:rPr lang="ru-RU" dirty="0">
                <a:solidFill>
                  <a:schemeClr val="tx1"/>
                </a:solidFill>
                <a:latin typeface="Times New Roman" panose="02020603050405020304" pitchFamily="18" charset="0"/>
                <a:cs typeface="Times New Roman" panose="02020603050405020304" pitchFamily="18" charset="0"/>
              </a:rPr>
              <a:t>экспортирует 133 и </a:t>
            </a:r>
            <a:r>
              <a:rPr lang="en-US" dirty="0">
                <a:solidFill>
                  <a:schemeClr val="tx1"/>
                </a:solidFill>
                <a:latin typeface="Times New Roman" panose="02020603050405020304" pitchFamily="18" charset="0"/>
                <a:cs typeface="Times New Roman" panose="02020603050405020304" pitchFamily="18" charset="0"/>
              </a:rPr>
              <a:t>'/</a:t>
            </a:r>
            <a:r>
              <a:rPr lang="en-US" baseline="-25000"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единиц одежды в обмен на 200 единиц американских продуктов питания. Благодаря этому оба региона в состоянии потреблять больше, чем если бы они занимались производством той и другой продукции самостоятельно.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Таким </a:t>
            </a:r>
            <a:r>
              <a:rPr lang="ru-RU" dirty="0">
                <a:solidFill>
                  <a:schemeClr val="tx1"/>
                </a:solidFill>
                <a:latin typeface="Times New Roman" panose="02020603050405020304" pitchFamily="18" charset="0"/>
                <a:cs typeface="Times New Roman" panose="02020603050405020304" pitchFamily="18" charset="0"/>
              </a:rPr>
              <a:t>образом, международная торговля приносит реальную выгоду и Америке, и Европе.</a:t>
            </a:r>
          </a:p>
          <a:p>
            <a:pPr algn="just"/>
            <a:endParaRPr lang="en-US" dirty="0" smtClean="0">
              <a:solidFill>
                <a:schemeClr val="tx1"/>
              </a:solidFill>
              <a:latin typeface="Times New Roman" panose="02020603050405020304" pitchFamily="18" charset="0"/>
              <a:cs typeface="Times New Roman" panose="02020603050405020304" pitchFamily="18" charset="0"/>
            </a:endParaRPr>
          </a:p>
        </p:txBody>
      </p:sp>
      <p:grpSp>
        <p:nvGrpSpPr>
          <p:cNvPr id="4" name="Group 86"/>
          <p:cNvGrpSpPr>
            <a:grpSpLocks/>
          </p:cNvGrpSpPr>
          <p:nvPr/>
        </p:nvGrpSpPr>
        <p:grpSpPr bwMode="auto">
          <a:xfrm>
            <a:off x="5453759" y="1262531"/>
            <a:ext cx="2763231" cy="3047491"/>
            <a:chOff x="7408" y="-1275"/>
            <a:chExt cx="2510" cy="3605"/>
          </a:xfrm>
        </p:grpSpPr>
        <p:grpSp>
          <p:nvGrpSpPr>
            <p:cNvPr id="5" name="Group 87"/>
            <p:cNvGrpSpPr>
              <a:grpSpLocks/>
            </p:cNvGrpSpPr>
            <p:nvPr/>
          </p:nvGrpSpPr>
          <p:grpSpPr bwMode="auto">
            <a:xfrm>
              <a:off x="7408" y="1220"/>
              <a:ext cx="2140" cy="1105"/>
              <a:chOff x="7408" y="1220"/>
              <a:chExt cx="2140" cy="1105"/>
            </a:xfrm>
          </p:grpSpPr>
          <p:sp>
            <p:nvSpPr>
              <p:cNvPr id="38" name="Freeform 88"/>
              <p:cNvSpPr>
                <a:spLocks/>
              </p:cNvSpPr>
              <p:nvPr/>
            </p:nvSpPr>
            <p:spPr bwMode="auto">
              <a:xfrm>
                <a:off x="7408" y="1220"/>
                <a:ext cx="2140" cy="1105"/>
              </a:xfrm>
              <a:custGeom>
                <a:avLst/>
                <a:gdLst>
                  <a:gd name="T0" fmla="+- 0 7408 7408"/>
                  <a:gd name="T1" fmla="*/ T0 w 2140"/>
                  <a:gd name="T2" fmla="+- 0 1220 1220"/>
                  <a:gd name="T3" fmla="*/ 1220 h 1105"/>
                  <a:gd name="T4" fmla="+- 0 8828 7408"/>
                  <a:gd name="T5" fmla="*/ T4 w 2140"/>
                  <a:gd name="T6" fmla="+- 0 2325 1220"/>
                  <a:gd name="T7" fmla="*/ 2325 h 1105"/>
                  <a:gd name="T8" fmla="+- 0 9548 7408"/>
                  <a:gd name="T9" fmla="*/ T8 w 2140"/>
                  <a:gd name="T10" fmla="+- 0 2325 1220"/>
                  <a:gd name="T11" fmla="*/ 2325 h 1105"/>
                  <a:gd name="T12" fmla="+- 0 7408 7408"/>
                  <a:gd name="T13" fmla="*/ T12 w 2140"/>
                  <a:gd name="T14" fmla="+- 0 1220 1220"/>
                  <a:gd name="T15" fmla="*/ 1220 h 1105"/>
                </a:gdLst>
                <a:ahLst/>
                <a:cxnLst>
                  <a:cxn ang="0">
                    <a:pos x="T1" y="T3"/>
                  </a:cxn>
                  <a:cxn ang="0">
                    <a:pos x="T5" y="T7"/>
                  </a:cxn>
                  <a:cxn ang="0">
                    <a:pos x="T9" y="T11"/>
                  </a:cxn>
                  <a:cxn ang="0">
                    <a:pos x="T13" y="T15"/>
                  </a:cxn>
                </a:cxnLst>
                <a:rect l="0" t="0" r="r" b="b"/>
                <a:pathLst>
                  <a:path w="2140" h="1105">
                    <a:moveTo>
                      <a:pt x="0" y="0"/>
                    </a:moveTo>
                    <a:lnTo>
                      <a:pt x="1420" y="1105"/>
                    </a:lnTo>
                    <a:lnTo>
                      <a:pt x="2140" y="1105"/>
                    </a:lnTo>
                    <a:lnTo>
                      <a:pt x="0" y="0"/>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 name="Group 89"/>
            <p:cNvGrpSpPr>
              <a:grpSpLocks/>
            </p:cNvGrpSpPr>
            <p:nvPr/>
          </p:nvGrpSpPr>
          <p:grpSpPr bwMode="auto">
            <a:xfrm>
              <a:off x="7408" y="1220"/>
              <a:ext cx="1420" cy="1105"/>
              <a:chOff x="7408" y="1220"/>
              <a:chExt cx="1420" cy="1105"/>
            </a:xfrm>
          </p:grpSpPr>
          <p:sp>
            <p:nvSpPr>
              <p:cNvPr id="37" name="Freeform 90"/>
              <p:cNvSpPr>
                <a:spLocks/>
              </p:cNvSpPr>
              <p:nvPr/>
            </p:nvSpPr>
            <p:spPr bwMode="auto">
              <a:xfrm>
                <a:off x="7408" y="1220"/>
                <a:ext cx="1420" cy="1105"/>
              </a:xfrm>
              <a:custGeom>
                <a:avLst/>
                <a:gdLst>
                  <a:gd name="T0" fmla="+- 0 7408 7408"/>
                  <a:gd name="T1" fmla="*/ T0 w 1420"/>
                  <a:gd name="T2" fmla="+- 0 1220 1220"/>
                  <a:gd name="T3" fmla="*/ 1220 h 1105"/>
                  <a:gd name="T4" fmla="+- 0 8828 7408"/>
                  <a:gd name="T5" fmla="*/ T4 w 1420"/>
                  <a:gd name="T6" fmla="+- 0 2325 1220"/>
                  <a:gd name="T7" fmla="*/ 2325 h 1105"/>
                </a:gdLst>
                <a:ahLst/>
                <a:cxnLst>
                  <a:cxn ang="0">
                    <a:pos x="T1" y="T3"/>
                  </a:cxn>
                  <a:cxn ang="0">
                    <a:pos x="T5" y="T7"/>
                  </a:cxn>
                </a:cxnLst>
                <a:rect l="0" t="0" r="r" b="b"/>
                <a:pathLst>
                  <a:path w="1420" h="1105">
                    <a:moveTo>
                      <a:pt x="0" y="0"/>
                    </a:moveTo>
                    <a:lnTo>
                      <a:pt x="1420" y="1105"/>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91"/>
            <p:cNvGrpSpPr>
              <a:grpSpLocks/>
            </p:cNvGrpSpPr>
            <p:nvPr/>
          </p:nvGrpSpPr>
          <p:grpSpPr bwMode="auto">
            <a:xfrm>
              <a:off x="7408" y="1220"/>
              <a:ext cx="2150" cy="1110"/>
              <a:chOff x="7408" y="1220"/>
              <a:chExt cx="2150" cy="1110"/>
            </a:xfrm>
          </p:grpSpPr>
          <p:sp>
            <p:nvSpPr>
              <p:cNvPr id="36" name="Freeform 92"/>
              <p:cNvSpPr>
                <a:spLocks/>
              </p:cNvSpPr>
              <p:nvPr/>
            </p:nvSpPr>
            <p:spPr bwMode="auto">
              <a:xfrm>
                <a:off x="7408" y="1220"/>
                <a:ext cx="2150" cy="1110"/>
              </a:xfrm>
              <a:custGeom>
                <a:avLst/>
                <a:gdLst>
                  <a:gd name="T0" fmla="+- 0 7408 7408"/>
                  <a:gd name="T1" fmla="*/ T0 w 2150"/>
                  <a:gd name="T2" fmla="+- 0 1220 1220"/>
                  <a:gd name="T3" fmla="*/ 1220 h 1110"/>
                  <a:gd name="T4" fmla="+- 0 9558 7408"/>
                  <a:gd name="T5" fmla="*/ T4 w 2150"/>
                  <a:gd name="T6" fmla="+- 0 2330 1220"/>
                  <a:gd name="T7" fmla="*/ 2330 h 1110"/>
                </a:gdLst>
                <a:ahLst/>
                <a:cxnLst>
                  <a:cxn ang="0">
                    <a:pos x="T1" y="T3"/>
                  </a:cxn>
                  <a:cxn ang="0">
                    <a:pos x="T5" y="T7"/>
                  </a:cxn>
                </a:cxnLst>
                <a:rect l="0" t="0" r="r" b="b"/>
                <a:pathLst>
                  <a:path w="2150" h="1110">
                    <a:moveTo>
                      <a:pt x="0" y="0"/>
                    </a:moveTo>
                    <a:lnTo>
                      <a:pt x="2150" y="111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93"/>
            <p:cNvGrpSpPr>
              <a:grpSpLocks/>
            </p:cNvGrpSpPr>
            <p:nvPr/>
          </p:nvGrpSpPr>
          <p:grpSpPr bwMode="auto">
            <a:xfrm>
              <a:off x="8663" y="1986"/>
              <a:ext cx="97" cy="76"/>
              <a:chOff x="8663" y="1986"/>
              <a:chExt cx="97" cy="76"/>
            </a:xfrm>
          </p:grpSpPr>
          <p:sp>
            <p:nvSpPr>
              <p:cNvPr id="35" name="Freeform 94"/>
              <p:cNvSpPr>
                <a:spLocks/>
              </p:cNvSpPr>
              <p:nvPr/>
            </p:nvSpPr>
            <p:spPr bwMode="auto">
              <a:xfrm>
                <a:off x="8663" y="1986"/>
                <a:ext cx="97" cy="76"/>
              </a:xfrm>
              <a:custGeom>
                <a:avLst/>
                <a:gdLst>
                  <a:gd name="T0" fmla="+- 0 8694 8663"/>
                  <a:gd name="T1" fmla="*/ T0 w 97"/>
                  <a:gd name="T2" fmla="+- 0 1986 1986"/>
                  <a:gd name="T3" fmla="*/ 1986 h 76"/>
                  <a:gd name="T4" fmla="+- 0 8695 8663"/>
                  <a:gd name="T5" fmla="*/ T4 w 97"/>
                  <a:gd name="T6" fmla="+- 0 1995 1986"/>
                  <a:gd name="T7" fmla="*/ 1995 h 76"/>
                  <a:gd name="T8" fmla="+- 0 8691 8663"/>
                  <a:gd name="T9" fmla="*/ T8 w 97"/>
                  <a:gd name="T10" fmla="+- 0 2008 1986"/>
                  <a:gd name="T11" fmla="*/ 2008 h 76"/>
                  <a:gd name="T12" fmla="+- 0 8685 8663"/>
                  <a:gd name="T13" fmla="*/ T12 w 97"/>
                  <a:gd name="T14" fmla="+- 0 2016 1986"/>
                  <a:gd name="T15" fmla="*/ 2016 h 76"/>
                  <a:gd name="T16" fmla="+- 0 8675 8663"/>
                  <a:gd name="T17" fmla="*/ T16 w 97"/>
                  <a:gd name="T18" fmla="+- 0 2033 1986"/>
                  <a:gd name="T19" fmla="*/ 2033 h 76"/>
                  <a:gd name="T20" fmla="+- 0 8663 8663"/>
                  <a:gd name="T21" fmla="*/ T20 w 97"/>
                  <a:gd name="T22" fmla="+- 0 2037 1986"/>
                  <a:gd name="T23" fmla="*/ 2037 h 76"/>
                  <a:gd name="T24" fmla="+- 0 8681 8663"/>
                  <a:gd name="T25" fmla="*/ T24 w 97"/>
                  <a:gd name="T26" fmla="+- 0 2041 1986"/>
                  <a:gd name="T27" fmla="*/ 2041 h 76"/>
                  <a:gd name="T28" fmla="+- 0 8702 8663"/>
                  <a:gd name="T29" fmla="*/ T28 w 97"/>
                  <a:gd name="T30" fmla="+- 0 2046 1986"/>
                  <a:gd name="T31" fmla="*/ 2046 h 76"/>
                  <a:gd name="T32" fmla="+- 0 8723 8663"/>
                  <a:gd name="T33" fmla="*/ T32 w 97"/>
                  <a:gd name="T34" fmla="+- 0 2051 1986"/>
                  <a:gd name="T35" fmla="*/ 2051 h 76"/>
                  <a:gd name="T36" fmla="+- 0 8743 8663"/>
                  <a:gd name="T37" fmla="*/ T36 w 97"/>
                  <a:gd name="T38" fmla="+- 0 2057 1986"/>
                  <a:gd name="T39" fmla="*/ 2057 h 76"/>
                  <a:gd name="T40" fmla="+- 0 8760 8663"/>
                  <a:gd name="T41" fmla="*/ T40 w 97"/>
                  <a:gd name="T42" fmla="+- 0 2062 1986"/>
                  <a:gd name="T43" fmla="*/ 2062 h 76"/>
                  <a:gd name="T44" fmla="+- 0 8746 8663"/>
                  <a:gd name="T45" fmla="*/ T44 w 97"/>
                  <a:gd name="T46" fmla="+- 0 2049 1986"/>
                  <a:gd name="T47" fmla="*/ 2049 h 76"/>
                  <a:gd name="T48" fmla="+- 0 8732 8663"/>
                  <a:gd name="T49" fmla="*/ T48 w 97"/>
                  <a:gd name="T50" fmla="+- 0 2034 1986"/>
                  <a:gd name="T51" fmla="*/ 2034 h 76"/>
                  <a:gd name="T52" fmla="+- 0 8718 8663"/>
                  <a:gd name="T53" fmla="*/ T52 w 97"/>
                  <a:gd name="T54" fmla="+- 0 2017 1986"/>
                  <a:gd name="T55" fmla="*/ 2017 h 76"/>
                  <a:gd name="T56" fmla="+- 0 8705 8663"/>
                  <a:gd name="T57" fmla="*/ T56 w 97"/>
                  <a:gd name="T58" fmla="+- 0 2001 1986"/>
                  <a:gd name="T59" fmla="*/ 2001 h 76"/>
                  <a:gd name="T60" fmla="+- 0 8694 8663"/>
                  <a:gd name="T61" fmla="*/ T60 w 97"/>
                  <a:gd name="T62" fmla="+- 0 1986 1986"/>
                  <a:gd name="T63" fmla="*/ 1986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7" h="76">
                    <a:moveTo>
                      <a:pt x="31" y="0"/>
                    </a:moveTo>
                    <a:lnTo>
                      <a:pt x="32" y="9"/>
                    </a:lnTo>
                    <a:lnTo>
                      <a:pt x="28" y="22"/>
                    </a:lnTo>
                    <a:lnTo>
                      <a:pt x="22" y="30"/>
                    </a:lnTo>
                    <a:lnTo>
                      <a:pt x="12" y="47"/>
                    </a:lnTo>
                    <a:lnTo>
                      <a:pt x="0" y="51"/>
                    </a:lnTo>
                    <a:lnTo>
                      <a:pt x="18" y="55"/>
                    </a:lnTo>
                    <a:lnTo>
                      <a:pt x="39" y="60"/>
                    </a:lnTo>
                    <a:lnTo>
                      <a:pt x="60" y="65"/>
                    </a:lnTo>
                    <a:lnTo>
                      <a:pt x="80" y="71"/>
                    </a:lnTo>
                    <a:lnTo>
                      <a:pt x="97" y="76"/>
                    </a:lnTo>
                    <a:lnTo>
                      <a:pt x="83" y="63"/>
                    </a:lnTo>
                    <a:lnTo>
                      <a:pt x="69" y="48"/>
                    </a:lnTo>
                    <a:lnTo>
                      <a:pt x="55" y="31"/>
                    </a:lnTo>
                    <a:lnTo>
                      <a:pt x="42" y="15"/>
                    </a:lnTo>
                    <a:lnTo>
                      <a:pt x="31"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95"/>
            <p:cNvGrpSpPr>
              <a:grpSpLocks/>
            </p:cNvGrpSpPr>
            <p:nvPr/>
          </p:nvGrpSpPr>
          <p:grpSpPr bwMode="auto">
            <a:xfrm>
              <a:off x="8663" y="1986"/>
              <a:ext cx="97" cy="76"/>
              <a:chOff x="8663" y="1986"/>
              <a:chExt cx="97" cy="76"/>
            </a:xfrm>
          </p:grpSpPr>
          <p:sp>
            <p:nvSpPr>
              <p:cNvPr id="34" name="Freeform 96"/>
              <p:cNvSpPr>
                <a:spLocks/>
              </p:cNvSpPr>
              <p:nvPr/>
            </p:nvSpPr>
            <p:spPr bwMode="auto">
              <a:xfrm>
                <a:off x="8663" y="1986"/>
                <a:ext cx="97" cy="76"/>
              </a:xfrm>
              <a:custGeom>
                <a:avLst/>
                <a:gdLst>
                  <a:gd name="T0" fmla="+- 0 8685 8663"/>
                  <a:gd name="T1" fmla="*/ T0 w 97"/>
                  <a:gd name="T2" fmla="+- 0 2016 1986"/>
                  <a:gd name="T3" fmla="*/ 2016 h 76"/>
                  <a:gd name="T4" fmla="+- 0 8691 8663"/>
                  <a:gd name="T5" fmla="*/ T4 w 97"/>
                  <a:gd name="T6" fmla="+- 0 2008 1986"/>
                  <a:gd name="T7" fmla="*/ 2008 h 76"/>
                  <a:gd name="T8" fmla="+- 0 8695 8663"/>
                  <a:gd name="T9" fmla="*/ T8 w 97"/>
                  <a:gd name="T10" fmla="+- 0 1995 1986"/>
                  <a:gd name="T11" fmla="*/ 1995 h 76"/>
                  <a:gd name="T12" fmla="+- 0 8694 8663"/>
                  <a:gd name="T13" fmla="*/ T12 w 97"/>
                  <a:gd name="T14" fmla="+- 0 1986 1986"/>
                  <a:gd name="T15" fmla="*/ 1986 h 76"/>
                  <a:gd name="T16" fmla="+- 0 8705 8663"/>
                  <a:gd name="T17" fmla="*/ T16 w 97"/>
                  <a:gd name="T18" fmla="+- 0 2001 1986"/>
                  <a:gd name="T19" fmla="*/ 2001 h 76"/>
                  <a:gd name="T20" fmla="+- 0 8718 8663"/>
                  <a:gd name="T21" fmla="*/ T20 w 97"/>
                  <a:gd name="T22" fmla="+- 0 2017 1986"/>
                  <a:gd name="T23" fmla="*/ 2017 h 76"/>
                  <a:gd name="T24" fmla="+- 0 8732 8663"/>
                  <a:gd name="T25" fmla="*/ T24 w 97"/>
                  <a:gd name="T26" fmla="+- 0 2034 1986"/>
                  <a:gd name="T27" fmla="*/ 2034 h 76"/>
                  <a:gd name="T28" fmla="+- 0 8746 8663"/>
                  <a:gd name="T29" fmla="*/ T28 w 97"/>
                  <a:gd name="T30" fmla="+- 0 2049 1986"/>
                  <a:gd name="T31" fmla="*/ 2049 h 76"/>
                  <a:gd name="T32" fmla="+- 0 8760 8663"/>
                  <a:gd name="T33" fmla="*/ T32 w 97"/>
                  <a:gd name="T34" fmla="+- 0 2062 1986"/>
                  <a:gd name="T35" fmla="*/ 2062 h 76"/>
                  <a:gd name="T36" fmla="+- 0 8743 8663"/>
                  <a:gd name="T37" fmla="*/ T36 w 97"/>
                  <a:gd name="T38" fmla="+- 0 2057 1986"/>
                  <a:gd name="T39" fmla="*/ 2057 h 76"/>
                  <a:gd name="T40" fmla="+- 0 8723 8663"/>
                  <a:gd name="T41" fmla="*/ T40 w 97"/>
                  <a:gd name="T42" fmla="+- 0 2051 1986"/>
                  <a:gd name="T43" fmla="*/ 2051 h 76"/>
                  <a:gd name="T44" fmla="+- 0 8702 8663"/>
                  <a:gd name="T45" fmla="*/ T44 w 97"/>
                  <a:gd name="T46" fmla="+- 0 2046 1986"/>
                  <a:gd name="T47" fmla="*/ 2046 h 76"/>
                  <a:gd name="T48" fmla="+- 0 8681 8663"/>
                  <a:gd name="T49" fmla="*/ T48 w 97"/>
                  <a:gd name="T50" fmla="+- 0 2041 1986"/>
                  <a:gd name="T51" fmla="*/ 2041 h 76"/>
                  <a:gd name="T52" fmla="+- 0 8663 8663"/>
                  <a:gd name="T53" fmla="*/ T52 w 97"/>
                  <a:gd name="T54" fmla="+- 0 2037 1986"/>
                  <a:gd name="T55" fmla="*/ 2037 h 76"/>
                  <a:gd name="T56" fmla="+- 0 8675 8663"/>
                  <a:gd name="T57" fmla="*/ T56 w 97"/>
                  <a:gd name="T58" fmla="+- 0 2033 1986"/>
                  <a:gd name="T59" fmla="*/ 2033 h 76"/>
                  <a:gd name="T60" fmla="+- 0 8685 8663"/>
                  <a:gd name="T61" fmla="*/ T60 w 97"/>
                  <a:gd name="T62" fmla="+- 0 2016 1986"/>
                  <a:gd name="T63" fmla="*/ 2016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7" h="76">
                    <a:moveTo>
                      <a:pt x="22" y="30"/>
                    </a:moveTo>
                    <a:lnTo>
                      <a:pt x="28" y="22"/>
                    </a:lnTo>
                    <a:lnTo>
                      <a:pt x="32" y="9"/>
                    </a:lnTo>
                    <a:lnTo>
                      <a:pt x="31" y="0"/>
                    </a:lnTo>
                    <a:lnTo>
                      <a:pt x="42" y="15"/>
                    </a:lnTo>
                    <a:lnTo>
                      <a:pt x="55" y="31"/>
                    </a:lnTo>
                    <a:lnTo>
                      <a:pt x="69" y="48"/>
                    </a:lnTo>
                    <a:lnTo>
                      <a:pt x="83" y="63"/>
                    </a:lnTo>
                    <a:lnTo>
                      <a:pt x="97" y="76"/>
                    </a:lnTo>
                    <a:lnTo>
                      <a:pt x="80" y="71"/>
                    </a:lnTo>
                    <a:lnTo>
                      <a:pt x="60" y="65"/>
                    </a:lnTo>
                    <a:lnTo>
                      <a:pt x="39" y="60"/>
                    </a:lnTo>
                    <a:lnTo>
                      <a:pt x="18" y="55"/>
                    </a:lnTo>
                    <a:lnTo>
                      <a:pt x="0" y="51"/>
                    </a:lnTo>
                    <a:lnTo>
                      <a:pt x="12" y="47"/>
                    </a:lnTo>
                    <a:lnTo>
                      <a:pt x="22" y="30"/>
                    </a:lnTo>
                    <a:close/>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97"/>
            <p:cNvGrpSpPr>
              <a:grpSpLocks/>
            </p:cNvGrpSpPr>
            <p:nvPr/>
          </p:nvGrpSpPr>
          <p:grpSpPr bwMode="auto">
            <a:xfrm>
              <a:off x="7408" y="1220"/>
              <a:ext cx="1278" cy="796"/>
              <a:chOff x="7408" y="1220"/>
              <a:chExt cx="1278" cy="796"/>
            </a:xfrm>
          </p:grpSpPr>
          <p:sp>
            <p:nvSpPr>
              <p:cNvPr id="33" name="Freeform 98"/>
              <p:cNvSpPr>
                <a:spLocks/>
              </p:cNvSpPr>
              <p:nvPr/>
            </p:nvSpPr>
            <p:spPr bwMode="auto">
              <a:xfrm>
                <a:off x="7408" y="1220"/>
                <a:ext cx="1278" cy="796"/>
              </a:xfrm>
              <a:custGeom>
                <a:avLst/>
                <a:gdLst>
                  <a:gd name="T0" fmla="+- 0 8686 7408"/>
                  <a:gd name="T1" fmla="*/ T0 w 1278"/>
                  <a:gd name="T2" fmla="+- 0 2016 1220"/>
                  <a:gd name="T3" fmla="*/ 2016 h 796"/>
                  <a:gd name="T4" fmla="+- 0 7408 7408"/>
                  <a:gd name="T5" fmla="*/ T4 w 1278"/>
                  <a:gd name="T6" fmla="+- 0 1220 1220"/>
                  <a:gd name="T7" fmla="*/ 1220 h 796"/>
                </a:gdLst>
                <a:ahLst/>
                <a:cxnLst>
                  <a:cxn ang="0">
                    <a:pos x="T1" y="T3"/>
                  </a:cxn>
                  <a:cxn ang="0">
                    <a:pos x="T5" y="T7"/>
                  </a:cxn>
                </a:cxnLst>
                <a:rect l="0" t="0" r="r" b="b"/>
                <a:pathLst>
                  <a:path w="1278" h="796">
                    <a:moveTo>
                      <a:pt x="1278" y="796"/>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99"/>
            <p:cNvGrpSpPr>
              <a:grpSpLocks/>
            </p:cNvGrpSpPr>
            <p:nvPr/>
          </p:nvGrpSpPr>
          <p:grpSpPr bwMode="auto">
            <a:xfrm>
              <a:off x="8783" y="2067"/>
              <a:ext cx="50" cy="50"/>
              <a:chOff x="8783" y="2067"/>
              <a:chExt cx="50" cy="50"/>
            </a:xfrm>
          </p:grpSpPr>
          <p:sp>
            <p:nvSpPr>
              <p:cNvPr id="32" name="Freeform 100"/>
              <p:cNvSpPr>
                <a:spLocks/>
              </p:cNvSpPr>
              <p:nvPr/>
            </p:nvSpPr>
            <p:spPr bwMode="auto">
              <a:xfrm>
                <a:off x="8783" y="2067"/>
                <a:ext cx="50" cy="50"/>
              </a:xfrm>
              <a:custGeom>
                <a:avLst/>
                <a:gdLst>
                  <a:gd name="T0" fmla="+- 0 8821 8783"/>
                  <a:gd name="T1" fmla="*/ T0 w 50"/>
                  <a:gd name="T2" fmla="+- 0 2067 2067"/>
                  <a:gd name="T3" fmla="*/ 2067 h 50"/>
                  <a:gd name="T4" fmla="+- 0 8794 8783"/>
                  <a:gd name="T5" fmla="*/ T4 w 50"/>
                  <a:gd name="T6" fmla="+- 0 2067 2067"/>
                  <a:gd name="T7" fmla="*/ 2067 h 50"/>
                  <a:gd name="T8" fmla="+- 0 8783 8783"/>
                  <a:gd name="T9" fmla="*/ T8 w 50"/>
                  <a:gd name="T10" fmla="+- 0 2078 2067"/>
                  <a:gd name="T11" fmla="*/ 2078 h 50"/>
                  <a:gd name="T12" fmla="+- 0 8783 8783"/>
                  <a:gd name="T13" fmla="*/ T12 w 50"/>
                  <a:gd name="T14" fmla="+- 0 2106 2067"/>
                  <a:gd name="T15" fmla="*/ 2106 h 50"/>
                  <a:gd name="T16" fmla="+- 0 8794 8783"/>
                  <a:gd name="T17" fmla="*/ T16 w 50"/>
                  <a:gd name="T18" fmla="+- 0 2117 2067"/>
                  <a:gd name="T19" fmla="*/ 2117 h 50"/>
                  <a:gd name="T20" fmla="+- 0 8821 8783"/>
                  <a:gd name="T21" fmla="*/ T20 w 50"/>
                  <a:gd name="T22" fmla="+- 0 2117 2067"/>
                  <a:gd name="T23" fmla="*/ 2117 h 50"/>
                  <a:gd name="T24" fmla="+- 0 8832 8783"/>
                  <a:gd name="T25" fmla="*/ T24 w 50"/>
                  <a:gd name="T26" fmla="+- 0 2106 2067"/>
                  <a:gd name="T27" fmla="*/ 2106 h 50"/>
                  <a:gd name="T28" fmla="+- 0 8832 8783"/>
                  <a:gd name="T29" fmla="*/ T28 w 50"/>
                  <a:gd name="T30" fmla="+- 0 2078 2067"/>
                  <a:gd name="T31" fmla="*/ 2078 h 50"/>
                  <a:gd name="T32" fmla="+- 0 8821 8783"/>
                  <a:gd name="T33" fmla="*/ T32 w 50"/>
                  <a:gd name="T34" fmla="+- 0 2067 2067"/>
                  <a:gd name="T35" fmla="*/ 206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01"/>
            <p:cNvGrpSpPr>
              <a:grpSpLocks/>
            </p:cNvGrpSpPr>
            <p:nvPr/>
          </p:nvGrpSpPr>
          <p:grpSpPr bwMode="auto">
            <a:xfrm>
              <a:off x="8783" y="2067"/>
              <a:ext cx="50" cy="50"/>
              <a:chOff x="8783" y="2067"/>
              <a:chExt cx="50" cy="50"/>
            </a:xfrm>
          </p:grpSpPr>
          <p:sp>
            <p:nvSpPr>
              <p:cNvPr id="31" name="Freeform 102"/>
              <p:cNvSpPr>
                <a:spLocks/>
              </p:cNvSpPr>
              <p:nvPr/>
            </p:nvSpPr>
            <p:spPr bwMode="auto">
              <a:xfrm>
                <a:off x="8783" y="2067"/>
                <a:ext cx="50" cy="50"/>
              </a:xfrm>
              <a:custGeom>
                <a:avLst/>
                <a:gdLst>
                  <a:gd name="T0" fmla="+- 0 8808 8783"/>
                  <a:gd name="T1" fmla="*/ T0 w 50"/>
                  <a:gd name="T2" fmla="+- 0 2067 2067"/>
                  <a:gd name="T3" fmla="*/ 2067 h 50"/>
                  <a:gd name="T4" fmla="+- 0 8794 8783"/>
                  <a:gd name="T5" fmla="*/ T4 w 50"/>
                  <a:gd name="T6" fmla="+- 0 2067 2067"/>
                  <a:gd name="T7" fmla="*/ 2067 h 50"/>
                  <a:gd name="T8" fmla="+- 0 8783 8783"/>
                  <a:gd name="T9" fmla="*/ T8 w 50"/>
                  <a:gd name="T10" fmla="+- 0 2078 2067"/>
                  <a:gd name="T11" fmla="*/ 2078 h 50"/>
                  <a:gd name="T12" fmla="+- 0 8783 8783"/>
                  <a:gd name="T13" fmla="*/ T12 w 50"/>
                  <a:gd name="T14" fmla="+- 0 2092 2067"/>
                  <a:gd name="T15" fmla="*/ 2092 h 50"/>
                  <a:gd name="T16" fmla="+- 0 8783 8783"/>
                  <a:gd name="T17" fmla="*/ T16 w 50"/>
                  <a:gd name="T18" fmla="+- 0 2106 2067"/>
                  <a:gd name="T19" fmla="*/ 2106 h 50"/>
                  <a:gd name="T20" fmla="+- 0 8794 8783"/>
                  <a:gd name="T21" fmla="*/ T20 w 50"/>
                  <a:gd name="T22" fmla="+- 0 2117 2067"/>
                  <a:gd name="T23" fmla="*/ 2117 h 50"/>
                  <a:gd name="T24" fmla="+- 0 8808 8783"/>
                  <a:gd name="T25" fmla="*/ T24 w 50"/>
                  <a:gd name="T26" fmla="+- 0 2117 2067"/>
                  <a:gd name="T27" fmla="*/ 2117 h 50"/>
                  <a:gd name="T28" fmla="+- 0 8821 8783"/>
                  <a:gd name="T29" fmla="*/ T28 w 50"/>
                  <a:gd name="T30" fmla="+- 0 2117 2067"/>
                  <a:gd name="T31" fmla="*/ 2117 h 50"/>
                  <a:gd name="T32" fmla="+- 0 8832 8783"/>
                  <a:gd name="T33" fmla="*/ T32 w 50"/>
                  <a:gd name="T34" fmla="+- 0 2106 2067"/>
                  <a:gd name="T35" fmla="*/ 2106 h 50"/>
                  <a:gd name="T36" fmla="+- 0 8832 8783"/>
                  <a:gd name="T37" fmla="*/ T36 w 50"/>
                  <a:gd name="T38" fmla="+- 0 2092 2067"/>
                  <a:gd name="T39" fmla="*/ 2092 h 50"/>
                  <a:gd name="T40" fmla="+- 0 8832 8783"/>
                  <a:gd name="T41" fmla="*/ T40 w 50"/>
                  <a:gd name="T42" fmla="+- 0 2078 2067"/>
                  <a:gd name="T43" fmla="*/ 2078 h 50"/>
                  <a:gd name="T44" fmla="+- 0 8821 8783"/>
                  <a:gd name="T45" fmla="*/ T44 w 50"/>
                  <a:gd name="T46" fmla="+- 0 2067 2067"/>
                  <a:gd name="T47" fmla="*/ 2067 h 50"/>
                  <a:gd name="T48" fmla="+- 0 8808 8783"/>
                  <a:gd name="T49" fmla="*/ T48 w 50"/>
                  <a:gd name="T50" fmla="+- 0 2067 2067"/>
                  <a:gd name="T51" fmla="*/ 206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5" y="0"/>
                    </a:moveTo>
                    <a:lnTo>
                      <a:pt x="11" y="0"/>
                    </a:lnTo>
                    <a:lnTo>
                      <a:pt x="0" y="11"/>
                    </a:lnTo>
                    <a:lnTo>
                      <a:pt x="0" y="25"/>
                    </a:lnTo>
                    <a:lnTo>
                      <a:pt x="0" y="39"/>
                    </a:lnTo>
                    <a:lnTo>
                      <a:pt x="11" y="50"/>
                    </a:lnTo>
                    <a:lnTo>
                      <a:pt x="25" y="50"/>
                    </a:lnTo>
                    <a:lnTo>
                      <a:pt x="38" y="50"/>
                    </a:lnTo>
                    <a:lnTo>
                      <a:pt x="49" y="39"/>
                    </a:lnTo>
                    <a:lnTo>
                      <a:pt x="49" y="25"/>
                    </a:lnTo>
                    <a:lnTo>
                      <a:pt x="49" y="11"/>
                    </a:lnTo>
                    <a:lnTo>
                      <a:pt x="38" y="0"/>
                    </a:lnTo>
                    <a:lnTo>
                      <a:pt x="25" y="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03"/>
            <p:cNvGrpSpPr>
              <a:grpSpLocks/>
            </p:cNvGrpSpPr>
            <p:nvPr/>
          </p:nvGrpSpPr>
          <p:grpSpPr bwMode="auto">
            <a:xfrm>
              <a:off x="7408" y="-1275"/>
              <a:ext cx="2510" cy="3600"/>
              <a:chOff x="7408" y="-1275"/>
              <a:chExt cx="2510" cy="3600"/>
            </a:xfrm>
          </p:grpSpPr>
          <p:sp>
            <p:nvSpPr>
              <p:cNvPr id="30" name="Freeform 104"/>
              <p:cNvSpPr>
                <a:spLocks/>
              </p:cNvSpPr>
              <p:nvPr/>
            </p:nvSpPr>
            <p:spPr bwMode="auto">
              <a:xfrm>
                <a:off x="7408" y="-1275"/>
                <a:ext cx="2510" cy="3600"/>
              </a:xfrm>
              <a:custGeom>
                <a:avLst/>
                <a:gdLst>
                  <a:gd name="T0" fmla="+- 0 7408 7408"/>
                  <a:gd name="T1" fmla="*/ T0 w 2510"/>
                  <a:gd name="T2" fmla="+- 0 -1275 -1275"/>
                  <a:gd name="T3" fmla="*/ -1275 h 3600"/>
                  <a:gd name="T4" fmla="+- 0 7408 7408"/>
                  <a:gd name="T5" fmla="*/ T4 w 2510"/>
                  <a:gd name="T6" fmla="+- 0 2325 -1275"/>
                  <a:gd name="T7" fmla="*/ 2325 h 3600"/>
                  <a:gd name="T8" fmla="+- 0 9918 7408"/>
                  <a:gd name="T9" fmla="*/ T8 w 2510"/>
                  <a:gd name="T10" fmla="+- 0 2325 -1275"/>
                  <a:gd name="T11" fmla="*/ 2325 h 3600"/>
                </a:gdLst>
                <a:ahLst/>
                <a:cxnLst>
                  <a:cxn ang="0">
                    <a:pos x="T1" y="T3"/>
                  </a:cxn>
                  <a:cxn ang="0">
                    <a:pos x="T5" y="T7"/>
                  </a:cxn>
                  <a:cxn ang="0">
                    <a:pos x="T9" y="T11"/>
                  </a:cxn>
                </a:cxnLst>
                <a:rect l="0" t="0" r="r" b="b"/>
                <a:pathLst>
                  <a:path w="2510" h="3600">
                    <a:moveTo>
                      <a:pt x="0" y="0"/>
                    </a:moveTo>
                    <a:lnTo>
                      <a:pt x="0" y="3600"/>
                    </a:lnTo>
                    <a:lnTo>
                      <a:pt x="2510" y="360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105"/>
            <p:cNvGrpSpPr>
              <a:grpSpLocks/>
            </p:cNvGrpSpPr>
            <p:nvPr/>
          </p:nvGrpSpPr>
          <p:grpSpPr bwMode="auto">
            <a:xfrm>
              <a:off x="7408" y="-995"/>
              <a:ext cx="120" cy="2"/>
              <a:chOff x="7408" y="-995"/>
              <a:chExt cx="120" cy="2"/>
            </a:xfrm>
          </p:grpSpPr>
          <p:sp>
            <p:nvSpPr>
              <p:cNvPr id="29" name="Freeform 106"/>
              <p:cNvSpPr>
                <a:spLocks/>
              </p:cNvSpPr>
              <p:nvPr/>
            </p:nvSpPr>
            <p:spPr bwMode="auto">
              <a:xfrm>
                <a:off x="7408" y="-995"/>
                <a:ext cx="120" cy="2"/>
              </a:xfrm>
              <a:custGeom>
                <a:avLst/>
                <a:gdLst>
                  <a:gd name="T0" fmla="+- 0 7408 7408"/>
                  <a:gd name="T1" fmla="*/ T0 w 120"/>
                  <a:gd name="T2" fmla="+- 0 7528 7408"/>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107"/>
            <p:cNvGrpSpPr>
              <a:grpSpLocks/>
            </p:cNvGrpSpPr>
            <p:nvPr/>
          </p:nvGrpSpPr>
          <p:grpSpPr bwMode="auto">
            <a:xfrm>
              <a:off x="7408" y="1218"/>
              <a:ext cx="120" cy="2"/>
              <a:chOff x="7408" y="1218"/>
              <a:chExt cx="120" cy="2"/>
            </a:xfrm>
          </p:grpSpPr>
          <p:sp>
            <p:nvSpPr>
              <p:cNvPr id="28" name="Freeform 108"/>
              <p:cNvSpPr>
                <a:spLocks/>
              </p:cNvSpPr>
              <p:nvPr/>
            </p:nvSpPr>
            <p:spPr bwMode="auto">
              <a:xfrm>
                <a:off x="7408" y="1218"/>
                <a:ext cx="120" cy="2"/>
              </a:xfrm>
              <a:custGeom>
                <a:avLst/>
                <a:gdLst>
                  <a:gd name="T0" fmla="+- 0 7408 7408"/>
                  <a:gd name="T1" fmla="*/ T0 w 120"/>
                  <a:gd name="T2" fmla="+- 0 7528 7408"/>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109"/>
            <p:cNvGrpSpPr>
              <a:grpSpLocks/>
            </p:cNvGrpSpPr>
            <p:nvPr/>
          </p:nvGrpSpPr>
          <p:grpSpPr bwMode="auto">
            <a:xfrm>
              <a:off x="7408" y="112"/>
              <a:ext cx="120" cy="2"/>
              <a:chOff x="7408" y="112"/>
              <a:chExt cx="120" cy="2"/>
            </a:xfrm>
          </p:grpSpPr>
          <p:sp>
            <p:nvSpPr>
              <p:cNvPr id="27" name="Freeform 110"/>
              <p:cNvSpPr>
                <a:spLocks/>
              </p:cNvSpPr>
              <p:nvPr/>
            </p:nvSpPr>
            <p:spPr bwMode="auto">
              <a:xfrm>
                <a:off x="7408" y="112"/>
                <a:ext cx="120" cy="2"/>
              </a:xfrm>
              <a:custGeom>
                <a:avLst/>
                <a:gdLst>
                  <a:gd name="T0" fmla="+- 0 7408 7408"/>
                  <a:gd name="T1" fmla="*/ T0 w 120"/>
                  <a:gd name="T2" fmla="+- 0 7528 7408"/>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111"/>
            <p:cNvGrpSpPr>
              <a:grpSpLocks/>
            </p:cNvGrpSpPr>
            <p:nvPr/>
          </p:nvGrpSpPr>
          <p:grpSpPr bwMode="auto">
            <a:xfrm>
              <a:off x="9557" y="2205"/>
              <a:ext cx="2" cy="120"/>
              <a:chOff x="9557" y="2205"/>
              <a:chExt cx="2" cy="120"/>
            </a:xfrm>
          </p:grpSpPr>
          <p:sp>
            <p:nvSpPr>
              <p:cNvPr id="26" name="Freeform 112"/>
              <p:cNvSpPr>
                <a:spLocks/>
              </p:cNvSpPr>
              <p:nvPr/>
            </p:nvSpPr>
            <p:spPr bwMode="auto">
              <a:xfrm>
                <a:off x="9557" y="2205"/>
                <a:ext cx="2" cy="120"/>
              </a:xfrm>
              <a:custGeom>
                <a:avLst/>
                <a:gdLst>
                  <a:gd name="T0" fmla="+- 0 2205 2205"/>
                  <a:gd name="T1" fmla="*/ 2205 h 120"/>
                  <a:gd name="T2" fmla="+- 0 2325 2205"/>
                  <a:gd name="T3" fmla="*/ 2325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113"/>
            <p:cNvGrpSpPr>
              <a:grpSpLocks/>
            </p:cNvGrpSpPr>
            <p:nvPr/>
          </p:nvGrpSpPr>
          <p:grpSpPr bwMode="auto">
            <a:xfrm>
              <a:off x="8828" y="2205"/>
              <a:ext cx="2" cy="120"/>
              <a:chOff x="8828" y="2205"/>
              <a:chExt cx="2" cy="120"/>
            </a:xfrm>
          </p:grpSpPr>
          <p:sp>
            <p:nvSpPr>
              <p:cNvPr id="25" name="Freeform 114"/>
              <p:cNvSpPr>
                <a:spLocks/>
              </p:cNvSpPr>
              <p:nvPr/>
            </p:nvSpPr>
            <p:spPr bwMode="auto">
              <a:xfrm>
                <a:off x="8828" y="2205"/>
                <a:ext cx="2" cy="120"/>
              </a:xfrm>
              <a:custGeom>
                <a:avLst/>
                <a:gdLst>
                  <a:gd name="T0" fmla="+- 0 2205 2205"/>
                  <a:gd name="T1" fmla="*/ 2205 h 120"/>
                  <a:gd name="T2" fmla="+- 0 2325 2205"/>
                  <a:gd name="T3" fmla="*/ 2325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115"/>
            <p:cNvGrpSpPr>
              <a:grpSpLocks/>
            </p:cNvGrpSpPr>
            <p:nvPr/>
          </p:nvGrpSpPr>
          <p:grpSpPr bwMode="auto">
            <a:xfrm>
              <a:off x="8098" y="2205"/>
              <a:ext cx="2" cy="120"/>
              <a:chOff x="8098" y="2205"/>
              <a:chExt cx="2" cy="120"/>
            </a:xfrm>
          </p:grpSpPr>
          <p:sp>
            <p:nvSpPr>
              <p:cNvPr id="24" name="Freeform 116"/>
              <p:cNvSpPr>
                <a:spLocks/>
              </p:cNvSpPr>
              <p:nvPr/>
            </p:nvSpPr>
            <p:spPr bwMode="auto">
              <a:xfrm>
                <a:off x="8098" y="2205"/>
                <a:ext cx="2" cy="120"/>
              </a:xfrm>
              <a:custGeom>
                <a:avLst/>
                <a:gdLst>
                  <a:gd name="T0" fmla="+- 0 2205 2205"/>
                  <a:gd name="T1" fmla="*/ 2205 h 120"/>
                  <a:gd name="T2" fmla="+- 0 2325 2205"/>
                  <a:gd name="T3" fmla="*/ 2325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117"/>
            <p:cNvGrpSpPr>
              <a:grpSpLocks/>
            </p:cNvGrpSpPr>
            <p:nvPr/>
          </p:nvGrpSpPr>
          <p:grpSpPr bwMode="auto">
            <a:xfrm>
              <a:off x="7978" y="1928"/>
              <a:ext cx="245" cy="2"/>
              <a:chOff x="7978" y="1928"/>
              <a:chExt cx="245" cy="2"/>
            </a:xfrm>
          </p:grpSpPr>
          <p:sp>
            <p:nvSpPr>
              <p:cNvPr id="23" name="Freeform 118"/>
              <p:cNvSpPr>
                <a:spLocks/>
              </p:cNvSpPr>
              <p:nvPr/>
            </p:nvSpPr>
            <p:spPr bwMode="auto">
              <a:xfrm>
                <a:off x="7978" y="1928"/>
                <a:ext cx="245" cy="2"/>
              </a:xfrm>
              <a:custGeom>
                <a:avLst/>
                <a:gdLst>
                  <a:gd name="T0" fmla="+- 0 7978 7978"/>
                  <a:gd name="T1" fmla="*/ T0 w 245"/>
                  <a:gd name="T2" fmla="+- 0 8223 7978"/>
                  <a:gd name="T3" fmla="*/ T2 w 245"/>
                </a:gdLst>
                <a:ahLst/>
                <a:cxnLst>
                  <a:cxn ang="0">
                    <a:pos x="T1" y="0"/>
                  </a:cxn>
                  <a:cxn ang="0">
                    <a:pos x="T3" y="0"/>
                  </a:cxn>
                </a:cxnLst>
                <a:rect l="0" t="0" r="r" b="b"/>
                <a:pathLst>
                  <a:path w="245">
                    <a:moveTo>
                      <a:pt x="0" y="0"/>
                    </a:moveTo>
                    <a:lnTo>
                      <a:pt x="245" y="0"/>
                    </a:lnTo>
                  </a:path>
                </a:pathLst>
              </a:custGeom>
              <a:noFill/>
              <a:ln w="5397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119"/>
            <p:cNvGrpSpPr>
              <a:grpSpLocks/>
            </p:cNvGrpSpPr>
            <p:nvPr/>
          </p:nvGrpSpPr>
          <p:grpSpPr bwMode="auto">
            <a:xfrm>
              <a:off x="8563" y="1640"/>
              <a:ext cx="210" cy="290"/>
              <a:chOff x="8563" y="1640"/>
              <a:chExt cx="210" cy="290"/>
            </a:xfrm>
          </p:grpSpPr>
          <p:sp>
            <p:nvSpPr>
              <p:cNvPr id="22" name="Freeform 120"/>
              <p:cNvSpPr>
                <a:spLocks/>
              </p:cNvSpPr>
              <p:nvPr/>
            </p:nvSpPr>
            <p:spPr bwMode="auto">
              <a:xfrm>
                <a:off x="8563" y="1640"/>
                <a:ext cx="210" cy="290"/>
              </a:xfrm>
              <a:custGeom>
                <a:avLst/>
                <a:gdLst>
                  <a:gd name="T0" fmla="+- 0 8563 8563"/>
                  <a:gd name="T1" fmla="*/ T0 w 210"/>
                  <a:gd name="T2" fmla="+- 0 1930 1640"/>
                  <a:gd name="T3" fmla="*/ 1930 h 290"/>
                  <a:gd name="T4" fmla="+- 0 8773 8563"/>
                  <a:gd name="T5" fmla="*/ T4 w 210"/>
                  <a:gd name="T6" fmla="+- 0 1640 1640"/>
                  <a:gd name="T7" fmla="*/ 1640 h 290"/>
                </a:gdLst>
                <a:ahLst/>
                <a:cxnLst>
                  <a:cxn ang="0">
                    <a:pos x="T1" y="T3"/>
                  </a:cxn>
                  <a:cxn ang="0">
                    <a:pos x="T5" y="T7"/>
                  </a:cxn>
                </a:cxnLst>
                <a:rect l="0" t="0" r="r" b="b"/>
                <a:pathLst>
                  <a:path w="210" h="290">
                    <a:moveTo>
                      <a:pt x="0" y="290"/>
                    </a:moveTo>
                    <a:lnTo>
                      <a:pt x="210" y="0"/>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39" name="TextBox 38"/>
          <p:cNvSpPr txBox="1"/>
          <p:nvPr/>
        </p:nvSpPr>
        <p:spPr>
          <a:xfrm>
            <a:off x="4806628" y="3151856"/>
            <a:ext cx="981609" cy="369332"/>
          </a:xfrm>
          <a:prstGeom prst="rect">
            <a:avLst/>
          </a:prstGeom>
          <a:noFill/>
        </p:spPr>
        <p:txBody>
          <a:bodyPr wrap="square" rtlCol="0">
            <a:spAutoFit/>
          </a:bodyPr>
          <a:lstStyle/>
          <a:p>
            <a:r>
              <a:rPr lang="ru-RU" b="1" dirty="0"/>
              <a:t>1</a:t>
            </a:r>
            <a:r>
              <a:rPr lang="ru-RU" b="1" dirty="0" smtClean="0"/>
              <a:t>50</a:t>
            </a:r>
            <a:endParaRPr lang="ru-RU" b="1" dirty="0"/>
          </a:p>
        </p:txBody>
      </p:sp>
      <p:sp>
        <p:nvSpPr>
          <p:cNvPr id="40" name="TextBox 39"/>
          <p:cNvSpPr txBox="1"/>
          <p:nvPr/>
        </p:nvSpPr>
        <p:spPr>
          <a:xfrm>
            <a:off x="4806627" y="2178356"/>
            <a:ext cx="981609" cy="369332"/>
          </a:xfrm>
          <a:prstGeom prst="rect">
            <a:avLst/>
          </a:prstGeom>
          <a:noFill/>
        </p:spPr>
        <p:txBody>
          <a:bodyPr wrap="square" rtlCol="0">
            <a:spAutoFit/>
          </a:bodyPr>
          <a:lstStyle/>
          <a:p>
            <a:r>
              <a:rPr lang="ru-RU" b="1" dirty="0" smtClean="0"/>
              <a:t>300</a:t>
            </a:r>
            <a:endParaRPr lang="ru-RU" b="1" dirty="0"/>
          </a:p>
        </p:txBody>
      </p:sp>
      <p:sp>
        <p:nvSpPr>
          <p:cNvPr id="41" name="TextBox 40"/>
          <p:cNvSpPr txBox="1"/>
          <p:nvPr/>
        </p:nvSpPr>
        <p:spPr>
          <a:xfrm>
            <a:off x="4806626" y="1239786"/>
            <a:ext cx="981609" cy="369332"/>
          </a:xfrm>
          <a:prstGeom prst="rect">
            <a:avLst/>
          </a:prstGeom>
          <a:noFill/>
        </p:spPr>
        <p:txBody>
          <a:bodyPr wrap="square" rtlCol="0">
            <a:spAutoFit/>
          </a:bodyPr>
          <a:lstStyle/>
          <a:p>
            <a:r>
              <a:rPr lang="ru-RU" b="1" dirty="0" smtClean="0"/>
              <a:t>450</a:t>
            </a:r>
            <a:endParaRPr lang="ru-RU" b="1" dirty="0"/>
          </a:p>
        </p:txBody>
      </p:sp>
      <p:sp>
        <p:nvSpPr>
          <p:cNvPr id="42" name="TextBox 41"/>
          <p:cNvSpPr txBox="1"/>
          <p:nvPr/>
        </p:nvSpPr>
        <p:spPr>
          <a:xfrm>
            <a:off x="5297430" y="4346532"/>
            <a:ext cx="981609" cy="369332"/>
          </a:xfrm>
          <a:prstGeom prst="rect">
            <a:avLst/>
          </a:prstGeom>
          <a:noFill/>
        </p:spPr>
        <p:txBody>
          <a:bodyPr wrap="square" rtlCol="0">
            <a:spAutoFit/>
          </a:bodyPr>
          <a:lstStyle/>
          <a:p>
            <a:r>
              <a:rPr lang="ru-RU" b="1" dirty="0" smtClean="0"/>
              <a:t>0</a:t>
            </a:r>
            <a:endParaRPr lang="ru-RU" b="1" dirty="0"/>
          </a:p>
        </p:txBody>
      </p:sp>
      <p:sp>
        <p:nvSpPr>
          <p:cNvPr id="43" name="TextBox 42"/>
          <p:cNvSpPr txBox="1"/>
          <p:nvPr/>
        </p:nvSpPr>
        <p:spPr>
          <a:xfrm>
            <a:off x="5929955" y="4346532"/>
            <a:ext cx="981609" cy="369332"/>
          </a:xfrm>
          <a:prstGeom prst="rect">
            <a:avLst/>
          </a:prstGeom>
          <a:noFill/>
        </p:spPr>
        <p:txBody>
          <a:bodyPr wrap="square" rtlCol="0">
            <a:spAutoFit/>
          </a:bodyPr>
          <a:lstStyle/>
          <a:p>
            <a:r>
              <a:rPr lang="ru-RU" b="1" dirty="0" smtClean="0"/>
              <a:t>200</a:t>
            </a:r>
            <a:endParaRPr lang="ru-RU" b="1" dirty="0"/>
          </a:p>
        </p:txBody>
      </p:sp>
      <p:sp>
        <p:nvSpPr>
          <p:cNvPr id="44" name="TextBox 43"/>
          <p:cNvSpPr txBox="1"/>
          <p:nvPr/>
        </p:nvSpPr>
        <p:spPr>
          <a:xfrm>
            <a:off x="6712313" y="4346532"/>
            <a:ext cx="981609" cy="369332"/>
          </a:xfrm>
          <a:prstGeom prst="rect">
            <a:avLst/>
          </a:prstGeom>
          <a:noFill/>
        </p:spPr>
        <p:txBody>
          <a:bodyPr wrap="square" rtlCol="0">
            <a:spAutoFit/>
          </a:bodyPr>
          <a:lstStyle/>
          <a:p>
            <a:r>
              <a:rPr lang="ru-RU" b="1" dirty="0"/>
              <a:t>4</a:t>
            </a:r>
            <a:r>
              <a:rPr lang="ru-RU" b="1" dirty="0" smtClean="0"/>
              <a:t>00</a:t>
            </a:r>
            <a:endParaRPr lang="ru-RU" b="1" dirty="0"/>
          </a:p>
        </p:txBody>
      </p:sp>
      <p:sp>
        <p:nvSpPr>
          <p:cNvPr id="45" name="TextBox 44"/>
          <p:cNvSpPr txBox="1"/>
          <p:nvPr/>
        </p:nvSpPr>
        <p:spPr>
          <a:xfrm>
            <a:off x="7553520" y="4348626"/>
            <a:ext cx="981609" cy="369332"/>
          </a:xfrm>
          <a:prstGeom prst="rect">
            <a:avLst/>
          </a:prstGeom>
          <a:noFill/>
        </p:spPr>
        <p:txBody>
          <a:bodyPr wrap="square" rtlCol="0">
            <a:spAutoFit/>
          </a:bodyPr>
          <a:lstStyle/>
          <a:p>
            <a:r>
              <a:rPr lang="ru-RU" b="1" dirty="0"/>
              <a:t>6</a:t>
            </a:r>
            <a:r>
              <a:rPr lang="ru-RU" b="1" dirty="0" smtClean="0"/>
              <a:t>00</a:t>
            </a:r>
            <a:endParaRPr lang="ru-RU" b="1" dirty="0"/>
          </a:p>
        </p:txBody>
      </p:sp>
      <p:sp>
        <p:nvSpPr>
          <p:cNvPr id="46" name="TextBox 45"/>
          <p:cNvSpPr txBox="1"/>
          <p:nvPr/>
        </p:nvSpPr>
        <p:spPr>
          <a:xfrm>
            <a:off x="6996149" y="3790905"/>
            <a:ext cx="603829" cy="461665"/>
          </a:xfrm>
          <a:prstGeom prst="rect">
            <a:avLst/>
          </a:prstGeom>
          <a:noFill/>
        </p:spPr>
        <p:txBody>
          <a:bodyPr wrap="square" rtlCol="0">
            <a:spAutoFit/>
          </a:bodyPr>
          <a:lstStyle/>
          <a:p>
            <a:r>
              <a:rPr lang="en-US" sz="2400" b="1" dirty="0" smtClean="0"/>
              <a:t>E</a:t>
            </a:r>
            <a:endParaRPr lang="ru-RU" sz="2400" b="1" dirty="0"/>
          </a:p>
        </p:txBody>
      </p:sp>
      <p:sp>
        <p:nvSpPr>
          <p:cNvPr id="47" name="TextBox 46"/>
          <p:cNvSpPr txBox="1"/>
          <p:nvPr/>
        </p:nvSpPr>
        <p:spPr>
          <a:xfrm>
            <a:off x="6239983" y="2957723"/>
            <a:ext cx="2285739" cy="738664"/>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Тенденция изменения цен после возникновения торговли</a:t>
            </a:r>
            <a:endParaRPr lang="ru-RU" sz="1400" b="1"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5602085" y="3733942"/>
            <a:ext cx="2285739" cy="523220"/>
          </a:xfrm>
          <a:prstGeom prst="rect">
            <a:avLst/>
          </a:prstGeom>
          <a:noFill/>
        </p:spPr>
        <p:txBody>
          <a:bodyPr wrap="square" rtlCol="0">
            <a:spAutoFit/>
          </a:bodyPr>
          <a:lstStyle/>
          <a:p>
            <a:r>
              <a:rPr lang="ru-RU" sz="1400" b="1" dirty="0" smtClean="0">
                <a:latin typeface="Times New Roman" panose="02020603050405020304" pitchFamily="18" charset="0"/>
                <a:cs typeface="Times New Roman" panose="02020603050405020304" pitchFamily="18" charset="0"/>
              </a:rPr>
              <a:t>До </a:t>
            </a:r>
          </a:p>
          <a:p>
            <a:r>
              <a:rPr lang="ru-RU" sz="1400" b="1" dirty="0" smtClean="0">
                <a:latin typeface="Times New Roman" panose="02020603050405020304" pitchFamily="18" charset="0"/>
                <a:cs typeface="Times New Roman" panose="02020603050405020304" pitchFamily="18" charset="0"/>
              </a:rPr>
              <a:t>торговли</a:t>
            </a:r>
            <a:endParaRPr lang="ru-RU" sz="1400" b="1"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6448607" y="1056378"/>
            <a:ext cx="1922749" cy="369332"/>
          </a:xfrm>
          <a:prstGeom prst="rect">
            <a:avLst/>
          </a:prstGeom>
          <a:noFill/>
        </p:spPr>
        <p:txBody>
          <a:bodyPr wrap="square" rtlCol="0">
            <a:spAutoFit/>
          </a:bodyPr>
          <a:lstStyle/>
          <a:p>
            <a:r>
              <a:rPr lang="ru-RU" b="1" dirty="0" smtClean="0"/>
              <a:t>Европа</a:t>
            </a:r>
            <a:endParaRPr lang="ru-RU" b="1" dirty="0"/>
          </a:p>
        </p:txBody>
      </p:sp>
      <p:sp>
        <p:nvSpPr>
          <p:cNvPr id="50" name="TextBox 49"/>
          <p:cNvSpPr txBox="1"/>
          <p:nvPr/>
        </p:nvSpPr>
        <p:spPr>
          <a:xfrm>
            <a:off x="5803564" y="4612560"/>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Продукты питания</a:t>
            </a:r>
            <a:endParaRPr lang="ru-RU" b="1" dirty="0">
              <a:latin typeface="Times New Roman" panose="02020603050405020304" pitchFamily="18" charset="0"/>
              <a:cs typeface="Times New Roman" panose="02020603050405020304" pitchFamily="18" charset="0"/>
            </a:endParaRPr>
          </a:p>
        </p:txBody>
      </p:sp>
      <p:sp>
        <p:nvSpPr>
          <p:cNvPr id="51" name="TextBox 50"/>
          <p:cNvSpPr txBox="1"/>
          <p:nvPr/>
        </p:nvSpPr>
        <p:spPr>
          <a:xfrm rot="16200000">
            <a:off x="3477858" y="2377187"/>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Одежда</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3402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83702" y="1623454"/>
            <a:ext cx="5489753" cy="3777622"/>
          </a:xfrm>
        </p:spPr>
        <p:txBody>
          <a:bodyPr>
            <a:normAutofit/>
          </a:bodyPr>
          <a:lstStyle/>
          <a:p>
            <a:pPr algn="just"/>
            <a:r>
              <a:rPr lang="ru-RU" sz="1700" dirty="0">
                <a:solidFill>
                  <a:schemeClr val="tx1"/>
                </a:solidFill>
                <a:latin typeface="Times New Roman" panose="02020603050405020304" pitchFamily="18" charset="0"/>
                <a:cs typeface="Times New Roman" panose="02020603050405020304" pitchFamily="18" charset="0"/>
              </a:rPr>
              <a:t>На </a:t>
            </a:r>
            <a:r>
              <a:rPr lang="ru-RU" sz="1700" dirty="0" smtClean="0">
                <a:solidFill>
                  <a:schemeClr val="tx1"/>
                </a:solidFill>
                <a:latin typeface="Times New Roman" panose="02020603050405020304" pitchFamily="18" charset="0"/>
                <a:cs typeface="Times New Roman" panose="02020603050405020304" pitchFamily="18" charset="0"/>
              </a:rPr>
              <a:t>рисунке справа </a:t>
            </a:r>
            <a:r>
              <a:rPr lang="ru-RU" sz="1700" dirty="0">
                <a:solidFill>
                  <a:schemeClr val="tx1"/>
                </a:solidFill>
                <a:latin typeface="Times New Roman" panose="02020603050405020304" pitchFamily="18" charset="0"/>
                <a:cs typeface="Times New Roman" panose="02020603050405020304" pitchFamily="18" charset="0"/>
              </a:rPr>
              <a:t>проиллюстрированы выгоды от торговли для Америки. Светлая линия отражает ГПВ, а темная внешняя линия — потребительские возможности при мировом соотношении цен </a:t>
            </a:r>
            <a:r>
              <a:rPr lang="en-US" sz="1700" i="1" dirty="0">
                <a:solidFill>
                  <a:schemeClr val="tx1"/>
                </a:solidFill>
                <a:latin typeface="Times New Roman" panose="02020603050405020304" pitchFamily="18" charset="0"/>
                <a:cs typeface="Times New Roman" panose="02020603050405020304" pitchFamily="18" charset="0"/>
              </a:rPr>
              <a:t>2/3</a:t>
            </a:r>
            <a:endParaRPr lang="ru-RU" sz="1700" dirty="0">
              <a:solidFill>
                <a:schemeClr val="tx1"/>
              </a:solidFill>
              <a:latin typeface="Times New Roman" panose="02020603050405020304" pitchFamily="18" charset="0"/>
              <a:cs typeface="Times New Roman" panose="02020603050405020304" pitchFamily="18" charset="0"/>
            </a:endParaRPr>
          </a:p>
          <a:p>
            <a:pPr algn="just"/>
            <a:r>
              <a:rPr lang="en-US" sz="1700" dirty="0" smtClean="0">
                <a:solidFill>
                  <a:schemeClr val="tx1"/>
                </a:solidFill>
                <a:latin typeface="Times New Roman" panose="02020603050405020304" pitchFamily="18" charset="0"/>
                <a:cs typeface="Times New Roman" panose="02020603050405020304" pitchFamily="18" charset="0"/>
              </a:rPr>
              <a:t> </a:t>
            </a:r>
            <a:r>
              <a:rPr lang="ru-RU" sz="1700" dirty="0">
                <a:solidFill>
                  <a:schemeClr val="tx1"/>
                </a:solidFill>
                <a:latin typeface="Times New Roman" panose="02020603050405020304" pitchFamily="18" charset="0"/>
                <a:cs typeface="Times New Roman" panose="02020603050405020304" pitchFamily="18" charset="0"/>
              </a:rPr>
              <a:t>Стрелки показывают количество импортируемых и экспортируемых товаров. Америка достигает </a:t>
            </a:r>
            <a:r>
              <a:rPr lang="ru-RU" sz="1700" dirty="0" smtClean="0">
                <a:solidFill>
                  <a:schemeClr val="tx1"/>
                </a:solidFill>
                <a:latin typeface="Times New Roman" panose="02020603050405020304" pitchFamily="18" charset="0"/>
                <a:cs typeface="Times New Roman" panose="02020603050405020304" pitchFamily="18" charset="0"/>
              </a:rPr>
              <a:t>точки</a:t>
            </a:r>
            <a:r>
              <a:rPr lang="en-US" sz="1700" dirty="0" smtClean="0">
                <a:solidFill>
                  <a:schemeClr val="tx1"/>
                </a:solidFill>
                <a:latin typeface="Times New Roman" panose="02020603050405020304" pitchFamily="18" charset="0"/>
                <a:cs typeface="Times New Roman" panose="02020603050405020304" pitchFamily="18" charset="0"/>
              </a:rPr>
              <a:t> B’.</a:t>
            </a:r>
          </a:p>
          <a:p>
            <a:pPr algn="just"/>
            <a:r>
              <a:rPr lang="ru-RU" sz="1700" dirty="0">
                <a:solidFill>
                  <a:schemeClr val="tx1"/>
                </a:solidFill>
                <a:latin typeface="Times New Roman" panose="02020603050405020304" pitchFamily="18" charset="0"/>
                <a:cs typeface="Times New Roman" panose="02020603050405020304" pitchFamily="18" charset="0"/>
              </a:rPr>
              <a:t>Благодаря торговле она продвигается вдоль темной линии D'A, будто новое эффективное открытие сместило вверх границу ее производственных возможностей.</a:t>
            </a:r>
          </a:p>
        </p:txBody>
      </p:sp>
      <p:sp>
        <p:nvSpPr>
          <p:cNvPr id="5" name="Заголовок 1"/>
          <p:cNvSpPr txBox="1">
            <a:spLocks/>
          </p:cNvSpPr>
          <p:nvPr/>
        </p:nvSpPr>
        <p:spPr>
          <a:xfrm>
            <a:off x="1104230" y="433870"/>
            <a:ext cx="9276142"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Америка до и после торговли</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grpSp>
        <p:nvGrpSpPr>
          <p:cNvPr id="6" name="Group 2"/>
          <p:cNvGrpSpPr>
            <a:grpSpLocks/>
          </p:cNvGrpSpPr>
          <p:nvPr/>
        </p:nvGrpSpPr>
        <p:grpSpPr bwMode="auto">
          <a:xfrm>
            <a:off x="7383506" y="1481648"/>
            <a:ext cx="4027176" cy="3090350"/>
            <a:chOff x="2153" y="-331"/>
            <a:chExt cx="3519" cy="2513"/>
          </a:xfrm>
        </p:grpSpPr>
        <p:grpSp>
          <p:nvGrpSpPr>
            <p:cNvPr id="7" name="Group 3"/>
            <p:cNvGrpSpPr>
              <a:grpSpLocks/>
            </p:cNvGrpSpPr>
            <p:nvPr/>
          </p:nvGrpSpPr>
          <p:grpSpPr bwMode="auto">
            <a:xfrm>
              <a:off x="2201" y="811"/>
              <a:ext cx="2556" cy="1317"/>
              <a:chOff x="2201" y="811"/>
              <a:chExt cx="2556" cy="1317"/>
            </a:xfrm>
          </p:grpSpPr>
          <p:sp>
            <p:nvSpPr>
              <p:cNvPr id="86" name="Freeform 4"/>
              <p:cNvSpPr>
                <a:spLocks/>
              </p:cNvSpPr>
              <p:nvPr/>
            </p:nvSpPr>
            <p:spPr bwMode="auto">
              <a:xfrm>
                <a:off x="2201" y="811"/>
                <a:ext cx="2556" cy="1317"/>
              </a:xfrm>
              <a:custGeom>
                <a:avLst/>
                <a:gdLst>
                  <a:gd name="T0" fmla="+- 0 2201 2201"/>
                  <a:gd name="T1" fmla="*/ T0 w 2556"/>
                  <a:gd name="T2" fmla="+- 0 811 811"/>
                  <a:gd name="T3" fmla="*/ 811 h 1317"/>
                  <a:gd name="T4" fmla="+- 0 4757 2201"/>
                  <a:gd name="T5" fmla="*/ T4 w 2556"/>
                  <a:gd name="T6" fmla="+- 0 2128 811"/>
                  <a:gd name="T7" fmla="*/ 2128 h 1317"/>
                </a:gdLst>
                <a:ahLst/>
                <a:cxnLst>
                  <a:cxn ang="0">
                    <a:pos x="T1" y="T3"/>
                  </a:cxn>
                  <a:cxn ang="0">
                    <a:pos x="T5" y="T7"/>
                  </a:cxn>
                </a:cxnLst>
                <a:rect l="0" t="0" r="r" b="b"/>
                <a:pathLst>
                  <a:path w="2556" h="1317">
                    <a:moveTo>
                      <a:pt x="0" y="0"/>
                    </a:moveTo>
                    <a:lnTo>
                      <a:pt x="2556" y="1317"/>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5"/>
            <p:cNvGrpSpPr>
              <a:grpSpLocks/>
            </p:cNvGrpSpPr>
            <p:nvPr/>
          </p:nvGrpSpPr>
          <p:grpSpPr bwMode="auto">
            <a:xfrm>
              <a:off x="2201" y="366"/>
              <a:ext cx="2556" cy="1761"/>
              <a:chOff x="2201" y="366"/>
              <a:chExt cx="2556" cy="1761"/>
            </a:xfrm>
          </p:grpSpPr>
          <p:sp>
            <p:nvSpPr>
              <p:cNvPr id="85" name="Freeform 6"/>
              <p:cNvSpPr>
                <a:spLocks/>
              </p:cNvSpPr>
              <p:nvPr/>
            </p:nvSpPr>
            <p:spPr bwMode="auto">
              <a:xfrm>
                <a:off x="2201" y="366"/>
                <a:ext cx="2556" cy="1761"/>
              </a:xfrm>
              <a:custGeom>
                <a:avLst/>
                <a:gdLst>
                  <a:gd name="T0" fmla="+- 0 2201 2201"/>
                  <a:gd name="T1" fmla="*/ T0 w 2556"/>
                  <a:gd name="T2" fmla="+- 0 366 366"/>
                  <a:gd name="T3" fmla="*/ 366 h 1761"/>
                  <a:gd name="T4" fmla="+- 0 4757 2201"/>
                  <a:gd name="T5" fmla="*/ T4 w 2556"/>
                  <a:gd name="T6" fmla="+- 0 2128 366"/>
                  <a:gd name="T7" fmla="*/ 2128 h 1761"/>
                </a:gdLst>
                <a:ahLst/>
                <a:cxnLst>
                  <a:cxn ang="0">
                    <a:pos x="T1" y="T3"/>
                  </a:cxn>
                  <a:cxn ang="0">
                    <a:pos x="T5" y="T7"/>
                  </a:cxn>
                </a:cxnLst>
                <a:rect l="0" t="0" r="r" b="b"/>
                <a:pathLst>
                  <a:path w="2556" h="1761">
                    <a:moveTo>
                      <a:pt x="0" y="0"/>
                    </a:moveTo>
                    <a:lnTo>
                      <a:pt x="2556" y="1762"/>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7"/>
            <p:cNvGrpSpPr>
              <a:grpSpLocks/>
            </p:cNvGrpSpPr>
            <p:nvPr/>
          </p:nvGrpSpPr>
          <p:grpSpPr bwMode="auto">
            <a:xfrm>
              <a:off x="2201" y="-326"/>
              <a:ext cx="3466" cy="2454"/>
              <a:chOff x="2201" y="-326"/>
              <a:chExt cx="3466" cy="2454"/>
            </a:xfrm>
          </p:grpSpPr>
          <p:sp>
            <p:nvSpPr>
              <p:cNvPr id="84" name="Freeform 8"/>
              <p:cNvSpPr>
                <a:spLocks/>
              </p:cNvSpPr>
              <p:nvPr/>
            </p:nvSpPr>
            <p:spPr bwMode="auto">
              <a:xfrm>
                <a:off x="2201" y="-326"/>
                <a:ext cx="3466" cy="2454"/>
              </a:xfrm>
              <a:custGeom>
                <a:avLst/>
                <a:gdLst>
                  <a:gd name="T0" fmla="+- 0 2201 2201"/>
                  <a:gd name="T1" fmla="*/ T0 w 3466"/>
                  <a:gd name="T2" fmla="+- 0 -326 -326"/>
                  <a:gd name="T3" fmla="*/ -326 h 2454"/>
                  <a:gd name="T4" fmla="+- 0 2201 2201"/>
                  <a:gd name="T5" fmla="*/ T4 w 3466"/>
                  <a:gd name="T6" fmla="+- 0 2128 -326"/>
                  <a:gd name="T7" fmla="*/ 2128 h 2454"/>
                  <a:gd name="T8" fmla="+- 0 5666 2201"/>
                  <a:gd name="T9" fmla="*/ T8 w 3466"/>
                  <a:gd name="T10" fmla="+- 0 2128 -326"/>
                  <a:gd name="T11" fmla="*/ 2128 h 2454"/>
                </a:gdLst>
                <a:ahLst/>
                <a:cxnLst>
                  <a:cxn ang="0">
                    <a:pos x="T1" y="T3"/>
                  </a:cxn>
                  <a:cxn ang="0">
                    <a:pos x="T5" y="T7"/>
                  </a:cxn>
                  <a:cxn ang="0">
                    <a:pos x="T9" y="T11"/>
                  </a:cxn>
                </a:cxnLst>
                <a:rect l="0" t="0" r="r" b="b"/>
                <a:pathLst>
                  <a:path w="3466" h="2454">
                    <a:moveTo>
                      <a:pt x="0" y="0"/>
                    </a:moveTo>
                    <a:lnTo>
                      <a:pt x="0" y="2454"/>
                    </a:lnTo>
                    <a:lnTo>
                      <a:pt x="3465" y="2454"/>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9"/>
            <p:cNvGrpSpPr>
              <a:grpSpLocks/>
            </p:cNvGrpSpPr>
            <p:nvPr/>
          </p:nvGrpSpPr>
          <p:grpSpPr bwMode="auto">
            <a:xfrm>
              <a:off x="2201" y="372"/>
              <a:ext cx="80" cy="2"/>
              <a:chOff x="2201" y="372"/>
              <a:chExt cx="80" cy="2"/>
            </a:xfrm>
          </p:grpSpPr>
          <p:sp>
            <p:nvSpPr>
              <p:cNvPr id="83" name="Freeform 10"/>
              <p:cNvSpPr>
                <a:spLocks/>
              </p:cNvSpPr>
              <p:nvPr/>
            </p:nvSpPr>
            <p:spPr bwMode="auto">
              <a:xfrm>
                <a:off x="2201" y="372"/>
                <a:ext cx="80" cy="2"/>
              </a:xfrm>
              <a:custGeom>
                <a:avLst/>
                <a:gdLst>
                  <a:gd name="T0" fmla="+- 0 2201 2201"/>
                  <a:gd name="T1" fmla="*/ T0 w 80"/>
                  <a:gd name="T2" fmla="+- 0 2281 2201"/>
                  <a:gd name="T3" fmla="*/ T2 w 80"/>
                </a:gdLst>
                <a:ahLst/>
                <a:cxnLst>
                  <a:cxn ang="0">
                    <a:pos x="T1" y="0"/>
                  </a:cxn>
                  <a:cxn ang="0">
                    <a:pos x="T3" y="0"/>
                  </a:cxn>
                </a:cxnLst>
                <a:rect l="0" t="0" r="r" b="b"/>
                <a:pathLst>
                  <a:path w="80">
                    <a:moveTo>
                      <a:pt x="0" y="0"/>
                    </a:moveTo>
                    <a:lnTo>
                      <a:pt x="8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11"/>
            <p:cNvGrpSpPr>
              <a:grpSpLocks/>
            </p:cNvGrpSpPr>
            <p:nvPr/>
          </p:nvGrpSpPr>
          <p:grpSpPr bwMode="auto">
            <a:xfrm>
              <a:off x="2201" y="591"/>
              <a:ext cx="80" cy="2"/>
              <a:chOff x="2201" y="591"/>
              <a:chExt cx="80" cy="2"/>
            </a:xfrm>
          </p:grpSpPr>
          <p:sp>
            <p:nvSpPr>
              <p:cNvPr id="82" name="Freeform 12"/>
              <p:cNvSpPr>
                <a:spLocks/>
              </p:cNvSpPr>
              <p:nvPr/>
            </p:nvSpPr>
            <p:spPr bwMode="auto">
              <a:xfrm>
                <a:off x="2201" y="591"/>
                <a:ext cx="80" cy="2"/>
              </a:xfrm>
              <a:custGeom>
                <a:avLst/>
                <a:gdLst>
                  <a:gd name="T0" fmla="+- 0 2201 2201"/>
                  <a:gd name="T1" fmla="*/ T0 w 80"/>
                  <a:gd name="T2" fmla="+- 0 2281 2201"/>
                  <a:gd name="T3" fmla="*/ T2 w 80"/>
                </a:gdLst>
                <a:ahLst/>
                <a:cxnLst>
                  <a:cxn ang="0">
                    <a:pos x="T1" y="0"/>
                  </a:cxn>
                  <a:cxn ang="0">
                    <a:pos x="T3" y="0"/>
                  </a:cxn>
                </a:cxnLst>
                <a:rect l="0" t="0" r="r" b="b"/>
                <a:pathLst>
                  <a:path w="80">
                    <a:moveTo>
                      <a:pt x="0" y="0"/>
                    </a:moveTo>
                    <a:lnTo>
                      <a:pt x="8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3"/>
            <p:cNvGrpSpPr>
              <a:grpSpLocks/>
            </p:cNvGrpSpPr>
            <p:nvPr/>
          </p:nvGrpSpPr>
          <p:grpSpPr bwMode="auto">
            <a:xfrm>
              <a:off x="2201" y="1030"/>
              <a:ext cx="80" cy="2"/>
              <a:chOff x="2201" y="1030"/>
              <a:chExt cx="80" cy="2"/>
            </a:xfrm>
          </p:grpSpPr>
          <p:sp>
            <p:nvSpPr>
              <p:cNvPr id="81" name="Freeform 14"/>
              <p:cNvSpPr>
                <a:spLocks/>
              </p:cNvSpPr>
              <p:nvPr/>
            </p:nvSpPr>
            <p:spPr bwMode="auto">
              <a:xfrm>
                <a:off x="2201" y="1030"/>
                <a:ext cx="80" cy="2"/>
              </a:xfrm>
              <a:custGeom>
                <a:avLst/>
                <a:gdLst>
                  <a:gd name="T0" fmla="+- 0 2201 2201"/>
                  <a:gd name="T1" fmla="*/ T0 w 80"/>
                  <a:gd name="T2" fmla="+- 0 2281 2201"/>
                  <a:gd name="T3" fmla="*/ T2 w 80"/>
                </a:gdLst>
                <a:ahLst/>
                <a:cxnLst>
                  <a:cxn ang="0">
                    <a:pos x="T1" y="0"/>
                  </a:cxn>
                  <a:cxn ang="0">
                    <a:pos x="T3" y="0"/>
                  </a:cxn>
                </a:cxnLst>
                <a:rect l="0" t="0" r="r" b="b"/>
                <a:pathLst>
                  <a:path w="80">
                    <a:moveTo>
                      <a:pt x="0" y="0"/>
                    </a:moveTo>
                    <a:lnTo>
                      <a:pt x="8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5"/>
            <p:cNvGrpSpPr>
              <a:grpSpLocks/>
            </p:cNvGrpSpPr>
            <p:nvPr/>
          </p:nvGrpSpPr>
          <p:grpSpPr bwMode="auto">
            <a:xfrm>
              <a:off x="2201" y="1250"/>
              <a:ext cx="80" cy="2"/>
              <a:chOff x="2201" y="1250"/>
              <a:chExt cx="80" cy="2"/>
            </a:xfrm>
          </p:grpSpPr>
          <p:sp>
            <p:nvSpPr>
              <p:cNvPr id="80" name="Freeform 16"/>
              <p:cNvSpPr>
                <a:spLocks/>
              </p:cNvSpPr>
              <p:nvPr/>
            </p:nvSpPr>
            <p:spPr bwMode="auto">
              <a:xfrm>
                <a:off x="2201" y="1250"/>
                <a:ext cx="80" cy="2"/>
              </a:xfrm>
              <a:custGeom>
                <a:avLst/>
                <a:gdLst>
                  <a:gd name="T0" fmla="+- 0 2201 2201"/>
                  <a:gd name="T1" fmla="*/ T0 w 80"/>
                  <a:gd name="T2" fmla="+- 0 2281 2201"/>
                  <a:gd name="T3" fmla="*/ T2 w 80"/>
                </a:gdLst>
                <a:ahLst/>
                <a:cxnLst>
                  <a:cxn ang="0">
                    <a:pos x="T1" y="0"/>
                  </a:cxn>
                  <a:cxn ang="0">
                    <a:pos x="T3" y="0"/>
                  </a:cxn>
                </a:cxnLst>
                <a:rect l="0" t="0" r="r" b="b"/>
                <a:pathLst>
                  <a:path w="80">
                    <a:moveTo>
                      <a:pt x="0" y="0"/>
                    </a:moveTo>
                    <a:lnTo>
                      <a:pt x="8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17"/>
            <p:cNvGrpSpPr>
              <a:grpSpLocks/>
            </p:cNvGrpSpPr>
            <p:nvPr/>
          </p:nvGrpSpPr>
          <p:grpSpPr bwMode="auto">
            <a:xfrm>
              <a:off x="2201" y="1469"/>
              <a:ext cx="137" cy="2"/>
              <a:chOff x="2201" y="1469"/>
              <a:chExt cx="137" cy="2"/>
            </a:xfrm>
          </p:grpSpPr>
          <p:sp>
            <p:nvSpPr>
              <p:cNvPr id="79" name="Freeform 18"/>
              <p:cNvSpPr>
                <a:spLocks/>
              </p:cNvSpPr>
              <p:nvPr/>
            </p:nvSpPr>
            <p:spPr bwMode="auto">
              <a:xfrm>
                <a:off x="2201" y="1469"/>
                <a:ext cx="137" cy="2"/>
              </a:xfrm>
              <a:custGeom>
                <a:avLst/>
                <a:gdLst>
                  <a:gd name="T0" fmla="+- 0 2201 2201"/>
                  <a:gd name="T1" fmla="*/ T0 w 137"/>
                  <a:gd name="T2" fmla="+- 0 2337 2201"/>
                  <a:gd name="T3" fmla="*/ T2 w 137"/>
                </a:gdLst>
                <a:ahLst/>
                <a:cxnLst>
                  <a:cxn ang="0">
                    <a:pos x="T1" y="0"/>
                  </a:cxn>
                  <a:cxn ang="0">
                    <a:pos x="T3" y="0"/>
                  </a:cxn>
                </a:cxnLst>
                <a:rect l="0" t="0" r="r" b="b"/>
                <a:pathLst>
                  <a:path w="137">
                    <a:moveTo>
                      <a:pt x="0" y="0"/>
                    </a:moveTo>
                    <a:lnTo>
                      <a:pt x="136"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19"/>
            <p:cNvGrpSpPr>
              <a:grpSpLocks/>
            </p:cNvGrpSpPr>
            <p:nvPr/>
          </p:nvGrpSpPr>
          <p:grpSpPr bwMode="auto">
            <a:xfrm>
              <a:off x="2201" y="1689"/>
              <a:ext cx="92" cy="2"/>
              <a:chOff x="2201" y="1689"/>
              <a:chExt cx="92" cy="2"/>
            </a:xfrm>
          </p:grpSpPr>
          <p:sp>
            <p:nvSpPr>
              <p:cNvPr id="78" name="Freeform 20"/>
              <p:cNvSpPr>
                <a:spLocks/>
              </p:cNvSpPr>
              <p:nvPr/>
            </p:nvSpPr>
            <p:spPr bwMode="auto">
              <a:xfrm>
                <a:off x="2201" y="1689"/>
                <a:ext cx="92" cy="2"/>
              </a:xfrm>
              <a:custGeom>
                <a:avLst/>
                <a:gdLst>
                  <a:gd name="T0" fmla="+- 0 2201 2201"/>
                  <a:gd name="T1" fmla="*/ T0 w 92"/>
                  <a:gd name="T2" fmla="+- 0 2292 2201"/>
                  <a:gd name="T3" fmla="*/ T2 w 92"/>
                </a:gdLst>
                <a:ahLst/>
                <a:cxnLst>
                  <a:cxn ang="0">
                    <a:pos x="T1" y="0"/>
                  </a:cxn>
                  <a:cxn ang="0">
                    <a:pos x="T3" y="0"/>
                  </a:cxn>
                </a:cxnLst>
                <a:rect l="0" t="0" r="r" b="b"/>
                <a:pathLst>
                  <a:path w="92">
                    <a:moveTo>
                      <a:pt x="0" y="0"/>
                    </a:moveTo>
                    <a:lnTo>
                      <a:pt x="91"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21"/>
            <p:cNvGrpSpPr>
              <a:grpSpLocks/>
            </p:cNvGrpSpPr>
            <p:nvPr/>
          </p:nvGrpSpPr>
          <p:grpSpPr bwMode="auto">
            <a:xfrm>
              <a:off x="2201" y="1908"/>
              <a:ext cx="92" cy="2"/>
              <a:chOff x="2201" y="1908"/>
              <a:chExt cx="92" cy="2"/>
            </a:xfrm>
          </p:grpSpPr>
          <p:sp>
            <p:nvSpPr>
              <p:cNvPr id="77" name="Freeform 22"/>
              <p:cNvSpPr>
                <a:spLocks/>
              </p:cNvSpPr>
              <p:nvPr/>
            </p:nvSpPr>
            <p:spPr bwMode="auto">
              <a:xfrm>
                <a:off x="2201" y="1908"/>
                <a:ext cx="92" cy="2"/>
              </a:xfrm>
              <a:custGeom>
                <a:avLst/>
                <a:gdLst>
                  <a:gd name="T0" fmla="+- 0 2201 2201"/>
                  <a:gd name="T1" fmla="*/ T0 w 92"/>
                  <a:gd name="T2" fmla="+- 0 2292 2201"/>
                  <a:gd name="T3" fmla="*/ T2 w 92"/>
                </a:gdLst>
                <a:ahLst/>
                <a:cxnLst>
                  <a:cxn ang="0">
                    <a:pos x="T1" y="0"/>
                  </a:cxn>
                  <a:cxn ang="0">
                    <a:pos x="T3" y="0"/>
                  </a:cxn>
                </a:cxnLst>
                <a:rect l="0" t="0" r="r" b="b"/>
                <a:pathLst>
                  <a:path w="92">
                    <a:moveTo>
                      <a:pt x="0" y="0"/>
                    </a:moveTo>
                    <a:lnTo>
                      <a:pt x="91"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23"/>
            <p:cNvGrpSpPr>
              <a:grpSpLocks/>
            </p:cNvGrpSpPr>
            <p:nvPr/>
          </p:nvGrpSpPr>
          <p:grpSpPr bwMode="auto">
            <a:xfrm>
              <a:off x="4331" y="2048"/>
              <a:ext cx="2" cy="80"/>
              <a:chOff x="4331" y="2048"/>
              <a:chExt cx="2" cy="80"/>
            </a:xfrm>
          </p:grpSpPr>
          <p:sp>
            <p:nvSpPr>
              <p:cNvPr id="76" name="Freeform 24"/>
              <p:cNvSpPr>
                <a:spLocks/>
              </p:cNvSpPr>
              <p:nvPr/>
            </p:nvSpPr>
            <p:spPr bwMode="auto">
              <a:xfrm>
                <a:off x="4331" y="2048"/>
                <a:ext cx="2" cy="80"/>
              </a:xfrm>
              <a:custGeom>
                <a:avLst/>
                <a:gdLst>
                  <a:gd name="T0" fmla="+- 0 2128 2048"/>
                  <a:gd name="T1" fmla="*/ 2128 h 80"/>
                  <a:gd name="T2" fmla="+- 0 2048 2048"/>
                  <a:gd name="T3" fmla="*/ 2048 h 80"/>
                </a:gdLst>
                <a:ahLst/>
                <a:cxnLst>
                  <a:cxn ang="0">
                    <a:pos x="0" y="T1"/>
                  </a:cxn>
                  <a:cxn ang="0">
                    <a:pos x="0" y="T3"/>
                  </a:cxn>
                </a:cxnLst>
                <a:rect l="0" t="0" r="r" b="b"/>
                <a:pathLst>
                  <a:path h="80">
                    <a:moveTo>
                      <a:pt x="0" y="8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25"/>
            <p:cNvGrpSpPr>
              <a:grpSpLocks/>
            </p:cNvGrpSpPr>
            <p:nvPr/>
          </p:nvGrpSpPr>
          <p:grpSpPr bwMode="auto">
            <a:xfrm>
              <a:off x="3905" y="2008"/>
              <a:ext cx="2" cy="120"/>
              <a:chOff x="3905" y="2008"/>
              <a:chExt cx="2" cy="120"/>
            </a:xfrm>
          </p:grpSpPr>
          <p:sp>
            <p:nvSpPr>
              <p:cNvPr id="75" name="Freeform 26"/>
              <p:cNvSpPr>
                <a:spLocks/>
              </p:cNvSpPr>
              <p:nvPr/>
            </p:nvSpPr>
            <p:spPr bwMode="auto">
              <a:xfrm>
                <a:off x="3905" y="2008"/>
                <a:ext cx="2" cy="120"/>
              </a:xfrm>
              <a:custGeom>
                <a:avLst/>
                <a:gdLst>
                  <a:gd name="T0" fmla="+- 0 2128 2008"/>
                  <a:gd name="T1" fmla="*/ 2128 h 120"/>
                  <a:gd name="T2" fmla="+- 0 2008 2008"/>
                  <a:gd name="T3" fmla="*/ 2008 h 120"/>
                </a:gdLst>
                <a:ahLst/>
                <a:cxnLst>
                  <a:cxn ang="0">
                    <a:pos x="0" y="T1"/>
                  </a:cxn>
                  <a:cxn ang="0">
                    <a:pos x="0" y="T3"/>
                  </a:cxn>
                </a:cxnLst>
                <a:rect l="0" t="0" r="r" b="b"/>
                <a:pathLst>
                  <a:path h="120">
                    <a:moveTo>
                      <a:pt x="0" y="12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27"/>
            <p:cNvGrpSpPr>
              <a:grpSpLocks/>
            </p:cNvGrpSpPr>
            <p:nvPr/>
          </p:nvGrpSpPr>
          <p:grpSpPr bwMode="auto">
            <a:xfrm>
              <a:off x="3479" y="2048"/>
              <a:ext cx="2" cy="80"/>
              <a:chOff x="3479" y="2048"/>
              <a:chExt cx="2" cy="80"/>
            </a:xfrm>
          </p:grpSpPr>
          <p:sp>
            <p:nvSpPr>
              <p:cNvPr id="74" name="Freeform 28"/>
              <p:cNvSpPr>
                <a:spLocks/>
              </p:cNvSpPr>
              <p:nvPr/>
            </p:nvSpPr>
            <p:spPr bwMode="auto">
              <a:xfrm>
                <a:off x="3479" y="2048"/>
                <a:ext cx="2" cy="80"/>
              </a:xfrm>
              <a:custGeom>
                <a:avLst/>
                <a:gdLst>
                  <a:gd name="T0" fmla="+- 0 2128 2048"/>
                  <a:gd name="T1" fmla="*/ 2128 h 80"/>
                  <a:gd name="T2" fmla="+- 0 2048 2048"/>
                  <a:gd name="T3" fmla="*/ 2048 h 80"/>
                </a:gdLst>
                <a:ahLst/>
                <a:cxnLst>
                  <a:cxn ang="0">
                    <a:pos x="0" y="T1"/>
                  </a:cxn>
                  <a:cxn ang="0">
                    <a:pos x="0" y="T3"/>
                  </a:cxn>
                </a:cxnLst>
                <a:rect l="0" t="0" r="r" b="b"/>
                <a:pathLst>
                  <a:path h="80">
                    <a:moveTo>
                      <a:pt x="0" y="8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29"/>
            <p:cNvGrpSpPr>
              <a:grpSpLocks/>
            </p:cNvGrpSpPr>
            <p:nvPr/>
          </p:nvGrpSpPr>
          <p:grpSpPr bwMode="auto">
            <a:xfrm>
              <a:off x="3053" y="2008"/>
              <a:ext cx="2" cy="120"/>
              <a:chOff x="3053" y="2008"/>
              <a:chExt cx="2" cy="120"/>
            </a:xfrm>
          </p:grpSpPr>
          <p:sp>
            <p:nvSpPr>
              <p:cNvPr id="73" name="Freeform 30"/>
              <p:cNvSpPr>
                <a:spLocks/>
              </p:cNvSpPr>
              <p:nvPr/>
            </p:nvSpPr>
            <p:spPr bwMode="auto">
              <a:xfrm>
                <a:off x="3053" y="2008"/>
                <a:ext cx="2" cy="120"/>
              </a:xfrm>
              <a:custGeom>
                <a:avLst/>
                <a:gdLst>
                  <a:gd name="T0" fmla="+- 0 2128 2008"/>
                  <a:gd name="T1" fmla="*/ 2128 h 120"/>
                  <a:gd name="T2" fmla="+- 0 2008 2008"/>
                  <a:gd name="T3" fmla="*/ 2008 h 120"/>
                </a:gdLst>
                <a:ahLst/>
                <a:cxnLst>
                  <a:cxn ang="0">
                    <a:pos x="0" y="T1"/>
                  </a:cxn>
                  <a:cxn ang="0">
                    <a:pos x="0" y="T3"/>
                  </a:cxn>
                </a:cxnLst>
                <a:rect l="0" t="0" r="r" b="b"/>
                <a:pathLst>
                  <a:path h="120">
                    <a:moveTo>
                      <a:pt x="0" y="12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31"/>
            <p:cNvGrpSpPr>
              <a:grpSpLocks/>
            </p:cNvGrpSpPr>
            <p:nvPr/>
          </p:nvGrpSpPr>
          <p:grpSpPr bwMode="auto">
            <a:xfrm>
              <a:off x="2627" y="2048"/>
              <a:ext cx="2" cy="80"/>
              <a:chOff x="2627" y="2048"/>
              <a:chExt cx="2" cy="80"/>
            </a:xfrm>
          </p:grpSpPr>
          <p:sp>
            <p:nvSpPr>
              <p:cNvPr id="72" name="Freeform 32"/>
              <p:cNvSpPr>
                <a:spLocks/>
              </p:cNvSpPr>
              <p:nvPr/>
            </p:nvSpPr>
            <p:spPr bwMode="auto">
              <a:xfrm>
                <a:off x="2627" y="2048"/>
                <a:ext cx="2" cy="80"/>
              </a:xfrm>
              <a:custGeom>
                <a:avLst/>
                <a:gdLst>
                  <a:gd name="T0" fmla="+- 0 2128 2048"/>
                  <a:gd name="T1" fmla="*/ 2128 h 80"/>
                  <a:gd name="T2" fmla="+- 0 2048 2048"/>
                  <a:gd name="T3" fmla="*/ 2048 h 80"/>
                </a:gdLst>
                <a:ahLst/>
                <a:cxnLst>
                  <a:cxn ang="0">
                    <a:pos x="0" y="T1"/>
                  </a:cxn>
                  <a:cxn ang="0">
                    <a:pos x="0" y="T3"/>
                  </a:cxn>
                </a:cxnLst>
                <a:rect l="0" t="0" r="r" b="b"/>
                <a:pathLst>
                  <a:path h="80">
                    <a:moveTo>
                      <a:pt x="0" y="8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33"/>
            <p:cNvGrpSpPr>
              <a:grpSpLocks/>
            </p:cNvGrpSpPr>
            <p:nvPr/>
          </p:nvGrpSpPr>
          <p:grpSpPr bwMode="auto">
            <a:xfrm>
              <a:off x="4727" y="1556"/>
              <a:ext cx="60" cy="96"/>
              <a:chOff x="4727" y="1556"/>
              <a:chExt cx="60" cy="96"/>
            </a:xfrm>
          </p:grpSpPr>
          <p:sp>
            <p:nvSpPr>
              <p:cNvPr id="69" name="Freeform 34"/>
              <p:cNvSpPr>
                <a:spLocks/>
              </p:cNvSpPr>
              <p:nvPr/>
            </p:nvSpPr>
            <p:spPr bwMode="auto">
              <a:xfrm>
                <a:off x="4727" y="1556"/>
                <a:ext cx="60" cy="96"/>
              </a:xfrm>
              <a:custGeom>
                <a:avLst/>
                <a:gdLst>
                  <a:gd name="T0" fmla="+- 0 4756 4727"/>
                  <a:gd name="T1" fmla="*/ T0 w 60"/>
                  <a:gd name="T2" fmla="+- 0 1556 1556"/>
                  <a:gd name="T3" fmla="*/ 1556 h 96"/>
                  <a:gd name="T4" fmla="+- 0 4741 4727"/>
                  <a:gd name="T5" fmla="*/ T4 w 60"/>
                  <a:gd name="T6" fmla="+- 0 1615 1556"/>
                  <a:gd name="T7" fmla="*/ 1615 h 96"/>
                  <a:gd name="T8" fmla="+- 0 4727 4727"/>
                  <a:gd name="T9" fmla="*/ T8 w 60"/>
                  <a:gd name="T10" fmla="+- 0 1652 1556"/>
                  <a:gd name="T11" fmla="*/ 1652 h 96"/>
                  <a:gd name="T12" fmla="+- 0 4734 4727"/>
                  <a:gd name="T13" fmla="*/ T12 w 60"/>
                  <a:gd name="T14" fmla="+- 0 1646 1556"/>
                  <a:gd name="T15" fmla="*/ 1646 h 96"/>
                  <a:gd name="T16" fmla="+- 0 4747 4727"/>
                  <a:gd name="T17" fmla="*/ T16 w 60"/>
                  <a:gd name="T18" fmla="+- 0 1643 1556"/>
                  <a:gd name="T19" fmla="*/ 1643 h 96"/>
                  <a:gd name="T20" fmla="+- 0 4783 4727"/>
                  <a:gd name="T21" fmla="*/ T20 w 60"/>
                  <a:gd name="T22" fmla="+- 0 1643 1556"/>
                  <a:gd name="T23" fmla="*/ 1643 h 96"/>
                  <a:gd name="T24" fmla="+- 0 4780 4727"/>
                  <a:gd name="T25" fmla="*/ T24 w 60"/>
                  <a:gd name="T26" fmla="+- 0 1634 1556"/>
                  <a:gd name="T27" fmla="*/ 1634 h 96"/>
                  <a:gd name="T28" fmla="+- 0 4773 4727"/>
                  <a:gd name="T29" fmla="*/ T28 w 60"/>
                  <a:gd name="T30" fmla="+- 0 1613 1556"/>
                  <a:gd name="T31" fmla="*/ 1613 h 96"/>
                  <a:gd name="T32" fmla="+- 0 4766 4727"/>
                  <a:gd name="T33" fmla="*/ T32 w 60"/>
                  <a:gd name="T34" fmla="+- 0 1593 1556"/>
                  <a:gd name="T35" fmla="*/ 1593 h 96"/>
                  <a:gd name="T36" fmla="+- 0 4760 4727"/>
                  <a:gd name="T37" fmla="*/ T36 w 60"/>
                  <a:gd name="T38" fmla="+- 0 1573 1556"/>
                  <a:gd name="T39" fmla="*/ 1573 h 96"/>
                  <a:gd name="T40" fmla="+- 0 4756 4727"/>
                  <a:gd name="T41" fmla="*/ T40 w 60"/>
                  <a:gd name="T42" fmla="+- 0 1556 1556"/>
                  <a:gd name="T43" fmla="*/ 1556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0" h="96">
                    <a:moveTo>
                      <a:pt x="29" y="0"/>
                    </a:moveTo>
                    <a:lnTo>
                      <a:pt x="14" y="59"/>
                    </a:lnTo>
                    <a:lnTo>
                      <a:pt x="0" y="96"/>
                    </a:lnTo>
                    <a:lnTo>
                      <a:pt x="7" y="90"/>
                    </a:lnTo>
                    <a:lnTo>
                      <a:pt x="20" y="87"/>
                    </a:lnTo>
                    <a:lnTo>
                      <a:pt x="56" y="87"/>
                    </a:lnTo>
                    <a:lnTo>
                      <a:pt x="53" y="78"/>
                    </a:lnTo>
                    <a:lnTo>
                      <a:pt x="46" y="57"/>
                    </a:lnTo>
                    <a:lnTo>
                      <a:pt x="39" y="37"/>
                    </a:lnTo>
                    <a:lnTo>
                      <a:pt x="33" y="17"/>
                    </a:lnTo>
                    <a:lnTo>
                      <a:pt x="2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70" name="Freeform 35"/>
              <p:cNvSpPr>
                <a:spLocks/>
              </p:cNvSpPr>
              <p:nvPr/>
            </p:nvSpPr>
            <p:spPr bwMode="auto">
              <a:xfrm>
                <a:off x="4727" y="1556"/>
                <a:ext cx="60" cy="96"/>
              </a:xfrm>
              <a:custGeom>
                <a:avLst/>
                <a:gdLst>
                  <a:gd name="T0" fmla="+- 0 4783 4727"/>
                  <a:gd name="T1" fmla="*/ T0 w 60"/>
                  <a:gd name="T2" fmla="+- 0 1643 1556"/>
                  <a:gd name="T3" fmla="*/ 1643 h 96"/>
                  <a:gd name="T4" fmla="+- 0 4777 4727"/>
                  <a:gd name="T5" fmla="*/ T4 w 60"/>
                  <a:gd name="T6" fmla="+- 0 1643 1556"/>
                  <a:gd name="T7" fmla="*/ 1643 h 96"/>
                  <a:gd name="T8" fmla="+- 0 4787 4727"/>
                  <a:gd name="T9" fmla="*/ T8 w 60"/>
                  <a:gd name="T10" fmla="+- 0 1651 1556"/>
                  <a:gd name="T11" fmla="*/ 1651 h 96"/>
                  <a:gd name="T12" fmla="+- 0 4783 4727"/>
                  <a:gd name="T13" fmla="*/ T12 w 60"/>
                  <a:gd name="T14" fmla="+- 0 1643 1556"/>
                  <a:gd name="T15" fmla="*/ 1643 h 96"/>
                </a:gdLst>
                <a:ahLst/>
                <a:cxnLst>
                  <a:cxn ang="0">
                    <a:pos x="T1" y="T3"/>
                  </a:cxn>
                  <a:cxn ang="0">
                    <a:pos x="T5" y="T7"/>
                  </a:cxn>
                  <a:cxn ang="0">
                    <a:pos x="T9" y="T11"/>
                  </a:cxn>
                  <a:cxn ang="0">
                    <a:pos x="T13" y="T15"/>
                  </a:cxn>
                </a:cxnLst>
                <a:rect l="0" t="0" r="r" b="b"/>
                <a:pathLst>
                  <a:path w="60" h="96">
                    <a:moveTo>
                      <a:pt x="56" y="87"/>
                    </a:moveTo>
                    <a:lnTo>
                      <a:pt x="50" y="87"/>
                    </a:lnTo>
                    <a:lnTo>
                      <a:pt x="60" y="95"/>
                    </a:lnTo>
                    <a:lnTo>
                      <a:pt x="56" y="87"/>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71" name="Freeform 36"/>
              <p:cNvSpPr>
                <a:spLocks/>
              </p:cNvSpPr>
              <p:nvPr/>
            </p:nvSpPr>
            <p:spPr bwMode="auto">
              <a:xfrm>
                <a:off x="4727" y="1556"/>
                <a:ext cx="60" cy="96"/>
              </a:xfrm>
              <a:custGeom>
                <a:avLst/>
                <a:gdLst>
                  <a:gd name="T0" fmla="+- 0 4777 4727"/>
                  <a:gd name="T1" fmla="*/ T0 w 60"/>
                  <a:gd name="T2" fmla="+- 0 1643 1556"/>
                  <a:gd name="T3" fmla="*/ 1643 h 96"/>
                  <a:gd name="T4" fmla="+- 0 4747 4727"/>
                  <a:gd name="T5" fmla="*/ T4 w 60"/>
                  <a:gd name="T6" fmla="+- 0 1643 1556"/>
                  <a:gd name="T7" fmla="*/ 1643 h 96"/>
                  <a:gd name="T8" fmla="+- 0 4757 4727"/>
                  <a:gd name="T9" fmla="*/ T8 w 60"/>
                  <a:gd name="T10" fmla="+- 0 1644 1556"/>
                  <a:gd name="T11" fmla="*/ 1644 h 96"/>
                  <a:gd name="T12" fmla="+- 0 4777 4727"/>
                  <a:gd name="T13" fmla="*/ T12 w 60"/>
                  <a:gd name="T14" fmla="+- 0 1643 1556"/>
                  <a:gd name="T15" fmla="*/ 1643 h 96"/>
                </a:gdLst>
                <a:ahLst/>
                <a:cxnLst>
                  <a:cxn ang="0">
                    <a:pos x="T1" y="T3"/>
                  </a:cxn>
                  <a:cxn ang="0">
                    <a:pos x="T5" y="T7"/>
                  </a:cxn>
                  <a:cxn ang="0">
                    <a:pos x="T9" y="T11"/>
                  </a:cxn>
                  <a:cxn ang="0">
                    <a:pos x="T13" y="T15"/>
                  </a:cxn>
                </a:cxnLst>
                <a:rect l="0" t="0" r="r" b="b"/>
                <a:pathLst>
                  <a:path w="60" h="96">
                    <a:moveTo>
                      <a:pt x="50" y="87"/>
                    </a:moveTo>
                    <a:lnTo>
                      <a:pt x="20" y="87"/>
                    </a:lnTo>
                    <a:lnTo>
                      <a:pt x="30" y="88"/>
                    </a:lnTo>
                    <a:lnTo>
                      <a:pt x="50" y="87"/>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37"/>
            <p:cNvGrpSpPr>
              <a:grpSpLocks/>
            </p:cNvGrpSpPr>
            <p:nvPr/>
          </p:nvGrpSpPr>
          <p:grpSpPr bwMode="auto">
            <a:xfrm>
              <a:off x="4727" y="1556"/>
              <a:ext cx="60" cy="96"/>
              <a:chOff x="4727" y="1556"/>
              <a:chExt cx="60" cy="96"/>
            </a:xfrm>
          </p:grpSpPr>
          <p:sp>
            <p:nvSpPr>
              <p:cNvPr id="68" name="Freeform 38"/>
              <p:cNvSpPr>
                <a:spLocks/>
              </p:cNvSpPr>
              <p:nvPr/>
            </p:nvSpPr>
            <p:spPr bwMode="auto">
              <a:xfrm>
                <a:off x="4727" y="1556"/>
                <a:ext cx="60" cy="96"/>
              </a:xfrm>
              <a:custGeom>
                <a:avLst/>
                <a:gdLst>
                  <a:gd name="T0" fmla="+- 0 4757 4727"/>
                  <a:gd name="T1" fmla="*/ T0 w 60"/>
                  <a:gd name="T2" fmla="+- 0 1644 1556"/>
                  <a:gd name="T3" fmla="*/ 1644 h 96"/>
                  <a:gd name="T4" fmla="+- 0 4747 4727"/>
                  <a:gd name="T5" fmla="*/ T4 w 60"/>
                  <a:gd name="T6" fmla="+- 0 1643 1556"/>
                  <a:gd name="T7" fmla="*/ 1643 h 96"/>
                  <a:gd name="T8" fmla="+- 0 4734 4727"/>
                  <a:gd name="T9" fmla="*/ T8 w 60"/>
                  <a:gd name="T10" fmla="+- 0 1646 1556"/>
                  <a:gd name="T11" fmla="*/ 1646 h 96"/>
                  <a:gd name="T12" fmla="+- 0 4727 4727"/>
                  <a:gd name="T13" fmla="*/ T12 w 60"/>
                  <a:gd name="T14" fmla="+- 0 1652 1556"/>
                  <a:gd name="T15" fmla="*/ 1652 h 96"/>
                  <a:gd name="T16" fmla="+- 0 4734 4727"/>
                  <a:gd name="T17" fmla="*/ T16 w 60"/>
                  <a:gd name="T18" fmla="+- 0 1635 1556"/>
                  <a:gd name="T19" fmla="*/ 1635 h 96"/>
                  <a:gd name="T20" fmla="+- 0 4741 4727"/>
                  <a:gd name="T21" fmla="*/ T20 w 60"/>
                  <a:gd name="T22" fmla="+- 0 1615 1556"/>
                  <a:gd name="T23" fmla="*/ 1615 h 96"/>
                  <a:gd name="T24" fmla="+- 0 4747 4727"/>
                  <a:gd name="T25" fmla="*/ T24 w 60"/>
                  <a:gd name="T26" fmla="+- 0 1595 1556"/>
                  <a:gd name="T27" fmla="*/ 1595 h 96"/>
                  <a:gd name="T28" fmla="+- 0 4752 4727"/>
                  <a:gd name="T29" fmla="*/ T28 w 60"/>
                  <a:gd name="T30" fmla="+- 0 1575 1556"/>
                  <a:gd name="T31" fmla="*/ 1575 h 96"/>
                  <a:gd name="T32" fmla="+- 0 4756 4727"/>
                  <a:gd name="T33" fmla="*/ T32 w 60"/>
                  <a:gd name="T34" fmla="+- 0 1556 1556"/>
                  <a:gd name="T35" fmla="*/ 1556 h 96"/>
                  <a:gd name="T36" fmla="+- 0 4760 4727"/>
                  <a:gd name="T37" fmla="*/ T36 w 60"/>
                  <a:gd name="T38" fmla="+- 0 1573 1556"/>
                  <a:gd name="T39" fmla="*/ 1573 h 96"/>
                  <a:gd name="T40" fmla="+- 0 4766 4727"/>
                  <a:gd name="T41" fmla="*/ T40 w 60"/>
                  <a:gd name="T42" fmla="+- 0 1593 1556"/>
                  <a:gd name="T43" fmla="*/ 1593 h 96"/>
                  <a:gd name="T44" fmla="+- 0 4773 4727"/>
                  <a:gd name="T45" fmla="*/ T44 w 60"/>
                  <a:gd name="T46" fmla="+- 0 1613 1556"/>
                  <a:gd name="T47" fmla="*/ 1613 h 96"/>
                  <a:gd name="T48" fmla="+- 0 4780 4727"/>
                  <a:gd name="T49" fmla="*/ T48 w 60"/>
                  <a:gd name="T50" fmla="+- 0 1634 1556"/>
                  <a:gd name="T51" fmla="*/ 1634 h 96"/>
                  <a:gd name="T52" fmla="+- 0 4787 4727"/>
                  <a:gd name="T53" fmla="*/ T52 w 60"/>
                  <a:gd name="T54" fmla="+- 0 1651 1556"/>
                  <a:gd name="T55" fmla="*/ 1651 h 96"/>
                  <a:gd name="T56" fmla="+- 0 4777 4727"/>
                  <a:gd name="T57" fmla="*/ T56 w 60"/>
                  <a:gd name="T58" fmla="+- 0 1643 1556"/>
                  <a:gd name="T59" fmla="*/ 1643 h 96"/>
                  <a:gd name="T60" fmla="+- 0 4757 4727"/>
                  <a:gd name="T61" fmla="*/ T60 w 60"/>
                  <a:gd name="T62" fmla="+- 0 1644 1556"/>
                  <a:gd name="T63" fmla="*/ 164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60" h="96">
                    <a:moveTo>
                      <a:pt x="30" y="88"/>
                    </a:moveTo>
                    <a:lnTo>
                      <a:pt x="20" y="87"/>
                    </a:lnTo>
                    <a:lnTo>
                      <a:pt x="7" y="90"/>
                    </a:lnTo>
                    <a:lnTo>
                      <a:pt x="0" y="96"/>
                    </a:lnTo>
                    <a:lnTo>
                      <a:pt x="7" y="79"/>
                    </a:lnTo>
                    <a:lnTo>
                      <a:pt x="14" y="59"/>
                    </a:lnTo>
                    <a:lnTo>
                      <a:pt x="20" y="39"/>
                    </a:lnTo>
                    <a:lnTo>
                      <a:pt x="25" y="19"/>
                    </a:lnTo>
                    <a:lnTo>
                      <a:pt x="29" y="0"/>
                    </a:lnTo>
                    <a:lnTo>
                      <a:pt x="33" y="17"/>
                    </a:lnTo>
                    <a:lnTo>
                      <a:pt x="39" y="37"/>
                    </a:lnTo>
                    <a:lnTo>
                      <a:pt x="46" y="57"/>
                    </a:lnTo>
                    <a:lnTo>
                      <a:pt x="53" y="78"/>
                    </a:lnTo>
                    <a:lnTo>
                      <a:pt x="60" y="95"/>
                    </a:lnTo>
                    <a:lnTo>
                      <a:pt x="50" y="87"/>
                    </a:lnTo>
                    <a:lnTo>
                      <a:pt x="30" y="88"/>
                    </a:lnTo>
                    <a:close/>
                  </a:path>
                </a:pathLst>
              </a:custGeom>
              <a:noFill/>
              <a:ln w="1270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39"/>
            <p:cNvGrpSpPr>
              <a:grpSpLocks/>
            </p:cNvGrpSpPr>
            <p:nvPr/>
          </p:nvGrpSpPr>
          <p:grpSpPr bwMode="auto">
            <a:xfrm>
              <a:off x="4757" y="1643"/>
              <a:ext cx="2" cy="478"/>
              <a:chOff x="4757" y="1643"/>
              <a:chExt cx="2" cy="478"/>
            </a:xfrm>
          </p:grpSpPr>
          <p:sp>
            <p:nvSpPr>
              <p:cNvPr id="67" name="Freeform 40"/>
              <p:cNvSpPr>
                <a:spLocks/>
              </p:cNvSpPr>
              <p:nvPr/>
            </p:nvSpPr>
            <p:spPr bwMode="auto">
              <a:xfrm>
                <a:off x="4757" y="1643"/>
                <a:ext cx="2" cy="478"/>
              </a:xfrm>
              <a:custGeom>
                <a:avLst/>
                <a:gdLst>
                  <a:gd name="T0" fmla="+- 0 1643 1643"/>
                  <a:gd name="T1" fmla="*/ 1643 h 478"/>
                  <a:gd name="T2" fmla="+- 0 2121 1643"/>
                  <a:gd name="T3" fmla="*/ 2121 h 478"/>
                </a:gdLst>
                <a:ahLst/>
                <a:cxnLst>
                  <a:cxn ang="0">
                    <a:pos x="0" y="T1"/>
                  </a:cxn>
                  <a:cxn ang="0">
                    <a:pos x="0" y="T3"/>
                  </a:cxn>
                </a:cxnLst>
                <a:rect l="0" t="0" r="r" b="b"/>
                <a:pathLst>
                  <a:path h="478">
                    <a:moveTo>
                      <a:pt x="0" y="0"/>
                    </a:moveTo>
                    <a:lnTo>
                      <a:pt x="0" y="478"/>
                    </a:lnTo>
                  </a:path>
                </a:pathLst>
              </a:custGeom>
              <a:noFill/>
              <a:ln w="1270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41"/>
            <p:cNvGrpSpPr>
              <a:grpSpLocks/>
            </p:cNvGrpSpPr>
            <p:nvPr/>
          </p:nvGrpSpPr>
          <p:grpSpPr bwMode="auto">
            <a:xfrm>
              <a:off x="4713" y="2084"/>
              <a:ext cx="88" cy="88"/>
              <a:chOff x="4713" y="2084"/>
              <a:chExt cx="88" cy="88"/>
            </a:xfrm>
          </p:grpSpPr>
          <p:sp>
            <p:nvSpPr>
              <p:cNvPr id="66" name="Freeform 42"/>
              <p:cNvSpPr>
                <a:spLocks/>
              </p:cNvSpPr>
              <p:nvPr/>
            </p:nvSpPr>
            <p:spPr bwMode="auto">
              <a:xfrm>
                <a:off x="4713" y="2084"/>
                <a:ext cx="88" cy="88"/>
              </a:xfrm>
              <a:custGeom>
                <a:avLst/>
                <a:gdLst>
                  <a:gd name="T0" fmla="+- 0 4757 4713"/>
                  <a:gd name="T1" fmla="*/ T0 w 88"/>
                  <a:gd name="T2" fmla="+- 0 2084 2084"/>
                  <a:gd name="T3" fmla="*/ 2084 h 88"/>
                  <a:gd name="T4" fmla="+- 0 4736 4713"/>
                  <a:gd name="T5" fmla="*/ T4 w 88"/>
                  <a:gd name="T6" fmla="+- 0 2089 2084"/>
                  <a:gd name="T7" fmla="*/ 2089 h 88"/>
                  <a:gd name="T8" fmla="+- 0 4720 4713"/>
                  <a:gd name="T9" fmla="*/ T8 w 88"/>
                  <a:gd name="T10" fmla="+- 0 2104 2084"/>
                  <a:gd name="T11" fmla="*/ 2104 h 88"/>
                  <a:gd name="T12" fmla="+- 0 4713 4713"/>
                  <a:gd name="T13" fmla="*/ T12 w 88"/>
                  <a:gd name="T14" fmla="+- 0 2125 2084"/>
                  <a:gd name="T15" fmla="*/ 2125 h 88"/>
                  <a:gd name="T16" fmla="+- 0 4718 4713"/>
                  <a:gd name="T17" fmla="*/ T16 w 88"/>
                  <a:gd name="T18" fmla="+- 0 2148 2084"/>
                  <a:gd name="T19" fmla="*/ 2148 h 88"/>
                  <a:gd name="T20" fmla="+- 0 4732 4713"/>
                  <a:gd name="T21" fmla="*/ T20 w 88"/>
                  <a:gd name="T22" fmla="+- 0 2164 2084"/>
                  <a:gd name="T23" fmla="*/ 2164 h 88"/>
                  <a:gd name="T24" fmla="+- 0 4752 4713"/>
                  <a:gd name="T25" fmla="*/ T24 w 88"/>
                  <a:gd name="T26" fmla="+- 0 2172 2084"/>
                  <a:gd name="T27" fmla="*/ 2172 h 88"/>
                  <a:gd name="T28" fmla="+- 0 4776 4713"/>
                  <a:gd name="T29" fmla="*/ T28 w 88"/>
                  <a:gd name="T30" fmla="+- 0 2167 2084"/>
                  <a:gd name="T31" fmla="*/ 2167 h 88"/>
                  <a:gd name="T32" fmla="+- 0 4793 4713"/>
                  <a:gd name="T33" fmla="*/ T32 w 88"/>
                  <a:gd name="T34" fmla="+- 0 2154 2084"/>
                  <a:gd name="T35" fmla="*/ 2154 h 88"/>
                  <a:gd name="T36" fmla="+- 0 4801 4713"/>
                  <a:gd name="T37" fmla="*/ T36 w 88"/>
                  <a:gd name="T38" fmla="+- 0 2135 2084"/>
                  <a:gd name="T39" fmla="*/ 2135 h 88"/>
                  <a:gd name="T40" fmla="+- 0 4796 4713"/>
                  <a:gd name="T41" fmla="*/ T40 w 88"/>
                  <a:gd name="T42" fmla="+- 0 2111 2084"/>
                  <a:gd name="T43" fmla="*/ 2111 h 88"/>
                  <a:gd name="T44" fmla="+- 0 4784 4713"/>
                  <a:gd name="T45" fmla="*/ T44 w 88"/>
                  <a:gd name="T46" fmla="+- 0 2093 2084"/>
                  <a:gd name="T47" fmla="*/ 2093 h 88"/>
                  <a:gd name="T48" fmla="+- 0 4766 4713"/>
                  <a:gd name="T49" fmla="*/ T48 w 88"/>
                  <a:gd name="T50" fmla="+- 0 2085 2084"/>
                  <a:gd name="T51" fmla="*/ 2085 h 88"/>
                  <a:gd name="T52" fmla="+- 0 4757 4713"/>
                  <a:gd name="T53" fmla="*/ T52 w 88"/>
                  <a:gd name="T54" fmla="+- 0 2084 2084"/>
                  <a:gd name="T55" fmla="*/ 208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3" y="27"/>
                    </a:lnTo>
                    <a:lnTo>
                      <a:pt x="71" y="9"/>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43"/>
            <p:cNvGrpSpPr>
              <a:grpSpLocks/>
            </p:cNvGrpSpPr>
            <p:nvPr/>
          </p:nvGrpSpPr>
          <p:grpSpPr bwMode="auto">
            <a:xfrm>
              <a:off x="4732" y="2103"/>
              <a:ext cx="49" cy="49"/>
              <a:chOff x="4732" y="2103"/>
              <a:chExt cx="49" cy="49"/>
            </a:xfrm>
          </p:grpSpPr>
          <p:sp>
            <p:nvSpPr>
              <p:cNvPr id="65" name="Freeform 44"/>
              <p:cNvSpPr>
                <a:spLocks/>
              </p:cNvSpPr>
              <p:nvPr/>
            </p:nvSpPr>
            <p:spPr bwMode="auto">
              <a:xfrm>
                <a:off x="4732" y="2103"/>
                <a:ext cx="49" cy="49"/>
              </a:xfrm>
              <a:custGeom>
                <a:avLst/>
                <a:gdLst>
                  <a:gd name="T0" fmla="+- 0 4771 4732"/>
                  <a:gd name="T1" fmla="*/ T0 w 49"/>
                  <a:gd name="T2" fmla="+- 0 2103 2103"/>
                  <a:gd name="T3" fmla="*/ 2103 h 49"/>
                  <a:gd name="T4" fmla="+- 0 4743 4732"/>
                  <a:gd name="T5" fmla="*/ T4 w 49"/>
                  <a:gd name="T6" fmla="+- 0 2103 2103"/>
                  <a:gd name="T7" fmla="*/ 2103 h 49"/>
                  <a:gd name="T8" fmla="+- 0 4732 4732"/>
                  <a:gd name="T9" fmla="*/ T8 w 49"/>
                  <a:gd name="T10" fmla="+- 0 2114 2103"/>
                  <a:gd name="T11" fmla="*/ 2114 h 49"/>
                  <a:gd name="T12" fmla="+- 0 4732 4732"/>
                  <a:gd name="T13" fmla="*/ T12 w 49"/>
                  <a:gd name="T14" fmla="+- 0 2142 2103"/>
                  <a:gd name="T15" fmla="*/ 2142 h 49"/>
                  <a:gd name="T16" fmla="+- 0 4743 4732"/>
                  <a:gd name="T17" fmla="*/ T16 w 49"/>
                  <a:gd name="T18" fmla="+- 0 2153 2103"/>
                  <a:gd name="T19" fmla="*/ 2153 h 49"/>
                  <a:gd name="T20" fmla="+- 0 4771 4732"/>
                  <a:gd name="T21" fmla="*/ T20 w 49"/>
                  <a:gd name="T22" fmla="+- 0 2153 2103"/>
                  <a:gd name="T23" fmla="*/ 2153 h 49"/>
                  <a:gd name="T24" fmla="+- 0 4782 4732"/>
                  <a:gd name="T25" fmla="*/ T24 w 49"/>
                  <a:gd name="T26" fmla="+- 0 2142 2103"/>
                  <a:gd name="T27" fmla="*/ 2142 h 49"/>
                  <a:gd name="T28" fmla="+- 0 4782 4732"/>
                  <a:gd name="T29" fmla="*/ T28 w 49"/>
                  <a:gd name="T30" fmla="+- 0 2114 2103"/>
                  <a:gd name="T31" fmla="*/ 2114 h 49"/>
                  <a:gd name="T32" fmla="+- 0 4771 4732"/>
                  <a:gd name="T33" fmla="*/ T32 w 49"/>
                  <a:gd name="T34" fmla="+- 0 2103 2103"/>
                  <a:gd name="T35" fmla="*/ 210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9" y="0"/>
                    </a:moveTo>
                    <a:lnTo>
                      <a:pt x="11" y="0"/>
                    </a:lnTo>
                    <a:lnTo>
                      <a:pt x="0" y="11"/>
                    </a:lnTo>
                    <a:lnTo>
                      <a:pt x="0" y="39"/>
                    </a:lnTo>
                    <a:lnTo>
                      <a:pt x="11" y="50"/>
                    </a:lnTo>
                    <a:lnTo>
                      <a:pt x="39" y="50"/>
                    </a:lnTo>
                    <a:lnTo>
                      <a:pt x="50" y="39"/>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45"/>
            <p:cNvGrpSpPr>
              <a:grpSpLocks/>
            </p:cNvGrpSpPr>
            <p:nvPr/>
          </p:nvGrpSpPr>
          <p:grpSpPr bwMode="auto">
            <a:xfrm>
              <a:off x="4732" y="2103"/>
              <a:ext cx="49" cy="49"/>
              <a:chOff x="4732" y="2103"/>
              <a:chExt cx="49" cy="49"/>
            </a:xfrm>
          </p:grpSpPr>
          <p:sp>
            <p:nvSpPr>
              <p:cNvPr id="64" name="Freeform 46"/>
              <p:cNvSpPr>
                <a:spLocks/>
              </p:cNvSpPr>
              <p:nvPr/>
            </p:nvSpPr>
            <p:spPr bwMode="auto">
              <a:xfrm>
                <a:off x="4732" y="2103"/>
                <a:ext cx="49" cy="49"/>
              </a:xfrm>
              <a:custGeom>
                <a:avLst/>
                <a:gdLst>
                  <a:gd name="T0" fmla="+- 0 4757 4732"/>
                  <a:gd name="T1" fmla="*/ T0 w 49"/>
                  <a:gd name="T2" fmla="+- 0 2153 2103"/>
                  <a:gd name="T3" fmla="*/ 2153 h 49"/>
                  <a:gd name="T4" fmla="+- 0 4771 4732"/>
                  <a:gd name="T5" fmla="*/ T4 w 49"/>
                  <a:gd name="T6" fmla="+- 0 2153 2103"/>
                  <a:gd name="T7" fmla="*/ 2153 h 49"/>
                  <a:gd name="T8" fmla="+- 0 4782 4732"/>
                  <a:gd name="T9" fmla="*/ T8 w 49"/>
                  <a:gd name="T10" fmla="+- 0 2142 2103"/>
                  <a:gd name="T11" fmla="*/ 2142 h 49"/>
                  <a:gd name="T12" fmla="+- 0 4782 4732"/>
                  <a:gd name="T13" fmla="*/ T12 w 49"/>
                  <a:gd name="T14" fmla="+- 0 2128 2103"/>
                  <a:gd name="T15" fmla="*/ 2128 h 49"/>
                  <a:gd name="T16" fmla="+- 0 4782 4732"/>
                  <a:gd name="T17" fmla="*/ T16 w 49"/>
                  <a:gd name="T18" fmla="+- 0 2114 2103"/>
                  <a:gd name="T19" fmla="*/ 2114 h 49"/>
                  <a:gd name="T20" fmla="+- 0 4771 4732"/>
                  <a:gd name="T21" fmla="*/ T20 w 49"/>
                  <a:gd name="T22" fmla="+- 0 2103 2103"/>
                  <a:gd name="T23" fmla="*/ 2103 h 49"/>
                  <a:gd name="T24" fmla="+- 0 4757 4732"/>
                  <a:gd name="T25" fmla="*/ T24 w 49"/>
                  <a:gd name="T26" fmla="+- 0 2103 2103"/>
                  <a:gd name="T27" fmla="*/ 2103 h 49"/>
                  <a:gd name="T28" fmla="+- 0 4743 4732"/>
                  <a:gd name="T29" fmla="*/ T28 w 49"/>
                  <a:gd name="T30" fmla="+- 0 2103 2103"/>
                  <a:gd name="T31" fmla="*/ 2103 h 49"/>
                  <a:gd name="T32" fmla="+- 0 4732 4732"/>
                  <a:gd name="T33" fmla="*/ T32 w 49"/>
                  <a:gd name="T34" fmla="+- 0 2114 2103"/>
                  <a:gd name="T35" fmla="*/ 2114 h 49"/>
                  <a:gd name="T36" fmla="+- 0 4732 4732"/>
                  <a:gd name="T37" fmla="*/ T36 w 49"/>
                  <a:gd name="T38" fmla="+- 0 2128 2103"/>
                  <a:gd name="T39" fmla="*/ 2128 h 49"/>
                  <a:gd name="T40" fmla="+- 0 4732 4732"/>
                  <a:gd name="T41" fmla="*/ T40 w 49"/>
                  <a:gd name="T42" fmla="+- 0 2142 2103"/>
                  <a:gd name="T43" fmla="*/ 2142 h 49"/>
                  <a:gd name="T44" fmla="+- 0 4743 4732"/>
                  <a:gd name="T45" fmla="*/ T44 w 49"/>
                  <a:gd name="T46" fmla="+- 0 2153 2103"/>
                  <a:gd name="T47" fmla="*/ 2153 h 49"/>
                  <a:gd name="T48" fmla="+- 0 4757 4732"/>
                  <a:gd name="T49" fmla="*/ T48 w 49"/>
                  <a:gd name="T50" fmla="+- 0 2153 2103"/>
                  <a:gd name="T51" fmla="*/ 215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50"/>
                    </a:moveTo>
                    <a:lnTo>
                      <a:pt x="39" y="50"/>
                    </a:lnTo>
                    <a:lnTo>
                      <a:pt x="50" y="39"/>
                    </a:lnTo>
                    <a:lnTo>
                      <a:pt x="50" y="25"/>
                    </a:lnTo>
                    <a:lnTo>
                      <a:pt x="50" y="11"/>
                    </a:lnTo>
                    <a:lnTo>
                      <a:pt x="39" y="0"/>
                    </a:lnTo>
                    <a:lnTo>
                      <a:pt x="25" y="0"/>
                    </a:lnTo>
                    <a:lnTo>
                      <a:pt x="11" y="0"/>
                    </a:lnTo>
                    <a:lnTo>
                      <a:pt x="0" y="11"/>
                    </a:lnTo>
                    <a:lnTo>
                      <a:pt x="0" y="25"/>
                    </a:lnTo>
                    <a:lnTo>
                      <a:pt x="0" y="39"/>
                    </a:lnTo>
                    <a:lnTo>
                      <a:pt x="11" y="50"/>
                    </a:lnTo>
                    <a:lnTo>
                      <a:pt x="25"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47"/>
            <p:cNvGrpSpPr>
              <a:grpSpLocks/>
            </p:cNvGrpSpPr>
            <p:nvPr/>
          </p:nvGrpSpPr>
          <p:grpSpPr bwMode="auto">
            <a:xfrm>
              <a:off x="3861" y="1649"/>
              <a:ext cx="88" cy="88"/>
              <a:chOff x="3861" y="1649"/>
              <a:chExt cx="88" cy="88"/>
            </a:xfrm>
          </p:grpSpPr>
          <p:sp>
            <p:nvSpPr>
              <p:cNvPr id="63" name="Freeform 48"/>
              <p:cNvSpPr>
                <a:spLocks/>
              </p:cNvSpPr>
              <p:nvPr/>
            </p:nvSpPr>
            <p:spPr bwMode="auto">
              <a:xfrm>
                <a:off x="3861" y="1649"/>
                <a:ext cx="88" cy="88"/>
              </a:xfrm>
              <a:custGeom>
                <a:avLst/>
                <a:gdLst>
                  <a:gd name="T0" fmla="+- 0 3905 3861"/>
                  <a:gd name="T1" fmla="*/ T0 w 88"/>
                  <a:gd name="T2" fmla="+- 0 1649 1649"/>
                  <a:gd name="T3" fmla="*/ 1649 h 88"/>
                  <a:gd name="T4" fmla="+- 0 3883 3861"/>
                  <a:gd name="T5" fmla="*/ T4 w 88"/>
                  <a:gd name="T6" fmla="+- 0 1654 1649"/>
                  <a:gd name="T7" fmla="*/ 1654 h 88"/>
                  <a:gd name="T8" fmla="+- 0 3867 3861"/>
                  <a:gd name="T9" fmla="*/ T8 w 88"/>
                  <a:gd name="T10" fmla="+- 0 1669 1649"/>
                  <a:gd name="T11" fmla="*/ 1669 h 88"/>
                  <a:gd name="T12" fmla="+- 0 3861 3861"/>
                  <a:gd name="T13" fmla="*/ T12 w 88"/>
                  <a:gd name="T14" fmla="+- 0 1690 1649"/>
                  <a:gd name="T15" fmla="*/ 1690 h 88"/>
                  <a:gd name="T16" fmla="+- 0 3866 3861"/>
                  <a:gd name="T17" fmla="*/ T16 w 88"/>
                  <a:gd name="T18" fmla="+- 0 1713 1649"/>
                  <a:gd name="T19" fmla="*/ 1713 h 88"/>
                  <a:gd name="T20" fmla="+- 0 3880 3861"/>
                  <a:gd name="T21" fmla="*/ T20 w 88"/>
                  <a:gd name="T22" fmla="+- 0 1729 1649"/>
                  <a:gd name="T23" fmla="*/ 1729 h 88"/>
                  <a:gd name="T24" fmla="+- 0 3899 3861"/>
                  <a:gd name="T25" fmla="*/ T24 w 88"/>
                  <a:gd name="T26" fmla="+- 0 1737 1649"/>
                  <a:gd name="T27" fmla="*/ 1737 h 88"/>
                  <a:gd name="T28" fmla="+- 0 3923 3861"/>
                  <a:gd name="T29" fmla="*/ T28 w 88"/>
                  <a:gd name="T30" fmla="+- 0 1732 1649"/>
                  <a:gd name="T31" fmla="*/ 1732 h 88"/>
                  <a:gd name="T32" fmla="+- 0 3940 3861"/>
                  <a:gd name="T33" fmla="*/ T32 w 88"/>
                  <a:gd name="T34" fmla="+- 0 1719 1649"/>
                  <a:gd name="T35" fmla="*/ 1719 h 88"/>
                  <a:gd name="T36" fmla="+- 0 3948 3861"/>
                  <a:gd name="T37" fmla="*/ T36 w 88"/>
                  <a:gd name="T38" fmla="+- 0 1700 1649"/>
                  <a:gd name="T39" fmla="*/ 1700 h 88"/>
                  <a:gd name="T40" fmla="+- 0 3944 3861"/>
                  <a:gd name="T41" fmla="*/ T40 w 88"/>
                  <a:gd name="T42" fmla="+- 0 1676 1649"/>
                  <a:gd name="T43" fmla="*/ 1676 h 88"/>
                  <a:gd name="T44" fmla="+- 0 3931 3861"/>
                  <a:gd name="T45" fmla="*/ T44 w 88"/>
                  <a:gd name="T46" fmla="+- 0 1658 1649"/>
                  <a:gd name="T47" fmla="*/ 1658 h 88"/>
                  <a:gd name="T48" fmla="+- 0 3913 3861"/>
                  <a:gd name="T49" fmla="*/ T48 w 88"/>
                  <a:gd name="T50" fmla="+- 0 1650 1649"/>
                  <a:gd name="T51" fmla="*/ 1650 h 88"/>
                  <a:gd name="T52" fmla="+- 0 3905 3861"/>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5"/>
                    </a:lnTo>
                    <a:lnTo>
                      <a:pt x="6" y="20"/>
                    </a:lnTo>
                    <a:lnTo>
                      <a:pt x="0" y="41"/>
                    </a:lnTo>
                    <a:lnTo>
                      <a:pt x="5" y="64"/>
                    </a:lnTo>
                    <a:lnTo>
                      <a:pt x="19" y="80"/>
                    </a:lnTo>
                    <a:lnTo>
                      <a:pt x="38" y="88"/>
                    </a:lnTo>
                    <a:lnTo>
                      <a:pt x="62" y="83"/>
                    </a:lnTo>
                    <a:lnTo>
                      <a:pt x="79" y="70"/>
                    </a:lnTo>
                    <a:lnTo>
                      <a:pt x="87" y="51"/>
                    </a:lnTo>
                    <a:lnTo>
                      <a:pt x="83" y="27"/>
                    </a:lnTo>
                    <a:lnTo>
                      <a:pt x="70" y="9"/>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49"/>
            <p:cNvGrpSpPr>
              <a:grpSpLocks/>
            </p:cNvGrpSpPr>
            <p:nvPr/>
          </p:nvGrpSpPr>
          <p:grpSpPr bwMode="auto">
            <a:xfrm>
              <a:off x="3880" y="1668"/>
              <a:ext cx="49" cy="49"/>
              <a:chOff x="3880" y="1668"/>
              <a:chExt cx="49" cy="49"/>
            </a:xfrm>
          </p:grpSpPr>
          <p:sp>
            <p:nvSpPr>
              <p:cNvPr id="62" name="Freeform 50"/>
              <p:cNvSpPr>
                <a:spLocks/>
              </p:cNvSpPr>
              <p:nvPr/>
            </p:nvSpPr>
            <p:spPr bwMode="auto">
              <a:xfrm>
                <a:off x="3880" y="1668"/>
                <a:ext cx="49" cy="49"/>
              </a:xfrm>
              <a:custGeom>
                <a:avLst/>
                <a:gdLst>
                  <a:gd name="T0" fmla="+- 0 3918 3880"/>
                  <a:gd name="T1" fmla="*/ T0 w 49"/>
                  <a:gd name="T2" fmla="+- 0 1668 1668"/>
                  <a:gd name="T3" fmla="*/ 1668 h 49"/>
                  <a:gd name="T4" fmla="+- 0 3891 3880"/>
                  <a:gd name="T5" fmla="*/ T4 w 49"/>
                  <a:gd name="T6" fmla="+- 0 1668 1668"/>
                  <a:gd name="T7" fmla="*/ 1668 h 49"/>
                  <a:gd name="T8" fmla="+- 0 3880 3880"/>
                  <a:gd name="T9" fmla="*/ T8 w 49"/>
                  <a:gd name="T10" fmla="+- 0 1679 1668"/>
                  <a:gd name="T11" fmla="*/ 1679 h 49"/>
                  <a:gd name="T12" fmla="+- 0 3880 3880"/>
                  <a:gd name="T13" fmla="*/ T12 w 49"/>
                  <a:gd name="T14" fmla="+- 0 1707 1668"/>
                  <a:gd name="T15" fmla="*/ 1707 h 49"/>
                  <a:gd name="T16" fmla="+- 0 3891 3880"/>
                  <a:gd name="T17" fmla="*/ T16 w 49"/>
                  <a:gd name="T18" fmla="+- 0 1718 1668"/>
                  <a:gd name="T19" fmla="*/ 1718 h 49"/>
                  <a:gd name="T20" fmla="+- 0 3918 3880"/>
                  <a:gd name="T21" fmla="*/ T20 w 49"/>
                  <a:gd name="T22" fmla="+- 0 1718 1668"/>
                  <a:gd name="T23" fmla="*/ 1718 h 49"/>
                  <a:gd name="T24" fmla="+- 0 3929 3880"/>
                  <a:gd name="T25" fmla="*/ T24 w 49"/>
                  <a:gd name="T26" fmla="+- 0 1707 1668"/>
                  <a:gd name="T27" fmla="*/ 1707 h 49"/>
                  <a:gd name="T28" fmla="+- 0 3929 3880"/>
                  <a:gd name="T29" fmla="*/ T28 w 49"/>
                  <a:gd name="T30" fmla="+- 0 1679 1668"/>
                  <a:gd name="T31" fmla="*/ 1679 h 49"/>
                  <a:gd name="T32" fmla="+- 0 3918 3880"/>
                  <a:gd name="T33" fmla="*/ T32 w 49"/>
                  <a:gd name="T34" fmla="+- 0 1668 1668"/>
                  <a:gd name="T35" fmla="*/ 1668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51"/>
            <p:cNvGrpSpPr>
              <a:grpSpLocks/>
            </p:cNvGrpSpPr>
            <p:nvPr/>
          </p:nvGrpSpPr>
          <p:grpSpPr bwMode="auto">
            <a:xfrm>
              <a:off x="3880" y="1668"/>
              <a:ext cx="49" cy="49"/>
              <a:chOff x="3880" y="1668"/>
              <a:chExt cx="49" cy="49"/>
            </a:xfrm>
          </p:grpSpPr>
          <p:sp>
            <p:nvSpPr>
              <p:cNvPr id="61" name="Freeform 52"/>
              <p:cNvSpPr>
                <a:spLocks/>
              </p:cNvSpPr>
              <p:nvPr/>
            </p:nvSpPr>
            <p:spPr bwMode="auto">
              <a:xfrm>
                <a:off x="3880" y="1668"/>
                <a:ext cx="49" cy="49"/>
              </a:xfrm>
              <a:custGeom>
                <a:avLst/>
                <a:gdLst>
                  <a:gd name="T0" fmla="+- 0 3905 3880"/>
                  <a:gd name="T1" fmla="*/ T0 w 49"/>
                  <a:gd name="T2" fmla="+- 0 1718 1668"/>
                  <a:gd name="T3" fmla="*/ 1718 h 49"/>
                  <a:gd name="T4" fmla="+- 0 3918 3880"/>
                  <a:gd name="T5" fmla="*/ T4 w 49"/>
                  <a:gd name="T6" fmla="+- 0 1718 1668"/>
                  <a:gd name="T7" fmla="*/ 1718 h 49"/>
                  <a:gd name="T8" fmla="+- 0 3929 3880"/>
                  <a:gd name="T9" fmla="*/ T8 w 49"/>
                  <a:gd name="T10" fmla="+- 0 1707 1668"/>
                  <a:gd name="T11" fmla="*/ 1707 h 49"/>
                  <a:gd name="T12" fmla="+- 0 3929 3880"/>
                  <a:gd name="T13" fmla="*/ T12 w 49"/>
                  <a:gd name="T14" fmla="+- 0 1693 1668"/>
                  <a:gd name="T15" fmla="*/ 1693 h 49"/>
                  <a:gd name="T16" fmla="+- 0 3929 3880"/>
                  <a:gd name="T17" fmla="*/ T16 w 49"/>
                  <a:gd name="T18" fmla="+- 0 1679 1668"/>
                  <a:gd name="T19" fmla="*/ 1679 h 49"/>
                  <a:gd name="T20" fmla="+- 0 3918 3880"/>
                  <a:gd name="T21" fmla="*/ T20 w 49"/>
                  <a:gd name="T22" fmla="+- 0 1668 1668"/>
                  <a:gd name="T23" fmla="*/ 1668 h 49"/>
                  <a:gd name="T24" fmla="+- 0 3905 3880"/>
                  <a:gd name="T25" fmla="*/ T24 w 49"/>
                  <a:gd name="T26" fmla="+- 0 1668 1668"/>
                  <a:gd name="T27" fmla="*/ 1668 h 49"/>
                  <a:gd name="T28" fmla="+- 0 3891 3880"/>
                  <a:gd name="T29" fmla="*/ T28 w 49"/>
                  <a:gd name="T30" fmla="+- 0 1668 1668"/>
                  <a:gd name="T31" fmla="*/ 1668 h 49"/>
                  <a:gd name="T32" fmla="+- 0 3880 3880"/>
                  <a:gd name="T33" fmla="*/ T32 w 49"/>
                  <a:gd name="T34" fmla="+- 0 1679 1668"/>
                  <a:gd name="T35" fmla="*/ 1679 h 49"/>
                  <a:gd name="T36" fmla="+- 0 3880 3880"/>
                  <a:gd name="T37" fmla="*/ T36 w 49"/>
                  <a:gd name="T38" fmla="+- 0 1693 1668"/>
                  <a:gd name="T39" fmla="*/ 1693 h 49"/>
                  <a:gd name="T40" fmla="+- 0 3880 3880"/>
                  <a:gd name="T41" fmla="*/ T40 w 49"/>
                  <a:gd name="T42" fmla="+- 0 1707 1668"/>
                  <a:gd name="T43" fmla="*/ 1707 h 49"/>
                  <a:gd name="T44" fmla="+- 0 3891 3880"/>
                  <a:gd name="T45" fmla="*/ T44 w 49"/>
                  <a:gd name="T46" fmla="+- 0 1718 1668"/>
                  <a:gd name="T47" fmla="*/ 1718 h 49"/>
                  <a:gd name="T48" fmla="+- 0 3905 3880"/>
                  <a:gd name="T49" fmla="*/ T48 w 49"/>
                  <a:gd name="T50" fmla="+- 0 1718 1668"/>
                  <a:gd name="T51" fmla="*/ 1718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50"/>
                    </a:moveTo>
                    <a:lnTo>
                      <a:pt x="38" y="50"/>
                    </a:lnTo>
                    <a:lnTo>
                      <a:pt x="49" y="39"/>
                    </a:lnTo>
                    <a:lnTo>
                      <a:pt x="49" y="25"/>
                    </a:lnTo>
                    <a:lnTo>
                      <a:pt x="49" y="11"/>
                    </a:lnTo>
                    <a:lnTo>
                      <a:pt x="38" y="0"/>
                    </a:lnTo>
                    <a:lnTo>
                      <a:pt x="25" y="0"/>
                    </a:lnTo>
                    <a:lnTo>
                      <a:pt x="11" y="0"/>
                    </a:lnTo>
                    <a:lnTo>
                      <a:pt x="0" y="11"/>
                    </a:lnTo>
                    <a:lnTo>
                      <a:pt x="0" y="25"/>
                    </a:lnTo>
                    <a:lnTo>
                      <a:pt x="0" y="39"/>
                    </a:lnTo>
                    <a:lnTo>
                      <a:pt x="11" y="50"/>
                    </a:lnTo>
                    <a:lnTo>
                      <a:pt x="25"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53"/>
            <p:cNvGrpSpPr>
              <a:grpSpLocks/>
            </p:cNvGrpSpPr>
            <p:nvPr/>
          </p:nvGrpSpPr>
          <p:grpSpPr bwMode="auto">
            <a:xfrm>
              <a:off x="4038" y="1538"/>
              <a:ext cx="719" cy="2"/>
              <a:chOff x="4038" y="1538"/>
              <a:chExt cx="719" cy="2"/>
            </a:xfrm>
          </p:grpSpPr>
          <p:sp>
            <p:nvSpPr>
              <p:cNvPr id="60" name="Freeform 54"/>
              <p:cNvSpPr>
                <a:spLocks/>
              </p:cNvSpPr>
              <p:nvPr/>
            </p:nvSpPr>
            <p:spPr bwMode="auto">
              <a:xfrm>
                <a:off x="4038" y="1538"/>
                <a:ext cx="719" cy="2"/>
              </a:xfrm>
              <a:custGeom>
                <a:avLst/>
                <a:gdLst>
                  <a:gd name="T0" fmla="+- 0 4038 4038"/>
                  <a:gd name="T1" fmla="*/ T0 w 719"/>
                  <a:gd name="T2" fmla="+- 0 4757 4038"/>
                  <a:gd name="T3" fmla="*/ T2 w 719"/>
                </a:gdLst>
                <a:ahLst/>
                <a:cxnLst>
                  <a:cxn ang="0">
                    <a:pos x="T1" y="0"/>
                  </a:cxn>
                  <a:cxn ang="0">
                    <a:pos x="T3" y="0"/>
                  </a:cxn>
                </a:cxnLst>
                <a:rect l="0" t="0" r="r" b="b"/>
                <a:pathLst>
                  <a:path w="719">
                    <a:moveTo>
                      <a:pt x="0" y="0"/>
                    </a:moveTo>
                    <a:lnTo>
                      <a:pt x="719"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55"/>
            <p:cNvGrpSpPr>
              <a:grpSpLocks/>
            </p:cNvGrpSpPr>
            <p:nvPr/>
          </p:nvGrpSpPr>
          <p:grpSpPr bwMode="auto">
            <a:xfrm>
              <a:off x="2201" y="151"/>
              <a:ext cx="120" cy="2"/>
              <a:chOff x="2201" y="151"/>
              <a:chExt cx="120" cy="2"/>
            </a:xfrm>
          </p:grpSpPr>
          <p:sp>
            <p:nvSpPr>
              <p:cNvPr id="59" name="Freeform 56"/>
              <p:cNvSpPr>
                <a:spLocks/>
              </p:cNvSpPr>
              <p:nvPr/>
            </p:nvSpPr>
            <p:spPr bwMode="auto">
              <a:xfrm>
                <a:off x="2201" y="151"/>
                <a:ext cx="120" cy="2"/>
              </a:xfrm>
              <a:custGeom>
                <a:avLst/>
                <a:gdLst>
                  <a:gd name="T0" fmla="+- 0 2201 2201"/>
                  <a:gd name="T1" fmla="*/ T0 w 120"/>
                  <a:gd name="T2" fmla="+- 0 2321 2201"/>
                  <a:gd name="T3" fmla="*/ T2 w 120"/>
                </a:gdLst>
                <a:ahLst/>
                <a:cxnLst>
                  <a:cxn ang="0">
                    <a:pos x="T1" y="0"/>
                  </a:cxn>
                  <a:cxn ang="0">
                    <a:pos x="T3" y="0"/>
                  </a:cxn>
                </a:cxnLst>
                <a:rect l="0" t="0" r="r" b="b"/>
                <a:pathLst>
                  <a:path w="120">
                    <a:moveTo>
                      <a:pt x="0" y="0"/>
                    </a:moveTo>
                    <a:lnTo>
                      <a:pt x="120" y="0"/>
                    </a:lnTo>
                  </a:path>
                </a:pathLst>
              </a:custGeom>
              <a:noFill/>
              <a:ln w="1270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57"/>
            <p:cNvGrpSpPr>
              <a:grpSpLocks/>
            </p:cNvGrpSpPr>
            <p:nvPr/>
          </p:nvGrpSpPr>
          <p:grpSpPr bwMode="auto">
            <a:xfrm>
              <a:off x="3861" y="1496"/>
              <a:ext cx="88" cy="88"/>
              <a:chOff x="3861" y="1496"/>
              <a:chExt cx="88" cy="88"/>
            </a:xfrm>
          </p:grpSpPr>
          <p:sp>
            <p:nvSpPr>
              <p:cNvPr id="58" name="Freeform 58"/>
              <p:cNvSpPr>
                <a:spLocks/>
              </p:cNvSpPr>
              <p:nvPr/>
            </p:nvSpPr>
            <p:spPr bwMode="auto">
              <a:xfrm>
                <a:off x="3861" y="1496"/>
                <a:ext cx="88" cy="88"/>
              </a:xfrm>
              <a:custGeom>
                <a:avLst/>
                <a:gdLst>
                  <a:gd name="T0" fmla="+- 0 3905 3861"/>
                  <a:gd name="T1" fmla="*/ T0 w 88"/>
                  <a:gd name="T2" fmla="+- 0 1496 1496"/>
                  <a:gd name="T3" fmla="*/ 1496 h 88"/>
                  <a:gd name="T4" fmla="+- 0 3883 3861"/>
                  <a:gd name="T5" fmla="*/ T4 w 88"/>
                  <a:gd name="T6" fmla="+- 0 1502 1496"/>
                  <a:gd name="T7" fmla="*/ 1502 h 88"/>
                  <a:gd name="T8" fmla="+- 0 3867 3861"/>
                  <a:gd name="T9" fmla="*/ T8 w 88"/>
                  <a:gd name="T10" fmla="+- 0 1517 1496"/>
                  <a:gd name="T11" fmla="*/ 1517 h 88"/>
                  <a:gd name="T12" fmla="+- 0 3861 3861"/>
                  <a:gd name="T13" fmla="*/ T12 w 88"/>
                  <a:gd name="T14" fmla="+- 0 1538 1496"/>
                  <a:gd name="T15" fmla="*/ 1538 h 88"/>
                  <a:gd name="T16" fmla="+- 0 3866 3861"/>
                  <a:gd name="T17" fmla="*/ T16 w 88"/>
                  <a:gd name="T18" fmla="+- 0 1561 1496"/>
                  <a:gd name="T19" fmla="*/ 1561 h 88"/>
                  <a:gd name="T20" fmla="+- 0 3880 3861"/>
                  <a:gd name="T21" fmla="*/ T20 w 88"/>
                  <a:gd name="T22" fmla="+- 0 1577 1496"/>
                  <a:gd name="T23" fmla="*/ 1577 h 88"/>
                  <a:gd name="T24" fmla="+- 0 3899 3861"/>
                  <a:gd name="T25" fmla="*/ T24 w 88"/>
                  <a:gd name="T26" fmla="+- 0 1584 1496"/>
                  <a:gd name="T27" fmla="*/ 1584 h 88"/>
                  <a:gd name="T28" fmla="+- 0 3923 3861"/>
                  <a:gd name="T29" fmla="*/ T28 w 88"/>
                  <a:gd name="T30" fmla="+- 0 1580 1496"/>
                  <a:gd name="T31" fmla="*/ 1580 h 88"/>
                  <a:gd name="T32" fmla="+- 0 3940 3861"/>
                  <a:gd name="T33" fmla="*/ T32 w 88"/>
                  <a:gd name="T34" fmla="+- 0 1567 1496"/>
                  <a:gd name="T35" fmla="*/ 1567 h 88"/>
                  <a:gd name="T36" fmla="+- 0 3948 3861"/>
                  <a:gd name="T37" fmla="*/ T36 w 88"/>
                  <a:gd name="T38" fmla="+- 0 1548 1496"/>
                  <a:gd name="T39" fmla="*/ 1548 h 88"/>
                  <a:gd name="T40" fmla="+- 0 3944 3861"/>
                  <a:gd name="T41" fmla="*/ T40 w 88"/>
                  <a:gd name="T42" fmla="+- 0 1523 1496"/>
                  <a:gd name="T43" fmla="*/ 1523 h 88"/>
                  <a:gd name="T44" fmla="+- 0 3931 3861"/>
                  <a:gd name="T45" fmla="*/ T44 w 88"/>
                  <a:gd name="T46" fmla="+- 0 1506 1496"/>
                  <a:gd name="T47" fmla="*/ 1506 h 88"/>
                  <a:gd name="T48" fmla="+- 0 3913 3861"/>
                  <a:gd name="T49" fmla="*/ T48 w 88"/>
                  <a:gd name="T50" fmla="+- 0 1497 1496"/>
                  <a:gd name="T51" fmla="*/ 1497 h 88"/>
                  <a:gd name="T52" fmla="+- 0 3905 3861"/>
                  <a:gd name="T53" fmla="*/ T52 w 88"/>
                  <a:gd name="T54" fmla="+- 0 1496 1496"/>
                  <a:gd name="T55" fmla="*/ 1496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6"/>
                    </a:lnTo>
                    <a:lnTo>
                      <a:pt x="6" y="21"/>
                    </a:lnTo>
                    <a:lnTo>
                      <a:pt x="0" y="42"/>
                    </a:lnTo>
                    <a:lnTo>
                      <a:pt x="5" y="65"/>
                    </a:lnTo>
                    <a:lnTo>
                      <a:pt x="19" y="81"/>
                    </a:lnTo>
                    <a:lnTo>
                      <a:pt x="38" y="88"/>
                    </a:lnTo>
                    <a:lnTo>
                      <a:pt x="62" y="84"/>
                    </a:lnTo>
                    <a:lnTo>
                      <a:pt x="79" y="71"/>
                    </a:lnTo>
                    <a:lnTo>
                      <a:pt x="87" y="52"/>
                    </a:lnTo>
                    <a:lnTo>
                      <a:pt x="83" y="27"/>
                    </a:lnTo>
                    <a:lnTo>
                      <a:pt x="70"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59"/>
            <p:cNvGrpSpPr>
              <a:grpSpLocks/>
            </p:cNvGrpSpPr>
            <p:nvPr/>
          </p:nvGrpSpPr>
          <p:grpSpPr bwMode="auto">
            <a:xfrm>
              <a:off x="3880" y="1516"/>
              <a:ext cx="49" cy="50"/>
              <a:chOff x="3880" y="1516"/>
              <a:chExt cx="49" cy="50"/>
            </a:xfrm>
          </p:grpSpPr>
          <p:sp>
            <p:nvSpPr>
              <p:cNvPr id="57" name="Freeform 60"/>
              <p:cNvSpPr>
                <a:spLocks/>
              </p:cNvSpPr>
              <p:nvPr/>
            </p:nvSpPr>
            <p:spPr bwMode="auto">
              <a:xfrm>
                <a:off x="3880" y="1516"/>
                <a:ext cx="49" cy="50"/>
              </a:xfrm>
              <a:custGeom>
                <a:avLst/>
                <a:gdLst>
                  <a:gd name="T0" fmla="+- 0 3918 3880"/>
                  <a:gd name="T1" fmla="*/ T0 w 49"/>
                  <a:gd name="T2" fmla="+- 0 1516 1516"/>
                  <a:gd name="T3" fmla="*/ 1516 h 50"/>
                  <a:gd name="T4" fmla="+- 0 3891 3880"/>
                  <a:gd name="T5" fmla="*/ T4 w 49"/>
                  <a:gd name="T6" fmla="+- 0 1516 1516"/>
                  <a:gd name="T7" fmla="*/ 1516 h 50"/>
                  <a:gd name="T8" fmla="+- 0 3880 3880"/>
                  <a:gd name="T9" fmla="*/ T8 w 49"/>
                  <a:gd name="T10" fmla="+- 0 1527 1516"/>
                  <a:gd name="T11" fmla="*/ 1527 h 50"/>
                  <a:gd name="T12" fmla="+- 0 3880 3880"/>
                  <a:gd name="T13" fmla="*/ T12 w 49"/>
                  <a:gd name="T14" fmla="+- 0 1554 1516"/>
                  <a:gd name="T15" fmla="*/ 1554 h 50"/>
                  <a:gd name="T16" fmla="+- 0 3891 3880"/>
                  <a:gd name="T17" fmla="*/ T16 w 49"/>
                  <a:gd name="T18" fmla="+- 0 1565 1516"/>
                  <a:gd name="T19" fmla="*/ 1565 h 50"/>
                  <a:gd name="T20" fmla="+- 0 3918 3880"/>
                  <a:gd name="T21" fmla="*/ T20 w 49"/>
                  <a:gd name="T22" fmla="+- 0 1565 1516"/>
                  <a:gd name="T23" fmla="*/ 1565 h 50"/>
                  <a:gd name="T24" fmla="+- 0 3929 3880"/>
                  <a:gd name="T25" fmla="*/ T24 w 49"/>
                  <a:gd name="T26" fmla="+- 0 1554 1516"/>
                  <a:gd name="T27" fmla="*/ 1554 h 50"/>
                  <a:gd name="T28" fmla="+- 0 3929 3880"/>
                  <a:gd name="T29" fmla="*/ T28 w 49"/>
                  <a:gd name="T30" fmla="+- 0 1527 1516"/>
                  <a:gd name="T31" fmla="*/ 1527 h 50"/>
                  <a:gd name="T32" fmla="+- 0 3918 3880"/>
                  <a:gd name="T33" fmla="*/ T32 w 49"/>
                  <a:gd name="T34" fmla="+- 0 1516 1516"/>
                  <a:gd name="T35" fmla="*/ 1516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61"/>
            <p:cNvGrpSpPr>
              <a:grpSpLocks/>
            </p:cNvGrpSpPr>
            <p:nvPr/>
          </p:nvGrpSpPr>
          <p:grpSpPr bwMode="auto">
            <a:xfrm>
              <a:off x="3880" y="1516"/>
              <a:ext cx="49" cy="50"/>
              <a:chOff x="3880" y="1516"/>
              <a:chExt cx="49" cy="50"/>
            </a:xfrm>
          </p:grpSpPr>
          <p:sp>
            <p:nvSpPr>
              <p:cNvPr id="56" name="Freeform 62"/>
              <p:cNvSpPr>
                <a:spLocks/>
              </p:cNvSpPr>
              <p:nvPr/>
            </p:nvSpPr>
            <p:spPr bwMode="auto">
              <a:xfrm>
                <a:off x="3880" y="1516"/>
                <a:ext cx="49" cy="50"/>
              </a:xfrm>
              <a:custGeom>
                <a:avLst/>
                <a:gdLst>
                  <a:gd name="T0" fmla="+- 0 3905 3880"/>
                  <a:gd name="T1" fmla="*/ T0 w 49"/>
                  <a:gd name="T2" fmla="+- 0 1565 1516"/>
                  <a:gd name="T3" fmla="*/ 1565 h 50"/>
                  <a:gd name="T4" fmla="+- 0 3918 3880"/>
                  <a:gd name="T5" fmla="*/ T4 w 49"/>
                  <a:gd name="T6" fmla="+- 0 1565 1516"/>
                  <a:gd name="T7" fmla="*/ 1565 h 50"/>
                  <a:gd name="T8" fmla="+- 0 3929 3880"/>
                  <a:gd name="T9" fmla="*/ T8 w 49"/>
                  <a:gd name="T10" fmla="+- 0 1554 1516"/>
                  <a:gd name="T11" fmla="*/ 1554 h 50"/>
                  <a:gd name="T12" fmla="+- 0 3929 3880"/>
                  <a:gd name="T13" fmla="*/ T12 w 49"/>
                  <a:gd name="T14" fmla="+- 0 1541 1516"/>
                  <a:gd name="T15" fmla="*/ 1541 h 50"/>
                  <a:gd name="T16" fmla="+- 0 3929 3880"/>
                  <a:gd name="T17" fmla="*/ T16 w 49"/>
                  <a:gd name="T18" fmla="+- 0 1527 1516"/>
                  <a:gd name="T19" fmla="*/ 1527 h 50"/>
                  <a:gd name="T20" fmla="+- 0 3918 3880"/>
                  <a:gd name="T21" fmla="*/ T20 w 49"/>
                  <a:gd name="T22" fmla="+- 0 1516 1516"/>
                  <a:gd name="T23" fmla="*/ 1516 h 50"/>
                  <a:gd name="T24" fmla="+- 0 3905 3880"/>
                  <a:gd name="T25" fmla="*/ T24 w 49"/>
                  <a:gd name="T26" fmla="+- 0 1516 1516"/>
                  <a:gd name="T27" fmla="*/ 1516 h 50"/>
                  <a:gd name="T28" fmla="+- 0 3891 3880"/>
                  <a:gd name="T29" fmla="*/ T28 w 49"/>
                  <a:gd name="T30" fmla="+- 0 1516 1516"/>
                  <a:gd name="T31" fmla="*/ 1516 h 50"/>
                  <a:gd name="T32" fmla="+- 0 3880 3880"/>
                  <a:gd name="T33" fmla="*/ T32 w 49"/>
                  <a:gd name="T34" fmla="+- 0 1527 1516"/>
                  <a:gd name="T35" fmla="*/ 1527 h 50"/>
                  <a:gd name="T36" fmla="+- 0 3880 3880"/>
                  <a:gd name="T37" fmla="*/ T36 w 49"/>
                  <a:gd name="T38" fmla="+- 0 1541 1516"/>
                  <a:gd name="T39" fmla="*/ 1541 h 50"/>
                  <a:gd name="T40" fmla="+- 0 3880 3880"/>
                  <a:gd name="T41" fmla="*/ T40 w 49"/>
                  <a:gd name="T42" fmla="+- 0 1554 1516"/>
                  <a:gd name="T43" fmla="*/ 1554 h 50"/>
                  <a:gd name="T44" fmla="+- 0 3891 3880"/>
                  <a:gd name="T45" fmla="*/ T44 w 49"/>
                  <a:gd name="T46" fmla="+- 0 1565 1516"/>
                  <a:gd name="T47" fmla="*/ 1565 h 50"/>
                  <a:gd name="T48" fmla="+- 0 3905 3880"/>
                  <a:gd name="T49" fmla="*/ T48 w 49"/>
                  <a:gd name="T50" fmla="+- 0 1565 1516"/>
                  <a:gd name="T51" fmla="*/ 156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8" y="49"/>
                    </a:lnTo>
                    <a:lnTo>
                      <a:pt x="49" y="38"/>
                    </a:lnTo>
                    <a:lnTo>
                      <a:pt x="49" y="25"/>
                    </a:lnTo>
                    <a:lnTo>
                      <a:pt x="49" y="11"/>
                    </a:lnTo>
                    <a:lnTo>
                      <a:pt x="38" y="0"/>
                    </a:lnTo>
                    <a:lnTo>
                      <a:pt x="25" y="0"/>
                    </a:lnTo>
                    <a:lnTo>
                      <a:pt x="11" y="0"/>
                    </a:lnTo>
                    <a:lnTo>
                      <a:pt x="0" y="11"/>
                    </a:lnTo>
                    <a:lnTo>
                      <a:pt x="0" y="25"/>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6" name="Group 63"/>
            <p:cNvGrpSpPr>
              <a:grpSpLocks/>
            </p:cNvGrpSpPr>
            <p:nvPr/>
          </p:nvGrpSpPr>
          <p:grpSpPr bwMode="auto">
            <a:xfrm>
              <a:off x="3951" y="1508"/>
              <a:ext cx="96" cy="60"/>
              <a:chOff x="3951" y="1508"/>
              <a:chExt cx="96" cy="60"/>
            </a:xfrm>
          </p:grpSpPr>
          <p:sp>
            <p:nvSpPr>
              <p:cNvPr id="55" name="Freeform 64"/>
              <p:cNvSpPr>
                <a:spLocks/>
              </p:cNvSpPr>
              <p:nvPr/>
            </p:nvSpPr>
            <p:spPr bwMode="auto">
              <a:xfrm>
                <a:off x="3951" y="1508"/>
                <a:ext cx="96" cy="60"/>
              </a:xfrm>
              <a:custGeom>
                <a:avLst/>
                <a:gdLst>
                  <a:gd name="T0" fmla="+- 0 4046 3951"/>
                  <a:gd name="T1" fmla="*/ T0 w 96"/>
                  <a:gd name="T2" fmla="+- 0 1508 1508"/>
                  <a:gd name="T3" fmla="*/ 1508 h 60"/>
                  <a:gd name="T4" fmla="+- 0 3988 3951"/>
                  <a:gd name="T5" fmla="*/ T4 w 96"/>
                  <a:gd name="T6" fmla="+- 0 1529 1508"/>
                  <a:gd name="T7" fmla="*/ 1529 h 60"/>
                  <a:gd name="T8" fmla="+- 0 3951 3951"/>
                  <a:gd name="T9" fmla="*/ T8 w 96"/>
                  <a:gd name="T10" fmla="+- 0 1539 1508"/>
                  <a:gd name="T11" fmla="*/ 1539 h 60"/>
                  <a:gd name="T12" fmla="+- 0 3970 3951"/>
                  <a:gd name="T13" fmla="*/ T12 w 96"/>
                  <a:gd name="T14" fmla="+- 0 1543 1508"/>
                  <a:gd name="T15" fmla="*/ 1543 h 60"/>
                  <a:gd name="T16" fmla="+- 0 3991 3951"/>
                  <a:gd name="T17" fmla="*/ T16 w 96"/>
                  <a:gd name="T18" fmla="+- 0 1548 1508"/>
                  <a:gd name="T19" fmla="*/ 1548 h 60"/>
                  <a:gd name="T20" fmla="+- 0 4011 3951"/>
                  <a:gd name="T21" fmla="*/ T20 w 96"/>
                  <a:gd name="T22" fmla="+- 0 1554 1508"/>
                  <a:gd name="T23" fmla="*/ 1554 h 60"/>
                  <a:gd name="T24" fmla="+- 0 4030 3951"/>
                  <a:gd name="T25" fmla="*/ T24 w 96"/>
                  <a:gd name="T26" fmla="+- 0 1561 1508"/>
                  <a:gd name="T27" fmla="*/ 1561 h 60"/>
                  <a:gd name="T28" fmla="+- 0 4047 3951"/>
                  <a:gd name="T29" fmla="*/ T28 w 96"/>
                  <a:gd name="T30" fmla="+- 0 1568 1508"/>
                  <a:gd name="T31" fmla="*/ 1568 h 60"/>
                  <a:gd name="T32" fmla="+- 0 4042 3951"/>
                  <a:gd name="T33" fmla="*/ T32 w 96"/>
                  <a:gd name="T34" fmla="+- 0 1561 1508"/>
                  <a:gd name="T35" fmla="*/ 1561 h 60"/>
                  <a:gd name="T36" fmla="+- 0 4038 3951"/>
                  <a:gd name="T37" fmla="*/ T36 w 96"/>
                  <a:gd name="T38" fmla="+- 0 1548 1508"/>
                  <a:gd name="T39" fmla="*/ 1548 h 60"/>
                  <a:gd name="T40" fmla="+- 0 4039 3951"/>
                  <a:gd name="T41" fmla="*/ T40 w 96"/>
                  <a:gd name="T42" fmla="+- 0 1539 1508"/>
                  <a:gd name="T43" fmla="*/ 1539 h 60"/>
                  <a:gd name="T44" fmla="+- 0 4039 3951"/>
                  <a:gd name="T45" fmla="*/ T44 w 96"/>
                  <a:gd name="T46" fmla="+- 0 1534 1508"/>
                  <a:gd name="T47" fmla="*/ 1534 h 60"/>
                  <a:gd name="T48" fmla="+- 0 4038 3951"/>
                  <a:gd name="T49" fmla="*/ T48 w 96"/>
                  <a:gd name="T50" fmla="+- 0 1518 1508"/>
                  <a:gd name="T51" fmla="*/ 1518 h 60"/>
                  <a:gd name="T52" fmla="+- 0 4046 3951"/>
                  <a:gd name="T53" fmla="*/ T52 w 96"/>
                  <a:gd name="T54" fmla="+- 0 1508 1508"/>
                  <a:gd name="T55" fmla="*/ 1508 h 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96" h="60">
                    <a:moveTo>
                      <a:pt x="95" y="0"/>
                    </a:moveTo>
                    <a:lnTo>
                      <a:pt x="37" y="21"/>
                    </a:lnTo>
                    <a:lnTo>
                      <a:pt x="0" y="31"/>
                    </a:lnTo>
                    <a:lnTo>
                      <a:pt x="19" y="35"/>
                    </a:lnTo>
                    <a:lnTo>
                      <a:pt x="40" y="40"/>
                    </a:lnTo>
                    <a:lnTo>
                      <a:pt x="60" y="46"/>
                    </a:lnTo>
                    <a:lnTo>
                      <a:pt x="79" y="53"/>
                    </a:lnTo>
                    <a:lnTo>
                      <a:pt x="96" y="60"/>
                    </a:lnTo>
                    <a:lnTo>
                      <a:pt x="91" y="53"/>
                    </a:lnTo>
                    <a:lnTo>
                      <a:pt x="87" y="40"/>
                    </a:lnTo>
                    <a:lnTo>
                      <a:pt x="88" y="31"/>
                    </a:lnTo>
                    <a:lnTo>
                      <a:pt x="88" y="26"/>
                    </a:lnTo>
                    <a:lnTo>
                      <a:pt x="87" y="10"/>
                    </a:lnTo>
                    <a:lnTo>
                      <a:pt x="95"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7" name="Group 65"/>
            <p:cNvGrpSpPr>
              <a:grpSpLocks/>
            </p:cNvGrpSpPr>
            <p:nvPr/>
          </p:nvGrpSpPr>
          <p:grpSpPr bwMode="auto">
            <a:xfrm>
              <a:off x="3951" y="1508"/>
              <a:ext cx="96" cy="60"/>
              <a:chOff x="3951" y="1508"/>
              <a:chExt cx="96" cy="60"/>
            </a:xfrm>
          </p:grpSpPr>
          <p:sp>
            <p:nvSpPr>
              <p:cNvPr id="54" name="Freeform 66"/>
              <p:cNvSpPr>
                <a:spLocks/>
              </p:cNvSpPr>
              <p:nvPr/>
            </p:nvSpPr>
            <p:spPr bwMode="auto">
              <a:xfrm>
                <a:off x="3951" y="1508"/>
                <a:ext cx="96" cy="60"/>
              </a:xfrm>
              <a:custGeom>
                <a:avLst/>
                <a:gdLst>
                  <a:gd name="T0" fmla="+- 0 4039 3951"/>
                  <a:gd name="T1" fmla="*/ T0 w 96"/>
                  <a:gd name="T2" fmla="+- 0 1538 1508"/>
                  <a:gd name="T3" fmla="*/ 1538 h 60"/>
                  <a:gd name="T4" fmla="+- 0 4038 3951"/>
                  <a:gd name="T5" fmla="*/ T4 w 96"/>
                  <a:gd name="T6" fmla="+- 0 1548 1508"/>
                  <a:gd name="T7" fmla="*/ 1548 h 60"/>
                  <a:gd name="T8" fmla="+- 0 4042 3951"/>
                  <a:gd name="T9" fmla="*/ T8 w 96"/>
                  <a:gd name="T10" fmla="+- 0 1561 1508"/>
                  <a:gd name="T11" fmla="*/ 1561 h 60"/>
                  <a:gd name="T12" fmla="+- 0 4047 3951"/>
                  <a:gd name="T13" fmla="*/ T12 w 96"/>
                  <a:gd name="T14" fmla="+- 0 1568 1508"/>
                  <a:gd name="T15" fmla="*/ 1568 h 60"/>
                  <a:gd name="T16" fmla="+- 0 4030 3951"/>
                  <a:gd name="T17" fmla="*/ T16 w 96"/>
                  <a:gd name="T18" fmla="+- 0 1561 1508"/>
                  <a:gd name="T19" fmla="*/ 1561 h 60"/>
                  <a:gd name="T20" fmla="+- 0 4011 3951"/>
                  <a:gd name="T21" fmla="*/ T20 w 96"/>
                  <a:gd name="T22" fmla="+- 0 1554 1508"/>
                  <a:gd name="T23" fmla="*/ 1554 h 60"/>
                  <a:gd name="T24" fmla="+- 0 3990 3951"/>
                  <a:gd name="T25" fmla="*/ T24 w 96"/>
                  <a:gd name="T26" fmla="+- 0 1548 1508"/>
                  <a:gd name="T27" fmla="*/ 1548 h 60"/>
                  <a:gd name="T28" fmla="+- 0 3970 3951"/>
                  <a:gd name="T29" fmla="*/ T28 w 96"/>
                  <a:gd name="T30" fmla="+- 0 1543 1508"/>
                  <a:gd name="T31" fmla="*/ 1543 h 60"/>
                  <a:gd name="T32" fmla="+- 0 3951 3951"/>
                  <a:gd name="T33" fmla="*/ T32 w 96"/>
                  <a:gd name="T34" fmla="+- 0 1539 1508"/>
                  <a:gd name="T35" fmla="*/ 1539 h 60"/>
                  <a:gd name="T36" fmla="+- 0 3968 3951"/>
                  <a:gd name="T37" fmla="*/ T36 w 96"/>
                  <a:gd name="T38" fmla="+- 0 1534 1508"/>
                  <a:gd name="T39" fmla="*/ 1534 h 60"/>
                  <a:gd name="T40" fmla="+- 0 3988 3951"/>
                  <a:gd name="T41" fmla="*/ T40 w 96"/>
                  <a:gd name="T42" fmla="+- 0 1529 1508"/>
                  <a:gd name="T43" fmla="*/ 1529 h 60"/>
                  <a:gd name="T44" fmla="+- 0 4009 3951"/>
                  <a:gd name="T45" fmla="*/ T44 w 96"/>
                  <a:gd name="T46" fmla="+- 0 1522 1508"/>
                  <a:gd name="T47" fmla="*/ 1522 h 60"/>
                  <a:gd name="T48" fmla="+- 0 4029 3951"/>
                  <a:gd name="T49" fmla="*/ T48 w 96"/>
                  <a:gd name="T50" fmla="+- 0 1515 1508"/>
                  <a:gd name="T51" fmla="*/ 1515 h 60"/>
                  <a:gd name="T52" fmla="+- 0 4046 3951"/>
                  <a:gd name="T53" fmla="*/ T52 w 96"/>
                  <a:gd name="T54" fmla="+- 0 1508 1508"/>
                  <a:gd name="T55" fmla="*/ 1508 h 60"/>
                  <a:gd name="T56" fmla="+- 0 4038 3951"/>
                  <a:gd name="T57" fmla="*/ T56 w 96"/>
                  <a:gd name="T58" fmla="+- 0 1518 1508"/>
                  <a:gd name="T59" fmla="*/ 1518 h 60"/>
                  <a:gd name="T60" fmla="+- 0 4039 3951"/>
                  <a:gd name="T61" fmla="*/ T60 w 96"/>
                  <a:gd name="T62" fmla="+- 0 1538 1508"/>
                  <a:gd name="T63" fmla="*/ 1538 h 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6" h="60">
                    <a:moveTo>
                      <a:pt x="88" y="30"/>
                    </a:moveTo>
                    <a:lnTo>
                      <a:pt x="87" y="40"/>
                    </a:lnTo>
                    <a:lnTo>
                      <a:pt x="91" y="53"/>
                    </a:lnTo>
                    <a:lnTo>
                      <a:pt x="96" y="60"/>
                    </a:lnTo>
                    <a:lnTo>
                      <a:pt x="79" y="53"/>
                    </a:lnTo>
                    <a:lnTo>
                      <a:pt x="60" y="46"/>
                    </a:lnTo>
                    <a:lnTo>
                      <a:pt x="39" y="40"/>
                    </a:lnTo>
                    <a:lnTo>
                      <a:pt x="19" y="35"/>
                    </a:lnTo>
                    <a:lnTo>
                      <a:pt x="0" y="31"/>
                    </a:lnTo>
                    <a:lnTo>
                      <a:pt x="17" y="26"/>
                    </a:lnTo>
                    <a:lnTo>
                      <a:pt x="37" y="21"/>
                    </a:lnTo>
                    <a:lnTo>
                      <a:pt x="58" y="14"/>
                    </a:lnTo>
                    <a:lnTo>
                      <a:pt x="78" y="7"/>
                    </a:lnTo>
                    <a:lnTo>
                      <a:pt x="95" y="0"/>
                    </a:lnTo>
                    <a:lnTo>
                      <a:pt x="87" y="10"/>
                    </a:lnTo>
                    <a:lnTo>
                      <a:pt x="88" y="30"/>
                    </a:lnTo>
                    <a:close/>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8" name="Group 67"/>
            <p:cNvGrpSpPr>
              <a:grpSpLocks/>
            </p:cNvGrpSpPr>
            <p:nvPr/>
          </p:nvGrpSpPr>
          <p:grpSpPr bwMode="auto">
            <a:xfrm>
              <a:off x="3067" y="598"/>
              <a:ext cx="350" cy="345"/>
              <a:chOff x="3067" y="598"/>
              <a:chExt cx="350" cy="345"/>
            </a:xfrm>
          </p:grpSpPr>
          <p:sp>
            <p:nvSpPr>
              <p:cNvPr id="53" name="Freeform 68"/>
              <p:cNvSpPr>
                <a:spLocks/>
              </p:cNvSpPr>
              <p:nvPr/>
            </p:nvSpPr>
            <p:spPr bwMode="auto">
              <a:xfrm>
                <a:off x="3067" y="598"/>
                <a:ext cx="350" cy="345"/>
              </a:xfrm>
              <a:custGeom>
                <a:avLst/>
                <a:gdLst>
                  <a:gd name="T0" fmla="+- 0 3417 3067"/>
                  <a:gd name="T1" fmla="*/ T0 w 350"/>
                  <a:gd name="T2" fmla="+- 0 598 598"/>
                  <a:gd name="T3" fmla="*/ 598 h 345"/>
                  <a:gd name="T4" fmla="+- 0 3067 3067"/>
                  <a:gd name="T5" fmla="*/ T4 w 350"/>
                  <a:gd name="T6" fmla="+- 0 943 598"/>
                  <a:gd name="T7" fmla="*/ 943 h 345"/>
                </a:gdLst>
                <a:ahLst/>
                <a:cxnLst>
                  <a:cxn ang="0">
                    <a:pos x="T1" y="T3"/>
                  </a:cxn>
                  <a:cxn ang="0">
                    <a:pos x="T5" y="T7"/>
                  </a:cxn>
                </a:cxnLst>
                <a:rect l="0" t="0" r="r" b="b"/>
                <a:pathLst>
                  <a:path w="350" h="345">
                    <a:moveTo>
                      <a:pt x="350" y="0"/>
                    </a:moveTo>
                    <a:lnTo>
                      <a:pt x="0" y="345"/>
                    </a:lnTo>
                  </a:path>
                </a:pathLst>
              </a:custGeom>
              <a:noFill/>
              <a:ln w="4445">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9" name="Group 69"/>
            <p:cNvGrpSpPr>
              <a:grpSpLocks/>
            </p:cNvGrpSpPr>
            <p:nvPr/>
          </p:nvGrpSpPr>
          <p:grpSpPr bwMode="auto">
            <a:xfrm>
              <a:off x="3052" y="1423"/>
              <a:ext cx="290" cy="290"/>
              <a:chOff x="3052" y="1423"/>
              <a:chExt cx="290" cy="290"/>
            </a:xfrm>
          </p:grpSpPr>
          <p:sp>
            <p:nvSpPr>
              <p:cNvPr id="52" name="Freeform 70"/>
              <p:cNvSpPr>
                <a:spLocks/>
              </p:cNvSpPr>
              <p:nvPr/>
            </p:nvSpPr>
            <p:spPr bwMode="auto">
              <a:xfrm>
                <a:off x="3052" y="1423"/>
                <a:ext cx="290" cy="290"/>
              </a:xfrm>
              <a:custGeom>
                <a:avLst/>
                <a:gdLst>
                  <a:gd name="T0" fmla="+- 0 3342 3052"/>
                  <a:gd name="T1" fmla="*/ T0 w 290"/>
                  <a:gd name="T2" fmla="+- 0 1423 1423"/>
                  <a:gd name="T3" fmla="*/ 1423 h 290"/>
                  <a:gd name="T4" fmla="+- 0 3052 3052"/>
                  <a:gd name="T5" fmla="*/ T4 w 290"/>
                  <a:gd name="T6" fmla="+- 0 1713 1423"/>
                  <a:gd name="T7" fmla="*/ 1713 h 290"/>
                </a:gdLst>
                <a:ahLst/>
                <a:cxnLst>
                  <a:cxn ang="0">
                    <a:pos x="T1" y="T3"/>
                  </a:cxn>
                  <a:cxn ang="0">
                    <a:pos x="T5" y="T7"/>
                  </a:cxn>
                </a:cxnLst>
                <a:rect l="0" t="0" r="r" b="b"/>
                <a:pathLst>
                  <a:path w="290" h="290">
                    <a:moveTo>
                      <a:pt x="290" y="0"/>
                    </a:moveTo>
                    <a:lnTo>
                      <a:pt x="0" y="290"/>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0" name="Group 71"/>
            <p:cNvGrpSpPr>
              <a:grpSpLocks/>
            </p:cNvGrpSpPr>
            <p:nvPr/>
          </p:nvGrpSpPr>
          <p:grpSpPr bwMode="auto">
            <a:xfrm>
              <a:off x="2156" y="767"/>
              <a:ext cx="88" cy="88"/>
              <a:chOff x="2156" y="767"/>
              <a:chExt cx="88" cy="88"/>
            </a:xfrm>
          </p:grpSpPr>
          <p:sp>
            <p:nvSpPr>
              <p:cNvPr id="51" name="Freeform 72"/>
              <p:cNvSpPr>
                <a:spLocks/>
              </p:cNvSpPr>
              <p:nvPr/>
            </p:nvSpPr>
            <p:spPr bwMode="auto">
              <a:xfrm>
                <a:off x="2156" y="767"/>
                <a:ext cx="88" cy="88"/>
              </a:xfrm>
              <a:custGeom>
                <a:avLst/>
                <a:gdLst>
                  <a:gd name="T0" fmla="+- 0 2200 2156"/>
                  <a:gd name="T1" fmla="*/ T0 w 88"/>
                  <a:gd name="T2" fmla="+- 0 767 767"/>
                  <a:gd name="T3" fmla="*/ 767 h 88"/>
                  <a:gd name="T4" fmla="+- 0 2179 2156"/>
                  <a:gd name="T5" fmla="*/ T4 w 88"/>
                  <a:gd name="T6" fmla="+- 0 772 767"/>
                  <a:gd name="T7" fmla="*/ 772 h 88"/>
                  <a:gd name="T8" fmla="+- 0 2163 2156"/>
                  <a:gd name="T9" fmla="*/ T8 w 88"/>
                  <a:gd name="T10" fmla="+- 0 787 767"/>
                  <a:gd name="T11" fmla="*/ 787 h 88"/>
                  <a:gd name="T12" fmla="+- 0 2156 2156"/>
                  <a:gd name="T13" fmla="*/ T12 w 88"/>
                  <a:gd name="T14" fmla="+- 0 808 767"/>
                  <a:gd name="T15" fmla="*/ 808 h 88"/>
                  <a:gd name="T16" fmla="+- 0 2161 2156"/>
                  <a:gd name="T17" fmla="*/ T16 w 88"/>
                  <a:gd name="T18" fmla="+- 0 831 767"/>
                  <a:gd name="T19" fmla="*/ 831 h 88"/>
                  <a:gd name="T20" fmla="+- 0 2175 2156"/>
                  <a:gd name="T21" fmla="*/ T20 w 88"/>
                  <a:gd name="T22" fmla="+- 0 847 767"/>
                  <a:gd name="T23" fmla="*/ 847 h 88"/>
                  <a:gd name="T24" fmla="+- 0 2195 2156"/>
                  <a:gd name="T25" fmla="*/ T24 w 88"/>
                  <a:gd name="T26" fmla="+- 0 855 767"/>
                  <a:gd name="T27" fmla="*/ 855 h 88"/>
                  <a:gd name="T28" fmla="+- 0 2219 2156"/>
                  <a:gd name="T29" fmla="*/ T28 w 88"/>
                  <a:gd name="T30" fmla="+- 0 850 767"/>
                  <a:gd name="T31" fmla="*/ 850 h 88"/>
                  <a:gd name="T32" fmla="+- 0 2236 2156"/>
                  <a:gd name="T33" fmla="*/ T32 w 88"/>
                  <a:gd name="T34" fmla="+- 0 837 767"/>
                  <a:gd name="T35" fmla="*/ 837 h 88"/>
                  <a:gd name="T36" fmla="+- 0 2244 2156"/>
                  <a:gd name="T37" fmla="*/ T36 w 88"/>
                  <a:gd name="T38" fmla="+- 0 818 767"/>
                  <a:gd name="T39" fmla="*/ 818 h 88"/>
                  <a:gd name="T40" fmla="+- 0 2240 2156"/>
                  <a:gd name="T41" fmla="*/ T40 w 88"/>
                  <a:gd name="T42" fmla="+- 0 793 767"/>
                  <a:gd name="T43" fmla="*/ 793 h 88"/>
                  <a:gd name="T44" fmla="+- 0 2227 2156"/>
                  <a:gd name="T45" fmla="*/ T44 w 88"/>
                  <a:gd name="T46" fmla="+- 0 776 767"/>
                  <a:gd name="T47" fmla="*/ 776 h 88"/>
                  <a:gd name="T48" fmla="+- 0 2209 2156"/>
                  <a:gd name="T49" fmla="*/ T48 w 88"/>
                  <a:gd name="T50" fmla="+- 0 768 767"/>
                  <a:gd name="T51" fmla="*/ 768 h 88"/>
                  <a:gd name="T52" fmla="+- 0 2200 2156"/>
                  <a:gd name="T53" fmla="*/ T52 w 88"/>
                  <a:gd name="T54" fmla="+- 0 767 767"/>
                  <a:gd name="T55" fmla="*/ 767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4" y="26"/>
                    </a:lnTo>
                    <a:lnTo>
                      <a:pt x="71" y="9"/>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1" name="Group 73"/>
            <p:cNvGrpSpPr>
              <a:grpSpLocks/>
            </p:cNvGrpSpPr>
            <p:nvPr/>
          </p:nvGrpSpPr>
          <p:grpSpPr bwMode="auto">
            <a:xfrm>
              <a:off x="2176" y="786"/>
              <a:ext cx="49" cy="50"/>
              <a:chOff x="2176" y="786"/>
              <a:chExt cx="49" cy="50"/>
            </a:xfrm>
          </p:grpSpPr>
          <p:sp>
            <p:nvSpPr>
              <p:cNvPr id="50" name="Freeform 74"/>
              <p:cNvSpPr>
                <a:spLocks/>
              </p:cNvSpPr>
              <p:nvPr/>
            </p:nvSpPr>
            <p:spPr bwMode="auto">
              <a:xfrm>
                <a:off x="2176" y="786"/>
                <a:ext cx="49" cy="50"/>
              </a:xfrm>
              <a:custGeom>
                <a:avLst/>
                <a:gdLst>
                  <a:gd name="T0" fmla="+- 0 2214 2176"/>
                  <a:gd name="T1" fmla="*/ T0 w 49"/>
                  <a:gd name="T2" fmla="+- 0 786 786"/>
                  <a:gd name="T3" fmla="*/ 786 h 50"/>
                  <a:gd name="T4" fmla="+- 0 2187 2176"/>
                  <a:gd name="T5" fmla="*/ T4 w 49"/>
                  <a:gd name="T6" fmla="+- 0 786 786"/>
                  <a:gd name="T7" fmla="*/ 786 h 50"/>
                  <a:gd name="T8" fmla="+- 0 2176 2176"/>
                  <a:gd name="T9" fmla="*/ T8 w 49"/>
                  <a:gd name="T10" fmla="+- 0 797 786"/>
                  <a:gd name="T11" fmla="*/ 797 h 50"/>
                  <a:gd name="T12" fmla="+- 0 2176 2176"/>
                  <a:gd name="T13" fmla="*/ T12 w 49"/>
                  <a:gd name="T14" fmla="+- 0 825 786"/>
                  <a:gd name="T15" fmla="*/ 825 h 50"/>
                  <a:gd name="T16" fmla="+- 0 2187 2176"/>
                  <a:gd name="T17" fmla="*/ T16 w 49"/>
                  <a:gd name="T18" fmla="+- 0 836 786"/>
                  <a:gd name="T19" fmla="*/ 836 h 50"/>
                  <a:gd name="T20" fmla="+- 0 2214 2176"/>
                  <a:gd name="T21" fmla="*/ T20 w 49"/>
                  <a:gd name="T22" fmla="+- 0 836 786"/>
                  <a:gd name="T23" fmla="*/ 836 h 50"/>
                  <a:gd name="T24" fmla="+- 0 2225 2176"/>
                  <a:gd name="T25" fmla="*/ T24 w 49"/>
                  <a:gd name="T26" fmla="+- 0 825 786"/>
                  <a:gd name="T27" fmla="*/ 825 h 50"/>
                  <a:gd name="T28" fmla="+- 0 2225 2176"/>
                  <a:gd name="T29" fmla="*/ T28 w 49"/>
                  <a:gd name="T30" fmla="+- 0 797 786"/>
                  <a:gd name="T31" fmla="*/ 797 h 50"/>
                  <a:gd name="T32" fmla="+- 0 2214 2176"/>
                  <a:gd name="T33" fmla="*/ T32 w 49"/>
                  <a:gd name="T34" fmla="+- 0 786 786"/>
                  <a:gd name="T35" fmla="*/ 786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2" name="Group 75"/>
            <p:cNvGrpSpPr>
              <a:grpSpLocks/>
            </p:cNvGrpSpPr>
            <p:nvPr/>
          </p:nvGrpSpPr>
          <p:grpSpPr bwMode="auto">
            <a:xfrm>
              <a:off x="2176" y="786"/>
              <a:ext cx="49" cy="50"/>
              <a:chOff x="2176" y="786"/>
              <a:chExt cx="49" cy="50"/>
            </a:xfrm>
          </p:grpSpPr>
          <p:sp>
            <p:nvSpPr>
              <p:cNvPr id="49" name="Freeform 76"/>
              <p:cNvSpPr>
                <a:spLocks/>
              </p:cNvSpPr>
              <p:nvPr/>
            </p:nvSpPr>
            <p:spPr bwMode="auto">
              <a:xfrm>
                <a:off x="2176" y="786"/>
                <a:ext cx="49" cy="50"/>
              </a:xfrm>
              <a:custGeom>
                <a:avLst/>
                <a:gdLst>
                  <a:gd name="T0" fmla="+- 0 2200 2176"/>
                  <a:gd name="T1" fmla="*/ T0 w 49"/>
                  <a:gd name="T2" fmla="+- 0 836 786"/>
                  <a:gd name="T3" fmla="*/ 836 h 50"/>
                  <a:gd name="T4" fmla="+- 0 2214 2176"/>
                  <a:gd name="T5" fmla="*/ T4 w 49"/>
                  <a:gd name="T6" fmla="+- 0 836 786"/>
                  <a:gd name="T7" fmla="*/ 836 h 50"/>
                  <a:gd name="T8" fmla="+- 0 2225 2176"/>
                  <a:gd name="T9" fmla="*/ T8 w 49"/>
                  <a:gd name="T10" fmla="+- 0 825 786"/>
                  <a:gd name="T11" fmla="*/ 825 h 50"/>
                  <a:gd name="T12" fmla="+- 0 2225 2176"/>
                  <a:gd name="T13" fmla="*/ T12 w 49"/>
                  <a:gd name="T14" fmla="+- 0 811 786"/>
                  <a:gd name="T15" fmla="*/ 811 h 50"/>
                  <a:gd name="T16" fmla="+- 0 2225 2176"/>
                  <a:gd name="T17" fmla="*/ T16 w 49"/>
                  <a:gd name="T18" fmla="+- 0 797 786"/>
                  <a:gd name="T19" fmla="*/ 797 h 50"/>
                  <a:gd name="T20" fmla="+- 0 2214 2176"/>
                  <a:gd name="T21" fmla="*/ T20 w 49"/>
                  <a:gd name="T22" fmla="+- 0 786 786"/>
                  <a:gd name="T23" fmla="*/ 786 h 50"/>
                  <a:gd name="T24" fmla="+- 0 2200 2176"/>
                  <a:gd name="T25" fmla="*/ T24 w 49"/>
                  <a:gd name="T26" fmla="+- 0 786 786"/>
                  <a:gd name="T27" fmla="*/ 786 h 50"/>
                  <a:gd name="T28" fmla="+- 0 2187 2176"/>
                  <a:gd name="T29" fmla="*/ T28 w 49"/>
                  <a:gd name="T30" fmla="+- 0 786 786"/>
                  <a:gd name="T31" fmla="*/ 786 h 50"/>
                  <a:gd name="T32" fmla="+- 0 2176 2176"/>
                  <a:gd name="T33" fmla="*/ T32 w 49"/>
                  <a:gd name="T34" fmla="+- 0 797 786"/>
                  <a:gd name="T35" fmla="*/ 797 h 50"/>
                  <a:gd name="T36" fmla="+- 0 2176 2176"/>
                  <a:gd name="T37" fmla="*/ T36 w 49"/>
                  <a:gd name="T38" fmla="+- 0 811 786"/>
                  <a:gd name="T39" fmla="*/ 811 h 50"/>
                  <a:gd name="T40" fmla="+- 0 2176 2176"/>
                  <a:gd name="T41" fmla="*/ T40 w 49"/>
                  <a:gd name="T42" fmla="+- 0 825 786"/>
                  <a:gd name="T43" fmla="*/ 825 h 50"/>
                  <a:gd name="T44" fmla="+- 0 2187 2176"/>
                  <a:gd name="T45" fmla="*/ T44 w 49"/>
                  <a:gd name="T46" fmla="+- 0 836 786"/>
                  <a:gd name="T47" fmla="*/ 836 h 50"/>
                  <a:gd name="T48" fmla="+- 0 2200 2176"/>
                  <a:gd name="T49" fmla="*/ T48 w 49"/>
                  <a:gd name="T50" fmla="+- 0 836 786"/>
                  <a:gd name="T51" fmla="*/ 836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4" y="50"/>
                    </a:moveTo>
                    <a:lnTo>
                      <a:pt x="38" y="50"/>
                    </a:lnTo>
                    <a:lnTo>
                      <a:pt x="49" y="39"/>
                    </a:lnTo>
                    <a:lnTo>
                      <a:pt x="49" y="25"/>
                    </a:lnTo>
                    <a:lnTo>
                      <a:pt x="49" y="11"/>
                    </a:lnTo>
                    <a:lnTo>
                      <a:pt x="38" y="0"/>
                    </a:lnTo>
                    <a:lnTo>
                      <a:pt x="24" y="0"/>
                    </a:lnTo>
                    <a:lnTo>
                      <a:pt x="11" y="0"/>
                    </a:lnTo>
                    <a:lnTo>
                      <a:pt x="0" y="11"/>
                    </a:lnTo>
                    <a:lnTo>
                      <a:pt x="0" y="25"/>
                    </a:lnTo>
                    <a:lnTo>
                      <a:pt x="0" y="39"/>
                    </a:lnTo>
                    <a:lnTo>
                      <a:pt x="11" y="50"/>
                    </a:lnTo>
                    <a:lnTo>
                      <a:pt x="24"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3" name="Group 77"/>
            <p:cNvGrpSpPr>
              <a:grpSpLocks/>
            </p:cNvGrpSpPr>
            <p:nvPr/>
          </p:nvGrpSpPr>
          <p:grpSpPr bwMode="auto">
            <a:xfrm>
              <a:off x="2156" y="327"/>
              <a:ext cx="88" cy="88"/>
              <a:chOff x="2156" y="327"/>
              <a:chExt cx="88" cy="88"/>
            </a:xfrm>
          </p:grpSpPr>
          <p:sp>
            <p:nvSpPr>
              <p:cNvPr id="48" name="Freeform 78"/>
              <p:cNvSpPr>
                <a:spLocks/>
              </p:cNvSpPr>
              <p:nvPr/>
            </p:nvSpPr>
            <p:spPr bwMode="auto">
              <a:xfrm>
                <a:off x="2156" y="327"/>
                <a:ext cx="88" cy="88"/>
              </a:xfrm>
              <a:custGeom>
                <a:avLst/>
                <a:gdLst>
                  <a:gd name="T0" fmla="+- 0 2200 2156"/>
                  <a:gd name="T1" fmla="*/ T0 w 88"/>
                  <a:gd name="T2" fmla="+- 0 327 327"/>
                  <a:gd name="T3" fmla="*/ 327 h 88"/>
                  <a:gd name="T4" fmla="+- 0 2179 2156"/>
                  <a:gd name="T5" fmla="*/ T4 w 88"/>
                  <a:gd name="T6" fmla="+- 0 332 327"/>
                  <a:gd name="T7" fmla="*/ 332 h 88"/>
                  <a:gd name="T8" fmla="+- 0 2163 2156"/>
                  <a:gd name="T9" fmla="*/ T8 w 88"/>
                  <a:gd name="T10" fmla="+- 0 347 327"/>
                  <a:gd name="T11" fmla="*/ 347 h 88"/>
                  <a:gd name="T12" fmla="+- 0 2156 2156"/>
                  <a:gd name="T13" fmla="*/ T12 w 88"/>
                  <a:gd name="T14" fmla="+- 0 368 327"/>
                  <a:gd name="T15" fmla="*/ 368 h 88"/>
                  <a:gd name="T16" fmla="+- 0 2161 2156"/>
                  <a:gd name="T17" fmla="*/ T16 w 88"/>
                  <a:gd name="T18" fmla="+- 0 391 327"/>
                  <a:gd name="T19" fmla="*/ 391 h 88"/>
                  <a:gd name="T20" fmla="+- 0 2175 2156"/>
                  <a:gd name="T21" fmla="*/ T20 w 88"/>
                  <a:gd name="T22" fmla="+- 0 407 327"/>
                  <a:gd name="T23" fmla="*/ 407 h 88"/>
                  <a:gd name="T24" fmla="+- 0 2195 2156"/>
                  <a:gd name="T25" fmla="*/ T24 w 88"/>
                  <a:gd name="T26" fmla="+- 0 415 327"/>
                  <a:gd name="T27" fmla="*/ 415 h 88"/>
                  <a:gd name="T28" fmla="+- 0 2219 2156"/>
                  <a:gd name="T29" fmla="*/ T28 w 88"/>
                  <a:gd name="T30" fmla="+- 0 410 327"/>
                  <a:gd name="T31" fmla="*/ 410 h 88"/>
                  <a:gd name="T32" fmla="+- 0 2236 2156"/>
                  <a:gd name="T33" fmla="*/ T32 w 88"/>
                  <a:gd name="T34" fmla="+- 0 397 327"/>
                  <a:gd name="T35" fmla="*/ 397 h 88"/>
                  <a:gd name="T36" fmla="+- 0 2244 2156"/>
                  <a:gd name="T37" fmla="*/ T36 w 88"/>
                  <a:gd name="T38" fmla="+- 0 378 327"/>
                  <a:gd name="T39" fmla="*/ 378 h 88"/>
                  <a:gd name="T40" fmla="+- 0 2240 2156"/>
                  <a:gd name="T41" fmla="*/ T40 w 88"/>
                  <a:gd name="T42" fmla="+- 0 353 327"/>
                  <a:gd name="T43" fmla="*/ 353 h 88"/>
                  <a:gd name="T44" fmla="+- 0 2227 2156"/>
                  <a:gd name="T45" fmla="*/ T44 w 88"/>
                  <a:gd name="T46" fmla="+- 0 336 327"/>
                  <a:gd name="T47" fmla="*/ 336 h 88"/>
                  <a:gd name="T48" fmla="+- 0 2209 2156"/>
                  <a:gd name="T49" fmla="*/ T48 w 88"/>
                  <a:gd name="T50" fmla="+- 0 328 327"/>
                  <a:gd name="T51" fmla="*/ 328 h 88"/>
                  <a:gd name="T52" fmla="+- 0 2200 2156"/>
                  <a:gd name="T53" fmla="*/ T52 w 88"/>
                  <a:gd name="T54" fmla="+- 0 327 327"/>
                  <a:gd name="T55" fmla="*/ 327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4" y="26"/>
                    </a:lnTo>
                    <a:lnTo>
                      <a:pt x="71" y="9"/>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4" name="Group 79"/>
            <p:cNvGrpSpPr>
              <a:grpSpLocks/>
            </p:cNvGrpSpPr>
            <p:nvPr/>
          </p:nvGrpSpPr>
          <p:grpSpPr bwMode="auto">
            <a:xfrm>
              <a:off x="2176" y="346"/>
              <a:ext cx="49" cy="50"/>
              <a:chOff x="2176" y="346"/>
              <a:chExt cx="49" cy="50"/>
            </a:xfrm>
          </p:grpSpPr>
          <p:sp>
            <p:nvSpPr>
              <p:cNvPr id="47" name="Freeform 80"/>
              <p:cNvSpPr>
                <a:spLocks/>
              </p:cNvSpPr>
              <p:nvPr/>
            </p:nvSpPr>
            <p:spPr bwMode="auto">
              <a:xfrm>
                <a:off x="2176" y="346"/>
                <a:ext cx="49" cy="50"/>
              </a:xfrm>
              <a:custGeom>
                <a:avLst/>
                <a:gdLst>
                  <a:gd name="T0" fmla="+- 0 2214 2176"/>
                  <a:gd name="T1" fmla="*/ T0 w 49"/>
                  <a:gd name="T2" fmla="+- 0 346 346"/>
                  <a:gd name="T3" fmla="*/ 346 h 50"/>
                  <a:gd name="T4" fmla="+- 0 2187 2176"/>
                  <a:gd name="T5" fmla="*/ T4 w 49"/>
                  <a:gd name="T6" fmla="+- 0 346 346"/>
                  <a:gd name="T7" fmla="*/ 346 h 50"/>
                  <a:gd name="T8" fmla="+- 0 2176 2176"/>
                  <a:gd name="T9" fmla="*/ T8 w 49"/>
                  <a:gd name="T10" fmla="+- 0 357 346"/>
                  <a:gd name="T11" fmla="*/ 357 h 50"/>
                  <a:gd name="T12" fmla="+- 0 2176 2176"/>
                  <a:gd name="T13" fmla="*/ T12 w 49"/>
                  <a:gd name="T14" fmla="+- 0 385 346"/>
                  <a:gd name="T15" fmla="*/ 385 h 50"/>
                  <a:gd name="T16" fmla="+- 0 2187 2176"/>
                  <a:gd name="T17" fmla="*/ T16 w 49"/>
                  <a:gd name="T18" fmla="+- 0 396 346"/>
                  <a:gd name="T19" fmla="*/ 396 h 50"/>
                  <a:gd name="T20" fmla="+- 0 2214 2176"/>
                  <a:gd name="T21" fmla="*/ T20 w 49"/>
                  <a:gd name="T22" fmla="+- 0 396 346"/>
                  <a:gd name="T23" fmla="*/ 396 h 50"/>
                  <a:gd name="T24" fmla="+- 0 2225 2176"/>
                  <a:gd name="T25" fmla="*/ T24 w 49"/>
                  <a:gd name="T26" fmla="+- 0 385 346"/>
                  <a:gd name="T27" fmla="*/ 385 h 50"/>
                  <a:gd name="T28" fmla="+- 0 2225 2176"/>
                  <a:gd name="T29" fmla="*/ T28 w 49"/>
                  <a:gd name="T30" fmla="+- 0 357 346"/>
                  <a:gd name="T31" fmla="*/ 357 h 50"/>
                  <a:gd name="T32" fmla="+- 0 2214 2176"/>
                  <a:gd name="T33" fmla="*/ T32 w 49"/>
                  <a:gd name="T34" fmla="+- 0 346 346"/>
                  <a:gd name="T35" fmla="*/ 346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9"/>
                    </a:lnTo>
                    <a:lnTo>
                      <a:pt x="11" y="50"/>
                    </a:lnTo>
                    <a:lnTo>
                      <a:pt x="38" y="50"/>
                    </a:lnTo>
                    <a:lnTo>
                      <a:pt x="49" y="39"/>
                    </a:lnTo>
                    <a:lnTo>
                      <a:pt x="49" y="11"/>
                    </a:lnTo>
                    <a:lnTo>
                      <a:pt x="38"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5" name="Group 81"/>
            <p:cNvGrpSpPr>
              <a:grpSpLocks/>
            </p:cNvGrpSpPr>
            <p:nvPr/>
          </p:nvGrpSpPr>
          <p:grpSpPr bwMode="auto">
            <a:xfrm>
              <a:off x="2176" y="346"/>
              <a:ext cx="49" cy="50"/>
              <a:chOff x="2176" y="346"/>
              <a:chExt cx="49" cy="50"/>
            </a:xfrm>
          </p:grpSpPr>
          <p:sp>
            <p:nvSpPr>
              <p:cNvPr id="46" name="Freeform 82"/>
              <p:cNvSpPr>
                <a:spLocks/>
              </p:cNvSpPr>
              <p:nvPr/>
            </p:nvSpPr>
            <p:spPr bwMode="auto">
              <a:xfrm>
                <a:off x="2176" y="346"/>
                <a:ext cx="49" cy="50"/>
              </a:xfrm>
              <a:custGeom>
                <a:avLst/>
                <a:gdLst>
                  <a:gd name="T0" fmla="+- 0 2200 2176"/>
                  <a:gd name="T1" fmla="*/ T0 w 49"/>
                  <a:gd name="T2" fmla="+- 0 396 346"/>
                  <a:gd name="T3" fmla="*/ 396 h 50"/>
                  <a:gd name="T4" fmla="+- 0 2214 2176"/>
                  <a:gd name="T5" fmla="*/ T4 w 49"/>
                  <a:gd name="T6" fmla="+- 0 396 346"/>
                  <a:gd name="T7" fmla="*/ 396 h 50"/>
                  <a:gd name="T8" fmla="+- 0 2225 2176"/>
                  <a:gd name="T9" fmla="*/ T8 w 49"/>
                  <a:gd name="T10" fmla="+- 0 385 346"/>
                  <a:gd name="T11" fmla="*/ 385 h 50"/>
                  <a:gd name="T12" fmla="+- 0 2225 2176"/>
                  <a:gd name="T13" fmla="*/ T12 w 49"/>
                  <a:gd name="T14" fmla="+- 0 371 346"/>
                  <a:gd name="T15" fmla="*/ 371 h 50"/>
                  <a:gd name="T16" fmla="+- 0 2225 2176"/>
                  <a:gd name="T17" fmla="*/ T16 w 49"/>
                  <a:gd name="T18" fmla="+- 0 357 346"/>
                  <a:gd name="T19" fmla="*/ 357 h 50"/>
                  <a:gd name="T20" fmla="+- 0 2214 2176"/>
                  <a:gd name="T21" fmla="*/ T20 w 49"/>
                  <a:gd name="T22" fmla="+- 0 346 346"/>
                  <a:gd name="T23" fmla="*/ 346 h 50"/>
                  <a:gd name="T24" fmla="+- 0 2200 2176"/>
                  <a:gd name="T25" fmla="*/ T24 w 49"/>
                  <a:gd name="T26" fmla="+- 0 346 346"/>
                  <a:gd name="T27" fmla="*/ 346 h 50"/>
                  <a:gd name="T28" fmla="+- 0 2187 2176"/>
                  <a:gd name="T29" fmla="*/ T28 w 49"/>
                  <a:gd name="T30" fmla="+- 0 346 346"/>
                  <a:gd name="T31" fmla="*/ 346 h 50"/>
                  <a:gd name="T32" fmla="+- 0 2176 2176"/>
                  <a:gd name="T33" fmla="*/ T32 w 49"/>
                  <a:gd name="T34" fmla="+- 0 357 346"/>
                  <a:gd name="T35" fmla="*/ 357 h 50"/>
                  <a:gd name="T36" fmla="+- 0 2176 2176"/>
                  <a:gd name="T37" fmla="*/ T36 w 49"/>
                  <a:gd name="T38" fmla="+- 0 371 346"/>
                  <a:gd name="T39" fmla="*/ 371 h 50"/>
                  <a:gd name="T40" fmla="+- 0 2176 2176"/>
                  <a:gd name="T41" fmla="*/ T40 w 49"/>
                  <a:gd name="T42" fmla="+- 0 385 346"/>
                  <a:gd name="T43" fmla="*/ 385 h 50"/>
                  <a:gd name="T44" fmla="+- 0 2187 2176"/>
                  <a:gd name="T45" fmla="*/ T44 w 49"/>
                  <a:gd name="T46" fmla="+- 0 396 346"/>
                  <a:gd name="T47" fmla="*/ 396 h 50"/>
                  <a:gd name="T48" fmla="+- 0 2200 2176"/>
                  <a:gd name="T49" fmla="*/ T48 w 49"/>
                  <a:gd name="T50" fmla="+- 0 396 346"/>
                  <a:gd name="T51" fmla="*/ 396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4" y="50"/>
                    </a:moveTo>
                    <a:lnTo>
                      <a:pt x="38" y="50"/>
                    </a:lnTo>
                    <a:lnTo>
                      <a:pt x="49" y="39"/>
                    </a:lnTo>
                    <a:lnTo>
                      <a:pt x="49" y="25"/>
                    </a:lnTo>
                    <a:lnTo>
                      <a:pt x="49" y="11"/>
                    </a:lnTo>
                    <a:lnTo>
                      <a:pt x="38" y="0"/>
                    </a:lnTo>
                    <a:lnTo>
                      <a:pt x="24" y="0"/>
                    </a:lnTo>
                    <a:lnTo>
                      <a:pt x="11" y="0"/>
                    </a:lnTo>
                    <a:lnTo>
                      <a:pt x="0" y="11"/>
                    </a:lnTo>
                    <a:lnTo>
                      <a:pt x="0" y="25"/>
                    </a:lnTo>
                    <a:lnTo>
                      <a:pt x="0" y="39"/>
                    </a:lnTo>
                    <a:lnTo>
                      <a:pt x="11" y="50"/>
                    </a:lnTo>
                    <a:lnTo>
                      <a:pt x="24" y="50"/>
                    </a:lnTo>
                    <a:close/>
                  </a:path>
                </a:pathLst>
              </a:custGeom>
              <a:noFill/>
              <a:ln w="4445">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87" name="TextBox 86"/>
          <p:cNvSpPr txBox="1"/>
          <p:nvPr/>
        </p:nvSpPr>
        <p:spPr>
          <a:xfrm>
            <a:off x="7269572" y="4572301"/>
            <a:ext cx="981609" cy="369332"/>
          </a:xfrm>
          <a:prstGeom prst="rect">
            <a:avLst/>
          </a:prstGeom>
          <a:noFill/>
        </p:spPr>
        <p:txBody>
          <a:bodyPr wrap="square" rtlCol="0">
            <a:spAutoFit/>
          </a:bodyPr>
          <a:lstStyle/>
          <a:p>
            <a:r>
              <a:rPr lang="ru-RU" b="1" dirty="0" smtClean="0"/>
              <a:t>0</a:t>
            </a:r>
            <a:endParaRPr lang="ru-RU" b="1" dirty="0"/>
          </a:p>
        </p:txBody>
      </p:sp>
      <p:sp>
        <p:nvSpPr>
          <p:cNvPr id="88" name="TextBox 87"/>
          <p:cNvSpPr txBox="1"/>
          <p:nvPr/>
        </p:nvSpPr>
        <p:spPr>
          <a:xfrm>
            <a:off x="8123698" y="4572301"/>
            <a:ext cx="981609" cy="369332"/>
          </a:xfrm>
          <a:prstGeom prst="rect">
            <a:avLst/>
          </a:prstGeom>
          <a:noFill/>
        </p:spPr>
        <p:txBody>
          <a:bodyPr wrap="square" rtlCol="0">
            <a:spAutoFit/>
          </a:bodyPr>
          <a:lstStyle/>
          <a:p>
            <a:r>
              <a:rPr lang="ru-RU" b="1" dirty="0" smtClean="0"/>
              <a:t>200</a:t>
            </a:r>
            <a:endParaRPr lang="ru-RU" b="1" dirty="0"/>
          </a:p>
        </p:txBody>
      </p:sp>
      <p:sp>
        <p:nvSpPr>
          <p:cNvPr id="89" name="TextBox 88"/>
          <p:cNvSpPr txBox="1"/>
          <p:nvPr/>
        </p:nvSpPr>
        <p:spPr>
          <a:xfrm>
            <a:off x="9167003" y="4559799"/>
            <a:ext cx="981609" cy="369332"/>
          </a:xfrm>
          <a:prstGeom prst="rect">
            <a:avLst/>
          </a:prstGeom>
          <a:noFill/>
        </p:spPr>
        <p:txBody>
          <a:bodyPr wrap="square" rtlCol="0">
            <a:spAutoFit/>
          </a:bodyPr>
          <a:lstStyle/>
          <a:p>
            <a:r>
              <a:rPr lang="ru-RU" b="1" dirty="0" smtClean="0"/>
              <a:t>400</a:t>
            </a:r>
            <a:endParaRPr lang="ru-RU" b="1" dirty="0"/>
          </a:p>
        </p:txBody>
      </p:sp>
      <p:sp>
        <p:nvSpPr>
          <p:cNvPr id="90" name="TextBox 89"/>
          <p:cNvSpPr txBox="1"/>
          <p:nvPr/>
        </p:nvSpPr>
        <p:spPr>
          <a:xfrm>
            <a:off x="8208107" y="4889727"/>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Продукты питания</a:t>
            </a:r>
            <a:endParaRPr lang="ru-RU" b="1" dirty="0">
              <a:latin typeface="Times New Roman" panose="02020603050405020304" pitchFamily="18" charset="0"/>
              <a:cs typeface="Times New Roman" panose="02020603050405020304" pitchFamily="18" charset="0"/>
            </a:endParaRPr>
          </a:p>
        </p:txBody>
      </p:sp>
      <p:sp>
        <p:nvSpPr>
          <p:cNvPr id="91" name="TextBox 90"/>
          <p:cNvSpPr txBox="1"/>
          <p:nvPr/>
        </p:nvSpPr>
        <p:spPr>
          <a:xfrm>
            <a:off x="10144216" y="4557510"/>
            <a:ext cx="981609" cy="369332"/>
          </a:xfrm>
          <a:prstGeom prst="rect">
            <a:avLst/>
          </a:prstGeom>
          <a:noFill/>
        </p:spPr>
        <p:txBody>
          <a:bodyPr wrap="square" rtlCol="0">
            <a:spAutoFit/>
          </a:bodyPr>
          <a:lstStyle/>
          <a:p>
            <a:r>
              <a:rPr lang="ru-RU" b="1" dirty="0"/>
              <a:t>6</a:t>
            </a:r>
            <a:r>
              <a:rPr lang="ru-RU" b="1" dirty="0" smtClean="0"/>
              <a:t>00</a:t>
            </a:r>
            <a:endParaRPr lang="ru-RU" b="1" dirty="0"/>
          </a:p>
        </p:txBody>
      </p:sp>
      <p:sp>
        <p:nvSpPr>
          <p:cNvPr id="92" name="TextBox 91"/>
          <p:cNvSpPr txBox="1"/>
          <p:nvPr/>
        </p:nvSpPr>
        <p:spPr>
          <a:xfrm>
            <a:off x="6856044" y="1885048"/>
            <a:ext cx="981609" cy="369332"/>
          </a:xfrm>
          <a:prstGeom prst="rect">
            <a:avLst/>
          </a:prstGeom>
          <a:noFill/>
        </p:spPr>
        <p:txBody>
          <a:bodyPr wrap="square" rtlCol="0">
            <a:spAutoFit/>
          </a:bodyPr>
          <a:lstStyle/>
          <a:p>
            <a:r>
              <a:rPr lang="ru-RU" b="1" dirty="0" smtClean="0"/>
              <a:t>450</a:t>
            </a:r>
            <a:endParaRPr lang="ru-RU" b="1" dirty="0"/>
          </a:p>
        </p:txBody>
      </p:sp>
      <p:sp>
        <p:nvSpPr>
          <p:cNvPr id="93" name="TextBox 92"/>
          <p:cNvSpPr txBox="1"/>
          <p:nvPr/>
        </p:nvSpPr>
        <p:spPr>
          <a:xfrm>
            <a:off x="6856045" y="2715698"/>
            <a:ext cx="981609" cy="369332"/>
          </a:xfrm>
          <a:prstGeom prst="rect">
            <a:avLst/>
          </a:prstGeom>
          <a:noFill/>
        </p:spPr>
        <p:txBody>
          <a:bodyPr wrap="square" rtlCol="0">
            <a:spAutoFit/>
          </a:bodyPr>
          <a:lstStyle/>
          <a:p>
            <a:r>
              <a:rPr lang="ru-RU" b="1" dirty="0" smtClean="0"/>
              <a:t>300</a:t>
            </a:r>
            <a:endParaRPr lang="ru-RU" b="1" dirty="0"/>
          </a:p>
        </p:txBody>
      </p:sp>
      <p:sp>
        <p:nvSpPr>
          <p:cNvPr id="94" name="TextBox 93"/>
          <p:cNvSpPr txBox="1"/>
          <p:nvPr/>
        </p:nvSpPr>
        <p:spPr>
          <a:xfrm>
            <a:off x="6856046" y="3541166"/>
            <a:ext cx="981609" cy="369332"/>
          </a:xfrm>
          <a:prstGeom prst="rect">
            <a:avLst/>
          </a:prstGeom>
          <a:noFill/>
        </p:spPr>
        <p:txBody>
          <a:bodyPr wrap="square" rtlCol="0">
            <a:spAutoFit/>
          </a:bodyPr>
          <a:lstStyle/>
          <a:p>
            <a:r>
              <a:rPr lang="ru-RU" b="1" dirty="0"/>
              <a:t>1</a:t>
            </a:r>
            <a:r>
              <a:rPr lang="ru-RU" b="1" dirty="0" smtClean="0"/>
              <a:t>50</a:t>
            </a:r>
            <a:endParaRPr lang="ru-RU" b="1" dirty="0"/>
          </a:p>
        </p:txBody>
      </p:sp>
      <p:sp>
        <p:nvSpPr>
          <p:cNvPr id="95" name="TextBox 94"/>
          <p:cNvSpPr txBox="1"/>
          <p:nvPr/>
        </p:nvSpPr>
        <p:spPr>
          <a:xfrm>
            <a:off x="6853980" y="1100391"/>
            <a:ext cx="983673" cy="369332"/>
          </a:xfrm>
          <a:prstGeom prst="rect">
            <a:avLst/>
          </a:prstGeom>
          <a:noFill/>
        </p:spPr>
        <p:txBody>
          <a:bodyPr wrap="square" rtlCol="0">
            <a:spAutoFit/>
          </a:bodyPr>
          <a:lstStyle/>
          <a:p>
            <a:r>
              <a:rPr lang="ru-RU" b="1" dirty="0">
                <a:latin typeface="Times New Roman" panose="02020603050405020304" pitchFamily="18" charset="0"/>
                <a:cs typeface="Times New Roman" panose="02020603050405020304" pitchFamily="18" charset="0"/>
              </a:rPr>
              <a:t>О</a:t>
            </a:r>
            <a:r>
              <a:rPr lang="ru-RU" b="1" dirty="0" smtClean="0">
                <a:latin typeface="Times New Roman" panose="02020603050405020304" pitchFamily="18" charset="0"/>
                <a:cs typeface="Times New Roman" panose="02020603050405020304" pitchFamily="18" charset="0"/>
              </a:rPr>
              <a:t>дежда</a:t>
            </a:r>
            <a:endParaRPr lang="ru-RU" b="1" dirty="0">
              <a:latin typeface="Times New Roman" panose="02020603050405020304" pitchFamily="18" charset="0"/>
              <a:cs typeface="Times New Roman" panose="02020603050405020304" pitchFamily="18" charset="0"/>
            </a:endParaRPr>
          </a:p>
        </p:txBody>
      </p:sp>
      <p:sp>
        <p:nvSpPr>
          <p:cNvPr id="96" name="TextBox 95"/>
          <p:cNvSpPr txBox="1"/>
          <p:nvPr/>
        </p:nvSpPr>
        <p:spPr>
          <a:xfrm>
            <a:off x="8389150" y="2217035"/>
            <a:ext cx="2296532" cy="461665"/>
          </a:xfrm>
          <a:prstGeom prst="rect">
            <a:avLst/>
          </a:prstGeom>
          <a:noFill/>
        </p:spPr>
        <p:txBody>
          <a:bodyPr wrap="square" rtlCol="0">
            <a:spAutoFit/>
          </a:bodyPr>
          <a:lstStyle/>
          <a:p>
            <a:pPr algn="just"/>
            <a:r>
              <a:rPr lang="ru-RU" sz="1200" b="1" dirty="0" smtClean="0">
                <a:latin typeface="Times New Roman" panose="02020603050405020304" pitchFamily="18" charset="0"/>
                <a:cs typeface="Times New Roman" panose="02020603050405020304" pitchFamily="18" charset="0"/>
              </a:rPr>
              <a:t>Конечное </a:t>
            </a:r>
            <a:endParaRPr lang="en-US" sz="1200" b="1" dirty="0" smtClean="0">
              <a:latin typeface="Times New Roman" panose="02020603050405020304" pitchFamily="18" charset="0"/>
              <a:cs typeface="Times New Roman" panose="02020603050405020304" pitchFamily="18" charset="0"/>
            </a:endParaRPr>
          </a:p>
          <a:p>
            <a:pPr algn="just"/>
            <a:r>
              <a:rPr lang="ru-RU" sz="1200" b="1" dirty="0" smtClean="0">
                <a:latin typeface="Times New Roman" panose="02020603050405020304" pitchFamily="18" charset="0"/>
                <a:cs typeface="Times New Roman" panose="02020603050405020304" pitchFamily="18" charset="0"/>
              </a:rPr>
              <a:t>соотношение цен</a:t>
            </a:r>
            <a:r>
              <a:rPr lang="en-US" sz="1200" b="1" dirty="0" smtClean="0">
                <a:latin typeface="Times New Roman" panose="02020603050405020304" pitchFamily="18" charset="0"/>
                <a:cs typeface="Times New Roman" panose="02020603050405020304" pitchFamily="18" charset="0"/>
              </a:rPr>
              <a:t> </a:t>
            </a:r>
            <a:r>
              <a:rPr lang="ru-RU" sz="1200" b="1" dirty="0" smtClean="0">
                <a:latin typeface="Times New Roman" panose="02020603050405020304" pitchFamily="18" charset="0"/>
                <a:cs typeface="Times New Roman" panose="02020603050405020304" pitchFamily="18" charset="0"/>
              </a:rPr>
              <a:t>(2</a:t>
            </a:r>
            <a:r>
              <a:rPr lang="en-US" sz="1200" b="1" dirty="0" smtClean="0">
                <a:latin typeface="Times New Roman" panose="02020603050405020304" pitchFamily="18" charset="0"/>
                <a:cs typeface="Times New Roman" panose="02020603050405020304" pitchFamily="18" charset="0"/>
              </a:rPr>
              <a:t>/3)</a:t>
            </a:r>
            <a:endParaRPr lang="ru-RU" sz="1200" b="1" dirty="0">
              <a:latin typeface="Times New Roman" panose="02020603050405020304" pitchFamily="18" charset="0"/>
              <a:cs typeface="Times New Roman" panose="02020603050405020304" pitchFamily="18" charset="0"/>
            </a:endParaRPr>
          </a:p>
        </p:txBody>
      </p:sp>
      <p:sp>
        <p:nvSpPr>
          <p:cNvPr id="97" name="TextBox 96"/>
          <p:cNvSpPr txBox="1"/>
          <p:nvPr/>
        </p:nvSpPr>
        <p:spPr>
          <a:xfrm>
            <a:off x="7552878" y="3881184"/>
            <a:ext cx="2323151" cy="461665"/>
          </a:xfrm>
          <a:prstGeom prst="rect">
            <a:avLst/>
          </a:prstGeom>
          <a:noFill/>
        </p:spPr>
        <p:txBody>
          <a:bodyPr wrap="square" rtlCol="0">
            <a:spAutoFit/>
          </a:bodyPr>
          <a:lstStyle/>
          <a:p>
            <a:pPr algn="just"/>
            <a:r>
              <a:rPr lang="ru-RU" sz="1200" b="1" dirty="0" smtClean="0">
                <a:latin typeface="Times New Roman" panose="02020603050405020304" pitchFamily="18" charset="0"/>
                <a:cs typeface="Times New Roman" panose="02020603050405020304" pitchFamily="18" charset="0"/>
              </a:rPr>
              <a:t>Начальное </a:t>
            </a:r>
            <a:endParaRPr lang="en-US" sz="1200" b="1" dirty="0" smtClean="0">
              <a:latin typeface="Times New Roman" panose="02020603050405020304" pitchFamily="18" charset="0"/>
              <a:cs typeface="Times New Roman" panose="02020603050405020304" pitchFamily="18" charset="0"/>
            </a:endParaRPr>
          </a:p>
          <a:p>
            <a:pPr algn="just"/>
            <a:r>
              <a:rPr lang="ru-RU" sz="1200" b="1" dirty="0" smtClean="0">
                <a:latin typeface="Times New Roman" panose="02020603050405020304" pitchFamily="18" charset="0"/>
                <a:cs typeface="Times New Roman" panose="02020603050405020304" pitchFamily="18" charset="0"/>
              </a:rPr>
              <a:t>соотношение цен (1</a:t>
            </a:r>
            <a:r>
              <a:rPr lang="en-US" sz="1200" b="1" dirty="0" smtClean="0">
                <a:latin typeface="Times New Roman" panose="02020603050405020304" pitchFamily="18" charset="0"/>
                <a:cs typeface="Times New Roman" panose="02020603050405020304" pitchFamily="18" charset="0"/>
              </a:rPr>
              <a:t>/2)</a:t>
            </a:r>
            <a:endParaRPr lang="ru-RU" sz="1200" b="1" dirty="0">
              <a:latin typeface="Times New Roman" panose="02020603050405020304" pitchFamily="18" charset="0"/>
              <a:cs typeface="Times New Roman" panose="02020603050405020304" pitchFamily="18" charset="0"/>
            </a:endParaRPr>
          </a:p>
        </p:txBody>
      </p:sp>
      <p:sp>
        <p:nvSpPr>
          <p:cNvPr id="98" name="TextBox 97"/>
          <p:cNvSpPr txBox="1"/>
          <p:nvPr/>
        </p:nvSpPr>
        <p:spPr>
          <a:xfrm>
            <a:off x="7402510" y="2589696"/>
            <a:ext cx="593707" cy="369332"/>
          </a:xfrm>
          <a:prstGeom prst="rect">
            <a:avLst/>
          </a:prstGeom>
          <a:noFill/>
        </p:spPr>
        <p:txBody>
          <a:bodyPr wrap="square" rtlCol="0">
            <a:spAutoFit/>
          </a:bodyPr>
          <a:lstStyle/>
          <a:p>
            <a:r>
              <a:rPr lang="en-US" b="1" dirty="0" smtClean="0"/>
              <a:t>D</a:t>
            </a:r>
            <a:endParaRPr lang="ru-RU" b="1" dirty="0"/>
          </a:p>
        </p:txBody>
      </p:sp>
      <p:sp>
        <p:nvSpPr>
          <p:cNvPr id="99" name="TextBox 98"/>
          <p:cNvSpPr txBox="1"/>
          <p:nvPr/>
        </p:nvSpPr>
        <p:spPr>
          <a:xfrm>
            <a:off x="7477413" y="2084334"/>
            <a:ext cx="593707" cy="369332"/>
          </a:xfrm>
          <a:prstGeom prst="rect">
            <a:avLst/>
          </a:prstGeom>
          <a:noFill/>
        </p:spPr>
        <p:txBody>
          <a:bodyPr wrap="square" rtlCol="0">
            <a:spAutoFit/>
          </a:bodyPr>
          <a:lstStyle/>
          <a:p>
            <a:r>
              <a:rPr lang="en-US" b="1" dirty="0" smtClean="0"/>
              <a:t>D’</a:t>
            </a:r>
            <a:endParaRPr lang="ru-RU" b="1" dirty="0"/>
          </a:p>
        </p:txBody>
      </p:sp>
      <p:sp>
        <p:nvSpPr>
          <p:cNvPr id="100" name="TextBox 99"/>
          <p:cNvSpPr txBox="1"/>
          <p:nvPr/>
        </p:nvSpPr>
        <p:spPr>
          <a:xfrm>
            <a:off x="9058469" y="3679152"/>
            <a:ext cx="593707" cy="369332"/>
          </a:xfrm>
          <a:prstGeom prst="rect">
            <a:avLst/>
          </a:prstGeom>
          <a:noFill/>
        </p:spPr>
        <p:txBody>
          <a:bodyPr wrap="square" rtlCol="0">
            <a:spAutoFit/>
          </a:bodyPr>
          <a:lstStyle/>
          <a:p>
            <a:r>
              <a:rPr lang="en-US" b="1" dirty="0"/>
              <a:t>B</a:t>
            </a:r>
            <a:r>
              <a:rPr lang="en-US" b="1" dirty="0" smtClean="0"/>
              <a:t>’</a:t>
            </a:r>
            <a:endParaRPr lang="ru-RU" b="1" dirty="0"/>
          </a:p>
        </p:txBody>
      </p:sp>
      <p:sp>
        <p:nvSpPr>
          <p:cNvPr id="101" name="TextBox 100"/>
          <p:cNvSpPr txBox="1"/>
          <p:nvPr/>
        </p:nvSpPr>
        <p:spPr>
          <a:xfrm>
            <a:off x="9239857" y="3987254"/>
            <a:ext cx="593707" cy="369332"/>
          </a:xfrm>
          <a:prstGeom prst="rect">
            <a:avLst/>
          </a:prstGeom>
          <a:noFill/>
        </p:spPr>
        <p:txBody>
          <a:bodyPr wrap="square" rtlCol="0">
            <a:spAutoFit/>
          </a:bodyPr>
          <a:lstStyle/>
          <a:p>
            <a:r>
              <a:rPr lang="en-US" b="1" dirty="0" smtClean="0"/>
              <a:t>B</a:t>
            </a:r>
            <a:endParaRPr lang="ru-RU" b="1" dirty="0"/>
          </a:p>
        </p:txBody>
      </p:sp>
      <p:sp>
        <p:nvSpPr>
          <p:cNvPr id="103" name="TextBox 102"/>
          <p:cNvSpPr txBox="1"/>
          <p:nvPr/>
        </p:nvSpPr>
        <p:spPr>
          <a:xfrm>
            <a:off x="9274158" y="3344838"/>
            <a:ext cx="1321780" cy="461665"/>
          </a:xfrm>
          <a:prstGeom prst="rect">
            <a:avLst/>
          </a:prstGeom>
          <a:noFill/>
        </p:spPr>
        <p:txBody>
          <a:bodyPr wrap="square" rtlCol="0">
            <a:spAutoFit/>
          </a:bodyPr>
          <a:lstStyle/>
          <a:p>
            <a:pPr algn="just"/>
            <a:r>
              <a:rPr lang="ru-RU" sz="1200" b="1" dirty="0" smtClean="0">
                <a:latin typeface="Times New Roman" panose="02020603050405020304" pitchFamily="18" charset="0"/>
                <a:cs typeface="Times New Roman" panose="02020603050405020304" pitchFamily="18" charset="0"/>
              </a:rPr>
              <a:t>Объем экспорта</a:t>
            </a:r>
          </a:p>
          <a:p>
            <a:pPr algn="ctr"/>
            <a:r>
              <a:rPr lang="ru-RU" sz="1200" b="1"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a:t>
            </a:r>
            <a:endParaRPr lang="ru-RU" sz="1200" b="1" dirty="0">
              <a:latin typeface="Times New Roman" panose="02020603050405020304" pitchFamily="18" charset="0"/>
              <a:cs typeface="Times New Roman" panose="02020603050405020304" pitchFamily="18" charset="0"/>
            </a:endParaRPr>
          </a:p>
        </p:txBody>
      </p:sp>
      <p:sp>
        <p:nvSpPr>
          <p:cNvPr id="104" name="TextBox 103"/>
          <p:cNvSpPr txBox="1"/>
          <p:nvPr/>
        </p:nvSpPr>
        <p:spPr>
          <a:xfrm>
            <a:off x="10313203" y="3921973"/>
            <a:ext cx="1321780" cy="461665"/>
          </a:xfrm>
          <a:prstGeom prst="rect">
            <a:avLst/>
          </a:prstGeom>
          <a:noFill/>
        </p:spPr>
        <p:txBody>
          <a:bodyPr wrap="square" rtlCol="0">
            <a:spAutoFit/>
          </a:bodyPr>
          <a:lstStyle/>
          <a:p>
            <a:pPr algn="just"/>
            <a:r>
              <a:rPr lang="ru-RU" sz="1200" b="1" dirty="0" smtClean="0">
                <a:latin typeface="Times New Roman" panose="02020603050405020304" pitchFamily="18" charset="0"/>
                <a:cs typeface="Times New Roman" panose="02020603050405020304" pitchFamily="18" charset="0"/>
              </a:rPr>
              <a:t>Объем </a:t>
            </a:r>
            <a:r>
              <a:rPr lang="ru-RU" sz="1200" b="1" dirty="0" smtClean="0">
                <a:latin typeface="Times New Roman" panose="02020603050405020304" pitchFamily="18" charset="0"/>
                <a:cs typeface="Times New Roman" panose="02020603050405020304" pitchFamily="18" charset="0"/>
              </a:rPr>
              <a:t>импорта</a:t>
            </a:r>
          </a:p>
          <a:p>
            <a:pPr algn="ctr"/>
            <a:r>
              <a:rPr lang="ru-RU" sz="1200" b="1" dirty="0" smtClean="0">
                <a:latin typeface="Times New Roman" panose="02020603050405020304" pitchFamily="18" charset="0"/>
                <a:cs typeface="Times New Roman" panose="02020603050405020304" pitchFamily="18" charset="0"/>
              </a:rPr>
              <a:t>(-</a:t>
            </a:r>
            <a:r>
              <a:rPr lang="en-US" sz="1200" b="1" dirty="0" smtClean="0">
                <a:latin typeface="Times New Roman" panose="02020603050405020304" pitchFamily="18" charset="0"/>
                <a:cs typeface="Times New Roman" panose="02020603050405020304" pitchFamily="18" charset="0"/>
              </a:rPr>
              <a:t>)</a:t>
            </a:r>
            <a:endParaRPr lang="ru-RU" sz="1200" b="1" dirty="0">
              <a:latin typeface="Times New Roman" panose="02020603050405020304" pitchFamily="18" charset="0"/>
              <a:cs typeface="Times New Roman" panose="02020603050405020304" pitchFamily="18" charset="0"/>
            </a:endParaRPr>
          </a:p>
        </p:txBody>
      </p:sp>
      <p:sp>
        <p:nvSpPr>
          <p:cNvPr id="105" name="TextBox 104"/>
          <p:cNvSpPr txBox="1"/>
          <p:nvPr/>
        </p:nvSpPr>
        <p:spPr>
          <a:xfrm>
            <a:off x="10331397" y="4179569"/>
            <a:ext cx="593707" cy="369332"/>
          </a:xfrm>
          <a:prstGeom prst="rect">
            <a:avLst/>
          </a:prstGeom>
          <a:noFill/>
        </p:spPr>
        <p:txBody>
          <a:bodyPr wrap="square" rtlCol="0">
            <a:spAutoFit/>
          </a:bodyPr>
          <a:lstStyle/>
          <a:p>
            <a:r>
              <a:rPr lang="en-US" b="1" dirty="0" smtClean="0"/>
              <a:t>A</a:t>
            </a:r>
            <a:endParaRPr lang="ru-RU" b="1" dirty="0"/>
          </a:p>
        </p:txBody>
      </p:sp>
      <p:sp>
        <p:nvSpPr>
          <p:cNvPr id="106" name="TextBox 105"/>
          <p:cNvSpPr txBox="1"/>
          <p:nvPr/>
        </p:nvSpPr>
        <p:spPr>
          <a:xfrm>
            <a:off x="10331397" y="3534553"/>
            <a:ext cx="593707" cy="369332"/>
          </a:xfrm>
          <a:prstGeom prst="rect">
            <a:avLst/>
          </a:prstGeom>
          <a:noFill/>
        </p:spPr>
        <p:txBody>
          <a:bodyPr wrap="square" rtlCol="0">
            <a:spAutoFit/>
          </a:bodyPr>
          <a:lstStyle/>
          <a:p>
            <a:r>
              <a:rPr lang="en-US" b="1" dirty="0"/>
              <a:t>S</a:t>
            </a:r>
            <a:endParaRPr lang="ru-RU" b="1" dirty="0"/>
          </a:p>
        </p:txBody>
      </p:sp>
      <p:sp>
        <p:nvSpPr>
          <p:cNvPr id="107" name="Объект 2"/>
          <p:cNvSpPr txBox="1">
            <a:spLocks/>
          </p:cNvSpPr>
          <p:nvPr/>
        </p:nvSpPr>
        <p:spPr>
          <a:xfrm>
            <a:off x="1183702" y="5297498"/>
            <a:ext cx="10883802" cy="16410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ru-RU" dirty="0">
                <a:solidFill>
                  <a:schemeClr val="tx1"/>
                </a:solidFill>
                <a:latin typeface="Times New Roman" panose="02020603050405020304" pitchFamily="18" charset="0"/>
                <a:cs typeface="Times New Roman" panose="02020603050405020304" pitchFamily="18" charset="0"/>
              </a:rPr>
              <a:t>Свободная торговля расширяет возможности потребления американцев. Светлая линия</a:t>
            </a:r>
            <a:r>
              <a:rPr lang="ru-RU" i="1"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DA </a:t>
            </a:r>
            <a:r>
              <a:rPr lang="ru-RU" i="1" dirty="0">
                <a:solidFill>
                  <a:schemeClr val="tx1"/>
                </a:solidFill>
                <a:latin typeface="Times New Roman" panose="02020603050405020304" pitchFamily="18" charset="0"/>
                <a:cs typeface="Times New Roman" panose="02020603050405020304" pitchFamily="18" charset="0"/>
              </a:rPr>
              <a:t>—</a:t>
            </a:r>
            <a:r>
              <a:rPr lang="ru-RU" dirty="0">
                <a:solidFill>
                  <a:schemeClr val="tx1"/>
                </a:solidFill>
                <a:latin typeface="Times New Roman" panose="02020603050405020304" pitchFamily="18" charset="0"/>
                <a:cs typeface="Times New Roman" panose="02020603050405020304" pitchFamily="18" charset="0"/>
              </a:rPr>
              <a:t> кривая потребительских возможностей Америки в условиях свободной торговли с соотношением цен 2/3 и специализацией исключительно на продуктах питания (точка Л).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Линии </a:t>
            </a:r>
            <a:r>
              <a:rPr lang="ru-RU" dirty="0">
                <a:solidFill>
                  <a:schemeClr val="tx1"/>
                </a:solidFill>
                <a:latin typeface="Times New Roman" panose="02020603050405020304" pitchFamily="18" charset="0"/>
                <a:cs typeface="Times New Roman" panose="02020603050405020304" pitchFamily="18" charset="0"/>
              </a:rPr>
              <a:t>со стрелками</a:t>
            </a:r>
            <a:r>
              <a:rPr lang="ru-RU" i="1"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SB’ </a:t>
            </a:r>
            <a:r>
              <a:rPr lang="ru-RU" dirty="0" smtClean="0">
                <a:solidFill>
                  <a:schemeClr val="tx1"/>
                </a:solidFill>
                <a:latin typeface="Times New Roman" panose="02020603050405020304" pitchFamily="18" charset="0"/>
                <a:cs typeface="Times New Roman" panose="02020603050405020304" pitchFamily="18" charset="0"/>
              </a:rPr>
              <a:t>и </a:t>
            </a:r>
            <a:r>
              <a:rPr lang="en-US" dirty="0" smtClean="0">
                <a:solidFill>
                  <a:schemeClr val="tx1"/>
                </a:solidFill>
                <a:latin typeface="Times New Roman" panose="02020603050405020304" pitchFamily="18" charset="0"/>
                <a:cs typeface="Times New Roman" panose="02020603050405020304" pitchFamily="18" charset="0"/>
              </a:rPr>
              <a:t>AS </a:t>
            </a:r>
            <a:r>
              <a:rPr lang="ru-RU" dirty="0">
                <a:solidFill>
                  <a:schemeClr val="tx1"/>
                </a:solidFill>
                <a:latin typeface="Times New Roman" panose="02020603050405020304" pitchFamily="18" charset="0"/>
                <a:cs typeface="Times New Roman" panose="02020603050405020304" pitchFamily="18" charset="0"/>
              </a:rPr>
              <a:t>отражают количество экспорта (со знаком +) и импорта (со знаком -) региона. В результате свободной торговли Америка достигает точки</a:t>
            </a:r>
            <a:r>
              <a:rPr lang="ru-RU" i="1" dirty="0">
                <a:solidFill>
                  <a:schemeClr val="tx1"/>
                </a:solidFill>
                <a:latin typeface="Times New Roman" panose="02020603050405020304" pitchFamily="18" charset="0"/>
                <a:cs typeface="Times New Roman" panose="02020603050405020304" pitchFamily="18" charset="0"/>
              </a:rPr>
              <a:t> </a:t>
            </a:r>
            <a:r>
              <a:rPr lang="ru-RU" i="1" dirty="0" smtClean="0">
                <a:solidFill>
                  <a:schemeClr val="tx1"/>
                </a:solidFill>
                <a:latin typeface="Times New Roman" panose="02020603050405020304" pitchFamily="18" charset="0"/>
                <a:cs typeface="Times New Roman" panose="02020603050405020304" pitchFamily="18" charset="0"/>
              </a:rPr>
              <a:t>В‘</a:t>
            </a:r>
            <a:r>
              <a:rPr lang="en-US" dirty="0" smtClean="0">
                <a:solidFill>
                  <a:schemeClr val="tx1"/>
                </a:solidFill>
                <a:latin typeface="Times New Roman" panose="02020603050405020304" pitchFamily="18" charset="0"/>
                <a:cs typeface="Times New Roman" panose="02020603050405020304" pitchFamily="18" charset="0"/>
              </a:rPr>
              <a:t> c</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большим количеством потребительских </a:t>
            </a:r>
            <a:r>
              <a:rPr lang="ru-RU" dirty="0" smtClean="0">
                <a:solidFill>
                  <a:schemeClr val="tx1"/>
                </a:solidFill>
                <a:latin typeface="Times New Roman" panose="02020603050405020304" pitchFamily="18" charset="0"/>
                <a:cs typeface="Times New Roman" panose="02020603050405020304" pitchFamily="18" charset="0"/>
              </a:rPr>
              <a:t>товаров</a:t>
            </a:r>
            <a:r>
              <a:rPr lang="en-US" dirty="0">
                <a:solidFill>
                  <a:schemeClr val="tx1"/>
                </a:solidFill>
                <a:latin typeface="Times New Roman" panose="02020603050405020304" pitchFamily="18" charset="0"/>
                <a:cs typeface="Times New Roman" panose="02020603050405020304" pitchFamily="18" charset="0"/>
              </a:rPr>
              <a:t>,</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чем она потребляла в ситуации, соответствующей линии</a:t>
            </a:r>
            <a:r>
              <a:rPr lang="ru-RU" i="1"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DA.</a:t>
            </a:r>
            <a:endParaRPr lang="ru-RU" dirty="0">
              <a:solidFill>
                <a:schemeClr val="tx1"/>
              </a:solidFill>
              <a:latin typeface="Times New Roman" panose="02020603050405020304" pitchFamily="18" charset="0"/>
              <a:cs typeface="Times New Roman" panose="02020603050405020304" pitchFamily="18" charset="0"/>
            </a:endParaRPr>
          </a:p>
          <a:p>
            <a:pPr algn="just"/>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048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929949" y="1062898"/>
            <a:ext cx="6262051" cy="3843954"/>
          </a:xfrm>
        </p:spPr>
        <p:txBody>
          <a:bodyPr>
            <a:normAutofit/>
          </a:bodyPr>
          <a:lstStyle/>
          <a:p>
            <a:pPr algn="just"/>
            <a:r>
              <a:rPr lang="ru-RU" sz="1600" dirty="0">
                <a:solidFill>
                  <a:schemeClr val="tx1"/>
                </a:solidFill>
                <a:latin typeface="Times New Roman" panose="02020603050405020304" pitchFamily="18" charset="0"/>
                <a:cs typeface="Times New Roman" panose="02020603050405020304" pitchFamily="18" charset="0"/>
              </a:rPr>
              <a:t>Результаты </a:t>
            </a:r>
            <a:r>
              <a:rPr lang="ru-RU" sz="1600" dirty="0" smtClean="0">
                <a:solidFill>
                  <a:schemeClr val="tx1"/>
                </a:solidFill>
                <a:latin typeface="Times New Roman" panose="02020603050405020304" pitchFamily="18" charset="0"/>
                <a:cs typeface="Times New Roman" panose="02020603050405020304" pitchFamily="18" charset="0"/>
              </a:rPr>
              <a:t>анализа </a:t>
            </a:r>
            <a:r>
              <a:rPr lang="ru-RU" sz="1600" dirty="0">
                <a:solidFill>
                  <a:schemeClr val="tx1"/>
                </a:solidFill>
                <a:latin typeface="Times New Roman" panose="02020603050405020304" pitchFamily="18" charset="0"/>
                <a:cs typeface="Times New Roman" panose="02020603050405020304" pitchFamily="18" charset="0"/>
              </a:rPr>
              <a:t>подытожены на </a:t>
            </a:r>
            <a:r>
              <a:rPr lang="ru-RU" sz="1600" dirty="0" smtClean="0">
                <a:solidFill>
                  <a:schemeClr val="tx1"/>
                </a:solidFill>
                <a:latin typeface="Times New Roman" panose="02020603050405020304" pitchFamily="18" charset="0"/>
                <a:cs typeface="Times New Roman" panose="02020603050405020304" pitchFamily="18" charset="0"/>
              </a:rPr>
              <a:t>рисунке слева.</a:t>
            </a:r>
          </a:p>
          <a:p>
            <a:pPr algn="just"/>
            <a:r>
              <a:rPr lang="ru-RU" sz="1600" dirty="0" smtClean="0">
                <a:solidFill>
                  <a:schemeClr val="tx1"/>
                </a:solidFill>
                <a:latin typeface="Times New Roman" panose="02020603050405020304" pitchFamily="18" charset="0"/>
                <a:cs typeface="Times New Roman" panose="02020603050405020304" pitchFamily="18" charset="0"/>
              </a:rPr>
              <a:t>На рисунке показана мировая граница </a:t>
            </a:r>
            <a:r>
              <a:rPr lang="ru-RU" sz="1600" dirty="0">
                <a:solidFill>
                  <a:schemeClr val="tx1"/>
                </a:solidFill>
                <a:latin typeface="Times New Roman" panose="02020603050405020304" pitchFamily="18" charset="0"/>
                <a:cs typeface="Times New Roman" panose="02020603050405020304" pitchFamily="18" charset="0"/>
              </a:rPr>
              <a:t>производственных возможностей</a:t>
            </a:r>
            <a:r>
              <a:rPr lang="ru-RU" sz="1600" dirty="0" smtClean="0">
                <a:solidFill>
                  <a:schemeClr val="tx1"/>
                </a:solidFill>
                <a:latin typeface="Times New Roman" panose="02020603050405020304" pitchFamily="18" charset="0"/>
                <a:cs typeface="Times New Roman" panose="02020603050405020304" pitchFamily="18" charset="0"/>
              </a:rPr>
              <a:t>.</a:t>
            </a:r>
          </a:p>
          <a:p>
            <a:pPr algn="just"/>
            <a:r>
              <a:rPr lang="ru-RU" sz="1600" b="1" dirty="0" smtClean="0">
                <a:solidFill>
                  <a:schemeClr val="tx1"/>
                </a:solidFill>
                <a:latin typeface="Times New Roman" panose="02020603050405020304" pitchFamily="18" charset="0"/>
                <a:cs typeface="Times New Roman" panose="02020603050405020304" pitchFamily="18" charset="0"/>
              </a:rPr>
              <a:t>Мировая </a:t>
            </a:r>
            <a:r>
              <a:rPr lang="ru-RU" sz="1600" b="1" dirty="0">
                <a:solidFill>
                  <a:schemeClr val="tx1"/>
                </a:solidFill>
                <a:latin typeface="Times New Roman" panose="02020603050405020304" pitchFamily="18" charset="0"/>
                <a:cs typeface="Times New Roman" panose="02020603050405020304" pitchFamily="18" charset="0"/>
              </a:rPr>
              <a:t>ГПВ </a:t>
            </a:r>
            <a:r>
              <a:rPr lang="ru-RU" sz="1600" dirty="0">
                <a:solidFill>
                  <a:schemeClr val="tx1"/>
                </a:solidFill>
                <a:latin typeface="Times New Roman" panose="02020603050405020304" pitchFamily="18" charset="0"/>
                <a:cs typeface="Times New Roman" panose="02020603050405020304" pitchFamily="18" charset="0"/>
              </a:rPr>
              <a:t>представляет максимальный выпуск, который может быть достигнут с использованием мировых ресурсов, когда товары производятся самым эффективным образом, т.е. в результате наиболее эффективного разделения труда и региональной специализации.</a:t>
            </a:r>
          </a:p>
          <a:p>
            <a:pPr algn="just"/>
            <a:r>
              <a:rPr lang="ru-RU" sz="1600" dirty="0">
                <a:solidFill>
                  <a:schemeClr val="tx1"/>
                </a:solidFill>
                <a:latin typeface="Times New Roman" panose="02020603050405020304" pitchFamily="18" charset="0"/>
                <a:cs typeface="Times New Roman" panose="02020603050405020304" pitchFamily="18" charset="0"/>
              </a:rPr>
              <a:t>Мировая ГПВ построена </a:t>
            </a:r>
            <a:r>
              <a:rPr lang="ru-RU" sz="1600" b="1" dirty="0">
                <a:solidFill>
                  <a:schemeClr val="tx1"/>
                </a:solidFill>
                <a:latin typeface="Times New Roman" panose="02020603050405020304" pitchFamily="18" charset="0"/>
                <a:cs typeface="Times New Roman" panose="02020603050405020304" pitchFamily="18" charset="0"/>
              </a:rPr>
              <a:t>на основе двух региональных </a:t>
            </a:r>
            <a:r>
              <a:rPr lang="ru-RU" sz="1600" dirty="0" smtClean="0">
                <a:solidFill>
                  <a:schemeClr val="tx1"/>
                </a:solidFill>
                <a:latin typeface="Times New Roman" panose="02020603050405020304" pitchFamily="18" charset="0"/>
                <a:cs typeface="Times New Roman" panose="02020603050405020304" pitchFamily="18" charset="0"/>
              </a:rPr>
              <a:t>ГПВ </a:t>
            </a:r>
            <a:r>
              <a:rPr lang="ru-RU" sz="1600" dirty="0">
                <a:solidFill>
                  <a:schemeClr val="tx1"/>
                </a:solidFill>
                <a:latin typeface="Times New Roman" panose="02020603050405020304" pitchFamily="18" charset="0"/>
                <a:cs typeface="Times New Roman" panose="02020603050405020304" pitchFamily="18" charset="0"/>
              </a:rPr>
              <a:t>посредством определения максимального уровня мирового выпуска, который может быть продемонстрирован отдельными региональными ГПВ. </a:t>
            </a:r>
            <a:endParaRPr lang="ru-RU" sz="1600" dirty="0" smtClean="0">
              <a:solidFill>
                <a:schemeClr val="tx1"/>
              </a:solidFill>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492898" y="141065"/>
            <a:ext cx="10615545" cy="921832"/>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400" b="1" dirty="0" smtClean="0">
                <a:solidFill>
                  <a:schemeClr val="tx2"/>
                </a:solidFill>
                <a:effectLst>
                  <a:outerShdw blurRad="38100" dist="38100" dir="2700000" algn="tl">
                    <a:srgbClr val="000000">
                      <a:alpha val="43137"/>
                    </a:srgbClr>
                  </a:outerShdw>
                </a:effectLst>
              </a:rPr>
              <a:t>Мировая граница производственных возможностей.</a:t>
            </a:r>
            <a:endParaRPr lang="ru-RU" sz="4400" b="1" dirty="0">
              <a:solidFill>
                <a:schemeClr val="tx2"/>
              </a:solidFill>
              <a:effectLst>
                <a:outerShdw blurRad="38100" dist="38100" dir="2700000" algn="tl">
                  <a:srgbClr val="000000">
                    <a:alpha val="43137"/>
                  </a:srgbClr>
                </a:outerShdw>
              </a:effectLst>
            </a:endParaRPr>
          </a:p>
        </p:txBody>
      </p:sp>
      <p:grpSp>
        <p:nvGrpSpPr>
          <p:cNvPr id="5" name="Group 2"/>
          <p:cNvGrpSpPr>
            <a:grpSpLocks/>
          </p:cNvGrpSpPr>
          <p:nvPr/>
        </p:nvGrpSpPr>
        <p:grpSpPr bwMode="auto">
          <a:xfrm>
            <a:off x="1611681" y="1398856"/>
            <a:ext cx="3828379" cy="2336017"/>
            <a:chOff x="2156" y="-148"/>
            <a:chExt cx="3509" cy="2075"/>
          </a:xfrm>
        </p:grpSpPr>
        <p:grpSp>
          <p:nvGrpSpPr>
            <p:cNvPr id="6" name="Group 3"/>
            <p:cNvGrpSpPr>
              <a:grpSpLocks/>
            </p:cNvGrpSpPr>
            <p:nvPr/>
          </p:nvGrpSpPr>
          <p:grpSpPr bwMode="auto">
            <a:xfrm>
              <a:off x="4061" y="1373"/>
              <a:ext cx="157" cy="2"/>
              <a:chOff x="4061" y="1373"/>
              <a:chExt cx="157" cy="2"/>
            </a:xfrm>
          </p:grpSpPr>
          <p:sp>
            <p:nvSpPr>
              <p:cNvPr id="66" name="Freeform 4"/>
              <p:cNvSpPr>
                <a:spLocks/>
              </p:cNvSpPr>
              <p:nvPr/>
            </p:nvSpPr>
            <p:spPr bwMode="auto">
              <a:xfrm>
                <a:off x="4061" y="1373"/>
                <a:ext cx="157" cy="2"/>
              </a:xfrm>
              <a:custGeom>
                <a:avLst/>
                <a:gdLst>
                  <a:gd name="T0" fmla="+- 0 4061 4061"/>
                  <a:gd name="T1" fmla="*/ T0 w 157"/>
                  <a:gd name="T2" fmla="+- 0 4218 4061"/>
                  <a:gd name="T3" fmla="*/ T2 w 157"/>
                </a:gdLst>
                <a:ahLst/>
                <a:cxnLst>
                  <a:cxn ang="0">
                    <a:pos x="T1" y="0"/>
                  </a:cxn>
                  <a:cxn ang="0">
                    <a:pos x="T3" y="0"/>
                  </a:cxn>
                </a:cxnLst>
                <a:rect l="0" t="0" r="r" b="b"/>
                <a:pathLst>
                  <a:path w="157">
                    <a:moveTo>
                      <a:pt x="0" y="0"/>
                    </a:moveTo>
                    <a:lnTo>
                      <a:pt x="157" y="0"/>
                    </a:lnTo>
                  </a:path>
                </a:pathLst>
              </a:custGeom>
              <a:noFill/>
              <a:ln w="3774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5"/>
            <p:cNvGrpSpPr>
              <a:grpSpLocks/>
            </p:cNvGrpSpPr>
            <p:nvPr/>
          </p:nvGrpSpPr>
          <p:grpSpPr bwMode="auto">
            <a:xfrm>
              <a:off x="2204" y="291"/>
              <a:ext cx="2850" cy="1587"/>
              <a:chOff x="2204" y="291"/>
              <a:chExt cx="2850" cy="1587"/>
            </a:xfrm>
          </p:grpSpPr>
          <p:sp>
            <p:nvSpPr>
              <p:cNvPr id="65" name="Freeform 6"/>
              <p:cNvSpPr>
                <a:spLocks/>
              </p:cNvSpPr>
              <p:nvPr/>
            </p:nvSpPr>
            <p:spPr bwMode="auto">
              <a:xfrm>
                <a:off x="2204" y="291"/>
                <a:ext cx="2850" cy="1587"/>
              </a:xfrm>
              <a:custGeom>
                <a:avLst/>
                <a:gdLst>
                  <a:gd name="T0" fmla="+- 0 2204 2204"/>
                  <a:gd name="T1" fmla="*/ T0 w 2850"/>
                  <a:gd name="T2" fmla="+- 0 291 291"/>
                  <a:gd name="T3" fmla="*/ 291 h 1587"/>
                  <a:gd name="T4" fmla="+- 0 4346 2204"/>
                  <a:gd name="T5" fmla="*/ T4 w 2850"/>
                  <a:gd name="T6" fmla="+- 0 1293 291"/>
                  <a:gd name="T7" fmla="*/ 1293 h 1587"/>
                  <a:gd name="T8" fmla="+- 0 5053 2204"/>
                  <a:gd name="T9" fmla="*/ T8 w 2850"/>
                  <a:gd name="T10" fmla="+- 0 1878 291"/>
                  <a:gd name="T11" fmla="*/ 1878 h 1587"/>
                </a:gdLst>
                <a:ahLst/>
                <a:cxnLst>
                  <a:cxn ang="0">
                    <a:pos x="T1" y="T3"/>
                  </a:cxn>
                  <a:cxn ang="0">
                    <a:pos x="T5" y="T7"/>
                  </a:cxn>
                  <a:cxn ang="0">
                    <a:pos x="T9" y="T11"/>
                  </a:cxn>
                </a:cxnLst>
                <a:rect l="0" t="0" r="r" b="b"/>
                <a:pathLst>
                  <a:path w="2850" h="1587">
                    <a:moveTo>
                      <a:pt x="0" y="0"/>
                    </a:moveTo>
                    <a:lnTo>
                      <a:pt x="2142" y="1002"/>
                    </a:lnTo>
                    <a:lnTo>
                      <a:pt x="2849" y="1587"/>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7"/>
            <p:cNvGrpSpPr>
              <a:grpSpLocks/>
            </p:cNvGrpSpPr>
            <p:nvPr/>
          </p:nvGrpSpPr>
          <p:grpSpPr bwMode="auto">
            <a:xfrm>
              <a:off x="2204" y="-143"/>
              <a:ext cx="3456" cy="2019"/>
              <a:chOff x="2204" y="-143"/>
              <a:chExt cx="3456" cy="2019"/>
            </a:xfrm>
          </p:grpSpPr>
          <p:sp>
            <p:nvSpPr>
              <p:cNvPr id="64" name="Freeform 8"/>
              <p:cNvSpPr>
                <a:spLocks/>
              </p:cNvSpPr>
              <p:nvPr/>
            </p:nvSpPr>
            <p:spPr bwMode="auto">
              <a:xfrm>
                <a:off x="2204" y="-143"/>
                <a:ext cx="3456" cy="2019"/>
              </a:xfrm>
              <a:custGeom>
                <a:avLst/>
                <a:gdLst>
                  <a:gd name="T0" fmla="+- 0 2204 2204"/>
                  <a:gd name="T1" fmla="*/ T0 w 3456"/>
                  <a:gd name="T2" fmla="+- 0 -143 -143"/>
                  <a:gd name="T3" fmla="*/ -143 h 2019"/>
                  <a:gd name="T4" fmla="+- 0 2204 2204"/>
                  <a:gd name="T5" fmla="*/ T4 w 3456"/>
                  <a:gd name="T6" fmla="+- 0 1876 -143"/>
                  <a:gd name="T7" fmla="*/ 1876 h 2019"/>
                  <a:gd name="T8" fmla="+- 0 5660 2204"/>
                  <a:gd name="T9" fmla="*/ T8 w 3456"/>
                  <a:gd name="T10" fmla="+- 0 1876 -143"/>
                  <a:gd name="T11" fmla="*/ 1876 h 2019"/>
                </a:gdLst>
                <a:ahLst/>
                <a:cxnLst>
                  <a:cxn ang="0">
                    <a:pos x="T1" y="T3"/>
                  </a:cxn>
                  <a:cxn ang="0">
                    <a:pos x="T5" y="T7"/>
                  </a:cxn>
                  <a:cxn ang="0">
                    <a:pos x="T9" y="T11"/>
                  </a:cxn>
                </a:cxnLst>
                <a:rect l="0" t="0" r="r" b="b"/>
                <a:pathLst>
                  <a:path w="3456" h="2019">
                    <a:moveTo>
                      <a:pt x="0" y="0"/>
                    </a:moveTo>
                    <a:lnTo>
                      <a:pt x="0" y="2019"/>
                    </a:lnTo>
                    <a:lnTo>
                      <a:pt x="3456" y="2019"/>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9"/>
            <p:cNvGrpSpPr>
              <a:grpSpLocks/>
            </p:cNvGrpSpPr>
            <p:nvPr/>
          </p:nvGrpSpPr>
          <p:grpSpPr bwMode="auto">
            <a:xfrm>
              <a:off x="2204" y="114"/>
              <a:ext cx="149" cy="2"/>
              <a:chOff x="2204" y="114"/>
              <a:chExt cx="149" cy="2"/>
            </a:xfrm>
          </p:grpSpPr>
          <p:sp>
            <p:nvSpPr>
              <p:cNvPr id="63" name="Freeform 10"/>
              <p:cNvSpPr>
                <a:spLocks/>
              </p:cNvSpPr>
              <p:nvPr/>
            </p:nvSpPr>
            <p:spPr bwMode="auto">
              <a:xfrm>
                <a:off x="2204" y="114"/>
                <a:ext cx="149" cy="2"/>
              </a:xfrm>
              <a:custGeom>
                <a:avLst/>
                <a:gdLst>
                  <a:gd name="T0" fmla="+- 0 2204 2204"/>
                  <a:gd name="T1" fmla="*/ T0 w 149"/>
                  <a:gd name="T2" fmla="+- 0 2352 2204"/>
                  <a:gd name="T3" fmla="*/ T2 w 149"/>
                </a:gdLst>
                <a:ahLst/>
                <a:cxnLst>
                  <a:cxn ang="0">
                    <a:pos x="T1" y="0"/>
                  </a:cxn>
                  <a:cxn ang="0">
                    <a:pos x="T3" y="0"/>
                  </a:cxn>
                </a:cxnLst>
                <a:rect l="0" t="0" r="r" b="b"/>
                <a:pathLst>
                  <a:path w="149">
                    <a:moveTo>
                      <a:pt x="0" y="0"/>
                    </a:moveTo>
                    <a:lnTo>
                      <a:pt x="148"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11"/>
            <p:cNvGrpSpPr>
              <a:grpSpLocks/>
            </p:cNvGrpSpPr>
            <p:nvPr/>
          </p:nvGrpSpPr>
          <p:grpSpPr bwMode="auto">
            <a:xfrm>
              <a:off x="2204" y="467"/>
              <a:ext cx="72" cy="2"/>
              <a:chOff x="2204" y="467"/>
              <a:chExt cx="72" cy="2"/>
            </a:xfrm>
          </p:grpSpPr>
          <p:sp>
            <p:nvSpPr>
              <p:cNvPr id="62" name="Freeform 12"/>
              <p:cNvSpPr>
                <a:spLocks/>
              </p:cNvSpPr>
              <p:nvPr/>
            </p:nvSpPr>
            <p:spPr bwMode="auto">
              <a:xfrm>
                <a:off x="2204" y="467"/>
                <a:ext cx="72" cy="2"/>
              </a:xfrm>
              <a:custGeom>
                <a:avLst/>
                <a:gdLst>
                  <a:gd name="T0" fmla="+- 0 2204 2204"/>
                  <a:gd name="T1" fmla="*/ T0 w 72"/>
                  <a:gd name="T2" fmla="+- 0 2276 2204"/>
                  <a:gd name="T3" fmla="*/ T2 w 72"/>
                </a:gdLst>
                <a:ahLst/>
                <a:cxnLst>
                  <a:cxn ang="0">
                    <a:pos x="T1" y="0"/>
                  </a:cxn>
                  <a:cxn ang="0">
                    <a:pos x="T3" y="0"/>
                  </a:cxn>
                </a:cxnLst>
                <a:rect l="0" t="0" r="r" b="b"/>
                <a:pathLst>
                  <a:path w="72">
                    <a:moveTo>
                      <a:pt x="0" y="0"/>
                    </a:moveTo>
                    <a:lnTo>
                      <a:pt x="72"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13"/>
            <p:cNvGrpSpPr>
              <a:grpSpLocks/>
            </p:cNvGrpSpPr>
            <p:nvPr/>
          </p:nvGrpSpPr>
          <p:grpSpPr bwMode="auto">
            <a:xfrm>
              <a:off x="2204" y="820"/>
              <a:ext cx="72" cy="2"/>
              <a:chOff x="2204" y="820"/>
              <a:chExt cx="72" cy="2"/>
            </a:xfrm>
          </p:grpSpPr>
          <p:sp>
            <p:nvSpPr>
              <p:cNvPr id="61" name="Freeform 14"/>
              <p:cNvSpPr>
                <a:spLocks/>
              </p:cNvSpPr>
              <p:nvPr/>
            </p:nvSpPr>
            <p:spPr bwMode="auto">
              <a:xfrm>
                <a:off x="2204" y="820"/>
                <a:ext cx="72" cy="2"/>
              </a:xfrm>
              <a:custGeom>
                <a:avLst/>
                <a:gdLst>
                  <a:gd name="T0" fmla="+- 0 2204 2204"/>
                  <a:gd name="T1" fmla="*/ T0 w 72"/>
                  <a:gd name="T2" fmla="+- 0 2276 2204"/>
                  <a:gd name="T3" fmla="*/ T2 w 72"/>
                </a:gdLst>
                <a:ahLst/>
                <a:cxnLst>
                  <a:cxn ang="0">
                    <a:pos x="T1" y="0"/>
                  </a:cxn>
                  <a:cxn ang="0">
                    <a:pos x="T3" y="0"/>
                  </a:cxn>
                </a:cxnLst>
                <a:rect l="0" t="0" r="r" b="b"/>
                <a:pathLst>
                  <a:path w="72">
                    <a:moveTo>
                      <a:pt x="0" y="0"/>
                    </a:moveTo>
                    <a:lnTo>
                      <a:pt x="72"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5"/>
            <p:cNvGrpSpPr>
              <a:grpSpLocks/>
            </p:cNvGrpSpPr>
            <p:nvPr/>
          </p:nvGrpSpPr>
          <p:grpSpPr bwMode="auto">
            <a:xfrm>
              <a:off x="2204" y="1172"/>
              <a:ext cx="72" cy="2"/>
              <a:chOff x="2204" y="1172"/>
              <a:chExt cx="72" cy="2"/>
            </a:xfrm>
          </p:grpSpPr>
          <p:sp>
            <p:nvSpPr>
              <p:cNvPr id="60" name="Freeform 16"/>
              <p:cNvSpPr>
                <a:spLocks/>
              </p:cNvSpPr>
              <p:nvPr/>
            </p:nvSpPr>
            <p:spPr bwMode="auto">
              <a:xfrm>
                <a:off x="2204" y="1172"/>
                <a:ext cx="72" cy="2"/>
              </a:xfrm>
              <a:custGeom>
                <a:avLst/>
                <a:gdLst>
                  <a:gd name="T0" fmla="+- 0 2204 2204"/>
                  <a:gd name="T1" fmla="*/ T0 w 72"/>
                  <a:gd name="T2" fmla="+- 0 2276 2204"/>
                  <a:gd name="T3" fmla="*/ T2 w 72"/>
                </a:gdLst>
                <a:ahLst/>
                <a:cxnLst>
                  <a:cxn ang="0">
                    <a:pos x="T1" y="0"/>
                  </a:cxn>
                  <a:cxn ang="0">
                    <a:pos x="T3" y="0"/>
                  </a:cxn>
                </a:cxnLst>
                <a:rect l="0" t="0" r="r" b="b"/>
                <a:pathLst>
                  <a:path w="72">
                    <a:moveTo>
                      <a:pt x="0" y="0"/>
                    </a:moveTo>
                    <a:lnTo>
                      <a:pt x="72"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7"/>
            <p:cNvGrpSpPr>
              <a:grpSpLocks/>
            </p:cNvGrpSpPr>
            <p:nvPr/>
          </p:nvGrpSpPr>
          <p:grpSpPr bwMode="auto">
            <a:xfrm>
              <a:off x="2204" y="1525"/>
              <a:ext cx="72" cy="2"/>
              <a:chOff x="2204" y="1525"/>
              <a:chExt cx="72" cy="2"/>
            </a:xfrm>
          </p:grpSpPr>
          <p:sp>
            <p:nvSpPr>
              <p:cNvPr id="59" name="Freeform 18"/>
              <p:cNvSpPr>
                <a:spLocks/>
              </p:cNvSpPr>
              <p:nvPr/>
            </p:nvSpPr>
            <p:spPr bwMode="auto">
              <a:xfrm>
                <a:off x="2204" y="1525"/>
                <a:ext cx="72" cy="2"/>
              </a:xfrm>
              <a:custGeom>
                <a:avLst/>
                <a:gdLst>
                  <a:gd name="T0" fmla="+- 0 2204 2204"/>
                  <a:gd name="T1" fmla="*/ T0 w 72"/>
                  <a:gd name="T2" fmla="+- 0 2276 2204"/>
                  <a:gd name="T3" fmla="*/ T2 w 72"/>
                </a:gdLst>
                <a:ahLst/>
                <a:cxnLst>
                  <a:cxn ang="0">
                    <a:pos x="T1" y="0"/>
                  </a:cxn>
                  <a:cxn ang="0">
                    <a:pos x="T3" y="0"/>
                  </a:cxn>
                </a:cxnLst>
                <a:rect l="0" t="0" r="r" b="b"/>
                <a:pathLst>
                  <a:path w="72">
                    <a:moveTo>
                      <a:pt x="0" y="0"/>
                    </a:moveTo>
                    <a:lnTo>
                      <a:pt x="72"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19"/>
            <p:cNvGrpSpPr>
              <a:grpSpLocks/>
            </p:cNvGrpSpPr>
            <p:nvPr/>
          </p:nvGrpSpPr>
          <p:grpSpPr bwMode="auto">
            <a:xfrm>
              <a:off x="4697" y="1798"/>
              <a:ext cx="2" cy="80"/>
              <a:chOff x="4697" y="1798"/>
              <a:chExt cx="2" cy="80"/>
            </a:xfrm>
          </p:grpSpPr>
          <p:sp>
            <p:nvSpPr>
              <p:cNvPr id="58" name="Freeform 20"/>
              <p:cNvSpPr>
                <a:spLocks/>
              </p:cNvSpPr>
              <p:nvPr/>
            </p:nvSpPr>
            <p:spPr bwMode="auto">
              <a:xfrm>
                <a:off x="4697"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21"/>
            <p:cNvGrpSpPr>
              <a:grpSpLocks/>
            </p:cNvGrpSpPr>
            <p:nvPr/>
          </p:nvGrpSpPr>
          <p:grpSpPr bwMode="auto">
            <a:xfrm>
              <a:off x="4341" y="1798"/>
              <a:ext cx="2" cy="80"/>
              <a:chOff x="4341" y="1798"/>
              <a:chExt cx="2" cy="80"/>
            </a:xfrm>
          </p:grpSpPr>
          <p:sp>
            <p:nvSpPr>
              <p:cNvPr id="57" name="Freeform 22"/>
              <p:cNvSpPr>
                <a:spLocks/>
              </p:cNvSpPr>
              <p:nvPr/>
            </p:nvSpPr>
            <p:spPr bwMode="auto">
              <a:xfrm>
                <a:off x="4341"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23"/>
            <p:cNvGrpSpPr>
              <a:grpSpLocks/>
            </p:cNvGrpSpPr>
            <p:nvPr/>
          </p:nvGrpSpPr>
          <p:grpSpPr bwMode="auto">
            <a:xfrm>
              <a:off x="3985" y="1758"/>
              <a:ext cx="2" cy="120"/>
              <a:chOff x="3985" y="1758"/>
              <a:chExt cx="2" cy="120"/>
            </a:xfrm>
          </p:grpSpPr>
          <p:sp>
            <p:nvSpPr>
              <p:cNvPr id="56" name="Freeform 24"/>
              <p:cNvSpPr>
                <a:spLocks/>
              </p:cNvSpPr>
              <p:nvPr/>
            </p:nvSpPr>
            <p:spPr bwMode="auto">
              <a:xfrm>
                <a:off x="3985" y="1758"/>
                <a:ext cx="2" cy="120"/>
              </a:xfrm>
              <a:custGeom>
                <a:avLst/>
                <a:gdLst>
                  <a:gd name="T0" fmla="+- 0 1758 1758"/>
                  <a:gd name="T1" fmla="*/ 1758 h 120"/>
                  <a:gd name="T2" fmla="+- 0 1878 1758"/>
                  <a:gd name="T3" fmla="*/ 1878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25"/>
            <p:cNvGrpSpPr>
              <a:grpSpLocks/>
            </p:cNvGrpSpPr>
            <p:nvPr/>
          </p:nvGrpSpPr>
          <p:grpSpPr bwMode="auto">
            <a:xfrm>
              <a:off x="3629" y="1798"/>
              <a:ext cx="2" cy="80"/>
              <a:chOff x="3629" y="1798"/>
              <a:chExt cx="2" cy="80"/>
            </a:xfrm>
          </p:grpSpPr>
          <p:sp>
            <p:nvSpPr>
              <p:cNvPr id="55" name="Freeform 26"/>
              <p:cNvSpPr>
                <a:spLocks/>
              </p:cNvSpPr>
              <p:nvPr/>
            </p:nvSpPr>
            <p:spPr bwMode="auto">
              <a:xfrm>
                <a:off x="3629"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27"/>
            <p:cNvGrpSpPr>
              <a:grpSpLocks/>
            </p:cNvGrpSpPr>
            <p:nvPr/>
          </p:nvGrpSpPr>
          <p:grpSpPr bwMode="auto">
            <a:xfrm>
              <a:off x="3273" y="1798"/>
              <a:ext cx="2" cy="80"/>
              <a:chOff x="3273" y="1798"/>
              <a:chExt cx="2" cy="80"/>
            </a:xfrm>
          </p:grpSpPr>
          <p:sp>
            <p:nvSpPr>
              <p:cNvPr id="54" name="Freeform 28"/>
              <p:cNvSpPr>
                <a:spLocks/>
              </p:cNvSpPr>
              <p:nvPr/>
            </p:nvSpPr>
            <p:spPr bwMode="auto">
              <a:xfrm>
                <a:off x="3273"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29"/>
            <p:cNvGrpSpPr>
              <a:grpSpLocks/>
            </p:cNvGrpSpPr>
            <p:nvPr/>
          </p:nvGrpSpPr>
          <p:grpSpPr bwMode="auto">
            <a:xfrm>
              <a:off x="2917" y="1798"/>
              <a:ext cx="2" cy="80"/>
              <a:chOff x="2917" y="1798"/>
              <a:chExt cx="2" cy="80"/>
            </a:xfrm>
          </p:grpSpPr>
          <p:sp>
            <p:nvSpPr>
              <p:cNvPr id="53" name="Freeform 30"/>
              <p:cNvSpPr>
                <a:spLocks/>
              </p:cNvSpPr>
              <p:nvPr/>
            </p:nvSpPr>
            <p:spPr bwMode="auto">
              <a:xfrm>
                <a:off x="2917"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31"/>
            <p:cNvGrpSpPr>
              <a:grpSpLocks/>
            </p:cNvGrpSpPr>
            <p:nvPr/>
          </p:nvGrpSpPr>
          <p:grpSpPr bwMode="auto">
            <a:xfrm>
              <a:off x="2561" y="1798"/>
              <a:ext cx="2" cy="80"/>
              <a:chOff x="2561" y="1798"/>
              <a:chExt cx="2" cy="80"/>
            </a:xfrm>
          </p:grpSpPr>
          <p:sp>
            <p:nvSpPr>
              <p:cNvPr id="52" name="Freeform 32"/>
              <p:cNvSpPr>
                <a:spLocks/>
              </p:cNvSpPr>
              <p:nvPr/>
            </p:nvSpPr>
            <p:spPr bwMode="auto">
              <a:xfrm>
                <a:off x="2561"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33"/>
            <p:cNvGrpSpPr>
              <a:grpSpLocks/>
            </p:cNvGrpSpPr>
            <p:nvPr/>
          </p:nvGrpSpPr>
          <p:grpSpPr bwMode="auto">
            <a:xfrm>
              <a:off x="5407" y="1798"/>
              <a:ext cx="2" cy="80"/>
              <a:chOff x="5407" y="1798"/>
              <a:chExt cx="2" cy="80"/>
            </a:xfrm>
          </p:grpSpPr>
          <p:sp>
            <p:nvSpPr>
              <p:cNvPr id="51" name="Freeform 34"/>
              <p:cNvSpPr>
                <a:spLocks/>
              </p:cNvSpPr>
              <p:nvPr/>
            </p:nvSpPr>
            <p:spPr bwMode="auto">
              <a:xfrm>
                <a:off x="5407"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35"/>
            <p:cNvGrpSpPr>
              <a:grpSpLocks/>
            </p:cNvGrpSpPr>
            <p:nvPr/>
          </p:nvGrpSpPr>
          <p:grpSpPr bwMode="auto">
            <a:xfrm>
              <a:off x="5051" y="1798"/>
              <a:ext cx="2" cy="80"/>
              <a:chOff x="5051" y="1798"/>
              <a:chExt cx="2" cy="80"/>
            </a:xfrm>
          </p:grpSpPr>
          <p:sp>
            <p:nvSpPr>
              <p:cNvPr id="50" name="Freeform 36"/>
              <p:cNvSpPr>
                <a:spLocks/>
              </p:cNvSpPr>
              <p:nvPr/>
            </p:nvSpPr>
            <p:spPr bwMode="auto">
              <a:xfrm>
                <a:off x="5051"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37"/>
            <p:cNvGrpSpPr>
              <a:grpSpLocks/>
            </p:cNvGrpSpPr>
            <p:nvPr/>
          </p:nvGrpSpPr>
          <p:grpSpPr bwMode="auto">
            <a:xfrm>
              <a:off x="5007" y="1834"/>
              <a:ext cx="88" cy="88"/>
              <a:chOff x="5007" y="1834"/>
              <a:chExt cx="88" cy="88"/>
            </a:xfrm>
          </p:grpSpPr>
          <p:sp>
            <p:nvSpPr>
              <p:cNvPr id="49" name="Freeform 38"/>
              <p:cNvSpPr>
                <a:spLocks/>
              </p:cNvSpPr>
              <p:nvPr/>
            </p:nvSpPr>
            <p:spPr bwMode="auto">
              <a:xfrm>
                <a:off x="5007" y="1834"/>
                <a:ext cx="88" cy="88"/>
              </a:xfrm>
              <a:custGeom>
                <a:avLst/>
                <a:gdLst>
                  <a:gd name="T0" fmla="+- 0 5051 5007"/>
                  <a:gd name="T1" fmla="*/ T0 w 88"/>
                  <a:gd name="T2" fmla="+- 0 1834 1834"/>
                  <a:gd name="T3" fmla="*/ 1834 h 88"/>
                  <a:gd name="T4" fmla="+- 0 5030 5007"/>
                  <a:gd name="T5" fmla="*/ T4 w 88"/>
                  <a:gd name="T6" fmla="+- 0 1839 1834"/>
                  <a:gd name="T7" fmla="*/ 1839 h 88"/>
                  <a:gd name="T8" fmla="+- 0 5014 5007"/>
                  <a:gd name="T9" fmla="*/ T8 w 88"/>
                  <a:gd name="T10" fmla="+- 0 1854 1834"/>
                  <a:gd name="T11" fmla="*/ 1854 h 88"/>
                  <a:gd name="T12" fmla="+- 0 5007 5007"/>
                  <a:gd name="T13" fmla="*/ T12 w 88"/>
                  <a:gd name="T14" fmla="+- 0 1875 1834"/>
                  <a:gd name="T15" fmla="*/ 1875 h 88"/>
                  <a:gd name="T16" fmla="+- 0 5012 5007"/>
                  <a:gd name="T17" fmla="*/ T16 w 88"/>
                  <a:gd name="T18" fmla="+- 0 1898 1834"/>
                  <a:gd name="T19" fmla="*/ 1898 h 88"/>
                  <a:gd name="T20" fmla="+- 0 5026 5007"/>
                  <a:gd name="T21" fmla="*/ T20 w 88"/>
                  <a:gd name="T22" fmla="+- 0 1914 1834"/>
                  <a:gd name="T23" fmla="*/ 1914 h 88"/>
                  <a:gd name="T24" fmla="+- 0 5046 5007"/>
                  <a:gd name="T25" fmla="*/ T24 w 88"/>
                  <a:gd name="T26" fmla="+- 0 1922 1834"/>
                  <a:gd name="T27" fmla="*/ 1922 h 88"/>
                  <a:gd name="T28" fmla="+- 0 5070 5007"/>
                  <a:gd name="T29" fmla="*/ T28 w 88"/>
                  <a:gd name="T30" fmla="+- 0 1917 1834"/>
                  <a:gd name="T31" fmla="*/ 1917 h 88"/>
                  <a:gd name="T32" fmla="+- 0 5087 5007"/>
                  <a:gd name="T33" fmla="*/ T32 w 88"/>
                  <a:gd name="T34" fmla="+- 0 1904 1834"/>
                  <a:gd name="T35" fmla="*/ 1904 h 88"/>
                  <a:gd name="T36" fmla="+- 0 5095 5007"/>
                  <a:gd name="T37" fmla="*/ T36 w 88"/>
                  <a:gd name="T38" fmla="+- 0 1885 1834"/>
                  <a:gd name="T39" fmla="*/ 1885 h 88"/>
                  <a:gd name="T40" fmla="+- 0 5091 5007"/>
                  <a:gd name="T41" fmla="*/ T40 w 88"/>
                  <a:gd name="T42" fmla="+- 0 1861 1834"/>
                  <a:gd name="T43" fmla="*/ 1861 h 88"/>
                  <a:gd name="T44" fmla="+- 0 5078 5007"/>
                  <a:gd name="T45" fmla="*/ T44 w 88"/>
                  <a:gd name="T46" fmla="+- 0 1843 1834"/>
                  <a:gd name="T47" fmla="*/ 1843 h 88"/>
                  <a:gd name="T48" fmla="+- 0 5060 5007"/>
                  <a:gd name="T49" fmla="*/ T48 w 88"/>
                  <a:gd name="T50" fmla="+- 0 1835 1834"/>
                  <a:gd name="T51" fmla="*/ 1835 h 88"/>
                  <a:gd name="T52" fmla="+- 0 5051 5007"/>
                  <a:gd name="T53" fmla="*/ T52 w 88"/>
                  <a:gd name="T54" fmla="+- 0 1834 1834"/>
                  <a:gd name="T55" fmla="*/ 18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4" y="27"/>
                    </a:lnTo>
                    <a:lnTo>
                      <a:pt x="71" y="9"/>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39"/>
            <p:cNvGrpSpPr>
              <a:grpSpLocks/>
            </p:cNvGrpSpPr>
            <p:nvPr/>
          </p:nvGrpSpPr>
          <p:grpSpPr bwMode="auto">
            <a:xfrm>
              <a:off x="5027" y="1853"/>
              <a:ext cx="49" cy="49"/>
              <a:chOff x="5027" y="1853"/>
              <a:chExt cx="49" cy="49"/>
            </a:xfrm>
          </p:grpSpPr>
          <p:sp>
            <p:nvSpPr>
              <p:cNvPr id="48" name="Freeform 40"/>
              <p:cNvSpPr>
                <a:spLocks/>
              </p:cNvSpPr>
              <p:nvPr/>
            </p:nvSpPr>
            <p:spPr bwMode="auto">
              <a:xfrm>
                <a:off x="5027" y="1853"/>
                <a:ext cx="49" cy="49"/>
              </a:xfrm>
              <a:custGeom>
                <a:avLst/>
                <a:gdLst>
                  <a:gd name="T0" fmla="+- 0 5065 5027"/>
                  <a:gd name="T1" fmla="*/ T0 w 49"/>
                  <a:gd name="T2" fmla="+- 0 1853 1853"/>
                  <a:gd name="T3" fmla="*/ 1853 h 49"/>
                  <a:gd name="T4" fmla="+- 0 5038 5027"/>
                  <a:gd name="T5" fmla="*/ T4 w 49"/>
                  <a:gd name="T6" fmla="+- 0 1853 1853"/>
                  <a:gd name="T7" fmla="*/ 1853 h 49"/>
                  <a:gd name="T8" fmla="+- 0 5027 5027"/>
                  <a:gd name="T9" fmla="*/ T8 w 49"/>
                  <a:gd name="T10" fmla="+- 0 1864 1853"/>
                  <a:gd name="T11" fmla="*/ 1864 h 49"/>
                  <a:gd name="T12" fmla="+- 0 5027 5027"/>
                  <a:gd name="T13" fmla="*/ T12 w 49"/>
                  <a:gd name="T14" fmla="+- 0 1892 1853"/>
                  <a:gd name="T15" fmla="*/ 1892 h 49"/>
                  <a:gd name="T16" fmla="+- 0 5038 5027"/>
                  <a:gd name="T17" fmla="*/ T16 w 49"/>
                  <a:gd name="T18" fmla="+- 0 1903 1853"/>
                  <a:gd name="T19" fmla="*/ 1903 h 49"/>
                  <a:gd name="T20" fmla="+- 0 5065 5027"/>
                  <a:gd name="T21" fmla="*/ T20 w 49"/>
                  <a:gd name="T22" fmla="+- 0 1903 1853"/>
                  <a:gd name="T23" fmla="*/ 1903 h 49"/>
                  <a:gd name="T24" fmla="+- 0 5076 5027"/>
                  <a:gd name="T25" fmla="*/ T24 w 49"/>
                  <a:gd name="T26" fmla="+- 0 1892 1853"/>
                  <a:gd name="T27" fmla="*/ 1892 h 49"/>
                  <a:gd name="T28" fmla="+- 0 5076 5027"/>
                  <a:gd name="T29" fmla="*/ T28 w 49"/>
                  <a:gd name="T30" fmla="+- 0 1864 1853"/>
                  <a:gd name="T31" fmla="*/ 1864 h 49"/>
                  <a:gd name="T32" fmla="+- 0 5065 5027"/>
                  <a:gd name="T33" fmla="*/ T32 w 49"/>
                  <a:gd name="T34" fmla="+- 0 1853 1853"/>
                  <a:gd name="T35" fmla="*/ 185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41"/>
            <p:cNvGrpSpPr>
              <a:grpSpLocks/>
            </p:cNvGrpSpPr>
            <p:nvPr/>
          </p:nvGrpSpPr>
          <p:grpSpPr bwMode="auto">
            <a:xfrm>
              <a:off x="5027" y="1853"/>
              <a:ext cx="49" cy="49"/>
              <a:chOff x="5027" y="1853"/>
              <a:chExt cx="49" cy="49"/>
            </a:xfrm>
          </p:grpSpPr>
          <p:sp>
            <p:nvSpPr>
              <p:cNvPr id="47" name="Freeform 42"/>
              <p:cNvSpPr>
                <a:spLocks/>
              </p:cNvSpPr>
              <p:nvPr/>
            </p:nvSpPr>
            <p:spPr bwMode="auto">
              <a:xfrm>
                <a:off x="5027" y="1853"/>
                <a:ext cx="49" cy="49"/>
              </a:xfrm>
              <a:custGeom>
                <a:avLst/>
                <a:gdLst>
                  <a:gd name="T0" fmla="+- 0 5051 5027"/>
                  <a:gd name="T1" fmla="*/ T0 w 49"/>
                  <a:gd name="T2" fmla="+- 0 1903 1853"/>
                  <a:gd name="T3" fmla="*/ 1903 h 49"/>
                  <a:gd name="T4" fmla="+- 0 5065 5027"/>
                  <a:gd name="T5" fmla="*/ T4 w 49"/>
                  <a:gd name="T6" fmla="+- 0 1903 1853"/>
                  <a:gd name="T7" fmla="*/ 1903 h 49"/>
                  <a:gd name="T8" fmla="+- 0 5076 5027"/>
                  <a:gd name="T9" fmla="*/ T8 w 49"/>
                  <a:gd name="T10" fmla="+- 0 1892 1853"/>
                  <a:gd name="T11" fmla="*/ 1892 h 49"/>
                  <a:gd name="T12" fmla="+- 0 5076 5027"/>
                  <a:gd name="T13" fmla="*/ T12 w 49"/>
                  <a:gd name="T14" fmla="+- 0 1878 1853"/>
                  <a:gd name="T15" fmla="*/ 1878 h 49"/>
                  <a:gd name="T16" fmla="+- 0 5076 5027"/>
                  <a:gd name="T17" fmla="*/ T16 w 49"/>
                  <a:gd name="T18" fmla="+- 0 1864 1853"/>
                  <a:gd name="T19" fmla="*/ 1864 h 49"/>
                  <a:gd name="T20" fmla="+- 0 5065 5027"/>
                  <a:gd name="T21" fmla="*/ T20 w 49"/>
                  <a:gd name="T22" fmla="+- 0 1853 1853"/>
                  <a:gd name="T23" fmla="*/ 1853 h 49"/>
                  <a:gd name="T24" fmla="+- 0 5051 5027"/>
                  <a:gd name="T25" fmla="*/ T24 w 49"/>
                  <a:gd name="T26" fmla="+- 0 1853 1853"/>
                  <a:gd name="T27" fmla="*/ 1853 h 49"/>
                  <a:gd name="T28" fmla="+- 0 5038 5027"/>
                  <a:gd name="T29" fmla="*/ T28 w 49"/>
                  <a:gd name="T30" fmla="+- 0 1853 1853"/>
                  <a:gd name="T31" fmla="*/ 1853 h 49"/>
                  <a:gd name="T32" fmla="+- 0 5027 5027"/>
                  <a:gd name="T33" fmla="*/ T32 w 49"/>
                  <a:gd name="T34" fmla="+- 0 1864 1853"/>
                  <a:gd name="T35" fmla="*/ 1864 h 49"/>
                  <a:gd name="T36" fmla="+- 0 5027 5027"/>
                  <a:gd name="T37" fmla="*/ T36 w 49"/>
                  <a:gd name="T38" fmla="+- 0 1878 1853"/>
                  <a:gd name="T39" fmla="*/ 1878 h 49"/>
                  <a:gd name="T40" fmla="+- 0 5027 5027"/>
                  <a:gd name="T41" fmla="*/ T40 w 49"/>
                  <a:gd name="T42" fmla="+- 0 1892 1853"/>
                  <a:gd name="T43" fmla="*/ 1892 h 49"/>
                  <a:gd name="T44" fmla="+- 0 5038 5027"/>
                  <a:gd name="T45" fmla="*/ T44 w 49"/>
                  <a:gd name="T46" fmla="+- 0 1903 1853"/>
                  <a:gd name="T47" fmla="*/ 1903 h 49"/>
                  <a:gd name="T48" fmla="+- 0 5051 5027"/>
                  <a:gd name="T49" fmla="*/ T48 w 49"/>
                  <a:gd name="T50" fmla="+- 0 1903 1853"/>
                  <a:gd name="T51" fmla="*/ 190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4" y="50"/>
                    </a:moveTo>
                    <a:lnTo>
                      <a:pt x="38" y="50"/>
                    </a:lnTo>
                    <a:lnTo>
                      <a:pt x="49" y="39"/>
                    </a:lnTo>
                    <a:lnTo>
                      <a:pt x="49" y="25"/>
                    </a:lnTo>
                    <a:lnTo>
                      <a:pt x="49" y="11"/>
                    </a:lnTo>
                    <a:lnTo>
                      <a:pt x="38" y="0"/>
                    </a:lnTo>
                    <a:lnTo>
                      <a:pt x="24" y="0"/>
                    </a:lnTo>
                    <a:lnTo>
                      <a:pt x="11" y="0"/>
                    </a:lnTo>
                    <a:lnTo>
                      <a:pt x="0" y="11"/>
                    </a:lnTo>
                    <a:lnTo>
                      <a:pt x="0" y="25"/>
                    </a:lnTo>
                    <a:lnTo>
                      <a:pt x="0" y="39"/>
                    </a:lnTo>
                    <a:lnTo>
                      <a:pt x="11" y="50"/>
                    </a:lnTo>
                    <a:lnTo>
                      <a:pt x="24"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43"/>
            <p:cNvGrpSpPr>
              <a:grpSpLocks/>
            </p:cNvGrpSpPr>
            <p:nvPr/>
          </p:nvGrpSpPr>
          <p:grpSpPr bwMode="auto">
            <a:xfrm>
              <a:off x="2159" y="246"/>
              <a:ext cx="88" cy="88"/>
              <a:chOff x="2159" y="246"/>
              <a:chExt cx="88" cy="88"/>
            </a:xfrm>
          </p:grpSpPr>
          <p:sp>
            <p:nvSpPr>
              <p:cNvPr id="46" name="Freeform 44"/>
              <p:cNvSpPr>
                <a:spLocks/>
              </p:cNvSpPr>
              <p:nvPr/>
            </p:nvSpPr>
            <p:spPr bwMode="auto">
              <a:xfrm>
                <a:off x="2159" y="246"/>
                <a:ext cx="88" cy="88"/>
              </a:xfrm>
              <a:custGeom>
                <a:avLst/>
                <a:gdLst>
                  <a:gd name="T0" fmla="+- 0 2204 2159"/>
                  <a:gd name="T1" fmla="*/ T0 w 88"/>
                  <a:gd name="T2" fmla="+- 0 246 246"/>
                  <a:gd name="T3" fmla="*/ 246 h 88"/>
                  <a:gd name="T4" fmla="+- 0 2182 2159"/>
                  <a:gd name="T5" fmla="*/ T4 w 88"/>
                  <a:gd name="T6" fmla="+- 0 252 246"/>
                  <a:gd name="T7" fmla="*/ 252 h 88"/>
                  <a:gd name="T8" fmla="+- 0 2166 2159"/>
                  <a:gd name="T9" fmla="*/ T8 w 88"/>
                  <a:gd name="T10" fmla="+- 0 267 246"/>
                  <a:gd name="T11" fmla="*/ 267 h 88"/>
                  <a:gd name="T12" fmla="+- 0 2159 2159"/>
                  <a:gd name="T13" fmla="*/ T12 w 88"/>
                  <a:gd name="T14" fmla="+- 0 288 246"/>
                  <a:gd name="T15" fmla="*/ 288 h 88"/>
                  <a:gd name="T16" fmla="+- 0 2165 2159"/>
                  <a:gd name="T17" fmla="*/ T16 w 88"/>
                  <a:gd name="T18" fmla="+- 0 311 246"/>
                  <a:gd name="T19" fmla="*/ 311 h 88"/>
                  <a:gd name="T20" fmla="+- 0 2178 2159"/>
                  <a:gd name="T21" fmla="*/ T20 w 88"/>
                  <a:gd name="T22" fmla="+- 0 327 246"/>
                  <a:gd name="T23" fmla="*/ 327 h 88"/>
                  <a:gd name="T24" fmla="+- 0 2198 2159"/>
                  <a:gd name="T25" fmla="*/ T24 w 88"/>
                  <a:gd name="T26" fmla="+- 0 334 246"/>
                  <a:gd name="T27" fmla="*/ 334 h 88"/>
                  <a:gd name="T28" fmla="+- 0 2222 2159"/>
                  <a:gd name="T29" fmla="*/ T28 w 88"/>
                  <a:gd name="T30" fmla="+- 0 330 246"/>
                  <a:gd name="T31" fmla="*/ 330 h 88"/>
                  <a:gd name="T32" fmla="+- 0 2239 2159"/>
                  <a:gd name="T33" fmla="*/ T32 w 88"/>
                  <a:gd name="T34" fmla="+- 0 317 246"/>
                  <a:gd name="T35" fmla="*/ 317 h 88"/>
                  <a:gd name="T36" fmla="+- 0 2247 2159"/>
                  <a:gd name="T37" fmla="*/ T36 w 88"/>
                  <a:gd name="T38" fmla="+- 0 298 246"/>
                  <a:gd name="T39" fmla="*/ 298 h 88"/>
                  <a:gd name="T40" fmla="+- 0 2243 2159"/>
                  <a:gd name="T41" fmla="*/ T40 w 88"/>
                  <a:gd name="T42" fmla="+- 0 273 246"/>
                  <a:gd name="T43" fmla="*/ 273 h 88"/>
                  <a:gd name="T44" fmla="+- 0 2230 2159"/>
                  <a:gd name="T45" fmla="*/ T44 w 88"/>
                  <a:gd name="T46" fmla="+- 0 256 246"/>
                  <a:gd name="T47" fmla="*/ 256 h 88"/>
                  <a:gd name="T48" fmla="+- 0 2212 2159"/>
                  <a:gd name="T49" fmla="*/ T48 w 88"/>
                  <a:gd name="T50" fmla="+- 0 247 246"/>
                  <a:gd name="T51" fmla="*/ 247 h 88"/>
                  <a:gd name="T52" fmla="+- 0 2204 2159"/>
                  <a:gd name="T53" fmla="*/ T52 w 88"/>
                  <a:gd name="T54" fmla="+- 0 246 246"/>
                  <a:gd name="T55" fmla="*/ 246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5" y="0"/>
                    </a:moveTo>
                    <a:lnTo>
                      <a:pt x="23" y="6"/>
                    </a:lnTo>
                    <a:lnTo>
                      <a:pt x="7" y="21"/>
                    </a:lnTo>
                    <a:lnTo>
                      <a:pt x="0" y="42"/>
                    </a:lnTo>
                    <a:lnTo>
                      <a:pt x="6" y="65"/>
                    </a:lnTo>
                    <a:lnTo>
                      <a:pt x="19" y="81"/>
                    </a:lnTo>
                    <a:lnTo>
                      <a:pt x="39" y="88"/>
                    </a:lnTo>
                    <a:lnTo>
                      <a:pt x="63" y="84"/>
                    </a:lnTo>
                    <a:lnTo>
                      <a:pt x="80" y="71"/>
                    </a:lnTo>
                    <a:lnTo>
                      <a:pt x="88" y="52"/>
                    </a:lnTo>
                    <a:lnTo>
                      <a:pt x="84" y="27"/>
                    </a:lnTo>
                    <a:lnTo>
                      <a:pt x="71" y="10"/>
                    </a:lnTo>
                    <a:lnTo>
                      <a:pt x="53" y="1"/>
                    </a:lnTo>
                    <a:lnTo>
                      <a:pt x="45"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45"/>
            <p:cNvGrpSpPr>
              <a:grpSpLocks/>
            </p:cNvGrpSpPr>
            <p:nvPr/>
          </p:nvGrpSpPr>
          <p:grpSpPr bwMode="auto">
            <a:xfrm>
              <a:off x="2179" y="266"/>
              <a:ext cx="49" cy="50"/>
              <a:chOff x="2179" y="266"/>
              <a:chExt cx="49" cy="50"/>
            </a:xfrm>
          </p:grpSpPr>
          <p:sp>
            <p:nvSpPr>
              <p:cNvPr id="45" name="Freeform 46"/>
              <p:cNvSpPr>
                <a:spLocks/>
              </p:cNvSpPr>
              <p:nvPr/>
            </p:nvSpPr>
            <p:spPr bwMode="auto">
              <a:xfrm>
                <a:off x="2179" y="266"/>
                <a:ext cx="49" cy="50"/>
              </a:xfrm>
              <a:custGeom>
                <a:avLst/>
                <a:gdLst>
                  <a:gd name="T0" fmla="+- 0 2217 2179"/>
                  <a:gd name="T1" fmla="*/ T0 w 49"/>
                  <a:gd name="T2" fmla="+- 0 266 266"/>
                  <a:gd name="T3" fmla="*/ 266 h 50"/>
                  <a:gd name="T4" fmla="+- 0 2190 2179"/>
                  <a:gd name="T5" fmla="*/ T4 w 49"/>
                  <a:gd name="T6" fmla="+- 0 266 266"/>
                  <a:gd name="T7" fmla="*/ 266 h 50"/>
                  <a:gd name="T8" fmla="+- 0 2179 2179"/>
                  <a:gd name="T9" fmla="*/ T8 w 49"/>
                  <a:gd name="T10" fmla="+- 0 277 266"/>
                  <a:gd name="T11" fmla="*/ 277 h 50"/>
                  <a:gd name="T12" fmla="+- 0 2179 2179"/>
                  <a:gd name="T13" fmla="*/ T12 w 49"/>
                  <a:gd name="T14" fmla="+- 0 304 266"/>
                  <a:gd name="T15" fmla="*/ 304 h 50"/>
                  <a:gd name="T16" fmla="+- 0 2190 2179"/>
                  <a:gd name="T17" fmla="*/ T16 w 49"/>
                  <a:gd name="T18" fmla="+- 0 315 266"/>
                  <a:gd name="T19" fmla="*/ 315 h 50"/>
                  <a:gd name="T20" fmla="+- 0 2217 2179"/>
                  <a:gd name="T21" fmla="*/ T20 w 49"/>
                  <a:gd name="T22" fmla="+- 0 315 266"/>
                  <a:gd name="T23" fmla="*/ 315 h 50"/>
                  <a:gd name="T24" fmla="+- 0 2228 2179"/>
                  <a:gd name="T25" fmla="*/ T24 w 49"/>
                  <a:gd name="T26" fmla="+- 0 304 266"/>
                  <a:gd name="T27" fmla="*/ 304 h 50"/>
                  <a:gd name="T28" fmla="+- 0 2228 2179"/>
                  <a:gd name="T29" fmla="*/ T28 w 49"/>
                  <a:gd name="T30" fmla="+- 0 277 266"/>
                  <a:gd name="T31" fmla="*/ 277 h 50"/>
                  <a:gd name="T32" fmla="+- 0 2217 2179"/>
                  <a:gd name="T33" fmla="*/ T32 w 49"/>
                  <a:gd name="T34" fmla="+- 0 266 266"/>
                  <a:gd name="T35" fmla="*/ 266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47"/>
            <p:cNvGrpSpPr>
              <a:grpSpLocks/>
            </p:cNvGrpSpPr>
            <p:nvPr/>
          </p:nvGrpSpPr>
          <p:grpSpPr bwMode="auto">
            <a:xfrm>
              <a:off x="2179" y="266"/>
              <a:ext cx="49" cy="50"/>
              <a:chOff x="2179" y="266"/>
              <a:chExt cx="49" cy="50"/>
            </a:xfrm>
          </p:grpSpPr>
          <p:sp>
            <p:nvSpPr>
              <p:cNvPr id="44" name="Freeform 48"/>
              <p:cNvSpPr>
                <a:spLocks/>
              </p:cNvSpPr>
              <p:nvPr/>
            </p:nvSpPr>
            <p:spPr bwMode="auto">
              <a:xfrm>
                <a:off x="2179" y="266"/>
                <a:ext cx="49" cy="50"/>
              </a:xfrm>
              <a:custGeom>
                <a:avLst/>
                <a:gdLst>
                  <a:gd name="T0" fmla="+- 0 2204 2179"/>
                  <a:gd name="T1" fmla="*/ T0 w 49"/>
                  <a:gd name="T2" fmla="+- 0 315 266"/>
                  <a:gd name="T3" fmla="*/ 315 h 50"/>
                  <a:gd name="T4" fmla="+- 0 2217 2179"/>
                  <a:gd name="T5" fmla="*/ T4 w 49"/>
                  <a:gd name="T6" fmla="+- 0 315 266"/>
                  <a:gd name="T7" fmla="*/ 315 h 50"/>
                  <a:gd name="T8" fmla="+- 0 2228 2179"/>
                  <a:gd name="T9" fmla="*/ T8 w 49"/>
                  <a:gd name="T10" fmla="+- 0 304 266"/>
                  <a:gd name="T11" fmla="*/ 304 h 50"/>
                  <a:gd name="T12" fmla="+- 0 2228 2179"/>
                  <a:gd name="T13" fmla="*/ T12 w 49"/>
                  <a:gd name="T14" fmla="+- 0 291 266"/>
                  <a:gd name="T15" fmla="*/ 291 h 50"/>
                  <a:gd name="T16" fmla="+- 0 2228 2179"/>
                  <a:gd name="T17" fmla="*/ T16 w 49"/>
                  <a:gd name="T18" fmla="+- 0 277 266"/>
                  <a:gd name="T19" fmla="*/ 277 h 50"/>
                  <a:gd name="T20" fmla="+- 0 2217 2179"/>
                  <a:gd name="T21" fmla="*/ T20 w 49"/>
                  <a:gd name="T22" fmla="+- 0 266 266"/>
                  <a:gd name="T23" fmla="*/ 266 h 50"/>
                  <a:gd name="T24" fmla="+- 0 2204 2179"/>
                  <a:gd name="T25" fmla="*/ T24 w 49"/>
                  <a:gd name="T26" fmla="+- 0 266 266"/>
                  <a:gd name="T27" fmla="*/ 266 h 50"/>
                  <a:gd name="T28" fmla="+- 0 2190 2179"/>
                  <a:gd name="T29" fmla="*/ T28 w 49"/>
                  <a:gd name="T30" fmla="+- 0 266 266"/>
                  <a:gd name="T31" fmla="*/ 266 h 50"/>
                  <a:gd name="T32" fmla="+- 0 2179 2179"/>
                  <a:gd name="T33" fmla="*/ T32 w 49"/>
                  <a:gd name="T34" fmla="+- 0 277 266"/>
                  <a:gd name="T35" fmla="*/ 277 h 50"/>
                  <a:gd name="T36" fmla="+- 0 2179 2179"/>
                  <a:gd name="T37" fmla="*/ T36 w 49"/>
                  <a:gd name="T38" fmla="+- 0 291 266"/>
                  <a:gd name="T39" fmla="*/ 291 h 50"/>
                  <a:gd name="T40" fmla="+- 0 2179 2179"/>
                  <a:gd name="T41" fmla="*/ T40 w 49"/>
                  <a:gd name="T42" fmla="+- 0 304 266"/>
                  <a:gd name="T43" fmla="*/ 304 h 50"/>
                  <a:gd name="T44" fmla="+- 0 2190 2179"/>
                  <a:gd name="T45" fmla="*/ T44 w 49"/>
                  <a:gd name="T46" fmla="+- 0 315 266"/>
                  <a:gd name="T47" fmla="*/ 315 h 50"/>
                  <a:gd name="T48" fmla="+- 0 2204 2179"/>
                  <a:gd name="T49" fmla="*/ T48 w 49"/>
                  <a:gd name="T50" fmla="+- 0 315 266"/>
                  <a:gd name="T51" fmla="*/ 31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8" y="49"/>
                    </a:lnTo>
                    <a:lnTo>
                      <a:pt x="49" y="38"/>
                    </a:lnTo>
                    <a:lnTo>
                      <a:pt x="49" y="25"/>
                    </a:lnTo>
                    <a:lnTo>
                      <a:pt x="49" y="11"/>
                    </a:lnTo>
                    <a:lnTo>
                      <a:pt x="38" y="0"/>
                    </a:lnTo>
                    <a:lnTo>
                      <a:pt x="25" y="0"/>
                    </a:lnTo>
                    <a:lnTo>
                      <a:pt x="11" y="0"/>
                    </a:lnTo>
                    <a:lnTo>
                      <a:pt x="0" y="11"/>
                    </a:lnTo>
                    <a:lnTo>
                      <a:pt x="0" y="25"/>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49"/>
            <p:cNvGrpSpPr>
              <a:grpSpLocks/>
            </p:cNvGrpSpPr>
            <p:nvPr/>
          </p:nvGrpSpPr>
          <p:grpSpPr bwMode="auto">
            <a:xfrm>
              <a:off x="4301" y="1249"/>
              <a:ext cx="88" cy="88"/>
              <a:chOff x="4301" y="1249"/>
              <a:chExt cx="88" cy="88"/>
            </a:xfrm>
          </p:grpSpPr>
          <p:sp>
            <p:nvSpPr>
              <p:cNvPr id="43" name="Freeform 50"/>
              <p:cNvSpPr>
                <a:spLocks/>
              </p:cNvSpPr>
              <p:nvPr/>
            </p:nvSpPr>
            <p:spPr bwMode="auto">
              <a:xfrm>
                <a:off x="4301" y="1249"/>
                <a:ext cx="88" cy="88"/>
              </a:xfrm>
              <a:custGeom>
                <a:avLst/>
                <a:gdLst>
                  <a:gd name="T0" fmla="+- 0 4346 4301"/>
                  <a:gd name="T1" fmla="*/ T0 w 88"/>
                  <a:gd name="T2" fmla="+- 0 1249 1249"/>
                  <a:gd name="T3" fmla="*/ 1249 h 88"/>
                  <a:gd name="T4" fmla="+- 0 4324 4301"/>
                  <a:gd name="T5" fmla="*/ T4 w 88"/>
                  <a:gd name="T6" fmla="+- 0 1254 1249"/>
                  <a:gd name="T7" fmla="*/ 1254 h 88"/>
                  <a:gd name="T8" fmla="+- 0 4308 4301"/>
                  <a:gd name="T9" fmla="*/ T8 w 88"/>
                  <a:gd name="T10" fmla="+- 0 1269 1249"/>
                  <a:gd name="T11" fmla="*/ 1269 h 88"/>
                  <a:gd name="T12" fmla="+- 0 4301 4301"/>
                  <a:gd name="T13" fmla="*/ T12 w 88"/>
                  <a:gd name="T14" fmla="+- 0 1290 1249"/>
                  <a:gd name="T15" fmla="*/ 1290 h 88"/>
                  <a:gd name="T16" fmla="+- 0 4307 4301"/>
                  <a:gd name="T17" fmla="*/ T16 w 88"/>
                  <a:gd name="T18" fmla="+- 0 1313 1249"/>
                  <a:gd name="T19" fmla="*/ 1313 h 88"/>
                  <a:gd name="T20" fmla="+- 0 4320 4301"/>
                  <a:gd name="T21" fmla="*/ T20 w 88"/>
                  <a:gd name="T22" fmla="+- 0 1329 1249"/>
                  <a:gd name="T23" fmla="*/ 1329 h 88"/>
                  <a:gd name="T24" fmla="+- 0 4340 4301"/>
                  <a:gd name="T25" fmla="*/ T24 w 88"/>
                  <a:gd name="T26" fmla="+- 0 1337 1249"/>
                  <a:gd name="T27" fmla="*/ 1337 h 88"/>
                  <a:gd name="T28" fmla="+- 0 4364 4301"/>
                  <a:gd name="T29" fmla="*/ T28 w 88"/>
                  <a:gd name="T30" fmla="+- 0 1332 1249"/>
                  <a:gd name="T31" fmla="*/ 1332 h 88"/>
                  <a:gd name="T32" fmla="+- 0 4381 4301"/>
                  <a:gd name="T33" fmla="*/ T32 w 88"/>
                  <a:gd name="T34" fmla="+- 0 1319 1249"/>
                  <a:gd name="T35" fmla="*/ 1319 h 88"/>
                  <a:gd name="T36" fmla="+- 0 4389 4301"/>
                  <a:gd name="T37" fmla="*/ T36 w 88"/>
                  <a:gd name="T38" fmla="+- 0 1300 1249"/>
                  <a:gd name="T39" fmla="*/ 1300 h 88"/>
                  <a:gd name="T40" fmla="+- 0 4385 4301"/>
                  <a:gd name="T41" fmla="*/ T40 w 88"/>
                  <a:gd name="T42" fmla="+- 0 1276 1249"/>
                  <a:gd name="T43" fmla="*/ 1276 h 88"/>
                  <a:gd name="T44" fmla="+- 0 4372 4301"/>
                  <a:gd name="T45" fmla="*/ T44 w 88"/>
                  <a:gd name="T46" fmla="+- 0 1258 1249"/>
                  <a:gd name="T47" fmla="*/ 1258 h 88"/>
                  <a:gd name="T48" fmla="+- 0 4354 4301"/>
                  <a:gd name="T49" fmla="*/ T48 w 88"/>
                  <a:gd name="T50" fmla="+- 0 1250 1249"/>
                  <a:gd name="T51" fmla="*/ 1250 h 88"/>
                  <a:gd name="T52" fmla="+- 0 4346 4301"/>
                  <a:gd name="T53" fmla="*/ T52 w 88"/>
                  <a:gd name="T54" fmla="+- 0 1249 1249"/>
                  <a:gd name="T55" fmla="*/ 12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5" y="0"/>
                    </a:moveTo>
                    <a:lnTo>
                      <a:pt x="23" y="5"/>
                    </a:lnTo>
                    <a:lnTo>
                      <a:pt x="7" y="20"/>
                    </a:lnTo>
                    <a:lnTo>
                      <a:pt x="0" y="41"/>
                    </a:lnTo>
                    <a:lnTo>
                      <a:pt x="6" y="64"/>
                    </a:lnTo>
                    <a:lnTo>
                      <a:pt x="19" y="80"/>
                    </a:lnTo>
                    <a:lnTo>
                      <a:pt x="39" y="88"/>
                    </a:lnTo>
                    <a:lnTo>
                      <a:pt x="63" y="83"/>
                    </a:lnTo>
                    <a:lnTo>
                      <a:pt x="80" y="70"/>
                    </a:lnTo>
                    <a:lnTo>
                      <a:pt x="88" y="51"/>
                    </a:lnTo>
                    <a:lnTo>
                      <a:pt x="84" y="27"/>
                    </a:lnTo>
                    <a:lnTo>
                      <a:pt x="71" y="9"/>
                    </a:lnTo>
                    <a:lnTo>
                      <a:pt x="53" y="1"/>
                    </a:lnTo>
                    <a:lnTo>
                      <a:pt x="45"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51"/>
            <p:cNvGrpSpPr>
              <a:grpSpLocks/>
            </p:cNvGrpSpPr>
            <p:nvPr/>
          </p:nvGrpSpPr>
          <p:grpSpPr bwMode="auto">
            <a:xfrm>
              <a:off x="4321" y="1268"/>
              <a:ext cx="50" cy="50"/>
              <a:chOff x="4321" y="1268"/>
              <a:chExt cx="50" cy="50"/>
            </a:xfrm>
          </p:grpSpPr>
          <p:sp>
            <p:nvSpPr>
              <p:cNvPr id="42" name="Freeform 52"/>
              <p:cNvSpPr>
                <a:spLocks/>
              </p:cNvSpPr>
              <p:nvPr/>
            </p:nvSpPr>
            <p:spPr bwMode="auto">
              <a:xfrm>
                <a:off x="4321" y="1268"/>
                <a:ext cx="50" cy="50"/>
              </a:xfrm>
              <a:custGeom>
                <a:avLst/>
                <a:gdLst>
                  <a:gd name="T0" fmla="+- 0 4359 4321"/>
                  <a:gd name="T1" fmla="*/ T0 w 50"/>
                  <a:gd name="T2" fmla="+- 0 1268 1268"/>
                  <a:gd name="T3" fmla="*/ 1268 h 50"/>
                  <a:gd name="T4" fmla="+- 0 4332 4321"/>
                  <a:gd name="T5" fmla="*/ T4 w 50"/>
                  <a:gd name="T6" fmla="+- 0 1268 1268"/>
                  <a:gd name="T7" fmla="*/ 1268 h 50"/>
                  <a:gd name="T8" fmla="+- 0 4321 4321"/>
                  <a:gd name="T9" fmla="*/ T8 w 50"/>
                  <a:gd name="T10" fmla="+- 0 1279 1268"/>
                  <a:gd name="T11" fmla="*/ 1279 h 50"/>
                  <a:gd name="T12" fmla="+- 0 4321 4321"/>
                  <a:gd name="T13" fmla="*/ T12 w 50"/>
                  <a:gd name="T14" fmla="+- 0 1307 1268"/>
                  <a:gd name="T15" fmla="*/ 1307 h 50"/>
                  <a:gd name="T16" fmla="+- 0 4332 4321"/>
                  <a:gd name="T17" fmla="*/ T16 w 50"/>
                  <a:gd name="T18" fmla="+- 0 1318 1268"/>
                  <a:gd name="T19" fmla="*/ 1318 h 50"/>
                  <a:gd name="T20" fmla="+- 0 4359 4321"/>
                  <a:gd name="T21" fmla="*/ T20 w 50"/>
                  <a:gd name="T22" fmla="+- 0 1318 1268"/>
                  <a:gd name="T23" fmla="*/ 1318 h 50"/>
                  <a:gd name="T24" fmla="+- 0 4370 4321"/>
                  <a:gd name="T25" fmla="*/ T24 w 50"/>
                  <a:gd name="T26" fmla="+- 0 1307 1268"/>
                  <a:gd name="T27" fmla="*/ 1307 h 50"/>
                  <a:gd name="T28" fmla="+- 0 4370 4321"/>
                  <a:gd name="T29" fmla="*/ T28 w 50"/>
                  <a:gd name="T30" fmla="+- 0 1279 1268"/>
                  <a:gd name="T31" fmla="*/ 1279 h 50"/>
                  <a:gd name="T32" fmla="+- 0 4359 4321"/>
                  <a:gd name="T33" fmla="*/ T32 w 50"/>
                  <a:gd name="T34" fmla="+- 0 1268 1268"/>
                  <a:gd name="T35" fmla="*/ 126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53"/>
            <p:cNvGrpSpPr>
              <a:grpSpLocks/>
            </p:cNvGrpSpPr>
            <p:nvPr/>
          </p:nvGrpSpPr>
          <p:grpSpPr bwMode="auto">
            <a:xfrm>
              <a:off x="4321" y="1268"/>
              <a:ext cx="50" cy="50"/>
              <a:chOff x="4321" y="1268"/>
              <a:chExt cx="50" cy="50"/>
            </a:xfrm>
          </p:grpSpPr>
          <p:sp>
            <p:nvSpPr>
              <p:cNvPr id="41" name="Freeform 54"/>
              <p:cNvSpPr>
                <a:spLocks/>
              </p:cNvSpPr>
              <p:nvPr/>
            </p:nvSpPr>
            <p:spPr bwMode="auto">
              <a:xfrm>
                <a:off x="4321" y="1268"/>
                <a:ext cx="50" cy="50"/>
              </a:xfrm>
              <a:custGeom>
                <a:avLst/>
                <a:gdLst>
                  <a:gd name="T0" fmla="+- 0 4346 4321"/>
                  <a:gd name="T1" fmla="*/ T0 w 50"/>
                  <a:gd name="T2" fmla="+- 0 1318 1268"/>
                  <a:gd name="T3" fmla="*/ 1318 h 50"/>
                  <a:gd name="T4" fmla="+- 0 4359 4321"/>
                  <a:gd name="T5" fmla="*/ T4 w 50"/>
                  <a:gd name="T6" fmla="+- 0 1318 1268"/>
                  <a:gd name="T7" fmla="*/ 1318 h 50"/>
                  <a:gd name="T8" fmla="+- 0 4370 4321"/>
                  <a:gd name="T9" fmla="*/ T8 w 50"/>
                  <a:gd name="T10" fmla="+- 0 1307 1268"/>
                  <a:gd name="T11" fmla="*/ 1307 h 50"/>
                  <a:gd name="T12" fmla="+- 0 4370 4321"/>
                  <a:gd name="T13" fmla="*/ T12 w 50"/>
                  <a:gd name="T14" fmla="+- 0 1293 1268"/>
                  <a:gd name="T15" fmla="*/ 1293 h 50"/>
                  <a:gd name="T16" fmla="+- 0 4370 4321"/>
                  <a:gd name="T17" fmla="*/ T16 w 50"/>
                  <a:gd name="T18" fmla="+- 0 1279 1268"/>
                  <a:gd name="T19" fmla="*/ 1279 h 50"/>
                  <a:gd name="T20" fmla="+- 0 4359 4321"/>
                  <a:gd name="T21" fmla="*/ T20 w 50"/>
                  <a:gd name="T22" fmla="+- 0 1268 1268"/>
                  <a:gd name="T23" fmla="*/ 1268 h 50"/>
                  <a:gd name="T24" fmla="+- 0 4346 4321"/>
                  <a:gd name="T25" fmla="*/ T24 w 50"/>
                  <a:gd name="T26" fmla="+- 0 1268 1268"/>
                  <a:gd name="T27" fmla="*/ 1268 h 50"/>
                  <a:gd name="T28" fmla="+- 0 4332 4321"/>
                  <a:gd name="T29" fmla="*/ T28 w 50"/>
                  <a:gd name="T30" fmla="+- 0 1268 1268"/>
                  <a:gd name="T31" fmla="*/ 1268 h 50"/>
                  <a:gd name="T32" fmla="+- 0 4321 4321"/>
                  <a:gd name="T33" fmla="*/ T32 w 50"/>
                  <a:gd name="T34" fmla="+- 0 1279 1268"/>
                  <a:gd name="T35" fmla="*/ 1279 h 50"/>
                  <a:gd name="T36" fmla="+- 0 4321 4321"/>
                  <a:gd name="T37" fmla="*/ T36 w 50"/>
                  <a:gd name="T38" fmla="+- 0 1293 1268"/>
                  <a:gd name="T39" fmla="*/ 1293 h 50"/>
                  <a:gd name="T40" fmla="+- 0 4321 4321"/>
                  <a:gd name="T41" fmla="*/ T40 w 50"/>
                  <a:gd name="T42" fmla="+- 0 1307 1268"/>
                  <a:gd name="T43" fmla="*/ 1307 h 50"/>
                  <a:gd name="T44" fmla="+- 0 4332 4321"/>
                  <a:gd name="T45" fmla="*/ T44 w 50"/>
                  <a:gd name="T46" fmla="+- 0 1318 1268"/>
                  <a:gd name="T47" fmla="*/ 1318 h 50"/>
                  <a:gd name="T48" fmla="+- 0 4346 4321"/>
                  <a:gd name="T49" fmla="*/ T48 w 50"/>
                  <a:gd name="T50" fmla="+- 0 1318 1268"/>
                  <a:gd name="T51" fmla="*/ 131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5" y="50"/>
                    </a:moveTo>
                    <a:lnTo>
                      <a:pt x="38" y="50"/>
                    </a:lnTo>
                    <a:lnTo>
                      <a:pt x="49" y="39"/>
                    </a:lnTo>
                    <a:lnTo>
                      <a:pt x="49" y="25"/>
                    </a:lnTo>
                    <a:lnTo>
                      <a:pt x="49" y="11"/>
                    </a:lnTo>
                    <a:lnTo>
                      <a:pt x="38" y="0"/>
                    </a:lnTo>
                    <a:lnTo>
                      <a:pt x="25" y="0"/>
                    </a:lnTo>
                    <a:lnTo>
                      <a:pt x="11" y="0"/>
                    </a:lnTo>
                    <a:lnTo>
                      <a:pt x="0" y="11"/>
                    </a:lnTo>
                    <a:lnTo>
                      <a:pt x="0" y="25"/>
                    </a:lnTo>
                    <a:lnTo>
                      <a:pt x="0" y="39"/>
                    </a:lnTo>
                    <a:lnTo>
                      <a:pt x="11" y="50"/>
                    </a:lnTo>
                    <a:lnTo>
                      <a:pt x="25"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55"/>
            <p:cNvGrpSpPr>
              <a:grpSpLocks/>
            </p:cNvGrpSpPr>
            <p:nvPr/>
          </p:nvGrpSpPr>
          <p:grpSpPr bwMode="auto">
            <a:xfrm>
              <a:off x="4036" y="1378"/>
              <a:ext cx="50" cy="50"/>
              <a:chOff x="4036" y="1378"/>
              <a:chExt cx="50" cy="50"/>
            </a:xfrm>
          </p:grpSpPr>
          <p:sp>
            <p:nvSpPr>
              <p:cNvPr id="40" name="Freeform 56"/>
              <p:cNvSpPr>
                <a:spLocks/>
              </p:cNvSpPr>
              <p:nvPr/>
            </p:nvSpPr>
            <p:spPr bwMode="auto">
              <a:xfrm>
                <a:off x="4036" y="1378"/>
                <a:ext cx="50" cy="50"/>
              </a:xfrm>
              <a:custGeom>
                <a:avLst/>
                <a:gdLst>
                  <a:gd name="T0" fmla="+- 0 4074 4036"/>
                  <a:gd name="T1" fmla="*/ T0 w 50"/>
                  <a:gd name="T2" fmla="+- 0 1378 1378"/>
                  <a:gd name="T3" fmla="*/ 1378 h 50"/>
                  <a:gd name="T4" fmla="+- 0 4047 4036"/>
                  <a:gd name="T5" fmla="*/ T4 w 50"/>
                  <a:gd name="T6" fmla="+- 0 1378 1378"/>
                  <a:gd name="T7" fmla="*/ 1378 h 50"/>
                  <a:gd name="T8" fmla="+- 0 4036 4036"/>
                  <a:gd name="T9" fmla="*/ T8 w 50"/>
                  <a:gd name="T10" fmla="+- 0 1389 1378"/>
                  <a:gd name="T11" fmla="*/ 1389 h 50"/>
                  <a:gd name="T12" fmla="+- 0 4036 4036"/>
                  <a:gd name="T13" fmla="*/ T12 w 50"/>
                  <a:gd name="T14" fmla="+- 0 1417 1378"/>
                  <a:gd name="T15" fmla="*/ 1417 h 50"/>
                  <a:gd name="T16" fmla="+- 0 4047 4036"/>
                  <a:gd name="T17" fmla="*/ T16 w 50"/>
                  <a:gd name="T18" fmla="+- 0 1428 1378"/>
                  <a:gd name="T19" fmla="*/ 1428 h 50"/>
                  <a:gd name="T20" fmla="+- 0 4074 4036"/>
                  <a:gd name="T21" fmla="*/ T20 w 50"/>
                  <a:gd name="T22" fmla="+- 0 1428 1378"/>
                  <a:gd name="T23" fmla="*/ 1428 h 50"/>
                  <a:gd name="T24" fmla="+- 0 4085 4036"/>
                  <a:gd name="T25" fmla="*/ T24 w 50"/>
                  <a:gd name="T26" fmla="+- 0 1417 1378"/>
                  <a:gd name="T27" fmla="*/ 1417 h 50"/>
                  <a:gd name="T28" fmla="+- 0 4085 4036"/>
                  <a:gd name="T29" fmla="*/ T28 w 50"/>
                  <a:gd name="T30" fmla="+- 0 1389 1378"/>
                  <a:gd name="T31" fmla="*/ 1389 h 50"/>
                  <a:gd name="T32" fmla="+- 0 4074 4036"/>
                  <a:gd name="T33" fmla="*/ T32 w 50"/>
                  <a:gd name="T34" fmla="+- 0 1378 1378"/>
                  <a:gd name="T35" fmla="*/ 137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57"/>
            <p:cNvGrpSpPr>
              <a:grpSpLocks/>
            </p:cNvGrpSpPr>
            <p:nvPr/>
          </p:nvGrpSpPr>
          <p:grpSpPr bwMode="auto">
            <a:xfrm>
              <a:off x="4036" y="1378"/>
              <a:ext cx="50" cy="50"/>
              <a:chOff x="4036" y="1378"/>
              <a:chExt cx="50" cy="50"/>
            </a:xfrm>
          </p:grpSpPr>
          <p:sp>
            <p:nvSpPr>
              <p:cNvPr id="39" name="Freeform 58"/>
              <p:cNvSpPr>
                <a:spLocks/>
              </p:cNvSpPr>
              <p:nvPr/>
            </p:nvSpPr>
            <p:spPr bwMode="auto">
              <a:xfrm>
                <a:off x="4036" y="1378"/>
                <a:ext cx="50" cy="50"/>
              </a:xfrm>
              <a:custGeom>
                <a:avLst/>
                <a:gdLst>
                  <a:gd name="T0" fmla="+- 0 4061 4036"/>
                  <a:gd name="T1" fmla="*/ T0 w 50"/>
                  <a:gd name="T2" fmla="+- 0 1428 1378"/>
                  <a:gd name="T3" fmla="*/ 1428 h 50"/>
                  <a:gd name="T4" fmla="+- 0 4074 4036"/>
                  <a:gd name="T5" fmla="*/ T4 w 50"/>
                  <a:gd name="T6" fmla="+- 0 1428 1378"/>
                  <a:gd name="T7" fmla="*/ 1428 h 50"/>
                  <a:gd name="T8" fmla="+- 0 4085 4036"/>
                  <a:gd name="T9" fmla="*/ T8 w 50"/>
                  <a:gd name="T10" fmla="+- 0 1417 1378"/>
                  <a:gd name="T11" fmla="*/ 1417 h 50"/>
                  <a:gd name="T12" fmla="+- 0 4085 4036"/>
                  <a:gd name="T13" fmla="*/ T12 w 50"/>
                  <a:gd name="T14" fmla="+- 0 1403 1378"/>
                  <a:gd name="T15" fmla="*/ 1403 h 50"/>
                  <a:gd name="T16" fmla="+- 0 4085 4036"/>
                  <a:gd name="T17" fmla="*/ T16 w 50"/>
                  <a:gd name="T18" fmla="+- 0 1389 1378"/>
                  <a:gd name="T19" fmla="*/ 1389 h 50"/>
                  <a:gd name="T20" fmla="+- 0 4074 4036"/>
                  <a:gd name="T21" fmla="*/ T20 w 50"/>
                  <a:gd name="T22" fmla="+- 0 1378 1378"/>
                  <a:gd name="T23" fmla="*/ 1378 h 50"/>
                  <a:gd name="T24" fmla="+- 0 4061 4036"/>
                  <a:gd name="T25" fmla="*/ T24 w 50"/>
                  <a:gd name="T26" fmla="+- 0 1378 1378"/>
                  <a:gd name="T27" fmla="*/ 1378 h 50"/>
                  <a:gd name="T28" fmla="+- 0 4047 4036"/>
                  <a:gd name="T29" fmla="*/ T28 w 50"/>
                  <a:gd name="T30" fmla="+- 0 1378 1378"/>
                  <a:gd name="T31" fmla="*/ 1378 h 50"/>
                  <a:gd name="T32" fmla="+- 0 4036 4036"/>
                  <a:gd name="T33" fmla="*/ T32 w 50"/>
                  <a:gd name="T34" fmla="+- 0 1389 1378"/>
                  <a:gd name="T35" fmla="*/ 1389 h 50"/>
                  <a:gd name="T36" fmla="+- 0 4036 4036"/>
                  <a:gd name="T37" fmla="*/ T36 w 50"/>
                  <a:gd name="T38" fmla="+- 0 1403 1378"/>
                  <a:gd name="T39" fmla="*/ 1403 h 50"/>
                  <a:gd name="T40" fmla="+- 0 4036 4036"/>
                  <a:gd name="T41" fmla="*/ T40 w 50"/>
                  <a:gd name="T42" fmla="+- 0 1417 1378"/>
                  <a:gd name="T43" fmla="*/ 1417 h 50"/>
                  <a:gd name="T44" fmla="+- 0 4047 4036"/>
                  <a:gd name="T45" fmla="*/ T44 w 50"/>
                  <a:gd name="T46" fmla="+- 0 1428 1378"/>
                  <a:gd name="T47" fmla="*/ 1428 h 50"/>
                  <a:gd name="T48" fmla="+- 0 4061 4036"/>
                  <a:gd name="T49" fmla="*/ T48 w 50"/>
                  <a:gd name="T50" fmla="+- 0 1428 1378"/>
                  <a:gd name="T51" fmla="*/ 14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5" y="50"/>
                    </a:moveTo>
                    <a:lnTo>
                      <a:pt x="38" y="50"/>
                    </a:lnTo>
                    <a:lnTo>
                      <a:pt x="49" y="39"/>
                    </a:lnTo>
                    <a:lnTo>
                      <a:pt x="49" y="25"/>
                    </a:lnTo>
                    <a:lnTo>
                      <a:pt x="49" y="11"/>
                    </a:lnTo>
                    <a:lnTo>
                      <a:pt x="38" y="0"/>
                    </a:lnTo>
                    <a:lnTo>
                      <a:pt x="25" y="0"/>
                    </a:lnTo>
                    <a:lnTo>
                      <a:pt x="11" y="0"/>
                    </a:lnTo>
                    <a:lnTo>
                      <a:pt x="0" y="11"/>
                    </a:lnTo>
                    <a:lnTo>
                      <a:pt x="0" y="25"/>
                    </a:lnTo>
                    <a:lnTo>
                      <a:pt x="0" y="39"/>
                    </a:lnTo>
                    <a:lnTo>
                      <a:pt x="11" y="50"/>
                    </a:lnTo>
                    <a:lnTo>
                      <a:pt x="25"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59"/>
            <p:cNvGrpSpPr>
              <a:grpSpLocks/>
            </p:cNvGrpSpPr>
            <p:nvPr/>
          </p:nvGrpSpPr>
          <p:grpSpPr bwMode="auto">
            <a:xfrm>
              <a:off x="4199" y="1312"/>
              <a:ext cx="100" cy="63"/>
              <a:chOff x="4199" y="1312"/>
              <a:chExt cx="100" cy="63"/>
            </a:xfrm>
          </p:grpSpPr>
          <p:sp>
            <p:nvSpPr>
              <p:cNvPr id="37" name="Freeform 60"/>
              <p:cNvSpPr>
                <a:spLocks/>
              </p:cNvSpPr>
              <p:nvPr/>
            </p:nvSpPr>
            <p:spPr bwMode="auto">
              <a:xfrm>
                <a:off x="4199" y="1312"/>
                <a:ext cx="100" cy="63"/>
              </a:xfrm>
              <a:custGeom>
                <a:avLst/>
                <a:gdLst>
                  <a:gd name="T0" fmla="+- 0 4199 4199"/>
                  <a:gd name="T1" fmla="*/ T0 w 100"/>
                  <a:gd name="T2" fmla="+- 0 1319 1312"/>
                  <a:gd name="T3" fmla="*/ 1319 h 63"/>
                  <a:gd name="T4" fmla="+- 0 4207 4199"/>
                  <a:gd name="T5" fmla="*/ T4 w 100"/>
                  <a:gd name="T6" fmla="+- 0 1323 1312"/>
                  <a:gd name="T7" fmla="*/ 1323 h 63"/>
                  <a:gd name="T8" fmla="+- 0 4215 4199"/>
                  <a:gd name="T9" fmla="*/ T8 w 100"/>
                  <a:gd name="T10" fmla="+- 0 1334 1312"/>
                  <a:gd name="T11" fmla="*/ 1334 h 63"/>
                  <a:gd name="T12" fmla="+- 0 4218 4199"/>
                  <a:gd name="T13" fmla="*/ T12 w 100"/>
                  <a:gd name="T14" fmla="+- 0 1344 1312"/>
                  <a:gd name="T15" fmla="*/ 1344 h 63"/>
                  <a:gd name="T16" fmla="+- 0 4226 4199"/>
                  <a:gd name="T17" fmla="*/ T16 w 100"/>
                  <a:gd name="T18" fmla="+- 0 1362 1312"/>
                  <a:gd name="T19" fmla="*/ 1362 h 63"/>
                  <a:gd name="T20" fmla="+- 0 4221 4199"/>
                  <a:gd name="T21" fmla="*/ T20 w 100"/>
                  <a:gd name="T22" fmla="+- 0 1375 1312"/>
                  <a:gd name="T23" fmla="*/ 1375 h 63"/>
                  <a:gd name="T24" fmla="+- 0 4235 4199"/>
                  <a:gd name="T25" fmla="*/ T24 w 100"/>
                  <a:gd name="T26" fmla="+- 0 1362 1312"/>
                  <a:gd name="T27" fmla="*/ 1362 h 63"/>
                  <a:gd name="T28" fmla="+- 0 4251 4199"/>
                  <a:gd name="T29" fmla="*/ T28 w 100"/>
                  <a:gd name="T30" fmla="+- 0 1348 1312"/>
                  <a:gd name="T31" fmla="*/ 1348 h 63"/>
                  <a:gd name="T32" fmla="+- 0 4268 4199"/>
                  <a:gd name="T33" fmla="*/ T32 w 100"/>
                  <a:gd name="T34" fmla="+- 0 1334 1312"/>
                  <a:gd name="T35" fmla="*/ 1334 h 63"/>
                  <a:gd name="T36" fmla="+- 0 4285 4199"/>
                  <a:gd name="T37" fmla="*/ T36 w 100"/>
                  <a:gd name="T38" fmla="+- 0 1322 1312"/>
                  <a:gd name="T39" fmla="*/ 1322 h 63"/>
                  <a:gd name="T40" fmla="+- 0 4288 4199"/>
                  <a:gd name="T41" fmla="*/ T40 w 100"/>
                  <a:gd name="T42" fmla="+- 0 1319 1312"/>
                  <a:gd name="T43" fmla="*/ 1319 h 63"/>
                  <a:gd name="T44" fmla="+- 0 4218 4199"/>
                  <a:gd name="T45" fmla="*/ T44 w 100"/>
                  <a:gd name="T46" fmla="+- 0 1319 1312"/>
                  <a:gd name="T47" fmla="*/ 1319 h 63"/>
                  <a:gd name="T48" fmla="+- 0 4199 4199"/>
                  <a:gd name="T49" fmla="*/ T48 w 100"/>
                  <a:gd name="T50" fmla="+- 0 1319 1312"/>
                  <a:gd name="T51" fmla="*/ 1319 h 6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00" h="63">
                    <a:moveTo>
                      <a:pt x="0" y="7"/>
                    </a:moveTo>
                    <a:lnTo>
                      <a:pt x="8" y="11"/>
                    </a:lnTo>
                    <a:lnTo>
                      <a:pt x="16" y="22"/>
                    </a:lnTo>
                    <a:lnTo>
                      <a:pt x="19" y="32"/>
                    </a:lnTo>
                    <a:lnTo>
                      <a:pt x="27" y="50"/>
                    </a:lnTo>
                    <a:lnTo>
                      <a:pt x="22" y="63"/>
                    </a:lnTo>
                    <a:lnTo>
                      <a:pt x="36" y="50"/>
                    </a:lnTo>
                    <a:lnTo>
                      <a:pt x="52" y="36"/>
                    </a:lnTo>
                    <a:lnTo>
                      <a:pt x="69" y="22"/>
                    </a:lnTo>
                    <a:lnTo>
                      <a:pt x="86" y="10"/>
                    </a:lnTo>
                    <a:lnTo>
                      <a:pt x="89" y="7"/>
                    </a:lnTo>
                    <a:lnTo>
                      <a:pt x="19" y="7"/>
                    </a:lnTo>
                    <a:lnTo>
                      <a:pt x="0" y="7"/>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8" name="Freeform 61"/>
              <p:cNvSpPr>
                <a:spLocks/>
              </p:cNvSpPr>
              <p:nvPr/>
            </p:nvSpPr>
            <p:spPr bwMode="auto">
              <a:xfrm>
                <a:off x="4199" y="1312"/>
                <a:ext cx="100" cy="63"/>
              </a:xfrm>
              <a:custGeom>
                <a:avLst/>
                <a:gdLst>
                  <a:gd name="T0" fmla="+- 0 4299 4199"/>
                  <a:gd name="T1" fmla="*/ T0 w 100"/>
                  <a:gd name="T2" fmla="+- 0 1312 1312"/>
                  <a:gd name="T3" fmla="*/ 1312 h 63"/>
                  <a:gd name="T4" fmla="+- 0 4280 4199"/>
                  <a:gd name="T5" fmla="*/ T4 w 100"/>
                  <a:gd name="T6" fmla="+- 0 1315 1312"/>
                  <a:gd name="T7" fmla="*/ 1315 h 63"/>
                  <a:gd name="T8" fmla="+- 0 4259 4199"/>
                  <a:gd name="T9" fmla="*/ T8 w 100"/>
                  <a:gd name="T10" fmla="+- 0 1317 1312"/>
                  <a:gd name="T11" fmla="*/ 1317 h 63"/>
                  <a:gd name="T12" fmla="+- 0 4238 4199"/>
                  <a:gd name="T13" fmla="*/ T12 w 100"/>
                  <a:gd name="T14" fmla="+- 0 1319 1312"/>
                  <a:gd name="T15" fmla="*/ 1319 h 63"/>
                  <a:gd name="T16" fmla="+- 0 4218 4199"/>
                  <a:gd name="T17" fmla="*/ T16 w 100"/>
                  <a:gd name="T18" fmla="+- 0 1319 1312"/>
                  <a:gd name="T19" fmla="*/ 1319 h 63"/>
                  <a:gd name="T20" fmla="+- 0 4288 4199"/>
                  <a:gd name="T21" fmla="*/ T20 w 100"/>
                  <a:gd name="T22" fmla="+- 0 1319 1312"/>
                  <a:gd name="T23" fmla="*/ 1319 h 63"/>
                  <a:gd name="T24" fmla="+- 0 4299 4199"/>
                  <a:gd name="T25" fmla="*/ T24 w 100"/>
                  <a:gd name="T26" fmla="+- 0 1312 1312"/>
                  <a:gd name="T27" fmla="*/ 1312 h 63"/>
                </a:gdLst>
                <a:ahLst/>
                <a:cxnLst>
                  <a:cxn ang="0">
                    <a:pos x="T1" y="T3"/>
                  </a:cxn>
                  <a:cxn ang="0">
                    <a:pos x="T5" y="T7"/>
                  </a:cxn>
                  <a:cxn ang="0">
                    <a:pos x="T9" y="T11"/>
                  </a:cxn>
                  <a:cxn ang="0">
                    <a:pos x="T13" y="T15"/>
                  </a:cxn>
                  <a:cxn ang="0">
                    <a:pos x="T17" y="T19"/>
                  </a:cxn>
                  <a:cxn ang="0">
                    <a:pos x="T21" y="T23"/>
                  </a:cxn>
                  <a:cxn ang="0">
                    <a:pos x="T25" y="T27"/>
                  </a:cxn>
                </a:cxnLst>
                <a:rect l="0" t="0" r="r" b="b"/>
                <a:pathLst>
                  <a:path w="100" h="63">
                    <a:moveTo>
                      <a:pt x="100" y="0"/>
                    </a:moveTo>
                    <a:lnTo>
                      <a:pt x="81" y="3"/>
                    </a:lnTo>
                    <a:lnTo>
                      <a:pt x="60" y="5"/>
                    </a:lnTo>
                    <a:lnTo>
                      <a:pt x="39" y="7"/>
                    </a:lnTo>
                    <a:lnTo>
                      <a:pt x="19" y="7"/>
                    </a:lnTo>
                    <a:lnTo>
                      <a:pt x="89" y="7"/>
                    </a:lnTo>
                    <a:lnTo>
                      <a:pt x="100"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62"/>
            <p:cNvGrpSpPr>
              <a:grpSpLocks/>
            </p:cNvGrpSpPr>
            <p:nvPr/>
          </p:nvGrpSpPr>
          <p:grpSpPr bwMode="auto">
            <a:xfrm>
              <a:off x="4199" y="1312"/>
              <a:ext cx="100" cy="63"/>
              <a:chOff x="4199" y="1312"/>
              <a:chExt cx="100" cy="63"/>
            </a:xfrm>
          </p:grpSpPr>
          <p:sp>
            <p:nvSpPr>
              <p:cNvPr id="36" name="Freeform 63"/>
              <p:cNvSpPr>
                <a:spLocks/>
              </p:cNvSpPr>
              <p:nvPr/>
            </p:nvSpPr>
            <p:spPr bwMode="auto">
              <a:xfrm>
                <a:off x="4199" y="1312"/>
                <a:ext cx="100" cy="63"/>
              </a:xfrm>
              <a:custGeom>
                <a:avLst/>
                <a:gdLst>
                  <a:gd name="T0" fmla="+- 0 4218 4199"/>
                  <a:gd name="T1" fmla="*/ T0 w 100"/>
                  <a:gd name="T2" fmla="+- 0 1344 1312"/>
                  <a:gd name="T3" fmla="*/ 1344 h 63"/>
                  <a:gd name="T4" fmla="+- 0 4215 4199"/>
                  <a:gd name="T5" fmla="*/ T4 w 100"/>
                  <a:gd name="T6" fmla="+- 0 1334 1312"/>
                  <a:gd name="T7" fmla="*/ 1334 h 63"/>
                  <a:gd name="T8" fmla="+- 0 4207 4199"/>
                  <a:gd name="T9" fmla="*/ T8 w 100"/>
                  <a:gd name="T10" fmla="+- 0 1323 1312"/>
                  <a:gd name="T11" fmla="*/ 1323 h 63"/>
                  <a:gd name="T12" fmla="+- 0 4199 4199"/>
                  <a:gd name="T13" fmla="*/ T12 w 100"/>
                  <a:gd name="T14" fmla="+- 0 1319 1312"/>
                  <a:gd name="T15" fmla="*/ 1319 h 63"/>
                  <a:gd name="T16" fmla="+- 0 4218 4199"/>
                  <a:gd name="T17" fmla="*/ T16 w 100"/>
                  <a:gd name="T18" fmla="+- 0 1319 1312"/>
                  <a:gd name="T19" fmla="*/ 1319 h 63"/>
                  <a:gd name="T20" fmla="+- 0 4238 4199"/>
                  <a:gd name="T21" fmla="*/ T20 w 100"/>
                  <a:gd name="T22" fmla="+- 0 1319 1312"/>
                  <a:gd name="T23" fmla="*/ 1319 h 63"/>
                  <a:gd name="T24" fmla="+- 0 4259 4199"/>
                  <a:gd name="T25" fmla="*/ T24 w 100"/>
                  <a:gd name="T26" fmla="+- 0 1317 1312"/>
                  <a:gd name="T27" fmla="*/ 1317 h 63"/>
                  <a:gd name="T28" fmla="+- 0 4280 4199"/>
                  <a:gd name="T29" fmla="*/ T28 w 100"/>
                  <a:gd name="T30" fmla="+- 0 1315 1312"/>
                  <a:gd name="T31" fmla="*/ 1315 h 63"/>
                  <a:gd name="T32" fmla="+- 0 4299 4199"/>
                  <a:gd name="T33" fmla="*/ T32 w 100"/>
                  <a:gd name="T34" fmla="+- 0 1312 1312"/>
                  <a:gd name="T35" fmla="*/ 1312 h 63"/>
                  <a:gd name="T36" fmla="+- 0 4285 4199"/>
                  <a:gd name="T37" fmla="*/ T36 w 100"/>
                  <a:gd name="T38" fmla="+- 0 1322 1312"/>
                  <a:gd name="T39" fmla="*/ 1322 h 63"/>
                  <a:gd name="T40" fmla="+- 0 4268 4199"/>
                  <a:gd name="T41" fmla="*/ T40 w 100"/>
                  <a:gd name="T42" fmla="+- 0 1334 1312"/>
                  <a:gd name="T43" fmla="*/ 1334 h 63"/>
                  <a:gd name="T44" fmla="+- 0 4251 4199"/>
                  <a:gd name="T45" fmla="*/ T44 w 100"/>
                  <a:gd name="T46" fmla="+- 0 1348 1312"/>
                  <a:gd name="T47" fmla="*/ 1348 h 63"/>
                  <a:gd name="T48" fmla="+- 0 4235 4199"/>
                  <a:gd name="T49" fmla="*/ T48 w 100"/>
                  <a:gd name="T50" fmla="+- 0 1362 1312"/>
                  <a:gd name="T51" fmla="*/ 1362 h 63"/>
                  <a:gd name="T52" fmla="+- 0 4221 4199"/>
                  <a:gd name="T53" fmla="*/ T52 w 100"/>
                  <a:gd name="T54" fmla="+- 0 1375 1312"/>
                  <a:gd name="T55" fmla="*/ 1375 h 63"/>
                  <a:gd name="T56" fmla="+- 0 4226 4199"/>
                  <a:gd name="T57" fmla="*/ T56 w 100"/>
                  <a:gd name="T58" fmla="+- 0 1362 1312"/>
                  <a:gd name="T59" fmla="*/ 1362 h 63"/>
                  <a:gd name="T60" fmla="+- 0 4218 4199"/>
                  <a:gd name="T61" fmla="*/ T60 w 100"/>
                  <a:gd name="T62" fmla="+- 0 1344 1312"/>
                  <a:gd name="T63" fmla="*/ 1344 h 6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00" h="63">
                    <a:moveTo>
                      <a:pt x="19" y="32"/>
                    </a:moveTo>
                    <a:lnTo>
                      <a:pt x="16" y="22"/>
                    </a:lnTo>
                    <a:lnTo>
                      <a:pt x="8" y="11"/>
                    </a:lnTo>
                    <a:lnTo>
                      <a:pt x="0" y="7"/>
                    </a:lnTo>
                    <a:lnTo>
                      <a:pt x="19" y="7"/>
                    </a:lnTo>
                    <a:lnTo>
                      <a:pt x="39" y="7"/>
                    </a:lnTo>
                    <a:lnTo>
                      <a:pt x="60" y="5"/>
                    </a:lnTo>
                    <a:lnTo>
                      <a:pt x="81" y="3"/>
                    </a:lnTo>
                    <a:lnTo>
                      <a:pt x="100" y="0"/>
                    </a:lnTo>
                    <a:lnTo>
                      <a:pt x="86" y="10"/>
                    </a:lnTo>
                    <a:lnTo>
                      <a:pt x="69" y="22"/>
                    </a:lnTo>
                    <a:lnTo>
                      <a:pt x="52" y="36"/>
                    </a:lnTo>
                    <a:lnTo>
                      <a:pt x="36" y="50"/>
                    </a:lnTo>
                    <a:lnTo>
                      <a:pt x="22" y="63"/>
                    </a:lnTo>
                    <a:lnTo>
                      <a:pt x="27" y="50"/>
                    </a:lnTo>
                    <a:lnTo>
                      <a:pt x="19" y="32"/>
                    </a:lnTo>
                    <a:close/>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67" name="TextBox 66"/>
          <p:cNvSpPr txBox="1"/>
          <p:nvPr/>
        </p:nvSpPr>
        <p:spPr>
          <a:xfrm rot="16200000">
            <a:off x="714900" y="2253205"/>
            <a:ext cx="1128043"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Одежда</a:t>
            </a:r>
            <a:endParaRPr lang="ru-RU" b="1" dirty="0">
              <a:latin typeface="Times New Roman" panose="02020603050405020304" pitchFamily="18" charset="0"/>
              <a:cs typeface="Times New Roman" panose="02020603050405020304" pitchFamily="18" charset="0"/>
            </a:endParaRPr>
          </a:p>
        </p:txBody>
      </p:sp>
      <p:sp>
        <p:nvSpPr>
          <p:cNvPr id="68" name="TextBox 67"/>
          <p:cNvSpPr txBox="1"/>
          <p:nvPr/>
        </p:nvSpPr>
        <p:spPr>
          <a:xfrm>
            <a:off x="1110060" y="1447756"/>
            <a:ext cx="981609" cy="369332"/>
          </a:xfrm>
          <a:prstGeom prst="rect">
            <a:avLst/>
          </a:prstGeom>
          <a:noFill/>
        </p:spPr>
        <p:txBody>
          <a:bodyPr wrap="square" rtlCol="0">
            <a:spAutoFit/>
          </a:bodyPr>
          <a:lstStyle/>
          <a:p>
            <a:r>
              <a:rPr lang="ru-RU" b="1" dirty="0" smtClean="0"/>
              <a:t>500</a:t>
            </a:r>
            <a:endParaRPr lang="ru-RU" b="1" dirty="0"/>
          </a:p>
        </p:txBody>
      </p:sp>
      <p:sp>
        <p:nvSpPr>
          <p:cNvPr id="69" name="TextBox 68"/>
          <p:cNvSpPr txBox="1"/>
          <p:nvPr/>
        </p:nvSpPr>
        <p:spPr>
          <a:xfrm>
            <a:off x="3291839" y="3728118"/>
            <a:ext cx="981609" cy="369332"/>
          </a:xfrm>
          <a:prstGeom prst="rect">
            <a:avLst/>
          </a:prstGeom>
          <a:noFill/>
        </p:spPr>
        <p:txBody>
          <a:bodyPr wrap="square" rtlCol="0">
            <a:spAutoFit/>
          </a:bodyPr>
          <a:lstStyle/>
          <a:p>
            <a:r>
              <a:rPr lang="ru-RU" b="1" dirty="0" smtClean="0"/>
              <a:t>500</a:t>
            </a:r>
            <a:endParaRPr lang="ru-RU" b="1" dirty="0"/>
          </a:p>
        </p:txBody>
      </p:sp>
      <p:sp>
        <p:nvSpPr>
          <p:cNvPr id="70" name="TextBox 69"/>
          <p:cNvSpPr txBox="1"/>
          <p:nvPr/>
        </p:nvSpPr>
        <p:spPr>
          <a:xfrm>
            <a:off x="1463588" y="3728118"/>
            <a:ext cx="981609" cy="369332"/>
          </a:xfrm>
          <a:prstGeom prst="rect">
            <a:avLst/>
          </a:prstGeom>
          <a:noFill/>
        </p:spPr>
        <p:txBody>
          <a:bodyPr wrap="square" rtlCol="0">
            <a:spAutoFit/>
          </a:bodyPr>
          <a:lstStyle/>
          <a:p>
            <a:r>
              <a:rPr lang="ru-RU" b="1" dirty="0" smtClean="0"/>
              <a:t>0</a:t>
            </a:r>
            <a:endParaRPr lang="ru-RU" b="1" dirty="0"/>
          </a:p>
        </p:txBody>
      </p:sp>
      <p:sp>
        <p:nvSpPr>
          <p:cNvPr id="71" name="TextBox 70"/>
          <p:cNvSpPr txBox="1"/>
          <p:nvPr/>
        </p:nvSpPr>
        <p:spPr>
          <a:xfrm>
            <a:off x="4721101" y="3348654"/>
            <a:ext cx="593707" cy="369332"/>
          </a:xfrm>
          <a:prstGeom prst="rect">
            <a:avLst/>
          </a:prstGeom>
          <a:noFill/>
        </p:spPr>
        <p:txBody>
          <a:bodyPr wrap="square" rtlCol="0">
            <a:spAutoFit/>
          </a:bodyPr>
          <a:lstStyle/>
          <a:p>
            <a:r>
              <a:rPr lang="en-US" b="1" dirty="0" smtClean="0"/>
              <a:t>Z</a:t>
            </a:r>
            <a:endParaRPr lang="ru-RU" b="1" dirty="0"/>
          </a:p>
        </p:txBody>
      </p:sp>
      <p:sp>
        <p:nvSpPr>
          <p:cNvPr id="72" name="TextBox 71"/>
          <p:cNvSpPr txBox="1"/>
          <p:nvPr/>
        </p:nvSpPr>
        <p:spPr>
          <a:xfrm>
            <a:off x="1302553" y="1752826"/>
            <a:ext cx="593707" cy="369332"/>
          </a:xfrm>
          <a:prstGeom prst="rect">
            <a:avLst/>
          </a:prstGeom>
          <a:noFill/>
        </p:spPr>
        <p:txBody>
          <a:bodyPr wrap="square" rtlCol="0">
            <a:spAutoFit/>
          </a:bodyPr>
          <a:lstStyle/>
          <a:p>
            <a:r>
              <a:rPr lang="en-US" b="1" dirty="0"/>
              <a:t>X</a:t>
            </a:r>
            <a:endParaRPr lang="ru-RU" b="1" dirty="0"/>
          </a:p>
        </p:txBody>
      </p:sp>
      <p:sp>
        <p:nvSpPr>
          <p:cNvPr id="73" name="TextBox 72"/>
          <p:cNvSpPr txBox="1"/>
          <p:nvPr/>
        </p:nvSpPr>
        <p:spPr>
          <a:xfrm>
            <a:off x="3889321" y="2691659"/>
            <a:ext cx="2361496" cy="369332"/>
          </a:xfrm>
          <a:prstGeom prst="rect">
            <a:avLst/>
          </a:prstGeom>
          <a:noFill/>
        </p:spPr>
        <p:txBody>
          <a:bodyPr wrap="square" rtlCol="0">
            <a:spAutoFit/>
          </a:bodyPr>
          <a:lstStyle/>
          <a:p>
            <a:r>
              <a:rPr lang="en-US" b="1" dirty="0" smtClean="0"/>
              <a:t>E</a:t>
            </a:r>
            <a:r>
              <a:rPr lang="ru-RU" b="1" dirty="0" smtClean="0"/>
              <a:t> (после торговли)</a:t>
            </a:r>
            <a:endParaRPr lang="ru-RU" b="1" dirty="0"/>
          </a:p>
        </p:txBody>
      </p:sp>
      <p:sp>
        <p:nvSpPr>
          <p:cNvPr id="74" name="TextBox 73"/>
          <p:cNvSpPr txBox="1"/>
          <p:nvPr/>
        </p:nvSpPr>
        <p:spPr>
          <a:xfrm>
            <a:off x="1952260" y="3098800"/>
            <a:ext cx="2361496" cy="369332"/>
          </a:xfrm>
          <a:prstGeom prst="rect">
            <a:avLst/>
          </a:prstGeom>
          <a:noFill/>
        </p:spPr>
        <p:txBody>
          <a:bodyPr wrap="square" rtlCol="0">
            <a:spAutoFit/>
          </a:bodyPr>
          <a:lstStyle/>
          <a:p>
            <a:r>
              <a:rPr lang="ru-RU" b="1" dirty="0" smtClean="0"/>
              <a:t> </a:t>
            </a:r>
            <a:r>
              <a:rPr lang="en-US" b="1" dirty="0" smtClean="0"/>
              <a:t>B </a:t>
            </a:r>
            <a:r>
              <a:rPr lang="ru-RU" b="1" dirty="0" smtClean="0"/>
              <a:t>(до торговли)</a:t>
            </a:r>
            <a:endParaRPr lang="ru-RU" b="1" dirty="0"/>
          </a:p>
        </p:txBody>
      </p:sp>
      <p:sp>
        <p:nvSpPr>
          <p:cNvPr id="75" name="TextBox 74"/>
          <p:cNvSpPr txBox="1"/>
          <p:nvPr/>
        </p:nvSpPr>
        <p:spPr>
          <a:xfrm>
            <a:off x="2391267" y="4041016"/>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Продукты питания</a:t>
            </a:r>
            <a:endParaRPr lang="ru-RU" b="1"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1599406" y="4570209"/>
            <a:ext cx="10542569" cy="2585323"/>
          </a:xfrm>
          <a:prstGeom prst="rect">
            <a:avLst/>
          </a:prstGeom>
          <a:noFill/>
        </p:spPr>
        <p:txBody>
          <a:bodyPr wrap="square" rtlCol="0">
            <a:spAutoFit/>
          </a:bodyPr>
          <a:lstStyle/>
          <a:p>
            <a:pPr algn="just"/>
            <a:r>
              <a:rPr lang="ru-RU" sz="1600" b="1" dirty="0" smtClean="0">
                <a:solidFill>
                  <a:schemeClr val="tx2"/>
                </a:solidFill>
                <a:latin typeface="Times New Roman" panose="02020603050405020304" pitchFamily="18" charset="0"/>
                <a:cs typeface="Times New Roman" panose="02020603050405020304" pitchFamily="18" charset="0"/>
              </a:rPr>
              <a:t>Например</a:t>
            </a:r>
            <a:r>
              <a:rPr lang="ru-RU" sz="1600" dirty="0" smtClean="0">
                <a:solidFill>
                  <a:schemeClr val="tx1"/>
                </a:solidFill>
                <a:latin typeface="Times New Roman" panose="02020603050405020304" pitchFamily="18" charset="0"/>
                <a:cs typeface="Times New Roman" panose="02020603050405020304" pitchFamily="18" charset="0"/>
              </a:rPr>
              <a:t>, максимальное количество продуктов питания, которое может быть произведено (в отсутствие производства одежды), отражено на рисунке сравнительного преимущества как 600 единиц в США и 200 единиц в Европе, что в сумме дает максимальное мировое количество, равное 800 единицам. Именно эта точка (800 единиц продуктов питания и 0 единиц одежды) была обозначена на мировой ГПВ на рисунке выше. В дополнение, точно таким же образом, на основании региональных ГПВ мы можем определить на мировой ГПВ положение точки максимального производства одежды (450 единиц одежды и 0 единиц продуктов питания). Остальные точки, формирующие мировую ГПВ, могут быть определены точным подсчетом максимального мирового выпуска, обеспечиваемого двумя регионами, специализирующимися на производстве тех или иных товаров с максимальной эффективностью.</a:t>
            </a:r>
          </a:p>
          <a:p>
            <a:endParaRPr lang="ru-RU" dirty="0"/>
          </a:p>
        </p:txBody>
      </p:sp>
    </p:spTree>
    <p:extLst>
      <p:ext uri="{BB962C8B-B14F-4D97-AF65-F5344CB8AC3E}">
        <p14:creationId xmlns:p14="http://schemas.microsoft.com/office/powerpoint/2010/main" val="3206422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653195" y="563150"/>
            <a:ext cx="8911687" cy="1280890"/>
          </a:xfrm>
        </p:spPr>
        <p:txBody>
          <a:bodyPr>
            <a:normAutofit/>
          </a:bodyPr>
          <a:lstStyle/>
          <a:p>
            <a:pPr algn="ctr"/>
            <a:r>
              <a:rPr lang="ru-RU" sz="4400" b="1" dirty="0" smtClean="0">
                <a:solidFill>
                  <a:schemeClr val="tx2"/>
                </a:solidFill>
                <a:effectLst>
                  <a:outerShdw blurRad="38100" dist="38100" dir="2700000" algn="tl">
                    <a:srgbClr val="000000">
                      <a:alpha val="43137"/>
                    </a:srgbClr>
                  </a:outerShdw>
                </a:effectLst>
              </a:rPr>
              <a:t>Предисловие.</a:t>
            </a:r>
            <a:endParaRPr lang="ru-RU" sz="4400" b="1" dirty="0">
              <a:solidFill>
                <a:schemeClr val="tx2"/>
              </a:solidFill>
              <a:effectLst>
                <a:outerShdw blurRad="38100" dist="38100" dir="2700000" algn="tl">
                  <a:srgbClr val="000000">
                    <a:alpha val="43137"/>
                  </a:srgbClr>
                </a:outerShdw>
              </a:effectLst>
            </a:endParaRPr>
          </a:p>
        </p:txBody>
      </p:sp>
      <p:pic>
        <p:nvPicPr>
          <p:cNvPr id="9" name="Рисунок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4223" y="1836534"/>
            <a:ext cx="2998868" cy="3748586"/>
          </a:xfrm>
          <a:prstGeom prst="rect">
            <a:avLst/>
          </a:prstGeom>
          <a:ln w="57150">
            <a:solidFill>
              <a:schemeClr val="tx2"/>
            </a:solidFill>
          </a:ln>
        </p:spPr>
      </p:pic>
      <p:sp>
        <p:nvSpPr>
          <p:cNvPr id="10" name="TextBox 9"/>
          <p:cNvSpPr txBox="1"/>
          <p:nvPr/>
        </p:nvSpPr>
        <p:spPr>
          <a:xfrm>
            <a:off x="1334223" y="5786651"/>
            <a:ext cx="3425588" cy="707886"/>
          </a:xfrm>
          <a:prstGeom prst="rect">
            <a:avLst/>
          </a:prstGeom>
          <a:noFill/>
        </p:spPr>
        <p:txBody>
          <a:bodyPr wrap="square" rtlCol="0">
            <a:spAutoFit/>
          </a:bodyPr>
          <a:lstStyle/>
          <a:p>
            <a:pPr algn="ctr"/>
            <a:r>
              <a:rPr lang="ru-RU" sz="2000" b="1" dirty="0" smtClean="0">
                <a:solidFill>
                  <a:schemeClr val="tx2"/>
                </a:solidFill>
                <a:latin typeface="Times New Roman" panose="02020603050405020304" pitchFamily="18" charset="0"/>
                <a:cs typeface="Times New Roman" panose="02020603050405020304" pitchFamily="18" charset="0"/>
              </a:rPr>
              <a:t>Фредерик </a:t>
            </a:r>
            <a:r>
              <a:rPr lang="ru-RU" sz="2000" b="1" dirty="0" err="1" smtClean="0">
                <a:solidFill>
                  <a:schemeClr val="tx2"/>
                </a:solidFill>
                <a:latin typeface="Times New Roman" panose="02020603050405020304" pitchFamily="18" charset="0"/>
                <a:cs typeface="Times New Roman" panose="02020603050405020304" pitchFamily="18" charset="0"/>
              </a:rPr>
              <a:t>Бастиа</a:t>
            </a:r>
            <a:endParaRPr lang="en-US" sz="2000" b="1" dirty="0" smtClean="0">
              <a:solidFill>
                <a:schemeClr val="tx2"/>
              </a:solidFill>
              <a:latin typeface="Times New Roman" panose="02020603050405020304" pitchFamily="18" charset="0"/>
              <a:cs typeface="Times New Roman" panose="02020603050405020304" pitchFamily="18" charset="0"/>
            </a:endParaRPr>
          </a:p>
          <a:p>
            <a:pPr algn="ctr"/>
            <a:r>
              <a:rPr lang="en-US" sz="2000" b="1" dirty="0" smtClean="0">
                <a:solidFill>
                  <a:schemeClr val="tx2"/>
                </a:solidFill>
                <a:latin typeface="Times New Roman" panose="02020603050405020304" pitchFamily="18" charset="0"/>
                <a:cs typeface="Times New Roman" panose="02020603050405020304" pitchFamily="18" charset="0"/>
              </a:rPr>
              <a:t>(30.06.1801-24.12.1850 </a:t>
            </a:r>
            <a:r>
              <a:rPr lang="ru-RU" sz="2000" b="1" dirty="0" smtClean="0">
                <a:solidFill>
                  <a:schemeClr val="tx2"/>
                </a:solidFill>
                <a:latin typeface="Times New Roman" panose="02020603050405020304" pitchFamily="18" charset="0"/>
                <a:cs typeface="Times New Roman" panose="02020603050405020304" pitchFamily="18" charset="0"/>
              </a:rPr>
              <a:t>гг.)</a:t>
            </a:r>
            <a:endParaRPr lang="ru-RU" sz="2000" b="1" dirty="0">
              <a:solidFill>
                <a:schemeClr val="tx2"/>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759811" y="1203595"/>
            <a:ext cx="7315200" cy="5586145"/>
          </a:xfrm>
          <a:prstGeom prst="rect">
            <a:avLst/>
          </a:prstGeom>
          <a:noFill/>
        </p:spPr>
        <p:txBody>
          <a:bodyPr wrap="square" rtlCol="0">
            <a:spAutoFit/>
          </a:bodyPr>
          <a:lstStyle/>
          <a:p>
            <a:pPr algn="ctr">
              <a:lnSpc>
                <a:spcPct val="150000"/>
              </a:lnSpc>
            </a:pPr>
            <a:r>
              <a:rPr lang="ru-RU" sz="1700" dirty="0" smtClean="0">
                <a:solidFill>
                  <a:schemeClr val="tx2"/>
                </a:solidFill>
                <a:latin typeface="Segoe Print" panose="02000600000000000000" pitchFamily="2" charset="0"/>
              </a:rPr>
              <a:t>В Палату представителей. </a:t>
            </a:r>
            <a:endParaRPr lang="en-US" sz="1700" dirty="0" smtClean="0">
              <a:solidFill>
                <a:schemeClr val="tx2"/>
              </a:solidFill>
              <a:latin typeface="Segoe Print" panose="02000600000000000000" pitchFamily="2" charset="0"/>
            </a:endParaRPr>
          </a:p>
          <a:p>
            <a:pPr algn="just">
              <a:lnSpc>
                <a:spcPct val="150000"/>
              </a:lnSpc>
            </a:pPr>
            <a:endParaRPr lang="ru-RU" sz="1700" dirty="0" smtClean="0">
              <a:solidFill>
                <a:schemeClr val="tx2"/>
              </a:solidFill>
              <a:latin typeface="Segoe Print" panose="02000600000000000000" pitchFamily="2" charset="0"/>
            </a:endParaRPr>
          </a:p>
          <a:p>
            <a:pPr algn="just">
              <a:lnSpc>
                <a:spcPct val="150000"/>
              </a:lnSpc>
            </a:pPr>
            <a:r>
              <a:rPr lang="ru-RU" sz="1700" dirty="0" smtClean="0">
                <a:solidFill>
                  <a:schemeClr val="tx2"/>
                </a:solidFill>
                <a:latin typeface="Segoe Print" panose="02000600000000000000" pitchFamily="2" charset="0"/>
              </a:rPr>
              <a:t>Мы испытываем жесткое давление со стороны нашего зарубежного конкурента, который располагает столь безграничными возможностями по производству дешевого освещения, что в состоянии полностью подчинить себе наш национальный рынок. Этот конкурент — не кто иной, как Солнце. Мы полагали бы целесообразным принять закон, предусматривающий закрытие всех окон, проемов и щелей, сквозь которые солнечный свет обычно проникает в наши жилища, нанося непоправимый ущерб национальным производителям света, которые могли бы получать немалую прибыль и работать на благо своей страны. </a:t>
            </a:r>
          </a:p>
          <a:p>
            <a:pPr algn="just">
              <a:lnSpc>
                <a:spcPct val="150000"/>
              </a:lnSpc>
            </a:pPr>
            <a:r>
              <a:rPr lang="ru-RU" sz="1700" dirty="0" smtClean="0">
                <a:solidFill>
                  <a:schemeClr val="tx2"/>
                </a:solidFill>
                <a:latin typeface="Segoe Print" panose="02000600000000000000" pitchFamily="2" charset="0"/>
              </a:rPr>
              <a:t>Подпись: Производители свечей</a:t>
            </a:r>
            <a:r>
              <a:rPr lang="en-US" sz="1700" dirty="0">
                <a:solidFill>
                  <a:schemeClr val="tx2"/>
                </a:solidFill>
                <a:latin typeface="Segoe Print" panose="02000600000000000000" pitchFamily="2" charset="0"/>
              </a:rPr>
              <a:t>.</a:t>
            </a:r>
            <a:endParaRPr lang="ru-RU" sz="1700" dirty="0">
              <a:solidFill>
                <a:schemeClr val="tx2"/>
              </a:solidFill>
              <a:latin typeface="Segoe Print" panose="02000600000000000000" pitchFamily="2" charset="0"/>
            </a:endParaRPr>
          </a:p>
        </p:txBody>
      </p:sp>
    </p:spTree>
    <p:extLst>
      <p:ext uri="{BB962C8B-B14F-4D97-AF65-F5344CB8AC3E}">
        <p14:creationId xmlns:p14="http://schemas.microsoft.com/office/powerpoint/2010/main" val="2586745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8425" y="895574"/>
            <a:ext cx="5771241" cy="5305915"/>
          </a:xfrm>
        </p:spPr>
        <p:txBody>
          <a:bodyPr/>
          <a:lstStyle/>
          <a:p>
            <a:pPr algn="just"/>
            <a:r>
              <a:rPr lang="ru-RU" b="1" dirty="0">
                <a:solidFill>
                  <a:schemeClr val="tx2"/>
                </a:solidFill>
                <a:latin typeface="Times New Roman" panose="02020603050405020304" pitchFamily="18" charset="0"/>
                <a:cs typeface="Times New Roman" panose="02020603050405020304" pitchFamily="18" charset="0"/>
              </a:rPr>
              <a:t>До того как были открыты границы для торговли</a:t>
            </a:r>
            <a:r>
              <a:rPr lang="ru-RU" dirty="0">
                <a:solidFill>
                  <a:schemeClr val="tx1"/>
                </a:solidFill>
                <a:latin typeface="Times New Roman" panose="02020603050405020304" pitchFamily="18" charset="0"/>
                <a:cs typeface="Times New Roman" panose="02020603050405020304" pitchFamily="18" charset="0"/>
              </a:rPr>
              <a:t>, мировая экономика находилась в состоянии, соответствующем </a:t>
            </a:r>
            <a:r>
              <a:rPr lang="ru-RU" dirty="0" smtClean="0">
                <a:solidFill>
                  <a:schemeClr val="tx1"/>
                </a:solidFill>
                <a:latin typeface="Times New Roman" panose="02020603050405020304" pitchFamily="18" charset="0"/>
                <a:cs typeface="Times New Roman" panose="02020603050405020304" pitchFamily="18" charset="0"/>
              </a:rPr>
              <a:t>точке </a:t>
            </a:r>
            <a:r>
              <a:rPr lang="en-US" dirty="0" smtClean="0">
                <a:solidFill>
                  <a:schemeClr val="tx1"/>
                </a:solidFill>
                <a:latin typeface="Times New Roman" panose="02020603050405020304" pitchFamily="18" charset="0"/>
                <a:cs typeface="Times New Roman" panose="02020603050405020304" pitchFamily="18" charset="0"/>
              </a:rPr>
              <a:t>B.</a:t>
            </a:r>
          </a:p>
          <a:p>
            <a:pPr algn="just"/>
            <a:r>
              <a:rPr lang="ru-RU" dirty="0">
                <a:solidFill>
                  <a:schemeClr val="tx1"/>
                </a:solidFill>
                <a:latin typeface="Times New Roman" panose="02020603050405020304" pitchFamily="18" charset="0"/>
                <a:cs typeface="Times New Roman" panose="02020603050405020304" pitchFamily="18" charset="0"/>
              </a:rPr>
              <a:t>Это положение </a:t>
            </a:r>
            <a:r>
              <a:rPr lang="ru-RU" b="1" dirty="0">
                <a:solidFill>
                  <a:schemeClr val="tx2"/>
                </a:solidFill>
                <a:latin typeface="Times New Roman" panose="02020603050405020304" pitchFamily="18" charset="0"/>
                <a:cs typeface="Times New Roman" panose="02020603050405020304" pitchFamily="18" charset="0"/>
              </a:rPr>
              <a:t>неэффективно</a:t>
            </a:r>
            <a:r>
              <a:rPr lang="ru-RU" dirty="0">
                <a:solidFill>
                  <a:schemeClr val="tx1"/>
                </a:solidFill>
                <a:latin typeface="Times New Roman" panose="02020603050405020304" pitchFamily="18" charset="0"/>
                <a:cs typeface="Times New Roman" panose="02020603050405020304" pitchFamily="18" charset="0"/>
              </a:rPr>
              <a:t> (так как лежит внутри </a:t>
            </a:r>
            <a:r>
              <a:rPr lang="ru-RU" dirty="0" smtClean="0">
                <a:solidFill>
                  <a:schemeClr val="tx1"/>
                </a:solidFill>
                <a:latin typeface="Times New Roman" panose="02020603050405020304" pitchFamily="18" charset="0"/>
                <a:cs typeface="Times New Roman" panose="02020603050405020304" pitchFamily="18" charset="0"/>
              </a:rPr>
              <a:t>мировой </a:t>
            </a:r>
            <a:r>
              <a:rPr lang="ru-RU" dirty="0">
                <a:solidFill>
                  <a:schemeClr val="tx1"/>
                </a:solidFill>
                <a:latin typeface="Times New Roman" panose="02020603050405020304" pitchFamily="18" charset="0"/>
                <a:cs typeface="Times New Roman" panose="02020603050405020304" pitchFamily="18" charset="0"/>
              </a:rPr>
              <a:t>ГПВ), потому что регионы имеют различные уровни </a:t>
            </a:r>
            <a:r>
              <a:rPr lang="ru-RU" dirty="0" smtClean="0">
                <a:solidFill>
                  <a:schemeClr val="tx1"/>
                </a:solidFill>
                <a:latin typeface="Times New Roman" panose="02020603050405020304" pitchFamily="18" charset="0"/>
                <a:cs typeface="Times New Roman" panose="02020603050405020304" pitchFamily="18" charset="0"/>
              </a:rPr>
              <a:t>относительной </a:t>
            </a:r>
            <a:r>
              <a:rPr lang="ru-RU" dirty="0">
                <a:solidFill>
                  <a:schemeClr val="tx1"/>
                </a:solidFill>
                <a:latin typeface="Times New Roman" panose="02020603050405020304" pitchFamily="18" charset="0"/>
                <a:cs typeface="Times New Roman" panose="02020603050405020304" pitchFamily="18" charset="0"/>
              </a:rPr>
              <a:t>эффективности п производстве разных </a:t>
            </a:r>
            <a:r>
              <a:rPr lang="ru-RU" dirty="0" smtClean="0">
                <a:solidFill>
                  <a:schemeClr val="tx1"/>
                </a:solidFill>
                <a:latin typeface="Times New Roman" panose="02020603050405020304" pitchFamily="18" charset="0"/>
                <a:cs typeface="Times New Roman" panose="02020603050405020304" pitchFamily="18" charset="0"/>
              </a:rPr>
              <a:t>товаров</a:t>
            </a:r>
            <a:r>
              <a:rPr lang="en-US" dirty="0">
                <a:solidFill>
                  <a:schemeClr val="tx1"/>
                </a:solidFill>
                <a:latin typeface="Times New Roman" panose="02020603050405020304" pitchFamily="18" charset="0"/>
                <a:cs typeface="Times New Roman" panose="02020603050405020304" pitchFamily="18" charset="0"/>
              </a:rPr>
              <a:t>.</a:t>
            </a:r>
            <a:r>
              <a:rPr lang="ru-RU" dirty="0" smtClean="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C</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возникновением торговли мировая экономика устремляется к состоянию </a:t>
            </a:r>
            <a:r>
              <a:rPr lang="ru-RU" b="1" dirty="0">
                <a:solidFill>
                  <a:schemeClr val="tx2"/>
                </a:solidFill>
                <a:latin typeface="Times New Roman" panose="02020603050405020304" pitchFamily="18" charset="0"/>
                <a:cs typeface="Times New Roman" panose="02020603050405020304" pitchFamily="18" charset="0"/>
              </a:rPr>
              <a:t>равновесия</a:t>
            </a:r>
            <a:r>
              <a:rPr lang="ru-RU" dirty="0">
                <a:solidFill>
                  <a:schemeClr val="tx1"/>
                </a:solidFill>
                <a:latin typeface="Times New Roman" panose="02020603050405020304" pitchFamily="18" charset="0"/>
                <a:cs typeface="Times New Roman" panose="02020603050405020304" pitchFamily="18" charset="0"/>
              </a:rPr>
              <a:t>, обеспечиваемого условиями </a:t>
            </a:r>
            <a:r>
              <a:rPr lang="ru-RU" dirty="0" smtClean="0">
                <a:solidFill>
                  <a:schemeClr val="tx1"/>
                </a:solidFill>
                <a:latin typeface="Times New Roman" panose="02020603050405020304" pitchFamily="18" charset="0"/>
                <a:cs typeface="Times New Roman" panose="02020603050405020304" pitchFamily="18" charset="0"/>
              </a:rPr>
              <a:t>свободной </a:t>
            </a:r>
            <a:r>
              <a:rPr lang="ru-RU" dirty="0">
                <a:solidFill>
                  <a:schemeClr val="tx1"/>
                </a:solidFill>
                <a:latin typeface="Times New Roman" panose="02020603050405020304" pitchFamily="18" charset="0"/>
                <a:cs typeface="Times New Roman" panose="02020603050405020304" pitchFamily="18" charset="0"/>
              </a:rPr>
              <a:t>торговли, — к точке </a:t>
            </a:r>
            <a:r>
              <a:rPr lang="en-US" dirty="0" smtClean="0">
                <a:solidFill>
                  <a:schemeClr val="tx1"/>
                </a:solidFill>
                <a:latin typeface="Times New Roman" panose="02020603050405020304" pitchFamily="18" charset="0"/>
                <a:cs typeface="Times New Roman" panose="02020603050405020304" pitchFamily="18" charset="0"/>
              </a:rPr>
              <a:t>E</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отражающей специализацию стран в областях их сравнительных преимуществ.</a:t>
            </a:r>
          </a:p>
          <a:p>
            <a:pPr marL="0" indent="0" algn="just">
              <a:buNone/>
            </a:pPr>
            <a:endParaRPr lang="en-US" dirty="0" smtClean="0">
              <a:latin typeface="Times New Roman" panose="02020603050405020304" pitchFamily="18" charset="0"/>
              <a:cs typeface="Times New Roman" panose="02020603050405020304" pitchFamily="18" charset="0"/>
            </a:endParaRPr>
          </a:p>
          <a:p>
            <a:pPr algn="just"/>
            <a:endParaRPr lang="en-US" dirty="0" smtClean="0"/>
          </a:p>
          <a:p>
            <a:pPr algn="just"/>
            <a:endParaRPr lang="ru-RU" dirty="0"/>
          </a:p>
          <a:p>
            <a:pPr algn="just"/>
            <a:endParaRPr lang="ru-RU" dirty="0"/>
          </a:p>
        </p:txBody>
      </p:sp>
      <p:grpSp>
        <p:nvGrpSpPr>
          <p:cNvPr id="4" name="Group 2"/>
          <p:cNvGrpSpPr>
            <a:grpSpLocks/>
          </p:cNvGrpSpPr>
          <p:nvPr/>
        </p:nvGrpSpPr>
        <p:grpSpPr bwMode="auto">
          <a:xfrm>
            <a:off x="1611681" y="1295824"/>
            <a:ext cx="3828379" cy="2336017"/>
            <a:chOff x="2156" y="-148"/>
            <a:chExt cx="3509" cy="2075"/>
          </a:xfrm>
        </p:grpSpPr>
        <p:grpSp>
          <p:nvGrpSpPr>
            <p:cNvPr id="5" name="Group 3"/>
            <p:cNvGrpSpPr>
              <a:grpSpLocks/>
            </p:cNvGrpSpPr>
            <p:nvPr/>
          </p:nvGrpSpPr>
          <p:grpSpPr bwMode="auto">
            <a:xfrm>
              <a:off x="4061" y="1373"/>
              <a:ext cx="157" cy="2"/>
              <a:chOff x="4061" y="1373"/>
              <a:chExt cx="157" cy="2"/>
            </a:xfrm>
          </p:grpSpPr>
          <p:sp>
            <p:nvSpPr>
              <p:cNvPr id="65" name="Freeform 4"/>
              <p:cNvSpPr>
                <a:spLocks/>
              </p:cNvSpPr>
              <p:nvPr/>
            </p:nvSpPr>
            <p:spPr bwMode="auto">
              <a:xfrm>
                <a:off x="4061" y="1373"/>
                <a:ext cx="157" cy="2"/>
              </a:xfrm>
              <a:custGeom>
                <a:avLst/>
                <a:gdLst>
                  <a:gd name="T0" fmla="+- 0 4061 4061"/>
                  <a:gd name="T1" fmla="*/ T0 w 157"/>
                  <a:gd name="T2" fmla="+- 0 4218 4061"/>
                  <a:gd name="T3" fmla="*/ T2 w 157"/>
                </a:gdLst>
                <a:ahLst/>
                <a:cxnLst>
                  <a:cxn ang="0">
                    <a:pos x="T1" y="0"/>
                  </a:cxn>
                  <a:cxn ang="0">
                    <a:pos x="T3" y="0"/>
                  </a:cxn>
                </a:cxnLst>
                <a:rect l="0" t="0" r="r" b="b"/>
                <a:pathLst>
                  <a:path w="157">
                    <a:moveTo>
                      <a:pt x="0" y="0"/>
                    </a:moveTo>
                    <a:lnTo>
                      <a:pt x="157" y="0"/>
                    </a:lnTo>
                  </a:path>
                </a:pathLst>
              </a:custGeom>
              <a:noFill/>
              <a:ln w="3774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 name="Group 5"/>
            <p:cNvGrpSpPr>
              <a:grpSpLocks/>
            </p:cNvGrpSpPr>
            <p:nvPr/>
          </p:nvGrpSpPr>
          <p:grpSpPr bwMode="auto">
            <a:xfrm>
              <a:off x="2204" y="291"/>
              <a:ext cx="2850" cy="1587"/>
              <a:chOff x="2204" y="291"/>
              <a:chExt cx="2850" cy="1587"/>
            </a:xfrm>
          </p:grpSpPr>
          <p:sp>
            <p:nvSpPr>
              <p:cNvPr id="64" name="Freeform 6"/>
              <p:cNvSpPr>
                <a:spLocks/>
              </p:cNvSpPr>
              <p:nvPr/>
            </p:nvSpPr>
            <p:spPr bwMode="auto">
              <a:xfrm>
                <a:off x="2204" y="291"/>
                <a:ext cx="2850" cy="1587"/>
              </a:xfrm>
              <a:custGeom>
                <a:avLst/>
                <a:gdLst>
                  <a:gd name="T0" fmla="+- 0 2204 2204"/>
                  <a:gd name="T1" fmla="*/ T0 w 2850"/>
                  <a:gd name="T2" fmla="+- 0 291 291"/>
                  <a:gd name="T3" fmla="*/ 291 h 1587"/>
                  <a:gd name="T4" fmla="+- 0 4346 2204"/>
                  <a:gd name="T5" fmla="*/ T4 w 2850"/>
                  <a:gd name="T6" fmla="+- 0 1293 291"/>
                  <a:gd name="T7" fmla="*/ 1293 h 1587"/>
                  <a:gd name="T8" fmla="+- 0 5053 2204"/>
                  <a:gd name="T9" fmla="*/ T8 w 2850"/>
                  <a:gd name="T10" fmla="+- 0 1878 291"/>
                  <a:gd name="T11" fmla="*/ 1878 h 1587"/>
                </a:gdLst>
                <a:ahLst/>
                <a:cxnLst>
                  <a:cxn ang="0">
                    <a:pos x="T1" y="T3"/>
                  </a:cxn>
                  <a:cxn ang="0">
                    <a:pos x="T5" y="T7"/>
                  </a:cxn>
                  <a:cxn ang="0">
                    <a:pos x="T9" y="T11"/>
                  </a:cxn>
                </a:cxnLst>
                <a:rect l="0" t="0" r="r" b="b"/>
                <a:pathLst>
                  <a:path w="2850" h="1587">
                    <a:moveTo>
                      <a:pt x="0" y="0"/>
                    </a:moveTo>
                    <a:lnTo>
                      <a:pt x="2142" y="1002"/>
                    </a:lnTo>
                    <a:lnTo>
                      <a:pt x="2849" y="1587"/>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7"/>
            <p:cNvGrpSpPr>
              <a:grpSpLocks/>
            </p:cNvGrpSpPr>
            <p:nvPr/>
          </p:nvGrpSpPr>
          <p:grpSpPr bwMode="auto">
            <a:xfrm>
              <a:off x="2204" y="-143"/>
              <a:ext cx="3456" cy="2019"/>
              <a:chOff x="2204" y="-143"/>
              <a:chExt cx="3456" cy="2019"/>
            </a:xfrm>
          </p:grpSpPr>
          <p:sp>
            <p:nvSpPr>
              <p:cNvPr id="63" name="Freeform 8"/>
              <p:cNvSpPr>
                <a:spLocks/>
              </p:cNvSpPr>
              <p:nvPr/>
            </p:nvSpPr>
            <p:spPr bwMode="auto">
              <a:xfrm>
                <a:off x="2204" y="-143"/>
                <a:ext cx="3456" cy="2019"/>
              </a:xfrm>
              <a:custGeom>
                <a:avLst/>
                <a:gdLst>
                  <a:gd name="T0" fmla="+- 0 2204 2204"/>
                  <a:gd name="T1" fmla="*/ T0 w 3456"/>
                  <a:gd name="T2" fmla="+- 0 -143 -143"/>
                  <a:gd name="T3" fmla="*/ -143 h 2019"/>
                  <a:gd name="T4" fmla="+- 0 2204 2204"/>
                  <a:gd name="T5" fmla="*/ T4 w 3456"/>
                  <a:gd name="T6" fmla="+- 0 1876 -143"/>
                  <a:gd name="T7" fmla="*/ 1876 h 2019"/>
                  <a:gd name="T8" fmla="+- 0 5660 2204"/>
                  <a:gd name="T9" fmla="*/ T8 w 3456"/>
                  <a:gd name="T10" fmla="+- 0 1876 -143"/>
                  <a:gd name="T11" fmla="*/ 1876 h 2019"/>
                </a:gdLst>
                <a:ahLst/>
                <a:cxnLst>
                  <a:cxn ang="0">
                    <a:pos x="T1" y="T3"/>
                  </a:cxn>
                  <a:cxn ang="0">
                    <a:pos x="T5" y="T7"/>
                  </a:cxn>
                  <a:cxn ang="0">
                    <a:pos x="T9" y="T11"/>
                  </a:cxn>
                </a:cxnLst>
                <a:rect l="0" t="0" r="r" b="b"/>
                <a:pathLst>
                  <a:path w="3456" h="2019">
                    <a:moveTo>
                      <a:pt x="0" y="0"/>
                    </a:moveTo>
                    <a:lnTo>
                      <a:pt x="0" y="2019"/>
                    </a:lnTo>
                    <a:lnTo>
                      <a:pt x="3456" y="2019"/>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9"/>
            <p:cNvGrpSpPr>
              <a:grpSpLocks/>
            </p:cNvGrpSpPr>
            <p:nvPr/>
          </p:nvGrpSpPr>
          <p:grpSpPr bwMode="auto">
            <a:xfrm>
              <a:off x="2204" y="114"/>
              <a:ext cx="149" cy="2"/>
              <a:chOff x="2204" y="114"/>
              <a:chExt cx="149" cy="2"/>
            </a:xfrm>
          </p:grpSpPr>
          <p:sp>
            <p:nvSpPr>
              <p:cNvPr id="62" name="Freeform 10"/>
              <p:cNvSpPr>
                <a:spLocks/>
              </p:cNvSpPr>
              <p:nvPr/>
            </p:nvSpPr>
            <p:spPr bwMode="auto">
              <a:xfrm>
                <a:off x="2204" y="114"/>
                <a:ext cx="149" cy="2"/>
              </a:xfrm>
              <a:custGeom>
                <a:avLst/>
                <a:gdLst>
                  <a:gd name="T0" fmla="+- 0 2204 2204"/>
                  <a:gd name="T1" fmla="*/ T0 w 149"/>
                  <a:gd name="T2" fmla="+- 0 2352 2204"/>
                  <a:gd name="T3" fmla="*/ T2 w 149"/>
                </a:gdLst>
                <a:ahLst/>
                <a:cxnLst>
                  <a:cxn ang="0">
                    <a:pos x="T1" y="0"/>
                  </a:cxn>
                  <a:cxn ang="0">
                    <a:pos x="T3" y="0"/>
                  </a:cxn>
                </a:cxnLst>
                <a:rect l="0" t="0" r="r" b="b"/>
                <a:pathLst>
                  <a:path w="149">
                    <a:moveTo>
                      <a:pt x="0" y="0"/>
                    </a:moveTo>
                    <a:lnTo>
                      <a:pt x="148"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11"/>
            <p:cNvGrpSpPr>
              <a:grpSpLocks/>
            </p:cNvGrpSpPr>
            <p:nvPr/>
          </p:nvGrpSpPr>
          <p:grpSpPr bwMode="auto">
            <a:xfrm>
              <a:off x="2204" y="467"/>
              <a:ext cx="72" cy="2"/>
              <a:chOff x="2204" y="467"/>
              <a:chExt cx="72" cy="2"/>
            </a:xfrm>
          </p:grpSpPr>
          <p:sp>
            <p:nvSpPr>
              <p:cNvPr id="61" name="Freeform 12"/>
              <p:cNvSpPr>
                <a:spLocks/>
              </p:cNvSpPr>
              <p:nvPr/>
            </p:nvSpPr>
            <p:spPr bwMode="auto">
              <a:xfrm>
                <a:off x="2204" y="467"/>
                <a:ext cx="72" cy="2"/>
              </a:xfrm>
              <a:custGeom>
                <a:avLst/>
                <a:gdLst>
                  <a:gd name="T0" fmla="+- 0 2204 2204"/>
                  <a:gd name="T1" fmla="*/ T0 w 72"/>
                  <a:gd name="T2" fmla="+- 0 2276 2204"/>
                  <a:gd name="T3" fmla="*/ T2 w 72"/>
                </a:gdLst>
                <a:ahLst/>
                <a:cxnLst>
                  <a:cxn ang="0">
                    <a:pos x="T1" y="0"/>
                  </a:cxn>
                  <a:cxn ang="0">
                    <a:pos x="T3" y="0"/>
                  </a:cxn>
                </a:cxnLst>
                <a:rect l="0" t="0" r="r" b="b"/>
                <a:pathLst>
                  <a:path w="72">
                    <a:moveTo>
                      <a:pt x="0" y="0"/>
                    </a:moveTo>
                    <a:lnTo>
                      <a:pt x="72"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13"/>
            <p:cNvGrpSpPr>
              <a:grpSpLocks/>
            </p:cNvGrpSpPr>
            <p:nvPr/>
          </p:nvGrpSpPr>
          <p:grpSpPr bwMode="auto">
            <a:xfrm>
              <a:off x="2204" y="820"/>
              <a:ext cx="72" cy="2"/>
              <a:chOff x="2204" y="820"/>
              <a:chExt cx="72" cy="2"/>
            </a:xfrm>
          </p:grpSpPr>
          <p:sp>
            <p:nvSpPr>
              <p:cNvPr id="60" name="Freeform 14"/>
              <p:cNvSpPr>
                <a:spLocks/>
              </p:cNvSpPr>
              <p:nvPr/>
            </p:nvSpPr>
            <p:spPr bwMode="auto">
              <a:xfrm>
                <a:off x="2204" y="820"/>
                <a:ext cx="72" cy="2"/>
              </a:xfrm>
              <a:custGeom>
                <a:avLst/>
                <a:gdLst>
                  <a:gd name="T0" fmla="+- 0 2204 2204"/>
                  <a:gd name="T1" fmla="*/ T0 w 72"/>
                  <a:gd name="T2" fmla="+- 0 2276 2204"/>
                  <a:gd name="T3" fmla="*/ T2 w 72"/>
                </a:gdLst>
                <a:ahLst/>
                <a:cxnLst>
                  <a:cxn ang="0">
                    <a:pos x="T1" y="0"/>
                  </a:cxn>
                  <a:cxn ang="0">
                    <a:pos x="T3" y="0"/>
                  </a:cxn>
                </a:cxnLst>
                <a:rect l="0" t="0" r="r" b="b"/>
                <a:pathLst>
                  <a:path w="72">
                    <a:moveTo>
                      <a:pt x="0" y="0"/>
                    </a:moveTo>
                    <a:lnTo>
                      <a:pt x="72"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15"/>
            <p:cNvGrpSpPr>
              <a:grpSpLocks/>
            </p:cNvGrpSpPr>
            <p:nvPr/>
          </p:nvGrpSpPr>
          <p:grpSpPr bwMode="auto">
            <a:xfrm>
              <a:off x="2204" y="1172"/>
              <a:ext cx="72" cy="2"/>
              <a:chOff x="2204" y="1172"/>
              <a:chExt cx="72" cy="2"/>
            </a:xfrm>
          </p:grpSpPr>
          <p:sp>
            <p:nvSpPr>
              <p:cNvPr id="59" name="Freeform 16"/>
              <p:cNvSpPr>
                <a:spLocks/>
              </p:cNvSpPr>
              <p:nvPr/>
            </p:nvSpPr>
            <p:spPr bwMode="auto">
              <a:xfrm>
                <a:off x="2204" y="1172"/>
                <a:ext cx="72" cy="2"/>
              </a:xfrm>
              <a:custGeom>
                <a:avLst/>
                <a:gdLst>
                  <a:gd name="T0" fmla="+- 0 2204 2204"/>
                  <a:gd name="T1" fmla="*/ T0 w 72"/>
                  <a:gd name="T2" fmla="+- 0 2276 2204"/>
                  <a:gd name="T3" fmla="*/ T2 w 72"/>
                </a:gdLst>
                <a:ahLst/>
                <a:cxnLst>
                  <a:cxn ang="0">
                    <a:pos x="T1" y="0"/>
                  </a:cxn>
                  <a:cxn ang="0">
                    <a:pos x="T3" y="0"/>
                  </a:cxn>
                </a:cxnLst>
                <a:rect l="0" t="0" r="r" b="b"/>
                <a:pathLst>
                  <a:path w="72">
                    <a:moveTo>
                      <a:pt x="0" y="0"/>
                    </a:moveTo>
                    <a:lnTo>
                      <a:pt x="72"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7"/>
            <p:cNvGrpSpPr>
              <a:grpSpLocks/>
            </p:cNvGrpSpPr>
            <p:nvPr/>
          </p:nvGrpSpPr>
          <p:grpSpPr bwMode="auto">
            <a:xfrm>
              <a:off x="2204" y="1525"/>
              <a:ext cx="72" cy="2"/>
              <a:chOff x="2204" y="1525"/>
              <a:chExt cx="72" cy="2"/>
            </a:xfrm>
          </p:grpSpPr>
          <p:sp>
            <p:nvSpPr>
              <p:cNvPr id="58" name="Freeform 18"/>
              <p:cNvSpPr>
                <a:spLocks/>
              </p:cNvSpPr>
              <p:nvPr/>
            </p:nvSpPr>
            <p:spPr bwMode="auto">
              <a:xfrm>
                <a:off x="2204" y="1525"/>
                <a:ext cx="72" cy="2"/>
              </a:xfrm>
              <a:custGeom>
                <a:avLst/>
                <a:gdLst>
                  <a:gd name="T0" fmla="+- 0 2204 2204"/>
                  <a:gd name="T1" fmla="*/ T0 w 72"/>
                  <a:gd name="T2" fmla="+- 0 2276 2204"/>
                  <a:gd name="T3" fmla="*/ T2 w 72"/>
                </a:gdLst>
                <a:ahLst/>
                <a:cxnLst>
                  <a:cxn ang="0">
                    <a:pos x="T1" y="0"/>
                  </a:cxn>
                  <a:cxn ang="0">
                    <a:pos x="T3" y="0"/>
                  </a:cxn>
                </a:cxnLst>
                <a:rect l="0" t="0" r="r" b="b"/>
                <a:pathLst>
                  <a:path w="72">
                    <a:moveTo>
                      <a:pt x="0" y="0"/>
                    </a:moveTo>
                    <a:lnTo>
                      <a:pt x="72"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9"/>
            <p:cNvGrpSpPr>
              <a:grpSpLocks/>
            </p:cNvGrpSpPr>
            <p:nvPr/>
          </p:nvGrpSpPr>
          <p:grpSpPr bwMode="auto">
            <a:xfrm>
              <a:off x="4697" y="1798"/>
              <a:ext cx="2" cy="80"/>
              <a:chOff x="4697" y="1798"/>
              <a:chExt cx="2" cy="80"/>
            </a:xfrm>
          </p:grpSpPr>
          <p:sp>
            <p:nvSpPr>
              <p:cNvPr id="57" name="Freeform 20"/>
              <p:cNvSpPr>
                <a:spLocks/>
              </p:cNvSpPr>
              <p:nvPr/>
            </p:nvSpPr>
            <p:spPr bwMode="auto">
              <a:xfrm>
                <a:off x="4697"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21"/>
            <p:cNvGrpSpPr>
              <a:grpSpLocks/>
            </p:cNvGrpSpPr>
            <p:nvPr/>
          </p:nvGrpSpPr>
          <p:grpSpPr bwMode="auto">
            <a:xfrm>
              <a:off x="4341" y="1798"/>
              <a:ext cx="2" cy="80"/>
              <a:chOff x="4341" y="1798"/>
              <a:chExt cx="2" cy="80"/>
            </a:xfrm>
          </p:grpSpPr>
          <p:sp>
            <p:nvSpPr>
              <p:cNvPr id="56" name="Freeform 22"/>
              <p:cNvSpPr>
                <a:spLocks/>
              </p:cNvSpPr>
              <p:nvPr/>
            </p:nvSpPr>
            <p:spPr bwMode="auto">
              <a:xfrm>
                <a:off x="4341"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23"/>
            <p:cNvGrpSpPr>
              <a:grpSpLocks/>
            </p:cNvGrpSpPr>
            <p:nvPr/>
          </p:nvGrpSpPr>
          <p:grpSpPr bwMode="auto">
            <a:xfrm>
              <a:off x="3985" y="1758"/>
              <a:ext cx="2" cy="120"/>
              <a:chOff x="3985" y="1758"/>
              <a:chExt cx="2" cy="120"/>
            </a:xfrm>
          </p:grpSpPr>
          <p:sp>
            <p:nvSpPr>
              <p:cNvPr id="55" name="Freeform 24"/>
              <p:cNvSpPr>
                <a:spLocks/>
              </p:cNvSpPr>
              <p:nvPr/>
            </p:nvSpPr>
            <p:spPr bwMode="auto">
              <a:xfrm>
                <a:off x="3985" y="1758"/>
                <a:ext cx="2" cy="120"/>
              </a:xfrm>
              <a:custGeom>
                <a:avLst/>
                <a:gdLst>
                  <a:gd name="T0" fmla="+- 0 1758 1758"/>
                  <a:gd name="T1" fmla="*/ 1758 h 120"/>
                  <a:gd name="T2" fmla="+- 0 1878 1758"/>
                  <a:gd name="T3" fmla="*/ 1878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25"/>
            <p:cNvGrpSpPr>
              <a:grpSpLocks/>
            </p:cNvGrpSpPr>
            <p:nvPr/>
          </p:nvGrpSpPr>
          <p:grpSpPr bwMode="auto">
            <a:xfrm>
              <a:off x="3629" y="1798"/>
              <a:ext cx="2" cy="80"/>
              <a:chOff x="3629" y="1798"/>
              <a:chExt cx="2" cy="80"/>
            </a:xfrm>
          </p:grpSpPr>
          <p:sp>
            <p:nvSpPr>
              <p:cNvPr id="54" name="Freeform 26"/>
              <p:cNvSpPr>
                <a:spLocks/>
              </p:cNvSpPr>
              <p:nvPr/>
            </p:nvSpPr>
            <p:spPr bwMode="auto">
              <a:xfrm>
                <a:off x="3629"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27"/>
            <p:cNvGrpSpPr>
              <a:grpSpLocks/>
            </p:cNvGrpSpPr>
            <p:nvPr/>
          </p:nvGrpSpPr>
          <p:grpSpPr bwMode="auto">
            <a:xfrm>
              <a:off x="3273" y="1798"/>
              <a:ext cx="2" cy="80"/>
              <a:chOff x="3273" y="1798"/>
              <a:chExt cx="2" cy="80"/>
            </a:xfrm>
          </p:grpSpPr>
          <p:sp>
            <p:nvSpPr>
              <p:cNvPr id="53" name="Freeform 28"/>
              <p:cNvSpPr>
                <a:spLocks/>
              </p:cNvSpPr>
              <p:nvPr/>
            </p:nvSpPr>
            <p:spPr bwMode="auto">
              <a:xfrm>
                <a:off x="3273"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29"/>
            <p:cNvGrpSpPr>
              <a:grpSpLocks/>
            </p:cNvGrpSpPr>
            <p:nvPr/>
          </p:nvGrpSpPr>
          <p:grpSpPr bwMode="auto">
            <a:xfrm>
              <a:off x="2917" y="1798"/>
              <a:ext cx="2" cy="80"/>
              <a:chOff x="2917" y="1798"/>
              <a:chExt cx="2" cy="80"/>
            </a:xfrm>
          </p:grpSpPr>
          <p:sp>
            <p:nvSpPr>
              <p:cNvPr id="52" name="Freeform 30"/>
              <p:cNvSpPr>
                <a:spLocks/>
              </p:cNvSpPr>
              <p:nvPr/>
            </p:nvSpPr>
            <p:spPr bwMode="auto">
              <a:xfrm>
                <a:off x="2917"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31"/>
            <p:cNvGrpSpPr>
              <a:grpSpLocks/>
            </p:cNvGrpSpPr>
            <p:nvPr/>
          </p:nvGrpSpPr>
          <p:grpSpPr bwMode="auto">
            <a:xfrm>
              <a:off x="2561" y="1798"/>
              <a:ext cx="2" cy="80"/>
              <a:chOff x="2561" y="1798"/>
              <a:chExt cx="2" cy="80"/>
            </a:xfrm>
          </p:grpSpPr>
          <p:sp>
            <p:nvSpPr>
              <p:cNvPr id="51" name="Freeform 32"/>
              <p:cNvSpPr>
                <a:spLocks/>
              </p:cNvSpPr>
              <p:nvPr/>
            </p:nvSpPr>
            <p:spPr bwMode="auto">
              <a:xfrm>
                <a:off x="2561"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33"/>
            <p:cNvGrpSpPr>
              <a:grpSpLocks/>
            </p:cNvGrpSpPr>
            <p:nvPr/>
          </p:nvGrpSpPr>
          <p:grpSpPr bwMode="auto">
            <a:xfrm>
              <a:off x="5407" y="1798"/>
              <a:ext cx="2" cy="80"/>
              <a:chOff x="5407" y="1798"/>
              <a:chExt cx="2" cy="80"/>
            </a:xfrm>
          </p:grpSpPr>
          <p:sp>
            <p:nvSpPr>
              <p:cNvPr id="50" name="Freeform 34"/>
              <p:cNvSpPr>
                <a:spLocks/>
              </p:cNvSpPr>
              <p:nvPr/>
            </p:nvSpPr>
            <p:spPr bwMode="auto">
              <a:xfrm>
                <a:off x="5407"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35"/>
            <p:cNvGrpSpPr>
              <a:grpSpLocks/>
            </p:cNvGrpSpPr>
            <p:nvPr/>
          </p:nvGrpSpPr>
          <p:grpSpPr bwMode="auto">
            <a:xfrm>
              <a:off x="5051" y="1798"/>
              <a:ext cx="2" cy="80"/>
              <a:chOff x="5051" y="1798"/>
              <a:chExt cx="2" cy="80"/>
            </a:xfrm>
          </p:grpSpPr>
          <p:sp>
            <p:nvSpPr>
              <p:cNvPr id="49" name="Freeform 36"/>
              <p:cNvSpPr>
                <a:spLocks/>
              </p:cNvSpPr>
              <p:nvPr/>
            </p:nvSpPr>
            <p:spPr bwMode="auto">
              <a:xfrm>
                <a:off x="5051" y="1798"/>
                <a:ext cx="2" cy="80"/>
              </a:xfrm>
              <a:custGeom>
                <a:avLst/>
                <a:gdLst>
                  <a:gd name="T0" fmla="+- 0 1798 1798"/>
                  <a:gd name="T1" fmla="*/ 1798 h 80"/>
                  <a:gd name="T2" fmla="+- 0 1878 1798"/>
                  <a:gd name="T3" fmla="*/ 1878 h 80"/>
                </a:gdLst>
                <a:ahLst/>
                <a:cxnLst>
                  <a:cxn ang="0">
                    <a:pos x="0" y="T1"/>
                  </a:cxn>
                  <a:cxn ang="0">
                    <a:pos x="0" y="T3"/>
                  </a:cxn>
                </a:cxnLst>
                <a:rect l="0" t="0" r="r" b="b"/>
                <a:pathLst>
                  <a:path h="80">
                    <a:moveTo>
                      <a:pt x="0" y="0"/>
                    </a:moveTo>
                    <a:lnTo>
                      <a:pt x="0" y="8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37"/>
            <p:cNvGrpSpPr>
              <a:grpSpLocks/>
            </p:cNvGrpSpPr>
            <p:nvPr/>
          </p:nvGrpSpPr>
          <p:grpSpPr bwMode="auto">
            <a:xfrm>
              <a:off x="5007" y="1834"/>
              <a:ext cx="88" cy="88"/>
              <a:chOff x="5007" y="1834"/>
              <a:chExt cx="88" cy="88"/>
            </a:xfrm>
          </p:grpSpPr>
          <p:sp>
            <p:nvSpPr>
              <p:cNvPr id="48" name="Freeform 38"/>
              <p:cNvSpPr>
                <a:spLocks/>
              </p:cNvSpPr>
              <p:nvPr/>
            </p:nvSpPr>
            <p:spPr bwMode="auto">
              <a:xfrm>
                <a:off x="5007" y="1834"/>
                <a:ext cx="88" cy="88"/>
              </a:xfrm>
              <a:custGeom>
                <a:avLst/>
                <a:gdLst>
                  <a:gd name="T0" fmla="+- 0 5051 5007"/>
                  <a:gd name="T1" fmla="*/ T0 w 88"/>
                  <a:gd name="T2" fmla="+- 0 1834 1834"/>
                  <a:gd name="T3" fmla="*/ 1834 h 88"/>
                  <a:gd name="T4" fmla="+- 0 5030 5007"/>
                  <a:gd name="T5" fmla="*/ T4 w 88"/>
                  <a:gd name="T6" fmla="+- 0 1839 1834"/>
                  <a:gd name="T7" fmla="*/ 1839 h 88"/>
                  <a:gd name="T8" fmla="+- 0 5014 5007"/>
                  <a:gd name="T9" fmla="*/ T8 w 88"/>
                  <a:gd name="T10" fmla="+- 0 1854 1834"/>
                  <a:gd name="T11" fmla="*/ 1854 h 88"/>
                  <a:gd name="T12" fmla="+- 0 5007 5007"/>
                  <a:gd name="T13" fmla="*/ T12 w 88"/>
                  <a:gd name="T14" fmla="+- 0 1875 1834"/>
                  <a:gd name="T15" fmla="*/ 1875 h 88"/>
                  <a:gd name="T16" fmla="+- 0 5012 5007"/>
                  <a:gd name="T17" fmla="*/ T16 w 88"/>
                  <a:gd name="T18" fmla="+- 0 1898 1834"/>
                  <a:gd name="T19" fmla="*/ 1898 h 88"/>
                  <a:gd name="T20" fmla="+- 0 5026 5007"/>
                  <a:gd name="T21" fmla="*/ T20 w 88"/>
                  <a:gd name="T22" fmla="+- 0 1914 1834"/>
                  <a:gd name="T23" fmla="*/ 1914 h 88"/>
                  <a:gd name="T24" fmla="+- 0 5046 5007"/>
                  <a:gd name="T25" fmla="*/ T24 w 88"/>
                  <a:gd name="T26" fmla="+- 0 1922 1834"/>
                  <a:gd name="T27" fmla="*/ 1922 h 88"/>
                  <a:gd name="T28" fmla="+- 0 5070 5007"/>
                  <a:gd name="T29" fmla="*/ T28 w 88"/>
                  <a:gd name="T30" fmla="+- 0 1917 1834"/>
                  <a:gd name="T31" fmla="*/ 1917 h 88"/>
                  <a:gd name="T32" fmla="+- 0 5087 5007"/>
                  <a:gd name="T33" fmla="*/ T32 w 88"/>
                  <a:gd name="T34" fmla="+- 0 1904 1834"/>
                  <a:gd name="T35" fmla="*/ 1904 h 88"/>
                  <a:gd name="T36" fmla="+- 0 5095 5007"/>
                  <a:gd name="T37" fmla="*/ T36 w 88"/>
                  <a:gd name="T38" fmla="+- 0 1885 1834"/>
                  <a:gd name="T39" fmla="*/ 1885 h 88"/>
                  <a:gd name="T40" fmla="+- 0 5091 5007"/>
                  <a:gd name="T41" fmla="*/ T40 w 88"/>
                  <a:gd name="T42" fmla="+- 0 1861 1834"/>
                  <a:gd name="T43" fmla="*/ 1861 h 88"/>
                  <a:gd name="T44" fmla="+- 0 5078 5007"/>
                  <a:gd name="T45" fmla="*/ T44 w 88"/>
                  <a:gd name="T46" fmla="+- 0 1843 1834"/>
                  <a:gd name="T47" fmla="*/ 1843 h 88"/>
                  <a:gd name="T48" fmla="+- 0 5060 5007"/>
                  <a:gd name="T49" fmla="*/ T48 w 88"/>
                  <a:gd name="T50" fmla="+- 0 1835 1834"/>
                  <a:gd name="T51" fmla="*/ 1835 h 88"/>
                  <a:gd name="T52" fmla="+- 0 5051 5007"/>
                  <a:gd name="T53" fmla="*/ T52 w 88"/>
                  <a:gd name="T54" fmla="+- 0 1834 1834"/>
                  <a:gd name="T55" fmla="*/ 18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4" y="27"/>
                    </a:lnTo>
                    <a:lnTo>
                      <a:pt x="71" y="9"/>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39"/>
            <p:cNvGrpSpPr>
              <a:grpSpLocks/>
            </p:cNvGrpSpPr>
            <p:nvPr/>
          </p:nvGrpSpPr>
          <p:grpSpPr bwMode="auto">
            <a:xfrm>
              <a:off x="5027" y="1853"/>
              <a:ext cx="49" cy="49"/>
              <a:chOff x="5027" y="1853"/>
              <a:chExt cx="49" cy="49"/>
            </a:xfrm>
          </p:grpSpPr>
          <p:sp>
            <p:nvSpPr>
              <p:cNvPr id="47" name="Freeform 40"/>
              <p:cNvSpPr>
                <a:spLocks/>
              </p:cNvSpPr>
              <p:nvPr/>
            </p:nvSpPr>
            <p:spPr bwMode="auto">
              <a:xfrm>
                <a:off x="5027" y="1853"/>
                <a:ext cx="49" cy="49"/>
              </a:xfrm>
              <a:custGeom>
                <a:avLst/>
                <a:gdLst>
                  <a:gd name="T0" fmla="+- 0 5065 5027"/>
                  <a:gd name="T1" fmla="*/ T0 w 49"/>
                  <a:gd name="T2" fmla="+- 0 1853 1853"/>
                  <a:gd name="T3" fmla="*/ 1853 h 49"/>
                  <a:gd name="T4" fmla="+- 0 5038 5027"/>
                  <a:gd name="T5" fmla="*/ T4 w 49"/>
                  <a:gd name="T6" fmla="+- 0 1853 1853"/>
                  <a:gd name="T7" fmla="*/ 1853 h 49"/>
                  <a:gd name="T8" fmla="+- 0 5027 5027"/>
                  <a:gd name="T9" fmla="*/ T8 w 49"/>
                  <a:gd name="T10" fmla="+- 0 1864 1853"/>
                  <a:gd name="T11" fmla="*/ 1864 h 49"/>
                  <a:gd name="T12" fmla="+- 0 5027 5027"/>
                  <a:gd name="T13" fmla="*/ T12 w 49"/>
                  <a:gd name="T14" fmla="+- 0 1892 1853"/>
                  <a:gd name="T15" fmla="*/ 1892 h 49"/>
                  <a:gd name="T16" fmla="+- 0 5038 5027"/>
                  <a:gd name="T17" fmla="*/ T16 w 49"/>
                  <a:gd name="T18" fmla="+- 0 1903 1853"/>
                  <a:gd name="T19" fmla="*/ 1903 h 49"/>
                  <a:gd name="T20" fmla="+- 0 5065 5027"/>
                  <a:gd name="T21" fmla="*/ T20 w 49"/>
                  <a:gd name="T22" fmla="+- 0 1903 1853"/>
                  <a:gd name="T23" fmla="*/ 1903 h 49"/>
                  <a:gd name="T24" fmla="+- 0 5076 5027"/>
                  <a:gd name="T25" fmla="*/ T24 w 49"/>
                  <a:gd name="T26" fmla="+- 0 1892 1853"/>
                  <a:gd name="T27" fmla="*/ 1892 h 49"/>
                  <a:gd name="T28" fmla="+- 0 5076 5027"/>
                  <a:gd name="T29" fmla="*/ T28 w 49"/>
                  <a:gd name="T30" fmla="+- 0 1864 1853"/>
                  <a:gd name="T31" fmla="*/ 1864 h 49"/>
                  <a:gd name="T32" fmla="+- 0 5065 5027"/>
                  <a:gd name="T33" fmla="*/ T32 w 49"/>
                  <a:gd name="T34" fmla="+- 0 1853 1853"/>
                  <a:gd name="T35" fmla="*/ 185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41"/>
            <p:cNvGrpSpPr>
              <a:grpSpLocks/>
            </p:cNvGrpSpPr>
            <p:nvPr/>
          </p:nvGrpSpPr>
          <p:grpSpPr bwMode="auto">
            <a:xfrm>
              <a:off x="5027" y="1853"/>
              <a:ext cx="49" cy="49"/>
              <a:chOff x="5027" y="1853"/>
              <a:chExt cx="49" cy="49"/>
            </a:xfrm>
          </p:grpSpPr>
          <p:sp>
            <p:nvSpPr>
              <p:cNvPr id="46" name="Freeform 42"/>
              <p:cNvSpPr>
                <a:spLocks/>
              </p:cNvSpPr>
              <p:nvPr/>
            </p:nvSpPr>
            <p:spPr bwMode="auto">
              <a:xfrm>
                <a:off x="5027" y="1853"/>
                <a:ext cx="49" cy="49"/>
              </a:xfrm>
              <a:custGeom>
                <a:avLst/>
                <a:gdLst>
                  <a:gd name="T0" fmla="+- 0 5051 5027"/>
                  <a:gd name="T1" fmla="*/ T0 w 49"/>
                  <a:gd name="T2" fmla="+- 0 1903 1853"/>
                  <a:gd name="T3" fmla="*/ 1903 h 49"/>
                  <a:gd name="T4" fmla="+- 0 5065 5027"/>
                  <a:gd name="T5" fmla="*/ T4 w 49"/>
                  <a:gd name="T6" fmla="+- 0 1903 1853"/>
                  <a:gd name="T7" fmla="*/ 1903 h 49"/>
                  <a:gd name="T8" fmla="+- 0 5076 5027"/>
                  <a:gd name="T9" fmla="*/ T8 w 49"/>
                  <a:gd name="T10" fmla="+- 0 1892 1853"/>
                  <a:gd name="T11" fmla="*/ 1892 h 49"/>
                  <a:gd name="T12" fmla="+- 0 5076 5027"/>
                  <a:gd name="T13" fmla="*/ T12 w 49"/>
                  <a:gd name="T14" fmla="+- 0 1878 1853"/>
                  <a:gd name="T15" fmla="*/ 1878 h 49"/>
                  <a:gd name="T16" fmla="+- 0 5076 5027"/>
                  <a:gd name="T17" fmla="*/ T16 w 49"/>
                  <a:gd name="T18" fmla="+- 0 1864 1853"/>
                  <a:gd name="T19" fmla="*/ 1864 h 49"/>
                  <a:gd name="T20" fmla="+- 0 5065 5027"/>
                  <a:gd name="T21" fmla="*/ T20 w 49"/>
                  <a:gd name="T22" fmla="+- 0 1853 1853"/>
                  <a:gd name="T23" fmla="*/ 1853 h 49"/>
                  <a:gd name="T24" fmla="+- 0 5051 5027"/>
                  <a:gd name="T25" fmla="*/ T24 w 49"/>
                  <a:gd name="T26" fmla="+- 0 1853 1853"/>
                  <a:gd name="T27" fmla="*/ 1853 h 49"/>
                  <a:gd name="T28" fmla="+- 0 5038 5027"/>
                  <a:gd name="T29" fmla="*/ T28 w 49"/>
                  <a:gd name="T30" fmla="+- 0 1853 1853"/>
                  <a:gd name="T31" fmla="*/ 1853 h 49"/>
                  <a:gd name="T32" fmla="+- 0 5027 5027"/>
                  <a:gd name="T33" fmla="*/ T32 w 49"/>
                  <a:gd name="T34" fmla="+- 0 1864 1853"/>
                  <a:gd name="T35" fmla="*/ 1864 h 49"/>
                  <a:gd name="T36" fmla="+- 0 5027 5027"/>
                  <a:gd name="T37" fmla="*/ T36 w 49"/>
                  <a:gd name="T38" fmla="+- 0 1878 1853"/>
                  <a:gd name="T39" fmla="*/ 1878 h 49"/>
                  <a:gd name="T40" fmla="+- 0 5027 5027"/>
                  <a:gd name="T41" fmla="*/ T40 w 49"/>
                  <a:gd name="T42" fmla="+- 0 1892 1853"/>
                  <a:gd name="T43" fmla="*/ 1892 h 49"/>
                  <a:gd name="T44" fmla="+- 0 5038 5027"/>
                  <a:gd name="T45" fmla="*/ T44 w 49"/>
                  <a:gd name="T46" fmla="+- 0 1903 1853"/>
                  <a:gd name="T47" fmla="*/ 1903 h 49"/>
                  <a:gd name="T48" fmla="+- 0 5051 5027"/>
                  <a:gd name="T49" fmla="*/ T48 w 49"/>
                  <a:gd name="T50" fmla="+- 0 1903 1853"/>
                  <a:gd name="T51" fmla="*/ 190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4" y="50"/>
                    </a:moveTo>
                    <a:lnTo>
                      <a:pt x="38" y="50"/>
                    </a:lnTo>
                    <a:lnTo>
                      <a:pt x="49" y="39"/>
                    </a:lnTo>
                    <a:lnTo>
                      <a:pt x="49" y="25"/>
                    </a:lnTo>
                    <a:lnTo>
                      <a:pt x="49" y="11"/>
                    </a:lnTo>
                    <a:lnTo>
                      <a:pt x="38" y="0"/>
                    </a:lnTo>
                    <a:lnTo>
                      <a:pt x="24" y="0"/>
                    </a:lnTo>
                    <a:lnTo>
                      <a:pt x="11" y="0"/>
                    </a:lnTo>
                    <a:lnTo>
                      <a:pt x="0" y="11"/>
                    </a:lnTo>
                    <a:lnTo>
                      <a:pt x="0" y="25"/>
                    </a:lnTo>
                    <a:lnTo>
                      <a:pt x="0" y="39"/>
                    </a:lnTo>
                    <a:lnTo>
                      <a:pt x="11" y="50"/>
                    </a:lnTo>
                    <a:lnTo>
                      <a:pt x="24"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43"/>
            <p:cNvGrpSpPr>
              <a:grpSpLocks/>
            </p:cNvGrpSpPr>
            <p:nvPr/>
          </p:nvGrpSpPr>
          <p:grpSpPr bwMode="auto">
            <a:xfrm>
              <a:off x="2159" y="246"/>
              <a:ext cx="88" cy="88"/>
              <a:chOff x="2159" y="246"/>
              <a:chExt cx="88" cy="88"/>
            </a:xfrm>
          </p:grpSpPr>
          <p:sp>
            <p:nvSpPr>
              <p:cNvPr id="45" name="Freeform 44"/>
              <p:cNvSpPr>
                <a:spLocks/>
              </p:cNvSpPr>
              <p:nvPr/>
            </p:nvSpPr>
            <p:spPr bwMode="auto">
              <a:xfrm>
                <a:off x="2159" y="246"/>
                <a:ext cx="88" cy="88"/>
              </a:xfrm>
              <a:custGeom>
                <a:avLst/>
                <a:gdLst>
                  <a:gd name="T0" fmla="+- 0 2204 2159"/>
                  <a:gd name="T1" fmla="*/ T0 w 88"/>
                  <a:gd name="T2" fmla="+- 0 246 246"/>
                  <a:gd name="T3" fmla="*/ 246 h 88"/>
                  <a:gd name="T4" fmla="+- 0 2182 2159"/>
                  <a:gd name="T5" fmla="*/ T4 w 88"/>
                  <a:gd name="T6" fmla="+- 0 252 246"/>
                  <a:gd name="T7" fmla="*/ 252 h 88"/>
                  <a:gd name="T8" fmla="+- 0 2166 2159"/>
                  <a:gd name="T9" fmla="*/ T8 w 88"/>
                  <a:gd name="T10" fmla="+- 0 267 246"/>
                  <a:gd name="T11" fmla="*/ 267 h 88"/>
                  <a:gd name="T12" fmla="+- 0 2159 2159"/>
                  <a:gd name="T13" fmla="*/ T12 w 88"/>
                  <a:gd name="T14" fmla="+- 0 288 246"/>
                  <a:gd name="T15" fmla="*/ 288 h 88"/>
                  <a:gd name="T16" fmla="+- 0 2165 2159"/>
                  <a:gd name="T17" fmla="*/ T16 w 88"/>
                  <a:gd name="T18" fmla="+- 0 311 246"/>
                  <a:gd name="T19" fmla="*/ 311 h 88"/>
                  <a:gd name="T20" fmla="+- 0 2178 2159"/>
                  <a:gd name="T21" fmla="*/ T20 w 88"/>
                  <a:gd name="T22" fmla="+- 0 327 246"/>
                  <a:gd name="T23" fmla="*/ 327 h 88"/>
                  <a:gd name="T24" fmla="+- 0 2198 2159"/>
                  <a:gd name="T25" fmla="*/ T24 w 88"/>
                  <a:gd name="T26" fmla="+- 0 334 246"/>
                  <a:gd name="T27" fmla="*/ 334 h 88"/>
                  <a:gd name="T28" fmla="+- 0 2222 2159"/>
                  <a:gd name="T29" fmla="*/ T28 w 88"/>
                  <a:gd name="T30" fmla="+- 0 330 246"/>
                  <a:gd name="T31" fmla="*/ 330 h 88"/>
                  <a:gd name="T32" fmla="+- 0 2239 2159"/>
                  <a:gd name="T33" fmla="*/ T32 w 88"/>
                  <a:gd name="T34" fmla="+- 0 317 246"/>
                  <a:gd name="T35" fmla="*/ 317 h 88"/>
                  <a:gd name="T36" fmla="+- 0 2247 2159"/>
                  <a:gd name="T37" fmla="*/ T36 w 88"/>
                  <a:gd name="T38" fmla="+- 0 298 246"/>
                  <a:gd name="T39" fmla="*/ 298 h 88"/>
                  <a:gd name="T40" fmla="+- 0 2243 2159"/>
                  <a:gd name="T41" fmla="*/ T40 w 88"/>
                  <a:gd name="T42" fmla="+- 0 273 246"/>
                  <a:gd name="T43" fmla="*/ 273 h 88"/>
                  <a:gd name="T44" fmla="+- 0 2230 2159"/>
                  <a:gd name="T45" fmla="*/ T44 w 88"/>
                  <a:gd name="T46" fmla="+- 0 256 246"/>
                  <a:gd name="T47" fmla="*/ 256 h 88"/>
                  <a:gd name="T48" fmla="+- 0 2212 2159"/>
                  <a:gd name="T49" fmla="*/ T48 w 88"/>
                  <a:gd name="T50" fmla="+- 0 247 246"/>
                  <a:gd name="T51" fmla="*/ 247 h 88"/>
                  <a:gd name="T52" fmla="+- 0 2204 2159"/>
                  <a:gd name="T53" fmla="*/ T52 w 88"/>
                  <a:gd name="T54" fmla="+- 0 246 246"/>
                  <a:gd name="T55" fmla="*/ 246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5" y="0"/>
                    </a:moveTo>
                    <a:lnTo>
                      <a:pt x="23" y="6"/>
                    </a:lnTo>
                    <a:lnTo>
                      <a:pt x="7" y="21"/>
                    </a:lnTo>
                    <a:lnTo>
                      <a:pt x="0" y="42"/>
                    </a:lnTo>
                    <a:lnTo>
                      <a:pt x="6" y="65"/>
                    </a:lnTo>
                    <a:lnTo>
                      <a:pt x="19" y="81"/>
                    </a:lnTo>
                    <a:lnTo>
                      <a:pt x="39" y="88"/>
                    </a:lnTo>
                    <a:lnTo>
                      <a:pt x="63" y="84"/>
                    </a:lnTo>
                    <a:lnTo>
                      <a:pt x="80" y="71"/>
                    </a:lnTo>
                    <a:lnTo>
                      <a:pt x="88" y="52"/>
                    </a:lnTo>
                    <a:lnTo>
                      <a:pt x="84" y="27"/>
                    </a:lnTo>
                    <a:lnTo>
                      <a:pt x="71" y="10"/>
                    </a:lnTo>
                    <a:lnTo>
                      <a:pt x="53" y="1"/>
                    </a:lnTo>
                    <a:lnTo>
                      <a:pt x="45"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45"/>
            <p:cNvGrpSpPr>
              <a:grpSpLocks/>
            </p:cNvGrpSpPr>
            <p:nvPr/>
          </p:nvGrpSpPr>
          <p:grpSpPr bwMode="auto">
            <a:xfrm>
              <a:off x="2179" y="266"/>
              <a:ext cx="49" cy="50"/>
              <a:chOff x="2179" y="266"/>
              <a:chExt cx="49" cy="50"/>
            </a:xfrm>
          </p:grpSpPr>
          <p:sp>
            <p:nvSpPr>
              <p:cNvPr id="44" name="Freeform 46"/>
              <p:cNvSpPr>
                <a:spLocks/>
              </p:cNvSpPr>
              <p:nvPr/>
            </p:nvSpPr>
            <p:spPr bwMode="auto">
              <a:xfrm>
                <a:off x="2179" y="266"/>
                <a:ext cx="49" cy="50"/>
              </a:xfrm>
              <a:custGeom>
                <a:avLst/>
                <a:gdLst>
                  <a:gd name="T0" fmla="+- 0 2217 2179"/>
                  <a:gd name="T1" fmla="*/ T0 w 49"/>
                  <a:gd name="T2" fmla="+- 0 266 266"/>
                  <a:gd name="T3" fmla="*/ 266 h 50"/>
                  <a:gd name="T4" fmla="+- 0 2190 2179"/>
                  <a:gd name="T5" fmla="*/ T4 w 49"/>
                  <a:gd name="T6" fmla="+- 0 266 266"/>
                  <a:gd name="T7" fmla="*/ 266 h 50"/>
                  <a:gd name="T8" fmla="+- 0 2179 2179"/>
                  <a:gd name="T9" fmla="*/ T8 w 49"/>
                  <a:gd name="T10" fmla="+- 0 277 266"/>
                  <a:gd name="T11" fmla="*/ 277 h 50"/>
                  <a:gd name="T12" fmla="+- 0 2179 2179"/>
                  <a:gd name="T13" fmla="*/ T12 w 49"/>
                  <a:gd name="T14" fmla="+- 0 304 266"/>
                  <a:gd name="T15" fmla="*/ 304 h 50"/>
                  <a:gd name="T16" fmla="+- 0 2190 2179"/>
                  <a:gd name="T17" fmla="*/ T16 w 49"/>
                  <a:gd name="T18" fmla="+- 0 315 266"/>
                  <a:gd name="T19" fmla="*/ 315 h 50"/>
                  <a:gd name="T20" fmla="+- 0 2217 2179"/>
                  <a:gd name="T21" fmla="*/ T20 w 49"/>
                  <a:gd name="T22" fmla="+- 0 315 266"/>
                  <a:gd name="T23" fmla="*/ 315 h 50"/>
                  <a:gd name="T24" fmla="+- 0 2228 2179"/>
                  <a:gd name="T25" fmla="*/ T24 w 49"/>
                  <a:gd name="T26" fmla="+- 0 304 266"/>
                  <a:gd name="T27" fmla="*/ 304 h 50"/>
                  <a:gd name="T28" fmla="+- 0 2228 2179"/>
                  <a:gd name="T29" fmla="*/ T28 w 49"/>
                  <a:gd name="T30" fmla="+- 0 277 266"/>
                  <a:gd name="T31" fmla="*/ 277 h 50"/>
                  <a:gd name="T32" fmla="+- 0 2217 2179"/>
                  <a:gd name="T33" fmla="*/ T32 w 49"/>
                  <a:gd name="T34" fmla="+- 0 266 266"/>
                  <a:gd name="T35" fmla="*/ 266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47"/>
            <p:cNvGrpSpPr>
              <a:grpSpLocks/>
            </p:cNvGrpSpPr>
            <p:nvPr/>
          </p:nvGrpSpPr>
          <p:grpSpPr bwMode="auto">
            <a:xfrm>
              <a:off x="2179" y="266"/>
              <a:ext cx="49" cy="50"/>
              <a:chOff x="2179" y="266"/>
              <a:chExt cx="49" cy="50"/>
            </a:xfrm>
          </p:grpSpPr>
          <p:sp>
            <p:nvSpPr>
              <p:cNvPr id="43" name="Freeform 48"/>
              <p:cNvSpPr>
                <a:spLocks/>
              </p:cNvSpPr>
              <p:nvPr/>
            </p:nvSpPr>
            <p:spPr bwMode="auto">
              <a:xfrm>
                <a:off x="2179" y="266"/>
                <a:ext cx="49" cy="50"/>
              </a:xfrm>
              <a:custGeom>
                <a:avLst/>
                <a:gdLst>
                  <a:gd name="T0" fmla="+- 0 2204 2179"/>
                  <a:gd name="T1" fmla="*/ T0 w 49"/>
                  <a:gd name="T2" fmla="+- 0 315 266"/>
                  <a:gd name="T3" fmla="*/ 315 h 50"/>
                  <a:gd name="T4" fmla="+- 0 2217 2179"/>
                  <a:gd name="T5" fmla="*/ T4 w 49"/>
                  <a:gd name="T6" fmla="+- 0 315 266"/>
                  <a:gd name="T7" fmla="*/ 315 h 50"/>
                  <a:gd name="T8" fmla="+- 0 2228 2179"/>
                  <a:gd name="T9" fmla="*/ T8 w 49"/>
                  <a:gd name="T10" fmla="+- 0 304 266"/>
                  <a:gd name="T11" fmla="*/ 304 h 50"/>
                  <a:gd name="T12" fmla="+- 0 2228 2179"/>
                  <a:gd name="T13" fmla="*/ T12 w 49"/>
                  <a:gd name="T14" fmla="+- 0 291 266"/>
                  <a:gd name="T15" fmla="*/ 291 h 50"/>
                  <a:gd name="T16" fmla="+- 0 2228 2179"/>
                  <a:gd name="T17" fmla="*/ T16 w 49"/>
                  <a:gd name="T18" fmla="+- 0 277 266"/>
                  <a:gd name="T19" fmla="*/ 277 h 50"/>
                  <a:gd name="T20" fmla="+- 0 2217 2179"/>
                  <a:gd name="T21" fmla="*/ T20 w 49"/>
                  <a:gd name="T22" fmla="+- 0 266 266"/>
                  <a:gd name="T23" fmla="*/ 266 h 50"/>
                  <a:gd name="T24" fmla="+- 0 2204 2179"/>
                  <a:gd name="T25" fmla="*/ T24 w 49"/>
                  <a:gd name="T26" fmla="+- 0 266 266"/>
                  <a:gd name="T27" fmla="*/ 266 h 50"/>
                  <a:gd name="T28" fmla="+- 0 2190 2179"/>
                  <a:gd name="T29" fmla="*/ T28 w 49"/>
                  <a:gd name="T30" fmla="+- 0 266 266"/>
                  <a:gd name="T31" fmla="*/ 266 h 50"/>
                  <a:gd name="T32" fmla="+- 0 2179 2179"/>
                  <a:gd name="T33" fmla="*/ T32 w 49"/>
                  <a:gd name="T34" fmla="+- 0 277 266"/>
                  <a:gd name="T35" fmla="*/ 277 h 50"/>
                  <a:gd name="T36" fmla="+- 0 2179 2179"/>
                  <a:gd name="T37" fmla="*/ T36 w 49"/>
                  <a:gd name="T38" fmla="+- 0 291 266"/>
                  <a:gd name="T39" fmla="*/ 291 h 50"/>
                  <a:gd name="T40" fmla="+- 0 2179 2179"/>
                  <a:gd name="T41" fmla="*/ T40 w 49"/>
                  <a:gd name="T42" fmla="+- 0 304 266"/>
                  <a:gd name="T43" fmla="*/ 304 h 50"/>
                  <a:gd name="T44" fmla="+- 0 2190 2179"/>
                  <a:gd name="T45" fmla="*/ T44 w 49"/>
                  <a:gd name="T46" fmla="+- 0 315 266"/>
                  <a:gd name="T47" fmla="*/ 315 h 50"/>
                  <a:gd name="T48" fmla="+- 0 2204 2179"/>
                  <a:gd name="T49" fmla="*/ T48 w 49"/>
                  <a:gd name="T50" fmla="+- 0 315 266"/>
                  <a:gd name="T51" fmla="*/ 31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8" y="49"/>
                    </a:lnTo>
                    <a:lnTo>
                      <a:pt x="49" y="38"/>
                    </a:lnTo>
                    <a:lnTo>
                      <a:pt x="49" y="25"/>
                    </a:lnTo>
                    <a:lnTo>
                      <a:pt x="49" y="11"/>
                    </a:lnTo>
                    <a:lnTo>
                      <a:pt x="38" y="0"/>
                    </a:lnTo>
                    <a:lnTo>
                      <a:pt x="25" y="0"/>
                    </a:lnTo>
                    <a:lnTo>
                      <a:pt x="11" y="0"/>
                    </a:lnTo>
                    <a:lnTo>
                      <a:pt x="0" y="11"/>
                    </a:lnTo>
                    <a:lnTo>
                      <a:pt x="0" y="25"/>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49"/>
            <p:cNvGrpSpPr>
              <a:grpSpLocks/>
            </p:cNvGrpSpPr>
            <p:nvPr/>
          </p:nvGrpSpPr>
          <p:grpSpPr bwMode="auto">
            <a:xfrm>
              <a:off x="4301" y="1249"/>
              <a:ext cx="88" cy="88"/>
              <a:chOff x="4301" y="1249"/>
              <a:chExt cx="88" cy="88"/>
            </a:xfrm>
          </p:grpSpPr>
          <p:sp>
            <p:nvSpPr>
              <p:cNvPr id="42" name="Freeform 50"/>
              <p:cNvSpPr>
                <a:spLocks/>
              </p:cNvSpPr>
              <p:nvPr/>
            </p:nvSpPr>
            <p:spPr bwMode="auto">
              <a:xfrm>
                <a:off x="4301" y="1249"/>
                <a:ext cx="88" cy="88"/>
              </a:xfrm>
              <a:custGeom>
                <a:avLst/>
                <a:gdLst>
                  <a:gd name="T0" fmla="+- 0 4346 4301"/>
                  <a:gd name="T1" fmla="*/ T0 w 88"/>
                  <a:gd name="T2" fmla="+- 0 1249 1249"/>
                  <a:gd name="T3" fmla="*/ 1249 h 88"/>
                  <a:gd name="T4" fmla="+- 0 4324 4301"/>
                  <a:gd name="T5" fmla="*/ T4 w 88"/>
                  <a:gd name="T6" fmla="+- 0 1254 1249"/>
                  <a:gd name="T7" fmla="*/ 1254 h 88"/>
                  <a:gd name="T8" fmla="+- 0 4308 4301"/>
                  <a:gd name="T9" fmla="*/ T8 w 88"/>
                  <a:gd name="T10" fmla="+- 0 1269 1249"/>
                  <a:gd name="T11" fmla="*/ 1269 h 88"/>
                  <a:gd name="T12" fmla="+- 0 4301 4301"/>
                  <a:gd name="T13" fmla="*/ T12 w 88"/>
                  <a:gd name="T14" fmla="+- 0 1290 1249"/>
                  <a:gd name="T15" fmla="*/ 1290 h 88"/>
                  <a:gd name="T16" fmla="+- 0 4307 4301"/>
                  <a:gd name="T17" fmla="*/ T16 w 88"/>
                  <a:gd name="T18" fmla="+- 0 1313 1249"/>
                  <a:gd name="T19" fmla="*/ 1313 h 88"/>
                  <a:gd name="T20" fmla="+- 0 4320 4301"/>
                  <a:gd name="T21" fmla="*/ T20 w 88"/>
                  <a:gd name="T22" fmla="+- 0 1329 1249"/>
                  <a:gd name="T23" fmla="*/ 1329 h 88"/>
                  <a:gd name="T24" fmla="+- 0 4340 4301"/>
                  <a:gd name="T25" fmla="*/ T24 w 88"/>
                  <a:gd name="T26" fmla="+- 0 1337 1249"/>
                  <a:gd name="T27" fmla="*/ 1337 h 88"/>
                  <a:gd name="T28" fmla="+- 0 4364 4301"/>
                  <a:gd name="T29" fmla="*/ T28 w 88"/>
                  <a:gd name="T30" fmla="+- 0 1332 1249"/>
                  <a:gd name="T31" fmla="*/ 1332 h 88"/>
                  <a:gd name="T32" fmla="+- 0 4381 4301"/>
                  <a:gd name="T33" fmla="*/ T32 w 88"/>
                  <a:gd name="T34" fmla="+- 0 1319 1249"/>
                  <a:gd name="T35" fmla="*/ 1319 h 88"/>
                  <a:gd name="T36" fmla="+- 0 4389 4301"/>
                  <a:gd name="T37" fmla="*/ T36 w 88"/>
                  <a:gd name="T38" fmla="+- 0 1300 1249"/>
                  <a:gd name="T39" fmla="*/ 1300 h 88"/>
                  <a:gd name="T40" fmla="+- 0 4385 4301"/>
                  <a:gd name="T41" fmla="*/ T40 w 88"/>
                  <a:gd name="T42" fmla="+- 0 1276 1249"/>
                  <a:gd name="T43" fmla="*/ 1276 h 88"/>
                  <a:gd name="T44" fmla="+- 0 4372 4301"/>
                  <a:gd name="T45" fmla="*/ T44 w 88"/>
                  <a:gd name="T46" fmla="+- 0 1258 1249"/>
                  <a:gd name="T47" fmla="*/ 1258 h 88"/>
                  <a:gd name="T48" fmla="+- 0 4354 4301"/>
                  <a:gd name="T49" fmla="*/ T48 w 88"/>
                  <a:gd name="T50" fmla="+- 0 1250 1249"/>
                  <a:gd name="T51" fmla="*/ 1250 h 88"/>
                  <a:gd name="T52" fmla="+- 0 4346 4301"/>
                  <a:gd name="T53" fmla="*/ T52 w 88"/>
                  <a:gd name="T54" fmla="+- 0 1249 1249"/>
                  <a:gd name="T55" fmla="*/ 12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5" y="0"/>
                    </a:moveTo>
                    <a:lnTo>
                      <a:pt x="23" y="5"/>
                    </a:lnTo>
                    <a:lnTo>
                      <a:pt x="7" y="20"/>
                    </a:lnTo>
                    <a:lnTo>
                      <a:pt x="0" y="41"/>
                    </a:lnTo>
                    <a:lnTo>
                      <a:pt x="6" y="64"/>
                    </a:lnTo>
                    <a:lnTo>
                      <a:pt x="19" y="80"/>
                    </a:lnTo>
                    <a:lnTo>
                      <a:pt x="39" y="88"/>
                    </a:lnTo>
                    <a:lnTo>
                      <a:pt x="63" y="83"/>
                    </a:lnTo>
                    <a:lnTo>
                      <a:pt x="80" y="70"/>
                    </a:lnTo>
                    <a:lnTo>
                      <a:pt x="88" y="51"/>
                    </a:lnTo>
                    <a:lnTo>
                      <a:pt x="84" y="27"/>
                    </a:lnTo>
                    <a:lnTo>
                      <a:pt x="71" y="9"/>
                    </a:lnTo>
                    <a:lnTo>
                      <a:pt x="53" y="1"/>
                    </a:lnTo>
                    <a:lnTo>
                      <a:pt x="45"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51"/>
            <p:cNvGrpSpPr>
              <a:grpSpLocks/>
            </p:cNvGrpSpPr>
            <p:nvPr/>
          </p:nvGrpSpPr>
          <p:grpSpPr bwMode="auto">
            <a:xfrm>
              <a:off x="4321" y="1268"/>
              <a:ext cx="50" cy="50"/>
              <a:chOff x="4321" y="1268"/>
              <a:chExt cx="50" cy="50"/>
            </a:xfrm>
          </p:grpSpPr>
          <p:sp>
            <p:nvSpPr>
              <p:cNvPr id="41" name="Freeform 52"/>
              <p:cNvSpPr>
                <a:spLocks/>
              </p:cNvSpPr>
              <p:nvPr/>
            </p:nvSpPr>
            <p:spPr bwMode="auto">
              <a:xfrm>
                <a:off x="4321" y="1268"/>
                <a:ext cx="50" cy="50"/>
              </a:xfrm>
              <a:custGeom>
                <a:avLst/>
                <a:gdLst>
                  <a:gd name="T0" fmla="+- 0 4359 4321"/>
                  <a:gd name="T1" fmla="*/ T0 w 50"/>
                  <a:gd name="T2" fmla="+- 0 1268 1268"/>
                  <a:gd name="T3" fmla="*/ 1268 h 50"/>
                  <a:gd name="T4" fmla="+- 0 4332 4321"/>
                  <a:gd name="T5" fmla="*/ T4 w 50"/>
                  <a:gd name="T6" fmla="+- 0 1268 1268"/>
                  <a:gd name="T7" fmla="*/ 1268 h 50"/>
                  <a:gd name="T8" fmla="+- 0 4321 4321"/>
                  <a:gd name="T9" fmla="*/ T8 w 50"/>
                  <a:gd name="T10" fmla="+- 0 1279 1268"/>
                  <a:gd name="T11" fmla="*/ 1279 h 50"/>
                  <a:gd name="T12" fmla="+- 0 4321 4321"/>
                  <a:gd name="T13" fmla="*/ T12 w 50"/>
                  <a:gd name="T14" fmla="+- 0 1307 1268"/>
                  <a:gd name="T15" fmla="*/ 1307 h 50"/>
                  <a:gd name="T16" fmla="+- 0 4332 4321"/>
                  <a:gd name="T17" fmla="*/ T16 w 50"/>
                  <a:gd name="T18" fmla="+- 0 1318 1268"/>
                  <a:gd name="T19" fmla="*/ 1318 h 50"/>
                  <a:gd name="T20" fmla="+- 0 4359 4321"/>
                  <a:gd name="T21" fmla="*/ T20 w 50"/>
                  <a:gd name="T22" fmla="+- 0 1318 1268"/>
                  <a:gd name="T23" fmla="*/ 1318 h 50"/>
                  <a:gd name="T24" fmla="+- 0 4370 4321"/>
                  <a:gd name="T25" fmla="*/ T24 w 50"/>
                  <a:gd name="T26" fmla="+- 0 1307 1268"/>
                  <a:gd name="T27" fmla="*/ 1307 h 50"/>
                  <a:gd name="T28" fmla="+- 0 4370 4321"/>
                  <a:gd name="T29" fmla="*/ T28 w 50"/>
                  <a:gd name="T30" fmla="+- 0 1279 1268"/>
                  <a:gd name="T31" fmla="*/ 1279 h 50"/>
                  <a:gd name="T32" fmla="+- 0 4359 4321"/>
                  <a:gd name="T33" fmla="*/ T32 w 50"/>
                  <a:gd name="T34" fmla="+- 0 1268 1268"/>
                  <a:gd name="T35" fmla="*/ 126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53"/>
            <p:cNvGrpSpPr>
              <a:grpSpLocks/>
            </p:cNvGrpSpPr>
            <p:nvPr/>
          </p:nvGrpSpPr>
          <p:grpSpPr bwMode="auto">
            <a:xfrm>
              <a:off x="4321" y="1268"/>
              <a:ext cx="50" cy="50"/>
              <a:chOff x="4321" y="1268"/>
              <a:chExt cx="50" cy="50"/>
            </a:xfrm>
          </p:grpSpPr>
          <p:sp>
            <p:nvSpPr>
              <p:cNvPr id="40" name="Freeform 54"/>
              <p:cNvSpPr>
                <a:spLocks/>
              </p:cNvSpPr>
              <p:nvPr/>
            </p:nvSpPr>
            <p:spPr bwMode="auto">
              <a:xfrm>
                <a:off x="4321" y="1268"/>
                <a:ext cx="50" cy="50"/>
              </a:xfrm>
              <a:custGeom>
                <a:avLst/>
                <a:gdLst>
                  <a:gd name="T0" fmla="+- 0 4346 4321"/>
                  <a:gd name="T1" fmla="*/ T0 w 50"/>
                  <a:gd name="T2" fmla="+- 0 1318 1268"/>
                  <a:gd name="T3" fmla="*/ 1318 h 50"/>
                  <a:gd name="T4" fmla="+- 0 4359 4321"/>
                  <a:gd name="T5" fmla="*/ T4 w 50"/>
                  <a:gd name="T6" fmla="+- 0 1318 1268"/>
                  <a:gd name="T7" fmla="*/ 1318 h 50"/>
                  <a:gd name="T8" fmla="+- 0 4370 4321"/>
                  <a:gd name="T9" fmla="*/ T8 w 50"/>
                  <a:gd name="T10" fmla="+- 0 1307 1268"/>
                  <a:gd name="T11" fmla="*/ 1307 h 50"/>
                  <a:gd name="T12" fmla="+- 0 4370 4321"/>
                  <a:gd name="T13" fmla="*/ T12 w 50"/>
                  <a:gd name="T14" fmla="+- 0 1293 1268"/>
                  <a:gd name="T15" fmla="*/ 1293 h 50"/>
                  <a:gd name="T16" fmla="+- 0 4370 4321"/>
                  <a:gd name="T17" fmla="*/ T16 w 50"/>
                  <a:gd name="T18" fmla="+- 0 1279 1268"/>
                  <a:gd name="T19" fmla="*/ 1279 h 50"/>
                  <a:gd name="T20" fmla="+- 0 4359 4321"/>
                  <a:gd name="T21" fmla="*/ T20 w 50"/>
                  <a:gd name="T22" fmla="+- 0 1268 1268"/>
                  <a:gd name="T23" fmla="*/ 1268 h 50"/>
                  <a:gd name="T24" fmla="+- 0 4346 4321"/>
                  <a:gd name="T25" fmla="*/ T24 w 50"/>
                  <a:gd name="T26" fmla="+- 0 1268 1268"/>
                  <a:gd name="T27" fmla="*/ 1268 h 50"/>
                  <a:gd name="T28" fmla="+- 0 4332 4321"/>
                  <a:gd name="T29" fmla="*/ T28 w 50"/>
                  <a:gd name="T30" fmla="+- 0 1268 1268"/>
                  <a:gd name="T31" fmla="*/ 1268 h 50"/>
                  <a:gd name="T32" fmla="+- 0 4321 4321"/>
                  <a:gd name="T33" fmla="*/ T32 w 50"/>
                  <a:gd name="T34" fmla="+- 0 1279 1268"/>
                  <a:gd name="T35" fmla="*/ 1279 h 50"/>
                  <a:gd name="T36" fmla="+- 0 4321 4321"/>
                  <a:gd name="T37" fmla="*/ T36 w 50"/>
                  <a:gd name="T38" fmla="+- 0 1293 1268"/>
                  <a:gd name="T39" fmla="*/ 1293 h 50"/>
                  <a:gd name="T40" fmla="+- 0 4321 4321"/>
                  <a:gd name="T41" fmla="*/ T40 w 50"/>
                  <a:gd name="T42" fmla="+- 0 1307 1268"/>
                  <a:gd name="T43" fmla="*/ 1307 h 50"/>
                  <a:gd name="T44" fmla="+- 0 4332 4321"/>
                  <a:gd name="T45" fmla="*/ T44 w 50"/>
                  <a:gd name="T46" fmla="+- 0 1318 1268"/>
                  <a:gd name="T47" fmla="*/ 1318 h 50"/>
                  <a:gd name="T48" fmla="+- 0 4346 4321"/>
                  <a:gd name="T49" fmla="*/ T48 w 50"/>
                  <a:gd name="T50" fmla="+- 0 1318 1268"/>
                  <a:gd name="T51" fmla="*/ 131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5" y="50"/>
                    </a:moveTo>
                    <a:lnTo>
                      <a:pt x="38" y="50"/>
                    </a:lnTo>
                    <a:lnTo>
                      <a:pt x="49" y="39"/>
                    </a:lnTo>
                    <a:lnTo>
                      <a:pt x="49" y="25"/>
                    </a:lnTo>
                    <a:lnTo>
                      <a:pt x="49" y="11"/>
                    </a:lnTo>
                    <a:lnTo>
                      <a:pt x="38" y="0"/>
                    </a:lnTo>
                    <a:lnTo>
                      <a:pt x="25" y="0"/>
                    </a:lnTo>
                    <a:lnTo>
                      <a:pt x="11" y="0"/>
                    </a:lnTo>
                    <a:lnTo>
                      <a:pt x="0" y="11"/>
                    </a:lnTo>
                    <a:lnTo>
                      <a:pt x="0" y="25"/>
                    </a:lnTo>
                    <a:lnTo>
                      <a:pt x="0" y="39"/>
                    </a:lnTo>
                    <a:lnTo>
                      <a:pt x="11" y="50"/>
                    </a:lnTo>
                    <a:lnTo>
                      <a:pt x="25"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55"/>
            <p:cNvGrpSpPr>
              <a:grpSpLocks/>
            </p:cNvGrpSpPr>
            <p:nvPr/>
          </p:nvGrpSpPr>
          <p:grpSpPr bwMode="auto">
            <a:xfrm>
              <a:off x="4036" y="1378"/>
              <a:ext cx="50" cy="50"/>
              <a:chOff x="4036" y="1378"/>
              <a:chExt cx="50" cy="50"/>
            </a:xfrm>
          </p:grpSpPr>
          <p:sp>
            <p:nvSpPr>
              <p:cNvPr id="39" name="Freeform 56"/>
              <p:cNvSpPr>
                <a:spLocks/>
              </p:cNvSpPr>
              <p:nvPr/>
            </p:nvSpPr>
            <p:spPr bwMode="auto">
              <a:xfrm>
                <a:off x="4036" y="1378"/>
                <a:ext cx="50" cy="50"/>
              </a:xfrm>
              <a:custGeom>
                <a:avLst/>
                <a:gdLst>
                  <a:gd name="T0" fmla="+- 0 4074 4036"/>
                  <a:gd name="T1" fmla="*/ T0 w 50"/>
                  <a:gd name="T2" fmla="+- 0 1378 1378"/>
                  <a:gd name="T3" fmla="*/ 1378 h 50"/>
                  <a:gd name="T4" fmla="+- 0 4047 4036"/>
                  <a:gd name="T5" fmla="*/ T4 w 50"/>
                  <a:gd name="T6" fmla="+- 0 1378 1378"/>
                  <a:gd name="T7" fmla="*/ 1378 h 50"/>
                  <a:gd name="T8" fmla="+- 0 4036 4036"/>
                  <a:gd name="T9" fmla="*/ T8 w 50"/>
                  <a:gd name="T10" fmla="+- 0 1389 1378"/>
                  <a:gd name="T11" fmla="*/ 1389 h 50"/>
                  <a:gd name="T12" fmla="+- 0 4036 4036"/>
                  <a:gd name="T13" fmla="*/ T12 w 50"/>
                  <a:gd name="T14" fmla="+- 0 1417 1378"/>
                  <a:gd name="T15" fmla="*/ 1417 h 50"/>
                  <a:gd name="T16" fmla="+- 0 4047 4036"/>
                  <a:gd name="T17" fmla="*/ T16 w 50"/>
                  <a:gd name="T18" fmla="+- 0 1428 1378"/>
                  <a:gd name="T19" fmla="*/ 1428 h 50"/>
                  <a:gd name="T20" fmla="+- 0 4074 4036"/>
                  <a:gd name="T21" fmla="*/ T20 w 50"/>
                  <a:gd name="T22" fmla="+- 0 1428 1378"/>
                  <a:gd name="T23" fmla="*/ 1428 h 50"/>
                  <a:gd name="T24" fmla="+- 0 4085 4036"/>
                  <a:gd name="T25" fmla="*/ T24 w 50"/>
                  <a:gd name="T26" fmla="+- 0 1417 1378"/>
                  <a:gd name="T27" fmla="*/ 1417 h 50"/>
                  <a:gd name="T28" fmla="+- 0 4085 4036"/>
                  <a:gd name="T29" fmla="*/ T28 w 50"/>
                  <a:gd name="T30" fmla="+- 0 1389 1378"/>
                  <a:gd name="T31" fmla="*/ 1389 h 50"/>
                  <a:gd name="T32" fmla="+- 0 4074 4036"/>
                  <a:gd name="T33" fmla="*/ T32 w 50"/>
                  <a:gd name="T34" fmla="+- 0 1378 1378"/>
                  <a:gd name="T35" fmla="*/ 137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57"/>
            <p:cNvGrpSpPr>
              <a:grpSpLocks/>
            </p:cNvGrpSpPr>
            <p:nvPr/>
          </p:nvGrpSpPr>
          <p:grpSpPr bwMode="auto">
            <a:xfrm>
              <a:off x="4036" y="1378"/>
              <a:ext cx="50" cy="50"/>
              <a:chOff x="4036" y="1378"/>
              <a:chExt cx="50" cy="50"/>
            </a:xfrm>
          </p:grpSpPr>
          <p:sp>
            <p:nvSpPr>
              <p:cNvPr id="38" name="Freeform 58"/>
              <p:cNvSpPr>
                <a:spLocks/>
              </p:cNvSpPr>
              <p:nvPr/>
            </p:nvSpPr>
            <p:spPr bwMode="auto">
              <a:xfrm>
                <a:off x="4036" y="1378"/>
                <a:ext cx="50" cy="50"/>
              </a:xfrm>
              <a:custGeom>
                <a:avLst/>
                <a:gdLst>
                  <a:gd name="T0" fmla="+- 0 4061 4036"/>
                  <a:gd name="T1" fmla="*/ T0 w 50"/>
                  <a:gd name="T2" fmla="+- 0 1428 1378"/>
                  <a:gd name="T3" fmla="*/ 1428 h 50"/>
                  <a:gd name="T4" fmla="+- 0 4074 4036"/>
                  <a:gd name="T5" fmla="*/ T4 w 50"/>
                  <a:gd name="T6" fmla="+- 0 1428 1378"/>
                  <a:gd name="T7" fmla="*/ 1428 h 50"/>
                  <a:gd name="T8" fmla="+- 0 4085 4036"/>
                  <a:gd name="T9" fmla="*/ T8 w 50"/>
                  <a:gd name="T10" fmla="+- 0 1417 1378"/>
                  <a:gd name="T11" fmla="*/ 1417 h 50"/>
                  <a:gd name="T12" fmla="+- 0 4085 4036"/>
                  <a:gd name="T13" fmla="*/ T12 w 50"/>
                  <a:gd name="T14" fmla="+- 0 1403 1378"/>
                  <a:gd name="T15" fmla="*/ 1403 h 50"/>
                  <a:gd name="T16" fmla="+- 0 4085 4036"/>
                  <a:gd name="T17" fmla="*/ T16 w 50"/>
                  <a:gd name="T18" fmla="+- 0 1389 1378"/>
                  <a:gd name="T19" fmla="*/ 1389 h 50"/>
                  <a:gd name="T20" fmla="+- 0 4074 4036"/>
                  <a:gd name="T21" fmla="*/ T20 w 50"/>
                  <a:gd name="T22" fmla="+- 0 1378 1378"/>
                  <a:gd name="T23" fmla="*/ 1378 h 50"/>
                  <a:gd name="T24" fmla="+- 0 4061 4036"/>
                  <a:gd name="T25" fmla="*/ T24 w 50"/>
                  <a:gd name="T26" fmla="+- 0 1378 1378"/>
                  <a:gd name="T27" fmla="*/ 1378 h 50"/>
                  <a:gd name="T28" fmla="+- 0 4047 4036"/>
                  <a:gd name="T29" fmla="*/ T28 w 50"/>
                  <a:gd name="T30" fmla="+- 0 1378 1378"/>
                  <a:gd name="T31" fmla="*/ 1378 h 50"/>
                  <a:gd name="T32" fmla="+- 0 4036 4036"/>
                  <a:gd name="T33" fmla="*/ T32 w 50"/>
                  <a:gd name="T34" fmla="+- 0 1389 1378"/>
                  <a:gd name="T35" fmla="*/ 1389 h 50"/>
                  <a:gd name="T36" fmla="+- 0 4036 4036"/>
                  <a:gd name="T37" fmla="*/ T36 w 50"/>
                  <a:gd name="T38" fmla="+- 0 1403 1378"/>
                  <a:gd name="T39" fmla="*/ 1403 h 50"/>
                  <a:gd name="T40" fmla="+- 0 4036 4036"/>
                  <a:gd name="T41" fmla="*/ T40 w 50"/>
                  <a:gd name="T42" fmla="+- 0 1417 1378"/>
                  <a:gd name="T43" fmla="*/ 1417 h 50"/>
                  <a:gd name="T44" fmla="+- 0 4047 4036"/>
                  <a:gd name="T45" fmla="*/ T44 w 50"/>
                  <a:gd name="T46" fmla="+- 0 1428 1378"/>
                  <a:gd name="T47" fmla="*/ 1428 h 50"/>
                  <a:gd name="T48" fmla="+- 0 4061 4036"/>
                  <a:gd name="T49" fmla="*/ T48 w 50"/>
                  <a:gd name="T50" fmla="+- 0 1428 1378"/>
                  <a:gd name="T51" fmla="*/ 14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5" y="50"/>
                    </a:moveTo>
                    <a:lnTo>
                      <a:pt x="38" y="50"/>
                    </a:lnTo>
                    <a:lnTo>
                      <a:pt x="49" y="39"/>
                    </a:lnTo>
                    <a:lnTo>
                      <a:pt x="49" y="25"/>
                    </a:lnTo>
                    <a:lnTo>
                      <a:pt x="49" y="11"/>
                    </a:lnTo>
                    <a:lnTo>
                      <a:pt x="38" y="0"/>
                    </a:lnTo>
                    <a:lnTo>
                      <a:pt x="25" y="0"/>
                    </a:lnTo>
                    <a:lnTo>
                      <a:pt x="11" y="0"/>
                    </a:lnTo>
                    <a:lnTo>
                      <a:pt x="0" y="11"/>
                    </a:lnTo>
                    <a:lnTo>
                      <a:pt x="0" y="25"/>
                    </a:lnTo>
                    <a:lnTo>
                      <a:pt x="0" y="39"/>
                    </a:lnTo>
                    <a:lnTo>
                      <a:pt x="11" y="50"/>
                    </a:lnTo>
                    <a:lnTo>
                      <a:pt x="25"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59"/>
            <p:cNvGrpSpPr>
              <a:grpSpLocks/>
            </p:cNvGrpSpPr>
            <p:nvPr/>
          </p:nvGrpSpPr>
          <p:grpSpPr bwMode="auto">
            <a:xfrm>
              <a:off x="4199" y="1312"/>
              <a:ext cx="100" cy="63"/>
              <a:chOff x="4199" y="1312"/>
              <a:chExt cx="100" cy="63"/>
            </a:xfrm>
          </p:grpSpPr>
          <p:sp>
            <p:nvSpPr>
              <p:cNvPr id="36" name="Freeform 60"/>
              <p:cNvSpPr>
                <a:spLocks/>
              </p:cNvSpPr>
              <p:nvPr/>
            </p:nvSpPr>
            <p:spPr bwMode="auto">
              <a:xfrm>
                <a:off x="4199" y="1312"/>
                <a:ext cx="100" cy="63"/>
              </a:xfrm>
              <a:custGeom>
                <a:avLst/>
                <a:gdLst>
                  <a:gd name="T0" fmla="+- 0 4199 4199"/>
                  <a:gd name="T1" fmla="*/ T0 w 100"/>
                  <a:gd name="T2" fmla="+- 0 1319 1312"/>
                  <a:gd name="T3" fmla="*/ 1319 h 63"/>
                  <a:gd name="T4" fmla="+- 0 4207 4199"/>
                  <a:gd name="T5" fmla="*/ T4 w 100"/>
                  <a:gd name="T6" fmla="+- 0 1323 1312"/>
                  <a:gd name="T7" fmla="*/ 1323 h 63"/>
                  <a:gd name="T8" fmla="+- 0 4215 4199"/>
                  <a:gd name="T9" fmla="*/ T8 w 100"/>
                  <a:gd name="T10" fmla="+- 0 1334 1312"/>
                  <a:gd name="T11" fmla="*/ 1334 h 63"/>
                  <a:gd name="T12" fmla="+- 0 4218 4199"/>
                  <a:gd name="T13" fmla="*/ T12 w 100"/>
                  <a:gd name="T14" fmla="+- 0 1344 1312"/>
                  <a:gd name="T15" fmla="*/ 1344 h 63"/>
                  <a:gd name="T16" fmla="+- 0 4226 4199"/>
                  <a:gd name="T17" fmla="*/ T16 w 100"/>
                  <a:gd name="T18" fmla="+- 0 1362 1312"/>
                  <a:gd name="T19" fmla="*/ 1362 h 63"/>
                  <a:gd name="T20" fmla="+- 0 4221 4199"/>
                  <a:gd name="T21" fmla="*/ T20 w 100"/>
                  <a:gd name="T22" fmla="+- 0 1375 1312"/>
                  <a:gd name="T23" fmla="*/ 1375 h 63"/>
                  <a:gd name="T24" fmla="+- 0 4235 4199"/>
                  <a:gd name="T25" fmla="*/ T24 w 100"/>
                  <a:gd name="T26" fmla="+- 0 1362 1312"/>
                  <a:gd name="T27" fmla="*/ 1362 h 63"/>
                  <a:gd name="T28" fmla="+- 0 4251 4199"/>
                  <a:gd name="T29" fmla="*/ T28 w 100"/>
                  <a:gd name="T30" fmla="+- 0 1348 1312"/>
                  <a:gd name="T31" fmla="*/ 1348 h 63"/>
                  <a:gd name="T32" fmla="+- 0 4268 4199"/>
                  <a:gd name="T33" fmla="*/ T32 w 100"/>
                  <a:gd name="T34" fmla="+- 0 1334 1312"/>
                  <a:gd name="T35" fmla="*/ 1334 h 63"/>
                  <a:gd name="T36" fmla="+- 0 4285 4199"/>
                  <a:gd name="T37" fmla="*/ T36 w 100"/>
                  <a:gd name="T38" fmla="+- 0 1322 1312"/>
                  <a:gd name="T39" fmla="*/ 1322 h 63"/>
                  <a:gd name="T40" fmla="+- 0 4288 4199"/>
                  <a:gd name="T41" fmla="*/ T40 w 100"/>
                  <a:gd name="T42" fmla="+- 0 1319 1312"/>
                  <a:gd name="T43" fmla="*/ 1319 h 63"/>
                  <a:gd name="T44" fmla="+- 0 4218 4199"/>
                  <a:gd name="T45" fmla="*/ T44 w 100"/>
                  <a:gd name="T46" fmla="+- 0 1319 1312"/>
                  <a:gd name="T47" fmla="*/ 1319 h 63"/>
                  <a:gd name="T48" fmla="+- 0 4199 4199"/>
                  <a:gd name="T49" fmla="*/ T48 w 100"/>
                  <a:gd name="T50" fmla="+- 0 1319 1312"/>
                  <a:gd name="T51" fmla="*/ 1319 h 6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00" h="63">
                    <a:moveTo>
                      <a:pt x="0" y="7"/>
                    </a:moveTo>
                    <a:lnTo>
                      <a:pt x="8" y="11"/>
                    </a:lnTo>
                    <a:lnTo>
                      <a:pt x="16" y="22"/>
                    </a:lnTo>
                    <a:lnTo>
                      <a:pt x="19" y="32"/>
                    </a:lnTo>
                    <a:lnTo>
                      <a:pt x="27" y="50"/>
                    </a:lnTo>
                    <a:lnTo>
                      <a:pt x="22" y="63"/>
                    </a:lnTo>
                    <a:lnTo>
                      <a:pt x="36" y="50"/>
                    </a:lnTo>
                    <a:lnTo>
                      <a:pt x="52" y="36"/>
                    </a:lnTo>
                    <a:lnTo>
                      <a:pt x="69" y="22"/>
                    </a:lnTo>
                    <a:lnTo>
                      <a:pt x="86" y="10"/>
                    </a:lnTo>
                    <a:lnTo>
                      <a:pt x="89" y="7"/>
                    </a:lnTo>
                    <a:lnTo>
                      <a:pt x="19" y="7"/>
                    </a:lnTo>
                    <a:lnTo>
                      <a:pt x="0" y="7"/>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7" name="Freeform 61"/>
              <p:cNvSpPr>
                <a:spLocks/>
              </p:cNvSpPr>
              <p:nvPr/>
            </p:nvSpPr>
            <p:spPr bwMode="auto">
              <a:xfrm>
                <a:off x="4199" y="1312"/>
                <a:ext cx="100" cy="63"/>
              </a:xfrm>
              <a:custGeom>
                <a:avLst/>
                <a:gdLst>
                  <a:gd name="T0" fmla="+- 0 4299 4199"/>
                  <a:gd name="T1" fmla="*/ T0 w 100"/>
                  <a:gd name="T2" fmla="+- 0 1312 1312"/>
                  <a:gd name="T3" fmla="*/ 1312 h 63"/>
                  <a:gd name="T4" fmla="+- 0 4280 4199"/>
                  <a:gd name="T5" fmla="*/ T4 w 100"/>
                  <a:gd name="T6" fmla="+- 0 1315 1312"/>
                  <a:gd name="T7" fmla="*/ 1315 h 63"/>
                  <a:gd name="T8" fmla="+- 0 4259 4199"/>
                  <a:gd name="T9" fmla="*/ T8 w 100"/>
                  <a:gd name="T10" fmla="+- 0 1317 1312"/>
                  <a:gd name="T11" fmla="*/ 1317 h 63"/>
                  <a:gd name="T12" fmla="+- 0 4238 4199"/>
                  <a:gd name="T13" fmla="*/ T12 w 100"/>
                  <a:gd name="T14" fmla="+- 0 1319 1312"/>
                  <a:gd name="T15" fmla="*/ 1319 h 63"/>
                  <a:gd name="T16" fmla="+- 0 4218 4199"/>
                  <a:gd name="T17" fmla="*/ T16 w 100"/>
                  <a:gd name="T18" fmla="+- 0 1319 1312"/>
                  <a:gd name="T19" fmla="*/ 1319 h 63"/>
                  <a:gd name="T20" fmla="+- 0 4288 4199"/>
                  <a:gd name="T21" fmla="*/ T20 w 100"/>
                  <a:gd name="T22" fmla="+- 0 1319 1312"/>
                  <a:gd name="T23" fmla="*/ 1319 h 63"/>
                  <a:gd name="T24" fmla="+- 0 4299 4199"/>
                  <a:gd name="T25" fmla="*/ T24 w 100"/>
                  <a:gd name="T26" fmla="+- 0 1312 1312"/>
                  <a:gd name="T27" fmla="*/ 1312 h 63"/>
                </a:gdLst>
                <a:ahLst/>
                <a:cxnLst>
                  <a:cxn ang="0">
                    <a:pos x="T1" y="T3"/>
                  </a:cxn>
                  <a:cxn ang="0">
                    <a:pos x="T5" y="T7"/>
                  </a:cxn>
                  <a:cxn ang="0">
                    <a:pos x="T9" y="T11"/>
                  </a:cxn>
                  <a:cxn ang="0">
                    <a:pos x="T13" y="T15"/>
                  </a:cxn>
                  <a:cxn ang="0">
                    <a:pos x="T17" y="T19"/>
                  </a:cxn>
                  <a:cxn ang="0">
                    <a:pos x="T21" y="T23"/>
                  </a:cxn>
                  <a:cxn ang="0">
                    <a:pos x="T25" y="T27"/>
                  </a:cxn>
                </a:cxnLst>
                <a:rect l="0" t="0" r="r" b="b"/>
                <a:pathLst>
                  <a:path w="100" h="63">
                    <a:moveTo>
                      <a:pt x="100" y="0"/>
                    </a:moveTo>
                    <a:lnTo>
                      <a:pt x="81" y="3"/>
                    </a:lnTo>
                    <a:lnTo>
                      <a:pt x="60" y="5"/>
                    </a:lnTo>
                    <a:lnTo>
                      <a:pt x="39" y="7"/>
                    </a:lnTo>
                    <a:lnTo>
                      <a:pt x="19" y="7"/>
                    </a:lnTo>
                    <a:lnTo>
                      <a:pt x="89" y="7"/>
                    </a:lnTo>
                    <a:lnTo>
                      <a:pt x="100"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62"/>
            <p:cNvGrpSpPr>
              <a:grpSpLocks/>
            </p:cNvGrpSpPr>
            <p:nvPr/>
          </p:nvGrpSpPr>
          <p:grpSpPr bwMode="auto">
            <a:xfrm>
              <a:off x="4199" y="1312"/>
              <a:ext cx="100" cy="63"/>
              <a:chOff x="4199" y="1312"/>
              <a:chExt cx="100" cy="63"/>
            </a:xfrm>
          </p:grpSpPr>
          <p:sp>
            <p:nvSpPr>
              <p:cNvPr id="35" name="Freeform 63"/>
              <p:cNvSpPr>
                <a:spLocks/>
              </p:cNvSpPr>
              <p:nvPr/>
            </p:nvSpPr>
            <p:spPr bwMode="auto">
              <a:xfrm>
                <a:off x="4199" y="1312"/>
                <a:ext cx="100" cy="63"/>
              </a:xfrm>
              <a:custGeom>
                <a:avLst/>
                <a:gdLst>
                  <a:gd name="T0" fmla="+- 0 4218 4199"/>
                  <a:gd name="T1" fmla="*/ T0 w 100"/>
                  <a:gd name="T2" fmla="+- 0 1344 1312"/>
                  <a:gd name="T3" fmla="*/ 1344 h 63"/>
                  <a:gd name="T4" fmla="+- 0 4215 4199"/>
                  <a:gd name="T5" fmla="*/ T4 w 100"/>
                  <a:gd name="T6" fmla="+- 0 1334 1312"/>
                  <a:gd name="T7" fmla="*/ 1334 h 63"/>
                  <a:gd name="T8" fmla="+- 0 4207 4199"/>
                  <a:gd name="T9" fmla="*/ T8 w 100"/>
                  <a:gd name="T10" fmla="+- 0 1323 1312"/>
                  <a:gd name="T11" fmla="*/ 1323 h 63"/>
                  <a:gd name="T12" fmla="+- 0 4199 4199"/>
                  <a:gd name="T13" fmla="*/ T12 w 100"/>
                  <a:gd name="T14" fmla="+- 0 1319 1312"/>
                  <a:gd name="T15" fmla="*/ 1319 h 63"/>
                  <a:gd name="T16" fmla="+- 0 4218 4199"/>
                  <a:gd name="T17" fmla="*/ T16 w 100"/>
                  <a:gd name="T18" fmla="+- 0 1319 1312"/>
                  <a:gd name="T19" fmla="*/ 1319 h 63"/>
                  <a:gd name="T20" fmla="+- 0 4238 4199"/>
                  <a:gd name="T21" fmla="*/ T20 w 100"/>
                  <a:gd name="T22" fmla="+- 0 1319 1312"/>
                  <a:gd name="T23" fmla="*/ 1319 h 63"/>
                  <a:gd name="T24" fmla="+- 0 4259 4199"/>
                  <a:gd name="T25" fmla="*/ T24 w 100"/>
                  <a:gd name="T26" fmla="+- 0 1317 1312"/>
                  <a:gd name="T27" fmla="*/ 1317 h 63"/>
                  <a:gd name="T28" fmla="+- 0 4280 4199"/>
                  <a:gd name="T29" fmla="*/ T28 w 100"/>
                  <a:gd name="T30" fmla="+- 0 1315 1312"/>
                  <a:gd name="T31" fmla="*/ 1315 h 63"/>
                  <a:gd name="T32" fmla="+- 0 4299 4199"/>
                  <a:gd name="T33" fmla="*/ T32 w 100"/>
                  <a:gd name="T34" fmla="+- 0 1312 1312"/>
                  <a:gd name="T35" fmla="*/ 1312 h 63"/>
                  <a:gd name="T36" fmla="+- 0 4285 4199"/>
                  <a:gd name="T37" fmla="*/ T36 w 100"/>
                  <a:gd name="T38" fmla="+- 0 1322 1312"/>
                  <a:gd name="T39" fmla="*/ 1322 h 63"/>
                  <a:gd name="T40" fmla="+- 0 4268 4199"/>
                  <a:gd name="T41" fmla="*/ T40 w 100"/>
                  <a:gd name="T42" fmla="+- 0 1334 1312"/>
                  <a:gd name="T43" fmla="*/ 1334 h 63"/>
                  <a:gd name="T44" fmla="+- 0 4251 4199"/>
                  <a:gd name="T45" fmla="*/ T44 w 100"/>
                  <a:gd name="T46" fmla="+- 0 1348 1312"/>
                  <a:gd name="T47" fmla="*/ 1348 h 63"/>
                  <a:gd name="T48" fmla="+- 0 4235 4199"/>
                  <a:gd name="T49" fmla="*/ T48 w 100"/>
                  <a:gd name="T50" fmla="+- 0 1362 1312"/>
                  <a:gd name="T51" fmla="*/ 1362 h 63"/>
                  <a:gd name="T52" fmla="+- 0 4221 4199"/>
                  <a:gd name="T53" fmla="*/ T52 w 100"/>
                  <a:gd name="T54" fmla="+- 0 1375 1312"/>
                  <a:gd name="T55" fmla="*/ 1375 h 63"/>
                  <a:gd name="T56" fmla="+- 0 4226 4199"/>
                  <a:gd name="T57" fmla="*/ T56 w 100"/>
                  <a:gd name="T58" fmla="+- 0 1362 1312"/>
                  <a:gd name="T59" fmla="*/ 1362 h 63"/>
                  <a:gd name="T60" fmla="+- 0 4218 4199"/>
                  <a:gd name="T61" fmla="*/ T60 w 100"/>
                  <a:gd name="T62" fmla="+- 0 1344 1312"/>
                  <a:gd name="T63" fmla="*/ 1344 h 6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00" h="63">
                    <a:moveTo>
                      <a:pt x="19" y="32"/>
                    </a:moveTo>
                    <a:lnTo>
                      <a:pt x="16" y="22"/>
                    </a:lnTo>
                    <a:lnTo>
                      <a:pt x="8" y="11"/>
                    </a:lnTo>
                    <a:lnTo>
                      <a:pt x="0" y="7"/>
                    </a:lnTo>
                    <a:lnTo>
                      <a:pt x="19" y="7"/>
                    </a:lnTo>
                    <a:lnTo>
                      <a:pt x="39" y="7"/>
                    </a:lnTo>
                    <a:lnTo>
                      <a:pt x="60" y="5"/>
                    </a:lnTo>
                    <a:lnTo>
                      <a:pt x="81" y="3"/>
                    </a:lnTo>
                    <a:lnTo>
                      <a:pt x="100" y="0"/>
                    </a:lnTo>
                    <a:lnTo>
                      <a:pt x="86" y="10"/>
                    </a:lnTo>
                    <a:lnTo>
                      <a:pt x="69" y="22"/>
                    </a:lnTo>
                    <a:lnTo>
                      <a:pt x="52" y="36"/>
                    </a:lnTo>
                    <a:lnTo>
                      <a:pt x="36" y="50"/>
                    </a:lnTo>
                    <a:lnTo>
                      <a:pt x="22" y="63"/>
                    </a:lnTo>
                    <a:lnTo>
                      <a:pt x="27" y="50"/>
                    </a:lnTo>
                    <a:lnTo>
                      <a:pt x="19" y="32"/>
                    </a:lnTo>
                    <a:close/>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66" name="TextBox 65"/>
          <p:cNvSpPr txBox="1"/>
          <p:nvPr/>
        </p:nvSpPr>
        <p:spPr>
          <a:xfrm rot="16200000">
            <a:off x="714900" y="2150173"/>
            <a:ext cx="1128043"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Одежда</a:t>
            </a:r>
            <a:endParaRPr lang="ru-RU" b="1" dirty="0">
              <a:latin typeface="Times New Roman" panose="02020603050405020304" pitchFamily="18" charset="0"/>
              <a:cs typeface="Times New Roman" panose="02020603050405020304" pitchFamily="18" charset="0"/>
            </a:endParaRPr>
          </a:p>
        </p:txBody>
      </p:sp>
      <p:sp>
        <p:nvSpPr>
          <p:cNvPr id="67" name="TextBox 66"/>
          <p:cNvSpPr txBox="1"/>
          <p:nvPr/>
        </p:nvSpPr>
        <p:spPr>
          <a:xfrm>
            <a:off x="1110060" y="1344724"/>
            <a:ext cx="981609" cy="369332"/>
          </a:xfrm>
          <a:prstGeom prst="rect">
            <a:avLst/>
          </a:prstGeom>
          <a:noFill/>
        </p:spPr>
        <p:txBody>
          <a:bodyPr wrap="square" rtlCol="0">
            <a:spAutoFit/>
          </a:bodyPr>
          <a:lstStyle/>
          <a:p>
            <a:r>
              <a:rPr lang="ru-RU" b="1" dirty="0" smtClean="0"/>
              <a:t>500</a:t>
            </a:r>
            <a:endParaRPr lang="ru-RU" b="1" dirty="0"/>
          </a:p>
        </p:txBody>
      </p:sp>
      <p:sp>
        <p:nvSpPr>
          <p:cNvPr id="68" name="TextBox 67"/>
          <p:cNvSpPr txBox="1"/>
          <p:nvPr/>
        </p:nvSpPr>
        <p:spPr>
          <a:xfrm>
            <a:off x="3291839" y="3625086"/>
            <a:ext cx="981609" cy="369332"/>
          </a:xfrm>
          <a:prstGeom prst="rect">
            <a:avLst/>
          </a:prstGeom>
          <a:noFill/>
        </p:spPr>
        <p:txBody>
          <a:bodyPr wrap="square" rtlCol="0">
            <a:spAutoFit/>
          </a:bodyPr>
          <a:lstStyle/>
          <a:p>
            <a:r>
              <a:rPr lang="ru-RU" b="1" dirty="0" smtClean="0"/>
              <a:t>500</a:t>
            </a:r>
            <a:endParaRPr lang="ru-RU" b="1" dirty="0"/>
          </a:p>
        </p:txBody>
      </p:sp>
      <p:sp>
        <p:nvSpPr>
          <p:cNvPr id="69" name="TextBox 68"/>
          <p:cNvSpPr txBox="1"/>
          <p:nvPr/>
        </p:nvSpPr>
        <p:spPr>
          <a:xfrm>
            <a:off x="1463588" y="3625086"/>
            <a:ext cx="981609" cy="369332"/>
          </a:xfrm>
          <a:prstGeom prst="rect">
            <a:avLst/>
          </a:prstGeom>
          <a:noFill/>
        </p:spPr>
        <p:txBody>
          <a:bodyPr wrap="square" rtlCol="0">
            <a:spAutoFit/>
          </a:bodyPr>
          <a:lstStyle/>
          <a:p>
            <a:r>
              <a:rPr lang="ru-RU" b="1" dirty="0" smtClean="0"/>
              <a:t>0</a:t>
            </a:r>
            <a:endParaRPr lang="ru-RU" b="1" dirty="0"/>
          </a:p>
        </p:txBody>
      </p:sp>
      <p:sp>
        <p:nvSpPr>
          <p:cNvPr id="70" name="TextBox 69"/>
          <p:cNvSpPr txBox="1"/>
          <p:nvPr/>
        </p:nvSpPr>
        <p:spPr>
          <a:xfrm>
            <a:off x="4721101" y="3245622"/>
            <a:ext cx="593707" cy="369332"/>
          </a:xfrm>
          <a:prstGeom prst="rect">
            <a:avLst/>
          </a:prstGeom>
          <a:noFill/>
        </p:spPr>
        <p:txBody>
          <a:bodyPr wrap="square" rtlCol="0">
            <a:spAutoFit/>
          </a:bodyPr>
          <a:lstStyle/>
          <a:p>
            <a:r>
              <a:rPr lang="en-US" b="1" dirty="0" smtClean="0"/>
              <a:t>Z</a:t>
            </a:r>
            <a:endParaRPr lang="ru-RU" b="1" dirty="0"/>
          </a:p>
        </p:txBody>
      </p:sp>
      <p:sp>
        <p:nvSpPr>
          <p:cNvPr id="71" name="TextBox 70"/>
          <p:cNvSpPr txBox="1"/>
          <p:nvPr/>
        </p:nvSpPr>
        <p:spPr>
          <a:xfrm>
            <a:off x="1302553" y="1649794"/>
            <a:ext cx="593707" cy="369332"/>
          </a:xfrm>
          <a:prstGeom prst="rect">
            <a:avLst/>
          </a:prstGeom>
          <a:noFill/>
        </p:spPr>
        <p:txBody>
          <a:bodyPr wrap="square" rtlCol="0">
            <a:spAutoFit/>
          </a:bodyPr>
          <a:lstStyle/>
          <a:p>
            <a:r>
              <a:rPr lang="en-US" b="1" dirty="0"/>
              <a:t>X</a:t>
            </a:r>
            <a:endParaRPr lang="ru-RU" b="1" dirty="0"/>
          </a:p>
        </p:txBody>
      </p:sp>
      <p:sp>
        <p:nvSpPr>
          <p:cNvPr id="72" name="TextBox 71"/>
          <p:cNvSpPr txBox="1"/>
          <p:nvPr/>
        </p:nvSpPr>
        <p:spPr>
          <a:xfrm>
            <a:off x="1952260" y="2995768"/>
            <a:ext cx="2361496" cy="369332"/>
          </a:xfrm>
          <a:prstGeom prst="rect">
            <a:avLst/>
          </a:prstGeom>
          <a:noFill/>
        </p:spPr>
        <p:txBody>
          <a:bodyPr wrap="square" rtlCol="0">
            <a:spAutoFit/>
          </a:bodyPr>
          <a:lstStyle/>
          <a:p>
            <a:r>
              <a:rPr lang="ru-RU" b="1" dirty="0" smtClean="0"/>
              <a:t> </a:t>
            </a:r>
            <a:r>
              <a:rPr lang="en-US" b="1" dirty="0" smtClean="0"/>
              <a:t>B </a:t>
            </a:r>
            <a:r>
              <a:rPr lang="ru-RU" b="1" dirty="0" smtClean="0"/>
              <a:t>(до торговли)</a:t>
            </a:r>
            <a:endParaRPr lang="ru-RU" b="1" dirty="0"/>
          </a:p>
        </p:txBody>
      </p:sp>
      <p:sp>
        <p:nvSpPr>
          <p:cNvPr id="73" name="TextBox 72"/>
          <p:cNvSpPr txBox="1"/>
          <p:nvPr/>
        </p:nvSpPr>
        <p:spPr>
          <a:xfrm>
            <a:off x="2391267" y="3873849"/>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Продукты питания</a:t>
            </a:r>
            <a:endParaRPr lang="ru-RU" b="1"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3734509" y="2408632"/>
            <a:ext cx="2361496" cy="369332"/>
          </a:xfrm>
          <a:prstGeom prst="rect">
            <a:avLst/>
          </a:prstGeom>
          <a:noFill/>
        </p:spPr>
        <p:txBody>
          <a:bodyPr wrap="square" rtlCol="0">
            <a:spAutoFit/>
          </a:bodyPr>
          <a:lstStyle/>
          <a:p>
            <a:r>
              <a:rPr lang="en-US" b="1" dirty="0" smtClean="0"/>
              <a:t>E</a:t>
            </a:r>
            <a:r>
              <a:rPr lang="ru-RU" b="1" dirty="0" smtClean="0"/>
              <a:t> (после торговли)</a:t>
            </a:r>
            <a:endParaRPr lang="ru-RU" b="1" dirty="0"/>
          </a:p>
        </p:txBody>
      </p:sp>
      <p:sp>
        <p:nvSpPr>
          <p:cNvPr id="75" name="Прямоугольник 74"/>
          <p:cNvSpPr/>
          <p:nvPr/>
        </p:nvSpPr>
        <p:spPr>
          <a:xfrm>
            <a:off x="2441945" y="5264891"/>
            <a:ext cx="8458019" cy="646331"/>
          </a:xfrm>
          <a:prstGeom prst="rect">
            <a:avLst/>
          </a:prstGeom>
          <a:ln w="57150">
            <a:solidFill>
              <a:schemeClr val="tx2"/>
            </a:solidFill>
          </a:ln>
        </p:spPr>
        <p:txBody>
          <a:bodyPr wrap="square">
            <a:spAutoFit/>
          </a:bodyPr>
          <a:lstStyle/>
          <a:p>
            <a:pPr algn="ctr"/>
            <a:r>
              <a:rPr lang="ru-RU" dirty="0" smtClean="0">
                <a:solidFill>
                  <a:schemeClr val="tx1"/>
                </a:solidFill>
                <a:latin typeface="Times New Roman" panose="02020603050405020304" pitchFamily="18" charset="0"/>
                <a:cs typeface="Times New Roman" panose="02020603050405020304" pitchFamily="18" charset="0"/>
              </a:rPr>
              <a:t>Свободная торговля на конку</a:t>
            </a:r>
            <a:r>
              <a:rPr lang="ru-RU" dirty="0" smtClean="0">
                <a:latin typeface="Times New Roman" panose="02020603050405020304" pitchFamily="18" charset="0"/>
                <a:cs typeface="Times New Roman" panose="02020603050405020304" pitchFamily="18" charset="0"/>
              </a:rPr>
              <a:t>ре</a:t>
            </a:r>
            <a:r>
              <a:rPr lang="ru-RU" dirty="0" smtClean="0">
                <a:solidFill>
                  <a:schemeClr val="tx1"/>
                </a:solidFill>
                <a:latin typeface="Times New Roman" panose="02020603050405020304" pitchFamily="18" charset="0"/>
                <a:cs typeface="Times New Roman" panose="02020603050405020304" pitchFamily="18" charset="0"/>
              </a:rPr>
              <a:t>нтных рынках позволяет мировой экономике продвигаться к границе ее производственных </a:t>
            </a:r>
            <a:r>
              <a:rPr lang="ru-RU" dirty="0" smtClean="0">
                <a:latin typeface="Times New Roman" panose="02020603050405020304" pitchFamily="18" charset="0"/>
                <a:cs typeface="Times New Roman" panose="02020603050405020304" pitchFamily="18" charset="0"/>
              </a:rPr>
              <a:t>в</a:t>
            </a:r>
            <a:r>
              <a:rPr lang="ru-RU" dirty="0" smtClean="0">
                <a:solidFill>
                  <a:schemeClr val="tx1"/>
                </a:solidFill>
                <a:latin typeface="Times New Roman" panose="02020603050405020304" pitchFamily="18" charset="0"/>
                <a:cs typeface="Times New Roman" panose="02020603050405020304" pitchFamily="18" charset="0"/>
              </a:rPr>
              <a:t>озможностей.</a:t>
            </a:r>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575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78698" y="669702"/>
            <a:ext cx="10181482" cy="3777622"/>
          </a:xfrm>
        </p:spPr>
        <p:txBody>
          <a:bodyPr/>
          <a:lstStyle/>
          <a:p>
            <a:pPr marL="0" indent="0" algn="just">
              <a:buNone/>
            </a:pPr>
            <a:r>
              <a:rPr lang="ru-RU" dirty="0">
                <a:solidFill>
                  <a:schemeClr val="tx1"/>
                </a:solidFill>
                <a:latin typeface="Times New Roman" panose="02020603050405020304" pitchFamily="18" charset="0"/>
                <a:cs typeface="Times New Roman" panose="02020603050405020304" pitchFamily="18" charset="0"/>
              </a:rPr>
              <a:t>Естественно, что в процесс мировой международной </a:t>
            </a:r>
            <a:r>
              <a:rPr lang="ru-RU" dirty="0" smtClean="0">
                <a:solidFill>
                  <a:schemeClr val="tx1"/>
                </a:solidFill>
                <a:latin typeface="Times New Roman" panose="02020603050405020304" pitchFamily="18" charset="0"/>
                <a:cs typeface="Times New Roman" panose="02020603050405020304" pitchFamily="18" charset="0"/>
              </a:rPr>
              <a:t>торговли </a:t>
            </a:r>
            <a:r>
              <a:rPr lang="ru-RU" dirty="0">
                <a:solidFill>
                  <a:schemeClr val="tx1"/>
                </a:solidFill>
                <a:latin typeface="Times New Roman" panose="02020603050405020304" pitchFamily="18" charset="0"/>
                <a:cs typeface="Times New Roman" panose="02020603050405020304" pitchFamily="18" charset="0"/>
              </a:rPr>
              <a:t>вовлечено гораздо более двух стран и двух видов товаров. Тем не менее, рассмотренные выше принципы остаются неизменными и в ситуации, соответствующей реальности.</a:t>
            </a:r>
          </a:p>
          <a:p>
            <a:endParaRPr lang="ru-RU" dirty="0"/>
          </a:p>
        </p:txBody>
      </p:sp>
      <p:sp>
        <p:nvSpPr>
          <p:cNvPr id="4" name="Заголовок 1"/>
          <p:cNvSpPr>
            <a:spLocks noGrp="1"/>
          </p:cNvSpPr>
          <p:nvPr>
            <p:ph type="title"/>
          </p:nvPr>
        </p:nvSpPr>
        <p:spPr>
          <a:xfrm>
            <a:off x="755368" y="147543"/>
            <a:ext cx="11204812" cy="689584"/>
          </a:xfrm>
        </p:spPr>
        <p:txBody>
          <a:bodyPr>
            <a:noAutofit/>
          </a:bodyPr>
          <a:lstStyle/>
          <a:p>
            <a:pPr algn="ctr"/>
            <a:r>
              <a:rPr lang="ru-RU" sz="3400" b="1" dirty="0" smtClean="0">
                <a:solidFill>
                  <a:schemeClr val="tx2"/>
                </a:solidFill>
                <a:effectLst>
                  <a:outerShdw blurRad="38100" dist="38100" dir="2700000" algn="tl">
                    <a:srgbClr val="000000">
                      <a:alpha val="43137"/>
                    </a:srgbClr>
                  </a:outerShdw>
                </a:effectLst>
              </a:rPr>
              <a:t>ПРОДОЛЖАЕМ АНАЛИЗИРОВАТЬ!</a:t>
            </a:r>
            <a:endParaRPr lang="ru-RU" sz="3400" b="1" dirty="0">
              <a:solidFill>
                <a:schemeClr val="tx2"/>
              </a:solidFill>
              <a:effectLst>
                <a:outerShdw blurRad="38100" dist="38100" dir="2700000" algn="tl">
                  <a:srgbClr val="000000">
                    <a:alpha val="43137"/>
                  </a:srgbClr>
                </a:outerShdw>
              </a:effectLst>
            </a:endParaRPr>
          </a:p>
        </p:txBody>
      </p:sp>
      <p:sp>
        <p:nvSpPr>
          <p:cNvPr id="5" name="Заголовок 1"/>
          <p:cNvSpPr txBox="1">
            <a:spLocks/>
          </p:cNvSpPr>
          <p:nvPr/>
        </p:nvSpPr>
        <p:spPr>
          <a:xfrm>
            <a:off x="3383790" y="1359286"/>
            <a:ext cx="6854956" cy="92183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Торговля многими товарами</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sp>
        <p:nvSpPr>
          <p:cNvPr id="6" name="Объект 2"/>
          <p:cNvSpPr txBox="1">
            <a:spLocks/>
          </p:cNvSpPr>
          <p:nvPr/>
        </p:nvSpPr>
        <p:spPr>
          <a:xfrm>
            <a:off x="1778698" y="2099255"/>
            <a:ext cx="10288806" cy="488109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ru-RU" dirty="0">
                <a:solidFill>
                  <a:schemeClr val="tx1"/>
                </a:solidFill>
                <a:latin typeface="Times New Roman" panose="02020603050405020304" pitchFamily="18" charset="0"/>
                <a:cs typeface="Times New Roman" panose="02020603050405020304" pitchFamily="18" charset="0"/>
              </a:rPr>
              <a:t>Если два региона или страны производят много товаров с постоянными издержками, эти товары могут быть классифицированы в соответствии с их сравнительными преимуществами или издержками.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Например</a:t>
            </a:r>
            <a:r>
              <a:rPr lang="ru-RU" dirty="0">
                <a:solidFill>
                  <a:schemeClr val="tx1"/>
                </a:solidFill>
                <a:latin typeface="Times New Roman" panose="02020603050405020304" pitchFamily="18" charset="0"/>
                <a:cs typeface="Times New Roman" panose="02020603050405020304" pitchFamily="18" charset="0"/>
              </a:rPr>
              <a:t>, такие товары, как </a:t>
            </a:r>
            <a:r>
              <a:rPr lang="ru-RU" dirty="0" smtClean="0">
                <a:solidFill>
                  <a:schemeClr val="tx1"/>
                </a:solidFill>
                <a:latin typeface="Times New Roman" panose="02020603050405020304" pitchFamily="18" charset="0"/>
                <a:cs typeface="Times New Roman" panose="02020603050405020304" pitchFamily="18" charset="0"/>
              </a:rPr>
              <a:t>самолеты</a:t>
            </a:r>
            <a:r>
              <a:rPr lang="ru-RU" dirty="0">
                <a:solidFill>
                  <a:schemeClr val="tx1"/>
                </a:solidFill>
                <a:latin typeface="Times New Roman" panose="02020603050405020304" pitchFamily="18" charset="0"/>
                <a:cs typeface="Times New Roman" panose="02020603050405020304" pitchFamily="18" charset="0"/>
              </a:rPr>
              <a:t>, компьютеры, пшеница, автомобили, вино и обувь, представлены в виде последовательности в соответствии со своими сравнительными преимуществами на </a:t>
            </a:r>
            <a:r>
              <a:rPr lang="ru-RU" dirty="0" smtClean="0">
                <a:solidFill>
                  <a:schemeClr val="tx1"/>
                </a:solidFill>
                <a:latin typeface="Times New Roman" panose="02020603050405020304" pitchFamily="18" charset="0"/>
                <a:cs typeface="Times New Roman" panose="02020603050405020304" pitchFamily="18" charset="0"/>
              </a:rPr>
              <a:t>рисунке ниже.</a:t>
            </a:r>
          </a:p>
          <a:p>
            <a:pPr algn="just"/>
            <a:endParaRPr lang="ru-RU" dirty="0">
              <a:solidFill>
                <a:schemeClr val="tx1"/>
              </a:solidFill>
              <a:latin typeface="Times New Roman" panose="02020603050405020304" pitchFamily="18" charset="0"/>
              <a:cs typeface="Times New Roman" panose="02020603050405020304" pitchFamily="18" charset="0"/>
            </a:endParaRPr>
          </a:p>
          <a:p>
            <a:pPr algn="just"/>
            <a:endParaRPr lang="ru-RU" dirty="0" smtClean="0">
              <a:solidFill>
                <a:schemeClr val="tx1"/>
              </a:solidFill>
              <a:latin typeface="Times New Roman" panose="02020603050405020304" pitchFamily="18" charset="0"/>
              <a:cs typeface="Times New Roman" panose="02020603050405020304" pitchFamily="18" charset="0"/>
            </a:endParaRPr>
          </a:p>
          <a:p>
            <a:pPr algn="just"/>
            <a:endParaRPr lang="ru-RU" dirty="0">
              <a:solidFill>
                <a:schemeClr val="tx1"/>
              </a:solidFill>
              <a:latin typeface="Times New Roman" panose="02020603050405020304" pitchFamily="18" charset="0"/>
              <a:cs typeface="Times New Roman" panose="02020603050405020304" pitchFamily="18" charset="0"/>
            </a:endParaRPr>
          </a:p>
          <a:p>
            <a:pPr algn="just"/>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 </a:t>
            </a:r>
          </a:p>
          <a:p>
            <a:pPr algn="just"/>
            <a:r>
              <a:rPr lang="ru-RU" dirty="0" smtClean="0">
                <a:solidFill>
                  <a:schemeClr val="tx1"/>
                </a:solidFill>
                <a:latin typeface="Times New Roman" panose="02020603050405020304" pitchFamily="18" charset="0"/>
                <a:cs typeface="Times New Roman" panose="02020603050405020304" pitchFamily="18" charset="0"/>
              </a:rPr>
              <a:t>Как </a:t>
            </a:r>
            <a:r>
              <a:rPr lang="ru-RU" dirty="0">
                <a:solidFill>
                  <a:schemeClr val="tx1"/>
                </a:solidFill>
                <a:latin typeface="Times New Roman" panose="02020603050405020304" pitchFamily="18" charset="0"/>
                <a:cs typeface="Times New Roman" panose="02020603050405020304" pitchFamily="18" charset="0"/>
              </a:rPr>
              <a:t>следует из рисунка, производство самолетов в Америке сопряжено с относительно меньшими издержками по сравнению с аналогичным производством в Европе. Европа же имеет сравнительное преимущество в производстве обуви, которое несколько выше по отношению к ее производству вина.</a:t>
            </a:r>
          </a:p>
          <a:p>
            <a:pPr algn="just"/>
            <a:endParaRPr lang="en-US" dirty="0" smtClean="0">
              <a:latin typeface="Times New Roman" panose="02020603050405020304" pitchFamily="18" charset="0"/>
              <a:cs typeface="Times New Roman" panose="02020603050405020304" pitchFamily="18" charset="0"/>
            </a:endParaRPr>
          </a:p>
          <a:p>
            <a:pPr algn="just"/>
            <a:endParaRPr lang="ru-RU" dirty="0" smtClean="0"/>
          </a:p>
          <a:p>
            <a:pPr algn="just"/>
            <a:endParaRPr lang="ru-RU" dirty="0"/>
          </a:p>
        </p:txBody>
      </p:sp>
      <p:sp>
        <p:nvSpPr>
          <p:cNvPr id="52" name="Rectangle 89"/>
          <p:cNvSpPr>
            <a:spLocks noChangeArrowheads="1"/>
          </p:cNvSpPr>
          <p:nvPr/>
        </p:nvSpPr>
        <p:spPr bwMode="auto">
          <a:xfrm>
            <a:off x="1584101" y="42242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3" name="Group 46"/>
          <p:cNvGrpSpPr>
            <a:grpSpLocks/>
          </p:cNvGrpSpPr>
          <p:nvPr/>
        </p:nvGrpSpPr>
        <p:grpSpPr bwMode="auto">
          <a:xfrm>
            <a:off x="3383790" y="4058576"/>
            <a:ext cx="7203605" cy="505822"/>
            <a:chOff x="2103" y="-233"/>
            <a:chExt cx="6688" cy="203"/>
          </a:xfrm>
        </p:grpSpPr>
        <p:grpSp>
          <p:nvGrpSpPr>
            <p:cNvPr id="54" name="Group 87"/>
            <p:cNvGrpSpPr>
              <a:grpSpLocks/>
            </p:cNvGrpSpPr>
            <p:nvPr/>
          </p:nvGrpSpPr>
          <p:grpSpPr bwMode="auto">
            <a:xfrm>
              <a:off x="8636" y="-193"/>
              <a:ext cx="114" cy="123"/>
              <a:chOff x="8636" y="-193"/>
              <a:chExt cx="114" cy="123"/>
            </a:xfrm>
          </p:grpSpPr>
          <p:sp>
            <p:nvSpPr>
              <p:cNvPr id="95" name="Freeform 88"/>
              <p:cNvSpPr>
                <a:spLocks/>
              </p:cNvSpPr>
              <p:nvPr/>
            </p:nvSpPr>
            <p:spPr bwMode="auto">
              <a:xfrm>
                <a:off x="8636" y="-193"/>
                <a:ext cx="114" cy="123"/>
              </a:xfrm>
              <a:custGeom>
                <a:avLst/>
                <a:gdLst>
                  <a:gd name="T0" fmla="+- 0 8636 8636"/>
                  <a:gd name="T1" fmla="*/ T0 w 114"/>
                  <a:gd name="T2" fmla="+- 0 -193 -193"/>
                  <a:gd name="T3" fmla="*/ -193 h 123"/>
                  <a:gd name="T4" fmla="+- 0 8636 8636"/>
                  <a:gd name="T5" fmla="*/ T4 w 114"/>
                  <a:gd name="T6" fmla="+- 0 -70 -193"/>
                  <a:gd name="T7" fmla="*/ -70 h 123"/>
                  <a:gd name="T8" fmla="+- 0 8750 8636"/>
                  <a:gd name="T9" fmla="*/ T8 w 114"/>
                  <a:gd name="T10" fmla="+- 0 -132 -193"/>
                  <a:gd name="T11" fmla="*/ -132 h 123"/>
                  <a:gd name="T12" fmla="+- 0 8636 8636"/>
                  <a:gd name="T13" fmla="*/ T12 w 114"/>
                  <a:gd name="T14" fmla="+- 0 -193 -193"/>
                  <a:gd name="T15" fmla="*/ -193 h 123"/>
                </a:gdLst>
                <a:ahLst/>
                <a:cxnLst>
                  <a:cxn ang="0">
                    <a:pos x="T1" y="T3"/>
                  </a:cxn>
                  <a:cxn ang="0">
                    <a:pos x="T5" y="T7"/>
                  </a:cxn>
                  <a:cxn ang="0">
                    <a:pos x="T9" y="T11"/>
                  </a:cxn>
                  <a:cxn ang="0">
                    <a:pos x="T13" y="T15"/>
                  </a:cxn>
                </a:cxnLst>
                <a:rect l="0" t="0" r="r" b="b"/>
                <a:pathLst>
                  <a:path w="114" h="123">
                    <a:moveTo>
                      <a:pt x="0" y="0"/>
                    </a:moveTo>
                    <a:lnTo>
                      <a:pt x="0" y="123"/>
                    </a:lnTo>
                    <a:lnTo>
                      <a:pt x="114" y="61"/>
                    </a:lnTo>
                    <a:lnTo>
                      <a:pt x="0"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55" name="Group 85"/>
            <p:cNvGrpSpPr>
              <a:grpSpLocks/>
            </p:cNvGrpSpPr>
            <p:nvPr/>
          </p:nvGrpSpPr>
          <p:grpSpPr bwMode="auto">
            <a:xfrm>
              <a:off x="2237" y="-131"/>
              <a:ext cx="6399" cy="2"/>
              <a:chOff x="2237" y="-131"/>
              <a:chExt cx="6399" cy="2"/>
            </a:xfrm>
          </p:grpSpPr>
          <p:sp>
            <p:nvSpPr>
              <p:cNvPr id="94" name="Freeform 86"/>
              <p:cNvSpPr>
                <a:spLocks/>
              </p:cNvSpPr>
              <p:nvPr/>
            </p:nvSpPr>
            <p:spPr bwMode="auto">
              <a:xfrm>
                <a:off x="2237" y="-131"/>
                <a:ext cx="6399" cy="2"/>
              </a:xfrm>
              <a:custGeom>
                <a:avLst/>
                <a:gdLst>
                  <a:gd name="T0" fmla="+- 0 8636 2237"/>
                  <a:gd name="T1" fmla="*/ T0 w 6399"/>
                  <a:gd name="T2" fmla="+- 0 2237 2237"/>
                  <a:gd name="T3" fmla="*/ T2 w 6399"/>
                </a:gdLst>
                <a:ahLst/>
                <a:cxnLst>
                  <a:cxn ang="0">
                    <a:pos x="T1" y="0"/>
                  </a:cxn>
                  <a:cxn ang="0">
                    <a:pos x="T3" y="0"/>
                  </a:cxn>
                </a:cxnLst>
                <a:rect l="0" t="0" r="r" b="b"/>
                <a:pathLst>
                  <a:path w="6399">
                    <a:moveTo>
                      <a:pt x="6399" y="0"/>
                    </a:moveTo>
                    <a:lnTo>
                      <a:pt x="0" y="0"/>
                    </a:lnTo>
                  </a:path>
                </a:pathLst>
              </a:custGeom>
              <a:noFill/>
              <a:ln w="2540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6" name="Group 83"/>
            <p:cNvGrpSpPr>
              <a:grpSpLocks/>
            </p:cNvGrpSpPr>
            <p:nvPr/>
          </p:nvGrpSpPr>
          <p:grpSpPr bwMode="auto">
            <a:xfrm>
              <a:off x="2123" y="-192"/>
              <a:ext cx="114" cy="123"/>
              <a:chOff x="2123" y="-192"/>
              <a:chExt cx="114" cy="123"/>
            </a:xfrm>
          </p:grpSpPr>
          <p:sp>
            <p:nvSpPr>
              <p:cNvPr id="93" name="Freeform 84"/>
              <p:cNvSpPr>
                <a:spLocks/>
              </p:cNvSpPr>
              <p:nvPr/>
            </p:nvSpPr>
            <p:spPr bwMode="auto">
              <a:xfrm>
                <a:off x="2123" y="-192"/>
                <a:ext cx="114" cy="123"/>
              </a:xfrm>
              <a:custGeom>
                <a:avLst/>
                <a:gdLst>
                  <a:gd name="T0" fmla="+- 0 2237 2123"/>
                  <a:gd name="T1" fmla="*/ T0 w 114"/>
                  <a:gd name="T2" fmla="+- 0 -192 -192"/>
                  <a:gd name="T3" fmla="*/ -192 h 123"/>
                  <a:gd name="T4" fmla="+- 0 2123 2123"/>
                  <a:gd name="T5" fmla="*/ T4 w 114"/>
                  <a:gd name="T6" fmla="+- 0 -130 -192"/>
                  <a:gd name="T7" fmla="*/ -130 h 123"/>
                  <a:gd name="T8" fmla="+- 0 2237 2123"/>
                  <a:gd name="T9" fmla="*/ T8 w 114"/>
                  <a:gd name="T10" fmla="+- 0 -69 -192"/>
                  <a:gd name="T11" fmla="*/ -69 h 123"/>
                  <a:gd name="T12" fmla="+- 0 2237 2123"/>
                  <a:gd name="T13" fmla="*/ T12 w 114"/>
                  <a:gd name="T14" fmla="+- 0 -192 -192"/>
                  <a:gd name="T15" fmla="*/ -192 h 123"/>
                </a:gdLst>
                <a:ahLst/>
                <a:cxnLst>
                  <a:cxn ang="0">
                    <a:pos x="T1" y="T3"/>
                  </a:cxn>
                  <a:cxn ang="0">
                    <a:pos x="T5" y="T7"/>
                  </a:cxn>
                  <a:cxn ang="0">
                    <a:pos x="T9" y="T11"/>
                  </a:cxn>
                  <a:cxn ang="0">
                    <a:pos x="T13" y="T15"/>
                  </a:cxn>
                </a:cxnLst>
                <a:rect l="0" t="0" r="r" b="b"/>
                <a:pathLst>
                  <a:path w="114" h="123">
                    <a:moveTo>
                      <a:pt x="114" y="0"/>
                    </a:moveTo>
                    <a:lnTo>
                      <a:pt x="0" y="62"/>
                    </a:lnTo>
                    <a:lnTo>
                      <a:pt x="114" y="123"/>
                    </a:lnTo>
                    <a:lnTo>
                      <a:pt x="114"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57" name="Group 81"/>
            <p:cNvGrpSpPr>
              <a:grpSpLocks/>
            </p:cNvGrpSpPr>
            <p:nvPr/>
          </p:nvGrpSpPr>
          <p:grpSpPr bwMode="auto">
            <a:xfrm>
              <a:off x="2803" y="-174"/>
              <a:ext cx="88" cy="88"/>
              <a:chOff x="2803" y="-174"/>
              <a:chExt cx="88" cy="88"/>
            </a:xfrm>
          </p:grpSpPr>
          <p:sp>
            <p:nvSpPr>
              <p:cNvPr id="92" name="Freeform 82"/>
              <p:cNvSpPr>
                <a:spLocks/>
              </p:cNvSpPr>
              <p:nvPr/>
            </p:nvSpPr>
            <p:spPr bwMode="auto">
              <a:xfrm>
                <a:off x="2803" y="-174"/>
                <a:ext cx="88" cy="88"/>
              </a:xfrm>
              <a:custGeom>
                <a:avLst/>
                <a:gdLst>
                  <a:gd name="T0" fmla="+- 0 2847 2803"/>
                  <a:gd name="T1" fmla="*/ T0 w 88"/>
                  <a:gd name="T2" fmla="+- 0 -174 -174"/>
                  <a:gd name="T3" fmla="*/ -174 h 88"/>
                  <a:gd name="T4" fmla="+- 0 2826 2803"/>
                  <a:gd name="T5" fmla="*/ T4 w 88"/>
                  <a:gd name="T6" fmla="+- 0 -169 -174"/>
                  <a:gd name="T7" fmla="*/ -169 h 88"/>
                  <a:gd name="T8" fmla="+- 0 2810 2803"/>
                  <a:gd name="T9" fmla="*/ T8 w 88"/>
                  <a:gd name="T10" fmla="+- 0 -154 -174"/>
                  <a:gd name="T11" fmla="*/ -154 h 88"/>
                  <a:gd name="T12" fmla="+- 0 2803 2803"/>
                  <a:gd name="T13" fmla="*/ T12 w 88"/>
                  <a:gd name="T14" fmla="+- 0 -133 -174"/>
                  <a:gd name="T15" fmla="*/ -133 h 88"/>
                  <a:gd name="T16" fmla="+- 0 2808 2803"/>
                  <a:gd name="T17" fmla="*/ T16 w 88"/>
                  <a:gd name="T18" fmla="+- 0 -110 -174"/>
                  <a:gd name="T19" fmla="*/ -110 h 88"/>
                  <a:gd name="T20" fmla="+- 0 2822 2803"/>
                  <a:gd name="T21" fmla="*/ T20 w 88"/>
                  <a:gd name="T22" fmla="+- 0 -94 -174"/>
                  <a:gd name="T23" fmla="*/ -94 h 88"/>
                  <a:gd name="T24" fmla="+- 0 2842 2803"/>
                  <a:gd name="T25" fmla="*/ T24 w 88"/>
                  <a:gd name="T26" fmla="+- 0 -86 -174"/>
                  <a:gd name="T27" fmla="*/ -86 h 88"/>
                  <a:gd name="T28" fmla="+- 0 2866 2803"/>
                  <a:gd name="T29" fmla="*/ T28 w 88"/>
                  <a:gd name="T30" fmla="+- 0 -91 -174"/>
                  <a:gd name="T31" fmla="*/ -91 h 88"/>
                  <a:gd name="T32" fmla="+- 0 2883 2803"/>
                  <a:gd name="T33" fmla="*/ T32 w 88"/>
                  <a:gd name="T34" fmla="+- 0 -104 -174"/>
                  <a:gd name="T35" fmla="*/ -104 h 88"/>
                  <a:gd name="T36" fmla="+- 0 2891 2803"/>
                  <a:gd name="T37" fmla="*/ T36 w 88"/>
                  <a:gd name="T38" fmla="+- 0 -123 -174"/>
                  <a:gd name="T39" fmla="*/ -123 h 88"/>
                  <a:gd name="T40" fmla="+- 0 2887 2803"/>
                  <a:gd name="T41" fmla="*/ T40 w 88"/>
                  <a:gd name="T42" fmla="+- 0 -147 -174"/>
                  <a:gd name="T43" fmla="*/ -147 h 88"/>
                  <a:gd name="T44" fmla="+- 0 2874 2803"/>
                  <a:gd name="T45" fmla="*/ T44 w 88"/>
                  <a:gd name="T46" fmla="+- 0 -165 -174"/>
                  <a:gd name="T47" fmla="*/ -165 h 88"/>
                  <a:gd name="T48" fmla="+- 0 2856 2803"/>
                  <a:gd name="T49" fmla="*/ T48 w 88"/>
                  <a:gd name="T50" fmla="+- 0 -173 -174"/>
                  <a:gd name="T51" fmla="*/ -173 h 88"/>
                  <a:gd name="T52" fmla="+- 0 2847 2803"/>
                  <a:gd name="T53" fmla="*/ T52 w 88"/>
                  <a:gd name="T54" fmla="+- 0 -174 -174"/>
                  <a:gd name="T55" fmla="*/ -17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4" y="27"/>
                    </a:lnTo>
                    <a:lnTo>
                      <a:pt x="71" y="9"/>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58" name="Group 79"/>
            <p:cNvGrpSpPr>
              <a:grpSpLocks/>
            </p:cNvGrpSpPr>
            <p:nvPr/>
          </p:nvGrpSpPr>
          <p:grpSpPr bwMode="auto">
            <a:xfrm>
              <a:off x="2823" y="-155"/>
              <a:ext cx="50" cy="50"/>
              <a:chOff x="2823" y="-155"/>
              <a:chExt cx="50" cy="50"/>
            </a:xfrm>
          </p:grpSpPr>
          <p:sp>
            <p:nvSpPr>
              <p:cNvPr id="91" name="Freeform 80"/>
              <p:cNvSpPr>
                <a:spLocks/>
              </p:cNvSpPr>
              <p:nvPr/>
            </p:nvSpPr>
            <p:spPr bwMode="auto">
              <a:xfrm>
                <a:off x="2823" y="-155"/>
                <a:ext cx="50" cy="50"/>
              </a:xfrm>
              <a:custGeom>
                <a:avLst/>
                <a:gdLst>
                  <a:gd name="T0" fmla="+- 0 2861 2823"/>
                  <a:gd name="T1" fmla="*/ T0 w 50"/>
                  <a:gd name="T2" fmla="+- 0 -155 -155"/>
                  <a:gd name="T3" fmla="*/ -155 h 50"/>
                  <a:gd name="T4" fmla="+- 0 2834 2823"/>
                  <a:gd name="T5" fmla="*/ T4 w 50"/>
                  <a:gd name="T6" fmla="+- 0 -155 -155"/>
                  <a:gd name="T7" fmla="*/ -155 h 50"/>
                  <a:gd name="T8" fmla="+- 0 2823 2823"/>
                  <a:gd name="T9" fmla="*/ T8 w 50"/>
                  <a:gd name="T10" fmla="+- 0 -144 -155"/>
                  <a:gd name="T11" fmla="*/ -144 h 50"/>
                  <a:gd name="T12" fmla="+- 0 2823 2823"/>
                  <a:gd name="T13" fmla="*/ T12 w 50"/>
                  <a:gd name="T14" fmla="+- 0 -116 -155"/>
                  <a:gd name="T15" fmla="*/ -116 h 50"/>
                  <a:gd name="T16" fmla="+- 0 2834 2823"/>
                  <a:gd name="T17" fmla="*/ T16 w 50"/>
                  <a:gd name="T18" fmla="+- 0 -105 -155"/>
                  <a:gd name="T19" fmla="*/ -105 h 50"/>
                  <a:gd name="T20" fmla="+- 0 2861 2823"/>
                  <a:gd name="T21" fmla="*/ T20 w 50"/>
                  <a:gd name="T22" fmla="+- 0 -105 -155"/>
                  <a:gd name="T23" fmla="*/ -105 h 50"/>
                  <a:gd name="T24" fmla="+- 0 2872 2823"/>
                  <a:gd name="T25" fmla="*/ T24 w 50"/>
                  <a:gd name="T26" fmla="+- 0 -116 -155"/>
                  <a:gd name="T27" fmla="*/ -116 h 50"/>
                  <a:gd name="T28" fmla="+- 0 2872 2823"/>
                  <a:gd name="T29" fmla="*/ T28 w 50"/>
                  <a:gd name="T30" fmla="+- 0 -144 -155"/>
                  <a:gd name="T31" fmla="*/ -144 h 50"/>
                  <a:gd name="T32" fmla="+- 0 2861 2823"/>
                  <a:gd name="T33" fmla="*/ T32 w 50"/>
                  <a:gd name="T34" fmla="+- 0 -155 -155"/>
                  <a:gd name="T35" fmla="*/ -15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59" name="Group 77"/>
            <p:cNvGrpSpPr>
              <a:grpSpLocks/>
            </p:cNvGrpSpPr>
            <p:nvPr/>
          </p:nvGrpSpPr>
          <p:grpSpPr bwMode="auto">
            <a:xfrm>
              <a:off x="2823" y="-155"/>
              <a:ext cx="50" cy="50"/>
              <a:chOff x="2823" y="-155"/>
              <a:chExt cx="50" cy="50"/>
            </a:xfrm>
          </p:grpSpPr>
          <p:sp>
            <p:nvSpPr>
              <p:cNvPr id="90" name="Freeform 78"/>
              <p:cNvSpPr>
                <a:spLocks/>
              </p:cNvSpPr>
              <p:nvPr/>
            </p:nvSpPr>
            <p:spPr bwMode="auto">
              <a:xfrm>
                <a:off x="2823" y="-155"/>
                <a:ext cx="50" cy="50"/>
              </a:xfrm>
              <a:custGeom>
                <a:avLst/>
                <a:gdLst>
                  <a:gd name="T0" fmla="+- 0 2847 2823"/>
                  <a:gd name="T1" fmla="*/ T0 w 50"/>
                  <a:gd name="T2" fmla="+- 0 -105 -155"/>
                  <a:gd name="T3" fmla="*/ -105 h 50"/>
                  <a:gd name="T4" fmla="+- 0 2861 2823"/>
                  <a:gd name="T5" fmla="*/ T4 w 50"/>
                  <a:gd name="T6" fmla="+- 0 -105 -155"/>
                  <a:gd name="T7" fmla="*/ -105 h 50"/>
                  <a:gd name="T8" fmla="+- 0 2872 2823"/>
                  <a:gd name="T9" fmla="*/ T8 w 50"/>
                  <a:gd name="T10" fmla="+- 0 -116 -155"/>
                  <a:gd name="T11" fmla="*/ -116 h 50"/>
                  <a:gd name="T12" fmla="+- 0 2872 2823"/>
                  <a:gd name="T13" fmla="*/ T12 w 50"/>
                  <a:gd name="T14" fmla="+- 0 -130 -155"/>
                  <a:gd name="T15" fmla="*/ -130 h 50"/>
                  <a:gd name="T16" fmla="+- 0 2872 2823"/>
                  <a:gd name="T17" fmla="*/ T16 w 50"/>
                  <a:gd name="T18" fmla="+- 0 -144 -155"/>
                  <a:gd name="T19" fmla="*/ -144 h 50"/>
                  <a:gd name="T20" fmla="+- 0 2861 2823"/>
                  <a:gd name="T21" fmla="*/ T20 w 50"/>
                  <a:gd name="T22" fmla="+- 0 -155 -155"/>
                  <a:gd name="T23" fmla="*/ -155 h 50"/>
                  <a:gd name="T24" fmla="+- 0 2847 2823"/>
                  <a:gd name="T25" fmla="*/ T24 w 50"/>
                  <a:gd name="T26" fmla="+- 0 -155 -155"/>
                  <a:gd name="T27" fmla="*/ -155 h 50"/>
                  <a:gd name="T28" fmla="+- 0 2834 2823"/>
                  <a:gd name="T29" fmla="*/ T28 w 50"/>
                  <a:gd name="T30" fmla="+- 0 -155 -155"/>
                  <a:gd name="T31" fmla="*/ -155 h 50"/>
                  <a:gd name="T32" fmla="+- 0 2823 2823"/>
                  <a:gd name="T33" fmla="*/ T32 w 50"/>
                  <a:gd name="T34" fmla="+- 0 -144 -155"/>
                  <a:gd name="T35" fmla="*/ -144 h 50"/>
                  <a:gd name="T36" fmla="+- 0 2823 2823"/>
                  <a:gd name="T37" fmla="*/ T36 w 50"/>
                  <a:gd name="T38" fmla="+- 0 -130 -155"/>
                  <a:gd name="T39" fmla="*/ -130 h 50"/>
                  <a:gd name="T40" fmla="+- 0 2823 2823"/>
                  <a:gd name="T41" fmla="*/ T40 w 50"/>
                  <a:gd name="T42" fmla="+- 0 -116 -155"/>
                  <a:gd name="T43" fmla="*/ -116 h 50"/>
                  <a:gd name="T44" fmla="+- 0 2834 2823"/>
                  <a:gd name="T45" fmla="*/ T44 w 50"/>
                  <a:gd name="T46" fmla="+- 0 -105 -155"/>
                  <a:gd name="T47" fmla="*/ -105 h 50"/>
                  <a:gd name="T48" fmla="+- 0 2847 2823"/>
                  <a:gd name="T49" fmla="*/ T48 w 50"/>
                  <a:gd name="T50" fmla="+- 0 -105 -155"/>
                  <a:gd name="T51" fmla="*/ -10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4" y="50"/>
                    </a:moveTo>
                    <a:lnTo>
                      <a:pt x="38" y="50"/>
                    </a:lnTo>
                    <a:lnTo>
                      <a:pt x="49" y="39"/>
                    </a:lnTo>
                    <a:lnTo>
                      <a:pt x="49" y="25"/>
                    </a:lnTo>
                    <a:lnTo>
                      <a:pt x="49" y="11"/>
                    </a:lnTo>
                    <a:lnTo>
                      <a:pt x="38" y="0"/>
                    </a:lnTo>
                    <a:lnTo>
                      <a:pt x="24" y="0"/>
                    </a:lnTo>
                    <a:lnTo>
                      <a:pt x="11" y="0"/>
                    </a:lnTo>
                    <a:lnTo>
                      <a:pt x="0" y="11"/>
                    </a:lnTo>
                    <a:lnTo>
                      <a:pt x="0" y="25"/>
                    </a:lnTo>
                    <a:lnTo>
                      <a:pt x="0" y="39"/>
                    </a:lnTo>
                    <a:lnTo>
                      <a:pt x="11" y="50"/>
                    </a:lnTo>
                    <a:lnTo>
                      <a:pt x="24"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0" name="Group 75"/>
            <p:cNvGrpSpPr>
              <a:grpSpLocks/>
            </p:cNvGrpSpPr>
            <p:nvPr/>
          </p:nvGrpSpPr>
          <p:grpSpPr bwMode="auto">
            <a:xfrm>
              <a:off x="4128" y="-174"/>
              <a:ext cx="88" cy="88"/>
              <a:chOff x="4128" y="-174"/>
              <a:chExt cx="88" cy="88"/>
            </a:xfrm>
          </p:grpSpPr>
          <p:sp>
            <p:nvSpPr>
              <p:cNvPr id="89" name="Freeform 76"/>
              <p:cNvSpPr>
                <a:spLocks/>
              </p:cNvSpPr>
              <p:nvPr/>
            </p:nvSpPr>
            <p:spPr bwMode="auto">
              <a:xfrm>
                <a:off x="4128" y="-174"/>
                <a:ext cx="88" cy="88"/>
              </a:xfrm>
              <a:custGeom>
                <a:avLst/>
                <a:gdLst>
                  <a:gd name="T0" fmla="+- 0 4172 4128"/>
                  <a:gd name="T1" fmla="*/ T0 w 88"/>
                  <a:gd name="T2" fmla="+- 0 -174 -174"/>
                  <a:gd name="T3" fmla="*/ -174 h 88"/>
                  <a:gd name="T4" fmla="+- 0 4151 4128"/>
                  <a:gd name="T5" fmla="*/ T4 w 88"/>
                  <a:gd name="T6" fmla="+- 0 -169 -174"/>
                  <a:gd name="T7" fmla="*/ -169 h 88"/>
                  <a:gd name="T8" fmla="+- 0 4135 4128"/>
                  <a:gd name="T9" fmla="*/ T8 w 88"/>
                  <a:gd name="T10" fmla="+- 0 -154 -174"/>
                  <a:gd name="T11" fmla="*/ -154 h 88"/>
                  <a:gd name="T12" fmla="+- 0 4128 4128"/>
                  <a:gd name="T13" fmla="*/ T12 w 88"/>
                  <a:gd name="T14" fmla="+- 0 -133 -174"/>
                  <a:gd name="T15" fmla="*/ -133 h 88"/>
                  <a:gd name="T16" fmla="+- 0 4133 4128"/>
                  <a:gd name="T17" fmla="*/ T16 w 88"/>
                  <a:gd name="T18" fmla="+- 0 -110 -174"/>
                  <a:gd name="T19" fmla="*/ -110 h 88"/>
                  <a:gd name="T20" fmla="+- 0 4147 4128"/>
                  <a:gd name="T21" fmla="*/ T20 w 88"/>
                  <a:gd name="T22" fmla="+- 0 -94 -174"/>
                  <a:gd name="T23" fmla="*/ -94 h 88"/>
                  <a:gd name="T24" fmla="+- 0 4167 4128"/>
                  <a:gd name="T25" fmla="*/ T24 w 88"/>
                  <a:gd name="T26" fmla="+- 0 -86 -174"/>
                  <a:gd name="T27" fmla="*/ -86 h 88"/>
                  <a:gd name="T28" fmla="+- 0 4191 4128"/>
                  <a:gd name="T29" fmla="*/ T28 w 88"/>
                  <a:gd name="T30" fmla="+- 0 -91 -174"/>
                  <a:gd name="T31" fmla="*/ -91 h 88"/>
                  <a:gd name="T32" fmla="+- 0 4208 4128"/>
                  <a:gd name="T33" fmla="*/ T32 w 88"/>
                  <a:gd name="T34" fmla="+- 0 -104 -174"/>
                  <a:gd name="T35" fmla="*/ -104 h 88"/>
                  <a:gd name="T36" fmla="+- 0 4216 4128"/>
                  <a:gd name="T37" fmla="*/ T36 w 88"/>
                  <a:gd name="T38" fmla="+- 0 -123 -174"/>
                  <a:gd name="T39" fmla="*/ -123 h 88"/>
                  <a:gd name="T40" fmla="+- 0 4211 4128"/>
                  <a:gd name="T41" fmla="*/ T40 w 88"/>
                  <a:gd name="T42" fmla="+- 0 -147 -174"/>
                  <a:gd name="T43" fmla="*/ -147 h 88"/>
                  <a:gd name="T44" fmla="+- 0 4199 4128"/>
                  <a:gd name="T45" fmla="*/ T44 w 88"/>
                  <a:gd name="T46" fmla="+- 0 -165 -174"/>
                  <a:gd name="T47" fmla="*/ -165 h 88"/>
                  <a:gd name="T48" fmla="+- 0 4181 4128"/>
                  <a:gd name="T49" fmla="*/ T48 w 88"/>
                  <a:gd name="T50" fmla="+- 0 -173 -174"/>
                  <a:gd name="T51" fmla="*/ -173 h 88"/>
                  <a:gd name="T52" fmla="+- 0 4172 4128"/>
                  <a:gd name="T53" fmla="*/ T52 w 88"/>
                  <a:gd name="T54" fmla="+- 0 -174 -174"/>
                  <a:gd name="T55" fmla="*/ -17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3" y="27"/>
                    </a:lnTo>
                    <a:lnTo>
                      <a:pt x="71" y="9"/>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1" name="Group 73"/>
            <p:cNvGrpSpPr>
              <a:grpSpLocks/>
            </p:cNvGrpSpPr>
            <p:nvPr/>
          </p:nvGrpSpPr>
          <p:grpSpPr bwMode="auto">
            <a:xfrm>
              <a:off x="4147" y="-155"/>
              <a:ext cx="49" cy="50"/>
              <a:chOff x="4147" y="-155"/>
              <a:chExt cx="49" cy="50"/>
            </a:xfrm>
          </p:grpSpPr>
          <p:sp>
            <p:nvSpPr>
              <p:cNvPr id="88" name="Freeform 74"/>
              <p:cNvSpPr>
                <a:spLocks/>
              </p:cNvSpPr>
              <p:nvPr/>
            </p:nvSpPr>
            <p:spPr bwMode="auto">
              <a:xfrm>
                <a:off x="4147" y="-155"/>
                <a:ext cx="49" cy="50"/>
              </a:xfrm>
              <a:custGeom>
                <a:avLst/>
                <a:gdLst>
                  <a:gd name="T0" fmla="+- 0 4186 4147"/>
                  <a:gd name="T1" fmla="*/ T0 w 49"/>
                  <a:gd name="T2" fmla="+- 0 -155 -155"/>
                  <a:gd name="T3" fmla="*/ -155 h 50"/>
                  <a:gd name="T4" fmla="+- 0 4159 4147"/>
                  <a:gd name="T5" fmla="*/ T4 w 49"/>
                  <a:gd name="T6" fmla="+- 0 -155 -155"/>
                  <a:gd name="T7" fmla="*/ -155 h 50"/>
                  <a:gd name="T8" fmla="+- 0 4147 4147"/>
                  <a:gd name="T9" fmla="*/ T8 w 49"/>
                  <a:gd name="T10" fmla="+- 0 -144 -155"/>
                  <a:gd name="T11" fmla="*/ -144 h 50"/>
                  <a:gd name="T12" fmla="+- 0 4147 4147"/>
                  <a:gd name="T13" fmla="*/ T12 w 49"/>
                  <a:gd name="T14" fmla="+- 0 -116 -155"/>
                  <a:gd name="T15" fmla="*/ -116 h 50"/>
                  <a:gd name="T16" fmla="+- 0 4159 4147"/>
                  <a:gd name="T17" fmla="*/ T16 w 49"/>
                  <a:gd name="T18" fmla="+- 0 -105 -155"/>
                  <a:gd name="T19" fmla="*/ -105 h 50"/>
                  <a:gd name="T20" fmla="+- 0 4186 4147"/>
                  <a:gd name="T21" fmla="*/ T20 w 49"/>
                  <a:gd name="T22" fmla="+- 0 -105 -155"/>
                  <a:gd name="T23" fmla="*/ -105 h 50"/>
                  <a:gd name="T24" fmla="+- 0 4197 4147"/>
                  <a:gd name="T25" fmla="*/ T24 w 49"/>
                  <a:gd name="T26" fmla="+- 0 -116 -155"/>
                  <a:gd name="T27" fmla="*/ -116 h 50"/>
                  <a:gd name="T28" fmla="+- 0 4197 4147"/>
                  <a:gd name="T29" fmla="*/ T28 w 49"/>
                  <a:gd name="T30" fmla="+- 0 -144 -155"/>
                  <a:gd name="T31" fmla="*/ -144 h 50"/>
                  <a:gd name="T32" fmla="+- 0 4186 4147"/>
                  <a:gd name="T33" fmla="*/ T32 w 49"/>
                  <a:gd name="T34" fmla="+- 0 -155 -155"/>
                  <a:gd name="T35" fmla="*/ -15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2" y="0"/>
                    </a:lnTo>
                    <a:lnTo>
                      <a:pt x="0" y="11"/>
                    </a:lnTo>
                    <a:lnTo>
                      <a:pt x="0" y="39"/>
                    </a:lnTo>
                    <a:lnTo>
                      <a:pt x="12" y="50"/>
                    </a:lnTo>
                    <a:lnTo>
                      <a:pt x="39" y="50"/>
                    </a:lnTo>
                    <a:lnTo>
                      <a:pt x="50" y="39"/>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2" name="Group 71"/>
            <p:cNvGrpSpPr>
              <a:grpSpLocks/>
            </p:cNvGrpSpPr>
            <p:nvPr/>
          </p:nvGrpSpPr>
          <p:grpSpPr bwMode="auto">
            <a:xfrm>
              <a:off x="4147" y="-155"/>
              <a:ext cx="49" cy="50"/>
              <a:chOff x="4147" y="-155"/>
              <a:chExt cx="49" cy="50"/>
            </a:xfrm>
          </p:grpSpPr>
          <p:sp>
            <p:nvSpPr>
              <p:cNvPr id="87" name="Freeform 72"/>
              <p:cNvSpPr>
                <a:spLocks/>
              </p:cNvSpPr>
              <p:nvPr/>
            </p:nvSpPr>
            <p:spPr bwMode="auto">
              <a:xfrm>
                <a:off x="4147" y="-155"/>
                <a:ext cx="49" cy="50"/>
              </a:xfrm>
              <a:custGeom>
                <a:avLst/>
                <a:gdLst>
                  <a:gd name="T0" fmla="+- 0 4172 4147"/>
                  <a:gd name="T1" fmla="*/ T0 w 49"/>
                  <a:gd name="T2" fmla="+- 0 -105 -155"/>
                  <a:gd name="T3" fmla="*/ -105 h 50"/>
                  <a:gd name="T4" fmla="+- 0 4186 4147"/>
                  <a:gd name="T5" fmla="*/ T4 w 49"/>
                  <a:gd name="T6" fmla="+- 0 -105 -155"/>
                  <a:gd name="T7" fmla="*/ -105 h 50"/>
                  <a:gd name="T8" fmla="+- 0 4197 4147"/>
                  <a:gd name="T9" fmla="*/ T8 w 49"/>
                  <a:gd name="T10" fmla="+- 0 -116 -155"/>
                  <a:gd name="T11" fmla="*/ -116 h 50"/>
                  <a:gd name="T12" fmla="+- 0 4197 4147"/>
                  <a:gd name="T13" fmla="*/ T12 w 49"/>
                  <a:gd name="T14" fmla="+- 0 -130 -155"/>
                  <a:gd name="T15" fmla="*/ -130 h 50"/>
                  <a:gd name="T16" fmla="+- 0 4197 4147"/>
                  <a:gd name="T17" fmla="*/ T16 w 49"/>
                  <a:gd name="T18" fmla="+- 0 -144 -155"/>
                  <a:gd name="T19" fmla="*/ -144 h 50"/>
                  <a:gd name="T20" fmla="+- 0 4186 4147"/>
                  <a:gd name="T21" fmla="*/ T20 w 49"/>
                  <a:gd name="T22" fmla="+- 0 -155 -155"/>
                  <a:gd name="T23" fmla="*/ -155 h 50"/>
                  <a:gd name="T24" fmla="+- 0 4172 4147"/>
                  <a:gd name="T25" fmla="*/ T24 w 49"/>
                  <a:gd name="T26" fmla="+- 0 -155 -155"/>
                  <a:gd name="T27" fmla="*/ -155 h 50"/>
                  <a:gd name="T28" fmla="+- 0 4159 4147"/>
                  <a:gd name="T29" fmla="*/ T28 w 49"/>
                  <a:gd name="T30" fmla="+- 0 -155 -155"/>
                  <a:gd name="T31" fmla="*/ -155 h 50"/>
                  <a:gd name="T32" fmla="+- 0 4147 4147"/>
                  <a:gd name="T33" fmla="*/ T32 w 49"/>
                  <a:gd name="T34" fmla="+- 0 -144 -155"/>
                  <a:gd name="T35" fmla="*/ -144 h 50"/>
                  <a:gd name="T36" fmla="+- 0 4147 4147"/>
                  <a:gd name="T37" fmla="*/ T36 w 49"/>
                  <a:gd name="T38" fmla="+- 0 -130 -155"/>
                  <a:gd name="T39" fmla="*/ -130 h 50"/>
                  <a:gd name="T40" fmla="+- 0 4147 4147"/>
                  <a:gd name="T41" fmla="*/ T40 w 49"/>
                  <a:gd name="T42" fmla="+- 0 -116 -155"/>
                  <a:gd name="T43" fmla="*/ -116 h 50"/>
                  <a:gd name="T44" fmla="+- 0 4159 4147"/>
                  <a:gd name="T45" fmla="*/ T44 w 49"/>
                  <a:gd name="T46" fmla="+- 0 -105 -155"/>
                  <a:gd name="T47" fmla="*/ -105 h 50"/>
                  <a:gd name="T48" fmla="+- 0 4172 4147"/>
                  <a:gd name="T49" fmla="*/ T48 w 49"/>
                  <a:gd name="T50" fmla="+- 0 -105 -155"/>
                  <a:gd name="T51" fmla="*/ -10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50"/>
                    </a:moveTo>
                    <a:lnTo>
                      <a:pt x="39" y="50"/>
                    </a:lnTo>
                    <a:lnTo>
                      <a:pt x="50" y="39"/>
                    </a:lnTo>
                    <a:lnTo>
                      <a:pt x="50" y="25"/>
                    </a:lnTo>
                    <a:lnTo>
                      <a:pt x="50" y="11"/>
                    </a:lnTo>
                    <a:lnTo>
                      <a:pt x="39" y="0"/>
                    </a:lnTo>
                    <a:lnTo>
                      <a:pt x="25" y="0"/>
                    </a:lnTo>
                    <a:lnTo>
                      <a:pt x="12" y="0"/>
                    </a:lnTo>
                    <a:lnTo>
                      <a:pt x="0" y="11"/>
                    </a:lnTo>
                    <a:lnTo>
                      <a:pt x="0" y="25"/>
                    </a:lnTo>
                    <a:lnTo>
                      <a:pt x="0" y="39"/>
                    </a:lnTo>
                    <a:lnTo>
                      <a:pt x="12" y="50"/>
                    </a:lnTo>
                    <a:lnTo>
                      <a:pt x="25"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3" name="Group 69"/>
            <p:cNvGrpSpPr>
              <a:grpSpLocks/>
            </p:cNvGrpSpPr>
            <p:nvPr/>
          </p:nvGrpSpPr>
          <p:grpSpPr bwMode="auto">
            <a:xfrm>
              <a:off x="5105" y="-174"/>
              <a:ext cx="88" cy="88"/>
              <a:chOff x="5105" y="-174"/>
              <a:chExt cx="88" cy="88"/>
            </a:xfrm>
          </p:grpSpPr>
          <p:sp>
            <p:nvSpPr>
              <p:cNvPr id="86" name="Freeform 70"/>
              <p:cNvSpPr>
                <a:spLocks/>
              </p:cNvSpPr>
              <p:nvPr/>
            </p:nvSpPr>
            <p:spPr bwMode="auto">
              <a:xfrm>
                <a:off x="5105" y="-174"/>
                <a:ext cx="88" cy="88"/>
              </a:xfrm>
              <a:custGeom>
                <a:avLst/>
                <a:gdLst>
                  <a:gd name="T0" fmla="+- 0 5149 5105"/>
                  <a:gd name="T1" fmla="*/ T0 w 88"/>
                  <a:gd name="T2" fmla="+- 0 -174 -174"/>
                  <a:gd name="T3" fmla="*/ -174 h 88"/>
                  <a:gd name="T4" fmla="+- 0 5127 5105"/>
                  <a:gd name="T5" fmla="*/ T4 w 88"/>
                  <a:gd name="T6" fmla="+- 0 -169 -174"/>
                  <a:gd name="T7" fmla="*/ -169 h 88"/>
                  <a:gd name="T8" fmla="+- 0 5112 5105"/>
                  <a:gd name="T9" fmla="*/ T8 w 88"/>
                  <a:gd name="T10" fmla="+- 0 -154 -174"/>
                  <a:gd name="T11" fmla="*/ -154 h 88"/>
                  <a:gd name="T12" fmla="+- 0 5105 5105"/>
                  <a:gd name="T13" fmla="*/ T12 w 88"/>
                  <a:gd name="T14" fmla="+- 0 -133 -174"/>
                  <a:gd name="T15" fmla="*/ -133 h 88"/>
                  <a:gd name="T16" fmla="+- 0 5110 5105"/>
                  <a:gd name="T17" fmla="*/ T16 w 88"/>
                  <a:gd name="T18" fmla="+- 0 -110 -174"/>
                  <a:gd name="T19" fmla="*/ -110 h 88"/>
                  <a:gd name="T20" fmla="+- 0 5124 5105"/>
                  <a:gd name="T21" fmla="*/ T20 w 88"/>
                  <a:gd name="T22" fmla="+- 0 -94 -174"/>
                  <a:gd name="T23" fmla="*/ -94 h 88"/>
                  <a:gd name="T24" fmla="+- 0 5144 5105"/>
                  <a:gd name="T25" fmla="*/ T24 w 88"/>
                  <a:gd name="T26" fmla="+- 0 -86 -174"/>
                  <a:gd name="T27" fmla="*/ -86 h 88"/>
                  <a:gd name="T28" fmla="+- 0 5168 5105"/>
                  <a:gd name="T29" fmla="*/ T28 w 88"/>
                  <a:gd name="T30" fmla="+- 0 -91 -174"/>
                  <a:gd name="T31" fmla="*/ -91 h 88"/>
                  <a:gd name="T32" fmla="+- 0 5184 5105"/>
                  <a:gd name="T33" fmla="*/ T32 w 88"/>
                  <a:gd name="T34" fmla="+- 0 -104 -174"/>
                  <a:gd name="T35" fmla="*/ -104 h 88"/>
                  <a:gd name="T36" fmla="+- 0 5193 5105"/>
                  <a:gd name="T37" fmla="*/ T36 w 88"/>
                  <a:gd name="T38" fmla="+- 0 -123 -174"/>
                  <a:gd name="T39" fmla="*/ -123 h 88"/>
                  <a:gd name="T40" fmla="+- 0 5188 5105"/>
                  <a:gd name="T41" fmla="*/ T40 w 88"/>
                  <a:gd name="T42" fmla="+- 0 -147 -174"/>
                  <a:gd name="T43" fmla="*/ -147 h 88"/>
                  <a:gd name="T44" fmla="+- 0 5176 5105"/>
                  <a:gd name="T45" fmla="*/ T44 w 88"/>
                  <a:gd name="T46" fmla="+- 0 -165 -174"/>
                  <a:gd name="T47" fmla="*/ -165 h 88"/>
                  <a:gd name="T48" fmla="+- 0 5157 5105"/>
                  <a:gd name="T49" fmla="*/ T48 w 88"/>
                  <a:gd name="T50" fmla="+- 0 -173 -174"/>
                  <a:gd name="T51" fmla="*/ -173 h 88"/>
                  <a:gd name="T52" fmla="+- 0 5149 5105"/>
                  <a:gd name="T53" fmla="*/ T52 w 88"/>
                  <a:gd name="T54" fmla="+- 0 -174 -174"/>
                  <a:gd name="T55" fmla="*/ -17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5"/>
                    </a:lnTo>
                    <a:lnTo>
                      <a:pt x="7" y="20"/>
                    </a:lnTo>
                    <a:lnTo>
                      <a:pt x="0" y="41"/>
                    </a:lnTo>
                    <a:lnTo>
                      <a:pt x="5" y="64"/>
                    </a:lnTo>
                    <a:lnTo>
                      <a:pt x="19" y="80"/>
                    </a:lnTo>
                    <a:lnTo>
                      <a:pt x="39" y="88"/>
                    </a:lnTo>
                    <a:lnTo>
                      <a:pt x="63" y="83"/>
                    </a:lnTo>
                    <a:lnTo>
                      <a:pt x="79" y="70"/>
                    </a:lnTo>
                    <a:lnTo>
                      <a:pt x="88" y="51"/>
                    </a:lnTo>
                    <a:lnTo>
                      <a:pt x="83" y="27"/>
                    </a:lnTo>
                    <a:lnTo>
                      <a:pt x="71" y="9"/>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4" name="Group 67"/>
            <p:cNvGrpSpPr>
              <a:grpSpLocks/>
            </p:cNvGrpSpPr>
            <p:nvPr/>
          </p:nvGrpSpPr>
          <p:grpSpPr bwMode="auto">
            <a:xfrm>
              <a:off x="5124" y="-155"/>
              <a:ext cx="50" cy="50"/>
              <a:chOff x="5124" y="-155"/>
              <a:chExt cx="50" cy="50"/>
            </a:xfrm>
          </p:grpSpPr>
          <p:sp>
            <p:nvSpPr>
              <p:cNvPr id="85" name="Freeform 68"/>
              <p:cNvSpPr>
                <a:spLocks/>
              </p:cNvSpPr>
              <p:nvPr/>
            </p:nvSpPr>
            <p:spPr bwMode="auto">
              <a:xfrm>
                <a:off x="5124" y="-155"/>
                <a:ext cx="50" cy="50"/>
              </a:xfrm>
              <a:custGeom>
                <a:avLst/>
                <a:gdLst>
                  <a:gd name="T0" fmla="+- 0 5163 5124"/>
                  <a:gd name="T1" fmla="*/ T0 w 50"/>
                  <a:gd name="T2" fmla="+- 0 -155 -155"/>
                  <a:gd name="T3" fmla="*/ -155 h 50"/>
                  <a:gd name="T4" fmla="+- 0 5135 5124"/>
                  <a:gd name="T5" fmla="*/ T4 w 50"/>
                  <a:gd name="T6" fmla="+- 0 -155 -155"/>
                  <a:gd name="T7" fmla="*/ -155 h 50"/>
                  <a:gd name="T8" fmla="+- 0 5124 5124"/>
                  <a:gd name="T9" fmla="*/ T8 w 50"/>
                  <a:gd name="T10" fmla="+- 0 -144 -155"/>
                  <a:gd name="T11" fmla="*/ -144 h 50"/>
                  <a:gd name="T12" fmla="+- 0 5124 5124"/>
                  <a:gd name="T13" fmla="*/ T12 w 50"/>
                  <a:gd name="T14" fmla="+- 0 -116 -155"/>
                  <a:gd name="T15" fmla="*/ -116 h 50"/>
                  <a:gd name="T16" fmla="+- 0 5135 5124"/>
                  <a:gd name="T17" fmla="*/ T16 w 50"/>
                  <a:gd name="T18" fmla="+- 0 -105 -155"/>
                  <a:gd name="T19" fmla="*/ -105 h 50"/>
                  <a:gd name="T20" fmla="+- 0 5163 5124"/>
                  <a:gd name="T21" fmla="*/ T20 w 50"/>
                  <a:gd name="T22" fmla="+- 0 -105 -155"/>
                  <a:gd name="T23" fmla="*/ -105 h 50"/>
                  <a:gd name="T24" fmla="+- 0 5174 5124"/>
                  <a:gd name="T25" fmla="*/ T24 w 50"/>
                  <a:gd name="T26" fmla="+- 0 -116 -155"/>
                  <a:gd name="T27" fmla="*/ -116 h 50"/>
                  <a:gd name="T28" fmla="+- 0 5174 5124"/>
                  <a:gd name="T29" fmla="*/ T28 w 50"/>
                  <a:gd name="T30" fmla="+- 0 -144 -155"/>
                  <a:gd name="T31" fmla="*/ -144 h 50"/>
                  <a:gd name="T32" fmla="+- 0 5163 5124"/>
                  <a:gd name="T33" fmla="*/ T32 w 50"/>
                  <a:gd name="T34" fmla="+- 0 -155 -155"/>
                  <a:gd name="T35" fmla="*/ -15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9" y="0"/>
                    </a:moveTo>
                    <a:lnTo>
                      <a:pt x="11" y="0"/>
                    </a:lnTo>
                    <a:lnTo>
                      <a:pt x="0" y="11"/>
                    </a:lnTo>
                    <a:lnTo>
                      <a:pt x="0" y="39"/>
                    </a:lnTo>
                    <a:lnTo>
                      <a:pt x="11" y="50"/>
                    </a:lnTo>
                    <a:lnTo>
                      <a:pt x="39" y="50"/>
                    </a:lnTo>
                    <a:lnTo>
                      <a:pt x="50" y="39"/>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5" name="Group 65"/>
            <p:cNvGrpSpPr>
              <a:grpSpLocks/>
            </p:cNvGrpSpPr>
            <p:nvPr/>
          </p:nvGrpSpPr>
          <p:grpSpPr bwMode="auto">
            <a:xfrm>
              <a:off x="5124" y="-155"/>
              <a:ext cx="50" cy="50"/>
              <a:chOff x="5124" y="-155"/>
              <a:chExt cx="50" cy="50"/>
            </a:xfrm>
          </p:grpSpPr>
          <p:sp>
            <p:nvSpPr>
              <p:cNvPr id="84" name="Freeform 66"/>
              <p:cNvSpPr>
                <a:spLocks/>
              </p:cNvSpPr>
              <p:nvPr/>
            </p:nvSpPr>
            <p:spPr bwMode="auto">
              <a:xfrm>
                <a:off x="5124" y="-155"/>
                <a:ext cx="50" cy="50"/>
              </a:xfrm>
              <a:custGeom>
                <a:avLst/>
                <a:gdLst>
                  <a:gd name="T0" fmla="+- 0 5149 5124"/>
                  <a:gd name="T1" fmla="*/ T0 w 50"/>
                  <a:gd name="T2" fmla="+- 0 -105 -155"/>
                  <a:gd name="T3" fmla="*/ -105 h 50"/>
                  <a:gd name="T4" fmla="+- 0 5163 5124"/>
                  <a:gd name="T5" fmla="*/ T4 w 50"/>
                  <a:gd name="T6" fmla="+- 0 -105 -155"/>
                  <a:gd name="T7" fmla="*/ -105 h 50"/>
                  <a:gd name="T8" fmla="+- 0 5174 5124"/>
                  <a:gd name="T9" fmla="*/ T8 w 50"/>
                  <a:gd name="T10" fmla="+- 0 -116 -155"/>
                  <a:gd name="T11" fmla="*/ -116 h 50"/>
                  <a:gd name="T12" fmla="+- 0 5174 5124"/>
                  <a:gd name="T13" fmla="*/ T12 w 50"/>
                  <a:gd name="T14" fmla="+- 0 -130 -155"/>
                  <a:gd name="T15" fmla="*/ -130 h 50"/>
                  <a:gd name="T16" fmla="+- 0 5174 5124"/>
                  <a:gd name="T17" fmla="*/ T16 w 50"/>
                  <a:gd name="T18" fmla="+- 0 -144 -155"/>
                  <a:gd name="T19" fmla="*/ -144 h 50"/>
                  <a:gd name="T20" fmla="+- 0 5163 5124"/>
                  <a:gd name="T21" fmla="*/ T20 w 50"/>
                  <a:gd name="T22" fmla="+- 0 -155 -155"/>
                  <a:gd name="T23" fmla="*/ -155 h 50"/>
                  <a:gd name="T24" fmla="+- 0 5149 5124"/>
                  <a:gd name="T25" fmla="*/ T24 w 50"/>
                  <a:gd name="T26" fmla="+- 0 -155 -155"/>
                  <a:gd name="T27" fmla="*/ -155 h 50"/>
                  <a:gd name="T28" fmla="+- 0 5135 5124"/>
                  <a:gd name="T29" fmla="*/ T28 w 50"/>
                  <a:gd name="T30" fmla="+- 0 -155 -155"/>
                  <a:gd name="T31" fmla="*/ -155 h 50"/>
                  <a:gd name="T32" fmla="+- 0 5124 5124"/>
                  <a:gd name="T33" fmla="*/ T32 w 50"/>
                  <a:gd name="T34" fmla="+- 0 -144 -155"/>
                  <a:gd name="T35" fmla="*/ -144 h 50"/>
                  <a:gd name="T36" fmla="+- 0 5124 5124"/>
                  <a:gd name="T37" fmla="*/ T36 w 50"/>
                  <a:gd name="T38" fmla="+- 0 -130 -155"/>
                  <a:gd name="T39" fmla="*/ -130 h 50"/>
                  <a:gd name="T40" fmla="+- 0 5124 5124"/>
                  <a:gd name="T41" fmla="*/ T40 w 50"/>
                  <a:gd name="T42" fmla="+- 0 -116 -155"/>
                  <a:gd name="T43" fmla="*/ -116 h 50"/>
                  <a:gd name="T44" fmla="+- 0 5135 5124"/>
                  <a:gd name="T45" fmla="*/ T44 w 50"/>
                  <a:gd name="T46" fmla="+- 0 -105 -155"/>
                  <a:gd name="T47" fmla="*/ -105 h 50"/>
                  <a:gd name="T48" fmla="+- 0 5149 5124"/>
                  <a:gd name="T49" fmla="*/ T48 w 50"/>
                  <a:gd name="T50" fmla="+- 0 -105 -155"/>
                  <a:gd name="T51" fmla="*/ -10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5" y="50"/>
                    </a:moveTo>
                    <a:lnTo>
                      <a:pt x="39" y="50"/>
                    </a:lnTo>
                    <a:lnTo>
                      <a:pt x="50" y="39"/>
                    </a:lnTo>
                    <a:lnTo>
                      <a:pt x="50" y="25"/>
                    </a:lnTo>
                    <a:lnTo>
                      <a:pt x="50" y="11"/>
                    </a:lnTo>
                    <a:lnTo>
                      <a:pt x="39" y="0"/>
                    </a:lnTo>
                    <a:lnTo>
                      <a:pt x="25" y="0"/>
                    </a:lnTo>
                    <a:lnTo>
                      <a:pt x="11" y="0"/>
                    </a:lnTo>
                    <a:lnTo>
                      <a:pt x="0" y="11"/>
                    </a:lnTo>
                    <a:lnTo>
                      <a:pt x="0" y="25"/>
                    </a:lnTo>
                    <a:lnTo>
                      <a:pt x="0" y="39"/>
                    </a:lnTo>
                    <a:lnTo>
                      <a:pt x="11" y="50"/>
                    </a:lnTo>
                    <a:lnTo>
                      <a:pt x="25"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6" name="Group 63"/>
            <p:cNvGrpSpPr>
              <a:grpSpLocks/>
            </p:cNvGrpSpPr>
            <p:nvPr/>
          </p:nvGrpSpPr>
          <p:grpSpPr bwMode="auto">
            <a:xfrm>
              <a:off x="6132" y="-174"/>
              <a:ext cx="88" cy="88"/>
              <a:chOff x="6132" y="-174"/>
              <a:chExt cx="88" cy="88"/>
            </a:xfrm>
          </p:grpSpPr>
          <p:sp>
            <p:nvSpPr>
              <p:cNvPr id="83" name="Freeform 64"/>
              <p:cNvSpPr>
                <a:spLocks/>
              </p:cNvSpPr>
              <p:nvPr/>
            </p:nvSpPr>
            <p:spPr bwMode="auto">
              <a:xfrm>
                <a:off x="6132" y="-174"/>
                <a:ext cx="88" cy="88"/>
              </a:xfrm>
              <a:custGeom>
                <a:avLst/>
                <a:gdLst>
                  <a:gd name="T0" fmla="+- 0 6176 6132"/>
                  <a:gd name="T1" fmla="*/ T0 w 88"/>
                  <a:gd name="T2" fmla="+- 0 -174 -174"/>
                  <a:gd name="T3" fmla="*/ -174 h 88"/>
                  <a:gd name="T4" fmla="+- 0 6155 6132"/>
                  <a:gd name="T5" fmla="*/ T4 w 88"/>
                  <a:gd name="T6" fmla="+- 0 -169 -174"/>
                  <a:gd name="T7" fmla="*/ -169 h 88"/>
                  <a:gd name="T8" fmla="+- 0 6139 6132"/>
                  <a:gd name="T9" fmla="*/ T8 w 88"/>
                  <a:gd name="T10" fmla="+- 0 -154 -174"/>
                  <a:gd name="T11" fmla="*/ -154 h 88"/>
                  <a:gd name="T12" fmla="+- 0 6132 6132"/>
                  <a:gd name="T13" fmla="*/ T12 w 88"/>
                  <a:gd name="T14" fmla="+- 0 -133 -174"/>
                  <a:gd name="T15" fmla="*/ -133 h 88"/>
                  <a:gd name="T16" fmla="+- 0 6137 6132"/>
                  <a:gd name="T17" fmla="*/ T16 w 88"/>
                  <a:gd name="T18" fmla="+- 0 -110 -174"/>
                  <a:gd name="T19" fmla="*/ -110 h 88"/>
                  <a:gd name="T20" fmla="+- 0 6151 6132"/>
                  <a:gd name="T21" fmla="*/ T20 w 88"/>
                  <a:gd name="T22" fmla="+- 0 -94 -174"/>
                  <a:gd name="T23" fmla="*/ -94 h 88"/>
                  <a:gd name="T24" fmla="+- 0 6171 6132"/>
                  <a:gd name="T25" fmla="*/ T24 w 88"/>
                  <a:gd name="T26" fmla="+- 0 -86 -174"/>
                  <a:gd name="T27" fmla="*/ -86 h 88"/>
                  <a:gd name="T28" fmla="+- 0 6195 6132"/>
                  <a:gd name="T29" fmla="*/ T28 w 88"/>
                  <a:gd name="T30" fmla="+- 0 -91 -174"/>
                  <a:gd name="T31" fmla="*/ -91 h 88"/>
                  <a:gd name="T32" fmla="+- 0 6212 6132"/>
                  <a:gd name="T33" fmla="*/ T32 w 88"/>
                  <a:gd name="T34" fmla="+- 0 -104 -174"/>
                  <a:gd name="T35" fmla="*/ -104 h 88"/>
                  <a:gd name="T36" fmla="+- 0 6220 6132"/>
                  <a:gd name="T37" fmla="*/ T36 w 88"/>
                  <a:gd name="T38" fmla="+- 0 -123 -174"/>
                  <a:gd name="T39" fmla="*/ -123 h 88"/>
                  <a:gd name="T40" fmla="+- 0 6216 6132"/>
                  <a:gd name="T41" fmla="*/ T40 w 88"/>
                  <a:gd name="T42" fmla="+- 0 -147 -174"/>
                  <a:gd name="T43" fmla="*/ -147 h 88"/>
                  <a:gd name="T44" fmla="+- 0 6203 6132"/>
                  <a:gd name="T45" fmla="*/ T44 w 88"/>
                  <a:gd name="T46" fmla="+- 0 -165 -174"/>
                  <a:gd name="T47" fmla="*/ -165 h 88"/>
                  <a:gd name="T48" fmla="+- 0 6185 6132"/>
                  <a:gd name="T49" fmla="*/ T48 w 88"/>
                  <a:gd name="T50" fmla="+- 0 -173 -174"/>
                  <a:gd name="T51" fmla="*/ -173 h 88"/>
                  <a:gd name="T52" fmla="+- 0 6176 6132"/>
                  <a:gd name="T53" fmla="*/ T52 w 88"/>
                  <a:gd name="T54" fmla="+- 0 -174 -174"/>
                  <a:gd name="T55" fmla="*/ -17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4" y="27"/>
                    </a:lnTo>
                    <a:lnTo>
                      <a:pt x="71" y="9"/>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7" name="Group 61"/>
            <p:cNvGrpSpPr>
              <a:grpSpLocks/>
            </p:cNvGrpSpPr>
            <p:nvPr/>
          </p:nvGrpSpPr>
          <p:grpSpPr bwMode="auto">
            <a:xfrm>
              <a:off x="6152" y="-155"/>
              <a:ext cx="50" cy="50"/>
              <a:chOff x="6152" y="-155"/>
              <a:chExt cx="50" cy="50"/>
            </a:xfrm>
          </p:grpSpPr>
          <p:sp>
            <p:nvSpPr>
              <p:cNvPr id="82" name="Freeform 62"/>
              <p:cNvSpPr>
                <a:spLocks/>
              </p:cNvSpPr>
              <p:nvPr/>
            </p:nvSpPr>
            <p:spPr bwMode="auto">
              <a:xfrm>
                <a:off x="6152" y="-155"/>
                <a:ext cx="50" cy="50"/>
              </a:xfrm>
              <a:custGeom>
                <a:avLst/>
                <a:gdLst>
                  <a:gd name="T0" fmla="+- 0 6190 6152"/>
                  <a:gd name="T1" fmla="*/ T0 w 50"/>
                  <a:gd name="T2" fmla="+- 0 -155 -155"/>
                  <a:gd name="T3" fmla="*/ -155 h 50"/>
                  <a:gd name="T4" fmla="+- 0 6163 6152"/>
                  <a:gd name="T5" fmla="*/ T4 w 50"/>
                  <a:gd name="T6" fmla="+- 0 -155 -155"/>
                  <a:gd name="T7" fmla="*/ -155 h 50"/>
                  <a:gd name="T8" fmla="+- 0 6152 6152"/>
                  <a:gd name="T9" fmla="*/ T8 w 50"/>
                  <a:gd name="T10" fmla="+- 0 -144 -155"/>
                  <a:gd name="T11" fmla="*/ -144 h 50"/>
                  <a:gd name="T12" fmla="+- 0 6152 6152"/>
                  <a:gd name="T13" fmla="*/ T12 w 50"/>
                  <a:gd name="T14" fmla="+- 0 -116 -155"/>
                  <a:gd name="T15" fmla="*/ -116 h 50"/>
                  <a:gd name="T16" fmla="+- 0 6163 6152"/>
                  <a:gd name="T17" fmla="*/ T16 w 50"/>
                  <a:gd name="T18" fmla="+- 0 -105 -155"/>
                  <a:gd name="T19" fmla="*/ -105 h 50"/>
                  <a:gd name="T20" fmla="+- 0 6190 6152"/>
                  <a:gd name="T21" fmla="*/ T20 w 50"/>
                  <a:gd name="T22" fmla="+- 0 -105 -155"/>
                  <a:gd name="T23" fmla="*/ -105 h 50"/>
                  <a:gd name="T24" fmla="+- 0 6201 6152"/>
                  <a:gd name="T25" fmla="*/ T24 w 50"/>
                  <a:gd name="T26" fmla="+- 0 -116 -155"/>
                  <a:gd name="T27" fmla="*/ -116 h 50"/>
                  <a:gd name="T28" fmla="+- 0 6201 6152"/>
                  <a:gd name="T29" fmla="*/ T28 w 50"/>
                  <a:gd name="T30" fmla="+- 0 -144 -155"/>
                  <a:gd name="T31" fmla="*/ -144 h 50"/>
                  <a:gd name="T32" fmla="+- 0 6190 6152"/>
                  <a:gd name="T33" fmla="*/ T32 w 50"/>
                  <a:gd name="T34" fmla="+- 0 -155 -155"/>
                  <a:gd name="T35" fmla="*/ -15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8" name="Group 59"/>
            <p:cNvGrpSpPr>
              <a:grpSpLocks/>
            </p:cNvGrpSpPr>
            <p:nvPr/>
          </p:nvGrpSpPr>
          <p:grpSpPr bwMode="auto">
            <a:xfrm>
              <a:off x="6152" y="-155"/>
              <a:ext cx="50" cy="50"/>
              <a:chOff x="6152" y="-155"/>
              <a:chExt cx="50" cy="50"/>
            </a:xfrm>
          </p:grpSpPr>
          <p:sp>
            <p:nvSpPr>
              <p:cNvPr id="81" name="Freeform 60"/>
              <p:cNvSpPr>
                <a:spLocks/>
              </p:cNvSpPr>
              <p:nvPr/>
            </p:nvSpPr>
            <p:spPr bwMode="auto">
              <a:xfrm>
                <a:off x="6152" y="-155"/>
                <a:ext cx="50" cy="50"/>
              </a:xfrm>
              <a:custGeom>
                <a:avLst/>
                <a:gdLst>
                  <a:gd name="T0" fmla="+- 0 6176 6152"/>
                  <a:gd name="T1" fmla="*/ T0 w 50"/>
                  <a:gd name="T2" fmla="+- 0 -105 -155"/>
                  <a:gd name="T3" fmla="*/ -105 h 50"/>
                  <a:gd name="T4" fmla="+- 0 6190 6152"/>
                  <a:gd name="T5" fmla="*/ T4 w 50"/>
                  <a:gd name="T6" fmla="+- 0 -105 -155"/>
                  <a:gd name="T7" fmla="*/ -105 h 50"/>
                  <a:gd name="T8" fmla="+- 0 6201 6152"/>
                  <a:gd name="T9" fmla="*/ T8 w 50"/>
                  <a:gd name="T10" fmla="+- 0 -116 -155"/>
                  <a:gd name="T11" fmla="*/ -116 h 50"/>
                  <a:gd name="T12" fmla="+- 0 6201 6152"/>
                  <a:gd name="T13" fmla="*/ T12 w 50"/>
                  <a:gd name="T14" fmla="+- 0 -130 -155"/>
                  <a:gd name="T15" fmla="*/ -130 h 50"/>
                  <a:gd name="T16" fmla="+- 0 6201 6152"/>
                  <a:gd name="T17" fmla="*/ T16 w 50"/>
                  <a:gd name="T18" fmla="+- 0 -144 -155"/>
                  <a:gd name="T19" fmla="*/ -144 h 50"/>
                  <a:gd name="T20" fmla="+- 0 6190 6152"/>
                  <a:gd name="T21" fmla="*/ T20 w 50"/>
                  <a:gd name="T22" fmla="+- 0 -155 -155"/>
                  <a:gd name="T23" fmla="*/ -155 h 50"/>
                  <a:gd name="T24" fmla="+- 0 6176 6152"/>
                  <a:gd name="T25" fmla="*/ T24 w 50"/>
                  <a:gd name="T26" fmla="+- 0 -155 -155"/>
                  <a:gd name="T27" fmla="*/ -155 h 50"/>
                  <a:gd name="T28" fmla="+- 0 6163 6152"/>
                  <a:gd name="T29" fmla="*/ T28 w 50"/>
                  <a:gd name="T30" fmla="+- 0 -155 -155"/>
                  <a:gd name="T31" fmla="*/ -155 h 50"/>
                  <a:gd name="T32" fmla="+- 0 6152 6152"/>
                  <a:gd name="T33" fmla="*/ T32 w 50"/>
                  <a:gd name="T34" fmla="+- 0 -144 -155"/>
                  <a:gd name="T35" fmla="*/ -144 h 50"/>
                  <a:gd name="T36" fmla="+- 0 6152 6152"/>
                  <a:gd name="T37" fmla="*/ T36 w 50"/>
                  <a:gd name="T38" fmla="+- 0 -130 -155"/>
                  <a:gd name="T39" fmla="*/ -130 h 50"/>
                  <a:gd name="T40" fmla="+- 0 6152 6152"/>
                  <a:gd name="T41" fmla="*/ T40 w 50"/>
                  <a:gd name="T42" fmla="+- 0 -116 -155"/>
                  <a:gd name="T43" fmla="*/ -116 h 50"/>
                  <a:gd name="T44" fmla="+- 0 6163 6152"/>
                  <a:gd name="T45" fmla="*/ T44 w 50"/>
                  <a:gd name="T46" fmla="+- 0 -105 -155"/>
                  <a:gd name="T47" fmla="*/ -105 h 50"/>
                  <a:gd name="T48" fmla="+- 0 6176 6152"/>
                  <a:gd name="T49" fmla="*/ T48 w 50"/>
                  <a:gd name="T50" fmla="+- 0 -105 -155"/>
                  <a:gd name="T51" fmla="*/ -10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4" y="50"/>
                    </a:moveTo>
                    <a:lnTo>
                      <a:pt x="38" y="50"/>
                    </a:lnTo>
                    <a:lnTo>
                      <a:pt x="49" y="39"/>
                    </a:lnTo>
                    <a:lnTo>
                      <a:pt x="49" y="25"/>
                    </a:lnTo>
                    <a:lnTo>
                      <a:pt x="49" y="11"/>
                    </a:lnTo>
                    <a:lnTo>
                      <a:pt x="38" y="0"/>
                    </a:lnTo>
                    <a:lnTo>
                      <a:pt x="24" y="0"/>
                    </a:lnTo>
                    <a:lnTo>
                      <a:pt x="11" y="0"/>
                    </a:lnTo>
                    <a:lnTo>
                      <a:pt x="0" y="11"/>
                    </a:lnTo>
                    <a:lnTo>
                      <a:pt x="0" y="25"/>
                    </a:lnTo>
                    <a:lnTo>
                      <a:pt x="0" y="39"/>
                    </a:lnTo>
                    <a:lnTo>
                      <a:pt x="11" y="50"/>
                    </a:lnTo>
                    <a:lnTo>
                      <a:pt x="24"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9" name="Group 57"/>
            <p:cNvGrpSpPr>
              <a:grpSpLocks/>
            </p:cNvGrpSpPr>
            <p:nvPr/>
          </p:nvGrpSpPr>
          <p:grpSpPr bwMode="auto">
            <a:xfrm>
              <a:off x="7081" y="-174"/>
              <a:ext cx="88" cy="88"/>
              <a:chOff x="7081" y="-174"/>
              <a:chExt cx="88" cy="88"/>
            </a:xfrm>
          </p:grpSpPr>
          <p:sp>
            <p:nvSpPr>
              <p:cNvPr id="80" name="Freeform 58"/>
              <p:cNvSpPr>
                <a:spLocks/>
              </p:cNvSpPr>
              <p:nvPr/>
            </p:nvSpPr>
            <p:spPr bwMode="auto">
              <a:xfrm>
                <a:off x="7081" y="-174"/>
                <a:ext cx="88" cy="88"/>
              </a:xfrm>
              <a:custGeom>
                <a:avLst/>
                <a:gdLst>
                  <a:gd name="T0" fmla="+- 0 7125 7081"/>
                  <a:gd name="T1" fmla="*/ T0 w 88"/>
                  <a:gd name="T2" fmla="+- 0 -174 -174"/>
                  <a:gd name="T3" fmla="*/ -174 h 88"/>
                  <a:gd name="T4" fmla="+- 0 7104 7081"/>
                  <a:gd name="T5" fmla="*/ T4 w 88"/>
                  <a:gd name="T6" fmla="+- 0 -169 -174"/>
                  <a:gd name="T7" fmla="*/ -169 h 88"/>
                  <a:gd name="T8" fmla="+- 0 7088 7081"/>
                  <a:gd name="T9" fmla="*/ T8 w 88"/>
                  <a:gd name="T10" fmla="+- 0 -154 -174"/>
                  <a:gd name="T11" fmla="*/ -154 h 88"/>
                  <a:gd name="T12" fmla="+- 0 7081 7081"/>
                  <a:gd name="T13" fmla="*/ T12 w 88"/>
                  <a:gd name="T14" fmla="+- 0 -133 -174"/>
                  <a:gd name="T15" fmla="*/ -133 h 88"/>
                  <a:gd name="T16" fmla="+- 0 7086 7081"/>
                  <a:gd name="T17" fmla="*/ T16 w 88"/>
                  <a:gd name="T18" fmla="+- 0 -110 -174"/>
                  <a:gd name="T19" fmla="*/ -110 h 88"/>
                  <a:gd name="T20" fmla="+- 0 7100 7081"/>
                  <a:gd name="T21" fmla="*/ T20 w 88"/>
                  <a:gd name="T22" fmla="+- 0 -94 -174"/>
                  <a:gd name="T23" fmla="*/ -94 h 88"/>
                  <a:gd name="T24" fmla="+- 0 7120 7081"/>
                  <a:gd name="T25" fmla="*/ T24 w 88"/>
                  <a:gd name="T26" fmla="+- 0 -86 -174"/>
                  <a:gd name="T27" fmla="*/ -86 h 88"/>
                  <a:gd name="T28" fmla="+- 0 7144 7081"/>
                  <a:gd name="T29" fmla="*/ T28 w 88"/>
                  <a:gd name="T30" fmla="+- 0 -91 -174"/>
                  <a:gd name="T31" fmla="*/ -91 h 88"/>
                  <a:gd name="T32" fmla="+- 0 7161 7081"/>
                  <a:gd name="T33" fmla="*/ T32 w 88"/>
                  <a:gd name="T34" fmla="+- 0 -104 -174"/>
                  <a:gd name="T35" fmla="*/ -104 h 88"/>
                  <a:gd name="T36" fmla="+- 0 7169 7081"/>
                  <a:gd name="T37" fmla="*/ T36 w 88"/>
                  <a:gd name="T38" fmla="+- 0 -123 -174"/>
                  <a:gd name="T39" fmla="*/ -123 h 88"/>
                  <a:gd name="T40" fmla="+- 0 7164 7081"/>
                  <a:gd name="T41" fmla="*/ T40 w 88"/>
                  <a:gd name="T42" fmla="+- 0 -147 -174"/>
                  <a:gd name="T43" fmla="*/ -147 h 88"/>
                  <a:gd name="T44" fmla="+- 0 7152 7081"/>
                  <a:gd name="T45" fmla="*/ T44 w 88"/>
                  <a:gd name="T46" fmla="+- 0 -165 -174"/>
                  <a:gd name="T47" fmla="*/ -165 h 88"/>
                  <a:gd name="T48" fmla="+- 0 7134 7081"/>
                  <a:gd name="T49" fmla="*/ T48 w 88"/>
                  <a:gd name="T50" fmla="+- 0 -173 -174"/>
                  <a:gd name="T51" fmla="*/ -173 h 88"/>
                  <a:gd name="T52" fmla="+- 0 7125 7081"/>
                  <a:gd name="T53" fmla="*/ T52 w 88"/>
                  <a:gd name="T54" fmla="+- 0 -174 -174"/>
                  <a:gd name="T55" fmla="*/ -17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3" y="27"/>
                    </a:lnTo>
                    <a:lnTo>
                      <a:pt x="71" y="9"/>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70" name="Group 55"/>
            <p:cNvGrpSpPr>
              <a:grpSpLocks/>
            </p:cNvGrpSpPr>
            <p:nvPr/>
          </p:nvGrpSpPr>
          <p:grpSpPr bwMode="auto">
            <a:xfrm>
              <a:off x="7101" y="-155"/>
              <a:ext cx="49" cy="50"/>
              <a:chOff x="7101" y="-155"/>
              <a:chExt cx="49" cy="50"/>
            </a:xfrm>
          </p:grpSpPr>
          <p:sp>
            <p:nvSpPr>
              <p:cNvPr id="79" name="Freeform 56"/>
              <p:cNvSpPr>
                <a:spLocks/>
              </p:cNvSpPr>
              <p:nvPr/>
            </p:nvSpPr>
            <p:spPr bwMode="auto">
              <a:xfrm>
                <a:off x="7101" y="-155"/>
                <a:ext cx="49" cy="50"/>
              </a:xfrm>
              <a:custGeom>
                <a:avLst/>
                <a:gdLst>
                  <a:gd name="T0" fmla="+- 0 7139 7101"/>
                  <a:gd name="T1" fmla="*/ T0 w 49"/>
                  <a:gd name="T2" fmla="+- 0 -155 -155"/>
                  <a:gd name="T3" fmla="*/ -155 h 50"/>
                  <a:gd name="T4" fmla="+- 0 7112 7101"/>
                  <a:gd name="T5" fmla="*/ T4 w 49"/>
                  <a:gd name="T6" fmla="+- 0 -155 -155"/>
                  <a:gd name="T7" fmla="*/ -155 h 50"/>
                  <a:gd name="T8" fmla="+- 0 7101 7101"/>
                  <a:gd name="T9" fmla="*/ T8 w 49"/>
                  <a:gd name="T10" fmla="+- 0 -144 -155"/>
                  <a:gd name="T11" fmla="*/ -144 h 50"/>
                  <a:gd name="T12" fmla="+- 0 7101 7101"/>
                  <a:gd name="T13" fmla="*/ T12 w 49"/>
                  <a:gd name="T14" fmla="+- 0 -116 -155"/>
                  <a:gd name="T15" fmla="*/ -116 h 50"/>
                  <a:gd name="T16" fmla="+- 0 7112 7101"/>
                  <a:gd name="T17" fmla="*/ T16 w 49"/>
                  <a:gd name="T18" fmla="+- 0 -105 -155"/>
                  <a:gd name="T19" fmla="*/ -105 h 50"/>
                  <a:gd name="T20" fmla="+- 0 7139 7101"/>
                  <a:gd name="T21" fmla="*/ T20 w 49"/>
                  <a:gd name="T22" fmla="+- 0 -105 -155"/>
                  <a:gd name="T23" fmla="*/ -105 h 50"/>
                  <a:gd name="T24" fmla="+- 0 7150 7101"/>
                  <a:gd name="T25" fmla="*/ T24 w 49"/>
                  <a:gd name="T26" fmla="+- 0 -116 -155"/>
                  <a:gd name="T27" fmla="*/ -116 h 50"/>
                  <a:gd name="T28" fmla="+- 0 7150 7101"/>
                  <a:gd name="T29" fmla="*/ T28 w 49"/>
                  <a:gd name="T30" fmla="+- 0 -144 -155"/>
                  <a:gd name="T31" fmla="*/ -144 h 50"/>
                  <a:gd name="T32" fmla="+- 0 7139 7101"/>
                  <a:gd name="T33" fmla="*/ T32 w 49"/>
                  <a:gd name="T34" fmla="+- 0 -155 -155"/>
                  <a:gd name="T35" fmla="*/ -15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71" name="Group 53"/>
            <p:cNvGrpSpPr>
              <a:grpSpLocks/>
            </p:cNvGrpSpPr>
            <p:nvPr/>
          </p:nvGrpSpPr>
          <p:grpSpPr bwMode="auto">
            <a:xfrm>
              <a:off x="7101" y="-155"/>
              <a:ext cx="49" cy="50"/>
              <a:chOff x="7101" y="-155"/>
              <a:chExt cx="49" cy="50"/>
            </a:xfrm>
          </p:grpSpPr>
          <p:sp>
            <p:nvSpPr>
              <p:cNvPr id="78" name="Freeform 54"/>
              <p:cNvSpPr>
                <a:spLocks/>
              </p:cNvSpPr>
              <p:nvPr/>
            </p:nvSpPr>
            <p:spPr bwMode="auto">
              <a:xfrm>
                <a:off x="7101" y="-155"/>
                <a:ext cx="49" cy="50"/>
              </a:xfrm>
              <a:custGeom>
                <a:avLst/>
                <a:gdLst>
                  <a:gd name="T0" fmla="+- 0 7125 7101"/>
                  <a:gd name="T1" fmla="*/ T0 w 49"/>
                  <a:gd name="T2" fmla="+- 0 -105 -155"/>
                  <a:gd name="T3" fmla="*/ -105 h 50"/>
                  <a:gd name="T4" fmla="+- 0 7139 7101"/>
                  <a:gd name="T5" fmla="*/ T4 w 49"/>
                  <a:gd name="T6" fmla="+- 0 -105 -155"/>
                  <a:gd name="T7" fmla="*/ -105 h 50"/>
                  <a:gd name="T8" fmla="+- 0 7150 7101"/>
                  <a:gd name="T9" fmla="*/ T8 w 49"/>
                  <a:gd name="T10" fmla="+- 0 -116 -155"/>
                  <a:gd name="T11" fmla="*/ -116 h 50"/>
                  <a:gd name="T12" fmla="+- 0 7150 7101"/>
                  <a:gd name="T13" fmla="*/ T12 w 49"/>
                  <a:gd name="T14" fmla="+- 0 -130 -155"/>
                  <a:gd name="T15" fmla="*/ -130 h 50"/>
                  <a:gd name="T16" fmla="+- 0 7150 7101"/>
                  <a:gd name="T17" fmla="*/ T16 w 49"/>
                  <a:gd name="T18" fmla="+- 0 -144 -155"/>
                  <a:gd name="T19" fmla="*/ -144 h 50"/>
                  <a:gd name="T20" fmla="+- 0 7139 7101"/>
                  <a:gd name="T21" fmla="*/ T20 w 49"/>
                  <a:gd name="T22" fmla="+- 0 -155 -155"/>
                  <a:gd name="T23" fmla="*/ -155 h 50"/>
                  <a:gd name="T24" fmla="+- 0 7125 7101"/>
                  <a:gd name="T25" fmla="*/ T24 w 49"/>
                  <a:gd name="T26" fmla="+- 0 -155 -155"/>
                  <a:gd name="T27" fmla="*/ -155 h 50"/>
                  <a:gd name="T28" fmla="+- 0 7112 7101"/>
                  <a:gd name="T29" fmla="*/ T28 w 49"/>
                  <a:gd name="T30" fmla="+- 0 -155 -155"/>
                  <a:gd name="T31" fmla="*/ -155 h 50"/>
                  <a:gd name="T32" fmla="+- 0 7101 7101"/>
                  <a:gd name="T33" fmla="*/ T32 w 49"/>
                  <a:gd name="T34" fmla="+- 0 -144 -155"/>
                  <a:gd name="T35" fmla="*/ -144 h 50"/>
                  <a:gd name="T36" fmla="+- 0 7101 7101"/>
                  <a:gd name="T37" fmla="*/ T36 w 49"/>
                  <a:gd name="T38" fmla="+- 0 -130 -155"/>
                  <a:gd name="T39" fmla="*/ -130 h 50"/>
                  <a:gd name="T40" fmla="+- 0 7101 7101"/>
                  <a:gd name="T41" fmla="*/ T40 w 49"/>
                  <a:gd name="T42" fmla="+- 0 -116 -155"/>
                  <a:gd name="T43" fmla="*/ -116 h 50"/>
                  <a:gd name="T44" fmla="+- 0 7112 7101"/>
                  <a:gd name="T45" fmla="*/ T44 w 49"/>
                  <a:gd name="T46" fmla="+- 0 -105 -155"/>
                  <a:gd name="T47" fmla="*/ -105 h 50"/>
                  <a:gd name="T48" fmla="+- 0 7125 7101"/>
                  <a:gd name="T49" fmla="*/ T48 w 49"/>
                  <a:gd name="T50" fmla="+- 0 -105 -155"/>
                  <a:gd name="T51" fmla="*/ -10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4" y="50"/>
                    </a:moveTo>
                    <a:lnTo>
                      <a:pt x="38" y="50"/>
                    </a:lnTo>
                    <a:lnTo>
                      <a:pt x="49" y="39"/>
                    </a:lnTo>
                    <a:lnTo>
                      <a:pt x="49" y="25"/>
                    </a:lnTo>
                    <a:lnTo>
                      <a:pt x="49" y="11"/>
                    </a:lnTo>
                    <a:lnTo>
                      <a:pt x="38" y="0"/>
                    </a:lnTo>
                    <a:lnTo>
                      <a:pt x="24" y="0"/>
                    </a:lnTo>
                    <a:lnTo>
                      <a:pt x="11" y="0"/>
                    </a:lnTo>
                    <a:lnTo>
                      <a:pt x="0" y="11"/>
                    </a:lnTo>
                    <a:lnTo>
                      <a:pt x="0" y="25"/>
                    </a:lnTo>
                    <a:lnTo>
                      <a:pt x="0" y="39"/>
                    </a:lnTo>
                    <a:lnTo>
                      <a:pt x="11" y="50"/>
                    </a:lnTo>
                    <a:lnTo>
                      <a:pt x="24"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2" name="Group 51"/>
            <p:cNvGrpSpPr>
              <a:grpSpLocks/>
            </p:cNvGrpSpPr>
            <p:nvPr/>
          </p:nvGrpSpPr>
          <p:grpSpPr bwMode="auto">
            <a:xfrm>
              <a:off x="7968" y="-174"/>
              <a:ext cx="88" cy="88"/>
              <a:chOff x="7968" y="-174"/>
              <a:chExt cx="88" cy="88"/>
            </a:xfrm>
          </p:grpSpPr>
          <p:sp>
            <p:nvSpPr>
              <p:cNvPr id="77" name="Freeform 52"/>
              <p:cNvSpPr>
                <a:spLocks/>
              </p:cNvSpPr>
              <p:nvPr/>
            </p:nvSpPr>
            <p:spPr bwMode="auto">
              <a:xfrm>
                <a:off x="7968" y="-174"/>
                <a:ext cx="88" cy="88"/>
              </a:xfrm>
              <a:custGeom>
                <a:avLst/>
                <a:gdLst>
                  <a:gd name="T0" fmla="+- 0 8012 7968"/>
                  <a:gd name="T1" fmla="*/ T0 w 88"/>
                  <a:gd name="T2" fmla="+- 0 -174 -174"/>
                  <a:gd name="T3" fmla="*/ -174 h 88"/>
                  <a:gd name="T4" fmla="+- 0 7991 7968"/>
                  <a:gd name="T5" fmla="*/ T4 w 88"/>
                  <a:gd name="T6" fmla="+- 0 -169 -174"/>
                  <a:gd name="T7" fmla="*/ -169 h 88"/>
                  <a:gd name="T8" fmla="+- 0 7975 7968"/>
                  <a:gd name="T9" fmla="*/ T8 w 88"/>
                  <a:gd name="T10" fmla="+- 0 -154 -174"/>
                  <a:gd name="T11" fmla="*/ -154 h 88"/>
                  <a:gd name="T12" fmla="+- 0 7968 7968"/>
                  <a:gd name="T13" fmla="*/ T12 w 88"/>
                  <a:gd name="T14" fmla="+- 0 -133 -174"/>
                  <a:gd name="T15" fmla="*/ -133 h 88"/>
                  <a:gd name="T16" fmla="+- 0 7973 7968"/>
                  <a:gd name="T17" fmla="*/ T16 w 88"/>
                  <a:gd name="T18" fmla="+- 0 -110 -174"/>
                  <a:gd name="T19" fmla="*/ -110 h 88"/>
                  <a:gd name="T20" fmla="+- 0 7987 7968"/>
                  <a:gd name="T21" fmla="*/ T20 w 88"/>
                  <a:gd name="T22" fmla="+- 0 -94 -174"/>
                  <a:gd name="T23" fmla="*/ -94 h 88"/>
                  <a:gd name="T24" fmla="+- 0 8007 7968"/>
                  <a:gd name="T25" fmla="*/ T24 w 88"/>
                  <a:gd name="T26" fmla="+- 0 -86 -174"/>
                  <a:gd name="T27" fmla="*/ -86 h 88"/>
                  <a:gd name="T28" fmla="+- 0 8031 7968"/>
                  <a:gd name="T29" fmla="*/ T28 w 88"/>
                  <a:gd name="T30" fmla="+- 0 -91 -174"/>
                  <a:gd name="T31" fmla="*/ -91 h 88"/>
                  <a:gd name="T32" fmla="+- 0 8048 7968"/>
                  <a:gd name="T33" fmla="*/ T32 w 88"/>
                  <a:gd name="T34" fmla="+- 0 -104 -174"/>
                  <a:gd name="T35" fmla="*/ -104 h 88"/>
                  <a:gd name="T36" fmla="+- 0 8056 7968"/>
                  <a:gd name="T37" fmla="*/ T36 w 88"/>
                  <a:gd name="T38" fmla="+- 0 -123 -174"/>
                  <a:gd name="T39" fmla="*/ -123 h 88"/>
                  <a:gd name="T40" fmla="+- 0 8052 7968"/>
                  <a:gd name="T41" fmla="*/ T40 w 88"/>
                  <a:gd name="T42" fmla="+- 0 -147 -174"/>
                  <a:gd name="T43" fmla="*/ -147 h 88"/>
                  <a:gd name="T44" fmla="+- 0 8039 7968"/>
                  <a:gd name="T45" fmla="*/ T44 w 88"/>
                  <a:gd name="T46" fmla="+- 0 -165 -174"/>
                  <a:gd name="T47" fmla="*/ -165 h 88"/>
                  <a:gd name="T48" fmla="+- 0 8021 7968"/>
                  <a:gd name="T49" fmla="*/ T48 w 88"/>
                  <a:gd name="T50" fmla="+- 0 -173 -174"/>
                  <a:gd name="T51" fmla="*/ -173 h 88"/>
                  <a:gd name="T52" fmla="+- 0 8012 7968"/>
                  <a:gd name="T53" fmla="*/ T52 w 88"/>
                  <a:gd name="T54" fmla="+- 0 -174 -174"/>
                  <a:gd name="T55" fmla="*/ -17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4" y="27"/>
                    </a:lnTo>
                    <a:lnTo>
                      <a:pt x="71" y="9"/>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73" name="Group 49"/>
            <p:cNvGrpSpPr>
              <a:grpSpLocks/>
            </p:cNvGrpSpPr>
            <p:nvPr/>
          </p:nvGrpSpPr>
          <p:grpSpPr bwMode="auto">
            <a:xfrm>
              <a:off x="7988" y="-155"/>
              <a:ext cx="50" cy="50"/>
              <a:chOff x="7988" y="-155"/>
              <a:chExt cx="50" cy="50"/>
            </a:xfrm>
          </p:grpSpPr>
          <p:sp>
            <p:nvSpPr>
              <p:cNvPr id="76" name="Freeform 50"/>
              <p:cNvSpPr>
                <a:spLocks/>
              </p:cNvSpPr>
              <p:nvPr/>
            </p:nvSpPr>
            <p:spPr bwMode="auto">
              <a:xfrm>
                <a:off x="7988" y="-155"/>
                <a:ext cx="50" cy="50"/>
              </a:xfrm>
              <a:custGeom>
                <a:avLst/>
                <a:gdLst>
                  <a:gd name="T0" fmla="+- 0 8026 7988"/>
                  <a:gd name="T1" fmla="*/ T0 w 50"/>
                  <a:gd name="T2" fmla="+- 0 -155 -155"/>
                  <a:gd name="T3" fmla="*/ -155 h 50"/>
                  <a:gd name="T4" fmla="+- 0 7999 7988"/>
                  <a:gd name="T5" fmla="*/ T4 w 50"/>
                  <a:gd name="T6" fmla="+- 0 -155 -155"/>
                  <a:gd name="T7" fmla="*/ -155 h 50"/>
                  <a:gd name="T8" fmla="+- 0 7988 7988"/>
                  <a:gd name="T9" fmla="*/ T8 w 50"/>
                  <a:gd name="T10" fmla="+- 0 -144 -155"/>
                  <a:gd name="T11" fmla="*/ -144 h 50"/>
                  <a:gd name="T12" fmla="+- 0 7988 7988"/>
                  <a:gd name="T13" fmla="*/ T12 w 50"/>
                  <a:gd name="T14" fmla="+- 0 -116 -155"/>
                  <a:gd name="T15" fmla="*/ -116 h 50"/>
                  <a:gd name="T16" fmla="+- 0 7999 7988"/>
                  <a:gd name="T17" fmla="*/ T16 w 50"/>
                  <a:gd name="T18" fmla="+- 0 -105 -155"/>
                  <a:gd name="T19" fmla="*/ -105 h 50"/>
                  <a:gd name="T20" fmla="+- 0 8026 7988"/>
                  <a:gd name="T21" fmla="*/ T20 w 50"/>
                  <a:gd name="T22" fmla="+- 0 -105 -155"/>
                  <a:gd name="T23" fmla="*/ -105 h 50"/>
                  <a:gd name="T24" fmla="+- 0 8037 7988"/>
                  <a:gd name="T25" fmla="*/ T24 w 50"/>
                  <a:gd name="T26" fmla="+- 0 -116 -155"/>
                  <a:gd name="T27" fmla="*/ -116 h 50"/>
                  <a:gd name="T28" fmla="+- 0 8037 7988"/>
                  <a:gd name="T29" fmla="*/ T28 w 50"/>
                  <a:gd name="T30" fmla="+- 0 -144 -155"/>
                  <a:gd name="T31" fmla="*/ -144 h 50"/>
                  <a:gd name="T32" fmla="+- 0 8026 7988"/>
                  <a:gd name="T33" fmla="*/ T32 w 50"/>
                  <a:gd name="T34" fmla="+- 0 -155 -155"/>
                  <a:gd name="T35" fmla="*/ -15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8" y="0"/>
                    </a:moveTo>
                    <a:lnTo>
                      <a:pt x="11" y="0"/>
                    </a:lnTo>
                    <a:lnTo>
                      <a:pt x="0" y="11"/>
                    </a:lnTo>
                    <a:lnTo>
                      <a:pt x="0" y="39"/>
                    </a:lnTo>
                    <a:lnTo>
                      <a:pt x="11" y="50"/>
                    </a:lnTo>
                    <a:lnTo>
                      <a:pt x="38" y="50"/>
                    </a:lnTo>
                    <a:lnTo>
                      <a:pt x="49" y="39"/>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74" name="Group 47"/>
            <p:cNvGrpSpPr>
              <a:grpSpLocks/>
            </p:cNvGrpSpPr>
            <p:nvPr/>
          </p:nvGrpSpPr>
          <p:grpSpPr bwMode="auto">
            <a:xfrm>
              <a:off x="7988" y="-155"/>
              <a:ext cx="50" cy="50"/>
              <a:chOff x="7988" y="-155"/>
              <a:chExt cx="50" cy="50"/>
            </a:xfrm>
          </p:grpSpPr>
          <p:sp>
            <p:nvSpPr>
              <p:cNvPr id="75" name="Freeform 48"/>
              <p:cNvSpPr>
                <a:spLocks/>
              </p:cNvSpPr>
              <p:nvPr/>
            </p:nvSpPr>
            <p:spPr bwMode="auto">
              <a:xfrm>
                <a:off x="7988" y="-155"/>
                <a:ext cx="50" cy="50"/>
              </a:xfrm>
              <a:custGeom>
                <a:avLst/>
                <a:gdLst>
                  <a:gd name="T0" fmla="+- 0 8012 7988"/>
                  <a:gd name="T1" fmla="*/ T0 w 50"/>
                  <a:gd name="T2" fmla="+- 0 -105 -155"/>
                  <a:gd name="T3" fmla="*/ -105 h 50"/>
                  <a:gd name="T4" fmla="+- 0 8026 7988"/>
                  <a:gd name="T5" fmla="*/ T4 w 50"/>
                  <a:gd name="T6" fmla="+- 0 -105 -155"/>
                  <a:gd name="T7" fmla="*/ -105 h 50"/>
                  <a:gd name="T8" fmla="+- 0 8037 7988"/>
                  <a:gd name="T9" fmla="*/ T8 w 50"/>
                  <a:gd name="T10" fmla="+- 0 -116 -155"/>
                  <a:gd name="T11" fmla="*/ -116 h 50"/>
                  <a:gd name="T12" fmla="+- 0 8037 7988"/>
                  <a:gd name="T13" fmla="*/ T12 w 50"/>
                  <a:gd name="T14" fmla="+- 0 -130 -155"/>
                  <a:gd name="T15" fmla="*/ -130 h 50"/>
                  <a:gd name="T16" fmla="+- 0 8037 7988"/>
                  <a:gd name="T17" fmla="*/ T16 w 50"/>
                  <a:gd name="T18" fmla="+- 0 -144 -155"/>
                  <a:gd name="T19" fmla="*/ -144 h 50"/>
                  <a:gd name="T20" fmla="+- 0 8026 7988"/>
                  <a:gd name="T21" fmla="*/ T20 w 50"/>
                  <a:gd name="T22" fmla="+- 0 -155 -155"/>
                  <a:gd name="T23" fmla="*/ -155 h 50"/>
                  <a:gd name="T24" fmla="+- 0 8012 7988"/>
                  <a:gd name="T25" fmla="*/ T24 w 50"/>
                  <a:gd name="T26" fmla="+- 0 -155 -155"/>
                  <a:gd name="T27" fmla="*/ -155 h 50"/>
                  <a:gd name="T28" fmla="+- 0 7999 7988"/>
                  <a:gd name="T29" fmla="*/ T28 w 50"/>
                  <a:gd name="T30" fmla="+- 0 -155 -155"/>
                  <a:gd name="T31" fmla="*/ -155 h 50"/>
                  <a:gd name="T32" fmla="+- 0 7988 7988"/>
                  <a:gd name="T33" fmla="*/ T32 w 50"/>
                  <a:gd name="T34" fmla="+- 0 -144 -155"/>
                  <a:gd name="T35" fmla="*/ -144 h 50"/>
                  <a:gd name="T36" fmla="+- 0 7988 7988"/>
                  <a:gd name="T37" fmla="*/ T36 w 50"/>
                  <a:gd name="T38" fmla="+- 0 -130 -155"/>
                  <a:gd name="T39" fmla="*/ -130 h 50"/>
                  <a:gd name="T40" fmla="+- 0 7988 7988"/>
                  <a:gd name="T41" fmla="*/ T40 w 50"/>
                  <a:gd name="T42" fmla="+- 0 -116 -155"/>
                  <a:gd name="T43" fmla="*/ -116 h 50"/>
                  <a:gd name="T44" fmla="+- 0 7999 7988"/>
                  <a:gd name="T45" fmla="*/ T44 w 50"/>
                  <a:gd name="T46" fmla="+- 0 -105 -155"/>
                  <a:gd name="T47" fmla="*/ -105 h 50"/>
                  <a:gd name="T48" fmla="+- 0 8012 7988"/>
                  <a:gd name="T49" fmla="*/ T48 w 50"/>
                  <a:gd name="T50" fmla="+- 0 -105 -155"/>
                  <a:gd name="T51" fmla="*/ -10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4" y="50"/>
                    </a:moveTo>
                    <a:lnTo>
                      <a:pt x="38" y="50"/>
                    </a:lnTo>
                    <a:lnTo>
                      <a:pt x="49" y="39"/>
                    </a:lnTo>
                    <a:lnTo>
                      <a:pt x="49" y="25"/>
                    </a:lnTo>
                    <a:lnTo>
                      <a:pt x="49" y="11"/>
                    </a:lnTo>
                    <a:lnTo>
                      <a:pt x="38" y="0"/>
                    </a:lnTo>
                    <a:lnTo>
                      <a:pt x="24" y="0"/>
                    </a:lnTo>
                    <a:lnTo>
                      <a:pt x="11" y="0"/>
                    </a:lnTo>
                    <a:lnTo>
                      <a:pt x="0" y="11"/>
                    </a:lnTo>
                    <a:lnTo>
                      <a:pt x="0" y="25"/>
                    </a:lnTo>
                    <a:lnTo>
                      <a:pt x="0" y="39"/>
                    </a:lnTo>
                    <a:lnTo>
                      <a:pt x="11" y="50"/>
                    </a:lnTo>
                    <a:lnTo>
                      <a:pt x="24"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97" name="TextBox 96"/>
          <p:cNvSpPr txBox="1"/>
          <p:nvPr/>
        </p:nvSpPr>
        <p:spPr>
          <a:xfrm>
            <a:off x="1928247" y="4008186"/>
            <a:ext cx="1530388" cy="738664"/>
          </a:xfrm>
          <a:prstGeom prst="rect">
            <a:avLst/>
          </a:prstGeom>
          <a:noFill/>
        </p:spPr>
        <p:txBody>
          <a:bodyPr wrap="square" rtlCol="0">
            <a:spAutoFit/>
          </a:bodyPr>
          <a:lstStyle/>
          <a:p>
            <a:pPr algn="ctr"/>
            <a:r>
              <a:rPr lang="ru-RU" sz="1400" b="1" dirty="0" smtClean="0">
                <a:latin typeface="Times New Roman" panose="02020603050405020304" pitchFamily="18" charset="0"/>
                <a:cs typeface="Times New Roman" panose="02020603050405020304" pitchFamily="18" charset="0"/>
              </a:rPr>
              <a:t>Сравнительное преимущество США</a:t>
            </a:r>
            <a:endParaRPr lang="ru-RU" sz="1400" b="1" dirty="0">
              <a:latin typeface="Times New Roman" panose="02020603050405020304" pitchFamily="18" charset="0"/>
              <a:cs typeface="Times New Roman" panose="02020603050405020304" pitchFamily="18" charset="0"/>
            </a:endParaRPr>
          </a:p>
        </p:txBody>
      </p:sp>
      <p:sp>
        <p:nvSpPr>
          <p:cNvPr id="98" name="TextBox 97"/>
          <p:cNvSpPr txBox="1"/>
          <p:nvPr/>
        </p:nvSpPr>
        <p:spPr>
          <a:xfrm>
            <a:off x="10499278" y="3942154"/>
            <a:ext cx="1530388" cy="738664"/>
          </a:xfrm>
          <a:prstGeom prst="rect">
            <a:avLst/>
          </a:prstGeom>
          <a:noFill/>
        </p:spPr>
        <p:txBody>
          <a:bodyPr wrap="square" rtlCol="0">
            <a:spAutoFit/>
          </a:bodyPr>
          <a:lstStyle/>
          <a:p>
            <a:pPr algn="ctr"/>
            <a:r>
              <a:rPr lang="ru-RU" sz="1400" b="1" dirty="0" smtClean="0">
                <a:latin typeface="Times New Roman" panose="02020603050405020304" pitchFamily="18" charset="0"/>
                <a:cs typeface="Times New Roman" panose="02020603050405020304" pitchFamily="18" charset="0"/>
              </a:rPr>
              <a:t>Сравнительное преимущество Европы</a:t>
            </a:r>
            <a:endParaRPr lang="ru-RU" sz="1400" b="1" dirty="0">
              <a:latin typeface="Times New Roman" panose="02020603050405020304" pitchFamily="18" charset="0"/>
              <a:cs typeface="Times New Roman" panose="02020603050405020304" pitchFamily="18" charset="0"/>
            </a:endParaRPr>
          </a:p>
        </p:txBody>
      </p:sp>
      <p:sp>
        <p:nvSpPr>
          <p:cNvPr id="99" name="TextBox 98"/>
          <p:cNvSpPr txBox="1"/>
          <p:nvPr/>
        </p:nvSpPr>
        <p:spPr>
          <a:xfrm>
            <a:off x="3419954" y="3957984"/>
            <a:ext cx="1530388" cy="307777"/>
          </a:xfrm>
          <a:prstGeom prst="rect">
            <a:avLst/>
          </a:prstGeom>
          <a:noFill/>
        </p:spPr>
        <p:txBody>
          <a:bodyPr wrap="square" rtlCol="0">
            <a:spAutoFit/>
          </a:bodyPr>
          <a:lstStyle/>
          <a:p>
            <a:pPr algn="ctr"/>
            <a:r>
              <a:rPr lang="ru-RU" sz="1400" b="1" dirty="0" smtClean="0">
                <a:latin typeface="Times New Roman" panose="02020603050405020304" pitchFamily="18" charset="0"/>
                <a:cs typeface="Times New Roman" panose="02020603050405020304" pitchFamily="18" charset="0"/>
              </a:rPr>
              <a:t>Самолеты</a:t>
            </a:r>
            <a:endParaRPr lang="ru-RU" sz="1400" b="1" dirty="0">
              <a:latin typeface="Times New Roman" panose="02020603050405020304" pitchFamily="18" charset="0"/>
              <a:cs typeface="Times New Roman" panose="02020603050405020304" pitchFamily="18" charset="0"/>
            </a:endParaRPr>
          </a:p>
        </p:txBody>
      </p:sp>
      <p:sp>
        <p:nvSpPr>
          <p:cNvPr id="100" name="TextBox 99"/>
          <p:cNvSpPr txBox="1"/>
          <p:nvPr/>
        </p:nvSpPr>
        <p:spPr>
          <a:xfrm>
            <a:off x="4700929" y="3952359"/>
            <a:ext cx="1530388" cy="307777"/>
          </a:xfrm>
          <a:prstGeom prst="rect">
            <a:avLst/>
          </a:prstGeom>
          <a:noFill/>
        </p:spPr>
        <p:txBody>
          <a:bodyPr wrap="square" rtlCol="0">
            <a:spAutoFit/>
          </a:bodyPr>
          <a:lstStyle/>
          <a:p>
            <a:pPr algn="ctr"/>
            <a:r>
              <a:rPr lang="ru-RU" sz="1400" b="1" dirty="0" smtClean="0">
                <a:latin typeface="Times New Roman" panose="02020603050405020304" pitchFamily="18" charset="0"/>
                <a:cs typeface="Times New Roman" panose="02020603050405020304" pitchFamily="18" charset="0"/>
              </a:rPr>
              <a:t>Компьютеры</a:t>
            </a:r>
            <a:endParaRPr lang="ru-RU" sz="1400" b="1" dirty="0">
              <a:latin typeface="Times New Roman" panose="02020603050405020304" pitchFamily="18" charset="0"/>
              <a:cs typeface="Times New Roman" panose="02020603050405020304" pitchFamily="18" charset="0"/>
            </a:endParaRPr>
          </a:p>
        </p:txBody>
      </p:sp>
      <p:sp>
        <p:nvSpPr>
          <p:cNvPr id="101" name="TextBox 100"/>
          <p:cNvSpPr txBox="1"/>
          <p:nvPr/>
        </p:nvSpPr>
        <p:spPr>
          <a:xfrm>
            <a:off x="5815574" y="3943657"/>
            <a:ext cx="1530388" cy="307777"/>
          </a:xfrm>
          <a:prstGeom prst="rect">
            <a:avLst/>
          </a:prstGeom>
          <a:noFill/>
        </p:spPr>
        <p:txBody>
          <a:bodyPr wrap="square" rtlCol="0">
            <a:spAutoFit/>
          </a:bodyPr>
          <a:lstStyle/>
          <a:p>
            <a:pPr algn="ctr"/>
            <a:r>
              <a:rPr lang="ru-RU" sz="1400" b="1" dirty="0" smtClean="0">
                <a:latin typeface="Times New Roman" panose="02020603050405020304" pitchFamily="18" charset="0"/>
                <a:cs typeface="Times New Roman" panose="02020603050405020304" pitchFamily="18" charset="0"/>
              </a:rPr>
              <a:t>Пшеница</a:t>
            </a:r>
            <a:endParaRPr lang="ru-RU" sz="1400" b="1" dirty="0">
              <a:latin typeface="Times New Roman" panose="02020603050405020304" pitchFamily="18" charset="0"/>
              <a:cs typeface="Times New Roman" panose="02020603050405020304" pitchFamily="18" charset="0"/>
            </a:endParaRPr>
          </a:p>
        </p:txBody>
      </p:sp>
      <p:sp>
        <p:nvSpPr>
          <p:cNvPr id="102" name="TextBox 101"/>
          <p:cNvSpPr txBox="1"/>
          <p:nvPr/>
        </p:nvSpPr>
        <p:spPr>
          <a:xfrm>
            <a:off x="6997153" y="3943656"/>
            <a:ext cx="1530388" cy="307777"/>
          </a:xfrm>
          <a:prstGeom prst="rect">
            <a:avLst/>
          </a:prstGeom>
          <a:noFill/>
        </p:spPr>
        <p:txBody>
          <a:bodyPr wrap="square" rtlCol="0">
            <a:spAutoFit/>
          </a:bodyPr>
          <a:lstStyle/>
          <a:p>
            <a:pPr algn="ctr"/>
            <a:r>
              <a:rPr lang="ru-RU" sz="1400" b="1" dirty="0" smtClean="0">
                <a:latin typeface="Times New Roman" panose="02020603050405020304" pitchFamily="18" charset="0"/>
                <a:cs typeface="Times New Roman" panose="02020603050405020304" pitchFamily="18" charset="0"/>
              </a:rPr>
              <a:t>Автомобили</a:t>
            </a:r>
            <a:endParaRPr lang="ru-RU" sz="1400" b="1" dirty="0">
              <a:latin typeface="Times New Roman" panose="02020603050405020304" pitchFamily="18" charset="0"/>
              <a:cs typeface="Times New Roman" panose="02020603050405020304" pitchFamily="18" charset="0"/>
            </a:endParaRPr>
          </a:p>
        </p:txBody>
      </p:sp>
      <p:sp>
        <p:nvSpPr>
          <p:cNvPr id="104" name="TextBox 103"/>
          <p:cNvSpPr txBox="1"/>
          <p:nvPr/>
        </p:nvSpPr>
        <p:spPr>
          <a:xfrm>
            <a:off x="8047490" y="3967961"/>
            <a:ext cx="1530388" cy="307777"/>
          </a:xfrm>
          <a:prstGeom prst="rect">
            <a:avLst/>
          </a:prstGeom>
          <a:noFill/>
        </p:spPr>
        <p:txBody>
          <a:bodyPr wrap="square" rtlCol="0">
            <a:spAutoFit/>
          </a:bodyPr>
          <a:lstStyle/>
          <a:p>
            <a:pPr algn="ctr"/>
            <a:r>
              <a:rPr lang="ru-RU" sz="1400" b="1" dirty="0" smtClean="0">
                <a:latin typeface="Times New Roman" panose="02020603050405020304" pitchFamily="18" charset="0"/>
                <a:cs typeface="Times New Roman" panose="02020603050405020304" pitchFamily="18" charset="0"/>
              </a:rPr>
              <a:t>Вино</a:t>
            </a:r>
            <a:endParaRPr lang="ru-RU" sz="1400" b="1" dirty="0">
              <a:latin typeface="Times New Roman" panose="02020603050405020304" pitchFamily="18" charset="0"/>
              <a:cs typeface="Times New Roman" panose="02020603050405020304" pitchFamily="18" charset="0"/>
            </a:endParaRPr>
          </a:p>
        </p:txBody>
      </p:sp>
      <p:sp>
        <p:nvSpPr>
          <p:cNvPr id="105" name="TextBox 104"/>
          <p:cNvSpPr txBox="1"/>
          <p:nvPr/>
        </p:nvSpPr>
        <p:spPr>
          <a:xfrm>
            <a:off x="8957294" y="3930075"/>
            <a:ext cx="1530388" cy="307777"/>
          </a:xfrm>
          <a:prstGeom prst="rect">
            <a:avLst/>
          </a:prstGeom>
          <a:noFill/>
        </p:spPr>
        <p:txBody>
          <a:bodyPr wrap="square" rtlCol="0">
            <a:spAutoFit/>
          </a:bodyPr>
          <a:lstStyle/>
          <a:p>
            <a:pPr algn="ctr"/>
            <a:r>
              <a:rPr lang="ru-RU" sz="1400" b="1" dirty="0" smtClean="0">
                <a:latin typeface="Times New Roman" panose="02020603050405020304" pitchFamily="18" charset="0"/>
                <a:cs typeface="Times New Roman" panose="02020603050405020304" pitchFamily="18" charset="0"/>
              </a:rPr>
              <a:t>Обувь</a:t>
            </a:r>
            <a:endParaRPr lang="ru-RU" sz="1400" b="1" dirty="0">
              <a:latin typeface="Times New Roman" panose="02020603050405020304" pitchFamily="18" charset="0"/>
              <a:cs typeface="Times New Roman" panose="02020603050405020304" pitchFamily="18" charset="0"/>
            </a:endParaRPr>
          </a:p>
        </p:txBody>
      </p:sp>
      <p:pic>
        <p:nvPicPr>
          <p:cNvPr id="14430" name="Picture 94" descr="http://www.gazetairkutsk.ru/wp-content/uploads/2011/05/1277054562_sukhoi_superjet_100_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945" t="7404" r="8160" b="8751"/>
          <a:stretch/>
        </p:blipFill>
        <p:spPr bwMode="auto">
          <a:xfrm>
            <a:off x="3264645" y="4506386"/>
            <a:ext cx="1132675" cy="961634"/>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pic>
        <p:nvPicPr>
          <p:cNvPr id="14434" name="Picture 98" descr="http://penza.doski.ru/i/27/50/27502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48" t="2992" r="4328" b="572"/>
          <a:stretch/>
        </p:blipFill>
        <p:spPr bwMode="auto">
          <a:xfrm>
            <a:off x="4574776" y="4512776"/>
            <a:ext cx="1125160" cy="955244"/>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pic>
        <p:nvPicPr>
          <p:cNvPr id="14438" name="Picture 102" descr="http://media.otkrovenia.com/works/tn650/zlaten_klas_by_damata_v_zeleno_120168.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9895" b="7426"/>
          <a:stretch/>
        </p:blipFill>
        <p:spPr bwMode="auto">
          <a:xfrm>
            <a:off x="5937252" y="4490886"/>
            <a:ext cx="1114645" cy="977133"/>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pic>
        <p:nvPicPr>
          <p:cNvPr id="14440" name="Picture 104" descr="http://im4-tub-ru.yandex.net/i?id=113632485-33-72&amp;n=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2190" y="4490887"/>
            <a:ext cx="1181477" cy="977133"/>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pic>
        <p:nvPicPr>
          <p:cNvPr id="14444" name="Picture 108" descr="http://sphotos-c.ak.fbcdn.net/hphotos-ak-ash4/p480x480/420926_159341954208888_1991645252_n.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7704" t="6944" r="16003"/>
          <a:stretch/>
        </p:blipFill>
        <p:spPr bwMode="auto">
          <a:xfrm>
            <a:off x="8545068" y="4483256"/>
            <a:ext cx="1060323" cy="984764"/>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pic>
        <p:nvPicPr>
          <p:cNvPr id="14448" name="Picture 112" descr="http://www.specovochka.ru/components/com_virtuemart/shop_image/product/b56cc0f1bee392bb9e0ae9e1e025e07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41020" y="4487855"/>
            <a:ext cx="983244" cy="983245"/>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579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18197" y="998113"/>
            <a:ext cx="9517487" cy="5859887"/>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Таким образом, можно точно сказать, что с открытием торговли Америка будет производить на экспорт самолеты, а Европа — обувь и вино.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Однако </a:t>
            </a:r>
            <a:r>
              <a:rPr lang="ru-RU" dirty="0">
                <a:solidFill>
                  <a:schemeClr val="tx1"/>
                </a:solidFill>
                <a:latin typeface="Times New Roman" panose="02020603050405020304" pitchFamily="18" charset="0"/>
                <a:cs typeface="Times New Roman" panose="02020603050405020304" pitchFamily="18" charset="0"/>
              </a:rPr>
              <a:t>где же будет проходить разграничительная линия специализации</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Между пшеницей и автомобилями? Или, может быть, между вином и обувью? Или же она будет проходить не между двумя товарами, а поделит выпуск одного из товаров на две части (в случае, когда, например, автомобили будут производиться в двух регионах)?</a:t>
            </a:r>
          </a:p>
          <a:p>
            <a:pPr algn="just"/>
            <a:r>
              <a:rPr lang="ru-RU" dirty="0">
                <a:solidFill>
                  <a:schemeClr val="tx1"/>
                </a:solidFill>
                <a:latin typeface="Times New Roman" panose="02020603050405020304" pitchFamily="18" charset="0"/>
                <a:cs typeface="Times New Roman" panose="02020603050405020304" pitchFamily="18" charset="0"/>
              </a:rPr>
              <a:t>Вы особенно не удивитесь, обнаружив, что ответ зависит от </a:t>
            </a:r>
            <a:r>
              <a:rPr lang="ru-RU" b="1" dirty="0">
                <a:solidFill>
                  <a:schemeClr val="tx2"/>
                </a:solidFill>
                <a:latin typeface="Times New Roman" panose="02020603050405020304" pitchFamily="18" charset="0"/>
                <a:cs typeface="Times New Roman" panose="02020603050405020304" pitchFamily="18" charset="0"/>
              </a:rPr>
              <a:t>спроса и предложения различных товаров</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Товары </a:t>
            </a:r>
            <a:r>
              <a:rPr lang="ru-RU" dirty="0">
                <a:solidFill>
                  <a:schemeClr val="tx1"/>
                </a:solidFill>
                <a:latin typeface="Times New Roman" panose="02020603050405020304" pitchFamily="18" charset="0"/>
                <a:cs typeface="Times New Roman" panose="02020603050405020304" pitchFamily="18" charset="0"/>
              </a:rPr>
              <a:t>можно представлять себе как бусины, нанизанные на нитку в соответствии с их сравнительным преимуществом. Разделительная линия между американским и европейским производством будет определяться </a:t>
            </a:r>
            <a:r>
              <a:rPr lang="ru-RU" b="1" dirty="0">
                <a:solidFill>
                  <a:schemeClr val="tx2"/>
                </a:solidFill>
                <a:latin typeface="Times New Roman" panose="02020603050405020304" pitchFamily="18" charset="0"/>
                <a:cs typeface="Times New Roman" panose="02020603050405020304" pitchFamily="18" charset="0"/>
              </a:rPr>
              <a:t>величиной спроса </a:t>
            </a:r>
            <a:r>
              <a:rPr lang="ru-RU" dirty="0">
                <a:solidFill>
                  <a:schemeClr val="tx1"/>
                </a:solidFill>
                <a:latin typeface="Times New Roman" panose="02020603050405020304" pitchFamily="18" charset="0"/>
                <a:cs typeface="Times New Roman" panose="02020603050405020304" pitchFamily="18" charset="0"/>
              </a:rPr>
              <a:t>на эту продукцию.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Повышенный </a:t>
            </a:r>
            <a:r>
              <a:rPr lang="ru-RU" b="1" dirty="0">
                <a:solidFill>
                  <a:schemeClr val="tx2"/>
                </a:solidFill>
                <a:latin typeface="Times New Roman" panose="02020603050405020304" pitchFamily="18" charset="0"/>
                <a:cs typeface="Times New Roman" panose="02020603050405020304" pitchFamily="18" charset="0"/>
              </a:rPr>
              <a:t>спрос </a:t>
            </a:r>
            <a:r>
              <a:rPr lang="ru-RU" dirty="0">
                <a:solidFill>
                  <a:schemeClr val="tx1"/>
                </a:solidFill>
                <a:latin typeface="Times New Roman" panose="02020603050405020304" pitchFamily="18" charset="0"/>
                <a:cs typeface="Times New Roman" panose="02020603050405020304" pitchFamily="18" charset="0"/>
              </a:rPr>
              <a:t>на самолеты и компьютеры, например, будет смещать цены в направлении американских товаров. Это </a:t>
            </a:r>
            <a:r>
              <a:rPr lang="ru-RU" b="1" dirty="0">
                <a:solidFill>
                  <a:schemeClr val="tx2"/>
                </a:solidFill>
                <a:latin typeface="Times New Roman" panose="02020603050405020304" pitchFamily="18" charset="0"/>
                <a:cs typeface="Times New Roman" panose="02020603050405020304" pitchFamily="18" charset="0"/>
              </a:rPr>
              <a:t>смещение</a:t>
            </a:r>
            <a:r>
              <a:rPr lang="ru-RU" dirty="0">
                <a:solidFill>
                  <a:schemeClr val="tx1"/>
                </a:solidFill>
                <a:latin typeface="Times New Roman" panose="02020603050405020304" pitchFamily="18" charset="0"/>
                <a:cs typeface="Times New Roman" panose="02020603050405020304" pitchFamily="18" charset="0"/>
              </a:rPr>
              <a:t> приведет к такой степени специализации Америки в областях ее сравнительных преимуществ, что ей может оказаться невыгодно заниматься производством в тех областях, где наблюдаются сравнительно неблагоприятные условия, например в производстве автомобилей.</a:t>
            </a:r>
          </a:p>
          <a:p>
            <a:endParaRPr lang="ru-RU" dirty="0"/>
          </a:p>
        </p:txBody>
      </p:sp>
    </p:spTree>
    <p:extLst>
      <p:ext uri="{BB962C8B-B14F-4D97-AF65-F5344CB8AC3E}">
        <p14:creationId xmlns:p14="http://schemas.microsoft.com/office/powerpoint/2010/main" val="657214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405129" y="1721475"/>
            <a:ext cx="5541136" cy="4846749"/>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Включение в анализ </a:t>
            </a:r>
            <a:r>
              <a:rPr lang="ru-RU" dirty="0">
                <a:solidFill>
                  <a:schemeClr val="tx1"/>
                </a:solidFill>
                <a:latin typeface="Times New Roman" panose="02020603050405020304" pitchFamily="18" charset="0"/>
                <a:cs typeface="Times New Roman" panose="02020603050405020304" pitchFamily="18" charset="0"/>
              </a:rPr>
              <a:t>многих стран не меняет основных </a:t>
            </a:r>
            <a:r>
              <a:rPr lang="ru-RU" dirty="0" smtClean="0">
                <a:solidFill>
                  <a:schemeClr val="tx1"/>
                </a:solidFill>
                <a:latin typeface="Times New Roman" panose="02020603050405020304" pitchFamily="18" charset="0"/>
                <a:cs typeface="Times New Roman" panose="02020603050405020304" pitchFamily="18" charset="0"/>
              </a:rPr>
              <a:t>принципов, поскольку </a:t>
            </a:r>
            <a:r>
              <a:rPr lang="ru-RU" dirty="0">
                <a:solidFill>
                  <a:schemeClr val="tx1"/>
                </a:solidFill>
                <a:latin typeface="Times New Roman" panose="02020603050405020304" pitchFamily="18" charset="0"/>
                <a:cs typeface="Times New Roman" panose="02020603050405020304" pitchFamily="18" charset="0"/>
              </a:rPr>
              <a:t>мы всегда можем примерить эту ситуацию к одной из стран-участниц, все остальные страны можно объединить в группу под названием "</a:t>
            </a:r>
            <a:r>
              <a:rPr lang="ru-RU" b="1" dirty="0">
                <a:solidFill>
                  <a:schemeClr val="tx2"/>
                </a:solidFill>
                <a:latin typeface="Times New Roman" panose="02020603050405020304" pitchFamily="18" charset="0"/>
                <a:cs typeface="Times New Roman" panose="02020603050405020304" pitchFamily="18" charset="0"/>
              </a:rPr>
              <a:t>остальной мир</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Преимущества</a:t>
            </a:r>
            <a:r>
              <a:rPr lang="ru-RU" dirty="0">
                <a:solidFill>
                  <a:schemeClr val="tx1"/>
                </a:solidFill>
                <a:latin typeface="Times New Roman" panose="02020603050405020304" pitchFamily="18" charset="0"/>
                <a:cs typeface="Times New Roman" panose="02020603050405020304" pitchFamily="18" charset="0"/>
              </a:rPr>
              <a:t>, обеспечиваемые торговлей, никак не обусловлены конкретной страной.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Разработанные </a:t>
            </a:r>
            <a:r>
              <a:rPr lang="ru-RU" dirty="0">
                <a:solidFill>
                  <a:schemeClr val="tx1"/>
                </a:solidFill>
                <a:latin typeface="Times New Roman" panose="02020603050405020304" pitchFamily="18" charset="0"/>
                <a:cs typeface="Times New Roman" panose="02020603050405020304" pitchFamily="18" charset="0"/>
              </a:rPr>
              <a:t>принципы действуют как между группами стран, так и между отдельными регионами в рамках одной страны</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В действительности эти принципы остаются справедливы как в случае торговли между нашими северными и южными штатами, так и между США и Канадой</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503473" y="638069"/>
            <a:ext cx="7743557" cy="921832"/>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Торговля между многими странами</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sp>
        <p:nvSpPr>
          <p:cNvPr id="5" name="Прямоугольник 4"/>
          <p:cNvSpPr/>
          <p:nvPr/>
        </p:nvSpPr>
        <p:spPr>
          <a:xfrm>
            <a:off x="1503472" y="1236735"/>
            <a:ext cx="9817057" cy="369332"/>
          </a:xfrm>
          <a:prstGeom prst="rect">
            <a:avLst/>
          </a:prstGeom>
        </p:spPr>
        <p:txBody>
          <a:bodyPr wrap="square">
            <a:spAutoFit/>
          </a:bodyPr>
          <a:lstStyle/>
          <a:p>
            <a:r>
              <a:rPr lang="ru-RU" b="1" i="0" u="none" strike="noStrike" baseline="0" dirty="0" smtClean="0">
                <a:solidFill>
                  <a:schemeClr val="tx2"/>
                </a:solidFill>
                <a:latin typeface="Times New Roman" panose="02020603050405020304" pitchFamily="18" charset="0"/>
              </a:rPr>
              <a:t>Как будет выглядеть ситуация в случае участия в международной торговле многих стран?</a:t>
            </a:r>
            <a:endParaRPr lang="ru-RU" b="1" dirty="0">
              <a:solidFill>
                <a:schemeClr val="tx2"/>
              </a:solidFill>
            </a:endParaRPr>
          </a:p>
        </p:txBody>
      </p:sp>
      <p:pic>
        <p:nvPicPr>
          <p:cNvPr id="22530" name="Picture 2" descr="http://www.autoblog.gr/wp-content/uploads/2013/07/Benefits-and-Risks-of-transatlantic-policy-flows-700x43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0933" y="2880462"/>
            <a:ext cx="3124316" cy="1949115"/>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257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77088" y="1541171"/>
            <a:ext cx="4378258" cy="4756597"/>
          </a:xfrm>
        </p:spPr>
        <p:txBody>
          <a:bodyPr>
            <a:normAutofit fontScale="92500" lnSpcReduction="20000"/>
          </a:bodyPr>
          <a:lstStyle/>
          <a:p>
            <a:pPr algn="just"/>
            <a:r>
              <a:rPr lang="ru-RU" dirty="0">
                <a:solidFill>
                  <a:schemeClr val="tx1"/>
                </a:solidFill>
                <a:latin typeface="Times New Roman" panose="02020603050405020304" pitchFamily="18" charset="0"/>
                <a:cs typeface="Times New Roman" panose="02020603050405020304" pitchFamily="18" charset="0"/>
              </a:rPr>
              <a:t>Если многие страны участвуют в международной торговле, им выгодно вступать в</a:t>
            </a:r>
            <a:r>
              <a:rPr lang="ru-RU" i="1" dirty="0">
                <a:solidFill>
                  <a:schemeClr val="tx1"/>
                </a:solidFill>
                <a:latin typeface="Times New Roman" panose="02020603050405020304" pitchFamily="18" charset="0"/>
                <a:cs typeface="Times New Roman" panose="02020603050405020304" pitchFamily="18" charset="0"/>
              </a:rPr>
              <a:t> </a:t>
            </a:r>
            <a:r>
              <a:rPr lang="ru-RU" b="1" dirty="0" smtClean="0">
                <a:solidFill>
                  <a:schemeClr val="tx2"/>
                </a:solidFill>
                <a:latin typeface="Times New Roman" panose="02020603050405020304" pitchFamily="18" charset="0"/>
                <a:cs typeface="Times New Roman" panose="02020603050405020304" pitchFamily="18" charset="0"/>
              </a:rPr>
              <a:t>трехсторонние или многосторонние торговые</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отношения.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Торговля </a:t>
            </a:r>
            <a:r>
              <a:rPr lang="ru-RU" dirty="0">
                <a:solidFill>
                  <a:schemeClr val="tx1"/>
                </a:solidFill>
                <a:latin typeface="Times New Roman" panose="02020603050405020304" pitchFamily="18" charset="0"/>
                <a:cs typeface="Times New Roman" panose="02020603050405020304" pitchFamily="18" charset="0"/>
              </a:rPr>
              <a:t>только между</a:t>
            </a:r>
            <a:r>
              <a:rPr lang="ru-RU" i="1" dirty="0">
                <a:solidFill>
                  <a:schemeClr val="tx1"/>
                </a:solidFill>
                <a:latin typeface="Times New Roman" panose="02020603050405020304" pitchFamily="18" charset="0"/>
                <a:cs typeface="Times New Roman" panose="02020603050405020304" pitchFamily="18" charset="0"/>
              </a:rPr>
              <a:t> двумя</a:t>
            </a:r>
            <a:r>
              <a:rPr lang="ru-RU" dirty="0">
                <a:solidFill>
                  <a:schemeClr val="tx1"/>
                </a:solidFill>
                <a:latin typeface="Times New Roman" panose="02020603050405020304" pitchFamily="18" charset="0"/>
                <a:cs typeface="Times New Roman" panose="02020603050405020304" pitchFamily="18" charset="0"/>
              </a:rPr>
              <a:t> странами, как правило, является </a:t>
            </a:r>
            <a:r>
              <a:rPr lang="ru-RU" b="1" dirty="0">
                <a:solidFill>
                  <a:schemeClr val="tx2"/>
                </a:solidFill>
                <a:latin typeface="Times New Roman" panose="02020603050405020304" pitchFamily="18" charset="0"/>
                <a:cs typeface="Times New Roman" panose="02020603050405020304" pitchFamily="18" charset="0"/>
              </a:rPr>
              <a:t>несбалансированной</a:t>
            </a:r>
            <a:r>
              <a:rPr lang="ru-RU" dirty="0">
                <a:solidFill>
                  <a:schemeClr val="tx1"/>
                </a:solidFill>
                <a:latin typeface="Times New Roman" panose="02020603050405020304" pitchFamily="18" charset="0"/>
                <a:cs typeface="Times New Roman" panose="02020603050405020304" pitchFamily="18" charset="0"/>
              </a:rPr>
              <a:t>.</a:t>
            </a:r>
          </a:p>
          <a:p>
            <a:pPr algn="just"/>
            <a:r>
              <a:rPr lang="ru-RU" dirty="0">
                <a:solidFill>
                  <a:schemeClr val="tx1"/>
                </a:solidFill>
                <a:latin typeface="Times New Roman" panose="02020603050405020304" pitchFamily="18" charset="0"/>
                <a:cs typeface="Times New Roman" panose="02020603050405020304" pitchFamily="18" charset="0"/>
              </a:rPr>
              <a:t>Рассмотрим простой пример трехсторонних торговых потоков, представленных на </a:t>
            </a:r>
            <a:r>
              <a:rPr lang="ru-RU" dirty="0" smtClean="0">
                <a:solidFill>
                  <a:schemeClr val="tx1"/>
                </a:solidFill>
                <a:latin typeface="Times New Roman" panose="02020603050405020304" pitchFamily="18" charset="0"/>
                <a:cs typeface="Times New Roman" panose="02020603050405020304" pitchFamily="18" charset="0"/>
              </a:rPr>
              <a:t>рисунке справа, </a:t>
            </a:r>
            <a:r>
              <a:rPr lang="ru-RU" dirty="0">
                <a:solidFill>
                  <a:schemeClr val="tx1"/>
                </a:solidFill>
                <a:latin typeface="Times New Roman" panose="02020603050405020304" pitchFamily="18" charset="0"/>
                <a:cs typeface="Times New Roman" panose="02020603050405020304" pitchFamily="18" charset="0"/>
              </a:rPr>
              <a:t>где стрелки соответствуют направлениям экспорта.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Америка </a:t>
            </a:r>
            <a:r>
              <a:rPr lang="ru-RU" dirty="0">
                <a:solidFill>
                  <a:schemeClr val="tx1"/>
                </a:solidFill>
                <a:latin typeface="Times New Roman" panose="02020603050405020304" pitchFamily="18" charset="0"/>
                <a:cs typeface="Times New Roman" panose="02020603050405020304" pitchFamily="18" charset="0"/>
              </a:rPr>
              <a:t>покупает бытовую электронику у Японии, Япония закупает нефть и сырье в развивающихся странах, а последние приобретают у Америки оборудование.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реальности схема торговли выглядит значительно сложнее, чем представленная нашим примером.</a:t>
            </a:r>
          </a:p>
          <a:p>
            <a:endParaRPr lang="ru-RU" dirty="0"/>
          </a:p>
        </p:txBody>
      </p:sp>
      <p:sp>
        <p:nvSpPr>
          <p:cNvPr id="5" name="Заголовок 1"/>
          <p:cNvSpPr txBox="1">
            <a:spLocks/>
          </p:cNvSpPr>
          <p:nvPr/>
        </p:nvSpPr>
        <p:spPr>
          <a:xfrm>
            <a:off x="1348927" y="522159"/>
            <a:ext cx="9881451" cy="92183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Трёхсторонняя и многосторонняя торговля</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grpSp>
        <p:nvGrpSpPr>
          <p:cNvPr id="4" name="Group 3"/>
          <p:cNvGrpSpPr>
            <a:grpSpLocks/>
          </p:cNvGrpSpPr>
          <p:nvPr/>
        </p:nvGrpSpPr>
        <p:grpSpPr bwMode="auto">
          <a:xfrm>
            <a:off x="6727534" y="1655963"/>
            <a:ext cx="5284162" cy="3070584"/>
            <a:chOff x="5833" y="10657"/>
            <a:chExt cx="4110" cy="1970"/>
          </a:xfrm>
        </p:grpSpPr>
        <p:grpSp>
          <p:nvGrpSpPr>
            <p:cNvPr id="6" name="Group 4"/>
            <p:cNvGrpSpPr>
              <a:grpSpLocks/>
            </p:cNvGrpSpPr>
            <p:nvPr/>
          </p:nvGrpSpPr>
          <p:grpSpPr bwMode="auto">
            <a:xfrm>
              <a:off x="8579" y="11308"/>
              <a:ext cx="752" cy="878"/>
              <a:chOff x="8579" y="11308"/>
              <a:chExt cx="752" cy="878"/>
            </a:xfrm>
          </p:grpSpPr>
          <p:sp>
            <p:nvSpPr>
              <p:cNvPr id="31" name="Freeform 5"/>
              <p:cNvSpPr>
                <a:spLocks/>
              </p:cNvSpPr>
              <p:nvPr/>
            </p:nvSpPr>
            <p:spPr bwMode="auto">
              <a:xfrm>
                <a:off x="8579" y="11308"/>
                <a:ext cx="752" cy="878"/>
              </a:xfrm>
              <a:custGeom>
                <a:avLst/>
                <a:gdLst>
                  <a:gd name="T0" fmla="+- 0 8579 8579"/>
                  <a:gd name="T1" fmla="*/ T0 w 752"/>
                  <a:gd name="T2" fmla="+- 0 12186 11308"/>
                  <a:gd name="T3" fmla="*/ 12186 h 878"/>
                  <a:gd name="T4" fmla="+- 0 9331 8579"/>
                  <a:gd name="T5" fmla="*/ T4 w 752"/>
                  <a:gd name="T6" fmla="+- 0 11308 11308"/>
                  <a:gd name="T7" fmla="*/ 11308 h 878"/>
                </a:gdLst>
                <a:ahLst/>
                <a:cxnLst>
                  <a:cxn ang="0">
                    <a:pos x="T1" y="T3"/>
                  </a:cxn>
                  <a:cxn ang="0">
                    <a:pos x="T5" y="T7"/>
                  </a:cxn>
                </a:cxnLst>
                <a:rect l="0" t="0" r="r" b="b"/>
                <a:pathLst>
                  <a:path w="752" h="878">
                    <a:moveTo>
                      <a:pt x="0" y="878"/>
                    </a:moveTo>
                    <a:lnTo>
                      <a:pt x="752" y="0"/>
                    </a:lnTo>
                  </a:path>
                </a:pathLst>
              </a:custGeom>
              <a:noFill/>
              <a:ln w="2540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6"/>
            <p:cNvGrpSpPr>
              <a:grpSpLocks/>
            </p:cNvGrpSpPr>
            <p:nvPr/>
          </p:nvGrpSpPr>
          <p:grpSpPr bwMode="auto">
            <a:xfrm>
              <a:off x="8506" y="12148"/>
              <a:ext cx="120" cy="127"/>
              <a:chOff x="8506" y="12148"/>
              <a:chExt cx="120" cy="127"/>
            </a:xfrm>
          </p:grpSpPr>
          <p:sp>
            <p:nvSpPr>
              <p:cNvPr id="30" name="Freeform 7"/>
              <p:cNvSpPr>
                <a:spLocks/>
              </p:cNvSpPr>
              <p:nvPr/>
            </p:nvSpPr>
            <p:spPr bwMode="auto">
              <a:xfrm>
                <a:off x="8506" y="12148"/>
                <a:ext cx="120" cy="127"/>
              </a:xfrm>
              <a:custGeom>
                <a:avLst/>
                <a:gdLst>
                  <a:gd name="T0" fmla="+- 0 8531 8506"/>
                  <a:gd name="T1" fmla="*/ T0 w 120"/>
                  <a:gd name="T2" fmla="+- 0 12148 12148"/>
                  <a:gd name="T3" fmla="*/ 12148 h 127"/>
                  <a:gd name="T4" fmla="+- 0 8506 8506"/>
                  <a:gd name="T5" fmla="*/ T4 w 120"/>
                  <a:gd name="T6" fmla="+- 0 12275 12148"/>
                  <a:gd name="T7" fmla="*/ 12275 h 127"/>
                  <a:gd name="T8" fmla="+- 0 8626 8506"/>
                  <a:gd name="T9" fmla="*/ T8 w 120"/>
                  <a:gd name="T10" fmla="+- 0 12226 12148"/>
                  <a:gd name="T11" fmla="*/ 12226 h 127"/>
                  <a:gd name="T12" fmla="+- 0 8531 8506"/>
                  <a:gd name="T13" fmla="*/ T12 w 120"/>
                  <a:gd name="T14" fmla="+- 0 12148 12148"/>
                  <a:gd name="T15" fmla="*/ 12148 h 127"/>
                </a:gdLst>
                <a:ahLst/>
                <a:cxnLst>
                  <a:cxn ang="0">
                    <a:pos x="T1" y="T3"/>
                  </a:cxn>
                  <a:cxn ang="0">
                    <a:pos x="T5" y="T7"/>
                  </a:cxn>
                  <a:cxn ang="0">
                    <a:pos x="T9" y="T11"/>
                  </a:cxn>
                  <a:cxn ang="0">
                    <a:pos x="T13" y="T15"/>
                  </a:cxn>
                </a:cxnLst>
                <a:rect l="0" t="0" r="r" b="b"/>
                <a:pathLst>
                  <a:path w="120" h="127">
                    <a:moveTo>
                      <a:pt x="25" y="0"/>
                    </a:moveTo>
                    <a:lnTo>
                      <a:pt x="0" y="127"/>
                    </a:lnTo>
                    <a:lnTo>
                      <a:pt x="120" y="78"/>
                    </a:lnTo>
                    <a:lnTo>
                      <a:pt x="25"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8"/>
            <p:cNvGrpSpPr>
              <a:grpSpLocks/>
            </p:cNvGrpSpPr>
            <p:nvPr/>
          </p:nvGrpSpPr>
          <p:grpSpPr bwMode="auto">
            <a:xfrm>
              <a:off x="8693" y="10677"/>
              <a:ext cx="1230" cy="670"/>
              <a:chOff x="8693" y="10677"/>
              <a:chExt cx="1230" cy="670"/>
            </a:xfrm>
          </p:grpSpPr>
          <p:sp>
            <p:nvSpPr>
              <p:cNvPr id="29" name="Freeform 9"/>
              <p:cNvSpPr>
                <a:spLocks/>
              </p:cNvSpPr>
              <p:nvPr/>
            </p:nvSpPr>
            <p:spPr bwMode="auto">
              <a:xfrm>
                <a:off x="8693" y="10677"/>
                <a:ext cx="1230" cy="670"/>
              </a:xfrm>
              <a:custGeom>
                <a:avLst/>
                <a:gdLst>
                  <a:gd name="T0" fmla="+- 0 8693 8693"/>
                  <a:gd name="T1" fmla="*/ T0 w 1230"/>
                  <a:gd name="T2" fmla="+- 0 11347 10677"/>
                  <a:gd name="T3" fmla="*/ 11347 h 670"/>
                  <a:gd name="T4" fmla="+- 0 9923 8693"/>
                  <a:gd name="T5" fmla="*/ T4 w 1230"/>
                  <a:gd name="T6" fmla="+- 0 11347 10677"/>
                  <a:gd name="T7" fmla="*/ 11347 h 670"/>
                  <a:gd name="T8" fmla="+- 0 9923 8693"/>
                  <a:gd name="T9" fmla="*/ T8 w 1230"/>
                  <a:gd name="T10" fmla="+- 0 10677 10677"/>
                  <a:gd name="T11" fmla="*/ 10677 h 670"/>
                  <a:gd name="T12" fmla="+- 0 8693 8693"/>
                  <a:gd name="T13" fmla="*/ T12 w 1230"/>
                  <a:gd name="T14" fmla="+- 0 10677 10677"/>
                  <a:gd name="T15" fmla="*/ 10677 h 670"/>
                  <a:gd name="T16" fmla="+- 0 8693 8693"/>
                  <a:gd name="T17" fmla="*/ T16 w 1230"/>
                  <a:gd name="T18" fmla="+- 0 11347 10677"/>
                  <a:gd name="T19" fmla="*/ 11347 h 670"/>
                </a:gdLst>
                <a:ahLst/>
                <a:cxnLst>
                  <a:cxn ang="0">
                    <a:pos x="T1" y="T3"/>
                  </a:cxn>
                  <a:cxn ang="0">
                    <a:pos x="T5" y="T7"/>
                  </a:cxn>
                  <a:cxn ang="0">
                    <a:pos x="T9" y="T11"/>
                  </a:cxn>
                  <a:cxn ang="0">
                    <a:pos x="T13" y="T15"/>
                  </a:cxn>
                  <a:cxn ang="0">
                    <a:pos x="T17" y="T19"/>
                  </a:cxn>
                </a:cxnLst>
                <a:rect l="0" t="0" r="r" b="b"/>
                <a:pathLst>
                  <a:path w="1230" h="670">
                    <a:moveTo>
                      <a:pt x="0" y="670"/>
                    </a:moveTo>
                    <a:lnTo>
                      <a:pt x="1230" y="670"/>
                    </a:lnTo>
                    <a:lnTo>
                      <a:pt x="1230" y="0"/>
                    </a:lnTo>
                    <a:lnTo>
                      <a:pt x="0" y="0"/>
                    </a:lnTo>
                    <a:lnTo>
                      <a:pt x="0" y="670"/>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10"/>
            <p:cNvGrpSpPr>
              <a:grpSpLocks/>
            </p:cNvGrpSpPr>
            <p:nvPr/>
          </p:nvGrpSpPr>
          <p:grpSpPr bwMode="auto">
            <a:xfrm>
              <a:off x="8693" y="10677"/>
              <a:ext cx="1230" cy="670"/>
              <a:chOff x="8693" y="10677"/>
              <a:chExt cx="1230" cy="670"/>
            </a:xfrm>
          </p:grpSpPr>
          <p:sp>
            <p:nvSpPr>
              <p:cNvPr id="28" name="Freeform 11"/>
              <p:cNvSpPr>
                <a:spLocks/>
              </p:cNvSpPr>
              <p:nvPr/>
            </p:nvSpPr>
            <p:spPr bwMode="auto">
              <a:xfrm>
                <a:off x="8693" y="10677"/>
                <a:ext cx="1230" cy="670"/>
              </a:xfrm>
              <a:custGeom>
                <a:avLst/>
                <a:gdLst>
                  <a:gd name="T0" fmla="+- 0 8693 8693"/>
                  <a:gd name="T1" fmla="*/ T0 w 1230"/>
                  <a:gd name="T2" fmla="+- 0 11347 10677"/>
                  <a:gd name="T3" fmla="*/ 11347 h 670"/>
                  <a:gd name="T4" fmla="+- 0 9923 8693"/>
                  <a:gd name="T5" fmla="*/ T4 w 1230"/>
                  <a:gd name="T6" fmla="+- 0 11347 10677"/>
                  <a:gd name="T7" fmla="*/ 11347 h 670"/>
                  <a:gd name="T8" fmla="+- 0 9923 8693"/>
                  <a:gd name="T9" fmla="*/ T8 w 1230"/>
                  <a:gd name="T10" fmla="+- 0 10677 10677"/>
                  <a:gd name="T11" fmla="*/ 10677 h 670"/>
                  <a:gd name="T12" fmla="+- 0 8693 8693"/>
                  <a:gd name="T13" fmla="*/ T12 w 1230"/>
                  <a:gd name="T14" fmla="+- 0 10677 10677"/>
                  <a:gd name="T15" fmla="*/ 10677 h 670"/>
                  <a:gd name="T16" fmla="+- 0 8693 8693"/>
                  <a:gd name="T17" fmla="*/ T16 w 1230"/>
                  <a:gd name="T18" fmla="+- 0 11347 10677"/>
                  <a:gd name="T19" fmla="*/ 11347 h 670"/>
                </a:gdLst>
                <a:ahLst/>
                <a:cxnLst>
                  <a:cxn ang="0">
                    <a:pos x="T1" y="T3"/>
                  </a:cxn>
                  <a:cxn ang="0">
                    <a:pos x="T5" y="T7"/>
                  </a:cxn>
                  <a:cxn ang="0">
                    <a:pos x="T9" y="T11"/>
                  </a:cxn>
                  <a:cxn ang="0">
                    <a:pos x="T13" y="T15"/>
                  </a:cxn>
                  <a:cxn ang="0">
                    <a:pos x="T17" y="T19"/>
                  </a:cxn>
                </a:cxnLst>
                <a:rect l="0" t="0" r="r" b="b"/>
                <a:pathLst>
                  <a:path w="1230" h="670">
                    <a:moveTo>
                      <a:pt x="0" y="670"/>
                    </a:moveTo>
                    <a:lnTo>
                      <a:pt x="1230" y="670"/>
                    </a:lnTo>
                    <a:lnTo>
                      <a:pt x="1230" y="0"/>
                    </a:lnTo>
                    <a:lnTo>
                      <a:pt x="0" y="0"/>
                    </a:lnTo>
                    <a:lnTo>
                      <a:pt x="0" y="670"/>
                    </a:lnTo>
                    <a:close/>
                  </a:path>
                </a:pathLst>
              </a:custGeom>
              <a:noFill/>
              <a:ln w="1270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12"/>
            <p:cNvGrpSpPr>
              <a:grpSpLocks/>
            </p:cNvGrpSpPr>
            <p:nvPr/>
          </p:nvGrpSpPr>
          <p:grpSpPr bwMode="auto">
            <a:xfrm>
              <a:off x="6561" y="11438"/>
              <a:ext cx="752" cy="878"/>
              <a:chOff x="6561" y="11438"/>
              <a:chExt cx="752" cy="878"/>
            </a:xfrm>
          </p:grpSpPr>
          <p:sp>
            <p:nvSpPr>
              <p:cNvPr id="27" name="Freeform 13"/>
              <p:cNvSpPr>
                <a:spLocks/>
              </p:cNvSpPr>
              <p:nvPr/>
            </p:nvSpPr>
            <p:spPr bwMode="auto">
              <a:xfrm>
                <a:off x="6561" y="11438"/>
                <a:ext cx="752" cy="878"/>
              </a:xfrm>
              <a:custGeom>
                <a:avLst/>
                <a:gdLst>
                  <a:gd name="T0" fmla="+- 0 6561 6561"/>
                  <a:gd name="T1" fmla="*/ T0 w 752"/>
                  <a:gd name="T2" fmla="+- 0 11438 11438"/>
                  <a:gd name="T3" fmla="*/ 11438 h 878"/>
                  <a:gd name="T4" fmla="+- 0 7313 6561"/>
                  <a:gd name="T5" fmla="*/ T4 w 752"/>
                  <a:gd name="T6" fmla="+- 0 12316 11438"/>
                  <a:gd name="T7" fmla="*/ 12316 h 878"/>
                </a:gdLst>
                <a:ahLst/>
                <a:cxnLst>
                  <a:cxn ang="0">
                    <a:pos x="T1" y="T3"/>
                  </a:cxn>
                  <a:cxn ang="0">
                    <a:pos x="T5" y="T7"/>
                  </a:cxn>
                </a:cxnLst>
                <a:rect l="0" t="0" r="r" b="b"/>
                <a:pathLst>
                  <a:path w="752" h="878">
                    <a:moveTo>
                      <a:pt x="0" y="0"/>
                    </a:moveTo>
                    <a:lnTo>
                      <a:pt x="752" y="878"/>
                    </a:lnTo>
                  </a:path>
                </a:pathLst>
              </a:custGeom>
              <a:noFill/>
              <a:ln w="2540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14"/>
            <p:cNvGrpSpPr>
              <a:grpSpLocks/>
            </p:cNvGrpSpPr>
            <p:nvPr/>
          </p:nvGrpSpPr>
          <p:grpSpPr bwMode="auto">
            <a:xfrm>
              <a:off x="6488" y="11350"/>
              <a:ext cx="120" cy="127"/>
              <a:chOff x="6488" y="11350"/>
              <a:chExt cx="120" cy="127"/>
            </a:xfrm>
          </p:grpSpPr>
          <p:sp>
            <p:nvSpPr>
              <p:cNvPr id="26" name="Freeform 15"/>
              <p:cNvSpPr>
                <a:spLocks/>
              </p:cNvSpPr>
              <p:nvPr/>
            </p:nvSpPr>
            <p:spPr bwMode="auto">
              <a:xfrm>
                <a:off x="6488" y="11350"/>
                <a:ext cx="120" cy="127"/>
              </a:xfrm>
              <a:custGeom>
                <a:avLst/>
                <a:gdLst>
                  <a:gd name="T0" fmla="+- 0 6488 6488"/>
                  <a:gd name="T1" fmla="*/ T0 w 120"/>
                  <a:gd name="T2" fmla="+- 0 11350 11350"/>
                  <a:gd name="T3" fmla="*/ 11350 h 127"/>
                  <a:gd name="T4" fmla="+- 0 6513 6488"/>
                  <a:gd name="T5" fmla="*/ T4 w 120"/>
                  <a:gd name="T6" fmla="+- 0 11477 11350"/>
                  <a:gd name="T7" fmla="*/ 11477 h 127"/>
                  <a:gd name="T8" fmla="+- 0 6608 6488"/>
                  <a:gd name="T9" fmla="*/ T8 w 120"/>
                  <a:gd name="T10" fmla="+- 0 11399 11350"/>
                  <a:gd name="T11" fmla="*/ 11399 h 127"/>
                  <a:gd name="T12" fmla="+- 0 6488 6488"/>
                  <a:gd name="T13" fmla="*/ T12 w 120"/>
                  <a:gd name="T14" fmla="+- 0 11350 11350"/>
                  <a:gd name="T15" fmla="*/ 11350 h 127"/>
                </a:gdLst>
                <a:ahLst/>
                <a:cxnLst>
                  <a:cxn ang="0">
                    <a:pos x="T1" y="T3"/>
                  </a:cxn>
                  <a:cxn ang="0">
                    <a:pos x="T5" y="T7"/>
                  </a:cxn>
                  <a:cxn ang="0">
                    <a:pos x="T9" y="T11"/>
                  </a:cxn>
                  <a:cxn ang="0">
                    <a:pos x="T13" y="T15"/>
                  </a:cxn>
                </a:cxnLst>
                <a:rect l="0" t="0" r="r" b="b"/>
                <a:pathLst>
                  <a:path w="120" h="127">
                    <a:moveTo>
                      <a:pt x="0" y="0"/>
                    </a:moveTo>
                    <a:lnTo>
                      <a:pt x="25" y="127"/>
                    </a:lnTo>
                    <a:lnTo>
                      <a:pt x="120" y="49"/>
                    </a:lnTo>
                    <a:lnTo>
                      <a:pt x="0"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6"/>
            <p:cNvGrpSpPr>
              <a:grpSpLocks/>
            </p:cNvGrpSpPr>
            <p:nvPr/>
          </p:nvGrpSpPr>
          <p:grpSpPr bwMode="auto">
            <a:xfrm>
              <a:off x="5853" y="10677"/>
              <a:ext cx="1230" cy="670"/>
              <a:chOff x="5853" y="10677"/>
              <a:chExt cx="1230" cy="670"/>
            </a:xfrm>
          </p:grpSpPr>
          <p:sp>
            <p:nvSpPr>
              <p:cNvPr id="25" name="Freeform 17"/>
              <p:cNvSpPr>
                <a:spLocks/>
              </p:cNvSpPr>
              <p:nvPr/>
            </p:nvSpPr>
            <p:spPr bwMode="auto">
              <a:xfrm>
                <a:off x="5853" y="10677"/>
                <a:ext cx="1230" cy="670"/>
              </a:xfrm>
              <a:custGeom>
                <a:avLst/>
                <a:gdLst>
                  <a:gd name="T0" fmla="+- 0 5853 5853"/>
                  <a:gd name="T1" fmla="*/ T0 w 1230"/>
                  <a:gd name="T2" fmla="+- 0 11347 10677"/>
                  <a:gd name="T3" fmla="*/ 11347 h 670"/>
                  <a:gd name="T4" fmla="+- 0 7083 5853"/>
                  <a:gd name="T5" fmla="*/ T4 w 1230"/>
                  <a:gd name="T6" fmla="+- 0 11347 10677"/>
                  <a:gd name="T7" fmla="*/ 11347 h 670"/>
                  <a:gd name="T8" fmla="+- 0 7083 5853"/>
                  <a:gd name="T9" fmla="*/ T8 w 1230"/>
                  <a:gd name="T10" fmla="+- 0 10677 10677"/>
                  <a:gd name="T11" fmla="*/ 10677 h 670"/>
                  <a:gd name="T12" fmla="+- 0 5853 5853"/>
                  <a:gd name="T13" fmla="*/ T12 w 1230"/>
                  <a:gd name="T14" fmla="+- 0 10677 10677"/>
                  <a:gd name="T15" fmla="*/ 10677 h 670"/>
                  <a:gd name="T16" fmla="+- 0 5853 5853"/>
                  <a:gd name="T17" fmla="*/ T16 w 1230"/>
                  <a:gd name="T18" fmla="+- 0 11347 10677"/>
                  <a:gd name="T19" fmla="*/ 11347 h 670"/>
                </a:gdLst>
                <a:ahLst/>
                <a:cxnLst>
                  <a:cxn ang="0">
                    <a:pos x="T1" y="T3"/>
                  </a:cxn>
                  <a:cxn ang="0">
                    <a:pos x="T5" y="T7"/>
                  </a:cxn>
                  <a:cxn ang="0">
                    <a:pos x="T9" y="T11"/>
                  </a:cxn>
                  <a:cxn ang="0">
                    <a:pos x="T13" y="T15"/>
                  </a:cxn>
                  <a:cxn ang="0">
                    <a:pos x="T17" y="T19"/>
                  </a:cxn>
                </a:cxnLst>
                <a:rect l="0" t="0" r="r" b="b"/>
                <a:pathLst>
                  <a:path w="1230" h="670">
                    <a:moveTo>
                      <a:pt x="0" y="670"/>
                    </a:moveTo>
                    <a:lnTo>
                      <a:pt x="1230" y="670"/>
                    </a:lnTo>
                    <a:lnTo>
                      <a:pt x="1230" y="0"/>
                    </a:lnTo>
                    <a:lnTo>
                      <a:pt x="0" y="0"/>
                    </a:lnTo>
                    <a:lnTo>
                      <a:pt x="0" y="670"/>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8"/>
            <p:cNvGrpSpPr>
              <a:grpSpLocks/>
            </p:cNvGrpSpPr>
            <p:nvPr/>
          </p:nvGrpSpPr>
          <p:grpSpPr bwMode="auto">
            <a:xfrm>
              <a:off x="5853" y="10677"/>
              <a:ext cx="1230" cy="670"/>
              <a:chOff x="5853" y="10677"/>
              <a:chExt cx="1230" cy="670"/>
            </a:xfrm>
          </p:grpSpPr>
          <p:sp>
            <p:nvSpPr>
              <p:cNvPr id="24" name="Freeform 19"/>
              <p:cNvSpPr>
                <a:spLocks/>
              </p:cNvSpPr>
              <p:nvPr/>
            </p:nvSpPr>
            <p:spPr bwMode="auto">
              <a:xfrm>
                <a:off x="5853" y="10677"/>
                <a:ext cx="1230" cy="670"/>
              </a:xfrm>
              <a:custGeom>
                <a:avLst/>
                <a:gdLst>
                  <a:gd name="T0" fmla="+- 0 5853 5853"/>
                  <a:gd name="T1" fmla="*/ T0 w 1230"/>
                  <a:gd name="T2" fmla="+- 0 11347 10677"/>
                  <a:gd name="T3" fmla="*/ 11347 h 670"/>
                  <a:gd name="T4" fmla="+- 0 7083 5853"/>
                  <a:gd name="T5" fmla="*/ T4 w 1230"/>
                  <a:gd name="T6" fmla="+- 0 11347 10677"/>
                  <a:gd name="T7" fmla="*/ 11347 h 670"/>
                  <a:gd name="T8" fmla="+- 0 7083 5853"/>
                  <a:gd name="T9" fmla="*/ T8 w 1230"/>
                  <a:gd name="T10" fmla="+- 0 10677 10677"/>
                  <a:gd name="T11" fmla="*/ 10677 h 670"/>
                  <a:gd name="T12" fmla="+- 0 5853 5853"/>
                  <a:gd name="T13" fmla="*/ T12 w 1230"/>
                  <a:gd name="T14" fmla="+- 0 10677 10677"/>
                  <a:gd name="T15" fmla="*/ 10677 h 670"/>
                  <a:gd name="T16" fmla="+- 0 5853 5853"/>
                  <a:gd name="T17" fmla="*/ T16 w 1230"/>
                  <a:gd name="T18" fmla="+- 0 11347 10677"/>
                  <a:gd name="T19" fmla="*/ 11347 h 670"/>
                </a:gdLst>
                <a:ahLst/>
                <a:cxnLst>
                  <a:cxn ang="0">
                    <a:pos x="T1" y="T3"/>
                  </a:cxn>
                  <a:cxn ang="0">
                    <a:pos x="T5" y="T7"/>
                  </a:cxn>
                  <a:cxn ang="0">
                    <a:pos x="T9" y="T11"/>
                  </a:cxn>
                  <a:cxn ang="0">
                    <a:pos x="T13" y="T15"/>
                  </a:cxn>
                  <a:cxn ang="0">
                    <a:pos x="T17" y="T19"/>
                  </a:cxn>
                </a:cxnLst>
                <a:rect l="0" t="0" r="r" b="b"/>
                <a:pathLst>
                  <a:path w="1230" h="670">
                    <a:moveTo>
                      <a:pt x="0" y="670"/>
                    </a:moveTo>
                    <a:lnTo>
                      <a:pt x="1230" y="670"/>
                    </a:lnTo>
                    <a:lnTo>
                      <a:pt x="1230" y="0"/>
                    </a:lnTo>
                    <a:lnTo>
                      <a:pt x="0" y="0"/>
                    </a:lnTo>
                    <a:lnTo>
                      <a:pt x="0" y="670"/>
                    </a:lnTo>
                    <a:close/>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20"/>
            <p:cNvGrpSpPr>
              <a:grpSpLocks/>
            </p:cNvGrpSpPr>
            <p:nvPr/>
          </p:nvGrpSpPr>
          <p:grpSpPr bwMode="auto">
            <a:xfrm>
              <a:off x="7268" y="11937"/>
              <a:ext cx="1230" cy="670"/>
              <a:chOff x="7268" y="11937"/>
              <a:chExt cx="1230" cy="670"/>
            </a:xfrm>
          </p:grpSpPr>
          <p:sp>
            <p:nvSpPr>
              <p:cNvPr id="23" name="Freeform 21"/>
              <p:cNvSpPr>
                <a:spLocks/>
              </p:cNvSpPr>
              <p:nvPr/>
            </p:nvSpPr>
            <p:spPr bwMode="auto">
              <a:xfrm>
                <a:off x="7268" y="11937"/>
                <a:ext cx="1230" cy="670"/>
              </a:xfrm>
              <a:custGeom>
                <a:avLst/>
                <a:gdLst>
                  <a:gd name="T0" fmla="+- 0 7268 7268"/>
                  <a:gd name="T1" fmla="*/ T0 w 1230"/>
                  <a:gd name="T2" fmla="+- 0 12607 11937"/>
                  <a:gd name="T3" fmla="*/ 12607 h 670"/>
                  <a:gd name="T4" fmla="+- 0 8498 7268"/>
                  <a:gd name="T5" fmla="*/ T4 w 1230"/>
                  <a:gd name="T6" fmla="+- 0 12607 11937"/>
                  <a:gd name="T7" fmla="*/ 12607 h 670"/>
                  <a:gd name="T8" fmla="+- 0 8498 7268"/>
                  <a:gd name="T9" fmla="*/ T8 w 1230"/>
                  <a:gd name="T10" fmla="+- 0 11937 11937"/>
                  <a:gd name="T11" fmla="*/ 11937 h 670"/>
                  <a:gd name="T12" fmla="+- 0 7268 7268"/>
                  <a:gd name="T13" fmla="*/ T12 w 1230"/>
                  <a:gd name="T14" fmla="+- 0 11937 11937"/>
                  <a:gd name="T15" fmla="*/ 11937 h 670"/>
                  <a:gd name="T16" fmla="+- 0 7268 7268"/>
                  <a:gd name="T17" fmla="*/ T16 w 1230"/>
                  <a:gd name="T18" fmla="+- 0 12607 11937"/>
                  <a:gd name="T19" fmla="*/ 12607 h 670"/>
                </a:gdLst>
                <a:ahLst/>
                <a:cxnLst>
                  <a:cxn ang="0">
                    <a:pos x="T1" y="T3"/>
                  </a:cxn>
                  <a:cxn ang="0">
                    <a:pos x="T5" y="T7"/>
                  </a:cxn>
                  <a:cxn ang="0">
                    <a:pos x="T9" y="T11"/>
                  </a:cxn>
                  <a:cxn ang="0">
                    <a:pos x="T13" y="T15"/>
                  </a:cxn>
                  <a:cxn ang="0">
                    <a:pos x="T17" y="T19"/>
                  </a:cxn>
                </a:cxnLst>
                <a:rect l="0" t="0" r="r" b="b"/>
                <a:pathLst>
                  <a:path w="1230" h="670">
                    <a:moveTo>
                      <a:pt x="0" y="670"/>
                    </a:moveTo>
                    <a:lnTo>
                      <a:pt x="1230" y="670"/>
                    </a:lnTo>
                    <a:lnTo>
                      <a:pt x="1230" y="0"/>
                    </a:lnTo>
                    <a:lnTo>
                      <a:pt x="0" y="0"/>
                    </a:lnTo>
                    <a:lnTo>
                      <a:pt x="0" y="670"/>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22"/>
            <p:cNvGrpSpPr>
              <a:grpSpLocks/>
            </p:cNvGrpSpPr>
            <p:nvPr/>
          </p:nvGrpSpPr>
          <p:grpSpPr bwMode="auto">
            <a:xfrm>
              <a:off x="7268" y="11937"/>
              <a:ext cx="1230" cy="670"/>
              <a:chOff x="7268" y="11937"/>
              <a:chExt cx="1230" cy="670"/>
            </a:xfrm>
          </p:grpSpPr>
          <p:sp>
            <p:nvSpPr>
              <p:cNvPr id="22" name="Freeform 23"/>
              <p:cNvSpPr>
                <a:spLocks/>
              </p:cNvSpPr>
              <p:nvPr/>
            </p:nvSpPr>
            <p:spPr bwMode="auto">
              <a:xfrm>
                <a:off x="7268" y="11937"/>
                <a:ext cx="1230" cy="670"/>
              </a:xfrm>
              <a:custGeom>
                <a:avLst/>
                <a:gdLst>
                  <a:gd name="T0" fmla="+- 0 7268 7268"/>
                  <a:gd name="T1" fmla="*/ T0 w 1230"/>
                  <a:gd name="T2" fmla="+- 0 12607 11937"/>
                  <a:gd name="T3" fmla="*/ 12607 h 670"/>
                  <a:gd name="T4" fmla="+- 0 8498 7268"/>
                  <a:gd name="T5" fmla="*/ T4 w 1230"/>
                  <a:gd name="T6" fmla="+- 0 12607 11937"/>
                  <a:gd name="T7" fmla="*/ 12607 h 670"/>
                  <a:gd name="T8" fmla="+- 0 8498 7268"/>
                  <a:gd name="T9" fmla="*/ T8 w 1230"/>
                  <a:gd name="T10" fmla="+- 0 11937 11937"/>
                  <a:gd name="T11" fmla="*/ 11937 h 670"/>
                  <a:gd name="T12" fmla="+- 0 7268 7268"/>
                  <a:gd name="T13" fmla="*/ T12 w 1230"/>
                  <a:gd name="T14" fmla="+- 0 11937 11937"/>
                  <a:gd name="T15" fmla="*/ 11937 h 670"/>
                  <a:gd name="T16" fmla="+- 0 7268 7268"/>
                  <a:gd name="T17" fmla="*/ T16 w 1230"/>
                  <a:gd name="T18" fmla="+- 0 12607 11937"/>
                  <a:gd name="T19" fmla="*/ 12607 h 670"/>
                </a:gdLst>
                <a:ahLst/>
                <a:cxnLst>
                  <a:cxn ang="0">
                    <a:pos x="T1" y="T3"/>
                  </a:cxn>
                  <a:cxn ang="0">
                    <a:pos x="T5" y="T7"/>
                  </a:cxn>
                  <a:cxn ang="0">
                    <a:pos x="T9" y="T11"/>
                  </a:cxn>
                  <a:cxn ang="0">
                    <a:pos x="T13" y="T15"/>
                  </a:cxn>
                  <a:cxn ang="0">
                    <a:pos x="T17" y="T19"/>
                  </a:cxn>
                </a:cxnLst>
                <a:rect l="0" t="0" r="r" b="b"/>
                <a:pathLst>
                  <a:path w="1230" h="670">
                    <a:moveTo>
                      <a:pt x="0" y="670"/>
                    </a:moveTo>
                    <a:lnTo>
                      <a:pt x="1230" y="670"/>
                    </a:lnTo>
                    <a:lnTo>
                      <a:pt x="1230" y="0"/>
                    </a:lnTo>
                    <a:lnTo>
                      <a:pt x="0" y="0"/>
                    </a:lnTo>
                    <a:lnTo>
                      <a:pt x="0" y="670"/>
                    </a:lnTo>
                    <a:close/>
                  </a:path>
                </a:pathLst>
              </a:custGeom>
              <a:noFill/>
              <a:ln w="1270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24"/>
            <p:cNvGrpSpPr>
              <a:grpSpLocks/>
            </p:cNvGrpSpPr>
            <p:nvPr/>
          </p:nvGrpSpPr>
          <p:grpSpPr bwMode="auto">
            <a:xfrm>
              <a:off x="8569" y="10951"/>
              <a:ext cx="114" cy="123"/>
              <a:chOff x="8569" y="10951"/>
              <a:chExt cx="114" cy="123"/>
            </a:xfrm>
          </p:grpSpPr>
          <p:sp>
            <p:nvSpPr>
              <p:cNvPr id="21" name="Freeform 25"/>
              <p:cNvSpPr>
                <a:spLocks/>
              </p:cNvSpPr>
              <p:nvPr/>
            </p:nvSpPr>
            <p:spPr bwMode="auto">
              <a:xfrm>
                <a:off x="8569" y="10951"/>
                <a:ext cx="114" cy="123"/>
              </a:xfrm>
              <a:custGeom>
                <a:avLst/>
                <a:gdLst>
                  <a:gd name="T0" fmla="+- 0 8569 8569"/>
                  <a:gd name="T1" fmla="*/ T0 w 114"/>
                  <a:gd name="T2" fmla="+- 0 10951 10951"/>
                  <a:gd name="T3" fmla="*/ 10951 h 123"/>
                  <a:gd name="T4" fmla="+- 0 8569 8569"/>
                  <a:gd name="T5" fmla="*/ T4 w 114"/>
                  <a:gd name="T6" fmla="+- 0 11074 10951"/>
                  <a:gd name="T7" fmla="*/ 11074 h 123"/>
                  <a:gd name="T8" fmla="+- 0 8683 8569"/>
                  <a:gd name="T9" fmla="*/ T8 w 114"/>
                  <a:gd name="T10" fmla="+- 0 11012 10951"/>
                  <a:gd name="T11" fmla="*/ 11012 h 123"/>
                  <a:gd name="T12" fmla="+- 0 8569 8569"/>
                  <a:gd name="T13" fmla="*/ T12 w 114"/>
                  <a:gd name="T14" fmla="+- 0 10951 10951"/>
                  <a:gd name="T15" fmla="*/ 10951 h 123"/>
                </a:gdLst>
                <a:ahLst/>
                <a:cxnLst>
                  <a:cxn ang="0">
                    <a:pos x="T1" y="T3"/>
                  </a:cxn>
                  <a:cxn ang="0">
                    <a:pos x="T5" y="T7"/>
                  </a:cxn>
                  <a:cxn ang="0">
                    <a:pos x="T9" y="T11"/>
                  </a:cxn>
                  <a:cxn ang="0">
                    <a:pos x="T13" y="T15"/>
                  </a:cxn>
                </a:cxnLst>
                <a:rect l="0" t="0" r="r" b="b"/>
                <a:pathLst>
                  <a:path w="114" h="123">
                    <a:moveTo>
                      <a:pt x="0" y="0"/>
                    </a:moveTo>
                    <a:lnTo>
                      <a:pt x="0" y="123"/>
                    </a:lnTo>
                    <a:lnTo>
                      <a:pt x="114" y="61"/>
                    </a:lnTo>
                    <a:lnTo>
                      <a:pt x="0"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26"/>
            <p:cNvGrpSpPr>
              <a:grpSpLocks/>
            </p:cNvGrpSpPr>
            <p:nvPr/>
          </p:nvGrpSpPr>
          <p:grpSpPr bwMode="auto">
            <a:xfrm>
              <a:off x="8569" y="10951"/>
              <a:ext cx="114" cy="123"/>
              <a:chOff x="8569" y="10951"/>
              <a:chExt cx="114" cy="123"/>
            </a:xfrm>
          </p:grpSpPr>
          <p:sp>
            <p:nvSpPr>
              <p:cNvPr id="20" name="Freeform 27"/>
              <p:cNvSpPr>
                <a:spLocks/>
              </p:cNvSpPr>
              <p:nvPr/>
            </p:nvSpPr>
            <p:spPr bwMode="auto">
              <a:xfrm>
                <a:off x="8569" y="10951"/>
                <a:ext cx="114" cy="123"/>
              </a:xfrm>
              <a:custGeom>
                <a:avLst/>
                <a:gdLst>
                  <a:gd name="T0" fmla="+- 0 8569 8569"/>
                  <a:gd name="T1" fmla="*/ T0 w 114"/>
                  <a:gd name="T2" fmla="+- 0 11074 10951"/>
                  <a:gd name="T3" fmla="*/ 11074 h 123"/>
                  <a:gd name="T4" fmla="+- 0 8683 8569"/>
                  <a:gd name="T5" fmla="*/ T4 w 114"/>
                  <a:gd name="T6" fmla="+- 0 11012 10951"/>
                  <a:gd name="T7" fmla="*/ 11012 h 123"/>
                  <a:gd name="T8" fmla="+- 0 8569 8569"/>
                  <a:gd name="T9" fmla="*/ T8 w 114"/>
                  <a:gd name="T10" fmla="+- 0 10951 10951"/>
                  <a:gd name="T11" fmla="*/ 10951 h 123"/>
                  <a:gd name="T12" fmla="+- 0 8569 8569"/>
                  <a:gd name="T13" fmla="*/ T12 w 114"/>
                  <a:gd name="T14" fmla="+- 0 11074 10951"/>
                  <a:gd name="T15" fmla="*/ 11074 h 123"/>
                </a:gdLst>
                <a:ahLst/>
                <a:cxnLst>
                  <a:cxn ang="0">
                    <a:pos x="T1" y="T3"/>
                  </a:cxn>
                  <a:cxn ang="0">
                    <a:pos x="T5" y="T7"/>
                  </a:cxn>
                  <a:cxn ang="0">
                    <a:pos x="T9" y="T11"/>
                  </a:cxn>
                  <a:cxn ang="0">
                    <a:pos x="T13" y="T15"/>
                  </a:cxn>
                </a:cxnLst>
                <a:rect l="0" t="0" r="r" b="b"/>
                <a:pathLst>
                  <a:path w="114" h="123">
                    <a:moveTo>
                      <a:pt x="0" y="123"/>
                    </a:moveTo>
                    <a:lnTo>
                      <a:pt x="114" y="61"/>
                    </a:lnTo>
                    <a:lnTo>
                      <a:pt x="0" y="0"/>
                    </a:lnTo>
                    <a:lnTo>
                      <a:pt x="0" y="123"/>
                    </a:lnTo>
                    <a:close/>
                  </a:path>
                </a:pathLst>
              </a:custGeom>
              <a:noFill/>
              <a:ln w="1270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28"/>
            <p:cNvGrpSpPr>
              <a:grpSpLocks/>
            </p:cNvGrpSpPr>
            <p:nvPr/>
          </p:nvGrpSpPr>
          <p:grpSpPr bwMode="auto">
            <a:xfrm>
              <a:off x="7082" y="11013"/>
              <a:ext cx="1486" cy="2"/>
              <a:chOff x="7082" y="11013"/>
              <a:chExt cx="1486" cy="2"/>
            </a:xfrm>
          </p:grpSpPr>
          <p:sp>
            <p:nvSpPr>
              <p:cNvPr id="19" name="Freeform 29"/>
              <p:cNvSpPr>
                <a:spLocks/>
              </p:cNvSpPr>
              <p:nvPr/>
            </p:nvSpPr>
            <p:spPr bwMode="auto">
              <a:xfrm>
                <a:off x="7082" y="11013"/>
                <a:ext cx="1486" cy="2"/>
              </a:xfrm>
              <a:custGeom>
                <a:avLst/>
                <a:gdLst>
                  <a:gd name="T0" fmla="+- 0 8568 7082"/>
                  <a:gd name="T1" fmla="*/ T0 w 1486"/>
                  <a:gd name="T2" fmla="+- 0 7082 7082"/>
                  <a:gd name="T3" fmla="*/ T2 w 1486"/>
                </a:gdLst>
                <a:ahLst/>
                <a:cxnLst>
                  <a:cxn ang="0">
                    <a:pos x="T1" y="0"/>
                  </a:cxn>
                  <a:cxn ang="0">
                    <a:pos x="T3" y="0"/>
                  </a:cxn>
                </a:cxnLst>
                <a:rect l="0" t="0" r="r" b="b"/>
                <a:pathLst>
                  <a:path w="1486">
                    <a:moveTo>
                      <a:pt x="1486" y="0"/>
                    </a:moveTo>
                    <a:lnTo>
                      <a:pt x="0" y="0"/>
                    </a:lnTo>
                  </a:path>
                </a:pathLst>
              </a:custGeom>
              <a:noFill/>
              <a:ln w="2540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33" name="TextBox 32"/>
          <p:cNvSpPr txBox="1"/>
          <p:nvPr/>
        </p:nvSpPr>
        <p:spPr>
          <a:xfrm>
            <a:off x="6712327" y="1958851"/>
            <a:ext cx="1694357" cy="584775"/>
          </a:xfrm>
          <a:prstGeom prst="rect">
            <a:avLst/>
          </a:prstGeom>
          <a:noFill/>
        </p:spPr>
        <p:txBody>
          <a:bodyPr wrap="square" rtlCol="0">
            <a:spAutoFit/>
          </a:bodyPr>
          <a:lstStyle/>
          <a:p>
            <a:r>
              <a:rPr lang="ru-RU" sz="1600" b="1" dirty="0" smtClean="0">
                <a:latin typeface="Times New Roman" panose="02020603050405020304" pitchFamily="18" charset="0"/>
                <a:cs typeface="Times New Roman" panose="02020603050405020304" pitchFamily="18" charset="0"/>
              </a:rPr>
              <a:t>Развивающиеся </a:t>
            </a:r>
          </a:p>
          <a:p>
            <a:pPr algn="ctr"/>
            <a:r>
              <a:rPr lang="ru-RU" sz="1600" b="1" dirty="0" smtClean="0">
                <a:latin typeface="Times New Roman" panose="02020603050405020304" pitchFamily="18" charset="0"/>
                <a:cs typeface="Times New Roman" panose="02020603050405020304" pitchFamily="18" charset="0"/>
              </a:rPr>
              <a:t>страны</a:t>
            </a:r>
            <a:endParaRPr lang="ru-RU" sz="1600" b="1"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10741440" y="2027537"/>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Япония</a:t>
            </a:r>
            <a:endParaRPr lang="ru-RU"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8797944" y="3958114"/>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Америка</a:t>
            </a:r>
            <a:endParaRPr lang="ru-RU"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8861946" y="1848802"/>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Нефть</a:t>
            </a:r>
            <a:endParaRPr lang="ru-RU" b="1" dirty="0">
              <a:latin typeface="Times New Roman" panose="02020603050405020304" pitchFamily="18" charset="0"/>
              <a:cs typeface="Times New Roman" panose="02020603050405020304" pitchFamily="18" charset="0"/>
            </a:endParaRPr>
          </a:p>
        </p:txBody>
      </p:sp>
      <p:sp>
        <p:nvSpPr>
          <p:cNvPr id="37" name="TextBox 36"/>
          <p:cNvSpPr txBox="1"/>
          <p:nvPr/>
        </p:nvSpPr>
        <p:spPr>
          <a:xfrm rot="18309878">
            <a:off x="9533909" y="3031750"/>
            <a:ext cx="2426914" cy="646331"/>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Бытовая электроника</a:t>
            </a:r>
            <a:endParaRPr lang="ru-RU" b="1" dirty="0">
              <a:latin typeface="Times New Roman" panose="02020603050405020304" pitchFamily="18" charset="0"/>
              <a:cs typeface="Times New Roman" panose="02020603050405020304" pitchFamily="18" charset="0"/>
            </a:endParaRPr>
          </a:p>
        </p:txBody>
      </p:sp>
      <p:sp>
        <p:nvSpPr>
          <p:cNvPr id="39" name="TextBox 38"/>
          <p:cNvSpPr txBox="1"/>
          <p:nvPr/>
        </p:nvSpPr>
        <p:spPr>
          <a:xfrm rot="3267389">
            <a:off x="6990354" y="3699967"/>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Оборудование</a:t>
            </a:r>
            <a:endParaRPr lang="ru-RU" b="1" dirty="0">
              <a:latin typeface="Times New Roman" panose="02020603050405020304" pitchFamily="18" charset="0"/>
              <a:cs typeface="Times New Roman" panose="02020603050405020304" pitchFamily="18" charset="0"/>
            </a:endParaRPr>
          </a:p>
        </p:txBody>
      </p:sp>
      <p:sp>
        <p:nvSpPr>
          <p:cNvPr id="23553" name="Прямоугольник 23552"/>
          <p:cNvSpPr/>
          <p:nvPr/>
        </p:nvSpPr>
        <p:spPr>
          <a:xfrm>
            <a:off x="6959310" y="4980111"/>
            <a:ext cx="5121073" cy="830997"/>
          </a:xfrm>
          <a:prstGeom prst="rect">
            <a:avLst/>
          </a:prstGeom>
        </p:spPr>
        <p:txBody>
          <a:bodyPr wrap="square">
            <a:spAutoFit/>
          </a:bodyPr>
          <a:lstStyle/>
          <a:p>
            <a:pPr marR="1600" algn="just"/>
            <a:r>
              <a:rPr lang="ru-RU" sz="1600" b="1" i="0" u="none" strike="noStrike" baseline="0" dirty="0" smtClean="0">
                <a:latin typeface="Times New Roman" panose="02020603050405020304" pitchFamily="18" charset="0"/>
              </a:rPr>
              <a:t>Преимущества многосторонней торговли будут значительно снижены, при необходимости поддерживать равновесие в двухсторонней торговле.</a:t>
            </a:r>
            <a:endParaRPr lang="ru-RU" sz="1600" dirty="0"/>
          </a:p>
        </p:txBody>
      </p:sp>
    </p:spTree>
    <p:extLst>
      <p:ext uri="{BB962C8B-B14F-4D97-AF65-F5344CB8AC3E}">
        <p14:creationId xmlns:p14="http://schemas.microsoft.com/office/powerpoint/2010/main" val="488252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202846" y="798490"/>
            <a:ext cx="9323746" cy="5602310"/>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Многосторонний характер торговли показывает несостоятельность утверждений о сбалансированности двусторонних торговых отношений между странами.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Двусторонний </a:t>
            </a:r>
            <a:r>
              <a:rPr lang="ru-RU" dirty="0">
                <a:solidFill>
                  <a:schemeClr val="tx1"/>
                </a:solidFill>
                <a:latin typeface="Times New Roman" panose="02020603050405020304" pitchFamily="18" charset="0"/>
                <a:cs typeface="Times New Roman" panose="02020603050405020304" pitchFamily="18" charset="0"/>
              </a:rPr>
              <a:t>торговый дисбаланс между Японией и США в последние годы вынудил правительство Америки прибегнуть к </a:t>
            </a:r>
            <a:r>
              <a:rPr lang="ru-RU" b="1" dirty="0">
                <a:solidFill>
                  <a:schemeClr val="tx2"/>
                </a:solidFill>
                <a:latin typeface="Times New Roman" panose="02020603050405020304" pitchFamily="18" charset="0"/>
                <a:cs typeface="Times New Roman" panose="02020603050405020304" pitchFamily="18" charset="0"/>
              </a:rPr>
              <a:t>протекционистской политике</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Во </a:t>
            </a:r>
            <a:r>
              <a:rPr lang="ru-RU" dirty="0">
                <a:solidFill>
                  <a:schemeClr val="tx1"/>
                </a:solidFill>
                <a:latin typeface="Times New Roman" panose="02020603050405020304" pitchFamily="18" charset="0"/>
                <a:cs typeface="Times New Roman" panose="02020603050405020304" pitchFamily="18" charset="0"/>
              </a:rPr>
              <a:t>многих случаях за последние двадцать лет США использовали торговые санкции в отношении Японии для защиты внутреннего рынка.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b="1" dirty="0" smtClean="0">
                <a:solidFill>
                  <a:schemeClr val="tx2"/>
                </a:solidFill>
                <a:latin typeface="Times New Roman" panose="02020603050405020304" pitchFamily="18" charset="0"/>
                <a:cs typeface="Times New Roman" panose="02020603050405020304" pitchFamily="18" charset="0"/>
              </a:rPr>
              <a:t>Однако </a:t>
            </a:r>
            <a:r>
              <a:rPr lang="ru-RU" b="1" dirty="0">
                <a:solidFill>
                  <a:schemeClr val="tx2"/>
                </a:solidFill>
                <a:latin typeface="Times New Roman" panose="02020603050405020304" pitchFamily="18" charset="0"/>
                <a:cs typeface="Times New Roman" panose="02020603050405020304" pitchFamily="18" charset="0"/>
              </a:rPr>
              <a:t>торговое равновесие между двумя странами само по себе не имеет экономического значения.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Даже </a:t>
            </a:r>
            <a:r>
              <a:rPr lang="ru-RU" dirty="0">
                <a:solidFill>
                  <a:schemeClr val="tx1"/>
                </a:solidFill>
                <a:latin typeface="Times New Roman" panose="02020603050405020304" pitchFamily="18" charset="0"/>
                <a:cs typeface="Times New Roman" panose="02020603050405020304" pitchFamily="18" charset="0"/>
              </a:rPr>
              <a:t>страны, которые имеют нулевое сальдо по счетам текущих операций, могут иметь положительное сальдо в торговых отношениях с одними странами и отрицательное — с другими.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b="1" dirty="0" smtClean="0">
                <a:solidFill>
                  <a:schemeClr val="tx2"/>
                </a:solidFill>
                <a:latin typeface="Times New Roman" panose="02020603050405020304" pitchFamily="18" charset="0"/>
                <a:cs typeface="Times New Roman" panose="02020603050405020304" pitchFamily="18" charset="0"/>
              </a:rPr>
              <a:t>Что </a:t>
            </a:r>
            <a:r>
              <a:rPr lang="ru-RU" b="1" dirty="0">
                <a:solidFill>
                  <a:schemeClr val="tx2"/>
                </a:solidFill>
                <a:latin typeface="Times New Roman" panose="02020603050405020304" pitchFamily="18" charset="0"/>
                <a:cs typeface="Times New Roman" panose="02020603050405020304" pitchFamily="18" charset="0"/>
              </a:rPr>
              <a:t>произойдет, если все страны подпишут двусторонние торговые соглашения, которые уравновешивают торговлю между каждой парой таких стран?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Торговля </a:t>
            </a:r>
            <a:r>
              <a:rPr lang="ru-RU" dirty="0">
                <a:solidFill>
                  <a:schemeClr val="tx1"/>
                </a:solidFill>
                <a:latin typeface="Times New Roman" panose="02020603050405020304" pitchFamily="18" charset="0"/>
                <a:cs typeface="Times New Roman" panose="02020603050405020304" pitchFamily="18" charset="0"/>
              </a:rPr>
              <a:t>будет значительно сокращена, импорт будет соответствовать экспорту, правда, при более низком уровне объемов. Выгоды от торговли будут существенно уменьшены.</a:t>
            </a:r>
          </a:p>
          <a:p>
            <a:endParaRPr lang="ru-RU" dirty="0"/>
          </a:p>
        </p:txBody>
      </p:sp>
    </p:spTree>
    <p:extLst>
      <p:ext uri="{BB962C8B-B14F-4D97-AF65-F5344CB8AC3E}">
        <p14:creationId xmlns:p14="http://schemas.microsoft.com/office/powerpoint/2010/main" val="33160042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67994" y="1004552"/>
            <a:ext cx="10122238" cy="5743977"/>
          </a:xfrm>
        </p:spPr>
        <p:txBody>
          <a:bodyPr>
            <a:normAutofit fontScale="92500" lnSpcReduction="10000"/>
          </a:bodyPr>
          <a:lstStyle/>
          <a:p>
            <a:pPr algn="just"/>
            <a:r>
              <a:rPr lang="ru-RU" dirty="0">
                <a:solidFill>
                  <a:schemeClr val="tx1"/>
                </a:solidFill>
                <a:latin typeface="Times New Roman" panose="02020603050405020304" pitchFamily="18" charset="0"/>
                <a:cs typeface="Times New Roman" panose="02020603050405020304" pitchFamily="18" charset="0"/>
              </a:rPr>
              <a:t>Итак, мы рассмотрели теорию сравнительного преимущества. </a:t>
            </a:r>
            <a:r>
              <a:rPr lang="ru-RU" dirty="0">
                <a:solidFill>
                  <a:schemeClr val="tx1"/>
                </a:solidFill>
                <a:latin typeface="Times New Roman" panose="02020603050405020304" pitchFamily="18" charset="0"/>
                <a:cs typeface="Times New Roman" panose="02020603050405020304" pitchFamily="18" charset="0"/>
              </a:rPr>
              <a:t>Основные положения теории справедливы в отношении любого количества стран и товаров. Более того, она может быть обобщена с целью управления многими факторами производства, изменением их соотношения и падающей доходностью. Однако эта теория имеет два существенных ограничения</a:t>
            </a:r>
            <a:r>
              <a:rPr lang="ru-RU" dirty="0" smtClean="0">
                <a:solidFill>
                  <a:schemeClr val="tx1"/>
                </a:solidFill>
                <a:latin typeface="Times New Roman" panose="02020603050405020304" pitchFamily="18" charset="0"/>
                <a:cs typeface="Times New Roman" panose="02020603050405020304" pitchFamily="18" charset="0"/>
              </a:rPr>
              <a:t>.</a:t>
            </a:r>
          </a:p>
          <a:p>
            <a:pPr marL="0" indent="0" algn="ctr">
              <a:buNone/>
            </a:pPr>
            <a:r>
              <a:rPr lang="ru-RU" sz="3200" b="1" dirty="0" smtClean="0">
                <a:solidFill>
                  <a:schemeClr val="tx2"/>
                </a:solidFill>
                <a:latin typeface="Times New Roman" panose="02020603050405020304" pitchFamily="18" charset="0"/>
                <a:cs typeface="Times New Roman" panose="02020603050405020304" pitchFamily="18" charset="0"/>
              </a:rPr>
              <a:t>Классические допущения: </a:t>
            </a:r>
          </a:p>
          <a:p>
            <a:pPr algn="just"/>
            <a:r>
              <a:rPr lang="ru-RU" dirty="0" smtClean="0">
                <a:solidFill>
                  <a:schemeClr val="tx1"/>
                </a:solidFill>
                <a:latin typeface="Times New Roman" panose="02020603050405020304" pitchFamily="18" charset="0"/>
                <a:cs typeface="Times New Roman" panose="02020603050405020304" pitchFamily="18" charset="0"/>
              </a:rPr>
              <a:t>С </a:t>
            </a:r>
            <a:r>
              <a:rPr lang="ru-RU" dirty="0">
                <a:solidFill>
                  <a:schemeClr val="tx1"/>
                </a:solidFill>
                <a:latin typeface="Times New Roman" panose="02020603050405020304" pitchFamily="18" charset="0"/>
                <a:cs typeface="Times New Roman" panose="02020603050405020304" pitchFamily="18" charset="0"/>
              </a:rPr>
              <a:t>теоретической точки зрения, главная неточность заключается в ее "классических" допущениях.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Теория </a:t>
            </a:r>
            <a:r>
              <a:rPr lang="ru-RU" dirty="0">
                <a:solidFill>
                  <a:schemeClr val="tx1"/>
                </a:solidFill>
                <a:latin typeface="Times New Roman" panose="02020603050405020304" pitchFamily="18" charset="0"/>
                <a:cs typeface="Times New Roman" panose="02020603050405020304" pitchFamily="18" charset="0"/>
              </a:rPr>
              <a:t>сравнительного преимущества предполагает идеально функционирующую конкурентную экономику с гибкими ценами и зарплатами и без каких-либо форм вынужденной безработицы.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Будут ли положения этой теории выполняться, если, например, рабочие автомобильной промышленности, выброшенные на улицу по причине появления на американском рынке большого </a:t>
            </a:r>
            <a:r>
              <a:rPr lang="ru-RU" dirty="0" smtClean="0">
                <a:solidFill>
                  <a:schemeClr val="tx1"/>
                </a:solidFill>
                <a:latin typeface="Times New Roman" panose="02020603050405020304" pitchFamily="18" charset="0"/>
                <a:cs typeface="Times New Roman" panose="02020603050405020304" pitchFamily="18" charset="0"/>
              </a:rPr>
              <a:t>числа японских </a:t>
            </a:r>
            <a:r>
              <a:rPr lang="ru-RU" dirty="0">
                <a:solidFill>
                  <a:schemeClr val="tx1"/>
                </a:solidFill>
                <a:latin typeface="Times New Roman" panose="02020603050405020304" pitchFamily="18" charset="0"/>
                <a:cs typeface="Times New Roman" panose="02020603050405020304" pitchFamily="18" charset="0"/>
              </a:rPr>
              <a:t>автомобилей, не смогут быстро найти для себя новую работу?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А </a:t>
            </a:r>
            <a:r>
              <a:rPr lang="ru-RU" dirty="0">
                <a:solidFill>
                  <a:schemeClr val="tx1"/>
                </a:solidFill>
                <a:latin typeface="Times New Roman" panose="02020603050405020304" pitchFamily="18" charset="0"/>
                <a:cs typeface="Times New Roman" panose="02020603050405020304" pitchFamily="18" charset="0"/>
              </a:rPr>
              <a:t>что если завышенный обменный курс национальной валюты приведет к понижению спроса на промышленных рабочих и эти рабочие не смогут найти для себя подходящих рабочих мест в других секторах экономики</a:t>
            </a:r>
            <a:r>
              <a:rPr lang="ru-RU" dirty="0" smtClean="0">
                <a:solidFill>
                  <a:schemeClr val="tx1"/>
                </a:solidFill>
                <a:latin typeface="Times New Roman" panose="02020603050405020304" pitchFamily="18" charset="0"/>
                <a:cs typeface="Times New Roman" panose="02020603050405020304" pitchFamily="18" charset="0"/>
              </a:rPr>
              <a:t>?</a:t>
            </a:r>
          </a:p>
          <a:p>
            <a:pPr marL="0" indent="0" algn="ctr">
              <a:buNone/>
            </a:pPr>
            <a:r>
              <a:rPr lang="ru-RU" dirty="0" smtClean="0">
                <a:solidFill>
                  <a:schemeClr val="tx1"/>
                </a:solidFill>
                <a:latin typeface="Times New Roman" panose="02020603050405020304" pitchFamily="18" charset="0"/>
                <a:cs typeface="Times New Roman" panose="02020603050405020304" pitchFamily="18" charset="0"/>
              </a:rPr>
              <a:t> </a:t>
            </a:r>
            <a:r>
              <a:rPr lang="ru-RU" b="1" dirty="0">
                <a:solidFill>
                  <a:schemeClr val="tx2"/>
                </a:solidFill>
                <a:latin typeface="Times New Roman" panose="02020603050405020304" pitchFamily="18" charset="0"/>
                <a:cs typeface="Times New Roman" panose="02020603050405020304" pitchFamily="18" charset="0"/>
              </a:rPr>
              <a:t>В таких случаях торговля может завести страну внутрь своей ГПВ, когда безработица растет, а ВВП падает</a:t>
            </a:r>
            <a:r>
              <a:rPr lang="ru-RU" b="1" dirty="0" smtClean="0">
                <a:solidFill>
                  <a:schemeClr val="tx2"/>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Когда экономика переживает период депрессии и неправильно функционирует система цен, нельзя быть уверенным в том, что страна выиграет от международной торговли и принципы теории сравнительного преимущества будут в подобных случаях неукоснительно соблюдаться.</a:t>
            </a:r>
          </a:p>
          <a:p>
            <a:pPr algn="just"/>
            <a:endParaRPr lang="ru-RU" dirty="0" smtClean="0">
              <a:solidFill>
                <a:schemeClr val="tx1"/>
              </a:solidFill>
              <a:latin typeface="Times New Roman" panose="02020603050405020304" pitchFamily="18" charset="0"/>
              <a:cs typeface="Times New Roman" panose="02020603050405020304" pitchFamily="18" charset="0"/>
            </a:endParaRPr>
          </a:p>
        </p:txBody>
      </p:sp>
      <p:sp>
        <p:nvSpPr>
          <p:cNvPr id="4" name="Заголовок 1"/>
          <p:cNvSpPr>
            <a:spLocks noGrp="1"/>
          </p:cNvSpPr>
          <p:nvPr>
            <p:ph type="title"/>
          </p:nvPr>
        </p:nvSpPr>
        <p:spPr>
          <a:xfrm>
            <a:off x="1150317" y="456636"/>
            <a:ext cx="11204812" cy="689584"/>
          </a:xfrm>
        </p:spPr>
        <p:txBody>
          <a:bodyPr>
            <a:noAutofit/>
          </a:bodyPr>
          <a:lstStyle/>
          <a:p>
            <a:pPr algn="ctr"/>
            <a:r>
              <a:rPr lang="ru-RU" sz="3400" b="1" dirty="0" smtClean="0">
                <a:solidFill>
                  <a:schemeClr val="tx2"/>
                </a:solidFill>
                <a:effectLst>
                  <a:outerShdw blurRad="38100" dist="38100" dir="2700000" algn="tl">
                    <a:srgbClr val="000000">
                      <a:alpha val="43137"/>
                    </a:srgbClr>
                  </a:outerShdw>
                </a:effectLst>
              </a:rPr>
              <a:t>ОГРАНИЧЕНИЯ И ВЫВОДЫ</a:t>
            </a:r>
            <a:endParaRPr lang="ru-RU" sz="3400" b="1" dirty="0">
              <a:solidFill>
                <a:schemeClr val="tx2"/>
              </a:solidFill>
              <a:effectLst>
                <a:outerShdw blurRad="38100" dist="38100" dir="2700000" algn="tl">
                  <a:srgbClr val="000000">
                    <a:alpha val="43137"/>
                  </a:srgbClr>
                </a:outerShdw>
              </a:effectLst>
            </a:endParaRPr>
          </a:p>
        </p:txBody>
      </p:sp>
      <p:sp>
        <p:nvSpPr>
          <p:cNvPr id="5" name="Объект 2"/>
          <p:cNvSpPr txBox="1">
            <a:spLocks/>
          </p:cNvSpPr>
          <p:nvPr/>
        </p:nvSpPr>
        <p:spPr>
          <a:xfrm>
            <a:off x="2335924" y="2187262"/>
            <a:ext cx="1001920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0620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280119" y="910107"/>
            <a:ext cx="8915400" cy="2953556"/>
          </a:xfrm>
        </p:spPr>
        <p:txBody>
          <a:bodyPr>
            <a:normAutofit lnSpcReduction="10000"/>
          </a:bodyPr>
          <a:lstStyle/>
          <a:p>
            <a:pPr algn="just"/>
            <a:r>
              <a:rPr lang="ru-RU" dirty="0">
                <a:solidFill>
                  <a:schemeClr val="tx1"/>
                </a:solidFill>
                <a:latin typeface="Times New Roman" panose="02020603050405020304" pitchFamily="18" charset="0"/>
                <a:cs typeface="Times New Roman" panose="02020603050405020304" pitchFamily="18" charset="0"/>
              </a:rPr>
              <a:t>Учитывая эту оговорку, вряд ли стоит удивляться тому, что в периоды экономического спада теория сравнительного преимущества начинает хромать на обе ноги.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период Великой депрессии 30-х годов, когда стремительно росла безработица и не менее стремительно падало производство, страны начали лихорадочно возводить на своих границах мощные </a:t>
            </a:r>
            <a:r>
              <a:rPr lang="ru-RU" b="1" dirty="0">
                <a:solidFill>
                  <a:schemeClr val="tx2"/>
                </a:solidFill>
                <a:latin typeface="Times New Roman" panose="02020603050405020304" pitchFamily="18" charset="0"/>
                <a:cs typeface="Times New Roman" panose="02020603050405020304" pitchFamily="18" charset="0"/>
              </a:rPr>
              <a:t>тарифные барьеры</a:t>
            </a:r>
            <a:r>
              <a:rPr lang="ru-RU" dirty="0">
                <a:solidFill>
                  <a:schemeClr val="tx1"/>
                </a:solidFill>
                <a:latin typeface="Times New Roman" panose="02020603050405020304" pitchFamily="18" charset="0"/>
                <a:cs typeface="Times New Roman" panose="02020603050405020304" pitchFamily="18" charset="0"/>
              </a:rPr>
              <a:t>, в результате чего объем международной торговли резко сократился</a:t>
            </a:r>
            <a:r>
              <a:rPr lang="ru-RU"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 </a:t>
            </a:r>
          </a:p>
          <a:p>
            <a:pPr marL="0" indent="0" algn="ctr">
              <a:buNone/>
            </a:pPr>
            <a:r>
              <a:rPr lang="ru-RU" b="1" dirty="0" smtClean="0">
                <a:solidFill>
                  <a:schemeClr val="tx2"/>
                </a:solidFill>
                <a:latin typeface="Times New Roman" panose="02020603050405020304" pitchFamily="18" charset="0"/>
                <a:cs typeface="Times New Roman" panose="02020603050405020304" pitchFamily="18" charset="0"/>
              </a:rPr>
              <a:t>В </a:t>
            </a:r>
            <a:r>
              <a:rPr lang="ru-RU" b="1" dirty="0">
                <a:solidFill>
                  <a:schemeClr val="tx2"/>
                </a:solidFill>
                <a:latin typeface="Times New Roman" panose="02020603050405020304" pitchFamily="18" charset="0"/>
                <a:cs typeface="Times New Roman" panose="02020603050405020304" pitchFamily="18" charset="0"/>
              </a:rPr>
              <a:t>периоды спада "недоиспользованный" труд и капитал стремятся защитить свои рынки от зарубежных конкурентов</a:t>
            </a:r>
            <a:r>
              <a:rPr lang="ru-RU" b="1" dirty="0" smtClean="0">
                <a:solidFill>
                  <a:schemeClr val="tx2"/>
                </a:solidFill>
                <a:latin typeface="Times New Roman" panose="02020603050405020304" pitchFamily="18" charset="0"/>
                <a:cs typeface="Times New Roman" panose="02020603050405020304" pitchFamily="18" charset="0"/>
              </a:rPr>
              <a:t>.</a:t>
            </a:r>
          </a:p>
          <a:p>
            <a:pPr marL="0" indent="0" algn="just">
              <a:buNone/>
            </a:pPr>
            <a:endParaRPr lang="ru-RU" dirty="0"/>
          </a:p>
        </p:txBody>
      </p:sp>
      <p:sp>
        <p:nvSpPr>
          <p:cNvPr id="4" name="Прямоугольник 3"/>
          <p:cNvSpPr/>
          <p:nvPr/>
        </p:nvSpPr>
        <p:spPr>
          <a:xfrm>
            <a:off x="2176532" y="4378818"/>
            <a:ext cx="9431112" cy="1200329"/>
          </a:xfrm>
          <a:prstGeom prst="rect">
            <a:avLst/>
          </a:prstGeom>
          <a:ln w="57150">
            <a:solidFill>
              <a:schemeClr val="tx2"/>
            </a:solidFill>
          </a:ln>
        </p:spPr>
        <p:txBody>
          <a:bodyPr wrap="square">
            <a:spAutoFit/>
          </a:bodyPr>
          <a:lstStyle/>
          <a:p>
            <a:pPr algn="just"/>
            <a:r>
              <a:rPr lang="ru-RU" dirty="0" smtClean="0">
                <a:solidFill>
                  <a:schemeClr val="tx1"/>
                </a:solidFill>
                <a:latin typeface="Times New Roman" panose="02020603050405020304" pitchFamily="18" charset="0"/>
                <a:cs typeface="Times New Roman" panose="02020603050405020304" pitchFamily="18" charset="0"/>
              </a:rPr>
              <a:t>Эти исторические периоды напоминают нам, что классическая теория сравнительного преимущества безусловно подтверждается лишь в тех случаях, когда обменные курсы, цены и зарплаты находятся на надлежащих уровнях и когда макроэкономическая политика избавляет нас от пагубных последствий циклов деловой активности и диспропорций в торговле.</a:t>
            </a:r>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804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a:spLocks noGrp="1"/>
          </p:cNvSpPr>
          <p:nvPr>
            <p:ph idx="1"/>
          </p:nvPr>
        </p:nvSpPr>
        <p:spPr>
          <a:xfrm>
            <a:off x="1649052" y="360608"/>
            <a:ext cx="10019205" cy="6703454"/>
          </a:xfrm>
        </p:spPr>
        <p:txBody>
          <a:bodyPr>
            <a:normAutofit fontScale="92500" lnSpcReduction="10000"/>
          </a:bodyPr>
          <a:lstStyle/>
          <a:p>
            <a:pPr marL="0" indent="0" algn="ctr">
              <a:buNone/>
            </a:pPr>
            <a:r>
              <a:rPr lang="ru-RU" sz="3200" b="1" dirty="0" smtClean="0">
                <a:solidFill>
                  <a:schemeClr val="tx2"/>
                </a:solidFill>
                <a:latin typeface="Times New Roman" panose="02020603050405020304" pitchFamily="18" charset="0"/>
                <a:cs typeface="Times New Roman" panose="02020603050405020304" pitchFamily="18" charset="0"/>
              </a:rPr>
              <a:t>Распределение дохода: </a:t>
            </a:r>
          </a:p>
          <a:p>
            <a:pPr algn="just"/>
            <a:r>
              <a:rPr lang="ru-RU" dirty="0">
                <a:solidFill>
                  <a:schemeClr val="tx1"/>
                </a:solidFill>
                <a:latin typeface="Times New Roman" panose="02020603050405020304" pitchFamily="18" charset="0"/>
                <a:cs typeface="Times New Roman" panose="02020603050405020304" pitchFamily="18" charset="0"/>
              </a:rPr>
              <a:t>Вторая оговорка относится к возможному влиянию на конкретных людей, секторы или факторы производства.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Выше </a:t>
            </a:r>
            <a:r>
              <a:rPr lang="ru-RU" dirty="0">
                <a:solidFill>
                  <a:schemeClr val="tx1"/>
                </a:solidFill>
                <a:latin typeface="Times New Roman" panose="02020603050405020304" pitchFamily="18" charset="0"/>
                <a:cs typeface="Times New Roman" panose="02020603050405020304" pitchFamily="18" charset="0"/>
              </a:rPr>
              <a:t>было показано, что открытие страны для международной торговли приводит к повышению ее национального дохода.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Ее </a:t>
            </a:r>
            <a:r>
              <a:rPr lang="ru-RU" dirty="0">
                <a:solidFill>
                  <a:schemeClr val="tx1"/>
                </a:solidFill>
                <a:latin typeface="Times New Roman" panose="02020603050405020304" pitchFamily="18" charset="0"/>
                <a:cs typeface="Times New Roman" panose="02020603050405020304" pitchFamily="18" charset="0"/>
              </a:rPr>
              <a:t>граждане получают возможность потреблять больше разнообразных товаров и услуг, чем в том случае, когда границы были наглухо закрыты</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Но это вовсе не означает, что от международной торговли обязательно должен выиграть каждый индивидуум, предприятие, сектор или фактор производства. Если свободная торговля увеличивает предложение товаров, которые производятся конкретными факторами производства или в конкретных регионах, эти факторы или регионы могут в результате получить меньшие доходы, чем в случае ограниченной торговли.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Допустим, что свободная торговля увеличивает предложение дешевых хлопчатобумажных рубашек в Соединенных Штатах. </a:t>
            </a:r>
            <a:r>
              <a:rPr lang="ru-RU" dirty="0" smtClean="0">
                <a:solidFill>
                  <a:schemeClr val="tx1"/>
                </a:solidFill>
                <a:latin typeface="Times New Roman" panose="02020603050405020304" pitchFamily="18" charset="0"/>
                <a:cs typeface="Times New Roman" panose="02020603050405020304" pitchFamily="18" charset="0"/>
              </a:rPr>
              <a:t>Нет </a:t>
            </a:r>
            <a:r>
              <a:rPr lang="ru-RU" dirty="0">
                <a:solidFill>
                  <a:schemeClr val="tx1"/>
                </a:solidFill>
                <a:latin typeface="Times New Roman" panose="02020603050405020304" pitchFamily="18" charset="0"/>
                <a:cs typeface="Times New Roman" panose="02020603050405020304" pitchFamily="18" charset="0"/>
              </a:rPr>
              <a:t>ничего удивительного в том, что в этом случае многие ткацкие фабрики потерпят убытки или даже обанкротятся.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b="1" dirty="0" smtClean="0">
                <a:solidFill>
                  <a:schemeClr val="tx2"/>
                </a:solidFill>
                <a:latin typeface="Times New Roman" panose="02020603050405020304" pitchFamily="18" charset="0"/>
                <a:cs typeface="Times New Roman" panose="02020603050405020304" pitchFamily="18" charset="0"/>
              </a:rPr>
              <a:t>Недавно </a:t>
            </a:r>
            <a:r>
              <a:rPr lang="ru-RU" b="1" dirty="0">
                <a:solidFill>
                  <a:schemeClr val="tx2"/>
                </a:solidFill>
                <a:latin typeface="Times New Roman" panose="02020603050405020304" pitchFamily="18" charset="0"/>
                <a:cs typeface="Times New Roman" panose="02020603050405020304" pitchFamily="18" charset="0"/>
              </a:rPr>
              <a:t>проведенные исследования показали, что за последние два десятилетия реальная заработная плата неквалифицированных рабочих в странах с высоким уровнем доходов существенно снизилась из-за повышения импорта товаров соответствующих отраслей из развивающихся стран с низкой заработной платой.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Снижение </a:t>
            </a:r>
            <a:r>
              <a:rPr lang="ru-RU" dirty="0">
                <a:solidFill>
                  <a:schemeClr val="tx1"/>
                </a:solidFill>
                <a:latin typeface="Times New Roman" panose="02020603050405020304" pitchFamily="18" charset="0"/>
                <a:cs typeface="Times New Roman" panose="02020603050405020304" pitchFamily="18" charset="0"/>
              </a:rPr>
              <a:t>заработной платы произошло потому, что импортные товары производятся факторами, которые являются "близкими заменителями" неквалифицированной рабочей силы в странах с высоким уровнем доходов.</a:t>
            </a:r>
          </a:p>
          <a:p>
            <a:pPr algn="just"/>
            <a:endParaRPr lang="ru-RU"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7902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89212" y="373487"/>
            <a:ext cx="8915400" cy="5537735"/>
          </a:xfrm>
        </p:spPr>
        <p:txBody>
          <a:bodyPr/>
          <a:lstStyle/>
          <a:p>
            <a:pPr algn="just"/>
            <a:r>
              <a:rPr lang="ru-RU" dirty="0">
                <a:solidFill>
                  <a:schemeClr val="tx1"/>
                </a:solidFill>
                <a:latin typeface="Times New Roman" panose="02020603050405020304" pitchFamily="18" charset="0"/>
                <a:cs typeface="Times New Roman" panose="02020603050405020304" pitchFamily="18" charset="0"/>
              </a:rPr>
              <a:t>Теория сравнительного преимущества показывает, что другие секторы выигрывают больше, чем теряют "пострадавшие" секторы.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Более </a:t>
            </a:r>
            <a:r>
              <a:rPr lang="ru-RU" dirty="0">
                <a:solidFill>
                  <a:schemeClr val="tx1"/>
                </a:solidFill>
                <a:latin typeface="Times New Roman" panose="02020603050405020304" pitchFamily="18" charset="0"/>
                <a:cs typeface="Times New Roman" panose="02020603050405020304" pitchFamily="18" charset="0"/>
              </a:rPr>
              <a:t>того, в долгосрочном периоде те, кто потерял работу в секторах с низкими заработными платами, постепенно находят себе работу в секторах с более высокими заработными платами.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Но </a:t>
            </a:r>
            <a:r>
              <a:rPr lang="ru-RU" dirty="0">
                <a:solidFill>
                  <a:schemeClr val="tx1"/>
                </a:solidFill>
                <a:latin typeface="Times New Roman" panose="02020603050405020304" pitchFamily="18" charset="0"/>
                <a:cs typeface="Times New Roman" panose="02020603050405020304" pitchFamily="18" charset="0"/>
              </a:rPr>
              <a:t>те, кто временно "пострадал" от международной торговли, недовольны уже "по определению", и поэтому находятся в рядах стойких сторонников протекционизма и торговых барьеров. </a:t>
            </a:r>
            <a:endParaRPr lang="ru-RU" dirty="0" smtClean="0">
              <a:solidFill>
                <a:schemeClr val="tx1"/>
              </a:solidFill>
              <a:latin typeface="Times New Roman" panose="02020603050405020304" pitchFamily="18" charset="0"/>
              <a:cs typeface="Times New Roman" panose="02020603050405020304" pitchFamily="18" charset="0"/>
            </a:endParaRPr>
          </a:p>
          <a:p>
            <a:pPr algn="just"/>
            <a:endParaRPr lang="ru-RU" dirty="0">
              <a:solidFill>
                <a:schemeClr val="tx1"/>
              </a:solidFill>
              <a:latin typeface="Times New Roman" panose="02020603050405020304" pitchFamily="18" charset="0"/>
              <a:cs typeface="Times New Roman" panose="02020603050405020304" pitchFamily="18" charset="0"/>
            </a:endParaRPr>
          </a:p>
          <a:p>
            <a:pPr marL="0" indent="0" algn="ctr">
              <a:buNone/>
            </a:pPr>
            <a:r>
              <a:rPr lang="ru-RU" b="1" dirty="0" smtClean="0">
                <a:solidFill>
                  <a:schemeClr val="tx2"/>
                </a:solidFill>
                <a:latin typeface="Times New Roman" panose="02020603050405020304" pitchFamily="18" charset="0"/>
                <a:cs typeface="Times New Roman" panose="02020603050405020304" pitchFamily="18" charset="0"/>
              </a:rPr>
              <a:t>Несмотря </a:t>
            </a:r>
            <a:r>
              <a:rPr lang="ru-RU" b="1" dirty="0">
                <a:solidFill>
                  <a:schemeClr val="tx2"/>
                </a:solidFill>
                <a:latin typeface="Times New Roman" panose="02020603050405020304" pitchFamily="18" charset="0"/>
                <a:cs typeface="Times New Roman" panose="02020603050405020304" pitchFamily="18" charset="0"/>
              </a:rPr>
              <a:t>на некоторую свою ограниченность, теория </a:t>
            </a:r>
            <a:r>
              <a:rPr lang="ru-RU" b="1" dirty="0" smtClean="0">
                <a:solidFill>
                  <a:schemeClr val="tx2"/>
                </a:solidFill>
                <a:latin typeface="Times New Roman" panose="02020603050405020304" pitchFamily="18" charset="0"/>
                <a:cs typeface="Times New Roman" panose="02020603050405020304" pitchFamily="18" charset="0"/>
              </a:rPr>
              <a:t>сравнительного </a:t>
            </a:r>
            <a:r>
              <a:rPr lang="ru-RU" b="1" dirty="0">
                <a:solidFill>
                  <a:schemeClr val="tx2"/>
                </a:solidFill>
                <a:latin typeface="Times New Roman" panose="02020603050405020304" pitchFamily="18" charset="0"/>
                <a:cs typeface="Times New Roman" panose="02020603050405020304" pitchFamily="18" charset="0"/>
              </a:rPr>
              <a:t>преимущества относится к числу самых непреложных истин экономики. Страны, которые пренебрегают сравнительными преимуществами, расплачиваются невысоким уровнем жизни и низкими показателями экономического роста.</a:t>
            </a:r>
          </a:p>
        </p:txBody>
      </p:sp>
    </p:spTree>
    <p:extLst>
      <p:ext uri="{BB962C8B-B14F-4D97-AF65-F5344CB8AC3E}">
        <p14:creationId xmlns:p14="http://schemas.microsoft.com/office/powerpoint/2010/main" val="260099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89212" y="791571"/>
            <a:ext cx="8915400" cy="6393976"/>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В своей "</a:t>
            </a:r>
            <a:r>
              <a:rPr lang="ru-RU" b="1" dirty="0">
                <a:solidFill>
                  <a:schemeClr val="tx2"/>
                </a:solidFill>
                <a:latin typeface="Times New Roman" panose="02020603050405020304" pitchFamily="18" charset="0"/>
                <a:cs typeface="Times New Roman" panose="02020603050405020304" pitchFamily="18" charset="0"/>
              </a:rPr>
              <a:t>Петиции производителей свечей</a:t>
            </a:r>
            <a:r>
              <a:rPr lang="ru-RU" dirty="0">
                <a:solidFill>
                  <a:schemeClr val="tx1"/>
                </a:solidFill>
                <a:latin typeface="Times New Roman" panose="02020603050405020304" pitchFamily="18" charset="0"/>
                <a:cs typeface="Times New Roman" panose="02020603050405020304" pitchFamily="18" charset="0"/>
              </a:rPr>
              <a:t>" французский экономист Фредерик </a:t>
            </a:r>
            <a:r>
              <a:rPr lang="ru-RU" dirty="0" err="1">
                <a:solidFill>
                  <a:schemeClr val="tx1"/>
                </a:solidFill>
                <a:latin typeface="Times New Roman" panose="02020603050405020304" pitchFamily="18" charset="0"/>
                <a:cs typeface="Times New Roman" panose="02020603050405020304" pitchFamily="18" charset="0"/>
              </a:rPr>
              <a:t>Бастиа</a:t>
            </a:r>
            <a:r>
              <a:rPr lang="ru-RU" dirty="0">
                <a:solidFill>
                  <a:schemeClr val="tx1"/>
                </a:solidFill>
                <a:latin typeface="Times New Roman" panose="02020603050405020304" pitchFamily="18" charset="0"/>
                <a:cs typeface="Times New Roman" panose="02020603050405020304" pitchFamily="18" charset="0"/>
              </a:rPr>
              <a:t> </a:t>
            </a:r>
            <a:r>
              <a:rPr lang="ru-RU" dirty="0" smtClean="0">
                <a:solidFill>
                  <a:schemeClr val="tx1"/>
                </a:solidFill>
                <a:latin typeface="Times New Roman" panose="02020603050405020304" pitchFamily="18" charset="0"/>
                <a:cs typeface="Times New Roman" panose="02020603050405020304" pitchFamily="18" charset="0"/>
              </a:rPr>
              <a:t>высмеивает </a:t>
            </a:r>
            <a:r>
              <a:rPr lang="ru-RU" dirty="0">
                <a:solidFill>
                  <a:schemeClr val="tx1"/>
                </a:solidFill>
                <a:latin typeface="Times New Roman" panose="02020603050405020304" pitchFamily="18" charset="0"/>
                <a:cs typeface="Times New Roman" panose="02020603050405020304" pitchFamily="18" charset="0"/>
              </a:rPr>
              <a:t>множество вполне серьезных предложений заблокировать доступ в страну зарубежным товарам, составляющим конкуренцию продукции внутренних производителей</a:t>
            </a:r>
            <a:r>
              <a:rPr lang="ru-RU"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Даже в наши дни многие люди с большим подозрением относятся к зарубежной конкуренции, а кампании типа </a:t>
            </a:r>
            <a:r>
              <a:rPr lang="ru-RU" b="1" dirty="0">
                <a:solidFill>
                  <a:schemeClr val="tx1"/>
                </a:solidFill>
                <a:latin typeface="Times New Roman" panose="02020603050405020304" pitchFamily="18" charset="0"/>
                <a:cs typeface="Times New Roman" panose="02020603050405020304" pitchFamily="18" charset="0"/>
              </a:rPr>
              <a:t>"</a:t>
            </a:r>
            <a:r>
              <a:rPr lang="ru-RU" b="1" dirty="0">
                <a:solidFill>
                  <a:schemeClr val="tx2"/>
                </a:solidFill>
                <a:latin typeface="Times New Roman" panose="02020603050405020304" pitchFamily="18" charset="0"/>
                <a:cs typeface="Times New Roman" panose="02020603050405020304" pitchFamily="18" charset="0"/>
              </a:rPr>
              <a:t>Покупай американское</a:t>
            </a:r>
            <a:r>
              <a:rPr lang="ru-RU" b="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звучат вполне </a:t>
            </a:r>
            <a:r>
              <a:rPr lang="ru-RU" dirty="0" smtClean="0">
                <a:solidFill>
                  <a:schemeClr val="tx1"/>
                </a:solidFill>
                <a:latin typeface="Times New Roman" panose="02020603050405020304" pitchFamily="18" charset="0"/>
                <a:cs typeface="Times New Roman" panose="02020603050405020304" pitchFamily="18" charset="0"/>
              </a:rPr>
              <a:t>патриотично. Тем </a:t>
            </a:r>
            <a:r>
              <a:rPr lang="ru-RU" dirty="0">
                <a:solidFill>
                  <a:schemeClr val="tx1"/>
                </a:solidFill>
                <a:latin typeface="Times New Roman" panose="02020603050405020304" pitchFamily="18" charset="0"/>
                <a:cs typeface="Times New Roman" panose="02020603050405020304" pitchFamily="18" charset="0"/>
              </a:rPr>
              <a:t>не менее, экономисты еще со времен Адама Смита придерживались несколько иной точки зрения.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Экономика </a:t>
            </a:r>
            <a:r>
              <a:rPr lang="ru-RU" dirty="0">
                <a:solidFill>
                  <a:schemeClr val="tx1"/>
                </a:solidFill>
                <a:latin typeface="Times New Roman" panose="02020603050405020304" pitchFamily="18" charset="0"/>
                <a:cs typeface="Times New Roman" panose="02020603050405020304" pitchFamily="18" charset="0"/>
              </a:rPr>
              <a:t>учит, что международная торговля выгодна любой стране. </a:t>
            </a:r>
            <a:r>
              <a:rPr lang="ru-RU" dirty="0" smtClean="0">
                <a:solidFill>
                  <a:schemeClr val="tx1"/>
                </a:solidFill>
                <a:latin typeface="Times New Roman" panose="02020603050405020304" pitchFamily="18" charset="0"/>
                <a:cs typeface="Times New Roman" panose="02020603050405020304" pitchFamily="18" charset="0"/>
              </a:rPr>
              <a:t>Она </a:t>
            </a:r>
            <a:r>
              <a:rPr lang="ru-RU" dirty="0">
                <a:solidFill>
                  <a:schemeClr val="tx1"/>
                </a:solidFill>
                <a:latin typeface="Times New Roman" panose="02020603050405020304" pitchFamily="18" charset="0"/>
                <a:cs typeface="Times New Roman" panose="02020603050405020304" pitchFamily="18" charset="0"/>
              </a:rPr>
              <a:t>стимулирует развитие специализации и расширяет возможности потребления страны.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Япония </a:t>
            </a:r>
            <a:r>
              <a:rPr lang="ru-RU" dirty="0">
                <a:solidFill>
                  <a:schemeClr val="tx1"/>
                </a:solidFill>
                <a:latin typeface="Times New Roman" panose="02020603050405020304" pitchFamily="18" charset="0"/>
                <a:cs typeface="Times New Roman" panose="02020603050405020304" pitchFamily="18" charset="0"/>
              </a:rPr>
              <a:t>продает Америке видеокамеры, Америка продает компьютеры Австралии, Австралия замыкает эту цепочку, продавая уголь Японии.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Специализируясь </a:t>
            </a:r>
            <a:r>
              <a:rPr lang="ru-RU" dirty="0">
                <a:solidFill>
                  <a:schemeClr val="tx1"/>
                </a:solidFill>
                <a:latin typeface="Times New Roman" panose="02020603050405020304" pitchFamily="18" charset="0"/>
                <a:cs typeface="Times New Roman" panose="02020603050405020304" pitchFamily="18" charset="0"/>
              </a:rPr>
              <a:t>в тех областях, где им удается добиться наивысшей относительной производительности, страны получают возможность потреблять больше, чем они были бы в состоянии производить самостоятельно.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Об </a:t>
            </a:r>
            <a:r>
              <a:rPr lang="ru-RU" dirty="0">
                <a:solidFill>
                  <a:schemeClr val="tx1"/>
                </a:solidFill>
                <a:latin typeface="Times New Roman" panose="02020603050405020304" pitchFamily="18" charset="0"/>
                <a:cs typeface="Times New Roman" panose="02020603050405020304" pitchFamily="18" charset="0"/>
              </a:rPr>
              <a:t>этой </a:t>
            </a:r>
            <a:r>
              <a:rPr lang="ru-RU" b="1" dirty="0">
                <a:solidFill>
                  <a:schemeClr val="tx2"/>
                </a:solidFill>
                <a:latin typeface="Times New Roman" panose="02020603050405020304" pitchFamily="18" charset="0"/>
                <a:cs typeface="Times New Roman" panose="02020603050405020304" pitchFamily="18" charset="0"/>
              </a:rPr>
              <a:t>особенности международной торговли </a:t>
            </a:r>
            <a:r>
              <a:rPr lang="ru-RU" dirty="0">
                <a:solidFill>
                  <a:schemeClr val="tx1"/>
                </a:solidFill>
                <a:latin typeface="Times New Roman" panose="02020603050405020304" pitchFamily="18" charset="0"/>
                <a:cs typeface="Times New Roman" panose="02020603050405020304" pitchFamily="18" charset="0"/>
              </a:rPr>
              <a:t>мы и поговорим в </a:t>
            </a:r>
            <a:r>
              <a:rPr lang="ru-RU" dirty="0" smtClean="0">
                <a:solidFill>
                  <a:schemeClr val="tx1"/>
                </a:solidFill>
                <a:latin typeface="Times New Roman" panose="02020603050405020304" pitchFamily="18" charset="0"/>
                <a:cs typeface="Times New Roman" panose="02020603050405020304" pitchFamily="18" charset="0"/>
              </a:rPr>
              <a:t>настоящей презентации.</a:t>
            </a:r>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2424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23494" y="1326523"/>
            <a:ext cx="7134896" cy="5293217"/>
          </a:xfrm>
        </p:spPr>
        <p:txBody>
          <a:bodyPr>
            <a:normAutofit fontScale="92500" lnSpcReduction="20000"/>
          </a:bodyPr>
          <a:lstStyle/>
          <a:p>
            <a:pPr algn="just"/>
            <a:r>
              <a:rPr lang="ru-RU" dirty="0">
                <a:solidFill>
                  <a:schemeClr val="tx1"/>
                </a:solidFill>
                <a:latin typeface="Times New Roman" panose="02020603050405020304" pitchFamily="18" charset="0"/>
                <a:cs typeface="Times New Roman" panose="02020603050405020304" pitchFamily="18" charset="0"/>
              </a:rPr>
              <a:t>Теория сравнительного преимущества показывает, как страны могут извлечь выгоды из специализации и международного разделения труда</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Однако, невзирая на очевидную ценность этого экономического открытия, законодательные власти постоянно испытывают давление групп, лоббирующих протекционистские меры в форме тарифов и импортных квот.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США Конгресс и президент каждый год борются за принятие мер, направленных на защиту внутреннего рынка от дешевого импорта.</a:t>
            </a:r>
          </a:p>
          <a:p>
            <a:pPr marL="0" indent="0" algn="ctr">
              <a:buNone/>
            </a:pPr>
            <a:r>
              <a:rPr lang="ru-RU" b="1" dirty="0">
                <a:solidFill>
                  <a:schemeClr val="tx2"/>
                </a:solidFill>
                <a:latin typeface="Times New Roman" panose="02020603050405020304" pitchFamily="18" charset="0"/>
                <a:cs typeface="Times New Roman" panose="02020603050405020304" pitchFamily="18" charset="0"/>
              </a:rPr>
              <a:t>Является ли протекционизм разумной экономической политикой?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Большинство </a:t>
            </a:r>
            <a:r>
              <a:rPr lang="ru-RU" dirty="0">
                <a:solidFill>
                  <a:schemeClr val="tx1"/>
                </a:solidFill>
                <a:latin typeface="Times New Roman" panose="02020603050405020304" pitchFamily="18" charset="0"/>
                <a:cs typeface="Times New Roman" panose="02020603050405020304" pitchFamily="18" charset="0"/>
              </a:rPr>
              <a:t>экономистов убеждены в обратном. Они полагают, что свободная торговля способствует взаимовыгодному разделению труда между странами и позволяет</a:t>
            </a:r>
            <a:r>
              <a:rPr lang="ru-RU" i="1" dirty="0">
                <a:solidFill>
                  <a:schemeClr val="tx1"/>
                </a:solidFill>
                <a:latin typeface="Times New Roman" panose="02020603050405020304" pitchFamily="18" charset="0"/>
                <a:cs typeface="Times New Roman" panose="02020603050405020304" pitchFamily="18" charset="0"/>
              </a:rPr>
              <a:t> </a:t>
            </a:r>
            <a:r>
              <a:rPr lang="ru-RU" b="1" i="1" dirty="0">
                <a:solidFill>
                  <a:schemeClr val="tx2"/>
                </a:solidFill>
                <a:latin typeface="Times New Roman" panose="02020603050405020304" pitchFamily="18" charset="0"/>
                <a:cs typeface="Times New Roman" panose="02020603050405020304" pitchFamily="18" charset="0"/>
              </a:rPr>
              <a:t>каждой</a:t>
            </a:r>
            <a:r>
              <a:rPr lang="ru-RU" i="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стране расширить ее производственные и потребительские возможности, повышая тем самым мировой уровень жизни.</a:t>
            </a:r>
          </a:p>
          <a:p>
            <a:pPr algn="just"/>
            <a:r>
              <a:rPr lang="ru-RU" dirty="0">
                <a:solidFill>
                  <a:schemeClr val="tx1"/>
                </a:solidFill>
                <a:latin typeface="Times New Roman" panose="02020603050405020304" pitchFamily="18" charset="0"/>
                <a:cs typeface="Times New Roman" panose="02020603050405020304" pitchFamily="18" charset="0"/>
              </a:rPr>
              <a:t>Однако многие не согласны с этим утверждением.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Так </a:t>
            </a:r>
            <a:r>
              <a:rPr lang="ru-RU" dirty="0">
                <a:solidFill>
                  <a:schemeClr val="tx1"/>
                </a:solidFill>
                <a:latin typeface="Times New Roman" panose="02020603050405020304" pitchFamily="18" charset="0"/>
                <a:cs typeface="Times New Roman" panose="02020603050405020304" pitchFamily="18" charset="0"/>
              </a:rPr>
              <a:t>же как Александр Гамильтон </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Alexandr</a:t>
            </a:r>
            <a:r>
              <a:rPr lang="en-US" dirty="0">
                <a:solidFill>
                  <a:schemeClr val="tx1"/>
                </a:solidFill>
                <a:latin typeface="Times New Roman" panose="02020603050405020304" pitchFamily="18" charset="0"/>
                <a:cs typeface="Times New Roman" panose="02020603050405020304" pitchFamily="18" charset="0"/>
              </a:rPr>
              <a:t> Hamilton) </a:t>
            </a:r>
            <a:r>
              <a:rPr lang="ru-RU" dirty="0">
                <a:solidFill>
                  <a:schemeClr val="tx1"/>
                </a:solidFill>
                <a:latin typeface="Times New Roman" panose="02020603050405020304" pitchFamily="18" charset="0"/>
                <a:cs typeface="Times New Roman" panose="02020603050405020304" pitchFamily="18" charset="0"/>
              </a:rPr>
              <a:t>намеревался возвести оборонительные стены из тарифов вокруг американского промышленного производства в 1789 году, сегодня многие настаивают на необходимости защитить американскую промышленность от иностранной конкуренции. Эта часть </a:t>
            </a:r>
            <a:r>
              <a:rPr lang="ru-RU" dirty="0" smtClean="0">
                <a:solidFill>
                  <a:schemeClr val="tx1"/>
                </a:solidFill>
                <a:latin typeface="Times New Roman" panose="02020603050405020304" pitchFamily="18" charset="0"/>
                <a:cs typeface="Times New Roman" panose="02020603050405020304" pitchFamily="18" charset="0"/>
              </a:rPr>
              <a:t>презентации </a:t>
            </a:r>
            <a:r>
              <a:rPr lang="ru-RU" dirty="0">
                <a:solidFill>
                  <a:schemeClr val="tx1"/>
                </a:solidFill>
                <a:latin typeface="Times New Roman" panose="02020603050405020304" pitchFamily="18" charset="0"/>
                <a:cs typeface="Times New Roman" panose="02020603050405020304" pitchFamily="18" charset="0"/>
              </a:rPr>
              <a:t>посвящена вопросам влияния протекционизма на состояние экономики.</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4" name="Заголовок 1"/>
          <p:cNvSpPr>
            <a:spLocks noGrp="1"/>
          </p:cNvSpPr>
          <p:nvPr>
            <p:ph type="title"/>
          </p:nvPr>
        </p:nvSpPr>
        <p:spPr>
          <a:xfrm>
            <a:off x="841224" y="636940"/>
            <a:ext cx="11204812" cy="689584"/>
          </a:xfrm>
        </p:spPr>
        <p:txBody>
          <a:bodyPr>
            <a:noAutofit/>
          </a:bodyPr>
          <a:lstStyle/>
          <a:p>
            <a:pPr algn="ctr"/>
            <a:r>
              <a:rPr lang="ru-RU" sz="3400" b="1" dirty="0" smtClean="0">
                <a:solidFill>
                  <a:schemeClr val="tx2"/>
                </a:solidFill>
                <a:effectLst>
                  <a:outerShdw blurRad="38100" dist="38100" dir="2700000" algn="tl">
                    <a:srgbClr val="000000">
                      <a:alpha val="43137"/>
                    </a:srgbClr>
                  </a:outerShdw>
                </a:effectLst>
              </a:rPr>
              <a:t>ПРОТЕКЦИОНИЗМ</a:t>
            </a:r>
            <a:endParaRPr lang="ru-RU" sz="3400" b="1" dirty="0">
              <a:solidFill>
                <a:schemeClr val="tx2"/>
              </a:solidFill>
              <a:effectLst>
                <a:outerShdw blurRad="38100" dist="38100" dir="2700000" algn="tl">
                  <a:srgbClr val="000000">
                    <a:alpha val="43137"/>
                  </a:srgbClr>
                </a:outerShdw>
              </a:effectLst>
            </a:endParaRPr>
          </a:p>
        </p:txBody>
      </p:sp>
      <p:pic>
        <p:nvPicPr>
          <p:cNvPr id="24578" name="Picture 2" descr="alexander_hamilton.gif"/>
          <p:cNvPicPr>
            <a:picLocks noChangeAspect="1" noChangeArrowheads="1"/>
          </p:cNvPicPr>
          <p:nvPr/>
        </p:nvPicPr>
        <p:blipFill rotWithShape="1">
          <a:blip r:embed="rId2">
            <a:extLst>
              <a:ext uri="{28A0092B-C50C-407E-A947-70E740481C1C}">
                <a14:useLocalDpi xmlns:a14="http://schemas.microsoft.com/office/drawing/2010/main" val="0"/>
              </a:ext>
            </a:extLst>
          </a:blip>
          <a:srcRect l="1" r="4466" b="3787"/>
          <a:stretch/>
        </p:blipFill>
        <p:spPr bwMode="auto">
          <a:xfrm>
            <a:off x="8993880" y="1815920"/>
            <a:ext cx="2571348" cy="3142446"/>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607447" y="5100034"/>
            <a:ext cx="3344214" cy="646331"/>
          </a:xfrm>
          <a:prstGeom prst="rect">
            <a:avLst/>
          </a:prstGeom>
          <a:noFill/>
        </p:spPr>
        <p:txBody>
          <a:bodyPr wrap="square" rtlCol="0">
            <a:spAutoFit/>
          </a:bodyPr>
          <a:lstStyle/>
          <a:p>
            <a:pPr algn="ctr"/>
            <a:r>
              <a:rPr lang="ru-RU" b="1" dirty="0" smtClean="0">
                <a:solidFill>
                  <a:schemeClr val="tx2"/>
                </a:solidFill>
                <a:latin typeface="Times New Roman" panose="02020603050405020304" pitchFamily="18" charset="0"/>
                <a:cs typeface="Times New Roman" panose="02020603050405020304" pitchFamily="18" charset="0"/>
              </a:rPr>
              <a:t>Александр Гамильтон</a:t>
            </a:r>
          </a:p>
          <a:p>
            <a:pPr algn="ctr"/>
            <a:r>
              <a:rPr lang="ru-RU" b="1" dirty="0" smtClean="0">
                <a:solidFill>
                  <a:schemeClr val="tx2"/>
                </a:solidFill>
                <a:latin typeface="Times New Roman" panose="02020603050405020304" pitchFamily="18" charset="0"/>
                <a:cs typeface="Times New Roman" panose="02020603050405020304" pitchFamily="18" charset="0"/>
              </a:rPr>
              <a:t>(11.01.1757-12.07.1804 </a:t>
            </a:r>
            <a:r>
              <a:rPr lang="ru-RU" b="1" dirty="0" err="1" smtClean="0">
                <a:solidFill>
                  <a:schemeClr val="tx2"/>
                </a:solidFill>
                <a:latin typeface="Times New Roman" panose="02020603050405020304" pitchFamily="18" charset="0"/>
                <a:cs typeface="Times New Roman" panose="02020603050405020304" pitchFamily="18" charset="0"/>
              </a:rPr>
              <a:t>гг</a:t>
            </a:r>
            <a:r>
              <a:rPr lang="ru-RU" dirty="0" smtClean="0"/>
              <a:t>)</a:t>
            </a:r>
            <a:endParaRPr lang="ru-RU" dirty="0"/>
          </a:p>
        </p:txBody>
      </p:sp>
    </p:spTree>
    <p:extLst>
      <p:ext uri="{BB962C8B-B14F-4D97-AF65-F5344CB8AC3E}">
        <p14:creationId xmlns:p14="http://schemas.microsoft.com/office/powerpoint/2010/main" val="30264796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96980" y="2133600"/>
            <a:ext cx="9907632" cy="3777622"/>
          </a:xfrm>
        </p:spPr>
        <p:txBody>
          <a:bodyPr/>
          <a:lstStyle/>
          <a:p>
            <a:r>
              <a:rPr lang="ru-RU" dirty="0">
                <a:solidFill>
                  <a:schemeClr val="tx1"/>
                </a:solidFill>
                <a:latin typeface="Times New Roman" panose="02020603050405020304" pitchFamily="18" charset="0"/>
                <a:cs typeface="Times New Roman" panose="02020603050405020304" pitchFamily="18" charset="0"/>
              </a:rPr>
              <a:t>Понять теорию сравнительного преимущества будет значительно легче после анализа спроса и предложения товаров в международной торговле. </a:t>
            </a:r>
            <a:endParaRPr lang="ru-RU" dirty="0" smtClean="0">
              <a:solidFill>
                <a:schemeClr val="tx1"/>
              </a:solidFill>
              <a:latin typeface="Times New Roman" panose="02020603050405020304" pitchFamily="18" charset="0"/>
              <a:cs typeface="Times New Roman" panose="02020603050405020304" pitchFamily="18" charset="0"/>
            </a:endParaRPr>
          </a:p>
          <a:p>
            <a:r>
              <a:rPr lang="ru-RU" b="1" dirty="0" smtClean="0">
                <a:solidFill>
                  <a:schemeClr val="tx2"/>
                </a:solidFill>
                <a:latin typeface="Times New Roman" panose="02020603050405020304" pitchFamily="18" charset="0"/>
                <a:cs typeface="Times New Roman" panose="02020603050405020304" pitchFamily="18" charset="0"/>
              </a:rPr>
              <a:t>Рассмотрим </a:t>
            </a:r>
            <a:r>
              <a:rPr lang="ru-RU" b="1" dirty="0">
                <a:solidFill>
                  <a:schemeClr val="tx2"/>
                </a:solidFill>
                <a:latin typeface="Times New Roman" panose="02020603050405020304" pitchFamily="18" charset="0"/>
                <a:cs typeface="Times New Roman" panose="02020603050405020304" pitchFamily="18" charset="0"/>
              </a:rPr>
              <a:t>рынок одежды Америки. </a:t>
            </a:r>
            <a:endParaRPr lang="ru-RU" b="1" dirty="0" smtClean="0">
              <a:solidFill>
                <a:schemeClr val="tx2"/>
              </a:solidFill>
              <a:latin typeface="Times New Roman" panose="02020603050405020304" pitchFamily="18" charset="0"/>
              <a:cs typeface="Times New Roman" panose="02020603050405020304" pitchFamily="18" charset="0"/>
            </a:endParaRPr>
          </a:p>
          <a:p>
            <a:r>
              <a:rPr lang="ru-RU" dirty="0" smtClean="0">
                <a:solidFill>
                  <a:schemeClr val="tx1"/>
                </a:solidFill>
                <a:latin typeface="Times New Roman" panose="02020603050405020304" pitchFamily="18" charset="0"/>
                <a:cs typeface="Times New Roman" panose="02020603050405020304" pitchFamily="18" charset="0"/>
              </a:rPr>
              <a:t>Чтобы </a:t>
            </a:r>
            <a:r>
              <a:rPr lang="ru-RU" dirty="0">
                <a:solidFill>
                  <a:schemeClr val="tx1"/>
                </a:solidFill>
                <a:latin typeface="Times New Roman" panose="02020603050405020304" pitchFamily="18" charset="0"/>
                <a:cs typeface="Times New Roman" panose="02020603050405020304" pitchFamily="18" charset="0"/>
              </a:rPr>
              <a:t>не усложнять наш анализ, предположим, что Америка является лишь малой частью рынка, и потому не оказывает влияния на мировые цены на одежду.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buNone/>
            </a:pPr>
            <a:r>
              <a:rPr lang="ru-RU" dirty="0" smtClean="0">
                <a:solidFill>
                  <a:schemeClr val="tx1"/>
                </a:solidFill>
                <a:latin typeface="Times New Roman" panose="02020603050405020304" pitchFamily="18" charset="0"/>
                <a:cs typeface="Times New Roman" panose="02020603050405020304" pitchFamily="18" charset="0"/>
              </a:rPr>
              <a:t>(</a:t>
            </a:r>
            <a:r>
              <a:rPr lang="ru-RU" dirty="0">
                <a:solidFill>
                  <a:schemeClr val="tx1"/>
                </a:solidFill>
                <a:latin typeface="Times New Roman" panose="02020603050405020304" pitchFamily="18" charset="0"/>
                <a:cs typeface="Times New Roman" panose="02020603050405020304" pitchFamily="18" charset="0"/>
              </a:rPr>
              <a:t>Это допущение позволит нам легко проанализировать спрос и предложение; реальная ситуация, при которой страна влияет на мировые цены, будет рассмотрена ниже в этой </a:t>
            </a:r>
            <a:r>
              <a:rPr lang="ru-RU" dirty="0" smtClean="0">
                <a:solidFill>
                  <a:schemeClr val="tx1"/>
                </a:solidFill>
                <a:latin typeface="Times New Roman" panose="02020603050405020304" pitchFamily="18" charset="0"/>
                <a:cs typeface="Times New Roman" panose="02020603050405020304" pitchFamily="18" charset="0"/>
              </a:rPr>
              <a:t>части презентации.)</a:t>
            </a:r>
          </a:p>
          <a:p>
            <a:endParaRPr lang="ru-RU" dirty="0" smtClean="0">
              <a:solidFill>
                <a:schemeClr val="tx1"/>
              </a:solidFill>
              <a:latin typeface="Times New Roman" panose="02020603050405020304" pitchFamily="18" charset="0"/>
              <a:cs typeface="Times New Roman" panose="02020603050405020304" pitchFamily="18" charset="0"/>
            </a:endParaRPr>
          </a:p>
          <a:p>
            <a:endParaRPr lang="ru-RU" dirty="0">
              <a:solidFill>
                <a:schemeClr val="tx1"/>
              </a:solidFill>
              <a:latin typeface="Times New Roman" panose="02020603050405020304" pitchFamily="18" charset="0"/>
              <a:cs typeface="Times New Roman" panose="02020603050405020304" pitchFamily="18" charset="0"/>
            </a:endParaRPr>
          </a:p>
          <a:p>
            <a:endParaRPr lang="ru-RU" dirty="0"/>
          </a:p>
        </p:txBody>
      </p:sp>
      <p:sp>
        <p:nvSpPr>
          <p:cNvPr id="4" name="Заголовок 1"/>
          <p:cNvSpPr>
            <a:spLocks noGrp="1"/>
          </p:cNvSpPr>
          <p:nvPr>
            <p:ph type="title"/>
          </p:nvPr>
        </p:nvSpPr>
        <p:spPr>
          <a:xfrm>
            <a:off x="802587" y="224816"/>
            <a:ext cx="11204812" cy="689584"/>
          </a:xfrm>
        </p:spPr>
        <p:txBody>
          <a:bodyPr>
            <a:noAutofit/>
          </a:bodyPr>
          <a:lstStyle/>
          <a:p>
            <a:pPr algn="ctr"/>
            <a:r>
              <a:rPr lang="ru-RU" sz="3400" b="1" dirty="0" smtClean="0">
                <a:solidFill>
                  <a:schemeClr val="tx2"/>
                </a:solidFill>
                <a:effectLst>
                  <a:outerShdw blurRad="38100" dist="38100" dir="2700000" algn="tl">
                    <a:srgbClr val="000000">
                      <a:alpha val="43137"/>
                    </a:srgbClr>
                  </a:outerShdw>
                </a:effectLst>
              </a:rPr>
              <a:t>АНАЛИЗ ТОРГОВЛИ И ТАРИФОВ: СПРОС И ПРЕДЛОЖЕНИЕ</a:t>
            </a:r>
            <a:endParaRPr lang="ru-RU" sz="3400" b="1" dirty="0">
              <a:solidFill>
                <a:schemeClr val="tx2"/>
              </a:solidFill>
              <a:effectLst>
                <a:outerShdw blurRad="38100" dist="38100" dir="2700000" algn="tl">
                  <a:srgbClr val="000000">
                    <a:alpha val="43137"/>
                  </a:srgbClr>
                </a:outerShdw>
              </a:effectLst>
            </a:endParaRPr>
          </a:p>
        </p:txBody>
      </p:sp>
      <p:sp>
        <p:nvSpPr>
          <p:cNvPr id="5" name="Заголовок 1"/>
          <p:cNvSpPr txBox="1">
            <a:spLocks/>
          </p:cNvSpPr>
          <p:nvPr/>
        </p:nvSpPr>
        <p:spPr>
          <a:xfrm>
            <a:off x="1442433" y="1063084"/>
            <a:ext cx="10238746" cy="92183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Свободная торговля или отсутствие торговли</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33989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516751" y="646997"/>
            <a:ext cx="5396247" cy="5645239"/>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Кривые спроса и предложения одежды в Америке показаны на </a:t>
            </a:r>
            <a:r>
              <a:rPr lang="ru-RU" dirty="0" smtClean="0">
                <a:solidFill>
                  <a:schemeClr val="tx1"/>
                </a:solidFill>
                <a:latin typeface="Times New Roman" panose="02020603050405020304" pitchFamily="18" charset="0"/>
                <a:cs typeface="Times New Roman" panose="02020603050405020304" pitchFamily="18" charset="0"/>
              </a:rPr>
              <a:t>рисунке слева. </a:t>
            </a:r>
          </a:p>
          <a:p>
            <a:pPr algn="just"/>
            <a:r>
              <a:rPr lang="ru-RU" dirty="0" smtClean="0">
                <a:solidFill>
                  <a:schemeClr val="tx1"/>
                </a:solidFill>
                <a:latin typeface="Times New Roman" panose="02020603050405020304" pitchFamily="18" charset="0"/>
                <a:cs typeface="Times New Roman" panose="02020603050405020304" pitchFamily="18" charset="0"/>
              </a:rPr>
              <a:t>Кривая </a:t>
            </a:r>
            <a:r>
              <a:rPr lang="ru-RU" dirty="0">
                <a:solidFill>
                  <a:schemeClr val="tx1"/>
                </a:solidFill>
                <a:latin typeface="Times New Roman" panose="02020603050405020304" pitchFamily="18" charset="0"/>
                <a:cs typeface="Times New Roman" panose="02020603050405020304" pitchFamily="18" charset="0"/>
              </a:rPr>
              <a:t>спроса американских потребителей обозначена на рисунке как</a:t>
            </a:r>
            <a:r>
              <a:rPr lang="ru-RU" i="1"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DD,</a:t>
            </a:r>
            <a:r>
              <a:rPr lang="en-US"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а кривая предложения американских компаний —</a:t>
            </a:r>
            <a:r>
              <a:rPr lang="ru-RU" i="1"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SS.</a:t>
            </a:r>
            <a:r>
              <a:rPr lang="en-US"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Будем </a:t>
            </a:r>
            <a:r>
              <a:rPr lang="ru-RU" dirty="0">
                <a:solidFill>
                  <a:schemeClr val="tx1"/>
                </a:solidFill>
                <a:latin typeface="Times New Roman" panose="02020603050405020304" pitchFamily="18" charset="0"/>
                <a:cs typeface="Times New Roman" panose="02020603050405020304" pitchFamily="18" charset="0"/>
              </a:rPr>
              <a:t>считать, что цена на одежду на мировом рынке установлена и равна 4 долл. за единицу одежды.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Хотя </a:t>
            </a:r>
            <a:r>
              <a:rPr lang="ru-RU" dirty="0">
                <a:solidFill>
                  <a:schemeClr val="tx1"/>
                </a:solidFill>
                <a:latin typeface="Times New Roman" panose="02020603050405020304" pitchFamily="18" charset="0"/>
                <a:cs typeface="Times New Roman" panose="02020603050405020304" pitchFamily="18" charset="0"/>
              </a:rPr>
              <a:t>сделки в международной торговле заключаются в различных валютах, для большей простоты мы конвертируем внешние предложения в долларовую кривую предложения, на основе текущего валютного курса.</a:t>
            </a:r>
          </a:p>
          <a:p>
            <a:pPr algn="just"/>
            <a:endParaRPr lang="ru-RU" dirty="0"/>
          </a:p>
        </p:txBody>
      </p:sp>
      <p:grpSp>
        <p:nvGrpSpPr>
          <p:cNvPr id="67" name="Group 65"/>
          <p:cNvGrpSpPr>
            <a:grpSpLocks/>
          </p:cNvGrpSpPr>
          <p:nvPr/>
        </p:nvGrpSpPr>
        <p:grpSpPr bwMode="auto">
          <a:xfrm>
            <a:off x="2210739" y="387287"/>
            <a:ext cx="4186333" cy="3873043"/>
            <a:chOff x="2735" y="-4518"/>
            <a:chExt cx="4952" cy="4522"/>
          </a:xfrm>
        </p:grpSpPr>
        <p:grpSp>
          <p:nvGrpSpPr>
            <p:cNvPr id="68" name="Group 66"/>
            <p:cNvGrpSpPr>
              <a:grpSpLocks/>
            </p:cNvGrpSpPr>
            <p:nvPr/>
          </p:nvGrpSpPr>
          <p:grpSpPr bwMode="auto">
            <a:xfrm>
              <a:off x="2780" y="-4518"/>
              <a:ext cx="4907" cy="4520"/>
              <a:chOff x="2780" y="-4518"/>
              <a:chExt cx="4907" cy="4520"/>
            </a:xfrm>
          </p:grpSpPr>
          <p:sp>
            <p:nvSpPr>
              <p:cNvPr id="129" name="Freeform 67"/>
              <p:cNvSpPr>
                <a:spLocks/>
              </p:cNvSpPr>
              <p:nvPr/>
            </p:nvSpPr>
            <p:spPr bwMode="auto">
              <a:xfrm>
                <a:off x="2780" y="-4518"/>
                <a:ext cx="4907" cy="4520"/>
              </a:xfrm>
              <a:custGeom>
                <a:avLst/>
                <a:gdLst>
                  <a:gd name="T0" fmla="+- 0 2780 2780"/>
                  <a:gd name="T1" fmla="*/ T0 w 5790"/>
                  <a:gd name="T2" fmla="+- 0 -4518 -4518"/>
                  <a:gd name="T3" fmla="*/ -4518 h 4520"/>
                  <a:gd name="T4" fmla="+- 0 2780 2780"/>
                  <a:gd name="T5" fmla="*/ T4 w 5790"/>
                  <a:gd name="T6" fmla="+- 0 2 -4518"/>
                  <a:gd name="T7" fmla="*/ 2 h 4520"/>
                  <a:gd name="T8" fmla="+- 0 8570 2780"/>
                  <a:gd name="T9" fmla="*/ T8 w 5790"/>
                  <a:gd name="T10" fmla="+- 0 2 -4518"/>
                  <a:gd name="T11" fmla="*/ 2 h 4520"/>
                </a:gdLst>
                <a:ahLst/>
                <a:cxnLst>
                  <a:cxn ang="0">
                    <a:pos x="T1" y="T3"/>
                  </a:cxn>
                  <a:cxn ang="0">
                    <a:pos x="T5" y="T7"/>
                  </a:cxn>
                  <a:cxn ang="0">
                    <a:pos x="T9" y="T11"/>
                  </a:cxn>
                </a:cxnLst>
                <a:rect l="0" t="0" r="r" b="b"/>
                <a:pathLst>
                  <a:path w="5790" h="4520">
                    <a:moveTo>
                      <a:pt x="0" y="0"/>
                    </a:moveTo>
                    <a:lnTo>
                      <a:pt x="0" y="4520"/>
                    </a:lnTo>
                    <a:lnTo>
                      <a:pt x="5790" y="45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9" name="Group 68"/>
            <p:cNvGrpSpPr>
              <a:grpSpLocks/>
            </p:cNvGrpSpPr>
            <p:nvPr/>
          </p:nvGrpSpPr>
          <p:grpSpPr bwMode="auto">
            <a:xfrm>
              <a:off x="3176" y="-4253"/>
              <a:ext cx="2340" cy="3600"/>
              <a:chOff x="3176" y="-4253"/>
              <a:chExt cx="2340" cy="3600"/>
            </a:xfrm>
          </p:grpSpPr>
          <p:sp>
            <p:nvSpPr>
              <p:cNvPr id="128" name="Freeform 69"/>
              <p:cNvSpPr>
                <a:spLocks/>
              </p:cNvSpPr>
              <p:nvPr/>
            </p:nvSpPr>
            <p:spPr bwMode="auto">
              <a:xfrm>
                <a:off x="3176" y="-4253"/>
                <a:ext cx="2340" cy="3600"/>
              </a:xfrm>
              <a:custGeom>
                <a:avLst/>
                <a:gdLst>
                  <a:gd name="T0" fmla="+- 0 3176 3176"/>
                  <a:gd name="T1" fmla="*/ T0 w 2340"/>
                  <a:gd name="T2" fmla="+- 0 -653 -4253"/>
                  <a:gd name="T3" fmla="*/ -653 h 3600"/>
                  <a:gd name="T4" fmla="+- 0 5516 3176"/>
                  <a:gd name="T5" fmla="*/ T4 w 2340"/>
                  <a:gd name="T6" fmla="+- 0 -4253 -4253"/>
                  <a:gd name="T7" fmla="*/ -4253 h 3600"/>
                </a:gdLst>
                <a:ahLst/>
                <a:cxnLst>
                  <a:cxn ang="0">
                    <a:pos x="T1" y="T3"/>
                  </a:cxn>
                  <a:cxn ang="0">
                    <a:pos x="T5" y="T7"/>
                  </a:cxn>
                </a:cxnLst>
                <a:rect l="0" t="0" r="r" b="b"/>
                <a:pathLst>
                  <a:path w="2340" h="3600">
                    <a:moveTo>
                      <a:pt x="0" y="3600"/>
                    </a:moveTo>
                    <a:lnTo>
                      <a:pt x="2340" y="0"/>
                    </a:lnTo>
                  </a:path>
                </a:pathLst>
              </a:custGeom>
              <a:noFill/>
              <a:ln w="25400">
                <a:solidFill>
                  <a:srgbClr val="BCBEC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0" name="Group 70"/>
            <p:cNvGrpSpPr>
              <a:grpSpLocks/>
            </p:cNvGrpSpPr>
            <p:nvPr/>
          </p:nvGrpSpPr>
          <p:grpSpPr bwMode="auto">
            <a:xfrm>
              <a:off x="4156" y="-4230"/>
              <a:ext cx="2560" cy="4010"/>
              <a:chOff x="4156" y="-4230"/>
              <a:chExt cx="2560" cy="4010"/>
            </a:xfrm>
          </p:grpSpPr>
          <p:sp>
            <p:nvSpPr>
              <p:cNvPr id="127" name="Freeform 71"/>
              <p:cNvSpPr>
                <a:spLocks/>
              </p:cNvSpPr>
              <p:nvPr/>
            </p:nvSpPr>
            <p:spPr bwMode="auto">
              <a:xfrm>
                <a:off x="4156" y="-4230"/>
                <a:ext cx="2560" cy="4010"/>
              </a:xfrm>
              <a:custGeom>
                <a:avLst/>
                <a:gdLst>
                  <a:gd name="T0" fmla="+- 0 4156 4156"/>
                  <a:gd name="T1" fmla="*/ T0 w 2560"/>
                  <a:gd name="T2" fmla="+- 0 -4230 -4230"/>
                  <a:gd name="T3" fmla="*/ -4230 h 4010"/>
                  <a:gd name="T4" fmla="+- 0 6716 4156"/>
                  <a:gd name="T5" fmla="*/ T4 w 2560"/>
                  <a:gd name="T6" fmla="+- 0 -220 -4230"/>
                  <a:gd name="T7" fmla="*/ -220 h 4010"/>
                </a:gdLst>
                <a:ahLst/>
                <a:cxnLst>
                  <a:cxn ang="0">
                    <a:pos x="T1" y="T3"/>
                  </a:cxn>
                  <a:cxn ang="0">
                    <a:pos x="T5" y="T7"/>
                  </a:cxn>
                </a:cxnLst>
                <a:rect l="0" t="0" r="r" b="b"/>
                <a:pathLst>
                  <a:path w="2560" h="4010">
                    <a:moveTo>
                      <a:pt x="0" y="0"/>
                    </a:moveTo>
                    <a:lnTo>
                      <a:pt x="2560" y="401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1" name="Group 72"/>
            <p:cNvGrpSpPr>
              <a:grpSpLocks/>
            </p:cNvGrpSpPr>
            <p:nvPr/>
          </p:nvGrpSpPr>
          <p:grpSpPr bwMode="auto">
            <a:xfrm>
              <a:off x="2781" y="-1605"/>
              <a:ext cx="1009" cy="2"/>
              <a:chOff x="2781" y="-1605"/>
              <a:chExt cx="1009" cy="2"/>
            </a:xfrm>
          </p:grpSpPr>
          <p:sp>
            <p:nvSpPr>
              <p:cNvPr id="126" name="Freeform 73"/>
              <p:cNvSpPr>
                <a:spLocks/>
              </p:cNvSpPr>
              <p:nvPr/>
            </p:nvSpPr>
            <p:spPr bwMode="auto">
              <a:xfrm>
                <a:off x="2781" y="-1605"/>
                <a:ext cx="1009" cy="2"/>
              </a:xfrm>
              <a:custGeom>
                <a:avLst/>
                <a:gdLst>
                  <a:gd name="T0" fmla="+- 0 2781 2781"/>
                  <a:gd name="T1" fmla="*/ T0 w 1009"/>
                  <a:gd name="T2" fmla="+- 0 3790 2781"/>
                  <a:gd name="T3" fmla="*/ T2 w 1009"/>
                </a:gdLst>
                <a:ahLst/>
                <a:cxnLst>
                  <a:cxn ang="0">
                    <a:pos x="T1" y="0"/>
                  </a:cxn>
                  <a:cxn ang="0">
                    <a:pos x="T3" y="0"/>
                  </a:cxn>
                </a:cxnLst>
                <a:rect l="0" t="0" r="r" b="b"/>
                <a:pathLst>
                  <a:path w="1009">
                    <a:moveTo>
                      <a:pt x="0" y="0"/>
                    </a:moveTo>
                    <a:lnTo>
                      <a:pt x="1009"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2" name="Group 74"/>
            <p:cNvGrpSpPr>
              <a:grpSpLocks/>
            </p:cNvGrpSpPr>
            <p:nvPr/>
          </p:nvGrpSpPr>
          <p:grpSpPr bwMode="auto">
            <a:xfrm>
              <a:off x="3790" y="-1605"/>
              <a:ext cx="2018" cy="2"/>
              <a:chOff x="3790" y="-1605"/>
              <a:chExt cx="2018" cy="2"/>
            </a:xfrm>
          </p:grpSpPr>
          <p:sp>
            <p:nvSpPr>
              <p:cNvPr id="125" name="Freeform 75"/>
              <p:cNvSpPr>
                <a:spLocks/>
              </p:cNvSpPr>
              <p:nvPr/>
            </p:nvSpPr>
            <p:spPr bwMode="auto">
              <a:xfrm>
                <a:off x="3790" y="-1605"/>
                <a:ext cx="2018" cy="2"/>
              </a:xfrm>
              <a:custGeom>
                <a:avLst/>
                <a:gdLst>
                  <a:gd name="T0" fmla="+- 0 3790 3790"/>
                  <a:gd name="T1" fmla="*/ T0 w 2018"/>
                  <a:gd name="T2" fmla="+- 0 5807 3790"/>
                  <a:gd name="T3" fmla="*/ T2 w 2018"/>
                </a:gdLst>
                <a:ahLst/>
                <a:cxnLst>
                  <a:cxn ang="0">
                    <a:pos x="T1" y="0"/>
                  </a:cxn>
                  <a:cxn ang="0">
                    <a:pos x="T3" y="0"/>
                  </a:cxn>
                </a:cxnLst>
                <a:rect l="0" t="0" r="r" b="b"/>
                <a:pathLst>
                  <a:path w="2018">
                    <a:moveTo>
                      <a:pt x="0" y="0"/>
                    </a:moveTo>
                    <a:lnTo>
                      <a:pt x="2017" y="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3" name="Group 76"/>
            <p:cNvGrpSpPr>
              <a:grpSpLocks/>
            </p:cNvGrpSpPr>
            <p:nvPr/>
          </p:nvGrpSpPr>
          <p:grpSpPr bwMode="auto">
            <a:xfrm>
              <a:off x="5807" y="-1605"/>
              <a:ext cx="1694" cy="2"/>
              <a:chOff x="5807" y="-1605"/>
              <a:chExt cx="1694" cy="2"/>
            </a:xfrm>
          </p:grpSpPr>
          <p:sp>
            <p:nvSpPr>
              <p:cNvPr id="124" name="Freeform 77"/>
              <p:cNvSpPr>
                <a:spLocks/>
              </p:cNvSpPr>
              <p:nvPr/>
            </p:nvSpPr>
            <p:spPr bwMode="auto">
              <a:xfrm>
                <a:off x="5807" y="-1605"/>
                <a:ext cx="1694" cy="2"/>
              </a:xfrm>
              <a:custGeom>
                <a:avLst/>
                <a:gdLst>
                  <a:gd name="T0" fmla="+- 0 5807 5807"/>
                  <a:gd name="T1" fmla="*/ T0 w 1694"/>
                  <a:gd name="T2" fmla="+- 0 7501 5807"/>
                  <a:gd name="T3" fmla="*/ T2 w 1694"/>
                </a:gdLst>
                <a:ahLst/>
                <a:cxnLst>
                  <a:cxn ang="0">
                    <a:pos x="T1" y="0"/>
                  </a:cxn>
                  <a:cxn ang="0">
                    <a:pos x="T3" y="0"/>
                  </a:cxn>
                </a:cxnLst>
                <a:rect l="0" t="0" r="r" b="b"/>
                <a:pathLst>
                  <a:path w="1694">
                    <a:moveTo>
                      <a:pt x="0" y="0"/>
                    </a:moveTo>
                    <a:lnTo>
                      <a:pt x="1694"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4" name="Group 78"/>
            <p:cNvGrpSpPr>
              <a:grpSpLocks/>
            </p:cNvGrpSpPr>
            <p:nvPr/>
          </p:nvGrpSpPr>
          <p:grpSpPr bwMode="auto">
            <a:xfrm>
              <a:off x="3798" y="-1605"/>
              <a:ext cx="2" cy="1608"/>
              <a:chOff x="3798" y="-1605"/>
              <a:chExt cx="2" cy="1608"/>
            </a:xfrm>
          </p:grpSpPr>
          <p:sp>
            <p:nvSpPr>
              <p:cNvPr id="123" name="Freeform 79"/>
              <p:cNvSpPr>
                <a:spLocks/>
              </p:cNvSpPr>
              <p:nvPr/>
            </p:nvSpPr>
            <p:spPr bwMode="auto">
              <a:xfrm>
                <a:off x="3798" y="-1605"/>
                <a:ext cx="2" cy="1608"/>
              </a:xfrm>
              <a:custGeom>
                <a:avLst/>
                <a:gdLst>
                  <a:gd name="T0" fmla="+- 0 -1605 -1605"/>
                  <a:gd name="T1" fmla="*/ -1605 h 1608"/>
                  <a:gd name="T2" fmla="+- 0 2 -1605"/>
                  <a:gd name="T3" fmla="*/ 2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5" name="Group 80"/>
            <p:cNvGrpSpPr>
              <a:grpSpLocks/>
            </p:cNvGrpSpPr>
            <p:nvPr/>
          </p:nvGrpSpPr>
          <p:grpSpPr bwMode="auto">
            <a:xfrm>
              <a:off x="4815" y="-118"/>
              <a:ext cx="2" cy="120"/>
              <a:chOff x="4815" y="-118"/>
              <a:chExt cx="2" cy="120"/>
            </a:xfrm>
          </p:grpSpPr>
          <p:sp>
            <p:nvSpPr>
              <p:cNvPr id="122" name="Freeform 81"/>
              <p:cNvSpPr>
                <a:spLocks/>
              </p:cNvSpPr>
              <p:nvPr/>
            </p:nvSpPr>
            <p:spPr bwMode="auto">
              <a:xfrm>
                <a:off x="4815" y="-118"/>
                <a:ext cx="2" cy="120"/>
              </a:xfrm>
              <a:custGeom>
                <a:avLst/>
                <a:gdLst>
                  <a:gd name="T0" fmla="+- 0 -118 -118"/>
                  <a:gd name="T1" fmla="*/ -118 h 120"/>
                  <a:gd name="T2" fmla="+- 0 2 -118"/>
                  <a:gd name="T3" fmla="*/ 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6" name="Group 82"/>
            <p:cNvGrpSpPr>
              <a:grpSpLocks/>
            </p:cNvGrpSpPr>
            <p:nvPr/>
          </p:nvGrpSpPr>
          <p:grpSpPr bwMode="auto">
            <a:xfrm>
              <a:off x="5833" y="-1605"/>
              <a:ext cx="2" cy="1608"/>
              <a:chOff x="5833" y="-1605"/>
              <a:chExt cx="2" cy="1608"/>
            </a:xfrm>
          </p:grpSpPr>
          <p:sp>
            <p:nvSpPr>
              <p:cNvPr id="121" name="Freeform 83"/>
              <p:cNvSpPr>
                <a:spLocks/>
              </p:cNvSpPr>
              <p:nvPr/>
            </p:nvSpPr>
            <p:spPr bwMode="auto">
              <a:xfrm>
                <a:off x="5833" y="-1605"/>
                <a:ext cx="2" cy="1608"/>
              </a:xfrm>
              <a:custGeom>
                <a:avLst/>
                <a:gdLst>
                  <a:gd name="T0" fmla="+- 0 -1605 -1605"/>
                  <a:gd name="T1" fmla="*/ -1605 h 1608"/>
                  <a:gd name="T2" fmla="+- 0 2 -1605"/>
                  <a:gd name="T3" fmla="*/ 2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7" name="Group 84"/>
            <p:cNvGrpSpPr>
              <a:grpSpLocks/>
            </p:cNvGrpSpPr>
            <p:nvPr/>
          </p:nvGrpSpPr>
          <p:grpSpPr bwMode="auto">
            <a:xfrm>
              <a:off x="6851" y="-118"/>
              <a:ext cx="2" cy="120"/>
              <a:chOff x="6851" y="-118"/>
              <a:chExt cx="2" cy="120"/>
            </a:xfrm>
          </p:grpSpPr>
          <p:sp>
            <p:nvSpPr>
              <p:cNvPr id="120" name="Freeform 85"/>
              <p:cNvSpPr>
                <a:spLocks/>
              </p:cNvSpPr>
              <p:nvPr/>
            </p:nvSpPr>
            <p:spPr bwMode="auto">
              <a:xfrm>
                <a:off x="6851" y="-118"/>
                <a:ext cx="2" cy="120"/>
              </a:xfrm>
              <a:custGeom>
                <a:avLst/>
                <a:gdLst>
                  <a:gd name="T0" fmla="+- 0 2 -118"/>
                  <a:gd name="T1" fmla="*/ 2 h 120"/>
                  <a:gd name="T2" fmla="+- 0 -118 -118"/>
                  <a:gd name="T3" fmla="*/ -118 h 120"/>
                </a:gdLst>
                <a:ahLst/>
                <a:cxnLst>
                  <a:cxn ang="0">
                    <a:pos x="0" y="T1"/>
                  </a:cxn>
                  <a:cxn ang="0">
                    <a:pos x="0" y="T3"/>
                  </a:cxn>
                </a:cxnLst>
                <a:rect l="0" t="0" r="r" b="b"/>
                <a:pathLst>
                  <a:path h="120">
                    <a:moveTo>
                      <a:pt x="0" y="12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8" name="Group 86"/>
            <p:cNvGrpSpPr>
              <a:grpSpLocks/>
            </p:cNvGrpSpPr>
            <p:nvPr/>
          </p:nvGrpSpPr>
          <p:grpSpPr bwMode="auto">
            <a:xfrm>
              <a:off x="2780" y="2"/>
              <a:ext cx="120" cy="2"/>
              <a:chOff x="2780" y="2"/>
              <a:chExt cx="120" cy="2"/>
            </a:xfrm>
          </p:grpSpPr>
          <p:sp>
            <p:nvSpPr>
              <p:cNvPr id="119" name="Freeform 87"/>
              <p:cNvSpPr>
                <a:spLocks/>
              </p:cNvSpPr>
              <p:nvPr/>
            </p:nvSpPr>
            <p:spPr bwMode="auto">
              <a:xfrm>
                <a:off x="2780" y="2"/>
                <a:ext cx="120" cy="2"/>
              </a:xfrm>
              <a:custGeom>
                <a:avLst/>
                <a:gdLst>
                  <a:gd name="T0" fmla="+- 0 2780 2780"/>
                  <a:gd name="T1" fmla="*/ T0 w 120"/>
                  <a:gd name="T2" fmla="+- 0 2900 2780"/>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9" name="Group 88"/>
            <p:cNvGrpSpPr>
              <a:grpSpLocks/>
            </p:cNvGrpSpPr>
            <p:nvPr/>
          </p:nvGrpSpPr>
          <p:grpSpPr bwMode="auto">
            <a:xfrm>
              <a:off x="2780" y="-397"/>
              <a:ext cx="80" cy="2"/>
              <a:chOff x="2780" y="-397"/>
              <a:chExt cx="80" cy="2"/>
            </a:xfrm>
          </p:grpSpPr>
          <p:sp>
            <p:nvSpPr>
              <p:cNvPr id="118" name="Freeform 89"/>
              <p:cNvSpPr>
                <a:spLocks/>
              </p:cNvSpPr>
              <p:nvPr/>
            </p:nvSpPr>
            <p:spPr bwMode="auto">
              <a:xfrm>
                <a:off x="2780" y="-397"/>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0" name="Group 90"/>
            <p:cNvGrpSpPr>
              <a:grpSpLocks/>
            </p:cNvGrpSpPr>
            <p:nvPr/>
          </p:nvGrpSpPr>
          <p:grpSpPr bwMode="auto">
            <a:xfrm>
              <a:off x="2780" y="-795"/>
              <a:ext cx="80" cy="2"/>
              <a:chOff x="2780" y="-795"/>
              <a:chExt cx="80" cy="2"/>
            </a:xfrm>
          </p:grpSpPr>
          <p:sp>
            <p:nvSpPr>
              <p:cNvPr id="117" name="Freeform 91"/>
              <p:cNvSpPr>
                <a:spLocks/>
              </p:cNvSpPr>
              <p:nvPr/>
            </p:nvSpPr>
            <p:spPr bwMode="auto">
              <a:xfrm>
                <a:off x="2780" y="-795"/>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1" name="Group 92"/>
            <p:cNvGrpSpPr>
              <a:grpSpLocks/>
            </p:cNvGrpSpPr>
            <p:nvPr/>
          </p:nvGrpSpPr>
          <p:grpSpPr bwMode="auto">
            <a:xfrm>
              <a:off x="2780" y="-1194"/>
              <a:ext cx="80" cy="2"/>
              <a:chOff x="2780" y="-1194"/>
              <a:chExt cx="80" cy="2"/>
            </a:xfrm>
          </p:grpSpPr>
          <p:sp>
            <p:nvSpPr>
              <p:cNvPr id="116" name="Freeform 93"/>
              <p:cNvSpPr>
                <a:spLocks/>
              </p:cNvSpPr>
              <p:nvPr/>
            </p:nvSpPr>
            <p:spPr bwMode="auto">
              <a:xfrm>
                <a:off x="2780" y="-1194"/>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2" name="Group 94"/>
            <p:cNvGrpSpPr>
              <a:grpSpLocks/>
            </p:cNvGrpSpPr>
            <p:nvPr/>
          </p:nvGrpSpPr>
          <p:grpSpPr bwMode="auto">
            <a:xfrm>
              <a:off x="2780" y="-1992"/>
              <a:ext cx="80" cy="2"/>
              <a:chOff x="2780" y="-1992"/>
              <a:chExt cx="80" cy="2"/>
            </a:xfrm>
          </p:grpSpPr>
          <p:sp>
            <p:nvSpPr>
              <p:cNvPr id="115" name="Freeform 95"/>
              <p:cNvSpPr>
                <a:spLocks/>
              </p:cNvSpPr>
              <p:nvPr/>
            </p:nvSpPr>
            <p:spPr bwMode="auto">
              <a:xfrm>
                <a:off x="2780" y="-1992"/>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3" name="Group 96"/>
            <p:cNvGrpSpPr>
              <a:grpSpLocks/>
            </p:cNvGrpSpPr>
            <p:nvPr/>
          </p:nvGrpSpPr>
          <p:grpSpPr bwMode="auto">
            <a:xfrm>
              <a:off x="2780" y="-2390"/>
              <a:ext cx="80" cy="2"/>
              <a:chOff x="2780" y="-2390"/>
              <a:chExt cx="80" cy="2"/>
            </a:xfrm>
          </p:grpSpPr>
          <p:sp>
            <p:nvSpPr>
              <p:cNvPr id="114" name="Freeform 97"/>
              <p:cNvSpPr>
                <a:spLocks/>
              </p:cNvSpPr>
              <p:nvPr/>
            </p:nvSpPr>
            <p:spPr bwMode="auto">
              <a:xfrm>
                <a:off x="2780" y="-2390"/>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4" name="Group 98"/>
            <p:cNvGrpSpPr>
              <a:grpSpLocks/>
            </p:cNvGrpSpPr>
            <p:nvPr/>
          </p:nvGrpSpPr>
          <p:grpSpPr bwMode="auto">
            <a:xfrm>
              <a:off x="2780" y="-2789"/>
              <a:ext cx="80" cy="2"/>
              <a:chOff x="2780" y="-2789"/>
              <a:chExt cx="80" cy="2"/>
            </a:xfrm>
          </p:grpSpPr>
          <p:sp>
            <p:nvSpPr>
              <p:cNvPr id="113" name="Freeform 99"/>
              <p:cNvSpPr>
                <a:spLocks/>
              </p:cNvSpPr>
              <p:nvPr/>
            </p:nvSpPr>
            <p:spPr bwMode="auto">
              <a:xfrm>
                <a:off x="2780" y="-2789"/>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5" name="Group 100"/>
            <p:cNvGrpSpPr>
              <a:grpSpLocks/>
            </p:cNvGrpSpPr>
            <p:nvPr/>
          </p:nvGrpSpPr>
          <p:grpSpPr bwMode="auto">
            <a:xfrm>
              <a:off x="2780" y="-3188"/>
              <a:ext cx="120" cy="2"/>
              <a:chOff x="2780" y="-3188"/>
              <a:chExt cx="120" cy="2"/>
            </a:xfrm>
          </p:grpSpPr>
          <p:sp>
            <p:nvSpPr>
              <p:cNvPr id="112" name="Freeform 101"/>
              <p:cNvSpPr>
                <a:spLocks/>
              </p:cNvSpPr>
              <p:nvPr/>
            </p:nvSpPr>
            <p:spPr bwMode="auto">
              <a:xfrm>
                <a:off x="2780" y="-3188"/>
                <a:ext cx="120" cy="2"/>
              </a:xfrm>
              <a:custGeom>
                <a:avLst/>
                <a:gdLst>
                  <a:gd name="T0" fmla="+- 0 2780 2780"/>
                  <a:gd name="T1" fmla="*/ T0 w 120"/>
                  <a:gd name="T2" fmla="+- 0 2900 2780"/>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6" name="Group 102"/>
            <p:cNvGrpSpPr>
              <a:grpSpLocks/>
            </p:cNvGrpSpPr>
            <p:nvPr/>
          </p:nvGrpSpPr>
          <p:grpSpPr bwMode="auto">
            <a:xfrm>
              <a:off x="3346" y="-1975"/>
              <a:ext cx="2" cy="345"/>
              <a:chOff x="3346" y="-1975"/>
              <a:chExt cx="2" cy="345"/>
            </a:xfrm>
          </p:grpSpPr>
          <p:sp>
            <p:nvSpPr>
              <p:cNvPr id="111" name="Freeform 103"/>
              <p:cNvSpPr>
                <a:spLocks/>
              </p:cNvSpPr>
              <p:nvPr/>
            </p:nvSpPr>
            <p:spPr bwMode="auto">
              <a:xfrm>
                <a:off x="3346" y="-1975"/>
                <a:ext cx="2" cy="345"/>
              </a:xfrm>
              <a:custGeom>
                <a:avLst/>
                <a:gdLst>
                  <a:gd name="T0" fmla="+- 0 -1975 -1975"/>
                  <a:gd name="T1" fmla="*/ -1975 h 345"/>
                  <a:gd name="T2" fmla="+- 0 -1630 -1975"/>
                  <a:gd name="T3" fmla="*/ -1630 h 345"/>
                </a:gdLst>
                <a:ahLst/>
                <a:cxnLst>
                  <a:cxn ang="0">
                    <a:pos x="0" y="T1"/>
                  </a:cxn>
                  <a:cxn ang="0">
                    <a:pos x="0" y="T3"/>
                  </a:cxn>
                </a:cxnLst>
                <a:rect l="0" t="0" r="r" b="b"/>
                <a:pathLst>
                  <a:path h="345">
                    <a:moveTo>
                      <a:pt x="0" y="0"/>
                    </a:moveTo>
                    <a:lnTo>
                      <a:pt x="0" y="345"/>
                    </a:lnTo>
                  </a:path>
                </a:pathLst>
              </a:custGeom>
              <a:noFill/>
              <a:ln w="571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7" name="Group 104"/>
            <p:cNvGrpSpPr>
              <a:grpSpLocks/>
            </p:cNvGrpSpPr>
            <p:nvPr/>
          </p:nvGrpSpPr>
          <p:grpSpPr bwMode="auto">
            <a:xfrm>
              <a:off x="2735" y="-1648"/>
              <a:ext cx="88" cy="88"/>
              <a:chOff x="2735" y="-1648"/>
              <a:chExt cx="88" cy="88"/>
            </a:xfrm>
          </p:grpSpPr>
          <p:sp>
            <p:nvSpPr>
              <p:cNvPr id="110" name="Freeform 105"/>
              <p:cNvSpPr>
                <a:spLocks/>
              </p:cNvSpPr>
              <p:nvPr/>
            </p:nvSpPr>
            <p:spPr bwMode="auto">
              <a:xfrm>
                <a:off x="2735" y="-1648"/>
                <a:ext cx="88" cy="88"/>
              </a:xfrm>
              <a:custGeom>
                <a:avLst/>
                <a:gdLst>
                  <a:gd name="T0" fmla="+- 0 2779 2735"/>
                  <a:gd name="T1" fmla="*/ T0 w 88"/>
                  <a:gd name="T2" fmla="+- 0 -1648 -1648"/>
                  <a:gd name="T3" fmla="*/ -1648 h 88"/>
                  <a:gd name="T4" fmla="+- 0 2758 2735"/>
                  <a:gd name="T5" fmla="*/ T4 w 88"/>
                  <a:gd name="T6" fmla="+- 0 -1642 -1648"/>
                  <a:gd name="T7" fmla="*/ -1642 h 88"/>
                  <a:gd name="T8" fmla="+- 0 2742 2735"/>
                  <a:gd name="T9" fmla="*/ T8 w 88"/>
                  <a:gd name="T10" fmla="+- 0 -1627 -1648"/>
                  <a:gd name="T11" fmla="*/ -1627 h 88"/>
                  <a:gd name="T12" fmla="+- 0 2735 2735"/>
                  <a:gd name="T13" fmla="*/ T12 w 88"/>
                  <a:gd name="T14" fmla="+- 0 -1606 -1648"/>
                  <a:gd name="T15" fmla="*/ -1606 h 88"/>
                  <a:gd name="T16" fmla="+- 0 2740 2735"/>
                  <a:gd name="T17" fmla="*/ T16 w 88"/>
                  <a:gd name="T18" fmla="+- 0 -1584 -1648"/>
                  <a:gd name="T19" fmla="*/ -1584 h 88"/>
                  <a:gd name="T20" fmla="+- 0 2754 2735"/>
                  <a:gd name="T21" fmla="*/ T20 w 88"/>
                  <a:gd name="T22" fmla="+- 0 -1567 -1648"/>
                  <a:gd name="T23" fmla="*/ -1567 h 88"/>
                  <a:gd name="T24" fmla="+- 0 2774 2735"/>
                  <a:gd name="T25" fmla="*/ T24 w 88"/>
                  <a:gd name="T26" fmla="+- 0 -1560 -1648"/>
                  <a:gd name="T27" fmla="*/ -1560 h 88"/>
                  <a:gd name="T28" fmla="+- 0 2798 2735"/>
                  <a:gd name="T29" fmla="*/ T28 w 88"/>
                  <a:gd name="T30" fmla="+- 0 -1564 -1648"/>
                  <a:gd name="T31" fmla="*/ -1564 h 88"/>
                  <a:gd name="T32" fmla="+- 0 2815 2735"/>
                  <a:gd name="T33" fmla="*/ T32 w 88"/>
                  <a:gd name="T34" fmla="+- 0 -1578 -1648"/>
                  <a:gd name="T35" fmla="*/ -1578 h 88"/>
                  <a:gd name="T36" fmla="+- 0 2823 2735"/>
                  <a:gd name="T37" fmla="*/ T36 w 88"/>
                  <a:gd name="T38" fmla="+- 0 -1597 -1648"/>
                  <a:gd name="T39" fmla="*/ -1597 h 88"/>
                  <a:gd name="T40" fmla="+- 0 2818 2735"/>
                  <a:gd name="T41" fmla="*/ T40 w 88"/>
                  <a:gd name="T42" fmla="+- 0 -1621 -1648"/>
                  <a:gd name="T43" fmla="*/ -1621 h 88"/>
                  <a:gd name="T44" fmla="+- 0 2806 2735"/>
                  <a:gd name="T45" fmla="*/ T44 w 88"/>
                  <a:gd name="T46" fmla="+- 0 -1638 -1648"/>
                  <a:gd name="T47" fmla="*/ -1638 h 88"/>
                  <a:gd name="T48" fmla="+- 0 2788 2735"/>
                  <a:gd name="T49" fmla="*/ T48 w 88"/>
                  <a:gd name="T50" fmla="+- 0 -1647 -1648"/>
                  <a:gd name="T51" fmla="*/ -1647 h 88"/>
                  <a:gd name="T52" fmla="+- 0 2779 2735"/>
                  <a:gd name="T53" fmla="*/ T52 w 88"/>
                  <a:gd name="T54" fmla="+- 0 -1648 -1648"/>
                  <a:gd name="T55" fmla="*/ -1648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88" name="Group 106"/>
            <p:cNvGrpSpPr>
              <a:grpSpLocks/>
            </p:cNvGrpSpPr>
            <p:nvPr/>
          </p:nvGrpSpPr>
          <p:grpSpPr bwMode="auto">
            <a:xfrm>
              <a:off x="2754" y="-1628"/>
              <a:ext cx="49" cy="50"/>
              <a:chOff x="2754" y="-1628"/>
              <a:chExt cx="49" cy="50"/>
            </a:xfrm>
          </p:grpSpPr>
          <p:sp>
            <p:nvSpPr>
              <p:cNvPr id="109" name="Freeform 107"/>
              <p:cNvSpPr>
                <a:spLocks/>
              </p:cNvSpPr>
              <p:nvPr/>
            </p:nvSpPr>
            <p:spPr bwMode="auto">
              <a:xfrm>
                <a:off x="2754" y="-1628"/>
                <a:ext cx="49" cy="50"/>
              </a:xfrm>
              <a:custGeom>
                <a:avLst/>
                <a:gdLst>
                  <a:gd name="T0" fmla="+- 0 2793 2754"/>
                  <a:gd name="T1" fmla="*/ T0 w 49"/>
                  <a:gd name="T2" fmla="+- 0 -1628 -1628"/>
                  <a:gd name="T3" fmla="*/ -1628 h 50"/>
                  <a:gd name="T4" fmla="+- 0 2765 2754"/>
                  <a:gd name="T5" fmla="*/ T4 w 49"/>
                  <a:gd name="T6" fmla="+- 0 -1628 -1628"/>
                  <a:gd name="T7" fmla="*/ -1628 h 50"/>
                  <a:gd name="T8" fmla="+- 0 2754 2754"/>
                  <a:gd name="T9" fmla="*/ T8 w 49"/>
                  <a:gd name="T10" fmla="+- 0 -1617 -1628"/>
                  <a:gd name="T11" fmla="*/ -1617 h 50"/>
                  <a:gd name="T12" fmla="+- 0 2754 2754"/>
                  <a:gd name="T13" fmla="*/ T12 w 49"/>
                  <a:gd name="T14" fmla="+- 0 -1590 -1628"/>
                  <a:gd name="T15" fmla="*/ -1590 h 50"/>
                  <a:gd name="T16" fmla="+- 0 2765 2754"/>
                  <a:gd name="T17" fmla="*/ T16 w 49"/>
                  <a:gd name="T18" fmla="+- 0 -1579 -1628"/>
                  <a:gd name="T19" fmla="*/ -1579 h 50"/>
                  <a:gd name="T20" fmla="+- 0 2793 2754"/>
                  <a:gd name="T21" fmla="*/ T20 w 49"/>
                  <a:gd name="T22" fmla="+- 0 -1579 -1628"/>
                  <a:gd name="T23" fmla="*/ -1579 h 50"/>
                  <a:gd name="T24" fmla="+- 0 2804 2754"/>
                  <a:gd name="T25" fmla="*/ T24 w 49"/>
                  <a:gd name="T26" fmla="+- 0 -1590 -1628"/>
                  <a:gd name="T27" fmla="*/ -1590 h 50"/>
                  <a:gd name="T28" fmla="+- 0 2804 2754"/>
                  <a:gd name="T29" fmla="*/ T28 w 49"/>
                  <a:gd name="T30" fmla="+- 0 -1617 -1628"/>
                  <a:gd name="T31" fmla="*/ -1617 h 50"/>
                  <a:gd name="T32" fmla="+- 0 2793 2754"/>
                  <a:gd name="T33" fmla="*/ T32 w 49"/>
                  <a:gd name="T34" fmla="+- 0 -1628 -1628"/>
                  <a:gd name="T35" fmla="*/ -16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89" name="Group 108"/>
            <p:cNvGrpSpPr>
              <a:grpSpLocks/>
            </p:cNvGrpSpPr>
            <p:nvPr/>
          </p:nvGrpSpPr>
          <p:grpSpPr bwMode="auto">
            <a:xfrm>
              <a:off x="2754" y="-1628"/>
              <a:ext cx="49" cy="50"/>
              <a:chOff x="2754" y="-1628"/>
              <a:chExt cx="49" cy="50"/>
            </a:xfrm>
          </p:grpSpPr>
          <p:sp>
            <p:nvSpPr>
              <p:cNvPr id="108" name="Freeform 109"/>
              <p:cNvSpPr>
                <a:spLocks/>
              </p:cNvSpPr>
              <p:nvPr/>
            </p:nvSpPr>
            <p:spPr bwMode="auto">
              <a:xfrm>
                <a:off x="2754" y="-1628"/>
                <a:ext cx="49" cy="50"/>
              </a:xfrm>
              <a:custGeom>
                <a:avLst/>
                <a:gdLst>
                  <a:gd name="T0" fmla="+- 0 2779 2754"/>
                  <a:gd name="T1" fmla="*/ T0 w 49"/>
                  <a:gd name="T2" fmla="+- 0 -1579 -1628"/>
                  <a:gd name="T3" fmla="*/ -1579 h 50"/>
                  <a:gd name="T4" fmla="+- 0 2793 2754"/>
                  <a:gd name="T5" fmla="*/ T4 w 49"/>
                  <a:gd name="T6" fmla="+- 0 -1579 -1628"/>
                  <a:gd name="T7" fmla="*/ -1579 h 50"/>
                  <a:gd name="T8" fmla="+- 0 2804 2754"/>
                  <a:gd name="T9" fmla="*/ T8 w 49"/>
                  <a:gd name="T10" fmla="+- 0 -1590 -1628"/>
                  <a:gd name="T11" fmla="*/ -1590 h 50"/>
                  <a:gd name="T12" fmla="+- 0 2804 2754"/>
                  <a:gd name="T13" fmla="*/ T12 w 49"/>
                  <a:gd name="T14" fmla="+- 0 -1604 -1628"/>
                  <a:gd name="T15" fmla="*/ -1604 h 50"/>
                  <a:gd name="T16" fmla="+- 0 2804 2754"/>
                  <a:gd name="T17" fmla="*/ T16 w 49"/>
                  <a:gd name="T18" fmla="+- 0 -1617 -1628"/>
                  <a:gd name="T19" fmla="*/ -1617 h 50"/>
                  <a:gd name="T20" fmla="+- 0 2793 2754"/>
                  <a:gd name="T21" fmla="*/ T20 w 49"/>
                  <a:gd name="T22" fmla="+- 0 -1628 -1628"/>
                  <a:gd name="T23" fmla="*/ -1628 h 50"/>
                  <a:gd name="T24" fmla="+- 0 2779 2754"/>
                  <a:gd name="T25" fmla="*/ T24 w 49"/>
                  <a:gd name="T26" fmla="+- 0 -1628 -1628"/>
                  <a:gd name="T27" fmla="*/ -1628 h 50"/>
                  <a:gd name="T28" fmla="+- 0 2765 2754"/>
                  <a:gd name="T29" fmla="*/ T28 w 49"/>
                  <a:gd name="T30" fmla="+- 0 -1628 -1628"/>
                  <a:gd name="T31" fmla="*/ -1628 h 50"/>
                  <a:gd name="T32" fmla="+- 0 2754 2754"/>
                  <a:gd name="T33" fmla="*/ T32 w 49"/>
                  <a:gd name="T34" fmla="+- 0 -1617 -1628"/>
                  <a:gd name="T35" fmla="*/ -1617 h 50"/>
                  <a:gd name="T36" fmla="+- 0 2754 2754"/>
                  <a:gd name="T37" fmla="*/ T36 w 49"/>
                  <a:gd name="T38" fmla="+- 0 -1604 -1628"/>
                  <a:gd name="T39" fmla="*/ -1604 h 50"/>
                  <a:gd name="T40" fmla="+- 0 2754 2754"/>
                  <a:gd name="T41" fmla="*/ T40 w 49"/>
                  <a:gd name="T42" fmla="+- 0 -1590 -1628"/>
                  <a:gd name="T43" fmla="*/ -1590 h 50"/>
                  <a:gd name="T44" fmla="+- 0 2765 2754"/>
                  <a:gd name="T45" fmla="*/ T44 w 49"/>
                  <a:gd name="T46" fmla="+- 0 -1579 -1628"/>
                  <a:gd name="T47" fmla="*/ -1579 h 50"/>
                  <a:gd name="T48" fmla="+- 0 2779 2754"/>
                  <a:gd name="T49" fmla="*/ T48 w 49"/>
                  <a:gd name="T50" fmla="+- 0 -1579 -1628"/>
                  <a:gd name="T51" fmla="*/ -157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0" name="Group 110"/>
            <p:cNvGrpSpPr>
              <a:grpSpLocks/>
            </p:cNvGrpSpPr>
            <p:nvPr/>
          </p:nvGrpSpPr>
          <p:grpSpPr bwMode="auto">
            <a:xfrm>
              <a:off x="3754" y="-1648"/>
              <a:ext cx="88" cy="88"/>
              <a:chOff x="3754" y="-1648"/>
              <a:chExt cx="88" cy="88"/>
            </a:xfrm>
          </p:grpSpPr>
          <p:sp>
            <p:nvSpPr>
              <p:cNvPr id="107" name="Freeform 111"/>
              <p:cNvSpPr>
                <a:spLocks/>
              </p:cNvSpPr>
              <p:nvPr/>
            </p:nvSpPr>
            <p:spPr bwMode="auto">
              <a:xfrm>
                <a:off x="3754" y="-1648"/>
                <a:ext cx="88" cy="88"/>
              </a:xfrm>
              <a:custGeom>
                <a:avLst/>
                <a:gdLst>
                  <a:gd name="T0" fmla="+- 0 3798 3754"/>
                  <a:gd name="T1" fmla="*/ T0 w 88"/>
                  <a:gd name="T2" fmla="+- 0 -1648 -1648"/>
                  <a:gd name="T3" fmla="*/ -1648 h 88"/>
                  <a:gd name="T4" fmla="+- 0 3776 3754"/>
                  <a:gd name="T5" fmla="*/ T4 w 88"/>
                  <a:gd name="T6" fmla="+- 0 -1642 -1648"/>
                  <a:gd name="T7" fmla="*/ -1642 h 88"/>
                  <a:gd name="T8" fmla="+- 0 3761 3754"/>
                  <a:gd name="T9" fmla="*/ T8 w 88"/>
                  <a:gd name="T10" fmla="+- 0 -1627 -1648"/>
                  <a:gd name="T11" fmla="*/ -1627 h 88"/>
                  <a:gd name="T12" fmla="+- 0 3754 3754"/>
                  <a:gd name="T13" fmla="*/ T12 w 88"/>
                  <a:gd name="T14" fmla="+- 0 -1606 -1648"/>
                  <a:gd name="T15" fmla="*/ -1606 h 88"/>
                  <a:gd name="T16" fmla="+- 0 3759 3754"/>
                  <a:gd name="T17" fmla="*/ T16 w 88"/>
                  <a:gd name="T18" fmla="+- 0 -1584 -1648"/>
                  <a:gd name="T19" fmla="*/ -1584 h 88"/>
                  <a:gd name="T20" fmla="+- 0 3773 3754"/>
                  <a:gd name="T21" fmla="*/ T20 w 88"/>
                  <a:gd name="T22" fmla="+- 0 -1567 -1648"/>
                  <a:gd name="T23" fmla="*/ -1567 h 88"/>
                  <a:gd name="T24" fmla="+- 0 3793 3754"/>
                  <a:gd name="T25" fmla="*/ T24 w 88"/>
                  <a:gd name="T26" fmla="+- 0 -1560 -1648"/>
                  <a:gd name="T27" fmla="*/ -1560 h 88"/>
                  <a:gd name="T28" fmla="+- 0 3816 3754"/>
                  <a:gd name="T29" fmla="*/ T28 w 88"/>
                  <a:gd name="T30" fmla="+- 0 -1564 -1648"/>
                  <a:gd name="T31" fmla="*/ -1564 h 88"/>
                  <a:gd name="T32" fmla="+- 0 3833 3754"/>
                  <a:gd name="T33" fmla="*/ T32 w 88"/>
                  <a:gd name="T34" fmla="+- 0 -1578 -1648"/>
                  <a:gd name="T35" fmla="*/ -1578 h 88"/>
                  <a:gd name="T36" fmla="+- 0 3842 3754"/>
                  <a:gd name="T37" fmla="*/ T36 w 88"/>
                  <a:gd name="T38" fmla="+- 0 -1597 -1648"/>
                  <a:gd name="T39" fmla="*/ -1597 h 88"/>
                  <a:gd name="T40" fmla="+- 0 3837 3754"/>
                  <a:gd name="T41" fmla="*/ T40 w 88"/>
                  <a:gd name="T42" fmla="+- 0 -1621 -1648"/>
                  <a:gd name="T43" fmla="*/ -1621 h 88"/>
                  <a:gd name="T44" fmla="+- 0 3825 3754"/>
                  <a:gd name="T45" fmla="*/ T44 w 88"/>
                  <a:gd name="T46" fmla="+- 0 -1638 -1648"/>
                  <a:gd name="T47" fmla="*/ -1638 h 88"/>
                  <a:gd name="T48" fmla="+- 0 3806 3754"/>
                  <a:gd name="T49" fmla="*/ T48 w 88"/>
                  <a:gd name="T50" fmla="+- 0 -1647 -1648"/>
                  <a:gd name="T51" fmla="*/ -1647 h 88"/>
                  <a:gd name="T52" fmla="+- 0 3798 3754"/>
                  <a:gd name="T53" fmla="*/ T52 w 88"/>
                  <a:gd name="T54" fmla="+- 0 -1648 -1648"/>
                  <a:gd name="T55" fmla="*/ -1648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6"/>
                    </a:lnTo>
                    <a:lnTo>
                      <a:pt x="7" y="21"/>
                    </a:lnTo>
                    <a:lnTo>
                      <a:pt x="0" y="42"/>
                    </a:lnTo>
                    <a:lnTo>
                      <a:pt x="5" y="64"/>
                    </a:lnTo>
                    <a:lnTo>
                      <a:pt x="19" y="81"/>
                    </a:lnTo>
                    <a:lnTo>
                      <a:pt x="39" y="88"/>
                    </a:lnTo>
                    <a:lnTo>
                      <a:pt x="62"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91" name="Group 112"/>
            <p:cNvGrpSpPr>
              <a:grpSpLocks/>
            </p:cNvGrpSpPr>
            <p:nvPr/>
          </p:nvGrpSpPr>
          <p:grpSpPr bwMode="auto">
            <a:xfrm>
              <a:off x="3773" y="-1628"/>
              <a:ext cx="49" cy="50"/>
              <a:chOff x="3773" y="-1628"/>
              <a:chExt cx="49" cy="50"/>
            </a:xfrm>
          </p:grpSpPr>
          <p:sp>
            <p:nvSpPr>
              <p:cNvPr id="106" name="Freeform 113"/>
              <p:cNvSpPr>
                <a:spLocks/>
              </p:cNvSpPr>
              <p:nvPr/>
            </p:nvSpPr>
            <p:spPr bwMode="auto">
              <a:xfrm>
                <a:off x="3773" y="-1628"/>
                <a:ext cx="49" cy="50"/>
              </a:xfrm>
              <a:custGeom>
                <a:avLst/>
                <a:gdLst>
                  <a:gd name="T0" fmla="+- 0 3812 3773"/>
                  <a:gd name="T1" fmla="*/ T0 w 49"/>
                  <a:gd name="T2" fmla="+- 0 -1628 -1628"/>
                  <a:gd name="T3" fmla="*/ -1628 h 50"/>
                  <a:gd name="T4" fmla="+- 0 3784 3773"/>
                  <a:gd name="T5" fmla="*/ T4 w 49"/>
                  <a:gd name="T6" fmla="+- 0 -1628 -1628"/>
                  <a:gd name="T7" fmla="*/ -1628 h 50"/>
                  <a:gd name="T8" fmla="+- 0 3773 3773"/>
                  <a:gd name="T9" fmla="*/ T8 w 49"/>
                  <a:gd name="T10" fmla="+- 0 -1617 -1628"/>
                  <a:gd name="T11" fmla="*/ -1617 h 50"/>
                  <a:gd name="T12" fmla="+- 0 3773 3773"/>
                  <a:gd name="T13" fmla="*/ T12 w 49"/>
                  <a:gd name="T14" fmla="+- 0 -1590 -1628"/>
                  <a:gd name="T15" fmla="*/ -1590 h 50"/>
                  <a:gd name="T16" fmla="+- 0 3784 3773"/>
                  <a:gd name="T17" fmla="*/ T16 w 49"/>
                  <a:gd name="T18" fmla="+- 0 -1579 -1628"/>
                  <a:gd name="T19" fmla="*/ -1579 h 50"/>
                  <a:gd name="T20" fmla="+- 0 3812 3773"/>
                  <a:gd name="T21" fmla="*/ T20 w 49"/>
                  <a:gd name="T22" fmla="+- 0 -1579 -1628"/>
                  <a:gd name="T23" fmla="*/ -1579 h 50"/>
                  <a:gd name="T24" fmla="+- 0 3823 3773"/>
                  <a:gd name="T25" fmla="*/ T24 w 49"/>
                  <a:gd name="T26" fmla="+- 0 -1590 -1628"/>
                  <a:gd name="T27" fmla="*/ -1590 h 50"/>
                  <a:gd name="T28" fmla="+- 0 3823 3773"/>
                  <a:gd name="T29" fmla="*/ T28 w 49"/>
                  <a:gd name="T30" fmla="+- 0 -1617 -1628"/>
                  <a:gd name="T31" fmla="*/ -1617 h 50"/>
                  <a:gd name="T32" fmla="+- 0 3812 3773"/>
                  <a:gd name="T33" fmla="*/ T32 w 49"/>
                  <a:gd name="T34" fmla="+- 0 -1628 -1628"/>
                  <a:gd name="T35" fmla="*/ -16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92" name="Group 114"/>
            <p:cNvGrpSpPr>
              <a:grpSpLocks/>
            </p:cNvGrpSpPr>
            <p:nvPr/>
          </p:nvGrpSpPr>
          <p:grpSpPr bwMode="auto">
            <a:xfrm>
              <a:off x="3773" y="-1628"/>
              <a:ext cx="49" cy="50"/>
              <a:chOff x="3773" y="-1628"/>
              <a:chExt cx="49" cy="50"/>
            </a:xfrm>
          </p:grpSpPr>
          <p:sp>
            <p:nvSpPr>
              <p:cNvPr id="105" name="Freeform 115"/>
              <p:cNvSpPr>
                <a:spLocks/>
              </p:cNvSpPr>
              <p:nvPr/>
            </p:nvSpPr>
            <p:spPr bwMode="auto">
              <a:xfrm>
                <a:off x="3773" y="-1628"/>
                <a:ext cx="49" cy="50"/>
              </a:xfrm>
              <a:custGeom>
                <a:avLst/>
                <a:gdLst>
                  <a:gd name="T0" fmla="+- 0 3798 3773"/>
                  <a:gd name="T1" fmla="*/ T0 w 49"/>
                  <a:gd name="T2" fmla="+- 0 -1579 -1628"/>
                  <a:gd name="T3" fmla="*/ -1579 h 50"/>
                  <a:gd name="T4" fmla="+- 0 3812 3773"/>
                  <a:gd name="T5" fmla="*/ T4 w 49"/>
                  <a:gd name="T6" fmla="+- 0 -1579 -1628"/>
                  <a:gd name="T7" fmla="*/ -1579 h 50"/>
                  <a:gd name="T8" fmla="+- 0 3823 3773"/>
                  <a:gd name="T9" fmla="*/ T8 w 49"/>
                  <a:gd name="T10" fmla="+- 0 -1590 -1628"/>
                  <a:gd name="T11" fmla="*/ -1590 h 50"/>
                  <a:gd name="T12" fmla="+- 0 3823 3773"/>
                  <a:gd name="T13" fmla="*/ T12 w 49"/>
                  <a:gd name="T14" fmla="+- 0 -1604 -1628"/>
                  <a:gd name="T15" fmla="*/ -1604 h 50"/>
                  <a:gd name="T16" fmla="+- 0 3823 3773"/>
                  <a:gd name="T17" fmla="*/ T16 w 49"/>
                  <a:gd name="T18" fmla="+- 0 -1617 -1628"/>
                  <a:gd name="T19" fmla="*/ -1617 h 50"/>
                  <a:gd name="T20" fmla="+- 0 3812 3773"/>
                  <a:gd name="T21" fmla="*/ T20 w 49"/>
                  <a:gd name="T22" fmla="+- 0 -1628 -1628"/>
                  <a:gd name="T23" fmla="*/ -1628 h 50"/>
                  <a:gd name="T24" fmla="+- 0 3798 3773"/>
                  <a:gd name="T25" fmla="*/ T24 w 49"/>
                  <a:gd name="T26" fmla="+- 0 -1628 -1628"/>
                  <a:gd name="T27" fmla="*/ -1628 h 50"/>
                  <a:gd name="T28" fmla="+- 0 3784 3773"/>
                  <a:gd name="T29" fmla="*/ T28 w 49"/>
                  <a:gd name="T30" fmla="+- 0 -1628 -1628"/>
                  <a:gd name="T31" fmla="*/ -1628 h 50"/>
                  <a:gd name="T32" fmla="+- 0 3773 3773"/>
                  <a:gd name="T33" fmla="*/ T32 w 49"/>
                  <a:gd name="T34" fmla="+- 0 -1617 -1628"/>
                  <a:gd name="T35" fmla="*/ -1617 h 50"/>
                  <a:gd name="T36" fmla="+- 0 3773 3773"/>
                  <a:gd name="T37" fmla="*/ T36 w 49"/>
                  <a:gd name="T38" fmla="+- 0 -1604 -1628"/>
                  <a:gd name="T39" fmla="*/ -1604 h 50"/>
                  <a:gd name="T40" fmla="+- 0 3773 3773"/>
                  <a:gd name="T41" fmla="*/ T40 w 49"/>
                  <a:gd name="T42" fmla="+- 0 -1590 -1628"/>
                  <a:gd name="T43" fmla="*/ -1590 h 50"/>
                  <a:gd name="T44" fmla="+- 0 3784 3773"/>
                  <a:gd name="T45" fmla="*/ T44 w 49"/>
                  <a:gd name="T46" fmla="+- 0 -1579 -1628"/>
                  <a:gd name="T47" fmla="*/ -1579 h 50"/>
                  <a:gd name="T48" fmla="+- 0 3798 3773"/>
                  <a:gd name="T49" fmla="*/ T48 w 49"/>
                  <a:gd name="T50" fmla="+- 0 -1579 -1628"/>
                  <a:gd name="T51" fmla="*/ -157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3" name="Group 116"/>
            <p:cNvGrpSpPr>
              <a:grpSpLocks/>
            </p:cNvGrpSpPr>
            <p:nvPr/>
          </p:nvGrpSpPr>
          <p:grpSpPr bwMode="auto">
            <a:xfrm>
              <a:off x="5789" y="-1648"/>
              <a:ext cx="88" cy="88"/>
              <a:chOff x="5789" y="-1648"/>
              <a:chExt cx="88" cy="88"/>
            </a:xfrm>
          </p:grpSpPr>
          <p:sp>
            <p:nvSpPr>
              <p:cNvPr id="104" name="Freeform 117"/>
              <p:cNvSpPr>
                <a:spLocks/>
              </p:cNvSpPr>
              <p:nvPr/>
            </p:nvSpPr>
            <p:spPr bwMode="auto">
              <a:xfrm>
                <a:off x="5789" y="-1648"/>
                <a:ext cx="88" cy="88"/>
              </a:xfrm>
              <a:custGeom>
                <a:avLst/>
                <a:gdLst>
                  <a:gd name="T0" fmla="+- 0 5833 5789"/>
                  <a:gd name="T1" fmla="*/ T0 w 88"/>
                  <a:gd name="T2" fmla="+- 0 -1648 -1648"/>
                  <a:gd name="T3" fmla="*/ -1648 h 88"/>
                  <a:gd name="T4" fmla="+- 0 5811 5789"/>
                  <a:gd name="T5" fmla="*/ T4 w 88"/>
                  <a:gd name="T6" fmla="+- 0 -1642 -1648"/>
                  <a:gd name="T7" fmla="*/ -1642 h 88"/>
                  <a:gd name="T8" fmla="+- 0 5796 5789"/>
                  <a:gd name="T9" fmla="*/ T8 w 88"/>
                  <a:gd name="T10" fmla="+- 0 -1627 -1648"/>
                  <a:gd name="T11" fmla="*/ -1627 h 88"/>
                  <a:gd name="T12" fmla="+- 0 5789 5789"/>
                  <a:gd name="T13" fmla="*/ T12 w 88"/>
                  <a:gd name="T14" fmla="+- 0 -1606 -1648"/>
                  <a:gd name="T15" fmla="*/ -1606 h 88"/>
                  <a:gd name="T16" fmla="+- 0 5794 5789"/>
                  <a:gd name="T17" fmla="*/ T16 w 88"/>
                  <a:gd name="T18" fmla="+- 0 -1584 -1648"/>
                  <a:gd name="T19" fmla="*/ -1584 h 88"/>
                  <a:gd name="T20" fmla="+- 0 5808 5789"/>
                  <a:gd name="T21" fmla="*/ T20 w 88"/>
                  <a:gd name="T22" fmla="+- 0 -1567 -1648"/>
                  <a:gd name="T23" fmla="*/ -1567 h 88"/>
                  <a:gd name="T24" fmla="+- 0 5828 5789"/>
                  <a:gd name="T25" fmla="*/ T24 w 88"/>
                  <a:gd name="T26" fmla="+- 0 -1560 -1648"/>
                  <a:gd name="T27" fmla="*/ -1560 h 88"/>
                  <a:gd name="T28" fmla="+- 0 5851 5789"/>
                  <a:gd name="T29" fmla="*/ T28 w 88"/>
                  <a:gd name="T30" fmla="+- 0 -1564 -1648"/>
                  <a:gd name="T31" fmla="*/ -1564 h 88"/>
                  <a:gd name="T32" fmla="+- 0 5868 5789"/>
                  <a:gd name="T33" fmla="*/ T32 w 88"/>
                  <a:gd name="T34" fmla="+- 0 -1578 -1648"/>
                  <a:gd name="T35" fmla="*/ -1578 h 88"/>
                  <a:gd name="T36" fmla="+- 0 5877 5789"/>
                  <a:gd name="T37" fmla="*/ T36 w 88"/>
                  <a:gd name="T38" fmla="+- 0 -1597 -1648"/>
                  <a:gd name="T39" fmla="*/ -1597 h 88"/>
                  <a:gd name="T40" fmla="+- 0 5872 5789"/>
                  <a:gd name="T41" fmla="*/ T40 w 88"/>
                  <a:gd name="T42" fmla="+- 0 -1621 -1648"/>
                  <a:gd name="T43" fmla="*/ -1621 h 88"/>
                  <a:gd name="T44" fmla="+- 0 5860 5789"/>
                  <a:gd name="T45" fmla="*/ T44 w 88"/>
                  <a:gd name="T46" fmla="+- 0 -1638 -1648"/>
                  <a:gd name="T47" fmla="*/ -1638 h 88"/>
                  <a:gd name="T48" fmla="+- 0 5841 5789"/>
                  <a:gd name="T49" fmla="*/ T48 w 88"/>
                  <a:gd name="T50" fmla="+- 0 -1647 -1648"/>
                  <a:gd name="T51" fmla="*/ -1647 h 88"/>
                  <a:gd name="T52" fmla="+- 0 5833 5789"/>
                  <a:gd name="T53" fmla="*/ T52 w 88"/>
                  <a:gd name="T54" fmla="+- 0 -1648 -1648"/>
                  <a:gd name="T55" fmla="*/ -1648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6"/>
                    </a:lnTo>
                    <a:lnTo>
                      <a:pt x="7" y="21"/>
                    </a:lnTo>
                    <a:lnTo>
                      <a:pt x="0" y="42"/>
                    </a:lnTo>
                    <a:lnTo>
                      <a:pt x="5" y="64"/>
                    </a:lnTo>
                    <a:lnTo>
                      <a:pt x="19" y="81"/>
                    </a:lnTo>
                    <a:lnTo>
                      <a:pt x="39" y="88"/>
                    </a:lnTo>
                    <a:lnTo>
                      <a:pt x="62"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94" name="Group 118"/>
            <p:cNvGrpSpPr>
              <a:grpSpLocks/>
            </p:cNvGrpSpPr>
            <p:nvPr/>
          </p:nvGrpSpPr>
          <p:grpSpPr bwMode="auto">
            <a:xfrm>
              <a:off x="5808" y="-1628"/>
              <a:ext cx="49" cy="50"/>
              <a:chOff x="5808" y="-1628"/>
              <a:chExt cx="49" cy="50"/>
            </a:xfrm>
          </p:grpSpPr>
          <p:sp>
            <p:nvSpPr>
              <p:cNvPr id="103" name="Freeform 119"/>
              <p:cNvSpPr>
                <a:spLocks/>
              </p:cNvSpPr>
              <p:nvPr/>
            </p:nvSpPr>
            <p:spPr bwMode="auto">
              <a:xfrm>
                <a:off x="5808" y="-1628"/>
                <a:ext cx="49" cy="50"/>
              </a:xfrm>
              <a:custGeom>
                <a:avLst/>
                <a:gdLst>
                  <a:gd name="T0" fmla="+- 0 5847 5808"/>
                  <a:gd name="T1" fmla="*/ T0 w 49"/>
                  <a:gd name="T2" fmla="+- 0 -1628 -1628"/>
                  <a:gd name="T3" fmla="*/ -1628 h 50"/>
                  <a:gd name="T4" fmla="+- 0 5819 5808"/>
                  <a:gd name="T5" fmla="*/ T4 w 49"/>
                  <a:gd name="T6" fmla="+- 0 -1628 -1628"/>
                  <a:gd name="T7" fmla="*/ -1628 h 50"/>
                  <a:gd name="T8" fmla="+- 0 5808 5808"/>
                  <a:gd name="T9" fmla="*/ T8 w 49"/>
                  <a:gd name="T10" fmla="+- 0 -1617 -1628"/>
                  <a:gd name="T11" fmla="*/ -1617 h 50"/>
                  <a:gd name="T12" fmla="+- 0 5808 5808"/>
                  <a:gd name="T13" fmla="*/ T12 w 49"/>
                  <a:gd name="T14" fmla="+- 0 -1590 -1628"/>
                  <a:gd name="T15" fmla="*/ -1590 h 50"/>
                  <a:gd name="T16" fmla="+- 0 5819 5808"/>
                  <a:gd name="T17" fmla="*/ T16 w 49"/>
                  <a:gd name="T18" fmla="+- 0 -1579 -1628"/>
                  <a:gd name="T19" fmla="*/ -1579 h 50"/>
                  <a:gd name="T20" fmla="+- 0 5847 5808"/>
                  <a:gd name="T21" fmla="*/ T20 w 49"/>
                  <a:gd name="T22" fmla="+- 0 -1579 -1628"/>
                  <a:gd name="T23" fmla="*/ -1579 h 50"/>
                  <a:gd name="T24" fmla="+- 0 5858 5808"/>
                  <a:gd name="T25" fmla="*/ T24 w 49"/>
                  <a:gd name="T26" fmla="+- 0 -1590 -1628"/>
                  <a:gd name="T27" fmla="*/ -1590 h 50"/>
                  <a:gd name="T28" fmla="+- 0 5858 5808"/>
                  <a:gd name="T29" fmla="*/ T28 w 49"/>
                  <a:gd name="T30" fmla="+- 0 -1617 -1628"/>
                  <a:gd name="T31" fmla="*/ -1617 h 50"/>
                  <a:gd name="T32" fmla="+- 0 5847 5808"/>
                  <a:gd name="T33" fmla="*/ T32 w 49"/>
                  <a:gd name="T34" fmla="+- 0 -1628 -1628"/>
                  <a:gd name="T35" fmla="*/ -16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95" name="Group 120"/>
            <p:cNvGrpSpPr>
              <a:grpSpLocks/>
            </p:cNvGrpSpPr>
            <p:nvPr/>
          </p:nvGrpSpPr>
          <p:grpSpPr bwMode="auto">
            <a:xfrm>
              <a:off x="5808" y="-1628"/>
              <a:ext cx="49" cy="50"/>
              <a:chOff x="5808" y="-1628"/>
              <a:chExt cx="49" cy="50"/>
            </a:xfrm>
          </p:grpSpPr>
          <p:sp>
            <p:nvSpPr>
              <p:cNvPr id="102" name="Freeform 121"/>
              <p:cNvSpPr>
                <a:spLocks/>
              </p:cNvSpPr>
              <p:nvPr/>
            </p:nvSpPr>
            <p:spPr bwMode="auto">
              <a:xfrm>
                <a:off x="5808" y="-1628"/>
                <a:ext cx="49" cy="50"/>
              </a:xfrm>
              <a:custGeom>
                <a:avLst/>
                <a:gdLst>
                  <a:gd name="T0" fmla="+- 0 5833 5808"/>
                  <a:gd name="T1" fmla="*/ T0 w 49"/>
                  <a:gd name="T2" fmla="+- 0 -1579 -1628"/>
                  <a:gd name="T3" fmla="*/ -1579 h 50"/>
                  <a:gd name="T4" fmla="+- 0 5847 5808"/>
                  <a:gd name="T5" fmla="*/ T4 w 49"/>
                  <a:gd name="T6" fmla="+- 0 -1579 -1628"/>
                  <a:gd name="T7" fmla="*/ -1579 h 50"/>
                  <a:gd name="T8" fmla="+- 0 5858 5808"/>
                  <a:gd name="T9" fmla="*/ T8 w 49"/>
                  <a:gd name="T10" fmla="+- 0 -1590 -1628"/>
                  <a:gd name="T11" fmla="*/ -1590 h 50"/>
                  <a:gd name="T12" fmla="+- 0 5858 5808"/>
                  <a:gd name="T13" fmla="*/ T12 w 49"/>
                  <a:gd name="T14" fmla="+- 0 -1604 -1628"/>
                  <a:gd name="T15" fmla="*/ -1604 h 50"/>
                  <a:gd name="T16" fmla="+- 0 5858 5808"/>
                  <a:gd name="T17" fmla="*/ T16 w 49"/>
                  <a:gd name="T18" fmla="+- 0 -1617 -1628"/>
                  <a:gd name="T19" fmla="*/ -1617 h 50"/>
                  <a:gd name="T20" fmla="+- 0 5847 5808"/>
                  <a:gd name="T21" fmla="*/ T20 w 49"/>
                  <a:gd name="T22" fmla="+- 0 -1628 -1628"/>
                  <a:gd name="T23" fmla="*/ -1628 h 50"/>
                  <a:gd name="T24" fmla="+- 0 5833 5808"/>
                  <a:gd name="T25" fmla="*/ T24 w 49"/>
                  <a:gd name="T26" fmla="+- 0 -1628 -1628"/>
                  <a:gd name="T27" fmla="*/ -1628 h 50"/>
                  <a:gd name="T28" fmla="+- 0 5819 5808"/>
                  <a:gd name="T29" fmla="*/ T28 w 49"/>
                  <a:gd name="T30" fmla="+- 0 -1628 -1628"/>
                  <a:gd name="T31" fmla="*/ -1628 h 50"/>
                  <a:gd name="T32" fmla="+- 0 5808 5808"/>
                  <a:gd name="T33" fmla="*/ T32 w 49"/>
                  <a:gd name="T34" fmla="+- 0 -1617 -1628"/>
                  <a:gd name="T35" fmla="*/ -1617 h 50"/>
                  <a:gd name="T36" fmla="+- 0 5808 5808"/>
                  <a:gd name="T37" fmla="*/ T36 w 49"/>
                  <a:gd name="T38" fmla="+- 0 -1604 -1628"/>
                  <a:gd name="T39" fmla="*/ -1604 h 50"/>
                  <a:gd name="T40" fmla="+- 0 5808 5808"/>
                  <a:gd name="T41" fmla="*/ T40 w 49"/>
                  <a:gd name="T42" fmla="+- 0 -1590 -1628"/>
                  <a:gd name="T43" fmla="*/ -1590 h 50"/>
                  <a:gd name="T44" fmla="+- 0 5819 5808"/>
                  <a:gd name="T45" fmla="*/ T44 w 49"/>
                  <a:gd name="T46" fmla="+- 0 -1579 -1628"/>
                  <a:gd name="T47" fmla="*/ -1579 h 50"/>
                  <a:gd name="T48" fmla="+- 0 5833 5808"/>
                  <a:gd name="T49" fmla="*/ T48 w 49"/>
                  <a:gd name="T50" fmla="+- 0 -1579 -1628"/>
                  <a:gd name="T51" fmla="*/ -157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6" name="Group 122"/>
            <p:cNvGrpSpPr>
              <a:grpSpLocks/>
            </p:cNvGrpSpPr>
            <p:nvPr/>
          </p:nvGrpSpPr>
          <p:grpSpPr bwMode="auto">
            <a:xfrm>
              <a:off x="4779" y="-3231"/>
              <a:ext cx="88" cy="88"/>
              <a:chOff x="4779" y="-3231"/>
              <a:chExt cx="88" cy="88"/>
            </a:xfrm>
          </p:grpSpPr>
          <p:sp>
            <p:nvSpPr>
              <p:cNvPr id="101" name="Freeform 123"/>
              <p:cNvSpPr>
                <a:spLocks/>
              </p:cNvSpPr>
              <p:nvPr/>
            </p:nvSpPr>
            <p:spPr bwMode="auto">
              <a:xfrm>
                <a:off x="4779" y="-3231"/>
                <a:ext cx="88" cy="88"/>
              </a:xfrm>
              <a:custGeom>
                <a:avLst/>
                <a:gdLst>
                  <a:gd name="T0" fmla="+- 0 4823 4779"/>
                  <a:gd name="T1" fmla="*/ T0 w 88"/>
                  <a:gd name="T2" fmla="+- 0 -3231 -3231"/>
                  <a:gd name="T3" fmla="*/ -3231 h 88"/>
                  <a:gd name="T4" fmla="+- 0 4801 4779"/>
                  <a:gd name="T5" fmla="*/ T4 w 88"/>
                  <a:gd name="T6" fmla="+- 0 -3226 -3231"/>
                  <a:gd name="T7" fmla="*/ -3226 h 88"/>
                  <a:gd name="T8" fmla="+- 0 4786 4779"/>
                  <a:gd name="T9" fmla="*/ T8 w 88"/>
                  <a:gd name="T10" fmla="+- 0 -3211 -3231"/>
                  <a:gd name="T11" fmla="*/ -3211 h 88"/>
                  <a:gd name="T12" fmla="+- 0 4779 4779"/>
                  <a:gd name="T13" fmla="*/ T12 w 88"/>
                  <a:gd name="T14" fmla="+- 0 -3190 -3231"/>
                  <a:gd name="T15" fmla="*/ -3190 h 88"/>
                  <a:gd name="T16" fmla="+- 0 4784 4779"/>
                  <a:gd name="T17" fmla="*/ T16 w 88"/>
                  <a:gd name="T18" fmla="+- 0 -3167 -3231"/>
                  <a:gd name="T19" fmla="*/ -3167 h 88"/>
                  <a:gd name="T20" fmla="+- 0 4798 4779"/>
                  <a:gd name="T21" fmla="*/ T20 w 88"/>
                  <a:gd name="T22" fmla="+- 0 -3151 -3231"/>
                  <a:gd name="T23" fmla="*/ -3151 h 88"/>
                  <a:gd name="T24" fmla="+- 0 4818 4779"/>
                  <a:gd name="T25" fmla="*/ T24 w 88"/>
                  <a:gd name="T26" fmla="+- 0 -3143 -3231"/>
                  <a:gd name="T27" fmla="*/ -3143 h 88"/>
                  <a:gd name="T28" fmla="+- 0 4841 4779"/>
                  <a:gd name="T29" fmla="*/ T28 w 88"/>
                  <a:gd name="T30" fmla="+- 0 -3148 -3231"/>
                  <a:gd name="T31" fmla="*/ -3148 h 88"/>
                  <a:gd name="T32" fmla="+- 0 4858 4779"/>
                  <a:gd name="T33" fmla="*/ T32 w 88"/>
                  <a:gd name="T34" fmla="+- 0 -3161 -3231"/>
                  <a:gd name="T35" fmla="*/ -3161 h 88"/>
                  <a:gd name="T36" fmla="+- 0 4867 4779"/>
                  <a:gd name="T37" fmla="*/ T36 w 88"/>
                  <a:gd name="T38" fmla="+- 0 -3180 -3231"/>
                  <a:gd name="T39" fmla="*/ -3180 h 88"/>
                  <a:gd name="T40" fmla="+- 0 4862 4779"/>
                  <a:gd name="T41" fmla="*/ T40 w 88"/>
                  <a:gd name="T42" fmla="+- 0 -3205 -3231"/>
                  <a:gd name="T43" fmla="*/ -3205 h 88"/>
                  <a:gd name="T44" fmla="+- 0 4850 4779"/>
                  <a:gd name="T45" fmla="*/ T44 w 88"/>
                  <a:gd name="T46" fmla="+- 0 -3222 -3231"/>
                  <a:gd name="T47" fmla="*/ -3222 h 88"/>
                  <a:gd name="T48" fmla="+- 0 4831 4779"/>
                  <a:gd name="T49" fmla="*/ T48 w 88"/>
                  <a:gd name="T50" fmla="+- 0 -3231 -3231"/>
                  <a:gd name="T51" fmla="*/ -3231 h 88"/>
                  <a:gd name="T52" fmla="+- 0 4823 4779"/>
                  <a:gd name="T53" fmla="*/ T52 w 88"/>
                  <a:gd name="T54" fmla="+- 0 -3231 -3231"/>
                  <a:gd name="T55" fmla="*/ -3231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5"/>
                    </a:lnTo>
                    <a:lnTo>
                      <a:pt x="7" y="20"/>
                    </a:lnTo>
                    <a:lnTo>
                      <a:pt x="0" y="41"/>
                    </a:lnTo>
                    <a:lnTo>
                      <a:pt x="5" y="64"/>
                    </a:lnTo>
                    <a:lnTo>
                      <a:pt x="19" y="80"/>
                    </a:lnTo>
                    <a:lnTo>
                      <a:pt x="39" y="88"/>
                    </a:lnTo>
                    <a:lnTo>
                      <a:pt x="62" y="83"/>
                    </a:lnTo>
                    <a:lnTo>
                      <a:pt x="79" y="70"/>
                    </a:lnTo>
                    <a:lnTo>
                      <a:pt x="88" y="51"/>
                    </a:lnTo>
                    <a:lnTo>
                      <a:pt x="83" y="26"/>
                    </a:lnTo>
                    <a:lnTo>
                      <a:pt x="71" y="9"/>
                    </a:lnTo>
                    <a:lnTo>
                      <a:pt x="52" y="0"/>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97" name="Group 124"/>
            <p:cNvGrpSpPr>
              <a:grpSpLocks/>
            </p:cNvGrpSpPr>
            <p:nvPr/>
          </p:nvGrpSpPr>
          <p:grpSpPr bwMode="auto">
            <a:xfrm>
              <a:off x="4798" y="-3212"/>
              <a:ext cx="49" cy="49"/>
              <a:chOff x="4798" y="-3212"/>
              <a:chExt cx="49" cy="49"/>
            </a:xfrm>
          </p:grpSpPr>
          <p:sp>
            <p:nvSpPr>
              <p:cNvPr id="100" name="Freeform 125"/>
              <p:cNvSpPr>
                <a:spLocks/>
              </p:cNvSpPr>
              <p:nvPr/>
            </p:nvSpPr>
            <p:spPr bwMode="auto">
              <a:xfrm>
                <a:off x="4798" y="-3212"/>
                <a:ext cx="49" cy="49"/>
              </a:xfrm>
              <a:custGeom>
                <a:avLst/>
                <a:gdLst>
                  <a:gd name="T0" fmla="+- 0 4837 4798"/>
                  <a:gd name="T1" fmla="*/ T0 w 49"/>
                  <a:gd name="T2" fmla="+- 0 -3212 -3212"/>
                  <a:gd name="T3" fmla="*/ -3212 h 49"/>
                  <a:gd name="T4" fmla="+- 0 4809 4798"/>
                  <a:gd name="T5" fmla="*/ T4 w 49"/>
                  <a:gd name="T6" fmla="+- 0 -3212 -3212"/>
                  <a:gd name="T7" fmla="*/ -3212 h 49"/>
                  <a:gd name="T8" fmla="+- 0 4798 4798"/>
                  <a:gd name="T9" fmla="*/ T8 w 49"/>
                  <a:gd name="T10" fmla="+- 0 -3201 -3212"/>
                  <a:gd name="T11" fmla="*/ -3201 h 49"/>
                  <a:gd name="T12" fmla="+- 0 4798 4798"/>
                  <a:gd name="T13" fmla="*/ T12 w 49"/>
                  <a:gd name="T14" fmla="+- 0 -3174 -3212"/>
                  <a:gd name="T15" fmla="*/ -3174 h 49"/>
                  <a:gd name="T16" fmla="+- 0 4809 4798"/>
                  <a:gd name="T17" fmla="*/ T16 w 49"/>
                  <a:gd name="T18" fmla="+- 0 -3163 -3212"/>
                  <a:gd name="T19" fmla="*/ -3163 h 49"/>
                  <a:gd name="T20" fmla="+- 0 4837 4798"/>
                  <a:gd name="T21" fmla="*/ T20 w 49"/>
                  <a:gd name="T22" fmla="+- 0 -3163 -3212"/>
                  <a:gd name="T23" fmla="*/ -3163 h 49"/>
                  <a:gd name="T24" fmla="+- 0 4848 4798"/>
                  <a:gd name="T25" fmla="*/ T24 w 49"/>
                  <a:gd name="T26" fmla="+- 0 -3174 -3212"/>
                  <a:gd name="T27" fmla="*/ -3174 h 49"/>
                  <a:gd name="T28" fmla="+- 0 4848 4798"/>
                  <a:gd name="T29" fmla="*/ T28 w 49"/>
                  <a:gd name="T30" fmla="+- 0 -3201 -3212"/>
                  <a:gd name="T31" fmla="*/ -3201 h 49"/>
                  <a:gd name="T32" fmla="+- 0 4837 4798"/>
                  <a:gd name="T33" fmla="*/ T32 w 49"/>
                  <a:gd name="T34" fmla="+- 0 -3212 -3212"/>
                  <a:gd name="T35" fmla="*/ -3212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98" name="Group 126"/>
            <p:cNvGrpSpPr>
              <a:grpSpLocks/>
            </p:cNvGrpSpPr>
            <p:nvPr/>
          </p:nvGrpSpPr>
          <p:grpSpPr bwMode="auto">
            <a:xfrm>
              <a:off x="4798" y="-3212"/>
              <a:ext cx="49" cy="49"/>
              <a:chOff x="4798" y="-3212"/>
              <a:chExt cx="49" cy="49"/>
            </a:xfrm>
          </p:grpSpPr>
          <p:sp>
            <p:nvSpPr>
              <p:cNvPr id="99" name="Freeform 127"/>
              <p:cNvSpPr>
                <a:spLocks/>
              </p:cNvSpPr>
              <p:nvPr/>
            </p:nvSpPr>
            <p:spPr bwMode="auto">
              <a:xfrm>
                <a:off x="4798" y="-3212"/>
                <a:ext cx="49" cy="49"/>
              </a:xfrm>
              <a:custGeom>
                <a:avLst/>
                <a:gdLst>
                  <a:gd name="T0" fmla="+- 0 4823 4798"/>
                  <a:gd name="T1" fmla="*/ T0 w 49"/>
                  <a:gd name="T2" fmla="+- 0 -3163 -3212"/>
                  <a:gd name="T3" fmla="*/ -3163 h 49"/>
                  <a:gd name="T4" fmla="+- 0 4837 4798"/>
                  <a:gd name="T5" fmla="*/ T4 w 49"/>
                  <a:gd name="T6" fmla="+- 0 -3163 -3212"/>
                  <a:gd name="T7" fmla="*/ -3163 h 49"/>
                  <a:gd name="T8" fmla="+- 0 4848 4798"/>
                  <a:gd name="T9" fmla="*/ T8 w 49"/>
                  <a:gd name="T10" fmla="+- 0 -3174 -3212"/>
                  <a:gd name="T11" fmla="*/ -3174 h 49"/>
                  <a:gd name="T12" fmla="+- 0 4848 4798"/>
                  <a:gd name="T13" fmla="*/ T12 w 49"/>
                  <a:gd name="T14" fmla="+- 0 -3187 -3212"/>
                  <a:gd name="T15" fmla="*/ -3187 h 49"/>
                  <a:gd name="T16" fmla="+- 0 4848 4798"/>
                  <a:gd name="T17" fmla="*/ T16 w 49"/>
                  <a:gd name="T18" fmla="+- 0 -3201 -3212"/>
                  <a:gd name="T19" fmla="*/ -3201 h 49"/>
                  <a:gd name="T20" fmla="+- 0 4837 4798"/>
                  <a:gd name="T21" fmla="*/ T20 w 49"/>
                  <a:gd name="T22" fmla="+- 0 -3212 -3212"/>
                  <a:gd name="T23" fmla="*/ -3212 h 49"/>
                  <a:gd name="T24" fmla="+- 0 4823 4798"/>
                  <a:gd name="T25" fmla="*/ T24 w 49"/>
                  <a:gd name="T26" fmla="+- 0 -3212 -3212"/>
                  <a:gd name="T27" fmla="*/ -3212 h 49"/>
                  <a:gd name="T28" fmla="+- 0 4809 4798"/>
                  <a:gd name="T29" fmla="*/ T28 w 49"/>
                  <a:gd name="T30" fmla="+- 0 -3212 -3212"/>
                  <a:gd name="T31" fmla="*/ -3212 h 49"/>
                  <a:gd name="T32" fmla="+- 0 4798 4798"/>
                  <a:gd name="T33" fmla="*/ T32 w 49"/>
                  <a:gd name="T34" fmla="+- 0 -3201 -3212"/>
                  <a:gd name="T35" fmla="*/ -3201 h 49"/>
                  <a:gd name="T36" fmla="+- 0 4798 4798"/>
                  <a:gd name="T37" fmla="*/ T36 w 49"/>
                  <a:gd name="T38" fmla="+- 0 -3187 -3212"/>
                  <a:gd name="T39" fmla="*/ -3187 h 49"/>
                  <a:gd name="T40" fmla="+- 0 4798 4798"/>
                  <a:gd name="T41" fmla="*/ T40 w 49"/>
                  <a:gd name="T42" fmla="+- 0 -3174 -3212"/>
                  <a:gd name="T43" fmla="*/ -3174 h 49"/>
                  <a:gd name="T44" fmla="+- 0 4809 4798"/>
                  <a:gd name="T45" fmla="*/ T44 w 49"/>
                  <a:gd name="T46" fmla="+- 0 -3163 -3212"/>
                  <a:gd name="T47" fmla="*/ -3163 h 49"/>
                  <a:gd name="T48" fmla="+- 0 4823 4798"/>
                  <a:gd name="T49" fmla="*/ T48 w 49"/>
                  <a:gd name="T50" fmla="+- 0 -3163 -3212"/>
                  <a:gd name="T51" fmla="*/ -316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49"/>
                    </a:moveTo>
                    <a:lnTo>
                      <a:pt x="39" y="49"/>
                    </a:lnTo>
                    <a:lnTo>
                      <a:pt x="50" y="38"/>
                    </a:lnTo>
                    <a:lnTo>
                      <a:pt x="50" y="25"/>
                    </a:lnTo>
                    <a:lnTo>
                      <a:pt x="50" y="11"/>
                    </a:lnTo>
                    <a:lnTo>
                      <a:pt x="39" y="0"/>
                    </a:lnTo>
                    <a:lnTo>
                      <a:pt x="25" y="0"/>
                    </a:lnTo>
                    <a:lnTo>
                      <a:pt x="11" y="0"/>
                    </a:lnTo>
                    <a:lnTo>
                      <a:pt x="0" y="11"/>
                    </a:lnTo>
                    <a:lnTo>
                      <a:pt x="0" y="25"/>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130" name="TextBox 129"/>
          <p:cNvSpPr txBox="1"/>
          <p:nvPr/>
        </p:nvSpPr>
        <p:spPr>
          <a:xfrm>
            <a:off x="2843432" y="4283013"/>
            <a:ext cx="981609" cy="369332"/>
          </a:xfrm>
          <a:prstGeom prst="rect">
            <a:avLst/>
          </a:prstGeom>
          <a:noFill/>
        </p:spPr>
        <p:txBody>
          <a:bodyPr wrap="square" rtlCol="0">
            <a:spAutoFit/>
          </a:bodyPr>
          <a:lstStyle/>
          <a:p>
            <a:r>
              <a:rPr lang="ru-RU" b="1" dirty="0"/>
              <a:t>1</a:t>
            </a:r>
            <a:r>
              <a:rPr lang="ru-RU" b="1" dirty="0" smtClean="0"/>
              <a:t>00</a:t>
            </a:r>
            <a:endParaRPr lang="ru-RU" b="1" dirty="0"/>
          </a:p>
        </p:txBody>
      </p:sp>
      <p:sp>
        <p:nvSpPr>
          <p:cNvPr id="131" name="TextBox 130"/>
          <p:cNvSpPr txBox="1"/>
          <p:nvPr/>
        </p:nvSpPr>
        <p:spPr>
          <a:xfrm>
            <a:off x="3710882" y="4296880"/>
            <a:ext cx="981609" cy="369332"/>
          </a:xfrm>
          <a:prstGeom prst="rect">
            <a:avLst/>
          </a:prstGeom>
          <a:noFill/>
        </p:spPr>
        <p:txBody>
          <a:bodyPr wrap="square" rtlCol="0">
            <a:spAutoFit/>
          </a:bodyPr>
          <a:lstStyle/>
          <a:p>
            <a:r>
              <a:rPr lang="ru-RU" b="1" dirty="0"/>
              <a:t>2</a:t>
            </a:r>
            <a:r>
              <a:rPr lang="ru-RU" b="1" dirty="0" smtClean="0"/>
              <a:t>00</a:t>
            </a:r>
            <a:endParaRPr lang="ru-RU" b="1" dirty="0"/>
          </a:p>
        </p:txBody>
      </p:sp>
      <p:sp>
        <p:nvSpPr>
          <p:cNvPr id="132" name="TextBox 131"/>
          <p:cNvSpPr txBox="1"/>
          <p:nvPr/>
        </p:nvSpPr>
        <p:spPr>
          <a:xfrm>
            <a:off x="4561746" y="4296880"/>
            <a:ext cx="981609" cy="369332"/>
          </a:xfrm>
          <a:prstGeom prst="rect">
            <a:avLst/>
          </a:prstGeom>
          <a:noFill/>
        </p:spPr>
        <p:txBody>
          <a:bodyPr wrap="square" rtlCol="0">
            <a:spAutoFit/>
          </a:bodyPr>
          <a:lstStyle/>
          <a:p>
            <a:r>
              <a:rPr lang="ru-RU" b="1" dirty="0"/>
              <a:t>3</a:t>
            </a:r>
            <a:r>
              <a:rPr lang="ru-RU" b="1" dirty="0" smtClean="0"/>
              <a:t>00</a:t>
            </a:r>
            <a:endParaRPr lang="ru-RU" b="1" dirty="0"/>
          </a:p>
        </p:txBody>
      </p:sp>
      <p:sp>
        <p:nvSpPr>
          <p:cNvPr id="133" name="TextBox 132"/>
          <p:cNvSpPr txBox="1"/>
          <p:nvPr/>
        </p:nvSpPr>
        <p:spPr>
          <a:xfrm>
            <a:off x="5415787" y="4283013"/>
            <a:ext cx="981609" cy="369332"/>
          </a:xfrm>
          <a:prstGeom prst="rect">
            <a:avLst/>
          </a:prstGeom>
          <a:noFill/>
        </p:spPr>
        <p:txBody>
          <a:bodyPr wrap="square" rtlCol="0">
            <a:spAutoFit/>
          </a:bodyPr>
          <a:lstStyle/>
          <a:p>
            <a:r>
              <a:rPr lang="ru-RU" b="1" dirty="0"/>
              <a:t>4</a:t>
            </a:r>
            <a:r>
              <a:rPr lang="ru-RU" b="1" dirty="0" smtClean="0"/>
              <a:t>00</a:t>
            </a:r>
            <a:endParaRPr lang="ru-RU" b="1" dirty="0"/>
          </a:p>
        </p:txBody>
      </p:sp>
      <p:sp>
        <p:nvSpPr>
          <p:cNvPr id="134" name="TextBox 133"/>
          <p:cNvSpPr txBox="1"/>
          <p:nvPr/>
        </p:nvSpPr>
        <p:spPr>
          <a:xfrm>
            <a:off x="2061905" y="4295445"/>
            <a:ext cx="981609" cy="369332"/>
          </a:xfrm>
          <a:prstGeom prst="rect">
            <a:avLst/>
          </a:prstGeom>
          <a:noFill/>
        </p:spPr>
        <p:txBody>
          <a:bodyPr wrap="square" rtlCol="0">
            <a:spAutoFit/>
          </a:bodyPr>
          <a:lstStyle/>
          <a:p>
            <a:r>
              <a:rPr lang="ru-RU" b="1" dirty="0" smtClean="0"/>
              <a:t>0</a:t>
            </a:r>
            <a:endParaRPr lang="ru-RU" b="1" dirty="0"/>
          </a:p>
        </p:txBody>
      </p:sp>
      <p:sp>
        <p:nvSpPr>
          <p:cNvPr id="135" name="TextBox 134"/>
          <p:cNvSpPr txBox="1"/>
          <p:nvPr/>
        </p:nvSpPr>
        <p:spPr>
          <a:xfrm>
            <a:off x="1954950" y="2685507"/>
            <a:ext cx="981609" cy="369332"/>
          </a:xfrm>
          <a:prstGeom prst="rect">
            <a:avLst/>
          </a:prstGeom>
          <a:noFill/>
        </p:spPr>
        <p:txBody>
          <a:bodyPr wrap="square" rtlCol="0">
            <a:spAutoFit/>
          </a:bodyPr>
          <a:lstStyle/>
          <a:p>
            <a:r>
              <a:rPr lang="ru-RU" b="1" dirty="0" smtClean="0"/>
              <a:t>4</a:t>
            </a:r>
            <a:endParaRPr lang="ru-RU" b="1" dirty="0"/>
          </a:p>
        </p:txBody>
      </p:sp>
      <p:sp>
        <p:nvSpPr>
          <p:cNvPr id="136" name="TextBox 135"/>
          <p:cNvSpPr txBox="1"/>
          <p:nvPr/>
        </p:nvSpPr>
        <p:spPr>
          <a:xfrm>
            <a:off x="1984254" y="1333397"/>
            <a:ext cx="981609" cy="369332"/>
          </a:xfrm>
          <a:prstGeom prst="rect">
            <a:avLst/>
          </a:prstGeom>
          <a:noFill/>
        </p:spPr>
        <p:txBody>
          <a:bodyPr wrap="square" rtlCol="0">
            <a:spAutoFit/>
          </a:bodyPr>
          <a:lstStyle/>
          <a:p>
            <a:r>
              <a:rPr lang="ru-RU" b="1" dirty="0" smtClean="0"/>
              <a:t>8</a:t>
            </a:r>
            <a:endParaRPr lang="ru-RU" b="1" dirty="0"/>
          </a:p>
        </p:txBody>
      </p:sp>
      <p:sp>
        <p:nvSpPr>
          <p:cNvPr id="137" name="TextBox 136"/>
          <p:cNvSpPr txBox="1"/>
          <p:nvPr/>
        </p:nvSpPr>
        <p:spPr>
          <a:xfrm rot="16200000">
            <a:off x="84173" y="2100022"/>
            <a:ext cx="3290580" cy="646331"/>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Цена на одежду в Америке (долл. За единицу)</a:t>
            </a:r>
            <a:endParaRPr lang="ru-RU" b="1" dirty="0">
              <a:latin typeface="Times New Roman" panose="02020603050405020304" pitchFamily="18" charset="0"/>
              <a:cs typeface="Times New Roman" panose="02020603050405020304" pitchFamily="18" charset="0"/>
            </a:endParaRPr>
          </a:p>
        </p:txBody>
      </p:sp>
      <p:sp>
        <p:nvSpPr>
          <p:cNvPr id="138" name="TextBox 137"/>
          <p:cNvSpPr txBox="1"/>
          <p:nvPr/>
        </p:nvSpPr>
        <p:spPr>
          <a:xfrm>
            <a:off x="3540358" y="2595167"/>
            <a:ext cx="2361496" cy="307777"/>
          </a:xfrm>
          <a:prstGeom prst="rect">
            <a:avLst/>
          </a:prstGeom>
          <a:noFill/>
        </p:spPr>
        <p:txBody>
          <a:bodyPr wrap="square" rtlCol="0">
            <a:spAutoFit/>
          </a:bodyPr>
          <a:lstStyle/>
          <a:p>
            <a:r>
              <a:rPr lang="ru-RU" sz="1400" b="1" dirty="0" smtClean="0"/>
              <a:t>Импорт</a:t>
            </a:r>
            <a:endParaRPr lang="ru-RU" sz="1400" b="1" dirty="0"/>
          </a:p>
        </p:txBody>
      </p:sp>
      <p:sp>
        <p:nvSpPr>
          <p:cNvPr id="140" name="TextBox 139"/>
          <p:cNvSpPr txBox="1"/>
          <p:nvPr/>
        </p:nvSpPr>
        <p:spPr>
          <a:xfrm>
            <a:off x="1662684" y="2009377"/>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производство</a:t>
            </a:r>
            <a:endParaRPr lang="ru-RU" sz="1200" b="1" dirty="0"/>
          </a:p>
        </p:txBody>
      </p:sp>
      <p:sp>
        <p:nvSpPr>
          <p:cNvPr id="141" name="TextBox 140"/>
          <p:cNvSpPr txBox="1"/>
          <p:nvPr/>
        </p:nvSpPr>
        <p:spPr>
          <a:xfrm>
            <a:off x="4615508" y="2651406"/>
            <a:ext cx="2361496" cy="461665"/>
          </a:xfrm>
          <a:prstGeom prst="rect">
            <a:avLst/>
          </a:prstGeom>
          <a:noFill/>
        </p:spPr>
        <p:txBody>
          <a:bodyPr wrap="square" rtlCol="0">
            <a:spAutoFit/>
          </a:bodyPr>
          <a:lstStyle/>
          <a:p>
            <a:pPr algn="ctr"/>
            <a:r>
              <a:rPr lang="ru-RU" sz="1200" b="1" dirty="0" smtClean="0"/>
              <a:t>Мировое</a:t>
            </a:r>
          </a:p>
          <a:p>
            <a:pPr algn="ctr"/>
            <a:r>
              <a:rPr lang="ru-RU" sz="1200" b="1" dirty="0" smtClean="0"/>
              <a:t>предложение</a:t>
            </a:r>
            <a:endParaRPr lang="ru-RU" sz="1200" b="1" dirty="0"/>
          </a:p>
        </p:txBody>
      </p:sp>
      <p:sp>
        <p:nvSpPr>
          <p:cNvPr id="142" name="TextBox 141"/>
          <p:cNvSpPr txBox="1"/>
          <p:nvPr/>
        </p:nvSpPr>
        <p:spPr>
          <a:xfrm>
            <a:off x="4794729" y="3655910"/>
            <a:ext cx="2361496" cy="461665"/>
          </a:xfrm>
          <a:prstGeom prst="rect">
            <a:avLst/>
          </a:prstGeom>
          <a:noFill/>
        </p:spPr>
        <p:txBody>
          <a:bodyPr wrap="square" rtlCol="0">
            <a:spAutoFit/>
          </a:bodyPr>
          <a:lstStyle/>
          <a:p>
            <a:pPr algn="ctr"/>
            <a:r>
              <a:rPr lang="ru-RU" sz="1200" b="1" dirty="0" smtClean="0"/>
              <a:t>Внутренний </a:t>
            </a:r>
          </a:p>
          <a:p>
            <a:pPr algn="ctr"/>
            <a:r>
              <a:rPr lang="ru-RU" sz="1200" b="1" dirty="0" smtClean="0"/>
              <a:t>спрос</a:t>
            </a:r>
            <a:endParaRPr lang="ru-RU" sz="1200" b="1" dirty="0"/>
          </a:p>
        </p:txBody>
      </p:sp>
      <p:sp>
        <p:nvSpPr>
          <p:cNvPr id="143" name="TextBox 142"/>
          <p:cNvSpPr txBox="1"/>
          <p:nvPr/>
        </p:nvSpPr>
        <p:spPr>
          <a:xfrm>
            <a:off x="3867066" y="616726"/>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предложение</a:t>
            </a:r>
            <a:endParaRPr lang="ru-RU" sz="1200" b="1" dirty="0"/>
          </a:p>
        </p:txBody>
      </p:sp>
      <p:sp>
        <p:nvSpPr>
          <p:cNvPr id="145" name="TextBox 144"/>
          <p:cNvSpPr txBox="1"/>
          <p:nvPr/>
        </p:nvSpPr>
        <p:spPr>
          <a:xfrm>
            <a:off x="3059012" y="2871858"/>
            <a:ext cx="593707" cy="369332"/>
          </a:xfrm>
          <a:prstGeom prst="rect">
            <a:avLst/>
          </a:prstGeom>
          <a:noFill/>
        </p:spPr>
        <p:txBody>
          <a:bodyPr wrap="square" rtlCol="0">
            <a:spAutoFit/>
          </a:bodyPr>
          <a:lstStyle/>
          <a:p>
            <a:r>
              <a:rPr lang="en-US" b="1" dirty="0"/>
              <a:t>E</a:t>
            </a:r>
            <a:endParaRPr lang="ru-RU" b="1" dirty="0"/>
          </a:p>
        </p:txBody>
      </p:sp>
      <p:sp>
        <p:nvSpPr>
          <p:cNvPr id="146" name="TextBox 145"/>
          <p:cNvSpPr txBox="1"/>
          <p:nvPr/>
        </p:nvSpPr>
        <p:spPr>
          <a:xfrm>
            <a:off x="4582437" y="2859259"/>
            <a:ext cx="593707" cy="369332"/>
          </a:xfrm>
          <a:prstGeom prst="rect">
            <a:avLst/>
          </a:prstGeom>
          <a:noFill/>
        </p:spPr>
        <p:txBody>
          <a:bodyPr wrap="square" rtlCol="0">
            <a:spAutoFit/>
          </a:bodyPr>
          <a:lstStyle/>
          <a:p>
            <a:r>
              <a:rPr lang="en-US" b="1" dirty="0"/>
              <a:t>F</a:t>
            </a:r>
            <a:endParaRPr lang="ru-RU" b="1" dirty="0"/>
          </a:p>
        </p:txBody>
      </p:sp>
      <p:sp>
        <p:nvSpPr>
          <p:cNvPr id="147" name="TextBox 146"/>
          <p:cNvSpPr txBox="1"/>
          <p:nvPr/>
        </p:nvSpPr>
        <p:spPr>
          <a:xfrm>
            <a:off x="3988937" y="1351789"/>
            <a:ext cx="593707" cy="369332"/>
          </a:xfrm>
          <a:prstGeom prst="rect">
            <a:avLst/>
          </a:prstGeom>
          <a:noFill/>
        </p:spPr>
        <p:txBody>
          <a:bodyPr wrap="square" rtlCol="0">
            <a:spAutoFit/>
          </a:bodyPr>
          <a:lstStyle/>
          <a:p>
            <a:r>
              <a:rPr lang="en-US" b="1" dirty="0"/>
              <a:t>N</a:t>
            </a:r>
            <a:endParaRPr lang="ru-RU" b="1" dirty="0"/>
          </a:p>
        </p:txBody>
      </p:sp>
      <p:sp>
        <p:nvSpPr>
          <p:cNvPr id="148" name="TextBox 147"/>
          <p:cNvSpPr txBox="1"/>
          <p:nvPr/>
        </p:nvSpPr>
        <p:spPr>
          <a:xfrm>
            <a:off x="3204379" y="312533"/>
            <a:ext cx="593707" cy="369332"/>
          </a:xfrm>
          <a:prstGeom prst="rect">
            <a:avLst/>
          </a:prstGeom>
          <a:noFill/>
        </p:spPr>
        <p:txBody>
          <a:bodyPr wrap="square" rtlCol="0">
            <a:spAutoFit/>
          </a:bodyPr>
          <a:lstStyle/>
          <a:p>
            <a:r>
              <a:rPr lang="en-US" b="1" dirty="0"/>
              <a:t>D</a:t>
            </a:r>
            <a:endParaRPr lang="ru-RU" b="1" dirty="0"/>
          </a:p>
        </p:txBody>
      </p:sp>
      <p:sp>
        <p:nvSpPr>
          <p:cNvPr id="149" name="TextBox 148"/>
          <p:cNvSpPr txBox="1"/>
          <p:nvPr/>
        </p:nvSpPr>
        <p:spPr>
          <a:xfrm>
            <a:off x="4412983" y="295361"/>
            <a:ext cx="593707" cy="369332"/>
          </a:xfrm>
          <a:prstGeom prst="rect">
            <a:avLst/>
          </a:prstGeom>
          <a:noFill/>
        </p:spPr>
        <p:txBody>
          <a:bodyPr wrap="square" rtlCol="0">
            <a:spAutoFit/>
          </a:bodyPr>
          <a:lstStyle/>
          <a:p>
            <a:r>
              <a:rPr lang="en-US" b="1" dirty="0"/>
              <a:t>S</a:t>
            </a:r>
            <a:endParaRPr lang="ru-RU" b="1" dirty="0"/>
          </a:p>
        </p:txBody>
      </p:sp>
      <p:sp>
        <p:nvSpPr>
          <p:cNvPr id="150" name="TextBox 149"/>
          <p:cNvSpPr txBox="1"/>
          <p:nvPr/>
        </p:nvSpPr>
        <p:spPr>
          <a:xfrm>
            <a:off x="2196477" y="2845575"/>
            <a:ext cx="593707" cy="369332"/>
          </a:xfrm>
          <a:prstGeom prst="rect">
            <a:avLst/>
          </a:prstGeom>
          <a:noFill/>
        </p:spPr>
        <p:txBody>
          <a:bodyPr wrap="square" rtlCol="0">
            <a:spAutoFit/>
          </a:bodyPr>
          <a:lstStyle/>
          <a:p>
            <a:r>
              <a:rPr lang="en-US" b="1" dirty="0"/>
              <a:t>M</a:t>
            </a:r>
            <a:endParaRPr lang="ru-RU" b="1" dirty="0"/>
          </a:p>
        </p:txBody>
      </p:sp>
      <p:sp>
        <p:nvSpPr>
          <p:cNvPr id="151" name="TextBox 150"/>
          <p:cNvSpPr txBox="1"/>
          <p:nvPr/>
        </p:nvSpPr>
        <p:spPr>
          <a:xfrm>
            <a:off x="5272465" y="3902943"/>
            <a:ext cx="593707" cy="369332"/>
          </a:xfrm>
          <a:prstGeom prst="rect">
            <a:avLst/>
          </a:prstGeom>
          <a:noFill/>
        </p:spPr>
        <p:txBody>
          <a:bodyPr wrap="square" rtlCol="0">
            <a:spAutoFit/>
          </a:bodyPr>
          <a:lstStyle/>
          <a:p>
            <a:r>
              <a:rPr lang="en-US" b="1" dirty="0"/>
              <a:t>D</a:t>
            </a:r>
            <a:endParaRPr lang="ru-RU" b="1" dirty="0"/>
          </a:p>
        </p:txBody>
      </p:sp>
      <p:sp>
        <p:nvSpPr>
          <p:cNvPr id="152" name="TextBox 151"/>
          <p:cNvSpPr txBox="1"/>
          <p:nvPr/>
        </p:nvSpPr>
        <p:spPr>
          <a:xfrm>
            <a:off x="2350227" y="4503868"/>
            <a:ext cx="4166524" cy="646331"/>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Количество одежды, производимое в Америке (единиц)</a:t>
            </a:r>
            <a:endParaRPr lang="ru-RU" b="1" dirty="0">
              <a:latin typeface="Times New Roman" panose="02020603050405020304" pitchFamily="18" charset="0"/>
              <a:cs typeface="Times New Roman" panose="02020603050405020304" pitchFamily="18" charset="0"/>
            </a:endParaRPr>
          </a:p>
        </p:txBody>
      </p:sp>
      <p:sp>
        <p:nvSpPr>
          <p:cNvPr id="153" name="Прямоугольник 152"/>
          <p:cNvSpPr/>
          <p:nvPr/>
        </p:nvSpPr>
        <p:spPr>
          <a:xfrm>
            <a:off x="1406297" y="5056398"/>
            <a:ext cx="10782323" cy="1815882"/>
          </a:xfrm>
          <a:prstGeom prst="rect">
            <a:avLst/>
          </a:prstGeom>
        </p:spPr>
        <p:txBody>
          <a:bodyPr wrap="square">
            <a:spAutoFit/>
          </a:bodyPr>
          <a:lstStyle/>
          <a:p>
            <a:pPr marR="1200" algn="just"/>
            <a:r>
              <a:rPr lang="ru-RU" sz="1600" b="0" i="0" u="none" strike="noStrike" baseline="0" dirty="0" smtClean="0">
                <a:latin typeface="Times New Roman" panose="02020603050405020304" pitchFamily="18" charset="0"/>
              </a:rPr>
              <a:t>На рисунке показано равновесие в условиях свободной торговли на рынке одежды. Америка имеет сравнительную недостаточность в производстве одежды. Поэтому при равновесии в условиях отсутствия торговли (точка N) американские цены на одежду соответствует 8 долл. за единицу, в то время как мировая цена составляет 4 долл.</a:t>
            </a:r>
            <a:endParaRPr lang="ru-RU" b="0" i="0" u="none" strike="noStrike" baseline="0" dirty="0" smtClean="0">
              <a:latin typeface="Times New Roman" panose="02020603050405020304" pitchFamily="18" charset="0"/>
            </a:endParaRPr>
          </a:p>
          <a:p>
            <a:pPr marR="1200" algn="just"/>
            <a:r>
              <a:rPr lang="ru-RU" sz="1600" b="0" i="0" u="none" strike="noStrike" baseline="0" dirty="0" smtClean="0">
                <a:latin typeface="Times New Roman" panose="02020603050405020304" pitchFamily="18" charset="0"/>
              </a:rPr>
              <a:t>При условии, что американский спрос не влияет на мировую цену (4 долл. за единицу одежды), торговое равновесие наступит тогда, когда Америка будет производить количество одежды </a:t>
            </a:r>
            <a:r>
              <a:rPr lang="en-US" sz="1600" b="0" i="0" u="none" strike="noStrike" baseline="0" dirty="0" smtClean="0">
                <a:latin typeface="Times New Roman" panose="02020603050405020304" pitchFamily="18" charset="0"/>
              </a:rPr>
              <a:t>ME </a:t>
            </a:r>
            <a:r>
              <a:rPr lang="ru-RU" sz="1600" b="0" i="0" u="none" strike="noStrike" baseline="0" dirty="0" smtClean="0">
                <a:latin typeface="Times New Roman" panose="02020603050405020304" pitchFamily="18" charset="0"/>
              </a:rPr>
              <a:t>(или 100 единиц) и импортировать количество товаров, составляющее разницу между спросом и внутренним предложением, представленную на рисунке отрезком</a:t>
            </a:r>
            <a:r>
              <a:rPr lang="ru-RU" sz="1600" b="0" i="1" u="none" strike="noStrike" baseline="0" dirty="0" smtClean="0">
                <a:latin typeface="Times New Roman" panose="02020603050405020304" pitchFamily="18" charset="0"/>
              </a:rPr>
              <a:t> </a:t>
            </a:r>
            <a:r>
              <a:rPr lang="en-US" sz="1600" b="0" i="1" u="none" strike="noStrike" baseline="0" dirty="0" smtClean="0">
                <a:latin typeface="Times New Roman" panose="02020603050405020304" pitchFamily="18" charset="0"/>
              </a:rPr>
              <a:t>EF</a:t>
            </a:r>
            <a:r>
              <a:rPr lang="en-US" sz="1600" b="0" i="0" u="none" strike="noStrike" baseline="0" dirty="0" smtClean="0">
                <a:latin typeface="Times New Roman" panose="02020603050405020304" pitchFamily="18" charset="0"/>
              </a:rPr>
              <a:t> </a:t>
            </a:r>
            <a:r>
              <a:rPr lang="ru-RU" sz="1600" b="0" i="0" u="none" strike="noStrike" baseline="0" dirty="0" smtClean="0">
                <a:latin typeface="Times New Roman" panose="02020603050405020304" pitchFamily="18" charset="0"/>
              </a:rPr>
              <a:t>(или 200 единиц).</a:t>
            </a:r>
            <a:endParaRPr lang="ru-RU" sz="1600" dirty="0"/>
          </a:p>
        </p:txBody>
      </p:sp>
    </p:spTree>
    <p:extLst>
      <p:ext uri="{BB962C8B-B14F-4D97-AF65-F5344CB8AC3E}">
        <p14:creationId xmlns:p14="http://schemas.microsoft.com/office/powerpoint/2010/main" val="13472122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387239" y="1638297"/>
            <a:ext cx="5628750" cy="4865533"/>
          </a:xfrm>
        </p:spPr>
        <p:txBody>
          <a:bodyPr>
            <a:normAutofit/>
          </a:bodyPr>
          <a:lstStyle/>
          <a:p>
            <a:pPr algn="just"/>
            <a:r>
              <a:rPr lang="ru-RU" dirty="0" smtClean="0">
                <a:solidFill>
                  <a:schemeClr val="tx1"/>
                </a:solidFill>
                <a:latin typeface="Times New Roman" panose="02020603050405020304" pitchFamily="18" charset="0"/>
                <a:cs typeface="Times New Roman" panose="02020603050405020304" pitchFamily="18" charset="0"/>
              </a:rPr>
              <a:t>Допустим</a:t>
            </a:r>
            <a:r>
              <a:rPr lang="ru-RU" dirty="0">
                <a:solidFill>
                  <a:schemeClr val="tx1"/>
                </a:solidFill>
                <a:latin typeface="Times New Roman" panose="02020603050405020304" pitchFamily="18" charset="0"/>
                <a:cs typeface="Times New Roman" panose="02020603050405020304" pitchFamily="18" charset="0"/>
              </a:rPr>
              <a:t>, что транспортные издержки или тарифы на одежду носят ограничительный (или запретительный) характер (скажем, 100 долл. на единицу одежды).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b="1" dirty="0" smtClean="0">
                <a:solidFill>
                  <a:schemeClr val="tx2"/>
                </a:solidFill>
                <a:latin typeface="Times New Roman" panose="02020603050405020304" pitchFamily="18" charset="0"/>
                <a:cs typeface="Times New Roman" panose="02020603050405020304" pitchFamily="18" charset="0"/>
              </a:rPr>
              <a:t>Где </a:t>
            </a:r>
            <a:r>
              <a:rPr lang="ru-RU" b="1" dirty="0">
                <a:solidFill>
                  <a:schemeClr val="tx2"/>
                </a:solidFill>
                <a:latin typeface="Times New Roman" panose="02020603050405020304" pitchFamily="18" charset="0"/>
                <a:cs typeface="Times New Roman" panose="02020603050405020304" pitchFamily="18" charset="0"/>
              </a:rPr>
              <a:t>тогда будет находиться неторговое равновесие?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этом случае американский рынок одежды будет характеризоваться состоянием, отраженным точкой пересечения кривых внутреннего спроса и предложения (точка</a:t>
            </a:r>
            <a:r>
              <a:rPr lang="ru-RU" i="1" dirty="0">
                <a:solidFill>
                  <a:schemeClr val="tx1"/>
                </a:solidFill>
                <a:latin typeface="Times New Roman" panose="02020603050405020304" pitchFamily="18" charset="0"/>
                <a:cs typeface="Times New Roman" panose="02020603050405020304" pitchFamily="18" charset="0"/>
              </a:rPr>
              <a:t> N</a:t>
            </a:r>
            <a:r>
              <a:rPr lang="ru-RU" dirty="0">
                <a:solidFill>
                  <a:schemeClr val="tx1"/>
                </a:solidFill>
                <a:latin typeface="Times New Roman" panose="02020603050405020304" pitchFamily="18" charset="0"/>
                <a:cs typeface="Times New Roman" panose="02020603050405020304" pitchFamily="18" charset="0"/>
              </a:rPr>
              <a:t> на </a:t>
            </a:r>
            <a:r>
              <a:rPr lang="ru-RU" dirty="0" smtClean="0">
                <a:solidFill>
                  <a:schemeClr val="tx1"/>
                </a:solidFill>
                <a:latin typeface="Times New Roman" panose="02020603050405020304" pitchFamily="18" charset="0"/>
                <a:cs typeface="Times New Roman" panose="02020603050405020304" pitchFamily="18" charset="0"/>
              </a:rPr>
              <a:t>рисунке слева). </a:t>
            </a: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этой точке неторгового равновесия цены будут относительно высоки (8 долл. за единицу) и внутренние производители смогут удовлетворить весь спрос.</a:t>
            </a:r>
            <a:endParaRPr lang="ru-RU" dirty="0">
              <a:solidFill>
                <a:schemeClr val="tx1"/>
              </a:solidFill>
              <a:latin typeface="Times New Roman" panose="02020603050405020304" pitchFamily="18" charset="0"/>
              <a:cs typeface="Times New Roman" panose="02020603050405020304" pitchFamily="18" charset="0"/>
            </a:endParaRPr>
          </a:p>
        </p:txBody>
      </p:sp>
      <p:grpSp>
        <p:nvGrpSpPr>
          <p:cNvPr id="4" name="Group 65"/>
          <p:cNvGrpSpPr>
            <a:grpSpLocks/>
          </p:cNvGrpSpPr>
          <p:nvPr/>
        </p:nvGrpSpPr>
        <p:grpSpPr bwMode="auto">
          <a:xfrm>
            <a:off x="1940280" y="1443354"/>
            <a:ext cx="4186333" cy="3873043"/>
            <a:chOff x="2735" y="-4518"/>
            <a:chExt cx="4952" cy="4522"/>
          </a:xfrm>
        </p:grpSpPr>
        <p:grpSp>
          <p:nvGrpSpPr>
            <p:cNvPr id="5" name="Group 66"/>
            <p:cNvGrpSpPr>
              <a:grpSpLocks/>
            </p:cNvGrpSpPr>
            <p:nvPr/>
          </p:nvGrpSpPr>
          <p:grpSpPr bwMode="auto">
            <a:xfrm>
              <a:off x="2780" y="-4518"/>
              <a:ext cx="4907" cy="4520"/>
              <a:chOff x="2780" y="-4518"/>
              <a:chExt cx="4907" cy="4520"/>
            </a:xfrm>
          </p:grpSpPr>
          <p:sp>
            <p:nvSpPr>
              <p:cNvPr id="66" name="Freeform 67"/>
              <p:cNvSpPr>
                <a:spLocks/>
              </p:cNvSpPr>
              <p:nvPr/>
            </p:nvSpPr>
            <p:spPr bwMode="auto">
              <a:xfrm>
                <a:off x="2780" y="-4518"/>
                <a:ext cx="4907" cy="4520"/>
              </a:xfrm>
              <a:custGeom>
                <a:avLst/>
                <a:gdLst>
                  <a:gd name="T0" fmla="+- 0 2780 2780"/>
                  <a:gd name="T1" fmla="*/ T0 w 5790"/>
                  <a:gd name="T2" fmla="+- 0 -4518 -4518"/>
                  <a:gd name="T3" fmla="*/ -4518 h 4520"/>
                  <a:gd name="T4" fmla="+- 0 2780 2780"/>
                  <a:gd name="T5" fmla="*/ T4 w 5790"/>
                  <a:gd name="T6" fmla="+- 0 2 -4518"/>
                  <a:gd name="T7" fmla="*/ 2 h 4520"/>
                  <a:gd name="T8" fmla="+- 0 8570 2780"/>
                  <a:gd name="T9" fmla="*/ T8 w 5790"/>
                  <a:gd name="T10" fmla="+- 0 2 -4518"/>
                  <a:gd name="T11" fmla="*/ 2 h 4520"/>
                </a:gdLst>
                <a:ahLst/>
                <a:cxnLst>
                  <a:cxn ang="0">
                    <a:pos x="T1" y="T3"/>
                  </a:cxn>
                  <a:cxn ang="0">
                    <a:pos x="T5" y="T7"/>
                  </a:cxn>
                  <a:cxn ang="0">
                    <a:pos x="T9" y="T11"/>
                  </a:cxn>
                </a:cxnLst>
                <a:rect l="0" t="0" r="r" b="b"/>
                <a:pathLst>
                  <a:path w="5790" h="4520">
                    <a:moveTo>
                      <a:pt x="0" y="0"/>
                    </a:moveTo>
                    <a:lnTo>
                      <a:pt x="0" y="4520"/>
                    </a:lnTo>
                    <a:lnTo>
                      <a:pt x="5790" y="45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 name="Group 68"/>
            <p:cNvGrpSpPr>
              <a:grpSpLocks/>
            </p:cNvGrpSpPr>
            <p:nvPr/>
          </p:nvGrpSpPr>
          <p:grpSpPr bwMode="auto">
            <a:xfrm>
              <a:off x="3176" y="-4253"/>
              <a:ext cx="2340" cy="3600"/>
              <a:chOff x="3176" y="-4253"/>
              <a:chExt cx="2340" cy="3600"/>
            </a:xfrm>
          </p:grpSpPr>
          <p:sp>
            <p:nvSpPr>
              <p:cNvPr id="65" name="Freeform 69"/>
              <p:cNvSpPr>
                <a:spLocks/>
              </p:cNvSpPr>
              <p:nvPr/>
            </p:nvSpPr>
            <p:spPr bwMode="auto">
              <a:xfrm>
                <a:off x="3176" y="-4253"/>
                <a:ext cx="2340" cy="3600"/>
              </a:xfrm>
              <a:custGeom>
                <a:avLst/>
                <a:gdLst>
                  <a:gd name="T0" fmla="+- 0 3176 3176"/>
                  <a:gd name="T1" fmla="*/ T0 w 2340"/>
                  <a:gd name="T2" fmla="+- 0 -653 -4253"/>
                  <a:gd name="T3" fmla="*/ -653 h 3600"/>
                  <a:gd name="T4" fmla="+- 0 5516 3176"/>
                  <a:gd name="T5" fmla="*/ T4 w 2340"/>
                  <a:gd name="T6" fmla="+- 0 -4253 -4253"/>
                  <a:gd name="T7" fmla="*/ -4253 h 3600"/>
                </a:gdLst>
                <a:ahLst/>
                <a:cxnLst>
                  <a:cxn ang="0">
                    <a:pos x="T1" y="T3"/>
                  </a:cxn>
                  <a:cxn ang="0">
                    <a:pos x="T5" y="T7"/>
                  </a:cxn>
                </a:cxnLst>
                <a:rect l="0" t="0" r="r" b="b"/>
                <a:pathLst>
                  <a:path w="2340" h="3600">
                    <a:moveTo>
                      <a:pt x="0" y="3600"/>
                    </a:moveTo>
                    <a:lnTo>
                      <a:pt x="2340" y="0"/>
                    </a:lnTo>
                  </a:path>
                </a:pathLst>
              </a:custGeom>
              <a:noFill/>
              <a:ln w="25400">
                <a:solidFill>
                  <a:srgbClr val="BCBEC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70"/>
            <p:cNvGrpSpPr>
              <a:grpSpLocks/>
            </p:cNvGrpSpPr>
            <p:nvPr/>
          </p:nvGrpSpPr>
          <p:grpSpPr bwMode="auto">
            <a:xfrm>
              <a:off x="4156" y="-4230"/>
              <a:ext cx="2560" cy="4010"/>
              <a:chOff x="4156" y="-4230"/>
              <a:chExt cx="2560" cy="4010"/>
            </a:xfrm>
          </p:grpSpPr>
          <p:sp>
            <p:nvSpPr>
              <p:cNvPr id="64" name="Freeform 71"/>
              <p:cNvSpPr>
                <a:spLocks/>
              </p:cNvSpPr>
              <p:nvPr/>
            </p:nvSpPr>
            <p:spPr bwMode="auto">
              <a:xfrm>
                <a:off x="4156" y="-4230"/>
                <a:ext cx="2560" cy="4010"/>
              </a:xfrm>
              <a:custGeom>
                <a:avLst/>
                <a:gdLst>
                  <a:gd name="T0" fmla="+- 0 4156 4156"/>
                  <a:gd name="T1" fmla="*/ T0 w 2560"/>
                  <a:gd name="T2" fmla="+- 0 -4230 -4230"/>
                  <a:gd name="T3" fmla="*/ -4230 h 4010"/>
                  <a:gd name="T4" fmla="+- 0 6716 4156"/>
                  <a:gd name="T5" fmla="*/ T4 w 2560"/>
                  <a:gd name="T6" fmla="+- 0 -220 -4230"/>
                  <a:gd name="T7" fmla="*/ -220 h 4010"/>
                </a:gdLst>
                <a:ahLst/>
                <a:cxnLst>
                  <a:cxn ang="0">
                    <a:pos x="T1" y="T3"/>
                  </a:cxn>
                  <a:cxn ang="0">
                    <a:pos x="T5" y="T7"/>
                  </a:cxn>
                </a:cxnLst>
                <a:rect l="0" t="0" r="r" b="b"/>
                <a:pathLst>
                  <a:path w="2560" h="4010">
                    <a:moveTo>
                      <a:pt x="0" y="0"/>
                    </a:moveTo>
                    <a:lnTo>
                      <a:pt x="2560" y="401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72"/>
            <p:cNvGrpSpPr>
              <a:grpSpLocks/>
            </p:cNvGrpSpPr>
            <p:nvPr/>
          </p:nvGrpSpPr>
          <p:grpSpPr bwMode="auto">
            <a:xfrm>
              <a:off x="2781" y="-1605"/>
              <a:ext cx="1009" cy="2"/>
              <a:chOff x="2781" y="-1605"/>
              <a:chExt cx="1009" cy="2"/>
            </a:xfrm>
          </p:grpSpPr>
          <p:sp>
            <p:nvSpPr>
              <p:cNvPr id="63" name="Freeform 73"/>
              <p:cNvSpPr>
                <a:spLocks/>
              </p:cNvSpPr>
              <p:nvPr/>
            </p:nvSpPr>
            <p:spPr bwMode="auto">
              <a:xfrm>
                <a:off x="2781" y="-1605"/>
                <a:ext cx="1009" cy="2"/>
              </a:xfrm>
              <a:custGeom>
                <a:avLst/>
                <a:gdLst>
                  <a:gd name="T0" fmla="+- 0 2781 2781"/>
                  <a:gd name="T1" fmla="*/ T0 w 1009"/>
                  <a:gd name="T2" fmla="+- 0 3790 2781"/>
                  <a:gd name="T3" fmla="*/ T2 w 1009"/>
                </a:gdLst>
                <a:ahLst/>
                <a:cxnLst>
                  <a:cxn ang="0">
                    <a:pos x="T1" y="0"/>
                  </a:cxn>
                  <a:cxn ang="0">
                    <a:pos x="T3" y="0"/>
                  </a:cxn>
                </a:cxnLst>
                <a:rect l="0" t="0" r="r" b="b"/>
                <a:pathLst>
                  <a:path w="1009">
                    <a:moveTo>
                      <a:pt x="0" y="0"/>
                    </a:moveTo>
                    <a:lnTo>
                      <a:pt x="1009"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74"/>
            <p:cNvGrpSpPr>
              <a:grpSpLocks/>
            </p:cNvGrpSpPr>
            <p:nvPr/>
          </p:nvGrpSpPr>
          <p:grpSpPr bwMode="auto">
            <a:xfrm>
              <a:off x="3790" y="-1605"/>
              <a:ext cx="2018" cy="2"/>
              <a:chOff x="3790" y="-1605"/>
              <a:chExt cx="2018" cy="2"/>
            </a:xfrm>
          </p:grpSpPr>
          <p:sp>
            <p:nvSpPr>
              <p:cNvPr id="62" name="Freeform 75"/>
              <p:cNvSpPr>
                <a:spLocks/>
              </p:cNvSpPr>
              <p:nvPr/>
            </p:nvSpPr>
            <p:spPr bwMode="auto">
              <a:xfrm>
                <a:off x="3790" y="-1605"/>
                <a:ext cx="2018" cy="2"/>
              </a:xfrm>
              <a:custGeom>
                <a:avLst/>
                <a:gdLst>
                  <a:gd name="T0" fmla="+- 0 3790 3790"/>
                  <a:gd name="T1" fmla="*/ T0 w 2018"/>
                  <a:gd name="T2" fmla="+- 0 5807 3790"/>
                  <a:gd name="T3" fmla="*/ T2 w 2018"/>
                </a:gdLst>
                <a:ahLst/>
                <a:cxnLst>
                  <a:cxn ang="0">
                    <a:pos x="T1" y="0"/>
                  </a:cxn>
                  <a:cxn ang="0">
                    <a:pos x="T3" y="0"/>
                  </a:cxn>
                </a:cxnLst>
                <a:rect l="0" t="0" r="r" b="b"/>
                <a:pathLst>
                  <a:path w="2018">
                    <a:moveTo>
                      <a:pt x="0" y="0"/>
                    </a:moveTo>
                    <a:lnTo>
                      <a:pt x="2017" y="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76"/>
            <p:cNvGrpSpPr>
              <a:grpSpLocks/>
            </p:cNvGrpSpPr>
            <p:nvPr/>
          </p:nvGrpSpPr>
          <p:grpSpPr bwMode="auto">
            <a:xfrm>
              <a:off x="5807" y="-1605"/>
              <a:ext cx="1694" cy="2"/>
              <a:chOff x="5807" y="-1605"/>
              <a:chExt cx="1694" cy="2"/>
            </a:xfrm>
          </p:grpSpPr>
          <p:sp>
            <p:nvSpPr>
              <p:cNvPr id="61" name="Freeform 77"/>
              <p:cNvSpPr>
                <a:spLocks/>
              </p:cNvSpPr>
              <p:nvPr/>
            </p:nvSpPr>
            <p:spPr bwMode="auto">
              <a:xfrm>
                <a:off x="5807" y="-1605"/>
                <a:ext cx="1694" cy="2"/>
              </a:xfrm>
              <a:custGeom>
                <a:avLst/>
                <a:gdLst>
                  <a:gd name="T0" fmla="+- 0 5807 5807"/>
                  <a:gd name="T1" fmla="*/ T0 w 1694"/>
                  <a:gd name="T2" fmla="+- 0 7501 5807"/>
                  <a:gd name="T3" fmla="*/ T2 w 1694"/>
                </a:gdLst>
                <a:ahLst/>
                <a:cxnLst>
                  <a:cxn ang="0">
                    <a:pos x="T1" y="0"/>
                  </a:cxn>
                  <a:cxn ang="0">
                    <a:pos x="T3" y="0"/>
                  </a:cxn>
                </a:cxnLst>
                <a:rect l="0" t="0" r="r" b="b"/>
                <a:pathLst>
                  <a:path w="1694">
                    <a:moveTo>
                      <a:pt x="0" y="0"/>
                    </a:moveTo>
                    <a:lnTo>
                      <a:pt x="1694"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78"/>
            <p:cNvGrpSpPr>
              <a:grpSpLocks/>
            </p:cNvGrpSpPr>
            <p:nvPr/>
          </p:nvGrpSpPr>
          <p:grpSpPr bwMode="auto">
            <a:xfrm>
              <a:off x="3798" y="-1605"/>
              <a:ext cx="2" cy="1608"/>
              <a:chOff x="3798" y="-1605"/>
              <a:chExt cx="2" cy="1608"/>
            </a:xfrm>
          </p:grpSpPr>
          <p:sp>
            <p:nvSpPr>
              <p:cNvPr id="60" name="Freeform 79"/>
              <p:cNvSpPr>
                <a:spLocks/>
              </p:cNvSpPr>
              <p:nvPr/>
            </p:nvSpPr>
            <p:spPr bwMode="auto">
              <a:xfrm>
                <a:off x="3798" y="-1605"/>
                <a:ext cx="2" cy="1608"/>
              </a:xfrm>
              <a:custGeom>
                <a:avLst/>
                <a:gdLst>
                  <a:gd name="T0" fmla="+- 0 -1605 -1605"/>
                  <a:gd name="T1" fmla="*/ -1605 h 1608"/>
                  <a:gd name="T2" fmla="+- 0 2 -1605"/>
                  <a:gd name="T3" fmla="*/ 2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80"/>
            <p:cNvGrpSpPr>
              <a:grpSpLocks/>
            </p:cNvGrpSpPr>
            <p:nvPr/>
          </p:nvGrpSpPr>
          <p:grpSpPr bwMode="auto">
            <a:xfrm>
              <a:off x="4815" y="-118"/>
              <a:ext cx="2" cy="120"/>
              <a:chOff x="4815" y="-118"/>
              <a:chExt cx="2" cy="120"/>
            </a:xfrm>
          </p:grpSpPr>
          <p:sp>
            <p:nvSpPr>
              <p:cNvPr id="59" name="Freeform 81"/>
              <p:cNvSpPr>
                <a:spLocks/>
              </p:cNvSpPr>
              <p:nvPr/>
            </p:nvSpPr>
            <p:spPr bwMode="auto">
              <a:xfrm>
                <a:off x="4815" y="-118"/>
                <a:ext cx="2" cy="120"/>
              </a:xfrm>
              <a:custGeom>
                <a:avLst/>
                <a:gdLst>
                  <a:gd name="T0" fmla="+- 0 -118 -118"/>
                  <a:gd name="T1" fmla="*/ -118 h 120"/>
                  <a:gd name="T2" fmla="+- 0 2 -118"/>
                  <a:gd name="T3" fmla="*/ 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82"/>
            <p:cNvGrpSpPr>
              <a:grpSpLocks/>
            </p:cNvGrpSpPr>
            <p:nvPr/>
          </p:nvGrpSpPr>
          <p:grpSpPr bwMode="auto">
            <a:xfrm>
              <a:off x="5833" y="-1605"/>
              <a:ext cx="2" cy="1608"/>
              <a:chOff x="5833" y="-1605"/>
              <a:chExt cx="2" cy="1608"/>
            </a:xfrm>
          </p:grpSpPr>
          <p:sp>
            <p:nvSpPr>
              <p:cNvPr id="58" name="Freeform 83"/>
              <p:cNvSpPr>
                <a:spLocks/>
              </p:cNvSpPr>
              <p:nvPr/>
            </p:nvSpPr>
            <p:spPr bwMode="auto">
              <a:xfrm>
                <a:off x="5833" y="-1605"/>
                <a:ext cx="2" cy="1608"/>
              </a:xfrm>
              <a:custGeom>
                <a:avLst/>
                <a:gdLst>
                  <a:gd name="T0" fmla="+- 0 -1605 -1605"/>
                  <a:gd name="T1" fmla="*/ -1605 h 1608"/>
                  <a:gd name="T2" fmla="+- 0 2 -1605"/>
                  <a:gd name="T3" fmla="*/ 2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84"/>
            <p:cNvGrpSpPr>
              <a:grpSpLocks/>
            </p:cNvGrpSpPr>
            <p:nvPr/>
          </p:nvGrpSpPr>
          <p:grpSpPr bwMode="auto">
            <a:xfrm>
              <a:off x="6851" y="-118"/>
              <a:ext cx="2" cy="120"/>
              <a:chOff x="6851" y="-118"/>
              <a:chExt cx="2" cy="120"/>
            </a:xfrm>
          </p:grpSpPr>
          <p:sp>
            <p:nvSpPr>
              <p:cNvPr id="57" name="Freeform 85"/>
              <p:cNvSpPr>
                <a:spLocks/>
              </p:cNvSpPr>
              <p:nvPr/>
            </p:nvSpPr>
            <p:spPr bwMode="auto">
              <a:xfrm>
                <a:off x="6851" y="-118"/>
                <a:ext cx="2" cy="120"/>
              </a:xfrm>
              <a:custGeom>
                <a:avLst/>
                <a:gdLst>
                  <a:gd name="T0" fmla="+- 0 2 -118"/>
                  <a:gd name="T1" fmla="*/ 2 h 120"/>
                  <a:gd name="T2" fmla="+- 0 -118 -118"/>
                  <a:gd name="T3" fmla="*/ -118 h 120"/>
                </a:gdLst>
                <a:ahLst/>
                <a:cxnLst>
                  <a:cxn ang="0">
                    <a:pos x="0" y="T1"/>
                  </a:cxn>
                  <a:cxn ang="0">
                    <a:pos x="0" y="T3"/>
                  </a:cxn>
                </a:cxnLst>
                <a:rect l="0" t="0" r="r" b="b"/>
                <a:pathLst>
                  <a:path h="120">
                    <a:moveTo>
                      <a:pt x="0" y="12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86"/>
            <p:cNvGrpSpPr>
              <a:grpSpLocks/>
            </p:cNvGrpSpPr>
            <p:nvPr/>
          </p:nvGrpSpPr>
          <p:grpSpPr bwMode="auto">
            <a:xfrm>
              <a:off x="2780" y="2"/>
              <a:ext cx="120" cy="2"/>
              <a:chOff x="2780" y="2"/>
              <a:chExt cx="120" cy="2"/>
            </a:xfrm>
          </p:grpSpPr>
          <p:sp>
            <p:nvSpPr>
              <p:cNvPr id="56" name="Freeform 87"/>
              <p:cNvSpPr>
                <a:spLocks/>
              </p:cNvSpPr>
              <p:nvPr/>
            </p:nvSpPr>
            <p:spPr bwMode="auto">
              <a:xfrm>
                <a:off x="2780" y="2"/>
                <a:ext cx="120" cy="2"/>
              </a:xfrm>
              <a:custGeom>
                <a:avLst/>
                <a:gdLst>
                  <a:gd name="T0" fmla="+- 0 2780 2780"/>
                  <a:gd name="T1" fmla="*/ T0 w 120"/>
                  <a:gd name="T2" fmla="+- 0 2900 2780"/>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88"/>
            <p:cNvGrpSpPr>
              <a:grpSpLocks/>
            </p:cNvGrpSpPr>
            <p:nvPr/>
          </p:nvGrpSpPr>
          <p:grpSpPr bwMode="auto">
            <a:xfrm>
              <a:off x="2780" y="-397"/>
              <a:ext cx="80" cy="2"/>
              <a:chOff x="2780" y="-397"/>
              <a:chExt cx="80" cy="2"/>
            </a:xfrm>
          </p:grpSpPr>
          <p:sp>
            <p:nvSpPr>
              <p:cNvPr id="55" name="Freeform 89"/>
              <p:cNvSpPr>
                <a:spLocks/>
              </p:cNvSpPr>
              <p:nvPr/>
            </p:nvSpPr>
            <p:spPr bwMode="auto">
              <a:xfrm>
                <a:off x="2780" y="-397"/>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90"/>
            <p:cNvGrpSpPr>
              <a:grpSpLocks/>
            </p:cNvGrpSpPr>
            <p:nvPr/>
          </p:nvGrpSpPr>
          <p:grpSpPr bwMode="auto">
            <a:xfrm>
              <a:off x="2780" y="-795"/>
              <a:ext cx="80" cy="2"/>
              <a:chOff x="2780" y="-795"/>
              <a:chExt cx="80" cy="2"/>
            </a:xfrm>
          </p:grpSpPr>
          <p:sp>
            <p:nvSpPr>
              <p:cNvPr id="54" name="Freeform 91"/>
              <p:cNvSpPr>
                <a:spLocks/>
              </p:cNvSpPr>
              <p:nvPr/>
            </p:nvSpPr>
            <p:spPr bwMode="auto">
              <a:xfrm>
                <a:off x="2780" y="-795"/>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92"/>
            <p:cNvGrpSpPr>
              <a:grpSpLocks/>
            </p:cNvGrpSpPr>
            <p:nvPr/>
          </p:nvGrpSpPr>
          <p:grpSpPr bwMode="auto">
            <a:xfrm>
              <a:off x="2780" y="-1194"/>
              <a:ext cx="80" cy="2"/>
              <a:chOff x="2780" y="-1194"/>
              <a:chExt cx="80" cy="2"/>
            </a:xfrm>
          </p:grpSpPr>
          <p:sp>
            <p:nvSpPr>
              <p:cNvPr id="53" name="Freeform 93"/>
              <p:cNvSpPr>
                <a:spLocks/>
              </p:cNvSpPr>
              <p:nvPr/>
            </p:nvSpPr>
            <p:spPr bwMode="auto">
              <a:xfrm>
                <a:off x="2780" y="-1194"/>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94"/>
            <p:cNvGrpSpPr>
              <a:grpSpLocks/>
            </p:cNvGrpSpPr>
            <p:nvPr/>
          </p:nvGrpSpPr>
          <p:grpSpPr bwMode="auto">
            <a:xfrm>
              <a:off x="2780" y="-1992"/>
              <a:ext cx="80" cy="2"/>
              <a:chOff x="2780" y="-1992"/>
              <a:chExt cx="80" cy="2"/>
            </a:xfrm>
          </p:grpSpPr>
          <p:sp>
            <p:nvSpPr>
              <p:cNvPr id="52" name="Freeform 95"/>
              <p:cNvSpPr>
                <a:spLocks/>
              </p:cNvSpPr>
              <p:nvPr/>
            </p:nvSpPr>
            <p:spPr bwMode="auto">
              <a:xfrm>
                <a:off x="2780" y="-1992"/>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96"/>
            <p:cNvGrpSpPr>
              <a:grpSpLocks/>
            </p:cNvGrpSpPr>
            <p:nvPr/>
          </p:nvGrpSpPr>
          <p:grpSpPr bwMode="auto">
            <a:xfrm>
              <a:off x="2780" y="-2390"/>
              <a:ext cx="80" cy="2"/>
              <a:chOff x="2780" y="-2390"/>
              <a:chExt cx="80" cy="2"/>
            </a:xfrm>
          </p:grpSpPr>
          <p:sp>
            <p:nvSpPr>
              <p:cNvPr id="51" name="Freeform 97"/>
              <p:cNvSpPr>
                <a:spLocks/>
              </p:cNvSpPr>
              <p:nvPr/>
            </p:nvSpPr>
            <p:spPr bwMode="auto">
              <a:xfrm>
                <a:off x="2780" y="-2390"/>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98"/>
            <p:cNvGrpSpPr>
              <a:grpSpLocks/>
            </p:cNvGrpSpPr>
            <p:nvPr/>
          </p:nvGrpSpPr>
          <p:grpSpPr bwMode="auto">
            <a:xfrm>
              <a:off x="2780" y="-2789"/>
              <a:ext cx="80" cy="2"/>
              <a:chOff x="2780" y="-2789"/>
              <a:chExt cx="80" cy="2"/>
            </a:xfrm>
          </p:grpSpPr>
          <p:sp>
            <p:nvSpPr>
              <p:cNvPr id="50" name="Freeform 99"/>
              <p:cNvSpPr>
                <a:spLocks/>
              </p:cNvSpPr>
              <p:nvPr/>
            </p:nvSpPr>
            <p:spPr bwMode="auto">
              <a:xfrm>
                <a:off x="2780" y="-2789"/>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100"/>
            <p:cNvGrpSpPr>
              <a:grpSpLocks/>
            </p:cNvGrpSpPr>
            <p:nvPr/>
          </p:nvGrpSpPr>
          <p:grpSpPr bwMode="auto">
            <a:xfrm>
              <a:off x="2780" y="-3188"/>
              <a:ext cx="120" cy="2"/>
              <a:chOff x="2780" y="-3188"/>
              <a:chExt cx="120" cy="2"/>
            </a:xfrm>
          </p:grpSpPr>
          <p:sp>
            <p:nvSpPr>
              <p:cNvPr id="49" name="Freeform 101"/>
              <p:cNvSpPr>
                <a:spLocks/>
              </p:cNvSpPr>
              <p:nvPr/>
            </p:nvSpPr>
            <p:spPr bwMode="auto">
              <a:xfrm>
                <a:off x="2780" y="-3188"/>
                <a:ext cx="120" cy="2"/>
              </a:xfrm>
              <a:custGeom>
                <a:avLst/>
                <a:gdLst>
                  <a:gd name="T0" fmla="+- 0 2780 2780"/>
                  <a:gd name="T1" fmla="*/ T0 w 120"/>
                  <a:gd name="T2" fmla="+- 0 2900 2780"/>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102"/>
            <p:cNvGrpSpPr>
              <a:grpSpLocks/>
            </p:cNvGrpSpPr>
            <p:nvPr/>
          </p:nvGrpSpPr>
          <p:grpSpPr bwMode="auto">
            <a:xfrm>
              <a:off x="3346" y="-1975"/>
              <a:ext cx="2" cy="345"/>
              <a:chOff x="3346" y="-1975"/>
              <a:chExt cx="2" cy="345"/>
            </a:xfrm>
          </p:grpSpPr>
          <p:sp>
            <p:nvSpPr>
              <p:cNvPr id="48" name="Freeform 103"/>
              <p:cNvSpPr>
                <a:spLocks/>
              </p:cNvSpPr>
              <p:nvPr/>
            </p:nvSpPr>
            <p:spPr bwMode="auto">
              <a:xfrm>
                <a:off x="3346" y="-1975"/>
                <a:ext cx="2" cy="345"/>
              </a:xfrm>
              <a:custGeom>
                <a:avLst/>
                <a:gdLst>
                  <a:gd name="T0" fmla="+- 0 -1975 -1975"/>
                  <a:gd name="T1" fmla="*/ -1975 h 345"/>
                  <a:gd name="T2" fmla="+- 0 -1630 -1975"/>
                  <a:gd name="T3" fmla="*/ -1630 h 345"/>
                </a:gdLst>
                <a:ahLst/>
                <a:cxnLst>
                  <a:cxn ang="0">
                    <a:pos x="0" y="T1"/>
                  </a:cxn>
                  <a:cxn ang="0">
                    <a:pos x="0" y="T3"/>
                  </a:cxn>
                </a:cxnLst>
                <a:rect l="0" t="0" r="r" b="b"/>
                <a:pathLst>
                  <a:path h="345">
                    <a:moveTo>
                      <a:pt x="0" y="0"/>
                    </a:moveTo>
                    <a:lnTo>
                      <a:pt x="0" y="345"/>
                    </a:lnTo>
                  </a:path>
                </a:pathLst>
              </a:custGeom>
              <a:noFill/>
              <a:ln w="571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104"/>
            <p:cNvGrpSpPr>
              <a:grpSpLocks/>
            </p:cNvGrpSpPr>
            <p:nvPr/>
          </p:nvGrpSpPr>
          <p:grpSpPr bwMode="auto">
            <a:xfrm>
              <a:off x="2735" y="-1648"/>
              <a:ext cx="88" cy="88"/>
              <a:chOff x="2735" y="-1648"/>
              <a:chExt cx="88" cy="88"/>
            </a:xfrm>
          </p:grpSpPr>
          <p:sp>
            <p:nvSpPr>
              <p:cNvPr id="47" name="Freeform 105"/>
              <p:cNvSpPr>
                <a:spLocks/>
              </p:cNvSpPr>
              <p:nvPr/>
            </p:nvSpPr>
            <p:spPr bwMode="auto">
              <a:xfrm>
                <a:off x="2735" y="-1648"/>
                <a:ext cx="88" cy="88"/>
              </a:xfrm>
              <a:custGeom>
                <a:avLst/>
                <a:gdLst>
                  <a:gd name="T0" fmla="+- 0 2779 2735"/>
                  <a:gd name="T1" fmla="*/ T0 w 88"/>
                  <a:gd name="T2" fmla="+- 0 -1648 -1648"/>
                  <a:gd name="T3" fmla="*/ -1648 h 88"/>
                  <a:gd name="T4" fmla="+- 0 2758 2735"/>
                  <a:gd name="T5" fmla="*/ T4 w 88"/>
                  <a:gd name="T6" fmla="+- 0 -1642 -1648"/>
                  <a:gd name="T7" fmla="*/ -1642 h 88"/>
                  <a:gd name="T8" fmla="+- 0 2742 2735"/>
                  <a:gd name="T9" fmla="*/ T8 w 88"/>
                  <a:gd name="T10" fmla="+- 0 -1627 -1648"/>
                  <a:gd name="T11" fmla="*/ -1627 h 88"/>
                  <a:gd name="T12" fmla="+- 0 2735 2735"/>
                  <a:gd name="T13" fmla="*/ T12 w 88"/>
                  <a:gd name="T14" fmla="+- 0 -1606 -1648"/>
                  <a:gd name="T15" fmla="*/ -1606 h 88"/>
                  <a:gd name="T16" fmla="+- 0 2740 2735"/>
                  <a:gd name="T17" fmla="*/ T16 w 88"/>
                  <a:gd name="T18" fmla="+- 0 -1584 -1648"/>
                  <a:gd name="T19" fmla="*/ -1584 h 88"/>
                  <a:gd name="T20" fmla="+- 0 2754 2735"/>
                  <a:gd name="T21" fmla="*/ T20 w 88"/>
                  <a:gd name="T22" fmla="+- 0 -1567 -1648"/>
                  <a:gd name="T23" fmla="*/ -1567 h 88"/>
                  <a:gd name="T24" fmla="+- 0 2774 2735"/>
                  <a:gd name="T25" fmla="*/ T24 w 88"/>
                  <a:gd name="T26" fmla="+- 0 -1560 -1648"/>
                  <a:gd name="T27" fmla="*/ -1560 h 88"/>
                  <a:gd name="T28" fmla="+- 0 2798 2735"/>
                  <a:gd name="T29" fmla="*/ T28 w 88"/>
                  <a:gd name="T30" fmla="+- 0 -1564 -1648"/>
                  <a:gd name="T31" fmla="*/ -1564 h 88"/>
                  <a:gd name="T32" fmla="+- 0 2815 2735"/>
                  <a:gd name="T33" fmla="*/ T32 w 88"/>
                  <a:gd name="T34" fmla="+- 0 -1578 -1648"/>
                  <a:gd name="T35" fmla="*/ -1578 h 88"/>
                  <a:gd name="T36" fmla="+- 0 2823 2735"/>
                  <a:gd name="T37" fmla="*/ T36 w 88"/>
                  <a:gd name="T38" fmla="+- 0 -1597 -1648"/>
                  <a:gd name="T39" fmla="*/ -1597 h 88"/>
                  <a:gd name="T40" fmla="+- 0 2818 2735"/>
                  <a:gd name="T41" fmla="*/ T40 w 88"/>
                  <a:gd name="T42" fmla="+- 0 -1621 -1648"/>
                  <a:gd name="T43" fmla="*/ -1621 h 88"/>
                  <a:gd name="T44" fmla="+- 0 2806 2735"/>
                  <a:gd name="T45" fmla="*/ T44 w 88"/>
                  <a:gd name="T46" fmla="+- 0 -1638 -1648"/>
                  <a:gd name="T47" fmla="*/ -1638 h 88"/>
                  <a:gd name="T48" fmla="+- 0 2788 2735"/>
                  <a:gd name="T49" fmla="*/ T48 w 88"/>
                  <a:gd name="T50" fmla="+- 0 -1647 -1648"/>
                  <a:gd name="T51" fmla="*/ -1647 h 88"/>
                  <a:gd name="T52" fmla="+- 0 2779 2735"/>
                  <a:gd name="T53" fmla="*/ T52 w 88"/>
                  <a:gd name="T54" fmla="+- 0 -1648 -1648"/>
                  <a:gd name="T55" fmla="*/ -1648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106"/>
            <p:cNvGrpSpPr>
              <a:grpSpLocks/>
            </p:cNvGrpSpPr>
            <p:nvPr/>
          </p:nvGrpSpPr>
          <p:grpSpPr bwMode="auto">
            <a:xfrm>
              <a:off x="2754" y="-1628"/>
              <a:ext cx="49" cy="50"/>
              <a:chOff x="2754" y="-1628"/>
              <a:chExt cx="49" cy="50"/>
            </a:xfrm>
          </p:grpSpPr>
          <p:sp>
            <p:nvSpPr>
              <p:cNvPr id="46" name="Freeform 107"/>
              <p:cNvSpPr>
                <a:spLocks/>
              </p:cNvSpPr>
              <p:nvPr/>
            </p:nvSpPr>
            <p:spPr bwMode="auto">
              <a:xfrm>
                <a:off x="2754" y="-1628"/>
                <a:ext cx="49" cy="50"/>
              </a:xfrm>
              <a:custGeom>
                <a:avLst/>
                <a:gdLst>
                  <a:gd name="T0" fmla="+- 0 2793 2754"/>
                  <a:gd name="T1" fmla="*/ T0 w 49"/>
                  <a:gd name="T2" fmla="+- 0 -1628 -1628"/>
                  <a:gd name="T3" fmla="*/ -1628 h 50"/>
                  <a:gd name="T4" fmla="+- 0 2765 2754"/>
                  <a:gd name="T5" fmla="*/ T4 w 49"/>
                  <a:gd name="T6" fmla="+- 0 -1628 -1628"/>
                  <a:gd name="T7" fmla="*/ -1628 h 50"/>
                  <a:gd name="T8" fmla="+- 0 2754 2754"/>
                  <a:gd name="T9" fmla="*/ T8 w 49"/>
                  <a:gd name="T10" fmla="+- 0 -1617 -1628"/>
                  <a:gd name="T11" fmla="*/ -1617 h 50"/>
                  <a:gd name="T12" fmla="+- 0 2754 2754"/>
                  <a:gd name="T13" fmla="*/ T12 w 49"/>
                  <a:gd name="T14" fmla="+- 0 -1590 -1628"/>
                  <a:gd name="T15" fmla="*/ -1590 h 50"/>
                  <a:gd name="T16" fmla="+- 0 2765 2754"/>
                  <a:gd name="T17" fmla="*/ T16 w 49"/>
                  <a:gd name="T18" fmla="+- 0 -1579 -1628"/>
                  <a:gd name="T19" fmla="*/ -1579 h 50"/>
                  <a:gd name="T20" fmla="+- 0 2793 2754"/>
                  <a:gd name="T21" fmla="*/ T20 w 49"/>
                  <a:gd name="T22" fmla="+- 0 -1579 -1628"/>
                  <a:gd name="T23" fmla="*/ -1579 h 50"/>
                  <a:gd name="T24" fmla="+- 0 2804 2754"/>
                  <a:gd name="T25" fmla="*/ T24 w 49"/>
                  <a:gd name="T26" fmla="+- 0 -1590 -1628"/>
                  <a:gd name="T27" fmla="*/ -1590 h 50"/>
                  <a:gd name="T28" fmla="+- 0 2804 2754"/>
                  <a:gd name="T29" fmla="*/ T28 w 49"/>
                  <a:gd name="T30" fmla="+- 0 -1617 -1628"/>
                  <a:gd name="T31" fmla="*/ -1617 h 50"/>
                  <a:gd name="T32" fmla="+- 0 2793 2754"/>
                  <a:gd name="T33" fmla="*/ T32 w 49"/>
                  <a:gd name="T34" fmla="+- 0 -1628 -1628"/>
                  <a:gd name="T35" fmla="*/ -16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108"/>
            <p:cNvGrpSpPr>
              <a:grpSpLocks/>
            </p:cNvGrpSpPr>
            <p:nvPr/>
          </p:nvGrpSpPr>
          <p:grpSpPr bwMode="auto">
            <a:xfrm>
              <a:off x="2754" y="-1628"/>
              <a:ext cx="49" cy="50"/>
              <a:chOff x="2754" y="-1628"/>
              <a:chExt cx="49" cy="50"/>
            </a:xfrm>
          </p:grpSpPr>
          <p:sp>
            <p:nvSpPr>
              <p:cNvPr id="45" name="Freeform 109"/>
              <p:cNvSpPr>
                <a:spLocks/>
              </p:cNvSpPr>
              <p:nvPr/>
            </p:nvSpPr>
            <p:spPr bwMode="auto">
              <a:xfrm>
                <a:off x="2754" y="-1628"/>
                <a:ext cx="49" cy="50"/>
              </a:xfrm>
              <a:custGeom>
                <a:avLst/>
                <a:gdLst>
                  <a:gd name="T0" fmla="+- 0 2779 2754"/>
                  <a:gd name="T1" fmla="*/ T0 w 49"/>
                  <a:gd name="T2" fmla="+- 0 -1579 -1628"/>
                  <a:gd name="T3" fmla="*/ -1579 h 50"/>
                  <a:gd name="T4" fmla="+- 0 2793 2754"/>
                  <a:gd name="T5" fmla="*/ T4 w 49"/>
                  <a:gd name="T6" fmla="+- 0 -1579 -1628"/>
                  <a:gd name="T7" fmla="*/ -1579 h 50"/>
                  <a:gd name="T8" fmla="+- 0 2804 2754"/>
                  <a:gd name="T9" fmla="*/ T8 w 49"/>
                  <a:gd name="T10" fmla="+- 0 -1590 -1628"/>
                  <a:gd name="T11" fmla="*/ -1590 h 50"/>
                  <a:gd name="T12" fmla="+- 0 2804 2754"/>
                  <a:gd name="T13" fmla="*/ T12 w 49"/>
                  <a:gd name="T14" fmla="+- 0 -1604 -1628"/>
                  <a:gd name="T15" fmla="*/ -1604 h 50"/>
                  <a:gd name="T16" fmla="+- 0 2804 2754"/>
                  <a:gd name="T17" fmla="*/ T16 w 49"/>
                  <a:gd name="T18" fmla="+- 0 -1617 -1628"/>
                  <a:gd name="T19" fmla="*/ -1617 h 50"/>
                  <a:gd name="T20" fmla="+- 0 2793 2754"/>
                  <a:gd name="T21" fmla="*/ T20 w 49"/>
                  <a:gd name="T22" fmla="+- 0 -1628 -1628"/>
                  <a:gd name="T23" fmla="*/ -1628 h 50"/>
                  <a:gd name="T24" fmla="+- 0 2779 2754"/>
                  <a:gd name="T25" fmla="*/ T24 w 49"/>
                  <a:gd name="T26" fmla="+- 0 -1628 -1628"/>
                  <a:gd name="T27" fmla="*/ -1628 h 50"/>
                  <a:gd name="T28" fmla="+- 0 2765 2754"/>
                  <a:gd name="T29" fmla="*/ T28 w 49"/>
                  <a:gd name="T30" fmla="+- 0 -1628 -1628"/>
                  <a:gd name="T31" fmla="*/ -1628 h 50"/>
                  <a:gd name="T32" fmla="+- 0 2754 2754"/>
                  <a:gd name="T33" fmla="*/ T32 w 49"/>
                  <a:gd name="T34" fmla="+- 0 -1617 -1628"/>
                  <a:gd name="T35" fmla="*/ -1617 h 50"/>
                  <a:gd name="T36" fmla="+- 0 2754 2754"/>
                  <a:gd name="T37" fmla="*/ T36 w 49"/>
                  <a:gd name="T38" fmla="+- 0 -1604 -1628"/>
                  <a:gd name="T39" fmla="*/ -1604 h 50"/>
                  <a:gd name="T40" fmla="+- 0 2754 2754"/>
                  <a:gd name="T41" fmla="*/ T40 w 49"/>
                  <a:gd name="T42" fmla="+- 0 -1590 -1628"/>
                  <a:gd name="T43" fmla="*/ -1590 h 50"/>
                  <a:gd name="T44" fmla="+- 0 2765 2754"/>
                  <a:gd name="T45" fmla="*/ T44 w 49"/>
                  <a:gd name="T46" fmla="+- 0 -1579 -1628"/>
                  <a:gd name="T47" fmla="*/ -1579 h 50"/>
                  <a:gd name="T48" fmla="+- 0 2779 2754"/>
                  <a:gd name="T49" fmla="*/ T48 w 49"/>
                  <a:gd name="T50" fmla="+- 0 -1579 -1628"/>
                  <a:gd name="T51" fmla="*/ -157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110"/>
            <p:cNvGrpSpPr>
              <a:grpSpLocks/>
            </p:cNvGrpSpPr>
            <p:nvPr/>
          </p:nvGrpSpPr>
          <p:grpSpPr bwMode="auto">
            <a:xfrm>
              <a:off x="3754" y="-1648"/>
              <a:ext cx="88" cy="88"/>
              <a:chOff x="3754" y="-1648"/>
              <a:chExt cx="88" cy="88"/>
            </a:xfrm>
          </p:grpSpPr>
          <p:sp>
            <p:nvSpPr>
              <p:cNvPr id="44" name="Freeform 111"/>
              <p:cNvSpPr>
                <a:spLocks/>
              </p:cNvSpPr>
              <p:nvPr/>
            </p:nvSpPr>
            <p:spPr bwMode="auto">
              <a:xfrm>
                <a:off x="3754" y="-1648"/>
                <a:ext cx="88" cy="88"/>
              </a:xfrm>
              <a:custGeom>
                <a:avLst/>
                <a:gdLst>
                  <a:gd name="T0" fmla="+- 0 3798 3754"/>
                  <a:gd name="T1" fmla="*/ T0 w 88"/>
                  <a:gd name="T2" fmla="+- 0 -1648 -1648"/>
                  <a:gd name="T3" fmla="*/ -1648 h 88"/>
                  <a:gd name="T4" fmla="+- 0 3776 3754"/>
                  <a:gd name="T5" fmla="*/ T4 w 88"/>
                  <a:gd name="T6" fmla="+- 0 -1642 -1648"/>
                  <a:gd name="T7" fmla="*/ -1642 h 88"/>
                  <a:gd name="T8" fmla="+- 0 3761 3754"/>
                  <a:gd name="T9" fmla="*/ T8 w 88"/>
                  <a:gd name="T10" fmla="+- 0 -1627 -1648"/>
                  <a:gd name="T11" fmla="*/ -1627 h 88"/>
                  <a:gd name="T12" fmla="+- 0 3754 3754"/>
                  <a:gd name="T13" fmla="*/ T12 w 88"/>
                  <a:gd name="T14" fmla="+- 0 -1606 -1648"/>
                  <a:gd name="T15" fmla="*/ -1606 h 88"/>
                  <a:gd name="T16" fmla="+- 0 3759 3754"/>
                  <a:gd name="T17" fmla="*/ T16 w 88"/>
                  <a:gd name="T18" fmla="+- 0 -1584 -1648"/>
                  <a:gd name="T19" fmla="*/ -1584 h 88"/>
                  <a:gd name="T20" fmla="+- 0 3773 3754"/>
                  <a:gd name="T21" fmla="*/ T20 w 88"/>
                  <a:gd name="T22" fmla="+- 0 -1567 -1648"/>
                  <a:gd name="T23" fmla="*/ -1567 h 88"/>
                  <a:gd name="T24" fmla="+- 0 3793 3754"/>
                  <a:gd name="T25" fmla="*/ T24 w 88"/>
                  <a:gd name="T26" fmla="+- 0 -1560 -1648"/>
                  <a:gd name="T27" fmla="*/ -1560 h 88"/>
                  <a:gd name="T28" fmla="+- 0 3816 3754"/>
                  <a:gd name="T29" fmla="*/ T28 w 88"/>
                  <a:gd name="T30" fmla="+- 0 -1564 -1648"/>
                  <a:gd name="T31" fmla="*/ -1564 h 88"/>
                  <a:gd name="T32" fmla="+- 0 3833 3754"/>
                  <a:gd name="T33" fmla="*/ T32 w 88"/>
                  <a:gd name="T34" fmla="+- 0 -1578 -1648"/>
                  <a:gd name="T35" fmla="*/ -1578 h 88"/>
                  <a:gd name="T36" fmla="+- 0 3842 3754"/>
                  <a:gd name="T37" fmla="*/ T36 w 88"/>
                  <a:gd name="T38" fmla="+- 0 -1597 -1648"/>
                  <a:gd name="T39" fmla="*/ -1597 h 88"/>
                  <a:gd name="T40" fmla="+- 0 3837 3754"/>
                  <a:gd name="T41" fmla="*/ T40 w 88"/>
                  <a:gd name="T42" fmla="+- 0 -1621 -1648"/>
                  <a:gd name="T43" fmla="*/ -1621 h 88"/>
                  <a:gd name="T44" fmla="+- 0 3825 3754"/>
                  <a:gd name="T45" fmla="*/ T44 w 88"/>
                  <a:gd name="T46" fmla="+- 0 -1638 -1648"/>
                  <a:gd name="T47" fmla="*/ -1638 h 88"/>
                  <a:gd name="T48" fmla="+- 0 3806 3754"/>
                  <a:gd name="T49" fmla="*/ T48 w 88"/>
                  <a:gd name="T50" fmla="+- 0 -1647 -1648"/>
                  <a:gd name="T51" fmla="*/ -1647 h 88"/>
                  <a:gd name="T52" fmla="+- 0 3798 3754"/>
                  <a:gd name="T53" fmla="*/ T52 w 88"/>
                  <a:gd name="T54" fmla="+- 0 -1648 -1648"/>
                  <a:gd name="T55" fmla="*/ -1648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6"/>
                    </a:lnTo>
                    <a:lnTo>
                      <a:pt x="7" y="21"/>
                    </a:lnTo>
                    <a:lnTo>
                      <a:pt x="0" y="42"/>
                    </a:lnTo>
                    <a:lnTo>
                      <a:pt x="5" y="64"/>
                    </a:lnTo>
                    <a:lnTo>
                      <a:pt x="19" y="81"/>
                    </a:lnTo>
                    <a:lnTo>
                      <a:pt x="39" y="88"/>
                    </a:lnTo>
                    <a:lnTo>
                      <a:pt x="62"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112"/>
            <p:cNvGrpSpPr>
              <a:grpSpLocks/>
            </p:cNvGrpSpPr>
            <p:nvPr/>
          </p:nvGrpSpPr>
          <p:grpSpPr bwMode="auto">
            <a:xfrm>
              <a:off x="3773" y="-1628"/>
              <a:ext cx="49" cy="50"/>
              <a:chOff x="3773" y="-1628"/>
              <a:chExt cx="49" cy="50"/>
            </a:xfrm>
          </p:grpSpPr>
          <p:sp>
            <p:nvSpPr>
              <p:cNvPr id="43" name="Freeform 113"/>
              <p:cNvSpPr>
                <a:spLocks/>
              </p:cNvSpPr>
              <p:nvPr/>
            </p:nvSpPr>
            <p:spPr bwMode="auto">
              <a:xfrm>
                <a:off x="3773" y="-1628"/>
                <a:ext cx="49" cy="50"/>
              </a:xfrm>
              <a:custGeom>
                <a:avLst/>
                <a:gdLst>
                  <a:gd name="T0" fmla="+- 0 3812 3773"/>
                  <a:gd name="T1" fmla="*/ T0 w 49"/>
                  <a:gd name="T2" fmla="+- 0 -1628 -1628"/>
                  <a:gd name="T3" fmla="*/ -1628 h 50"/>
                  <a:gd name="T4" fmla="+- 0 3784 3773"/>
                  <a:gd name="T5" fmla="*/ T4 w 49"/>
                  <a:gd name="T6" fmla="+- 0 -1628 -1628"/>
                  <a:gd name="T7" fmla="*/ -1628 h 50"/>
                  <a:gd name="T8" fmla="+- 0 3773 3773"/>
                  <a:gd name="T9" fmla="*/ T8 w 49"/>
                  <a:gd name="T10" fmla="+- 0 -1617 -1628"/>
                  <a:gd name="T11" fmla="*/ -1617 h 50"/>
                  <a:gd name="T12" fmla="+- 0 3773 3773"/>
                  <a:gd name="T13" fmla="*/ T12 w 49"/>
                  <a:gd name="T14" fmla="+- 0 -1590 -1628"/>
                  <a:gd name="T15" fmla="*/ -1590 h 50"/>
                  <a:gd name="T16" fmla="+- 0 3784 3773"/>
                  <a:gd name="T17" fmla="*/ T16 w 49"/>
                  <a:gd name="T18" fmla="+- 0 -1579 -1628"/>
                  <a:gd name="T19" fmla="*/ -1579 h 50"/>
                  <a:gd name="T20" fmla="+- 0 3812 3773"/>
                  <a:gd name="T21" fmla="*/ T20 w 49"/>
                  <a:gd name="T22" fmla="+- 0 -1579 -1628"/>
                  <a:gd name="T23" fmla="*/ -1579 h 50"/>
                  <a:gd name="T24" fmla="+- 0 3823 3773"/>
                  <a:gd name="T25" fmla="*/ T24 w 49"/>
                  <a:gd name="T26" fmla="+- 0 -1590 -1628"/>
                  <a:gd name="T27" fmla="*/ -1590 h 50"/>
                  <a:gd name="T28" fmla="+- 0 3823 3773"/>
                  <a:gd name="T29" fmla="*/ T28 w 49"/>
                  <a:gd name="T30" fmla="+- 0 -1617 -1628"/>
                  <a:gd name="T31" fmla="*/ -1617 h 50"/>
                  <a:gd name="T32" fmla="+- 0 3812 3773"/>
                  <a:gd name="T33" fmla="*/ T32 w 49"/>
                  <a:gd name="T34" fmla="+- 0 -1628 -1628"/>
                  <a:gd name="T35" fmla="*/ -16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114"/>
            <p:cNvGrpSpPr>
              <a:grpSpLocks/>
            </p:cNvGrpSpPr>
            <p:nvPr/>
          </p:nvGrpSpPr>
          <p:grpSpPr bwMode="auto">
            <a:xfrm>
              <a:off x="3773" y="-1628"/>
              <a:ext cx="49" cy="50"/>
              <a:chOff x="3773" y="-1628"/>
              <a:chExt cx="49" cy="50"/>
            </a:xfrm>
          </p:grpSpPr>
          <p:sp>
            <p:nvSpPr>
              <p:cNvPr id="42" name="Freeform 115"/>
              <p:cNvSpPr>
                <a:spLocks/>
              </p:cNvSpPr>
              <p:nvPr/>
            </p:nvSpPr>
            <p:spPr bwMode="auto">
              <a:xfrm>
                <a:off x="3773" y="-1628"/>
                <a:ext cx="49" cy="50"/>
              </a:xfrm>
              <a:custGeom>
                <a:avLst/>
                <a:gdLst>
                  <a:gd name="T0" fmla="+- 0 3798 3773"/>
                  <a:gd name="T1" fmla="*/ T0 w 49"/>
                  <a:gd name="T2" fmla="+- 0 -1579 -1628"/>
                  <a:gd name="T3" fmla="*/ -1579 h 50"/>
                  <a:gd name="T4" fmla="+- 0 3812 3773"/>
                  <a:gd name="T5" fmla="*/ T4 w 49"/>
                  <a:gd name="T6" fmla="+- 0 -1579 -1628"/>
                  <a:gd name="T7" fmla="*/ -1579 h 50"/>
                  <a:gd name="T8" fmla="+- 0 3823 3773"/>
                  <a:gd name="T9" fmla="*/ T8 w 49"/>
                  <a:gd name="T10" fmla="+- 0 -1590 -1628"/>
                  <a:gd name="T11" fmla="*/ -1590 h 50"/>
                  <a:gd name="T12" fmla="+- 0 3823 3773"/>
                  <a:gd name="T13" fmla="*/ T12 w 49"/>
                  <a:gd name="T14" fmla="+- 0 -1604 -1628"/>
                  <a:gd name="T15" fmla="*/ -1604 h 50"/>
                  <a:gd name="T16" fmla="+- 0 3823 3773"/>
                  <a:gd name="T17" fmla="*/ T16 w 49"/>
                  <a:gd name="T18" fmla="+- 0 -1617 -1628"/>
                  <a:gd name="T19" fmla="*/ -1617 h 50"/>
                  <a:gd name="T20" fmla="+- 0 3812 3773"/>
                  <a:gd name="T21" fmla="*/ T20 w 49"/>
                  <a:gd name="T22" fmla="+- 0 -1628 -1628"/>
                  <a:gd name="T23" fmla="*/ -1628 h 50"/>
                  <a:gd name="T24" fmla="+- 0 3798 3773"/>
                  <a:gd name="T25" fmla="*/ T24 w 49"/>
                  <a:gd name="T26" fmla="+- 0 -1628 -1628"/>
                  <a:gd name="T27" fmla="*/ -1628 h 50"/>
                  <a:gd name="T28" fmla="+- 0 3784 3773"/>
                  <a:gd name="T29" fmla="*/ T28 w 49"/>
                  <a:gd name="T30" fmla="+- 0 -1628 -1628"/>
                  <a:gd name="T31" fmla="*/ -1628 h 50"/>
                  <a:gd name="T32" fmla="+- 0 3773 3773"/>
                  <a:gd name="T33" fmla="*/ T32 w 49"/>
                  <a:gd name="T34" fmla="+- 0 -1617 -1628"/>
                  <a:gd name="T35" fmla="*/ -1617 h 50"/>
                  <a:gd name="T36" fmla="+- 0 3773 3773"/>
                  <a:gd name="T37" fmla="*/ T36 w 49"/>
                  <a:gd name="T38" fmla="+- 0 -1604 -1628"/>
                  <a:gd name="T39" fmla="*/ -1604 h 50"/>
                  <a:gd name="T40" fmla="+- 0 3773 3773"/>
                  <a:gd name="T41" fmla="*/ T40 w 49"/>
                  <a:gd name="T42" fmla="+- 0 -1590 -1628"/>
                  <a:gd name="T43" fmla="*/ -1590 h 50"/>
                  <a:gd name="T44" fmla="+- 0 3784 3773"/>
                  <a:gd name="T45" fmla="*/ T44 w 49"/>
                  <a:gd name="T46" fmla="+- 0 -1579 -1628"/>
                  <a:gd name="T47" fmla="*/ -1579 h 50"/>
                  <a:gd name="T48" fmla="+- 0 3798 3773"/>
                  <a:gd name="T49" fmla="*/ T48 w 49"/>
                  <a:gd name="T50" fmla="+- 0 -1579 -1628"/>
                  <a:gd name="T51" fmla="*/ -157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116"/>
            <p:cNvGrpSpPr>
              <a:grpSpLocks/>
            </p:cNvGrpSpPr>
            <p:nvPr/>
          </p:nvGrpSpPr>
          <p:grpSpPr bwMode="auto">
            <a:xfrm>
              <a:off x="5789" y="-1648"/>
              <a:ext cx="88" cy="88"/>
              <a:chOff x="5789" y="-1648"/>
              <a:chExt cx="88" cy="88"/>
            </a:xfrm>
          </p:grpSpPr>
          <p:sp>
            <p:nvSpPr>
              <p:cNvPr id="41" name="Freeform 117"/>
              <p:cNvSpPr>
                <a:spLocks/>
              </p:cNvSpPr>
              <p:nvPr/>
            </p:nvSpPr>
            <p:spPr bwMode="auto">
              <a:xfrm>
                <a:off x="5789" y="-1648"/>
                <a:ext cx="88" cy="88"/>
              </a:xfrm>
              <a:custGeom>
                <a:avLst/>
                <a:gdLst>
                  <a:gd name="T0" fmla="+- 0 5833 5789"/>
                  <a:gd name="T1" fmla="*/ T0 w 88"/>
                  <a:gd name="T2" fmla="+- 0 -1648 -1648"/>
                  <a:gd name="T3" fmla="*/ -1648 h 88"/>
                  <a:gd name="T4" fmla="+- 0 5811 5789"/>
                  <a:gd name="T5" fmla="*/ T4 w 88"/>
                  <a:gd name="T6" fmla="+- 0 -1642 -1648"/>
                  <a:gd name="T7" fmla="*/ -1642 h 88"/>
                  <a:gd name="T8" fmla="+- 0 5796 5789"/>
                  <a:gd name="T9" fmla="*/ T8 w 88"/>
                  <a:gd name="T10" fmla="+- 0 -1627 -1648"/>
                  <a:gd name="T11" fmla="*/ -1627 h 88"/>
                  <a:gd name="T12" fmla="+- 0 5789 5789"/>
                  <a:gd name="T13" fmla="*/ T12 w 88"/>
                  <a:gd name="T14" fmla="+- 0 -1606 -1648"/>
                  <a:gd name="T15" fmla="*/ -1606 h 88"/>
                  <a:gd name="T16" fmla="+- 0 5794 5789"/>
                  <a:gd name="T17" fmla="*/ T16 w 88"/>
                  <a:gd name="T18" fmla="+- 0 -1584 -1648"/>
                  <a:gd name="T19" fmla="*/ -1584 h 88"/>
                  <a:gd name="T20" fmla="+- 0 5808 5789"/>
                  <a:gd name="T21" fmla="*/ T20 w 88"/>
                  <a:gd name="T22" fmla="+- 0 -1567 -1648"/>
                  <a:gd name="T23" fmla="*/ -1567 h 88"/>
                  <a:gd name="T24" fmla="+- 0 5828 5789"/>
                  <a:gd name="T25" fmla="*/ T24 w 88"/>
                  <a:gd name="T26" fmla="+- 0 -1560 -1648"/>
                  <a:gd name="T27" fmla="*/ -1560 h 88"/>
                  <a:gd name="T28" fmla="+- 0 5851 5789"/>
                  <a:gd name="T29" fmla="*/ T28 w 88"/>
                  <a:gd name="T30" fmla="+- 0 -1564 -1648"/>
                  <a:gd name="T31" fmla="*/ -1564 h 88"/>
                  <a:gd name="T32" fmla="+- 0 5868 5789"/>
                  <a:gd name="T33" fmla="*/ T32 w 88"/>
                  <a:gd name="T34" fmla="+- 0 -1578 -1648"/>
                  <a:gd name="T35" fmla="*/ -1578 h 88"/>
                  <a:gd name="T36" fmla="+- 0 5877 5789"/>
                  <a:gd name="T37" fmla="*/ T36 w 88"/>
                  <a:gd name="T38" fmla="+- 0 -1597 -1648"/>
                  <a:gd name="T39" fmla="*/ -1597 h 88"/>
                  <a:gd name="T40" fmla="+- 0 5872 5789"/>
                  <a:gd name="T41" fmla="*/ T40 w 88"/>
                  <a:gd name="T42" fmla="+- 0 -1621 -1648"/>
                  <a:gd name="T43" fmla="*/ -1621 h 88"/>
                  <a:gd name="T44" fmla="+- 0 5860 5789"/>
                  <a:gd name="T45" fmla="*/ T44 w 88"/>
                  <a:gd name="T46" fmla="+- 0 -1638 -1648"/>
                  <a:gd name="T47" fmla="*/ -1638 h 88"/>
                  <a:gd name="T48" fmla="+- 0 5841 5789"/>
                  <a:gd name="T49" fmla="*/ T48 w 88"/>
                  <a:gd name="T50" fmla="+- 0 -1647 -1648"/>
                  <a:gd name="T51" fmla="*/ -1647 h 88"/>
                  <a:gd name="T52" fmla="+- 0 5833 5789"/>
                  <a:gd name="T53" fmla="*/ T52 w 88"/>
                  <a:gd name="T54" fmla="+- 0 -1648 -1648"/>
                  <a:gd name="T55" fmla="*/ -1648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6"/>
                    </a:lnTo>
                    <a:lnTo>
                      <a:pt x="7" y="21"/>
                    </a:lnTo>
                    <a:lnTo>
                      <a:pt x="0" y="42"/>
                    </a:lnTo>
                    <a:lnTo>
                      <a:pt x="5" y="64"/>
                    </a:lnTo>
                    <a:lnTo>
                      <a:pt x="19" y="81"/>
                    </a:lnTo>
                    <a:lnTo>
                      <a:pt x="39" y="88"/>
                    </a:lnTo>
                    <a:lnTo>
                      <a:pt x="62"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118"/>
            <p:cNvGrpSpPr>
              <a:grpSpLocks/>
            </p:cNvGrpSpPr>
            <p:nvPr/>
          </p:nvGrpSpPr>
          <p:grpSpPr bwMode="auto">
            <a:xfrm>
              <a:off x="5808" y="-1628"/>
              <a:ext cx="49" cy="50"/>
              <a:chOff x="5808" y="-1628"/>
              <a:chExt cx="49" cy="50"/>
            </a:xfrm>
          </p:grpSpPr>
          <p:sp>
            <p:nvSpPr>
              <p:cNvPr id="40" name="Freeform 119"/>
              <p:cNvSpPr>
                <a:spLocks/>
              </p:cNvSpPr>
              <p:nvPr/>
            </p:nvSpPr>
            <p:spPr bwMode="auto">
              <a:xfrm>
                <a:off x="5808" y="-1628"/>
                <a:ext cx="49" cy="50"/>
              </a:xfrm>
              <a:custGeom>
                <a:avLst/>
                <a:gdLst>
                  <a:gd name="T0" fmla="+- 0 5847 5808"/>
                  <a:gd name="T1" fmla="*/ T0 w 49"/>
                  <a:gd name="T2" fmla="+- 0 -1628 -1628"/>
                  <a:gd name="T3" fmla="*/ -1628 h 50"/>
                  <a:gd name="T4" fmla="+- 0 5819 5808"/>
                  <a:gd name="T5" fmla="*/ T4 w 49"/>
                  <a:gd name="T6" fmla="+- 0 -1628 -1628"/>
                  <a:gd name="T7" fmla="*/ -1628 h 50"/>
                  <a:gd name="T8" fmla="+- 0 5808 5808"/>
                  <a:gd name="T9" fmla="*/ T8 w 49"/>
                  <a:gd name="T10" fmla="+- 0 -1617 -1628"/>
                  <a:gd name="T11" fmla="*/ -1617 h 50"/>
                  <a:gd name="T12" fmla="+- 0 5808 5808"/>
                  <a:gd name="T13" fmla="*/ T12 w 49"/>
                  <a:gd name="T14" fmla="+- 0 -1590 -1628"/>
                  <a:gd name="T15" fmla="*/ -1590 h 50"/>
                  <a:gd name="T16" fmla="+- 0 5819 5808"/>
                  <a:gd name="T17" fmla="*/ T16 w 49"/>
                  <a:gd name="T18" fmla="+- 0 -1579 -1628"/>
                  <a:gd name="T19" fmla="*/ -1579 h 50"/>
                  <a:gd name="T20" fmla="+- 0 5847 5808"/>
                  <a:gd name="T21" fmla="*/ T20 w 49"/>
                  <a:gd name="T22" fmla="+- 0 -1579 -1628"/>
                  <a:gd name="T23" fmla="*/ -1579 h 50"/>
                  <a:gd name="T24" fmla="+- 0 5858 5808"/>
                  <a:gd name="T25" fmla="*/ T24 w 49"/>
                  <a:gd name="T26" fmla="+- 0 -1590 -1628"/>
                  <a:gd name="T27" fmla="*/ -1590 h 50"/>
                  <a:gd name="T28" fmla="+- 0 5858 5808"/>
                  <a:gd name="T29" fmla="*/ T28 w 49"/>
                  <a:gd name="T30" fmla="+- 0 -1617 -1628"/>
                  <a:gd name="T31" fmla="*/ -1617 h 50"/>
                  <a:gd name="T32" fmla="+- 0 5847 5808"/>
                  <a:gd name="T33" fmla="*/ T32 w 49"/>
                  <a:gd name="T34" fmla="+- 0 -1628 -1628"/>
                  <a:gd name="T35" fmla="*/ -16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120"/>
            <p:cNvGrpSpPr>
              <a:grpSpLocks/>
            </p:cNvGrpSpPr>
            <p:nvPr/>
          </p:nvGrpSpPr>
          <p:grpSpPr bwMode="auto">
            <a:xfrm>
              <a:off x="5808" y="-1628"/>
              <a:ext cx="49" cy="50"/>
              <a:chOff x="5808" y="-1628"/>
              <a:chExt cx="49" cy="50"/>
            </a:xfrm>
          </p:grpSpPr>
          <p:sp>
            <p:nvSpPr>
              <p:cNvPr id="39" name="Freeform 121"/>
              <p:cNvSpPr>
                <a:spLocks/>
              </p:cNvSpPr>
              <p:nvPr/>
            </p:nvSpPr>
            <p:spPr bwMode="auto">
              <a:xfrm>
                <a:off x="5808" y="-1628"/>
                <a:ext cx="49" cy="50"/>
              </a:xfrm>
              <a:custGeom>
                <a:avLst/>
                <a:gdLst>
                  <a:gd name="T0" fmla="+- 0 5833 5808"/>
                  <a:gd name="T1" fmla="*/ T0 w 49"/>
                  <a:gd name="T2" fmla="+- 0 -1579 -1628"/>
                  <a:gd name="T3" fmla="*/ -1579 h 50"/>
                  <a:gd name="T4" fmla="+- 0 5847 5808"/>
                  <a:gd name="T5" fmla="*/ T4 w 49"/>
                  <a:gd name="T6" fmla="+- 0 -1579 -1628"/>
                  <a:gd name="T7" fmla="*/ -1579 h 50"/>
                  <a:gd name="T8" fmla="+- 0 5858 5808"/>
                  <a:gd name="T9" fmla="*/ T8 w 49"/>
                  <a:gd name="T10" fmla="+- 0 -1590 -1628"/>
                  <a:gd name="T11" fmla="*/ -1590 h 50"/>
                  <a:gd name="T12" fmla="+- 0 5858 5808"/>
                  <a:gd name="T13" fmla="*/ T12 w 49"/>
                  <a:gd name="T14" fmla="+- 0 -1604 -1628"/>
                  <a:gd name="T15" fmla="*/ -1604 h 50"/>
                  <a:gd name="T16" fmla="+- 0 5858 5808"/>
                  <a:gd name="T17" fmla="*/ T16 w 49"/>
                  <a:gd name="T18" fmla="+- 0 -1617 -1628"/>
                  <a:gd name="T19" fmla="*/ -1617 h 50"/>
                  <a:gd name="T20" fmla="+- 0 5847 5808"/>
                  <a:gd name="T21" fmla="*/ T20 w 49"/>
                  <a:gd name="T22" fmla="+- 0 -1628 -1628"/>
                  <a:gd name="T23" fmla="*/ -1628 h 50"/>
                  <a:gd name="T24" fmla="+- 0 5833 5808"/>
                  <a:gd name="T25" fmla="*/ T24 w 49"/>
                  <a:gd name="T26" fmla="+- 0 -1628 -1628"/>
                  <a:gd name="T27" fmla="*/ -1628 h 50"/>
                  <a:gd name="T28" fmla="+- 0 5819 5808"/>
                  <a:gd name="T29" fmla="*/ T28 w 49"/>
                  <a:gd name="T30" fmla="+- 0 -1628 -1628"/>
                  <a:gd name="T31" fmla="*/ -1628 h 50"/>
                  <a:gd name="T32" fmla="+- 0 5808 5808"/>
                  <a:gd name="T33" fmla="*/ T32 w 49"/>
                  <a:gd name="T34" fmla="+- 0 -1617 -1628"/>
                  <a:gd name="T35" fmla="*/ -1617 h 50"/>
                  <a:gd name="T36" fmla="+- 0 5808 5808"/>
                  <a:gd name="T37" fmla="*/ T36 w 49"/>
                  <a:gd name="T38" fmla="+- 0 -1604 -1628"/>
                  <a:gd name="T39" fmla="*/ -1604 h 50"/>
                  <a:gd name="T40" fmla="+- 0 5808 5808"/>
                  <a:gd name="T41" fmla="*/ T40 w 49"/>
                  <a:gd name="T42" fmla="+- 0 -1590 -1628"/>
                  <a:gd name="T43" fmla="*/ -1590 h 50"/>
                  <a:gd name="T44" fmla="+- 0 5819 5808"/>
                  <a:gd name="T45" fmla="*/ T44 w 49"/>
                  <a:gd name="T46" fmla="+- 0 -1579 -1628"/>
                  <a:gd name="T47" fmla="*/ -1579 h 50"/>
                  <a:gd name="T48" fmla="+- 0 5833 5808"/>
                  <a:gd name="T49" fmla="*/ T48 w 49"/>
                  <a:gd name="T50" fmla="+- 0 -1579 -1628"/>
                  <a:gd name="T51" fmla="*/ -157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122"/>
            <p:cNvGrpSpPr>
              <a:grpSpLocks/>
            </p:cNvGrpSpPr>
            <p:nvPr/>
          </p:nvGrpSpPr>
          <p:grpSpPr bwMode="auto">
            <a:xfrm>
              <a:off x="4779" y="-3231"/>
              <a:ext cx="88" cy="88"/>
              <a:chOff x="4779" y="-3231"/>
              <a:chExt cx="88" cy="88"/>
            </a:xfrm>
          </p:grpSpPr>
          <p:sp>
            <p:nvSpPr>
              <p:cNvPr id="38" name="Freeform 123"/>
              <p:cNvSpPr>
                <a:spLocks/>
              </p:cNvSpPr>
              <p:nvPr/>
            </p:nvSpPr>
            <p:spPr bwMode="auto">
              <a:xfrm>
                <a:off x="4779" y="-3231"/>
                <a:ext cx="88" cy="88"/>
              </a:xfrm>
              <a:custGeom>
                <a:avLst/>
                <a:gdLst>
                  <a:gd name="T0" fmla="+- 0 4823 4779"/>
                  <a:gd name="T1" fmla="*/ T0 w 88"/>
                  <a:gd name="T2" fmla="+- 0 -3231 -3231"/>
                  <a:gd name="T3" fmla="*/ -3231 h 88"/>
                  <a:gd name="T4" fmla="+- 0 4801 4779"/>
                  <a:gd name="T5" fmla="*/ T4 w 88"/>
                  <a:gd name="T6" fmla="+- 0 -3226 -3231"/>
                  <a:gd name="T7" fmla="*/ -3226 h 88"/>
                  <a:gd name="T8" fmla="+- 0 4786 4779"/>
                  <a:gd name="T9" fmla="*/ T8 w 88"/>
                  <a:gd name="T10" fmla="+- 0 -3211 -3231"/>
                  <a:gd name="T11" fmla="*/ -3211 h 88"/>
                  <a:gd name="T12" fmla="+- 0 4779 4779"/>
                  <a:gd name="T13" fmla="*/ T12 w 88"/>
                  <a:gd name="T14" fmla="+- 0 -3190 -3231"/>
                  <a:gd name="T15" fmla="*/ -3190 h 88"/>
                  <a:gd name="T16" fmla="+- 0 4784 4779"/>
                  <a:gd name="T17" fmla="*/ T16 w 88"/>
                  <a:gd name="T18" fmla="+- 0 -3167 -3231"/>
                  <a:gd name="T19" fmla="*/ -3167 h 88"/>
                  <a:gd name="T20" fmla="+- 0 4798 4779"/>
                  <a:gd name="T21" fmla="*/ T20 w 88"/>
                  <a:gd name="T22" fmla="+- 0 -3151 -3231"/>
                  <a:gd name="T23" fmla="*/ -3151 h 88"/>
                  <a:gd name="T24" fmla="+- 0 4818 4779"/>
                  <a:gd name="T25" fmla="*/ T24 w 88"/>
                  <a:gd name="T26" fmla="+- 0 -3143 -3231"/>
                  <a:gd name="T27" fmla="*/ -3143 h 88"/>
                  <a:gd name="T28" fmla="+- 0 4841 4779"/>
                  <a:gd name="T29" fmla="*/ T28 w 88"/>
                  <a:gd name="T30" fmla="+- 0 -3148 -3231"/>
                  <a:gd name="T31" fmla="*/ -3148 h 88"/>
                  <a:gd name="T32" fmla="+- 0 4858 4779"/>
                  <a:gd name="T33" fmla="*/ T32 w 88"/>
                  <a:gd name="T34" fmla="+- 0 -3161 -3231"/>
                  <a:gd name="T35" fmla="*/ -3161 h 88"/>
                  <a:gd name="T36" fmla="+- 0 4867 4779"/>
                  <a:gd name="T37" fmla="*/ T36 w 88"/>
                  <a:gd name="T38" fmla="+- 0 -3180 -3231"/>
                  <a:gd name="T39" fmla="*/ -3180 h 88"/>
                  <a:gd name="T40" fmla="+- 0 4862 4779"/>
                  <a:gd name="T41" fmla="*/ T40 w 88"/>
                  <a:gd name="T42" fmla="+- 0 -3205 -3231"/>
                  <a:gd name="T43" fmla="*/ -3205 h 88"/>
                  <a:gd name="T44" fmla="+- 0 4850 4779"/>
                  <a:gd name="T45" fmla="*/ T44 w 88"/>
                  <a:gd name="T46" fmla="+- 0 -3222 -3231"/>
                  <a:gd name="T47" fmla="*/ -3222 h 88"/>
                  <a:gd name="T48" fmla="+- 0 4831 4779"/>
                  <a:gd name="T49" fmla="*/ T48 w 88"/>
                  <a:gd name="T50" fmla="+- 0 -3231 -3231"/>
                  <a:gd name="T51" fmla="*/ -3231 h 88"/>
                  <a:gd name="T52" fmla="+- 0 4823 4779"/>
                  <a:gd name="T53" fmla="*/ T52 w 88"/>
                  <a:gd name="T54" fmla="+- 0 -3231 -3231"/>
                  <a:gd name="T55" fmla="*/ -3231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5"/>
                    </a:lnTo>
                    <a:lnTo>
                      <a:pt x="7" y="20"/>
                    </a:lnTo>
                    <a:lnTo>
                      <a:pt x="0" y="41"/>
                    </a:lnTo>
                    <a:lnTo>
                      <a:pt x="5" y="64"/>
                    </a:lnTo>
                    <a:lnTo>
                      <a:pt x="19" y="80"/>
                    </a:lnTo>
                    <a:lnTo>
                      <a:pt x="39" y="88"/>
                    </a:lnTo>
                    <a:lnTo>
                      <a:pt x="62" y="83"/>
                    </a:lnTo>
                    <a:lnTo>
                      <a:pt x="79" y="70"/>
                    </a:lnTo>
                    <a:lnTo>
                      <a:pt x="88" y="51"/>
                    </a:lnTo>
                    <a:lnTo>
                      <a:pt x="83" y="26"/>
                    </a:lnTo>
                    <a:lnTo>
                      <a:pt x="71" y="9"/>
                    </a:lnTo>
                    <a:lnTo>
                      <a:pt x="52" y="0"/>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124"/>
            <p:cNvGrpSpPr>
              <a:grpSpLocks/>
            </p:cNvGrpSpPr>
            <p:nvPr/>
          </p:nvGrpSpPr>
          <p:grpSpPr bwMode="auto">
            <a:xfrm>
              <a:off x="4798" y="-3212"/>
              <a:ext cx="49" cy="49"/>
              <a:chOff x="4798" y="-3212"/>
              <a:chExt cx="49" cy="49"/>
            </a:xfrm>
          </p:grpSpPr>
          <p:sp>
            <p:nvSpPr>
              <p:cNvPr id="37" name="Freeform 125"/>
              <p:cNvSpPr>
                <a:spLocks/>
              </p:cNvSpPr>
              <p:nvPr/>
            </p:nvSpPr>
            <p:spPr bwMode="auto">
              <a:xfrm>
                <a:off x="4798" y="-3212"/>
                <a:ext cx="49" cy="49"/>
              </a:xfrm>
              <a:custGeom>
                <a:avLst/>
                <a:gdLst>
                  <a:gd name="T0" fmla="+- 0 4837 4798"/>
                  <a:gd name="T1" fmla="*/ T0 w 49"/>
                  <a:gd name="T2" fmla="+- 0 -3212 -3212"/>
                  <a:gd name="T3" fmla="*/ -3212 h 49"/>
                  <a:gd name="T4" fmla="+- 0 4809 4798"/>
                  <a:gd name="T5" fmla="*/ T4 w 49"/>
                  <a:gd name="T6" fmla="+- 0 -3212 -3212"/>
                  <a:gd name="T7" fmla="*/ -3212 h 49"/>
                  <a:gd name="T8" fmla="+- 0 4798 4798"/>
                  <a:gd name="T9" fmla="*/ T8 w 49"/>
                  <a:gd name="T10" fmla="+- 0 -3201 -3212"/>
                  <a:gd name="T11" fmla="*/ -3201 h 49"/>
                  <a:gd name="T12" fmla="+- 0 4798 4798"/>
                  <a:gd name="T13" fmla="*/ T12 w 49"/>
                  <a:gd name="T14" fmla="+- 0 -3174 -3212"/>
                  <a:gd name="T15" fmla="*/ -3174 h 49"/>
                  <a:gd name="T16" fmla="+- 0 4809 4798"/>
                  <a:gd name="T17" fmla="*/ T16 w 49"/>
                  <a:gd name="T18" fmla="+- 0 -3163 -3212"/>
                  <a:gd name="T19" fmla="*/ -3163 h 49"/>
                  <a:gd name="T20" fmla="+- 0 4837 4798"/>
                  <a:gd name="T21" fmla="*/ T20 w 49"/>
                  <a:gd name="T22" fmla="+- 0 -3163 -3212"/>
                  <a:gd name="T23" fmla="*/ -3163 h 49"/>
                  <a:gd name="T24" fmla="+- 0 4848 4798"/>
                  <a:gd name="T25" fmla="*/ T24 w 49"/>
                  <a:gd name="T26" fmla="+- 0 -3174 -3212"/>
                  <a:gd name="T27" fmla="*/ -3174 h 49"/>
                  <a:gd name="T28" fmla="+- 0 4848 4798"/>
                  <a:gd name="T29" fmla="*/ T28 w 49"/>
                  <a:gd name="T30" fmla="+- 0 -3201 -3212"/>
                  <a:gd name="T31" fmla="*/ -3201 h 49"/>
                  <a:gd name="T32" fmla="+- 0 4837 4798"/>
                  <a:gd name="T33" fmla="*/ T32 w 49"/>
                  <a:gd name="T34" fmla="+- 0 -3212 -3212"/>
                  <a:gd name="T35" fmla="*/ -3212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126"/>
            <p:cNvGrpSpPr>
              <a:grpSpLocks/>
            </p:cNvGrpSpPr>
            <p:nvPr/>
          </p:nvGrpSpPr>
          <p:grpSpPr bwMode="auto">
            <a:xfrm>
              <a:off x="4798" y="-3212"/>
              <a:ext cx="49" cy="49"/>
              <a:chOff x="4798" y="-3212"/>
              <a:chExt cx="49" cy="49"/>
            </a:xfrm>
          </p:grpSpPr>
          <p:sp>
            <p:nvSpPr>
              <p:cNvPr id="36" name="Freeform 127"/>
              <p:cNvSpPr>
                <a:spLocks/>
              </p:cNvSpPr>
              <p:nvPr/>
            </p:nvSpPr>
            <p:spPr bwMode="auto">
              <a:xfrm>
                <a:off x="4798" y="-3212"/>
                <a:ext cx="49" cy="49"/>
              </a:xfrm>
              <a:custGeom>
                <a:avLst/>
                <a:gdLst>
                  <a:gd name="T0" fmla="+- 0 4823 4798"/>
                  <a:gd name="T1" fmla="*/ T0 w 49"/>
                  <a:gd name="T2" fmla="+- 0 -3163 -3212"/>
                  <a:gd name="T3" fmla="*/ -3163 h 49"/>
                  <a:gd name="T4" fmla="+- 0 4837 4798"/>
                  <a:gd name="T5" fmla="*/ T4 w 49"/>
                  <a:gd name="T6" fmla="+- 0 -3163 -3212"/>
                  <a:gd name="T7" fmla="*/ -3163 h 49"/>
                  <a:gd name="T8" fmla="+- 0 4848 4798"/>
                  <a:gd name="T9" fmla="*/ T8 w 49"/>
                  <a:gd name="T10" fmla="+- 0 -3174 -3212"/>
                  <a:gd name="T11" fmla="*/ -3174 h 49"/>
                  <a:gd name="T12" fmla="+- 0 4848 4798"/>
                  <a:gd name="T13" fmla="*/ T12 w 49"/>
                  <a:gd name="T14" fmla="+- 0 -3187 -3212"/>
                  <a:gd name="T15" fmla="*/ -3187 h 49"/>
                  <a:gd name="T16" fmla="+- 0 4848 4798"/>
                  <a:gd name="T17" fmla="*/ T16 w 49"/>
                  <a:gd name="T18" fmla="+- 0 -3201 -3212"/>
                  <a:gd name="T19" fmla="*/ -3201 h 49"/>
                  <a:gd name="T20" fmla="+- 0 4837 4798"/>
                  <a:gd name="T21" fmla="*/ T20 w 49"/>
                  <a:gd name="T22" fmla="+- 0 -3212 -3212"/>
                  <a:gd name="T23" fmla="*/ -3212 h 49"/>
                  <a:gd name="T24" fmla="+- 0 4823 4798"/>
                  <a:gd name="T25" fmla="*/ T24 w 49"/>
                  <a:gd name="T26" fmla="+- 0 -3212 -3212"/>
                  <a:gd name="T27" fmla="*/ -3212 h 49"/>
                  <a:gd name="T28" fmla="+- 0 4809 4798"/>
                  <a:gd name="T29" fmla="*/ T28 w 49"/>
                  <a:gd name="T30" fmla="+- 0 -3212 -3212"/>
                  <a:gd name="T31" fmla="*/ -3212 h 49"/>
                  <a:gd name="T32" fmla="+- 0 4798 4798"/>
                  <a:gd name="T33" fmla="*/ T32 w 49"/>
                  <a:gd name="T34" fmla="+- 0 -3201 -3212"/>
                  <a:gd name="T35" fmla="*/ -3201 h 49"/>
                  <a:gd name="T36" fmla="+- 0 4798 4798"/>
                  <a:gd name="T37" fmla="*/ T36 w 49"/>
                  <a:gd name="T38" fmla="+- 0 -3187 -3212"/>
                  <a:gd name="T39" fmla="*/ -3187 h 49"/>
                  <a:gd name="T40" fmla="+- 0 4798 4798"/>
                  <a:gd name="T41" fmla="*/ T40 w 49"/>
                  <a:gd name="T42" fmla="+- 0 -3174 -3212"/>
                  <a:gd name="T43" fmla="*/ -3174 h 49"/>
                  <a:gd name="T44" fmla="+- 0 4809 4798"/>
                  <a:gd name="T45" fmla="*/ T44 w 49"/>
                  <a:gd name="T46" fmla="+- 0 -3163 -3212"/>
                  <a:gd name="T47" fmla="*/ -3163 h 49"/>
                  <a:gd name="T48" fmla="+- 0 4823 4798"/>
                  <a:gd name="T49" fmla="*/ T48 w 49"/>
                  <a:gd name="T50" fmla="+- 0 -3163 -3212"/>
                  <a:gd name="T51" fmla="*/ -316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49"/>
                    </a:moveTo>
                    <a:lnTo>
                      <a:pt x="39" y="49"/>
                    </a:lnTo>
                    <a:lnTo>
                      <a:pt x="50" y="38"/>
                    </a:lnTo>
                    <a:lnTo>
                      <a:pt x="50" y="25"/>
                    </a:lnTo>
                    <a:lnTo>
                      <a:pt x="50" y="11"/>
                    </a:lnTo>
                    <a:lnTo>
                      <a:pt x="39" y="0"/>
                    </a:lnTo>
                    <a:lnTo>
                      <a:pt x="25" y="0"/>
                    </a:lnTo>
                    <a:lnTo>
                      <a:pt x="11" y="0"/>
                    </a:lnTo>
                    <a:lnTo>
                      <a:pt x="0" y="11"/>
                    </a:lnTo>
                    <a:lnTo>
                      <a:pt x="0" y="25"/>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67" name="TextBox 66"/>
          <p:cNvSpPr txBox="1"/>
          <p:nvPr/>
        </p:nvSpPr>
        <p:spPr>
          <a:xfrm>
            <a:off x="2572973" y="5339080"/>
            <a:ext cx="981609" cy="369332"/>
          </a:xfrm>
          <a:prstGeom prst="rect">
            <a:avLst/>
          </a:prstGeom>
          <a:noFill/>
        </p:spPr>
        <p:txBody>
          <a:bodyPr wrap="square" rtlCol="0">
            <a:spAutoFit/>
          </a:bodyPr>
          <a:lstStyle/>
          <a:p>
            <a:r>
              <a:rPr lang="ru-RU" b="1" dirty="0"/>
              <a:t>1</a:t>
            </a:r>
            <a:r>
              <a:rPr lang="ru-RU" b="1" dirty="0" smtClean="0"/>
              <a:t>00</a:t>
            </a:r>
            <a:endParaRPr lang="ru-RU" b="1" dirty="0"/>
          </a:p>
        </p:txBody>
      </p:sp>
      <p:sp>
        <p:nvSpPr>
          <p:cNvPr id="68" name="TextBox 67"/>
          <p:cNvSpPr txBox="1"/>
          <p:nvPr/>
        </p:nvSpPr>
        <p:spPr>
          <a:xfrm>
            <a:off x="3440423" y="5352947"/>
            <a:ext cx="981609" cy="369332"/>
          </a:xfrm>
          <a:prstGeom prst="rect">
            <a:avLst/>
          </a:prstGeom>
          <a:noFill/>
        </p:spPr>
        <p:txBody>
          <a:bodyPr wrap="square" rtlCol="0">
            <a:spAutoFit/>
          </a:bodyPr>
          <a:lstStyle/>
          <a:p>
            <a:r>
              <a:rPr lang="ru-RU" b="1" dirty="0"/>
              <a:t>2</a:t>
            </a:r>
            <a:r>
              <a:rPr lang="ru-RU" b="1" dirty="0" smtClean="0"/>
              <a:t>00</a:t>
            </a:r>
            <a:endParaRPr lang="ru-RU" b="1" dirty="0"/>
          </a:p>
        </p:txBody>
      </p:sp>
      <p:sp>
        <p:nvSpPr>
          <p:cNvPr id="69" name="TextBox 68"/>
          <p:cNvSpPr txBox="1"/>
          <p:nvPr/>
        </p:nvSpPr>
        <p:spPr>
          <a:xfrm>
            <a:off x="4291287" y="5352947"/>
            <a:ext cx="981609" cy="369332"/>
          </a:xfrm>
          <a:prstGeom prst="rect">
            <a:avLst/>
          </a:prstGeom>
          <a:noFill/>
        </p:spPr>
        <p:txBody>
          <a:bodyPr wrap="square" rtlCol="0">
            <a:spAutoFit/>
          </a:bodyPr>
          <a:lstStyle/>
          <a:p>
            <a:r>
              <a:rPr lang="ru-RU" b="1" dirty="0"/>
              <a:t>3</a:t>
            </a:r>
            <a:r>
              <a:rPr lang="ru-RU" b="1" dirty="0" smtClean="0"/>
              <a:t>00</a:t>
            </a:r>
            <a:endParaRPr lang="ru-RU" b="1" dirty="0"/>
          </a:p>
        </p:txBody>
      </p:sp>
      <p:sp>
        <p:nvSpPr>
          <p:cNvPr id="70" name="TextBox 69"/>
          <p:cNvSpPr txBox="1"/>
          <p:nvPr/>
        </p:nvSpPr>
        <p:spPr>
          <a:xfrm>
            <a:off x="5145328" y="5339080"/>
            <a:ext cx="981609" cy="369332"/>
          </a:xfrm>
          <a:prstGeom prst="rect">
            <a:avLst/>
          </a:prstGeom>
          <a:noFill/>
        </p:spPr>
        <p:txBody>
          <a:bodyPr wrap="square" rtlCol="0">
            <a:spAutoFit/>
          </a:bodyPr>
          <a:lstStyle/>
          <a:p>
            <a:r>
              <a:rPr lang="ru-RU" b="1" dirty="0"/>
              <a:t>4</a:t>
            </a:r>
            <a:r>
              <a:rPr lang="ru-RU" b="1" dirty="0" smtClean="0"/>
              <a:t>00</a:t>
            </a:r>
            <a:endParaRPr lang="ru-RU" b="1" dirty="0"/>
          </a:p>
        </p:txBody>
      </p:sp>
      <p:sp>
        <p:nvSpPr>
          <p:cNvPr id="71" name="TextBox 70"/>
          <p:cNvSpPr txBox="1"/>
          <p:nvPr/>
        </p:nvSpPr>
        <p:spPr>
          <a:xfrm>
            <a:off x="1791446" y="5351512"/>
            <a:ext cx="981609" cy="369332"/>
          </a:xfrm>
          <a:prstGeom prst="rect">
            <a:avLst/>
          </a:prstGeom>
          <a:noFill/>
        </p:spPr>
        <p:txBody>
          <a:bodyPr wrap="square" rtlCol="0">
            <a:spAutoFit/>
          </a:bodyPr>
          <a:lstStyle/>
          <a:p>
            <a:r>
              <a:rPr lang="ru-RU" b="1" dirty="0" smtClean="0"/>
              <a:t>0</a:t>
            </a:r>
            <a:endParaRPr lang="ru-RU" b="1" dirty="0"/>
          </a:p>
        </p:txBody>
      </p:sp>
      <p:sp>
        <p:nvSpPr>
          <p:cNvPr id="72" name="TextBox 71"/>
          <p:cNvSpPr txBox="1"/>
          <p:nvPr/>
        </p:nvSpPr>
        <p:spPr>
          <a:xfrm>
            <a:off x="1684491" y="3741574"/>
            <a:ext cx="981609" cy="369332"/>
          </a:xfrm>
          <a:prstGeom prst="rect">
            <a:avLst/>
          </a:prstGeom>
          <a:noFill/>
        </p:spPr>
        <p:txBody>
          <a:bodyPr wrap="square" rtlCol="0">
            <a:spAutoFit/>
          </a:bodyPr>
          <a:lstStyle/>
          <a:p>
            <a:r>
              <a:rPr lang="ru-RU" b="1" dirty="0" smtClean="0"/>
              <a:t>4</a:t>
            </a:r>
            <a:endParaRPr lang="ru-RU" b="1" dirty="0"/>
          </a:p>
        </p:txBody>
      </p:sp>
      <p:sp>
        <p:nvSpPr>
          <p:cNvPr id="73" name="TextBox 72"/>
          <p:cNvSpPr txBox="1"/>
          <p:nvPr/>
        </p:nvSpPr>
        <p:spPr>
          <a:xfrm>
            <a:off x="1713795" y="2389464"/>
            <a:ext cx="981609" cy="369332"/>
          </a:xfrm>
          <a:prstGeom prst="rect">
            <a:avLst/>
          </a:prstGeom>
          <a:noFill/>
        </p:spPr>
        <p:txBody>
          <a:bodyPr wrap="square" rtlCol="0">
            <a:spAutoFit/>
          </a:bodyPr>
          <a:lstStyle/>
          <a:p>
            <a:r>
              <a:rPr lang="ru-RU" b="1" dirty="0" smtClean="0"/>
              <a:t>8</a:t>
            </a:r>
            <a:endParaRPr lang="ru-RU" b="1" dirty="0"/>
          </a:p>
        </p:txBody>
      </p:sp>
      <p:sp>
        <p:nvSpPr>
          <p:cNvPr id="74" name="TextBox 73"/>
          <p:cNvSpPr txBox="1"/>
          <p:nvPr/>
        </p:nvSpPr>
        <p:spPr>
          <a:xfrm rot="16200000">
            <a:off x="-186286" y="3156089"/>
            <a:ext cx="3290580" cy="646331"/>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Цена на одежду в Америке (долл. За единицу)</a:t>
            </a:r>
            <a:endParaRPr lang="ru-RU" b="1" dirty="0">
              <a:latin typeface="Times New Roman" panose="02020603050405020304" pitchFamily="18" charset="0"/>
              <a:cs typeface="Times New Roman" panose="02020603050405020304" pitchFamily="18" charset="0"/>
            </a:endParaRPr>
          </a:p>
        </p:txBody>
      </p:sp>
      <p:sp>
        <p:nvSpPr>
          <p:cNvPr id="75" name="TextBox 74"/>
          <p:cNvSpPr txBox="1"/>
          <p:nvPr/>
        </p:nvSpPr>
        <p:spPr>
          <a:xfrm>
            <a:off x="3269899" y="3651234"/>
            <a:ext cx="2361496" cy="307777"/>
          </a:xfrm>
          <a:prstGeom prst="rect">
            <a:avLst/>
          </a:prstGeom>
          <a:noFill/>
        </p:spPr>
        <p:txBody>
          <a:bodyPr wrap="square" rtlCol="0">
            <a:spAutoFit/>
          </a:bodyPr>
          <a:lstStyle/>
          <a:p>
            <a:r>
              <a:rPr lang="ru-RU" sz="1400" b="1" dirty="0" smtClean="0"/>
              <a:t>Импорт</a:t>
            </a:r>
            <a:endParaRPr lang="ru-RU" sz="1400" b="1" dirty="0"/>
          </a:p>
        </p:txBody>
      </p:sp>
      <p:sp>
        <p:nvSpPr>
          <p:cNvPr id="76" name="TextBox 75"/>
          <p:cNvSpPr txBox="1"/>
          <p:nvPr/>
        </p:nvSpPr>
        <p:spPr>
          <a:xfrm>
            <a:off x="1392225" y="3065444"/>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производство</a:t>
            </a:r>
            <a:endParaRPr lang="ru-RU" sz="1200" b="1" dirty="0"/>
          </a:p>
        </p:txBody>
      </p:sp>
      <p:sp>
        <p:nvSpPr>
          <p:cNvPr id="77" name="TextBox 76"/>
          <p:cNvSpPr txBox="1"/>
          <p:nvPr/>
        </p:nvSpPr>
        <p:spPr>
          <a:xfrm>
            <a:off x="4399537" y="3694523"/>
            <a:ext cx="2361496" cy="461665"/>
          </a:xfrm>
          <a:prstGeom prst="rect">
            <a:avLst/>
          </a:prstGeom>
          <a:noFill/>
        </p:spPr>
        <p:txBody>
          <a:bodyPr wrap="square" rtlCol="0">
            <a:spAutoFit/>
          </a:bodyPr>
          <a:lstStyle/>
          <a:p>
            <a:pPr algn="ctr"/>
            <a:r>
              <a:rPr lang="ru-RU" sz="1200" b="1" dirty="0" smtClean="0"/>
              <a:t>Мировое</a:t>
            </a:r>
          </a:p>
          <a:p>
            <a:pPr algn="ctr"/>
            <a:r>
              <a:rPr lang="ru-RU" sz="1200" b="1" dirty="0" smtClean="0"/>
              <a:t>предложение</a:t>
            </a:r>
            <a:endParaRPr lang="ru-RU" sz="1200" b="1" dirty="0"/>
          </a:p>
        </p:txBody>
      </p:sp>
      <p:sp>
        <p:nvSpPr>
          <p:cNvPr id="78" name="TextBox 77"/>
          <p:cNvSpPr txBox="1"/>
          <p:nvPr/>
        </p:nvSpPr>
        <p:spPr>
          <a:xfrm>
            <a:off x="4393112" y="4622259"/>
            <a:ext cx="2361496" cy="461665"/>
          </a:xfrm>
          <a:prstGeom prst="rect">
            <a:avLst/>
          </a:prstGeom>
          <a:noFill/>
        </p:spPr>
        <p:txBody>
          <a:bodyPr wrap="square" rtlCol="0">
            <a:spAutoFit/>
          </a:bodyPr>
          <a:lstStyle/>
          <a:p>
            <a:pPr algn="ctr"/>
            <a:r>
              <a:rPr lang="ru-RU" sz="1200" b="1" dirty="0" smtClean="0"/>
              <a:t>Внутренний </a:t>
            </a:r>
          </a:p>
          <a:p>
            <a:pPr algn="ctr"/>
            <a:r>
              <a:rPr lang="ru-RU" sz="1200" b="1" dirty="0" smtClean="0"/>
              <a:t>спрос</a:t>
            </a:r>
            <a:endParaRPr lang="ru-RU" sz="1200" b="1" dirty="0"/>
          </a:p>
        </p:txBody>
      </p:sp>
      <p:sp>
        <p:nvSpPr>
          <p:cNvPr id="79" name="TextBox 78"/>
          <p:cNvSpPr txBox="1"/>
          <p:nvPr/>
        </p:nvSpPr>
        <p:spPr>
          <a:xfrm>
            <a:off x="3596607" y="1672793"/>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предложение</a:t>
            </a:r>
            <a:endParaRPr lang="ru-RU" sz="1200" b="1" dirty="0"/>
          </a:p>
        </p:txBody>
      </p:sp>
      <p:sp>
        <p:nvSpPr>
          <p:cNvPr id="80" name="TextBox 79"/>
          <p:cNvSpPr txBox="1"/>
          <p:nvPr/>
        </p:nvSpPr>
        <p:spPr>
          <a:xfrm>
            <a:off x="2788553" y="3927925"/>
            <a:ext cx="593707" cy="369332"/>
          </a:xfrm>
          <a:prstGeom prst="rect">
            <a:avLst/>
          </a:prstGeom>
          <a:noFill/>
        </p:spPr>
        <p:txBody>
          <a:bodyPr wrap="square" rtlCol="0">
            <a:spAutoFit/>
          </a:bodyPr>
          <a:lstStyle/>
          <a:p>
            <a:r>
              <a:rPr lang="en-US" b="1" dirty="0"/>
              <a:t>E</a:t>
            </a:r>
            <a:endParaRPr lang="ru-RU" b="1" dirty="0"/>
          </a:p>
        </p:txBody>
      </p:sp>
      <p:sp>
        <p:nvSpPr>
          <p:cNvPr id="81" name="TextBox 80"/>
          <p:cNvSpPr txBox="1"/>
          <p:nvPr/>
        </p:nvSpPr>
        <p:spPr>
          <a:xfrm>
            <a:off x="4311978" y="3915326"/>
            <a:ext cx="593707" cy="369332"/>
          </a:xfrm>
          <a:prstGeom prst="rect">
            <a:avLst/>
          </a:prstGeom>
          <a:noFill/>
        </p:spPr>
        <p:txBody>
          <a:bodyPr wrap="square" rtlCol="0">
            <a:spAutoFit/>
          </a:bodyPr>
          <a:lstStyle/>
          <a:p>
            <a:r>
              <a:rPr lang="en-US" b="1" dirty="0"/>
              <a:t>F</a:t>
            </a:r>
            <a:endParaRPr lang="ru-RU" b="1" dirty="0"/>
          </a:p>
        </p:txBody>
      </p:sp>
      <p:sp>
        <p:nvSpPr>
          <p:cNvPr id="82" name="TextBox 81"/>
          <p:cNvSpPr txBox="1"/>
          <p:nvPr/>
        </p:nvSpPr>
        <p:spPr>
          <a:xfrm>
            <a:off x="3718478" y="2407856"/>
            <a:ext cx="593707" cy="369332"/>
          </a:xfrm>
          <a:prstGeom prst="rect">
            <a:avLst/>
          </a:prstGeom>
          <a:noFill/>
        </p:spPr>
        <p:txBody>
          <a:bodyPr wrap="square" rtlCol="0">
            <a:spAutoFit/>
          </a:bodyPr>
          <a:lstStyle/>
          <a:p>
            <a:r>
              <a:rPr lang="en-US" b="1" dirty="0"/>
              <a:t>N</a:t>
            </a:r>
            <a:endParaRPr lang="ru-RU" b="1" dirty="0"/>
          </a:p>
        </p:txBody>
      </p:sp>
      <p:sp>
        <p:nvSpPr>
          <p:cNvPr id="83" name="TextBox 82"/>
          <p:cNvSpPr txBox="1"/>
          <p:nvPr/>
        </p:nvSpPr>
        <p:spPr>
          <a:xfrm>
            <a:off x="2933920" y="1368600"/>
            <a:ext cx="593707" cy="369332"/>
          </a:xfrm>
          <a:prstGeom prst="rect">
            <a:avLst/>
          </a:prstGeom>
          <a:noFill/>
        </p:spPr>
        <p:txBody>
          <a:bodyPr wrap="square" rtlCol="0">
            <a:spAutoFit/>
          </a:bodyPr>
          <a:lstStyle/>
          <a:p>
            <a:r>
              <a:rPr lang="en-US" b="1" dirty="0"/>
              <a:t>D</a:t>
            </a:r>
            <a:endParaRPr lang="ru-RU" b="1" dirty="0"/>
          </a:p>
        </p:txBody>
      </p:sp>
      <p:sp>
        <p:nvSpPr>
          <p:cNvPr id="84" name="TextBox 83"/>
          <p:cNvSpPr txBox="1"/>
          <p:nvPr/>
        </p:nvSpPr>
        <p:spPr>
          <a:xfrm>
            <a:off x="4142524" y="1351428"/>
            <a:ext cx="593707" cy="369332"/>
          </a:xfrm>
          <a:prstGeom prst="rect">
            <a:avLst/>
          </a:prstGeom>
          <a:noFill/>
        </p:spPr>
        <p:txBody>
          <a:bodyPr wrap="square" rtlCol="0">
            <a:spAutoFit/>
          </a:bodyPr>
          <a:lstStyle/>
          <a:p>
            <a:r>
              <a:rPr lang="en-US" b="1" dirty="0"/>
              <a:t>S</a:t>
            </a:r>
            <a:endParaRPr lang="ru-RU" b="1" dirty="0"/>
          </a:p>
        </p:txBody>
      </p:sp>
      <p:sp>
        <p:nvSpPr>
          <p:cNvPr id="85" name="TextBox 84"/>
          <p:cNvSpPr txBox="1"/>
          <p:nvPr/>
        </p:nvSpPr>
        <p:spPr>
          <a:xfrm>
            <a:off x="1926018" y="3901642"/>
            <a:ext cx="593707" cy="369332"/>
          </a:xfrm>
          <a:prstGeom prst="rect">
            <a:avLst/>
          </a:prstGeom>
          <a:noFill/>
        </p:spPr>
        <p:txBody>
          <a:bodyPr wrap="square" rtlCol="0">
            <a:spAutoFit/>
          </a:bodyPr>
          <a:lstStyle/>
          <a:p>
            <a:r>
              <a:rPr lang="en-US" b="1" dirty="0"/>
              <a:t>M</a:t>
            </a:r>
            <a:endParaRPr lang="ru-RU" b="1" dirty="0"/>
          </a:p>
        </p:txBody>
      </p:sp>
      <p:sp>
        <p:nvSpPr>
          <p:cNvPr id="86" name="TextBox 85"/>
          <p:cNvSpPr txBox="1"/>
          <p:nvPr/>
        </p:nvSpPr>
        <p:spPr>
          <a:xfrm>
            <a:off x="5002006" y="4959010"/>
            <a:ext cx="593707" cy="369332"/>
          </a:xfrm>
          <a:prstGeom prst="rect">
            <a:avLst/>
          </a:prstGeom>
          <a:noFill/>
        </p:spPr>
        <p:txBody>
          <a:bodyPr wrap="square" rtlCol="0">
            <a:spAutoFit/>
          </a:bodyPr>
          <a:lstStyle/>
          <a:p>
            <a:r>
              <a:rPr lang="en-US" b="1" dirty="0"/>
              <a:t>D</a:t>
            </a:r>
            <a:endParaRPr lang="ru-RU" b="1" dirty="0"/>
          </a:p>
        </p:txBody>
      </p:sp>
      <p:sp>
        <p:nvSpPr>
          <p:cNvPr id="87" name="TextBox 86"/>
          <p:cNvSpPr txBox="1"/>
          <p:nvPr/>
        </p:nvSpPr>
        <p:spPr>
          <a:xfrm>
            <a:off x="2079768" y="5559935"/>
            <a:ext cx="4166524" cy="646331"/>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Количество одежды, производимое в Америке (единиц)</a:t>
            </a:r>
            <a:endParaRPr lang="ru-RU" b="1" dirty="0">
              <a:latin typeface="Times New Roman" panose="02020603050405020304" pitchFamily="18" charset="0"/>
              <a:cs typeface="Times New Roman" panose="02020603050405020304" pitchFamily="18" charset="0"/>
            </a:endParaRPr>
          </a:p>
        </p:txBody>
      </p:sp>
      <p:sp>
        <p:nvSpPr>
          <p:cNvPr id="88" name="Заголовок 1"/>
          <p:cNvSpPr txBox="1">
            <a:spLocks/>
          </p:cNvSpPr>
          <p:nvPr/>
        </p:nvSpPr>
        <p:spPr>
          <a:xfrm>
            <a:off x="849999" y="481755"/>
            <a:ext cx="10238746"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Равновесие в отсутствии торговли</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341934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267238" y="1603209"/>
            <a:ext cx="8976017" cy="4907061"/>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Теперь рассмотрим ситуацию открытой торговли одеждой</a:t>
            </a:r>
            <a:r>
              <a:rPr lang="ru-RU" dirty="0" smtClean="0">
                <a:solidFill>
                  <a:schemeClr val="tx1"/>
                </a:solidFill>
                <a:latin typeface="Times New Roman" panose="02020603050405020304" pitchFamily="18" charset="0"/>
                <a:cs typeface="Times New Roman" panose="02020603050405020304" pitchFamily="18" charset="0"/>
              </a:rPr>
              <a:t>.</a:t>
            </a:r>
          </a:p>
          <a:p>
            <a:pPr algn="just"/>
            <a:endParaRPr lang="ru-RU"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b="1" dirty="0" smtClean="0">
                <a:solidFill>
                  <a:schemeClr val="tx2"/>
                </a:solidFill>
                <a:latin typeface="Times New Roman" panose="02020603050405020304" pitchFamily="18" charset="0"/>
                <a:cs typeface="Times New Roman" panose="02020603050405020304" pitchFamily="18" charset="0"/>
              </a:rPr>
              <a:t>В </a:t>
            </a:r>
            <a:r>
              <a:rPr lang="ru-RU" b="1" dirty="0">
                <a:solidFill>
                  <a:schemeClr val="tx2"/>
                </a:solidFill>
                <a:latin typeface="Times New Roman" panose="02020603050405020304" pitchFamily="18" charset="0"/>
                <a:cs typeface="Times New Roman" panose="02020603050405020304" pitchFamily="18" charset="0"/>
              </a:rPr>
              <a:t>отсутствие транспортных издержек, тарифов и квот цены в Америке должны сравняться с мировыми. Почему? </a:t>
            </a:r>
            <a:endParaRPr lang="ru-RU" b="1" dirty="0" smtClean="0">
              <a:solidFill>
                <a:schemeClr val="tx2"/>
              </a:solidFill>
              <a:latin typeface="Times New Roman" panose="02020603050405020304" pitchFamily="18" charset="0"/>
              <a:cs typeface="Times New Roman" panose="02020603050405020304" pitchFamily="18" charset="0"/>
            </a:endParaRPr>
          </a:p>
          <a:p>
            <a:pPr marL="0" indent="0" algn="ctr">
              <a:buNone/>
            </a:pP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Потому </a:t>
            </a:r>
            <a:r>
              <a:rPr lang="ru-RU" dirty="0">
                <a:solidFill>
                  <a:schemeClr val="tx1"/>
                </a:solidFill>
                <a:latin typeface="Times New Roman" panose="02020603050405020304" pitchFamily="18" charset="0"/>
                <a:cs typeface="Times New Roman" panose="02020603050405020304" pitchFamily="18" charset="0"/>
              </a:rPr>
              <a:t>что, если американские цены выше европейских, дальновидные предприниматели будут покупать одежду там, где она дешевле, т.е. в Европе, поэтому Европа будет экспортировать одежду в Америку.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Как </a:t>
            </a:r>
            <a:r>
              <a:rPr lang="ru-RU" dirty="0">
                <a:solidFill>
                  <a:schemeClr val="tx1"/>
                </a:solidFill>
                <a:latin typeface="Times New Roman" panose="02020603050405020304" pitchFamily="18" charset="0"/>
                <a:cs typeface="Times New Roman" panose="02020603050405020304" pitchFamily="18" charset="0"/>
              </a:rPr>
              <a:t>только торговые потоки будут приведены в соответствие со спросом и предложением, цены на американском рынке будут, выровнены в соответствии с мировым уровнем цен.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a:t>
            </a:r>
            <a:r>
              <a:rPr lang="ru-RU" dirty="0">
                <a:solidFill>
                  <a:schemeClr val="tx1"/>
                </a:solidFill>
                <a:latin typeface="Times New Roman" panose="02020603050405020304" pitchFamily="18" charset="0"/>
                <a:cs typeface="Times New Roman" panose="02020603050405020304" pitchFamily="18" charset="0"/>
              </a:rPr>
              <a:t>На практике в международной торговле с транспортными и тарифными издержками цены в Америке будут приведены в соответствие с мировыми ценами с поправкой на эти издержки.)</a:t>
            </a:r>
          </a:p>
          <a:p>
            <a:endParaRPr lang="ru-RU" dirty="0">
              <a:solidFill>
                <a:schemeClr val="tx1"/>
              </a:solidFill>
            </a:endParaRPr>
          </a:p>
        </p:txBody>
      </p:sp>
      <p:sp>
        <p:nvSpPr>
          <p:cNvPr id="4" name="Заголовок 1"/>
          <p:cNvSpPr txBox="1">
            <a:spLocks/>
          </p:cNvSpPr>
          <p:nvPr/>
        </p:nvSpPr>
        <p:spPr>
          <a:xfrm>
            <a:off x="1004552" y="520392"/>
            <a:ext cx="6439472"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Свободная торговля</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04604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131804" y="193182"/>
            <a:ext cx="5922821" cy="6800045"/>
          </a:xfrm>
        </p:spPr>
        <p:txBody>
          <a:bodyPr>
            <a:normAutofit fontScale="92500" lnSpcReduction="10000"/>
          </a:bodyPr>
          <a:lstStyle/>
          <a:p>
            <a:pPr algn="just"/>
            <a:r>
              <a:rPr lang="ru-RU" dirty="0">
                <a:solidFill>
                  <a:schemeClr val="tx1"/>
                </a:solidFill>
                <a:latin typeface="Times New Roman" panose="02020603050405020304" pitchFamily="18" charset="0"/>
                <a:cs typeface="Times New Roman" panose="02020603050405020304" pitchFamily="18" charset="0"/>
              </a:rPr>
              <a:t>На </a:t>
            </a:r>
            <a:r>
              <a:rPr lang="ru-RU" dirty="0" smtClean="0">
                <a:solidFill>
                  <a:schemeClr val="tx1"/>
                </a:solidFill>
                <a:latin typeface="Times New Roman" panose="02020603050405020304" pitchFamily="18" charset="0"/>
                <a:cs typeface="Times New Roman" panose="02020603050405020304" pitchFamily="18" charset="0"/>
              </a:rPr>
              <a:t>рисунке слева </a:t>
            </a:r>
            <a:r>
              <a:rPr lang="ru-RU" dirty="0">
                <a:solidFill>
                  <a:schemeClr val="tx1"/>
                </a:solidFill>
                <a:latin typeface="Times New Roman" panose="02020603050405020304" pitchFamily="18" charset="0"/>
                <a:cs typeface="Times New Roman" panose="02020603050405020304" pitchFamily="18" charset="0"/>
              </a:rPr>
              <a:t>показано, каким образом под влиянием свободной торговли устанавливаются цены, объем товаров и торговые потоки для нашего примера торговли одеждой.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Горизонтальная </a:t>
            </a:r>
            <a:r>
              <a:rPr lang="ru-RU" b="1" dirty="0">
                <a:solidFill>
                  <a:schemeClr val="tx2"/>
                </a:solidFill>
                <a:latin typeface="Times New Roman" panose="02020603050405020304" pitchFamily="18" charset="0"/>
                <a:cs typeface="Times New Roman" panose="02020603050405020304" pitchFamily="18" charset="0"/>
              </a:rPr>
              <a:t>линия</a:t>
            </a:r>
            <a:r>
              <a:rPr lang="ru-RU" dirty="0">
                <a:solidFill>
                  <a:schemeClr val="tx1"/>
                </a:solidFill>
                <a:latin typeface="Times New Roman" panose="02020603050405020304" pitchFamily="18" charset="0"/>
                <a:cs typeface="Times New Roman" panose="02020603050405020304" pitchFamily="18" charset="0"/>
              </a:rPr>
              <a:t>, соответствующая 4 долл., представляет кривую предложения импорта, она совершенно </a:t>
            </a:r>
            <a:r>
              <a:rPr lang="ru-RU" b="1" dirty="0">
                <a:solidFill>
                  <a:schemeClr val="tx2"/>
                </a:solidFill>
                <a:latin typeface="Times New Roman" panose="02020603050405020304" pitchFamily="18" charset="0"/>
                <a:cs typeface="Times New Roman" panose="02020603050405020304" pitchFamily="18" charset="0"/>
              </a:rPr>
              <a:t>эластична</a:t>
            </a:r>
            <a:r>
              <a:rPr lang="ru-RU" dirty="0">
                <a:solidFill>
                  <a:schemeClr val="tx1"/>
                </a:solidFill>
                <a:latin typeface="Times New Roman" panose="02020603050405020304" pitchFamily="18" charset="0"/>
                <a:cs typeface="Times New Roman" panose="02020603050405020304" pitchFamily="18" charset="0"/>
              </a:rPr>
              <a:t> по цене, потому что американский спрос, как мы условились выше, слишком мал, чтобы оказывать влияние на мировые цены на </a:t>
            </a:r>
            <a:r>
              <a:rPr lang="ru-RU" dirty="0" smtClean="0">
                <a:solidFill>
                  <a:schemeClr val="tx1"/>
                </a:solidFill>
                <a:latin typeface="Times New Roman" panose="02020603050405020304" pitchFamily="18" charset="0"/>
                <a:cs typeface="Times New Roman" panose="02020603050405020304" pitchFamily="18" charset="0"/>
              </a:rPr>
              <a:t>одежд</a:t>
            </a:r>
            <a:r>
              <a:rPr lang="ru-RU" dirty="0">
                <a:solidFill>
                  <a:schemeClr val="tx1"/>
                </a:solidFill>
                <a:latin typeface="Times New Roman" panose="02020603050405020304" pitchFamily="18" charset="0"/>
                <a:cs typeface="Times New Roman" panose="02020603050405020304" pitchFamily="18" charset="0"/>
              </a:rPr>
              <a:t>у</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a:solidFill>
                  <a:schemeClr val="tx1"/>
                </a:solidFill>
                <a:latin typeface="Times New Roman" panose="02020603050405020304" pitchFamily="18" charset="0"/>
                <a:cs typeface="Times New Roman" panose="02020603050405020304" pitchFamily="18" charset="0"/>
              </a:rPr>
              <a:t>Как только </a:t>
            </a:r>
            <a:r>
              <a:rPr lang="ru-RU" b="1" dirty="0">
                <a:solidFill>
                  <a:schemeClr val="tx2"/>
                </a:solidFill>
                <a:latin typeface="Times New Roman" panose="02020603050405020304" pitchFamily="18" charset="0"/>
                <a:cs typeface="Times New Roman" panose="02020603050405020304" pitchFamily="18" charset="0"/>
              </a:rPr>
              <a:t>торговля</a:t>
            </a:r>
            <a:r>
              <a:rPr lang="ru-RU" dirty="0">
                <a:solidFill>
                  <a:schemeClr val="tx1"/>
                </a:solidFill>
                <a:latin typeface="Times New Roman" panose="02020603050405020304" pitchFamily="18" charset="0"/>
                <a:cs typeface="Times New Roman" panose="02020603050405020304" pitchFamily="18" charset="0"/>
              </a:rPr>
              <a:t> будет </a:t>
            </a:r>
            <a:r>
              <a:rPr lang="ru-RU" b="1" dirty="0">
                <a:solidFill>
                  <a:schemeClr val="tx2"/>
                </a:solidFill>
                <a:latin typeface="Times New Roman" panose="02020603050405020304" pitchFamily="18" charset="0"/>
                <a:cs typeface="Times New Roman" panose="02020603050405020304" pitchFamily="18" charset="0"/>
              </a:rPr>
              <a:t>открыта</a:t>
            </a:r>
            <a:r>
              <a:rPr lang="ru-RU" dirty="0">
                <a:solidFill>
                  <a:schemeClr val="tx1"/>
                </a:solidFill>
                <a:latin typeface="Times New Roman" panose="02020603050405020304" pitchFamily="18" charset="0"/>
                <a:cs typeface="Times New Roman" panose="02020603050405020304" pitchFamily="18" charset="0"/>
              </a:rPr>
              <a:t>, импортные потоки товаров устремятся в Америку, снижая цену на одежду до мирового уровня цен — 4 долл. за единицу</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При </a:t>
            </a:r>
            <a:r>
              <a:rPr lang="ru-RU" dirty="0">
                <a:solidFill>
                  <a:schemeClr val="tx1"/>
                </a:solidFill>
                <a:latin typeface="Times New Roman" panose="02020603050405020304" pitchFamily="18" charset="0"/>
                <a:cs typeface="Times New Roman" panose="02020603050405020304" pitchFamily="18" charset="0"/>
              </a:rPr>
              <a:t>этом уровне цены внутренние производители предложат количество одежды </a:t>
            </a:r>
            <a:r>
              <a:rPr lang="en-US" dirty="0">
                <a:solidFill>
                  <a:schemeClr val="tx1"/>
                </a:solidFill>
                <a:latin typeface="Times New Roman" panose="02020603050405020304" pitchFamily="18" charset="0"/>
                <a:cs typeface="Times New Roman" panose="02020603050405020304" pitchFamily="18" charset="0"/>
              </a:rPr>
              <a:t>ME, </a:t>
            </a:r>
            <a:r>
              <a:rPr lang="ru-RU" dirty="0">
                <a:solidFill>
                  <a:schemeClr val="tx1"/>
                </a:solidFill>
                <a:latin typeface="Times New Roman" panose="02020603050405020304" pitchFamily="18" charset="0"/>
                <a:cs typeface="Times New Roman" panose="02020603050405020304" pitchFamily="18" charset="0"/>
              </a:rPr>
              <a:t>или 100 единиц, в то время как при такой цене потребители будут готовы приобрести 300 единиц.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Разница</a:t>
            </a:r>
            <a:r>
              <a:rPr lang="ru-RU" dirty="0">
                <a:solidFill>
                  <a:schemeClr val="tx1"/>
                </a:solidFill>
                <a:latin typeface="Times New Roman" panose="02020603050405020304" pitchFamily="18" charset="0"/>
                <a:cs typeface="Times New Roman" panose="02020603050405020304" pitchFamily="18" charset="0"/>
              </a:rPr>
              <a:t>, показанная в виде отрезка</a:t>
            </a:r>
            <a:r>
              <a:rPr lang="ru-RU" i="1"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EF,</a:t>
            </a:r>
            <a:r>
              <a:rPr lang="en-US"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будет соответствовать </a:t>
            </a:r>
            <a:r>
              <a:rPr lang="ru-RU" b="1" dirty="0">
                <a:solidFill>
                  <a:schemeClr val="tx2"/>
                </a:solidFill>
                <a:latin typeface="Times New Roman" panose="02020603050405020304" pitchFamily="18" charset="0"/>
                <a:cs typeface="Times New Roman" panose="02020603050405020304" pitchFamily="18" charset="0"/>
              </a:rPr>
              <a:t>количеству импортируемых товаров</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Кто </a:t>
            </a:r>
            <a:r>
              <a:rPr lang="ru-RU" dirty="0">
                <a:solidFill>
                  <a:schemeClr val="tx1"/>
                </a:solidFill>
                <a:latin typeface="Times New Roman" panose="02020603050405020304" pitchFamily="18" charset="0"/>
                <a:cs typeface="Times New Roman" panose="02020603050405020304" pitchFamily="18" charset="0"/>
              </a:rPr>
              <a:t>же решил, что мы будем импортировать именно это количество одежды и что внутренние производители предложат только 100 единиц? Может быть, европейские организации, занимающиеся планированием?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b="1" dirty="0" smtClean="0">
                <a:solidFill>
                  <a:schemeClr val="tx2"/>
                </a:solidFill>
                <a:latin typeface="Times New Roman" panose="02020603050405020304" pitchFamily="18" charset="0"/>
                <a:cs typeface="Times New Roman" panose="02020603050405020304" pitchFamily="18" charset="0"/>
              </a:rPr>
              <a:t>Ни </a:t>
            </a:r>
            <a:r>
              <a:rPr lang="ru-RU" b="1" dirty="0">
                <a:solidFill>
                  <a:schemeClr val="tx2"/>
                </a:solidFill>
                <a:latin typeface="Times New Roman" panose="02020603050405020304" pitchFamily="18" charset="0"/>
                <a:cs typeface="Times New Roman" panose="02020603050405020304" pitchFamily="18" charset="0"/>
              </a:rPr>
              <a:t>в коем случае - это количество будет определено спросом и предложением.</a:t>
            </a:r>
          </a:p>
          <a:p>
            <a:endParaRPr lang="ru-RU" dirty="0"/>
          </a:p>
        </p:txBody>
      </p:sp>
      <p:grpSp>
        <p:nvGrpSpPr>
          <p:cNvPr id="4" name="Group 65"/>
          <p:cNvGrpSpPr>
            <a:grpSpLocks/>
          </p:cNvGrpSpPr>
          <p:nvPr/>
        </p:nvGrpSpPr>
        <p:grpSpPr bwMode="auto">
          <a:xfrm>
            <a:off x="1940280" y="1443354"/>
            <a:ext cx="4186333" cy="3873043"/>
            <a:chOff x="2735" y="-4518"/>
            <a:chExt cx="4952" cy="4522"/>
          </a:xfrm>
        </p:grpSpPr>
        <p:grpSp>
          <p:nvGrpSpPr>
            <p:cNvPr id="5" name="Group 66"/>
            <p:cNvGrpSpPr>
              <a:grpSpLocks/>
            </p:cNvGrpSpPr>
            <p:nvPr/>
          </p:nvGrpSpPr>
          <p:grpSpPr bwMode="auto">
            <a:xfrm>
              <a:off x="2780" y="-4518"/>
              <a:ext cx="4907" cy="4520"/>
              <a:chOff x="2780" y="-4518"/>
              <a:chExt cx="4907" cy="4520"/>
            </a:xfrm>
          </p:grpSpPr>
          <p:sp>
            <p:nvSpPr>
              <p:cNvPr id="66" name="Freeform 67"/>
              <p:cNvSpPr>
                <a:spLocks/>
              </p:cNvSpPr>
              <p:nvPr/>
            </p:nvSpPr>
            <p:spPr bwMode="auto">
              <a:xfrm>
                <a:off x="2780" y="-4518"/>
                <a:ext cx="4907" cy="4520"/>
              </a:xfrm>
              <a:custGeom>
                <a:avLst/>
                <a:gdLst>
                  <a:gd name="T0" fmla="+- 0 2780 2780"/>
                  <a:gd name="T1" fmla="*/ T0 w 5790"/>
                  <a:gd name="T2" fmla="+- 0 -4518 -4518"/>
                  <a:gd name="T3" fmla="*/ -4518 h 4520"/>
                  <a:gd name="T4" fmla="+- 0 2780 2780"/>
                  <a:gd name="T5" fmla="*/ T4 w 5790"/>
                  <a:gd name="T6" fmla="+- 0 2 -4518"/>
                  <a:gd name="T7" fmla="*/ 2 h 4520"/>
                  <a:gd name="T8" fmla="+- 0 8570 2780"/>
                  <a:gd name="T9" fmla="*/ T8 w 5790"/>
                  <a:gd name="T10" fmla="+- 0 2 -4518"/>
                  <a:gd name="T11" fmla="*/ 2 h 4520"/>
                </a:gdLst>
                <a:ahLst/>
                <a:cxnLst>
                  <a:cxn ang="0">
                    <a:pos x="T1" y="T3"/>
                  </a:cxn>
                  <a:cxn ang="0">
                    <a:pos x="T5" y="T7"/>
                  </a:cxn>
                  <a:cxn ang="0">
                    <a:pos x="T9" y="T11"/>
                  </a:cxn>
                </a:cxnLst>
                <a:rect l="0" t="0" r="r" b="b"/>
                <a:pathLst>
                  <a:path w="5790" h="4520">
                    <a:moveTo>
                      <a:pt x="0" y="0"/>
                    </a:moveTo>
                    <a:lnTo>
                      <a:pt x="0" y="4520"/>
                    </a:lnTo>
                    <a:lnTo>
                      <a:pt x="5790" y="45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 name="Group 68"/>
            <p:cNvGrpSpPr>
              <a:grpSpLocks/>
            </p:cNvGrpSpPr>
            <p:nvPr/>
          </p:nvGrpSpPr>
          <p:grpSpPr bwMode="auto">
            <a:xfrm>
              <a:off x="3176" y="-4253"/>
              <a:ext cx="2340" cy="3600"/>
              <a:chOff x="3176" y="-4253"/>
              <a:chExt cx="2340" cy="3600"/>
            </a:xfrm>
          </p:grpSpPr>
          <p:sp>
            <p:nvSpPr>
              <p:cNvPr id="65" name="Freeform 69"/>
              <p:cNvSpPr>
                <a:spLocks/>
              </p:cNvSpPr>
              <p:nvPr/>
            </p:nvSpPr>
            <p:spPr bwMode="auto">
              <a:xfrm>
                <a:off x="3176" y="-4253"/>
                <a:ext cx="2340" cy="3600"/>
              </a:xfrm>
              <a:custGeom>
                <a:avLst/>
                <a:gdLst>
                  <a:gd name="T0" fmla="+- 0 3176 3176"/>
                  <a:gd name="T1" fmla="*/ T0 w 2340"/>
                  <a:gd name="T2" fmla="+- 0 -653 -4253"/>
                  <a:gd name="T3" fmla="*/ -653 h 3600"/>
                  <a:gd name="T4" fmla="+- 0 5516 3176"/>
                  <a:gd name="T5" fmla="*/ T4 w 2340"/>
                  <a:gd name="T6" fmla="+- 0 -4253 -4253"/>
                  <a:gd name="T7" fmla="*/ -4253 h 3600"/>
                </a:gdLst>
                <a:ahLst/>
                <a:cxnLst>
                  <a:cxn ang="0">
                    <a:pos x="T1" y="T3"/>
                  </a:cxn>
                  <a:cxn ang="0">
                    <a:pos x="T5" y="T7"/>
                  </a:cxn>
                </a:cxnLst>
                <a:rect l="0" t="0" r="r" b="b"/>
                <a:pathLst>
                  <a:path w="2340" h="3600">
                    <a:moveTo>
                      <a:pt x="0" y="3600"/>
                    </a:moveTo>
                    <a:lnTo>
                      <a:pt x="2340" y="0"/>
                    </a:lnTo>
                  </a:path>
                </a:pathLst>
              </a:custGeom>
              <a:noFill/>
              <a:ln w="25400">
                <a:solidFill>
                  <a:srgbClr val="BCBEC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70"/>
            <p:cNvGrpSpPr>
              <a:grpSpLocks/>
            </p:cNvGrpSpPr>
            <p:nvPr/>
          </p:nvGrpSpPr>
          <p:grpSpPr bwMode="auto">
            <a:xfrm>
              <a:off x="4156" y="-4230"/>
              <a:ext cx="2560" cy="4010"/>
              <a:chOff x="4156" y="-4230"/>
              <a:chExt cx="2560" cy="4010"/>
            </a:xfrm>
          </p:grpSpPr>
          <p:sp>
            <p:nvSpPr>
              <p:cNvPr id="64" name="Freeform 71"/>
              <p:cNvSpPr>
                <a:spLocks/>
              </p:cNvSpPr>
              <p:nvPr/>
            </p:nvSpPr>
            <p:spPr bwMode="auto">
              <a:xfrm>
                <a:off x="4156" y="-4230"/>
                <a:ext cx="2560" cy="4010"/>
              </a:xfrm>
              <a:custGeom>
                <a:avLst/>
                <a:gdLst>
                  <a:gd name="T0" fmla="+- 0 4156 4156"/>
                  <a:gd name="T1" fmla="*/ T0 w 2560"/>
                  <a:gd name="T2" fmla="+- 0 -4230 -4230"/>
                  <a:gd name="T3" fmla="*/ -4230 h 4010"/>
                  <a:gd name="T4" fmla="+- 0 6716 4156"/>
                  <a:gd name="T5" fmla="*/ T4 w 2560"/>
                  <a:gd name="T6" fmla="+- 0 -220 -4230"/>
                  <a:gd name="T7" fmla="*/ -220 h 4010"/>
                </a:gdLst>
                <a:ahLst/>
                <a:cxnLst>
                  <a:cxn ang="0">
                    <a:pos x="T1" y="T3"/>
                  </a:cxn>
                  <a:cxn ang="0">
                    <a:pos x="T5" y="T7"/>
                  </a:cxn>
                </a:cxnLst>
                <a:rect l="0" t="0" r="r" b="b"/>
                <a:pathLst>
                  <a:path w="2560" h="4010">
                    <a:moveTo>
                      <a:pt x="0" y="0"/>
                    </a:moveTo>
                    <a:lnTo>
                      <a:pt x="2560" y="401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72"/>
            <p:cNvGrpSpPr>
              <a:grpSpLocks/>
            </p:cNvGrpSpPr>
            <p:nvPr/>
          </p:nvGrpSpPr>
          <p:grpSpPr bwMode="auto">
            <a:xfrm>
              <a:off x="2781" y="-1605"/>
              <a:ext cx="1009" cy="2"/>
              <a:chOff x="2781" y="-1605"/>
              <a:chExt cx="1009" cy="2"/>
            </a:xfrm>
          </p:grpSpPr>
          <p:sp>
            <p:nvSpPr>
              <p:cNvPr id="63" name="Freeform 73"/>
              <p:cNvSpPr>
                <a:spLocks/>
              </p:cNvSpPr>
              <p:nvPr/>
            </p:nvSpPr>
            <p:spPr bwMode="auto">
              <a:xfrm>
                <a:off x="2781" y="-1605"/>
                <a:ext cx="1009" cy="2"/>
              </a:xfrm>
              <a:custGeom>
                <a:avLst/>
                <a:gdLst>
                  <a:gd name="T0" fmla="+- 0 2781 2781"/>
                  <a:gd name="T1" fmla="*/ T0 w 1009"/>
                  <a:gd name="T2" fmla="+- 0 3790 2781"/>
                  <a:gd name="T3" fmla="*/ T2 w 1009"/>
                </a:gdLst>
                <a:ahLst/>
                <a:cxnLst>
                  <a:cxn ang="0">
                    <a:pos x="T1" y="0"/>
                  </a:cxn>
                  <a:cxn ang="0">
                    <a:pos x="T3" y="0"/>
                  </a:cxn>
                </a:cxnLst>
                <a:rect l="0" t="0" r="r" b="b"/>
                <a:pathLst>
                  <a:path w="1009">
                    <a:moveTo>
                      <a:pt x="0" y="0"/>
                    </a:moveTo>
                    <a:lnTo>
                      <a:pt x="1009"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74"/>
            <p:cNvGrpSpPr>
              <a:grpSpLocks/>
            </p:cNvGrpSpPr>
            <p:nvPr/>
          </p:nvGrpSpPr>
          <p:grpSpPr bwMode="auto">
            <a:xfrm>
              <a:off x="3790" y="-1605"/>
              <a:ext cx="2018" cy="2"/>
              <a:chOff x="3790" y="-1605"/>
              <a:chExt cx="2018" cy="2"/>
            </a:xfrm>
          </p:grpSpPr>
          <p:sp>
            <p:nvSpPr>
              <p:cNvPr id="62" name="Freeform 75"/>
              <p:cNvSpPr>
                <a:spLocks/>
              </p:cNvSpPr>
              <p:nvPr/>
            </p:nvSpPr>
            <p:spPr bwMode="auto">
              <a:xfrm>
                <a:off x="3790" y="-1605"/>
                <a:ext cx="2018" cy="2"/>
              </a:xfrm>
              <a:custGeom>
                <a:avLst/>
                <a:gdLst>
                  <a:gd name="T0" fmla="+- 0 3790 3790"/>
                  <a:gd name="T1" fmla="*/ T0 w 2018"/>
                  <a:gd name="T2" fmla="+- 0 5807 3790"/>
                  <a:gd name="T3" fmla="*/ T2 w 2018"/>
                </a:gdLst>
                <a:ahLst/>
                <a:cxnLst>
                  <a:cxn ang="0">
                    <a:pos x="T1" y="0"/>
                  </a:cxn>
                  <a:cxn ang="0">
                    <a:pos x="T3" y="0"/>
                  </a:cxn>
                </a:cxnLst>
                <a:rect l="0" t="0" r="r" b="b"/>
                <a:pathLst>
                  <a:path w="2018">
                    <a:moveTo>
                      <a:pt x="0" y="0"/>
                    </a:moveTo>
                    <a:lnTo>
                      <a:pt x="2017" y="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76"/>
            <p:cNvGrpSpPr>
              <a:grpSpLocks/>
            </p:cNvGrpSpPr>
            <p:nvPr/>
          </p:nvGrpSpPr>
          <p:grpSpPr bwMode="auto">
            <a:xfrm>
              <a:off x="5807" y="-1605"/>
              <a:ext cx="1694" cy="2"/>
              <a:chOff x="5807" y="-1605"/>
              <a:chExt cx="1694" cy="2"/>
            </a:xfrm>
          </p:grpSpPr>
          <p:sp>
            <p:nvSpPr>
              <p:cNvPr id="61" name="Freeform 77"/>
              <p:cNvSpPr>
                <a:spLocks/>
              </p:cNvSpPr>
              <p:nvPr/>
            </p:nvSpPr>
            <p:spPr bwMode="auto">
              <a:xfrm>
                <a:off x="5807" y="-1605"/>
                <a:ext cx="1694" cy="2"/>
              </a:xfrm>
              <a:custGeom>
                <a:avLst/>
                <a:gdLst>
                  <a:gd name="T0" fmla="+- 0 5807 5807"/>
                  <a:gd name="T1" fmla="*/ T0 w 1694"/>
                  <a:gd name="T2" fmla="+- 0 7501 5807"/>
                  <a:gd name="T3" fmla="*/ T2 w 1694"/>
                </a:gdLst>
                <a:ahLst/>
                <a:cxnLst>
                  <a:cxn ang="0">
                    <a:pos x="T1" y="0"/>
                  </a:cxn>
                  <a:cxn ang="0">
                    <a:pos x="T3" y="0"/>
                  </a:cxn>
                </a:cxnLst>
                <a:rect l="0" t="0" r="r" b="b"/>
                <a:pathLst>
                  <a:path w="1694">
                    <a:moveTo>
                      <a:pt x="0" y="0"/>
                    </a:moveTo>
                    <a:lnTo>
                      <a:pt x="1694"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78"/>
            <p:cNvGrpSpPr>
              <a:grpSpLocks/>
            </p:cNvGrpSpPr>
            <p:nvPr/>
          </p:nvGrpSpPr>
          <p:grpSpPr bwMode="auto">
            <a:xfrm>
              <a:off x="3798" y="-1605"/>
              <a:ext cx="2" cy="1608"/>
              <a:chOff x="3798" y="-1605"/>
              <a:chExt cx="2" cy="1608"/>
            </a:xfrm>
          </p:grpSpPr>
          <p:sp>
            <p:nvSpPr>
              <p:cNvPr id="60" name="Freeform 79"/>
              <p:cNvSpPr>
                <a:spLocks/>
              </p:cNvSpPr>
              <p:nvPr/>
            </p:nvSpPr>
            <p:spPr bwMode="auto">
              <a:xfrm>
                <a:off x="3798" y="-1605"/>
                <a:ext cx="2" cy="1608"/>
              </a:xfrm>
              <a:custGeom>
                <a:avLst/>
                <a:gdLst>
                  <a:gd name="T0" fmla="+- 0 -1605 -1605"/>
                  <a:gd name="T1" fmla="*/ -1605 h 1608"/>
                  <a:gd name="T2" fmla="+- 0 2 -1605"/>
                  <a:gd name="T3" fmla="*/ 2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80"/>
            <p:cNvGrpSpPr>
              <a:grpSpLocks/>
            </p:cNvGrpSpPr>
            <p:nvPr/>
          </p:nvGrpSpPr>
          <p:grpSpPr bwMode="auto">
            <a:xfrm>
              <a:off x="4815" y="-118"/>
              <a:ext cx="2" cy="120"/>
              <a:chOff x="4815" y="-118"/>
              <a:chExt cx="2" cy="120"/>
            </a:xfrm>
          </p:grpSpPr>
          <p:sp>
            <p:nvSpPr>
              <p:cNvPr id="59" name="Freeform 81"/>
              <p:cNvSpPr>
                <a:spLocks/>
              </p:cNvSpPr>
              <p:nvPr/>
            </p:nvSpPr>
            <p:spPr bwMode="auto">
              <a:xfrm>
                <a:off x="4815" y="-118"/>
                <a:ext cx="2" cy="120"/>
              </a:xfrm>
              <a:custGeom>
                <a:avLst/>
                <a:gdLst>
                  <a:gd name="T0" fmla="+- 0 -118 -118"/>
                  <a:gd name="T1" fmla="*/ -118 h 120"/>
                  <a:gd name="T2" fmla="+- 0 2 -118"/>
                  <a:gd name="T3" fmla="*/ 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82"/>
            <p:cNvGrpSpPr>
              <a:grpSpLocks/>
            </p:cNvGrpSpPr>
            <p:nvPr/>
          </p:nvGrpSpPr>
          <p:grpSpPr bwMode="auto">
            <a:xfrm>
              <a:off x="5833" y="-1605"/>
              <a:ext cx="2" cy="1608"/>
              <a:chOff x="5833" y="-1605"/>
              <a:chExt cx="2" cy="1608"/>
            </a:xfrm>
          </p:grpSpPr>
          <p:sp>
            <p:nvSpPr>
              <p:cNvPr id="58" name="Freeform 83"/>
              <p:cNvSpPr>
                <a:spLocks/>
              </p:cNvSpPr>
              <p:nvPr/>
            </p:nvSpPr>
            <p:spPr bwMode="auto">
              <a:xfrm>
                <a:off x="5833" y="-1605"/>
                <a:ext cx="2" cy="1608"/>
              </a:xfrm>
              <a:custGeom>
                <a:avLst/>
                <a:gdLst>
                  <a:gd name="T0" fmla="+- 0 -1605 -1605"/>
                  <a:gd name="T1" fmla="*/ -1605 h 1608"/>
                  <a:gd name="T2" fmla="+- 0 2 -1605"/>
                  <a:gd name="T3" fmla="*/ 2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84"/>
            <p:cNvGrpSpPr>
              <a:grpSpLocks/>
            </p:cNvGrpSpPr>
            <p:nvPr/>
          </p:nvGrpSpPr>
          <p:grpSpPr bwMode="auto">
            <a:xfrm>
              <a:off x="6851" y="-118"/>
              <a:ext cx="2" cy="120"/>
              <a:chOff x="6851" y="-118"/>
              <a:chExt cx="2" cy="120"/>
            </a:xfrm>
          </p:grpSpPr>
          <p:sp>
            <p:nvSpPr>
              <p:cNvPr id="57" name="Freeform 85"/>
              <p:cNvSpPr>
                <a:spLocks/>
              </p:cNvSpPr>
              <p:nvPr/>
            </p:nvSpPr>
            <p:spPr bwMode="auto">
              <a:xfrm>
                <a:off x="6851" y="-118"/>
                <a:ext cx="2" cy="120"/>
              </a:xfrm>
              <a:custGeom>
                <a:avLst/>
                <a:gdLst>
                  <a:gd name="T0" fmla="+- 0 2 -118"/>
                  <a:gd name="T1" fmla="*/ 2 h 120"/>
                  <a:gd name="T2" fmla="+- 0 -118 -118"/>
                  <a:gd name="T3" fmla="*/ -118 h 120"/>
                </a:gdLst>
                <a:ahLst/>
                <a:cxnLst>
                  <a:cxn ang="0">
                    <a:pos x="0" y="T1"/>
                  </a:cxn>
                  <a:cxn ang="0">
                    <a:pos x="0" y="T3"/>
                  </a:cxn>
                </a:cxnLst>
                <a:rect l="0" t="0" r="r" b="b"/>
                <a:pathLst>
                  <a:path h="120">
                    <a:moveTo>
                      <a:pt x="0" y="12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86"/>
            <p:cNvGrpSpPr>
              <a:grpSpLocks/>
            </p:cNvGrpSpPr>
            <p:nvPr/>
          </p:nvGrpSpPr>
          <p:grpSpPr bwMode="auto">
            <a:xfrm>
              <a:off x="2780" y="2"/>
              <a:ext cx="120" cy="2"/>
              <a:chOff x="2780" y="2"/>
              <a:chExt cx="120" cy="2"/>
            </a:xfrm>
          </p:grpSpPr>
          <p:sp>
            <p:nvSpPr>
              <p:cNvPr id="56" name="Freeform 87"/>
              <p:cNvSpPr>
                <a:spLocks/>
              </p:cNvSpPr>
              <p:nvPr/>
            </p:nvSpPr>
            <p:spPr bwMode="auto">
              <a:xfrm>
                <a:off x="2780" y="2"/>
                <a:ext cx="120" cy="2"/>
              </a:xfrm>
              <a:custGeom>
                <a:avLst/>
                <a:gdLst>
                  <a:gd name="T0" fmla="+- 0 2780 2780"/>
                  <a:gd name="T1" fmla="*/ T0 w 120"/>
                  <a:gd name="T2" fmla="+- 0 2900 2780"/>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88"/>
            <p:cNvGrpSpPr>
              <a:grpSpLocks/>
            </p:cNvGrpSpPr>
            <p:nvPr/>
          </p:nvGrpSpPr>
          <p:grpSpPr bwMode="auto">
            <a:xfrm>
              <a:off x="2780" y="-397"/>
              <a:ext cx="80" cy="2"/>
              <a:chOff x="2780" y="-397"/>
              <a:chExt cx="80" cy="2"/>
            </a:xfrm>
          </p:grpSpPr>
          <p:sp>
            <p:nvSpPr>
              <p:cNvPr id="55" name="Freeform 89"/>
              <p:cNvSpPr>
                <a:spLocks/>
              </p:cNvSpPr>
              <p:nvPr/>
            </p:nvSpPr>
            <p:spPr bwMode="auto">
              <a:xfrm>
                <a:off x="2780" y="-397"/>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90"/>
            <p:cNvGrpSpPr>
              <a:grpSpLocks/>
            </p:cNvGrpSpPr>
            <p:nvPr/>
          </p:nvGrpSpPr>
          <p:grpSpPr bwMode="auto">
            <a:xfrm>
              <a:off x="2780" y="-795"/>
              <a:ext cx="80" cy="2"/>
              <a:chOff x="2780" y="-795"/>
              <a:chExt cx="80" cy="2"/>
            </a:xfrm>
          </p:grpSpPr>
          <p:sp>
            <p:nvSpPr>
              <p:cNvPr id="54" name="Freeform 91"/>
              <p:cNvSpPr>
                <a:spLocks/>
              </p:cNvSpPr>
              <p:nvPr/>
            </p:nvSpPr>
            <p:spPr bwMode="auto">
              <a:xfrm>
                <a:off x="2780" y="-795"/>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92"/>
            <p:cNvGrpSpPr>
              <a:grpSpLocks/>
            </p:cNvGrpSpPr>
            <p:nvPr/>
          </p:nvGrpSpPr>
          <p:grpSpPr bwMode="auto">
            <a:xfrm>
              <a:off x="2780" y="-1194"/>
              <a:ext cx="80" cy="2"/>
              <a:chOff x="2780" y="-1194"/>
              <a:chExt cx="80" cy="2"/>
            </a:xfrm>
          </p:grpSpPr>
          <p:sp>
            <p:nvSpPr>
              <p:cNvPr id="53" name="Freeform 93"/>
              <p:cNvSpPr>
                <a:spLocks/>
              </p:cNvSpPr>
              <p:nvPr/>
            </p:nvSpPr>
            <p:spPr bwMode="auto">
              <a:xfrm>
                <a:off x="2780" y="-1194"/>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94"/>
            <p:cNvGrpSpPr>
              <a:grpSpLocks/>
            </p:cNvGrpSpPr>
            <p:nvPr/>
          </p:nvGrpSpPr>
          <p:grpSpPr bwMode="auto">
            <a:xfrm>
              <a:off x="2780" y="-1992"/>
              <a:ext cx="80" cy="2"/>
              <a:chOff x="2780" y="-1992"/>
              <a:chExt cx="80" cy="2"/>
            </a:xfrm>
          </p:grpSpPr>
          <p:sp>
            <p:nvSpPr>
              <p:cNvPr id="52" name="Freeform 95"/>
              <p:cNvSpPr>
                <a:spLocks/>
              </p:cNvSpPr>
              <p:nvPr/>
            </p:nvSpPr>
            <p:spPr bwMode="auto">
              <a:xfrm>
                <a:off x="2780" y="-1992"/>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96"/>
            <p:cNvGrpSpPr>
              <a:grpSpLocks/>
            </p:cNvGrpSpPr>
            <p:nvPr/>
          </p:nvGrpSpPr>
          <p:grpSpPr bwMode="auto">
            <a:xfrm>
              <a:off x="2780" y="-2390"/>
              <a:ext cx="80" cy="2"/>
              <a:chOff x="2780" y="-2390"/>
              <a:chExt cx="80" cy="2"/>
            </a:xfrm>
          </p:grpSpPr>
          <p:sp>
            <p:nvSpPr>
              <p:cNvPr id="51" name="Freeform 97"/>
              <p:cNvSpPr>
                <a:spLocks/>
              </p:cNvSpPr>
              <p:nvPr/>
            </p:nvSpPr>
            <p:spPr bwMode="auto">
              <a:xfrm>
                <a:off x="2780" y="-2390"/>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98"/>
            <p:cNvGrpSpPr>
              <a:grpSpLocks/>
            </p:cNvGrpSpPr>
            <p:nvPr/>
          </p:nvGrpSpPr>
          <p:grpSpPr bwMode="auto">
            <a:xfrm>
              <a:off x="2780" y="-2789"/>
              <a:ext cx="80" cy="2"/>
              <a:chOff x="2780" y="-2789"/>
              <a:chExt cx="80" cy="2"/>
            </a:xfrm>
          </p:grpSpPr>
          <p:sp>
            <p:nvSpPr>
              <p:cNvPr id="50" name="Freeform 99"/>
              <p:cNvSpPr>
                <a:spLocks/>
              </p:cNvSpPr>
              <p:nvPr/>
            </p:nvSpPr>
            <p:spPr bwMode="auto">
              <a:xfrm>
                <a:off x="2780" y="-2789"/>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100"/>
            <p:cNvGrpSpPr>
              <a:grpSpLocks/>
            </p:cNvGrpSpPr>
            <p:nvPr/>
          </p:nvGrpSpPr>
          <p:grpSpPr bwMode="auto">
            <a:xfrm>
              <a:off x="2780" y="-3188"/>
              <a:ext cx="120" cy="2"/>
              <a:chOff x="2780" y="-3188"/>
              <a:chExt cx="120" cy="2"/>
            </a:xfrm>
          </p:grpSpPr>
          <p:sp>
            <p:nvSpPr>
              <p:cNvPr id="49" name="Freeform 101"/>
              <p:cNvSpPr>
                <a:spLocks/>
              </p:cNvSpPr>
              <p:nvPr/>
            </p:nvSpPr>
            <p:spPr bwMode="auto">
              <a:xfrm>
                <a:off x="2780" y="-3188"/>
                <a:ext cx="120" cy="2"/>
              </a:xfrm>
              <a:custGeom>
                <a:avLst/>
                <a:gdLst>
                  <a:gd name="T0" fmla="+- 0 2780 2780"/>
                  <a:gd name="T1" fmla="*/ T0 w 120"/>
                  <a:gd name="T2" fmla="+- 0 2900 2780"/>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102"/>
            <p:cNvGrpSpPr>
              <a:grpSpLocks/>
            </p:cNvGrpSpPr>
            <p:nvPr/>
          </p:nvGrpSpPr>
          <p:grpSpPr bwMode="auto">
            <a:xfrm>
              <a:off x="3346" y="-1975"/>
              <a:ext cx="2" cy="345"/>
              <a:chOff x="3346" y="-1975"/>
              <a:chExt cx="2" cy="345"/>
            </a:xfrm>
          </p:grpSpPr>
          <p:sp>
            <p:nvSpPr>
              <p:cNvPr id="48" name="Freeform 103"/>
              <p:cNvSpPr>
                <a:spLocks/>
              </p:cNvSpPr>
              <p:nvPr/>
            </p:nvSpPr>
            <p:spPr bwMode="auto">
              <a:xfrm>
                <a:off x="3346" y="-1975"/>
                <a:ext cx="2" cy="345"/>
              </a:xfrm>
              <a:custGeom>
                <a:avLst/>
                <a:gdLst>
                  <a:gd name="T0" fmla="+- 0 -1975 -1975"/>
                  <a:gd name="T1" fmla="*/ -1975 h 345"/>
                  <a:gd name="T2" fmla="+- 0 -1630 -1975"/>
                  <a:gd name="T3" fmla="*/ -1630 h 345"/>
                </a:gdLst>
                <a:ahLst/>
                <a:cxnLst>
                  <a:cxn ang="0">
                    <a:pos x="0" y="T1"/>
                  </a:cxn>
                  <a:cxn ang="0">
                    <a:pos x="0" y="T3"/>
                  </a:cxn>
                </a:cxnLst>
                <a:rect l="0" t="0" r="r" b="b"/>
                <a:pathLst>
                  <a:path h="345">
                    <a:moveTo>
                      <a:pt x="0" y="0"/>
                    </a:moveTo>
                    <a:lnTo>
                      <a:pt x="0" y="345"/>
                    </a:lnTo>
                  </a:path>
                </a:pathLst>
              </a:custGeom>
              <a:noFill/>
              <a:ln w="571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104"/>
            <p:cNvGrpSpPr>
              <a:grpSpLocks/>
            </p:cNvGrpSpPr>
            <p:nvPr/>
          </p:nvGrpSpPr>
          <p:grpSpPr bwMode="auto">
            <a:xfrm>
              <a:off x="2735" y="-1648"/>
              <a:ext cx="88" cy="88"/>
              <a:chOff x="2735" y="-1648"/>
              <a:chExt cx="88" cy="88"/>
            </a:xfrm>
          </p:grpSpPr>
          <p:sp>
            <p:nvSpPr>
              <p:cNvPr id="47" name="Freeform 105"/>
              <p:cNvSpPr>
                <a:spLocks/>
              </p:cNvSpPr>
              <p:nvPr/>
            </p:nvSpPr>
            <p:spPr bwMode="auto">
              <a:xfrm>
                <a:off x="2735" y="-1648"/>
                <a:ext cx="88" cy="88"/>
              </a:xfrm>
              <a:custGeom>
                <a:avLst/>
                <a:gdLst>
                  <a:gd name="T0" fmla="+- 0 2779 2735"/>
                  <a:gd name="T1" fmla="*/ T0 w 88"/>
                  <a:gd name="T2" fmla="+- 0 -1648 -1648"/>
                  <a:gd name="T3" fmla="*/ -1648 h 88"/>
                  <a:gd name="T4" fmla="+- 0 2758 2735"/>
                  <a:gd name="T5" fmla="*/ T4 w 88"/>
                  <a:gd name="T6" fmla="+- 0 -1642 -1648"/>
                  <a:gd name="T7" fmla="*/ -1642 h 88"/>
                  <a:gd name="T8" fmla="+- 0 2742 2735"/>
                  <a:gd name="T9" fmla="*/ T8 w 88"/>
                  <a:gd name="T10" fmla="+- 0 -1627 -1648"/>
                  <a:gd name="T11" fmla="*/ -1627 h 88"/>
                  <a:gd name="T12" fmla="+- 0 2735 2735"/>
                  <a:gd name="T13" fmla="*/ T12 w 88"/>
                  <a:gd name="T14" fmla="+- 0 -1606 -1648"/>
                  <a:gd name="T15" fmla="*/ -1606 h 88"/>
                  <a:gd name="T16" fmla="+- 0 2740 2735"/>
                  <a:gd name="T17" fmla="*/ T16 w 88"/>
                  <a:gd name="T18" fmla="+- 0 -1584 -1648"/>
                  <a:gd name="T19" fmla="*/ -1584 h 88"/>
                  <a:gd name="T20" fmla="+- 0 2754 2735"/>
                  <a:gd name="T21" fmla="*/ T20 w 88"/>
                  <a:gd name="T22" fmla="+- 0 -1567 -1648"/>
                  <a:gd name="T23" fmla="*/ -1567 h 88"/>
                  <a:gd name="T24" fmla="+- 0 2774 2735"/>
                  <a:gd name="T25" fmla="*/ T24 w 88"/>
                  <a:gd name="T26" fmla="+- 0 -1560 -1648"/>
                  <a:gd name="T27" fmla="*/ -1560 h 88"/>
                  <a:gd name="T28" fmla="+- 0 2798 2735"/>
                  <a:gd name="T29" fmla="*/ T28 w 88"/>
                  <a:gd name="T30" fmla="+- 0 -1564 -1648"/>
                  <a:gd name="T31" fmla="*/ -1564 h 88"/>
                  <a:gd name="T32" fmla="+- 0 2815 2735"/>
                  <a:gd name="T33" fmla="*/ T32 w 88"/>
                  <a:gd name="T34" fmla="+- 0 -1578 -1648"/>
                  <a:gd name="T35" fmla="*/ -1578 h 88"/>
                  <a:gd name="T36" fmla="+- 0 2823 2735"/>
                  <a:gd name="T37" fmla="*/ T36 w 88"/>
                  <a:gd name="T38" fmla="+- 0 -1597 -1648"/>
                  <a:gd name="T39" fmla="*/ -1597 h 88"/>
                  <a:gd name="T40" fmla="+- 0 2818 2735"/>
                  <a:gd name="T41" fmla="*/ T40 w 88"/>
                  <a:gd name="T42" fmla="+- 0 -1621 -1648"/>
                  <a:gd name="T43" fmla="*/ -1621 h 88"/>
                  <a:gd name="T44" fmla="+- 0 2806 2735"/>
                  <a:gd name="T45" fmla="*/ T44 w 88"/>
                  <a:gd name="T46" fmla="+- 0 -1638 -1648"/>
                  <a:gd name="T47" fmla="*/ -1638 h 88"/>
                  <a:gd name="T48" fmla="+- 0 2788 2735"/>
                  <a:gd name="T49" fmla="*/ T48 w 88"/>
                  <a:gd name="T50" fmla="+- 0 -1647 -1648"/>
                  <a:gd name="T51" fmla="*/ -1647 h 88"/>
                  <a:gd name="T52" fmla="+- 0 2779 2735"/>
                  <a:gd name="T53" fmla="*/ T52 w 88"/>
                  <a:gd name="T54" fmla="+- 0 -1648 -1648"/>
                  <a:gd name="T55" fmla="*/ -1648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106"/>
            <p:cNvGrpSpPr>
              <a:grpSpLocks/>
            </p:cNvGrpSpPr>
            <p:nvPr/>
          </p:nvGrpSpPr>
          <p:grpSpPr bwMode="auto">
            <a:xfrm>
              <a:off x="2754" y="-1628"/>
              <a:ext cx="49" cy="50"/>
              <a:chOff x="2754" y="-1628"/>
              <a:chExt cx="49" cy="50"/>
            </a:xfrm>
          </p:grpSpPr>
          <p:sp>
            <p:nvSpPr>
              <p:cNvPr id="46" name="Freeform 107"/>
              <p:cNvSpPr>
                <a:spLocks/>
              </p:cNvSpPr>
              <p:nvPr/>
            </p:nvSpPr>
            <p:spPr bwMode="auto">
              <a:xfrm>
                <a:off x="2754" y="-1628"/>
                <a:ext cx="49" cy="50"/>
              </a:xfrm>
              <a:custGeom>
                <a:avLst/>
                <a:gdLst>
                  <a:gd name="T0" fmla="+- 0 2793 2754"/>
                  <a:gd name="T1" fmla="*/ T0 w 49"/>
                  <a:gd name="T2" fmla="+- 0 -1628 -1628"/>
                  <a:gd name="T3" fmla="*/ -1628 h 50"/>
                  <a:gd name="T4" fmla="+- 0 2765 2754"/>
                  <a:gd name="T5" fmla="*/ T4 w 49"/>
                  <a:gd name="T6" fmla="+- 0 -1628 -1628"/>
                  <a:gd name="T7" fmla="*/ -1628 h 50"/>
                  <a:gd name="T8" fmla="+- 0 2754 2754"/>
                  <a:gd name="T9" fmla="*/ T8 w 49"/>
                  <a:gd name="T10" fmla="+- 0 -1617 -1628"/>
                  <a:gd name="T11" fmla="*/ -1617 h 50"/>
                  <a:gd name="T12" fmla="+- 0 2754 2754"/>
                  <a:gd name="T13" fmla="*/ T12 w 49"/>
                  <a:gd name="T14" fmla="+- 0 -1590 -1628"/>
                  <a:gd name="T15" fmla="*/ -1590 h 50"/>
                  <a:gd name="T16" fmla="+- 0 2765 2754"/>
                  <a:gd name="T17" fmla="*/ T16 w 49"/>
                  <a:gd name="T18" fmla="+- 0 -1579 -1628"/>
                  <a:gd name="T19" fmla="*/ -1579 h 50"/>
                  <a:gd name="T20" fmla="+- 0 2793 2754"/>
                  <a:gd name="T21" fmla="*/ T20 w 49"/>
                  <a:gd name="T22" fmla="+- 0 -1579 -1628"/>
                  <a:gd name="T23" fmla="*/ -1579 h 50"/>
                  <a:gd name="T24" fmla="+- 0 2804 2754"/>
                  <a:gd name="T25" fmla="*/ T24 w 49"/>
                  <a:gd name="T26" fmla="+- 0 -1590 -1628"/>
                  <a:gd name="T27" fmla="*/ -1590 h 50"/>
                  <a:gd name="T28" fmla="+- 0 2804 2754"/>
                  <a:gd name="T29" fmla="*/ T28 w 49"/>
                  <a:gd name="T30" fmla="+- 0 -1617 -1628"/>
                  <a:gd name="T31" fmla="*/ -1617 h 50"/>
                  <a:gd name="T32" fmla="+- 0 2793 2754"/>
                  <a:gd name="T33" fmla="*/ T32 w 49"/>
                  <a:gd name="T34" fmla="+- 0 -1628 -1628"/>
                  <a:gd name="T35" fmla="*/ -16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108"/>
            <p:cNvGrpSpPr>
              <a:grpSpLocks/>
            </p:cNvGrpSpPr>
            <p:nvPr/>
          </p:nvGrpSpPr>
          <p:grpSpPr bwMode="auto">
            <a:xfrm>
              <a:off x="2754" y="-1628"/>
              <a:ext cx="49" cy="50"/>
              <a:chOff x="2754" y="-1628"/>
              <a:chExt cx="49" cy="50"/>
            </a:xfrm>
          </p:grpSpPr>
          <p:sp>
            <p:nvSpPr>
              <p:cNvPr id="45" name="Freeform 109"/>
              <p:cNvSpPr>
                <a:spLocks/>
              </p:cNvSpPr>
              <p:nvPr/>
            </p:nvSpPr>
            <p:spPr bwMode="auto">
              <a:xfrm>
                <a:off x="2754" y="-1628"/>
                <a:ext cx="49" cy="50"/>
              </a:xfrm>
              <a:custGeom>
                <a:avLst/>
                <a:gdLst>
                  <a:gd name="T0" fmla="+- 0 2779 2754"/>
                  <a:gd name="T1" fmla="*/ T0 w 49"/>
                  <a:gd name="T2" fmla="+- 0 -1579 -1628"/>
                  <a:gd name="T3" fmla="*/ -1579 h 50"/>
                  <a:gd name="T4" fmla="+- 0 2793 2754"/>
                  <a:gd name="T5" fmla="*/ T4 w 49"/>
                  <a:gd name="T6" fmla="+- 0 -1579 -1628"/>
                  <a:gd name="T7" fmla="*/ -1579 h 50"/>
                  <a:gd name="T8" fmla="+- 0 2804 2754"/>
                  <a:gd name="T9" fmla="*/ T8 w 49"/>
                  <a:gd name="T10" fmla="+- 0 -1590 -1628"/>
                  <a:gd name="T11" fmla="*/ -1590 h 50"/>
                  <a:gd name="T12" fmla="+- 0 2804 2754"/>
                  <a:gd name="T13" fmla="*/ T12 w 49"/>
                  <a:gd name="T14" fmla="+- 0 -1604 -1628"/>
                  <a:gd name="T15" fmla="*/ -1604 h 50"/>
                  <a:gd name="T16" fmla="+- 0 2804 2754"/>
                  <a:gd name="T17" fmla="*/ T16 w 49"/>
                  <a:gd name="T18" fmla="+- 0 -1617 -1628"/>
                  <a:gd name="T19" fmla="*/ -1617 h 50"/>
                  <a:gd name="T20" fmla="+- 0 2793 2754"/>
                  <a:gd name="T21" fmla="*/ T20 w 49"/>
                  <a:gd name="T22" fmla="+- 0 -1628 -1628"/>
                  <a:gd name="T23" fmla="*/ -1628 h 50"/>
                  <a:gd name="T24" fmla="+- 0 2779 2754"/>
                  <a:gd name="T25" fmla="*/ T24 w 49"/>
                  <a:gd name="T26" fmla="+- 0 -1628 -1628"/>
                  <a:gd name="T27" fmla="*/ -1628 h 50"/>
                  <a:gd name="T28" fmla="+- 0 2765 2754"/>
                  <a:gd name="T29" fmla="*/ T28 w 49"/>
                  <a:gd name="T30" fmla="+- 0 -1628 -1628"/>
                  <a:gd name="T31" fmla="*/ -1628 h 50"/>
                  <a:gd name="T32" fmla="+- 0 2754 2754"/>
                  <a:gd name="T33" fmla="*/ T32 w 49"/>
                  <a:gd name="T34" fmla="+- 0 -1617 -1628"/>
                  <a:gd name="T35" fmla="*/ -1617 h 50"/>
                  <a:gd name="T36" fmla="+- 0 2754 2754"/>
                  <a:gd name="T37" fmla="*/ T36 w 49"/>
                  <a:gd name="T38" fmla="+- 0 -1604 -1628"/>
                  <a:gd name="T39" fmla="*/ -1604 h 50"/>
                  <a:gd name="T40" fmla="+- 0 2754 2754"/>
                  <a:gd name="T41" fmla="*/ T40 w 49"/>
                  <a:gd name="T42" fmla="+- 0 -1590 -1628"/>
                  <a:gd name="T43" fmla="*/ -1590 h 50"/>
                  <a:gd name="T44" fmla="+- 0 2765 2754"/>
                  <a:gd name="T45" fmla="*/ T44 w 49"/>
                  <a:gd name="T46" fmla="+- 0 -1579 -1628"/>
                  <a:gd name="T47" fmla="*/ -1579 h 50"/>
                  <a:gd name="T48" fmla="+- 0 2779 2754"/>
                  <a:gd name="T49" fmla="*/ T48 w 49"/>
                  <a:gd name="T50" fmla="+- 0 -1579 -1628"/>
                  <a:gd name="T51" fmla="*/ -157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110"/>
            <p:cNvGrpSpPr>
              <a:grpSpLocks/>
            </p:cNvGrpSpPr>
            <p:nvPr/>
          </p:nvGrpSpPr>
          <p:grpSpPr bwMode="auto">
            <a:xfrm>
              <a:off x="3754" y="-1648"/>
              <a:ext cx="88" cy="88"/>
              <a:chOff x="3754" y="-1648"/>
              <a:chExt cx="88" cy="88"/>
            </a:xfrm>
          </p:grpSpPr>
          <p:sp>
            <p:nvSpPr>
              <p:cNvPr id="44" name="Freeform 111"/>
              <p:cNvSpPr>
                <a:spLocks/>
              </p:cNvSpPr>
              <p:nvPr/>
            </p:nvSpPr>
            <p:spPr bwMode="auto">
              <a:xfrm>
                <a:off x="3754" y="-1648"/>
                <a:ext cx="88" cy="88"/>
              </a:xfrm>
              <a:custGeom>
                <a:avLst/>
                <a:gdLst>
                  <a:gd name="T0" fmla="+- 0 3798 3754"/>
                  <a:gd name="T1" fmla="*/ T0 w 88"/>
                  <a:gd name="T2" fmla="+- 0 -1648 -1648"/>
                  <a:gd name="T3" fmla="*/ -1648 h 88"/>
                  <a:gd name="T4" fmla="+- 0 3776 3754"/>
                  <a:gd name="T5" fmla="*/ T4 w 88"/>
                  <a:gd name="T6" fmla="+- 0 -1642 -1648"/>
                  <a:gd name="T7" fmla="*/ -1642 h 88"/>
                  <a:gd name="T8" fmla="+- 0 3761 3754"/>
                  <a:gd name="T9" fmla="*/ T8 w 88"/>
                  <a:gd name="T10" fmla="+- 0 -1627 -1648"/>
                  <a:gd name="T11" fmla="*/ -1627 h 88"/>
                  <a:gd name="T12" fmla="+- 0 3754 3754"/>
                  <a:gd name="T13" fmla="*/ T12 w 88"/>
                  <a:gd name="T14" fmla="+- 0 -1606 -1648"/>
                  <a:gd name="T15" fmla="*/ -1606 h 88"/>
                  <a:gd name="T16" fmla="+- 0 3759 3754"/>
                  <a:gd name="T17" fmla="*/ T16 w 88"/>
                  <a:gd name="T18" fmla="+- 0 -1584 -1648"/>
                  <a:gd name="T19" fmla="*/ -1584 h 88"/>
                  <a:gd name="T20" fmla="+- 0 3773 3754"/>
                  <a:gd name="T21" fmla="*/ T20 w 88"/>
                  <a:gd name="T22" fmla="+- 0 -1567 -1648"/>
                  <a:gd name="T23" fmla="*/ -1567 h 88"/>
                  <a:gd name="T24" fmla="+- 0 3793 3754"/>
                  <a:gd name="T25" fmla="*/ T24 w 88"/>
                  <a:gd name="T26" fmla="+- 0 -1560 -1648"/>
                  <a:gd name="T27" fmla="*/ -1560 h 88"/>
                  <a:gd name="T28" fmla="+- 0 3816 3754"/>
                  <a:gd name="T29" fmla="*/ T28 w 88"/>
                  <a:gd name="T30" fmla="+- 0 -1564 -1648"/>
                  <a:gd name="T31" fmla="*/ -1564 h 88"/>
                  <a:gd name="T32" fmla="+- 0 3833 3754"/>
                  <a:gd name="T33" fmla="*/ T32 w 88"/>
                  <a:gd name="T34" fmla="+- 0 -1578 -1648"/>
                  <a:gd name="T35" fmla="*/ -1578 h 88"/>
                  <a:gd name="T36" fmla="+- 0 3842 3754"/>
                  <a:gd name="T37" fmla="*/ T36 w 88"/>
                  <a:gd name="T38" fmla="+- 0 -1597 -1648"/>
                  <a:gd name="T39" fmla="*/ -1597 h 88"/>
                  <a:gd name="T40" fmla="+- 0 3837 3754"/>
                  <a:gd name="T41" fmla="*/ T40 w 88"/>
                  <a:gd name="T42" fmla="+- 0 -1621 -1648"/>
                  <a:gd name="T43" fmla="*/ -1621 h 88"/>
                  <a:gd name="T44" fmla="+- 0 3825 3754"/>
                  <a:gd name="T45" fmla="*/ T44 w 88"/>
                  <a:gd name="T46" fmla="+- 0 -1638 -1648"/>
                  <a:gd name="T47" fmla="*/ -1638 h 88"/>
                  <a:gd name="T48" fmla="+- 0 3806 3754"/>
                  <a:gd name="T49" fmla="*/ T48 w 88"/>
                  <a:gd name="T50" fmla="+- 0 -1647 -1648"/>
                  <a:gd name="T51" fmla="*/ -1647 h 88"/>
                  <a:gd name="T52" fmla="+- 0 3798 3754"/>
                  <a:gd name="T53" fmla="*/ T52 w 88"/>
                  <a:gd name="T54" fmla="+- 0 -1648 -1648"/>
                  <a:gd name="T55" fmla="*/ -1648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6"/>
                    </a:lnTo>
                    <a:lnTo>
                      <a:pt x="7" y="21"/>
                    </a:lnTo>
                    <a:lnTo>
                      <a:pt x="0" y="42"/>
                    </a:lnTo>
                    <a:lnTo>
                      <a:pt x="5" y="64"/>
                    </a:lnTo>
                    <a:lnTo>
                      <a:pt x="19" y="81"/>
                    </a:lnTo>
                    <a:lnTo>
                      <a:pt x="39" y="88"/>
                    </a:lnTo>
                    <a:lnTo>
                      <a:pt x="62"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112"/>
            <p:cNvGrpSpPr>
              <a:grpSpLocks/>
            </p:cNvGrpSpPr>
            <p:nvPr/>
          </p:nvGrpSpPr>
          <p:grpSpPr bwMode="auto">
            <a:xfrm>
              <a:off x="3773" y="-1628"/>
              <a:ext cx="49" cy="50"/>
              <a:chOff x="3773" y="-1628"/>
              <a:chExt cx="49" cy="50"/>
            </a:xfrm>
          </p:grpSpPr>
          <p:sp>
            <p:nvSpPr>
              <p:cNvPr id="43" name="Freeform 113"/>
              <p:cNvSpPr>
                <a:spLocks/>
              </p:cNvSpPr>
              <p:nvPr/>
            </p:nvSpPr>
            <p:spPr bwMode="auto">
              <a:xfrm>
                <a:off x="3773" y="-1628"/>
                <a:ext cx="49" cy="50"/>
              </a:xfrm>
              <a:custGeom>
                <a:avLst/>
                <a:gdLst>
                  <a:gd name="T0" fmla="+- 0 3812 3773"/>
                  <a:gd name="T1" fmla="*/ T0 w 49"/>
                  <a:gd name="T2" fmla="+- 0 -1628 -1628"/>
                  <a:gd name="T3" fmla="*/ -1628 h 50"/>
                  <a:gd name="T4" fmla="+- 0 3784 3773"/>
                  <a:gd name="T5" fmla="*/ T4 w 49"/>
                  <a:gd name="T6" fmla="+- 0 -1628 -1628"/>
                  <a:gd name="T7" fmla="*/ -1628 h 50"/>
                  <a:gd name="T8" fmla="+- 0 3773 3773"/>
                  <a:gd name="T9" fmla="*/ T8 w 49"/>
                  <a:gd name="T10" fmla="+- 0 -1617 -1628"/>
                  <a:gd name="T11" fmla="*/ -1617 h 50"/>
                  <a:gd name="T12" fmla="+- 0 3773 3773"/>
                  <a:gd name="T13" fmla="*/ T12 w 49"/>
                  <a:gd name="T14" fmla="+- 0 -1590 -1628"/>
                  <a:gd name="T15" fmla="*/ -1590 h 50"/>
                  <a:gd name="T16" fmla="+- 0 3784 3773"/>
                  <a:gd name="T17" fmla="*/ T16 w 49"/>
                  <a:gd name="T18" fmla="+- 0 -1579 -1628"/>
                  <a:gd name="T19" fmla="*/ -1579 h 50"/>
                  <a:gd name="T20" fmla="+- 0 3812 3773"/>
                  <a:gd name="T21" fmla="*/ T20 w 49"/>
                  <a:gd name="T22" fmla="+- 0 -1579 -1628"/>
                  <a:gd name="T23" fmla="*/ -1579 h 50"/>
                  <a:gd name="T24" fmla="+- 0 3823 3773"/>
                  <a:gd name="T25" fmla="*/ T24 w 49"/>
                  <a:gd name="T26" fmla="+- 0 -1590 -1628"/>
                  <a:gd name="T27" fmla="*/ -1590 h 50"/>
                  <a:gd name="T28" fmla="+- 0 3823 3773"/>
                  <a:gd name="T29" fmla="*/ T28 w 49"/>
                  <a:gd name="T30" fmla="+- 0 -1617 -1628"/>
                  <a:gd name="T31" fmla="*/ -1617 h 50"/>
                  <a:gd name="T32" fmla="+- 0 3812 3773"/>
                  <a:gd name="T33" fmla="*/ T32 w 49"/>
                  <a:gd name="T34" fmla="+- 0 -1628 -1628"/>
                  <a:gd name="T35" fmla="*/ -16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114"/>
            <p:cNvGrpSpPr>
              <a:grpSpLocks/>
            </p:cNvGrpSpPr>
            <p:nvPr/>
          </p:nvGrpSpPr>
          <p:grpSpPr bwMode="auto">
            <a:xfrm>
              <a:off x="3773" y="-1628"/>
              <a:ext cx="49" cy="50"/>
              <a:chOff x="3773" y="-1628"/>
              <a:chExt cx="49" cy="50"/>
            </a:xfrm>
          </p:grpSpPr>
          <p:sp>
            <p:nvSpPr>
              <p:cNvPr id="42" name="Freeform 115"/>
              <p:cNvSpPr>
                <a:spLocks/>
              </p:cNvSpPr>
              <p:nvPr/>
            </p:nvSpPr>
            <p:spPr bwMode="auto">
              <a:xfrm>
                <a:off x="3773" y="-1628"/>
                <a:ext cx="49" cy="50"/>
              </a:xfrm>
              <a:custGeom>
                <a:avLst/>
                <a:gdLst>
                  <a:gd name="T0" fmla="+- 0 3798 3773"/>
                  <a:gd name="T1" fmla="*/ T0 w 49"/>
                  <a:gd name="T2" fmla="+- 0 -1579 -1628"/>
                  <a:gd name="T3" fmla="*/ -1579 h 50"/>
                  <a:gd name="T4" fmla="+- 0 3812 3773"/>
                  <a:gd name="T5" fmla="*/ T4 w 49"/>
                  <a:gd name="T6" fmla="+- 0 -1579 -1628"/>
                  <a:gd name="T7" fmla="*/ -1579 h 50"/>
                  <a:gd name="T8" fmla="+- 0 3823 3773"/>
                  <a:gd name="T9" fmla="*/ T8 w 49"/>
                  <a:gd name="T10" fmla="+- 0 -1590 -1628"/>
                  <a:gd name="T11" fmla="*/ -1590 h 50"/>
                  <a:gd name="T12" fmla="+- 0 3823 3773"/>
                  <a:gd name="T13" fmla="*/ T12 w 49"/>
                  <a:gd name="T14" fmla="+- 0 -1604 -1628"/>
                  <a:gd name="T15" fmla="*/ -1604 h 50"/>
                  <a:gd name="T16" fmla="+- 0 3823 3773"/>
                  <a:gd name="T17" fmla="*/ T16 w 49"/>
                  <a:gd name="T18" fmla="+- 0 -1617 -1628"/>
                  <a:gd name="T19" fmla="*/ -1617 h 50"/>
                  <a:gd name="T20" fmla="+- 0 3812 3773"/>
                  <a:gd name="T21" fmla="*/ T20 w 49"/>
                  <a:gd name="T22" fmla="+- 0 -1628 -1628"/>
                  <a:gd name="T23" fmla="*/ -1628 h 50"/>
                  <a:gd name="T24" fmla="+- 0 3798 3773"/>
                  <a:gd name="T25" fmla="*/ T24 w 49"/>
                  <a:gd name="T26" fmla="+- 0 -1628 -1628"/>
                  <a:gd name="T27" fmla="*/ -1628 h 50"/>
                  <a:gd name="T28" fmla="+- 0 3784 3773"/>
                  <a:gd name="T29" fmla="*/ T28 w 49"/>
                  <a:gd name="T30" fmla="+- 0 -1628 -1628"/>
                  <a:gd name="T31" fmla="*/ -1628 h 50"/>
                  <a:gd name="T32" fmla="+- 0 3773 3773"/>
                  <a:gd name="T33" fmla="*/ T32 w 49"/>
                  <a:gd name="T34" fmla="+- 0 -1617 -1628"/>
                  <a:gd name="T35" fmla="*/ -1617 h 50"/>
                  <a:gd name="T36" fmla="+- 0 3773 3773"/>
                  <a:gd name="T37" fmla="*/ T36 w 49"/>
                  <a:gd name="T38" fmla="+- 0 -1604 -1628"/>
                  <a:gd name="T39" fmla="*/ -1604 h 50"/>
                  <a:gd name="T40" fmla="+- 0 3773 3773"/>
                  <a:gd name="T41" fmla="*/ T40 w 49"/>
                  <a:gd name="T42" fmla="+- 0 -1590 -1628"/>
                  <a:gd name="T43" fmla="*/ -1590 h 50"/>
                  <a:gd name="T44" fmla="+- 0 3784 3773"/>
                  <a:gd name="T45" fmla="*/ T44 w 49"/>
                  <a:gd name="T46" fmla="+- 0 -1579 -1628"/>
                  <a:gd name="T47" fmla="*/ -1579 h 50"/>
                  <a:gd name="T48" fmla="+- 0 3798 3773"/>
                  <a:gd name="T49" fmla="*/ T48 w 49"/>
                  <a:gd name="T50" fmla="+- 0 -1579 -1628"/>
                  <a:gd name="T51" fmla="*/ -157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116"/>
            <p:cNvGrpSpPr>
              <a:grpSpLocks/>
            </p:cNvGrpSpPr>
            <p:nvPr/>
          </p:nvGrpSpPr>
          <p:grpSpPr bwMode="auto">
            <a:xfrm>
              <a:off x="5789" y="-1648"/>
              <a:ext cx="88" cy="88"/>
              <a:chOff x="5789" y="-1648"/>
              <a:chExt cx="88" cy="88"/>
            </a:xfrm>
          </p:grpSpPr>
          <p:sp>
            <p:nvSpPr>
              <p:cNvPr id="41" name="Freeform 117"/>
              <p:cNvSpPr>
                <a:spLocks/>
              </p:cNvSpPr>
              <p:nvPr/>
            </p:nvSpPr>
            <p:spPr bwMode="auto">
              <a:xfrm>
                <a:off x="5789" y="-1648"/>
                <a:ext cx="88" cy="88"/>
              </a:xfrm>
              <a:custGeom>
                <a:avLst/>
                <a:gdLst>
                  <a:gd name="T0" fmla="+- 0 5833 5789"/>
                  <a:gd name="T1" fmla="*/ T0 w 88"/>
                  <a:gd name="T2" fmla="+- 0 -1648 -1648"/>
                  <a:gd name="T3" fmla="*/ -1648 h 88"/>
                  <a:gd name="T4" fmla="+- 0 5811 5789"/>
                  <a:gd name="T5" fmla="*/ T4 w 88"/>
                  <a:gd name="T6" fmla="+- 0 -1642 -1648"/>
                  <a:gd name="T7" fmla="*/ -1642 h 88"/>
                  <a:gd name="T8" fmla="+- 0 5796 5789"/>
                  <a:gd name="T9" fmla="*/ T8 w 88"/>
                  <a:gd name="T10" fmla="+- 0 -1627 -1648"/>
                  <a:gd name="T11" fmla="*/ -1627 h 88"/>
                  <a:gd name="T12" fmla="+- 0 5789 5789"/>
                  <a:gd name="T13" fmla="*/ T12 w 88"/>
                  <a:gd name="T14" fmla="+- 0 -1606 -1648"/>
                  <a:gd name="T15" fmla="*/ -1606 h 88"/>
                  <a:gd name="T16" fmla="+- 0 5794 5789"/>
                  <a:gd name="T17" fmla="*/ T16 w 88"/>
                  <a:gd name="T18" fmla="+- 0 -1584 -1648"/>
                  <a:gd name="T19" fmla="*/ -1584 h 88"/>
                  <a:gd name="T20" fmla="+- 0 5808 5789"/>
                  <a:gd name="T21" fmla="*/ T20 w 88"/>
                  <a:gd name="T22" fmla="+- 0 -1567 -1648"/>
                  <a:gd name="T23" fmla="*/ -1567 h 88"/>
                  <a:gd name="T24" fmla="+- 0 5828 5789"/>
                  <a:gd name="T25" fmla="*/ T24 w 88"/>
                  <a:gd name="T26" fmla="+- 0 -1560 -1648"/>
                  <a:gd name="T27" fmla="*/ -1560 h 88"/>
                  <a:gd name="T28" fmla="+- 0 5851 5789"/>
                  <a:gd name="T29" fmla="*/ T28 w 88"/>
                  <a:gd name="T30" fmla="+- 0 -1564 -1648"/>
                  <a:gd name="T31" fmla="*/ -1564 h 88"/>
                  <a:gd name="T32" fmla="+- 0 5868 5789"/>
                  <a:gd name="T33" fmla="*/ T32 w 88"/>
                  <a:gd name="T34" fmla="+- 0 -1578 -1648"/>
                  <a:gd name="T35" fmla="*/ -1578 h 88"/>
                  <a:gd name="T36" fmla="+- 0 5877 5789"/>
                  <a:gd name="T37" fmla="*/ T36 w 88"/>
                  <a:gd name="T38" fmla="+- 0 -1597 -1648"/>
                  <a:gd name="T39" fmla="*/ -1597 h 88"/>
                  <a:gd name="T40" fmla="+- 0 5872 5789"/>
                  <a:gd name="T41" fmla="*/ T40 w 88"/>
                  <a:gd name="T42" fmla="+- 0 -1621 -1648"/>
                  <a:gd name="T43" fmla="*/ -1621 h 88"/>
                  <a:gd name="T44" fmla="+- 0 5860 5789"/>
                  <a:gd name="T45" fmla="*/ T44 w 88"/>
                  <a:gd name="T46" fmla="+- 0 -1638 -1648"/>
                  <a:gd name="T47" fmla="*/ -1638 h 88"/>
                  <a:gd name="T48" fmla="+- 0 5841 5789"/>
                  <a:gd name="T49" fmla="*/ T48 w 88"/>
                  <a:gd name="T50" fmla="+- 0 -1647 -1648"/>
                  <a:gd name="T51" fmla="*/ -1647 h 88"/>
                  <a:gd name="T52" fmla="+- 0 5833 5789"/>
                  <a:gd name="T53" fmla="*/ T52 w 88"/>
                  <a:gd name="T54" fmla="+- 0 -1648 -1648"/>
                  <a:gd name="T55" fmla="*/ -1648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6"/>
                    </a:lnTo>
                    <a:lnTo>
                      <a:pt x="7" y="21"/>
                    </a:lnTo>
                    <a:lnTo>
                      <a:pt x="0" y="42"/>
                    </a:lnTo>
                    <a:lnTo>
                      <a:pt x="5" y="64"/>
                    </a:lnTo>
                    <a:lnTo>
                      <a:pt x="19" y="81"/>
                    </a:lnTo>
                    <a:lnTo>
                      <a:pt x="39" y="88"/>
                    </a:lnTo>
                    <a:lnTo>
                      <a:pt x="62"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118"/>
            <p:cNvGrpSpPr>
              <a:grpSpLocks/>
            </p:cNvGrpSpPr>
            <p:nvPr/>
          </p:nvGrpSpPr>
          <p:grpSpPr bwMode="auto">
            <a:xfrm>
              <a:off x="5808" y="-1628"/>
              <a:ext cx="49" cy="50"/>
              <a:chOff x="5808" y="-1628"/>
              <a:chExt cx="49" cy="50"/>
            </a:xfrm>
          </p:grpSpPr>
          <p:sp>
            <p:nvSpPr>
              <p:cNvPr id="40" name="Freeform 119"/>
              <p:cNvSpPr>
                <a:spLocks/>
              </p:cNvSpPr>
              <p:nvPr/>
            </p:nvSpPr>
            <p:spPr bwMode="auto">
              <a:xfrm>
                <a:off x="5808" y="-1628"/>
                <a:ext cx="49" cy="50"/>
              </a:xfrm>
              <a:custGeom>
                <a:avLst/>
                <a:gdLst>
                  <a:gd name="T0" fmla="+- 0 5847 5808"/>
                  <a:gd name="T1" fmla="*/ T0 w 49"/>
                  <a:gd name="T2" fmla="+- 0 -1628 -1628"/>
                  <a:gd name="T3" fmla="*/ -1628 h 50"/>
                  <a:gd name="T4" fmla="+- 0 5819 5808"/>
                  <a:gd name="T5" fmla="*/ T4 w 49"/>
                  <a:gd name="T6" fmla="+- 0 -1628 -1628"/>
                  <a:gd name="T7" fmla="*/ -1628 h 50"/>
                  <a:gd name="T8" fmla="+- 0 5808 5808"/>
                  <a:gd name="T9" fmla="*/ T8 w 49"/>
                  <a:gd name="T10" fmla="+- 0 -1617 -1628"/>
                  <a:gd name="T11" fmla="*/ -1617 h 50"/>
                  <a:gd name="T12" fmla="+- 0 5808 5808"/>
                  <a:gd name="T13" fmla="*/ T12 w 49"/>
                  <a:gd name="T14" fmla="+- 0 -1590 -1628"/>
                  <a:gd name="T15" fmla="*/ -1590 h 50"/>
                  <a:gd name="T16" fmla="+- 0 5819 5808"/>
                  <a:gd name="T17" fmla="*/ T16 w 49"/>
                  <a:gd name="T18" fmla="+- 0 -1579 -1628"/>
                  <a:gd name="T19" fmla="*/ -1579 h 50"/>
                  <a:gd name="T20" fmla="+- 0 5847 5808"/>
                  <a:gd name="T21" fmla="*/ T20 w 49"/>
                  <a:gd name="T22" fmla="+- 0 -1579 -1628"/>
                  <a:gd name="T23" fmla="*/ -1579 h 50"/>
                  <a:gd name="T24" fmla="+- 0 5858 5808"/>
                  <a:gd name="T25" fmla="*/ T24 w 49"/>
                  <a:gd name="T26" fmla="+- 0 -1590 -1628"/>
                  <a:gd name="T27" fmla="*/ -1590 h 50"/>
                  <a:gd name="T28" fmla="+- 0 5858 5808"/>
                  <a:gd name="T29" fmla="*/ T28 w 49"/>
                  <a:gd name="T30" fmla="+- 0 -1617 -1628"/>
                  <a:gd name="T31" fmla="*/ -1617 h 50"/>
                  <a:gd name="T32" fmla="+- 0 5847 5808"/>
                  <a:gd name="T33" fmla="*/ T32 w 49"/>
                  <a:gd name="T34" fmla="+- 0 -1628 -1628"/>
                  <a:gd name="T35" fmla="*/ -16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120"/>
            <p:cNvGrpSpPr>
              <a:grpSpLocks/>
            </p:cNvGrpSpPr>
            <p:nvPr/>
          </p:nvGrpSpPr>
          <p:grpSpPr bwMode="auto">
            <a:xfrm>
              <a:off x="5808" y="-1628"/>
              <a:ext cx="49" cy="50"/>
              <a:chOff x="5808" y="-1628"/>
              <a:chExt cx="49" cy="50"/>
            </a:xfrm>
          </p:grpSpPr>
          <p:sp>
            <p:nvSpPr>
              <p:cNvPr id="39" name="Freeform 121"/>
              <p:cNvSpPr>
                <a:spLocks/>
              </p:cNvSpPr>
              <p:nvPr/>
            </p:nvSpPr>
            <p:spPr bwMode="auto">
              <a:xfrm>
                <a:off x="5808" y="-1628"/>
                <a:ext cx="49" cy="50"/>
              </a:xfrm>
              <a:custGeom>
                <a:avLst/>
                <a:gdLst>
                  <a:gd name="T0" fmla="+- 0 5833 5808"/>
                  <a:gd name="T1" fmla="*/ T0 w 49"/>
                  <a:gd name="T2" fmla="+- 0 -1579 -1628"/>
                  <a:gd name="T3" fmla="*/ -1579 h 50"/>
                  <a:gd name="T4" fmla="+- 0 5847 5808"/>
                  <a:gd name="T5" fmla="*/ T4 w 49"/>
                  <a:gd name="T6" fmla="+- 0 -1579 -1628"/>
                  <a:gd name="T7" fmla="*/ -1579 h 50"/>
                  <a:gd name="T8" fmla="+- 0 5858 5808"/>
                  <a:gd name="T9" fmla="*/ T8 w 49"/>
                  <a:gd name="T10" fmla="+- 0 -1590 -1628"/>
                  <a:gd name="T11" fmla="*/ -1590 h 50"/>
                  <a:gd name="T12" fmla="+- 0 5858 5808"/>
                  <a:gd name="T13" fmla="*/ T12 w 49"/>
                  <a:gd name="T14" fmla="+- 0 -1604 -1628"/>
                  <a:gd name="T15" fmla="*/ -1604 h 50"/>
                  <a:gd name="T16" fmla="+- 0 5858 5808"/>
                  <a:gd name="T17" fmla="*/ T16 w 49"/>
                  <a:gd name="T18" fmla="+- 0 -1617 -1628"/>
                  <a:gd name="T19" fmla="*/ -1617 h 50"/>
                  <a:gd name="T20" fmla="+- 0 5847 5808"/>
                  <a:gd name="T21" fmla="*/ T20 w 49"/>
                  <a:gd name="T22" fmla="+- 0 -1628 -1628"/>
                  <a:gd name="T23" fmla="*/ -1628 h 50"/>
                  <a:gd name="T24" fmla="+- 0 5833 5808"/>
                  <a:gd name="T25" fmla="*/ T24 w 49"/>
                  <a:gd name="T26" fmla="+- 0 -1628 -1628"/>
                  <a:gd name="T27" fmla="*/ -1628 h 50"/>
                  <a:gd name="T28" fmla="+- 0 5819 5808"/>
                  <a:gd name="T29" fmla="*/ T28 w 49"/>
                  <a:gd name="T30" fmla="+- 0 -1628 -1628"/>
                  <a:gd name="T31" fmla="*/ -1628 h 50"/>
                  <a:gd name="T32" fmla="+- 0 5808 5808"/>
                  <a:gd name="T33" fmla="*/ T32 w 49"/>
                  <a:gd name="T34" fmla="+- 0 -1617 -1628"/>
                  <a:gd name="T35" fmla="*/ -1617 h 50"/>
                  <a:gd name="T36" fmla="+- 0 5808 5808"/>
                  <a:gd name="T37" fmla="*/ T36 w 49"/>
                  <a:gd name="T38" fmla="+- 0 -1604 -1628"/>
                  <a:gd name="T39" fmla="*/ -1604 h 50"/>
                  <a:gd name="T40" fmla="+- 0 5808 5808"/>
                  <a:gd name="T41" fmla="*/ T40 w 49"/>
                  <a:gd name="T42" fmla="+- 0 -1590 -1628"/>
                  <a:gd name="T43" fmla="*/ -1590 h 50"/>
                  <a:gd name="T44" fmla="+- 0 5819 5808"/>
                  <a:gd name="T45" fmla="*/ T44 w 49"/>
                  <a:gd name="T46" fmla="+- 0 -1579 -1628"/>
                  <a:gd name="T47" fmla="*/ -1579 h 50"/>
                  <a:gd name="T48" fmla="+- 0 5833 5808"/>
                  <a:gd name="T49" fmla="*/ T48 w 49"/>
                  <a:gd name="T50" fmla="+- 0 -1579 -1628"/>
                  <a:gd name="T51" fmla="*/ -157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122"/>
            <p:cNvGrpSpPr>
              <a:grpSpLocks/>
            </p:cNvGrpSpPr>
            <p:nvPr/>
          </p:nvGrpSpPr>
          <p:grpSpPr bwMode="auto">
            <a:xfrm>
              <a:off x="4779" y="-3231"/>
              <a:ext cx="88" cy="88"/>
              <a:chOff x="4779" y="-3231"/>
              <a:chExt cx="88" cy="88"/>
            </a:xfrm>
          </p:grpSpPr>
          <p:sp>
            <p:nvSpPr>
              <p:cNvPr id="38" name="Freeform 123"/>
              <p:cNvSpPr>
                <a:spLocks/>
              </p:cNvSpPr>
              <p:nvPr/>
            </p:nvSpPr>
            <p:spPr bwMode="auto">
              <a:xfrm>
                <a:off x="4779" y="-3231"/>
                <a:ext cx="88" cy="88"/>
              </a:xfrm>
              <a:custGeom>
                <a:avLst/>
                <a:gdLst>
                  <a:gd name="T0" fmla="+- 0 4823 4779"/>
                  <a:gd name="T1" fmla="*/ T0 w 88"/>
                  <a:gd name="T2" fmla="+- 0 -3231 -3231"/>
                  <a:gd name="T3" fmla="*/ -3231 h 88"/>
                  <a:gd name="T4" fmla="+- 0 4801 4779"/>
                  <a:gd name="T5" fmla="*/ T4 w 88"/>
                  <a:gd name="T6" fmla="+- 0 -3226 -3231"/>
                  <a:gd name="T7" fmla="*/ -3226 h 88"/>
                  <a:gd name="T8" fmla="+- 0 4786 4779"/>
                  <a:gd name="T9" fmla="*/ T8 w 88"/>
                  <a:gd name="T10" fmla="+- 0 -3211 -3231"/>
                  <a:gd name="T11" fmla="*/ -3211 h 88"/>
                  <a:gd name="T12" fmla="+- 0 4779 4779"/>
                  <a:gd name="T13" fmla="*/ T12 w 88"/>
                  <a:gd name="T14" fmla="+- 0 -3190 -3231"/>
                  <a:gd name="T15" fmla="*/ -3190 h 88"/>
                  <a:gd name="T16" fmla="+- 0 4784 4779"/>
                  <a:gd name="T17" fmla="*/ T16 w 88"/>
                  <a:gd name="T18" fmla="+- 0 -3167 -3231"/>
                  <a:gd name="T19" fmla="*/ -3167 h 88"/>
                  <a:gd name="T20" fmla="+- 0 4798 4779"/>
                  <a:gd name="T21" fmla="*/ T20 w 88"/>
                  <a:gd name="T22" fmla="+- 0 -3151 -3231"/>
                  <a:gd name="T23" fmla="*/ -3151 h 88"/>
                  <a:gd name="T24" fmla="+- 0 4818 4779"/>
                  <a:gd name="T25" fmla="*/ T24 w 88"/>
                  <a:gd name="T26" fmla="+- 0 -3143 -3231"/>
                  <a:gd name="T27" fmla="*/ -3143 h 88"/>
                  <a:gd name="T28" fmla="+- 0 4841 4779"/>
                  <a:gd name="T29" fmla="*/ T28 w 88"/>
                  <a:gd name="T30" fmla="+- 0 -3148 -3231"/>
                  <a:gd name="T31" fmla="*/ -3148 h 88"/>
                  <a:gd name="T32" fmla="+- 0 4858 4779"/>
                  <a:gd name="T33" fmla="*/ T32 w 88"/>
                  <a:gd name="T34" fmla="+- 0 -3161 -3231"/>
                  <a:gd name="T35" fmla="*/ -3161 h 88"/>
                  <a:gd name="T36" fmla="+- 0 4867 4779"/>
                  <a:gd name="T37" fmla="*/ T36 w 88"/>
                  <a:gd name="T38" fmla="+- 0 -3180 -3231"/>
                  <a:gd name="T39" fmla="*/ -3180 h 88"/>
                  <a:gd name="T40" fmla="+- 0 4862 4779"/>
                  <a:gd name="T41" fmla="*/ T40 w 88"/>
                  <a:gd name="T42" fmla="+- 0 -3205 -3231"/>
                  <a:gd name="T43" fmla="*/ -3205 h 88"/>
                  <a:gd name="T44" fmla="+- 0 4850 4779"/>
                  <a:gd name="T45" fmla="*/ T44 w 88"/>
                  <a:gd name="T46" fmla="+- 0 -3222 -3231"/>
                  <a:gd name="T47" fmla="*/ -3222 h 88"/>
                  <a:gd name="T48" fmla="+- 0 4831 4779"/>
                  <a:gd name="T49" fmla="*/ T48 w 88"/>
                  <a:gd name="T50" fmla="+- 0 -3231 -3231"/>
                  <a:gd name="T51" fmla="*/ -3231 h 88"/>
                  <a:gd name="T52" fmla="+- 0 4823 4779"/>
                  <a:gd name="T53" fmla="*/ T52 w 88"/>
                  <a:gd name="T54" fmla="+- 0 -3231 -3231"/>
                  <a:gd name="T55" fmla="*/ -3231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5"/>
                    </a:lnTo>
                    <a:lnTo>
                      <a:pt x="7" y="20"/>
                    </a:lnTo>
                    <a:lnTo>
                      <a:pt x="0" y="41"/>
                    </a:lnTo>
                    <a:lnTo>
                      <a:pt x="5" y="64"/>
                    </a:lnTo>
                    <a:lnTo>
                      <a:pt x="19" y="80"/>
                    </a:lnTo>
                    <a:lnTo>
                      <a:pt x="39" y="88"/>
                    </a:lnTo>
                    <a:lnTo>
                      <a:pt x="62" y="83"/>
                    </a:lnTo>
                    <a:lnTo>
                      <a:pt x="79" y="70"/>
                    </a:lnTo>
                    <a:lnTo>
                      <a:pt x="88" y="51"/>
                    </a:lnTo>
                    <a:lnTo>
                      <a:pt x="83" y="26"/>
                    </a:lnTo>
                    <a:lnTo>
                      <a:pt x="71" y="9"/>
                    </a:lnTo>
                    <a:lnTo>
                      <a:pt x="52" y="0"/>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124"/>
            <p:cNvGrpSpPr>
              <a:grpSpLocks/>
            </p:cNvGrpSpPr>
            <p:nvPr/>
          </p:nvGrpSpPr>
          <p:grpSpPr bwMode="auto">
            <a:xfrm>
              <a:off x="4798" y="-3212"/>
              <a:ext cx="49" cy="49"/>
              <a:chOff x="4798" y="-3212"/>
              <a:chExt cx="49" cy="49"/>
            </a:xfrm>
          </p:grpSpPr>
          <p:sp>
            <p:nvSpPr>
              <p:cNvPr id="37" name="Freeform 125"/>
              <p:cNvSpPr>
                <a:spLocks/>
              </p:cNvSpPr>
              <p:nvPr/>
            </p:nvSpPr>
            <p:spPr bwMode="auto">
              <a:xfrm>
                <a:off x="4798" y="-3212"/>
                <a:ext cx="49" cy="49"/>
              </a:xfrm>
              <a:custGeom>
                <a:avLst/>
                <a:gdLst>
                  <a:gd name="T0" fmla="+- 0 4837 4798"/>
                  <a:gd name="T1" fmla="*/ T0 w 49"/>
                  <a:gd name="T2" fmla="+- 0 -3212 -3212"/>
                  <a:gd name="T3" fmla="*/ -3212 h 49"/>
                  <a:gd name="T4" fmla="+- 0 4809 4798"/>
                  <a:gd name="T5" fmla="*/ T4 w 49"/>
                  <a:gd name="T6" fmla="+- 0 -3212 -3212"/>
                  <a:gd name="T7" fmla="*/ -3212 h 49"/>
                  <a:gd name="T8" fmla="+- 0 4798 4798"/>
                  <a:gd name="T9" fmla="*/ T8 w 49"/>
                  <a:gd name="T10" fmla="+- 0 -3201 -3212"/>
                  <a:gd name="T11" fmla="*/ -3201 h 49"/>
                  <a:gd name="T12" fmla="+- 0 4798 4798"/>
                  <a:gd name="T13" fmla="*/ T12 w 49"/>
                  <a:gd name="T14" fmla="+- 0 -3174 -3212"/>
                  <a:gd name="T15" fmla="*/ -3174 h 49"/>
                  <a:gd name="T16" fmla="+- 0 4809 4798"/>
                  <a:gd name="T17" fmla="*/ T16 w 49"/>
                  <a:gd name="T18" fmla="+- 0 -3163 -3212"/>
                  <a:gd name="T19" fmla="*/ -3163 h 49"/>
                  <a:gd name="T20" fmla="+- 0 4837 4798"/>
                  <a:gd name="T21" fmla="*/ T20 w 49"/>
                  <a:gd name="T22" fmla="+- 0 -3163 -3212"/>
                  <a:gd name="T23" fmla="*/ -3163 h 49"/>
                  <a:gd name="T24" fmla="+- 0 4848 4798"/>
                  <a:gd name="T25" fmla="*/ T24 w 49"/>
                  <a:gd name="T26" fmla="+- 0 -3174 -3212"/>
                  <a:gd name="T27" fmla="*/ -3174 h 49"/>
                  <a:gd name="T28" fmla="+- 0 4848 4798"/>
                  <a:gd name="T29" fmla="*/ T28 w 49"/>
                  <a:gd name="T30" fmla="+- 0 -3201 -3212"/>
                  <a:gd name="T31" fmla="*/ -3201 h 49"/>
                  <a:gd name="T32" fmla="+- 0 4837 4798"/>
                  <a:gd name="T33" fmla="*/ T32 w 49"/>
                  <a:gd name="T34" fmla="+- 0 -3212 -3212"/>
                  <a:gd name="T35" fmla="*/ -3212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126"/>
            <p:cNvGrpSpPr>
              <a:grpSpLocks/>
            </p:cNvGrpSpPr>
            <p:nvPr/>
          </p:nvGrpSpPr>
          <p:grpSpPr bwMode="auto">
            <a:xfrm>
              <a:off x="4798" y="-3212"/>
              <a:ext cx="49" cy="49"/>
              <a:chOff x="4798" y="-3212"/>
              <a:chExt cx="49" cy="49"/>
            </a:xfrm>
          </p:grpSpPr>
          <p:sp>
            <p:nvSpPr>
              <p:cNvPr id="36" name="Freeform 127"/>
              <p:cNvSpPr>
                <a:spLocks/>
              </p:cNvSpPr>
              <p:nvPr/>
            </p:nvSpPr>
            <p:spPr bwMode="auto">
              <a:xfrm>
                <a:off x="4798" y="-3212"/>
                <a:ext cx="49" cy="49"/>
              </a:xfrm>
              <a:custGeom>
                <a:avLst/>
                <a:gdLst>
                  <a:gd name="T0" fmla="+- 0 4823 4798"/>
                  <a:gd name="T1" fmla="*/ T0 w 49"/>
                  <a:gd name="T2" fmla="+- 0 -3163 -3212"/>
                  <a:gd name="T3" fmla="*/ -3163 h 49"/>
                  <a:gd name="T4" fmla="+- 0 4837 4798"/>
                  <a:gd name="T5" fmla="*/ T4 w 49"/>
                  <a:gd name="T6" fmla="+- 0 -3163 -3212"/>
                  <a:gd name="T7" fmla="*/ -3163 h 49"/>
                  <a:gd name="T8" fmla="+- 0 4848 4798"/>
                  <a:gd name="T9" fmla="*/ T8 w 49"/>
                  <a:gd name="T10" fmla="+- 0 -3174 -3212"/>
                  <a:gd name="T11" fmla="*/ -3174 h 49"/>
                  <a:gd name="T12" fmla="+- 0 4848 4798"/>
                  <a:gd name="T13" fmla="*/ T12 w 49"/>
                  <a:gd name="T14" fmla="+- 0 -3187 -3212"/>
                  <a:gd name="T15" fmla="*/ -3187 h 49"/>
                  <a:gd name="T16" fmla="+- 0 4848 4798"/>
                  <a:gd name="T17" fmla="*/ T16 w 49"/>
                  <a:gd name="T18" fmla="+- 0 -3201 -3212"/>
                  <a:gd name="T19" fmla="*/ -3201 h 49"/>
                  <a:gd name="T20" fmla="+- 0 4837 4798"/>
                  <a:gd name="T21" fmla="*/ T20 w 49"/>
                  <a:gd name="T22" fmla="+- 0 -3212 -3212"/>
                  <a:gd name="T23" fmla="*/ -3212 h 49"/>
                  <a:gd name="T24" fmla="+- 0 4823 4798"/>
                  <a:gd name="T25" fmla="*/ T24 w 49"/>
                  <a:gd name="T26" fmla="+- 0 -3212 -3212"/>
                  <a:gd name="T27" fmla="*/ -3212 h 49"/>
                  <a:gd name="T28" fmla="+- 0 4809 4798"/>
                  <a:gd name="T29" fmla="*/ T28 w 49"/>
                  <a:gd name="T30" fmla="+- 0 -3212 -3212"/>
                  <a:gd name="T31" fmla="*/ -3212 h 49"/>
                  <a:gd name="T32" fmla="+- 0 4798 4798"/>
                  <a:gd name="T33" fmla="*/ T32 w 49"/>
                  <a:gd name="T34" fmla="+- 0 -3201 -3212"/>
                  <a:gd name="T35" fmla="*/ -3201 h 49"/>
                  <a:gd name="T36" fmla="+- 0 4798 4798"/>
                  <a:gd name="T37" fmla="*/ T36 w 49"/>
                  <a:gd name="T38" fmla="+- 0 -3187 -3212"/>
                  <a:gd name="T39" fmla="*/ -3187 h 49"/>
                  <a:gd name="T40" fmla="+- 0 4798 4798"/>
                  <a:gd name="T41" fmla="*/ T40 w 49"/>
                  <a:gd name="T42" fmla="+- 0 -3174 -3212"/>
                  <a:gd name="T43" fmla="*/ -3174 h 49"/>
                  <a:gd name="T44" fmla="+- 0 4809 4798"/>
                  <a:gd name="T45" fmla="*/ T44 w 49"/>
                  <a:gd name="T46" fmla="+- 0 -3163 -3212"/>
                  <a:gd name="T47" fmla="*/ -3163 h 49"/>
                  <a:gd name="T48" fmla="+- 0 4823 4798"/>
                  <a:gd name="T49" fmla="*/ T48 w 49"/>
                  <a:gd name="T50" fmla="+- 0 -3163 -3212"/>
                  <a:gd name="T51" fmla="*/ -316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49"/>
                    </a:moveTo>
                    <a:lnTo>
                      <a:pt x="39" y="49"/>
                    </a:lnTo>
                    <a:lnTo>
                      <a:pt x="50" y="38"/>
                    </a:lnTo>
                    <a:lnTo>
                      <a:pt x="50" y="25"/>
                    </a:lnTo>
                    <a:lnTo>
                      <a:pt x="50" y="11"/>
                    </a:lnTo>
                    <a:lnTo>
                      <a:pt x="39" y="0"/>
                    </a:lnTo>
                    <a:lnTo>
                      <a:pt x="25" y="0"/>
                    </a:lnTo>
                    <a:lnTo>
                      <a:pt x="11" y="0"/>
                    </a:lnTo>
                    <a:lnTo>
                      <a:pt x="0" y="11"/>
                    </a:lnTo>
                    <a:lnTo>
                      <a:pt x="0" y="25"/>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67" name="TextBox 66"/>
          <p:cNvSpPr txBox="1"/>
          <p:nvPr/>
        </p:nvSpPr>
        <p:spPr>
          <a:xfrm>
            <a:off x="2572973" y="5339080"/>
            <a:ext cx="981609" cy="369332"/>
          </a:xfrm>
          <a:prstGeom prst="rect">
            <a:avLst/>
          </a:prstGeom>
          <a:noFill/>
        </p:spPr>
        <p:txBody>
          <a:bodyPr wrap="square" rtlCol="0">
            <a:spAutoFit/>
          </a:bodyPr>
          <a:lstStyle/>
          <a:p>
            <a:r>
              <a:rPr lang="ru-RU" b="1" dirty="0"/>
              <a:t>1</a:t>
            </a:r>
            <a:r>
              <a:rPr lang="ru-RU" b="1" dirty="0" smtClean="0"/>
              <a:t>00</a:t>
            </a:r>
            <a:endParaRPr lang="ru-RU" b="1" dirty="0"/>
          </a:p>
        </p:txBody>
      </p:sp>
      <p:sp>
        <p:nvSpPr>
          <p:cNvPr id="68" name="TextBox 67"/>
          <p:cNvSpPr txBox="1"/>
          <p:nvPr/>
        </p:nvSpPr>
        <p:spPr>
          <a:xfrm>
            <a:off x="3440423" y="5352947"/>
            <a:ext cx="981609" cy="369332"/>
          </a:xfrm>
          <a:prstGeom prst="rect">
            <a:avLst/>
          </a:prstGeom>
          <a:noFill/>
        </p:spPr>
        <p:txBody>
          <a:bodyPr wrap="square" rtlCol="0">
            <a:spAutoFit/>
          </a:bodyPr>
          <a:lstStyle/>
          <a:p>
            <a:r>
              <a:rPr lang="ru-RU" b="1" dirty="0"/>
              <a:t>2</a:t>
            </a:r>
            <a:r>
              <a:rPr lang="ru-RU" b="1" dirty="0" smtClean="0"/>
              <a:t>00</a:t>
            </a:r>
            <a:endParaRPr lang="ru-RU" b="1" dirty="0"/>
          </a:p>
        </p:txBody>
      </p:sp>
      <p:sp>
        <p:nvSpPr>
          <p:cNvPr id="69" name="TextBox 68"/>
          <p:cNvSpPr txBox="1"/>
          <p:nvPr/>
        </p:nvSpPr>
        <p:spPr>
          <a:xfrm>
            <a:off x="4291287" y="5352947"/>
            <a:ext cx="981609" cy="369332"/>
          </a:xfrm>
          <a:prstGeom prst="rect">
            <a:avLst/>
          </a:prstGeom>
          <a:noFill/>
        </p:spPr>
        <p:txBody>
          <a:bodyPr wrap="square" rtlCol="0">
            <a:spAutoFit/>
          </a:bodyPr>
          <a:lstStyle/>
          <a:p>
            <a:r>
              <a:rPr lang="ru-RU" b="1" dirty="0"/>
              <a:t>3</a:t>
            </a:r>
            <a:r>
              <a:rPr lang="ru-RU" b="1" dirty="0" smtClean="0"/>
              <a:t>00</a:t>
            </a:r>
            <a:endParaRPr lang="ru-RU" b="1" dirty="0"/>
          </a:p>
        </p:txBody>
      </p:sp>
      <p:sp>
        <p:nvSpPr>
          <p:cNvPr id="70" name="TextBox 69"/>
          <p:cNvSpPr txBox="1"/>
          <p:nvPr/>
        </p:nvSpPr>
        <p:spPr>
          <a:xfrm>
            <a:off x="5145328" y="5339080"/>
            <a:ext cx="981609" cy="369332"/>
          </a:xfrm>
          <a:prstGeom prst="rect">
            <a:avLst/>
          </a:prstGeom>
          <a:noFill/>
        </p:spPr>
        <p:txBody>
          <a:bodyPr wrap="square" rtlCol="0">
            <a:spAutoFit/>
          </a:bodyPr>
          <a:lstStyle/>
          <a:p>
            <a:r>
              <a:rPr lang="ru-RU" b="1" dirty="0"/>
              <a:t>4</a:t>
            </a:r>
            <a:r>
              <a:rPr lang="ru-RU" b="1" dirty="0" smtClean="0"/>
              <a:t>00</a:t>
            </a:r>
            <a:endParaRPr lang="ru-RU" b="1" dirty="0"/>
          </a:p>
        </p:txBody>
      </p:sp>
      <p:sp>
        <p:nvSpPr>
          <p:cNvPr id="71" name="TextBox 70"/>
          <p:cNvSpPr txBox="1"/>
          <p:nvPr/>
        </p:nvSpPr>
        <p:spPr>
          <a:xfrm>
            <a:off x="1791446" y="5351512"/>
            <a:ext cx="981609" cy="369332"/>
          </a:xfrm>
          <a:prstGeom prst="rect">
            <a:avLst/>
          </a:prstGeom>
          <a:noFill/>
        </p:spPr>
        <p:txBody>
          <a:bodyPr wrap="square" rtlCol="0">
            <a:spAutoFit/>
          </a:bodyPr>
          <a:lstStyle/>
          <a:p>
            <a:r>
              <a:rPr lang="ru-RU" b="1" dirty="0" smtClean="0"/>
              <a:t>0</a:t>
            </a:r>
            <a:endParaRPr lang="ru-RU" b="1" dirty="0"/>
          </a:p>
        </p:txBody>
      </p:sp>
      <p:sp>
        <p:nvSpPr>
          <p:cNvPr id="72" name="TextBox 71"/>
          <p:cNvSpPr txBox="1"/>
          <p:nvPr/>
        </p:nvSpPr>
        <p:spPr>
          <a:xfrm>
            <a:off x="1684491" y="3741574"/>
            <a:ext cx="981609" cy="369332"/>
          </a:xfrm>
          <a:prstGeom prst="rect">
            <a:avLst/>
          </a:prstGeom>
          <a:noFill/>
        </p:spPr>
        <p:txBody>
          <a:bodyPr wrap="square" rtlCol="0">
            <a:spAutoFit/>
          </a:bodyPr>
          <a:lstStyle/>
          <a:p>
            <a:r>
              <a:rPr lang="ru-RU" b="1" dirty="0" smtClean="0"/>
              <a:t>4</a:t>
            </a:r>
            <a:endParaRPr lang="ru-RU" b="1" dirty="0"/>
          </a:p>
        </p:txBody>
      </p:sp>
      <p:sp>
        <p:nvSpPr>
          <p:cNvPr id="73" name="TextBox 72"/>
          <p:cNvSpPr txBox="1"/>
          <p:nvPr/>
        </p:nvSpPr>
        <p:spPr>
          <a:xfrm>
            <a:off x="1713795" y="2389464"/>
            <a:ext cx="981609" cy="369332"/>
          </a:xfrm>
          <a:prstGeom prst="rect">
            <a:avLst/>
          </a:prstGeom>
          <a:noFill/>
        </p:spPr>
        <p:txBody>
          <a:bodyPr wrap="square" rtlCol="0">
            <a:spAutoFit/>
          </a:bodyPr>
          <a:lstStyle/>
          <a:p>
            <a:r>
              <a:rPr lang="ru-RU" b="1" dirty="0" smtClean="0"/>
              <a:t>8</a:t>
            </a:r>
            <a:endParaRPr lang="ru-RU" b="1" dirty="0"/>
          </a:p>
        </p:txBody>
      </p:sp>
      <p:sp>
        <p:nvSpPr>
          <p:cNvPr id="74" name="TextBox 73"/>
          <p:cNvSpPr txBox="1"/>
          <p:nvPr/>
        </p:nvSpPr>
        <p:spPr>
          <a:xfrm rot="16200000">
            <a:off x="-186286" y="3156089"/>
            <a:ext cx="3290580" cy="646331"/>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Цена на одежду в Америке (долл. За единицу)</a:t>
            </a:r>
            <a:endParaRPr lang="ru-RU" b="1" dirty="0">
              <a:latin typeface="Times New Roman" panose="02020603050405020304" pitchFamily="18" charset="0"/>
              <a:cs typeface="Times New Roman" panose="02020603050405020304" pitchFamily="18" charset="0"/>
            </a:endParaRPr>
          </a:p>
        </p:txBody>
      </p:sp>
      <p:sp>
        <p:nvSpPr>
          <p:cNvPr id="75" name="TextBox 74"/>
          <p:cNvSpPr txBox="1"/>
          <p:nvPr/>
        </p:nvSpPr>
        <p:spPr>
          <a:xfrm>
            <a:off x="3269899" y="3651234"/>
            <a:ext cx="2361496" cy="307777"/>
          </a:xfrm>
          <a:prstGeom prst="rect">
            <a:avLst/>
          </a:prstGeom>
          <a:noFill/>
        </p:spPr>
        <p:txBody>
          <a:bodyPr wrap="square" rtlCol="0">
            <a:spAutoFit/>
          </a:bodyPr>
          <a:lstStyle/>
          <a:p>
            <a:r>
              <a:rPr lang="ru-RU" sz="1400" b="1" dirty="0" smtClean="0"/>
              <a:t>Импорт</a:t>
            </a:r>
            <a:endParaRPr lang="ru-RU" sz="1400" b="1" dirty="0"/>
          </a:p>
        </p:txBody>
      </p:sp>
      <p:sp>
        <p:nvSpPr>
          <p:cNvPr id="76" name="TextBox 75"/>
          <p:cNvSpPr txBox="1"/>
          <p:nvPr/>
        </p:nvSpPr>
        <p:spPr>
          <a:xfrm>
            <a:off x="1392225" y="3065444"/>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производство</a:t>
            </a:r>
            <a:endParaRPr lang="ru-RU" sz="1200" b="1" dirty="0"/>
          </a:p>
        </p:txBody>
      </p:sp>
      <p:sp>
        <p:nvSpPr>
          <p:cNvPr id="77" name="TextBox 76"/>
          <p:cNvSpPr txBox="1"/>
          <p:nvPr/>
        </p:nvSpPr>
        <p:spPr>
          <a:xfrm>
            <a:off x="3596607" y="1672793"/>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предложение</a:t>
            </a:r>
            <a:endParaRPr lang="ru-RU" sz="1200" b="1" dirty="0"/>
          </a:p>
        </p:txBody>
      </p:sp>
      <p:sp>
        <p:nvSpPr>
          <p:cNvPr id="78" name="TextBox 77"/>
          <p:cNvSpPr txBox="1"/>
          <p:nvPr/>
        </p:nvSpPr>
        <p:spPr>
          <a:xfrm>
            <a:off x="2788553" y="3927925"/>
            <a:ext cx="593707" cy="369332"/>
          </a:xfrm>
          <a:prstGeom prst="rect">
            <a:avLst/>
          </a:prstGeom>
          <a:noFill/>
        </p:spPr>
        <p:txBody>
          <a:bodyPr wrap="square" rtlCol="0">
            <a:spAutoFit/>
          </a:bodyPr>
          <a:lstStyle/>
          <a:p>
            <a:r>
              <a:rPr lang="en-US" b="1" dirty="0"/>
              <a:t>E</a:t>
            </a:r>
            <a:endParaRPr lang="ru-RU" b="1" dirty="0"/>
          </a:p>
        </p:txBody>
      </p:sp>
      <p:sp>
        <p:nvSpPr>
          <p:cNvPr id="79" name="TextBox 78"/>
          <p:cNvSpPr txBox="1"/>
          <p:nvPr/>
        </p:nvSpPr>
        <p:spPr>
          <a:xfrm>
            <a:off x="4311978" y="3915326"/>
            <a:ext cx="593707" cy="369332"/>
          </a:xfrm>
          <a:prstGeom prst="rect">
            <a:avLst/>
          </a:prstGeom>
          <a:noFill/>
        </p:spPr>
        <p:txBody>
          <a:bodyPr wrap="square" rtlCol="0">
            <a:spAutoFit/>
          </a:bodyPr>
          <a:lstStyle/>
          <a:p>
            <a:r>
              <a:rPr lang="en-US" b="1" dirty="0"/>
              <a:t>F</a:t>
            </a:r>
            <a:endParaRPr lang="ru-RU" b="1" dirty="0"/>
          </a:p>
        </p:txBody>
      </p:sp>
      <p:sp>
        <p:nvSpPr>
          <p:cNvPr id="80" name="TextBox 79"/>
          <p:cNvSpPr txBox="1"/>
          <p:nvPr/>
        </p:nvSpPr>
        <p:spPr>
          <a:xfrm>
            <a:off x="3718478" y="2407856"/>
            <a:ext cx="593707" cy="369332"/>
          </a:xfrm>
          <a:prstGeom prst="rect">
            <a:avLst/>
          </a:prstGeom>
          <a:noFill/>
        </p:spPr>
        <p:txBody>
          <a:bodyPr wrap="square" rtlCol="0">
            <a:spAutoFit/>
          </a:bodyPr>
          <a:lstStyle/>
          <a:p>
            <a:r>
              <a:rPr lang="en-US" b="1" dirty="0"/>
              <a:t>N</a:t>
            </a:r>
            <a:endParaRPr lang="ru-RU" b="1" dirty="0"/>
          </a:p>
        </p:txBody>
      </p:sp>
      <p:sp>
        <p:nvSpPr>
          <p:cNvPr id="81" name="TextBox 80"/>
          <p:cNvSpPr txBox="1"/>
          <p:nvPr/>
        </p:nvSpPr>
        <p:spPr>
          <a:xfrm>
            <a:off x="2933920" y="1368600"/>
            <a:ext cx="593707" cy="369332"/>
          </a:xfrm>
          <a:prstGeom prst="rect">
            <a:avLst/>
          </a:prstGeom>
          <a:noFill/>
        </p:spPr>
        <p:txBody>
          <a:bodyPr wrap="square" rtlCol="0">
            <a:spAutoFit/>
          </a:bodyPr>
          <a:lstStyle/>
          <a:p>
            <a:r>
              <a:rPr lang="en-US" b="1" dirty="0"/>
              <a:t>D</a:t>
            </a:r>
            <a:endParaRPr lang="ru-RU" b="1" dirty="0"/>
          </a:p>
        </p:txBody>
      </p:sp>
      <p:sp>
        <p:nvSpPr>
          <p:cNvPr id="82" name="TextBox 81"/>
          <p:cNvSpPr txBox="1"/>
          <p:nvPr/>
        </p:nvSpPr>
        <p:spPr>
          <a:xfrm>
            <a:off x="4142524" y="1351428"/>
            <a:ext cx="593707" cy="369332"/>
          </a:xfrm>
          <a:prstGeom prst="rect">
            <a:avLst/>
          </a:prstGeom>
          <a:noFill/>
        </p:spPr>
        <p:txBody>
          <a:bodyPr wrap="square" rtlCol="0">
            <a:spAutoFit/>
          </a:bodyPr>
          <a:lstStyle/>
          <a:p>
            <a:r>
              <a:rPr lang="en-US" b="1" dirty="0"/>
              <a:t>S</a:t>
            </a:r>
            <a:endParaRPr lang="ru-RU" b="1" dirty="0"/>
          </a:p>
        </p:txBody>
      </p:sp>
      <p:sp>
        <p:nvSpPr>
          <p:cNvPr id="83" name="TextBox 82"/>
          <p:cNvSpPr txBox="1"/>
          <p:nvPr/>
        </p:nvSpPr>
        <p:spPr>
          <a:xfrm>
            <a:off x="1926018" y="3901642"/>
            <a:ext cx="593707" cy="369332"/>
          </a:xfrm>
          <a:prstGeom prst="rect">
            <a:avLst/>
          </a:prstGeom>
          <a:noFill/>
        </p:spPr>
        <p:txBody>
          <a:bodyPr wrap="square" rtlCol="0">
            <a:spAutoFit/>
          </a:bodyPr>
          <a:lstStyle/>
          <a:p>
            <a:r>
              <a:rPr lang="en-US" b="1" dirty="0"/>
              <a:t>M</a:t>
            </a:r>
            <a:endParaRPr lang="ru-RU" b="1" dirty="0"/>
          </a:p>
        </p:txBody>
      </p:sp>
      <p:sp>
        <p:nvSpPr>
          <p:cNvPr id="84" name="TextBox 83"/>
          <p:cNvSpPr txBox="1"/>
          <p:nvPr/>
        </p:nvSpPr>
        <p:spPr>
          <a:xfrm>
            <a:off x="5002006" y="4959010"/>
            <a:ext cx="593707" cy="369332"/>
          </a:xfrm>
          <a:prstGeom prst="rect">
            <a:avLst/>
          </a:prstGeom>
          <a:noFill/>
        </p:spPr>
        <p:txBody>
          <a:bodyPr wrap="square" rtlCol="0">
            <a:spAutoFit/>
          </a:bodyPr>
          <a:lstStyle/>
          <a:p>
            <a:r>
              <a:rPr lang="en-US" b="1" dirty="0"/>
              <a:t>D</a:t>
            </a:r>
            <a:endParaRPr lang="ru-RU" b="1" dirty="0"/>
          </a:p>
        </p:txBody>
      </p:sp>
      <p:sp>
        <p:nvSpPr>
          <p:cNvPr id="85" name="TextBox 84"/>
          <p:cNvSpPr txBox="1"/>
          <p:nvPr/>
        </p:nvSpPr>
        <p:spPr>
          <a:xfrm>
            <a:off x="2079768" y="5559935"/>
            <a:ext cx="4166524" cy="646331"/>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Количество одежды, производимое в Америке (единиц)</a:t>
            </a:r>
            <a:endParaRPr lang="ru-RU" b="1" dirty="0">
              <a:latin typeface="Times New Roman" panose="02020603050405020304" pitchFamily="18" charset="0"/>
              <a:cs typeface="Times New Roman" panose="02020603050405020304" pitchFamily="18" charset="0"/>
            </a:endParaRPr>
          </a:p>
        </p:txBody>
      </p:sp>
      <p:sp>
        <p:nvSpPr>
          <p:cNvPr id="86" name="TextBox 85"/>
          <p:cNvSpPr txBox="1"/>
          <p:nvPr/>
        </p:nvSpPr>
        <p:spPr>
          <a:xfrm>
            <a:off x="4399537" y="3694523"/>
            <a:ext cx="2361496" cy="461665"/>
          </a:xfrm>
          <a:prstGeom prst="rect">
            <a:avLst/>
          </a:prstGeom>
          <a:noFill/>
        </p:spPr>
        <p:txBody>
          <a:bodyPr wrap="square" rtlCol="0">
            <a:spAutoFit/>
          </a:bodyPr>
          <a:lstStyle/>
          <a:p>
            <a:pPr algn="ctr"/>
            <a:r>
              <a:rPr lang="ru-RU" sz="1200" b="1" dirty="0" smtClean="0"/>
              <a:t>Мировое</a:t>
            </a:r>
          </a:p>
          <a:p>
            <a:pPr algn="ctr"/>
            <a:r>
              <a:rPr lang="ru-RU" sz="1200" b="1" dirty="0" smtClean="0"/>
              <a:t>предложение</a:t>
            </a:r>
            <a:endParaRPr lang="ru-RU" sz="1200" b="1" dirty="0"/>
          </a:p>
        </p:txBody>
      </p:sp>
      <p:sp>
        <p:nvSpPr>
          <p:cNvPr id="87" name="TextBox 86"/>
          <p:cNvSpPr txBox="1"/>
          <p:nvPr/>
        </p:nvSpPr>
        <p:spPr>
          <a:xfrm>
            <a:off x="4393112" y="4622259"/>
            <a:ext cx="2361496" cy="461665"/>
          </a:xfrm>
          <a:prstGeom prst="rect">
            <a:avLst/>
          </a:prstGeom>
          <a:noFill/>
        </p:spPr>
        <p:txBody>
          <a:bodyPr wrap="square" rtlCol="0">
            <a:spAutoFit/>
          </a:bodyPr>
          <a:lstStyle/>
          <a:p>
            <a:pPr algn="ctr"/>
            <a:r>
              <a:rPr lang="ru-RU" sz="1200" b="1" dirty="0" smtClean="0"/>
              <a:t>Внутренний </a:t>
            </a:r>
          </a:p>
          <a:p>
            <a:pPr algn="ctr"/>
            <a:r>
              <a:rPr lang="ru-RU" sz="1200" b="1" dirty="0" smtClean="0"/>
              <a:t>спрос</a:t>
            </a:r>
            <a:endParaRPr lang="ru-RU" sz="1200" b="1" dirty="0"/>
          </a:p>
        </p:txBody>
      </p:sp>
    </p:spTree>
    <p:extLst>
      <p:ext uri="{BB962C8B-B14F-4D97-AF65-F5344CB8AC3E}">
        <p14:creationId xmlns:p14="http://schemas.microsoft.com/office/powerpoint/2010/main" val="33397821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408349" y="1541172"/>
            <a:ext cx="9169759" cy="3777622"/>
          </a:xfrm>
        </p:spPr>
        <p:txBody>
          <a:bodyPr>
            <a:normAutofit/>
          </a:bodyPr>
          <a:lstStyle/>
          <a:p>
            <a:pPr algn="just"/>
            <a:r>
              <a:rPr lang="ru-RU" sz="2000" dirty="0">
                <a:solidFill>
                  <a:schemeClr val="tx1"/>
                </a:solidFill>
                <a:latin typeface="Times New Roman" panose="02020603050405020304" pitchFamily="18" charset="0"/>
                <a:cs typeface="Times New Roman" panose="02020603050405020304" pitchFamily="18" charset="0"/>
              </a:rPr>
              <a:t>Более того, уровень цен в условиях неторгового равновесия предопределил направление торговых потоков. </a:t>
            </a:r>
            <a:endParaRPr lang="ru-RU" sz="2000" dirty="0" smtClean="0">
              <a:solidFill>
                <a:schemeClr val="tx1"/>
              </a:solidFill>
              <a:latin typeface="Times New Roman" panose="02020603050405020304" pitchFamily="18" charset="0"/>
              <a:cs typeface="Times New Roman" panose="02020603050405020304" pitchFamily="18" charset="0"/>
            </a:endParaRPr>
          </a:p>
          <a:p>
            <a:pPr algn="just"/>
            <a:r>
              <a:rPr lang="ru-RU" sz="2000" dirty="0" smtClean="0">
                <a:solidFill>
                  <a:schemeClr val="tx1"/>
                </a:solidFill>
                <a:latin typeface="Times New Roman" panose="02020603050405020304" pitchFamily="18" charset="0"/>
                <a:cs typeface="Times New Roman" panose="02020603050405020304" pitchFamily="18" charset="0"/>
              </a:rPr>
              <a:t>Цены </a:t>
            </a:r>
            <a:r>
              <a:rPr lang="ru-RU" sz="2000" dirty="0">
                <a:solidFill>
                  <a:schemeClr val="tx1"/>
                </a:solidFill>
                <a:latin typeface="Times New Roman" panose="02020603050405020304" pitchFamily="18" charset="0"/>
                <a:cs typeface="Times New Roman" panose="02020603050405020304" pitchFamily="18" charset="0"/>
              </a:rPr>
              <a:t>в Америке в отсутствие торговли были выше европейских, поэтому товары "потекут" в Америку. Запомните следующее правило. </a:t>
            </a:r>
            <a:endParaRPr lang="ru-RU" sz="2000" dirty="0" smtClean="0">
              <a:solidFill>
                <a:schemeClr val="tx1"/>
              </a:solidFill>
              <a:latin typeface="Times New Roman" panose="02020603050405020304" pitchFamily="18" charset="0"/>
              <a:cs typeface="Times New Roman" panose="02020603050405020304" pitchFamily="18" charset="0"/>
            </a:endParaRPr>
          </a:p>
          <a:p>
            <a:pPr marL="0" indent="0" algn="ctr">
              <a:buNone/>
            </a:pPr>
            <a:endParaRPr lang="ru-RU" sz="2000" b="1" dirty="0">
              <a:solidFill>
                <a:schemeClr val="tx2"/>
              </a:solidFill>
              <a:latin typeface="Times New Roman" panose="02020603050405020304" pitchFamily="18" charset="0"/>
              <a:cs typeface="Times New Roman" panose="02020603050405020304" pitchFamily="18" charset="0"/>
            </a:endParaRPr>
          </a:p>
          <a:p>
            <a:pPr marL="0" indent="0" algn="ctr">
              <a:buNone/>
            </a:pPr>
            <a:endParaRPr lang="ru-RU" sz="2000" b="1" dirty="0" smtClean="0">
              <a:solidFill>
                <a:schemeClr val="tx2"/>
              </a:solidFill>
              <a:latin typeface="Times New Roman" panose="02020603050405020304" pitchFamily="18" charset="0"/>
              <a:cs typeface="Times New Roman" panose="02020603050405020304" pitchFamily="18" charset="0"/>
            </a:endParaRPr>
          </a:p>
          <a:p>
            <a:pPr marL="0" indent="0" algn="ctr">
              <a:buNone/>
            </a:pPr>
            <a:endParaRPr lang="ru-RU" sz="2000" b="1" dirty="0" smtClean="0">
              <a:solidFill>
                <a:schemeClr val="tx2"/>
              </a:solidFill>
              <a:latin typeface="Times New Roman" panose="02020603050405020304" pitchFamily="18" charset="0"/>
              <a:cs typeface="Times New Roman" panose="02020603050405020304" pitchFamily="18" charset="0"/>
            </a:endParaRPr>
          </a:p>
          <a:p>
            <a:pPr algn="just"/>
            <a:r>
              <a:rPr lang="ru-RU" sz="2000" dirty="0" smtClean="0">
                <a:solidFill>
                  <a:schemeClr val="tx1"/>
                </a:solidFill>
                <a:latin typeface="Times New Roman" panose="02020603050405020304" pitchFamily="18" charset="0"/>
                <a:cs typeface="Times New Roman" panose="02020603050405020304" pitchFamily="18" charset="0"/>
              </a:rPr>
              <a:t> </a:t>
            </a:r>
            <a:r>
              <a:rPr lang="ru-RU" sz="2000" dirty="0">
                <a:solidFill>
                  <a:schemeClr val="tx1"/>
                </a:solidFill>
                <a:latin typeface="Times New Roman" panose="02020603050405020304" pitchFamily="18" charset="0"/>
                <a:cs typeface="Times New Roman" panose="02020603050405020304" pitchFamily="18" charset="0"/>
              </a:rPr>
              <a:t>Как только рынки будут открыты для свободной торговли, потоки одежды будут направлены с европейского рынка с низкими ценами на американский рынок, пока уровни цен не будут выровнены.</a:t>
            </a:r>
          </a:p>
        </p:txBody>
      </p:sp>
      <p:sp>
        <p:nvSpPr>
          <p:cNvPr id="4" name="TextBox 3"/>
          <p:cNvSpPr txBox="1"/>
          <p:nvPr/>
        </p:nvSpPr>
        <p:spPr>
          <a:xfrm>
            <a:off x="2408349" y="399245"/>
            <a:ext cx="4765183" cy="901521"/>
          </a:xfrm>
          <a:prstGeom prst="rect">
            <a:avLst/>
          </a:prstGeom>
          <a:noFill/>
        </p:spPr>
        <p:txBody>
          <a:bodyPr wrap="square" rtlCol="0">
            <a:spAutoFit/>
          </a:bodyPr>
          <a:lstStyle/>
          <a:p>
            <a:endParaRPr lang="ru-RU" dirty="0"/>
          </a:p>
        </p:txBody>
      </p:sp>
      <p:sp>
        <p:nvSpPr>
          <p:cNvPr id="6" name="Прямоугольник 5"/>
          <p:cNvSpPr/>
          <p:nvPr/>
        </p:nvSpPr>
        <p:spPr>
          <a:xfrm>
            <a:off x="2676659" y="3315065"/>
            <a:ext cx="8633138" cy="646331"/>
          </a:xfrm>
          <a:prstGeom prst="rect">
            <a:avLst/>
          </a:prstGeom>
          <a:ln w="57150">
            <a:solidFill>
              <a:schemeClr val="tx2"/>
            </a:solidFill>
          </a:ln>
        </p:spPr>
        <p:txBody>
          <a:bodyPr wrap="square">
            <a:spAutoFit/>
          </a:bodyPr>
          <a:lstStyle/>
          <a:p>
            <a:pPr algn="ctr"/>
            <a:r>
              <a:rPr lang="ru-RU" b="1" dirty="0" smtClean="0">
                <a:solidFill>
                  <a:schemeClr val="tx2"/>
                </a:solidFill>
                <a:latin typeface="Times New Roman" panose="02020603050405020304" pitchFamily="18" charset="0"/>
                <a:cs typeface="Times New Roman" panose="02020603050405020304" pitchFamily="18" charset="0"/>
              </a:rPr>
              <a:t>В условиях свободной торговли на всех рынках потоки товаров направляются из регионов с низкими ценами в регионы с высокими ценами.</a:t>
            </a:r>
            <a:endParaRPr lang="ru-RU" b="1" dirty="0" smtClean="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1656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280895" y="1541352"/>
            <a:ext cx="6696455" cy="5117025"/>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Веками правительства использовали тарифы и квоты, чтобы повышать доходы и оказывать влияние на отдельные отрасли промышленности.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Начиная </a:t>
            </a:r>
            <a:r>
              <a:rPr lang="ru-RU" dirty="0">
                <a:solidFill>
                  <a:schemeClr val="tx1"/>
                </a:solidFill>
                <a:latin typeface="Times New Roman" panose="02020603050405020304" pitchFamily="18" charset="0"/>
                <a:cs typeface="Times New Roman" panose="02020603050405020304" pitchFamily="18" charset="0"/>
              </a:rPr>
              <a:t>с XVIII века, когда Британский Парламент попытался ввести тарифы на чай, сахар и другие товары американских колоний, тарифная политика стала благодатной почвой для революционной и политической борьбы</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a:solidFill>
                  <a:schemeClr val="tx1"/>
                </a:solidFill>
                <a:latin typeface="Times New Roman" panose="02020603050405020304" pitchFamily="18" charset="0"/>
                <a:cs typeface="Times New Roman" panose="02020603050405020304" pitchFamily="18" charset="0"/>
              </a:rPr>
              <a:t>Анализ спроса и предложения поможет нам лучше понять экономический эффект тарифов и квот</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Прежде всего следует </a:t>
            </a:r>
            <a:r>
              <a:rPr lang="ru-RU" dirty="0" smtClean="0">
                <a:solidFill>
                  <a:schemeClr val="tx1"/>
                </a:solidFill>
                <a:latin typeface="Times New Roman" panose="02020603050405020304" pitchFamily="18" charset="0"/>
                <a:cs typeface="Times New Roman" panose="02020603050405020304" pitchFamily="18" charset="0"/>
              </a:rPr>
              <a:t>отметить</a:t>
            </a:r>
            <a:r>
              <a:rPr lang="ru-RU" dirty="0">
                <a:solidFill>
                  <a:schemeClr val="tx1"/>
                </a:solidFill>
                <a:latin typeface="Times New Roman" panose="02020603050405020304" pitchFamily="18" charset="0"/>
                <a:cs typeface="Times New Roman" panose="02020603050405020304" pitchFamily="18" charset="0"/>
              </a:rPr>
              <a:t>, что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b="1" dirty="0" smtClean="0">
                <a:solidFill>
                  <a:schemeClr val="tx2"/>
                </a:solidFill>
                <a:latin typeface="Times New Roman" panose="02020603050405020304" pitchFamily="18" charset="0"/>
                <a:cs typeface="Times New Roman" panose="02020603050405020304" pitchFamily="18" charset="0"/>
              </a:rPr>
              <a:t>тариф</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 это налог, налагаемый на </a:t>
            </a:r>
            <a:r>
              <a:rPr lang="ru-RU" dirty="0" smtClean="0">
                <a:solidFill>
                  <a:schemeClr val="tx1"/>
                </a:solidFill>
                <a:latin typeface="Times New Roman" panose="02020603050405020304" pitchFamily="18" charset="0"/>
                <a:cs typeface="Times New Roman" panose="02020603050405020304" pitchFamily="18" charset="0"/>
              </a:rPr>
              <a:t>импорт</a:t>
            </a:r>
            <a:r>
              <a:rPr lang="en-US" dirty="0" smtClean="0">
                <a:solidFill>
                  <a:schemeClr val="tx1"/>
                </a:solidFill>
                <a:latin typeface="Times New Roman" panose="02020603050405020304" pitchFamily="18" charset="0"/>
                <a:cs typeface="Times New Roman" panose="02020603050405020304" pitchFamily="18" charset="0"/>
              </a:rPr>
              <a:t>;</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b="1" dirty="0" smtClean="0">
                <a:solidFill>
                  <a:schemeClr val="tx2"/>
                </a:solidFill>
                <a:latin typeface="Times New Roman" panose="02020603050405020304" pitchFamily="18" charset="0"/>
                <a:cs typeface="Times New Roman" panose="02020603050405020304" pitchFamily="18" charset="0"/>
              </a:rPr>
              <a:t>квота</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 это количественное ограничение импорта товаров. </a:t>
            </a:r>
          </a:p>
          <a:p>
            <a:pPr algn="ctr"/>
            <a:r>
              <a:rPr lang="ru-RU" dirty="0">
                <a:solidFill>
                  <a:schemeClr val="tx1"/>
                </a:solidFill>
                <a:latin typeface="Times New Roman" panose="02020603050405020304" pitchFamily="18" charset="0"/>
                <a:cs typeface="Times New Roman" panose="02020603050405020304" pitchFamily="18" charset="0"/>
              </a:rPr>
              <a:t>В США приняты квоты на многие виды товаров, в том числе на арахис, текстиль и говядину.</a:t>
            </a:r>
          </a:p>
          <a:p>
            <a:pPr marL="0" indent="0" algn="ctr">
              <a:buNone/>
            </a:pPr>
            <a:endParaRPr lang="ru-RU" dirty="0" smtClean="0">
              <a:solidFill>
                <a:schemeClr val="tx1"/>
              </a:solidFill>
              <a:latin typeface="Times New Roman" panose="02020603050405020304" pitchFamily="18" charset="0"/>
              <a:cs typeface="Times New Roman" panose="02020603050405020304" pitchFamily="18" charset="0"/>
            </a:endParaRPr>
          </a:p>
          <a:p>
            <a:pPr algn="just"/>
            <a:endParaRPr lang="ru-RU" dirty="0" smtClean="0">
              <a:solidFill>
                <a:schemeClr val="tx1"/>
              </a:solidFill>
              <a:latin typeface="Times New Roman" panose="02020603050405020304" pitchFamily="18" charset="0"/>
              <a:cs typeface="Times New Roman" panose="02020603050405020304" pitchFamily="18" charset="0"/>
            </a:endParaRPr>
          </a:p>
          <a:p>
            <a:pPr algn="just"/>
            <a:endParaRPr lang="ru-RU" dirty="0">
              <a:solidFill>
                <a:schemeClr val="tx1"/>
              </a:solidFill>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004552" y="520392"/>
            <a:ext cx="6439472"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Торговые барьеры</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pic>
        <p:nvPicPr>
          <p:cNvPr id="28674" name="Picture 2" descr="http://www.inliberty.ru/assets/images/studies_pictures/protectionism.jpg"/>
          <p:cNvPicPr>
            <a:picLocks noChangeAspect="1" noChangeArrowheads="1"/>
          </p:cNvPicPr>
          <p:nvPr/>
        </p:nvPicPr>
        <p:blipFill rotWithShape="1">
          <a:blip r:embed="rId2">
            <a:extLst>
              <a:ext uri="{28A0092B-C50C-407E-A947-70E740481C1C}">
                <a14:useLocalDpi xmlns:a14="http://schemas.microsoft.com/office/drawing/2010/main" val="0"/>
              </a:ext>
            </a:extLst>
          </a:blip>
          <a:srcRect l="9349" r="10635"/>
          <a:stretch/>
        </p:blipFill>
        <p:spPr bwMode="auto">
          <a:xfrm>
            <a:off x="1262807" y="2240713"/>
            <a:ext cx="3811470" cy="2691895"/>
          </a:xfrm>
          <a:prstGeom prst="rect">
            <a:avLst/>
          </a:prstGeom>
          <a:noFill/>
          <a:ln w="57150">
            <a:solidFill>
              <a:srgbClr val="00206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1818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16478" y="279042"/>
            <a:ext cx="9684355" cy="3777622"/>
          </a:xfrm>
        </p:spPr>
        <p:txBody>
          <a:bodyPr/>
          <a:lstStyle/>
          <a:p>
            <a:pPr algn="just"/>
            <a:r>
              <a:rPr lang="ru-RU" dirty="0">
                <a:solidFill>
                  <a:schemeClr val="tx1"/>
                </a:solidFill>
                <a:latin typeface="Times New Roman" panose="02020603050405020304" pitchFamily="18" charset="0"/>
                <a:cs typeface="Times New Roman" panose="02020603050405020304" pitchFamily="18" charset="0"/>
              </a:rPr>
              <a:t>Основные уровни тарифов для главных категорий товаров США и Японии по состоянию на 1994 год перечислены в </a:t>
            </a:r>
            <a:r>
              <a:rPr lang="ru-RU" dirty="0" smtClean="0">
                <a:solidFill>
                  <a:schemeClr val="tx1"/>
                </a:solidFill>
                <a:latin typeface="Times New Roman" panose="02020603050405020304" pitchFamily="18" charset="0"/>
                <a:cs typeface="Times New Roman" panose="02020603050405020304" pitchFamily="18" charset="0"/>
              </a:rPr>
              <a:t>таблице ниже </a:t>
            </a:r>
            <a:r>
              <a:rPr lang="ru-RU" dirty="0">
                <a:solidFill>
                  <a:schemeClr val="tx1"/>
                </a:solidFill>
                <a:latin typeface="Times New Roman" panose="02020603050405020304" pitchFamily="18" charset="0"/>
                <a:cs typeface="Times New Roman" panose="02020603050405020304" pitchFamily="18" charset="0"/>
              </a:rPr>
              <a:t>. Например, на автомобили в США сегодня установлен тариф в размере 1,9%. Если автомашина иностранного производства стоит 20 тыс. долл., то на американском рынке его цепа с учетом тарифа составит 20 380 долл. </a:t>
            </a:r>
          </a:p>
          <a:p>
            <a:endParaRPr lang="ru-RU" dirty="0"/>
          </a:p>
        </p:txBody>
      </p:sp>
      <p:graphicFrame>
        <p:nvGraphicFramePr>
          <p:cNvPr id="4" name="Объект 3"/>
          <p:cNvGraphicFramePr>
            <a:graphicFrameLocks/>
          </p:cNvGraphicFramePr>
          <p:nvPr>
            <p:extLst>
              <p:ext uri="{D42A27DB-BD31-4B8C-83A1-F6EECF244321}">
                <p14:modId xmlns:p14="http://schemas.microsoft.com/office/powerpoint/2010/main" val="129484794"/>
              </p:ext>
            </p:extLst>
          </p:nvPr>
        </p:nvGraphicFramePr>
        <p:xfrm>
          <a:off x="1816478" y="1460762"/>
          <a:ext cx="9916175" cy="3685635"/>
        </p:xfrm>
        <a:graphic>
          <a:graphicData uri="http://schemas.openxmlformats.org/drawingml/2006/table">
            <a:tbl>
              <a:tblPr firstRow="1" bandRow="1">
                <a:tableStyleId>{85BE263C-DBD7-4A20-BB59-AAB30ACAA65A}</a:tableStyleId>
              </a:tblPr>
              <a:tblGrid>
                <a:gridCol w="4710485"/>
                <a:gridCol w="2838369"/>
                <a:gridCol w="2367321"/>
              </a:tblGrid>
              <a:tr h="393795">
                <a:tc gridSpan="3">
                  <a:txBody>
                    <a:bodyPr/>
                    <a:lstStyle/>
                    <a:p>
                      <a:pPr algn="ctr"/>
                      <a:r>
                        <a:rPr lang="ru-RU" dirty="0" smtClean="0">
                          <a:solidFill>
                            <a:schemeClr val="tx2"/>
                          </a:solidFill>
                          <a:latin typeface="Times New Roman" panose="02020603050405020304" pitchFamily="18" charset="0"/>
                          <a:cs typeface="Times New Roman" panose="02020603050405020304" pitchFamily="18" charset="0"/>
                        </a:rPr>
                        <a:t>Средние уровни тарифов,</a:t>
                      </a:r>
                      <a:r>
                        <a:rPr lang="ru-RU" baseline="0" dirty="0" smtClean="0">
                          <a:solidFill>
                            <a:schemeClr val="tx2"/>
                          </a:solidFill>
                          <a:latin typeface="Times New Roman" panose="02020603050405020304" pitchFamily="18" charset="0"/>
                          <a:cs typeface="Times New Roman" panose="02020603050405020304" pitchFamily="18" charset="0"/>
                        </a:rPr>
                        <a:t> принятые в Японии и США</a:t>
                      </a:r>
                      <a:endParaRPr lang="ru-RU"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ru-RU" dirty="0"/>
                    </a:p>
                  </a:txBody>
                  <a:tcPr/>
                </a:tc>
                <a:tc hMerge="1">
                  <a:txBody>
                    <a:bodyPr/>
                    <a:lstStyle/>
                    <a:p>
                      <a:endParaRPr lang="ru-RU" dirty="0"/>
                    </a:p>
                  </a:txBody>
                  <a:tcPr/>
                </a:tc>
              </a:tr>
              <a:tr h="357572">
                <a:tc rowSpan="2">
                  <a:txBody>
                    <a:bodyPr/>
                    <a:lstStyle/>
                    <a:p>
                      <a:endParaRPr lang="ru-RU" dirty="0" smtClean="0">
                        <a:latin typeface="Times New Roman" panose="02020603050405020304" pitchFamily="18" charset="0"/>
                        <a:cs typeface="Times New Roman" panose="02020603050405020304" pitchFamily="18" charset="0"/>
                      </a:endParaRPr>
                    </a:p>
                    <a:p>
                      <a:pPr algn="ctr"/>
                      <a:r>
                        <a:rPr lang="ru-RU" b="1" dirty="0" smtClean="0">
                          <a:solidFill>
                            <a:schemeClr val="tx1"/>
                          </a:solidFill>
                          <a:latin typeface="Times New Roman" panose="02020603050405020304" pitchFamily="18" charset="0"/>
                          <a:cs typeface="Times New Roman" panose="02020603050405020304" pitchFamily="18" charset="0"/>
                        </a:rPr>
                        <a:t>Виды</a:t>
                      </a:r>
                      <a:r>
                        <a:rPr lang="ru-RU" b="1" baseline="0" dirty="0" smtClean="0">
                          <a:solidFill>
                            <a:schemeClr val="tx1"/>
                          </a:solidFill>
                          <a:latin typeface="Times New Roman" panose="02020603050405020304" pitchFamily="18" charset="0"/>
                          <a:cs typeface="Times New Roman" panose="02020603050405020304" pitchFamily="18" charset="0"/>
                        </a:rPr>
                        <a:t> товаров</a:t>
                      </a:r>
                      <a:endParaRPr lang="ru-RU"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ru-RU" b="1" dirty="0" smtClean="0">
                          <a:latin typeface="Times New Roman" panose="02020603050405020304" pitchFamily="18" charset="0"/>
                          <a:cs typeface="Times New Roman" panose="02020603050405020304" pitchFamily="18" charset="0"/>
                        </a:rPr>
                        <a:t>Средний уровень тарифа в 1994 г.</a:t>
                      </a:r>
                      <a:r>
                        <a:rPr lang="ru-RU" b="1" baseline="0" dirty="0" smtClean="0">
                          <a:latin typeface="Times New Roman" panose="02020603050405020304" pitchFamily="18" charset="0"/>
                          <a:cs typeface="Times New Roman" panose="02020603050405020304" pitchFamily="18" charset="0"/>
                        </a:rPr>
                        <a:t> (%)</a:t>
                      </a:r>
                      <a:endParaRPr lang="ru-RU"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dirty="0"/>
                    </a:p>
                  </a:txBody>
                  <a:tcPr>
                    <a:lnB w="12700" cap="flat" cmpd="sng" algn="ctr">
                      <a:solidFill>
                        <a:schemeClr val="tx1"/>
                      </a:solidFill>
                      <a:prstDash val="solid"/>
                      <a:round/>
                      <a:headEnd type="none" w="med" len="med"/>
                      <a:tailEnd type="none" w="med" len="med"/>
                    </a:lnB>
                    <a:solidFill>
                      <a:schemeClr val="bg1"/>
                    </a:solidFill>
                  </a:tcPr>
                </a:tc>
              </a:tr>
              <a:tr h="357572">
                <a:tc vMerge="1">
                  <a:txBody>
                    <a:bodyPr/>
                    <a:lstStyle/>
                    <a:p>
                      <a:endParaRPr lang="ru-RU"/>
                    </a:p>
                  </a:txBody>
                  <a:tcPr/>
                </a:tc>
                <a:tc>
                  <a:txBody>
                    <a:bodyPr/>
                    <a:lstStyle/>
                    <a:p>
                      <a:pPr algn="ctr"/>
                      <a:r>
                        <a:rPr lang="ru-RU" b="1" dirty="0" smtClean="0">
                          <a:latin typeface="Times New Roman" panose="02020603050405020304" pitchFamily="18" charset="0"/>
                          <a:cs typeface="Times New Roman" panose="02020603050405020304" pitchFamily="18" charset="0"/>
                        </a:rPr>
                        <a:t>Соединенные Штаты</a:t>
                      </a:r>
                      <a:endParaRPr lang="ru-RU"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smtClean="0">
                          <a:latin typeface="Times New Roman" panose="02020603050405020304" pitchFamily="18" charset="0"/>
                          <a:cs typeface="Times New Roman" panose="02020603050405020304" pitchFamily="18" charset="0"/>
                        </a:rPr>
                        <a:t>Япония</a:t>
                      </a:r>
                      <a:endParaRPr lang="ru-RU"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6518">
                <a:tc>
                  <a:txBody>
                    <a:bodyPr/>
                    <a:lstStyle/>
                    <a:p>
                      <a:pPr algn="ctr"/>
                      <a:r>
                        <a:rPr lang="ru-RU" b="1" dirty="0" smtClean="0">
                          <a:latin typeface="Times New Roman" panose="02020603050405020304" pitchFamily="18" charset="0"/>
                          <a:cs typeface="Times New Roman" panose="02020603050405020304" pitchFamily="18" charset="0"/>
                        </a:rPr>
                        <a:t>Продукты</a:t>
                      </a:r>
                      <a:r>
                        <a:rPr lang="ru-RU" b="1" baseline="0" dirty="0" smtClean="0">
                          <a:latin typeface="Times New Roman" panose="02020603050405020304" pitchFamily="18" charset="0"/>
                          <a:cs typeface="Times New Roman" panose="02020603050405020304" pitchFamily="18" charset="0"/>
                        </a:rPr>
                        <a:t> пищевой промышленности</a:t>
                      </a:r>
                      <a:endParaRPr lang="ru-RU" b="1"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6,3</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12,3</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545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u-RU" b="1" dirty="0" smtClean="0">
                          <a:latin typeface="Times New Roman" panose="02020603050405020304" pitchFamily="18" charset="0"/>
                          <a:cs typeface="Times New Roman" panose="02020603050405020304" pitchFamily="18" charset="0"/>
                        </a:rPr>
                        <a:t>Напитки</a:t>
                      </a:r>
                      <a:r>
                        <a:rPr lang="ru-RU" b="1" baseline="0" dirty="0" smtClean="0">
                          <a:latin typeface="Times New Roman" panose="02020603050405020304" pitchFamily="18" charset="0"/>
                          <a:cs typeface="Times New Roman" panose="02020603050405020304" pitchFamily="18" charset="0"/>
                        </a:rPr>
                        <a:t> и табак</a:t>
                      </a:r>
                      <a:endParaRPr lang="ru-RU" b="1"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2,9</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16,1</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5730">
                <a:tc>
                  <a:txBody>
                    <a:bodyPr/>
                    <a:lstStyle/>
                    <a:p>
                      <a:pPr algn="ctr"/>
                      <a:r>
                        <a:rPr lang="ru-RU" b="1" dirty="0" smtClean="0">
                          <a:latin typeface="Times New Roman" panose="02020603050405020304" pitchFamily="18" charset="0"/>
                          <a:cs typeface="Times New Roman" panose="02020603050405020304" pitchFamily="18" charset="0"/>
                        </a:rPr>
                        <a:t>Сырье,</a:t>
                      </a:r>
                      <a:r>
                        <a:rPr lang="ru-RU" b="1" baseline="0" dirty="0" smtClean="0">
                          <a:latin typeface="Times New Roman" panose="02020603050405020304" pitchFamily="18" charset="0"/>
                          <a:cs typeface="Times New Roman" panose="02020603050405020304" pitchFamily="18" charset="0"/>
                        </a:rPr>
                        <a:t> за исключением горючего</a:t>
                      </a:r>
                      <a:endParaRPr lang="ru-RU"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0,3</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1,3</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ru-RU" b="1" dirty="0" smtClean="0">
                          <a:latin typeface="Times New Roman" panose="02020603050405020304" pitchFamily="18" charset="0"/>
                          <a:cs typeface="Times New Roman" panose="02020603050405020304" pitchFamily="18" charset="0"/>
                        </a:rPr>
                        <a:t>Горючее</a:t>
                      </a:r>
                      <a:endParaRPr lang="ru-RU"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0,5</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0,8</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1670">
                <a:tc>
                  <a:txBody>
                    <a:bodyPr/>
                    <a:lstStyle/>
                    <a:p>
                      <a:pPr algn="ctr"/>
                      <a:r>
                        <a:rPr lang="ru-RU" b="1" dirty="0" smtClean="0">
                          <a:latin typeface="Times New Roman" panose="02020603050405020304" pitchFamily="18" charset="0"/>
                          <a:cs typeface="Times New Roman" panose="02020603050405020304" pitchFamily="18" charset="0"/>
                        </a:rPr>
                        <a:t>Химикаты</a:t>
                      </a:r>
                      <a:endParaRPr lang="ru-RU"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4,0</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3,7</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3792">
                <a:tc>
                  <a:txBody>
                    <a:bodyPr/>
                    <a:lstStyle/>
                    <a:p>
                      <a:pPr algn="ctr"/>
                      <a:r>
                        <a:rPr lang="ru-RU" b="1" dirty="0" smtClean="0">
                          <a:latin typeface="Times New Roman" panose="02020603050405020304" pitchFamily="18" charset="0"/>
                          <a:cs typeface="Times New Roman" panose="02020603050405020304" pitchFamily="18" charset="0"/>
                        </a:rPr>
                        <a:t>Промышленные товары</a:t>
                      </a:r>
                      <a:endParaRPr lang="ru-RU"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3,3</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5,1</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8640">
                <a:tc>
                  <a:txBody>
                    <a:bodyPr/>
                    <a:lstStyle/>
                    <a:p>
                      <a:pPr algn="ctr"/>
                      <a:r>
                        <a:rPr lang="ru-RU" b="1" dirty="0" smtClean="0">
                          <a:latin typeface="Times New Roman" panose="02020603050405020304" pitchFamily="18" charset="0"/>
                          <a:cs typeface="Times New Roman" panose="02020603050405020304" pitchFamily="18" charset="0"/>
                        </a:rPr>
                        <a:t>Машинное и транспортное оборудование</a:t>
                      </a:r>
                      <a:endParaRPr lang="ru-RU"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1,9</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0" dirty="0" smtClean="0">
                          <a:latin typeface="Times New Roman" panose="02020603050405020304" pitchFamily="18" charset="0"/>
                          <a:cs typeface="Times New Roman" panose="02020603050405020304" pitchFamily="18" charset="0"/>
                        </a:rPr>
                        <a:t>0,1</a:t>
                      </a:r>
                      <a:endParaRPr lang="ru-RU"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Объект 2"/>
          <p:cNvSpPr txBox="1">
            <a:spLocks/>
          </p:cNvSpPr>
          <p:nvPr/>
        </p:nvSpPr>
        <p:spPr>
          <a:xfrm>
            <a:off x="1981757" y="5479960"/>
            <a:ext cx="968435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ru-RU" dirty="0"/>
          </a:p>
        </p:txBody>
      </p:sp>
      <p:sp>
        <p:nvSpPr>
          <p:cNvPr id="6" name="TextBox 5"/>
          <p:cNvSpPr txBox="1"/>
          <p:nvPr/>
        </p:nvSpPr>
        <p:spPr>
          <a:xfrm>
            <a:off x="1981757" y="5364050"/>
            <a:ext cx="9998208" cy="1200329"/>
          </a:xfrm>
          <a:prstGeom prst="rect">
            <a:avLst/>
          </a:prstGeom>
          <a:noFill/>
        </p:spPr>
        <p:txBody>
          <a:bodyPr wrap="square" rtlCol="0">
            <a:spAutoFit/>
          </a:bodyPr>
          <a:lstStyle/>
          <a:p>
            <a:r>
              <a:rPr lang="ru-RU" dirty="0" smtClean="0">
                <a:latin typeface="Times New Roman" panose="02020603050405020304" pitchFamily="18" charset="0"/>
                <a:cs typeface="Times New Roman" panose="02020603050405020304" pitchFamily="18" charset="0"/>
              </a:rPr>
              <a:t>Уровни тарифов в </a:t>
            </a:r>
            <a:r>
              <a:rPr lang="ru-RU" dirty="0" err="1" smtClean="0">
                <a:latin typeface="Times New Roman" panose="02020603050405020304" pitchFamily="18" charset="0"/>
                <a:cs typeface="Times New Roman" panose="02020603050405020304" pitchFamily="18" charset="0"/>
              </a:rPr>
              <a:t>промышлено</a:t>
            </a:r>
            <a:r>
              <a:rPr lang="ru-RU" dirty="0" smtClean="0">
                <a:latin typeface="Times New Roman" panose="02020603050405020304" pitchFamily="18" charset="0"/>
                <a:cs typeface="Times New Roman" panose="02020603050405020304" pitchFamily="18" charset="0"/>
              </a:rPr>
              <a:t> развитых странах, таких как США и Япония, на сегодняшний день довольно-таки низкие. Высокие тарифы или импортные квоты устанавливаются для политически чувствительных секторов, например сельского хозяйства в Японии или для производства одежды в США. (Источник: Министерство торговли США и Всемирная торговая организация.)</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3332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97614" y="1490207"/>
            <a:ext cx="5395690" cy="5367793"/>
          </a:xfrm>
        </p:spPr>
        <p:txBody>
          <a:bodyPr>
            <a:normAutofit fontScale="92500" lnSpcReduction="20000"/>
          </a:bodyPr>
          <a:lstStyle/>
          <a:p>
            <a:pPr algn="just"/>
            <a:r>
              <a:rPr lang="ru-RU" dirty="0">
                <a:solidFill>
                  <a:schemeClr val="tx1"/>
                </a:solidFill>
                <a:latin typeface="Times New Roman" panose="02020603050405020304" pitchFamily="18" charset="0"/>
                <a:cs typeface="Times New Roman" panose="02020603050405020304" pitchFamily="18" charset="0"/>
              </a:rPr>
              <a:t>Самым простым случаем для анализа является </a:t>
            </a:r>
            <a:r>
              <a:rPr lang="ru-RU" b="1" dirty="0">
                <a:solidFill>
                  <a:schemeClr val="tx2"/>
                </a:solidFill>
                <a:latin typeface="Times New Roman" panose="02020603050405020304" pitchFamily="18" charset="0"/>
                <a:cs typeface="Times New Roman" panose="02020603050405020304" pitchFamily="18" charset="0"/>
              </a:rPr>
              <a:t>запретительный тариф</a:t>
            </a:r>
            <a:r>
              <a:rPr lang="ru-RU" dirty="0">
                <a:solidFill>
                  <a:schemeClr val="tx1"/>
                </a:solidFill>
                <a:latin typeface="Times New Roman" panose="02020603050405020304" pitchFamily="18" charset="0"/>
                <a:cs typeface="Times New Roman" panose="02020603050405020304" pitchFamily="18" charset="0"/>
              </a:rPr>
              <a:t>, т.е. тариф настолько высокий, что импорт становится практически невозможным.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Давайте </a:t>
            </a:r>
            <a:r>
              <a:rPr lang="ru-RU" dirty="0">
                <a:solidFill>
                  <a:schemeClr val="tx1"/>
                </a:solidFill>
                <a:latin typeface="Times New Roman" panose="02020603050405020304" pitchFamily="18" charset="0"/>
                <a:cs typeface="Times New Roman" panose="02020603050405020304" pitchFamily="18" charset="0"/>
              </a:rPr>
              <a:t>вновь обратимся к </a:t>
            </a:r>
            <a:r>
              <a:rPr lang="ru-RU" dirty="0" smtClean="0">
                <a:solidFill>
                  <a:schemeClr val="tx1"/>
                </a:solidFill>
                <a:latin typeface="Times New Roman" panose="02020603050405020304" pitchFamily="18" charset="0"/>
                <a:cs typeface="Times New Roman" panose="02020603050405020304" pitchFamily="18" charset="0"/>
              </a:rPr>
              <a:t>рисунку производства, импорта и потребления Америки в условиях свободной торговли (рисунок справа) </a:t>
            </a:r>
            <a:r>
              <a:rPr lang="ru-RU" dirty="0">
                <a:solidFill>
                  <a:schemeClr val="tx1"/>
                </a:solidFill>
                <a:latin typeface="Times New Roman" panose="02020603050405020304" pitchFamily="18" charset="0"/>
                <a:cs typeface="Times New Roman" panose="02020603050405020304" pitchFamily="18" charset="0"/>
              </a:rPr>
              <a:t>и посмотрим, что произойдет, если тариф на одежду будет выше 4 долл. на </a:t>
            </a:r>
            <a:r>
              <a:rPr lang="ru-RU" dirty="0" smtClean="0">
                <a:solidFill>
                  <a:schemeClr val="tx1"/>
                </a:solidFill>
                <a:latin typeface="Times New Roman" panose="02020603050405020304" pitchFamily="18" charset="0"/>
                <a:cs typeface="Times New Roman" panose="02020603050405020304" pitchFamily="18" charset="0"/>
              </a:rPr>
              <a:t>единиц</a:t>
            </a:r>
            <a:r>
              <a:rPr lang="ru-RU" dirty="0">
                <a:solidFill>
                  <a:schemeClr val="tx1"/>
                </a:solidFill>
                <a:latin typeface="Times New Roman" panose="02020603050405020304" pitchFamily="18" charset="0"/>
                <a:cs typeface="Times New Roman" panose="02020603050405020304" pitchFamily="18" charset="0"/>
              </a:rPr>
              <a:t>у</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(т.е. больше разницы между американской ценой при отсутствии торговли 8 долл. и мировой ценой в 4 долл</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Это был бы запретительный тариф, исключающий какую бы то ни было торговлю одеждой</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a:solidFill>
                  <a:schemeClr val="tx1"/>
                </a:solidFill>
                <a:latin typeface="Times New Roman" panose="02020603050405020304" pitchFamily="18" charset="0"/>
                <a:cs typeface="Times New Roman" panose="02020603050405020304" pitchFamily="18" charset="0"/>
              </a:rPr>
              <a:t>Любой импортер, который покупает одежду по мировым ценам (4 долл.), вынужден был бы продавать ее в Америке по цене выше 8 долл. (цена при неторговом равновесии</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Однако эта цена была бы не в состоянии покрыть издержки на товары плюс тариф.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b="1" dirty="0" smtClean="0">
                <a:solidFill>
                  <a:schemeClr val="tx2"/>
                </a:solidFill>
                <a:latin typeface="Times New Roman" panose="02020603050405020304" pitchFamily="18" charset="0"/>
                <a:cs typeface="Times New Roman" panose="02020603050405020304" pitchFamily="18" charset="0"/>
              </a:rPr>
              <a:t>Подобные </a:t>
            </a:r>
            <a:r>
              <a:rPr lang="ru-RU" b="1" dirty="0">
                <a:solidFill>
                  <a:schemeClr val="tx2"/>
                </a:solidFill>
                <a:latin typeface="Times New Roman" panose="02020603050405020304" pitchFamily="18" charset="0"/>
                <a:cs typeface="Times New Roman" panose="02020603050405020304" pitchFamily="18" charset="0"/>
              </a:rPr>
              <a:t>запретительные тарифы "убивают" </a:t>
            </a:r>
            <a:r>
              <a:rPr lang="ru-RU" b="1" dirty="0" smtClean="0">
                <a:solidFill>
                  <a:schemeClr val="tx2"/>
                </a:solidFill>
                <a:latin typeface="Times New Roman" panose="02020603050405020304" pitchFamily="18" charset="0"/>
                <a:cs typeface="Times New Roman" panose="02020603050405020304" pitchFamily="18" charset="0"/>
              </a:rPr>
              <a:t>торговлю!</a:t>
            </a:r>
            <a:endParaRPr lang="ru-RU" b="1" dirty="0">
              <a:solidFill>
                <a:schemeClr val="tx2"/>
              </a:solidFill>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390918" y="520392"/>
            <a:ext cx="6439472"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Запретительный тариф</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grpSp>
        <p:nvGrpSpPr>
          <p:cNvPr id="5" name="Group 65"/>
          <p:cNvGrpSpPr>
            <a:grpSpLocks/>
          </p:cNvGrpSpPr>
          <p:nvPr/>
        </p:nvGrpSpPr>
        <p:grpSpPr bwMode="auto">
          <a:xfrm>
            <a:off x="7452442" y="1443354"/>
            <a:ext cx="4186333" cy="3873043"/>
            <a:chOff x="2735" y="-4518"/>
            <a:chExt cx="4952" cy="4522"/>
          </a:xfrm>
        </p:grpSpPr>
        <p:grpSp>
          <p:nvGrpSpPr>
            <p:cNvPr id="6" name="Group 66"/>
            <p:cNvGrpSpPr>
              <a:grpSpLocks/>
            </p:cNvGrpSpPr>
            <p:nvPr/>
          </p:nvGrpSpPr>
          <p:grpSpPr bwMode="auto">
            <a:xfrm>
              <a:off x="2780" y="-4518"/>
              <a:ext cx="4907" cy="4520"/>
              <a:chOff x="2780" y="-4518"/>
              <a:chExt cx="4907" cy="4520"/>
            </a:xfrm>
          </p:grpSpPr>
          <p:sp>
            <p:nvSpPr>
              <p:cNvPr id="67" name="Freeform 67"/>
              <p:cNvSpPr>
                <a:spLocks/>
              </p:cNvSpPr>
              <p:nvPr/>
            </p:nvSpPr>
            <p:spPr bwMode="auto">
              <a:xfrm>
                <a:off x="2780" y="-4518"/>
                <a:ext cx="4907" cy="4520"/>
              </a:xfrm>
              <a:custGeom>
                <a:avLst/>
                <a:gdLst>
                  <a:gd name="T0" fmla="+- 0 2780 2780"/>
                  <a:gd name="T1" fmla="*/ T0 w 5790"/>
                  <a:gd name="T2" fmla="+- 0 -4518 -4518"/>
                  <a:gd name="T3" fmla="*/ -4518 h 4520"/>
                  <a:gd name="T4" fmla="+- 0 2780 2780"/>
                  <a:gd name="T5" fmla="*/ T4 w 5790"/>
                  <a:gd name="T6" fmla="+- 0 2 -4518"/>
                  <a:gd name="T7" fmla="*/ 2 h 4520"/>
                  <a:gd name="T8" fmla="+- 0 8570 2780"/>
                  <a:gd name="T9" fmla="*/ T8 w 5790"/>
                  <a:gd name="T10" fmla="+- 0 2 -4518"/>
                  <a:gd name="T11" fmla="*/ 2 h 4520"/>
                </a:gdLst>
                <a:ahLst/>
                <a:cxnLst>
                  <a:cxn ang="0">
                    <a:pos x="T1" y="T3"/>
                  </a:cxn>
                  <a:cxn ang="0">
                    <a:pos x="T5" y="T7"/>
                  </a:cxn>
                  <a:cxn ang="0">
                    <a:pos x="T9" y="T11"/>
                  </a:cxn>
                </a:cxnLst>
                <a:rect l="0" t="0" r="r" b="b"/>
                <a:pathLst>
                  <a:path w="5790" h="4520">
                    <a:moveTo>
                      <a:pt x="0" y="0"/>
                    </a:moveTo>
                    <a:lnTo>
                      <a:pt x="0" y="4520"/>
                    </a:lnTo>
                    <a:lnTo>
                      <a:pt x="5790" y="45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68"/>
            <p:cNvGrpSpPr>
              <a:grpSpLocks/>
            </p:cNvGrpSpPr>
            <p:nvPr/>
          </p:nvGrpSpPr>
          <p:grpSpPr bwMode="auto">
            <a:xfrm>
              <a:off x="3176" y="-4253"/>
              <a:ext cx="2340" cy="3600"/>
              <a:chOff x="3176" y="-4253"/>
              <a:chExt cx="2340" cy="3600"/>
            </a:xfrm>
          </p:grpSpPr>
          <p:sp>
            <p:nvSpPr>
              <p:cNvPr id="66" name="Freeform 69"/>
              <p:cNvSpPr>
                <a:spLocks/>
              </p:cNvSpPr>
              <p:nvPr/>
            </p:nvSpPr>
            <p:spPr bwMode="auto">
              <a:xfrm>
                <a:off x="3176" y="-4253"/>
                <a:ext cx="2340" cy="3600"/>
              </a:xfrm>
              <a:custGeom>
                <a:avLst/>
                <a:gdLst>
                  <a:gd name="T0" fmla="+- 0 3176 3176"/>
                  <a:gd name="T1" fmla="*/ T0 w 2340"/>
                  <a:gd name="T2" fmla="+- 0 -653 -4253"/>
                  <a:gd name="T3" fmla="*/ -653 h 3600"/>
                  <a:gd name="T4" fmla="+- 0 5516 3176"/>
                  <a:gd name="T5" fmla="*/ T4 w 2340"/>
                  <a:gd name="T6" fmla="+- 0 -4253 -4253"/>
                  <a:gd name="T7" fmla="*/ -4253 h 3600"/>
                </a:gdLst>
                <a:ahLst/>
                <a:cxnLst>
                  <a:cxn ang="0">
                    <a:pos x="T1" y="T3"/>
                  </a:cxn>
                  <a:cxn ang="0">
                    <a:pos x="T5" y="T7"/>
                  </a:cxn>
                </a:cxnLst>
                <a:rect l="0" t="0" r="r" b="b"/>
                <a:pathLst>
                  <a:path w="2340" h="3600">
                    <a:moveTo>
                      <a:pt x="0" y="3600"/>
                    </a:moveTo>
                    <a:lnTo>
                      <a:pt x="2340" y="0"/>
                    </a:lnTo>
                  </a:path>
                </a:pathLst>
              </a:custGeom>
              <a:noFill/>
              <a:ln w="25400">
                <a:solidFill>
                  <a:srgbClr val="BCBEC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70"/>
            <p:cNvGrpSpPr>
              <a:grpSpLocks/>
            </p:cNvGrpSpPr>
            <p:nvPr/>
          </p:nvGrpSpPr>
          <p:grpSpPr bwMode="auto">
            <a:xfrm>
              <a:off x="4156" y="-4230"/>
              <a:ext cx="2560" cy="4010"/>
              <a:chOff x="4156" y="-4230"/>
              <a:chExt cx="2560" cy="4010"/>
            </a:xfrm>
          </p:grpSpPr>
          <p:sp>
            <p:nvSpPr>
              <p:cNvPr id="65" name="Freeform 71"/>
              <p:cNvSpPr>
                <a:spLocks/>
              </p:cNvSpPr>
              <p:nvPr/>
            </p:nvSpPr>
            <p:spPr bwMode="auto">
              <a:xfrm>
                <a:off x="4156" y="-4230"/>
                <a:ext cx="2560" cy="4010"/>
              </a:xfrm>
              <a:custGeom>
                <a:avLst/>
                <a:gdLst>
                  <a:gd name="T0" fmla="+- 0 4156 4156"/>
                  <a:gd name="T1" fmla="*/ T0 w 2560"/>
                  <a:gd name="T2" fmla="+- 0 -4230 -4230"/>
                  <a:gd name="T3" fmla="*/ -4230 h 4010"/>
                  <a:gd name="T4" fmla="+- 0 6716 4156"/>
                  <a:gd name="T5" fmla="*/ T4 w 2560"/>
                  <a:gd name="T6" fmla="+- 0 -220 -4230"/>
                  <a:gd name="T7" fmla="*/ -220 h 4010"/>
                </a:gdLst>
                <a:ahLst/>
                <a:cxnLst>
                  <a:cxn ang="0">
                    <a:pos x="T1" y="T3"/>
                  </a:cxn>
                  <a:cxn ang="0">
                    <a:pos x="T5" y="T7"/>
                  </a:cxn>
                </a:cxnLst>
                <a:rect l="0" t="0" r="r" b="b"/>
                <a:pathLst>
                  <a:path w="2560" h="4010">
                    <a:moveTo>
                      <a:pt x="0" y="0"/>
                    </a:moveTo>
                    <a:lnTo>
                      <a:pt x="2560" y="401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72"/>
            <p:cNvGrpSpPr>
              <a:grpSpLocks/>
            </p:cNvGrpSpPr>
            <p:nvPr/>
          </p:nvGrpSpPr>
          <p:grpSpPr bwMode="auto">
            <a:xfrm>
              <a:off x="2781" y="-1605"/>
              <a:ext cx="1009" cy="2"/>
              <a:chOff x="2781" y="-1605"/>
              <a:chExt cx="1009" cy="2"/>
            </a:xfrm>
          </p:grpSpPr>
          <p:sp>
            <p:nvSpPr>
              <p:cNvPr id="64" name="Freeform 73"/>
              <p:cNvSpPr>
                <a:spLocks/>
              </p:cNvSpPr>
              <p:nvPr/>
            </p:nvSpPr>
            <p:spPr bwMode="auto">
              <a:xfrm>
                <a:off x="2781" y="-1605"/>
                <a:ext cx="1009" cy="2"/>
              </a:xfrm>
              <a:custGeom>
                <a:avLst/>
                <a:gdLst>
                  <a:gd name="T0" fmla="+- 0 2781 2781"/>
                  <a:gd name="T1" fmla="*/ T0 w 1009"/>
                  <a:gd name="T2" fmla="+- 0 3790 2781"/>
                  <a:gd name="T3" fmla="*/ T2 w 1009"/>
                </a:gdLst>
                <a:ahLst/>
                <a:cxnLst>
                  <a:cxn ang="0">
                    <a:pos x="T1" y="0"/>
                  </a:cxn>
                  <a:cxn ang="0">
                    <a:pos x="T3" y="0"/>
                  </a:cxn>
                </a:cxnLst>
                <a:rect l="0" t="0" r="r" b="b"/>
                <a:pathLst>
                  <a:path w="1009">
                    <a:moveTo>
                      <a:pt x="0" y="0"/>
                    </a:moveTo>
                    <a:lnTo>
                      <a:pt x="1009"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74"/>
            <p:cNvGrpSpPr>
              <a:grpSpLocks/>
            </p:cNvGrpSpPr>
            <p:nvPr/>
          </p:nvGrpSpPr>
          <p:grpSpPr bwMode="auto">
            <a:xfrm>
              <a:off x="3790" y="-1605"/>
              <a:ext cx="2018" cy="2"/>
              <a:chOff x="3790" y="-1605"/>
              <a:chExt cx="2018" cy="2"/>
            </a:xfrm>
          </p:grpSpPr>
          <p:sp>
            <p:nvSpPr>
              <p:cNvPr id="63" name="Freeform 75"/>
              <p:cNvSpPr>
                <a:spLocks/>
              </p:cNvSpPr>
              <p:nvPr/>
            </p:nvSpPr>
            <p:spPr bwMode="auto">
              <a:xfrm>
                <a:off x="3790" y="-1605"/>
                <a:ext cx="2018" cy="2"/>
              </a:xfrm>
              <a:custGeom>
                <a:avLst/>
                <a:gdLst>
                  <a:gd name="T0" fmla="+- 0 3790 3790"/>
                  <a:gd name="T1" fmla="*/ T0 w 2018"/>
                  <a:gd name="T2" fmla="+- 0 5807 3790"/>
                  <a:gd name="T3" fmla="*/ T2 w 2018"/>
                </a:gdLst>
                <a:ahLst/>
                <a:cxnLst>
                  <a:cxn ang="0">
                    <a:pos x="T1" y="0"/>
                  </a:cxn>
                  <a:cxn ang="0">
                    <a:pos x="T3" y="0"/>
                  </a:cxn>
                </a:cxnLst>
                <a:rect l="0" t="0" r="r" b="b"/>
                <a:pathLst>
                  <a:path w="2018">
                    <a:moveTo>
                      <a:pt x="0" y="0"/>
                    </a:moveTo>
                    <a:lnTo>
                      <a:pt x="2017" y="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76"/>
            <p:cNvGrpSpPr>
              <a:grpSpLocks/>
            </p:cNvGrpSpPr>
            <p:nvPr/>
          </p:nvGrpSpPr>
          <p:grpSpPr bwMode="auto">
            <a:xfrm>
              <a:off x="5807" y="-1605"/>
              <a:ext cx="1694" cy="2"/>
              <a:chOff x="5807" y="-1605"/>
              <a:chExt cx="1694" cy="2"/>
            </a:xfrm>
          </p:grpSpPr>
          <p:sp>
            <p:nvSpPr>
              <p:cNvPr id="62" name="Freeform 77"/>
              <p:cNvSpPr>
                <a:spLocks/>
              </p:cNvSpPr>
              <p:nvPr/>
            </p:nvSpPr>
            <p:spPr bwMode="auto">
              <a:xfrm>
                <a:off x="5807" y="-1605"/>
                <a:ext cx="1694" cy="2"/>
              </a:xfrm>
              <a:custGeom>
                <a:avLst/>
                <a:gdLst>
                  <a:gd name="T0" fmla="+- 0 5807 5807"/>
                  <a:gd name="T1" fmla="*/ T0 w 1694"/>
                  <a:gd name="T2" fmla="+- 0 7501 5807"/>
                  <a:gd name="T3" fmla="*/ T2 w 1694"/>
                </a:gdLst>
                <a:ahLst/>
                <a:cxnLst>
                  <a:cxn ang="0">
                    <a:pos x="T1" y="0"/>
                  </a:cxn>
                  <a:cxn ang="0">
                    <a:pos x="T3" y="0"/>
                  </a:cxn>
                </a:cxnLst>
                <a:rect l="0" t="0" r="r" b="b"/>
                <a:pathLst>
                  <a:path w="1694">
                    <a:moveTo>
                      <a:pt x="0" y="0"/>
                    </a:moveTo>
                    <a:lnTo>
                      <a:pt x="1694"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78"/>
            <p:cNvGrpSpPr>
              <a:grpSpLocks/>
            </p:cNvGrpSpPr>
            <p:nvPr/>
          </p:nvGrpSpPr>
          <p:grpSpPr bwMode="auto">
            <a:xfrm>
              <a:off x="3798" y="-1605"/>
              <a:ext cx="2" cy="1608"/>
              <a:chOff x="3798" y="-1605"/>
              <a:chExt cx="2" cy="1608"/>
            </a:xfrm>
          </p:grpSpPr>
          <p:sp>
            <p:nvSpPr>
              <p:cNvPr id="61" name="Freeform 79"/>
              <p:cNvSpPr>
                <a:spLocks/>
              </p:cNvSpPr>
              <p:nvPr/>
            </p:nvSpPr>
            <p:spPr bwMode="auto">
              <a:xfrm>
                <a:off x="3798" y="-1605"/>
                <a:ext cx="2" cy="1608"/>
              </a:xfrm>
              <a:custGeom>
                <a:avLst/>
                <a:gdLst>
                  <a:gd name="T0" fmla="+- 0 -1605 -1605"/>
                  <a:gd name="T1" fmla="*/ -1605 h 1608"/>
                  <a:gd name="T2" fmla="+- 0 2 -1605"/>
                  <a:gd name="T3" fmla="*/ 2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80"/>
            <p:cNvGrpSpPr>
              <a:grpSpLocks/>
            </p:cNvGrpSpPr>
            <p:nvPr/>
          </p:nvGrpSpPr>
          <p:grpSpPr bwMode="auto">
            <a:xfrm>
              <a:off x="4815" y="-118"/>
              <a:ext cx="2" cy="120"/>
              <a:chOff x="4815" y="-118"/>
              <a:chExt cx="2" cy="120"/>
            </a:xfrm>
          </p:grpSpPr>
          <p:sp>
            <p:nvSpPr>
              <p:cNvPr id="60" name="Freeform 81"/>
              <p:cNvSpPr>
                <a:spLocks/>
              </p:cNvSpPr>
              <p:nvPr/>
            </p:nvSpPr>
            <p:spPr bwMode="auto">
              <a:xfrm>
                <a:off x="4815" y="-118"/>
                <a:ext cx="2" cy="120"/>
              </a:xfrm>
              <a:custGeom>
                <a:avLst/>
                <a:gdLst>
                  <a:gd name="T0" fmla="+- 0 -118 -118"/>
                  <a:gd name="T1" fmla="*/ -118 h 120"/>
                  <a:gd name="T2" fmla="+- 0 2 -118"/>
                  <a:gd name="T3" fmla="*/ 2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82"/>
            <p:cNvGrpSpPr>
              <a:grpSpLocks/>
            </p:cNvGrpSpPr>
            <p:nvPr/>
          </p:nvGrpSpPr>
          <p:grpSpPr bwMode="auto">
            <a:xfrm>
              <a:off x="5833" y="-1605"/>
              <a:ext cx="2" cy="1608"/>
              <a:chOff x="5833" y="-1605"/>
              <a:chExt cx="2" cy="1608"/>
            </a:xfrm>
          </p:grpSpPr>
          <p:sp>
            <p:nvSpPr>
              <p:cNvPr id="59" name="Freeform 83"/>
              <p:cNvSpPr>
                <a:spLocks/>
              </p:cNvSpPr>
              <p:nvPr/>
            </p:nvSpPr>
            <p:spPr bwMode="auto">
              <a:xfrm>
                <a:off x="5833" y="-1605"/>
                <a:ext cx="2" cy="1608"/>
              </a:xfrm>
              <a:custGeom>
                <a:avLst/>
                <a:gdLst>
                  <a:gd name="T0" fmla="+- 0 -1605 -1605"/>
                  <a:gd name="T1" fmla="*/ -1605 h 1608"/>
                  <a:gd name="T2" fmla="+- 0 2 -1605"/>
                  <a:gd name="T3" fmla="*/ 2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84"/>
            <p:cNvGrpSpPr>
              <a:grpSpLocks/>
            </p:cNvGrpSpPr>
            <p:nvPr/>
          </p:nvGrpSpPr>
          <p:grpSpPr bwMode="auto">
            <a:xfrm>
              <a:off x="6851" y="-118"/>
              <a:ext cx="2" cy="120"/>
              <a:chOff x="6851" y="-118"/>
              <a:chExt cx="2" cy="120"/>
            </a:xfrm>
          </p:grpSpPr>
          <p:sp>
            <p:nvSpPr>
              <p:cNvPr id="58" name="Freeform 85"/>
              <p:cNvSpPr>
                <a:spLocks/>
              </p:cNvSpPr>
              <p:nvPr/>
            </p:nvSpPr>
            <p:spPr bwMode="auto">
              <a:xfrm>
                <a:off x="6851" y="-118"/>
                <a:ext cx="2" cy="120"/>
              </a:xfrm>
              <a:custGeom>
                <a:avLst/>
                <a:gdLst>
                  <a:gd name="T0" fmla="+- 0 2 -118"/>
                  <a:gd name="T1" fmla="*/ 2 h 120"/>
                  <a:gd name="T2" fmla="+- 0 -118 -118"/>
                  <a:gd name="T3" fmla="*/ -118 h 120"/>
                </a:gdLst>
                <a:ahLst/>
                <a:cxnLst>
                  <a:cxn ang="0">
                    <a:pos x="0" y="T1"/>
                  </a:cxn>
                  <a:cxn ang="0">
                    <a:pos x="0" y="T3"/>
                  </a:cxn>
                </a:cxnLst>
                <a:rect l="0" t="0" r="r" b="b"/>
                <a:pathLst>
                  <a:path h="120">
                    <a:moveTo>
                      <a:pt x="0" y="12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86"/>
            <p:cNvGrpSpPr>
              <a:grpSpLocks/>
            </p:cNvGrpSpPr>
            <p:nvPr/>
          </p:nvGrpSpPr>
          <p:grpSpPr bwMode="auto">
            <a:xfrm>
              <a:off x="2780" y="2"/>
              <a:ext cx="120" cy="2"/>
              <a:chOff x="2780" y="2"/>
              <a:chExt cx="120" cy="2"/>
            </a:xfrm>
          </p:grpSpPr>
          <p:sp>
            <p:nvSpPr>
              <p:cNvPr id="57" name="Freeform 87"/>
              <p:cNvSpPr>
                <a:spLocks/>
              </p:cNvSpPr>
              <p:nvPr/>
            </p:nvSpPr>
            <p:spPr bwMode="auto">
              <a:xfrm>
                <a:off x="2780" y="2"/>
                <a:ext cx="120" cy="2"/>
              </a:xfrm>
              <a:custGeom>
                <a:avLst/>
                <a:gdLst>
                  <a:gd name="T0" fmla="+- 0 2780 2780"/>
                  <a:gd name="T1" fmla="*/ T0 w 120"/>
                  <a:gd name="T2" fmla="+- 0 2900 2780"/>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88"/>
            <p:cNvGrpSpPr>
              <a:grpSpLocks/>
            </p:cNvGrpSpPr>
            <p:nvPr/>
          </p:nvGrpSpPr>
          <p:grpSpPr bwMode="auto">
            <a:xfrm>
              <a:off x="2780" y="-397"/>
              <a:ext cx="80" cy="2"/>
              <a:chOff x="2780" y="-397"/>
              <a:chExt cx="80" cy="2"/>
            </a:xfrm>
          </p:grpSpPr>
          <p:sp>
            <p:nvSpPr>
              <p:cNvPr id="56" name="Freeform 89"/>
              <p:cNvSpPr>
                <a:spLocks/>
              </p:cNvSpPr>
              <p:nvPr/>
            </p:nvSpPr>
            <p:spPr bwMode="auto">
              <a:xfrm>
                <a:off x="2780" y="-397"/>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90"/>
            <p:cNvGrpSpPr>
              <a:grpSpLocks/>
            </p:cNvGrpSpPr>
            <p:nvPr/>
          </p:nvGrpSpPr>
          <p:grpSpPr bwMode="auto">
            <a:xfrm>
              <a:off x="2780" y="-795"/>
              <a:ext cx="80" cy="2"/>
              <a:chOff x="2780" y="-795"/>
              <a:chExt cx="80" cy="2"/>
            </a:xfrm>
          </p:grpSpPr>
          <p:sp>
            <p:nvSpPr>
              <p:cNvPr id="55" name="Freeform 91"/>
              <p:cNvSpPr>
                <a:spLocks/>
              </p:cNvSpPr>
              <p:nvPr/>
            </p:nvSpPr>
            <p:spPr bwMode="auto">
              <a:xfrm>
                <a:off x="2780" y="-795"/>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92"/>
            <p:cNvGrpSpPr>
              <a:grpSpLocks/>
            </p:cNvGrpSpPr>
            <p:nvPr/>
          </p:nvGrpSpPr>
          <p:grpSpPr bwMode="auto">
            <a:xfrm>
              <a:off x="2780" y="-1194"/>
              <a:ext cx="80" cy="2"/>
              <a:chOff x="2780" y="-1194"/>
              <a:chExt cx="80" cy="2"/>
            </a:xfrm>
          </p:grpSpPr>
          <p:sp>
            <p:nvSpPr>
              <p:cNvPr id="54" name="Freeform 93"/>
              <p:cNvSpPr>
                <a:spLocks/>
              </p:cNvSpPr>
              <p:nvPr/>
            </p:nvSpPr>
            <p:spPr bwMode="auto">
              <a:xfrm>
                <a:off x="2780" y="-1194"/>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94"/>
            <p:cNvGrpSpPr>
              <a:grpSpLocks/>
            </p:cNvGrpSpPr>
            <p:nvPr/>
          </p:nvGrpSpPr>
          <p:grpSpPr bwMode="auto">
            <a:xfrm>
              <a:off x="2780" y="-1992"/>
              <a:ext cx="80" cy="2"/>
              <a:chOff x="2780" y="-1992"/>
              <a:chExt cx="80" cy="2"/>
            </a:xfrm>
          </p:grpSpPr>
          <p:sp>
            <p:nvSpPr>
              <p:cNvPr id="53" name="Freeform 95"/>
              <p:cNvSpPr>
                <a:spLocks/>
              </p:cNvSpPr>
              <p:nvPr/>
            </p:nvSpPr>
            <p:spPr bwMode="auto">
              <a:xfrm>
                <a:off x="2780" y="-1992"/>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96"/>
            <p:cNvGrpSpPr>
              <a:grpSpLocks/>
            </p:cNvGrpSpPr>
            <p:nvPr/>
          </p:nvGrpSpPr>
          <p:grpSpPr bwMode="auto">
            <a:xfrm>
              <a:off x="2780" y="-2390"/>
              <a:ext cx="80" cy="2"/>
              <a:chOff x="2780" y="-2390"/>
              <a:chExt cx="80" cy="2"/>
            </a:xfrm>
          </p:grpSpPr>
          <p:sp>
            <p:nvSpPr>
              <p:cNvPr id="52" name="Freeform 97"/>
              <p:cNvSpPr>
                <a:spLocks/>
              </p:cNvSpPr>
              <p:nvPr/>
            </p:nvSpPr>
            <p:spPr bwMode="auto">
              <a:xfrm>
                <a:off x="2780" y="-2390"/>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98"/>
            <p:cNvGrpSpPr>
              <a:grpSpLocks/>
            </p:cNvGrpSpPr>
            <p:nvPr/>
          </p:nvGrpSpPr>
          <p:grpSpPr bwMode="auto">
            <a:xfrm>
              <a:off x="2780" y="-2789"/>
              <a:ext cx="80" cy="2"/>
              <a:chOff x="2780" y="-2789"/>
              <a:chExt cx="80" cy="2"/>
            </a:xfrm>
          </p:grpSpPr>
          <p:sp>
            <p:nvSpPr>
              <p:cNvPr id="51" name="Freeform 99"/>
              <p:cNvSpPr>
                <a:spLocks/>
              </p:cNvSpPr>
              <p:nvPr/>
            </p:nvSpPr>
            <p:spPr bwMode="auto">
              <a:xfrm>
                <a:off x="2780" y="-2789"/>
                <a:ext cx="80" cy="2"/>
              </a:xfrm>
              <a:custGeom>
                <a:avLst/>
                <a:gdLst>
                  <a:gd name="T0" fmla="+- 0 2860 2780"/>
                  <a:gd name="T1" fmla="*/ T0 w 80"/>
                  <a:gd name="T2" fmla="+- 0 2780 2780"/>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100"/>
            <p:cNvGrpSpPr>
              <a:grpSpLocks/>
            </p:cNvGrpSpPr>
            <p:nvPr/>
          </p:nvGrpSpPr>
          <p:grpSpPr bwMode="auto">
            <a:xfrm>
              <a:off x="2780" y="-3188"/>
              <a:ext cx="120" cy="2"/>
              <a:chOff x="2780" y="-3188"/>
              <a:chExt cx="120" cy="2"/>
            </a:xfrm>
          </p:grpSpPr>
          <p:sp>
            <p:nvSpPr>
              <p:cNvPr id="50" name="Freeform 101"/>
              <p:cNvSpPr>
                <a:spLocks/>
              </p:cNvSpPr>
              <p:nvPr/>
            </p:nvSpPr>
            <p:spPr bwMode="auto">
              <a:xfrm>
                <a:off x="2780" y="-3188"/>
                <a:ext cx="120" cy="2"/>
              </a:xfrm>
              <a:custGeom>
                <a:avLst/>
                <a:gdLst>
                  <a:gd name="T0" fmla="+- 0 2780 2780"/>
                  <a:gd name="T1" fmla="*/ T0 w 120"/>
                  <a:gd name="T2" fmla="+- 0 2900 2780"/>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102"/>
            <p:cNvGrpSpPr>
              <a:grpSpLocks/>
            </p:cNvGrpSpPr>
            <p:nvPr/>
          </p:nvGrpSpPr>
          <p:grpSpPr bwMode="auto">
            <a:xfrm>
              <a:off x="3346" y="-1975"/>
              <a:ext cx="2" cy="345"/>
              <a:chOff x="3346" y="-1975"/>
              <a:chExt cx="2" cy="345"/>
            </a:xfrm>
          </p:grpSpPr>
          <p:sp>
            <p:nvSpPr>
              <p:cNvPr id="49" name="Freeform 103"/>
              <p:cNvSpPr>
                <a:spLocks/>
              </p:cNvSpPr>
              <p:nvPr/>
            </p:nvSpPr>
            <p:spPr bwMode="auto">
              <a:xfrm>
                <a:off x="3346" y="-1975"/>
                <a:ext cx="2" cy="345"/>
              </a:xfrm>
              <a:custGeom>
                <a:avLst/>
                <a:gdLst>
                  <a:gd name="T0" fmla="+- 0 -1975 -1975"/>
                  <a:gd name="T1" fmla="*/ -1975 h 345"/>
                  <a:gd name="T2" fmla="+- 0 -1630 -1975"/>
                  <a:gd name="T3" fmla="*/ -1630 h 345"/>
                </a:gdLst>
                <a:ahLst/>
                <a:cxnLst>
                  <a:cxn ang="0">
                    <a:pos x="0" y="T1"/>
                  </a:cxn>
                  <a:cxn ang="0">
                    <a:pos x="0" y="T3"/>
                  </a:cxn>
                </a:cxnLst>
                <a:rect l="0" t="0" r="r" b="b"/>
                <a:pathLst>
                  <a:path h="345">
                    <a:moveTo>
                      <a:pt x="0" y="0"/>
                    </a:moveTo>
                    <a:lnTo>
                      <a:pt x="0" y="345"/>
                    </a:lnTo>
                  </a:path>
                </a:pathLst>
              </a:custGeom>
              <a:noFill/>
              <a:ln w="571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104"/>
            <p:cNvGrpSpPr>
              <a:grpSpLocks/>
            </p:cNvGrpSpPr>
            <p:nvPr/>
          </p:nvGrpSpPr>
          <p:grpSpPr bwMode="auto">
            <a:xfrm>
              <a:off x="2735" y="-1648"/>
              <a:ext cx="88" cy="88"/>
              <a:chOff x="2735" y="-1648"/>
              <a:chExt cx="88" cy="88"/>
            </a:xfrm>
          </p:grpSpPr>
          <p:sp>
            <p:nvSpPr>
              <p:cNvPr id="48" name="Freeform 105"/>
              <p:cNvSpPr>
                <a:spLocks/>
              </p:cNvSpPr>
              <p:nvPr/>
            </p:nvSpPr>
            <p:spPr bwMode="auto">
              <a:xfrm>
                <a:off x="2735" y="-1648"/>
                <a:ext cx="88" cy="88"/>
              </a:xfrm>
              <a:custGeom>
                <a:avLst/>
                <a:gdLst>
                  <a:gd name="T0" fmla="+- 0 2779 2735"/>
                  <a:gd name="T1" fmla="*/ T0 w 88"/>
                  <a:gd name="T2" fmla="+- 0 -1648 -1648"/>
                  <a:gd name="T3" fmla="*/ -1648 h 88"/>
                  <a:gd name="T4" fmla="+- 0 2758 2735"/>
                  <a:gd name="T5" fmla="*/ T4 w 88"/>
                  <a:gd name="T6" fmla="+- 0 -1642 -1648"/>
                  <a:gd name="T7" fmla="*/ -1642 h 88"/>
                  <a:gd name="T8" fmla="+- 0 2742 2735"/>
                  <a:gd name="T9" fmla="*/ T8 w 88"/>
                  <a:gd name="T10" fmla="+- 0 -1627 -1648"/>
                  <a:gd name="T11" fmla="*/ -1627 h 88"/>
                  <a:gd name="T12" fmla="+- 0 2735 2735"/>
                  <a:gd name="T13" fmla="*/ T12 w 88"/>
                  <a:gd name="T14" fmla="+- 0 -1606 -1648"/>
                  <a:gd name="T15" fmla="*/ -1606 h 88"/>
                  <a:gd name="T16" fmla="+- 0 2740 2735"/>
                  <a:gd name="T17" fmla="*/ T16 w 88"/>
                  <a:gd name="T18" fmla="+- 0 -1584 -1648"/>
                  <a:gd name="T19" fmla="*/ -1584 h 88"/>
                  <a:gd name="T20" fmla="+- 0 2754 2735"/>
                  <a:gd name="T21" fmla="*/ T20 w 88"/>
                  <a:gd name="T22" fmla="+- 0 -1567 -1648"/>
                  <a:gd name="T23" fmla="*/ -1567 h 88"/>
                  <a:gd name="T24" fmla="+- 0 2774 2735"/>
                  <a:gd name="T25" fmla="*/ T24 w 88"/>
                  <a:gd name="T26" fmla="+- 0 -1560 -1648"/>
                  <a:gd name="T27" fmla="*/ -1560 h 88"/>
                  <a:gd name="T28" fmla="+- 0 2798 2735"/>
                  <a:gd name="T29" fmla="*/ T28 w 88"/>
                  <a:gd name="T30" fmla="+- 0 -1564 -1648"/>
                  <a:gd name="T31" fmla="*/ -1564 h 88"/>
                  <a:gd name="T32" fmla="+- 0 2815 2735"/>
                  <a:gd name="T33" fmla="*/ T32 w 88"/>
                  <a:gd name="T34" fmla="+- 0 -1578 -1648"/>
                  <a:gd name="T35" fmla="*/ -1578 h 88"/>
                  <a:gd name="T36" fmla="+- 0 2823 2735"/>
                  <a:gd name="T37" fmla="*/ T36 w 88"/>
                  <a:gd name="T38" fmla="+- 0 -1597 -1648"/>
                  <a:gd name="T39" fmla="*/ -1597 h 88"/>
                  <a:gd name="T40" fmla="+- 0 2818 2735"/>
                  <a:gd name="T41" fmla="*/ T40 w 88"/>
                  <a:gd name="T42" fmla="+- 0 -1621 -1648"/>
                  <a:gd name="T43" fmla="*/ -1621 h 88"/>
                  <a:gd name="T44" fmla="+- 0 2806 2735"/>
                  <a:gd name="T45" fmla="*/ T44 w 88"/>
                  <a:gd name="T46" fmla="+- 0 -1638 -1648"/>
                  <a:gd name="T47" fmla="*/ -1638 h 88"/>
                  <a:gd name="T48" fmla="+- 0 2788 2735"/>
                  <a:gd name="T49" fmla="*/ T48 w 88"/>
                  <a:gd name="T50" fmla="+- 0 -1647 -1648"/>
                  <a:gd name="T51" fmla="*/ -1647 h 88"/>
                  <a:gd name="T52" fmla="+- 0 2779 2735"/>
                  <a:gd name="T53" fmla="*/ T52 w 88"/>
                  <a:gd name="T54" fmla="+- 0 -1648 -1648"/>
                  <a:gd name="T55" fmla="*/ -1648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106"/>
            <p:cNvGrpSpPr>
              <a:grpSpLocks/>
            </p:cNvGrpSpPr>
            <p:nvPr/>
          </p:nvGrpSpPr>
          <p:grpSpPr bwMode="auto">
            <a:xfrm>
              <a:off x="2754" y="-1628"/>
              <a:ext cx="49" cy="50"/>
              <a:chOff x="2754" y="-1628"/>
              <a:chExt cx="49" cy="50"/>
            </a:xfrm>
          </p:grpSpPr>
          <p:sp>
            <p:nvSpPr>
              <p:cNvPr id="47" name="Freeform 107"/>
              <p:cNvSpPr>
                <a:spLocks/>
              </p:cNvSpPr>
              <p:nvPr/>
            </p:nvSpPr>
            <p:spPr bwMode="auto">
              <a:xfrm>
                <a:off x="2754" y="-1628"/>
                <a:ext cx="49" cy="50"/>
              </a:xfrm>
              <a:custGeom>
                <a:avLst/>
                <a:gdLst>
                  <a:gd name="T0" fmla="+- 0 2793 2754"/>
                  <a:gd name="T1" fmla="*/ T0 w 49"/>
                  <a:gd name="T2" fmla="+- 0 -1628 -1628"/>
                  <a:gd name="T3" fmla="*/ -1628 h 50"/>
                  <a:gd name="T4" fmla="+- 0 2765 2754"/>
                  <a:gd name="T5" fmla="*/ T4 w 49"/>
                  <a:gd name="T6" fmla="+- 0 -1628 -1628"/>
                  <a:gd name="T7" fmla="*/ -1628 h 50"/>
                  <a:gd name="T8" fmla="+- 0 2754 2754"/>
                  <a:gd name="T9" fmla="*/ T8 w 49"/>
                  <a:gd name="T10" fmla="+- 0 -1617 -1628"/>
                  <a:gd name="T11" fmla="*/ -1617 h 50"/>
                  <a:gd name="T12" fmla="+- 0 2754 2754"/>
                  <a:gd name="T13" fmla="*/ T12 w 49"/>
                  <a:gd name="T14" fmla="+- 0 -1590 -1628"/>
                  <a:gd name="T15" fmla="*/ -1590 h 50"/>
                  <a:gd name="T16" fmla="+- 0 2765 2754"/>
                  <a:gd name="T17" fmla="*/ T16 w 49"/>
                  <a:gd name="T18" fmla="+- 0 -1579 -1628"/>
                  <a:gd name="T19" fmla="*/ -1579 h 50"/>
                  <a:gd name="T20" fmla="+- 0 2793 2754"/>
                  <a:gd name="T21" fmla="*/ T20 w 49"/>
                  <a:gd name="T22" fmla="+- 0 -1579 -1628"/>
                  <a:gd name="T23" fmla="*/ -1579 h 50"/>
                  <a:gd name="T24" fmla="+- 0 2804 2754"/>
                  <a:gd name="T25" fmla="*/ T24 w 49"/>
                  <a:gd name="T26" fmla="+- 0 -1590 -1628"/>
                  <a:gd name="T27" fmla="*/ -1590 h 50"/>
                  <a:gd name="T28" fmla="+- 0 2804 2754"/>
                  <a:gd name="T29" fmla="*/ T28 w 49"/>
                  <a:gd name="T30" fmla="+- 0 -1617 -1628"/>
                  <a:gd name="T31" fmla="*/ -1617 h 50"/>
                  <a:gd name="T32" fmla="+- 0 2793 2754"/>
                  <a:gd name="T33" fmla="*/ T32 w 49"/>
                  <a:gd name="T34" fmla="+- 0 -1628 -1628"/>
                  <a:gd name="T35" fmla="*/ -16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108"/>
            <p:cNvGrpSpPr>
              <a:grpSpLocks/>
            </p:cNvGrpSpPr>
            <p:nvPr/>
          </p:nvGrpSpPr>
          <p:grpSpPr bwMode="auto">
            <a:xfrm>
              <a:off x="2754" y="-1628"/>
              <a:ext cx="49" cy="50"/>
              <a:chOff x="2754" y="-1628"/>
              <a:chExt cx="49" cy="50"/>
            </a:xfrm>
          </p:grpSpPr>
          <p:sp>
            <p:nvSpPr>
              <p:cNvPr id="46" name="Freeform 109"/>
              <p:cNvSpPr>
                <a:spLocks/>
              </p:cNvSpPr>
              <p:nvPr/>
            </p:nvSpPr>
            <p:spPr bwMode="auto">
              <a:xfrm>
                <a:off x="2754" y="-1628"/>
                <a:ext cx="49" cy="50"/>
              </a:xfrm>
              <a:custGeom>
                <a:avLst/>
                <a:gdLst>
                  <a:gd name="T0" fmla="+- 0 2779 2754"/>
                  <a:gd name="T1" fmla="*/ T0 w 49"/>
                  <a:gd name="T2" fmla="+- 0 -1579 -1628"/>
                  <a:gd name="T3" fmla="*/ -1579 h 50"/>
                  <a:gd name="T4" fmla="+- 0 2793 2754"/>
                  <a:gd name="T5" fmla="*/ T4 w 49"/>
                  <a:gd name="T6" fmla="+- 0 -1579 -1628"/>
                  <a:gd name="T7" fmla="*/ -1579 h 50"/>
                  <a:gd name="T8" fmla="+- 0 2804 2754"/>
                  <a:gd name="T9" fmla="*/ T8 w 49"/>
                  <a:gd name="T10" fmla="+- 0 -1590 -1628"/>
                  <a:gd name="T11" fmla="*/ -1590 h 50"/>
                  <a:gd name="T12" fmla="+- 0 2804 2754"/>
                  <a:gd name="T13" fmla="*/ T12 w 49"/>
                  <a:gd name="T14" fmla="+- 0 -1604 -1628"/>
                  <a:gd name="T15" fmla="*/ -1604 h 50"/>
                  <a:gd name="T16" fmla="+- 0 2804 2754"/>
                  <a:gd name="T17" fmla="*/ T16 w 49"/>
                  <a:gd name="T18" fmla="+- 0 -1617 -1628"/>
                  <a:gd name="T19" fmla="*/ -1617 h 50"/>
                  <a:gd name="T20" fmla="+- 0 2793 2754"/>
                  <a:gd name="T21" fmla="*/ T20 w 49"/>
                  <a:gd name="T22" fmla="+- 0 -1628 -1628"/>
                  <a:gd name="T23" fmla="*/ -1628 h 50"/>
                  <a:gd name="T24" fmla="+- 0 2779 2754"/>
                  <a:gd name="T25" fmla="*/ T24 w 49"/>
                  <a:gd name="T26" fmla="+- 0 -1628 -1628"/>
                  <a:gd name="T27" fmla="*/ -1628 h 50"/>
                  <a:gd name="T28" fmla="+- 0 2765 2754"/>
                  <a:gd name="T29" fmla="*/ T28 w 49"/>
                  <a:gd name="T30" fmla="+- 0 -1628 -1628"/>
                  <a:gd name="T31" fmla="*/ -1628 h 50"/>
                  <a:gd name="T32" fmla="+- 0 2754 2754"/>
                  <a:gd name="T33" fmla="*/ T32 w 49"/>
                  <a:gd name="T34" fmla="+- 0 -1617 -1628"/>
                  <a:gd name="T35" fmla="*/ -1617 h 50"/>
                  <a:gd name="T36" fmla="+- 0 2754 2754"/>
                  <a:gd name="T37" fmla="*/ T36 w 49"/>
                  <a:gd name="T38" fmla="+- 0 -1604 -1628"/>
                  <a:gd name="T39" fmla="*/ -1604 h 50"/>
                  <a:gd name="T40" fmla="+- 0 2754 2754"/>
                  <a:gd name="T41" fmla="*/ T40 w 49"/>
                  <a:gd name="T42" fmla="+- 0 -1590 -1628"/>
                  <a:gd name="T43" fmla="*/ -1590 h 50"/>
                  <a:gd name="T44" fmla="+- 0 2765 2754"/>
                  <a:gd name="T45" fmla="*/ T44 w 49"/>
                  <a:gd name="T46" fmla="+- 0 -1579 -1628"/>
                  <a:gd name="T47" fmla="*/ -1579 h 50"/>
                  <a:gd name="T48" fmla="+- 0 2779 2754"/>
                  <a:gd name="T49" fmla="*/ T48 w 49"/>
                  <a:gd name="T50" fmla="+- 0 -1579 -1628"/>
                  <a:gd name="T51" fmla="*/ -157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110"/>
            <p:cNvGrpSpPr>
              <a:grpSpLocks/>
            </p:cNvGrpSpPr>
            <p:nvPr/>
          </p:nvGrpSpPr>
          <p:grpSpPr bwMode="auto">
            <a:xfrm>
              <a:off x="3754" y="-1648"/>
              <a:ext cx="88" cy="88"/>
              <a:chOff x="3754" y="-1648"/>
              <a:chExt cx="88" cy="88"/>
            </a:xfrm>
          </p:grpSpPr>
          <p:sp>
            <p:nvSpPr>
              <p:cNvPr id="45" name="Freeform 111"/>
              <p:cNvSpPr>
                <a:spLocks/>
              </p:cNvSpPr>
              <p:nvPr/>
            </p:nvSpPr>
            <p:spPr bwMode="auto">
              <a:xfrm>
                <a:off x="3754" y="-1648"/>
                <a:ext cx="88" cy="88"/>
              </a:xfrm>
              <a:custGeom>
                <a:avLst/>
                <a:gdLst>
                  <a:gd name="T0" fmla="+- 0 3798 3754"/>
                  <a:gd name="T1" fmla="*/ T0 w 88"/>
                  <a:gd name="T2" fmla="+- 0 -1648 -1648"/>
                  <a:gd name="T3" fmla="*/ -1648 h 88"/>
                  <a:gd name="T4" fmla="+- 0 3776 3754"/>
                  <a:gd name="T5" fmla="*/ T4 w 88"/>
                  <a:gd name="T6" fmla="+- 0 -1642 -1648"/>
                  <a:gd name="T7" fmla="*/ -1642 h 88"/>
                  <a:gd name="T8" fmla="+- 0 3761 3754"/>
                  <a:gd name="T9" fmla="*/ T8 w 88"/>
                  <a:gd name="T10" fmla="+- 0 -1627 -1648"/>
                  <a:gd name="T11" fmla="*/ -1627 h 88"/>
                  <a:gd name="T12" fmla="+- 0 3754 3754"/>
                  <a:gd name="T13" fmla="*/ T12 w 88"/>
                  <a:gd name="T14" fmla="+- 0 -1606 -1648"/>
                  <a:gd name="T15" fmla="*/ -1606 h 88"/>
                  <a:gd name="T16" fmla="+- 0 3759 3754"/>
                  <a:gd name="T17" fmla="*/ T16 w 88"/>
                  <a:gd name="T18" fmla="+- 0 -1584 -1648"/>
                  <a:gd name="T19" fmla="*/ -1584 h 88"/>
                  <a:gd name="T20" fmla="+- 0 3773 3754"/>
                  <a:gd name="T21" fmla="*/ T20 w 88"/>
                  <a:gd name="T22" fmla="+- 0 -1567 -1648"/>
                  <a:gd name="T23" fmla="*/ -1567 h 88"/>
                  <a:gd name="T24" fmla="+- 0 3793 3754"/>
                  <a:gd name="T25" fmla="*/ T24 w 88"/>
                  <a:gd name="T26" fmla="+- 0 -1560 -1648"/>
                  <a:gd name="T27" fmla="*/ -1560 h 88"/>
                  <a:gd name="T28" fmla="+- 0 3816 3754"/>
                  <a:gd name="T29" fmla="*/ T28 w 88"/>
                  <a:gd name="T30" fmla="+- 0 -1564 -1648"/>
                  <a:gd name="T31" fmla="*/ -1564 h 88"/>
                  <a:gd name="T32" fmla="+- 0 3833 3754"/>
                  <a:gd name="T33" fmla="*/ T32 w 88"/>
                  <a:gd name="T34" fmla="+- 0 -1578 -1648"/>
                  <a:gd name="T35" fmla="*/ -1578 h 88"/>
                  <a:gd name="T36" fmla="+- 0 3842 3754"/>
                  <a:gd name="T37" fmla="*/ T36 w 88"/>
                  <a:gd name="T38" fmla="+- 0 -1597 -1648"/>
                  <a:gd name="T39" fmla="*/ -1597 h 88"/>
                  <a:gd name="T40" fmla="+- 0 3837 3754"/>
                  <a:gd name="T41" fmla="*/ T40 w 88"/>
                  <a:gd name="T42" fmla="+- 0 -1621 -1648"/>
                  <a:gd name="T43" fmla="*/ -1621 h 88"/>
                  <a:gd name="T44" fmla="+- 0 3825 3754"/>
                  <a:gd name="T45" fmla="*/ T44 w 88"/>
                  <a:gd name="T46" fmla="+- 0 -1638 -1648"/>
                  <a:gd name="T47" fmla="*/ -1638 h 88"/>
                  <a:gd name="T48" fmla="+- 0 3806 3754"/>
                  <a:gd name="T49" fmla="*/ T48 w 88"/>
                  <a:gd name="T50" fmla="+- 0 -1647 -1648"/>
                  <a:gd name="T51" fmla="*/ -1647 h 88"/>
                  <a:gd name="T52" fmla="+- 0 3798 3754"/>
                  <a:gd name="T53" fmla="*/ T52 w 88"/>
                  <a:gd name="T54" fmla="+- 0 -1648 -1648"/>
                  <a:gd name="T55" fmla="*/ -1648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6"/>
                    </a:lnTo>
                    <a:lnTo>
                      <a:pt x="7" y="21"/>
                    </a:lnTo>
                    <a:lnTo>
                      <a:pt x="0" y="42"/>
                    </a:lnTo>
                    <a:lnTo>
                      <a:pt x="5" y="64"/>
                    </a:lnTo>
                    <a:lnTo>
                      <a:pt x="19" y="81"/>
                    </a:lnTo>
                    <a:lnTo>
                      <a:pt x="39" y="88"/>
                    </a:lnTo>
                    <a:lnTo>
                      <a:pt x="62"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112"/>
            <p:cNvGrpSpPr>
              <a:grpSpLocks/>
            </p:cNvGrpSpPr>
            <p:nvPr/>
          </p:nvGrpSpPr>
          <p:grpSpPr bwMode="auto">
            <a:xfrm>
              <a:off x="3773" y="-1628"/>
              <a:ext cx="49" cy="50"/>
              <a:chOff x="3773" y="-1628"/>
              <a:chExt cx="49" cy="50"/>
            </a:xfrm>
          </p:grpSpPr>
          <p:sp>
            <p:nvSpPr>
              <p:cNvPr id="44" name="Freeform 113"/>
              <p:cNvSpPr>
                <a:spLocks/>
              </p:cNvSpPr>
              <p:nvPr/>
            </p:nvSpPr>
            <p:spPr bwMode="auto">
              <a:xfrm>
                <a:off x="3773" y="-1628"/>
                <a:ext cx="49" cy="50"/>
              </a:xfrm>
              <a:custGeom>
                <a:avLst/>
                <a:gdLst>
                  <a:gd name="T0" fmla="+- 0 3812 3773"/>
                  <a:gd name="T1" fmla="*/ T0 w 49"/>
                  <a:gd name="T2" fmla="+- 0 -1628 -1628"/>
                  <a:gd name="T3" fmla="*/ -1628 h 50"/>
                  <a:gd name="T4" fmla="+- 0 3784 3773"/>
                  <a:gd name="T5" fmla="*/ T4 w 49"/>
                  <a:gd name="T6" fmla="+- 0 -1628 -1628"/>
                  <a:gd name="T7" fmla="*/ -1628 h 50"/>
                  <a:gd name="T8" fmla="+- 0 3773 3773"/>
                  <a:gd name="T9" fmla="*/ T8 w 49"/>
                  <a:gd name="T10" fmla="+- 0 -1617 -1628"/>
                  <a:gd name="T11" fmla="*/ -1617 h 50"/>
                  <a:gd name="T12" fmla="+- 0 3773 3773"/>
                  <a:gd name="T13" fmla="*/ T12 w 49"/>
                  <a:gd name="T14" fmla="+- 0 -1590 -1628"/>
                  <a:gd name="T15" fmla="*/ -1590 h 50"/>
                  <a:gd name="T16" fmla="+- 0 3784 3773"/>
                  <a:gd name="T17" fmla="*/ T16 w 49"/>
                  <a:gd name="T18" fmla="+- 0 -1579 -1628"/>
                  <a:gd name="T19" fmla="*/ -1579 h 50"/>
                  <a:gd name="T20" fmla="+- 0 3812 3773"/>
                  <a:gd name="T21" fmla="*/ T20 w 49"/>
                  <a:gd name="T22" fmla="+- 0 -1579 -1628"/>
                  <a:gd name="T23" fmla="*/ -1579 h 50"/>
                  <a:gd name="T24" fmla="+- 0 3823 3773"/>
                  <a:gd name="T25" fmla="*/ T24 w 49"/>
                  <a:gd name="T26" fmla="+- 0 -1590 -1628"/>
                  <a:gd name="T27" fmla="*/ -1590 h 50"/>
                  <a:gd name="T28" fmla="+- 0 3823 3773"/>
                  <a:gd name="T29" fmla="*/ T28 w 49"/>
                  <a:gd name="T30" fmla="+- 0 -1617 -1628"/>
                  <a:gd name="T31" fmla="*/ -1617 h 50"/>
                  <a:gd name="T32" fmla="+- 0 3812 3773"/>
                  <a:gd name="T33" fmla="*/ T32 w 49"/>
                  <a:gd name="T34" fmla="+- 0 -1628 -1628"/>
                  <a:gd name="T35" fmla="*/ -16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114"/>
            <p:cNvGrpSpPr>
              <a:grpSpLocks/>
            </p:cNvGrpSpPr>
            <p:nvPr/>
          </p:nvGrpSpPr>
          <p:grpSpPr bwMode="auto">
            <a:xfrm>
              <a:off x="3773" y="-1628"/>
              <a:ext cx="49" cy="50"/>
              <a:chOff x="3773" y="-1628"/>
              <a:chExt cx="49" cy="50"/>
            </a:xfrm>
          </p:grpSpPr>
          <p:sp>
            <p:nvSpPr>
              <p:cNvPr id="43" name="Freeform 115"/>
              <p:cNvSpPr>
                <a:spLocks/>
              </p:cNvSpPr>
              <p:nvPr/>
            </p:nvSpPr>
            <p:spPr bwMode="auto">
              <a:xfrm>
                <a:off x="3773" y="-1628"/>
                <a:ext cx="49" cy="50"/>
              </a:xfrm>
              <a:custGeom>
                <a:avLst/>
                <a:gdLst>
                  <a:gd name="T0" fmla="+- 0 3798 3773"/>
                  <a:gd name="T1" fmla="*/ T0 w 49"/>
                  <a:gd name="T2" fmla="+- 0 -1579 -1628"/>
                  <a:gd name="T3" fmla="*/ -1579 h 50"/>
                  <a:gd name="T4" fmla="+- 0 3812 3773"/>
                  <a:gd name="T5" fmla="*/ T4 w 49"/>
                  <a:gd name="T6" fmla="+- 0 -1579 -1628"/>
                  <a:gd name="T7" fmla="*/ -1579 h 50"/>
                  <a:gd name="T8" fmla="+- 0 3823 3773"/>
                  <a:gd name="T9" fmla="*/ T8 w 49"/>
                  <a:gd name="T10" fmla="+- 0 -1590 -1628"/>
                  <a:gd name="T11" fmla="*/ -1590 h 50"/>
                  <a:gd name="T12" fmla="+- 0 3823 3773"/>
                  <a:gd name="T13" fmla="*/ T12 w 49"/>
                  <a:gd name="T14" fmla="+- 0 -1604 -1628"/>
                  <a:gd name="T15" fmla="*/ -1604 h 50"/>
                  <a:gd name="T16" fmla="+- 0 3823 3773"/>
                  <a:gd name="T17" fmla="*/ T16 w 49"/>
                  <a:gd name="T18" fmla="+- 0 -1617 -1628"/>
                  <a:gd name="T19" fmla="*/ -1617 h 50"/>
                  <a:gd name="T20" fmla="+- 0 3812 3773"/>
                  <a:gd name="T21" fmla="*/ T20 w 49"/>
                  <a:gd name="T22" fmla="+- 0 -1628 -1628"/>
                  <a:gd name="T23" fmla="*/ -1628 h 50"/>
                  <a:gd name="T24" fmla="+- 0 3798 3773"/>
                  <a:gd name="T25" fmla="*/ T24 w 49"/>
                  <a:gd name="T26" fmla="+- 0 -1628 -1628"/>
                  <a:gd name="T27" fmla="*/ -1628 h 50"/>
                  <a:gd name="T28" fmla="+- 0 3784 3773"/>
                  <a:gd name="T29" fmla="*/ T28 w 49"/>
                  <a:gd name="T30" fmla="+- 0 -1628 -1628"/>
                  <a:gd name="T31" fmla="*/ -1628 h 50"/>
                  <a:gd name="T32" fmla="+- 0 3773 3773"/>
                  <a:gd name="T33" fmla="*/ T32 w 49"/>
                  <a:gd name="T34" fmla="+- 0 -1617 -1628"/>
                  <a:gd name="T35" fmla="*/ -1617 h 50"/>
                  <a:gd name="T36" fmla="+- 0 3773 3773"/>
                  <a:gd name="T37" fmla="*/ T36 w 49"/>
                  <a:gd name="T38" fmla="+- 0 -1604 -1628"/>
                  <a:gd name="T39" fmla="*/ -1604 h 50"/>
                  <a:gd name="T40" fmla="+- 0 3773 3773"/>
                  <a:gd name="T41" fmla="*/ T40 w 49"/>
                  <a:gd name="T42" fmla="+- 0 -1590 -1628"/>
                  <a:gd name="T43" fmla="*/ -1590 h 50"/>
                  <a:gd name="T44" fmla="+- 0 3784 3773"/>
                  <a:gd name="T45" fmla="*/ T44 w 49"/>
                  <a:gd name="T46" fmla="+- 0 -1579 -1628"/>
                  <a:gd name="T47" fmla="*/ -1579 h 50"/>
                  <a:gd name="T48" fmla="+- 0 3798 3773"/>
                  <a:gd name="T49" fmla="*/ T48 w 49"/>
                  <a:gd name="T50" fmla="+- 0 -1579 -1628"/>
                  <a:gd name="T51" fmla="*/ -157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116"/>
            <p:cNvGrpSpPr>
              <a:grpSpLocks/>
            </p:cNvGrpSpPr>
            <p:nvPr/>
          </p:nvGrpSpPr>
          <p:grpSpPr bwMode="auto">
            <a:xfrm>
              <a:off x="5789" y="-1648"/>
              <a:ext cx="88" cy="88"/>
              <a:chOff x="5789" y="-1648"/>
              <a:chExt cx="88" cy="88"/>
            </a:xfrm>
          </p:grpSpPr>
          <p:sp>
            <p:nvSpPr>
              <p:cNvPr id="42" name="Freeform 117"/>
              <p:cNvSpPr>
                <a:spLocks/>
              </p:cNvSpPr>
              <p:nvPr/>
            </p:nvSpPr>
            <p:spPr bwMode="auto">
              <a:xfrm>
                <a:off x="5789" y="-1648"/>
                <a:ext cx="88" cy="88"/>
              </a:xfrm>
              <a:custGeom>
                <a:avLst/>
                <a:gdLst>
                  <a:gd name="T0" fmla="+- 0 5833 5789"/>
                  <a:gd name="T1" fmla="*/ T0 w 88"/>
                  <a:gd name="T2" fmla="+- 0 -1648 -1648"/>
                  <a:gd name="T3" fmla="*/ -1648 h 88"/>
                  <a:gd name="T4" fmla="+- 0 5811 5789"/>
                  <a:gd name="T5" fmla="*/ T4 w 88"/>
                  <a:gd name="T6" fmla="+- 0 -1642 -1648"/>
                  <a:gd name="T7" fmla="*/ -1642 h 88"/>
                  <a:gd name="T8" fmla="+- 0 5796 5789"/>
                  <a:gd name="T9" fmla="*/ T8 w 88"/>
                  <a:gd name="T10" fmla="+- 0 -1627 -1648"/>
                  <a:gd name="T11" fmla="*/ -1627 h 88"/>
                  <a:gd name="T12" fmla="+- 0 5789 5789"/>
                  <a:gd name="T13" fmla="*/ T12 w 88"/>
                  <a:gd name="T14" fmla="+- 0 -1606 -1648"/>
                  <a:gd name="T15" fmla="*/ -1606 h 88"/>
                  <a:gd name="T16" fmla="+- 0 5794 5789"/>
                  <a:gd name="T17" fmla="*/ T16 w 88"/>
                  <a:gd name="T18" fmla="+- 0 -1584 -1648"/>
                  <a:gd name="T19" fmla="*/ -1584 h 88"/>
                  <a:gd name="T20" fmla="+- 0 5808 5789"/>
                  <a:gd name="T21" fmla="*/ T20 w 88"/>
                  <a:gd name="T22" fmla="+- 0 -1567 -1648"/>
                  <a:gd name="T23" fmla="*/ -1567 h 88"/>
                  <a:gd name="T24" fmla="+- 0 5828 5789"/>
                  <a:gd name="T25" fmla="*/ T24 w 88"/>
                  <a:gd name="T26" fmla="+- 0 -1560 -1648"/>
                  <a:gd name="T27" fmla="*/ -1560 h 88"/>
                  <a:gd name="T28" fmla="+- 0 5851 5789"/>
                  <a:gd name="T29" fmla="*/ T28 w 88"/>
                  <a:gd name="T30" fmla="+- 0 -1564 -1648"/>
                  <a:gd name="T31" fmla="*/ -1564 h 88"/>
                  <a:gd name="T32" fmla="+- 0 5868 5789"/>
                  <a:gd name="T33" fmla="*/ T32 w 88"/>
                  <a:gd name="T34" fmla="+- 0 -1578 -1648"/>
                  <a:gd name="T35" fmla="*/ -1578 h 88"/>
                  <a:gd name="T36" fmla="+- 0 5877 5789"/>
                  <a:gd name="T37" fmla="*/ T36 w 88"/>
                  <a:gd name="T38" fmla="+- 0 -1597 -1648"/>
                  <a:gd name="T39" fmla="*/ -1597 h 88"/>
                  <a:gd name="T40" fmla="+- 0 5872 5789"/>
                  <a:gd name="T41" fmla="*/ T40 w 88"/>
                  <a:gd name="T42" fmla="+- 0 -1621 -1648"/>
                  <a:gd name="T43" fmla="*/ -1621 h 88"/>
                  <a:gd name="T44" fmla="+- 0 5860 5789"/>
                  <a:gd name="T45" fmla="*/ T44 w 88"/>
                  <a:gd name="T46" fmla="+- 0 -1638 -1648"/>
                  <a:gd name="T47" fmla="*/ -1638 h 88"/>
                  <a:gd name="T48" fmla="+- 0 5841 5789"/>
                  <a:gd name="T49" fmla="*/ T48 w 88"/>
                  <a:gd name="T50" fmla="+- 0 -1647 -1648"/>
                  <a:gd name="T51" fmla="*/ -1647 h 88"/>
                  <a:gd name="T52" fmla="+- 0 5833 5789"/>
                  <a:gd name="T53" fmla="*/ T52 w 88"/>
                  <a:gd name="T54" fmla="+- 0 -1648 -1648"/>
                  <a:gd name="T55" fmla="*/ -1648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6"/>
                    </a:lnTo>
                    <a:lnTo>
                      <a:pt x="7" y="21"/>
                    </a:lnTo>
                    <a:lnTo>
                      <a:pt x="0" y="42"/>
                    </a:lnTo>
                    <a:lnTo>
                      <a:pt x="5" y="64"/>
                    </a:lnTo>
                    <a:lnTo>
                      <a:pt x="19" y="81"/>
                    </a:lnTo>
                    <a:lnTo>
                      <a:pt x="39" y="88"/>
                    </a:lnTo>
                    <a:lnTo>
                      <a:pt x="62"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118"/>
            <p:cNvGrpSpPr>
              <a:grpSpLocks/>
            </p:cNvGrpSpPr>
            <p:nvPr/>
          </p:nvGrpSpPr>
          <p:grpSpPr bwMode="auto">
            <a:xfrm>
              <a:off x="5808" y="-1628"/>
              <a:ext cx="49" cy="50"/>
              <a:chOff x="5808" y="-1628"/>
              <a:chExt cx="49" cy="50"/>
            </a:xfrm>
          </p:grpSpPr>
          <p:sp>
            <p:nvSpPr>
              <p:cNvPr id="41" name="Freeform 119"/>
              <p:cNvSpPr>
                <a:spLocks/>
              </p:cNvSpPr>
              <p:nvPr/>
            </p:nvSpPr>
            <p:spPr bwMode="auto">
              <a:xfrm>
                <a:off x="5808" y="-1628"/>
                <a:ext cx="49" cy="50"/>
              </a:xfrm>
              <a:custGeom>
                <a:avLst/>
                <a:gdLst>
                  <a:gd name="T0" fmla="+- 0 5847 5808"/>
                  <a:gd name="T1" fmla="*/ T0 w 49"/>
                  <a:gd name="T2" fmla="+- 0 -1628 -1628"/>
                  <a:gd name="T3" fmla="*/ -1628 h 50"/>
                  <a:gd name="T4" fmla="+- 0 5819 5808"/>
                  <a:gd name="T5" fmla="*/ T4 w 49"/>
                  <a:gd name="T6" fmla="+- 0 -1628 -1628"/>
                  <a:gd name="T7" fmla="*/ -1628 h 50"/>
                  <a:gd name="T8" fmla="+- 0 5808 5808"/>
                  <a:gd name="T9" fmla="*/ T8 w 49"/>
                  <a:gd name="T10" fmla="+- 0 -1617 -1628"/>
                  <a:gd name="T11" fmla="*/ -1617 h 50"/>
                  <a:gd name="T12" fmla="+- 0 5808 5808"/>
                  <a:gd name="T13" fmla="*/ T12 w 49"/>
                  <a:gd name="T14" fmla="+- 0 -1590 -1628"/>
                  <a:gd name="T15" fmla="*/ -1590 h 50"/>
                  <a:gd name="T16" fmla="+- 0 5819 5808"/>
                  <a:gd name="T17" fmla="*/ T16 w 49"/>
                  <a:gd name="T18" fmla="+- 0 -1579 -1628"/>
                  <a:gd name="T19" fmla="*/ -1579 h 50"/>
                  <a:gd name="T20" fmla="+- 0 5847 5808"/>
                  <a:gd name="T21" fmla="*/ T20 w 49"/>
                  <a:gd name="T22" fmla="+- 0 -1579 -1628"/>
                  <a:gd name="T23" fmla="*/ -1579 h 50"/>
                  <a:gd name="T24" fmla="+- 0 5858 5808"/>
                  <a:gd name="T25" fmla="*/ T24 w 49"/>
                  <a:gd name="T26" fmla="+- 0 -1590 -1628"/>
                  <a:gd name="T27" fmla="*/ -1590 h 50"/>
                  <a:gd name="T28" fmla="+- 0 5858 5808"/>
                  <a:gd name="T29" fmla="*/ T28 w 49"/>
                  <a:gd name="T30" fmla="+- 0 -1617 -1628"/>
                  <a:gd name="T31" fmla="*/ -1617 h 50"/>
                  <a:gd name="T32" fmla="+- 0 5847 5808"/>
                  <a:gd name="T33" fmla="*/ T32 w 49"/>
                  <a:gd name="T34" fmla="+- 0 -1628 -1628"/>
                  <a:gd name="T35" fmla="*/ -1628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120"/>
            <p:cNvGrpSpPr>
              <a:grpSpLocks/>
            </p:cNvGrpSpPr>
            <p:nvPr/>
          </p:nvGrpSpPr>
          <p:grpSpPr bwMode="auto">
            <a:xfrm>
              <a:off x="5808" y="-1628"/>
              <a:ext cx="49" cy="50"/>
              <a:chOff x="5808" y="-1628"/>
              <a:chExt cx="49" cy="50"/>
            </a:xfrm>
          </p:grpSpPr>
          <p:sp>
            <p:nvSpPr>
              <p:cNvPr id="40" name="Freeform 121"/>
              <p:cNvSpPr>
                <a:spLocks/>
              </p:cNvSpPr>
              <p:nvPr/>
            </p:nvSpPr>
            <p:spPr bwMode="auto">
              <a:xfrm>
                <a:off x="5808" y="-1628"/>
                <a:ext cx="49" cy="50"/>
              </a:xfrm>
              <a:custGeom>
                <a:avLst/>
                <a:gdLst>
                  <a:gd name="T0" fmla="+- 0 5833 5808"/>
                  <a:gd name="T1" fmla="*/ T0 w 49"/>
                  <a:gd name="T2" fmla="+- 0 -1579 -1628"/>
                  <a:gd name="T3" fmla="*/ -1579 h 50"/>
                  <a:gd name="T4" fmla="+- 0 5847 5808"/>
                  <a:gd name="T5" fmla="*/ T4 w 49"/>
                  <a:gd name="T6" fmla="+- 0 -1579 -1628"/>
                  <a:gd name="T7" fmla="*/ -1579 h 50"/>
                  <a:gd name="T8" fmla="+- 0 5858 5808"/>
                  <a:gd name="T9" fmla="*/ T8 w 49"/>
                  <a:gd name="T10" fmla="+- 0 -1590 -1628"/>
                  <a:gd name="T11" fmla="*/ -1590 h 50"/>
                  <a:gd name="T12" fmla="+- 0 5858 5808"/>
                  <a:gd name="T13" fmla="*/ T12 w 49"/>
                  <a:gd name="T14" fmla="+- 0 -1604 -1628"/>
                  <a:gd name="T15" fmla="*/ -1604 h 50"/>
                  <a:gd name="T16" fmla="+- 0 5858 5808"/>
                  <a:gd name="T17" fmla="*/ T16 w 49"/>
                  <a:gd name="T18" fmla="+- 0 -1617 -1628"/>
                  <a:gd name="T19" fmla="*/ -1617 h 50"/>
                  <a:gd name="T20" fmla="+- 0 5847 5808"/>
                  <a:gd name="T21" fmla="*/ T20 w 49"/>
                  <a:gd name="T22" fmla="+- 0 -1628 -1628"/>
                  <a:gd name="T23" fmla="*/ -1628 h 50"/>
                  <a:gd name="T24" fmla="+- 0 5833 5808"/>
                  <a:gd name="T25" fmla="*/ T24 w 49"/>
                  <a:gd name="T26" fmla="+- 0 -1628 -1628"/>
                  <a:gd name="T27" fmla="*/ -1628 h 50"/>
                  <a:gd name="T28" fmla="+- 0 5819 5808"/>
                  <a:gd name="T29" fmla="*/ T28 w 49"/>
                  <a:gd name="T30" fmla="+- 0 -1628 -1628"/>
                  <a:gd name="T31" fmla="*/ -1628 h 50"/>
                  <a:gd name="T32" fmla="+- 0 5808 5808"/>
                  <a:gd name="T33" fmla="*/ T32 w 49"/>
                  <a:gd name="T34" fmla="+- 0 -1617 -1628"/>
                  <a:gd name="T35" fmla="*/ -1617 h 50"/>
                  <a:gd name="T36" fmla="+- 0 5808 5808"/>
                  <a:gd name="T37" fmla="*/ T36 w 49"/>
                  <a:gd name="T38" fmla="+- 0 -1604 -1628"/>
                  <a:gd name="T39" fmla="*/ -1604 h 50"/>
                  <a:gd name="T40" fmla="+- 0 5808 5808"/>
                  <a:gd name="T41" fmla="*/ T40 w 49"/>
                  <a:gd name="T42" fmla="+- 0 -1590 -1628"/>
                  <a:gd name="T43" fmla="*/ -1590 h 50"/>
                  <a:gd name="T44" fmla="+- 0 5819 5808"/>
                  <a:gd name="T45" fmla="*/ T44 w 49"/>
                  <a:gd name="T46" fmla="+- 0 -1579 -1628"/>
                  <a:gd name="T47" fmla="*/ -1579 h 50"/>
                  <a:gd name="T48" fmla="+- 0 5833 5808"/>
                  <a:gd name="T49" fmla="*/ T48 w 49"/>
                  <a:gd name="T50" fmla="+- 0 -1579 -1628"/>
                  <a:gd name="T51" fmla="*/ -157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122"/>
            <p:cNvGrpSpPr>
              <a:grpSpLocks/>
            </p:cNvGrpSpPr>
            <p:nvPr/>
          </p:nvGrpSpPr>
          <p:grpSpPr bwMode="auto">
            <a:xfrm>
              <a:off x="4779" y="-3231"/>
              <a:ext cx="88" cy="88"/>
              <a:chOff x="4779" y="-3231"/>
              <a:chExt cx="88" cy="88"/>
            </a:xfrm>
          </p:grpSpPr>
          <p:sp>
            <p:nvSpPr>
              <p:cNvPr id="39" name="Freeform 123"/>
              <p:cNvSpPr>
                <a:spLocks/>
              </p:cNvSpPr>
              <p:nvPr/>
            </p:nvSpPr>
            <p:spPr bwMode="auto">
              <a:xfrm>
                <a:off x="4779" y="-3231"/>
                <a:ext cx="88" cy="88"/>
              </a:xfrm>
              <a:custGeom>
                <a:avLst/>
                <a:gdLst>
                  <a:gd name="T0" fmla="+- 0 4823 4779"/>
                  <a:gd name="T1" fmla="*/ T0 w 88"/>
                  <a:gd name="T2" fmla="+- 0 -3231 -3231"/>
                  <a:gd name="T3" fmla="*/ -3231 h 88"/>
                  <a:gd name="T4" fmla="+- 0 4801 4779"/>
                  <a:gd name="T5" fmla="*/ T4 w 88"/>
                  <a:gd name="T6" fmla="+- 0 -3226 -3231"/>
                  <a:gd name="T7" fmla="*/ -3226 h 88"/>
                  <a:gd name="T8" fmla="+- 0 4786 4779"/>
                  <a:gd name="T9" fmla="*/ T8 w 88"/>
                  <a:gd name="T10" fmla="+- 0 -3211 -3231"/>
                  <a:gd name="T11" fmla="*/ -3211 h 88"/>
                  <a:gd name="T12" fmla="+- 0 4779 4779"/>
                  <a:gd name="T13" fmla="*/ T12 w 88"/>
                  <a:gd name="T14" fmla="+- 0 -3190 -3231"/>
                  <a:gd name="T15" fmla="*/ -3190 h 88"/>
                  <a:gd name="T16" fmla="+- 0 4784 4779"/>
                  <a:gd name="T17" fmla="*/ T16 w 88"/>
                  <a:gd name="T18" fmla="+- 0 -3167 -3231"/>
                  <a:gd name="T19" fmla="*/ -3167 h 88"/>
                  <a:gd name="T20" fmla="+- 0 4798 4779"/>
                  <a:gd name="T21" fmla="*/ T20 w 88"/>
                  <a:gd name="T22" fmla="+- 0 -3151 -3231"/>
                  <a:gd name="T23" fmla="*/ -3151 h 88"/>
                  <a:gd name="T24" fmla="+- 0 4818 4779"/>
                  <a:gd name="T25" fmla="*/ T24 w 88"/>
                  <a:gd name="T26" fmla="+- 0 -3143 -3231"/>
                  <a:gd name="T27" fmla="*/ -3143 h 88"/>
                  <a:gd name="T28" fmla="+- 0 4841 4779"/>
                  <a:gd name="T29" fmla="*/ T28 w 88"/>
                  <a:gd name="T30" fmla="+- 0 -3148 -3231"/>
                  <a:gd name="T31" fmla="*/ -3148 h 88"/>
                  <a:gd name="T32" fmla="+- 0 4858 4779"/>
                  <a:gd name="T33" fmla="*/ T32 w 88"/>
                  <a:gd name="T34" fmla="+- 0 -3161 -3231"/>
                  <a:gd name="T35" fmla="*/ -3161 h 88"/>
                  <a:gd name="T36" fmla="+- 0 4867 4779"/>
                  <a:gd name="T37" fmla="*/ T36 w 88"/>
                  <a:gd name="T38" fmla="+- 0 -3180 -3231"/>
                  <a:gd name="T39" fmla="*/ -3180 h 88"/>
                  <a:gd name="T40" fmla="+- 0 4862 4779"/>
                  <a:gd name="T41" fmla="*/ T40 w 88"/>
                  <a:gd name="T42" fmla="+- 0 -3205 -3231"/>
                  <a:gd name="T43" fmla="*/ -3205 h 88"/>
                  <a:gd name="T44" fmla="+- 0 4850 4779"/>
                  <a:gd name="T45" fmla="*/ T44 w 88"/>
                  <a:gd name="T46" fmla="+- 0 -3222 -3231"/>
                  <a:gd name="T47" fmla="*/ -3222 h 88"/>
                  <a:gd name="T48" fmla="+- 0 4831 4779"/>
                  <a:gd name="T49" fmla="*/ T48 w 88"/>
                  <a:gd name="T50" fmla="+- 0 -3231 -3231"/>
                  <a:gd name="T51" fmla="*/ -3231 h 88"/>
                  <a:gd name="T52" fmla="+- 0 4823 4779"/>
                  <a:gd name="T53" fmla="*/ T52 w 88"/>
                  <a:gd name="T54" fmla="+- 0 -3231 -3231"/>
                  <a:gd name="T55" fmla="*/ -3231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5"/>
                    </a:lnTo>
                    <a:lnTo>
                      <a:pt x="7" y="20"/>
                    </a:lnTo>
                    <a:lnTo>
                      <a:pt x="0" y="41"/>
                    </a:lnTo>
                    <a:lnTo>
                      <a:pt x="5" y="64"/>
                    </a:lnTo>
                    <a:lnTo>
                      <a:pt x="19" y="80"/>
                    </a:lnTo>
                    <a:lnTo>
                      <a:pt x="39" y="88"/>
                    </a:lnTo>
                    <a:lnTo>
                      <a:pt x="62" y="83"/>
                    </a:lnTo>
                    <a:lnTo>
                      <a:pt x="79" y="70"/>
                    </a:lnTo>
                    <a:lnTo>
                      <a:pt x="88" y="51"/>
                    </a:lnTo>
                    <a:lnTo>
                      <a:pt x="83" y="26"/>
                    </a:lnTo>
                    <a:lnTo>
                      <a:pt x="71" y="9"/>
                    </a:lnTo>
                    <a:lnTo>
                      <a:pt x="52" y="0"/>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124"/>
            <p:cNvGrpSpPr>
              <a:grpSpLocks/>
            </p:cNvGrpSpPr>
            <p:nvPr/>
          </p:nvGrpSpPr>
          <p:grpSpPr bwMode="auto">
            <a:xfrm>
              <a:off x="4798" y="-3212"/>
              <a:ext cx="49" cy="49"/>
              <a:chOff x="4798" y="-3212"/>
              <a:chExt cx="49" cy="49"/>
            </a:xfrm>
          </p:grpSpPr>
          <p:sp>
            <p:nvSpPr>
              <p:cNvPr id="38" name="Freeform 125"/>
              <p:cNvSpPr>
                <a:spLocks/>
              </p:cNvSpPr>
              <p:nvPr/>
            </p:nvSpPr>
            <p:spPr bwMode="auto">
              <a:xfrm>
                <a:off x="4798" y="-3212"/>
                <a:ext cx="49" cy="49"/>
              </a:xfrm>
              <a:custGeom>
                <a:avLst/>
                <a:gdLst>
                  <a:gd name="T0" fmla="+- 0 4837 4798"/>
                  <a:gd name="T1" fmla="*/ T0 w 49"/>
                  <a:gd name="T2" fmla="+- 0 -3212 -3212"/>
                  <a:gd name="T3" fmla="*/ -3212 h 49"/>
                  <a:gd name="T4" fmla="+- 0 4809 4798"/>
                  <a:gd name="T5" fmla="*/ T4 w 49"/>
                  <a:gd name="T6" fmla="+- 0 -3212 -3212"/>
                  <a:gd name="T7" fmla="*/ -3212 h 49"/>
                  <a:gd name="T8" fmla="+- 0 4798 4798"/>
                  <a:gd name="T9" fmla="*/ T8 w 49"/>
                  <a:gd name="T10" fmla="+- 0 -3201 -3212"/>
                  <a:gd name="T11" fmla="*/ -3201 h 49"/>
                  <a:gd name="T12" fmla="+- 0 4798 4798"/>
                  <a:gd name="T13" fmla="*/ T12 w 49"/>
                  <a:gd name="T14" fmla="+- 0 -3174 -3212"/>
                  <a:gd name="T15" fmla="*/ -3174 h 49"/>
                  <a:gd name="T16" fmla="+- 0 4809 4798"/>
                  <a:gd name="T17" fmla="*/ T16 w 49"/>
                  <a:gd name="T18" fmla="+- 0 -3163 -3212"/>
                  <a:gd name="T19" fmla="*/ -3163 h 49"/>
                  <a:gd name="T20" fmla="+- 0 4837 4798"/>
                  <a:gd name="T21" fmla="*/ T20 w 49"/>
                  <a:gd name="T22" fmla="+- 0 -3163 -3212"/>
                  <a:gd name="T23" fmla="*/ -3163 h 49"/>
                  <a:gd name="T24" fmla="+- 0 4848 4798"/>
                  <a:gd name="T25" fmla="*/ T24 w 49"/>
                  <a:gd name="T26" fmla="+- 0 -3174 -3212"/>
                  <a:gd name="T27" fmla="*/ -3174 h 49"/>
                  <a:gd name="T28" fmla="+- 0 4848 4798"/>
                  <a:gd name="T29" fmla="*/ T28 w 49"/>
                  <a:gd name="T30" fmla="+- 0 -3201 -3212"/>
                  <a:gd name="T31" fmla="*/ -3201 h 49"/>
                  <a:gd name="T32" fmla="+- 0 4837 4798"/>
                  <a:gd name="T33" fmla="*/ T32 w 49"/>
                  <a:gd name="T34" fmla="+- 0 -3212 -3212"/>
                  <a:gd name="T35" fmla="*/ -3212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6" name="Group 126"/>
            <p:cNvGrpSpPr>
              <a:grpSpLocks/>
            </p:cNvGrpSpPr>
            <p:nvPr/>
          </p:nvGrpSpPr>
          <p:grpSpPr bwMode="auto">
            <a:xfrm>
              <a:off x="4798" y="-3212"/>
              <a:ext cx="49" cy="49"/>
              <a:chOff x="4798" y="-3212"/>
              <a:chExt cx="49" cy="49"/>
            </a:xfrm>
          </p:grpSpPr>
          <p:sp>
            <p:nvSpPr>
              <p:cNvPr id="37" name="Freeform 127"/>
              <p:cNvSpPr>
                <a:spLocks/>
              </p:cNvSpPr>
              <p:nvPr/>
            </p:nvSpPr>
            <p:spPr bwMode="auto">
              <a:xfrm>
                <a:off x="4798" y="-3212"/>
                <a:ext cx="49" cy="49"/>
              </a:xfrm>
              <a:custGeom>
                <a:avLst/>
                <a:gdLst>
                  <a:gd name="T0" fmla="+- 0 4823 4798"/>
                  <a:gd name="T1" fmla="*/ T0 w 49"/>
                  <a:gd name="T2" fmla="+- 0 -3163 -3212"/>
                  <a:gd name="T3" fmla="*/ -3163 h 49"/>
                  <a:gd name="T4" fmla="+- 0 4837 4798"/>
                  <a:gd name="T5" fmla="*/ T4 w 49"/>
                  <a:gd name="T6" fmla="+- 0 -3163 -3212"/>
                  <a:gd name="T7" fmla="*/ -3163 h 49"/>
                  <a:gd name="T8" fmla="+- 0 4848 4798"/>
                  <a:gd name="T9" fmla="*/ T8 w 49"/>
                  <a:gd name="T10" fmla="+- 0 -3174 -3212"/>
                  <a:gd name="T11" fmla="*/ -3174 h 49"/>
                  <a:gd name="T12" fmla="+- 0 4848 4798"/>
                  <a:gd name="T13" fmla="*/ T12 w 49"/>
                  <a:gd name="T14" fmla="+- 0 -3187 -3212"/>
                  <a:gd name="T15" fmla="*/ -3187 h 49"/>
                  <a:gd name="T16" fmla="+- 0 4848 4798"/>
                  <a:gd name="T17" fmla="*/ T16 w 49"/>
                  <a:gd name="T18" fmla="+- 0 -3201 -3212"/>
                  <a:gd name="T19" fmla="*/ -3201 h 49"/>
                  <a:gd name="T20" fmla="+- 0 4837 4798"/>
                  <a:gd name="T21" fmla="*/ T20 w 49"/>
                  <a:gd name="T22" fmla="+- 0 -3212 -3212"/>
                  <a:gd name="T23" fmla="*/ -3212 h 49"/>
                  <a:gd name="T24" fmla="+- 0 4823 4798"/>
                  <a:gd name="T25" fmla="*/ T24 w 49"/>
                  <a:gd name="T26" fmla="+- 0 -3212 -3212"/>
                  <a:gd name="T27" fmla="*/ -3212 h 49"/>
                  <a:gd name="T28" fmla="+- 0 4809 4798"/>
                  <a:gd name="T29" fmla="*/ T28 w 49"/>
                  <a:gd name="T30" fmla="+- 0 -3212 -3212"/>
                  <a:gd name="T31" fmla="*/ -3212 h 49"/>
                  <a:gd name="T32" fmla="+- 0 4798 4798"/>
                  <a:gd name="T33" fmla="*/ T32 w 49"/>
                  <a:gd name="T34" fmla="+- 0 -3201 -3212"/>
                  <a:gd name="T35" fmla="*/ -3201 h 49"/>
                  <a:gd name="T36" fmla="+- 0 4798 4798"/>
                  <a:gd name="T37" fmla="*/ T36 w 49"/>
                  <a:gd name="T38" fmla="+- 0 -3187 -3212"/>
                  <a:gd name="T39" fmla="*/ -3187 h 49"/>
                  <a:gd name="T40" fmla="+- 0 4798 4798"/>
                  <a:gd name="T41" fmla="*/ T40 w 49"/>
                  <a:gd name="T42" fmla="+- 0 -3174 -3212"/>
                  <a:gd name="T43" fmla="*/ -3174 h 49"/>
                  <a:gd name="T44" fmla="+- 0 4809 4798"/>
                  <a:gd name="T45" fmla="*/ T44 w 49"/>
                  <a:gd name="T46" fmla="+- 0 -3163 -3212"/>
                  <a:gd name="T47" fmla="*/ -3163 h 49"/>
                  <a:gd name="T48" fmla="+- 0 4823 4798"/>
                  <a:gd name="T49" fmla="*/ T48 w 49"/>
                  <a:gd name="T50" fmla="+- 0 -3163 -3212"/>
                  <a:gd name="T51" fmla="*/ -316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49"/>
                    </a:moveTo>
                    <a:lnTo>
                      <a:pt x="39" y="49"/>
                    </a:lnTo>
                    <a:lnTo>
                      <a:pt x="50" y="38"/>
                    </a:lnTo>
                    <a:lnTo>
                      <a:pt x="50" y="25"/>
                    </a:lnTo>
                    <a:lnTo>
                      <a:pt x="50" y="11"/>
                    </a:lnTo>
                    <a:lnTo>
                      <a:pt x="39" y="0"/>
                    </a:lnTo>
                    <a:lnTo>
                      <a:pt x="25" y="0"/>
                    </a:lnTo>
                    <a:lnTo>
                      <a:pt x="11" y="0"/>
                    </a:lnTo>
                    <a:lnTo>
                      <a:pt x="0" y="11"/>
                    </a:lnTo>
                    <a:lnTo>
                      <a:pt x="0" y="25"/>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68" name="TextBox 67"/>
          <p:cNvSpPr txBox="1"/>
          <p:nvPr/>
        </p:nvSpPr>
        <p:spPr>
          <a:xfrm>
            <a:off x="8085135" y="5339080"/>
            <a:ext cx="981609" cy="369332"/>
          </a:xfrm>
          <a:prstGeom prst="rect">
            <a:avLst/>
          </a:prstGeom>
          <a:noFill/>
        </p:spPr>
        <p:txBody>
          <a:bodyPr wrap="square" rtlCol="0">
            <a:spAutoFit/>
          </a:bodyPr>
          <a:lstStyle/>
          <a:p>
            <a:r>
              <a:rPr lang="ru-RU" b="1" dirty="0"/>
              <a:t>1</a:t>
            </a:r>
            <a:r>
              <a:rPr lang="ru-RU" b="1" dirty="0" smtClean="0"/>
              <a:t>00</a:t>
            </a:r>
            <a:endParaRPr lang="ru-RU" b="1" dirty="0"/>
          </a:p>
        </p:txBody>
      </p:sp>
      <p:sp>
        <p:nvSpPr>
          <p:cNvPr id="69" name="TextBox 68"/>
          <p:cNvSpPr txBox="1"/>
          <p:nvPr/>
        </p:nvSpPr>
        <p:spPr>
          <a:xfrm>
            <a:off x="8952585" y="5352947"/>
            <a:ext cx="981609" cy="369332"/>
          </a:xfrm>
          <a:prstGeom prst="rect">
            <a:avLst/>
          </a:prstGeom>
          <a:noFill/>
        </p:spPr>
        <p:txBody>
          <a:bodyPr wrap="square" rtlCol="0">
            <a:spAutoFit/>
          </a:bodyPr>
          <a:lstStyle/>
          <a:p>
            <a:r>
              <a:rPr lang="ru-RU" b="1" dirty="0"/>
              <a:t>2</a:t>
            </a:r>
            <a:r>
              <a:rPr lang="ru-RU" b="1" dirty="0" smtClean="0"/>
              <a:t>00</a:t>
            </a:r>
            <a:endParaRPr lang="ru-RU" b="1" dirty="0"/>
          </a:p>
        </p:txBody>
      </p:sp>
      <p:sp>
        <p:nvSpPr>
          <p:cNvPr id="70" name="TextBox 69"/>
          <p:cNvSpPr txBox="1"/>
          <p:nvPr/>
        </p:nvSpPr>
        <p:spPr>
          <a:xfrm>
            <a:off x="9803449" y="5352947"/>
            <a:ext cx="981609" cy="369332"/>
          </a:xfrm>
          <a:prstGeom prst="rect">
            <a:avLst/>
          </a:prstGeom>
          <a:noFill/>
        </p:spPr>
        <p:txBody>
          <a:bodyPr wrap="square" rtlCol="0">
            <a:spAutoFit/>
          </a:bodyPr>
          <a:lstStyle/>
          <a:p>
            <a:r>
              <a:rPr lang="ru-RU" b="1" dirty="0"/>
              <a:t>3</a:t>
            </a:r>
            <a:r>
              <a:rPr lang="ru-RU" b="1" dirty="0" smtClean="0"/>
              <a:t>00</a:t>
            </a:r>
            <a:endParaRPr lang="ru-RU" b="1" dirty="0"/>
          </a:p>
        </p:txBody>
      </p:sp>
      <p:sp>
        <p:nvSpPr>
          <p:cNvPr id="71" name="TextBox 70"/>
          <p:cNvSpPr txBox="1"/>
          <p:nvPr/>
        </p:nvSpPr>
        <p:spPr>
          <a:xfrm>
            <a:off x="10657490" y="5339080"/>
            <a:ext cx="981609" cy="369332"/>
          </a:xfrm>
          <a:prstGeom prst="rect">
            <a:avLst/>
          </a:prstGeom>
          <a:noFill/>
        </p:spPr>
        <p:txBody>
          <a:bodyPr wrap="square" rtlCol="0">
            <a:spAutoFit/>
          </a:bodyPr>
          <a:lstStyle/>
          <a:p>
            <a:r>
              <a:rPr lang="ru-RU" b="1" dirty="0"/>
              <a:t>4</a:t>
            </a:r>
            <a:r>
              <a:rPr lang="ru-RU" b="1" dirty="0" smtClean="0"/>
              <a:t>00</a:t>
            </a:r>
            <a:endParaRPr lang="ru-RU" b="1" dirty="0"/>
          </a:p>
        </p:txBody>
      </p:sp>
      <p:sp>
        <p:nvSpPr>
          <p:cNvPr id="72" name="TextBox 71"/>
          <p:cNvSpPr txBox="1"/>
          <p:nvPr/>
        </p:nvSpPr>
        <p:spPr>
          <a:xfrm>
            <a:off x="7303608" y="5351512"/>
            <a:ext cx="981609" cy="369332"/>
          </a:xfrm>
          <a:prstGeom prst="rect">
            <a:avLst/>
          </a:prstGeom>
          <a:noFill/>
        </p:spPr>
        <p:txBody>
          <a:bodyPr wrap="square" rtlCol="0">
            <a:spAutoFit/>
          </a:bodyPr>
          <a:lstStyle/>
          <a:p>
            <a:r>
              <a:rPr lang="ru-RU" b="1" dirty="0" smtClean="0"/>
              <a:t>0</a:t>
            </a:r>
            <a:endParaRPr lang="ru-RU" b="1" dirty="0"/>
          </a:p>
        </p:txBody>
      </p:sp>
      <p:sp>
        <p:nvSpPr>
          <p:cNvPr id="73" name="TextBox 72"/>
          <p:cNvSpPr txBox="1"/>
          <p:nvPr/>
        </p:nvSpPr>
        <p:spPr>
          <a:xfrm>
            <a:off x="7196653" y="3741574"/>
            <a:ext cx="981609" cy="369332"/>
          </a:xfrm>
          <a:prstGeom prst="rect">
            <a:avLst/>
          </a:prstGeom>
          <a:noFill/>
        </p:spPr>
        <p:txBody>
          <a:bodyPr wrap="square" rtlCol="0">
            <a:spAutoFit/>
          </a:bodyPr>
          <a:lstStyle/>
          <a:p>
            <a:r>
              <a:rPr lang="ru-RU" b="1" dirty="0" smtClean="0"/>
              <a:t>4</a:t>
            </a:r>
            <a:endParaRPr lang="ru-RU" b="1" dirty="0"/>
          </a:p>
        </p:txBody>
      </p:sp>
      <p:sp>
        <p:nvSpPr>
          <p:cNvPr id="74" name="TextBox 73"/>
          <p:cNvSpPr txBox="1"/>
          <p:nvPr/>
        </p:nvSpPr>
        <p:spPr>
          <a:xfrm>
            <a:off x="7225957" y="2389464"/>
            <a:ext cx="981609" cy="369332"/>
          </a:xfrm>
          <a:prstGeom prst="rect">
            <a:avLst/>
          </a:prstGeom>
          <a:noFill/>
        </p:spPr>
        <p:txBody>
          <a:bodyPr wrap="square" rtlCol="0">
            <a:spAutoFit/>
          </a:bodyPr>
          <a:lstStyle/>
          <a:p>
            <a:r>
              <a:rPr lang="ru-RU" b="1" dirty="0" smtClean="0"/>
              <a:t>8</a:t>
            </a:r>
            <a:endParaRPr lang="ru-RU" b="1" dirty="0"/>
          </a:p>
        </p:txBody>
      </p:sp>
      <p:sp>
        <p:nvSpPr>
          <p:cNvPr id="75" name="TextBox 74"/>
          <p:cNvSpPr txBox="1"/>
          <p:nvPr/>
        </p:nvSpPr>
        <p:spPr>
          <a:xfrm rot="16200000">
            <a:off x="5325876" y="3156089"/>
            <a:ext cx="3290580" cy="646331"/>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Цена на одежду в Америке (долл. За единицу)</a:t>
            </a:r>
            <a:endParaRPr lang="ru-RU" b="1"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8782061" y="3651234"/>
            <a:ext cx="2361496" cy="307777"/>
          </a:xfrm>
          <a:prstGeom prst="rect">
            <a:avLst/>
          </a:prstGeom>
          <a:noFill/>
        </p:spPr>
        <p:txBody>
          <a:bodyPr wrap="square" rtlCol="0">
            <a:spAutoFit/>
          </a:bodyPr>
          <a:lstStyle/>
          <a:p>
            <a:r>
              <a:rPr lang="ru-RU" sz="1400" b="1" dirty="0" smtClean="0"/>
              <a:t>Импорт</a:t>
            </a:r>
            <a:endParaRPr lang="ru-RU" sz="1400" b="1" dirty="0"/>
          </a:p>
        </p:txBody>
      </p:sp>
      <p:sp>
        <p:nvSpPr>
          <p:cNvPr id="77" name="TextBox 76"/>
          <p:cNvSpPr txBox="1"/>
          <p:nvPr/>
        </p:nvSpPr>
        <p:spPr>
          <a:xfrm>
            <a:off x="6904387" y="3065444"/>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производство</a:t>
            </a:r>
            <a:endParaRPr lang="ru-RU" sz="1200" b="1" dirty="0"/>
          </a:p>
        </p:txBody>
      </p:sp>
      <p:sp>
        <p:nvSpPr>
          <p:cNvPr id="78" name="TextBox 77"/>
          <p:cNvSpPr txBox="1"/>
          <p:nvPr/>
        </p:nvSpPr>
        <p:spPr>
          <a:xfrm>
            <a:off x="9108769" y="1672793"/>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предложение</a:t>
            </a:r>
            <a:endParaRPr lang="ru-RU" sz="1200" b="1" dirty="0"/>
          </a:p>
        </p:txBody>
      </p:sp>
      <p:sp>
        <p:nvSpPr>
          <p:cNvPr id="79" name="TextBox 78"/>
          <p:cNvSpPr txBox="1"/>
          <p:nvPr/>
        </p:nvSpPr>
        <p:spPr>
          <a:xfrm>
            <a:off x="8300715" y="3927925"/>
            <a:ext cx="593707" cy="369332"/>
          </a:xfrm>
          <a:prstGeom prst="rect">
            <a:avLst/>
          </a:prstGeom>
          <a:noFill/>
        </p:spPr>
        <p:txBody>
          <a:bodyPr wrap="square" rtlCol="0">
            <a:spAutoFit/>
          </a:bodyPr>
          <a:lstStyle/>
          <a:p>
            <a:r>
              <a:rPr lang="en-US" b="1" dirty="0"/>
              <a:t>E</a:t>
            </a:r>
            <a:endParaRPr lang="ru-RU" b="1" dirty="0"/>
          </a:p>
        </p:txBody>
      </p:sp>
      <p:sp>
        <p:nvSpPr>
          <p:cNvPr id="80" name="TextBox 79"/>
          <p:cNvSpPr txBox="1"/>
          <p:nvPr/>
        </p:nvSpPr>
        <p:spPr>
          <a:xfrm>
            <a:off x="9824140" y="3915326"/>
            <a:ext cx="593707" cy="369332"/>
          </a:xfrm>
          <a:prstGeom prst="rect">
            <a:avLst/>
          </a:prstGeom>
          <a:noFill/>
        </p:spPr>
        <p:txBody>
          <a:bodyPr wrap="square" rtlCol="0">
            <a:spAutoFit/>
          </a:bodyPr>
          <a:lstStyle/>
          <a:p>
            <a:r>
              <a:rPr lang="en-US" b="1" dirty="0"/>
              <a:t>F</a:t>
            </a:r>
            <a:endParaRPr lang="ru-RU" b="1" dirty="0"/>
          </a:p>
        </p:txBody>
      </p:sp>
      <p:sp>
        <p:nvSpPr>
          <p:cNvPr id="81" name="TextBox 80"/>
          <p:cNvSpPr txBox="1"/>
          <p:nvPr/>
        </p:nvSpPr>
        <p:spPr>
          <a:xfrm>
            <a:off x="9230640" y="2407856"/>
            <a:ext cx="593707" cy="369332"/>
          </a:xfrm>
          <a:prstGeom prst="rect">
            <a:avLst/>
          </a:prstGeom>
          <a:noFill/>
        </p:spPr>
        <p:txBody>
          <a:bodyPr wrap="square" rtlCol="0">
            <a:spAutoFit/>
          </a:bodyPr>
          <a:lstStyle/>
          <a:p>
            <a:r>
              <a:rPr lang="en-US" b="1" dirty="0"/>
              <a:t>N</a:t>
            </a:r>
            <a:endParaRPr lang="ru-RU" b="1" dirty="0"/>
          </a:p>
        </p:txBody>
      </p:sp>
      <p:sp>
        <p:nvSpPr>
          <p:cNvPr id="82" name="TextBox 81"/>
          <p:cNvSpPr txBox="1"/>
          <p:nvPr/>
        </p:nvSpPr>
        <p:spPr>
          <a:xfrm>
            <a:off x="8446082" y="1368600"/>
            <a:ext cx="593707" cy="369332"/>
          </a:xfrm>
          <a:prstGeom prst="rect">
            <a:avLst/>
          </a:prstGeom>
          <a:noFill/>
        </p:spPr>
        <p:txBody>
          <a:bodyPr wrap="square" rtlCol="0">
            <a:spAutoFit/>
          </a:bodyPr>
          <a:lstStyle/>
          <a:p>
            <a:r>
              <a:rPr lang="en-US" b="1" dirty="0"/>
              <a:t>D</a:t>
            </a:r>
            <a:endParaRPr lang="ru-RU" b="1" dirty="0"/>
          </a:p>
        </p:txBody>
      </p:sp>
      <p:sp>
        <p:nvSpPr>
          <p:cNvPr id="83" name="TextBox 82"/>
          <p:cNvSpPr txBox="1"/>
          <p:nvPr/>
        </p:nvSpPr>
        <p:spPr>
          <a:xfrm>
            <a:off x="9654686" y="1351428"/>
            <a:ext cx="593707" cy="369332"/>
          </a:xfrm>
          <a:prstGeom prst="rect">
            <a:avLst/>
          </a:prstGeom>
          <a:noFill/>
        </p:spPr>
        <p:txBody>
          <a:bodyPr wrap="square" rtlCol="0">
            <a:spAutoFit/>
          </a:bodyPr>
          <a:lstStyle/>
          <a:p>
            <a:r>
              <a:rPr lang="en-US" b="1" dirty="0"/>
              <a:t>S</a:t>
            </a:r>
            <a:endParaRPr lang="ru-RU" b="1" dirty="0"/>
          </a:p>
        </p:txBody>
      </p:sp>
      <p:sp>
        <p:nvSpPr>
          <p:cNvPr id="84" name="TextBox 83"/>
          <p:cNvSpPr txBox="1"/>
          <p:nvPr/>
        </p:nvSpPr>
        <p:spPr>
          <a:xfrm>
            <a:off x="7438180" y="3901642"/>
            <a:ext cx="593707" cy="369332"/>
          </a:xfrm>
          <a:prstGeom prst="rect">
            <a:avLst/>
          </a:prstGeom>
          <a:noFill/>
        </p:spPr>
        <p:txBody>
          <a:bodyPr wrap="square" rtlCol="0">
            <a:spAutoFit/>
          </a:bodyPr>
          <a:lstStyle/>
          <a:p>
            <a:r>
              <a:rPr lang="en-US" b="1" dirty="0"/>
              <a:t>M</a:t>
            </a:r>
            <a:endParaRPr lang="ru-RU" b="1" dirty="0"/>
          </a:p>
        </p:txBody>
      </p:sp>
      <p:sp>
        <p:nvSpPr>
          <p:cNvPr id="85" name="TextBox 84"/>
          <p:cNvSpPr txBox="1"/>
          <p:nvPr/>
        </p:nvSpPr>
        <p:spPr>
          <a:xfrm>
            <a:off x="10514168" y="4959010"/>
            <a:ext cx="593707" cy="369332"/>
          </a:xfrm>
          <a:prstGeom prst="rect">
            <a:avLst/>
          </a:prstGeom>
          <a:noFill/>
        </p:spPr>
        <p:txBody>
          <a:bodyPr wrap="square" rtlCol="0">
            <a:spAutoFit/>
          </a:bodyPr>
          <a:lstStyle/>
          <a:p>
            <a:r>
              <a:rPr lang="en-US" b="1" dirty="0"/>
              <a:t>D</a:t>
            </a:r>
            <a:endParaRPr lang="ru-RU" b="1" dirty="0"/>
          </a:p>
        </p:txBody>
      </p:sp>
      <p:sp>
        <p:nvSpPr>
          <p:cNvPr id="86" name="TextBox 85"/>
          <p:cNvSpPr txBox="1"/>
          <p:nvPr/>
        </p:nvSpPr>
        <p:spPr>
          <a:xfrm>
            <a:off x="7591930" y="5559935"/>
            <a:ext cx="4166524" cy="646331"/>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Количество одежды, производимое в Америке (единиц)</a:t>
            </a:r>
            <a:endParaRPr lang="ru-RU" b="1" dirty="0">
              <a:latin typeface="Times New Roman" panose="02020603050405020304" pitchFamily="18" charset="0"/>
              <a:cs typeface="Times New Roman" panose="02020603050405020304" pitchFamily="18" charset="0"/>
            </a:endParaRPr>
          </a:p>
        </p:txBody>
      </p:sp>
      <p:sp>
        <p:nvSpPr>
          <p:cNvPr id="87" name="TextBox 86"/>
          <p:cNvSpPr txBox="1"/>
          <p:nvPr/>
        </p:nvSpPr>
        <p:spPr>
          <a:xfrm>
            <a:off x="9911699" y="3694523"/>
            <a:ext cx="2361496" cy="461665"/>
          </a:xfrm>
          <a:prstGeom prst="rect">
            <a:avLst/>
          </a:prstGeom>
          <a:noFill/>
        </p:spPr>
        <p:txBody>
          <a:bodyPr wrap="square" rtlCol="0">
            <a:spAutoFit/>
          </a:bodyPr>
          <a:lstStyle/>
          <a:p>
            <a:pPr algn="ctr"/>
            <a:r>
              <a:rPr lang="ru-RU" sz="1200" b="1" dirty="0" smtClean="0"/>
              <a:t>Мировое</a:t>
            </a:r>
          </a:p>
          <a:p>
            <a:pPr algn="ctr"/>
            <a:r>
              <a:rPr lang="ru-RU" sz="1200" b="1" dirty="0" smtClean="0"/>
              <a:t>предложение</a:t>
            </a:r>
            <a:endParaRPr lang="ru-RU" sz="1200" b="1" dirty="0"/>
          </a:p>
        </p:txBody>
      </p:sp>
      <p:sp>
        <p:nvSpPr>
          <p:cNvPr id="88" name="TextBox 87"/>
          <p:cNvSpPr txBox="1"/>
          <p:nvPr/>
        </p:nvSpPr>
        <p:spPr>
          <a:xfrm>
            <a:off x="9905274" y="4622259"/>
            <a:ext cx="2361496" cy="461665"/>
          </a:xfrm>
          <a:prstGeom prst="rect">
            <a:avLst/>
          </a:prstGeom>
          <a:noFill/>
        </p:spPr>
        <p:txBody>
          <a:bodyPr wrap="square" rtlCol="0">
            <a:spAutoFit/>
          </a:bodyPr>
          <a:lstStyle/>
          <a:p>
            <a:pPr algn="ctr"/>
            <a:r>
              <a:rPr lang="ru-RU" sz="1200" b="1" dirty="0" smtClean="0"/>
              <a:t>Внутренний </a:t>
            </a:r>
          </a:p>
          <a:p>
            <a:pPr algn="ctr"/>
            <a:r>
              <a:rPr lang="ru-RU" sz="1200" b="1" dirty="0" smtClean="0"/>
              <a:t>спрос</a:t>
            </a:r>
            <a:endParaRPr lang="ru-RU" sz="1200" b="1" dirty="0"/>
          </a:p>
        </p:txBody>
      </p:sp>
    </p:spTree>
    <p:extLst>
      <p:ext uri="{BB962C8B-B14F-4D97-AF65-F5344CB8AC3E}">
        <p14:creationId xmlns:p14="http://schemas.microsoft.com/office/powerpoint/2010/main" val="1098678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89664" y="1905188"/>
            <a:ext cx="6116354" cy="4253706"/>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Утверждение о том, что страны будут производить и экспортировать те товары, в производстве которых они имеют уникальную квалификацию, отражает общепринятый взгляд на эти вещи.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Однако </a:t>
            </a:r>
            <a:r>
              <a:rPr lang="ru-RU" dirty="0">
                <a:solidFill>
                  <a:schemeClr val="tx1"/>
                </a:solidFill>
                <a:latin typeface="Times New Roman" panose="02020603050405020304" pitchFamily="18" charset="0"/>
                <a:cs typeface="Times New Roman" panose="02020603050405020304" pitchFamily="18" charset="0"/>
              </a:rPr>
              <a:t>с точки зрения семьи, страны и международного сообщества — вся торговля основана на более серьезных причинах, выходящих за рамки здравого смысла.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Речь </a:t>
            </a:r>
            <a:r>
              <a:rPr lang="ru-RU" dirty="0">
                <a:solidFill>
                  <a:schemeClr val="tx1"/>
                </a:solidFill>
                <a:latin typeface="Times New Roman" panose="02020603050405020304" pitchFamily="18" charset="0"/>
                <a:cs typeface="Times New Roman" panose="02020603050405020304" pitchFamily="18" charset="0"/>
              </a:rPr>
              <a:t>идет о </a:t>
            </a:r>
            <a:r>
              <a:rPr lang="ru-RU" b="1" dirty="0">
                <a:solidFill>
                  <a:schemeClr val="tx2"/>
                </a:solidFill>
                <a:latin typeface="Times New Roman" panose="02020603050405020304" pitchFamily="18" charset="0"/>
                <a:cs typeface="Times New Roman" panose="02020603050405020304" pitchFamily="18" charset="0"/>
              </a:rPr>
              <a:t>принципе сравнительного преимущества</a:t>
            </a:r>
            <a:r>
              <a:rPr lang="ru-RU" dirty="0">
                <a:solidFill>
                  <a:schemeClr val="tx1"/>
                </a:solidFill>
                <a:latin typeface="Times New Roman" panose="02020603050405020304" pitchFamily="18" charset="0"/>
                <a:cs typeface="Times New Roman" panose="02020603050405020304" pitchFamily="18" charset="0"/>
              </a:rPr>
              <a:t>, который гласит, </a:t>
            </a:r>
            <a:r>
              <a:rPr lang="ru-RU" dirty="0" smtClean="0">
                <a:solidFill>
                  <a:schemeClr val="tx1"/>
                </a:solidFill>
                <a:latin typeface="Times New Roman" panose="02020603050405020304" pitchFamily="18" charset="0"/>
                <a:cs typeface="Times New Roman" panose="02020603050405020304" pitchFamily="18" charset="0"/>
              </a:rPr>
              <a:t>что:</a:t>
            </a:r>
          </a:p>
          <a:p>
            <a:pPr algn="just"/>
            <a:endParaRPr lang="ru-RU" dirty="0">
              <a:solidFill>
                <a:schemeClr val="tx1"/>
              </a:solidFill>
              <a:latin typeface="Times New Roman" panose="02020603050405020304" pitchFamily="18" charset="0"/>
              <a:cs typeface="Times New Roman" panose="02020603050405020304" pitchFamily="18" charset="0"/>
            </a:endParaRPr>
          </a:p>
          <a:p>
            <a:pPr algn="just"/>
            <a:endParaRPr lang="ru-RU" dirty="0" smtClean="0">
              <a:solidFill>
                <a:schemeClr val="tx1"/>
              </a:solidFill>
              <a:latin typeface="Times New Roman" panose="02020603050405020304" pitchFamily="18" charset="0"/>
              <a:cs typeface="Times New Roman" panose="02020603050405020304" pitchFamily="18" charset="0"/>
            </a:endParaRPr>
          </a:p>
          <a:p>
            <a:pPr algn="just"/>
            <a:endParaRPr lang="ru-RU" dirty="0">
              <a:solidFill>
                <a:schemeClr val="tx1"/>
              </a:solidFill>
              <a:latin typeface="Times New Roman" panose="02020603050405020304" pitchFamily="18" charset="0"/>
              <a:cs typeface="Times New Roman" panose="02020603050405020304" pitchFamily="18" charset="0"/>
            </a:endParaRPr>
          </a:p>
          <a:p>
            <a:pPr algn="just"/>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ru-RU" dirty="0" smtClean="0">
              <a:solidFill>
                <a:schemeClr val="tx1"/>
              </a:solidFill>
              <a:latin typeface="Times New Roman" panose="02020603050405020304" pitchFamily="18" charset="0"/>
              <a:cs typeface="Times New Roman" panose="02020603050405020304" pitchFamily="18" charset="0"/>
            </a:endParaRPr>
          </a:p>
        </p:txBody>
      </p:sp>
      <p:sp>
        <p:nvSpPr>
          <p:cNvPr id="5" name="Заголовок 1"/>
          <p:cNvSpPr>
            <a:spLocks noGrp="1"/>
          </p:cNvSpPr>
          <p:nvPr>
            <p:ph type="title"/>
          </p:nvPr>
        </p:nvSpPr>
        <p:spPr>
          <a:xfrm>
            <a:off x="1089664" y="98564"/>
            <a:ext cx="11204812" cy="921832"/>
          </a:xfrm>
        </p:spPr>
        <p:txBody>
          <a:bodyPr>
            <a:noAutofit/>
          </a:bodyPr>
          <a:lstStyle/>
          <a:p>
            <a:pPr algn="ctr"/>
            <a:r>
              <a:rPr lang="ru-RU" sz="3400" b="1" dirty="0" smtClean="0">
                <a:solidFill>
                  <a:schemeClr val="tx2"/>
                </a:solidFill>
                <a:effectLst>
                  <a:outerShdw blurRad="38100" dist="38100" dir="2700000" algn="tl">
                    <a:srgbClr val="000000">
                      <a:alpha val="43137"/>
                    </a:srgbClr>
                  </a:outerShdw>
                </a:effectLst>
              </a:rPr>
              <a:t>СРАВНИТЕЛЬНОЕ ПРЕИМУЩЕСТВО РАЗНЫХ СТРАН.</a:t>
            </a:r>
            <a:endParaRPr lang="ru-RU" sz="3400" b="1" dirty="0">
              <a:solidFill>
                <a:schemeClr val="tx2"/>
              </a:solidFill>
              <a:effectLst>
                <a:outerShdw blurRad="38100" dist="38100" dir="2700000" algn="tl">
                  <a:srgbClr val="000000">
                    <a:alpha val="43137"/>
                  </a:srgbClr>
                </a:outerShdw>
              </a:effectLst>
            </a:endParaRPr>
          </a:p>
        </p:txBody>
      </p:sp>
      <p:sp>
        <p:nvSpPr>
          <p:cNvPr id="6" name="Заголовок 1"/>
          <p:cNvSpPr txBox="1">
            <a:spLocks/>
          </p:cNvSpPr>
          <p:nvPr/>
        </p:nvSpPr>
        <p:spPr>
          <a:xfrm>
            <a:off x="1762418" y="761240"/>
            <a:ext cx="9742194" cy="921832"/>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400" b="1" dirty="0" smtClean="0">
                <a:solidFill>
                  <a:schemeClr val="tx2"/>
                </a:solidFill>
                <a:effectLst>
                  <a:outerShdw blurRad="38100" dist="38100" dir="2700000" algn="tl">
                    <a:srgbClr val="000000">
                      <a:alpha val="43137"/>
                    </a:srgbClr>
                  </a:outerShdw>
                </a:effectLst>
              </a:rPr>
              <a:t>Принцип сравнительного преимущества.</a:t>
            </a:r>
            <a:endParaRPr lang="ru-RU" sz="4400" b="1" dirty="0">
              <a:solidFill>
                <a:schemeClr val="tx2"/>
              </a:solidFill>
              <a:effectLst>
                <a:outerShdw blurRad="38100" dist="38100" dir="2700000" algn="tl">
                  <a:srgbClr val="000000">
                    <a:alpha val="43137"/>
                  </a:srgbClr>
                </a:outerShdw>
              </a:effectLst>
            </a:endParaRPr>
          </a:p>
        </p:txBody>
      </p:sp>
      <p:sp>
        <p:nvSpPr>
          <p:cNvPr id="7" name="TextBox 6"/>
          <p:cNvSpPr txBox="1"/>
          <p:nvPr/>
        </p:nvSpPr>
        <p:spPr>
          <a:xfrm>
            <a:off x="1325941" y="5182302"/>
            <a:ext cx="10385947" cy="646331"/>
          </a:xfrm>
          <a:prstGeom prst="rect">
            <a:avLst/>
          </a:prstGeom>
          <a:noFill/>
          <a:ln w="57150">
            <a:solidFill>
              <a:schemeClr val="tx2"/>
            </a:solidFill>
          </a:ln>
        </p:spPr>
        <p:txBody>
          <a:bodyPr wrap="square" rtlCol="0">
            <a:spAutoFit/>
          </a:bodyPr>
          <a:lstStyle/>
          <a:p>
            <a:pPr algn="just"/>
            <a:r>
              <a:rPr lang="ru-RU" dirty="0" smtClean="0">
                <a:latin typeface="Times New Roman" panose="02020603050405020304" pitchFamily="18" charset="0"/>
                <a:cs typeface="Times New Roman" panose="02020603050405020304" pitchFamily="18" charset="0"/>
              </a:rPr>
              <a:t> любая страна может получить выгоду от торговли, даже если она абсолютно более эффективна (или абсолютно менее эффективна) чем другие страны в производстве всех товаров. </a:t>
            </a:r>
          </a:p>
        </p:txBody>
      </p:sp>
      <p:pic>
        <p:nvPicPr>
          <p:cNvPr id="1026" name="Picture 2" descr="http://premium.wpmudev.org/blog/wp-content/uploads/2013/03/import-export-featured-image-800x5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394" y="2022583"/>
            <a:ext cx="3638365" cy="2508557"/>
          </a:xfrm>
          <a:prstGeom prst="rect">
            <a:avLst/>
          </a:prstGeom>
          <a:noFill/>
          <a:ln w="76200">
            <a:solidFill>
              <a:schemeClr val="tx2"/>
            </a:solidFill>
          </a:ln>
          <a:extLst>
            <a:ext uri="{909E8E84-426E-40DD-AFC4-6F175D3DCCD1}">
              <a14:hiddenFill xmlns:a14="http://schemas.microsoft.com/office/drawing/2010/main">
                <a:solidFill>
                  <a:srgbClr val="FFFFFF"/>
                </a:solidFill>
              </a14:hiddenFill>
            </a:ext>
          </a:extLst>
        </p:spPr>
      </p:pic>
      <p:sp>
        <p:nvSpPr>
          <p:cNvPr id="11" name="Объект 2"/>
          <p:cNvSpPr txBox="1">
            <a:spLocks/>
          </p:cNvSpPr>
          <p:nvPr/>
        </p:nvSpPr>
        <p:spPr>
          <a:xfrm>
            <a:off x="1089664" y="6036082"/>
            <a:ext cx="10622224" cy="6898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ru-RU" dirty="0" smtClean="0">
                <a:solidFill>
                  <a:schemeClr val="tx1"/>
                </a:solidFill>
                <a:latin typeface="Times New Roman" panose="02020603050405020304" pitchFamily="18" charset="0"/>
                <a:cs typeface="Times New Roman" panose="02020603050405020304" pitchFamily="18" charset="0"/>
              </a:rPr>
              <a:t>Согласно </a:t>
            </a:r>
            <a:r>
              <a:rPr lang="ru-RU" dirty="0">
                <a:solidFill>
                  <a:schemeClr val="tx1"/>
                </a:solidFill>
                <a:latin typeface="Times New Roman" panose="02020603050405020304" pitchFamily="18" charset="0"/>
                <a:cs typeface="Times New Roman" panose="02020603050405020304" pitchFamily="18" charset="0"/>
              </a:rPr>
              <a:t>принципу сравнительного преимущества, торговля обеспечивает взаимную выгоду для всех стран.</a:t>
            </a:r>
          </a:p>
          <a:p>
            <a:pPr algn="just"/>
            <a:endParaRPr lang="ru-RU" dirty="0" smtClean="0">
              <a:solidFill>
                <a:schemeClr val="tx1"/>
              </a:solidFill>
              <a:latin typeface="Times New Roman" panose="02020603050405020304" pitchFamily="18" charset="0"/>
              <a:cs typeface="Times New Roman" panose="02020603050405020304" pitchFamily="18" charset="0"/>
            </a:endParaRPr>
          </a:p>
          <a:p>
            <a:pPr algn="just"/>
            <a:endParaRPr lang="ru-RU" dirty="0" smtClean="0">
              <a:solidFill>
                <a:schemeClr val="tx1"/>
              </a:solidFill>
              <a:latin typeface="Times New Roman" panose="02020603050405020304" pitchFamily="18" charset="0"/>
              <a:cs typeface="Times New Roman" panose="02020603050405020304" pitchFamily="18" charset="0"/>
            </a:endParaRPr>
          </a:p>
          <a:p>
            <a:pPr algn="just"/>
            <a:endParaRPr lang="ru-RU" dirty="0" smtClean="0">
              <a:solidFill>
                <a:schemeClr val="tx1"/>
              </a:solidFill>
              <a:latin typeface="Times New Roman" panose="02020603050405020304" pitchFamily="18" charset="0"/>
              <a:cs typeface="Times New Roman" panose="02020603050405020304" pitchFamily="18" charset="0"/>
            </a:endParaRPr>
          </a:p>
          <a:p>
            <a:pPr algn="just"/>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Font typeface="Wingdings 3" charset="2"/>
              <a:buNone/>
            </a:pPr>
            <a:endParaRPr lang="ru-RU"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7522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83439" y="1588625"/>
            <a:ext cx="5634652" cy="3777622"/>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Более низкие тарифы (менее 4 долл. на единицу) нельзя назвать благоприятными для торговли, однако они не "убивают" ее.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На рисунке справа </a:t>
            </a:r>
            <a:r>
              <a:rPr lang="ru-RU" dirty="0">
                <a:solidFill>
                  <a:schemeClr val="tx1"/>
                </a:solidFill>
                <a:latin typeface="Times New Roman" panose="02020603050405020304" pitchFamily="18" charset="0"/>
                <a:cs typeface="Times New Roman" panose="02020603050405020304" pitchFamily="18" charset="0"/>
              </a:rPr>
              <a:t>показано равновесие </a:t>
            </a:r>
            <a:r>
              <a:rPr lang="ru-RU" dirty="0" smtClean="0">
                <a:solidFill>
                  <a:schemeClr val="tx1"/>
                </a:solidFill>
                <a:latin typeface="Times New Roman" panose="02020603050405020304" pitchFamily="18" charset="0"/>
                <a:cs typeface="Times New Roman" panose="02020603050405020304" pitchFamily="18" charset="0"/>
              </a:rPr>
              <a:t>на </a:t>
            </a:r>
            <a:r>
              <a:rPr lang="ru-RU" dirty="0">
                <a:solidFill>
                  <a:schemeClr val="tx1"/>
                </a:solidFill>
                <a:latin typeface="Times New Roman" panose="02020603050405020304" pitchFamily="18" charset="0"/>
                <a:cs typeface="Times New Roman" panose="02020603050405020304" pitchFamily="18" charset="0"/>
              </a:rPr>
              <a:t>рынке одежды с тарифом в 2 долл.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Если </a:t>
            </a:r>
            <a:r>
              <a:rPr lang="ru-RU" dirty="0">
                <a:solidFill>
                  <a:schemeClr val="tx1"/>
                </a:solidFill>
                <a:latin typeface="Times New Roman" panose="02020603050405020304" pitchFamily="18" charset="0"/>
                <a:cs typeface="Times New Roman" panose="02020603050405020304" pitchFamily="18" charset="0"/>
              </a:rPr>
              <a:t>мы, как и прежде, допустим отсутствие транспортных издержек, то тариф, равный 2 долл., означает, что одежда иностранного производства будет продаваться в Америке по цене 6 долл. за единицу товара (т.е. 4 долл., обусловленные мировой ценой, плюс 2 долл. в качестве тарифа</a:t>
            </a:r>
            <a:r>
              <a:rPr lang="ru-RU" dirty="0" smtClean="0">
                <a:solidFill>
                  <a:schemeClr val="tx1"/>
                </a:solidFill>
                <a:latin typeface="Times New Roman" panose="02020603050405020304" pitchFamily="18" charset="0"/>
                <a:cs typeface="Times New Roman" panose="02020603050405020304" pitchFamily="18" charset="0"/>
              </a:rPr>
              <a:t>).</a:t>
            </a:r>
          </a:p>
          <a:p>
            <a:pPr algn="just"/>
            <a:endParaRPr lang="ru-RU" dirty="0">
              <a:solidFill>
                <a:schemeClr val="tx1"/>
              </a:solidFill>
              <a:latin typeface="Times New Roman" panose="02020603050405020304" pitchFamily="18" charset="0"/>
              <a:cs typeface="Times New Roman" panose="02020603050405020304" pitchFamily="18" charset="0"/>
            </a:endParaRPr>
          </a:p>
          <a:p>
            <a:pPr algn="just"/>
            <a:endParaRPr lang="ru-RU" b="1" i="1" dirty="0" smtClean="0"/>
          </a:p>
        </p:txBody>
      </p:sp>
      <p:sp>
        <p:nvSpPr>
          <p:cNvPr id="4" name="Заголовок 1"/>
          <p:cNvSpPr txBox="1">
            <a:spLocks/>
          </p:cNvSpPr>
          <p:nvPr/>
        </p:nvSpPr>
        <p:spPr>
          <a:xfrm>
            <a:off x="1404754" y="507513"/>
            <a:ext cx="4458258"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Обычный тариф</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grpSp>
        <p:nvGrpSpPr>
          <p:cNvPr id="5" name="Group 2"/>
          <p:cNvGrpSpPr>
            <a:grpSpLocks/>
          </p:cNvGrpSpPr>
          <p:nvPr/>
        </p:nvGrpSpPr>
        <p:grpSpPr bwMode="auto">
          <a:xfrm>
            <a:off x="7240805" y="593421"/>
            <a:ext cx="4422532" cy="3937324"/>
            <a:chOff x="2729" y="-4519"/>
            <a:chExt cx="4766" cy="4522"/>
          </a:xfrm>
        </p:grpSpPr>
        <p:grpSp>
          <p:nvGrpSpPr>
            <p:cNvPr id="6" name="Group 3"/>
            <p:cNvGrpSpPr>
              <a:grpSpLocks/>
            </p:cNvGrpSpPr>
            <p:nvPr/>
          </p:nvGrpSpPr>
          <p:grpSpPr bwMode="auto">
            <a:xfrm>
              <a:off x="2775" y="-1606"/>
              <a:ext cx="4720" cy="2"/>
              <a:chOff x="2775" y="-1606"/>
              <a:chExt cx="4720" cy="2"/>
            </a:xfrm>
          </p:grpSpPr>
          <p:sp>
            <p:nvSpPr>
              <p:cNvPr id="99" name="Freeform 4"/>
              <p:cNvSpPr>
                <a:spLocks/>
              </p:cNvSpPr>
              <p:nvPr/>
            </p:nvSpPr>
            <p:spPr bwMode="auto">
              <a:xfrm>
                <a:off x="2775" y="-1606"/>
                <a:ext cx="4720" cy="2"/>
              </a:xfrm>
              <a:custGeom>
                <a:avLst/>
                <a:gdLst>
                  <a:gd name="T0" fmla="+- 0 2775 2775"/>
                  <a:gd name="T1" fmla="*/ T0 w 4720"/>
                  <a:gd name="T2" fmla="+- 0 7495 2775"/>
                  <a:gd name="T3" fmla="*/ T2 w 4720"/>
                </a:gdLst>
                <a:ahLst/>
                <a:cxnLst>
                  <a:cxn ang="0">
                    <a:pos x="T1" y="0"/>
                  </a:cxn>
                  <a:cxn ang="0">
                    <a:pos x="T3" y="0"/>
                  </a:cxn>
                </a:cxnLst>
                <a:rect l="0" t="0" r="r" b="b"/>
                <a:pathLst>
                  <a:path w="4720">
                    <a:moveTo>
                      <a:pt x="0" y="0"/>
                    </a:moveTo>
                    <a:lnTo>
                      <a:pt x="47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5"/>
            <p:cNvGrpSpPr>
              <a:grpSpLocks/>
            </p:cNvGrpSpPr>
            <p:nvPr/>
          </p:nvGrpSpPr>
          <p:grpSpPr bwMode="auto">
            <a:xfrm>
              <a:off x="2774" y="-4519"/>
              <a:ext cx="4721" cy="4522"/>
              <a:chOff x="2774" y="-4519"/>
              <a:chExt cx="4721" cy="4522"/>
            </a:xfrm>
          </p:grpSpPr>
          <p:sp>
            <p:nvSpPr>
              <p:cNvPr id="98" name="Freeform 6"/>
              <p:cNvSpPr>
                <a:spLocks/>
              </p:cNvSpPr>
              <p:nvPr/>
            </p:nvSpPr>
            <p:spPr bwMode="auto">
              <a:xfrm>
                <a:off x="2774" y="-4519"/>
                <a:ext cx="4721" cy="4522"/>
              </a:xfrm>
              <a:custGeom>
                <a:avLst/>
                <a:gdLst>
                  <a:gd name="T0" fmla="+- 0 2774 2774"/>
                  <a:gd name="T1" fmla="*/ T0 w 5790"/>
                  <a:gd name="T2" fmla="+- 0 -4519 -4519"/>
                  <a:gd name="T3" fmla="*/ -4519 h 4520"/>
                  <a:gd name="T4" fmla="+- 0 2774 2774"/>
                  <a:gd name="T5" fmla="*/ T4 w 5790"/>
                  <a:gd name="T6" fmla="+- 0 1 -4519"/>
                  <a:gd name="T7" fmla="*/ 1 h 4520"/>
                  <a:gd name="T8" fmla="+- 0 8564 2774"/>
                  <a:gd name="T9" fmla="*/ T8 w 5790"/>
                  <a:gd name="T10" fmla="+- 0 1 -4519"/>
                  <a:gd name="T11" fmla="*/ 1 h 4520"/>
                </a:gdLst>
                <a:ahLst/>
                <a:cxnLst>
                  <a:cxn ang="0">
                    <a:pos x="T1" y="T3"/>
                  </a:cxn>
                  <a:cxn ang="0">
                    <a:pos x="T5" y="T7"/>
                  </a:cxn>
                  <a:cxn ang="0">
                    <a:pos x="T9" y="T11"/>
                  </a:cxn>
                </a:cxnLst>
                <a:rect l="0" t="0" r="r" b="b"/>
                <a:pathLst>
                  <a:path w="5790" h="4520">
                    <a:moveTo>
                      <a:pt x="0" y="0"/>
                    </a:moveTo>
                    <a:lnTo>
                      <a:pt x="0" y="4520"/>
                    </a:lnTo>
                    <a:lnTo>
                      <a:pt x="5790" y="45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7"/>
            <p:cNvGrpSpPr>
              <a:grpSpLocks/>
            </p:cNvGrpSpPr>
            <p:nvPr/>
          </p:nvGrpSpPr>
          <p:grpSpPr bwMode="auto">
            <a:xfrm>
              <a:off x="3170" y="-4254"/>
              <a:ext cx="2340" cy="3600"/>
              <a:chOff x="3170" y="-4254"/>
              <a:chExt cx="2340" cy="3600"/>
            </a:xfrm>
          </p:grpSpPr>
          <p:sp>
            <p:nvSpPr>
              <p:cNvPr id="97" name="Freeform 8"/>
              <p:cNvSpPr>
                <a:spLocks/>
              </p:cNvSpPr>
              <p:nvPr/>
            </p:nvSpPr>
            <p:spPr bwMode="auto">
              <a:xfrm>
                <a:off x="3170" y="-4254"/>
                <a:ext cx="2340" cy="3600"/>
              </a:xfrm>
              <a:custGeom>
                <a:avLst/>
                <a:gdLst>
                  <a:gd name="T0" fmla="+- 0 3170 3170"/>
                  <a:gd name="T1" fmla="*/ T0 w 2340"/>
                  <a:gd name="T2" fmla="+- 0 -654 -4254"/>
                  <a:gd name="T3" fmla="*/ -654 h 3600"/>
                  <a:gd name="T4" fmla="+- 0 5510 3170"/>
                  <a:gd name="T5" fmla="*/ T4 w 2340"/>
                  <a:gd name="T6" fmla="+- 0 -4254 -4254"/>
                  <a:gd name="T7" fmla="*/ -4254 h 3600"/>
                </a:gdLst>
                <a:ahLst/>
                <a:cxnLst>
                  <a:cxn ang="0">
                    <a:pos x="T1" y="T3"/>
                  </a:cxn>
                  <a:cxn ang="0">
                    <a:pos x="T5" y="T7"/>
                  </a:cxn>
                </a:cxnLst>
                <a:rect l="0" t="0" r="r" b="b"/>
                <a:pathLst>
                  <a:path w="2340" h="3600">
                    <a:moveTo>
                      <a:pt x="0" y="3600"/>
                    </a:moveTo>
                    <a:lnTo>
                      <a:pt x="2340" y="0"/>
                    </a:lnTo>
                  </a:path>
                </a:pathLst>
              </a:custGeom>
              <a:noFill/>
              <a:ln w="25400">
                <a:solidFill>
                  <a:srgbClr val="BCBEC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9"/>
            <p:cNvGrpSpPr>
              <a:grpSpLocks/>
            </p:cNvGrpSpPr>
            <p:nvPr/>
          </p:nvGrpSpPr>
          <p:grpSpPr bwMode="auto">
            <a:xfrm>
              <a:off x="4150" y="-4231"/>
              <a:ext cx="2495" cy="3910"/>
              <a:chOff x="4150" y="-4231"/>
              <a:chExt cx="2495" cy="3910"/>
            </a:xfrm>
          </p:grpSpPr>
          <p:sp>
            <p:nvSpPr>
              <p:cNvPr id="96" name="Freeform 10"/>
              <p:cNvSpPr>
                <a:spLocks/>
              </p:cNvSpPr>
              <p:nvPr/>
            </p:nvSpPr>
            <p:spPr bwMode="auto">
              <a:xfrm>
                <a:off x="4150" y="-4231"/>
                <a:ext cx="2495" cy="3910"/>
              </a:xfrm>
              <a:custGeom>
                <a:avLst/>
                <a:gdLst>
                  <a:gd name="T0" fmla="+- 0 4150 4150"/>
                  <a:gd name="T1" fmla="*/ T0 w 2495"/>
                  <a:gd name="T2" fmla="+- 0 -4231 -4231"/>
                  <a:gd name="T3" fmla="*/ -4231 h 3910"/>
                  <a:gd name="T4" fmla="+- 0 6645 4150"/>
                  <a:gd name="T5" fmla="*/ T4 w 2495"/>
                  <a:gd name="T6" fmla="+- 0 -321 -4231"/>
                  <a:gd name="T7" fmla="*/ -321 h 3910"/>
                </a:gdLst>
                <a:ahLst/>
                <a:cxnLst>
                  <a:cxn ang="0">
                    <a:pos x="T1" y="T3"/>
                  </a:cxn>
                  <a:cxn ang="0">
                    <a:pos x="T5" y="T7"/>
                  </a:cxn>
                </a:cxnLst>
                <a:rect l="0" t="0" r="r" b="b"/>
                <a:pathLst>
                  <a:path w="2495" h="3910">
                    <a:moveTo>
                      <a:pt x="0" y="0"/>
                    </a:moveTo>
                    <a:lnTo>
                      <a:pt x="2495" y="391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11"/>
            <p:cNvGrpSpPr>
              <a:grpSpLocks/>
            </p:cNvGrpSpPr>
            <p:nvPr/>
          </p:nvGrpSpPr>
          <p:grpSpPr bwMode="auto">
            <a:xfrm>
              <a:off x="3792" y="-119"/>
              <a:ext cx="2" cy="120"/>
              <a:chOff x="3792" y="-119"/>
              <a:chExt cx="2" cy="120"/>
            </a:xfrm>
          </p:grpSpPr>
          <p:sp>
            <p:nvSpPr>
              <p:cNvPr id="95" name="Freeform 12"/>
              <p:cNvSpPr>
                <a:spLocks/>
              </p:cNvSpPr>
              <p:nvPr/>
            </p:nvSpPr>
            <p:spPr bwMode="auto">
              <a:xfrm>
                <a:off x="3792" y="-119"/>
                <a:ext cx="2" cy="120"/>
              </a:xfrm>
              <a:custGeom>
                <a:avLst/>
                <a:gdLst>
                  <a:gd name="T0" fmla="+- 0 -119 -119"/>
                  <a:gd name="T1" fmla="*/ -119 h 120"/>
                  <a:gd name="T2" fmla="+- 0 1 -119"/>
                  <a:gd name="T3" fmla="*/ 1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13"/>
            <p:cNvGrpSpPr>
              <a:grpSpLocks/>
            </p:cNvGrpSpPr>
            <p:nvPr/>
          </p:nvGrpSpPr>
          <p:grpSpPr bwMode="auto">
            <a:xfrm>
              <a:off x="4810" y="-119"/>
              <a:ext cx="2" cy="120"/>
              <a:chOff x="4810" y="-119"/>
              <a:chExt cx="2" cy="120"/>
            </a:xfrm>
          </p:grpSpPr>
          <p:sp>
            <p:nvSpPr>
              <p:cNvPr id="94" name="Freeform 14"/>
              <p:cNvSpPr>
                <a:spLocks/>
              </p:cNvSpPr>
              <p:nvPr/>
            </p:nvSpPr>
            <p:spPr bwMode="auto">
              <a:xfrm>
                <a:off x="4810" y="-119"/>
                <a:ext cx="2" cy="120"/>
              </a:xfrm>
              <a:custGeom>
                <a:avLst/>
                <a:gdLst>
                  <a:gd name="T0" fmla="+- 0 -119 -119"/>
                  <a:gd name="T1" fmla="*/ -119 h 120"/>
                  <a:gd name="T2" fmla="+- 0 1 -119"/>
                  <a:gd name="T3" fmla="*/ 1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5"/>
            <p:cNvGrpSpPr>
              <a:grpSpLocks/>
            </p:cNvGrpSpPr>
            <p:nvPr/>
          </p:nvGrpSpPr>
          <p:grpSpPr bwMode="auto">
            <a:xfrm>
              <a:off x="5827" y="-119"/>
              <a:ext cx="2" cy="120"/>
              <a:chOff x="5827" y="-119"/>
              <a:chExt cx="2" cy="120"/>
            </a:xfrm>
          </p:grpSpPr>
          <p:sp>
            <p:nvSpPr>
              <p:cNvPr id="93" name="Freeform 16"/>
              <p:cNvSpPr>
                <a:spLocks/>
              </p:cNvSpPr>
              <p:nvPr/>
            </p:nvSpPr>
            <p:spPr bwMode="auto">
              <a:xfrm>
                <a:off x="5827" y="-119"/>
                <a:ext cx="2" cy="120"/>
              </a:xfrm>
              <a:custGeom>
                <a:avLst/>
                <a:gdLst>
                  <a:gd name="T0" fmla="+- 0 -119 -119"/>
                  <a:gd name="T1" fmla="*/ -119 h 120"/>
                  <a:gd name="T2" fmla="+- 0 1 -119"/>
                  <a:gd name="T3" fmla="*/ 1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7"/>
            <p:cNvGrpSpPr>
              <a:grpSpLocks/>
            </p:cNvGrpSpPr>
            <p:nvPr/>
          </p:nvGrpSpPr>
          <p:grpSpPr bwMode="auto">
            <a:xfrm>
              <a:off x="6845" y="-119"/>
              <a:ext cx="2" cy="120"/>
              <a:chOff x="6845" y="-119"/>
              <a:chExt cx="2" cy="120"/>
            </a:xfrm>
          </p:grpSpPr>
          <p:sp>
            <p:nvSpPr>
              <p:cNvPr id="92" name="Freeform 18"/>
              <p:cNvSpPr>
                <a:spLocks/>
              </p:cNvSpPr>
              <p:nvPr/>
            </p:nvSpPr>
            <p:spPr bwMode="auto">
              <a:xfrm>
                <a:off x="6845" y="-119"/>
                <a:ext cx="2" cy="120"/>
              </a:xfrm>
              <a:custGeom>
                <a:avLst/>
                <a:gdLst>
                  <a:gd name="T0" fmla="+- 0 1 -119"/>
                  <a:gd name="T1" fmla="*/ 1 h 120"/>
                  <a:gd name="T2" fmla="+- 0 -119 -119"/>
                  <a:gd name="T3" fmla="*/ -119 h 120"/>
                </a:gdLst>
                <a:ahLst/>
                <a:cxnLst>
                  <a:cxn ang="0">
                    <a:pos x="0" y="T1"/>
                  </a:cxn>
                  <a:cxn ang="0">
                    <a:pos x="0" y="T3"/>
                  </a:cxn>
                </a:cxnLst>
                <a:rect l="0" t="0" r="r" b="b"/>
                <a:pathLst>
                  <a:path h="120">
                    <a:moveTo>
                      <a:pt x="0" y="12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19"/>
            <p:cNvGrpSpPr>
              <a:grpSpLocks/>
            </p:cNvGrpSpPr>
            <p:nvPr/>
          </p:nvGrpSpPr>
          <p:grpSpPr bwMode="auto">
            <a:xfrm>
              <a:off x="2774" y="1"/>
              <a:ext cx="120" cy="2"/>
              <a:chOff x="2774" y="1"/>
              <a:chExt cx="120" cy="2"/>
            </a:xfrm>
          </p:grpSpPr>
          <p:sp>
            <p:nvSpPr>
              <p:cNvPr id="91" name="Freeform 20"/>
              <p:cNvSpPr>
                <a:spLocks/>
              </p:cNvSpPr>
              <p:nvPr/>
            </p:nvSpPr>
            <p:spPr bwMode="auto">
              <a:xfrm>
                <a:off x="2774" y="1"/>
                <a:ext cx="120" cy="2"/>
              </a:xfrm>
              <a:custGeom>
                <a:avLst/>
                <a:gdLst>
                  <a:gd name="T0" fmla="+- 0 2774 2774"/>
                  <a:gd name="T1" fmla="*/ T0 w 120"/>
                  <a:gd name="T2" fmla="+- 0 2894 27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21"/>
            <p:cNvGrpSpPr>
              <a:grpSpLocks/>
            </p:cNvGrpSpPr>
            <p:nvPr/>
          </p:nvGrpSpPr>
          <p:grpSpPr bwMode="auto">
            <a:xfrm>
              <a:off x="2774" y="-398"/>
              <a:ext cx="80" cy="2"/>
              <a:chOff x="2774" y="-398"/>
              <a:chExt cx="80" cy="2"/>
            </a:xfrm>
          </p:grpSpPr>
          <p:sp>
            <p:nvSpPr>
              <p:cNvPr id="90" name="Freeform 22"/>
              <p:cNvSpPr>
                <a:spLocks/>
              </p:cNvSpPr>
              <p:nvPr/>
            </p:nvSpPr>
            <p:spPr bwMode="auto">
              <a:xfrm>
                <a:off x="2774" y="-398"/>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23"/>
            <p:cNvGrpSpPr>
              <a:grpSpLocks/>
            </p:cNvGrpSpPr>
            <p:nvPr/>
          </p:nvGrpSpPr>
          <p:grpSpPr bwMode="auto">
            <a:xfrm>
              <a:off x="2774" y="-796"/>
              <a:ext cx="80" cy="2"/>
              <a:chOff x="2774" y="-796"/>
              <a:chExt cx="80" cy="2"/>
            </a:xfrm>
          </p:grpSpPr>
          <p:sp>
            <p:nvSpPr>
              <p:cNvPr id="89" name="Freeform 24"/>
              <p:cNvSpPr>
                <a:spLocks/>
              </p:cNvSpPr>
              <p:nvPr/>
            </p:nvSpPr>
            <p:spPr bwMode="auto">
              <a:xfrm>
                <a:off x="2774" y="-796"/>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25"/>
            <p:cNvGrpSpPr>
              <a:grpSpLocks/>
            </p:cNvGrpSpPr>
            <p:nvPr/>
          </p:nvGrpSpPr>
          <p:grpSpPr bwMode="auto">
            <a:xfrm>
              <a:off x="2774" y="-1195"/>
              <a:ext cx="80" cy="2"/>
              <a:chOff x="2774" y="-1195"/>
              <a:chExt cx="80" cy="2"/>
            </a:xfrm>
          </p:grpSpPr>
          <p:sp>
            <p:nvSpPr>
              <p:cNvPr id="88" name="Freeform 26"/>
              <p:cNvSpPr>
                <a:spLocks/>
              </p:cNvSpPr>
              <p:nvPr/>
            </p:nvSpPr>
            <p:spPr bwMode="auto">
              <a:xfrm>
                <a:off x="2774" y="-1195"/>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27"/>
            <p:cNvGrpSpPr>
              <a:grpSpLocks/>
            </p:cNvGrpSpPr>
            <p:nvPr/>
          </p:nvGrpSpPr>
          <p:grpSpPr bwMode="auto">
            <a:xfrm>
              <a:off x="2774" y="-1993"/>
              <a:ext cx="80" cy="2"/>
              <a:chOff x="2774" y="-1993"/>
              <a:chExt cx="80" cy="2"/>
            </a:xfrm>
          </p:grpSpPr>
          <p:sp>
            <p:nvSpPr>
              <p:cNvPr id="87" name="Freeform 28"/>
              <p:cNvSpPr>
                <a:spLocks/>
              </p:cNvSpPr>
              <p:nvPr/>
            </p:nvSpPr>
            <p:spPr bwMode="auto">
              <a:xfrm>
                <a:off x="2774" y="-1993"/>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29"/>
            <p:cNvGrpSpPr>
              <a:grpSpLocks/>
            </p:cNvGrpSpPr>
            <p:nvPr/>
          </p:nvGrpSpPr>
          <p:grpSpPr bwMode="auto">
            <a:xfrm>
              <a:off x="2774" y="-2790"/>
              <a:ext cx="80" cy="2"/>
              <a:chOff x="2774" y="-2790"/>
              <a:chExt cx="80" cy="2"/>
            </a:xfrm>
          </p:grpSpPr>
          <p:sp>
            <p:nvSpPr>
              <p:cNvPr id="86" name="Freeform 30"/>
              <p:cNvSpPr>
                <a:spLocks/>
              </p:cNvSpPr>
              <p:nvPr/>
            </p:nvSpPr>
            <p:spPr bwMode="auto">
              <a:xfrm>
                <a:off x="2774" y="-2790"/>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31"/>
            <p:cNvGrpSpPr>
              <a:grpSpLocks/>
            </p:cNvGrpSpPr>
            <p:nvPr/>
          </p:nvGrpSpPr>
          <p:grpSpPr bwMode="auto">
            <a:xfrm>
              <a:off x="2774" y="-3189"/>
              <a:ext cx="120" cy="2"/>
              <a:chOff x="2774" y="-3189"/>
              <a:chExt cx="120" cy="2"/>
            </a:xfrm>
          </p:grpSpPr>
          <p:sp>
            <p:nvSpPr>
              <p:cNvPr id="85" name="Freeform 32"/>
              <p:cNvSpPr>
                <a:spLocks/>
              </p:cNvSpPr>
              <p:nvPr/>
            </p:nvSpPr>
            <p:spPr bwMode="auto">
              <a:xfrm>
                <a:off x="2774" y="-3189"/>
                <a:ext cx="120" cy="2"/>
              </a:xfrm>
              <a:custGeom>
                <a:avLst/>
                <a:gdLst>
                  <a:gd name="T0" fmla="+- 0 2774 2774"/>
                  <a:gd name="T1" fmla="*/ T0 w 120"/>
                  <a:gd name="T2" fmla="+- 0 2894 27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33"/>
            <p:cNvGrpSpPr>
              <a:grpSpLocks/>
            </p:cNvGrpSpPr>
            <p:nvPr/>
          </p:nvGrpSpPr>
          <p:grpSpPr bwMode="auto">
            <a:xfrm>
              <a:off x="3748" y="-1649"/>
              <a:ext cx="88" cy="88"/>
              <a:chOff x="3748" y="-1649"/>
              <a:chExt cx="88" cy="88"/>
            </a:xfrm>
          </p:grpSpPr>
          <p:sp>
            <p:nvSpPr>
              <p:cNvPr id="84" name="Freeform 34"/>
              <p:cNvSpPr>
                <a:spLocks/>
              </p:cNvSpPr>
              <p:nvPr/>
            </p:nvSpPr>
            <p:spPr bwMode="auto">
              <a:xfrm>
                <a:off x="3748" y="-1649"/>
                <a:ext cx="88" cy="88"/>
              </a:xfrm>
              <a:custGeom>
                <a:avLst/>
                <a:gdLst>
                  <a:gd name="T0" fmla="+- 0 3792 3748"/>
                  <a:gd name="T1" fmla="*/ T0 w 88"/>
                  <a:gd name="T2" fmla="+- 0 -1649 -1649"/>
                  <a:gd name="T3" fmla="*/ -1649 h 88"/>
                  <a:gd name="T4" fmla="+- 0 3771 3748"/>
                  <a:gd name="T5" fmla="*/ T4 w 88"/>
                  <a:gd name="T6" fmla="+- 0 -1643 -1649"/>
                  <a:gd name="T7" fmla="*/ -1643 h 88"/>
                  <a:gd name="T8" fmla="+- 0 3755 3748"/>
                  <a:gd name="T9" fmla="*/ T8 w 88"/>
                  <a:gd name="T10" fmla="+- 0 -1628 -1649"/>
                  <a:gd name="T11" fmla="*/ -1628 h 88"/>
                  <a:gd name="T12" fmla="+- 0 3748 3748"/>
                  <a:gd name="T13" fmla="*/ T12 w 88"/>
                  <a:gd name="T14" fmla="+- 0 -1607 -1649"/>
                  <a:gd name="T15" fmla="*/ -1607 h 88"/>
                  <a:gd name="T16" fmla="+- 0 3753 3748"/>
                  <a:gd name="T17" fmla="*/ T16 w 88"/>
                  <a:gd name="T18" fmla="+- 0 -1585 -1649"/>
                  <a:gd name="T19" fmla="*/ -1585 h 88"/>
                  <a:gd name="T20" fmla="+- 0 3767 3748"/>
                  <a:gd name="T21" fmla="*/ T20 w 88"/>
                  <a:gd name="T22" fmla="+- 0 -1568 -1649"/>
                  <a:gd name="T23" fmla="*/ -1568 h 88"/>
                  <a:gd name="T24" fmla="+- 0 3787 3748"/>
                  <a:gd name="T25" fmla="*/ T24 w 88"/>
                  <a:gd name="T26" fmla="+- 0 -1561 -1649"/>
                  <a:gd name="T27" fmla="*/ -1561 h 88"/>
                  <a:gd name="T28" fmla="+- 0 3811 3748"/>
                  <a:gd name="T29" fmla="*/ T28 w 88"/>
                  <a:gd name="T30" fmla="+- 0 -1565 -1649"/>
                  <a:gd name="T31" fmla="*/ -1565 h 88"/>
                  <a:gd name="T32" fmla="+- 0 3828 3748"/>
                  <a:gd name="T33" fmla="*/ T32 w 88"/>
                  <a:gd name="T34" fmla="+- 0 -1579 -1649"/>
                  <a:gd name="T35" fmla="*/ -1579 h 88"/>
                  <a:gd name="T36" fmla="+- 0 3836 3748"/>
                  <a:gd name="T37" fmla="*/ T36 w 88"/>
                  <a:gd name="T38" fmla="+- 0 -1598 -1649"/>
                  <a:gd name="T39" fmla="*/ -1598 h 88"/>
                  <a:gd name="T40" fmla="+- 0 3831 3748"/>
                  <a:gd name="T41" fmla="*/ T40 w 88"/>
                  <a:gd name="T42" fmla="+- 0 -1622 -1649"/>
                  <a:gd name="T43" fmla="*/ -1622 h 88"/>
                  <a:gd name="T44" fmla="+- 0 3819 3748"/>
                  <a:gd name="T45" fmla="*/ T44 w 88"/>
                  <a:gd name="T46" fmla="+- 0 -1639 -1649"/>
                  <a:gd name="T47" fmla="*/ -1639 h 88"/>
                  <a:gd name="T48" fmla="+- 0 3800 3748"/>
                  <a:gd name="T49" fmla="*/ T48 w 88"/>
                  <a:gd name="T50" fmla="+- 0 -1648 -1649"/>
                  <a:gd name="T51" fmla="*/ -1648 h 88"/>
                  <a:gd name="T52" fmla="+- 0 3792 3748"/>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35"/>
            <p:cNvGrpSpPr>
              <a:grpSpLocks/>
            </p:cNvGrpSpPr>
            <p:nvPr/>
          </p:nvGrpSpPr>
          <p:grpSpPr bwMode="auto">
            <a:xfrm>
              <a:off x="3767" y="-1629"/>
              <a:ext cx="49" cy="49"/>
              <a:chOff x="3767" y="-1629"/>
              <a:chExt cx="49" cy="49"/>
            </a:xfrm>
          </p:grpSpPr>
          <p:sp>
            <p:nvSpPr>
              <p:cNvPr id="83" name="Freeform 36"/>
              <p:cNvSpPr>
                <a:spLocks/>
              </p:cNvSpPr>
              <p:nvPr/>
            </p:nvSpPr>
            <p:spPr bwMode="auto">
              <a:xfrm>
                <a:off x="3767" y="-1629"/>
                <a:ext cx="49" cy="49"/>
              </a:xfrm>
              <a:custGeom>
                <a:avLst/>
                <a:gdLst>
                  <a:gd name="T0" fmla="+- 0 3806 3767"/>
                  <a:gd name="T1" fmla="*/ T0 w 49"/>
                  <a:gd name="T2" fmla="+- 0 -1629 -1629"/>
                  <a:gd name="T3" fmla="*/ -1629 h 49"/>
                  <a:gd name="T4" fmla="+- 0 3778 3767"/>
                  <a:gd name="T5" fmla="*/ T4 w 49"/>
                  <a:gd name="T6" fmla="+- 0 -1629 -1629"/>
                  <a:gd name="T7" fmla="*/ -1629 h 49"/>
                  <a:gd name="T8" fmla="+- 0 3767 3767"/>
                  <a:gd name="T9" fmla="*/ T8 w 49"/>
                  <a:gd name="T10" fmla="+- 0 -1618 -1629"/>
                  <a:gd name="T11" fmla="*/ -1618 h 49"/>
                  <a:gd name="T12" fmla="+- 0 3767 3767"/>
                  <a:gd name="T13" fmla="*/ T12 w 49"/>
                  <a:gd name="T14" fmla="+- 0 -1591 -1629"/>
                  <a:gd name="T15" fmla="*/ -1591 h 49"/>
                  <a:gd name="T16" fmla="+- 0 3778 3767"/>
                  <a:gd name="T17" fmla="*/ T16 w 49"/>
                  <a:gd name="T18" fmla="+- 0 -1580 -1629"/>
                  <a:gd name="T19" fmla="*/ -1580 h 49"/>
                  <a:gd name="T20" fmla="+- 0 3806 3767"/>
                  <a:gd name="T21" fmla="*/ T20 w 49"/>
                  <a:gd name="T22" fmla="+- 0 -1580 -1629"/>
                  <a:gd name="T23" fmla="*/ -1580 h 49"/>
                  <a:gd name="T24" fmla="+- 0 3817 3767"/>
                  <a:gd name="T25" fmla="*/ T24 w 49"/>
                  <a:gd name="T26" fmla="+- 0 -1591 -1629"/>
                  <a:gd name="T27" fmla="*/ -1591 h 49"/>
                  <a:gd name="T28" fmla="+- 0 3817 3767"/>
                  <a:gd name="T29" fmla="*/ T28 w 49"/>
                  <a:gd name="T30" fmla="+- 0 -1618 -1629"/>
                  <a:gd name="T31" fmla="*/ -1618 h 49"/>
                  <a:gd name="T32" fmla="+- 0 3806 3767"/>
                  <a:gd name="T33" fmla="*/ T32 w 49"/>
                  <a:gd name="T34" fmla="+- 0 -1629 -1629"/>
                  <a:gd name="T35" fmla="*/ -1629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37"/>
            <p:cNvGrpSpPr>
              <a:grpSpLocks/>
            </p:cNvGrpSpPr>
            <p:nvPr/>
          </p:nvGrpSpPr>
          <p:grpSpPr bwMode="auto">
            <a:xfrm>
              <a:off x="3767" y="-1629"/>
              <a:ext cx="49" cy="49"/>
              <a:chOff x="3767" y="-1629"/>
              <a:chExt cx="49" cy="49"/>
            </a:xfrm>
          </p:grpSpPr>
          <p:sp>
            <p:nvSpPr>
              <p:cNvPr id="82" name="Freeform 38"/>
              <p:cNvSpPr>
                <a:spLocks/>
              </p:cNvSpPr>
              <p:nvPr/>
            </p:nvSpPr>
            <p:spPr bwMode="auto">
              <a:xfrm>
                <a:off x="3767" y="-1629"/>
                <a:ext cx="49" cy="49"/>
              </a:xfrm>
              <a:custGeom>
                <a:avLst/>
                <a:gdLst>
                  <a:gd name="T0" fmla="+- 0 3792 3767"/>
                  <a:gd name="T1" fmla="*/ T0 w 49"/>
                  <a:gd name="T2" fmla="+- 0 -1580 -1629"/>
                  <a:gd name="T3" fmla="*/ -1580 h 49"/>
                  <a:gd name="T4" fmla="+- 0 3806 3767"/>
                  <a:gd name="T5" fmla="*/ T4 w 49"/>
                  <a:gd name="T6" fmla="+- 0 -1580 -1629"/>
                  <a:gd name="T7" fmla="*/ -1580 h 49"/>
                  <a:gd name="T8" fmla="+- 0 3817 3767"/>
                  <a:gd name="T9" fmla="*/ T8 w 49"/>
                  <a:gd name="T10" fmla="+- 0 -1591 -1629"/>
                  <a:gd name="T11" fmla="*/ -1591 h 49"/>
                  <a:gd name="T12" fmla="+- 0 3817 3767"/>
                  <a:gd name="T13" fmla="*/ T12 w 49"/>
                  <a:gd name="T14" fmla="+- 0 -1605 -1629"/>
                  <a:gd name="T15" fmla="*/ -1605 h 49"/>
                  <a:gd name="T16" fmla="+- 0 3817 3767"/>
                  <a:gd name="T17" fmla="*/ T16 w 49"/>
                  <a:gd name="T18" fmla="+- 0 -1618 -1629"/>
                  <a:gd name="T19" fmla="*/ -1618 h 49"/>
                  <a:gd name="T20" fmla="+- 0 3806 3767"/>
                  <a:gd name="T21" fmla="*/ T20 w 49"/>
                  <a:gd name="T22" fmla="+- 0 -1629 -1629"/>
                  <a:gd name="T23" fmla="*/ -1629 h 49"/>
                  <a:gd name="T24" fmla="+- 0 3792 3767"/>
                  <a:gd name="T25" fmla="*/ T24 w 49"/>
                  <a:gd name="T26" fmla="+- 0 -1629 -1629"/>
                  <a:gd name="T27" fmla="*/ -1629 h 49"/>
                  <a:gd name="T28" fmla="+- 0 3778 3767"/>
                  <a:gd name="T29" fmla="*/ T28 w 49"/>
                  <a:gd name="T30" fmla="+- 0 -1629 -1629"/>
                  <a:gd name="T31" fmla="*/ -1629 h 49"/>
                  <a:gd name="T32" fmla="+- 0 3767 3767"/>
                  <a:gd name="T33" fmla="*/ T32 w 49"/>
                  <a:gd name="T34" fmla="+- 0 -1618 -1629"/>
                  <a:gd name="T35" fmla="*/ -1618 h 49"/>
                  <a:gd name="T36" fmla="+- 0 3767 3767"/>
                  <a:gd name="T37" fmla="*/ T36 w 49"/>
                  <a:gd name="T38" fmla="+- 0 -1605 -1629"/>
                  <a:gd name="T39" fmla="*/ -1605 h 49"/>
                  <a:gd name="T40" fmla="+- 0 3767 3767"/>
                  <a:gd name="T41" fmla="*/ T40 w 49"/>
                  <a:gd name="T42" fmla="+- 0 -1591 -1629"/>
                  <a:gd name="T43" fmla="*/ -1591 h 49"/>
                  <a:gd name="T44" fmla="+- 0 3778 3767"/>
                  <a:gd name="T45" fmla="*/ T44 w 49"/>
                  <a:gd name="T46" fmla="+- 0 -1580 -1629"/>
                  <a:gd name="T47" fmla="*/ -1580 h 49"/>
                  <a:gd name="T48" fmla="+- 0 3792 3767"/>
                  <a:gd name="T49" fmla="*/ T48 w 49"/>
                  <a:gd name="T50" fmla="+- 0 -1580 -1629"/>
                  <a:gd name="T51" fmla="*/ -1580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39"/>
            <p:cNvGrpSpPr>
              <a:grpSpLocks/>
            </p:cNvGrpSpPr>
            <p:nvPr/>
          </p:nvGrpSpPr>
          <p:grpSpPr bwMode="auto">
            <a:xfrm>
              <a:off x="5783" y="-1649"/>
              <a:ext cx="88" cy="88"/>
              <a:chOff x="5783" y="-1649"/>
              <a:chExt cx="88" cy="88"/>
            </a:xfrm>
          </p:grpSpPr>
          <p:sp>
            <p:nvSpPr>
              <p:cNvPr id="81" name="Freeform 40"/>
              <p:cNvSpPr>
                <a:spLocks/>
              </p:cNvSpPr>
              <p:nvPr/>
            </p:nvSpPr>
            <p:spPr bwMode="auto">
              <a:xfrm>
                <a:off x="5783" y="-1649"/>
                <a:ext cx="88" cy="88"/>
              </a:xfrm>
              <a:custGeom>
                <a:avLst/>
                <a:gdLst>
                  <a:gd name="T0" fmla="+- 0 5827 5783"/>
                  <a:gd name="T1" fmla="*/ T0 w 88"/>
                  <a:gd name="T2" fmla="+- 0 -1649 -1649"/>
                  <a:gd name="T3" fmla="*/ -1649 h 88"/>
                  <a:gd name="T4" fmla="+- 0 5806 5783"/>
                  <a:gd name="T5" fmla="*/ T4 w 88"/>
                  <a:gd name="T6" fmla="+- 0 -1643 -1649"/>
                  <a:gd name="T7" fmla="*/ -1643 h 88"/>
                  <a:gd name="T8" fmla="+- 0 5790 5783"/>
                  <a:gd name="T9" fmla="*/ T8 w 88"/>
                  <a:gd name="T10" fmla="+- 0 -1628 -1649"/>
                  <a:gd name="T11" fmla="*/ -1628 h 88"/>
                  <a:gd name="T12" fmla="+- 0 5783 5783"/>
                  <a:gd name="T13" fmla="*/ T12 w 88"/>
                  <a:gd name="T14" fmla="+- 0 -1607 -1649"/>
                  <a:gd name="T15" fmla="*/ -1607 h 88"/>
                  <a:gd name="T16" fmla="+- 0 5788 5783"/>
                  <a:gd name="T17" fmla="*/ T16 w 88"/>
                  <a:gd name="T18" fmla="+- 0 -1585 -1649"/>
                  <a:gd name="T19" fmla="*/ -1585 h 88"/>
                  <a:gd name="T20" fmla="+- 0 5802 5783"/>
                  <a:gd name="T21" fmla="*/ T20 w 88"/>
                  <a:gd name="T22" fmla="+- 0 -1568 -1649"/>
                  <a:gd name="T23" fmla="*/ -1568 h 88"/>
                  <a:gd name="T24" fmla="+- 0 5822 5783"/>
                  <a:gd name="T25" fmla="*/ T24 w 88"/>
                  <a:gd name="T26" fmla="+- 0 -1561 -1649"/>
                  <a:gd name="T27" fmla="*/ -1561 h 88"/>
                  <a:gd name="T28" fmla="+- 0 5846 5783"/>
                  <a:gd name="T29" fmla="*/ T28 w 88"/>
                  <a:gd name="T30" fmla="+- 0 -1565 -1649"/>
                  <a:gd name="T31" fmla="*/ -1565 h 88"/>
                  <a:gd name="T32" fmla="+- 0 5863 5783"/>
                  <a:gd name="T33" fmla="*/ T32 w 88"/>
                  <a:gd name="T34" fmla="+- 0 -1579 -1649"/>
                  <a:gd name="T35" fmla="*/ -1579 h 88"/>
                  <a:gd name="T36" fmla="+- 0 5871 5783"/>
                  <a:gd name="T37" fmla="*/ T36 w 88"/>
                  <a:gd name="T38" fmla="+- 0 -1598 -1649"/>
                  <a:gd name="T39" fmla="*/ -1598 h 88"/>
                  <a:gd name="T40" fmla="+- 0 5866 5783"/>
                  <a:gd name="T41" fmla="*/ T40 w 88"/>
                  <a:gd name="T42" fmla="+- 0 -1622 -1649"/>
                  <a:gd name="T43" fmla="*/ -1622 h 88"/>
                  <a:gd name="T44" fmla="+- 0 5854 5783"/>
                  <a:gd name="T45" fmla="*/ T44 w 88"/>
                  <a:gd name="T46" fmla="+- 0 -1639 -1649"/>
                  <a:gd name="T47" fmla="*/ -1639 h 88"/>
                  <a:gd name="T48" fmla="+- 0 5835 5783"/>
                  <a:gd name="T49" fmla="*/ T48 w 88"/>
                  <a:gd name="T50" fmla="+- 0 -1648 -1649"/>
                  <a:gd name="T51" fmla="*/ -1648 h 88"/>
                  <a:gd name="T52" fmla="+- 0 5827 5783"/>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41"/>
            <p:cNvGrpSpPr>
              <a:grpSpLocks/>
            </p:cNvGrpSpPr>
            <p:nvPr/>
          </p:nvGrpSpPr>
          <p:grpSpPr bwMode="auto">
            <a:xfrm>
              <a:off x="5802" y="-1629"/>
              <a:ext cx="50" cy="49"/>
              <a:chOff x="5802" y="-1629"/>
              <a:chExt cx="50" cy="49"/>
            </a:xfrm>
          </p:grpSpPr>
          <p:sp>
            <p:nvSpPr>
              <p:cNvPr id="80" name="Freeform 42"/>
              <p:cNvSpPr>
                <a:spLocks/>
              </p:cNvSpPr>
              <p:nvPr/>
            </p:nvSpPr>
            <p:spPr bwMode="auto">
              <a:xfrm>
                <a:off x="5802" y="-1629"/>
                <a:ext cx="50" cy="49"/>
              </a:xfrm>
              <a:custGeom>
                <a:avLst/>
                <a:gdLst>
                  <a:gd name="T0" fmla="+- 0 5841 5802"/>
                  <a:gd name="T1" fmla="*/ T0 w 50"/>
                  <a:gd name="T2" fmla="+- 0 -1629 -1629"/>
                  <a:gd name="T3" fmla="*/ -1629 h 49"/>
                  <a:gd name="T4" fmla="+- 0 5813 5802"/>
                  <a:gd name="T5" fmla="*/ T4 w 50"/>
                  <a:gd name="T6" fmla="+- 0 -1629 -1629"/>
                  <a:gd name="T7" fmla="*/ -1629 h 49"/>
                  <a:gd name="T8" fmla="+- 0 5802 5802"/>
                  <a:gd name="T9" fmla="*/ T8 w 50"/>
                  <a:gd name="T10" fmla="+- 0 -1618 -1629"/>
                  <a:gd name="T11" fmla="*/ -1618 h 49"/>
                  <a:gd name="T12" fmla="+- 0 5802 5802"/>
                  <a:gd name="T13" fmla="*/ T12 w 50"/>
                  <a:gd name="T14" fmla="+- 0 -1591 -1629"/>
                  <a:gd name="T15" fmla="*/ -1591 h 49"/>
                  <a:gd name="T16" fmla="+- 0 5813 5802"/>
                  <a:gd name="T17" fmla="*/ T16 w 50"/>
                  <a:gd name="T18" fmla="+- 0 -1580 -1629"/>
                  <a:gd name="T19" fmla="*/ -1580 h 49"/>
                  <a:gd name="T20" fmla="+- 0 5841 5802"/>
                  <a:gd name="T21" fmla="*/ T20 w 50"/>
                  <a:gd name="T22" fmla="+- 0 -1580 -1629"/>
                  <a:gd name="T23" fmla="*/ -1580 h 49"/>
                  <a:gd name="T24" fmla="+- 0 5852 5802"/>
                  <a:gd name="T25" fmla="*/ T24 w 50"/>
                  <a:gd name="T26" fmla="+- 0 -1591 -1629"/>
                  <a:gd name="T27" fmla="*/ -1591 h 49"/>
                  <a:gd name="T28" fmla="+- 0 5852 5802"/>
                  <a:gd name="T29" fmla="*/ T28 w 50"/>
                  <a:gd name="T30" fmla="+- 0 -1618 -1629"/>
                  <a:gd name="T31" fmla="*/ -1618 h 49"/>
                  <a:gd name="T32" fmla="+- 0 5841 5802"/>
                  <a:gd name="T33" fmla="*/ T32 w 50"/>
                  <a:gd name="T34" fmla="+- 0 -1629 -1629"/>
                  <a:gd name="T35" fmla="*/ -1629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43"/>
            <p:cNvGrpSpPr>
              <a:grpSpLocks/>
            </p:cNvGrpSpPr>
            <p:nvPr/>
          </p:nvGrpSpPr>
          <p:grpSpPr bwMode="auto">
            <a:xfrm>
              <a:off x="5802" y="-1629"/>
              <a:ext cx="50" cy="49"/>
              <a:chOff x="5802" y="-1629"/>
              <a:chExt cx="50" cy="49"/>
            </a:xfrm>
          </p:grpSpPr>
          <p:sp>
            <p:nvSpPr>
              <p:cNvPr id="79" name="Freeform 44"/>
              <p:cNvSpPr>
                <a:spLocks/>
              </p:cNvSpPr>
              <p:nvPr/>
            </p:nvSpPr>
            <p:spPr bwMode="auto">
              <a:xfrm>
                <a:off x="5802" y="-1629"/>
                <a:ext cx="50" cy="49"/>
              </a:xfrm>
              <a:custGeom>
                <a:avLst/>
                <a:gdLst>
                  <a:gd name="T0" fmla="+- 0 5827 5802"/>
                  <a:gd name="T1" fmla="*/ T0 w 50"/>
                  <a:gd name="T2" fmla="+- 0 -1580 -1629"/>
                  <a:gd name="T3" fmla="*/ -1580 h 49"/>
                  <a:gd name="T4" fmla="+- 0 5841 5802"/>
                  <a:gd name="T5" fmla="*/ T4 w 50"/>
                  <a:gd name="T6" fmla="+- 0 -1580 -1629"/>
                  <a:gd name="T7" fmla="*/ -1580 h 49"/>
                  <a:gd name="T8" fmla="+- 0 5852 5802"/>
                  <a:gd name="T9" fmla="*/ T8 w 50"/>
                  <a:gd name="T10" fmla="+- 0 -1591 -1629"/>
                  <a:gd name="T11" fmla="*/ -1591 h 49"/>
                  <a:gd name="T12" fmla="+- 0 5852 5802"/>
                  <a:gd name="T13" fmla="*/ T12 w 50"/>
                  <a:gd name="T14" fmla="+- 0 -1605 -1629"/>
                  <a:gd name="T15" fmla="*/ -1605 h 49"/>
                  <a:gd name="T16" fmla="+- 0 5852 5802"/>
                  <a:gd name="T17" fmla="*/ T16 w 50"/>
                  <a:gd name="T18" fmla="+- 0 -1618 -1629"/>
                  <a:gd name="T19" fmla="*/ -1618 h 49"/>
                  <a:gd name="T20" fmla="+- 0 5841 5802"/>
                  <a:gd name="T21" fmla="*/ T20 w 50"/>
                  <a:gd name="T22" fmla="+- 0 -1629 -1629"/>
                  <a:gd name="T23" fmla="*/ -1629 h 49"/>
                  <a:gd name="T24" fmla="+- 0 5827 5802"/>
                  <a:gd name="T25" fmla="*/ T24 w 50"/>
                  <a:gd name="T26" fmla="+- 0 -1629 -1629"/>
                  <a:gd name="T27" fmla="*/ -1629 h 49"/>
                  <a:gd name="T28" fmla="+- 0 5813 5802"/>
                  <a:gd name="T29" fmla="*/ T28 w 50"/>
                  <a:gd name="T30" fmla="+- 0 -1629 -1629"/>
                  <a:gd name="T31" fmla="*/ -1629 h 49"/>
                  <a:gd name="T32" fmla="+- 0 5802 5802"/>
                  <a:gd name="T33" fmla="*/ T32 w 50"/>
                  <a:gd name="T34" fmla="+- 0 -1618 -1629"/>
                  <a:gd name="T35" fmla="*/ -1618 h 49"/>
                  <a:gd name="T36" fmla="+- 0 5802 5802"/>
                  <a:gd name="T37" fmla="*/ T36 w 50"/>
                  <a:gd name="T38" fmla="+- 0 -1605 -1629"/>
                  <a:gd name="T39" fmla="*/ -1605 h 49"/>
                  <a:gd name="T40" fmla="+- 0 5802 5802"/>
                  <a:gd name="T41" fmla="*/ T40 w 50"/>
                  <a:gd name="T42" fmla="+- 0 -1591 -1629"/>
                  <a:gd name="T43" fmla="*/ -1591 h 49"/>
                  <a:gd name="T44" fmla="+- 0 5813 5802"/>
                  <a:gd name="T45" fmla="*/ T44 w 50"/>
                  <a:gd name="T46" fmla="+- 0 -1580 -1629"/>
                  <a:gd name="T47" fmla="*/ -1580 h 49"/>
                  <a:gd name="T48" fmla="+- 0 5827 5802"/>
                  <a:gd name="T49" fmla="*/ T48 w 50"/>
                  <a:gd name="T50" fmla="+- 0 -1580 -1629"/>
                  <a:gd name="T51" fmla="*/ -1580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45"/>
            <p:cNvGrpSpPr>
              <a:grpSpLocks/>
            </p:cNvGrpSpPr>
            <p:nvPr/>
          </p:nvGrpSpPr>
          <p:grpSpPr bwMode="auto">
            <a:xfrm>
              <a:off x="4773" y="-3232"/>
              <a:ext cx="88" cy="88"/>
              <a:chOff x="4773" y="-3232"/>
              <a:chExt cx="88" cy="88"/>
            </a:xfrm>
          </p:grpSpPr>
          <p:sp>
            <p:nvSpPr>
              <p:cNvPr id="78" name="Freeform 46"/>
              <p:cNvSpPr>
                <a:spLocks/>
              </p:cNvSpPr>
              <p:nvPr/>
            </p:nvSpPr>
            <p:spPr bwMode="auto">
              <a:xfrm>
                <a:off x="4773" y="-3232"/>
                <a:ext cx="88" cy="88"/>
              </a:xfrm>
              <a:custGeom>
                <a:avLst/>
                <a:gdLst>
                  <a:gd name="T0" fmla="+- 0 4817 4773"/>
                  <a:gd name="T1" fmla="*/ T0 w 88"/>
                  <a:gd name="T2" fmla="+- 0 -3232 -3232"/>
                  <a:gd name="T3" fmla="*/ -3232 h 88"/>
                  <a:gd name="T4" fmla="+- 0 4796 4773"/>
                  <a:gd name="T5" fmla="*/ T4 w 88"/>
                  <a:gd name="T6" fmla="+- 0 -3227 -3232"/>
                  <a:gd name="T7" fmla="*/ -3227 h 88"/>
                  <a:gd name="T8" fmla="+- 0 4780 4773"/>
                  <a:gd name="T9" fmla="*/ T8 w 88"/>
                  <a:gd name="T10" fmla="+- 0 -3212 -3232"/>
                  <a:gd name="T11" fmla="*/ -3212 h 88"/>
                  <a:gd name="T12" fmla="+- 0 4773 4773"/>
                  <a:gd name="T13" fmla="*/ T12 w 88"/>
                  <a:gd name="T14" fmla="+- 0 -3191 -3232"/>
                  <a:gd name="T15" fmla="*/ -3191 h 88"/>
                  <a:gd name="T16" fmla="+- 0 4778 4773"/>
                  <a:gd name="T17" fmla="*/ T16 w 88"/>
                  <a:gd name="T18" fmla="+- 0 -3168 -3232"/>
                  <a:gd name="T19" fmla="*/ -3168 h 88"/>
                  <a:gd name="T20" fmla="+- 0 4792 4773"/>
                  <a:gd name="T21" fmla="*/ T20 w 88"/>
                  <a:gd name="T22" fmla="+- 0 -3152 -3232"/>
                  <a:gd name="T23" fmla="*/ -3152 h 88"/>
                  <a:gd name="T24" fmla="+- 0 4812 4773"/>
                  <a:gd name="T25" fmla="*/ T24 w 88"/>
                  <a:gd name="T26" fmla="+- 0 -3144 -3232"/>
                  <a:gd name="T27" fmla="*/ -3144 h 88"/>
                  <a:gd name="T28" fmla="+- 0 4836 4773"/>
                  <a:gd name="T29" fmla="*/ T28 w 88"/>
                  <a:gd name="T30" fmla="+- 0 -3149 -3232"/>
                  <a:gd name="T31" fmla="*/ -3149 h 88"/>
                  <a:gd name="T32" fmla="+- 0 4853 4773"/>
                  <a:gd name="T33" fmla="*/ T32 w 88"/>
                  <a:gd name="T34" fmla="+- 0 -3162 -3232"/>
                  <a:gd name="T35" fmla="*/ -3162 h 88"/>
                  <a:gd name="T36" fmla="+- 0 4861 4773"/>
                  <a:gd name="T37" fmla="*/ T36 w 88"/>
                  <a:gd name="T38" fmla="+- 0 -3181 -3232"/>
                  <a:gd name="T39" fmla="*/ -3181 h 88"/>
                  <a:gd name="T40" fmla="+- 0 4856 4773"/>
                  <a:gd name="T41" fmla="*/ T40 w 88"/>
                  <a:gd name="T42" fmla="+- 0 -3206 -3232"/>
                  <a:gd name="T43" fmla="*/ -3206 h 88"/>
                  <a:gd name="T44" fmla="+- 0 4844 4773"/>
                  <a:gd name="T45" fmla="*/ T44 w 88"/>
                  <a:gd name="T46" fmla="+- 0 -3223 -3232"/>
                  <a:gd name="T47" fmla="*/ -3223 h 88"/>
                  <a:gd name="T48" fmla="+- 0 4825 4773"/>
                  <a:gd name="T49" fmla="*/ T48 w 88"/>
                  <a:gd name="T50" fmla="+- 0 -3232 -3232"/>
                  <a:gd name="T51" fmla="*/ -3232 h 88"/>
                  <a:gd name="T52" fmla="+- 0 4817 4773"/>
                  <a:gd name="T53" fmla="*/ T52 w 88"/>
                  <a:gd name="T54" fmla="+- 0 -3232 -3232"/>
                  <a:gd name="T55" fmla="*/ -3232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3" y="26"/>
                    </a:lnTo>
                    <a:lnTo>
                      <a:pt x="71" y="9"/>
                    </a:lnTo>
                    <a:lnTo>
                      <a:pt x="52" y="0"/>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47"/>
            <p:cNvGrpSpPr>
              <a:grpSpLocks/>
            </p:cNvGrpSpPr>
            <p:nvPr/>
          </p:nvGrpSpPr>
          <p:grpSpPr bwMode="auto">
            <a:xfrm>
              <a:off x="4792" y="-3213"/>
              <a:ext cx="50" cy="49"/>
              <a:chOff x="4792" y="-3213"/>
              <a:chExt cx="50" cy="49"/>
            </a:xfrm>
          </p:grpSpPr>
          <p:sp>
            <p:nvSpPr>
              <p:cNvPr id="77" name="Freeform 48"/>
              <p:cNvSpPr>
                <a:spLocks/>
              </p:cNvSpPr>
              <p:nvPr/>
            </p:nvSpPr>
            <p:spPr bwMode="auto">
              <a:xfrm>
                <a:off x="4792" y="-3213"/>
                <a:ext cx="50" cy="49"/>
              </a:xfrm>
              <a:custGeom>
                <a:avLst/>
                <a:gdLst>
                  <a:gd name="T0" fmla="+- 0 4831 4792"/>
                  <a:gd name="T1" fmla="*/ T0 w 50"/>
                  <a:gd name="T2" fmla="+- 0 -3213 -3213"/>
                  <a:gd name="T3" fmla="*/ -3213 h 49"/>
                  <a:gd name="T4" fmla="+- 0 4803 4792"/>
                  <a:gd name="T5" fmla="*/ T4 w 50"/>
                  <a:gd name="T6" fmla="+- 0 -3213 -3213"/>
                  <a:gd name="T7" fmla="*/ -3213 h 49"/>
                  <a:gd name="T8" fmla="+- 0 4792 4792"/>
                  <a:gd name="T9" fmla="*/ T8 w 50"/>
                  <a:gd name="T10" fmla="+- 0 -3202 -3213"/>
                  <a:gd name="T11" fmla="*/ -3202 h 49"/>
                  <a:gd name="T12" fmla="+- 0 4792 4792"/>
                  <a:gd name="T13" fmla="*/ T12 w 50"/>
                  <a:gd name="T14" fmla="+- 0 -3175 -3213"/>
                  <a:gd name="T15" fmla="*/ -3175 h 49"/>
                  <a:gd name="T16" fmla="+- 0 4803 4792"/>
                  <a:gd name="T17" fmla="*/ T16 w 50"/>
                  <a:gd name="T18" fmla="+- 0 -3164 -3213"/>
                  <a:gd name="T19" fmla="*/ -3164 h 49"/>
                  <a:gd name="T20" fmla="+- 0 4831 4792"/>
                  <a:gd name="T21" fmla="*/ T20 w 50"/>
                  <a:gd name="T22" fmla="+- 0 -3164 -3213"/>
                  <a:gd name="T23" fmla="*/ -3164 h 49"/>
                  <a:gd name="T24" fmla="+- 0 4842 4792"/>
                  <a:gd name="T25" fmla="*/ T24 w 50"/>
                  <a:gd name="T26" fmla="+- 0 -3175 -3213"/>
                  <a:gd name="T27" fmla="*/ -3175 h 49"/>
                  <a:gd name="T28" fmla="+- 0 4842 4792"/>
                  <a:gd name="T29" fmla="*/ T28 w 50"/>
                  <a:gd name="T30" fmla="+- 0 -3202 -3213"/>
                  <a:gd name="T31" fmla="*/ -3202 h 49"/>
                  <a:gd name="T32" fmla="+- 0 4831 4792"/>
                  <a:gd name="T33" fmla="*/ T32 w 50"/>
                  <a:gd name="T34" fmla="+- 0 -3213 -3213"/>
                  <a:gd name="T35" fmla="*/ -321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49"/>
            <p:cNvGrpSpPr>
              <a:grpSpLocks/>
            </p:cNvGrpSpPr>
            <p:nvPr/>
          </p:nvGrpSpPr>
          <p:grpSpPr bwMode="auto">
            <a:xfrm>
              <a:off x="4792" y="-3213"/>
              <a:ext cx="50" cy="49"/>
              <a:chOff x="4792" y="-3213"/>
              <a:chExt cx="50" cy="49"/>
            </a:xfrm>
          </p:grpSpPr>
          <p:sp>
            <p:nvSpPr>
              <p:cNvPr id="76" name="Freeform 50"/>
              <p:cNvSpPr>
                <a:spLocks/>
              </p:cNvSpPr>
              <p:nvPr/>
            </p:nvSpPr>
            <p:spPr bwMode="auto">
              <a:xfrm>
                <a:off x="4792" y="-3213"/>
                <a:ext cx="50" cy="49"/>
              </a:xfrm>
              <a:custGeom>
                <a:avLst/>
                <a:gdLst>
                  <a:gd name="T0" fmla="+- 0 4817 4792"/>
                  <a:gd name="T1" fmla="*/ T0 w 50"/>
                  <a:gd name="T2" fmla="+- 0 -3164 -3213"/>
                  <a:gd name="T3" fmla="*/ -3164 h 49"/>
                  <a:gd name="T4" fmla="+- 0 4831 4792"/>
                  <a:gd name="T5" fmla="*/ T4 w 50"/>
                  <a:gd name="T6" fmla="+- 0 -3164 -3213"/>
                  <a:gd name="T7" fmla="*/ -3164 h 49"/>
                  <a:gd name="T8" fmla="+- 0 4842 4792"/>
                  <a:gd name="T9" fmla="*/ T8 w 50"/>
                  <a:gd name="T10" fmla="+- 0 -3175 -3213"/>
                  <a:gd name="T11" fmla="*/ -3175 h 49"/>
                  <a:gd name="T12" fmla="+- 0 4842 4792"/>
                  <a:gd name="T13" fmla="*/ T12 w 50"/>
                  <a:gd name="T14" fmla="+- 0 -3188 -3213"/>
                  <a:gd name="T15" fmla="*/ -3188 h 49"/>
                  <a:gd name="T16" fmla="+- 0 4842 4792"/>
                  <a:gd name="T17" fmla="*/ T16 w 50"/>
                  <a:gd name="T18" fmla="+- 0 -3202 -3213"/>
                  <a:gd name="T19" fmla="*/ -3202 h 49"/>
                  <a:gd name="T20" fmla="+- 0 4831 4792"/>
                  <a:gd name="T21" fmla="*/ T20 w 50"/>
                  <a:gd name="T22" fmla="+- 0 -3213 -3213"/>
                  <a:gd name="T23" fmla="*/ -3213 h 49"/>
                  <a:gd name="T24" fmla="+- 0 4817 4792"/>
                  <a:gd name="T25" fmla="*/ T24 w 50"/>
                  <a:gd name="T26" fmla="+- 0 -3213 -3213"/>
                  <a:gd name="T27" fmla="*/ -3213 h 49"/>
                  <a:gd name="T28" fmla="+- 0 4803 4792"/>
                  <a:gd name="T29" fmla="*/ T28 w 50"/>
                  <a:gd name="T30" fmla="+- 0 -3213 -3213"/>
                  <a:gd name="T31" fmla="*/ -3213 h 49"/>
                  <a:gd name="T32" fmla="+- 0 4792 4792"/>
                  <a:gd name="T33" fmla="*/ T32 w 50"/>
                  <a:gd name="T34" fmla="+- 0 -3202 -3213"/>
                  <a:gd name="T35" fmla="*/ -3202 h 49"/>
                  <a:gd name="T36" fmla="+- 0 4792 4792"/>
                  <a:gd name="T37" fmla="*/ T36 w 50"/>
                  <a:gd name="T38" fmla="+- 0 -3188 -3213"/>
                  <a:gd name="T39" fmla="*/ -3188 h 49"/>
                  <a:gd name="T40" fmla="+- 0 4792 4792"/>
                  <a:gd name="T41" fmla="*/ T40 w 50"/>
                  <a:gd name="T42" fmla="+- 0 -3175 -3213"/>
                  <a:gd name="T43" fmla="*/ -3175 h 49"/>
                  <a:gd name="T44" fmla="+- 0 4803 4792"/>
                  <a:gd name="T45" fmla="*/ T44 w 50"/>
                  <a:gd name="T46" fmla="+- 0 -3164 -3213"/>
                  <a:gd name="T47" fmla="*/ -3164 h 49"/>
                  <a:gd name="T48" fmla="+- 0 4817 4792"/>
                  <a:gd name="T49" fmla="*/ T48 w 50"/>
                  <a:gd name="T50" fmla="+- 0 -3164 -3213"/>
                  <a:gd name="T51" fmla="*/ -316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5" y="49"/>
                    </a:moveTo>
                    <a:lnTo>
                      <a:pt x="39" y="49"/>
                    </a:lnTo>
                    <a:lnTo>
                      <a:pt x="50" y="38"/>
                    </a:lnTo>
                    <a:lnTo>
                      <a:pt x="50" y="25"/>
                    </a:lnTo>
                    <a:lnTo>
                      <a:pt x="50" y="11"/>
                    </a:lnTo>
                    <a:lnTo>
                      <a:pt x="39" y="0"/>
                    </a:lnTo>
                    <a:lnTo>
                      <a:pt x="25" y="0"/>
                    </a:lnTo>
                    <a:lnTo>
                      <a:pt x="11" y="0"/>
                    </a:lnTo>
                    <a:lnTo>
                      <a:pt x="0" y="11"/>
                    </a:lnTo>
                    <a:lnTo>
                      <a:pt x="0" y="25"/>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51"/>
            <p:cNvGrpSpPr>
              <a:grpSpLocks/>
            </p:cNvGrpSpPr>
            <p:nvPr/>
          </p:nvGrpSpPr>
          <p:grpSpPr bwMode="auto">
            <a:xfrm>
              <a:off x="2775" y="-2391"/>
              <a:ext cx="1529" cy="2"/>
              <a:chOff x="2775" y="-2391"/>
              <a:chExt cx="1529" cy="2"/>
            </a:xfrm>
          </p:grpSpPr>
          <p:sp>
            <p:nvSpPr>
              <p:cNvPr id="75" name="Freeform 52"/>
              <p:cNvSpPr>
                <a:spLocks/>
              </p:cNvSpPr>
              <p:nvPr/>
            </p:nvSpPr>
            <p:spPr bwMode="auto">
              <a:xfrm>
                <a:off x="2775" y="-2391"/>
                <a:ext cx="1529" cy="2"/>
              </a:xfrm>
              <a:custGeom>
                <a:avLst/>
                <a:gdLst>
                  <a:gd name="T0" fmla="+- 0 2775 2775"/>
                  <a:gd name="T1" fmla="*/ T0 w 1529"/>
                  <a:gd name="T2" fmla="+- 0 4304 2775"/>
                  <a:gd name="T3" fmla="*/ T2 w 1529"/>
                </a:gdLst>
                <a:ahLst/>
                <a:cxnLst>
                  <a:cxn ang="0">
                    <a:pos x="T1" y="0"/>
                  </a:cxn>
                  <a:cxn ang="0">
                    <a:pos x="T3" y="0"/>
                  </a:cxn>
                </a:cxnLst>
                <a:rect l="0" t="0" r="r" b="b"/>
                <a:pathLst>
                  <a:path w="1529">
                    <a:moveTo>
                      <a:pt x="0" y="0"/>
                    </a:moveTo>
                    <a:lnTo>
                      <a:pt x="1529"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53"/>
            <p:cNvGrpSpPr>
              <a:grpSpLocks/>
            </p:cNvGrpSpPr>
            <p:nvPr/>
          </p:nvGrpSpPr>
          <p:grpSpPr bwMode="auto">
            <a:xfrm>
              <a:off x="4304" y="-2391"/>
              <a:ext cx="1020" cy="2"/>
              <a:chOff x="4304" y="-2391"/>
              <a:chExt cx="1020" cy="2"/>
            </a:xfrm>
          </p:grpSpPr>
          <p:sp>
            <p:nvSpPr>
              <p:cNvPr id="74" name="Freeform 54"/>
              <p:cNvSpPr>
                <a:spLocks/>
              </p:cNvSpPr>
              <p:nvPr/>
            </p:nvSpPr>
            <p:spPr bwMode="auto">
              <a:xfrm>
                <a:off x="4304" y="-2391"/>
                <a:ext cx="1020" cy="2"/>
              </a:xfrm>
              <a:custGeom>
                <a:avLst/>
                <a:gdLst>
                  <a:gd name="T0" fmla="+- 0 4304 4304"/>
                  <a:gd name="T1" fmla="*/ T0 w 1020"/>
                  <a:gd name="T2" fmla="+- 0 5324 4304"/>
                  <a:gd name="T3" fmla="*/ T2 w 1020"/>
                </a:gdLst>
                <a:ahLst/>
                <a:cxnLst>
                  <a:cxn ang="0">
                    <a:pos x="T1" y="0"/>
                  </a:cxn>
                  <a:cxn ang="0">
                    <a:pos x="T3" y="0"/>
                  </a:cxn>
                </a:cxnLst>
                <a:rect l="0" t="0" r="r" b="b"/>
                <a:pathLst>
                  <a:path w="1020">
                    <a:moveTo>
                      <a:pt x="0" y="0"/>
                    </a:moveTo>
                    <a:lnTo>
                      <a:pt x="1020" y="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55"/>
            <p:cNvGrpSpPr>
              <a:grpSpLocks/>
            </p:cNvGrpSpPr>
            <p:nvPr/>
          </p:nvGrpSpPr>
          <p:grpSpPr bwMode="auto">
            <a:xfrm>
              <a:off x="5324" y="-2391"/>
              <a:ext cx="2171" cy="2"/>
              <a:chOff x="5324" y="-2391"/>
              <a:chExt cx="2171" cy="2"/>
            </a:xfrm>
          </p:grpSpPr>
          <p:sp>
            <p:nvSpPr>
              <p:cNvPr id="73" name="Freeform 56"/>
              <p:cNvSpPr>
                <a:spLocks/>
              </p:cNvSpPr>
              <p:nvPr/>
            </p:nvSpPr>
            <p:spPr bwMode="auto">
              <a:xfrm>
                <a:off x="5324" y="-2391"/>
                <a:ext cx="2171" cy="2"/>
              </a:xfrm>
              <a:custGeom>
                <a:avLst/>
                <a:gdLst>
                  <a:gd name="T0" fmla="+- 0 5324 5324"/>
                  <a:gd name="T1" fmla="*/ T0 w 2171"/>
                  <a:gd name="T2" fmla="+- 0 7495 5324"/>
                  <a:gd name="T3" fmla="*/ T2 w 2171"/>
                </a:gdLst>
                <a:ahLst/>
                <a:cxnLst>
                  <a:cxn ang="0">
                    <a:pos x="T1" y="0"/>
                  </a:cxn>
                  <a:cxn ang="0">
                    <a:pos x="T3" y="0"/>
                  </a:cxn>
                </a:cxnLst>
                <a:rect l="0" t="0" r="r" b="b"/>
                <a:pathLst>
                  <a:path w="2171">
                    <a:moveTo>
                      <a:pt x="0" y="0"/>
                    </a:moveTo>
                    <a:lnTo>
                      <a:pt x="2171"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57"/>
            <p:cNvGrpSpPr>
              <a:grpSpLocks/>
            </p:cNvGrpSpPr>
            <p:nvPr/>
          </p:nvGrpSpPr>
          <p:grpSpPr bwMode="auto">
            <a:xfrm>
              <a:off x="2729" y="-2434"/>
              <a:ext cx="88" cy="88"/>
              <a:chOff x="2729" y="-2434"/>
              <a:chExt cx="88" cy="88"/>
            </a:xfrm>
          </p:grpSpPr>
          <p:sp>
            <p:nvSpPr>
              <p:cNvPr id="72" name="Freeform 58"/>
              <p:cNvSpPr>
                <a:spLocks/>
              </p:cNvSpPr>
              <p:nvPr/>
            </p:nvSpPr>
            <p:spPr bwMode="auto">
              <a:xfrm>
                <a:off x="2729" y="-2434"/>
                <a:ext cx="88" cy="88"/>
              </a:xfrm>
              <a:custGeom>
                <a:avLst/>
                <a:gdLst>
                  <a:gd name="T0" fmla="+- 0 2773 2729"/>
                  <a:gd name="T1" fmla="*/ T0 w 88"/>
                  <a:gd name="T2" fmla="+- 0 -2434 -2434"/>
                  <a:gd name="T3" fmla="*/ -2434 h 88"/>
                  <a:gd name="T4" fmla="+- 0 2752 2729"/>
                  <a:gd name="T5" fmla="*/ T4 w 88"/>
                  <a:gd name="T6" fmla="+- 0 -2428 -2434"/>
                  <a:gd name="T7" fmla="*/ -2428 h 88"/>
                  <a:gd name="T8" fmla="+- 0 2736 2729"/>
                  <a:gd name="T9" fmla="*/ T8 w 88"/>
                  <a:gd name="T10" fmla="+- 0 -2413 -2434"/>
                  <a:gd name="T11" fmla="*/ -2413 h 88"/>
                  <a:gd name="T12" fmla="+- 0 2729 2729"/>
                  <a:gd name="T13" fmla="*/ T12 w 88"/>
                  <a:gd name="T14" fmla="+- 0 -2392 -2434"/>
                  <a:gd name="T15" fmla="*/ -2392 h 88"/>
                  <a:gd name="T16" fmla="+- 0 2734 2729"/>
                  <a:gd name="T17" fmla="*/ T16 w 88"/>
                  <a:gd name="T18" fmla="+- 0 -2370 -2434"/>
                  <a:gd name="T19" fmla="*/ -2370 h 88"/>
                  <a:gd name="T20" fmla="+- 0 2748 2729"/>
                  <a:gd name="T21" fmla="*/ T20 w 88"/>
                  <a:gd name="T22" fmla="+- 0 -2353 -2434"/>
                  <a:gd name="T23" fmla="*/ -2353 h 88"/>
                  <a:gd name="T24" fmla="+- 0 2768 2729"/>
                  <a:gd name="T25" fmla="*/ T24 w 88"/>
                  <a:gd name="T26" fmla="+- 0 -2346 -2434"/>
                  <a:gd name="T27" fmla="*/ -2346 h 88"/>
                  <a:gd name="T28" fmla="+- 0 2792 2729"/>
                  <a:gd name="T29" fmla="*/ T28 w 88"/>
                  <a:gd name="T30" fmla="+- 0 -2350 -2434"/>
                  <a:gd name="T31" fmla="*/ -2350 h 88"/>
                  <a:gd name="T32" fmla="+- 0 2809 2729"/>
                  <a:gd name="T33" fmla="*/ T32 w 88"/>
                  <a:gd name="T34" fmla="+- 0 -2364 -2434"/>
                  <a:gd name="T35" fmla="*/ -2364 h 88"/>
                  <a:gd name="T36" fmla="+- 0 2817 2729"/>
                  <a:gd name="T37" fmla="*/ T36 w 88"/>
                  <a:gd name="T38" fmla="+- 0 -2383 -2434"/>
                  <a:gd name="T39" fmla="*/ -2383 h 88"/>
                  <a:gd name="T40" fmla="+- 0 2813 2729"/>
                  <a:gd name="T41" fmla="*/ T40 w 88"/>
                  <a:gd name="T42" fmla="+- 0 -2407 -2434"/>
                  <a:gd name="T43" fmla="*/ -2407 h 88"/>
                  <a:gd name="T44" fmla="+- 0 2800 2729"/>
                  <a:gd name="T45" fmla="*/ T44 w 88"/>
                  <a:gd name="T46" fmla="+- 0 -2424 -2434"/>
                  <a:gd name="T47" fmla="*/ -2424 h 88"/>
                  <a:gd name="T48" fmla="+- 0 2782 2729"/>
                  <a:gd name="T49" fmla="*/ T48 w 88"/>
                  <a:gd name="T50" fmla="+- 0 -2433 -2434"/>
                  <a:gd name="T51" fmla="*/ -2433 h 88"/>
                  <a:gd name="T52" fmla="+- 0 2773 2729"/>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59"/>
            <p:cNvGrpSpPr>
              <a:grpSpLocks/>
            </p:cNvGrpSpPr>
            <p:nvPr/>
          </p:nvGrpSpPr>
          <p:grpSpPr bwMode="auto">
            <a:xfrm>
              <a:off x="2749" y="-2414"/>
              <a:ext cx="49" cy="49"/>
              <a:chOff x="2749" y="-2414"/>
              <a:chExt cx="49" cy="49"/>
            </a:xfrm>
          </p:grpSpPr>
          <p:sp>
            <p:nvSpPr>
              <p:cNvPr id="71" name="Freeform 60"/>
              <p:cNvSpPr>
                <a:spLocks/>
              </p:cNvSpPr>
              <p:nvPr/>
            </p:nvSpPr>
            <p:spPr bwMode="auto">
              <a:xfrm>
                <a:off x="2749" y="-2414"/>
                <a:ext cx="49" cy="49"/>
              </a:xfrm>
              <a:custGeom>
                <a:avLst/>
                <a:gdLst>
                  <a:gd name="T0" fmla="+- 0 2787 2749"/>
                  <a:gd name="T1" fmla="*/ T0 w 49"/>
                  <a:gd name="T2" fmla="+- 0 -2414 -2414"/>
                  <a:gd name="T3" fmla="*/ -2414 h 49"/>
                  <a:gd name="T4" fmla="+- 0 2760 2749"/>
                  <a:gd name="T5" fmla="*/ T4 w 49"/>
                  <a:gd name="T6" fmla="+- 0 -2414 -2414"/>
                  <a:gd name="T7" fmla="*/ -2414 h 49"/>
                  <a:gd name="T8" fmla="+- 0 2749 2749"/>
                  <a:gd name="T9" fmla="*/ T8 w 49"/>
                  <a:gd name="T10" fmla="+- 0 -2403 -2414"/>
                  <a:gd name="T11" fmla="*/ -2403 h 49"/>
                  <a:gd name="T12" fmla="+- 0 2749 2749"/>
                  <a:gd name="T13" fmla="*/ T12 w 49"/>
                  <a:gd name="T14" fmla="+- 0 -2376 -2414"/>
                  <a:gd name="T15" fmla="*/ -2376 h 49"/>
                  <a:gd name="T16" fmla="+- 0 2760 2749"/>
                  <a:gd name="T17" fmla="*/ T16 w 49"/>
                  <a:gd name="T18" fmla="+- 0 -2365 -2414"/>
                  <a:gd name="T19" fmla="*/ -2365 h 49"/>
                  <a:gd name="T20" fmla="+- 0 2787 2749"/>
                  <a:gd name="T21" fmla="*/ T20 w 49"/>
                  <a:gd name="T22" fmla="+- 0 -2365 -2414"/>
                  <a:gd name="T23" fmla="*/ -2365 h 49"/>
                  <a:gd name="T24" fmla="+- 0 2798 2749"/>
                  <a:gd name="T25" fmla="*/ T24 w 49"/>
                  <a:gd name="T26" fmla="+- 0 -2376 -2414"/>
                  <a:gd name="T27" fmla="*/ -2376 h 49"/>
                  <a:gd name="T28" fmla="+- 0 2798 2749"/>
                  <a:gd name="T29" fmla="*/ T28 w 49"/>
                  <a:gd name="T30" fmla="+- 0 -2403 -2414"/>
                  <a:gd name="T31" fmla="*/ -2403 h 49"/>
                  <a:gd name="T32" fmla="+- 0 2787 2749"/>
                  <a:gd name="T33" fmla="*/ T32 w 49"/>
                  <a:gd name="T34" fmla="+- 0 -2414 -2414"/>
                  <a:gd name="T35" fmla="*/ -241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61"/>
            <p:cNvGrpSpPr>
              <a:grpSpLocks/>
            </p:cNvGrpSpPr>
            <p:nvPr/>
          </p:nvGrpSpPr>
          <p:grpSpPr bwMode="auto">
            <a:xfrm>
              <a:off x="2749" y="-2414"/>
              <a:ext cx="49" cy="49"/>
              <a:chOff x="2749" y="-2414"/>
              <a:chExt cx="49" cy="49"/>
            </a:xfrm>
          </p:grpSpPr>
          <p:sp>
            <p:nvSpPr>
              <p:cNvPr id="70" name="Freeform 62"/>
              <p:cNvSpPr>
                <a:spLocks/>
              </p:cNvSpPr>
              <p:nvPr/>
            </p:nvSpPr>
            <p:spPr bwMode="auto">
              <a:xfrm>
                <a:off x="2749" y="-2414"/>
                <a:ext cx="49" cy="49"/>
              </a:xfrm>
              <a:custGeom>
                <a:avLst/>
                <a:gdLst>
                  <a:gd name="T0" fmla="+- 0 2773 2749"/>
                  <a:gd name="T1" fmla="*/ T0 w 49"/>
                  <a:gd name="T2" fmla="+- 0 -2365 -2414"/>
                  <a:gd name="T3" fmla="*/ -2365 h 49"/>
                  <a:gd name="T4" fmla="+- 0 2787 2749"/>
                  <a:gd name="T5" fmla="*/ T4 w 49"/>
                  <a:gd name="T6" fmla="+- 0 -2365 -2414"/>
                  <a:gd name="T7" fmla="*/ -2365 h 49"/>
                  <a:gd name="T8" fmla="+- 0 2798 2749"/>
                  <a:gd name="T9" fmla="*/ T8 w 49"/>
                  <a:gd name="T10" fmla="+- 0 -2376 -2414"/>
                  <a:gd name="T11" fmla="*/ -2376 h 49"/>
                  <a:gd name="T12" fmla="+- 0 2798 2749"/>
                  <a:gd name="T13" fmla="*/ T12 w 49"/>
                  <a:gd name="T14" fmla="+- 0 -2390 -2414"/>
                  <a:gd name="T15" fmla="*/ -2390 h 49"/>
                  <a:gd name="T16" fmla="+- 0 2798 2749"/>
                  <a:gd name="T17" fmla="*/ T16 w 49"/>
                  <a:gd name="T18" fmla="+- 0 -2403 -2414"/>
                  <a:gd name="T19" fmla="*/ -2403 h 49"/>
                  <a:gd name="T20" fmla="+- 0 2787 2749"/>
                  <a:gd name="T21" fmla="*/ T20 w 49"/>
                  <a:gd name="T22" fmla="+- 0 -2414 -2414"/>
                  <a:gd name="T23" fmla="*/ -2414 h 49"/>
                  <a:gd name="T24" fmla="+- 0 2773 2749"/>
                  <a:gd name="T25" fmla="*/ T24 w 49"/>
                  <a:gd name="T26" fmla="+- 0 -2414 -2414"/>
                  <a:gd name="T27" fmla="*/ -2414 h 49"/>
                  <a:gd name="T28" fmla="+- 0 2760 2749"/>
                  <a:gd name="T29" fmla="*/ T28 w 49"/>
                  <a:gd name="T30" fmla="+- 0 -2414 -2414"/>
                  <a:gd name="T31" fmla="*/ -2414 h 49"/>
                  <a:gd name="T32" fmla="+- 0 2749 2749"/>
                  <a:gd name="T33" fmla="*/ T32 w 49"/>
                  <a:gd name="T34" fmla="+- 0 -2403 -2414"/>
                  <a:gd name="T35" fmla="*/ -2403 h 49"/>
                  <a:gd name="T36" fmla="+- 0 2749 2749"/>
                  <a:gd name="T37" fmla="*/ T36 w 49"/>
                  <a:gd name="T38" fmla="+- 0 -2390 -2414"/>
                  <a:gd name="T39" fmla="*/ -2390 h 49"/>
                  <a:gd name="T40" fmla="+- 0 2749 2749"/>
                  <a:gd name="T41" fmla="*/ T40 w 49"/>
                  <a:gd name="T42" fmla="+- 0 -2376 -2414"/>
                  <a:gd name="T43" fmla="*/ -2376 h 49"/>
                  <a:gd name="T44" fmla="+- 0 2760 2749"/>
                  <a:gd name="T45" fmla="*/ T44 w 49"/>
                  <a:gd name="T46" fmla="+- 0 -2365 -2414"/>
                  <a:gd name="T47" fmla="*/ -2365 h 49"/>
                  <a:gd name="T48" fmla="+- 0 2773 2749"/>
                  <a:gd name="T49" fmla="*/ T48 w 49"/>
                  <a:gd name="T50" fmla="+- 0 -2365 -2414"/>
                  <a:gd name="T51" fmla="*/ -2365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6" name="Group 63"/>
            <p:cNvGrpSpPr>
              <a:grpSpLocks/>
            </p:cNvGrpSpPr>
            <p:nvPr/>
          </p:nvGrpSpPr>
          <p:grpSpPr bwMode="auto">
            <a:xfrm>
              <a:off x="4304" y="-2389"/>
              <a:ext cx="2" cy="2383"/>
              <a:chOff x="4304" y="-2389"/>
              <a:chExt cx="2" cy="2383"/>
            </a:xfrm>
          </p:grpSpPr>
          <p:sp>
            <p:nvSpPr>
              <p:cNvPr id="69" name="Freeform 64"/>
              <p:cNvSpPr>
                <a:spLocks/>
              </p:cNvSpPr>
              <p:nvPr/>
            </p:nvSpPr>
            <p:spPr bwMode="auto">
              <a:xfrm>
                <a:off x="4304" y="-2389"/>
                <a:ext cx="2" cy="2383"/>
              </a:xfrm>
              <a:custGeom>
                <a:avLst/>
                <a:gdLst>
                  <a:gd name="T0" fmla="+- 0 -2389 -2389"/>
                  <a:gd name="T1" fmla="*/ -2389 h 2383"/>
                  <a:gd name="T2" fmla="+- 0 -6 -2389"/>
                  <a:gd name="T3" fmla="*/ -6 h 2383"/>
                </a:gdLst>
                <a:ahLst/>
                <a:cxnLst>
                  <a:cxn ang="0">
                    <a:pos x="0" y="T1"/>
                  </a:cxn>
                  <a:cxn ang="0">
                    <a:pos x="0" y="T3"/>
                  </a:cxn>
                </a:cxnLst>
                <a:rect l="0" t="0" r="r" b="b"/>
                <a:pathLst>
                  <a:path h="2383">
                    <a:moveTo>
                      <a:pt x="0" y="0"/>
                    </a:moveTo>
                    <a:lnTo>
                      <a:pt x="0" y="2383"/>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7" name="Group 65"/>
            <p:cNvGrpSpPr>
              <a:grpSpLocks/>
            </p:cNvGrpSpPr>
            <p:nvPr/>
          </p:nvGrpSpPr>
          <p:grpSpPr bwMode="auto">
            <a:xfrm>
              <a:off x="5324" y="-2389"/>
              <a:ext cx="2" cy="2383"/>
              <a:chOff x="5324" y="-2389"/>
              <a:chExt cx="2" cy="2383"/>
            </a:xfrm>
          </p:grpSpPr>
          <p:sp>
            <p:nvSpPr>
              <p:cNvPr id="68" name="Freeform 66"/>
              <p:cNvSpPr>
                <a:spLocks/>
              </p:cNvSpPr>
              <p:nvPr/>
            </p:nvSpPr>
            <p:spPr bwMode="auto">
              <a:xfrm>
                <a:off x="5324" y="-2389"/>
                <a:ext cx="2" cy="2383"/>
              </a:xfrm>
              <a:custGeom>
                <a:avLst/>
                <a:gdLst>
                  <a:gd name="T0" fmla="+- 0 -2389 -2389"/>
                  <a:gd name="T1" fmla="*/ -2389 h 2383"/>
                  <a:gd name="T2" fmla="+- 0 -6 -2389"/>
                  <a:gd name="T3" fmla="*/ -6 h 2383"/>
                </a:gdLst>
                <a:ahLst/>
                <a:cxnLst>
                  <a:cxn ang="0">
                    <a:pos x="0" y="T1"/>
                  </a:cxn>
                  <a:cxn ang="0">
                    <a:pos x="0" y="T3"/>
                  </a:cxn>
                </a:cxnLst>
                <a:rect l="0" t="0" r="r" b="b"/>
                <a:pathLst>
                  <a:path h="2383">
                    <a:moveTo>
                      <a:pt x="0" y="0"/>
                    </a:moveTo>
                    <a:lnTo>
                      <a:pt x="0" y="2383"/>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8" name="Group 67"/>
            <p:cNvGrpSpPr>
              <a:grpSpLocks/>
            </p:cNvGrpSpPr>
            <p:nvPr/>
          </p:nvGrpSpPr>
          <p:grpSpPr bwMode="auto">
            <a:xfrm>
              <a:off x="4260" y="-2434"/>
              <a:ext cx="88" cy="88"/>
              <a:chOff x="4260" y="-2434"/>
              <a:chExt cx="88" cy="88"/>
            </a:xfrm>
          </p:grpSpPr>
          <p:sp>
            <p:nvSpPr>
              <p:cNvPr id="67" name="Freeform 68"/>
              <p:cNvSpPr>
                <a:spLocks/>
              </p:cNvSpPr>
              <p:nvPr/>
            </p:nvSpPr>
            <p:spPr bwMode="auto">
              <a:xfrm>
                <a:off x="4260" y="-2434"/>
                <a:ext cx="88" cy="88"/>
              </a:xfrm>
              <a:custGeom>
                <a:avLst/>
                <a:gdLst>
                  <a:gd name="T0" fmla="+- 0 4304 4260"/>
                  <a:gd name="T1" fmla="*/ T0 w 88"/>
                  <a:gd name="T2" fmla="+- 0 -2434 -2434"/>
                  <a:gd name="T3" fmla="*/ -2434 h 88"/>
                  <a:gd name="T4" fmla="+- 0 4283 4260"/>
                  <a:gd name="T5" fmla="*/ T4 w 88"/>
                  <a:gd name="T6" fmla="+- 0 -2428 -2434"/>
                  <a:gd name="T7" fmla="*/ -2428 h 88"/>
                  <a:gd name="T8" fmla="+- 0 4267 4260"/>
                  <a:gd name="T9" fmla="*/ T8 w 88"/>
                  <a:gd name="T10" fmla="+- 0 -2413 -2434"/>
                  <a:gd name="T11" fmla="*/ -2413 h 88"/>
                  <a:gd name="T12" fmla="+- 0 4260 4260"/>
                  <a:gd name="T13" fmla="*/ T12 w 88"/>
                  <a:gd name="T14" fmla="+- 0 -2392 -2434"/>
                  <a:gd name="T15" fmla="*/ -2392 h 88"/>
                  <a:gd name="T16" fmla="+- 0 4265 4260"/>
                  <a:gd name="T17" fmla="*/ T16 w 88"/>
                  <a:gd name="T18" fmla="+- 0 -2370 -2434"/>
                  <a:gd name="T19" fmla="*/ -2370 h 88"/>
                  <a:gd name="T20" fmla="+- 0 4279 4260"/>
                  <a:gd name="T21" fmla="*/ T20 w 88"/>
                  <a:gd name="T22" fmla="+- 0 -2353 -2434"/>
                  <a:gd name="T23" fmla="*/ -2353 h 88"/>
                  <a:gd name="T24" fmla="+- 0 4299 4260"/>
                  <a:gd name="T25" fmla="*/ T24 w 88"/>
                  <a:gd name="T26" fmla="+- 0 -2346 -2434"/>
                  <a:gd name="T27" fmla="*/ -2346 h 88"/>
                  <a:gd name="T28" fmla="+- 0 4323 4260"/>
                  <a:gd name="T29" fmla="*/ T28 w 88"/>
                  <a:gd name="T30" fmla="+- 0 -2350 -2434"/>
                  <a:gd name="T31" fmla="*/ -2350 h 88"/>
                  <a:gd name="T32" fmla="+- 0 4340 4260"/>
                  <a:gd name="T33" fmla="*/ T32 w 88"/>
                  <a:gd name="T34" fmla="+- 0 -2364 -2434"/>
                  <a:gd name="T35" fmla="*/ -2364 h 88"/>
                  <a:gd name="T36" fmla="+- 0 4348 4260"/>
                  <a:gd name="T37" fmla="*/ T36 w 88"/>
                  <a:gd name="T38" fmla="+- 0 -2383 -2434"/>
                  <a:gd name="T39" fmla="*/ -2383 h 88"/>
                  <a:gd name="T40" fmla="+- 0 4344 4260"/>
                  <a:gd name="T41" fmla="*/ T40 w 88"/>
                  <a:gd name="T42" fmla="+- 0 -2407 -2434"/>
                  <a:gd name="T43" fmla="*/ -2407 h 88"/>
                  <a:gd name="T44" fmla="+- 0 4331 4260"/>
                  <a:gd name="T45" fmla="*/ T44 w 88"/>
                  <a:gd name="T46" fmla="+- 0 -2424 -2434"/>
                  <a:gd name="T47" fmla="*/ -2424 h 88"/>
                  <a:gd name="T48" fmla="+- 0 4313 4260"/>
                  <a:gd name="T49" fmla="*/ T48 w 88"/>
                  <a:gd name="T50" fmla="+- 0 -2433 -2434"/>
                  <a:gd name="T51" fmla="*/ -2433 h 88"/>
                  <a:gd name="T52" fmla="+- 0 4304 4260"/>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9" name="Group 69"/>
            <p:cNvGrpSpPr>
              <a:grpSpLocks/>
            </p:cNvGrpSpPr>
            <p:nvPr/>
          </p:nvGrpSpPr>
          <p:grpSpPr bwMode="auto">
            <a:xfrm>
              <a:off x="4280" y="-2414"/>
              <a:ext cx="49" cy="49"/>
              <a:chOff x="4280" y="-2414"/>
              <a:chExt cx="49" cy="49"/>
            </a:xfrm>
          </p:grpSpPr>
          <p:sp>
            <p:nvSpPr>
              <p:cNvPr id="66" name="Freeform 70"/>
              <p:cNvSpPr>
                <a:spLocks/>
              </p:cNvSpPr>
              <p:nvPr/>
            </p:nvSpPr>
            <p:spPr bwMode="auto">
              <a:xfrm>
                <a:off x="4280" y="-2414"/>
                <a:ext cx="49" cy="49"/>
              </a:xfrm>
              <a:custGeom>
                <a:avLst/>
                <a:gdLst>
                  <a:gd name="T0" fmla="+- 0 4318 4280"/>
                  <a:gd name="T1" fmla="*/ T0 w 49"/>
                  <a:gd name="T2" fmla="+- 0 -2414 -2414"/>
                  <a:gd name="T3" fmla="*/ -2414 h 49"/>
                  <a:gd name="T4" fmla="+- 0 4291 4280"/>
                  <a:gd name="T5" fmla="*/ T4 w 49"/>
                  <a:gd name="T6" fmla="+- 0 -2414 -2414"/>
                  <a:gd name="T7" fmla="*/ -2414 h 49"/>
                  <a:gd name="T8" fmla="+- 0 4280 4280"/>
                  <a:gd name="T9" fmla="*/ T8 w 49"/>
                  <a:gd name="T10" fmla="+- 0 -2403 -2414"/>
                  <a:gd name="T11" fmla="*/ -2403 h 49"/>
                  <a:gd name="T12" fmla="+- 0 4280 4280"/>
                  <a:gd name="T13" fmla="*/ T12 w 49"/>
                  <a:gd name="T14" fmla="+- 0 -2376 -2414"/>
                  <a:gd name="T15" fmla="*/ -2376 h 49"/>
                  <a:gd name="T16" fmla="+- 0 4291 4280"/>
                  <a:gd name="T17" fmla="*/ T16 w 49"/>
                  <a:gd name="T18" fmla="+- 0 -2365 -2414"/>
                  <a:gd name="T19" fmla="*/ -2365 h 49"/>
                  <a:gd name="T20" fmla="+- 0 4318 4280"/>
                  <a:gd name="T21" fmla="*/ T20 w 49"/>
                  <a:gd name="T22" fmla="+- 0 -2365 -2414"/>
                  <a:gd name="T23" fmla="*/ -2365 h 49"/>
                  <a:gd name="T24" fmla="+- 0 4329 4280"/>
                  <a:gd name="T25" fmla="*/ T24 w 49"/>
                  <a:gd name="T26" fmla="+- 0 -2376 -2414"/>
                  <a:gd name="T27" fmla="*/ -2376 h 49"/>
                  <a:gd name="T28" fmla="+- 0 4329 4280"/>
                  <a:gd name="T29" fmla="*/ T28 w 49"/>
                  <a:gd name="T30" fmla="+- 0 -2403 -2414"/>
                  <a:gd name="T31" fmla="*/ -2403 h 49"/>
                  <a:gd name="T32" fmla="+- 0 4318 4280"/>
                  <a:gd name="T33" fmla="*/ T32 w 49"/>
                  <a:gd name="T34" fmla="+- 0 -2414 -2414"/>
                  <a:gd name="T35" fmla="*/ -241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0" name="Group 71"/>
            <p:cNvGrpSpPr>
              <a:grpSpLocks/>
            </p:cNvGrpSpPr>
            <p:nvPr/>
          </p:nvGrpSpPr>
          <p:grpSpPr bwMode="auto">
            <a:xfrm>
              <a:off x="4280" y="-2414"/>
              <a:ext cx="49" cy="49"/>
              <a:chOff x="4280" y="-2414"/>
              <a:chExt cx="49" cy="49"/>
            </a:xfrm>
          </p:grpSpPr>
          <p:sp>
            <p:nvSpPr>
              <p:cNvPr id="65" name="Freeform 72"/>
              <p:cNvSpPr>
                <a:spLocks/>
              </p:cNvSpPr>
              <p:nvPr/>
            </p:nvSpPr>
            <p:spPr bwMode="auto">
              <a:xfrm>
                <a:off x="4280" y="-2414"/>
                <a:ext cx="49" cy="49"/>
              </a:xfrm>
              <a:custGeom>
                <a:avLst/>
                <a:gdLst>
                  <a:gd name="T0" fmla="+- 0 4304 4280"/>
                  <a:gd name="T1" fmla="*/ T0 w 49"/>
                  <a:gd name="T2" fmla="+- 0 -2365 -2414"/>
                  <a:gd name="T3" fmla="*/ -2365 h 49"/>
                  <a:gd name="T4" fmla="+- 0 4318 4280"/>
                  <a:gd name="T5" fmla="*/ T4 w 49"/>
                  <a:gd name="T6" fmla="+- 0 -2365 -2414"/>
                  <a:gd name="T7" fmla="*/ -2365 h 49"/>
                  <a:gd name="T8" fmla="+- 0 4329 4280"/>
                  <a:gd name="T9" fmla="*/ T8 w 49"/>
                  <a:gd name="T10" fmla="+- 0 -2376 -2414"/>
                  <a:gd name="T11" fmla="*/ -2376 h 49"/>
                  <a:gd name="T12" fmla="+- 0 4329 4280"/>
                  <a:gd name="T13" fmla="*/ T12 w 49"/>
                  <a:gd name="T14" fmla="+- 0 -2390 -2414"/>
                  <a:gd name="T15" fmla="*/ -2390 h 49"/>
                  <a:gd name="T16" fmla="+- 0 4329 4280"/>
                  <a:gd name="T17" fmla="*/ T16 w 49"/>
                  <a:gd name="T18" fmla="+- 0 -2403 -2414"/>
                  <a:gd name="T19" fmla="*/ -2403 h 49"/>
                  <a:gd name="T20" fmla="+- 0 4318 4280"/>
                  <a:gd name="T21" fmla="*/ T20 w 49"/>
                  <a:gd name="T22" fmla="+- 0 -2414 -2414"/>
                  <a:gd name="T23" fmla="*/ -2414 h 49"/>
                  <a:gd name="T24" fmla="+- 0 4304 4280"/>
                  <a:gd name="T25" fmla="*/ T24 w 49"/>
                  <a:gd name="T26" fmla="+- 0 -2414 -2414"/>
                  <a:gd name="T27" fmla="*/ -2414 h 49"/>
                  <a:gd name="T28" fmla="+- 0 4291 4280"/>
                  <a:gd name="T29" fmla="*/ T28 w 49"/>
                  <a:gd name="T30" fmla="+- 0 -2414 -2414"/>
                  <a:gd name="T31" fmla="*/ -2414 h 49"/>
                  <a:gd name="T32" fmla="+- 0 4280 4280"/>
                  <a:gd name="T33" fmla="*/ T32 w 49"/>
                  <a:gd name="T34" fmla="+- 0 -2403 -2414"/>
                  <a:gd name="T35" fmla="*/ -2403 h 49"/>
                  <a:gd name="T36" fmla="+- 0 4280 4280"/>
                  <a:gd name="T37" fmla="*/ T36 w 49"/>
                  <a:gd name="T38" fmla="+- 0 -2390 -2414"/>
                  <a:gd name="T39" fmla="*/ -2390 h 49"/>
                  <a:gd name="T40" fmla="+- 0 4280 4280"/>
                  <a:gd name="T41" fmla="*/ T40 w 49"/>
                  <a:gd name="T42" fmla="+- 0 -2376 -2414"/>
                  <a:gd name="T43" fmla="*/ -2376 h 49"/>
                  <a:gd name="T44" fmla="+- 0 4291 4280"/>
                  <a:gd name="T45" fmla="*/ T44 w 49"/>
                  <a:gd name="T46" fmla="+- 0 -2365 -2414"/>
                  <a:gd name="T47" fmla="*/ -2365 h 49"/>
                  <a:gd name="T48" fmla="+- 0 4304 4280"/>
                  <a:gd name="T49" fmla="*/ T48 w 49"/>
                  <a:gd name="T50" fmla="+- 0 -2365 -2414"/>
                  <a:gd name="T51" fmla="*/ -2365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1" name="Group 73"/>
            <p:cNvGrpSpPr>
              <a:grpSpLocks/>
            </p:cNvGrpSpPr>
            <p:nvPr/>
          </p:nvGrpSpPr>
          <p:grpSpPr bwMode="auto">
            <a:xfrm>
              <a:off x="5280" y="-2434"/>
              <a:ext cx="88" cy="88"/>
              <a:chOff x="5280" y="-2434"/>
              <a:chExt cx="88" cy="88"/>
            </a:xfrm>
          </p:grpSpPr>
          <p:sp>
            <p:nvSpPr>
              <p:cNvPr id="64" name="Freeform 74"/>
              <p:cNvSpPr>
                <a:spLocks/>
              </p:cNvSpPr>
              <p:nvPr/>
            </p:nvSpPr>
            <p:spPr bwMode="auto">
              <a:xfrm>
                <a:off x="5280" y="-2434"/>
                <a:ext cx="88" cy="88"/>
              </a:xfrm>
              <a:custGeom>
                <a:avLst/>
                <a:gdLst>
                  <a:gd name="T0" fmla="+- 0 5324 5280"/>
                  <a:gd name="T1" fmla="*/ T0 w 88"/>
                  <a:gd name="T2" fmla="+- 0 -2434 -2434"/>
                  <a:gd name="T3" fmla="*/ -2434 h 88"/>
                  <a:gd name="T4" fmla="+- 0 5303 5280"/>
                  <a:gd name="T5" fmla="*/ T4 w 88"/>
                  <a:gd name="T6" fmla="+- 0 -2428 -2434"/>
                  <a:gd name="T7" fmla="*/ -2428 h 88"/>
                  <a:gd name="T8" fmla="+- 0 5287 5280"/>
                  <a:gd name="T9" fmla="*/ T8 w 88"/>
                  <a:gd name="T10" fmla="+- 0 -2413 -2434"/>
                  <a:gd name="T11" fmla="*/ -2413 h 88"/>
                  <a:gd name="T12" fmla="+- 0 5280 5280"/>
                  <a:gd name="T13" fmla="*/ T12 w 88"/>
                  <a:gd name="T14" fmla="+- 0 -2392 -2434"/>
                  <a:gd name="T15" fmla="*/ -2392 h 88"/>
                  <a:gd name="T16" fmla="+- 0 5285 5280"/>
                  <a:gd name="T17" fmla="*/ T16 w 88"/>
                  <a:gd name="T18" fmla="+- 0 -2370 -2434"/>
                  <a:gd name="T19" fmla="*/ -2370 h 88"/>
                  <a:gd name="T20" fmla="+- 0 5299 5280"/>
                  <a:gd name="T21" fmla="*/ T20 w 88"/>
                  <a:gd name="T22" fmla="+- 0 -2353 -2434"/>
                  <a:gd name="T23" fmla="*/ -2353 h 88"/>
                  <a:gd name="T24" fmla="+- 0 5319 5280"/>
                  <a:gd name="T25" fmla="*/ T24 w 88"/>
                  <a:gd name="T26" fmla="+- 0 -2346 -2434"/>
                  <a:gd name="T27" fmla="*/ -2346 h 88"/>
                  <a:gd name="T28" fmla="+- 0 5343 5280"/>
                  <a:gd name="T29" fmla="*/ T28 w 88"/>
                  <a:gd name="T30" fmla="+- 0 -2350 -2434"/>
                  <a:gd name="T31" fmla="*/ -2350 h 88"/>
                  <a:gd name="T32" fmla="+- 0 5360 5280"/>
                  <a:gd name="T33" fmla="*/ T32 w 88"/>
                  <a:gd name="T34" fmla="+- 0 -2364 -2434"/>
                  <a:gd name="T35" fmla="*/ -2364 h 88"/>
                  <a:gd name="T36" fmla="+- 0 5368 5280"/>
                  <a:gd name="T37" fmla="*/ T36 w 88"/>
                  <a:gd name="T38" fmla="+- 0 -2383 -2434"/>
                  <a:gd name="T39" fmla="*/ -2383 h 88"/>
                  <a:gd name="T40" fmla="+- 0 5364 5280"/>
                  <a:gd name="T41" fmla="*/ T40 w 88"/>
                  <a:gd name="T42" fmla="+- 0 -2407 -2434"/>
                  <a:gd name="T43" fmla="*/ -2407 h 88"/>
                  <a:gd name="T44" fmla="+- 0 5351 5280"/>
                  <a:gd name="T45" fmla="*/ T44 w 88"/>
                  <a:gd name="T46" fmla="+- 0 -2424 -2434"/>
                  <a:gd name="T47" fmla="*/ -2424 h 88"/>
                  <a:gd name="T48" fmla="+- 0 5333 5280"/>
                  <a:gd name="T49" fmla="*/ T48 w 88"/>
                  <a:gd name="T50" fmla="+- 0 -2433 -2434"/>
                  <a:gd name="T51" fmla="*/ -2433 h 88"/>
                  <a:gd name="T52" fmla="+- 0 5324 5280"/>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2" name="Group 75"/>
            <p:cNvGrpSpPr>
              <a:grpSpLocks/>
            </p:cNvGrpSpPr>
            <p:nvPr/>
          </p:nvGrpSpPr>
          <p:grpSpPr bwMode="auto">
            <a:xfrm>
              <a:off x="5300" y="-2414"/>
              <a:ext cx="50" cy="49"/>
              <a:chOff x="5300" y="-2414"/>
              <a:chExt cx="50" cy="49"/>
            </a:xfrm>
          </p:grpSpPr>
          <p:sp>
            <p:nvSpPr>
              <p:cNvPr id="63" name="Freeform 76"/>
              <p:cNvSpPr>
                <a:spLocks/>
              </p:cNvSpPr>
              <p:nvPr/>
            </p:nvSpPr>
            <p:spPr bwMode="auto">
              <a:xfrm>
                <a:off x="5300" y="-2414"/>
                <a:ext cx="50" cy="49"/>
              </a:xfrm>
              <a:custGeom>
                <a:avLst/>
                <a:gdLst>
                  <a:gd name="T0" fmla="+- 0 5338 5300"/>
                  <a:gd name="T1" fmla="*/ T0 w 50"/>
                  <a:gd name="T2" fmla="+- 0 -2414 -2414"/>
                  <a:gd name="T3" fmla="*/ -2414 h 49"/>
                  <a:gd name="T4" fmla="+- 0 5311 5300"/>
                  <a:gd name="T5" fmla="*/ T4 w 50"/>
                  <a:gd name="T6" fmla="+- 0 -2414 -2414"/>
                  <a:gd name="T7" fmla="*/ -2414 h 49"/>
                  <a:gd name="T8" fmla="+- 0 5300 5300"/>
                  <a:gd name="T9" fmla="*/ T8 w 50"/>
                  <a:gd name="T10" fmla="+- 0 -2403 -2414"/>
                  <a:gd name="T11" fmla="*/ -2403 h 49"/>
                  <a:gd name="T12" fmla="+- 0 5300 5300"/>
                  <a:gd name="T13" fmla="*/ T12 w 50"/>
                  <a:gd name="T14" fmla="+- 0 -2376 -2414"/>
                  <a:gd name="T15" fmla="*/ -2376 h 49"/>
                  <a:gd name="T16" fmla="+- 0 5311 5300"/>
                  <a:gd name="T17" fmla="*/ T16 w 50"/>
                  <a:gd name="T18" fmla="+- 0 -2365 -2414"/>
                  <a:gd name="T19" fmla="*/ -2365 h 49"/>
                  <a:gd name="T20" fmla="+- 0 5338 5300"/>
                  <a:gd name="T21" fmla="*/ T20 w 50"/>
                  <a:gd name="T22" fmla="+- 0 -2365 -2414"/>
                  <a:gd name="T23" fmla="*/ -2365 h 49"/>
                  <a:gd name="T24" fmla="+- 0 5349 5300"/>
                  <a:gd name="T25" fmla="*/ T24 w 50"/>
                  <a:gd name="T26" fmla="+- 0 -2376 -2414"/>
                  <a:gd name="T27" fmla="*/ -2376 h 49"/>
                  <a:gd name="T28" fmla="+- 0 5349 5300"/>
                  <a:gd name="T29" fmla="*/ T28 w 50"/>
                  <a:gd name="T30" fmla="+- 0 -2403 -2414"/>
                  <a:gd name="T31" fmla="*/ -2403 h 49"/>
                  <a:gd name="T32" fmla="+- 0 5338 5300"/>
                  <a:gd name="T33" fmla="*/ T32 w 50"/>
                  <a:gd name="T34" fmla="+- 0 -2414 -2414"/>
                  <a:gd name="T35" fmla="*/ -241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3" name="Group 77"/>
            <p:cNvGrpSpPr>
              <a:grpSpLocks/>
            </p:cNvGrpSpPr>
            <p:nvPr/>
          </p:nvGrpSpPr>
          <p:grpSpPr bwMode="auto">
            <a:xfrm>
              <a:off x="5300" y="-2414"/>
              <a:ext cx="50" cy="49"/>
              <a:chOff x="5300" y="-2414"/>
              <a:chExt cx="50" cy="49"/>
            </a:xfrm>
          </p:grpSpPr>
          <p:sp>
            <p:nvSpPr>
              <p:cNvPr id="62" name="Freeform 78"/>
              <p:cNvSpPr>
                <a:spLocks/>
              </p:cNvSpPr>
              <p:nvPr/>
            </p:nvSpPr>
            <p:spPr bwMode="auto">
              <a:xfrm>
                <a:off x="5300" y="-2414"/>
                <a:ext cx="50" cy="49"/>
              </a:xfrm>
              <a:custGeom>
                <a:avLst/>
                <a:gdLst>
                  <a:gd name="T0" fmla="+- 0 5324 5300"/>
                  <a:gd name="T1" fmla="*/ T0 w 50"/>
                  <a:gd name="T2" fmla="+- 0 -2365 -2414"/>
                  <a:gd name="T3" fmla="*/ -2365 h 49"/>
                  <a:gd name="T4" fmla="+- 0 5338 5300"/>
                  <a:gd name="T5" fmla="*/ T4 w 50"/>
                  <a:gd name="T6" fmla="+- 0 -2365 -2414"/>
                  <a:gd name="T7" fmla="*/ -2365 h 49"/>
                  <a:gd name="T8" fmla="+- 0 5349 5300"/>
                  <a:gd name="T9" fmla="*/ T8 w 50"/>
                  <a:gd name="T10" fmla="+- 0 -2376 -2414"/>
                  <a:gd name="T11" fmla="*/ -2376 h 49"/>
                  <a:gd name="T12" fmla="+- 0 5349 5300"/>
                  <a:gd name="T13" fmla="*/ T12 w 50"/>
                  <a:gd name="T14" fmla="+- 0 -2390 -2414"/>
                  <a:gd name="T15" fmla="*/ -2390 h 49"/>
                  <a:gd name="T16" fmla="+- 0 5349 5300"/>
                  <a:gd name="T17" fmla="*/ T16 w 50"/>
                  <a:gd name="T18" fmla="+- 0 -2403 -2414"/>
                  <a:gd name="T19" fmla="*/ -2403 h 49"/>
                  <a:gd name="T20" fmla="+- 0 5338 5300"/>
                  <a:gd name="T21" fmla="*/ T20 w 50"/>
                  <a:gd name="T22" fmla="+- 0 -2414 -2414"/>
                  <a:gd name="T23" fmla="*/ -2414 h 49"/>
                  <a:gd name="T24" fmla="+- 0 5324 5300"/>
                  <a:gd name="T25" fmla="*/ T24 w 50"/>
                  <a:gd name="T26" fmla="+- 0 -2414 -2414"/>
                  <a:gd name="T27" fmla="*/ -2414 h 49"/>
                  <a:gd name="T28" fmla="+- 0 5311 5300"/>
                  <a:gd name="T29" fmla="*/ T28 w 50"/>
                  <a:gd name="T30" fmla="+- 0 -2414 -2414"/>
                  <a:gd name="T31" fmla="*/ -2414 h 49"/>
                  <a:gd name="T32" fmla="+- 0 5300 5300"/>
                  <a:gd name="T33" fmla="*/ T32 w 50"/>
                  <a:gd name="T34" fmla="+- 0 -2403 -2414"/>
                  <a:gd name="T35" fmla="*/ -2403 h 49"/>
                  <a:gd name="T36" fmla="+- 0 5300 5300"/>
                  <a:gd name="T37" fmla="*/ T36 w 50"/>
                  <a:gd name="T38" fmla="+- 0 -2390 -2414"/>
                  <a:gd name="T39" fmla="*/ -2390 h 49"/>
                  <a:gd name="T40" fmla="+- 0 5300 5300"/>
                  <a:gd name="T41" fmla="*/ T40 w 50"/>
                  <a:gd name="T42" fmla="+- 0 -2376 -2414"/>
                  <a:gd name="T43" fmla="*/ -2376 h 49"/>
                  <a:gd name="T44" fmla="+- 0 5311 5300"/>
                  <a:gd name="T45" fmla="*/ T44 w 50"/>
                  <a:gd name="T46" fmla="+- 0 -2365 -2414"/>
                  <a:gd name="T47" fmla="*/ -2365 h 49"/>
                  <a:gd name="T48" fmla="+- 0 5324 5300"/>
                  <a:gd name="T49" fmla="*/ T48 w 50"/>
                  <a:gd name="T50" fmla="+- 0 -2365 -2414"/>
                  <a:gd name="T51" fmla="*/ -2365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4" name="Group 79"/>
            <p:cNvGrpSpPr>
              <a:grpSpLocks/>
            </p:cNvGrpSpPr>
            <p:nvPr/>
          </p:nvGrpSpPr>
          <p:grpSpPr bwMode="auto">
            <a:xfrm>
              <a:off x="6697" y="-2361"/>
              <a:ext cx="60" cy="96"/>
              <a:chOff x="6697" y="-2361"/>
              <a:chExt cx="60" cy="96"/>
            </a:xfrm>
          </p:grpSpPr>
          <p:sp>
            <p:nvSpPr>
              <p:cNvPr id="59" name="Freeform 80"/>
              <p:cNvSpPr>
                <a:spLocks/>
              </p:cNvSpPr>
              <p:nvPr/>
            </p:nvSpPr>
            <p:spPr bwMode="auto">
              <a:xfrm>
                <a:off x="6697" y="-2361"/>
                <a:ext cx="60" cy="96"/>
              </a:xfrm>
              <a:custGeom>
                <a:avLst/>
                <a:gdLst>
                  <a:gd name="T0" fmla="+- 0 6726 6697"/>
                  <a:gd name="T1" fmla="*/ T0 w 60"/>
                  <a:gd name="T2" fmla="+- 0 -2361 -2361"/>
                  <a:gd name="T3" fmla="*/ -2361 h 96"/>
                  <a:gd name="T4" fmla="+- 0 6710 6697"/>
                  <a:gd name="T5" fmla="*/ T4 w 60"/>
                  <a:gd name="T6" fmla="+- 0 -2301 -2361"/>
                  <a:gd name="T7" fmla="*/ -2301 h 96"/>
                  <a:gd name="T8" fmla="+- 0 6697 6697"/>
                  <a:gd name="T9" fmla="*/ T8 w 60"/>
                  <a:gd name="T10" fmla="+- 0 -2265 -2361"/>
                  <a:gd name="T11" fmla="*/ -2265 h 96"/>
                  <a:gd name="T12" fmla="+- 0 6704 6697"/>
                  <a:gd name="T13" fmla="*/ T12 w 60"/>
                  <a:gd name="T14" fmla="+- 0 -2271 -2361"/>
                  <a:gd name="T15" fmla="*/ -2271 h 96"/>
                  <a:gd name="T16" fmla="+- 0 6717 6697"/>
                  <a:gd name="T17" fmla="*/ T16 w 60"/>
                  <a:gd name="T18" fmla="+- 0 -2274 -2361"/>
                  <a:gd name="T19" fmla="*/ -2274 h 96"/>
                  <a:gd name="T20" fmla="+- 0 6753 6697"/>
                  <a:gd name="T21" fmla="*/ T20 w 60"/>
                  <a:gd name="T22" fmla="+- 0 -2274 -2361"/>
                  <a:gd name="T23" fmla="*/ -2274 h 96"/>
                  <a:gd name="T24" fmla="+- 0 6749 6697"/>
                  <a:gd name="T25" fmla="*/ T24 w 60"/>
                  <a:gd name="T26" fmla="+- 0 -2283 -2361"/>
                  <a:gd name="T27" fmla="*/ -2283 h 96"/>
                  <a:gd name="T28" fmla="+- 0 6742 6697"/>
                  <a:gd name="T29" fmla="*/ T28 w 60"/>
                  <a:gd name="T30" fmla="+- 0 -2303 -2361"/>
                  <a:gd name="T31" fmla="*/ -2303 h 96"/>
                  <a:gd name="T32" fmla="+- 0 6736 6697"/>
                  <a:gd name="T33" fmla="*/ T32 w 60"/>
                  <a:gd name="T34" fmla="+- 0 -2324 -2361"/>
                  <a:gd name="T35" fmla="*/ -2324 h 96"/>
                  <a:gd name="T36" fmla="+- 0 6730 6697"/>
                  <a:gd name="T37" fmla="*/ T36 w 60"/>
                  <a:gd name="T38" fmla="+- 0 -2344 -2361"/>
                  <a:gd name="T39" fmla="*/ -2344 h 96"/>
                  <a:gd name="T40" fmla="+- 0 6726 6697"/>
                  <a:gd name="T41" fmla="*/ T40 w 60"/>
                  <a:gd name="T42" fmla="+- 0 -2361 -2361"/>
                  <a:gd name="T43" fmla="*/ -2361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0" h="96">
                    <a:moveTo>
                      <a:pt x="29" y="0"/>
                    </a:moveTo>
                    <a:lnTo>
                      <a:pt x="13" y="60"/>
                    </a:lnTo>
                    <a:lnTo>
                      <a:pt x="0" y="96"/>
                    </a:lnTo>
                    <a:lnTo>
                      <a:pt x="7" y="90"/>
                    </a:lnTo>
                    <a:lnTo>
                      <a:pt x="20" y="87"/>
                    </a:lnTo>
                    <a:lnTo>
                      <a:pt x="56" y="87"/>
                    </a:lnTo>
                    <a:lnTo>
                      <a:pt x="52" y="78"/>
                    </a:lnTo>
                    <a:lnTo>
                      <a:pt x="45" y="58"/>
                    </a:lnTo>
                    <a:lnTo>
                      <a:pt x="39" y="37"/>
                    </a:lnTo>
                    <a:lnTo>
                      <a:pt x="33" y="17"/>
                    </a:lnTo>
                    <a:lnTo>
                      <a:pt x="2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60" name="Freeform 81"/>
              <p:cNvSpPr>
                <a:spLocks/>
              </p:cNvSpPr>
              <p:nvPr/>
            </p:nvSpPr>
            <p:spPr bwMode="auto">
              <a:xfrm>
                <a:off x="6697" y="-2361"/>
                <a:ext cx="60" cy="96"/>
              </a:xfrm>
              <a:custGeom>
                <a:avLst/>
                <a:gdLst>
                  <a:gd name="T0" fmla="+- 0 6753 6697"/>
                  <a:gd name="T1" fmla="*/ T0 w 60"/>
                  <a:gd name="T2" fmla="+- 0 -2274 -2361"/>
                  <a:gd name="T3" fmla="*/ -2274 h 96"/>
                  <a:gd name="T4" fmla="+- 0 6746 6697"/>
                  <a:gd name="T5" fmla="*/ T4 w 60"/>
                  <a:gd name="T6" fmla="+- 0 -2274 -2361"/>
                  <a:gd name="T7" fmla="*/ -2274 h 96"/>
                  <a:gd name="T8" fmla="+- 0 6756 6697"/>
                  <a:gd name="T9" fmla="*/ T8 w 60"/>
                  <a:gd name="T10" fmla="+- 0 -2266 -2361"/>
                  <a:gd name="T11" fmla="*/ -2266 h 96"/>
                  <a:gd name="T12" fmla="+- 0 6753 6697"/>
                  <a:gd name="T13" fmla="*/ T12 w 60"/>
                  <a:gd name="T14" fmla="+- 0 -2274 -2361"/>
                  <a:gd name="T15" fmla="*/ -2274 h 96"/>
                </a:gdLst>
                <a:ahLst/>
                <a:cxnLst>
                  <a:cxn ang="0">
                    <a:pos x="T1" y="T3"/>
                  </a:cxn>
                  <a:cxn ang="0">
                    <a:pos x="T5" y="T7"/>
                  </a:cxn>
                  <a:cxn ang="0">
                    <a:pos x="T9" y="T11"/>
                  </a:cxn>
                  <a:cxn ang="0">
                    <a:pos x="T13" y="T15"/>
                  </a:cxn>
                </a:cxnLst>
                <a:rect l="0" t="0" r="r" b="b"/>
                <a:pathLst>
                  <a:path w="60" h="96">
                    <a:moveTo>
                      <a:pt x="56" y="87"/>
                    </a:moveTo>
                    <a:lnTo>
                      <a:pt x="49" y="87"/>
                    </a:lnTo>
                    <a:lnTo>
                      <a:pt x="59" y="95"/>
                    </a:lnTo>
                    <a:lnTo>
                      <a:pt x="56" y="87"/>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61" name="Freeform 82"/>
              <p:cNvSpPr>
                <a:spLocks/>
              </p:cNvSpPr>
              <p:nvPr/>
            </p:nvSpPr>
            <p:spPr bwMode="auto">
              <a:xfrm>
                <a:off x="6697" y="-2361"/>
                <a:ext cx="60" cy="96"/>
              </a:xfrm>
              <a:custGeom>
                <a:avLst/>
                <a:gdLst>
                  <a:gd name="T0" fmla="+- 0 6746 6697"/>
                  <a:gd name="T1" fmla="*/ T0 w 60"/>
                  <a:gd name="T2" fmla="+- 0 -2274 -2361"/>
                  <a:gd name="T3" fmla="*/ -2274 h 96"/>
                  <a:gd name="T4" fmla="+- 0 6717 6697"/>
                  <a:gd name="T5" fmla="*/ T4 w 60"/>
                  <a:gd name="T6" fmla="+- 0 -2274 -2361"/>
                  <a:gd name="T7" fmla="*/ -2274 h 96"/>
                  <a:gd name="T8" fmla="+- 0 6726 6697"/>
                  <a:gd name="T9" fmla="*/ T8 w 60"/>
                  <a:gd name="T10" fmla="+- 0 -2273 -2361"/>
                  <a:gd name="T11" fmla="*/ -2273 h 96"/>
                  <a:gd name="T12" fmla="+- 0 6746 6697"/>
                  <a:gd name="T13" fmla="*/ T12 w 60"/>
                  <a:gd name="T14" fmla="+- 0 -2274 -2361"/>
                  <a:gd name="T15" fmla="*/ -2274 h 96"/>
                </a:gdLst>
                <a:ahLst/>
                <a:cxnLst>
                  <a:cxn ang="0">
                    <a:pos x="T1" y="T3"/>
                  </a:cxn>
                  <a:cxn ang="0">
                    <a:pos x="T5" y="T7"/>
                  </a:cxn>
                  <a:cxn ang="0">
                    <a:pos x="T9" y="T11"/>
                  </a:cxn>
                  <a:cxn ang="0">
                    <a:pos x="T13" y="T15"/>
                  </a:cxn>
                </a:cxnLst>
                <a:rect l="0" t="0" r="r" b="b"/>
                <a:pathLst>
                  <a:path w="60" h="96">
                    <a:moveTo>
                      <a:pt x="49" y="87"/>
                    </a:moveTo>
                    <a:lnTo>
                      <a:pt x="20" y="87"/>
                    </a:lnTo>
                    <a:lnTo>
                      <a:pt x="29" y="88"/>
                    </a:lnTo>
                    <a:lnTo>
                      <a:pt x="49" y="87"/>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5" name="Group 83"/>
            <p:cNvGrpSpPr>
              <a:grpSpLocks/>
            </p:cNvGrpSpPr>
            <p:nvPr/>
          </p:nvGrpSpPr>
          <p:grpSpPr bwMode="auto">
            <a:xfrm>
              <a:off x="6697" y="-2361"/>
              <a:ext cx="60" cy="96"/>
              <a:chOff x="6697" y="-2361"/>
              <a:chExt cx="60" cy="96"/>
            </a:xfrm>
          </p:grpSpPr>
          <p:sp>
            <p:nvSpPr>
              <p:cNvPr id="58" name="Freeform 84"/>
              <p:cNvSpPr>
                <a:spLocks/>
              </p:cNvSpPr>
              <p:nvPr/>
            </p:nvSpPr>
            <p:spPr bwMode="auto">
              <a:xfrm>
                <a:off x="6697" y="-2361"/>
                <a:ext cx="60" cy="96"/>
              </a:xfrm>
              <a:custGeom>
                <a:avLst/>
                <a:gdLst>
                  <a:gd name="T0" fmla="+- 0 6726 6697"/>
                  <a:gd name="T1" fmla="*/ T0 w 60"/>
                  <a:gd name="T2" fmla="+- 0 -2273 -2361"/>
                  <a:gd name="T3" fmla="*/ -2273 h 96"/>
                  <a:gd name="T4" fmla="+- 0 6717 6697"/>
                  <a:gd name="T5" fmla="*/ T4 w 60"/>
                  <a:gd name="T6" fmla="+- 0 -2274 -2361"/>
                  <a:gd name="T7" fmla="*/ -2274 h 96"/>
                  <a:gd name="T8" fmla="+- 0 6704 6697"/>
                  <a:gd name="T9" fmla="*/ T8 w 60"/>
                  <a:gd name="T10" fmla="+- 0 -2271 -2361"/>
                  <a:gd name="T11" fmla="*/ -2271 h 96"/>
                  <a:gd name="T12" fmla="+- 0 6697 6697"/>
                  <a:gd name="T13" fmla="*/ T12 w 60"/>
                  <a:gd name="T14" fmla="+- 0 -2265 -2361"/>
                  <a:gd name="T15" fmla="*/ -2265 h 96"/>
                  <a:gd name="T16" fmla="+- 0 6704 6697"/>
                  <a:gd name="T17" fmla="*/ T16 w 60"/>
                  <a:gd name="T18" fmla="+- 0 -2282 -2361"/>
                  <a:gd name="T19" fmla="*/ -2282 h 96"/>
                  <a:gd name="T20" fmla="+- 0 6710 6697"/>
                  <a:gd name="T21" fmla="*/ T20 w 60"/>
                  <a:gd name="T22" fmla="+- 0 -2301 -2361"/>
                  <a:gd name="T23" fmla="*/ -2301 h 96"/>
                  <a:gd name="T24" fmla="+- 0 6717 6697"/>
                  <a:gd name="T25" fmla="*/ T24 w 60"/>
                  <a:gd name="T26" fmla="+- 0 -2322 -2361"/>
                  <a:gd name="T27" fmla="*/ -2322 h 96"/>
                  <a:gd name="T28" fmla="+- 0 6722 6697"/>
                  <a:gd name="T29" fmla="*/ T28 w 60"/>
                  <a:gd name="T30" fmla="+- 0 -2342 -2361"/>
                  <a:gd name="T31" fmla="*/ -2342 h 96"/>
                  <a:gd name="T32" fmla="+- 0 6726 6697"/>
                  <a:gd name="T33" fmla="*/ T32 w 60"/>
                  <a:gd name="T34" fmla="+- 0 -2361 -2361"/>
                  <a:gd name="T35" fmla="*/ -2361 h 96"/>
                  <a:gd name="T36" fmla="+- 0 6730 6697"/>
                  <a:gd name="T37" fmla="*/ T36 w 60"/>
                  <a:gd name="T38" fmla="+- 0 -2344 -2361"/>
                  <a:gd name="T39" fmla="*/ -2344 h 96"/>
                  <a:gd name="T40" fmla="+- 0 6736 6697"/>
                  <a:gd name="T41" fmla="*/ T40 w 60"/>
                  <a:gd name="T42" fmla="+- 0 -2324 -2361"/>
                  <a:gd name="T43" fmla="*/ -2324 h 96"/>
                  <a:gd name="T44" fmla="+- 0 6742 6697"/>
                  <a:gd name="T45" fmla="*/ T44 w 60"/>
                  <a:gd name="T46" fmla="+- 0 -2303 -2361"/>
                  <a:gd name="T47" fmla="*/ -2303 h 96"/>
                  <a:gd name="T48" fmla="+- 0 6749 6697"/>
                  <a:gd name="T49" fmla="*/ T48 w 60"/>
                  <a:gd name="T50" fmla="+- 0 -2283 -2361"/>
                  <a:gd name="T51" fmla="*/ -2283 h 96"/>
                  <a:gd name="T52" fmla="+- 0 6756 6697"/>
                  <a:gd name="T53" fmla="*/ T52 w 60"/>
                  <a:gd name="T54" fmla="+- 0 -2266 -2361"/>
                  <a:gd name="T55" fmla="*/ -2266 h 96"/>
                  <a:gd name="T56" fmla="+- 0 6746 6697"/>
                  <a:gd name="T57" fmla="*/ T56 w 60"/>
                  <a:gd name="T58" fmla="+- 0 -2274 -2361"/>
                  <a:gd name="T59" fmla="*/ -2274 h 96"/>
                  <a:gd name="T60" fmla="+- 0 6726 6697"/>
                  <a:gd name="T61" fmla="*/ T60 w 60"/>
                  <a:gd name="T62" fmla="+- 0 -2273 -2361"/>
                  <a:gd name="T63" fmla="*/ -2273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60" h="96">
                    <a:moveTo>
                      <a:pt x="29" y="88"/>
                    </a:moveTo>
                    <a:lnTo>
                      <a:pt x="20" y="87"/>
                    </a:lnTo>
                    <a:lnTo>
                      <a:pt x="7" y="90"/>
                    </a:lnTo>
                    <a:lnTo>
                      <a:pt x="0" y="96"/>
                    </a:lnTo>
                    <a:lnTo>
                      <a:pt x="7" y="79"/>
                    </a:lnTo>
                    <a:lnTo>
                      <a:pt x="13" y="60"/>
                    </a:lnTo>
                    <a:lnTo>
                      <a:pt x="20" y="39"/>
                    </a:lnTo>
                    <a:lnTo>
                      <a:pt x="25" y="19"/>
                    </a:lnTo>
                    <a:lnTo>
                      <a:pt x="29" y="0"/>
                    </a:lnTo>
                    <a:lnTo>
                      <a:pt x="33" y="17"/>
                    </a:lnTo>
                    <a:lnTo>
                      <a:pt x="39" y="37"/>
                    </a:lnTo>
                    <a:lnTo>
                      <a:pt x="45" y="58"/>
                    </a:lnTo>
                    <a:lnTo>
                      <a:pt x="52" y="78"/>
                    </a:lnTo>
                    <a:lnTo>
                      <a:pt x="59" y="95"/>
                    </a:lnTo>
                    <a:lnTo>
                      <a:pt x="49" y="87"/>
                    </a:lnTo>
                    <a:lnTo>
                      <a:pt x="29" y="88"/>
                    </a:lnTo>
                    <a:close/>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6" name="Group 85"/>
            <p:cNvGrpSpPr>
              <a:grpSpLocks/>
            </p:cNvGrpSpPr>
            <p:nvPr/>
          </p:nvGrpSpPr>
          <p:grpSpPr bwMode="auto">
            <a:xfrm>
              <a:off x="6726" y="-2274"/>
              <a:ext cx="2" cy="170"/>
              <a:chOff x="6726" y="-2274"/>
              <a:chExt cx="2" cy="170"/>
            </a:xfrm>
          </p:grpSpPr>
          <p:sp>
            <p:nvSpPr>
              <p:cNvPr id="57" name="Freeform 86"/>
              <p:cNvSpPr>
                <a:spLocks/>
              </p:cNvSpPr>
              <p:nvPr/>
            </p:nvSpPr>
            <p:spPr bwMode="auto">
              <a:xfrm>
                <a:off x="6726" y="-2274"/>
                <a:ext cx="2" cy="170"/>
              </a:xfrm>
              <a:custGeom>
                <a:avLst/>
                <a:gdLst>
                  <a:gd name="T0" fmla="+- 0 -2274 -2274"/>
                  <a:gd name="T1" fmla="*/ -2274 h 170"/>
                  <a:gd name="T2" fmla="+- 0 -2104 -2274"/>
                  <a:gd name="T3" fmla="*/ -2104 h 170"/>
                </a:gdLst>
                <a:ahLst/>
                <a:cxnLst>
                  <a:cxn ang="0">
                    <a:pos x="0" y="T1"/>
                  </a:cxn>
                  <a:cxn ang="0">
                    <a:pos x="0" y="T3"/>
                  </a:cxn>
                </a:cxnLst>
                <a:rect l="0" t="0" r="r" b="b"/>
                <a:pathLst>
                  <a:path h="170">
                    <a:moveTo>
                      <a:pt x="0" y="0"/>
                    </a:moveTo>
                    <a:lnTo>
                      <a:pt x="0" y="170"/>
                    </a:lnTo>
                  </a:path>
                </a:pathLst>
              </a:custGeom>
              <a:noFill/>
              <a:ln w="889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7" name="Group 87"/>
            <p:cNvGrpSpPr>
              <a:grpSpLocks/>
            </p:cNvGrpSpPr>
            <p:nvPr/>
          </p:nvGrpSpPr>
          <p:grpSpPr bwMode="auto">
            <a:xfrm>
              <a:off x="6726" y="-1914"/>
              <a:ext cx="2" cy="199"/>
              <a:chOff x="6726" y="-1914"/>
              <a:chExt cx="2" cy="199"/>
            </a:xfrm>
          </p:grpSpPr>
          <p:sp>
            <p:nvSpPr>
              <p:cNvPr id="56" name="Freeform 88"/>
              <p:cNvSpPr>
                <a:spLocks/>
              </p:cNvSpPr>
              <p:nvPr/>
            </p:nvSpPr>
            <p:spPr bwMode="auto">
              <a:xfrm>
                <a:off x="6726" y="-1914"/>
                <a:ext cx="2" cy="199"/>
              </a:xfrm>
              <a:custGeom>
                <a:avLst/>
                <a:gdLst>
                  <a:gd name="T0" fmla="+- 0 -1914 -1914"/>
                  <a:gd name="T1" fmla="*/ -1914 h 199"/>
                  <a:gd name="T2" fmla="+- 0 -1715 -1914"/>
                  <a:gd name="T3" fmla="*/ -1715 h 199"/>
                </a:gdLst>
                <a:ahLst/>
                <a:cxnLst>
                  <a:cxn ang="0">
                    <a:pos x="0" y="T1"/>
                  </a:cxn>
                  <a:cxn ang="0">
                    <a:pos x="0" y="T3"/>
                  </a:cxn>
                </a:cxnLst>
                <a:rect l="0" t="0" r="r" b="b"/>
                <a:pathLst>
                  <a:path h="199">
                    <a:moveTo>
                      <a:pt x="0" y="0"/>
                    </a:moveTo>
                    <a:lnTo>
                      <a:pt x="0" y="199"/>
                    </a:lnTo>
                  </a:path>
                </a:pathLst>
              </a:custGeom>
              <a:noFill/>
              <a:ln w="889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8" name="Group 89"/>
            <p:cNvGrpSpPr>
              <a:grpSpLocks/>
            </p:cNvGrpSpPr>
            <p:nvPr/>
          </p:nvGrpSpPr>
          <p:grpSpPr bwMode="auto">
            <a:xfrm>
              <a:off x="6697" y="-1737"/>
              <a:ext cx="60" cy="96"/>
              <a:chOff x="6697" y="-1737"/>
              <a:chExt cx="60" cy="96"/>
            </a:xfrm>
          </p:grpSpPr>
          <p:sp>
            <p:nvSpPr>
              <p:cNvPr id="53" name="Freeform 90"/>
              <p:cNvSpPr>
                <a:spLocks/>
              </p:cNvSpPr>
              <p:nvPr/>
            </p:nvSpPr>
            <p:spPr bwMode="auto">
              <a:xfrm>
                <a:off x="6697" y="-1737"/>
                <a:ext cx="60" cy="96"/>
              </a:xfrm>
              <a:custGeom>
                <a:avLst/>
                <a:gdLst>
                  <a:gd name="T0" fmla="+- 0 6697 6697"/>
                  <a:gd name="T1" fmla="*/ T0 w 60"/>
                  <a:gd name="T2" fmla="+- 0 -1737 -1737"/>
                  <a:gd name="T3" fmla="*/ -1737 h 96"/>
                  <a:gd name="T4" fmla="+- 0 6717 6697"/>
                  <a:gd name="T5" fmla="*/ T4 w 60"/>
                  <a:gd name="T6" fmla="+- 0 -1681 -1737"/>
                  <a:gd name="T7" fmla="*/ -1681 h 96"/>
                  <a:gd name="T8" fmla="+- 0 6726 6697"/>
                  <a:gd name="T9" fmla="*/ T8 w 60"/>
                  <a:gd name="T10" fmla="+- 0 -1641 -1737"/>
                  <a:gd name="T11" fmla="*/ -1641 h 96"/>
                  <a:gd name="T12" fmla="+- 0 6730 6697"/>
                  <a:gd name="T13" fmla="*/ T12 w 60"/>
                  <a:gd name="T14" fmla="+- 0 -1658 -1737"/>
                  <a:gd name="T15" fmla="*/ -1658 h 96"/>
                  <a:gd name="T16" fmla="+- 0 6736 6697"/>
                  <a:gd name="T17" fmla="*/ T16 w 60"/>
                  <a:gd name="T18" fmla="+- 0 -1678 -1737"/>
                  <a:gd name="T19" fmla="*/ -1678 h 96"/>
                  <a:gd name="T20" fmla="+- 0 6742 6697"/>
                  <a:gd name="T21" fmla="*/ T20 w 60"/>
                  <a:gd name="T22" fmla="+- 0 -1699 -1737"/>
                  <a:gd name="T23" fmla="*/ -1699 h 96"/>
                  <a:gd name="T24" fmla="+- 0 6749 6697"/>
                  <a:gd name="T25" fmla="*/ T24 w 60"/>
                  <a:gd name="T26" fmla="+- 0 -1719 -1737"/>
                  <a:gd name="T27" fmla="*/ -1719 h 96"/>
                  <a:gd name="T28" fmla="+- 0 6753 6697"/>
                  <a:gd name="T29" fmla="*/ T28 w 60"/>
                  <a:gd name="T30" fmla="+- 0 -1728 -1737"/>
                  <a:gd name="T31" fmla="*/ -1728 h 96"/>
                  <a:gd name="T32" fmla="+- 0 6717 6697"/>
                  <a:gd name="T33" fmla="*/ T32 w 60"/>
                  <a:gd name="T34" fmla="+- 0 -1728 -1737"/>
                  <a:gd name="T35" fmla="*/ -1728 h 96"/>
                  <a:gd name="T36" fmla="+- 0 6704 6697"/>
                  <a:gd name="T37" fmla="*/ T36 w 60"/>
                  <a:gd name="T38" fmla="+- 0 -1732 -1737"/>
                  <a:gd name="T39" fmla="*/ -1732 h 96"/>
                  <a:gd name="T40" fmla="+- 0 6697 6697"/>
                  <a:gd name="T41" fmla="*/ T40 w 60"/>
                  <a:gd name="T42" fmla="+- 0 -1737 -1737"/>
                  <a:gd name="T43" fmla="*/ -173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0" h="96">
                    <a:moveTo>
                      <a:pt x="0" y="0"/>
                    </a:moveTo>
                    <a:lnTo>
                      <a:pt x="20" y="56"/>
                    </a:lnTo>
                    <a:lnTo>
                      <a:pt x="29" y="96"/>
                    </a:lnTo>
                    <a:lnTo>
                      <a:pt x="33" y="79"/>
                    </a:lnTo>
                    <a:lnTo>
                      <a:pt x="39" y="59"/>
                    </a:lnTo>
                    <a:lnTo>
                      <a:pt x="45" y="38"/>
                    </a:lnTo>
                    <a:lnTo>
                      <a:pt x="52" y="18"/>
                    </a:lnTo>
                    <a:lnTo>
                      <a:pt x="56" y="9"/>
                    </a:lnTo>
                    <a:lnTo>
                      <a:pt x="20" y="9"/>
                    </a:lnTo>
                    <a:lnTo>
                      <a:pt x="7" y="5"/>
                    </a:lnTo>
                    <a:lnTo>
                      <a:pt x="0"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54" name="Freeform 91"/>
              <p:cNvSpPr>
                <a:spLocks/>
              </p:cNvSpPr>
              <p:nvPr/>
            </p:nvSpPr>
            <p:spPr bwMode="auto">
              <a:xfrm>
                <a:off x="6697" y="-1737"/>
                <a:ext cx="60" cy="96"/>
              </a:xfrm>
              <a:custGeom>
                <a:avLst/>
                <a:gdLst>
                  <a:gd name="T0" fmla="+- 0 6726 6697"/>
                  <a:gd name="T1" fmla="*/ T0 w 60"/>
                  <a:gd name="T2" fmla="+- 0 -1729 -1737"/>
                  <a:gd name="T3" fmla="*/ -1729 h 96"/>
                  <a:gd name="T4" fmla="+- 0 6717 6697"/>
                  <a:gd name="T5" fmla="*/ T4 w 60"/>
                  <a:gd name="T6" fmla="+- 0 -1728 -1737"/>
                  <a:gd name="T7" fmla="*/ -1728 h 96"/>
                  <a:gd name="T8" fmla="+- 0 6746 6697"/>
                  <a:gd name="T9" fmla="*/ T8 w 60"/>
                  <a:gd name="T10" fmla="+- 0 -1728 -1737"/>
                  <a:gd name="T11" fmla="*/ -1728 h 96"/>
                  <a:gd name="T12" fmla="+- 0 6726 6697"/>
                  <a:gd name="T13" fmla="*/ T12 w 60"/>
                  <a:gd name="T14" fmla="+- 0 -1729 -1737"/>
                  <a:gd name="T15" fmla="*/ -1729 h 96"/>
                </a:gdLst>
                <a:ahLst/>
                <a:cxnLst>
                  <a:cxn ang="0">
                    <a:pos x="T1" y="T3"/>
                  </a:cxn>
                  <a:cxn ang="0">
                    <a:pos x="T5" y="T7"/>
                  </a:cxn>
                  <a:cxn ang="0">
                    <a:pos x="T9" y="T11"/>
                  </a:cxn>
                  <a:cxn ang="0">
                    <a:pos x="T13" y="T15"/>
                  </a:cxn>
                </a:cxnLst>
                <a:rect l="0" t="0" r="r" b="b"/>
                <a:pathLst>
                  <a:path w="60" h="96">
                    <a:moveTo>
                      <a:pt x="29" y="8"/>
                    </a:moveTo>
                    <a:lnTo>
                      <a:pt x="20" y="9"/>
                    </a:lnTo>
                    <a:lnTo>
                      <a:pt x="49" y="9"/>
                    </a:lnTo>
                    <a:lnTo>
                      <a:pt x="29" y="8"/>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55" name="Freeform 92"/>
              <p:cNvSpPr>
                <a:spLocks/>
              </p:cNvSpPr>
              <p:nvPr/>
            </p:nvSpPr>
            <p:spPr bwMode="auto">
              <a:xfrm>
                <a:off x="6697" y="-1737"/>
                <a:ext cx="60" cy="96"/>
              </a:xfrm>
              <a:custGeom>
                <a:avLst/>
                <a:gdLst>
                  <a:gd name="T0" fmla="+- 0 6756 6697"/>
                  <a:gd name="T1" fmla="*/ T0 w 60"/>
                  <a:gd name="T2" fmla="+- 0 -1737 -1737"/>
                  <a:gd name="T3" fmla="*/ -1737 h 96"/>
                  <a:gd name="T4" fmla="+- 0 6746 6697"/>
                  <a:gd name="T5" fmla="*/ T4 w 60"/>
                  <a:gd name="T6" fmla="+- 0 -1728 -1737"/>
                  <a:gd name="T7" fmla="*/ -1728 h 96"/>
                  <a:gd name="T8" fmla="+- 0 6753 6697"/>
                  <a:gd name="T9" fmla="*/ T8 w 60"/>
                  <a:gd name="T10" fmla="+- 0 -1728 -1737"/>
                  <a:gd name="T11" fmla="*/ -1728 h 96"/>
                  <a:gd name="T12" fmla="+- 0 6756 6697"/>
                  <a:gd name="T13" fmla="*/ T12 w 60"/>
                  <a:gd name="T14" fmla="+- 0 -1737 -1737"/>
                  <a:gd name="T15" fmla="*/ -1737 h 96"/>
                </a:gdLst>
                <a:ahLst/>
                <a:cxnLst>
                  <a:cxn ang="0">
                    <a:pos x="T1" y="T3"/>
                  </a:cxn>
                  <a:cxn ang="0">
                    <a:pos x="T5" y="T7"/>
                  </a:cxn>
                  <a:cxn ang="0">
                    <a:pos x="T9" y="T11"/>
                  </a:cxn>
                  <a:cxn ang="0">
                    <a:pos x="T13" y="T15"/>
                  </a:cxn>
                </a:cxnLst>
                <a:rect l="0" t="0" r="r" b="b"/>
                <a:pathLst>
                  <a:path w="60" h="96">
                    <a:moveTo>
                      <a:pt x="59" y="0"/>
                    </a:moveTo>
                    <a:lnTo>
                      <a:pt x="49" y="9"/>
                    </a:lnTo>
                    <a:lnTo>
                      <a:pt x="56" y="9"/>
                    </a:lnTo>
                    <a:lnTo>
                      <a:pt x="5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9" name="Group 93"/>
            <p:cNvGrpSpPr>
              <a:grpSpLocks/>
            </p:cNvGrpSpPr>
            <p:nvPr/>
          </p:nvGrpSpPr>
          <p:grpSpPr bwMode="auto">
            <a:xfrm>
              <a:off x="6697" y="-1737"/>
              <a:ext cx="60" cy="96"/>
              <a:chOff x="6697" y="-1737"/>
              <a:chExt cx="60" cy="96"/>
            </a:xfrm>
          </p:grpSpPr>
          <p:sp>
            <p:nvSpPr>
              <p:cNvPr id="52" name="Freeform 94"/>
              <p:cNvSpPr>
                <a:spLocks/>
              </p:cNvSpPr>
              <p:nvPr/>
            </p:nvSpPr>
            <p:spPr bwMode="auto">
              <a:xfrm>
                <a:off x="6697" y="-1737"/>
                <a:ext cx="60" cy="96"/>
              </a:xfrm>
              <a:custGeom>
                <a:avLst/>
                <a:gdLst>
                  <a:gd name="T0" fmla="+- 0 6726 6697"/>
                  <a:gd name="T1" fmla="*/ T0 w 60"/>
                  <a:gd name="T2" fmla="+- 0 -1729 -1737"/>
                  <a:gd name="T3" fmla="*/ -1729 h 96"/>
                  <a:gd name="T4" fmla="+- 0 6717 6697"/>
                  <a:gd name="T5" fmla="*/ T4 w 60"/>
                  <a:gd name="T6" fmla="+- 0 -1728 -1737"/>
                  <a:gd name="T7" fmla="*/ -1728 h 96"/>
                  <a:gd name="T8" fmla="+- 0 6704 6697"/>
                  <a:gd name="T9" fmla="*/ T8 w 60"/>
                  <a:gd name="T10" fmla="+- 0 -1732 -1737"/>
                  <a:gd name="T11" fmla="*/ -1732 h 96"/>
                  <a:gd name="T12" fmla="+- 0 6697 6697"/>
                  <a:gd name="T13" fmla="*/ T12 w 60"/>
                  <a:gd name="T14" fmla="+- 0 -1737 -1737"/>
                  <a:gd name="T15" fmla="*/ -1737 h 96"/>
                  <a:gd name="T16" fmla="+- 0 6704 6697"/>
                  <a:gd name="T17" fmla="*/ T16 w 60"/>
                  <a:gd name="T18" fmla="+- 0 -1720 -1737"/>
                  <a:gd name="T19" fmla="*/ -1720 h 96"/>
                  <a:gd name="T20" fmla="+- 0 6710 6697"/>
                  <a:gd name="T21" fmla="*/ T20 w 60"/>
                  <a:gd name="T22" fmla="+- 0 -1701 -1737"/>
                  <a:gd name="T23" fmla="*/ -1701 h 96"/>
                  <a:gd name="T24" fmla="+- 0 6717 6697"/>
                  <a:gd name="T25" fmla="*/ T24 w 60"/>
                  <a:gd name="T26" fmla="+- 0 -1681 -1737"/>
                  <a:gd name="T27" fmla="*/ -1681 h 96"/>
                  <a:gd name="T28" fmla="+- 0 6722 6697"/>
                  <a:gd name="T29" fmla="*/ T28 w 60"/>
                  <a:gd name="T30" fmla="+- 0 -1661 -1737"/>
                  <a:gd name="T31" fmla="*/ -1661 h 96"/>
                  <a:gd name="T32" fmla="+- 0 6726 6697"/>
                  <a:gd name="T33" fmla="*/ T32 w 60"/>
                  <a:gd name="T34" fmla="+- 0 -1641 -1737"/>
                  <a:gd name="T35" fmla="*/ -1641 h 96"/>
                  <a:gd name="T36" fmla="+- 0 6730 6697"/>
                  <a:gd name="T37" fmla="*/ T36 w 60"/>
                  <a:gd name="T38" fmla="+- 0 -1658 -1737"/>
                  <a:gd name="T39" fmla="*/ -1658 h 96"/>
                  <a:gd name="T40" fmla="+- 0 6736 6697"/>
                  <a:gd name="T41" fmla="*/ T40 w 60"/>
                  <a:gd name="T42" fmla="+- 0 -1678 -1737"/>
                  <a:gd name="T43" fmla="*/ -1678 h 96"/>
                  <a:gd name="T44" fmla="+- 0 6742 6697"/>
                  <a:gd name="T45" fmla="*/ T44 w 60"/>
                  <a:gd name="T46" fmla="+- 0 -1699 -1737"/>
                  <a:gd name="T47" fmla="*/ -1699 h 96"/>
                  <a:gd name="T48" fmla="+- 0 6749 6697"/>
                  <a:gd name="T49" fmla="*/ T48 w 60"/>
                  <a:gd name="T50" fmla="+- 0 -1719 -1737"/>
                  <a:gd name="T51" fmla="*/ -1719 h 96"/>
                  <a:gd name="T52" fmla="+- 0 6756 6697"/>
                  <a:gd name="T53" fmla="*/ T52 w 60"/>
                  <a:gd name="T54" fmla="+- 0 -1737 -1737"/>
                  <a:gd name="T55" fmla="*/ -1737 h 96"/>
                  <a:gd name="T56" fmla="+- 0 6746 6697"/>
                  <a:gd name="T57" fmla="*/ T56 w 60"/>
                  <a:gd name="T58" fmla="+- 0 -1728 -1737"/>
                  <a:gd name="T59" fmla="*/ -1728 h 96"/>
                  <a:gd name="T60" fmla="+- 0 6726 6697"/>
                  <a:gd name="T61" fmla="*/ T60 w 60"/>
                  <a:gd name="T62" fmla="+- 0 -1729 -1737"/>
                  <a:gd name="T63" fmla="*/ -172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60" h="96">
                    <a:moveTo>
                      <a:pt x="29" y="8"/>
                    </a:moveTo>
                    <a:lnTo>
                      <a:pt x="20" y="9"/>
                    </a:lnTo>
                    <a:lnTo>
                      <a:pt x="7" y="5"/>
                    </a:lnTo>
                    <a:lnTo>
                      <a:pt x="0" y="0"/>
                    </a:lnTo>
                    <a:lnTo>
                      <a:pt x="7" y="17"/>
                    </a:lnTo>
                    <a:lnTo>
                      <a:pt x="13" y="36"/>
                    </a:lnTo>
                    <a:lnTo>
                      <a:pt x="20" y="56"/>
                    </a:lnTo>
                    <a:lnTo>
                      <a:pt x="25" y="76"/>
                    </a:lnTo>
                    <a:lnTo>
                      <a:pt x="29" y="96"/>
                    </a:lnTo>
                    <a:lnTo>
                      <a:pt x="33" y="79"/>
                    </a:lnTo>
                    <a:lnTo>
                      <a:pt x="39" y="59"/>
                    </a:lnTo>
                    <a:lnTo>
                      <a:pt x="45" y="38"/>
                    </a:lnTo>
                    <a:lnTo>
                      <a:pt x="52" y="18"/>
                    </a:lnTo>
                    <a:lnTo>
                      <a:pt x="59" y="0"/>
                    </a:lnTo>
                    <a:lnTo>
                      <a:pt x="49" y="9"/>
                    </a:lnTo>
                    <a:lnTo>
                      <a:pt x="29" y="8"/>
                    </a:lnTo>
                    <a:close/>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0" name="Group 95"/>
            <p:cNvGrpSpPr>
              <a:grpSpLocks/>
            </p:cNvGrpSpPr>
            <p:nvPr/>
          </p:nvGrpSpPr>
          <p:grpSpPr bwMode="auto">
            <a:xfrm>
              <a:off x="6469" y="-2104"/>
              <a:ext cx="525" cy="190"/>
              <a:chOff x="6469" y="-2104"/>
              <a:chExt cx="525" cy="190"/>
            </a:xfrm>
          </p:grpSpPr>
          <p:sp>
            <p:nvSpPr>
              <p:cNvPr id="51" name="Freeform 96"/>
              <p:cNvSpPr>
                <a:spLocks/>
              </p:cNvSpPr>
              <p:nvPr/>
            </p:nvSpPr>
            <p:spPr bwMode="auto">
              <a:xfrm>
                <a:off x="6469" y="-2104"/>
                <a:ext cx="525" cy="190"/>
              </a:xfrm>
              <a:custGeom>
                <a:avLst/>
                <a:gdLst>
                  <a:gd name="T0" fmla="+- 0 6469 6469"/>
                  <a:gd name="T1" fmla="*/ T0 w 525"/>
                  <a:gd name="T2" fmla="+- 0 -1914 -2104"/>
                  <a:gd name="T3" fmla="*/ -1914 h 190"/>
                  <a:gd name="T4" fmla="+- 0 6994 6469"/>
                  <a:gd name="T5" fmla="*/ T4 w 525"/>
                  <a:gd name="T6" fmla="+- 0 -1914 -2104"/>
                  <a:gd name="T7" fmla="*/ -1914 h 190"/>
                  <a:gd name="T8" fmla="+- 0 6994 6469"/>
                  <a:gd name="T9" fmla="*/ T8 w 525"/>
                  <a:gd name="T10" fmla="+- 0 -2104 -2104"/>
                  <a:gd name="T11" fmla="*/ -2104 h 190"/>
                  <a:gd name="T12" fmla="+- 0 6469 6469"/>
                  <a:gd name="T13" fmla="*/ T12 w 525"/>
                  <a:gd name="T14" fmla="+- 0 -2104 -2104"/>
                  <a:gd name="T15" fmla="*/ -2104 h 190"/>
                  <a:gd name="T16" fmla="+- 0 6469 6469"/>
                  <a:gd name="T17" fmla="*/ T16 w 525"/>
                  <a:gd name="T18" fmla="+- 0 -1914 -2104"/>
                  <a:gd name="T19" fmla="*/ -1914 h 190"/>
                </a:gdLst>
                <a:ahLst/>
                <a:cxnLst>
                  <a:cxn ang="0">
                    <a:pos x="T1" y="T3"/>
                  </a:cxn>
                  <a:cxn ang="0">
                    <a:pos x="T5" y="T7"/>
                  </a:cxn>
                  <a:cxn ang="0">
                    <a:pos x="T9" y="T11"/>
                  </a:cxn>
                  <a:cxn ang="0">
                    <a:pos x="T13" y="T15"/>
                  </a:cxn>
                  <a:cxn ang="0">
                    <a:pos x="T17" y="T19"/>
                  </a:cxn>
                </a:cxnLst>
                <a:rect l="0" t="0" r="r" b="b"/>
                <a:pathLst>
                  <a:path w="525" h="190">
                    <a:moveTo>
                      <a:pt x="0" y="190"/>
                    </a:moveTo>
                    <a:lnTo>
                      <a:pt x="525" y="190"/>
                    </a:lnTo>
                    <a:lnTo>
                      <a:pt x="525" y="0"/>
                    </a:lnTo>
                    <a:lnTo>
                      <a:pt x="0" y="0"/>
                    </a:lnTo>
                    <a:lnTo>
                      <a:pt x="0" y="19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sp>
        <p:nvSpPr>
          <p:cNvPr id="100" name="TextBox 99"/>
          <p:cNvSpPr txBox="1"/>
          <p:nvPr/>
        </p:nvSpPr>
        <p:spPr>
          <a:xfrm>
            <a:off x="8733361" y="2391233"/>
            <a:ext cx="2361496" cy="307777"/>
          </a:xfrm>
          <a:prstGeom prst="rect">
            <a:avLst/>
          </a:prstGeom>
          <a:noFill/>
        </p:spPr>
        <p:txBody>
          <a:bodyPr wrap="square" rtlCol="0">
            <a:spAutoFit/>
          </a:bodyPr>
          <a:lstStyle/>
          <a:p>
            <a:r>
              <a:rPr lang="ru-RU" sz="1400" b="1" dirty="0" smtClean="0"/>
              <a:t>Импорт</a:t>
            </a:r>
            <a:endParaRPr lang="ru-RU" sz="1400" b="1" dirty="0"/>
          </a:p>
        </p:txBody>
      </p:sp>
      <p:sp>
        <p:nvSpPr>
          <p:cNvPr id="101" name="TextBox 100"/>
          <p:cNvSpPr txBox="1"/>
          <p:nvPr/>
        </p:nvSpPr>
        <p:spPr>
          <a:xfrm>
            <a:off x="7543261" y="4941432"/>
            <a:ext cx="4166524"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Количество одежды (единиц)</a:t>
            </a:r>
            <a:endParaRPr lang="ru-RU" b="1" dirty="0">
              <a:latin typeface="Times New Roman" panose="02020603050405020304" pitchFamily="18" charset="0"/>
              <a:cs typeface="Times New Roman" panose="02020603050405020304" pitchFamily="18" charset="0"/>
            </a:endParaRPr>
          </a:p>
        </p:txBody>
      </p:sp>
      <p:sp>
        <p:nvSpPr>
          <p:cNvPr id="102" name="TextBox 101"/>
          <p:cNvSpPr txBox="1"/>
          <p:nvPr/>
        </p:nvSpPr>
        <p:spPr>
          <a:xfrm>
            <a:off x="9042067" y="1054833"/>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предложение</a:t>
            </a:r>
            <a:endParaRPr lang="ru-RU" sz="1200" b="1" dirty="0"/>
          </a:p>
        </p:txBody>
      </p:sp>
      <p:sp>
        <p:nvSpPr>
          <p:cNvPr id="103" name="TextBox 102"/>
          <p:cNvSpPr txBox="1"/>
          <p:nvPr/>
        </p:nvSpPr>
        <p:spPr>
          <a:xfrm>
            <a:off x="7054803" y="1040865"/>
            <a:ext cx="2361496" cy="461665"/>
          </a:xfrm>
          <a:prstGeom prst="rect">
            <a:avLst/>
          </a:prstGeom>
          <a:noFill/>
        </p:spPr>
        <p:txBody>
          <a:bodyPr wrap="square" rtlCol="0">
            <a:spAutoFit/>
          </a:bodyPr>
          <a:lstStyle/>
          <a:p>
            <a:pPr algn="ctr"/>
            <a:r>
              <a:rPr lang="ru-RU" sz="1200" b="1" dirty="0" smtClean="0"/>
              <a:t>Внутренний</a:t>
            </a:r>
          </a:p>
          <a:p>
            <a:pPr algn="ctr"/>
            <a:r>
              <a:rPr lang="ru-RU" sz="1200" b="1" dirty="0" smtClean="0"/>
              <a:t> спрос</a:t>
            </a:r>
            <a:endParaRPr lang="ru-RU" sz="1200" b="1" dirty="0"/>
          </a:p>
        </p:txBody>
      </p:sp>
      <p:sp>
        <p:nvSpPr>
          <p:cNvPr id="104" name="TextBox 103"/>
          <p:cNvSpPr txBox="1"/>
          <p:nvPr/>
        </p:nvSpPr>
        <p:spPr>
          <a:xfrm>
            <a:off x="6704754" y="2015411"/>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производство</a:t>
            </a:r>
          </a:p>
        </p:txBody>
      </p:sp>
      <p:sp>
        <p:nvSpPr>
          <p:cNvPr id="105" name="TextBox 104"/>
          <p:cNvSpPr txBox="1"/>
          <p:nvPr/>
        </p:nvSpPr>
        <p:spPr>
          <a:xfrm>
            <a:off x="10602085" y="2593428"/>
            <a:ext cx="2361496" cy="307777"/>
          </a:xfrm>
          <a:prstGeom prst="rect">
            <a:avLst/>
          </a:prstGeom>
          <a:noFill/>
        </p:spPr>
        <p:txBody>
          <a:bodyPr wrap="square" rtlCol="0">
            <a:spAutoFit/>
          </a:bodyPr>
          <a:lstStyle/>
          <a:p>
            <a:r>
              <a:rPr lang="ru-RU" sz="1400" b="1" dirty="0" smtClean="0"/>
              <a:t>Тариф</a:t>
            </a:r>
            <a:endParaRPr lang="ru-RU" sz="1400" b="1" dirty="0"/>
          </a:p>
        </p:txBody>
      </p:sp>
      <p:sp>
        <p:nvSpPr>
          <p:cNvPr id="106" name="TextBox 105"/>
          <p:cNvSpPr txBox="1"/>
          <p:nvPr/>
        </p:nvSpPr>
        <p:spPr>
          <a:xfrm>
            <a:off x="10060380" y="1841457"/>
            <a:ext cx="2361496" cy="646331"/>
          </a:xfrm>
          <a:prstGeom prst="rect">
            <a:avLst/>
          </a:prstGeom>
          <a:noFill/>
        </p:spPr>
        <p:txBody>
          <a:bodyPr wrap="square" rtlCol="0">
            <a:spAutoFit/>
          </a:bodyPr>
          <a:lstStyle/>
          <a:p>
            <a:pPr algn="ctr"/>
            <a:r>
              <a:rPr lang="ru-RU" sz="1200" b="1" dirty="0" smtClean="0"/>
              <a:t>Внутренняя (американская)</a:t>
            </a:r>
          </a:p>
          <a:p>
            <a:pPr algn="ctr"/>
            <a:r>
              <a:rPr lang="ru-RU" sz="1200" b="1" dirty="0" smtClean="0"/>
              <a:t>цена импорта</a:t>
            </a:r>
            <a:endParaRPr lang="ru-RU" sz="1200" b="1" dirty="0"/>
          </a:p>
        </p:txBody>
      </p:sp>
      <p:sp>
        <p:nvSpPr>
          <p:cNvPr id="107" name="TextBox 106"/>
          <p:cNvSpPr txBox="1"/>
          <p:nvPr/>
        </p:nvSpPr>
        <p:spPr>
          <a:xfrm>
            <a:off x="10167092" y="3189329"/>
            <a:ext cx="2361496" cy="461665"/>
          </a:xfrm>
          <a:prstGeom prst="rect">
            <a:avLst/>
          </a:prstGeom>
          <a:noFill/>
        </p:spPr>
        <p:txBody>
          <a:bodyPr wrap="square" rtlCol="0">
            <a:spAutoFit/>
          </a:bodyPr>
          <a:lstStyle/>
          <a:p>
            <a:pPr algn="ctr"/>
            <a:r>
              <a:rPr lang="ru-RU" sz="1200" b="1" dirty="0" smtClean="0"/>
              <a:t>Мировое </a:t>
            </a:r>
          </a:p>
          <a:p>
            <a:pPr algn="ctr"/>
            <a:r>
              <a:rPr lang="ru-RU" sz="1200" b="1" dirty="0" smtClean="0"/>
              <a:t>предложение</a:t>
            </a:r>
            <a:endParaRPr lang="ru-RU" sz="1200" b="1" dirty="0"/>
          </a:p>
        </p:txBody>
      </p:sp>
      <p:sp>
        <p:nvSpPr>
          <p:cNvPr id="108" name="TextBox 107"/>
          <p:cNvSpPr txBox="1"/>
          <p:nvPr/>
        </p:nvSpPr>
        <p:spPr>
          <a:xfrm rot="16200000">
            <a:off x="4723280" y="2533029"/>
            <a:ext cx="3828820"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Цена на одежду  (долл. за единицу)</a:t>
            </a:r>
            <a:endParaRPr lang="ru-RU" b="1" dirty="0">
              <a:latin typeface="Times New Roman" panose="02020603050405020304" pitchFamily="18" charset="0"/>
              <a:cs typeface="Times New Roman" panose="02020603050405020304" pitchFamily="18" charset="0"/>
            </a:endParaRPr>
          </a:p>
        </p:txBody>
      </p:sp>
      <p:sp>
        <p:nvSpPr>
          <p:cNvPr id="109" name="TextBox 108"/>
          <p:cNvSpPr txBox="1"/>
          <p:nvPr/>
        </p:nvSpPr>
        <p:spPr>
          <a:xfrm>
            <a:off x="7956352" y="4592101"/>
            <a:ext cx="981609" cy="369332"/>
          </a:xfrm>
          <a:prstGeom prst="rect">
            <a:avLst/>
          </a:prstGeom>
          <a:noFill/>
        </p:spPr>
        <p:txBody>
          <a:bodyPr wrap="square" rtlCol="0">
            <a:spAutoFit/>
          </a:bodyPr>
          <a:lstStyle/>
          <a:p>
            <a:r>
              <a:rPr lang="ru-RU" b="1" dirty="0"/>
              <a:t>1</a:t>
            </a:r>
            <a:r>
              <a:rPr lang="ru-RU" b="1" dirty="0" smtClean="0"/>
              <a:t>00</a:t>
            </a:r>
            <a:endParaRPr lang="ru-RU" b="1" dirty="0"/>
          </a:p>
        </p:txBody>
      </p:sp>
      <p:sp>
        <p:nvSpPr>
          <p:cNvPr id="110" name="TextBox 109"/>
          <p:cNvSpPr txBox="1"/>
          <p:nvPr/>
        </p:nvSpPr>
        <p:spPr>
          <a:xfrm>
            <a:off x="8869668" y="4605968"/>
            <a:ext cx="981609" cy="369332"/>
          </a:xfrm>
          <a:prstGeom prst="rect">
            <a:avLst/>
          </a:prstGeom>
          <a:noFill/>
        </p:spPr>
        <p:txBody>
          <a:bodyPr wrap="square" rtlCol="0">
            <a:spAutoFit/>
          </a:bodyPr>
          <a:lstStyle/>
          <a:p>
            <a:r>
              <a:rPr lang="ru-RU" b="1" dirty="0"/>
              <a:t>2</a:t>
            </a:r>
            <a:r>
              <a:rPr lang="ru-RU" b="1" dirty="0" smtClean="0"/>
              <a:t>00</a:t>
            </a:r>
            <a:endParaRPr lang="ru-RU" b="1" dirty="0"/>
          </a:p>
        </p:txBody>
      </p:sp>
      <p:sp>
        <p:nvSpPr>
          <p:cNvPr id="111" name="TextBox 110"/>
          <p:cNvSpPr txBox="1"/>
          <p:nvPr/>
        </p:nvSpPr>
        <p:spPr>
          <a:xfrm>
            <a:off x="9789642" y="4605968"/>
            <a:ext cx="981609" cy="369332"/>
          </a:xfrm>
          <a:prstGeom prst="rect">
            <a:avLst/>
          </a:prstGeom>
          <a:noFill/>
        </p:spPr>
        <p:txBody>
          <a:bodyPr wrap="square" rtlCol="0">
            <a:spAutoFit/>
          </a:bodyPr>
          <a:lstStyle/>
          <a:p>
            <a:r>
              <a:rPr lang="ru-RU" b="1" dirty="0"/>
              <a:t>3</a:t>
            </a:r>
            <a:r>
              <a:rPr lang="ru-RU" b="1" dirty="0" smtClean="0"/>
              <a:t>00</a:t>
            </a:r>
            <a:endParaRPr lang="ru-RU" b="1" dirty="0"/>
          </a:p>
        </p:txBody>
      </p:sp>
      <p:sp>
        <p:nvSpPr>
          <p:cNvPr id="112" name="TextBox 111"/>
          <p:cNvSpPr txBox="1"/>
          <p:nvPr/>
        </p:nvSpPr>
        <p:spPr>
          <a:xfrm>
            <a:off x="10787795" y="4592101"/>
            <a:ext cx="981609" cy="369332"/>
          </a:xfrm>
          <a:prstGeom prst="rect">
            <a:avLst/>
          </a:prstGeom>
          <a:noFill/>
        </p:spPr>
        <p:txBody>
          <a:bodyPr wrap="square" rtlCol="0">
            <a:spAutoFit/>
          </a:bodyPr>
          <a:lstStyle/>
          <a:p>
            <a:r>
              <a:rPr lang="ru-RU" b="1" dirty="0"/>
              <a:t>4</a:t>
            </a:r>
            <a:r>
              <a:rPr lang="ru-RU" b="1" dirty="0" smtClean="0"/>
              <a:t>00</a:t>
            </a:r>
            <a:endParaRPr lang="ru-RU" b="1" dirty="0"/>
          </a:p>
        </p:txBody>
      </p:sp>
      <p:sp>
        <p:nvSpPr>
          <p:cNvPr id="113" name="TextBox 112"/>
          <p:cNvSpPr txBox="1"/>
          <p:nvPr/>
        </p:nvSpPr>
        <p:spPr>
          <a:xfrm>
            <a:off x="7149067" y="4604533"/>
            <a:ext cx="981609" cy="369332"/>
          </a:xfrm>
          <a:prstGeom prst="rect">
            <a:avLst/>
          </a:prstGeom>
          <a:noFill/>
        </p:spPr>
        <p:txBody>
          <a:bodyPr wrap="square" rtlCol="0">
            <a:spAutoFit/>
          </a:bodyPr>
          <a:lstStyle/>
          <a:p>
            <a:r>
              <a:rPr lang="ru-RU" b="1" dirty="0" smtClean="0"/>
              <a:t>0</a:t>
            </a:r>
            <a:endParaRPr lang="ru-RU" b="1" dirty="0"/>
          </a:p>
        </p:txBody>
      </p:sp>
      <p:sp>
        <p:nvSpPr>
          <p:cNvPr id="114" name="TextBox 113"/>
          <p:cNvSpPr txBox="1"/>
          <p:nvPr/>
        </p:nvSpPr>
        <p:spPr>
          <a:xfrm>
            <a:off x="6980152" y="2927427"/>
            <a:ext cx="981609" cy="369332"/>
          </a:xfrm>
          <a:prstGeom prst="rect">
            <a:avLst/>
          </a:prstGeom>
          <a:noFill/>
        </p:spPr>
        <p:txBody>
          <a:bodyPr wrap="square" rtlCol="0">
            <a:spAutoFit/>
          </a:bodyPr>
          <a:lstStyle/>
          <a:p>
            <a:r>
              <a:rPr lang="ru-RU" b="1" dirty="0"/>
              <a:t>4</a:t>
            </a:r>
            <a:endParaRPr lang="ru-RU" b="1" dirty="0"/>
          </a:p>
        </p:txBody>
      </p:sp>
      <p:sp>
        <p:nvSpPr>
          <p:cNvPr id="115" name="TextBox 114"/>
          <p:cNvSpPr txBox="1"/>
          <p:nvPr/>
        </p:nvSpPr>
        <p:spPr>
          <a:xfrm>
            <a:off x="6978461" y="2283961"/>
            <a:ext cx="981609" cy="369332"/>
          </a:xfrm>
          <a:prstGeom prst="rect">
            <a:avLst/>
          </a:prstGeom>
          <a:noFill/>
        </p:spPr>
        <p:txBody>
          <a:bodyPr wrap="square" rtlCol="0">
            <a:spAutoFit/>
          </a:bodyPr>
          <a:lstStyle/>
          <a:p>
            <a:r>
              <a:rPr lang="ru-RU" b="1" dirty="0"/>
              <a:t>6</a:t>
            </a:r>
            <a:endParaRPr lang="ru-RU" b="1" dirty="0"/>
          </a:p>
        </p:txBody>
      </p:sp>
      <p:sp>
        <p:nvSpPr>
          <p:cNvPr id="116" name="TextBox 115"/>
          <p:cNvSpPr txBox="1"/>
          <p:nvPr/>
        </p:nvSpPr>
        <p:spPr>
          <a:xfrm>
            <a:off x="6980923" y="1588625"/>
            <a:ext cx="981609" cy="369332"/>
          </a:xfrm>
          <a:prstGeom prst="rect">
            <a:avLst/>
          </a:prstGeom>
          <a:noFill/>
        </p:spPr>
        <p:txBody>
          <a:bodyPr wrap="square" rtlCol="0">
            <a:spAutoFit/>
          </a:bodyPr>
          <a:lstStyle/>
          <a:p>
            <a:r>
              <a:rPr lang="ru-RU" b="1" dirty="0"/>
              <a:t>8</a:t>
            </a:r>
            <a:endParaRPr lang="ru-RU" b="1" dirty="0"/>
          </a:p>
        </p:txBody>
      </p:sp>
      <p:sp>
        <p:nvSpPr>
          <p:cNvPr id="117" name="Прямоугольник 116"/>
          <p:cNvSpPr/>
          <p:nvPr/>
        </p:nvSpPr>
        <p:spPr>
          <a:xfrm>
            <a:off x="993926" y="5312972"/>
            <a:ext cx="10918195" cy="1477328"/>
          </a:xfrm>
          <a:prstGeom prst="rect">
            <a:avLst/>
          </a:prstGeom>
        </p:spPr>
        <p:txBody>
          <a:bodyPr wrap="square">
            <a:spAutoFit/>
          </a:bodyPr>
          <a:lstStyle/>
          <a:p>
            <a:pPr marR="200" algn="just"/>
            <a:r>
              <a:rPr lang="ru-RU" b="0" u="none" strike="noStrike" baseline="0" dirty="0" smtClean="0">
                <a:latin typeface="Times New Roman" panose="02020603050405020304" pitchFamily="18" charset="0"/>
              </a:rPr>
              <a:t>Тарифы снижают объем импорта и потребления и повышают объем внутреннего производства и уровень цен. Находясь в состоянии равновесия в условиях свободной торговли, Америка ввела двухдолларовый тариф на импорт одежды. Цена на импортируемую из Европы одежду поднялась до 6 долл. (с учетом тарифа). Рыночная цена возросла с 4 до 6 долл., что привело к сокращению спроса. Импорт сократился с 200 до 100 единиц, в то время как внутреннее производство возросло со 100 до 150 единиц.</a:t>
            </a:r>
            <a:endParaRPr lang="ru-RU" sz="2000" b="0" u="none" strike="noStrike" baseline="0" dirty="0" smtClean="0">
              <a:latin typeface="Times New Roman" panose="02020603050405020304" pitchFamily="18" charset="0"/>
            </a:endParaRPr>
          </a:p>
        </p:txBody>
      </p:sp>
      <p:sp>
        <p:nvSpPr>
          <p:cNvPr id="118" name="TextBox 117"/>
          <p:cNvSpPr txBox="1"/>
          <p:nvPr/>
        </p:nvSpPr>
        <p:spPr>
          <a:xfrm>
            <a:off x="9195129" y="1557854"/>
            <a:ext cx="593707" cy="369332"/>
          </a:xfrm>
          <a:prstGeom prst="rect">
            <a:avLst/>
          </a:prstGeom>
          <a:noFill/>
        </p:spPr>
        <p:txBody>
          <a:bodyPr wrap="square" rtlCol="0">
            <a:spAutoFit/>
          </a:bodyPr>
          <a:lstStyle/>
          <a:p>
            <a:r>
              <a:rPr lang="en-US" b="1" dirty="0"/>
              <a:t>N</a:t>
            </a:r>
            <a:endParaRPr lang="ru-RU" b="1" dirty="0"/>
          </a:p>
        </p:txBody>
      </p:sp>
      <p:sp>
        <p:nvSpPr>
          <p:cNvPr id="119" name="TextBox 118"/>
          <p:cNvSpPr txBox="1"/>
          <p:nvPr/>
        </p:nvSpPr>
        <p:spPr>
          <a:xfrm>
            <a:off x="8383176" y="525492"/>
            <a:ext cx="593707" cy="369332"/>
          </a:xfrm>
          <a:prstGeom prst="rect">
            <a:avLst/>
          </a:prstGeom>
          <a:noFill/>
        </p:spPr>
        <p:txBody>
          <a:bodyPr wrap="square" rtlCol="0">
            <a:spAutoFit/>
          </a:bodyPr>
          <a:lstStyle/>
          <a:p>
            <a:r>
              <a:rPr lang="en-US" b="1" dirty="0"/>
              <a:t>D</a:t>
            </a:r>
            <a:endParaRPr lang="ru-RU" b="1" dirty="0"/>
          </a:p>
        </p:txBody>
      </p:sp>
      <p:sp>
        <p:nvSpPr>
          <p:cNvPr id="120" name="TextBox 119"/>
          <p:cNvSpPr txBox="1"/>
          <p:nvPr/>
        </p:nvSpPr>
        <p:spPr>
          <a:xfrm>
            <a:off x="9726402" y="525492"/>
            <a:ext cx="593707" cy="369332"/>
          </a:xfrm>
          <a:prstGeom prst="rect">
            <a:avLst/>
          </a:prstGeom>
          <a:noFill/>
        </p:spPr>
        <p:txBody>
          <a:bodyPr wrap="square" rtlCol="0">
            <a:spAutoFit/>
          </a:bodyPr>
          <a:lstStyle/>
          <a:p>
            <a:r>
              <a:rPr lang="en-US" b="1" dirty="0" smtClean="0"/>
              <a:t>S</a:t>
            </a:r>
            <a:endParaRPr lang="ru-RU" b="1" dirty="0"/>
          </a:p>
        </p:txBody>
      </p:sp>
      <p:sp>
        <p:nvSpPr>
          <p:cNvPr id="121" name="TextBox 120"/>
          <p:cNvSpPr txBox="1"/>
          <p:nvPr/>
        </p:nvSpPr>
        <p:spPr>
          <a:xfrm>
            <a:off x="9606951" y="2139133"/>
            <a:ext cx="593707" cy="369332"/>
          </a:xfrm>
          <a:prstGeom prst="rect">
            <a:avLst/>
          </a:prstGeom>
          <a:noFill/>
        </p:spPr>
        <p:txBody>
          <a:bodyPr wrap="square" rtlCol="0">
            <a:spAutoFit/>
          </a:bodyPr>
          <a:lstStyle/>
          <a:p>
            <a:r>
              <a:rPr lang="en-US" b="1" dirty="0"/>
              <a:t>J</a:t>
            </a:r>
            <a:endParaRPr lang="ru-RU" b="1" dirty="0"/>
          </a:p>
        </p:txBody>
      </p:sp>
      <p:sp>
        <p:nvSpPr>
          <p:cNvPr id="122" name="TextBox 121"/>
          <p:cNvSpPr txBox="1"/>
          <p:nvPr/>
        </p:nvSpPr>
        <p:spPr>
          <a:xfrm>
            <a:off x="8431430" y="2112217"/>
            <a:ext cx="593707" cy="369332"/>
          </a:xfrm>
          <a:prstGeom prst="rect">
            <a:avLst/>
          </a:prstGeom>
          <a:noFill/>
        </p:spPr>
        <p:txBody>
          <a:bodyPr wrap="square" rtlCol="0">
            <a:spAutoFit/>
          </a:bodyPr>
          <a:lstStyle/>
          <a:p>
            <a:r>
              <a:rPr lang="en-US" b="1" dirty="0"/>
              <a:t>H</a:t>
            </a:r>
            <a:endParaRPr lang="ru-RU" b="1" dirty="0"/>
          </a:p>
        </p:txBody>
      </p:sp>
      <p:sp>
        <p:nvSpPr>
          <p:cNvPr id="123" name="TextBox 122"/>
          <p:cNvSpPr txBox="1"/>
          <p:nvPr/>
        </p:nvSpPr>
        <p:spPr>
          <a:xfrm>
            <a:off x="8187383" y="3128887"/>
            <a:ext cx="593707" cy="369332"/>
          </a:xfrm>
          <a:prstGeom prst="rect">
            <a:avLst/>
          </a:prstGeom>
          <a:noFill/>
        </p:spPr>
        <p:txBody>
          <a:bodyPr wrap="square" rtlCol="0">
            <a:spAutoFit/>
          </a:bodyPr>
          <a:lstStyle/>
          <a:p>
            <a:r>
              <a:rPr lang="en-US" b="1" dirty="0"/>
              <a:t>E</a:t>
            </a:r>
            <a:endParaRPr lang="ru-RU" b="1" dirty="0"/>
          </a:p>
        </p:txBody>
      </p:sp>
      <p:sp>
        <p:nvSpPr>
          <p:cNvPr id="124" name="TextBox 123"/>
          <p:cNvSpPr txBox="1"/>
          <p:nvPr/>
        </p:nvSpPr>
        <p:spPr>
          <a:xfrm>
            <a:off x="9786421" y="3116133"/>
            <a:ext cx="593707" cy="369332"/>
          </a:xfrm>
          <a:prstGeom prst="rect">
            <a:avLst/>
          </a:prstGeom>
          <a:noFill/>
        </p:spPr>
        <p:txBody>
          <a:bodyPr wrap="square" rtlCol="0">
            <a:spAutoFit/>
          </a:bodyPr>
          <a:lstStyle/>
          <a:p>
            <a:r>
              <a:rPr lang="en-US" b="1" dirty="0" smtClean="0"/>
              <a:t>F</a:t>
            </a:r>
            <a:endParaRPr lang="ru-RU" b="1" dirty="0"/>
          </a:p>
        </p:txBody>
      </p:sp>
      <p:sp>
        <p:nvSpPr>
          <p:cNvPr id="125" name="TextBox 124"/>
          <p:cNvSpPr txBox="1"/>
          <p:nvPr/>
        </p:nvSpPr>
        <p:spPr>
          <a:xfrm>
            <a:off x="7463979" y="3899263"/>
            <a:ext cx="593707" cy="369332"/>
          </a:xfrm>
          <a:prstGeom prst="rect">
            <a:avLst/>
          </a:prstGeom>
          <a:noFill/>
        </p:spPr>
        <p:txBody>
          <a:bodyPr wrap="square" rtlCol="0">
            <a:spAutoFit/>
          </a:bodyPr>
          <a:lstStyle/>
          <a:p>
            <a:r>
              <a:rPr lang="en-US" b="1" dirty="0"/>
              <a:t>S</a:t>
            </a:r>
            <a:endParaRPr lang="ru-RU" b="1" dirty="0"/>
          </a:p>
        </p:txBody>
      </p:sp>
      <p:sp>
        <p:nvSpPr>
          <p:cNvPr id="126" name="TextBox 125"/>
          <p:cNvSpPr txBox="1"/>
          <p:nvPr/>
        </p:nvSpPr>
        <p:spPr>
          <a:xfrm>
            <a:off x="10805499" y="4016441"/>
            <a:ext cx="593707" cy="369332"/>
          </a:xfrm>
          <a:prstGeom prst="rect">
            <a:avLst/>
          </a:prstGeom>
          <a:noFill/>
        </p:spPr>
        <p:txBody>
          <a:bodyPr wrap="square" rtlCol="0">
            <a:spAutoFit/>
          </a:bodyPr>
          <a:lstStyle/>
          <a:p>
            <a:r>
              <a:rPr lang="en-US" b="1" dirty="0"/>
              <a:t>D</a:t>
            </a:r>
            <a:endParaRPr lang="ru-RU" b="1" dirty="0"/>
          </a:p>
        </p:txBody>
      </p:sp>
    </p:spTree>
    <p:extLst>
      <p:ext uri="{BB962C8B-B14F-4D97-AF65-F5344CB8AC3E}">
        <p14:creationId xmlns:p14="http://schemas.microsoft.com/office/powerpoint/2010/main" val="10242360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71223" y="1028448"/>
            <a:ext cx="4860919" cy="5061216"/>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Результирующее равновесие при двухдолларовом тарифе означает, что внутреннее потребление (или требуемое </a:t>
            </a:r>
            <a:r>
              <a:rPr lang="ru-RU" dirty="0" smtClean="0">
                <a:solidFill>
                  <a:schemeClr val="tx1"/>
                </a:solidFill>
                <a:latin typeface="Times New Roman" panose="02020603050405020304" pitchFamily="18" charset="0"/>
                <a:cs typeface="Times New Roman" panose="02020603050405020304" pitchFamily="18" charset="0"/>
              </a:rPr>
              <a:t>коли</a:t>
            </a:r>
            <a:r>
              <a:rPr lang="ru-RU" dirty="0">
                <a:solidFill>
                  <a:schemeClr val="tx1"/>
                </a:solidFill>
                <a:latin typeface="Times New Roman" panose="02020603050405020304" pitchFamily="18" charset="0"/>
                <a:cs typeface="Times New Roman" panose="02020603050405020304" pitchFamily="18" charset="0"/>
              </a:rPr>
              <a:t>чество) будет снижено с 300 единиц в условиях свободной торговли до 250 единиц после введения тарифа; количество внутренней продукции повысится на 50 единиц, а количество импорта будет снижено на 100 единиц.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Этот </a:t>
            </a:r>
            <a:r>
              <a:rPr lang="ru-RU" dirty="0">
                <a:solidFill>
                  <a:schemeClr val="tx1"/>
                </a:solidFill>
                <a:latin typeface="Times New Roman" panose="02020603050405020304" pitchFamily="18" charset="0"/>
                <a:cs typeface="Times New Roman" panose="02020603050405020304" pitchFamily="18" charset="0"/>
              </a:rPr>
              <a:t>пример демонстрирует экономическое влияние тарифов</a:t>
            </a:r>
            <a:r>
              <a:rPr lang="ru-RU"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endParaRPr lang="ru-RU" dirty="0">
              <a:solidFill>
                <a:schemeClr val="tx1"/>
              </a:solidFill>
              <a:latin typeface="Times New Roman" panose="02020603050405020304" pitchFamily="18" charset="0"/>
              <a:cs typeface="Times New Roman" panose="02020603050405020304" pitchFamily="18" charset="0"/>
            </a:endParaRPr>
          </a:p>
          <a:p>
            <a:pPr marL="0" indent="0" algn="ctr">
              <a:buNone/>
            </a:pPr>
            <a:r>
              <a:rPr lang="ru-RU" b="1" dirty="0">
                <a:solidFill>
                  <a:schemeClr val="tx2"/>
                </a:solidFill>
                <a:latin typeface="Times New Roman" panose="02020603050405020304" pitchFamily="18" charset="0"/>
                <a:cs typeface="Times New Roman" panose="02020603050405020304" pitchFamily="18" charset="0"/>
              </a:rPr>
              <a:t>Тарифы приводят к повышению цен, снижению количества потребляемых и импортируемых товаров </a:t>
            </a:r>
            <a:r>
              <a:rPr lang="ru-RU" b="1" dirty="0" smtClean="0">
                <a:solidFill>
                  <a:schemeClr val="tx2"/>
                </a:solidFill>
                <a:latin typeface="Times New Roman" panose="02020603050405020304" pitchFamily="18" charset="0"/>
                <a:cs typeface="Times New Roman" panose="02020603050405020304" pitchFamily="18" charset="0"/>
              </a:rPr>
              <a:t>и</a:t>
            </a:r>
            <a:r>
              <a:rPr lang="en-US" b="1" dirty="0" smtClean="0">
                <a:solidFill>
                  <a:schemeClr val="tx2"/>
                </a:solidFill>
                <a:latin typeface="Times New Roman" panose="02020603050405020304" pitchFamily="18" charset="0"/>
                <a:cs typeface="Times New Roman" panose="02020603050405020304" pitchFamily="18" charset="0"/>
              </a:rPr>
              <a:t> </a:t>
            </a:r>
            <a:r>
              <a:rPr lang="ru-RU" b="1" dirty="0" smtClean="0">
                <a:solidFill>
                  <a:schemeClr val="tx2"/>
                </a:solidFill>
                <a:latin typeface="Times New Roman" panose="02020603050405020304" pitchFamily="18" charset="0"/>
                <a:cs typeface="Times New Roman" panose="02020603050405020304" pitchFamily="18" charset="0"/>
              </a:rPr>
              <a:t>увеличению </a:t>
            </a:r>
            <a:r>
              <a:rPr lang="ru-RU" b="1" dirty="0">
                <a:solidFill>
                  <a:schemeClr val="tx2"/>
                </a:solidFill>
                <a:latin typeface="Times New Roman" panose="02020603050405020304" pitchFamily="18" charset="0"/>
                <a:cs typeface="Times New Roman" panose="02020603050405020304" pitchFamily="18" charset="0"/>
              </a:rPr>
              <a:t>объема внутреннего производства.</a:t>
            </a:r>
          </a:p>
          <a:p>
            <a:endParaRPr lang="ru-RU" dirty="0"/>
          </a:p>
          <a:p>
            <a:endParaRPr lang="ru-RU" dirty="0"/>
          </a:p>
        </p:txBody>
      </p:sp>
      <p:grpSp>
        <p:nvGrpSpPr>
          <p:cNvPr id="4" name="Group 2"/>
          <p:cNvGrpSpPr>
            <a:grpSpLocks/>
          </p:cNvGrpSpPr>
          <p:nvPr/>
        </p:nvGrpSpPr>
        <p:grpSpPr bwMode="auto">
          <a:xfrm>
            <a:off x="7562780" y="1456306"/>
            <a:ext cx="4422532" cy="3937324"/>
            <a:chOff x="2729" y="-4519"/>
            <a:chExt cx="4766" cy="4522"/>
          </a:xfrm>
        </p:grpSpPr>
        <p:grpSp>
          <p:nvGrpSpPr>
            <p:cNvPr id="5" name="Group 3"/>
            <p:cNvGrpSpPr>
              <a:grpSpLocks/>
            </p:cNvGrpSpPr>
            <p:nvPr/>
          </p:nvGrpSpPr>
          <p:grpSpPr bwMode="auto">
            <a:xfrm>
              <a:off x="2775" y="-1606"/>
              <a:ext cx="4720" cy="2"/>
              <a:chOff x="2775" y="-1606"/>
              <a:chExt cx="4720" cy="2"/>
            </a:xfrm>
          </p:grpSpPr>
          <p:sp>
            <p:nvSpPr>
              <p:cNvPr id="98" name="Freeform 4"/>
              <p:cNvSpPr>
                <a:spLocks/>
              </p:cNvSpPr>
              <p:nvPr/>
            </p:nvSpPr>
            <p:spPr bwMode="auto">
              <a:xfrm>
                <a:off x="2775" y="-1606"/>
                <a:ext cx="4720" cy="2"/>
              </a:xfrm>
              <a:custGeom>
                <a:avLst/>
                <a:gdLst>
                  <a:gd name="T0" fmla="+- 0 2775 2775"/>
                  <a:gd name="T1" fmla="*/ T0 w 4720"/>
                  <a:gd name="T2" fmla="+- 0 7495 2775"/>
                  <a:gd name="T3" fmla="*/ T2 w 4720"/>
                </a:gdLst>
                <a:ahLst/>
                <a:cxnLst>
                  <a:cxn ang="0">
                    <a:pos x="T1" y="0"/>
                  </a:cxn>
                  <a:cxn ang="0">
                    <a:pos x="T3" y="0"/>
                  </a:cxn>
                </a:cxnLst>
                <a:rect l="0" t="0" r="r" b="b"/>
                <a:pathLst>
                  <a:path w="4720">
                    <a:moveTo>
                      <a:pt x="0" y="0"/>
                    </a:moveTo>
                    <a:lnTo>
                      <a:pt x="47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 name="Group 5"/>
            <p:cNvGrpSpPr>
              <a:grpSpLocks/>
            </p:cNvGrpSpPr>
            <p:nvPr/>
          </p:nvGrpSpPr>
          <p:grpSpPr bwMode="auto">
            <a:xfrm>
              <a:off x="2774" y="-4519"/>
              <a:ext cx="4721" cy="4522"/>
              <a:chOff x="2774" y="-4519"/>
              <a:chExt cx="4721" cy="4522"/>
            </a:xfrm>
          </p:grpSpPr>
          <p:sp>
            <p:nvSpPr>
              <p:cNvPr id="97" name="Freeform 6"/>
              <p:cNvSpPr>
                <a:spLocks/>
              </p:cNvSpPr>
              <p:nvPr/>
            </p:nvSpPr>
            <p:spPr bwMode="auto">
              <a:xfrm>
                <a:off x="2774" y="-4519"/>
                <a:ext cx="4721" cy="4522"/>
              </a:xfrm>
              <a:custGeom>
                <a:avLst/>
                <a:gdLst>
                  <a:gd name="T0" fmla="+- 0 2774 2774"/>
                  <a:gd name="T1" fmla="*/ T0 w 5790"/>
                  <a:gd name="T2" fmla="+- 0 -4519 -4519"/>
                  <a:gd name="T3" fmla="*/ -4519 h 4520"/>
                  <a:gd name="T4" fmla="+- 0 2774 2774"/>
                  <a:gd name="T5" fmla="*/ T4 w 5790"/>
                  <a:gd name="T6" fmla="+- 0 1 -4519"/>
                  <a:gd name="T7" fmla="*/ 1 h 4520"/>
                  <a:gd name="T8" fmla="+- 0 8564 2774"/>
                  <a:gd name="T9" fmla="*/ T8 w 5790"/>
                  <a:gd name="T10" fmla="+- 0 1 -4519"/>
                  <a:gd name="T11" fmla="*/ 1 h 4520"/>
                </a:gdLst>
                <a:ahLst/>
                <a:cxnLst>
                  <a:cxn ang="0">
                    <a:pos x="T1" y="T3"/>
                  </a:cxn>
                  <a:cxn ang="0">
                    <a:pos x="T5" y="T7"/>
                  </a:cxn>
                  <a:cxn ang="0">
                    <a:pos x="T9" y="T11"/>
                  </a:cxn>
                </a:cxnLst>
                <a:rect l="0" t="0" r="r" b="b"/>
                <a:pathLst>
                  <a:path w="5790" h="4520">
                    <a:moveTo>
                      <a:pt x="0" y="0"/>
                    </a:moveTo>
                    <a:lnTo>
                      <a:pt x="0" y="4520"/>
                    </a:lnTo>
                    <a:lnTo>
                      <a:pt x="5790" y="45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7"/>
            <p:cNvGrpSpPr>
              <a:grpSpLocks/>
            </p:cNvGrpSpPr>
            <p:nvPr/>
          </p:nvGrpSpPr>
          <p:grpSpPr bwMode="auto">
            <a:xfrm>
              <a:off x="3170" y="-4254"/>
              <a:ext cx="2340" cy="3600"/>
              <a:chOff x="3170" y="-4254"/>
              <a:chExt cx="2340" cy="3600"/>
            </a:xfrm>
          </p:grpSpPr>
          <p:sp>
            <p:nvSpPr>
              <p:cNvPr id="96" name="Freeform 8"/>
              <p:cNvSpPr>
                <a:spLocks/>
              </p:cNvSpPr>
              <p:nvPr/>
            </p:nvSpPr>
            <p:spPr bwMode="auto">
              <a:xfrm>
                <a:off x="3170" y="-4254"/>
                <a:ext cx="2340" cy="3600"/>
              </a:xfrm>
              <a:custGeom>
                <a:avLst/>
                <a:gdLst>
                  <a:gd name="T0" fmla="+- 0 3170 3170"/>
                  <a:gd name="T1" fmla="*/ T0 w 2340"/>
                  <a:gd name="T2" fmla="+- 0 -654 -4254"/>
                  <a:gd name="T3" fmla="*/ -654 h 3600"/>
                  <a:gd name="T4" fmla="+- 0 5510 3170"/>
                  <a:gd name="T5" fmla="*/ T4 w 2340"/>
                  <a:gd name="T6" fmla="+- 0 -4254 -4254"/>
                  <a:gd name="T7" fmla="*/ -4254 h 3600"/>
                </a:gdLst>
                <a:ahLst/>
                <a:cxnLst>
                  <a:cxn ang="0">
                    <a:pos x="T1" y="T3"/>
                  </a:cxn>
                  <a:cxn ang="0">
                    <a:pos x="T5" y="T7"/>
                  </a:cxn>
                </a:cxnLst>
                <a:rect l="0" t="0" r="r" b="b"/>
                <a:pathLst>
                  <a:path w="2340" h="3600">
                    <a:moveTo>
                      <a:pt x="0" y="3600"/>
                    </a:moveTo>
                    <a:lnTo>
                      <a:pt x="2340" y="0"/>
                    </a:lnTo>
                  </a:path>
                </a:pathLst>
              </a:custGeom>
              <a:noFill/>
              <a:ln w="25400">
                <a:solidFill>
                  <a:srgbClr val="BCBEC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9"/>
            <p:cNvGrpSpPr>
              <a:grpSpLocks/>
            </p:cNvGrpSpPr>
            <p:nvPr/>
          </p:nvGrpSpPr>
          <p:grpSpPr bwMode="auto">
            <a:xfrm>
              <a:off x="4150" y="-4231"/>
              <a:ext cx="2495" cy="3910"/>
              <a:chOff x="4150" y="-4231"/>
              <a:chExt cx="2495" cy="3910"/>
            </a:xfrm>
          </p:grpSpPr>
          <p:sp>
            <p:nvSpPr>
              <p:cNvPr id="95" name="Freeform 10"/>
              <p:cNvSpPr>
                <a:spLocks/>
              </p:cNvSpPr>
              <p:nvPr/>
            </p:nvSpPr>
            <p:spPr bwMode="auto">
              <a:xfrm>
                <a:off x="4150" y="-4231"/>
                <a:ext cx="2495" cy="3910"/>
              </a:xfrm>
              <a:custGeom>
                <a:avLst/>
                <a:gdLst>
                  <a:gd name="T0" fmla="+- 0 4150 4150"/>
                  <a:gd name="T1" fmla="*/ T0 w 2495"/>
                  <a:gd name="T2" fmla="+- 0 -4231 -4231"/>
                  <a:gd name="T3" fmla="*/ -4231 h 3910"/>
                  <a:gd name="T4" fmla="+- 0 6645 4150"/>
                  <a:gd name="T5" fmla="*/ T4 w 2495"/>
                  <a:gd name="T6" fmla="+- 0 -321 -4231"/>
                  <a:gd name="T7" fmla="*/ -321 h 3910"/>
                </a:gdLst>
                <a:ahLst/>
                <a:cxnLst>
                  <a:cxn ang="0">
                    <a:pos x="T1" y="T3"/>
                  </a:cxn>
                  <a:cxn ang="0">
                    <a:pos x="T5" y="T7"/>
                  </a:cxn>
                </a:cxnLst>
                <a:rect l="0" t="0" r="r" b="b"/>
                <a:pathLst>
                  <a:path w="2495" h="3910">
                    <a:moveTo>
                      <a:pt x="0" y="0"/>
                    </a:moveTo>
                    <a:lnTo>
                      <a:pt x="2495" y="391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11"/>
            <p:cNvGrpSpPr>
              <a:grpSpLocks/>
            </p:cNvGrpSpPr>
            <p:nvPr/>
          </p:nvGrpSpPr>
          <p:grpSpPr bwMode="auto">
            <a:xfrm>
              <a:off x="3792" y="-119"/>
              <a:ext cx="2" cy="120"/>
              <a:chOff x="3792" y="-119"/>
              <a:chExt cx="2" cy="120"/>
            </a:xfrm>
          </p:grpSpPr>
          <p:sp>
            <p:nvSpPr>
              <p:cNvPr id="94" name="Freeform 12"/>
              <p:cNvSpPr>
                <a:spLocks/>
              </p:cNvSpPr>
              <p:nvPr/>
            </p:nvSpPr>
            <p:spPr bwMode="auto">
              <a:xfrm>
                <a:off x="3792" y="-119"/>
                <a:ext cx="2" cy="120"/>
              </a:xfrm>
              <a:custGeom>
                <a:avLst/>
                <a:gdLst>
                  <a:gd name="T0" fmla="+- 0 -119 -119"/>
                  <a:gd name="T1" fmla="*/ -119 h 120"/>
                  <a:gd name="T2" fmla="+- 0 1 -119"/>
                  <a:gd name="T3" fmla="*/ 1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13"/>
            <p:cNvGrpSpPr>
              <a:grpSpLocks/>
            </p:cNvGrpSpPr>
            <p:nvPr/>
          </p:nvGrpSpPr>
          <p:grpSpPr bwMode="auto">
            <a:xfrm>
              <a:off x="4810" y="-119"/>
              <a:ext cx="2" cy="120"/>
              <a:chOff x="4810" y="-119"/>
              <a:chExt cx="2" cy="120"/>
            </a:xfrm>
          </p:grpSpPr>
          <p:sp>
            <p:nvSpPr>
              <p:cNvPr id="93" name="Freeform 14"/>
              <p:cNvSpPr>
                <a:spLocks/>
              </p:cNvSpPr>
              <p:nvPr/>
            </p:nvSpPr>
            <p:spPr bwMode="auto">
              <a:xfrm>
                <a:off x="4810" y="-119"/>
                <a:ext cx="2" cy="120"/>
              </a:xfrm>
              <a:custGeom>
                <a:avLst/>
                <a:gdLst>
                  <a:gd name="T0" fmla="+- 0 -119 -119"/>
                  <a:gd name="T1" fmla="*/ -119 h 120"/>
                  <a:gd name="T2" fmla="+- 0 1 -119"/>
                  <a:gd name="T3" fmla="*/ 1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15"/>
            <p:cNvGrpSpPr>
              <a:grpSpLocks/>
            </p:cNvGrpSpPr>
            <p:nvPr/>
          </p:nvGrpSpPr>
          <p:grpSpPr bwMode="auto">
            <a:xfrm>
              <a:off x="5827" y="-119"/>
              <a:ext cx="2" cy="120"/>
              <a:chOff x="5827" y="-119"/>
              <a:chExt cx="2" cy="120"/>
            </a:xfrm>
          </p:grpSpPr>
          <p:sp>
            <p:nvSpPr>
              <p:cNvPr id="92" name="Freeform 16"/>
              <p:cNvSpPr>
                <a:spLocks/>
              </p:cNvSpPr>
              <p:nvPr/>
            </p:nvSpPr>
            <p:spPr bwMode="auto">
              <a:xfrm>
                <a:off x="5827" y="-119"/>
                <a:ext cx="2" cy="120"/>
              </a:xfrm>
              <a:custGeom>
                <a:avLst/>
                <a:gdLst>
                  <a:gd name="T0" fmla="+- 0 -119 -119"/>
                  <a:gd name="T1" fmla="*/ -119 h 120"/>
                  <a:gd name="T2" fmla="+- 0 1 -119"/>
                  <a:gd name="T3" fmla="*/ 1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7"/>
            <p:cNvGrpSpPr>
              <a:grpSpLocks/>
            </p:cNvGrpSpPr>
            <p:nvPr/>
          </p:nvGrpSpPr>
          <p:grpSpPr bwMode="auto">
            <a:xfrm>
              <a:off x="6845" y="-119"/>
              <a:ext cx="2" cy="120"/>
              <a:chOff x="6845" y="-119"/>
              <a:chExt cx="2" cy="120"/>
            </a:xfrm>
          </p:grpSpPr>
          <p:sp>
            <p:nvSpPr>
              <p:cNvPr id="91" name="Freeform 18"/>
              <p:cNvSpPr>
                <a:spLocks/>
              </p:cNvSpPr>
              <p:nvPr/>
            </p:nvSpPr>
            <p:spPr bwMode="auto">
              <a:xfrm>
                <a:off x="6845" y="-119"/>
                <a:ext cx="2" cy="120"/>
              </a:xfrm>
              <a:custGeom>
                <a:avLst/>
                <a:gdLst>
                  <a:gd name="T0" fmla="+- 0 1 -119"/>
                  <a:gd name="T1" fmla="*/ 1 h 120"/>
                  <a:gd name="T2" fmla="+- 0 -119 -119"/>
                  <a:gd name="T3" fmla="*/ -119 h 120"/>
                </a:gdLst>
                <a:ahLst/>
                <a:cxnLst>
                  <a:cxn ang="0">
                    <a:pos x="0" y="T1"/>
                  </a:cxn>
                  <a:cxn ang="0">
                    <a:pos x="0" y="T3"/>
                  </a:cxn>
                </a:cxnLst>
                <a:rect l="0" t="0" r="r" b="b"/>
                <a:pathLst>
                  <a:path h="120">
                    <a:moveTo>
                      <a:pt x="0" y="12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9"/>
            <p:cNvGrpSpPr>
              <a:grpSpLocks/>
            </p:cNvGrpSpPr>
            <p:nvPr/>
          </p:nvGrpSpPr>
          <p:grpSpPr bwMode="auto">
            <a:xfrm>
              <a:off x="2774" y="1"/>
              <a:ext cx="120" cy="2"/>
              <a:chOff x="2774" y="1"/>
              <a:chExt cx="120" cy="2"/>
            </a:xfrm>
          </p:grpSpPr>
          <p:sp>
            <p:nvSpPr>
              <p:cNvPr id="90" name="Freeform 20"/>
              <p:cNvSpPr>
                <a:spLocks/>
              </p:cNvSpPr>
              <p:nvPr/>
            </p:nvSpPr>
            <p:spPr bwMode="auto">
              <a:xfrm>
                <a:off x="2774" y="1"/>
                <a:ext cx="120" cy="2"/>
              </a:xfrm>
              <a:custGeom>
                <a:avLst/>
                <a:gdLst>
                  <a:gd name="T0" fmla="+- 0 2774 2774"/>
                  <a:gd name="T1" fmla="*/ T0 w 120"/>
                  <a:gd name="T2" fmla="+- 0 2894 27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21"/>
            <p:cNvGrpSpPr>
              <a:grpSpLocks/>
            </p:cNvGrpSpPr>
            <p:nvPr/>
          </p:nvGrpSpPr>
          <p:grpSpPr bwMode="auto">
            <a:xfrm>
              <a:off x="2774" y="-398"/>
              <a:ext cx="80" cy="2"/>
              <a:chOff x="2774" y="-398"/>
              <a:chExt cx="80" cy="2"/>
            </a:xfrm>
          </p:grpSpPr>
          <p:sp>
            <p:nvSpPr>
              <p:cNvPr id="89" name="Freeform 22"/>
              <p:cNvSpPr>
                <a:spLocks/>
              </p:cNvSpPr>
              <p:nvPr/>
            </p:nvSpPr>
            <p:spPr bwMode="auto">
              <a:xfrm>
                <a:off x="2774" y="-398"/>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23"/>
            <p:cNvGrpSpPr>
              <a:grpSpLocks/>
            </p:cNvGrpSpPr>
            <p:nvPr/>
          </p:nvGrpSpPr>
          <p:grpSpPr bwMode="auto">
            <a:xfrm>
              <a:off x="2774" y="-796"/>
              <a:ext cx="80" cy="2"/>
              <a:chOff x="2774" y="-796"/>
              <a:chExt cx="80" cy="2"/>
            </a:xfrm>
          </p:grpSpPr>
          <p:sp>
            <p:nvSpPr>
              <p:cNvPr id="88" name="Freeform 24"/>
              <p:cNvSpPr>
                <a:spLocks/>
              </p:cNvSpPr>
              <p:nvPr/>
            </p:nvSpPr>
            <p:spPr bwMode="auto">
              <a:xfrm>
                <a:off x="2774" y="-796"/>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25"/>
            <p:cNvGrpSpPr>
              <a:grpSpLocks/>
            </p:cNvGrpSpPr>
            <p:nvPr/>
          </p:nvGrpSpPr>
          <p:grpSpPr bwMode="auto">
            <a:xfrm>
              <a:off x="2774" y="-1195"/>
              <a:ext cx="80" cy="2"/>
              <a:chOff x="2774" y="-1195"/>
              <a:chExt cx="80" cy="2"/>
            </a:xfrm>
          </p:grpSpPr>
          <p:sp>
            <p:nvSpPr>
              <p:cNvPr id="87" name="Freeform 26"/>
              <p:cNvSpPr>
                <a:spLocks/>
              </p:cNvSpPr>
              <p:nvPr/>
            </p:nvSpPr>
            <p:spPr bwMode="auto">
              <a:xfrm>
                <a:off x="2774" y="-1195"/>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27"/>
            <p:cNvGrpSpPr>
              <a:grpSpLocks/>
            </p:cNvGrpSpPr>
            <p:nvPr/>
          </p:nvGrpSpPr>
          <p:grpSpPr bwMode="auto">
            <a:xfrm>
              <a:off x="2774" y="-1993"/>
              <a:ext cx="80" cy="2"/>
              <a:chOff x="2774" y="-1993"/>
              <a:chExt cx="80" cy="2"/>
            </a:xfrm>
          </p:grpSpPr>
          <p:sp>
            <p:nvSpPr>
              <p:cNvPr id="86" name="Freeform 28"/>
              <p:cNvSpPr>
                <a:spLocks/>
              </p:cNvSpPr>
              <p:nvPr/>
            </p:nvSpPr>
            <p:spPr bwMode="auto">
              <a:xfrm>
                <a:off x="2774" y="-1993"/>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29"/>
            <p:cNvGrpSpPr>
              <a:grpSpLocks/>
            </p:cNvGrpSpPr>
            <p:nvPr/>
          </p:nvGrpSpPr>
          <p:grpSpPr bwMode="auto">
            <a:xfrm>
              <a:off x="2774" y="-2790"/>
              <a:ext cx="80" cy="2"/>
              <a:chOff x="2774" y="-2790"/>
              <a:chExt cx="80" cy="2"/>
            </a:xfrm>
          </p:grpSpPr>
          <p:sp>
            <p:nvSpPr>
              <p:cNvPr id="85" name="Freeform 30"/>
              <p:cNvSpPr>
                <a:spLocks/>
              </p:cNvSpPr>
              <p:nvPr/>
            </p:nvSpPr>
            <p:spPr bwMode="auto">
              <a:xfrm>
                <a:off x="2774" y="-2790"/>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31"/>
            <p:cNvGrpSpPr>
              <a:grpSpLocks/>
            </p:cNvGrpSpPr>
            <p:nvPr/>
          </p:nvGrpSpPr>
          <p:grpSpPr bwMode="auto">
            <a:xfrm>
              <a:off x="2774" y="-3189"/>
              <a:ext cx="120" cy="2"/>
              <a:chOff x="2774" y="-3189"/>
              <a:chExt cx="120" cy="2"/>
            </a:xfrm>
          </p:grpSpPr>
          <p:sp>
            <p:nvSpPr>
              <p:cNvPr id="84" name="Freeform 32"/>
              <p:cNvSpPr>
                <a:spLocks/>
              </p:cNvSpPr>
              <p:nvPr/>
            </p:nvSpPr>
            <p:spPr bwMode="auto">
              <a:xfrm>
                <a:off x="2774" y="-3189"/>
                <a:ext cx="120" cy="2"/>
              </a:xfrm>
              <a:custGeom>
                <a:avLst/>
                <a:gdLst>
                  <a:gd name="T0" fmla="+- 0 2774 2774"/>
                  <a:gd name="T1" fmla="*/ T0 w 120"/>
                  <a:gd name="T2" fmla="+- 0 2894 27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33"/>
            <p:cNvGrpSpPr>
              <a:grpSpLocks/>
            </p:cNvGrpSpPr>
            <p:nvPr/>
          </p:nvGrpSpPr>
          <p:grpSpPr bwMode="auto">
            <a:xfrm>
              <a:off x="3748" y="-1649"/>
              <a:ext cx="88" cy="88"/>
              <a:chOff x="3748" y="-1649"/>
              <a:chExt cx="88" cy="88"/>
            </a:xfrm>
          </p:grpSpPr>
          <p:sp>
            <p:nvSpPr>
              <p:cNvPr id="83" name="Freeform 34"/>
              <p:cNvSpPr>
                <a:spLocks/>
              </p:cNvSpPr>
              <p:nvPr/>
            </p:nvSpPr>
            <p:spPr bwMode="auto">
              <a:xfrm>
                <a:off x="3748" y="-1649"/>
                <a:ext cx="88" cy="88"/>
              </a:xfrm>
              <a:custGeom>
                <a:avLst/>
                <a:gdLst>
                  <a:gd name="T0" fmla="+- 0 3792 3748"/>
                  <a:gd name="T1" fmla="*/ T0 w 88"/>
                  <a:gd name="T2" fmla="+- 0 -1649 -1649"/>
                  <a:gd name="T3" fmla="*/ -1649 h 88"/>
                  <a:gd name="T4" fmla="+- 0 3771 3748"/>
                  <a:gd name="T5" fmla="*/ T4 w 88"/>
                  <a:gd name="T6" fmla="+- 0 -1643 -1649"/>
                  <a:gd name="T7" fmla="*/ -1643 h 88"/>
                  <a:gd name="T8" fmla="+- 0 3755 3748"/>
                  <a:gd name="T9" fmla="*/ T8 w 88"/>
                  <a:gd name="T10" fmla="+- 0 -1628 -1649"/>
                  <a:gd name="T11" fmla="*/ -1628 h 88"/>
                  <a:gd name="T12" fmla="+- 0 3748 3748"/>
                  <a:gd name="T13" fmla="*/ T12 w 88"/>
                  <a:gd name="T14" fmla="+- 0 -1607 -1649"/>
                  <a:gd name="T15" fmla="*/ -1607 h 88"/>
                  <a:gd name="T16" fmla="+- 0 3753 3748"/>
                  <a:gd name="T17" fmla="*/ T16 w 88"/>
                  <a:gd name="T18" fmla="+- 0 -1585 -1649"/>
                  <a:gd name="T19" fmla="*/ -1585 h 88"/>
                  <a:gd name="T20" fmla="+- 0 3767 3748"/>
                  <a:gd name="T21" fmla="*/ T20 w 88"/>
                  <a:gd name="T22" fmla="+- 0 -1568 -1649"/>
                  <a:gd name="T23" fmla="*/ -1568 h 88"/>
                  <a:gd name="T24" fmla="+- 0 3787 3748"/>
                  <a:gd name="T25" fmla="*/ T24 w 88"/>
                  <a:gd name="T26" fmla="+- 0 -1561 -1649"/>
                  <a:gd name="T27" fmla="*/ -1561 h 88"/>
                  <a:gd name="T28" fmla="+- 0 3811 3748"/>
                  <a:gd name="T29" fmla="*/ T28 w 88"/>
                  <a:gd name="T30" fmla="+- 0 -1565 -1649"/>
                  <a:gd name="T31" fmla="*/ -1565 h 88"/>
                  <a:gd name="T32" fmla="+- 0 3828 3748"/>
                  <a:gd name="T33" fmla="*/ T32 w 88"/>
                  <a:gd name="T34" fmla="+- 0 -1579 -1649"/>
                  <a:gd name="T35" fmla="*/ -1579 h 88"/>
                  <a:gd name="T36" fmla="+- 0 3836 3748"/>
                  <a:gd name="T37" fmla="*/ T36 w 88"/>
                  <a:gd name="T38" fmla="+- 0 -1598 -1649"/>
                  <a:gd name="T39" fmla="*/ -1598 h 88"/>
                  <a:gd name="T40" fmla="+- 0 3831 3748"/>
                  <a:gd name="T41" fmla="*/ T40 w 88"/>
                  <a:gd name="T42" fmla="+- 0 -1622 -1649"/>
                  <a:gd name="T43" fmla="*/ -1622 h 88"/>
                  <a:gd name="T44" fmla="+- 0 3819 3748"/>
                  <a:gd name="T45" fmla="*/ T44 w 88"/>
                  <a:gd name="T46" fmla="+- 0 -1639 -1649"/>
                  <a:gd name="T47" fmla="*/ -1639 h 88"/>
                  <a:gd name="T48" fmla="+- 0 3800 3748"/>
                  <a:gd name="T49" fmla="*/ T48 w 88"/>
                  <a:gd name="T50" fmla="+- 0 -1648 -1649"/>
                  <a:gd name="T51" fmla="*/ -1648 h 88"/>
                  <a:gd name="T52" fmla="+- 0 3792 3748"/>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35"/>
            <p:cNvGrpSpPr>
              <a:grpSpLocks/>
            </p:cNvGrpSpPr>
            <p:nvPr/>
          </p:nvGrpSpPr>
          <p:grpSpPr bwMode="auto">
            <a:xfrm>
              <a:off x="3767" y="-1629"/>
              <a:ext cx="49" cy="49"/>
              <a:chOff x="3767" y="-1629"/>
              <a:chExt cx="49" cy="49"/>
            </a:xfrm>
          </p:grpSpPr>
          <p:sp>
            <p:nvSpPr>
              <p:cNvPr id="82" name="Freeform 36"/>
              <p:cNvSpPr>
                <a:spLocks/>
              </p:cNvSpPr>
              <p:nvPr/>
            </p:nvSpPr>
            <p:spPr bwMode="auto">
              <a:xfrm>
                <a:off x="3767" y="-1629"/>
                <a:ext cx="49" cy="49"/>
              </a:xfrm>
              <a:custGeom>
                <a:avLst/>
                <a:gdLst>
                  <a:gd name="T0" fmla="+- 0 3806 3767"/>
                  <a:gd name="T1" fmla="*/ T0 w 49"/>
                  <a:gd name="T2" fmla="+- 0 -1629 -1629"/>
                  <a:gd name="T3" fmla="*/ -1629 h 49"/>
                  <a:gd name="T4" fmla="+- 0 3778 3767"/>
                  <a:gd name="T5" fmla="*/ T4 w 49"/>
                  <a:gd name="T6" fmla="+- 0 -1629 -1629"/>
                  <a:gd name="T7" fmla="*/ -1629 h 49"/>
                  <a:gd name="T8" fmla="+- 0 3767 3767"/>
                  <a:gd name="T9" fmla="*/ T8 w 49"/>
                  <a:gd name="T10" fmla="+- 0 -1618 -1629"/>
                  <a:gd name="T11" fmla="*/ -1618 h 49"/>
                  <a:gd name="T12" fmla="+- 0 3767 3767"/>
                  <a:gd name="T13" fmla="*/ T12 w 49"/>
                  <a:gd name="T14" fmla="+- 0 -1591 -1629"/>
                  <a:gd name="T15" fmla="*/ -1591 h 49"/>
                  <a:gd name="T16" fmla="+- 0 3778 3767"/>
                  <a:gd name="T17" fmla="*/ T16 w 49"/>
                  <a:gd name="T18" fmla="+- 0 -1580 -1629"/>
                  <a:gd name="T19" fmla="*/ -1580 h 49"/>
                  <a:gd name="T20" fmla="+- 0 3806 3767"/>
                  <a:gd name="T21" fmla="*/ T20 w 49"/>
                  <a:gd name="T22" fmla="+- 0 -1580 -1629"/>
                  <a:gd name="T23" fmla="*/ -1580 h 49"/>
                  <a:gd name="T24" fmla="+- 0 3817 3767"/>
                  <a:gd name="T25" fmla="*/ T24 w 49"/>
                  <a:gd name="T26" fmla="+- 0 -1591 -1629"/>
                  <a:gd name="T27" fmla="*/ -1591 h 49"/>
                  <a:gd name="T28" fmla="+- 0 3817 3767"/>
                  <a:gd name="T29" fmla="*/ T28 w 49"/>
                  <a:gd name="T30" fmla="+- 0 -1618 -1629"/>
                  <a:gd name="T31" fmla="*/ -1618 h 49"/>
                  <a:gd name="T32" fmla="+- 0 3806 3767"/>
                  <a:gd name="T33" fmla="*/ T32 w 49"/>
                  <a:gd name="T34" fmla="+- 0 -1629 -1629"/>
                  <a:gd name="T35" fmla="*/ -1629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37"/>
            <p:cNvGrpSpPr>
              <a:grpSpLocks/>
            </p:cNvGrpSpPr>
            <p:nvPr/>
          </p:nvGrpSpPr>
          <p:grpSpPr bwMode="auto">
            <a:xfrm>
              <a:off x="3767" y="-1629"/>
              <a:ext cx="49" cy="49"/>
              <a:chOff x="3767" y="-1629"/>
              <a:chExt cx="49" cy="49"/>
            </a:xfrm>
          </p:grpSpPr>
          <p:sp>
            <p:nvSpPr>
              <p:cNvPr id="81" name="Freeform 38"/>
              <p:cNvSpPr>
                <a:spLocks/>
              </p:cNvSpPr>
              <p:nvPr/>
            </p:nvSpPr>
            <p:spPr bwMode="auto">
              <a:xfrm>
                <a:off x="3767" y="-1629"/>
                <a:ext cx="49" cy="49"/>
              </a:xfrm>
              <a:custGeom>
                <a:avLst/>
                <a:gdLst>
                  <a:gd name="T0" fmla="+- 0 3792 3767"/>
                  <a:gd name="T1" fmla="*/ T0 w 49"/>
                  <a:gd name="T2" fmla="+- 0 -1580 -1629"/>
                  <a:gd name="T3" fmla="*/ -1580 h 49"/>
                  <a:gd name="T4" fmla="+- 0 3806 3767"/>
                  <a:gd name="T5" fmla="*/ T4 w 49"/>
                  <a:gd name="T6" fmla="+- 0 -1580 -1629"/>
                  <a:gd name="T7" fmla="*/ -1580 h 49"/>
                  <a:gd name="T8" fmla="+- 0 3817 3767"/>
                  <a:gd name="T9" fmla="*/ T8 w 49"/>
                  <a:gd name="T10" fmla="+- 0 -1591 -1629"/>
                  <a:gd name="T11" fmla="*/ -1591 h 49"/>
                  <a:gd name="T12" fmla="+- 0 3817 3767"/>
                  <a:gd name="T13" fmla="*/ T12 w 49"/>
                  <a:gd name="T14" fmla="+- 0 -1605 -1629"/>
                  <a:gd name="T15" fmla="*/ -1605 h 49"/>
                  <a:gd name="T16" fmla="+- 0 3817 3767"/>
                  <a:gd name="T17" fmla="*/ T16 w 49"/>
                  <a:gd name="T18" fmla="+- 0 -1618 -1629"/>
                  <a:gd name="T19" fmla="*/ -1618 h 49"/>
                  <a:gd name="T20" fmla="+- 0 3806 3767"/>
                  <a:gd name="T21" fmla="*/ T20 w 49"/>
                  <a:gd name="T22" fmla="+- 0 -1629 -1629"/>
                  <a:gd name="T23" fmla="*/ -1629 h 49"/>
                  <a:gd name="T24" fmla="+- 0 3792 3767"/>
                  <a:gd name="T25" fmla="*/ T24 w 49"/>
                  <a:gd name="T26" fmla="+- 0 -1629 -1629"/>
                  <a:gd name="T27" fmla="*/ -1629 h 49"/>
                  <a:gd name="T28" fmla="+- 0 3778 3767"/>
                  <a:gd name="T29" fmla="*/ T28 w 49"/>
                  <a:gd name="T30" fmla="+- 0 -1629 -1629"/>
                  <a:gd name="T31" fmla="*/ -1629 h 49"/>
                  <a:gd name="T32" fmla="+- 0 3767 3767"/>
                  <a:gd name="T33" fmla="*/ T32 w 49"/>
                  <a:gd name="T34" fmla="+- 0 -1618 -1629"/>
                  <a:gd name="T35" fmla="*/ -1618 h 49"/>
                  <a:gd name="T36" fmla="+- 0 3767 3767"/>
                  <a:gd name="T37" fmla="*/ T36 w 49"/>
                  <a:gd name="T38" fmla="+- 0 -1605 -1629"/>
                  <a:gd name="T39" fmla="*/ -1605 h 49"/>
                  <a:gd name="T40" fmla="+- 0 3767 3767"/>
                  <a:gd name="T41" fmla="*/ T40 w 49"/>
                  <a:gd name="T42" fmla="+- 0 -1591 -1629"/>
                  <a:gd name="T43" fmla="*/ -1591 h 49"/>
                  <a:gd name="T44" fmla="+- 0 3778 3767"/>
                  <a:gd name="T45" fmla="*/ T44 w 49"/>
                  <a:gd name="T46" fmla="+- 0 -1580 -1629"/>
                  <a:gd name="T47" fmla="*/ -1580 h 49"/>
                  <a:gd name="T48" fmla="+- 0 3792 3767"/>
                  <a:gd name="T49" fmla="*/ T48 w 49"/>
                  <a:gd name="T50" fmla="+- 0 -1580 -1629"/>
                  <a:gd name="T51" fmla="*/ -1580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39"/>
            <p:cNvGrpSpPr>
              <a:grpSpLocks/>
            </p:cNvGrpSpPr>
            <p:nvPr/>
          </p:nvGrpSpPr>
          <p:grpSpPr bwMode="auto">
            <a:xfrm>
              <a:off x="5783" y="-1649"/>
              <a:ext cx="88" cy="88"/>
              <a:chOff x="5783" y="-1649"/>
              <a:chExt cx="88" cy="88"/>
            </a:xfrm>
          </p:grpSpPr>
          <p:sp>
            <p:nvSpPr>
              <p:cNvPr id="80" name="Freeform 40"/>
              <p:cNvSpPr>
                <a:spLocks/>
              </p:cNvSpPr>
              <p:nvPr/>
            </p:nvSpPr>
            <p:spPr bwMode="auto">
              <a:xfrm>
                <a:off x="5783" y="-1649"/>
                <a:ext cx="88" cy="88"/>
              </a:xfrm>
              <a:custGeom>
                <a:avLst/>
                <a:gdLst>
                  <a:gd name="T0" fmla="+- 0 5827 5783"/>
                  <a:gd name="T1" fmla="*/ T0 w 88"/>
                  <a:gd name="T2" fmla="+- 0 -1649 -1649"/>
                  <a:gd name="T3" fmla="*/ -1649 h 88"/>
                  <a:gd name="T4" fmla="+- 0 5806 5783"/>
                  <a:gd name="T5" fmla="*/ T4 w 88"/>
                  <a:gd name="T6" fmla="+- 0 -1643 -1649"/>
                  <a:gd name="T7" fmla="*/ -1643 h 88"/>
                  <a:gd name="T8" fmla="+- 0 5790 5783"/>
                  <a:gd name="T9" fmla="*/ T8 w 88"/>
                  <a:gd name="T10" fmla="+- 0 -1628 -1649"/>
                  <a:gd name="T11" fmla="*/ -1628 h 88"/>
                  <a:gd name="T12" fmla="+- 0 5783 5783"/>
                  <a:gd name="T13" fmla="*/ T12 w 88"/>
                  <a:gd name="T14" fmla="+- 0 -1607 -1649"/>
                  <a:gd name="T15" fmla="*/ -1607 h 88"/>
                  <a:gd name="T16" fmla="+- 0 5788 5783"/>
                  <a:gd name="T17" fmla="*/ T16 w 88"/>
                  <a:gd name="T18" fmla="+- 0 -1585 -1649"/>
                  <a:gd name="T19" fmla="*/ -1585 h 88"/>
                  <a:gd name="T20" fmla="+- 0 5802 5783"/>
                  <a:gd name="T21" fmla="*/ T20 w 88"/>
                  <a:gd name="T22" fmla="+- 0 -1568 -1649"/>
                  <a:gd name="T23" fmla="*/ -1568 h 88"/>
                  <a:gd name="T24" fmla="+- 0 5822 5783"/>
                  <a:gd name="T25" fmla="*/ T24 w 88"/>
                  <a:gd name="T26" fmla="+- 0 -1561 -1649"/>
                  <a:gd name="T27" fmla="*/ -1561 h 88"/>
                  <a:gd name="T28" fmla="+- 0 5846 5783"/>
                  <a:gd name="T29" fmla="*/ T28 w 88"/>
                  <a:gd name="T30" fmla="+- 0 -1565 -1649"/>
                  <a:gd name="T31" fmla="*/ -1565 h 88"/>
                  <a:gd name="T32" fmla="+- 0 5863 5783"/>
                  <a:gd name="T33" fmla="*/ T32 w 88"/>
                  <a:gd name="T34" fmla="+- 0 -1579 -1649"/>
                  <a:gd name="T35" fmla="*/ -1579 h 88"/>
                  <a:gd name="T36" fmla="+- 0 5871 5783"/>
                  <a:gd name="T37" fmla="*/ T36 w 88"/>
                  <a:gd name="T38" fmla="+- 0 -1598 -1649"/>
                  <a:gd name="T39" fmla="*/ -1598 h 88"/>
                  <a:gd name="T40" fmla="+- 0 5866 5783"/>
                  <a:gd name="T41" fmla="*/ T40 w 88"/>
                  <a:gd name="T42" fmla="+- 0 -1622 -1649"/>
                  <a:gd name="T43" fmla="*/ -1622 h 88"/>
                  <a:gd name="T44" fmla="+- 0 5854 5783"/>
                  <a:gd name="T45" fmla="*/ T44 w 88"/>
                  <a:gd name="T46" fmla="+- 0 -1639 -1649"/>
                  <a:gd name="T47" fmla="*/ -1639 h 88"/>
                  <a:gd name="T48" fmla="+- 0 5835 5783"/>
                  <a:gd name="T49" fmla="*/ T48 w 88"/>
                  <a:gd name="T50" fmla="+- 0 -1648 -1649"/>
                  <a:gd name="T51" fmla="*/ -1648 h 88"/>
                  <a:gd name="T52" fmla="+- 0 5827 5783"/>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41"/>
            <p:cNvGrpSpPr>
              <a:grpSpLocks/>
            </p:cNvGrpSpPr>
            <p:nvPr/>
          </p:nvGrpSpPr>
          <p:grpSpPr bwMode="auto">
            <a:xfrm>
              <a:off x="5802" y="-1629"/>
              <a:ext cx="50" cy="49"/>
              <a:chOff x="5802" y="-1629"/>
              <a:chExt cx="50" cy="49"/>
            </a:xfrm>
          </p:grpSpPr>
          <p:sp>
            <p:nvSpPr>
              <p:cNvPr id="79" name="Freeform 42"/>
              <p:cNvSpPr>
                <a:spLocks/>
              </p:cNvSpPr>
              <p:nvPr/>
            </p:nvSpPr>
            <p:spPr bwMode="auto">
              <a:xfrm>
                <a:off x="5802" y="-1629"/>
                <a:ext cx="50" cy="49"/>
              </a:xfrm>
              <a:custGeom>
                <a:avLst/>
                <a:gdLst>
                  <a:gd name="T0" fmla="+- 0 5841 5802"/>
                  <a:gd name="T1" fmla="*/ T0 w 50"/>
                  <a:gd name="T2" fmla="+- 0 -1629 -1629"/>
                  <a:gd name="T3" fmla="*/ -1629 h 49"/>
                  <a:gd name="T4" fmla="+- 0 5813 5802"/>
                  <a:gd name="T5" fmla="*/ T4 w 50"/>
                  <a:gd name="T6" fmla="+- 0 -1629 -1629"/>
                  <a:gd name="T7" fmla="*/ -1629 h 49"/>
                  <a:gd name="T8" fmla="+- 0 5802 5802"/>
                  <a:gd name="T9" fmla="*/ T8 w 50"/>
                  <a:gd name="T10" fmla="+- 0 -1618 -1629"/>
                  <a:gd name="T11" fmla="*/ -1618 h 49"/>
                  <a:gd name="T12" fmla="+- 0 5802 5802"/>
                  <a:gd name="T13" fmla="*/ T12 w 50"/>
                  <a:gd name="T14" fmla="+- 0 -1591 -1629"/>
                  <a:gd name="T15" fmla="*/ -1591 h 49"/>
                  <a:gd name="T16" fmla="+- 0 5813 5802"/>
                  <a:gd name="T17" fmla="*/ T16 w 50"/>
                  <a:gd name="T18" fmla="+- 0 -1580 -1629"/>
                  <a:gd name="T19" fmla="*/ -1580 h 49"/>
                  <a:gd name="T20" fmla="+- 0 5841 5802"/>
                  <a:gd name="T21" fmla="*/ T20 w 50"/>
                  <a:gd name="T22" fmla="+- 0 -1580 -1629"/>
                  <a:gd name="T23" fmla="*/ -1580 h 49"/>
                  <a:gd name="T24" fmla="+- 0 5852 5802"/>
                  <a:gd name="T25" fmla="*/ T24 w 50"/>
                  <a:gd name="T26" fmla="+- 0 -1591 -1629"/>
                  <a:gd name="T27" fmla="*/ -1591 h 49"/>
                  <a:gd name="T28" fmla="+- 0 5852 5802"/>
                  <a:gd name="T29" fmla="*/ T28 w 50"/>
                  <a:gd name="T30" fmla="+- 0 -1618 -1629"/>
                  <a:gd name="T31" fmla="*/ -1618 h 49"/>
                  <a:gd name="T32" fmla="+- 0 5841 5802"/>
                  <a:gd name="T33" fmla="*/ T32 w 50"/>
                  <a:gd name="T34" fmla="+- 0 -1629 -1629"/>
                  <a:gd name="T35" fmla="*/ -1629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43"/>
            <p:cNvGrpSpPr>
              <a:grpSpLocks/>
            </p:cNvGrpSpPr>
            <p:nvPr/>
          </p:nvGrpSpPr>
          <p:grpSpPr bwMode="auto">
            <a:xfrm>
              <a:off x="5802" y="-1629"/>
              <a:ext cx="50" cy="49"/>
              <a:chOff x="5802" y="-1629"/>
              <a:chExt cx="50" cy="49"/>
            </a:xfrm>
          </p:grpSpPr>
          <p:sp>
            <p:nvSpPr>
              <p:cNvPr id="78" name="Freeform 44"/>
              <p:cNvSpPr>
                <a:spLocks/>
              </p:cNvSpPr>
              <p:nvPr/>
            </p:nvSpPr>
            <p:spPr bwMode="auto">
              <a:xfrm>
                <a:off x="5802" y="-1629"/>
                <a:ext cx="50" cy="49"/>
              </a:xfrm>
              <a:custGeom>
                <a:avLst/>
                <a:gdLst>
                  <a:gd name="T0" fmla="+- 0 5827 5802"/>
                  <a:gd name="T1" fmla="*/ T0 w 50"/>
                  <a:gd name="T2" fmla="+- 0 -1580 -1629"/>
                  <a:gd name="T3" fmla="*/ -1580 h 49"/>
                  <a:gd name="T4" fmla="+- 0 5841 5802"/>
                  <a:gd name="T5" fmla="*/ T4 w 50"/>
                  <a:gd name="T6" fmla="+- 0 -1580 -1629"/>
                  <a:gd name="T7" fmla="*/ -1580 h 49"/>
                  <a:gd name="T8" fmla="+- 0 5852 5802"/>
                  <a:gd name="T9" fmla="*/ T8 w 50"/>
                  <a:gd name="T10" fmla="+- 0 -1591 -1629"/>
                  <a:gd name="T11" fmla="*/ -1591 h 49"/>
                  <a:gd name="T12" fmla="+- 0 5852 5802"/>
                  <a:gd name="T13" fmla="*/ T12 w 50"/>
                  <a:gd name="T14" fmla="+- 0 -1605 -1629"/>
                  <a:gd name="T15" fmla="*/ -1605 h 49"/>
                  <a:gd name="T16" fmla="+- 0 5852 5802"/>
                  <a:gd name="T17" fmla="*/ T16 w 50"/>
                  <a:gd name="T18" fmla="+- 0 -1618 -1629"/>
                  <a:gd name="T19" fmla="*/ -1618 h 49"/>
                  <a:gd name="T20" fmla="+- 0 5841 5802"/>
                  <a:gd name="T21" fmla="*/ T20 w 50"/>
                  <a:gd name="T22" fmla="+- 0 -1629 -1629"/>
                  <a:gd name="T23" fmla="*/ -1629 h 49"/>
                  <a:gd name="T24" fmla="+- 0 5827 5802"/>
                  <a:gd name="T25" fmla="*/ T24 w 50"/>
                  <a:gd name="T26" fmla="+- 0 -1629 -1629"/>
                  <a:gd name="T27" fmla="*/ -1629 h 49"/>
                  <a:gd name="T28" fmla="+- 0 5813 5802"/>
                  <a:gd name="T29" fmla="*/ T28 w 50"/>
                  <a:gd name="T30" fmla="+- 0 -1629 -1629"/>
                  <a:gd name="T31" fmla="*/ -1629 h 49"/>
                  <a:gd name="T32" fmla="+- 0 5802 5802"/>
                  <a:gd name="T33" fmla="*/ T32 w 50"/>
                  <a:gd name="T34" fmla="+- 0 -1618 -1629"/>
                  <a:gd name="T35" fmla="*/ -1618 h 49"/>
                  <a:gd name="T36" fmla="+- 0 5802 5802"/>
                  <a:gd name="T37" fmla="*/ T36 w 50"/>
                  <a:gd name="T38" fmla="+- 0 -1605 -1629"/>
                  <a:gd name="T39" fmla="*/ -1605 h 49"/>
                  <a:gd name="T40" fmla="+- 0 5802 5802"/>
                  <a:gd name="T41" fmla="*/ T40 w 50"/>
                  <a:gd name="T42" fmla="+- 0 -1591 -1629"/>
                  <a:gd name="T43" fmla="*/ -1591 h 49"/>
                  <a:gd name="T44" fmla="+- 0 5813 5802"/>
                  <a:gd name="T45" fmla="*/ T44 w 50"/>
                  <a:gd name="T46" fmla="+- 0 -1580 -1629"/>
                  <a:gd name="T47" fmla="*/ -1580 h 49"/>
                  <a:gd name="T48" fmla="+- 0 5827 5802"/>
                  <a:gd name="T49" fmla="*/ T48 w 50"/>
                  <a:gd name="T50" fmla="+- 0 -1580 -1629"/>
                  <a:gd name="T51" fmla="*/ -1580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45"/>
            <p:cNvGrpSpPr>
              <a:grpSpLocks/>
            </p:cNvGrpSpPr>
            <p:nvPr/>
          </p:nvGrpSpPr>
          <p:grpSpPr bwMode="auto">
            <a:xfrm>
              <a:off x="4773" y="-3232"/>
              <a:ext cx="88" cy="88"/>
              <a:chOff x="4773" y="-3232"/>
              <a:chExt cx="88" cy="88"/>
            </a:xfrm>
          </p:grpSpPr>
          <p:sp>
            <p:nvSpPr>
              <p:cNvPr id="77" name="Freeform 46"/>
              <p:cNvSpPr>
                <a:spLocks/>
              </p:cNvSpPr>
              <p:nvPr/>
            </p:nvSpPr>
            <p:spPr bwMode="auto">
              <a:xfrm>
                <a:off x="4773" y="-3232"/>
                <a:ext cx="88" cy="88"/>
              </a:xfrm>
              <a:custGeom>
                <a:avLst/>
                <a:gdLst>
                  <a:gd name="T0" fmla="+- 0 4817 4773"/>
                  <a:gd name="T1" fmla="*/ T0 w 88"/>
                  <a:gd name="T2" fmla="+- 0 -3232 -3232"/>
                  <a:gd name="T3" fmla="*/ -3232 h 88"/>
                  <a:gd name="T4" fmla="+- 0 4796 4773"/>
                  <a:gd name="T5" fmla="*/ T4 w 88"/>
                  <a:gd name="T6" fmla="+- 0 -3227 -3232"/>
                  <a:gd name="T7" fmla="*/ -3227 h 88"/>
                  <a:gd name="T8" fmla="+- 0 4780 4773"/>
                  <a:gd name="T9" fmla="*/ T8 w 88"/>
                  <a:gd name="T10" fmla="+- 0 -3212 -3232"/>
                  <a:gd name="T11" fmla="*/ -3212 h 88"/>
                  <a:gd name="T12" fmla="+- 0 4773 4773"/>
                  <a:gd name="T13" fmla="*/ T12 w 88"/>
                  <a:gd name="T14" fmla="+- 0 -3191 -3232"/>
                  <a:gd name="T15" fmla="*/ -3191 h 88"/>
                  <a:gd name="T16" fmla="+- 0 4778 4773"/>
                  <a:gd name="T17" fmla="*/ T16 w 88"/>
                  <a:gd name="T18" fmla="+- 0 -3168 -3232"/>
                  <a:gd name="T19" fmla="*/ -3168 h 88"/>
                  <a:gd name="T20" fmla="+- 0 4792 4773"/>
                  <a:gd name="T21" fmla="*/ T20 w 88"/>
                  <a:gd name="T22" fmla="+- 0 -3152 -3232"/>
                  <a:gd name="T23" fmla="*/ -3152 h 88"/>
                  <a:gd name="T24" fmla="+- 0 4812 4773"/>
                  <a:gd name="T25" fmla="*/ T24 w 88"/>
                  <a:gd name="T26" fmla="+- 0 -3144 -3232"/>
                  <a:gd name="T27" fmla="*/ -3144 h 88"/>
                  <a:gd name="T28" fmla="+- 0 4836 4773"/>
                  <a:gd name="T29" fmla="*/ T28 w 88"/>
                  <a:gd name="T30" fmla="+- 0 -3149 -3232"/>
                  <a:gd name="T31" fmla="*/ -3149 h 88"/>
                  <a:gd name="T32" fmla="+- 0 4853 4773"/>
                  <a:gd name="T33" fmla="*/ T32 w 88"/>
                  <a:gd name="T34" fmla="+- 0 -3162 -3232"/>
                  <a:gd name="T35" fmla="*/ -3162 h 88"/>
                  <a:gd name="T36" fmla="+- 0 4861 4773"/>
                  <a:gd name="T37" fmla="*/ T36 w 88"/>
                  <a:gd name="T38" fmla="+- 0 -3181 -3232"/>
                  <a:gd name="T39" fmla="*/ -3181 h 88"/>
                  <a:gd name="T40" fmla="+- 0 4856 4773"/>
                  <a:gd name="T41" fmla="*/ T40 w 88"/>
                  <a:gd name="T42" fmla="+- 0 -3206 -3232"/>
                  <a:gd name="T43" fmla="*/ -3206 h 88"/>
                  <a:gd name="T44" fmla="+- 0 4844 4773"/>
                  <a:gd name="T45" fmla="*/ T44 w 88"/>
                  <a:gd name="T46" fmla="+- 0 -3223 -3232"/>
                  <a:gd name="T47" fmla="*/ -3223 h 88"/>
                  <a:gd name="T48" fmla="+- 0 4825 4773"/>
                  <a:gd name="T49" fmla="*/ T48 w 88"/>
                  <a:gd name="T50" fmla="+- 0 -3232 -3232"/>
                  <a:gd name="T51" fmla="*/ -3232 h 88"/>
                  <a:gd name="T52" fmla="+- 0 4817 4773"/>
                  <a:gd name="T53" fmla="*/ T52 w 88"/>
                  <a:gd name="T54" fmla="+- 0 -3232 -3232"/>
                  <a:gd name="T55" fmla="*/ -3232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3" y="26"/>
                    </a:lnTo>
                    <a:lnTo>
                      <a:pt x="71" y="9"/>
                    </a:lnTo>
                    <a:lnTo>
                      <a:pt x="52" y="0"/>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47"/>
            <p:cNvGrpSpPr>
              <a:grpSpLocks/>
            </p:cNvGrpSpPr>
            <p:nvPr/>
          </p:nvGrpSpPr>
          <p:grpSpPr bwMode="auto">
            <a:xfrm>
              <a:off x="4792" y="-3213"/>
              <a:ext cx="50" cy="49"/>
              <a:chOff x="4792" y="-3213"/>
              <a:chExt cx="50" cy="49"/>
            </a:xfrm>
          </p:grpSpPr>
          <p:sp>
            <p:nvSpPr>
              <p:cNvPr id="76" name="Freeform 48"/>
              <p:cNvSpPr>
                <a:spLocks/>
              </p:cNvSpPr>
              <p:nvPr/>
            </p:nvSpPr>
            <p:spPr bwMode="auto">
              <a:xfrm>
                <a:off x="4792" y="-3213"/>
                <a:ext cx="50" cy="49"/>
              </a:xfrm>
              <a:custGeom>
                <a:avLst/>
                <a:gdLst>
                  <a:gd name="T0" fmla="+- 0 4831 4792"/>
                  <a:gd name="T1" fmla="*/ T0 w 50"/>
                  <a:gd name="T2" fmla="+- 0 -3213 -3213"/>
                  <a:gd name="T3" fmla="*/ -3213 h 49"/>
                  <a:gd name="T4" fmla="+- 0 4803 4792"/>
                  <a:gd name="T5" fmla="*/ T4 w 50"/>
                  <a:gd name="T6" fmla="+- 0 -3213 -3213"/>
                  <a:gd name="T7" fmla="*/ -3213 h 49"/>
                  <a:gd name="T8" fmla="+- 0 4792 4792"/>
                  <a:gd name="T9" fmla="*/ T8 w 50"/>
                  <a:gd name="T10" fmla="+- 0 -3202 -3213"/>
                  <a:gd name="T11" fmla="*/ -3202 h 49"/>
                  <a:gd name="T12" fmla="+- 0 4792 4792"/>
                  <a:gd name="T13" fmla="*/ T12 w 50"/>
                  <a:gd name="T14" fmla="+- 0 -3175 -3213"/>
                  <a:gd name="T15" fmla="*/ -3175 h 49"/>
                  <a:gd name="T16" fmla="+- 0 4803 4792"/>
                  <a:gd name="T17" fmla="*/ T16 w 50"/>
                  <a:gd name="T18" fmla="+- 0 -3164 -3213"/>
                  <a:gd name="T19" fmla="*/ -3164 h 49"/>
                  <a:gd name="T20" fmla="+- 0 4831 4792"/>
                  <a:gd name="T21" fmla="*/ T20 w 50"/>
                  <a:gd name="T22" fmla="+- 0 -3164 -3213"/>
                  <a:gd name="T23" fmla="*/ -3164 h 49"/>
                  <a:gd name="T24" fmla="+- 0 4842 4792"/>
                  <a:gd name="T25" fmla="*/ T24 w 50"/>
                  <a:gd name="T26" fmla="+- 0 -3175 -3213"/>
                  <a:gd name="T27" fmla="*/ -3175 h 49"/>
                  <a:gd name="T28" fmla="+- 0 4842 4792"/>
                  <a:gd name="T29" fmla="*/ T28 w 50"/>
                  <a:gd name="T30" fmla="+- 0 -3202 -3213"/>
                  <a:gd name="T31" fmla="*/ -3202 h 49"/>
                  <a:gd name="T32" fmla="+- 0 4831 4792"/>
                  <a:gd name="T33" fmla="*/ T32 w 50"/>
                  <a:gd name="T34" fmla="+- 0 -3213 -3213"/>
                  <a:gd name="T35" fmla="*/ -321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49"/>
            <p:cNvGrpSpPr>
              <a:grpSpLocks/>
            </p:cNvGrpSpPr>
            <p:nvPr/>
          </p:nvGrpSpPr>
          <p:grpSpPr bwMode="auto">
            <a:xfrm>
              <a:off x="4792" y="-3213"/>
              <a:ext cx="50" cy="49"/>
              <a:chOff x="4792" y="-3213"/>
              <a:chExt cx="50" cy="49"/>
            </a:xfrm>
          </p:grpSpPr>
          <p:sp>
            <p:nvSpPr>
              <p:cNvPr id="75" name="Freeform 50"/>
              <p:cNvSpPr>
                <a:spLocks/>
              </p:cNvSpPr>
              <p:nvPr/>
            </p:nvSpPr>
            <p:spPr bwMode="auto">
              <a:xfrm>
                <a:off x="4792" y="-3213"/>
                <a:ext cx="50" cy="49"/>
              </a:xfrm>
              <a:custGeom>
                <a:avLst/>
                <a:gdLst>
                  <a:gd name="T0" fmla="+- 0 4817 4792"/>
                  <a:gd name="T1" fmla="*/ T0 w 50"/>
                  <a:gd name="T2" fmla="+- 0 -3164 -3213"/>
                  <a:gd name="T3" fmla="*/ -3164 h 49"/>
                  <a:gd name="T4" fmla="+- 0 4831 4792"/>
                  <a:gd name="T5" fmla="*/ T4 w 50"/>
                  <a:gd name="T6" fmla="+- 0 -3164 -3213"/>
                  <a:gd name="T7" fmla="*/ -3164 h 49"/>
                  <a:gd name="T8" fmla="+- 0 4842 4792"/>
                  <a:gd name="T9" fmla="*/ T8 w 50"/>
                  <a:gd name="T10" fmla="+- 0 -3175 -3213"/>
                  <a:gd name="T11" fmla="*/ -3175 h 49"/>
                  <a:gd name="T12" fmla="+- 0 4842 4792"/>
                  <a:gd name="T13" fmla="*/ T12 w 50"/>
                  <a:gd name="T14" fmla="+- 0 -3188 -3213"/>
                  <a:gd name="T15" fmla="*/ -3188 h 49"/>
                  <a:gd name="T16" fmla="+- 0 4842 4792"/>
                  <a:gd name="T17" fmla="*/ T16 w 50"/>
                  <a:gd name="T18" fmla="+- 0 -3202 -3213"/>
                  <a:gd name="T19" fmla="*/ -3202 h 49"/>
                  <a:gd name="T20" fmla="+- 0 4831 4792"/>
                  <a:gd name="T21" fmla="*/ T20 w 50"/>
                  <a:gd name="T22" fmla="+- 0 -3213 -3213"/>
                  <a:gd name="T23" fmla="*/ -3213 h 49"/>
                  <a:gd name="T24" fmla="+- 0 4817 4792"/>
                  <a:gd name="T25" fmla="*/ T24 w 50"/>
                  <a:gd name="T26" fmla="+- 0 -3213 -3213"/>
                  <a:gd name="T27" fmla="*/ -3213 h 49"/>
                  <a:gd name="T28" fmla="+- 0 4803 4792"/>
                  <a:gd name="T29" fmla="*/ T28 w 50"/>
                  <a:gd name="T30" fmla="+- 0 -3213 -3213"/>
                  <a:gd name="T31" fmla="*/ -3213 h 49"/>
                  <a:gd name="T32" fmla="+- 0 4792 4792"/>
                  <a:gd name="T33" fmla="*/ T32 w 50"/>
                  <a:gd name="T34" fmla="+- 0 -3202 -3213"/>
                  <a:gd name="T35" fmla="*/ -3202 h 49"/>
                  <a:gd name="T36" fmla="+- 0 4792 4792"/>
                  <a:gd name="T37" fmla="*/ T36 w 50"/>
                  <a:gd name="T38" fmla="+- 0 -3188 -3213"/>
                  <a:gd name="T39" fmla="*/ -3188 h 49"/>
                  <a:gd name="T40" fmla="+- 0 4792 4792"/>
                  <a:gd name="T41" fmla="*/ T40 w 50"/>
                  <a:gd name="T42" fmla="+- 0 -3175 -3213"/>
                  <a:gd name="T43" fmla="*/ -3175 h 49"/>
                  <a:gd name="T44" fmla="+- 0 4803 4792"/>
                  <a:gd name="T45" fmla="*/ T44 w 50"/>
                  <a:gd name="T46" fmla="+- 0 -3164 -3213"/>
                  <a:gd name="T47" fmla="*/ -3164 h 49"/>
                  <a:gd name="T48" fmla="+- 0 4817 4792"/>
                  <a:gd name="T49" fmla="*/ T48 w 50"/>
                  <a:gd name="T50" fmla="+- 0 -3164 -3213"/>
                  <a:gd name="T51" fmla="*/ -316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5" y="49"/>
                    </a:moveTo>
                    <a:lnTo>
                      <a:pt x="39" y="49"/>
                    </a:lnTo>
                    <a:lnTo>
                      <a:pt x="50" y="38"/>
                    </a:lnTo>
                    <a:lnTo>
                      <a:pt x="50" y="25"/>
                    </a:lnTo>
                    <a:lnTo>
                      <a:pt x="50" y="11"/>
                    </a:lnTo>
                    <a:lnTo>
                      <a:pt x="39" y="0"/>
                    </a:lnTo>
                    <a:lnTo>
                      <a:pt x="25" y="0"/>
                    </a:lnTo>
                    <a:lnTo>
                      <a:pt x="11" y="0"/>
                    </a:lnTo>
                    <a:lnTo>
                      <a:pt x="0" y="11"/>
                    </a:lnTo>
                    <a:lnTo>
                      <a:pt x="0" y="25"/>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51"/>
            <p:cNvGrpSpPr>
              <a:grpSpLocks/>
            </p:cNvGrpSpPr>
            <p:nvPr/>
          </p:nvGrpSpPr>
          <p:grpSpPr bwMode="auto">
            <a:xfrm>
              <a:off x="2775" y="-2391"/>
              <a:ext cx="1529" cy="2"/>
              <a:chOff x="2775" y="-2391"/>
              <a:chExt cx="1529" cy="2"/>
            </a:xfrm>
          </p:grpSpPr>
          <p:sp>
            <p:nvSpPr>
              <p:cNvPr id="74" name="Freeform 52"/>
              <p:cNvSpPr>
                <a:spLocks/>
              </p:cNvSpPr>
              <p:nvPr/>
            </p:nvSpPr>
            <p:spPr bwMode="auto">
              <a:xfrm>
                <a:off x="2775" y="-2391"/>
                <a:ext cx="1529" cy="2"/>
              </a:xfrm>
              <a:custGeom>
                <a:avLst/>
                <a:gdLst>
                  <a:gd name="T0" fmla="+- 0 2775 2775"/>
                  <a:gd name="T1" fmla="*/ T0 w 1529"/>
                  <a:gd name="T2" fmla="+- 0 4304 2775"/>
                  <a:gd name="T3" fmla="*/ T2 w 1529"/>
                </a:gdLst>
                <a:ahLst/>
                <a:cxnLst>
                  <a:cxn ang="0">
                    <a:pos x="T1" y="0"/>
                  </a:cxn>
                  <a:cxn ang="0">
                    <a:pos x="T3" y="0"/>
                  </a:cxn>
                </a:cxnLst>
                <a:rect l="0" t="0" r="r" b="b"/>
                <a:pathLst>
                  <a:path w="1529">
                    <a:moveTo>
                      <a:pt x="0" y="0"/>
                    </a:moveTo>
                    <a:lnTo>
                      <a:pt x="1529"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53"/>
            <p:cNvGrpSpPr>
              <a:grpSpLocks/>
            </p:cNvGrpSpPr>
            <p:nvPr/>
          </p:nvGrpSpPr>
          <p:grpSpPr bwMode="auto">
            <a:xfrm>
              <a:off x="4304" y="-2391"/>
              <a:ext cx="1020" cy="2"/>
              <a:chOff x="4304" y="-2391"/>
              <a:chExt cx="1020" cy="2"/>
            </a:xfrm>
          </p:grpSpPr>
          <p:sp>
            <p:nvSpPr>
              <p:cNvPr id="73" name="Freeform 54"/>
              <p:cNvSpPr>
                <a:spLocks/>
              </p:cNvSpPr>
              <p:nvPr/>
            </p:nvSpPr>
            <p:spPr bwMode="auto">
              <a:xfrm>
                <a:off x="4304" y="-2391"/>
                <a:ext cx="1020" cy="2"/>
              </a:xfrm>
              <a:custGeom>
                <a:avLst/>
                <a:gdLst>
                  <a:gd name="T0" fmla="+- 0 4304 4304"/>
                  <a:gd name="T1" fmla="*/ T0 w 1020"/>
                  <a:gd name="T2" fmla="+- 0 5324 4304"/>
                  <a:gd name="T3" fmla="*/ T2 w 1020"/>
                </a:gdLst>
                <a:ahLst/>
                <a:cxnLst>
                  <a:cxn ang="0">
                    <a:pos x="T1" y="0"/>
                  </a:cxn>
                  <a:cxn ang="0">
                    <a:pos x="T3" y="0"/>
                  </a:cxn>
                </a:cxnLst>
                <a:rect l="0" t="0" r="r" b="b"/>
                <a:pathLst>
                  <a:path w="1020">
                    <a:moveTo>
                      <a:pt x="0" y="0"/>
                    </a:moveTo>
                    <a:lnTo>
                      <a:pt x="1020" y="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55"/>
            <p:cNvGrpSpPr>
              <a:grpSpLocks/>
            </p:cNvGrpSpPr>
            <p:nvPr/>
          </p:nvGrpSpPr>
          <p:grpSpPr bwMode="auto">
            <a:xfrm>
              <a:off x="5324" y="-2391"/>
              <a:ext cx="2171" cy="2"/>
              <a:chOff x="5324" y="-2391"/>
              <a:chExt cx="2171" cy="2"/>
            </a:xfrm>
          </p:grpSpPr>
          <p:sp>
            <p:nvSpPr>
              <p:cNvPr id="72" name="Freeform 56"/>
              <p:cNvSpPr>
                <a:spLocks/>
              </p:cNvSpPr>
              <p:nvPr/>
            </p:nvSpPr>
            <p:spPr bwMode="auto">
              <a:xfrm>
                <a:off x="5324" y="-2391"/>
                <a:ext cx="2171" cy="2"/>
              </a:xfrm>
              <a:custGeom>
                <a:avLst/>
                <a:gdLst>
                  <a:gd name="T0" fmla="+- 0 5324 5324"/>
                  <a:gd name="T1" fmla="*/ T0 w 2171"/>
                  <a:gd name="T2" fmla="+- 0 7495 5324"/>
                  <a:gd name="T3" fmla="*/ T2 w 2171"/>
                </a:gdLst>
                <a:ahLst/>
                <a:cxnLst>
                  <a:cxn ang="0">
                    <a:pos x="T1" y="0"/>
                  </a:cxn>
                  <a:cxn ang="0">
                    <a:pos x="T3" y="0"/>
                  </a:cxn>
                </a:cxnLst>
                <a:rect l="0" t="0" r="r" b="b"/>
                <a:pathLst>
                  <a:path w="2171">
                    <a:moveTo>
                      <a:pt x="0" y="0"/>
                    </a:moveTo>
                    <a:lnTo>
                      <a:pt x="2171"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57"/>
            <p:cNvGrpSpPr>
              <a:grpSpLocks/>
            </p:cNvGrpSpPr>
            <p:nvPr/>
          </p:nvGrpSpPr>
          <p:grpSpPr bwMode="auto">
            <a:xfrm>
              <a:off x="2729" y="-2434"/>
              <a:ext cx="88" cy="88"/>
              <a:chOff x="2729" y="-2434"/>
              <a:chExt cx="88" cy="88"/>
            </a:xfrm>
          </p:grpSpPr>
          <p:sp>
            <p:nvSpPr>
              <p:cNvPr id="71" name="Freeform 58"/>
              <p:cNvSpPr>
                <a:spLocks/>
              </p:cNvSpPr>
              <p:nvPr/>
            </p:nvSpPr>
            <p:spPr bwMode="auto">
              <a:xfrm>
                <a:off x="2729" y="-2434"/>
                <a:ext cx="88" cy="88"/>
              </a:xfrm>
              <a:custGeom>
                <a:avLst/>
                <a:gdLst>
                  <a:gd name="T0" fmla="+- 0 2773 2729"/>
                  <a:gd name="T1" fmla="*/ T0 w 88"/>
                  <a:gd name="T2" fmla="+- 0 -2434 -2434"/>
                  <a:gd name="T3" fmla="*/ -2434 h 88"/>
                  <a:gd name="T4" fmla="+- 0 2752 2729"/>
                  <a:gd name="T5" fmla="*/ T4 w 88"/>
                  <a:gd name="T6" fmla="+- 0 -2428 -2434"/>
                  <a:gd name="T7" fmla="*/ -2428 h 88"/>
                  <a:gd name="T8" fmla="+- 0 2736 2729"/>
                  <a:gd name="T9" fmla="*/ T8 w 88"/>
                  <a:gd name="T10" fmla="+- 0 -2413 -2434"/>
                  <a:gd name="T11" fmla="*/ -2413 h 88"/>
                  <a:gd name="T12" fmla="+- 0 2729 2729"/>
                  <a:gd name="T13" fmla="*/ T12 w 88"/>
                  <a:gd name="T14" fmla="+- 0 -2392 -2434"/>
                  <a:gd name="T15" fmla="*/ -2392 h 88"/>
                  <a:gd name="T16" fmla="+- 0 2734 2729"/>
                  <a:gd name="T17" fmla="*/ T16 w 88"/>
                  <a:gd name="T18" fmla="+- 0 -2370 -2434"/>
                  <a:gd name="T19" fmla="*/ -2370 h 88"/>
                  <a:gd name="T20" fmla="+- 0 2748 2729"/>
                  <a:gd name="T21" fmla="*/ T20 w 88"/>
                  <a:gd name="T22" fmla="+- 0 -2353 -2434"/>
                  <a:gd name="T23" fmla="*/ -2353 h 88"/>
                  <a:gd name="T24" fmla="+- 0 2768 2729"/>
                  <a:gd name="T25" fmla="*/ T24 w 88"/>
                  <a:gd name="T26" fmla="+- 0 -2346 -2434"/>
                  <a:gd name="T27" fmla="*/ -2346 h 88"/>
                  <a:gd name="T28" fmla="+- 0 2792 2729"/>
                  <a:gd name="T29" fmla="*/ T28 w 88"/>
                  <a:gd name="T30" fmla="+- 0 -2350 -2434"/>
                  <a:gd name="T31" fmla="*/ -2350 h 88"/>
                  <a:gd name="T32" fmla="+- 0 2809 2729"/>
                  <a:gd name="T33" fmla="*/ T32 w 88"/>
                  <a:gd name="T34" fmla="+- 0 -2364 -2434"/>
                  <a:gd name="T35" fmla="*/ -2364 h 88"/>
                  <a:gd name="T36" fmla="+- 0 2817 2729"/>
                  <a:gd name="T37" fmla="*/ T36 w 88"/>
                  <a:gd name="T38" fmla="+- 0 -2383 -2434"/>
                  <a:gd name="T39" fmla="*/ -2383 h 88"/>
                  <a:gd name="T40" fmla="+- 0 2813 2729"/>
                  <a:gd name="T41" fmla="*/ T40 w 88"/>
                  <a:gd name="T42" fmla="+- 0 -2407 -2434"/>
                  <a:gd name="T43" fmla="*/ -2407 h 88"/>
                  <a:gd name="T44" fmla="+- 0 2800 2729"/>
                  <a:gd name="T45" fmla="*/ T44 w 88"/>
                  <a:gd name="T46" fmla="+- 0 -2424 -2434"/>
                  <a:gd name="T47" fmla="*/ -2424 h 88"/>
                  <a:gd name="T48" fmla="+- 0 2782 2729"/>
                  <a:gd name="T49" fmla="*/ T48 w 88"/>
                  <a:gd name="T50" fmla="+- 0 -2433 -2434"/>
                  <a:gd name="T51" fmla="*/ -2433 h 88"/>
                  <a:gd name="T52" fmla="+- 0 2773 2729"/>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59"/>
            <p:cNvGrpSpPr>
              <a:grpSpLocks/>
            </p:cNvGrpSpPr>
            <p:nvPr/>
          </p:nvGrpSpPr>
          <p:grpSpPr bwMode="auto">
            <a:xfrm>
              <a:off x="2749" y="-2414"/>
              <a:ext cx="49" cy="49"/>
              <a:chOff x="2749" y="-2414"/>
              <a:chExt cx="49" cy="49"/>
            </a:xfrm>
          </p:grpSpPr>
          <p:sp>
            <p:nvSpPr>
              <p:cNvPr id="70" name="Freeform 60"/>
              <p:cNvSpPr>
                <a:spLocks/>
              </p:cNvSpPr>
              <p:nvPr/>
            </p:nvSpPr>
            <p:spPr bwMode="auto">
              <a:xfrm>
                <a:off x="2749" y="-2414"/>
                <a:ext cx="49" cy="49"/>
              </a:xfrm>
              <a:custGeom>
                <a:avLst/>
                <a:gdLst>
                  <a:gd name="T0" fmla="+- 0 2787 2749"/>
                  <a:gd name="T1" fmla="*/ T0 w 49"/>
                  <a:gd name="T2" fmla="+- 0 -2414 -2414"/>
                  <a:gd name="T3" fmla="*/ -2414 h 49"/>
                  <a:gd name="T4" fmla="+- 0 2760 2749"/>
                  <a:gd name="T5" fmla="*/ T4 w 49"/>
                  <a:gd name="T6" fmla="+- 0 -2414 -2414"/>
                  <a:gd name="T7" fmla="*/ -2414 h 49"/>
                  <a:gd name="T8" fmla="+- 0 2749 2749"/>
                  <a:gd name="T9" fmla="*/ T8 w 49"/>
                  <a:gd name="T10" fmla="+- 0 -2403 -2414"/>
                  <a:gd name="T11" fmla="*/ -2403 h 49"/>
                  <a:gd name="T12" fmla="+- 0 2749 2749"/>
                  <a:gd name="T13" fmla="*/ T12 w 49"/>
                  <a:gd name="T14" fmla="+- 0 -2376 -2414"/>
                  <a:gd name="T15" fmla="*/ -2376 h 49"/>
                  <a:gd name="T16" fmla="+- 0 2760 2749"/>
                  <a:gd name="T17" fmla="*/ T16 w 49"/>
                  <a:gd name="T18" fmla="+- 0 -2365 -2414"/>
                  <a:gd name="T19" fmla="*/ -2365 h 49"/>
                  <a:gd name="T20" fmla="+- 0 2787 2749"/>
                  <a:gd name="T21" fmla="*/ T20 w 49"/>
                  <a:gd name="T22" fmla="+- 0 -2365 -2414"/>
                  <a:gd name="T23" fmla="*/ -2365 h 49"/>
                  <a:gd name="T24" fmla="+- 0 2798 2749"/>
                  <a:gd name="T25" fmla="*/ T24 w 49"/>
                  <a:gd name="T26" fmla="+- 0 -2376 -2414"/>
                  <a:gd name="T27" fmla="*/ -2376 h 49"/>
                  <a:gd name="T28" fmla="+- 0 2798 2749"/>
                  <a:gd name="T29" fmla="*/ T28 w 49"/>
                  <a:gd name="T30" fmla="+- 0 -2403 -2414"/>
                  <a:gd name="T31" fmla="*/ -2403 h 49"/>
                  <a:gd name="T32" fmla="+- 0 2787 2749"/>
                  <a:gd name="T33" fmla="*/ T32 w 49"/>
                  <a:gd name="T34" fmla="+- 0 -2414 -2414"/>
                  <a:gd name="T35" fmla="*/ -241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61"/>
            <p:cNvGrpSpPr>
              <a:grpSpLocks/>
            </p:cNvGrpSpPr>
            <p:nvPr/>
          </p:nvGrpSpPr>
          <p:grpSpPr bwMode="auto">
            <a:xfrm>
              <a:off x="2749" y="-2414"/>
              <a:ext cx="49" cy="49"/>
              <a:chOff x="2749" y="-2414"/>
              <a:chExt cx="49" cy="49"/>
            </a:xfrm>
          </p:grpSpPr>
          <p:sp>
            <p:nvSpPr>
              <p:cNvPr id="69" name="Freeform 62"/>
              <p:cNvSpPr>
                <a:spLocks/>
              </p:cNvSpPr>
              <p:nvPr/>
            </p:nvSpPr>
            <p:spPr bwMode="auto">
              <a:xfrm>
                <a:off x="2749" y="-2414"/>
                <a:ext cx="49" cy="49"/>
              </a:xfrm>
              <a:custGeom>
                <a:avLst/>
                <a:gdLst>
                  <a:gd name="T0" fmla="+- 0 2773 2749"/>
                  <a:gd name="T1" fmla="*/ T0 w 49"/>
                  <a:gd name="T2" fmla="+- 0 -2365 -2414"/>
                  <a:gd name="T3" fmla="*/ -2365 h 49"/>
                  <a:gd name="T4" fmla="+- 0 2787 2749"/>
                  <a:gd name="T5" fmla="*/ T4 w 49"/>
                  <a:gd name="T6" fmla="+- 0 -2365 -2414"/>
                  <a:gd name="T7" fmla="*/ -2365 h 49"/>
                  <a:gd name="T8" fmla="+- 0 2798 2749"/>
                  <a:gd name="T9" fmla="*/ T8 w 49"/>
                  <a:gd name="T10" fmla="+- 0 -2376 -2414"/>
                  <a:gd name="T11" fmla="*/ -2376 h 49"/>
                  <a:gd name="T12" fmla="+- 0 2798 2749"/>
                  <a:gd name="T13" fmla="*/ T12 w 49"/>
                  <a:gd name="T14" fmla="+- 0 -2390 -2414"/>
                  <a:gd name="T15" fmla="*/ -2390 h 49"/>
                  <a:gd name="T16" fmla="+- 0 2798 2749"/>
                  <a:gd name="T17" fmla="*/ T16 w 49"/>
                  <a:gd name="T18" fmla="+- 0 -2403 -2414"/>
                  <a:gd name="T19" fmla="*/ -2403 h 49"/>
                  <a:gd name="T20" fmla="+- 0 2787 2749"/>
                  <a:gd name="T21" fmla="*/ T20 w 49"/>
                  <a:gd name="T22" fmla="+- 0 -2414 -2414"/>
                  <a:gd name="T23" fmla="*/ -2414 h 49"/>
                  <a:gd name="T24" fmla="+- 0 2773 2749"/>
                  <a:gd name="T25" fmla="*/ T24 w 49"/>
                  <a:gd name="T26" fmla="+- 0 -2414 -2414"/>
                  <a:gd name="T27" fmla="*/ -2414 h 49"/>
                  <a:gd name="T28" fmla="+- 0 2760 2749"/>
                  <a:gd name="T29" fmla="*/ T28 w 49"/>
                  <a:gd name="T30" fmla="+- 0 -2414 -2414"/>
                  <a:gd name="T31" fmla="*/ -2414 h 49"/>
                  <a:gd name="T32" fmla="+- 0 2749 2749"/>
                  <a:gd name="T33" fmla="*/ T32 w 49"/>
                  <a:gd name="T34" fmla="+- 0 -2403 -2414"/>
                  <a:gd name="T35" fmla="*/ -2403 h 49"/>
                  <a:gd name="T36" fmla="+- 0 2749 2749"/>
                  <a:gd name="T37" fmla="*/ T36 w 49"/>
                  <a:gd name="T38" fmla="+- 0 -2390 -2414"/>
                  <a:gd name="T39" fmla="*/ -2390 h 49"/>
                  <a:gd name="T40" fmla="+- 0 2749 2749"/>
                  <a:gd name="T41" fmla="*/ T40 w 49"/>
                  <a:gd name="T42" fmla="+- 0 -2376 -2414"/>
                  <a:gd name="T43" fmla="*/ -2376 h 49"/>
                  <a:gd name="T44" fmla="+- 0 2760 2749"/>
                  <a:gd name="T45" fmla="*/ T44 w 49"/>
                  <a:gd name="T46" fmla="+- 0 -2365 -2414"/>
                  <a:gd name="T47" fmla="*/ -2365 h 49"/>
                  <a:gd name="T48" fmla="+- 0 2773 2749"/>
                  <a:gd name="T49" fmla="*/ T48 w 49"/>
                  <a:gd name="T50" fmla="+- 0 -2365 -2414"/>
                  <a:gd name="T51" fmla="*/ -2365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63"/>
            <p:cNvGrpSpPr>
              <a:grpSpLocks/>
            </p:cNvGrpSpPr>
            <p:nvPr/>
          </p:nvGrpSpPr>
          <p:grpSpPr bwMode="auto">
            <a:xfrm>
              <a:off x="4304" y="-2389"/>
              <a:ext cx="2" cy="2383"/>
              <a:chOff x="4304" y="-2389"/>
              <a:chExt cx="2" cy="2383"/>
            </a:xfrm>
          </p:grpSpPr>
          <p:sp>
            <p:nvSpPr>
              <p:cNvPr id="68" name="Freeform 64"/>
              <p:cNvSpPr>
                <a:spLocks/>
              </p:cNvSpPr>
              <p:nvPr/>
            </p:nvSpPr>
            <p:spPr bwMode="auto">
              <a:xfrm>
                <a:off x="4304" y="-2389"/>
                <a:ext cx="2" cy="2383"/>
              </a:xfrm>
              <a:custGeom>
                <a:avLst/>
                <a:gdLst>
                  <a:gd name="T0" fmla="+- 0 -2389 -2389"/>
                  <a:gd name="T1" fmla="*/ -2389 h 2383"/>
                  <a:gd name="T2" fmla="+- 0 -6 -2389"/>
                  <a:gd name="T3" fmla="*/ -6 h 2383"/>
                </a:gdLst>
                <a:ahLst/>
                <a:cxnLst>
                  <a:cxn ang="0">
                    <a:pos x="0" y="T1"/>
                  </a:cxn>
                  <a:cxn ang="0">
                    <a:pos x="0" y="T3"/>
                  </a:cxn>
                </a:cxnLst>
                <a:rect l="0" t="0" r="r" b="b"/>
                <a:pathLst>
                  <a:path h="2383">
                    <a:moveTo>
                      <a:pt x="0" y="0"/>
                    </a:moveTo>
                    <a:lnTo>
                      <a:pt x="0" y="2383"/>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6" name="Group 65"/>
            <p:cNvGrpSpPr>
              <a:grpSpLocks/>
            </p:cNvGrpSpPr>
            <p:nvPr/>
          </p:nvGrpSpPr>
          <p:grpSpPr bwMode="auto">
            <a:xfrm>
              <a:off x="5324" y="-2389"/>
              <a:ext cx="2" cy="2383"/>
              <a:chOff x="5324" y="-2389"/>
              <a:chExt cx="2" cy="2383"/>
            </a:xfrm>
          </p:grpSpPr>
          <p:sp>
            <p:nvSpPr>
              <p:cNvPr id="67" name="Freeform 66"/>
              <p:cNvSpPr>
                <a:spLocks/>
              </p:cNvSpPr>
              <p:nvPr/>
            </p:nvSpPr>
            <p:spPr bwMode="auto">
              <a:xfrm>
                <a:off x="5324" y="-2389"/>
                <a:ext cx="2" cy="2383"/>
              </a:xfrm>
              <a:custGeom>
                <a:avLst/>
                <a:gdLst>
                  <a:gd name="T0" fmla="+- 0 -2389 -2389"/>
                  <a:gd name="T1" fmla="*/ -2389 h 2383"/>
                  <a:gd name="T2" fmla="+- 0 -6 -2389"/>
                  <a:gd name="T3" fmla="*/ -6 h 2383"/>
                </a:gdLst>
                <a:ahLst/>
                <a:cxnLst>
                  <a:cxn ang="0">
                    <a:pos x="0" y="T1"/>
                  </a:cxn>
                  <a:cxn ang="0">
                    <a:pos x="0" y="T3"/>
                  </a:cxn>
                </a:cxnLst>
                <a:rect l="0" t="0" r="r" b="b"/>
                <a:pathLst>
                  <a:path h="2383">
                    <a:moveTo>
                      <a:pt x="0" y="0"/>
                    </a:moveTo>
                    <a:lnTo>
                      <a:pt x="0" y="2383"/>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7" name="Group 67"/>
            <p:cNvGrpSpPr>
              <a:grpSpLocks/>
            </p:cNvGrpSpPr>
            <p:nvPr/>
          </p:nvGrpSpPr>
          <p:grpSpPr bwMode="auto">
            <a:xfrm>
              <a:off x="4260" y="-2434"/>
              <a:ext cx="88" cy="88"/>
              <a:chOff x="4260" y="-2434"/>
              <a:chExt cx="88" cy="88"/>
            </a:xfrm>
          </p:grpSpPr>
          <p:sp>
            <p:nvSpPr>
              <p:cNvPr id="66" name="Freeform 68"/>
              <p:cNvSpPr>
                <a:spLocks/>
              </p:cNvSpPr>
              <p:nvPr/>
            </p:nvSpPr>
            <p:spPr bwMode="auto">
              <a:xfrm>
                <a:off x="4260" y="-2434"/>
                <a:ext cx="88" cy="88"/>
              </a:xfrm>
              <a:custGeom>
                <a:avLst/>
                <a:gdLst>
                  <a:gd name="T0" fmla="+- 0 4304 4260"/>
                  <a:gd name="T1" fmla="*/ T0 w 88"/>
                  <a:gd name="T2" fmla="+- 0 -2434 -2434"/>
                  <a:gd name="T3" fmla="*/ -2434 h 88"/>
                  <a:gd name="T4" fmla="+- 0 4283 4260"/>
                  <a:gd name="T5" fmla="*/ T4 w 88"/>
                  <a:gd name="T6" fmla="+- 0 -2428 -2434"/>
                  <a:gd name="T7" fmla="*/ -2428 h 88"/>
                  <a:gd name="T8" fmla="+- 0 4267 4260"/>
                  <a:gd name="T9" fmla="*/ T8 w 88"/>
                  <a:gd name="T10" fmla="+- 0 -2413 -2434"/>
                  <a:gd name="T11" fmla="*/ -2413 h 88"/>
                  <a:gd name="T12" fmla="+- 0 4260 4260"/>
                  <a:gd name="T13" fmla="*/ T12 w 88"/>
                  <a:gd name="T14" fmla="+- 0 -2392 -2434"/>
                  <a:gd name="T15" fmla="*/ -2392 h 88"/>
                  <a:gd name="T16" fmla="+- 0 4265 4260"/>
                  <a:gd name="T17" fmla="*/ T16 w 88"/>
                  <a:gd name="T18" fmla="+- 0 -2370 -2434"/>
                  <a:gd name="T19" fmla="*/ -2370 h 88"/>
                  <a:gd name="T20" fmla="+- 0 4279 4260"/>
                  <a:gd name="T21" fmla="*/ T20 w 88"/>
                  <a:gd name="T22" fmla="+- 0 -2353 -2434"/>
                  <a:gd name="T23" fmla="*/ -2353 h 88"/>
                  <a:gd name="T24" fmla="+- 0 4299 4260"/>
                  <a:gd name="T25" fmla="*/ T24 w 88"/>
                  <a:gd name="T26" fmla="+- 0 -2346 -2434"/>
                  <a:gd name="T27" fmla="*/ -2346 h 88"/>
                  <a:gd name="T28" fmla="+- 0 4323 4260"/>
                  <a:gd name="T29" fmla="*/ T28 w 88"/>
                  <a:gd name="T30" fmla="+- 0 -2350 -2434"/>
                  <a:gd name="T31" fmla="*/ -2350 h 88"/>
                  <a:gd name="T32" fmla="+- 0 4340 4260"/>
                  <a:gd name="T33" fmla="*/ T32 w 88"/>
                  <a:gd name="T34" fmla="+- 0 -2364 -2434"/>
                  <a:gd name="T35" fmla="*/ -2364 h 88"/>
                  <a:gd name="T36" fmla="+- 0 4348 4260"/>
                  <a:gd name="T37" fmla="*/ T36 w 88"/>
                  <a:gd name="T38" fmla="+- 0 -2383 -2434"/>
                  <a:gd name="T39" fmla="*/ -2383 h 88"/>
                  <a:gd name="T40" fmla="+- 0 4344 4260"/>
                  <a:gd name="T41" fmla="*/ T40 w 88"/>
                  <a:gd name="T42" fmla="+- 0 -2407 -2434"/>
                  <a:gd name="T43" fmla="*/ -2407 h 88"/>
                  <a:gd name="T44" fmla="+- 0 4331 4260"/>
                  <a:gd name="T45" fmla="*/ T44 w 88"/>
                  <a:gd name="T46" fmla="+- 0 -2424 -2434"/>
                  <a:gd name="T47" fmla="*/ -2424 h 88"/>
                  <a:gd name="T48" fmla="+- 0 4313 4260"/>
                  <a:gd name="T49" fmla="*/ T48 w 88"/>
                  <a:gd name="T50" fmla="+- 0 -2433 -2434"/>
                  <a:gd name="T51" fmla="*/ -2433 h 88"/>
                  <a:gd name="T52" fmla="+- 0 4304 4260"/>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8" name="Group 69"/>
            <p:cNvGrpSpPr>
              <a:grpSpLocks/>
            </p:cNvGrpSpPr>
            <p:nvPr/>
          </p:nvGrpSpPr>
          <p:grpSpPr bwMode="auto">
            <a:xfrm>
              <a:off x="4280" y="-2414"/>
              <a:ext cx="49" cy="49"/>
              <a:chOff x="4280" y="-2414"/>
              <a:chExt cx="49" cy="49"/>
            </a:xfrm>
          </p:grpSpPr>
          <p:sp>
            <p:nvSpPr>
              <p:cNvPr id="65" name="Freeform 70"/>
              <p:cNvSpPr>
                <a:spLocks/>
              </p:cNvSpPr>
              <p:nvPr/>
            </p:nvSpPr>
            <p:spPr bwMode="auto">
              <a:xfrm>
                <a:off x="4280" y="-2414"/>
                <a:ext cx="49" cy="49"/>
              </a:xfrm>
              <a:custGeom>
                <a:avLst/>
                <a:gdLst>
                  <a:gd name="T0" fmla="+- 0 4318 4280"/>
                  <a:gd name="T1" fmla="*/ T0 w 49"/>
                  <a:gd name="T2" fmla="+- 0 -2414 -2414"/>
                  <a:gd name="T3" fmla="*/ -2414 h 49"/>
                  <a:gd name="T4" fmla="+- 0 4291 4280"/>
                  <a:gd name="T5" fmla="*/ T4 w 49"/>
                  <a:gd name="T6" fmla="+- 0 -2414 -2414"/>
                  <a:gd name="T7" fmla="*/ -2414 h 49"/>
                  <a:gd name="T8" fmla="+- 0 4280 4280"/>
                  <a:gd name="T9" fmla="*/ T8 w 49"/>
                  <a:gd name="T10" fmla="+- 0 -2403 -2414"/>
                  <a:gd name="T11" fmla="*/ -2403 h 49"/>
                  <a:gd name="T12" fmla="+- 0 4280 4280"/>
                  <a:gd name="T13" fmla="*/ T12 w 49"/>
                  <a:gd name="T14" fmla="+- 0 -2376 -2414"/>
                  <a:gd name="T15" fmla="*/ -2376 h 49"/>
                  <a:gd name="T16" fmla="+- 0 4291 4280"/>
                  <a:gd name="T17" fmla="*/ T16 w 49"/>
                  <a:gd name="T18" fmla="+- 0 -2365 -2414"/>
                  <a:gd name="T19" fmla="*/ -2365 h 49"/>
                  <a:gd name="T20" fmla="+- 0 4318 4280"/>
                  <a:gd name="T21" fmla="*/ T20 w 49"/>
                  <a:gd name="T22" fmla="+- 0 -2365 -2414"/>
                  <a:gd name="T23" fmla="*/ -2365 h 49"/>
                  <a:gd name="T24" fmla="+- 0 4329 4280"/>
                  <a:gd name="T25" fmla="*/ T24 w 49"/>
                  <a:gd name="T26" fmla="+- 0 -2376 -2414"/>
                  <a:gd name="T27" fmla="*/ -2376 h 49"/>
                  <a:gd name="T28" fmla="+- 0 4329 4280"/>
                  <a:gd name="T29" fmla="*/ T28 w 49"/>
                  <a:gd name="T30" fmla="+- 0 -2403 -2414"/>
                  <a:gd name="T31" fmla="*/ -2403 h 49"/>
                  <a:gd name="T32" fmla="+- 0 4318 4280"/>
                  <a:gd name="T33" fmla="*/ T32 w 49"/>
                  <a:gd name="T34" fmla="+- 0 -2414 -2414"/>
                  <a:gd name="T35" fmla="*/ -241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9" name="Group 71"/>
            <p:cNvGrpSpPr>
              <a:grpSpLocks/>
            </p:cNvGrpSpPr>
            <p:nvPr/>
          </p:nvGrpSpPr>
          <p:grpSpPr bwMode="auto">
            <a:xfrm>
              <a:off x="4280" y="-2414"/>
              <a:ext cx="49" cy="49"/>
              <a:chOff x="4280" y="-2414"/>
              <a:chExt cx="49" cy="49"/>
            </a:xfrm>
          </p:grpSpPr>
          <p:sp>
            <p:nvSpPr>
              <p:cNvPr id="64" name="Freeform 72"/>
              <p:cNvSpPr>
                <a:spLocks/>
              </p:cNvSpPr>
              <p:nvPr/>
            </p:nvSpPr>
            <p:spPr bwMode="auto">
              <a:xfrm>
                <a:off x="4280" y="-2414"/>
                <a:ext cx="49" cy="49"/>
              </a:xfrm>
              <a:custGeom>
                <a:avLst/>
                <a:gdLst>
                  <a:gd name="T0" fmla="+- 0 4304 4280"/>
                  <a:gd name="T1" fmla="*/ T0 w 49"/>
                  <a:gd name="T2" fmla="+- 0 -2365 -2414"/>
                  <a:gd name="T3" fmla="*/ -2365 h 49"/>
                  <a:gd name="T4" fmla="+- 0 4318 4280"/>
                  <a:gd name="T5" fmla="*/ T4 w 49"/>
                  <a:gd name="T6" fmla="+- 0 -2365 -2414"/>
                  <a:gd name="T7" fmla="*/ -2365 h 49"/>
                  <a:gd name="T8" fmla="+- 0 4329 4280"/>
                  <a:gd name="T9" fmla="*/ T8 w 49"/>
                  <a:gd name="T10" fmla="+- 0 -2376 -2414"/>
                  <a:gd name="T11" fmla="*/ -2376 h 49"/>
                  <a:gd name="T12" fmla="+- 0 4329 4280"/>
                  <a:gd name="T13" fmla="*/ T12 w 49"/>
                  <a:gd name="T14" fmla="+- 0 -2390 -2414"/>
                  <a:gd name="T15" fmla="*/ -2390 h 49"/>
                  <a:gd name="T16" fmla="+- 0 4329 4280"/>
                  <a:gd name="T17" fmla="*/ T16 w 49"/>
                  <a:gd name="T18" fmla="+- 0 -2403 -2414"/>
                  <a:gd name="T19" fmla="*/ -2403 h 49"/>
                  <a:gd name="T20" fmla="+- 0 4318 4280"/>
                  <a:gd name="T21" fmla="*/ T20 w 49"/>
                  <a:gd name="T22" fmla="+- 0 -2414 -2414"/>
                  <a:gd name="T23" fmla="*/ -2414 h 49"/>
                  <a:gd name="T24" fmla="+- 0 4304 4280"/>
                  <a:gd name="T25" fmla="*/ T24 w 49"/>
                  <a:gd name="T26" fmla="+- 0 -2414 -2414"/>
                  <a:gd name="T27" fmla="*/ -2414 h 49"/>
                  <a:gd name="T28" fmla="+- 0 4291 4280"/>
                  <a:gd name="T29" fmla="*/ T28 w 49"/>
                  <a:gd name="T30" fmla="+- 0 -2414 -2414"/>
                  <a:gd name="T31" fmla="*/ -2414 h 49"/>
                  <a:gd name="T32" fmla="+- 0 4280 4280"/>
                  <a:gd name="T33" fmla="*/ T32 w 49"/>
                  <a:gd name="T34" fmla="+- 0 -2403 -2414"/>
                  <a:gd name="T35" fmla="*/ -2403 h 49"/>
                  <a:gd name="T36" fmla="+- 0 4280 4280"/>
                  <a:gd name="T37" fmla="*/ T36 w 49"/>
                  <a:gd name="T38" fmla="+- 0 -2390 -2414"/>
                  <a:gd name="T39" fmla="*/ -2390 h 49"/>
                  <a:gd name="T40" fmla="+- 0 4280 4280"/>
                  <a:gd name="T41" fmla="*/ T40 w 49"/>
                  <a:gd name="T42" fmla="+- 0 -2376 -2414"/>
                  <a:gd name="T43" fmla="*/ -2376 h 49"/>
                  <a:gd name="T44" fmla="+- 0 4291 4280"/>
                  <a:gd name="T45" fmla="*/ T44 w 49"/>
                  <a:gd name="T46" fmla="+- 0 -2365 -2414"/>
                  <a:gd name="T47" fmla="*/ -2365 h 49"/>
                  <a:gd name="T48" fmla="+- 0 4304 4280"/>
                  <a:gd name="T49" fmla="*/ T48 w 49"/>
                  <a:gd name="T50" fmla="+- 0 -2365 -2414"/>
                  <a:gd name="T51" fmla="*/ -2365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0" name="Group 73"/>
            <p:cNvGrpSpPr>
              <a:grpSpLocks/>
            </p:cNvGrpSpPr>
            <p:nvPr/>
          </p:nvGrpSpPr>
          <p:grpSpPr bwMode="auto">
            <a:xfrm>
              <a:off x="5280" y="-2434"/>
              <a:ext cx="88" cy="88"/>
              <a:chOff x="5280" y="-2434"/>
              <a:chExt cx="88" cy="88"/>
            </a:xfrm>
          </p:grpSpPr>
          <p:sp>
            <p:nvSpPr>
              <p:cNvPr id="63" name="Freeform 74"/>
              <p:cNvSpPr>
                <a:spLocks/>
              </p:cNvSpPr>
              <p:nvPr/>
            </p:nvSpPr>
            <p:spPr bwMode="auto">
              <a:xfrm>
                <a:off x="5280" y="-2434"/>
                <a:ext cx="88" cy="88"/>
              </a:xfrm>
              <a:custGeom>
                <a:avLst/>
                <a:gdLst>
                  <a:gd name="T0" fmla="+- 0 5324 5280"/>
                  <a:gd name="T1" fmla="*/ T0 w 88"/>
                  <a:gd name="T2" fmla="+- 0 -2434 -2434"/>
                  <a:gd name="T3" fmla="*/ -2434 h 88"/>
                  <a:gd name="T4" fmla="+- 0 5303 5280"/>
                  <a:gd name="T5" fmla="*/ T4 w 88"/>
                  <a:gd name="T6" fmla="+- 0 -2428 -2434"/>
                  <a:gd name="T7" fmla="*/ -2428 h 88"/>
                  <a:gd name="T8" fmla="+- 0 5287 5280"/>
                  <a:gd name="T9" fmla="*/ T8 w 88"/>
                  <a:gd name="T10" fmla="+- 0 -2413 -2434"/>
                  <a:gd name="T11" fmla="*/ -2413 h 88"/>
                  <a:gd name="T12" fmla="+- 0 5280 5280"/>
                  <a:gd name="T13" fmla="*/ T12 w 88"/>
                  <a:gd name="T14" fmla="+- 0 -2392 -2434"/>
                  <a:gd name="T15" fmla="*/ -2392 h 88"/>
                  <a:gd name="T16" fmla="+- 0 5285 5280"/>
                  <a:gd name="T17" fmla="*/ T16 w 88"/>
                  <a:gd name="T18" fmla="+- 0 -2370 -2434"/>
                  <a:gd name="T19" fmla="*/ -2370 h 88"/>
                  <a:gd name="T20" fmla="+- 0 5299 5280"/>
                  <a:gd name="T21" fmla="*/ T20 w 88"/>
                  <a:gd name="T22" fmla="+- 0 -2353 -2434"/>
                  <a:gd name="T23" fmla="*/ -2353 h 88"/>
                  <a:gd name="T24" fmla="+- 0 5319 5280"/>
                  <a:gd name="T25" fmla="*/ T24 w 88"/>
                  <a:gd name="T26" fmla="+- 0 -2346 -2434"/>
                  <a:gd name="T27" fmla="*/ -2346 h 88"/>
                  <a:gd name="T28" fmla="+- 0 5343 5280"/>
                  <a:gd name="T29" fmla="*/ T28 w 88"/>
                  <a:gd name="T30" fmla="+- 0 -2350 -2434"/>
                  <a:gd name="T31" fmla="*/ -2350 h 88"/>
                  <a:gd name="T32" fmla="+- 0 5360 5280"/>
                  <a:gd name="T33" fmla="*/ T32 w 88"/>
                  <a:gd name="T34" fmla="+- 0 -2364 -2434"/>
                  <a:gd name="T35" fmla="*/ -2364 h 88"/>
                  <a:gd name="T36" fmla="+- 0 5368 5280"/>
                  <a:gd name="T37" fmla="*/ T36 w 88"/>
                  <a:gd name="T38" fmla="+- 0 -2383 -2434"/>
                  <a:gd name="T39" fmla="*/ -2383 h 88"/>
                  <a:gd name="T40" fmla="+- 0 5364 5280"/>
                  <a:gd name="T41" fmla="*/ T40 w 88"/>
                  <a:gd name="T42" fmla="+- 0 -2407 -2434"/>
                  <a:gd name="T43" fmla="*/ -2407 h 88"/>
                  <a:gd name="T44" fmla="+- 0 5351 5280"/>
                  <a:gd name="T45" fmla="*/ T44 w 88"/>
                  <a:gd name="T46" fmla="+- 0 -2424 -2434"/>
                  <a:gd name="T47" fmla="*/ -2424 h 88"/>
                  <a:gd name="T48" fmla="+- 0 5333 5280"/>
                  <a:gd name="T49" fmla="*/ T48 w 88"/>
                  <a:gd name="T50" fmla="+- 0 -2433 -2434"/>
                  <a:gd name="T51" fmla="*/ -2433 h 88"/>
                  <a:gd name="T52" fmla="+- 0 5324 5280"/>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1" name="Group 75"/>
            <p:cNvGrpSpPr>
              <a:grpSpLocks/>
            </p:cNvGrpSpPr>
            <p:nvPr/>
          </p:nvGrpSpPr>
          <p:grpSpPr bwMode="auto">
            <a:xfrm>
              <a:off x="5300" y="-2414"/>
              <a:ext cx="50" cy="49"/>
              <a:chOff x="5300" y="-2414"/>
              <a:chExt cx="50" cy="49"/>
            </a:xfrm>
          </p:grpSpPr>
          <p:sp>
            <p:nvSpPr>
              <p:cNvPr id="62" name="Freeform 76"/>
              <p:cNvSpPr>
                <a:spLocks/>
              </p:cNvSpPr>
              <p:nvPr/>
            </p:nvSpPr>
            <p:spPr bwMode="auto">
              <a:xfrm>
                <a:off x="5300" y="-2414"/>
                <a:ext cx="50" cy="49"/>
              </a:xfrm>
              <a:custGeom>
                <a:avLst/>
                <a:gdLst>
                  <a:gd name="T0" fmla="+- 0 5338 5300"/>
                  <a:gd name="T1" fmla="*/ T0 w 50"/>
                  <a:gd name="T2" fmla="+- 0 -2414 -2414"/>
                  <a:gd name="T3" fmla="*/ -2414 h 49"/>
                  <a:gd name="T4" fmla="+- 0 5311 5300"/>
                  <a:gd name="T5" fmla="*/ T4 w 50"/>
                  <a:gd name="T6" fmla="+- 0 -2414 -2414"/>
                  <a:gd name="T7" fmla="*/ -2414 h 49"/>
                  <a:gd name="T8" fmla="+- 0 5300 5300"/>
                  <a:gd name="T9" fmla="*/ T8 w 50"/>
                  <a:gd name="T10" fmla="+- 0 -2403 -2414"/>
                  <a:gd name="T11" fmla="*/ -2403 h 49"/>
                  <a:gd name="T12" fmla="+- 0 5300 5300"/>
                  <a:gd name="T13" fmla="*/ T12 w 50"/>
                  <a:gd name="T14" fmla="+- 0 -2376 -2414"/>
                  <a:gd name="T15" fmla="*/ -2376 h 49"/>
                  <a:gd name="T16" fmla="+- 0 5311 5300"/>
                  <a:gd name="T17" fmla="*/ T16 w 50"/>
                  <a:gd name="T18" fmla="+- 0 -2365 -2414"/>
                  <a:gd name="T19" fmla="*/ -2365 h 49"/>
                  <a:gd name="T20" fmla="+- 0 5338 5300"/>
                  <a:gd name="T21" fmla="*/ T20 w 50"/>
                  <a:gd name="T22" fmla="+- 0 -2365 -2414"/>
                  <a:gd name="T23" fmla="*/ -2365 h 49"/>
                  <a:gd name="T24" fmla="+- 0 5349 5300"/>
                  <a:gd name="T25" fmla="*/ T24 w 50"/>
                  <a:gd name="T26" fmla="+- 0 -2376 -2414"/>
                  <a:gd name="T27" fmla="*/ -2376 h 49"/>
                  <a:gd name="T28" fmla="+- 0 5349 5300"/>
                  <a:gd name="T29" fmla="*/ T28 w 50"/>
                  <a:gd name="T30" fmla="+- 0 -2403 -2414"/>
                  <a:gd name="T31" fmla="*/ -2403 h 49"/>
                  <a:gd name="T32" fmla="+- 0 5338 5300"/>
                  <a:gd name="T33" fmla="*/ T32 w 50"/>
                  <a:gd name="T34" fmla="+- 0 -2414 -2414"/>
                  <a:gd name="T35" fmla="*/ -241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2" name="Group 77"/>
            <p:cNvGrpSpPr>
              <a:grpSpLocks/>
            </p:cNvGrpSpPr>
            <p:nvPr/>
          </p:nvGrpSpPr>
          <p:grpSpPr bwMode="auto">
            <a:xfrm>
              <a:off x="5300" y="-2414"/>
              <a:ext cx="50" cy="49"/>
              <a:chOff x="5300" y="-2414"/>
              <a:chExt cx="50" cy="49"/>
            </a:xfrm>
          </p:grpSpPr>
          <p:sp>
            <p:nvSpPr>
              <p:cNvPr id="61" name="Freeform 78"/>
              <p:cNvSpPr>
                <a:spLocks/>
              </p:cNvSpPr>
              <p:nvPr/>
            </p:nvSpPr>
            <p:spPr bwMode="auto">
              <a:xfrm>
                <a:off x="5300" y="-2414"/>
                <a:ext cx="50" cy="49"/>
              </a:xfrm>
              <a:custGeom>
                <a:avLst/>
                <a:gdLst>
                  <a:gd name="T0" fmla="+- 0 5324 5300"/>
                  <a:gd name="T1" fmla="*/ T0 w 50"/>
                  <a:gd name="T2" fmla="+- 0 -2365 -2414"/>
                  <a:gd name="T3" fmla="*/ -2365 h 49"/>
                  <a:gd name="T4" fmla="+- 0 5338 5300"/>
                  <a:gd name="T5" fmla="*/ T4 w 50"/>
                  <a:gd name="T6" fmla="+- 0 -2365 -2414"/>
                  <a:gd name="T7" fmla="*/ -2365 h 49"/>
                  <a:gd name="T8" fmla="+- 0 5349 5300"/>
                  <a:gd name="T9" fmla="*/ T8 w 50"/>
                  <a:gd name="T10" fmla="+- 0 -2376 -2414"/>
                  <a:gd name="T11" fmla="*/ -2376 h 49"/>
                  <a:gd name="T12" fmla="+- 0 5349 5300"/>
                  <a:gd name="T13" fmla="*/ T12 w 50"/>
                  <a:gd name="T14" fmla="+- 0 -2390 -2414"/>
                  <a:gd name="T15" fmla="*/ -2390 h 49"/>
                  <a:gd name="T16" fmla="+- 0 5349 5300"/>
                  <a:gd name="T17" fmla="*/ T16 w 50"/>
                  <a:gd name="T18" fmla="+- 0 -2403 -2414"/>
                  <a:gd name="T19" fmla="*/ -2403 h 49"/>
                  <a:gd name="T20" fmla="+- 0 5338 5300"/>
                  <a:gd name="T21" fmla="*/ T20 w 50"/>
                  <a:gd name="T22" fmla="+- 0 -2414 -2414"/>
                  <a:gd name="T23" fmla="*/ -2414 h 49"/>
                  <a:gd name="T24" fmla="+- 0 5324 5300"/>
                  <a:gd name="T25" fmla="*/ T24 w 50"/>
                  <a:gd name="T26" fmla="+- 0 -2414 -2414"/>
                  <a:gd name="T27" fmla="*/ -2414 h 49"/>
                  <a:gd name="T28" fmla="+- 0 5311 5300"/>
                  <a:gd name="T29" fmla="*/ T28 w 50"/>
                  <a:gd name="T30" fmla="+- 0 -2414 -2414"/>
                  <a:gd name="T31" fmla="*/ -2414 h 49"/>
                  <a:gd name="T32" fmla="+- 0 5300 5300"/>
                  <a:gd name="T33" fmla="*/ T32 w 50"/>
                  <a:gd name="T34" fmla="+- 0 -2403 -2414"/>
                  <a:gd name="T35" fmla="*/ -2403 h 49"/>
                  <a:gd name="T36" fmla="+- 0 5300 5300"/>
                  <a:gd name="T37" fmla="*/ T36 w 50"/>
                  <a:gd name="T38" fmla="+- 0 -2390 -2414"/>
                  <a:gd name="T39" fmla="*/ -2390 h 49"/>
                  <a:gd name="T40" fmla="+- 0 5300 5300"/>
                  <a:gd name="T41" fmla="*/ T40 w 50"/>
                  <a:gd name="T42" fmla="+- 0 -2376 -2414"/>
                  <a:gd name="T43" fmla="*/ -2376 h 49"/>
                  <a:gd name="T44" fmla="+- 0 5311 5300"/>
                  <a:gd name="T45" fmla="*/ T44 w 50"/>
                  <a:gd name="T46" fmla="+- 0 -2365 -2414"/>
                  <a:gd name="T47" fmla="*/ -2365 h 49"/>
                  <a:gd name="T48" fmla="+- 0 5324 5300"/>
                  <a:gd name="T49" fmla="*/ T48 w 50"/>
                  <a:gd name="T50" fmla="+- 0 -2365 -2414"/>
                  <a:gd name="T51" fmla="*/ -2365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3" name="Group 79"/>
            <p:cNvGrpSpPr>
              <a:grpSpLocks/>
            </p:cNvGrpSpPr>
            <p:nvPr/>
          </p:nvGrpSpPr>
          <p:grpSpPr bwMode="auto">
            <a:xfrm>
              <a:off x="6697" y="-2361"/>
              <a:ext cx="60" cy="96"/>
              <a:chOff x="6697" y="-2361"/>
              <a:chExt cx="60" cy="96"/>
            </a:xfrm>
          </p:grpSpPr>
          <p:sp>
            <p:nvSpPr>
              <p:cNvPr id="58" name="Freeform 80"/>
              <p:cNvSpPr>
                <a:spLocks/>
              </p:cNvSpPr>
              <p:nvPr/>
            </p:nvSpPr>
            <p:spPr bwMode="auto">
              <a:xfrm>
                <a:off x="6697" y="-2361"/>
                <a:ext cx="60" cy="96"/>
              </a:xfrm>
              <a:custGeom>
                <a:avLst/>
                <a:gdLst>
                  <a:gd name="T0" fmla="+- 0 6726 6697"/>
                  <a:gd name="T1" fmla="*/ T0 w 60"/>
                  <a:gd name="T2" fmla="+- 0 -2361 -2361"/>
                  <a:gd name="T3" fmla="*/ -2361 h 96"/>
                  <a:gd name="T4" fmla="+- 0 6710 6697"/>
                  <a:gd name="T5" fmla="*/ T4 w 60"/>
                  <a:gd name="T6" fmla="+- 0 -2301 -2361"/>
                  <a:gd name="T7" fmla="*/ -2301 h 96"/>
                  <a:gd name="T8" fmla="+- 0 6697 6697"/>
                  <a:gd name="T9" fmla="*/ T8 w 60"/>
                  <a:gd name="T10" fmla="+- 0 -2265 -2361"/>
                  <a:gd name="T11" fmla="*/ -2265 h 96"/>
                  <a:gd name="T12" fmla="+- 0 6704 6697"/>
                  <a:gd name="T13" fmla="*/ T12 w 60"/>
                  <a:gd name="T14" fmla="+- 0 -2271 -2361"/>
                  <a:gd name="T15" fmla="*/ -2271 h 96"/>
                  <a:gd name="T16" fmla="+- 0 6717 6697"/>
                  <a:gd name="T17" fmla="*/ T16 w 60"/>
                  <a:gd name="T18" fmla="+- 0 -2274 -2361"/>
                  <a:gd name="T19" fmla="*/ -2274 h 96"/>
                  <a:gd name="T20" fmla="+- 0 6753 6697"/>
                  <a:gd name="T21" fmla="*/ T20 w 60"/>
                  <a:gd name="T22" fmla="+- 0 -2274 -2361"/>
                  <a:gd name="T23" fmla="*/ -2274 h 96"/>
                  <a:gd name="T24" fmla="+- 0 6749 6697"/>
                  <a:gd name="T25" fmla="*/ T24 w 60"/>
                  <a:gd name="T26" fmla="+- 0 -2283 -2361"/>
                  <a:gd name="T27" fmla="*/ -2283 h 96"/>
                  <a:gd name="T28" fmla="+- 0 6742 6697"/>
                  <a:gd name="T29" fmla="*/ T28 w 60"/>
                  <a:gd name="T30" fmla="+- 0 -2303 -2361"/>
                  <a:gd name="T31" fmla="*/ -2303 h 96"/>
                  <a:gd name="T32" fmla="+- 0 6736 6697"/>
                  <a:gd name="T33" fmla="*/ T32 w 60"/>
                  <a:gd name="T34" fmla="+- 0 -2324 -2361"/>
                  <a:gd name="T35" fmla="*/ -2324 h 96"/>
                  <a:gd name="T36" fmla="+- 0 6730 6697"/>
                  <a:gd name="T37" fmla="*/ T36 w 60"/>
                  <a:gd name="T38" fmla="+- 0 -2344 -2361"/>
                  <a:gd name="T39" fmla="*/ -2344 h 96"/>
                  <a:gd name="T40" fmla="+- 0 6726 6697"/>
                  <a:gd name="T41" fmla="*/ T40 w 60"/>
                  <a:gd name="T42" fmla="+- 0 -2361 -2361"/>
                  <a:gd name="T43" fmla="*/ -2361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0" h="96">
                    <a:moveTo>
                      <a:pt x="29" y="0"/>
                    </a:moveTo>
                    <a:lnTo>
                      <a:pt x="13" y="60"/>
                    </a:lnTo>
                    <a:lnTo>
                      <a:pt x="0" y="96"/>
                    </a:lnTo>
                    <a:lnTo>
                      <a:pt x="7" y="90"/>
                    </a:lnTo>
                    <a:lnTo>
                      <a:pt x="20" y="87"/>
                    </a:lnTo>
                    <a:lnTo>
                      <a:pt x="56" y="87"/>
                    </a:lnTo>
                    <a:lnTo>
                      <a:pt x="52" y="78"/>
                    </a:lnTo>
                    <a:lnTo>
                      <a:pt x="45" y="58"/>
                    </a:lnTo>
                    <a:lnTo>
                      <a:pt x="39" y="37"/>
                    </a:lnTo>
                    <a:lnTo>
                      <a:pt x="33" y="17"/>
                    </a:lnTo>
                    <a:lnTo>
                      <a:pt x="2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59" name="Freeform 81"/>
              <p:cNvSpPr>
                <a:spLocks/>
              </p:cNvSpPr>
              <p:nvPr/>
            </p:nvSpPr>
            <p:spPr bwMode="auto">
              <a:xfrm>
                <a:off x="6697" y="-2361"/>
                <a:ext cx="60" cy="96"/>
              </a:xfrm>
              <a:custGeom>
                <a:avLst/>
                <a:gdLst>
                  <a:gd name="T0" fmla="+- 0 6753 6697"/>
                  <a:gd name="T1" fmla="*/ T0 w 60"/>
                  <a:gd name="T2" fmla="+- 0 -2274 -2361"/>
                  <a:gd name="T3" fmla="*/ -2274 h 96"/>
                  <a:gd name="T4" fmla="+- 0 6746 6697"/>
                  <a:gd name="T5" fmla="*/ T4 w 60"/>
                  <a:gd name="T6" fmla="+- 0 -2274 -2361"/>
                  <a:gd name="T7" fmla="*/ -2274 h 96"/>
                  <a:gd name="T8" fmla="+- 0 6756 6697"/>
                  <a:gd name="T9" fmla="*/ T8 w 60"/>
                  <a:gd name="T10" fmla="+- 0 -2266 -2361"/>
                  <a:gd name="T11" fmla="*/ -2266 h 96"/>
                  <a:gd name="T12" fmla="+- 0 6753 6697"/>
                  <a:gd name="T13" fmla="*/ T12 w 60"/>
                  <a:gd name="T14" fmla="+- 0 -2274 -2361"/>
                  <a:gd name="T15" fmla="*/ -2274 h 96"/>
                </a:gdLst>
                <a:ahLst/>
                <a:cxnLst>
                  <a:cxn ang="0">
                    <a:pos x="T1" y="T3"/>
                  </a:cxn>
                  <a:cxn ang="0">
                    <a:pos x="T5" y="T7"/>
                  </a:cxn>
                  <a:cxn ang="0">
                    <a:pos x="T9" y="T11"/>
                  </a:cxn>
                  <a:cxn ang="0">
                    <a:pos x="T13" y="T15"/>
                  </a:cxn>
                </a:cxnLst>
                <a:rect l="0" t="0" r="r" b="b"/>
                <a:pathLst>
                  <a:path w="60" h="96">
                    <a:moveTo>
                      <a:pt x="56" y="87"/>
                    </a:moveTo>
                    <a:lnTo>
                      <a:pt x="49" y="87"/>
                    </a:lnTo>
                    <a:lnTo>
                      <a:pt x="59" y="95"/>
                    </a:lnTo>
                    <a:lnTo>
                      <a:pt x="56" y="87"/>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60" name="Freeform 82"/>
              <p:cNvSpPr>
                <a:spLocks/>
              </p:cNvSpPr>
              <p:nvPr/>
            </p:nvSpPr>
            <p:spPr bwMode="auto">
              <a:xfrm>
                <a:off x="6697" y="-2361"/>
                <a:ext cx="60" cy="96"/>
              </a:xfrm>
              <a:custGeom>
                <a:avLst/>
                <a:gdLst>
                  <a:gd name="T0" fmla="+- 0 6746 6697"/>
                  <a:gd name="T1" fmla="*/ T0 w 60"/>
                  <a:gd name="T2" fmla="+- 0 -2274 -2361"/>
                  <a:gd name="T3" fmla="*/ -2274 h 96"/>
                  <a:gd name="T4" fmla="+- 0 6717 6697"/>
                  <a:gd name="T5" fmla="*/ T4 w 60"/>
                  <a:gd name="T6" fmla="+- 0 -2274 -2361"/>
                  <a:gd name="T7" fmla="*/ -2274 h 96"/>
                  <a:gd name="T8" fmla="+- 0 6726 6697"/>
                  <a:gd name="T9" fmla="*/ T8 w 60"/>
                  <a:gd name="T10" fmla="+- 0 -2273 -2361"/>
                  <a:gd name="T11" fmla="*/ -2273 h 96"/>
                  <a:gd name="T12" fmla="+- 0 6746 6697"/>
                  <a:gd name="T13" fmla="*/ T12 w 60"/>
                  <a:gd name="T14" fmla="+- 0 -2274 -2361"/>
                  <a:gd name="T15" fmla="*/ -2274 h 96"/>
                </a:gdLst>
                <a:ahLst/>
                <a:cxnLst>
                  <a:cxn ang="0">
                    <a:pos x="T1" y="T3"/>
                  </a:cxn>
                  <a:cxn ang="0">
                    <a:pos x="T5" y="T7"/>
                  </a:cxn>
                  <a:cxn ang="0">
                    <a:pos x="T9" y="T11"/>
                  </a:cxn>
                  <a:cxn ang="0">
                    <a:pos x="T13" y="T15"/>
                  </a:cxn>
                </a:cxnLst>
                <a:rect l="0" t="0" r="r" b="b"/>
                <a:pathLst>
                  <a:path w="60" h="96">
                    <a:moveTo>
                      <a:pt x="49" y="87"/>
                    </a:moveTo>
                    <a:lnTo>
                      <a:pt x="20" y="87"/>
                    </a:lnTo>
                    <a:lnTo>
                      <a:pt x="29" y="88"/>
                    </a:lnTo>
                    <a:lnTo>
                      <a:pt x="49" y="87"/>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4" name="Group 83"/>
            <p:cNvGrpSpPr>
              <a:grpSpLocks/>
            </p:cNvGrpSpPr>
            <p:nvPr/>
          </p:nvGrpSpPr>
          <p:grpSpPr bwMode="auto">
            <a:xfrm>
              <a:off x="6697" y="-2361"/>
              <a:ext cx="60" cy="96"/>
              <a:chOff x="6697" y="-2361"/>
              <a:chExt cx="60" cy="96"/>
            </a:xfrm>
          </p:grpSpPr>
          <p:sp>
            <p:nvSpPr>
              <p:cNvPr id="57" name="Freeform 84"/>
              <p:cNvSpPr>
                <a:spLocks/>
              </p:cNvSpPr>
              <p:nvPr/>
            </p:nvSpPr>
            <p:spPr bwMode="auto">
              <a:xfrm>
                <a:off x="6697" y="-2361"/>
                <a:ext cx="60" cy="96"/>
              </a:xfrm>
              <a:custGeom>
                <a:avLst/>
                <a:gdLst>
                  <a:gd name="T0" fmla="+- 0 6726 6697"/>
                  <a:gd name="T1" fmla="*/ T0 w 60"/>
                  <a:gd name="T2" fmla="+- 0 -2273 -2361"/>
                  <a:gd name="T3" fmla="*/ -2273 h 96"/>
                  <a:gd name="T4" fmla="+- 0 6717 6697"/>
                  <a:gd name="T5" fmla="*/ T4 w 60"/>
                  <a:gd name="T6" fmla="+- 0 -2274 -2361"/>
                  <a:gd name="T7" fmla="*/ -2274 h 96"/>
                  <a:gd name="T8" fmla="+- 0 6704 6697"/>
                  <a:gd name="T9" fmla="*/ T8 w 60"/>
                  <a:gd name="T10" fmla="+- 0 -2271 -2361"/>
                  <a:gd name="T11" fmla="*/ -2271 h 96"/>
                  <a:gd name="T12" fmla="+- 0 6697 6697"/>
                  <a:gd name="T13" fmla="*/ T12 w 60"/>
                  <a:gd name="T14" fmla="+- 0 -2265 -2361"/>
                  <a:gd name="T15" fmla="*/ -2265 h 96"/>
                  <a:gd name="T16" fmla="+- 0 6704 6697"/>
                  <a:gd name="T17" fmla="*/ T16 w 60"/>
                  <a:gd name="T18" fmla="+- 0 -2282 -2361"/>
                  <a:gd name="T19" fmla="*/ -2282 h 96"/>
                  <a:gd name="T20" fmla="+- 0 6710 6697"/>
                  <a:gd name="T21" fmla="*/ T20 w 60"/>
                  <a:gd name="T22" fmla="+- 0 -2301 -2361"/>
                  <a:gd name="T23" fmla="*/ -2301 h 96"/>
                  <a:gd name="T24" fmla="+- 0 6717 6697"/>
                  <a:gd name="T25" fmla="*/ T24 w 60"/>
                  <a:gd name="T26" fmla="+- 0 -2322 -2361"/>
                  <a:gd name="T27" fmla="*/ -2322 h 96"/>
                  <a:gd name="T28" fmla="+- 0 6722 6697"/>
                  <a:gd name="T29" fmla="*/ T28 w 60"/>
                  <a:gd name="T30" fmla="+- 0 -2342 -2361"/>
                  <a:gd name="T31" fmla="*/ -2342 h 96"/>
                  <a:gd name="T32" fmla="+- 0 6726 6697"/>
                  <a:gd name="T33" fmla="*/ T32 w 60"/>
                  <a:gd name="T34" fmla="+- 0 -2361 -2361"/>
                  <a:gd name="T35" fmla="*/ -2361 h 96"/>
                  <a:gd name="T36" fmla="+- 0 6730 6697"/>
                  <a:gd name="T37" fmla="*/ T36 w 60"/>
                  <a:gd name="T38" fmla="+- 0 -2344 -2361"/>
                  <a:gd name="T39" fmla="*/ -2344 h 96"/>
                  <a:gd name="T40" fmla="+- 0 6736 6697"/>
                  <a:gd name="T41" fmla="*/ T40 w 60"/>
                  <a:gd name="T42" fmla="+- 0 -2324 -2361"/>
                  <a:gd name="T43" fmla="*/ -2324 h 96"/>
                  <a:gd name="T44" fmla="+- 0 6742 6697"/>
                  <a:gd name="T45" fmla="*/ T44 w 60"/>
                  <a:gd name="T46" fmla="+- 0 -2303 -2361"/>
                  <a:gd name="T47" fmla="*/ -2303 h 96"/>
                  <a:gd name="T48" fmla="+- 0 6749 6697"/>
                  <a:gd name="T49" fmla="*/ T48 w 60"/>
                  <a:gd name="T50" fmla="+- 0 -2283 -2361"/>
                  <a:gd name="T51" fmla="*/ -2283 h 96"/>
                  <a:gd name="T52" fmla="+- 0 6756 6697"/>
                  <a:gd name="T53" fmla="*/ T52 w 60"/>
                  <a:gd name="T54" fmla="+- 0 -2266 -2361"/>
                  <a:gd name="T55" fmla="*/ -2266 h 96"/>
                  <a:gd name="T56" fmla="+- 0 6746 6697"/>
                  <a:gd name="T57" fmla="*/ T56 w 60"/>
                  <a:gd name="T58" fmla="+- 0 -2274 -2361"/>
                  <a:gd name="T59" fmla="*/ -2274 h 96"/>
                  <a:gd name="T60" fmla="+- 0 6726 6697"/>
                  <a:gd name="T61" fmla="*/ T60 w 60"/>
                  <a:gd name="T62" fmla="+- 0 -2273 -2361"/>
                  <a:gd name="T63" fmla="*/ -2273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60" h="96">
                    <a:moveTo>
                      <a:pt x="29" y="88"/>
                    </a:moveTo>
                    <a:lnTo>
                      <a:pt x="20" y="87"/>
                    </a:lnTo>
                    <a:lnTo>
                      <a:pt x="7" y="90"/>
                    </a:lnTo>
                    <a:lnTo>
                      <a:pt x="0" y="96"/>
                    </a:lnTo>
                    <a:lnTo>
                      <a:pt x="7" y="79"/>
                    </a:lnTo>
                    <a:lnTo>
                      <a:pt x="13" y="60"/>
                    </a:lnTo>
                    <a:lnTo>
                      <a:pt x="20" y="39"/>
                    </a:lnTo>
                    <a:lnTo>
                      <a:pt x="25" y="19"/>
                    </a:lnTo>
                    <a:lnTo>
                      <a:pt x="29" y="0"/>
                    </a:lnTo>
                    <a:lnTo>
                      <a:pt x="33" y="17"/>
                    </a:lnTo>
                    <a:lnTo>
                      <a:pt x="39" y="37"/>
                    </a:lnTo>
                    <a:lnTo>
                      <a:pt x="45" y="58"/>
                    </a:lnTo>
                    <a:lnTo>
                      <a:pt x="52" y="78"/>
                    </a:lnTo>
                    <a:lnTo>
                      <a:pt x="59" y="95"/>
                    </a:lnTo>
                    <a:lnTo>
                      <a:pt x="49" y="87"/>
                    </a:lnTo>
                    <a:lnTo>
                      <a:pt x="29" y="88"/>
                    </a:lnTo>
                    <a:close/>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5" name="Group 85"/>
            <p:cNvGrpSpPr>
              <a:grpSpLocks/>
            </p:cNvGrpSpPr>
            <p:nvPr/>
          </p:nvGrpSpPr>
          <p:grpSpPr bwMode="auto">
            <a:xfrm>
              <a:off x="6726" y="-2274"/>
              <a:ext cx="2" cy="170"/>
              <a:chOff x="6726" y="-2274"/>
              <a:chExt cx="2" cy="170"/>
            </a:xfrm>
          </p:grpSpPr>
          <p:sp>
            <p:nvSpPr>
              <p:cNvPr id="56" name="Freeform 86"/>
              <p:cNvSpPr>
                <a:spLocks/>
              </p:cNvSpPr>
              <p:nvPr/>
            </p:nvSpPr>
            <p:spPr bwMode="auto">
              <a:xfrm>
                <a:off x="6726" y="-2274"/>
                <a:ext cx="2" cy="170"/>
              </a:xfrm>
              <a:custGeom>
                <a:avLst/>
                <a:gdLst>
                  <a:gd name="T0" fmla="+- 0 -2274 -2274"/>
                  <a:gd name="T1" fmla="*/ -2274 h 170"/>
                  <a:gd name="T2" fmla="+- 0 -2104 -2274"/>
                  <a:gd name="T3" fmla="*/ -2104 h 170"/>
                </a:gdLst>
                <a:ahLst/>
                <a:cxnLst>
                  <a:cxn ang="0">
                    <a:pos x="0" y="T1"/>
                  </a:cxn>
                  <a:cxn ang="0">
                    <a:pos x="0" y="T3"/>
                  </a:cxn>
                </a:cxnLst>
                <a:rect l="0" t="0" r="r" b="b"/>
                <a:pathLst>
                  <a:path h="170">
                    <a:moveTo>
                      <a:pt x="0" y="0"/>
                    </a:moveTo>
                    <a:lnTo>
                      <a:pt x="0" y="170"/>
                    </a:lnTo>
                  </a:path>
                </a:pathLst>
              </a:custGeom>
              <a:noFill/>
              <a:ln w="889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6" name="Group 87"/>
            <p:cNvGrpSpPr>
              <a:grpSpLocks/>
            </p:cNvGrpSpPr>
            <p:nvPr/>
          </p:nvGrpSpPr>
          <p:grpSpPr bwMode="auto">
            <a:xfrm>
              <a:off x="6726" y="-1914"/>
              <a:ext cx="2" cy="199"/>
              <a:chOff x="6726" y="-1914"/>
              <a:chExt cx="2" cy="199"/>
            </a:xfrm>
          </p:grpSpPr>
          <p:sp>
            <p:nvSpPr>
              <p:cNvPr id="55" name="Freeform 88"/>
              <p:cNvSpPr>
                <a:spLocks/>
              </p:cNvSpPr>
              <p:nvPr/>
            </p:nvSpPr>
            <p:spPr bwMode="auto">
              <a:xfrm>
                <a:off x="6726" y="-1914"/>
                <a:ext cx="2" cy="199"/>
              </a:xfrm>
              <a:custGeom>
                <a:avLst/>
                <a:gdLst>
                  <a:gd name="T0" fmla="+- 0 -1914 -1914"/>
                  <a:gd name="T1" fmla="*/ -1914 h 199"/>
                  <a:gd name="T2" fmla="+- 0 -1715 -1914"/>
                  <a:gd name="T3" fmla="*/ -1715 h 199"/>
                </a:gdLst>
                <a:ahLst/>
                <a:cxnLst>
                  <a:cxn ang="0">
                    <a:pos x="0" y="T1"/>
                  </a:cxn>
                  <a:cxn ang="0">
                    <a:pos x="0" y="T3"/>
                  </a:cxn>
                </a:cxnLst>
                <a:rect l="0" t="0" r="r" b="b"/>
                <a:pathLst>
                  <a:path h="199">
                    <a:moveTo>
                      <a:pt x="0" y="0"/>
                    </a:moveTo>
                    <a:lnTo>
                      <a:pt x="0" y="199"/>
                    </a:lnTo>
                  </a:path>
                </a:pathLst>
              </a:custGeom>
              <a:noFill/>
              <a:ln w="889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7" name="Group 89"/>
            <p:cNvGrpSpPr>
              <a:grpSpLocks/>
            </p:cNvGrpSpPr>
            <p:nvPr/>
          </p:nvGrpSpPr>
          <p:grpSpPr bwMode="auto">
            <a:xfrm>
              <a:off x="6697" y="-1737"/>
              <a:ext cx="60" cy="96"/>
              <a:chOff x="6697" y="-1737"/>
              <a:chExt cx="60" cy="96"/>
            </a:xfrm>
          </p:grpSpPr>
          <p:sp>
            <p:nvSpPr>
              <p:cNvPr id="52" name="Freeform 90"/>
              <p:cNvSpPr>
                <a:spLocks/>
              </p:cNvSpPr>
              <p:nvPr/>
            </p:nvSpPr>
            <p:spPr bwMode="auto">
              <a:xfrm>
                <a:off x="6697" y="-1737"/>
                <a:ext cx="60" cy="96"/>
              </a:xfrm>
              <a:custGeom>
                <a:avLst/>
                <a:gdLst>
                  <a:gd name="T0" fmla="+- 0 6697 6697"/>
                  <a:gd name="T1" fmla="*/ T0 w 60"/>
                  <a:gd name="T2" fmla="+- 0 -1737 -1737"/>
                  <a:gd name="T3" fmla="*/ -1737 h 96"/>
                  <a:gd name="T4" fmla="+- 0 6717 6697"/>
                  <a:gd name="T5" fmla="*/ T4 w 60"/>
                  <a:gd name="T6" fmla="+- 0 -1681 -1737"/>
                  <a:gd name="T7" fmla="*/ -1681 h 96"/>
                  <a:gd name="T8" fmla="+- 0 6726 6697"/>
                  <a:gd name="T9" fmla="*/ T8 w 60"/>
                  <a:gd name="T10" fmla="+- 0 -1641 -1737"/>
                  <a:gd name="T11" fmla="*/ -1641 h 96"/>
                  <a:gd name="T12" fmla="+- 0 6730 6697"/>
                  <a:gd name="T13" fmla="*/ T12 w 60"/>
                  <a:gd name="T14" fmla="+- 0 -1658 -1737"/>
                  <a:gd name="T15" fmla="*/ -1658 h 96"/>
                  <a:gd name="T16" fmla="+- 0 6736 6697"/>
                  <a:gd name="T17" fmla="*/ T16 w 60"/>
                  <a:gd name="T18" fmla="+- 0 -1678 -1737"/>
                  <a:gd name="T19" fmla="*/ -1678 h 96"/>
                  <a:gd name="T20" fmla="+- 0 6742 6697"/>
                  <a:gd name="T21" fmla="*/ T20 w 60"/>
                  <a:gd name="T22" fmla="+- 0 -1699 -1737"/>
                  <a:gd name="T23" fmla="*/ -1699 h 96"/>
                  <a:gd name="T24" fmla="+- 0 6749 6697"/>
                  <a:gd name="T25" fmla="*/ T24 w 60"/>
                  <a:gd name="T26" fmla="+- 0 -1719 -1737"/>
                  <a:gd name="T27" fmla="*/ -1719 h 96"/>
                  <a:gd name="T28" fmla="+- 0 6753 6697"/>
                  <a:gd name="T29" fmla="*/ T28 w 60"/>
                  <a:gd name="T30" fmla="+- 0 -1728 -1737"/>
                  <a:gd name="T31" fmla="*/ -1728 h 96"/>
                  <a:gd name="T32" fmla="+- 0 6717 6697"/>
                  <a:gd name="T33" fmla="*/ T32 w 60"/>
                  <a:gd name="T34" fmla="+- 0 -1728 -1737"/>
                  <a:gd name="T35" fmla="*/ -1728 h 96"/>
                  <a:gd name="T36" fmla="+- 0 6704 6697"/>
                  <a:gd name="T37" fmla="*/ T36 w 60"/>
                  <a:gd name="T38" fmla="+- 0 -1732 -1737"/>
                  <a:gd name="T39" fmla="*/ -1732 h 96"/>
                  <a:gd name="T40" fmla="+- 0 6697 6697"/>
                  <a:gd name="T41" fmla="*/ T40 w 60"/>
                  <a:gd name="T42" fmla="+- 0 -1737 -1737"/>
                  <a:gd name="T43" fmla="*/ -173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0" h="96">
                    <a:moveTo>
                      <a:pt x="0" y="0"/>
                    </a:moveTo>
                    <a:lnTo>
                      <a:pt x="20" y="56"/>
                    </a:lnTo>
                    <a:lnTo>
                      <a:pt x="29" y="96"/>
                    </a:lnTo>
                    <a:lnTo>
                      <a:pt x="33" y="79"/>
                    </a:lnTo>
                    <a:lnTo>
                      <a:pt x="39" y="59"/>
                    </a:lnTo>
                    <a:lnTo>
                      <a:pt x="45" y="38"/>
                    </a:lnTo>
                    <a:lnTo>
                      <a:pt x="52" y="18"/>
                    </a:lnTo>
                    <a:lnTo>
                      <a:pt x="56" y="9"/>
                    </a:lnTo>
                    <a:lnTo>
                      <a:pt x="20" y="9"/>
                    </a:lnTo>
                    <a:lnTo>
                      <a:pt x="7" y="5"/>
                    </a:lnTo>
                    <a:lnTo>
                      <a:pt x="0"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53" name="Freeform 91"/>
              <p:cNvSpPr>
                <a:spLocks/>
              </p:cNvSpPr>
              <p:nvPr/>
            </p:nvSpPr>
            <p:spPr bwMode="auto">
              <a:xfrm>
                <a:off x="6697" y="-1737"/>
                <a:ext cx="60" cy="96"/>
              </a:xfrm>
              <a:custGeom>
                <a:avLst/>
                <a:gdLst>
                  <a:gd name="T0" fmla="+- 0 6726 6697"/>
                  <a:gd name="T1" fmla="*/ T0 w 60"/>
                  <a:gd name="T2" fmla="+- 0 -1729 -1737"/>
                  <a:gd name="T3" fmla="*/ -1729 h 96"/>
                  <a:gd name="T4" fmla="+- 0 6717 6697"/>
                  <a:gd name="T5" fmla="*/ T4 w 60"/>
                  <a:gd name="T6" fmla="+- 0 -1728 -1737"/>
                  <a:gd name="T7" fmla="*/ -1728 h 96"/>
                  <a:gd name="T8" fmla="+- 0 6746 6697"/>
                  <a:gd name="T9" fmla="*/ T8 w 60"/>
                  <a:gd name="T10" fmla="+- 0 -1728 -1737"/>
                  <a:gd name="T11" fmla="*/ -1728 h 96"/>
                  <a:gd name="T12" fmla="+- 0 6726 6697"/>
                  <a:gd name="T13" fmla="*/ T12 w 60"/>
                  <a:gd name="T14" fmla="+- 0 -1729 -1737"/>
                  <a:gd name="T15" fmla="*/ -1729 h 96"/>
                </a:gdLst>
                <a:ahLst/>
                <a:cxnLst>
                  <a:cxn ang="0">
                    <a:pos x="T1" y="T3"/>
                  </a:cxn>
                  <a:cxn ang="0">
                    <a:pos x="T5" y="T7"/>
                  </a:cxn>
                  <a:cxn ang="0">
                    <a:pos x="T9" y="T11"/>
                  </a:cxn>
                  <a:cxn ang="0">
                    <a:pos x="T13" y="T15"/>
                  </a:cxn>
                </a:cxnLst>
                <a:rect l="0" t="0" r="r" b="b"/>
                <a:pathLst>
                  <a:path w="60" h="96">
                    <a:moveTo>
                      <a:pt x="29" y="8"/>
                    </a:moveTo>
                    <a:lnTo>
                      <a:pt x="20" y="9"/>
                    </a:lnTo>
                    <a:lnTo>
                      <a:pt x="49" y="9"/>
                    </a:lnTo>
                    <a:lnTo>
                      <a:pt x="29" y="8"/>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54" name="Freeform 92"/>
              <p:cNvSpPr>
                <a:spLocks/>
              </p:cNvSpPr>
              <p:nvPr/>
            </p:nvSpPr>
            <p:spPr bwMode="auto">
              <a:xfrm>
                <a:off x="6697" y="-1737"/>
                <a:ext cx="60" cy="96"/>
              </a:xfrm>
              <a:custGeom>
                <a:avLst/>
                <a:gdLst>
                  <a:gd name="T0" fmla="+- 0 6756 6697"/>
                  <a:gd name="T1" fmla="*/ T0 w 60"/>
                  <a:gd name="T2" fmla="+- 0 -1737 -1737"/>
                  <a:gd name="T3" fmla="*/ -1737 h 96"/>
                  <a:gd name="T4" fmla="+- 0 6746 6697"/>
                  <a:gd name="T5" fmla="*/ T4 w 60"/>
                  <a:gd name="T6" fmla="+- 0 -1728 -1737"/>
                  <a:gd name="T7" fmla="*/ -1728 h 96"/>
                  <a:gd name="T8" fmla="+- 0 6753 6697"/>
                  <a:gd name="T9" fmla="*/ T8 w 60"/>
                  <a:gd name="T10" fmla="+- 0 -1728 -1737"/>
                  <a:gd name="T11" fmla="*/ -1728 h 96"/>
                  <a:gd name="T12" fmla="+- 0 6756 6697"/>
                  <a:gd name="T13" fmla="*/ T12 w 60"/>
                  <a:gd name="T14" fmla="+- 0 -1737 -1737"/>
                  <a:gd name="T15" fmla="*/ -1737 h 96"/>
                </a:gdLst>
                <a:ahLst/>
                <a:cxnLst>
                  <a:cxn ang="0">
                    <a:pos x="T1" y="T3"/>
                  </a:cxn>
                  <a:cxn ang="0">
                    <a:pos x="T5" y="T7"/>
                  </a:cxn>
                  <a:cxn ang="0">
                    <a:pos x="T9" y="T11"/>
                  </a:cxn>
                  <a:cxn ang="0">
                    <a:pos x="T13" y="T15"/>
                  </a:cxn>
                </a:cxnLst>
                <a:rect l="0" t="0" r="r" b="b"/>
                <a:pathLst>
                  <a:path w="60" h="96">
                    <a:moveTo>
                      <a:pt x="59" y="0"/>
                    </a:moveTo>
                    <a:lnTo>
                      <a:pt x="49" y="9"/>
                    </a:lnTo>
                    <a:lnTo>
                      <a:pt x="56" y="9"/>
                    </a:lnTo>
                    <a:lnTo>
                      <a:pt x="5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8" name="Group 93"/>
            <p:cNvGrpSpPr>
              <a:grpSpLocks/>
            </p:cNvGrpSpPr>
            <p:nvPr/>
          </p:nvGrpSpPr>
          <p:grpSpPr bwMode="auto">
            <a:xfrm>
              <a:off x="6697" y="-1737"/>
              <a:ext cx="60" cy="96"/>
              <a:chOff x="6697" y="-1737"/>
              <a:chExt cx="60" cy="96"/>
            </a:xfrm>
          </p:grpSpPr>
          <p:sp>
            <p:nvSpPr>
              <p:cNvPr id="51" name="Freeform 94"/>
              <p:cNvSpPr>
                <a:spLocks/>
              </p:cNvSpPr>
              <p:nvPr/>
            </p:nvSpPr>
            <p:spPr bwMode="auto">
              <a:xfrm>
                <a:off x="6697" y="-1737"/>
                <a:ext cx="60" cy="96"/>
              </a:xfrm>
              <a:custGeom>
                <a:avLst/>
                <a:gdLst>
                  <a:gd name="T0" fmla="+- 0 6726 6697"/>
                  <a:gd name="T1" fmla="*/ T0 w 60"/>
                  <a:gd name="T2" fmla="+- 0 -1729 -1737"/>
                  <a:gd name="T3" fmla="*/ -1729 h 96"/>
                  <a:gd name="T4" fmla="+- 0 6717 6697"/>
                  <a:gd name="T5" fmla="*/ T4 w 60"/>
                  <a:gd name="T6" fmla="+- 0 -1728 -1737"/>
                  <a:gd name="T7" fmla="*/ -1728 h 96"/>
                  <a:gd name="T8" fmla="+- 0 6704 6697"/>
                  <a:gd name="T9" fmla="*/ T8 w 60"/>
                  <a:gd name="T10" fmla="+- 0 -1732 -1737"/>
                  <a:gd name="T11" fmla="*/ -1732 h 96"/>
                  <a:gd name="T12" fmla="+- 0 6697 6697"/>
                  <a:gd name="T13" fmla="*/ T12 w 60"/>
                  <a:gd name="T14" fmla="+- 0 -1737 -1737"/>
                  <a:gd name="T15" fmla="*/ -1737 h 96"/>
                  <a:gd name="T16" fmla="+- 0 6704 6697"/>
                  <a:gd name="T17" fmla="*/ T16 w 60"/>
                  <a:gd name="T18" fmla="+- 0 -1720 -1737"/>
                  <a:gd name="T19" fmla="*/ -1720 h 96"/>
                  <a:gd name="T20" fmla="+- 0 6710 6697"/>
                  <a:gd name="T21" fmla="*/ T20 w 60"/>
                  <a:gd name="T22" fmla="+- 0 -1701 -1737"/>
                  <a:gd name="T23" fmla="*/ -1701 h 96"/>
                  <a:gd name="T24" fmla="+- 0 6717 6697"/>
                  <a:gd name="T25" fmla="*/ T24 w 60"/>
                  <a:gd name="T26" fmla="+- 0 -1681 -1737"/>
                  <a:gd name="T27" fmla="*/ -1681 h 96"/>
                  <a:gd name="T28" fmla="+- 0 6722 6697"/>
                  <a:gd name="T29" fmla="*/ T28 w 60"/>
                  <a:gd name="T30" fmla="+- 0 -1661 -1737"/>
                  <a:gd name="T31" fmla="*/ -1661 h 96"/>
                  <a:gd name="T32" fmla="+- 0 6726 6697"/>
                  <a:gd name="T33" fmla="*/ T32 w 60"/>
                  <a:gd name="T34" fmla="+- 0 -1641 -1737"/>
                  <a:gd name="T35" fmla="*/ -1641 h 96"/>
                  <a:gd name="T36" fmla="+- 0 6730 6697"/>
                  <a:gd name="T37" fmla="*/ T36 w 60"/>
                  <a:gd name="T38" fmla="+- 0 -1658 -1737"/>
                  <a:gd name="T39" fmla="*/ -1658 h 96"/>
                  <a:gd name="T40" fmla="+- 0 6736 6697"/>
                  <a:gd name="T41" fmla="*/ T40 w 60"/>
                  <a:gd name="T42" fmla="+- 0 -1678 -1737"/>
                  <a:gd name="T43" fmla="*/ -1678 h 96"/>
                  <a:gd name="T44" fmla="+- 0 6742 6697"/>
                  <a:gd name="T45" fmla="*/ T44 w 60"/>
                  <a:gd name="T46" fmla="+- 0 -1699 -1737"/>
                  <a:gd name="T47" fmla="*/ -1699 h 96"/>
                  <a:gd name="T48" fmla="+- 0 6749 6697"/>
                  <a:gd name="T49" fmla="*/ T48 w 60"/>
                  <a:gd name="T50" fmla="+- 0 -1719 -1737"/>
                  <a:gd name="T51" fmla="*/ -1719 h 96"/>
                  <a:gd name="T52" fmla="+- 0 6756 6697"/>
                  <a:gd name="T53" fmla="*/ T52 w 60"/>
                  <a:gd name="T54" fmla="+- 0 -1737 -1737"/>
                  <a:gd name="T55" fmla="*/ -1737 h 96"/>
                  <a:gd name="T56" fmla="+- 0 6746 6697"/>
                  <a:gd name="T57" fmla="*/ T56 w 60"/>
                  <a:gd name="T58" fmla="+- 0 -1728 -1737"/>
                  <a:gd name="T59" fmla="*/ -1728 h 96"/>
                  <a:gd name="T60" fmla="+- 0 6726 6697"/>
                  <a:gd name="T61" fmla="*/ T60 w 60"/>
                  <a:gd name="T62" fmla="+- 0 -1729 -1737"/>
                  <a:gd name="T63" fmla="*/ -172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60" h="96">
                    <a:moveTo>
                      <a:pt x="29" y="8"/>
                    </a:moveTo>
                    <a:lnTo>
                      <a:pt x="20" y="9"/>
                    </a:lnTo>
                    <a:lnTo>
                      <a:pt x="7" y="5"/>
                    </a:lnTo>
                    <a:lnTo>
                      <a:pt x="0" y="0"/>
                    </a:lnTo>
                    <a:lnTo>
                      <a:pt x="7" y="17"/>
                    </a:lnTo>
                    <a:lnTo>
                      <a:pt x="13" y="36"/>
                    </a:lnTo>
                    <a:lnTo>
                      <a:pt x="20" y="56"/>
                    </a:lnTo>
                    <a:lnTo>
                      <a:pt x="25" y="76"/>
                    </a:lnTo>
                    <a:lnTo>
                      <a:pt x="29" y="96"/>
                    </a:lnTo>
                    <a:lnTo>
                      <a:pt x="33" y="79"/>
                    </a:lnTo>
                    <a:lnTo>
                      <a:pt x="39" y="59"/>
                    </a:lnTo>
                    <a:lnTo>
                      <a:pt x="45" y="38"/>
                    </a:lnTo>
                    <a:lnTo>
                      <a:pt x="52" y="18"/>
                    </a:lnTo>
                    <a:lnTo>
                      <a:pt x="59" y="0"/>
                    </a:lnTo>
                    <a:lnTo>
                      <a:pt x="49" y="9"/>
                    </a:lnTo>
                    <a:lnTo>
                      <a:pt x="29" y="8"/>
                    </a:lnTo>
                    <a:close/>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9" name="Group 95"/>
            <p:cNvGrpSpPr>
              <a:grpSpLocks/>
            </p:cNvGrpSpPr>
            <p:nvPr/>
          </p:nvGrpSpPr>
          <p:grpSpPr bwMode="auto">
            <a:xfrm>
              <a:off x="6469" y="-2104"/>
              <a:ext cx="525" cy="190"/>
              <a:chOff x="6469" y="-2104"/>
              <a:chExt cx="525" cy="190"/>
            </a:xfrm>
          </p:grpSpPr>
          <p:sp>
            <p:nvSpPr>
              <p:cNvPr id="50" name="Freeform 96"/>
              <p:cNvSpPr>
                <a:spLocks/>
              </p:cNvSpPr>
              <p:nvPr/>
            </p:nvSpPr>
            <p:spPr bwMode="auto">
              <a:xfrm>
                <a:off x="6469" y="-2104"/>
                <a:ext cx="525" cy="190"/>
              </a:xfrm>
              <a:custGeom>
                <a:avLst/>
                <a:gdLst>
                  <a:gd name="T0" fmla="+- 0 6469 6469"/>
                  <a:gd name="T1" fmla="*/ T0 w 525"/>
                  <a:gd name="T2" fmla="+- 0 -1914 -2104"/>
                  <a:gd name="T3" fmla="*/ -1914 h 190"/>
                  <a:gd name="T4" fmla="+- 0 6994 6469"/>
                  <a:gd name="T5" fmla="*/ T4 w 525"/>
                  <a:gd name="T6" fmla="+- 0 -1914 -2104"/>
                  <a:gd name="T7" fmla="*/ -1914 h 190"/>
                  <a:gd name="T8" fmla="+- 0 6994 6469"/>
                  <a:gd name="T9" fmla="*/ T8 w 525"/>
                  <a:gd name="T10" fmla="+- 0 -2104 -2104"/>
                  <a:gd name="T11" fmla="*/ -2104 h 190"/>
                  <a:gd name="T12" fmla="+- 0 6469 6469"/>
                  <a:gd name="T13" fmla="*/ T12 w 525"/>
                  <a:gd name="T14" fmla="+- 0 -2104 -2104"/>
                  <a:gd name="T15" fmla="*/ -2104 h 190"/>
                  <a:gd name="T16" fmla="+- 0 6469 6469"/>
                  <a:gd name="T17" fmla="*/ T16 w 525"/>
                  <a:gd name="T18" fmla="+- 0 -1914 -2104"/>
                  <a:gd name="T19" fmla="*/ -1914 h 190"/>
                </a:gdLst>
                <a:ahLst/>
                <a:cxnLst>
                  <a:cxn ang="0">
                    <a:pos x="T1" y="T3"/>
                  </a:cxn>
                  <a:cxn ang="0">
                    <a:pos x="T5" y="T7"/>
                  </a:cxn>
                  <a:cxn ang="0">
                    <a:pos x="T9" y="T11"/>
                  </a:cxn>
                  <a:cxn ang="0">
                    <a:pos x="T13" y="T15"/>
                  </a:cxn>
                  <a:cxn ang="0">
                    <a:pos x="T17" y="T19"/>
                  </a:cxn>
                </a:cxnLst>
                <a:rect l="0" t="0" r="r" b="b"/>
                <a:pathLst>
                  <a:path w="525" h="190">
                    <a:moveTo>
                      <a:pt x="0" y="190"/>
                    </a:moveTo>
                    <a:lnTo>
                      <a:pt x="525" y="190"/>
                    </a:lnTo>
                    <a:lnTo>
                      <a:pt x="525" y="0"/>
                    </a:lnTo>
                    <a:lnTo>
                      <a:pt x="0" y="0"/>
                    </a:lnTo>
                    <a:lnTo>
                      <a:pt x="0" y="19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sp>
        <p:nvSpPr>
          <p:cNvPr id="100" name="TextBox 99"/>
          <p:cNvSpPr txBox="1"/>
          <p:nvPr/>
        </p:nvSpPr>
        <p:spPr>
          <a:xfrm>
            <a:off x="7865236" y="5804317"/>
            <a:ext cx="4166524"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Количество одежды (единиц)</a:t>
            </a:r>
            <a:endParaRPr lang="ru-RU" b="1" dirty="0">
              <a:latin typeface="Times New Roman" panose="02020603050405020304" pitchFamily="18" charset="0"/>
              <a:cs typeface="Times New Roman" panose="02020603050405020304" pitchFamily="18" charset="0"/>
            </a:endParaRPr>
          </a:p>
        </p:txBody>
      </p:sp>
      <p:sp>
        <p:nvSpPr>
          <p:cNvPr id="101" name="TextBox 100"/>
          <p:cNvSpPr txBox="1"/>
          <p:nvPr/>
        </p:nvSpPr>
        <p:spPr>
          <a:xfrm>
            <a:off x="9364042" y="1917718"/>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предложение</a:t>
            </a:r>
            <a:endParaRPr lang="ru-RU" sz="1200" b="1" dirty="0"/>
          </a:p>
        </p:txBody>
      </p:sp>
      <p:sp>
        <p:nvSpPr>
          <p:cNvPr id="102" name="TextBox 101"/>
          <p:cNvSpPr txBox="1"/>
          <p:nvPr/>
        </p:nvSpPr>
        <p:spPr>
          <a:xfrm>
            <a:off x="7376778" y="1903750"/>
            <a:ext cx="2361496" cy="461665"/>
          </a:xfrm>
          <a:prstGeom prst="rect">
            <a:avLst/>
          </a:prstGeom>
          <a:noFill/>
        </p:spPr>
        <p:txBody>
          <a:bodyPr wrap="square" rtlCol="0">
            <a:spAutoFit/>
          </a:bodyPr>
          <a:lstStyle/>
          <a:p>
            <a:pPr algn="ctr"/>
            <a:r>
              <a:rPr lang="ru-RU" sz="1200" b="1" dirty="0" smtClean="0"/>
              <a:t>Внутренний</a:t>
            </a:r>
          </a:p>
          <a:p>
            <a:pPr algn="ctr"/>
            <a:r>
              <a:rPr lang="ru-RU" sz="1200" b="1" dirty="0" smtClean="0"/>
              <a:t> спрос</a:t>
            </a:r>
            <a:endParaRPr lang="ru-RU" sz="1200" b="1" dirty="0"/>
          </a:p>
        </p:txBody>
      </p:sp>
      <p:sp>
        <p:nvSpPr>
          <p:cNvPr id="103" name="TextBox 102"/>
          <p:cNvSpPr txBox="1"/>
          <p:nvPr/>
        </p:nvSpPr>
        <p:spPr>
          <a:xfrm>
            <a:off x="7025634" y="2892728"/>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производство</a:t>
            </a:r>
          </a:p>
        </p:txBody>
      </p:sp>
      <p:sp>
        <p:nvSpPr>
          <p:cNvPr id="104" name="TextBox 103"/>
          <p:cNvSpPr txBox="1"/>
          <p:nvPr/>
        </p:nvSpPr>
        <p:spPr>
          <a:xfrm rot="16200000">
            <a:off x="5045255" y="3395914"/>
            <a:ext cx="3828820"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Цена на одежду  (долл. за единицу)</a:t>
            </a:r>
            <a:endParaRPr lang="ru-RU" b="1" dirty="0">
              <a:latin typeface="Times New Roman" panose="02020603050405020304" pitchFamily="18" charset="0"/>
              <a:cs typeface="Times New Roman" panose="02020603050405020304" pitchFamily="18" charset="0"/>
            </a:endParaRPr>
          </a:p>
        </p:txBody>
      </p:sp>
      <p:sp>
        <p:nvSpPr>
          <p:cNvPr id="105" name="TextBox 104"/>
          <p:cNvSpPr txBox="1"/>
          <p:nvPr/>
        </p:nvSpPr>
        <p:spPr>
          <a:xfrm>
            <a:off x="8278327" y="5454986"/>
            <a:ext cx="981609" cy="369332"/>
          </a:xfrm>
          <a:prstGeom prst="rect">
            <a:avLst/>
          </a:prstGeom>
          <a:noFill/>
        </p:spPr>
        <p:txBody>
          <a:bodyPr wrap="square" rtlCol="0">
            <a:spAutoFit/>
          </a:bodyPr>
          <a:lstStyle/>
          <a:p>
            <a:r>
              <a:rPr lang="ru-RU" b="1" dirty="0"/>
              <a:t>1</a:t>
            </a:r>
            <a:r>
              <a:rPr lang="ru-RU" b="1" dirty="0" smtClean="0"/>
              <a:t>00</a:t>
            </a:r>
            <a:endParaRPr lang="ru-RU" b="1" dirty="0"/>
          </a:p>
        </p:txBody>
      </p:sp>
      <p:sp>
        <p:nvSpPr>
          <p:cNvPr id="106" name="TextBox 105"/>
          <p:cNvSpPr txBox="1"/>
          <p:nvPr/>
        </p:nvSpPr>
        <p:spPr>
          <a:xfrm>
            <a:off x="9191643" y="5468853"/>
            <a:ext cx="981609" cy="369332"/>
          </a:xfrm>
          <a:prstGeom prst="rect">
            <a:avLst/>
          </a:prstGeom>
          <a:noFill/>
        </p:spPr>
        <p:txBody>
          <a:bodyPr wrap="square" rtlCol="0">
            <a:spAutoFit/>
          </a:bodyPr>
          <a:lstStyle/>
          <a:p>
            <a:r>
              <a:rPr lang="ru-RU" b="1" dirty="0"/>
              <a:t>2</a:t>
            </a:r>
            <a:r>
              <a:rPr lang="ru-RU" b="1" dirty="0" smtClean="0"/>
              <a:t>00</a:t>
            </a:r>
            <a:endParaRPr lang="ru-RU" b="1" dirty="0"/>
          </a:p>
        </p:txBody>
      </p:sp>
      <p:sp>
        <p:nvSpPr>
          <p:cNvPr id="107" name="TextBox 106"/>
          <p:cNvSpPr txBox="1"/>
          <p:nvPr/>
        </p:nvSpPr>
        <p:spPr>
          <a:xfrm>
            <a:off x="10111617" y="5468853"/>
            <a:ext cx="981609" cy="369332"/>
          </a:xfrm>
          <a:prstGeom prst="rect">
            <a:avLst/>
          </a:prstGeom>
          <a:noFill/>
        </p:spPr>
        <p:txBody>
          <a:bodyPr wrap="square" rtlCol="0">
            <a:spAutoFit/>
          </a:bodyPr>
          <a:lstStyle/>
          <a:p>
            <a:r>
              <a:rPr lang="ru-RU" b="1" dirty="0"/>
              <a:t>3</a:t>
            </a:r>
            <a:r>
              <a:rPr lang="ru-RU" b="1" dirty="0" smtClean="0"/>
              <a:t>00</a:t>
            </a:r>
            <a:endParaRPr lang="ru-RU" b="1" dirty="0"/>
          </a:p>
        </p:txBody>
      </p:sp>
      <p:sp>
        <p:nvSpPr>
          <p:cNvPr id="108" name="TextBox 107"/>
          <p:cNvSpPr txBox="1"/>
          <p:nvPr/>
        </p:nvSpPr>
        <p:spPr>
          <a:xfrm>
            <a:off x="11109770" y="5454986"/>
            <a:ext cx="981609" cy="369332"/>
          </a:xfrm>
          <a:prstGeom prst="rect">
            <a:avLst/>
          </a:prstGeom>
          <a:noFill/>
        </p:spPr>
        <p:txBody>
          <a:bodyPr wrap="square" rtlCol="0">
            <a:spAutoFit/>
          </a:bodyPr>
          <a:lstStyle/>
          <a:p>
            <a:r>
              <a:rPr lang="ru-RU" b="1" dirty="0"/>
              <a:t>4</a:t>
            </a:r>
            <a:r>
              <a:rPr lang="ru-RU" b="1" dirty="0" smtClean="0"/>
              <a:t>00</a:t>
            </a:r>
            <a:endParaRPr lang="ru-RU" b="1" dirty="0"/>
          </a:p>
        </p:txBody>
      </p:sp>
      <p:sp>
        <p:nvSpPr>
          <p:cNvPr id="109" name="TextBox 108"/>
          <p:cNvSpPr txBox="1"/>
          <p:nvPr/>
        </p:nvSpPr>
        <p:spPr>
          <a:xfrm>
            <a:off x="7471042" y="5467418"/>
            <a:ext cx="981609" cy="369332"/>
          </a:xfrm>
          <a:prstGeom prst="rect">
            <a:avLst/>
          </a:prstGeom>
          <a:noFill/>
        </p:spPr>
        <p:txBody>
          <a:bodyPr wrap="square" rtlCol="0">
            <a:spAutoFit/>
          </a:bodyPr>
          <a:lstStyle/>
          <a:p>
            <a:r>
              <a:rPr lang="ru-RU" b="1" dirty="0" smtClean="0"/>
              <a:t>0</a:t>
            </a:r>
            <a:endParaRPr lang="ru-RU" b="1" dirty="0"/>
          </a:p>
        </p:txBody>
      </p:sp>
      <p:sp>
        <p:nvSpPr>
          <p:cNvPr id="110" name="TextBox 109"/>
          <p:cNvSpPr txBox="1"/>
          <p:nvPr/>
        </p:nvSpPr>
        <p:spPr>
          <a:xfrm>
            <a:off x="7302127" y="3790312"/>
            <a:ext cx="981609" cy="369332"/>
          </a:xfrm>
          <a:prstGeom prst="rect">
            <a:avLst/>
          </a:prstGeom>
          <a:noFill/>
        </p:spPr>
        <p:txBody>
          <a:bodyPr wrap="square" rtlCol="0">
            <a:spAutoFit/>
          </a:bodyPr>
          <a:lstStyle/>
          <a:p>
            <a:r>
              <a:rPr lang="ru-RU" b="1" dirty="0"/>
              <a:t>4</a:t>
            </a:r>
            <a:endParaRPr lang="ru-RU" b="1" dirty="0"/>
          </a:p>
        </p:txBody>
      </p:sp>
      <p:sp>
        <p:nvSpPr>
          <p:cNvPr id="111" name="TextBox 110"/>
          <p:cNvSpPr txBox="1"/>
          <p:nvPr/>
        </p:nvSpPr>
        <p:spPr>
          <a:xfrm>
            <a:off x="7300436" y="3146846"/>
            <a:ext cx="981609" cy="369332"/>
          </a:xfrm>
          <a:prstGeom prst="rect">
            <a:avLst/>
          </a:prstGeom>
          <a:noFill/>
        </p:spPr>
        <p:txBody>
          <a:bodyPr wrap="square" rtlCol="0">
            <a:spAutoFit/>
          </a:bodyPr>
          <a:lstStyle/>
          <a:p>
            <a:r>
              <a:rPr lang="ru-RU" b="1" dirty="0"/>
              <a:t>6</a:t>
            </a:r>
            <a:endParaRPr lang="ru-RU" b="1" dirty="0"/>
          </a:p>
        </p:txBody>
      </p:sp>
      <p:sp>
        <p:nvSpPr>
          <p:cNvPr id="112" name="TextBox 111"/>
          <p:cNvSpPr txBox="1"/>
          <p:nvPr/>
        </p:nvSpPr>
        <p:spPr>
          <a:xfrm>
            <a:off x="7302898" y="2451510"/>
            <a:ext cx="981609" cy="369332"/>
          </a:xfrm>
          <a:prstGeom prst="rect">
            <a:avLst/>
          </a:prstGeom>
          <a:noFill/>
        </p:spPr>
        <p:txBody>
          <a:bodyPr wrap="square" rtlCol="0">
            <a:spAutoFit/>
          </a:bodyPr>
          <a:lstStyle/>
          <a:p>
            <a:r>
              <a:rPr lang="ru-RU" b="1" dirty="0"/>
              <a:t>8</a:t>
            </a:r>
            <a:endParaRPr lang="ru-RU" b="1" dirty="0"/>
          </a:p>
        </p:txBody>
      </p:sp>
      <p:sp>
        <p:nvSpPr>
          <p:cNvPr id="113" name="TextBox 112"/>
          <p:cNvSpPr txBox="1"/>
          <p:nvPr/>
        </p:nvSpPr>
        <p:spPr>
          <a:xfrm>
            <a:off x="10871559" y="3480229"/>
            <a:ext cx="2361496" cy="307777"/>
          </a:xfrm>
          <a:prstGeom prst="rect">
            <a:avLst/>
          </a:prstGeom>
          <a:noFill/>
        </p:spPr>
        <p:txBody>
          <a:bodyPr wrap="square" rtlCol="0">
            <a:spAutoFit/>
          </a:bodyPr>
          <a:lstStyle/>
          <a:p>
            <a:r>
              <a:rPr lang="ru-RU" sz="1400" b="1" dirty="0" smtClean="0"/>
              <a:t>Тариф</a:t>
            </a:r>
            <a:endParaRPr lang="ru-RU" sz="1400" b="1" dirty="0"/>
          </a:p>
        </p:txBody>
      </p:sp>
      <p:sp>
        <p:nvSpPr>
          <p:cNvPr id="114" name="TextBox 113"/>
          <p:cNvSpPr txBox="1"/>
          <p:nvPr/>
        </p:nvSpPr>
        <p:spPr>
          <a:xfrm>
            <a:off x="10236084" y="2614342"/>
            <a:ext cx="2361496" cy="646331"/>
          </a:xfrm>
          <a:prstGeom prst="rect">
            <a:avLst/>
          </a:prstGeom>
          <a:noFill/>
        </p:spPr>
        <p:txBody>
          <a:bodyPr wrap="square" rtlCol="0">
            <a:spAutoFit/>
          </a:bodyPr>
          <a:lstStyle/>
          <a:p>
            <a:pPr algn="ctr"/>
            <a:r>
              <a:rPr lang="ru-RU" sz="1200" b="1" dirty="0" smtClean="0"/>
              <a:t>Внутренняя (американская)</a:t>
            </a:r>
          </a:p>
          <a:p>
            <a:pPr algn="ctr"/>
            <a:r>
              <a:rPr lang="ru-RU" sz="1200" b="1" dirty="0" smtClean="0"/>
              <a:t>цена импорта</a:t>
            </a:r>
            <a:endParaRPr lang="ru-RU" sz="1200" b="1" dirty="0"/>
          </a:p>
        </p:txBody>
      </p:sp>
      <p:sp>
        <p:nvSpPr>
          <p:cNvPr id="115" name="TextBox 114"/>
          <p:cNvSpPr txBox="1"/>
          <p:nvPr/>
        </p:nvSpPr>
        <p:spPr>
          <a:xfrm>
            <a:off x="10328582" y="3949411"/>
            <a:ext cx="2361496" cy="461665"/>
          </a:xfrm>
          <a:prstGeom prst="rect">
            <a:avLst/>
          </a:prstGeom>
          <a:noFill/>
        </p:spPr>
        <p:txBody>
          <a:bodyPr wrap="square" rtlCol="0">
            <a:spAutoFit/>
          </a:bodyPr>
          <a:lstStyle/>
          <a:p>
            <a:pPr algn="ctr"/>
            <a:r>
              <a:rPr lang="ru-RU" sz="1200" b="1" dirty="0" smtClean="0"/>
              <a:t>Мировое </a:t>
            </a:r>
          </a:p>
          <a:p>
            <a:pPr algn="ctr"/>
            <a:r>
              <a:rPr lang="ru-RU" sz="1200" b="1" dirty="0" smtClean="0"/>
              <a:t>предложение</a:t>
            </a:r>
            <a:endParaRPr lang="ru-RU" sz="1200" b="1" dirty="0"/>
          </a:p>
        </p:txBody>
      </p:sp>
      <p:sp>
        <p:nvSpPr>
          <p:cNvPr id="116" name="TextBox 115"/>
          <p:cNvSpPr txBox="1"/>
          <p:nvPr/>
        </p:nvSpPr>
        <p:spPr>
          <a:xfrm>
            <a:off x="9081094" y="3266999"/>
            <a:ext cx="2361496" cy="307777"/>
          </a:xfrm>
          <a:prstGeom prst="rect">
            <a:avLst/>
          </a:prstGeom>
          <a:noFill/>
        </p:spPr>
        <p:txBody>
          <a:bodyPr wrap="square" rtlCol="0">
            <a:spAutoFit/>
          </a:bodyPr>
          <a:lstStyle/>
          <a:p>
            <a:r>
              <a:rPr lang="ru-RU" sz="1400" b="1" dirty="0" smtClean="0"/>
              <a:t>Импорт</a:t>
            </a:r>
            <a:endParaRPr lang="ru-RU" sz="1400" b="1" dirty="0"/>
          </a:p>
        </p:txBody>
      </p:sp>
      <p:sp>
        <p:nvSpPr>
          <p:cNvPr id="117" name="TextBox 116"/>
          <p:cNvSpPr txBox="1"/>
          <p:nvPr/>
        </p:nvSpPr>
        <p:spPr>
          <a:xfrm>
            <a:off x="9542862" y="2433620"/>
            <a:ext cx="593707" cy="369332"/>
          </a:xfrm>
          <a:prstGeom prst="rect">
            <a:avLst/>
          </a:prstGeom>
          <a:noFill/>
        </p:spPr>
        <p:txBody>
          <a:bodyPr wrap="square" rtlCol="0">
            <a:spAutoFit/>
          </a:bodyPr>
          <a:lstStyle/>
          <a:p>
            <a:r>
              <a:rPr lang="en-US" b="1" dirty="0"/>
              <a:t>N</a:t>
            </a:r>
            <a:endParaRPr lang="ru-RU" b="1" dirty="0"/>
          </a:p>
        </p:txBody>
      </p:sp>
      <p:sp>
        <p:nvSpPr>
          <p:cNvPr id="118" name="TextBox 117"/>
          <p:cNvSpPr txBox="1"/>
          <p:nvPr/>
        </p:nvSpPr>
        <p:spPr>
          <a:xfrm>
            <a:off x="8730909" y="1401258"/>
            <a:ext cx="593707" cy="369332"/>
          </a:xfrm>
          <a:prstGeom prst="rect">
            <a:avLst/>
          </a:prstGeom>
          <a:noFill/>
        </p:spPr>
        <p:txBody>
          <a:bodyPr wrap="square" rtlCol="0">
            <a:spAutoFit/>
          </a:bodyPr>
          <a:lstStyle/>
          <a:p>
            <a:r>
              <a:rPr lang="en-US" b="1" dirty="0"/>
              <a:t>D</a:t>
            </a:r>
            <a:endParaRPr lang="ru-RU" b="1" dirty="0"/>
          </a:p>
        </p:txBody>
      </p:sp>
      <p:sp>
        <p:nvSpPr>
          <p:cNvPr id="119" name="TextBox 118"/>
          <p:cNvSpPr txBox="1"/>
          <p:nvPr/>
        </p:nvSpPr>
        <p:spPr>
          <a:xfrm>
            <a:off x="10074135" y="1401258"/>
            <a:ext cx="593707" cy="369332"/>
          </a:xfrm>
          <a:prstGeom prst="rect">
            <a:avLst/>
          </a:prstGeom>
          <a:noFill/>
        </p:spPr>
        <p:txBody>
          <a:bodyPr wrap="square" rtlCol="0">
            <a:spAutoFit/>
          </a:bodyPr>
          <a:lstStyle/>
          <a:p>
            <a:r>
              <a:rPr lang="en-US" b="1" dirty="0" smtClean="0"/>
              <a:t>S</a:t>
            </a:r>
            <a:endParaRPr lang="ru-RU" b="1" dirty="0"/>
          </a:p>
        </p:txBody>
      </p:sp>
      <p:sp>
        <p:nvSpPr>
          <p:cNvPr id="120" name="TextBox 119"/>
          <p:cNvSpPr txBox="1"/>
          <p:nvPr/>
        </p:nvSpPr>
        <p:spPr>
          <a:xfrm>
            <a:off x="9954684" y="3014899"/>
            <a:ext cx="593707" cy="369332"/>
          </a:xfrm>
          <a:prstGeom prst="rect">
            <a:avLst/>
          </a:prstGeom>
          <a:noFill/>
        </p:spPr>
        <p:txBody>
          <a:bodyPr wrap="square" rtlCol="0">
            <a:spAutoFit/>
          </a:bodyPr>
          <a:lstStyle/>
          <a:p>
            <a:r>
              <a:rPr lang="en-US" b="1" dirty="0"/>
              <a:t>J</a:t>
            </a:r>
            <a:endParaRPr lang="ru-RU" b="1" dirty="0"/>
          </a:p>
        </p:txBody>
      </p:sp>
      <p:sp>
        <p:nvSpPr>
          <p:cNvPr id="121" name="TextBox 120"/>
          <p:cNvSpPr txBox="1"/>
          <p:nvPr/>
        </p:nvSpPr>
        <p:spPr>
          <a:xfrm>
            <a:off x="8739714" y="2988979"/>
            <a:ext cx="593707" cy="369332"/>
          </a:xfrm>
          <a:prstGeom prst="rect">
            <a:avLst/>
          </a:prstGeom>
          <a:noFill/>
        </p:spPr>
        <p:txBody>
          <a:bodyPr wrap="square" rtlCol="0">
            <a:spAutoFit/>
          </a:bodyPr>
          <a:lstStyle/>
          <a:p>
            <a:r>
              <a:rPr lang="en-US" b="1" dirty="0"/>
              <a:t>H</a:t>
            </a:r>
            <a:endParaRPr lang="ru-RU" b="1" dirty="0"/>
          </a:p>
        </p:txBody>
      </p:sp>
      <p:sp>
        <p:nvSpPr>
          <p:cNvPr id="122" name="TextBox 121"/>
          <p:cNvSpPr txBox="1"/>
          <p:nvPr/>
        </p:nvSpPr>
        <p:spPr>
          <a:xfrm>
            <a:off x="8535116" y="4004653"/>
            <a:ext cx="593707" cy="369332"/>
          </a:xfrm>
          <a:prstGeom prst="rect">
            <a:avLst/>
          </a:prstGeom>
          <a:noFill/>
        </p:spPr>
        <p:txBody>
          <a:bodyPr wrap="square" rtlCol="0">
            <a:spAutoFit/>
          </a:bodyPr>
          <a:lstStyle/>
          <a:p>
            <a:r>
              <a:rPr lang="en-US" b="1" dirty="0"/>
              <a:t>E</a:t>
            </a:r>
            <a:endParaRPr lang="ru-RU" b="1" dirty="0"/>
          </a:p>
        </p:txBody>
      </p:sp>
      <p:sp>
        <p:nvSpPr>
          <p:cNvPr id="123" name="TextBox 122"/>
          <p:cNvSpPr txBox="1"/>
          <p:nvPr/>
        </p:nvSpPr>
        <p:spPr>
          <a:xfrm>
            <a:off x="10134154" y="3991899"/>
            <a:ext cx="593707" cy="369332"/>
          </a:xfrm>
          <a:prstGeom prst="rect">
            <a:avLst/>
          </a:prstGeom>
          <a:noFill/>
        </p:spPr>
        <p:txBody>
          <a:bodyPr wrap="square" rtlCol="0">
            <a:spAutoFit/>
          </a:bodyPr>
          <a:lstStyle/>
          <a:p>
            <a:r>
              <a:rPr lang="en-US" b="1" dirty="0" smtClean="0"/>
              <a:t>F</a:t>
            </a:r>
            <a:endParaRPr lang="ru-RU" b="1" dirty="0"/>
          </a:p>
        </p:txBody>
      </p:sp>
      <p:sp>
        <p:nvSpPr>
          <p:cNvPr id="124" name="TextBox 123"/>
          <p:cNvSpPr txBox="1"/>
          <p:nvPr/>
        </p:nvSpPr>
        <p:spPr>
          <a:xfrm>
            <a:off x="11123960" y="4890548"/>
            <a:ext cx="593707" cy="369332"/>
          </a:xfrm>
          <a:prstGeom prst="rect">
            <a:avLst/>
          </a:prstGeom>
          <a:noFill/>
        </p:spPr>
        <p:txBody>
          <a:bodyPr wrap="square" rtlCol="0">
            <a:spAutoFit/>
          </a:bodyPr>
          <a:lstStyle/>
          <a:p>
            <a:r>
              <a:rPr lang="en-US" b="1" dirty="0"/>
              <a:t>D</a:t>
            </a:r>
            <a:endParaRPr lang="ru-RU" b="1" dirty="0"/>
          </a:p>
        </p:txBody>
      </p:sp>
      <p:sp>
        <p:nvSpPr>
          <p:cNvPr id="125" name="TextBox 124"/>
          <p:cNvSpPr txBox="1"/>
          <p:nvPr/>
        </p:nvSpPr>
        <p:spPr>
          <a:xfrm>
            <a:off x="7832979" y="4747104"/>
            <a:ext cx="593707" cy="369332"/>
          </a:xfrm>
          <a:prstGeom prst="rect">
            <a:avLst/>
          </a:prstGeom>
          <a:noFill/>
        </p:spPr>
        <p:txBody>
          <a:bodyPr wrap="square" rtlCol="0">
            <a:spAutoFit/>
          </a:bodyPr>
          <a:lstStyle/>
          <a:p>
            <a:r>
              <a:rPr lang="en-US" b="1" dirty="0" smtClean="0"/>
              <a:t>S</a:t>
            </a:r>
            <a:endParaRPr lang="ru-RU" b="1" dirty="0"/>
          </a:p>
        </p:txBody>
      </p:sp>
    </p:spTree>
    <p:extLst>
      <p:ext uri="{BB962C8B-B14F-4D97-AF65-F5344CB8AC3E}">
        <p14:creationId xmlns:p14="http://schemas.microsoft.com/office/powerpoint/2010/main" val="9636394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21785" y="822505"/>
            <a:ext cx="5847049" cy="5574405"/>
          </a:xfrm>
        </p:spPr>
        <p:txBody>
          <a:bodyPr>
            <a:normAutofit fontScale="85000" lnSpcReduction="10000"/>
          </a:bodyPr>
          <a:lstStyle/>
          <a:p>
            <a:pPr algn="just"/>
            <a:r>
              <a:rPr lang="ru-RU" dirty="0">
                <a:solidFill>
                  <a:schemeClr val="tx1"/>
                </a:solidFill>
                <a:latin typeface="Times New Roman" panose="02020603050405020304" pitchFamily="18" charset="0"/>
                <a:cs typeface="Times New Roman" panose="02020603050405020304" pitchFamily="18" charset="0"/>
              </a:rPr>
              <a:t>Квоты вызывают такой же качественный эффект, как и тарифы.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При </a:t>
            </a:r>
            <a:r>
              <a:rPr lang="ru-RU" dirty="0">
                <a:solidFill>
                  <a:schemeClr val="tx1"/>
                </a:solidFill>
                <a:latin typeface="Times New Roman" panose="02020603050405020304" pitchFamily="18" charset="0"/>
                <a:cs typeface="Times New Roman" panose="02020603050405020304" pitchFamily="18" charset="0"/>
              </a:rPr>
              <a:t>использовании </a:t>
            </a:r>
            <a:r>
              <a:rPr lang="ru-RU" b="1" dirty="0">
                <a:solidFill>
                  <a:schemeClr val="tx2"/>
                </a:solidFill>
                <a:latin typeface="Times New Roman" panose="02020603050405020304" pitchFamily="18" charset="0"/>
                <a:cs typeface="Times New Roman" panose="02020603050405020304" pitchFamily="18" charset="0"/>
              </a:rPr>
              <a:t>запретительной квоты </a:t>
            </a:r>
            <a:r>
              <a:rPr lang="ru-RU" dirty="0">
                <a:solidFill>
                  <a:schemeClr val="tx1"/>
                </a:solidFill>
                <a:latin typeface="Times New Roman" panose="02020603050405020304" pitchFamily="18" charset="0"/>
                <a:cs typeface="Times New Roman" panose="02020603050405020304" pitchFamily="18" charset="0"/>
              </a:rPr>
              <a:t>(квоты, которая фактически запрещает импорт), цена и количество будут смещаться обратно к точке неторгового равновесия</a:t>
            </a:r>
            <a:r>
              <a:rPr lang="ru-RU" i="1" dirty="0">
                <a:solidFill>
                  <a:schemeClr val="tx1"/>
                </a:solidFill>
                <a:latin typeface="Times New Roman" panose="02020603050405020304" pitchFamily="18" charset="0"/>
                <a:cs typeface="Times New Roman" panose="02020603050405020304" pitchFamily="18" charset="0"/>
              </a:rPr>
              <a:t> N</a:t>
            </a:r>
            <a:r>
              <a:rPr lang="ru-RU" dirty="0">
                <a:solidFill>
                  <a:schemeClr val="tx1"/>
                </a:solidFill>
                <a:latin typeface="Times New Roman" panose="02020603050405020304" pitchFamily="18" charset="0"/>
                <a:cs typeface="Times New Roman" panose="02020603050405020304" pitchFamily="18" charset="0"/>
              </a:rPr>
              <a:t> на </a:t>
            </a:r>
            <a:r>
              <a:rPr lang="ru-RU" dirty="0" smtClean="0">
                <a:solidFill>
                  <a:schemeClr val="tx1"/>
                </a:solidFill>
                <a:latin typeface="Times New Roman" panose="02020603050405020304" pitchFamily="18" charset="0"/>
                <a:cs typeface="Times New Roman" panose="02020603050405020304" pitchFamily="18" charset="0"/>
              </a:rPr>
              <a:t>рисунке справа. </a:t>
            </a:r>
          </a:p>
          <a:p>
            <a:pPr algn="just"/>
            <a:r>
              <a:rPr lang="ru-RU" b="1" dirty="0" smtClean="0">
                <a:solidFill>
                  <a:schemeClr val="tx2"/>
                </a:solidFill>
                <a:latin typeface="Times New Roman" panose="02020603050405020304" pitchFamily="18" charset="0"/>
                <a:cs typeface="Times New Roman" panose="02020603050405020304" pitchFamily="18" charset="0"/>
              </a:rPr>
              <a:t>Менее </a:t>
            </a:r>
            <a:r>
              <a:rPr lang="ru-RU" b="1" dirty="0">
                <a:solidFill>
                  <a:schemeClr val="tx2"/>
                </a:solidFill>
                <a:latin typeface="Times New Roman" panose="02020603050405020304" pitchFamily="18" charset="0"/>
                <a:cs typeface="Times New Roman" panose="02020603050405020304" pitchFamily="18" charset="0"/>
              </a:rPr>
              <a:t>жесткая квота </a:t>
            </a:r>
            <a:r>
              <a:rPr lang="ru-RU" dirty="0">
                <a:solidFill>
                  <a:schemeClr val="tx1"/>
                </a:solidFill>
                <a:latin typeface="Times New Roman" panose="02020603050405020304" pitchFamily="18" charset="0"/>
                <a:cs typeface="Times New Roman" panose="02020603050405020304" pitchFamily="18" charset="0"/>
              </a:rPr>
              <a:t>могла бы сократить импорт до 100 единиц одежды, она соответствует линии</a:t>
            </a:r>
            <a:r>
              <a:rPr lang="ru-RU" i="1" dirty="0">
                <a:solidFill>
                  <a:schemeClr val="tx1"/>
                </a:solidFill>
                <a:latin typeface="Times New Roman" panose="02020603050405020304" pitchFamily="18" charset="0"/>
                <a:cs typeface="Times New Roman" panose="02020603050405020304" pitchFamily="18" charset="0"/>
              </a:rPr>
              <a:t> </a:t>
            </a:r>
            <a:r>
              <a:rPr lang="en-US" i="1" dirty="0" smtClean="0">
                <a:solidFill>
                  <a:schemeClr val="tx1"/>
                </a:solidFill>
                <a:latin typeface="Times New Roman" panose="02020603050405020304" pitchFamily="18" charset="0"/>
                <a:cs typeface="Times New Roman" panose="02020603050405020304" pitchFamily="18" charset="0"/>
              </a:rPr>
              <a:t>HJ</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b="1" dirty="0" smtClean="0">
                <a:solidFill>
                  <a:schemeClr val="tx2"/>
                </a:solidFill>
                <a:latin typeface="Times New Roman" panose="02020603050405020304" pitchFamily="18" charset="0"/>
                <a:cs typeface="Times New Roman" panose="02020603050405020304" pitchFamily="18" charset="0"/>
              </a:rPr>
              <a:t>Квота </a:t>
            </a:r>
            <a:r>
              <a:rPr lang="ru-RU" b="1" dirty="0">
                <a:solidFill>
                  <a:schemeClr val="tx2"/>
                </a:solidFill>
                <a:latin typeface="Times New Roman" panose="02020603050405020304" pitchFamily="18" charset="0"/>
                <a:cs typeface="Times New Roman" panose="02020603050405020304" pitchFamily="18" charset="0"/>
              </a:rPr>
              <a:t>в 100 единиц </a:t>
            </a:r>
            <a:r>
              <a:rPr lang="ru-RU" dirty="0">
                <a:solidFill>
                  <a:schemeClr val="tx1"/>
                </a:solidFill>
                <a:latin typeface="Times New Roman" panose="02020603050405020304" pitchFamily="18" charset="0"/>
                <a:cs typeface="Times New Roman" panose="02020603050405020304" pitchFamily="18" charset="0"/>
              </a:rPr>
              <a:t>одежды приведет к тому же равновесию между ценой и выпуском, что и тариф в 2 долл.</a:t>
            </a:r>
          </a:p>
          <a:p>
            <a:pPr marL="0" indent="0" algn="ctr">
              <a:buNone/>
            </a:pPr>
            <a:r>
              <a:rPr lang="ru-RU" b="1" dirty="0">
                <a:solidFill>
                  <a:schemeClr val="tx2"/>
                </a:solidFill>
                <a:latin typeface="Times New Roman" panose="02020603050405020304" pitchFamily="18" charset="0"/>
                <a:cs typeface="Times New Roman" panose="02020603050405020304" pitchFamily="18" charset="0"/>
              </a:rPr>
              <a:t>Несмотря на то что существенной разницы между квотами и тарифами нет, некоторое различие между ними все же существует</a:t>
            </a:r>
            <a:r>
              <a:rPr lang="ru-RU" b="1" dirty="0" smtClean="0">
                <a:solidFill>
                  <a:schemeClr val="tx2"/>
                </a:solidFill>
                <a:latin typeface="Times New Roman" panose="02020603050405020304" pitchFamily="18" charset="0"/>
                <a:cs typeface="Times New Roman" panose="02020603050405020304" pitchFamily="18" charset="0"/>
              </a:rPr>
              <a:t>.</a:t>
            </a:r>
          </a:p>
          <a:p>
            <a:pPr algn="just"/>
            <a:r>
              <a:rPr lang="ru-RU" b="1" dirty="0" smtClean="0">
                <a:solidFill>
                  <a:schemeClr val="tx2"/>
                </a:solidFill>
                <a:latin typeface="Times New Roman" panose="02020603050405020304" pitchFamily="18" charset="0"/>
                <a:cs typeface="Times New Roman" panose="02020603050405020304" pitchFamily="18" charset="0"/>
              </a:rPr>
              <a:t>Тарифы</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приносят доход государству, возможно за счет снижения других налогов и таким образом частично компенсируя ущерб, наносимый потребителям импортирующей страны.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Квота</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в то же время обеспечивает прибыль от результирующей разницы в цене импортерам или экспортерам, которым удалось получить разрешение или лицензию на импорт. Они могут приглашать в рестораны или даже давать взятки чиновникам, которые выдают лицензии на импорт</a:t>
            </a:r>
            <a:r>
              <a:rPr lang="ru-RU" dirty="0">
                <a:solidFill>
                  <a:schemeClr val="tx1"/>
                </a:solidFill>
                <a:latin typeface="Times New Roman" panose="02020603050405020304" pitchFamily="18" charset="0"/>
                <a:cs typeface="Times New Roman" panose="02020603050405020304" pitchFamily="18" charset="0"/>
              </a:rPr>
              <a:t>. </a:t>
            </a:r>
          </a:p>
        </p:txBody>
      </p:sp>
      <p:sp>
        <p:nvSpPr>
          <p:cNvPr id="4" name="Заголовок 1"/>
          <p:cNvSpPr txBox="1">
            <a:spLocks/>
          </p:cNvSpPr>
          <p:nvPr/>
        </p:nvSpPr>
        <p:spPr>
          <a:xfrm>
            <a:off x="1259400" y="4535"/>
            <a:ext cx="3273800"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b="1" dirty="0" smtClean="0">
                <a:solidFill>
                  <a:schemeClr val="tx2"/>
                </a:solidFill>
                <a:effectLst>
                  <a:outerShdw blurRad="38100" dist="38100" dir="2700000" algn="tl">
                    <a:srgbClr val="000000">
                      <a:alpha val="43137"/>
                    </a:srgbClr>
                  </a:outerShdw>
                </a:effectLst>
              </a:rPr>
              <a:t>Квоты</a:t>
            </a:r>
            <a:r>
              <a:rPr lang="ru-RU" sz="4400" b="1" dirty="0" smtClean="0">
                <a:solidFill>
                  <a:schemeClr val="tx2"/>
                </a:solidFill>
                <a:effectLst>
                  <a:outerShdw blurRad="38100" dist="38100" dir="2700000" algn="tl">
                    <a:srgbClr val="000000">
                      <a:alpha val="43137"/>
                    </a:srgbClr>
                  </a:outerShdw>
                </a:effectLst>
              </a:rPr>
              <a:t>.</a:t>
            </a:r>
            <a:endParaRPr lang="ru-RU" sz="4400" b="1" dirty="0">
              <a:solidFill>
                <a:schemeClr val="tx2"/>
              </a:solidFill>
              <a:effectLst>
                <a:outerShdw blurRad="38100" dist="38100" dir="2700000" algn="tl">
                  <a:srgbClr val="000000">
                    <a:alpha val="43137"/>
                  </a:srgbClr>
                </a:outerShdw>
              </a:effectLst>
            </a:endParaRPr>
          </a:p>
        </p:txBody>
      </p:sp>
      <p:grpSp>
        <p:nvGrpSpPr>
          <p:cNvPr id="5" name="Group 2"/>
          <p:cNvGrpSpPr>
            <a:grpSpLocks/>
          </p:cNvGrpSpPr>
          <p:nvPr/>
        </p:nvGrpSpPr>
        <p:grpSpPr bwMode="auto">
          <a:xfrm>
            <a:off x="7640054" y="1095689"/>
            <a:ext cx="4422532" cy="3937324"/>
            <a:chOff x="2729" y="-4519"/>
            <a:chExt cx="4766" cy="4522"/>
          </a:xfrm>
        </p:grpSpPr>
        <p:grpSp>
          <p:nvGrpSpPr>
            <p:cNvPr id="6" name="Group 3"/>
            <p:cNvGrpSpPr>
              <a:grpSpLocks/>
            </p:cNvGrpSpPr>
            <p:nvPr/>
          </p:nvGrpSpPr>
          <p:grpSpPr bwMode="auto">
            <a:xfrm>
              <a:off x="2775" y="-1606"/>
              <a:ext cx="4720" cy="2"/>
              <a:chOff x="2775" y="-1606"/>
              <a:chExt cx="4720" cy="2"/>
            </a:xfrm>
          </p:grpSpPr>
          <p:sp>
            <p:nvSpPr>
              <p:cNvPr id="99" name="Freeform 4"/>
              <p:cNvSpPr>
                <a:spLocks/>
              </p:cNvSpPr>
              <p:nvPr/>
            </p:nvSpPr>
            <p:spPr bwMode="auto">
              <a:xfrm>
                <a:off x="2775" y="-1606"/>
                <a:ext cx="4720" cy="2"/>
              </a:xfrm>
              <a:custGeom>
                <a:avLst/>
                <a:gdLst>
                  <a:gd name="T0" fmla="+- 0 2775 2775"/>
                  <a:gd name="T1" fmla="*/ T0 w 4720"/>
                  <a:gd name="T2" fmla="+- 0 7495 2775"/>
                  <a:gd name="T3" fmla="*/ T2 w 4720"/>
                </a:gdLst>
                <a:ahLst/>
                <a:cxnLst>
                  <a:cxn ang="0">
                    <a:pos x="T1" y="0"/>
                  </a:cxn>
                  <a:cxn ang="0">
                    <a:pos x="T3" y="0"/>
                  </a:cxn>
                </a:cxnLst>
                <a:rect l="0" t="0" r="r" b="b"/>
                <a:pathLst>
                  <a:path w="4720">
                    <a:moveTo>
                      <a:pt x="0" y="0"/>
                    </a:moveTo>
                    <a:lnTo>
                      <a:pt x="47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5"/>
            <p:cNvGrpSpPr>
              <a:grpSpLocks/>
            </p:cNvGrpSpPr>
            <p:nvPr/>
          </p:nvGrpSpPr>
          <p:grpSpPr bwMode="auto">
            <a:xfrm>
              <a:off x="2774" y="-4519"/>
              <a:ext cx="4721" cy="4522"/>
              <a:chOff x="2774" y="-4519"/>
              <a:chExt cx="4721" cy="4522"/>
            </a:xfrm>
          </p:grpSpPr>
          <p:sp>
            <p:nvSpPr>
              <p:cNvPr id="98" name="Freeform 6"/>
              <p:cNvSpPr>
                <a:spLocks/>
              </p:cNvSpPr>
              <p:nvPr/>
            </p:nvSpPr>
            <p:spPr bwMode="auto">
              <a:xfrm>
                <a:off x="2774" y="-4519"/>
                <a:ext cx="4721" cy="4522"/>
              </a:xfrm>
              <a:custGeom>
                <a:avLst/>
                <a:gdLst>
                  <a:gd name="T0" fmla="+- 0 2774 2774"/>
                  <a:gd name="T1" fmla="*/ T0 w 5790"/>
                  <a:gd name="T2" fmla="+- 0 -4519 -4519"/>
                  <a:gd name="T3" fmla="*/ -4519 h 4520"/>
                  <a:gd name="T4" fmla="+- 0 2774 2774"/>
                  <a:gd name="T5" fmla="*/ T4 w 5790"/>
                  <a:gd name="T6" fmla="+- 0 1 -4519"/>
                  <a:gd name="T7" fmla="*/ 1 h 4520"/>
                  <a:gd name="T8" fmla="+- 0 8564 2774"/>
                  <a:gd name="T9" fmla="*/ T8 w 5790"/>
                  <a:gd name="T10" fmla="+- 0 1 -4519"/>
                  <a:gd name="T11" fmla="*/ 1 h 4520"/>
                </a:gdLst>
                <a:ahLst/>
                <a:cxnLst>
                  <a:cxn ang="0">
                    <a:pos x="T1" y="T3"/>
                  </a:cxn>
                  <a:cxn ang="0">
                    <a:pos x="T5" y="T7"/>
                  </a:cxn>
                  <a:cxn ang="0">
                    <a:pos x="T9" y="T11"/>
                  </a:cxn>
                </a:cxnLst>
                <a:rect l="0" t="0" r="r" b="b"/>
                <a:pathLst>
                  <a:path w="5790" h="4520">
                    <a:moveTo>
                      <a:pt x="0" y="0"/>
                    </a:moveTo>
                    <a:lnTo>
                      <a:pt x="0" y="4520"/>
                    </a:lnTo>
                    <a:lnTo>
                      <a:pt x="5790" y="45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7"/>
            <p:cNvGrpSpPr>
              <a:grpSpLocks/>
            </p:cNvGrpSpPr>
            <p:nvPr/>
          </p:nvGrpSpPr>
          <p:grpSpPr bwMode="auto">
            <a:xfrm>
              <a:off x="3170" y="-4254"/>
              <a:ext cx="2340" cy="3600"/>
              <a:chOff x="3170" y="-4254"/>
              <a:chExt cx="2340" cy="3600"/>
            </a:xfrm>
          </p:grpSpPr>
          <p:sp>
            <p:nvSpPr>
              <p:cNvPr id="97" name="Freeform 8"/>
              <p:cNvSpPr>
                <a:spLocks/>
              </p:cNvSpPr>
              <p:nvPr/>
            </p:nvSpPr>
            <p:spPr bwMode="auto">
              <a:xfrm>
                <a:off x="3170" y="-4254"/>
                <a:ext cx="2340" cy="3600"/>
              </a:xfrm>
              <a:custGeom>
                <a:avLst/>
                <a:gdLst>
                  <a:gd name="T0" fmla="+- 0 3170 3170"/>
                  <a:gd name="T1" fmla="*/ T0 w 2340"/>
                  <a:gd name="T2" fmla="+- 0 -654 -4254"/>
                  <a:gd name="T3" fmla="*/ -654 h 3600"/>
                  <a:gd name="T4" fmla="+- 0 5510 3170"/>
                  <a:gd name="T5" fmla="*/ T4 w 2340"/>
                  <a:gd name="T6" fmla="+- 0 -4254 -4254"/>
                  <a:gd name="T7" fmla="*/ -4254 h 3600"/>
                </a:gdLst>
                <a:ahLst/>
                <a:cxnLst>
                  <a:cxn ang="0">
                    <a:pos x="T1" y="T3"/>
                  </a:cxn>
                  <a:cxn ang="0">
                    <a:pos x="T5" y="T7"/>
                  </a:cxn>
                </a:cxnLst>
                <a:rect l="0" t="0" r="r" b="b"/>
                <a:pathLst>
                  <a:path w="2340" h="3600">
                    <a:moveTo>
                      <a:pt x="0" y="3600"/>
                    </a:moveTo>
                    <a:lnTo>
                      <a:pt x="2340" y="0"/>
                    </a:lnTo>
                  </a:path>
                </a:pathLst>
              </a:custGeom>
              <a:noFill/>
              <a:ln w="25400">
                <a:solidFill>
                  <a:srgbClr val="BCBEC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9"/>
            <p:cNvGrpSpPr>
              <a:grpSpLocks/>
            </p:cNvGrpSpPr>
            <p:nvPr/>
          </p:nvGrpSpPr>
          <p:grpSpPr bwMode="auto">
            <a:xfrm>
              <a:off x="4150" y="-4231"/>
              <a:ext cx="2495" cy="3910"/>
              <a:chOff x="4150" y="-4231"/>
              <a:chExt cx="2495" cy="3910"/>
            </a:xfrm>
          </p:grpSpPr>
          <p:sp>
            <p:nvSpPr>
              <p:cNvPr id="96" name="Freeform 10"/>
              <p:cNvSpPr>
                <a:spLocks/>
              </p:cNvSpPr>
              <p:nvPr/>
            </p:nvSpPr>
            <p:spPr bwMode="auto">
              <a:xfrm>
                <a:off x="4150" y="-4231"/>
                <a:ext cx="2495" cy="3910"/>
              </a:xfrm>
              <a:custGeom>
                <a:avLst/>
                <a:gdLst>
                  <a:gd name="T0" fmla="+- 0 4150 4150"/>
                  <a:gd name="T1" fmla="*/ T0 w 2495"/>
                  <a:gd name="T2" fmla="+- 0 -4231 -4231"/>
                  <a:gd name="T3" fmla="*/ -4231 h 3910"/>
                  <a:gd name="T4" fmla="+- 0 6645 4150"/>
                  <a:gd name="T5" fmla="*/ T4 w 2495"/>
                  <a:gd name="T6" fmla="+- 0 -321 -4231"/>
                  <a:gd name="T7" fmla="*/ -321 h 3910"/>
                </a:gdLst>
                <a:ahLst/>
                <a:cxnLst>
                  <a:cxn ang="0">
                    <a:pos x="T1" y="T3"/>
                  </a:cxn>
                  <a:cxn ang="0">
                    <a:pos x="T5" y="T7"/>
                  </a:cxn>
                </a:cxnLst>
                <a:rect l="0" t="0" r="r" b="b"/>
                <a:pathLst>
                  <a:path w="2495" h="3910">
                    <a:moveTo>
                      <a:pt x="0" y="0"/>
                    </a:moveTo>
                    <a:lnTo>
                      <a:pt x="2495" y="391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11"/>
            <p:cNvGrpSpPr>
              <a:grpSpLocks/>
            </p:cNvGrpSpPr>
            <p:nvPr/>
          </p:nvGrpSpPr>
          <p:grpSpPr bwMode="auto">
            <a:xfrm>
              <a:off x="3792" y="-119"/>
              <a:ext cx="2" cy="120"/>
              <a:chOff x="3792" y="-119"/>
              <a:chExt cx="2" cy="120"/>
            </a:xfrm>
          </p:grpSpPr>
          <p:sp>
            <p:nvSpPr>
              <p:cNvPr id="95" name="Freeform 12"/>
              <p:cNvSpPr>
                <a:spLocks/>
              </p:cNvSpPr>
              <p:nvPr/>
            </p:nvSpPr>
            <p:spPr bwMode="auto">
              <a:xfrm>
                <a:off x="3792" y="-119"/>
                <a:ext cx="2" cy="120"/>
              </a:xfrm>
              <a:custGeom>
                <a:avLst/>
                <a:gdLst>
                  <a:gd name="T0" fmla="+- 0 -119 -119"/>
                  <a:gd name="T1" fmla="*/ -119 h 120"/>
                  <a:gd name="T2" fmla="+- 0 1 -119"/>
                  <a:gd name="T3" fmla="*/ 1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13"/>
            <p:cNvGrpSpPr>
              <a:grpSpLocks/>
            </p:cNvGrpSpPr>
            <p:nvPr/>
          </p:nvGrpSpPr>
          <p:grpSpPr bwMode="auto">
            <a:xfrm>
              <a:off x="4810" y="-119"/>
              <a:ext cx="2" cy="120"/>
              <a:chOff x="4810" y="-119"/>
              <a:chExt cx="2" cy="120"/>
            </a:xfrm>
          </p:grpSpPr>
          <p:sp>
            <p:nvSpPr>
              <p:cNvPr id="94" name="Freeform 14"/>
              <p:cNvSpPr>
                <a:spLocks/>
              </p:cNvSpPr>
              <p:nvPr/>
            </p:nvSpPr>
            <p:spPr bwMode="auto">
              <a:xfrm>
                <a:off x="4810" y="-119"/>
                <a:ext cx="2" cy="120"/>
              </a:xfrm>
              <a:custGeom>
                <a:avLst/>
                <a:gdLst>
                  <a:gd name="T0" fmla="+- 0 -119 -119"/>
                  <a:gd name="T1" fmla="*/ -119 h 120"/>
                  <a:gd name="T2" fmla="+- 0 1 -119"/>
                  <a:gd name="T3" fmla="*/ 1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5"/>
            <p:cNvGrpSpPr>
              <a:grpSpLocks/>
            </p:cNvGrpSpPr>
            <p:nvPr/>
          </p:nvGrpSpPr>
          <p:grpSpPr bwMode="auto">
            <a:xfrm>
              <a:off x="5827" y="-119"/>
              <a:ext cx="2" cy="120"/>
              <a:chOff x="5827" y="-119"/>
              <a:chExt cx="2" cy="120"/>
            </a:xfrm>
          </p:grpSpPr>
          <p:sp>
            <p:nvSpPr>
              <p:cNvPr id="93" name="Freeform 16"/>
              <p:cNvSpPr>
                <a:spLocks/>
              </p:cNvSpPr>
              <p:nvPr/>
            </p:nvSpPr>
            <p:spPr bwMode="auto">
              <a:xfrm>
                <a:off x="5827" y="-119"/>
                <a:ext cx="2" cy="120"/>
              </a:xfrm>
              <a:custGeom>
                <a:avLst/>
                <a:gdLst>
                  <a:gd name="T0" fmla="+- 0 -119 -119"/>
                  <a:gd name="T1" fmla="*/ -119 h 120"/>
                  <a:gd name="T2" fmla="+- 0 1 -119"/>
                  <a:gd name="T3" fmla="*/ 1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7"/>
            <p:cNvGrpSpPr>
              <a:grpSpLocks/>
            </p:cNvGrpSpPr>
            <p:nvPr/>
          </p:nvGrpSpPr>
          <p:grpSpPr bwMode="auto">
            <a:xfrm>
              <a:off x="6845" y="-119"/>
              <a:ext cx="2" cy="120"/>
              <a:chOff x="6845" y="-119"/>
              <a:chExt cx="2" cy="120"/>
            </a:xfrm>
          </p:grpSpPr>
          <p:sp>
            <p:nvSpPr>
              <p:cNvPr id="92" name="Freeform 18"/>
              <p:cNvSpPr>
                <a:spLocks/>
              </p:cNvSpPr>
              <p:nvPr/>
            </p:nvSpPr>
            <p:spPr bwMode="auto">
              <a:xfrm>
                <a:off x="6845" y="-119"/>
                <a:ext cx="2" cy="120"/>
              </a:xfrm>
              <a:custGeom>
                <a:avLst/>
                <a:gdLst>
                  <a:gd name="T0" fmla="+- 0 1 -119"/>
                  <a:gd name="T1" fmla="*/ 1 h 120"/>
                  <a:gd name="T2" fmla="+- 0 -119 -119"/>
                  <a:gd name="T3" fmla="*/ -119 h 120"/>
                </a:gdLst>
                <a:ahLst/>
                <a:cxnLst>
                  <a:cxn ang="0">
                    <a:pos x="0" y="T1"/>
                  </a:cxn>
                  <a:cxn ang="0">
                    <a:pos x="0" y="T3"/>
                  </a:cxn>
                </a:cxnLst>
                <a:rect l="0" t="0" r="r" b="b"/>
                <a:pathLst>
                  <a:path h="120">
                    <a:moveTo>
                      <a:pt x="0" y="12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19"/>
            <p:cNvGrpSpPr>
              <a:grpSpLocks/>
            </p:cNvGrpSpPr>
            <p:nvPr/>
          </p:nvGrpSpPr>
          <p:grpSpPr bwMode="auto">
            <a:xfrm>
              <a:off x="2774" y="1"/>
              <a:ext cx="120" cy="2"/>
              <a:chOff x="2774" y="1"/>
              <a:chExt cx="120" cy="2"/>
            </a:xfrm>
          </p:grpSpPr>
          <p:sp>
            <p:nvSpPr>
              <p:cNvPr id="91" name="Freeform 20"/>
              <p:cNvSpPr>
                <a:spLocks/>
              </p:cNvSpPr>
              <p:nvPr/>
            </p:nvSpPr>
            <p:spPr bwMode="auto">
              <a:xfrm>
                <a:off x="2774" y="1"/>
                <a:ext cx="120" cy="2"/>
              </a:xfrm>
              <a:custGeom>
                <a:avLst/>
                <a:gdLst>
                  <a:gd name="T0" fmla="+- 0 2774 2774"/>
                  <a:gd name="T1" fmla="*/ T0 w 120"/>
                  <a:gd name="T2" fmla="+- 0 2894 27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21"/>
            <p:cNvGrpSpPr>
              <a:grpSpLocks/>
            </p:cNvGrpSpPr>
            <p:nvPr/>
          </p:nvGrpSpPr>
          <p:grpSpPr bwMode="auto">
            <a:xfrm>
              <a:off x="2774" y="-398"/>
              <a:ext cx="80" cy="2"/>
              <a:chOff x="2774" y="-398"/>
              <a:chExt cx="80" cy="2"/>
            </a:xfrm>
          </p:grpSpPr>
          <p:sp>
            <p:nvSpPr>
              <p:cNvPr id="90" name="Freeform 22"/>
              <p:cNvSpPr>
                <a:spLocks/>
              </p:cNvSpPr>
              <p:nvPr/>
            </p:nvSpPr>
            <p:spPr bwMode="auto">
              <a:xfrm>
                <a:off x="2774" y="-398"/>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23"/>
            <p:cNvGrpSpPr>
              <a:grpSpLocks/>
            </p:cNvGrpSpPr>
            <p:nvPr/>
          </p:nvGrpSpPr>
          <p:grpSpPr bwMode="auto">
            <a:xfrm>
              <a:off x="2774" y="-796"/>
              <a:ext cx="80" cy="2"/>
              <a:chOff x="2774" y="-796"/>
              <a:chExt cx="80" cy="2"/>
            </a:xfrm>
          </p:grpSpPr>
          <p:sp>
            <p:nvSpPr>
              <p:cNvPr id="89" name="Freeform 24"/>
              <p:cNvSpPr>
                <a:spLocks/>
              </p:cNvSpPr>
              <p:nvPr/>
            </p:nvSpPr>
            <p:spPr bwMode="auto">
              <a:xfrm>
                <a:off x="2774" y="-796"/>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25"/>
            <p:cNvGrpSpPr>
              <a:grpSpLocks/>
            </p:cNvGrpSpPr>
            <p:nvPr/>
          </p:nvGrpSpPr>
          <p:grpSpPr bwMode="auto">
            <a:xfrm>
              <a:off x="2774" y="-1195"/>
              <a:ext cx="80" cy="2"/>
              <a:chOff x="2774" y="-1195"/>
              <a:chExt cx="80" cy="2"/>
            </a:xfrm>
          </p:grpSpPr>
          <p:sp>
            <p:nvSpPr>
              <p:cNvPr id="88" name="Freeform 26"/>
              <p:cNvSpPr>
                <a:spLocks/>
              </p:cNvSpPr>
              <p:nvPr/>
            </p:nvSpPr>
            <p:spPr bwMode="auto">
              <a:xfrm>
                <a:off x="2774" y="-1195"/>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27"/>
            <p:cNvGrpSpPr>
              <a:grpSpLocks/>
            </p:cNvGrpSpPr>
            <p:nvPr/>
          </p:nvGrpSpPr>
          <p:grpSpPr bwMode="auto">
            <a:xfrm>
              <a:off x="2774" y="-1993"/>
              <a:ext cx="80" cy="2"/>
              <a:chOff x="2774" y="-1993"/>
              <a:chExt cx="80" cy="2"/>
            </a:xfrm>
          </p:grpSpPr>
          <p:sp>
            <p:nvSpPr>
              <p:cNvPr id="87" name="Freeform 28"/>
              <p:cNvSpPr>
                <a:spLocks/>
              </p:cNvSpPr>
              <p:nvPr/>
            </p:nvSpPr>
            <p:spPr bwMode="auto">
              <a:xfrm>
                <a:off x="2774" y="-1993"/>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29"/>
            <p:cNvGrpSpPr>
              <a:grpSpLocks/>
            </p:cNvGrpSpPr>
            <p:nvPr/>
          </p:nvGrpSpPr>
          <p:grpSpPr bwMode="auto">
            <a:xfrm>
              <a:off x="2774" y="-2790"/>
              <a:ext cx="80" cy="2"/>
              <a:chOff x="2774" y="-2790"/>
              <a:chExt cx="80" cy="2"/>
            </a:xfrm>
          </p:grpSpPr>
          <p:sp>
            <p:nvSpPr>
              <p:cNvPr id="86" name="Freeform 30"/>
              <p:cNvSpPr>
                <a:spLocks/>
              </p:cNvSpPr>
              <p:nvPr/>
            </p:nvSpPr>
            <p:spPr bwMode="auto">
              <a:xfrm>
                <a:off x="2774" y="-2790"/>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31"/>
            <p:cNvGrpSpPr>
              <a:grpSpLocks/>
            </p:cNvGrpSpPr>
            <p:nvPr/>
          </p:nvGrpSpPr>
          <p:grpSpPr bwMode="auto">
            <a:xfrm>
              <a:off x="2774" y="-3189"/>
              <a:ext cx="120" cy="2"/>
              <a:chOff x="2774" y="-3189"/>
              <a:chExt cx="120" cy="2"/>
            </a:xfrm>
          </p:grpSpPr>
          <p:sp>
            <p:nvSpPr>
              <p:cNvPr id="85" name="Freeform 32"/>
              <p:cNvSpPr>
                <a:spLocks/>
              </p:cNvSpPr>
              <p:nvPr/>
            </p:nvSpPr>
            <p:spPr bwMode="auto">
              <a:xfrm>
                <a:off x="2774" y="-3189"/>
                <a:ext cx="120" cy="2"/>
              </a:xfrm>
              <a:custGeom>
                <a:avLst/>
                <a:gdLst>
                  <a:gd name="T0" fmla="+- 0 2774 2774"/>
                  <a:gd name="T1" fmla="*/ T0 w 120"/>
                  <a:gd name="T2" fmla="+- 0 2894 27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33"/>
            <p:cNvGrpSpPr>
              <a:grpSpLocks/>
            </p:cNvGrpSpPr>
            <p:nvPr/>
          </p:nvGrpSpPr>
          <p:grpSpPr bwMode="auto">
            <a:xfrm>
              <a:off x="3748" y="-1649"/>
              <a:ext cx="88" cy="88"/>
              <a:chOff x="3748" y="-1649"/>
              <a:chExt cx="88" cy="88"/>
            </a:xfrm>
          </p:grpSpPr>
          <p:sp>
            <p:nvSpPr>
              <p:cNvPr id="84" name="Freeform 34"/>
              <p:cNvSpPr>
                <a:spLocks/>
              </p:cNvSpPr>
              <p:nvPr/>
            </p:nvSpPr>
            <p:spPr bwMode="auto">
              <a:xfrm>
                <a:off x="3748" y="-1649"/>
                <a:ext cx="88" cy="88"/>
              </a:xfrm>
              <a:custGeom>
                <a:avLst/>
                <a:gdLst>
                  <a:gd name="T0" fmla="+- 0 3792 3748"/>
                  <a:gd name="T1" fmla="*/ T0 w 88"/>
                  <a:gd name="T2" fmla="+- 0 -1649 -1649"/>
                  <a:gd name="T3" fmla="*/ -1649 h 88"/>
                  <a:gd name="T4" fmla="+- 0 3771 3748"/>
                  <a:gd name="T5" fmla="*/ T4 w 88"/>
                  <a:gd name="T6" fmla="+- 0 -1643 -1649"/>
                  <a:gd name="T7" fmla="*/ -1643 h 88"/>
                  <a:gd name="T8" fmla="+- 0 3755 3748"/>
                  <a:gd name="T9" fmla="*/ T8 w 88"/>
                  <a:gd name="T10" fmla="+- 0 -1628 -1649"/>
                  <a:gd name="T11" fmla="*/ -1628 h 88"/>
                  <a:gd name="T12" fmla="+- 0 3748 3748"/>
                  <a:gd name="T13" fmla="*/ T12 w 88"/>
                  <a:gd name="T14" fmla="+- 0 -1607 -1649"/>
                  <a:gd name="T15" fmla="*/ -1607 h 88"/>
                  <a:gd name="T16" fmla="+- 0 3753 3748"/>
                  <a:gd name="T17" fmla="*/ T16 w 88"/>
                  <a:gd name="T18" fmla="+- 0 -1585 -1649"/>
                  <a:gd name="T19" fmla="*/ -1585 h 88"/>
                  <a:gd name="T20" fmla="+- 0 3767 3748"/>
                  <a:gd name="T21" fmla="*/ T20 w 88"/>
                  <a:gd name="T22" fmla="+- 0 -1568 -1649"/>
                  <a:gd name="T23" fmla="*/ -1568 h 88"/>
                  <a:gd name="T24" fmla="+- 0 3787 3748"/>
                  <a:gd name="T25" fmla="*/ T24 w 88"/>
                  <a:gd name="T26" fmla="+- 0 -1561 -1649"/>
                  <a:gd name="T27" fmla="*/ -1561 h 88"/>
                  <a:gd name="T28" fmla="+- 0 3811 3748"/>
                  <a:gd name="T29" fmla="*/ T28 w 88"/>
                  <a:gd name="T30" fmla="+- 0 -1565 -1649"/>
                  <a:gd name="T31" fmla="*/ -1565 h 88"/>
                  <a:gd name="T32" fmla="+- 0 3828 3748"/>
                  <a:gd name="T33" fmla="*/ T32 w 88"/>
                  <a:gd name="T34" fmla="+- 0 -1579 -1649"/>
                  <a:gd name="T35" fmla="*/ -1579 h 88"/>
                  <a:gd name="T36" fmla="+- 0 3836 3748"/>
                  <a:gd name="T37" fmla="*/ T36 w 88"/>
                  <a:gd name="T38" fmla="+- 0 -1598 -1649"/>
                  <a:gd name="T39" fmla="*/ -1598 h 88"/>
                  <a:gd name="T40" fmla="+- 0 3831 3748"/>
                  <a:gd name="T41" fmla="*/ T40 w 88"/>
                  <a:gd name="T42" fmla="+- 0 -1622 -1649"/>
                  <a:gd name="T43" fmla="*/ -1622 h 88"/>
                  <a:gd name="T44" fmla="+- 0 3819 3748"/>
                  <a:gd name="T45" fmla="*/ T44 w 88"/>
                  <a:gd name="T46" fmla="+- 0 -1639 -1649"/>
                  <a:gd name="T47" fmla="*/ -1639 h 88"/>
                  <a:gd name="T48" fmla="+- 0 3800 3748"/>
                  <a:gd name="T49" fmla="*/ T48 w 88"/>
                  <a:gd name="T50" fmla="+- 0 -1648 -1649"/>
                  <a:gd name="T51" fmla="*/ -1648 h 88"/>
                  <a:gd name="T52" fmla="+- 0 3792 3748"/>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35"/>
            <p:cNvGrpSpPr>
              <a:grpSpLocks/>
            </p:cNvGrpSpPr>
            <p:nvPr/>
          </p:nvGrpSpPr>
          <p:grpSpPr bwMode="auto">
            <a:xfrm>
              <a:off x="3767" y="-1629"/>
              <a:ext cx="49" cy="49"/>
              <a:chOff x="3767" y="-1629"/>
              <a:chExt cx="49" cy="49"/>
            </a:xfrm>
          </p:grpSpPr>
          <p:sp>
            <p:nvSpPr>
              <p:cNvPr id="83" name="Freeform 36"/>
              <p:cNvSpPr>
                <a:spLocks/>
              </p:cNvSpPr>
              <p:nvPr/>
            </p:nvSpPr>
            <p:spPr bwMode="auto">
              <a:xfrm>
                <a:off x="3767" y="-1629"/>
                <a:ext cx="49" cy="49"/>
              </a:xfrm>
              <a:custGeom>
                <a:avLst/>
                <a:gdLst>
                  <a:gd name="T0" fmla="+- 0 3806 3767"/>
                  <a:gd name="T1" fmla="*/ T0 w 49"/>
                  <a:gd name="T2" fmla="+- 0 -1629 -1629"/>
                  <a:gd name="T3" fmla="*/ -1629 h 49"/>
                  <a:gd name="T4" fmla="+- 0 3778 3767"/>
                  <a:gd name="T5" fmla="*/ T4 w 49"/>
                  <a:gd name="T6" fmla="+- 0 -1629 -1629"/>
                  <a:gd name="T7" fmla="*/ -1629 h 49"/>
                  <a:gd name="T8" fmla="+- 0 3767 3767"/>
                  <a:gd name="T9" fmla="*/ T8 w 49"/>
                  <a:gd name="T10" fmla="+- 0 -1618 -1629"/>
                  <a:gd name="T11" fmla="*/ -1618 h 49"/>
                  <a:gd name="T12" fmla="+- 0 3767 3767"/>
                  <a:gd name="T13" fmla="*/ T12 w 49"/>
                  <a:gd name="T14" fmla="+- 0 -1591 -1629"/>
                  <a:gd name="T15" fmla="*/ -1591 h 49"/>
                  <a:gd name="T16" fmla="+- 0 3778 3767"/>
                  <a:gd name="T17" fmla="*/ T16 w 49"/>
                  <a:gd name="T18" fmla="+- 0 -1580 -1629"/>
                  <a:gd name="T19" fmla="*/ -1580 h 49"/>
                  <a:gd name="T20" fmla="+- 0 3806 3767"/>
                  <a:gd name="T21" fmla="*/ T20 w 49"/>
                  <a:gd name="T22" fmla="+- 0 -1580 -1629"/>
                  <a:gd name="T23" fmla="*/ -1580 h 49"/>
                  <a:gd name="T24" fmla="+- 0 3817 3767"/>
                  <a:gd name="T25" fmla="*/ T24 w 49"/>
                  <a:gd name="T26" fmla="+- 0 -1591 -1629"/>
                  <a:gd name="T27" fmla="*/ -1591 h 49"/>
                  <a:gd name="T28" fmla="+- 0 3817 3767"/>
                  <a:gd name="T29" fmla="*/ T28 w 49"/>
                  <a:gd name="T30" fmla="+- 0 -1618 -1629"/>
                  <a:gd name="T31" fmla="*/ -1618 h 49"/>
                  <a:gd name="T32" fmla="+- 0 3806 3767"/>
                  <a:gd name="T33" fmla="*/ T32 w 49"/>
                  <a:gd name="T34" fmla="+- 0 -1629 -1629"/>
                  <a:gd name="T35" fmla="*/ -1629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37"/>
            <p:cNvGrpSpPr>
              <a:grpSpLocks/>
            </p:cNvGrpSpPr>
            <p:nvPr/>
          </p:nvGrpSpPr>
          <p:grpSpPr bwMode="auto">
            <a:xfrm>
              <a:off x="3767" y="-1629"/>
              <a:ext cx="49" cy="49"/>
              <a:chOff x="3767" y="-1629"/>
              <a:chExt cx="49" cy="49"/>
            </a:xfrm>
          </p:grpSpPr>
          <p:sp>
            <p:nvSpPr>
              <p:cNvPr id="82" name="Freeform 38"/>
              <p:cNvSpPr>
                <a:spLocks/>
              </p:cNvSpPr>
              <p:nvPr/>
            </p:nvSpPr>
            <p:spPr bwMode="auto">
              <a:xfrm>
                <a:off x="3767" y="-1629"/>
                <a:ext cx="49" cy="49"/>
              </a:xfrm>
              <a:custGeom>
                <a:avLst/>
                <a:gdLst>
                  <a:gd name="T0" fmla="+- 0 3792 3767"/>
                  <a:gd name="T1" fmla="*/ T0 w 49"/>
                  <a:gd name="T2" fmla="+- 0 -1580 -1629"/>
                  <a:gd name="T3" fmla="*/ -1580 h 49"/>
                  <a:gd name="T4" fmla="+- 0 3806 3767"/>
                  <a:gd name="T5" fmla="*/ T4 w 49"/>
                  <a:gd name="T6" fmla="+- 0 -1580 -1629"/>
                  <a:gd name="T7" fmla="*/ -1580 h 49"/>
                  <a:gd name="T8" fmla="+- 0 3817 3767"/>
                  <a:gd name="T9" fmla="*/ T8 w 49"/>
                  <a:gd name="T10" fmla="+- 0 -1591 -1629"/>
                  <a:gd name="T11" fmla="*/ -1591 h 49"/>
                  <a:gd name="T12" fmla="+- 0 3817 3767"/>
                  <a:gd name="T13" fmla="*/ T12 w 49"/>
                  <a:gd name="T14" fmla="+- 0 -1605 -1629"/>
                  <a:gd name="T15" fmla="*/ -1605 h 49"/>
                  <a:gd name="T16" fmla="+- 0 3817 3767"/>
                  <a:gd name="T17" fmla="*/ T16 w 49"/>
                  <a:gd name="T18" fmla="+- 0 -1618 -1629"/>
                  <a:gd name="T19" fmla="*/ -1618 h 49"/>
                  <a:gd name="T20" fmla="+- 0 3806 3767"/>
                  <a:gd name="T21" fmla="*/ T20 w 49"/>
                  <a:gd name="T22" fmla="+- 0 -1629 -1629"/>
                  <a:gd name="T23" fmla="*/ -1629 h 49"/>
                  <a:gd name="T24" fmla="+- 0 3792 3767"/>
                  <a:gd name="T25" fmla="*/ T24 w 49"/>
                  <a:gd name="T26" fmla="+- 0 -1629 -1629"/>
                  <a:gd name="T27" fmla="*/ -1629 h 49"/>
                  <a:gd name="T28" fmla="+- 0 3778 3767"/>
                  <a:gd name="T29" fmla="*/ T28 w 49"/>
                  <a:gd name="T30" fmla="+- 0 -1629 -1629"/>
                  <a:gd name="T31" fmla="*/ -1629 h 49"/>
                  <a:gd name="T32" fmla="+- 0 3767 3767"/>
                  <a:gd name="T33" fmla="*/ T32 w 49"/>
                  <a:gd name="T34" fmla="+- 0 -1618 -1629"/>
                  <a:gd name="T35" fmla="*/ -1618 h 49"/>
                  <a:gd name="T36" fmla="+- 0 3767 3767"/>
                  <a:gd name="T37" fmla="*/ T36 w 49"/>
                  <a:gd name="T38" fmla="+- 0 -1605 -1629"/>
                  <a:gd name="T39" fmla="*/ -1605 h 49"/>
                  <a:gd name="T40" fmla="+- 0 3767 3767"/>
                  <a:gd name="T41" fmla="*/ T40 w 49"/>
                  <a:gd name="T42" fmla="+- 0 -1591 -1629"/>
                  <a:gd name="T43" fmla="*/ -1591 h 49"/>
                  <a:gd name="T44" fmla="+- 0 3778 3767"/>
                  <a:gd name="T45" fmla="*/ T44 w 49"/>
                  <a:gd name="T46" fmla="+- 0 -1580 -1629"/>
                  <a:gd name="T47" fmla="*/ -1580 h 49"/>
                  <a:gd name="T48" fmla="+- 0 3792 3767"/>
                  <a:gd name="T49" fmla="*/ T48 w 49"/>
                  <a:gd name="T50" fmla="+- 0 -1580 -1629"/>
                  <a:gd name="T51" fmla="*/ -1580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39"/>
            <p:cNvGrpSpPr>
              <a:grpSpLocks/>
            </p:cNvGrpSpPr>
            <p:nvPr/>
          </p:nvGrpSpPr>
          <p:grpSpPr bwMode="auto">
            <a:xfrm>
              <a:off x="5783" y="-1649"/>
              <a:ext cx="88" cy="88"/>
              <a:chOff x="5783" y="-1649"/>
              <a:chExt cx="88" cy="88"/>
            </a:xfrm>
          </p:grpSpPr>
          <p:sp>
            <p:nvSpPr>
              <p:cNvPr id="81" name="Freeform 40"/>
              <p:cNvSpPr>
                <a:spLocks/>
              </p:cNvSpPr>
              <p:nvPr/>
            </p:nvSpPr>
            <p:spPr bwMode="auto">
              <a:xfrm>
                <a:off x="5783" y="-1649"/>
                <a:ext cx="88" cy="88"/>
              </a:xfrm>
              <a:custGeom>
                <a:avLst/>
                <a:gdLst>
                  <a:gd name="T0" fmla="+- 0 5827 5783"/>
                  <a:gd name="T1" fmla="*/ T0 w 88"/>
                  <a:gd name="T2" fmla="+- 0 -1649 -1649"/>
                  <a:gd name="T3" fmla="*/ -1649 h 88"/>
                  <a:gd name="T4" fmla="+- 0 5806 5783"/>
                  <a:gd name="T5" fmla="*/ T4 w 88"/>
                  <a:gd name="T6" fmla="+- 0 -1643 -1649"/>
                  <a:gd name="T7" fmla="*/ -1643 h 88"/>
                  <a:gd name="T8" fmla="+- 0 5790 5783"/>
                  <a:gd name="T9" fmla="*/ T8 w 88"/>
                  <a:gd name="T10" fmla="+- 0 -1628 -1649"/>
                  <a:gd name="T11" fmla="*/ -1628 h 88"/>
                  <a:gd name="T12" fmla="+- 0 5783 5783"/>
                  <a:gd name="T13" fmla="*/ T12 w 88"/>
                  <a:gd name="T14" fmla="+- 0 -1607 -1649"/>
                  <a:gd name="T15" fmla="*/ -1607 h 88"/>
                  <a:gd name="T16" fmla="+- 0 5788 5783"/>
                  <a:gd name="T17" fmla="*/ T16 w 88"/>
                  <a:gd name="T18" fmla="+- 0 -1585 -1649"/>
                  <a:gd name="T19" fmla="*/ -1585 h 88"/>
                  <a:gd name="T20" fmla="+- 0 5802 5783"/>
                  <a:gd name="T21" fmla="*/ T20 w 88"/>
                  <a:gd name="T22" fmla="+- 0 -1568 -1649"/>
                  <a:gd name="T23" fmla="*/ -1568 h 88"/>
                  <a:gd name="T24" fmla="+- 0 5822 5783"/>
                  <a:gd name="T25" fmla="*/ T24 w 88"/>
                  <a:gd name="T26" fmla="+- 0 -1561 -1649"/>
                  <a:gd name="T27" fmla="*/ -1561 h 88"/>
                  <a:gd name="T28" fmla="+- 0 5846 5783"/>
                  <a:gd name="T29" fmla="*/ T28 w 88"/>
                  <a:gd name="T30" fmla="+- 0 -1565 -1649"/>
                  <a:gd name="T31" fmla="*/ -1565 h 88"/>
                  <a:gd name="T32" fmla="+- 0 5863 5783"/>
                  <a:gd name="T33" fmla="*/ T32 w 88"/>
                  <a:gd name="T34" fmla="+- 0 -1579 -1649"/>
                  <a:gd name="T35" fmla="*/ -1579 h 88"/>
                  <a:gd name="T36" fmla="+- 0 5871 5783"/>
                  <a:gd name="T37" fmla="*/ T36 w 88"/>
                  <a:gd name="T38" fmla="+- 0 -1598 -1649"/>
                  <a:gd name="T39" fmla="*/ -1598 h 88"/>
                  <a:gd name="T40" fmla="+- 0 5866 5783"/>
                  <a:gd name="T41" fmla="*/ T40 w 88"/>
                  <a:gd name="T42" fmla="+- 0 -1622 -1649"/>
                  <a:gd name="T43" fmla="*/ -1622 h 88"/>
                  <a:gd name="T44" fmla="+- 0 5854 5783"/>
                  <a:gd name="T45" fmla="*/ T44 w 88"/>
                  <a:gd name="T46" fmla="+- 0 -1639 -1649"/>
                  <a:gd name="T47" fmla="*/ -1639 h 88"/>
                  <a:gd name="T48" fmla="+- 0 5835 5783"/>
                  <a:gd name="T49" fmla="*/ T48 w 88"/>
                  <a:gd name="T50" fmla="+- 0 -1648 -1649"/>
                  <a:gd name="T51" fmla="*/ -1648 h 88"/>
                  <a:gd name="T52" fmla="+- 0 5827 5783"/>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41"/>
            <p:cNvGrpSpPr>
              <a:grpSpLocks/>
            </p:cNvGrpSpPr>
            <p:nvPr/>
          </p:nvGrpSpPr>
          <p:grpSpPr bwMode="auto">
            <a:xfrm>
              <a:off x="5802" y="-1629"/>
              <a:ext cx="50" cy="49"/>
              <a:chOff x="5802" y="-1629"/>
              <a:chExt cx="50" cy="49"/>
            </a:xfrm>
          </p:grpSpPr>
          <p:sp>
            <p:nvSpPr>
              <p:cNvPr id="80" name="Freeform 42"/>
              <p:cNvSpPr>
                <a:spLocks/>
              </p:cNvSpPr>
              <p:nvPr/>
            </p:nvSpPr>
            <p:spPr bwMode="auto">
              <a:xfrm>
                <a:off x="5802" y="-1629"/>
                <a:ext cx="50" cy="49"/>
              </a:xfrm>
              <a:custGeom>
                <a:avLst/>
                <a:gdLst>
                  <a:gd name="T0" fmla="+- 0 5841 5802"/>
                  <a:gd name="T1" fmla="*/ T0 w 50"/>
                  <a:gd name="T2" fmla="+- 0 -1629 -1629"/>
                  <a:gd name="T3" fmla="*/ -1629 h 49"/>
                  <a:gd name="T4" fmla="+- 0 5813 5802"/>
                  <a:gd name="T5" fmla="*/ T4 w 50"/>
                  <a:gd name="T6" fmla="+- 0 -1629 -1629"/>
                  <a:gd name="T7" fmla="*/ -1629 h 49"/>
                  <a:gd name="T8" fmla="+- 0 5802 5802"/>
                  <a:gd name="T9" fmla="*/ T8 w 50"/>
                  <a:gd name="T10" fmla="+- 0 -1618 -1629"/>
                  <a:gd name="T11" fmla="*/ -1618 h 49"/>
                  <a:gd name="T12" fmla="+- 0 5802 5802"/>
                  <a:gd name="T13" fmla="*/ T12 w 50"/>
                  <a:gd name="T14" fmla="+- 0 -1591 -1629"/>
                  <a:gd name="T15" fmla="*/ -1591 h 49"/>
                  <a:gd name="T16" fmla="+- 0 5813 5802"/>
                  <a:gd name="T17" fmla="*/ T16 w 50"/>
                  <a:gd name="T18" fmla="+- 0 -1580 -1629"/>
                  <a:gd name="T19" fmla="*/ -1580 h 49"/>
                  <a:gd name="T20" fmla="+- 0 5841 5802"/>
                  <a:gd name="T21" fmla="*/ T20 w 50"/>
                  <a:gd name="T22" fmla="+- 0 -1580 -1629"/>
                  <a:gd name="T23" fmla="*/ -1580 h 49"/>
                  <a:gd name="T24" fmla="+- 0 5852 5802"/>
                  <a:gd name="T25" fmla="*/ T24 w 50"/>
                  <a:gd name="T26" fmla="+- 0 -1591 -1629"/>
                  <a:gd name="T27" fmla="*/ -1591 h 49"/>
                  <a:gd name="T28" fmla="+- 0 5852 5802"/>
                  <a:gd name="T29" fmla="*/ T28 w 50"/>
                  <a:gd name="T30" fmla="+- 0 -1618 -1629"/>
                  <a:gd name="T31" fmla="*/ -1618 h 49"/>
                  <a:gd name="T32" fmla="+- 0 5841 5802"/>
                  <a:gd name="T33" fmla="*/ T32 w 50"/>
                  <a:gd name="T34" fmla="+- 0 -1629 -1629"/>
                  <a:gd name="T35" fmla="*/ -1629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43"/>
            <p:cNvGrpSpPr>
              <a:grpSpLocks/>
            </p:cNvGrpSpPr>
            <p:nvPr/>
          </p:nvGrpSpPr>
          <p:grpSpPr bwMode="auto">
            <a:xfrm>
              <a:off x="5802" y="-1629"/>
              <a:ext cx="50" cy="49"/>
              <a:chOff x="5802" y="-1629"/>
              <a:chExt cx="50" cy="49"/>
            </a:xfrm>
          </p:grpSpPr>
          <p:sp>
            <p:nvSpPr>
              <p:cNvPr id="79" name="Freeform 44"/>
              <p:cNvSpPr>
                <a:spLocks/>
              </p:cNvSpPr>
              <p:nvPr/>
            </p:nvSpPr>
            <p:spPr bwMode="auto">
              <a:xfrm>
                <a:off x="5802" y="-1629"/>
                <a:ext cx="50" cy="49"/>
              </a:xfrm>
              <a:custGeom>
                <a:avLst/>
                <a:gdLst>
                  <a:gd name="T0" fmla="+- 0 5827 5802"/>
                  <a:gd name="T1" fmla="*/ T0 w 50"/>
                  <a:gd name="T2" fmla="+- 0 -1580 -1629"/>
                  <a:gd name="T3" fmla="*/ -1580 h 49"/>
                  <a:gd name="T4" fmla="+- 0 5841 5802"/>
                  <a:gd name="T5" fmla="*/ T4 w 50"/>
                  <a:gd name="T6" fmla="+- 0 -1580 -1629"/>
                  <a:gd name="T7" fmla="*/ -1580 h 49"/>
                  <a:gd name="T8" fmla="+- 0 5852 5802"/>
                  <a:gd name="T9" fmla="*/ T8 w 50"/>
                  <a:gd name="T10" fmla="+- 0 -1591 -1629"/>
                  <a:gd name="T11" fmla="*/ -1591 h 49"/>
                  <a:gd name="T12" fmla="+- 0 5852 5802"/>
                  <a:gd name="T13" fmla="*/ T12 w 50"/>
                  <a:gd name="T14" fmla="+- 0 -1605 -1629"/>
                  <a:gd name="T15" fmla="*/ -1605 h 49"/>
                  <a:gd name="T16" fmla="+- 0 5852 5802"/>
                  <a:gd name="T17" fmla="*/ T16 w 50"/>
                  <a:gd name="T18" fmla="+- 0 -1618 -1629"/>
                  <a:gd name="T19" fmla="*/ -1618 h 49"/>
                  <a:gd name="T20" fmla="+- 0 5841 5802"/>
                  <a:gd name="T21" fmla="*/ T20 w 50"/>
                  <a:gd name="T22" fmla="+- 0 -1629 -1629"/>
                  <a:gd name="T23" fmla="*/ -1629 h 49"/>
                  <a:gd name="T24" fmla="+- 0 5827 5802"/>
                  <a:gd name="T25" fmla="*/ T24 w 50"/>
                  <a:gd name="T26" fmla="+- 0 -1629 -1629"/>
                  <a:gd name="T27" fmla="*/ -1629 h 49"/>
                  <a:gd name="T28" fmla="+- 0 5813 5802"/>
                  <a:gd name="T29" fmla="*/ T28 w 50"/>
                  <a:gd name="T30" fmla="+- 0 -1629 -1629"/>
                  <a:gd name="T31" fmla="*/ -1629 h 49"/>
                  <a:gd name="T32" fmla="+- 0 5802 5802"/>
                  <a:gd name="T33" fmla="*/ T32 w 50"/>
                  <a:gd name="T34" fmla="+- 0 -1618 -1629"/>
                  <a:gd name="T35" fmla="*/ -1618 h 49"/>
                  <a:gd name="T36" fmla="+- 0 5802 5802"/>
                  <a:gd name="T37" fmla="*/ T36 w 50"/>
                  <a:gd name="T38" fmla="+- 0 -1605 -1629"/>
                  <a:gd name="T39" fmla="*/ -1605 h 49"/>
                  <a:gd name="T40" fmla="+- 0 5802 5802"/>
                  <a:gd name="T41" fmla="*/ T40 w 50"/>
                  <a:gd name="T42" fmla="+- 0 -1591 -1629"/>
                  <a:gd name="T43" fmla="*/ -1591 h 49"/>
                  <a:gd name="T44" fmla="+- 0 5813 5802"/>
                  <a:gd name="T45" fmla="*/ T44 w 50"/>
                  <a:gd name="T46" fmla="+- 0 -1580 -1629"/>
                  <a:gd name="T47" fmla="*/ -1580 h 49"/>
                  <a:gd name="T48" fmla="+- 0 5827 5802"/>
                  <a:gd name="T49" fmla="*/ T48 w 50"/>
                  <a:gd name="T50" fmla="+- 0 -1580 -1629"/>
                  <a:gd name="T51" fmla="*/ -1580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45"/>
            <p:cNvGrpSpPr>
              <a:grpSpLocks/>
            </p:cNvGrpSpPr>
            <p:nvPr/>
          </p:nvGrpSpPr>
          <p:grpSpPr bwMode="auto">
            <a:xfrm>
              <a:off x="4773" y="-3232"/>
              <a:ext cx="88" cy="88"/>
              <a:chOff x="4773" y="-3232"/>
              <a:chExt cx="88" cy="88"/>
            </a:xfrm>
          </p:grpSpPr>
          <p:sp>
            <p:nvSpPr>
              <p:cNvPr id="78" name="Freeform 46"/>
              <p:cNvSpPr>
                <a:spLocks/>
              </p:cNvSpPr>
              <p:nvPr/>
            </p:nvSpPr>
            <p:spPr bwMode="auto">
              <a:xfrm>
                <a:off x="4773" y="-3232"/>
                <a:ext cx="88" cy="88"/>
              </a:xfrm>
              <a:custGeom>
                <a:avLst/>
                <a:gdLst>
                  <a:gd name="T0" fmla="+- 0 4817 4773"/>
                  <a:gd name="T1" fmla="*/ T0 w 88"/>
                  <a:gd name="T2" fmla="+- 0 -3232 -3232"/>
                  <a:gd name="T3" fmla="*/ -3232 h 88"/>
                  <a:gd name="T4" fmla="+- 0 4796 4773"/>
                  <a:gd name="T5" fmla="*/ T4 w 88"/>
                  <a:gd name="T6" fmla="+- 0 -3227 -3232"/>
                  <a:gd name="T7" fmla="*/ -3227 h 88"/>
                  <a:gd name="T8" fmla="+- 0 4780 4773"/>
                  <a:gd name="T9" fmla="*/ T8 w 88"/>
                  <a:gd name="T10" fmla="+- 0 -3212 -3232"/>
                  <a:gd name="T11" fmla="*/ -3212 h 88"/>
                  <a:gd name="T12" fmla="+- 0 4773 4773"/>
                  <a:gd name="T13" fmla="*/ T12 w 88"/>
                  <a:gd name="T14" fmla="+- 0 -3191 -3232"/>
                  <a:gd name="T15" fmla="*/ -3191 h 88"/>
                  <a:gd name="T16" fmla="+- 0 4778 4773"/>
                  <a:gd name="T17" fmla="*/ T16 w 88"/>
                  <a:gd name="T18" fmla="+- 0 -3168 -3232"/>
                  <a:gd name="T19" fmla="*/ -3168 h 88"/>
                  <a:gd name="T20" fmla="+- 0 4792 4773"/>
                  <a:gd name="T21" fmla="*/ T20 w 88"/>
                  <a:gd name="T22" fmla="+- 0 -3152 -3232"/>
                  <a:gd name="T23" fmla="*/ -3152 h 88"/>
                  <a:gd name="T24" fmla="+- 0 4812 4773"/>
                  <a:gd name="T25" fmla="*/ T24 w 88"/>
                  <a:gd name="T26" fmla="+- 0 -3144 -3232"/>
                  <a:gd name="T27" fmla="*/ -3144 h 88"/>
                  <a:gd name="T28" fmla="+- 0 4836 4773"/>
                  <a:gd name="T29" fmla="*/ T28 w 88"/>
                  <a:gd name="T30" fmla="+- 0 -3149 -3232"/>
                  <a:gd name="T31" fmla="*/ -3149 h 88"/>
                  <a:gd name="T32" fmla="+- 0 4853 4773"/>
                  <a:gd name="T33" fmla="*/ T32 w 88"/>
                  <a:gd name="T34" fmla="+- 0 -3162 -3232"/>
                  <a:gd name="T35" fmla="*/ -3162 h 88"/>
                  <a:gd name="T36" fmla="+- 0 4861 4773"/>
                  <a:gd name="T37" fmla="*/ T36 w 88"/>
                  <a:gd name="T38" fmla="+- 0 -3181 -3232"/>
                  <a:gd name="T39" fmla="*/ -3181 h 88"/>
                  <a:gd name="T40" fmla="+- 0 4856 4773"/>
                  <a:gd name="T41" fmla="*/ T40 w 88"/>
                  <a:gd name="T42" fmla="+- 0 -3206 -3232"/>
                  <a:gd name="T43" fmla="*/ -3206 h 88"/>
                  <a:gd name="T44" fmla="+- 0 4844 4773"/>
                  <a:gd name="T45" fmla="*/ T44 w 88"/>
                  <a:gd name="T46" fmla="+- 0 -3223 -3232"/>
                  <a:gd name="T47" fmla="*/ -3223 h 88"/>
                  <a:gd name="T48" fmla="+- 0 4825 4773"/>
                  <a:gd name="T49" fmla="*/ T48 w 88"/>
                  <a:gd name="T50" fmla="+- 0 -3232 -3232"/>
                  <a:gd name="T51" fmla="*/ -3232 h 88"/>
                  <a:gd name="T52" fmla="+- 0 4817 4773"/>
                  <a:gd name="T53" fmla="*/ T52 w 88"/>
                  <a:gd name="T54" fmla="+- 0 -3232 -3232"/>
                  <a:gd name="T55" fmla="*/ -3232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3" y="26"/>
                    </a:lnTo>
                    <a:lnTo>
                      <a:pt x="71" y="9"/>
                    </a:lnTo>
                    <a:lnTo>
                      <a:pt x="52" y="0"/>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47"/>
            <p:cNvGrpSpPr>
              <a:grpSpLocks/>
            </p:cNvGrpSpPr>
            <p:nvPr/>
          </p:nvGrpSpPr>
          <p:grpSpPr bwMode="auto">
            <a:xfrm>
              <a:off x="4792" y="-3213"/>
              <a:ext cx="50" cy="49"/>
              <a:chOff x="4792" y="-3213"/>
              <a:chExt cx="50" cy="49"/>
            </a:xfrm>
          </p:grpSpPr>
          <p:sp>
            <p:nvSpPr>
              <p:cNvPr id="77" name="Freeform 48"/>
              <p:cNvSpPr>
                <a:spLocks/>
              </p:cNvSpPr>
              <p:nvPr/>
            </p:nvSpPr>
            <p:spPr bwMode="auto">
              <a:xfrm>
                <a:off x="4792" y="-3213"/>
                <a:ext cx="50" cy="49"/>
              </a:xfrm>
              <a:custGeom>
                <a:avLst/>
                <a:gdLst>
                  <a:gd name="T0" fmla="+- 0 4831 4792"/>
                  <a:gd name="T1" fmla="*/ T0 w 50"/>
                  <a:gd name="T2" fmla="+- 0 -3213 -3213"/>
                  <a:gd name="T3" fmla="*/ -3213 h 49"/>
                  <a:gd name="T4" fmla="+- 0 4803 4792"/>
                  <a:gd name="T5" fmla="*/ T4 w 50"/>
                  <a:gd name="T6" fmla="+- 0 -3213 -3213"/>
                  <a:gd name="T7" fmla="*/ -3213 h 49"/>
                  <a:gd name="T8" fmla="+- 0 4792 4792"/>
                  <a:gd name="T9" fmla="*/ T8 w 50"/>
                  <a:gd name="T10" fmla="+- 0 -3202 -3213"/>
                  <a:gd name="T11" fmla="*/ -3202 h 49"/>
                  <a:gd name="T12" fmla="+- 0 4792 4792"/>
                  <a:gd name="T13" fmla="*/ T12 w 50"/>
                  <a:gd name="T14" fmla="+- 0 -3175 -3213"/>
                  <a:gd name="T15" fmla="*/ -3175 h 49"/>
                  <a:gd name="T16" fmla="+- 0 4803 4792"/>
                  <a:gd name="T17" fmla="*/ T16 w 50"/>
                  <a:gd name="T18" fmla="+- 0 -3164 -3213"/>
                  <a:gd name="T19" fmla="*/ -3164 h 49"/>
                  <a:gd name="T20" fmla="+- 0 4831 4792"/>
                  <a:gd name="T21" fmla="*/ T20 w 50"/>
                  <a:gd name="T22" fmla="+- 0 -3164 -3213"/>
                  <a:gd name="T23" fmla="*/ -3164 h 49"/>
                  <a:gd name="T24" fmla="+- 0 4842 4792"/>
                  <a:gd name="T25" fmla="*/ T24 w 50"/>
                  <a:gd name="T26" fmla="+- 0 -3175 -3213"/>
                  <a:gd name="T27" fmla="*/ -3175 h 49"/>
                  <a:gd name="T28" fmla="+- 0 4842 4792"/>
                  <a:gd name="T29" fmla="*/ T28 w 50"/>
                  <a:gd name="T30" fmla="+- 0 -3202 -3213"/>
                  <a:gd name="T31" fmla="*/ -3202 h 49"/>
                  <a:gd name="T32" fmla="+- 0 4831 4792"/>
                  <a:gd name="T33" fmla="*/ T32 w 50"/>
                  <a:gd name="T34" fmla="+- 0 -3213 -3213"/>
                  <a:gd name="T35" fmla="*/ -321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49"/>
            <p:cNvGrpSpPr>
              <a:grpSpLocks/>
            </p:cNvGrpSpPr>
            <p:nvPr/>
          </p:nvGrpSpPr>
          <p:grpSpPr bwMode="auto">
            <a:xfrm>
              <a:off x="4792" y="-3213"/>
              <a:ext cx="50" cy="49"/>
              <a:chOff x="4792" y="-3213"/>
              <a:chExt cx="50" cy="49"/>
            </a:xfrm>
          </p:grpSpPr>
          <p:sp>
            <p:nvSpPr>
              <p:cNvPr id="76" name="Freeform 50"/>
              <p:cNvSpPr>
                <a:spLocks/>
              </p:cNvSpPr>
              <p:nvPr/>
            </p:nvSpPr>
            <p:spPr bwMode="auto">
              <a:xfrm>
                <a:off x="4792" y="-3213"/>
                <a:ext cx="50" cy="49"/>
              </a:xfrm>
              <a:custGeom>
                <a:avLst/>
                <a:gdLst>
                  <a:gd name="T0" fmla="+- 0 4817 4792"/>
                  <a:gd name="T1" fmla="*/ T0 w 50"/>
                  <a:gd name="T2" fmla="+- 0 -3164 -3213"/>
                  <a:gd name="T3" fmla="*/ -3164 h 49"/>
                  <a:gd name="T4" fmla="+- 0 4831 4792"/>
                  <a:gd name="T5" fmla="*/ T4 w 50"/>
                  <a:gd name="T6" fmla="+- 0 -3164 -3213"/>
                  <a:gd name="T7" fmla="*/ -3164 h 49"/>
                  <a:gd name="T8" fmla="+- 0 4842 4792"/>
                  <a:gd name="T9" fmla="*/ T8 w 50"/>
                  <a:gd name="T10" fmla="+- 0 -3175 -3213"/>
                  <a:gd name="T11" fmla="*/ -3175 h 49"/>
                  <a:gd name="T12" fmla="+- 0 4842 4792"/>
                  <a:gd name="T13" fmla="*/ T12 w 50"/>
                  <a:gd name="T14" fmla="+- 0 -3188 -3213"/>
                  <a:gd name="T15" fmla="*/ -3188 h 49"/>
                  <a:gd name="T16" fmla="+- 0 4842 4792"/>
                  <a:gd name="T17" fmla="*/ T16 w 50"/>
                  <a:gd name="T18" fmla="+- 0 -3202 -3213"/>
                  <a:gd name="T19" fmla="*/ -3202 h 49"/>
                  <a:gd name="T20" fmla="+- 0 4831 4792"/>
                  <a:gd name="T21" fmla="*/ T20 w 50"/>
                  <a:gd name="T22" fmla="+- 0 -3213 -3213"/>
                  <a:gd name="T23" fmla="*/ -3213 h 49"/>
                  <a:gd name="T24" fmla="+- 0 4817 4792"/>
                  <a:gd name="T25" fmla="*/ T24 w 50"/>
                  <a:gd name="T26" fmla="+- 0 -3213 -3213"/>
                  <a:gd name="T27" fmla="*/ -3213 h 49"/>
                  <a:gd name="T28" fmla="+- 0 4803 4792"/>
                  <a:gd name="T29" fmla="*/ T28 w 50"/>
                  <a:gd name="T30" fmla="+- 0 -3213 -3213"/>
                  <a:gd name="T31" fmla="*/ -3213 h 49"/>
                  <a:gd name="T32" fmla="+- 0 4792 4792"/>
                  <a:gd name="T33" fmla="*/ T32 w 50"/>
                  <a:gd name="T34" fmla="+- 0 -3202 -3213"/>
                  <a:gd name="T35" fmla="*/ -3202 h 49"/>
                  <a:gd name="T36" fmla="+- 0 4792 4792"/>
                  <a:gd name="T37" fmla="*/ T36 w 50"/>
                  <a:gd name="T38" fmla="+- 0 -3188 -3213"/>
                  <a:gd name="T39" fmla="*/ -3188 h 49"/>
                  <a:gd name="T40" fmla="+- 0 4792 4792"/>
                  <a:gd name="T41" fmla="*/ T40 w 50"/>
                  <a:gd name="T42" fmla="+- 0 -3175 -3213"/>
                  <a:gd name="T43" fmla="*/ -3175 h 49"/>
                  <a:gd name="T44" fmla="+- 0 4803 4792"/>
                  <a:gd name="T45" fmla="*/ T44 w 50"/>
                  <a:gd name="T46" fmla="+- 0 -3164 -3213"/>
                  <a:gd name="T47" fmla="*/ -3164 h 49"/>
                  <a:gd name="T48" fmla="+- 0 4817 4792"/>
                  <a:gd name="T49" fmla="*/ T48 w 50"/>
                  <a:gd name="T50" fmla="+- 0 -3164 -3213"/>
                  <a:gd name="T51" fmla="*/ -316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5" y="49"/>
                    </a:moveTo>
                    <a:lnTo>
                      <a:pt x="39" y="49"/>
                    </a:lnTo>
                    <a:lnTo>
                      <a:pt x="50" y="38"/>
                    </a:lnTo>
                    <a:lnTo>
                      <a:pt x="50" y="25"/>
                    </a:lnTo>
                    <a:lnTo>
                      <a:pt x="50" y="11"/>
                    </a:lnTo>
                    <a:lnTo>
                      <a:pt x="39" y="0"/>
                    </a:lnTo>
                    <a:lnTo>
                      <a:pt x="25" y="0"/>
                    </a:lnTo>
                    <a:lnTo>
                      <a:pt x="11" y="0"/>
                    </a:lnTo>
                    <a:lnTo>
                      <a:pt x="0" y="11"/>
                    </a:lnTo>
                    <a:lnTo>
                      <a:pt x="0" y="25"/>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51"/>
            <p:cNvGrpSpPr>
              <a:grpSpLocks/>
            </p:cNvGrpSpPr>
            <p:nvPr/>
          </p:nvGrpSpPr>
          <p:grpSpPr bwMode="auto">
            <a:xfrm>
              <a:off x="2775" y="-2391"/>
              <a:ext cx="1529" cy="2"/>
              <a:chOff x="2775" y="-2391"/>
              <a:chExt cx="1529" cy="2"/>
            </a:xfrm>
          </p:grpSpPr>
          <p:sp>
            <p:nvSpPr>
              <p:cNvPr id="75" name="Freeform 52"/>
              <p:cNvSpPr>
                <a:spLocks/>
              </p:cNvSpPr>
              <p:nvPr/>
            </p:nvSpPr>
            <p:spPr bwMode="auto">
              <a:xfrm>
                <a:off x="2775" y="-2391"/>
                <a:ext cx="1529" cy="2"/>
              </a:xfrm>
              <a:custGeom>
                <a:avLst/>
                <a:gdLst>
                  <a:gd name="T0" fmla="+- 0 2775 2775"/>
                  <a:gd name="T1" fmla="*/ T0 w 1529"/>
                  <a:gd name="T2" fmla="+- 0 4304 2775"/>
                  <a:gd name="T3" fmla="*/ T2 w 1529"/>
                </a:gdLst>
                <a:ahLst/>
                <a:cxnLst>
                  <a:cxn ang="0">
                    <a:pos x="T1" y="0"/>
                  </a:cxn>
                  <a:cxn ang="0">
                    <a:pos x="T3" y="0"/>
                  </a:cxn>
                </a:cxnLst>
                <a:rect l="0" t="0" r="r" b="b"/>
                <a:pathLst>
                  <a:path w="1529">
                    <a:moveTo>
                      <a:pt x="0" y="0"/>
                    </a:moveTo>
                    <a:lnTo>
                      <a:pt x="1529"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53"/>
            <p:cNvGrpSpPr>
              <a:grpSpLocks/>
            </p:cNvGrpSpPr>
            <p:nvPr/>
          </p:nvGrpSpPr>
          <p:grpSpPr bwMode="auto">
            <a:xfrm>
              <a:off x="4304" y="-2391"/>
              <a:ext cx="1020" cy="2"/>
              <a:chOff x="4304" y="-2391"/>
              <a:chExt cx="1020" cy="2"/>
            </a:xfrm>
          </p:grpSpPr>
          <p:sp>
            <p:nvSpPr>
              <p:cNvPr id="74" name="Freeform 54"/>
              <p:cNvSpPr>
                <a:spLocks/>
              </p:cNvSpPr>
              <p:nvPr/>
            </p:nvSpPr>
            <p:spPr bwMode="auto">
              <a:xfrm>
                <a:off x="4304" y="-2391"/>
                <a:ext cx="1020" cy="2"/>
              </a:xfrm>
              <a:custGeom>
                <a:avLst/>
                <a:gdLst>
                  <a:gd name="T0" fmla="+- 0 4304 4304"/>
                  <a:gd name="T1" fmla="*/ T0 w 1020"/>
                  <a:gd name="T2" fmla="+- 0 5324 4304"/>
                  <a:gd name="T3" fmla="*/ T2 w 1020"/>
                </a:gdLst>
                <a:ahLst/>
                <a:cxnLst>
                  <a:cxn ang="0">
                    <a:pos x="T1" y="0"/>
                  </a:cxn>
                  <a:cxn ang="0">
                    <a:pos x="T3" y="0"/>
                  </a:cxn>
                </a:cxnLst>
                <a:rect l="0" t="0" r="r" b="b"/>
                <a:pathLst>
                  <a:path w="1020">
                    <a:moveTo>
                      <a:pt x="0" y="0"/>
                    </a:moveTo>
                    <a:lnTo>
                      <a:pt x="1020" y="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55"/>
            <p:cNvGrpSpPr>
              <a:grpSpLocks/>
            </p:cNvGrpSpPr>
            <p:nvPr/>
          </p:nvGrpSpPr>
          <p:grpSpPr bwMode="auto">
            <a:xfrm>
              <a:off x="5324" y="-2391"/>
              <a:ext cx="2171" cy="2"/>
              <a:chOff x="5324" y="-2391"/>
              <a:chExt cx="2171" cy="2"/>
            </a:xfrm>
          </p:grpSpPr>
          <p:sp>
            <p:nvSpPr>
              <p:cNvPr id="73" name="Freeform 56"/>
              <p:cNvSpPr>
                <a:spLocks/>
              </p:cNvSpPr>
              <p:nvPr/>
            </p:nvSpPr>
            <p:spPr bwMode="auto">
              <a:xfrm>
                <a:off x="5324" y="-2391"/>
                <a:ext cx="2171" cy="2"/>
              </a:xfrm>
              <a:custGeom>
                <a:avLst/>
                <a:gdLst>
                  <a:gd name="T0" fmla="+- 0 5324 5324"/>
                  <a:gd name="T1" fmla="*/ T0 w 2171"/>
                  <a:gd name="T2" fmla="+- 0 7495 5324"/>
                  <a:gd name="T3" fmla="*/ T2 w 2171"/>
                </a:gdLst>
                <a:ahLst/>
                <a:cxnLst>
                  <a:cxn ang="0">
                    <a:pos x="T1" y="0"/>
                  </a:cxn>
                  <a:cxn ang="0">
                    <a:pos x="T3" y="0"/>
                  </a:cxn>
                </a:cxnLst>
                <a:rect l="0" t="0" r="r" b="b"/>
                <a:pathLst>
                  <a:path w="2171">
                    <a:moveTo>
                      <a:pt x="0" y="0"/>
                    </a:moveTo>
                    <a:lnTo>
                      <a:pt x="2171"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57"/>
            <p:cNvGrpSpPr>
              <a:grpSpLocks/>
            </p:cNvGrpSpPr>
            <p:nvPr/>
          </p:nvGrpSpPr>
          <p:grpSpPr bwMode="auto">
            <a:xfrm>
              <a:off x="2729" y="-2434"/>
              <a:ext cx="88" cy="88"/>
              <a:chOff x="2729" y="-2434"/>
              <a:chExt cx="88" cy="88"/>
            </a:xfrm>
          </p:grpSpPr>
          <p:sp>
            <p:nvSpPr>
              <p:cNvPr id="72" name="Freeform 58"/>
              <p:cNvSpPr>
                <a:spLocks/>
              </p:cNvSpPr>
              <p:nvPr/>
            </p:nvSpPr>
            <p:spPr bwMode="auto">
              <a:xfrm>
                <a:off x="2729" y="-2434"/>
                <a:ext cx="88" cy="88"/>
              </a:xfrm>
              <a:custGeom>
                <a:avLst/>
                <a:gdLst>
                  <a:gd name="T0" fmla="+- 0 2773 2729"/>
                  <a:gd name="T1" fmla="*/ T0 w 88"/>
                  <a:gd name="T2" fmla="+- 0 -2434 -2434"/>
                  <a:gd name="T3" fmla="*/ -2434 h 88"/>
                  <a:gd name="T4" fmla="+- 0 2752 2729"/>
                  <a:gd name="T5" fmla="*/ T4 w 88"/>
                  <a:gd name="T6" fmla="+- 0 -2428 -2434"/>
                  <a:gd name="T7" fmla="*/ -2428 h 88"/>
                  <a:gd name="T8" fmla="+- 0 2736 2729"/>
                  <a:gd name="T9" fmla="*/ T8 w 88"/>
                  <a:gd name="T10" fmla="+- 0 -2413 -2434"/>
                  <a:gd name="T11" fmla="*/ -2413 h 88"/>
                  <a:gd name="T12" fmla="+- 0 2729 2729"/>
                  <a:gd name="T13" fmla="*/ T12 w 88"/>
                  <a:gd name="T14" fmla="+- 0 -2392 -2434"/>
                  <a:gd name="T15" fmla="*/ -2392 h 88"/>
                  <a:gd name="T16" fmla="+- 0 2734 2729"/>
                  <a:gd name="T17" fmla="*/ T16 w 88"/>
                  <a:gd name="T18" fmla="+- 0 -2370 -2434"/>
                  <a:gd name="T19" fmla="*/ -2370 h 88"/>
                  <a:gd name="T20" fmla="+- 0 2748 2729"/>
                  <a:gd name="T21" fmla="*/ T20 w 88"/>
                  <a:gd name="T22" fmla="+- 0 -2353 -2434"/>
                  <a:gd name="T23" fmla="*/ -2353 h 88"/>
                  <a:gd name="T24" fmla="+- 0 2768 2729"/>
                  <a:gd name="T25" fmla="*/ T24 w 88"/>
                  <a:gd name="T26" fmla="+- 0 -2346 -2434"/>
                  <a:gd name="T27" fmla="*/ -2346 h 88"/>
                  <a:gd name="T28" fmla="+- 0 2792 2729"/>
                  <a:gd name="T29" fmla="*/ T28 w 88"/>
                  <a:gd name="T30" fmla="+- 0 -2350 -2434"/>
                  <a:gd name="T31" fmla="*/ -2350 h 88"/>
                  <a:gd name="T32" fmla="+- 0 2809 2729"/>
                  <a:gd name="T33" fmla="*/ T32 w 88"/>
                  <a:gd name="T34" fmla="+- 0 -2364 -2434"/>
                  <a:gd name="T35" fmla="*/ -2364 h 88"/>
                  <a:gd name="T36" fmla="+- 0 2817 2729"/>
                  <a:gd name="T37" fmla="*/ T36 w 88"/>
                  <a:gd name="T38" fmla="+- 0 -2383 -2434"/>
                  <a:gd name="T39" fmla="*/ -2383 h 88"/>
                  <a:gd name="T40" fmla="+- 0 2813 2729"/>
                  <a:gd name="T41" fmla="*/ T40 w 88"/>
                  <a:gd name="T42" fmla="+- 0 -2407 -2434"/>
                  <a:gd name="T43" fmla="*/ -2407 h 88"/>
                  <a:gd name="T44" fmla="+- 0 2800 2729"/>
                  <a:gd name="T45" fmla="*/ T44 w 88"/>
                  <a:gd name="T46" fmla="+- 0 -2424 -2434"/>
                  <a:gd name="T47" fmla="*/ -2424 h 88"/>
                  <a:gd name="T48" fmla="+- 0 2782 2729"/>
                  <a:gd name="T49" fmla="*/ T48 w 88"/>
                  <a:gd name="T50" fmla="+- 0 -2433 -2434"/>
                  <a:gd name="T51" fmla="*/ -2433 h 88"/>
                  <a:gd name="T52" fmla="+- 0 2773 2729"/>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59"/>
            <p:cNvGrpSpPr>
              <a:grpSpLocks/>
            </p:cNvGrpSpPr>
            <p:nvPr/>
          </p:nvGrpSpPr>
          <p:grpSpPr bwMode="auto">
            <a:xfrm>
              <a:off x="2749" y="-2414"/>
              <a:ext cx="49" cy="49"/>
              <a:chOff x="2749" y="-2414"/>
              <a:chExt cx="49" cy="49"/>
            </a:xfrm>
          </p:grpSpPr>
          <p:sp>
            <p:nvSpPr>
              <p:cNvPr id="71" name="Freeform 60"/>
              <p:cNvSpPr>
                <a:spLocks/>
              </p:cNvSpPr>
              <p:nvPr/>
            </p:nvSpPr>
            <p:spPr bwMode="auto">
              <a:xfrm>
                <a:off x="2749" y="-2414"/>
                <a:ext cx="49" cy="49"/>
              </a:xfrm>
              <a:custGeom>
                <a:avLst/>
                <a:gdLst>
                  <a:gd name="T0" fmla="+- 0 2787 2749"/>
                  <a:gd name="T1" fmla="*/ T0 w 49"/>
                  <a:gd name="T2" fmla="+- 0 -2414 -2414"/>
                  <a:gd name="T3" fmla="*/ -2414 h 49"/>
                  <a:gd name="T4" fmla="+- 0 2760 2749"/>
                  <a:gd name="T5" fmla="*/ T4 w 49"/>
                  <a:gd name="T6" fmla="+- 0 -2414 -2414"/>
                  <a:gd name="T7" fmla="*/ -2414 h 49"/>
                  <a:gd name="T8" fmla="+- 0 2749 2749"/>
                  <a:gd name="T9" fmla="*/ T8 w 49"/>
                  <a:gd name="T10" fmla="+- 0 -2403 -2414"/>
                  <a:gd name="T11" fmla="*/ -2403 h 49"/>
                  <a:gd name="T12" fmla="+- 0 2749 2749"/>
                  <a:gd name="T13" fmla="*/ T12 w 49"/>
                  <a:gd name="T14" fmla="+- 0 -2376 -2414"/>
                  <a:gd name="T15" fmla="*/ -2376 h 49"/>
                  <a:gd name="T16" fmla="+- 0 2760 2749"/>
                  <a:gd name="T17" fmla="*/ T16 w 49"/>
                  <a:gd name="T18" fmla="+- 0 -2365 -2414"/>
                  <a:gd name="T19" fmla="*/ -2365 h 49"/>
                  <a:gd name="T20" fmla="+- 0 2787 2749"/>
                  <a:gd name="T21" fmla="*/ T20 w 49"/>
                  <a:gd name="T22" fmla="+- 0 -2365 -2414"/>
                  <a:gd name="T23" fmla="*/ -2365 h 49"/>
                  <a:gd name="T24" fmla="+- 0 2798 2749"/>
                  <a:gd name="T25" fmla="*/ T24 w 49"/>
                  <a:gd name="T26" fmla="+- 0 -2376 -2414"/>
                  <a:gd name="T27" fmla="*/ -2376 h 49"/>
                  <a:gd name="T28" fmla="+- 0 2798 2749"/>
                  <a:gd name="T29" fmla="*/ T28 w 49"/>
                  <a:gd name="T30" fmla="+- 0 -2403 -2414"/>
                  <a:gd name="T31" fmla="*/ -2403 h 49"/>
                  <a:gd name="T32" fmla="+- 0 2787 2749"/>
                  <a:gd name="T33" fmla="*/ T32 w 49"/>
                  <a:gd name="T34" fmla="+- 0 -2414 -2414"/>
                  <a:gd name="T35" fmla="*/ -241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61"/>
            <p:cNvGrpSpPr>
              <a:grpSpLocks/>
            </p:cNvGrpSpPr>
            <p:nvPr/>
          </p:nvGrpSpPr>
          <p:grpSpPr bwMode="auto">
            <a:xfrm>
              <a:off x="2749" y="-2414"/>
              <a:ext cx="49" cy="49"/>
              <a:chOff x="2749" y="-2414"/>
              <a:chExt cx="49" cy="49"/>
            </a:xfrm>
          </p:grpSpPr>
          <p:sp>
            <p:nvSpPr>
              <p:cNvPr id="70" name="Freeform 62"/>
              <p:cNvSpPr>
                <a:spLocks/>
              </p:cNvSpPr>
              <p:nvPr/>
            </p:nvSpPr>
            <p:spPr bwMode="auto">
              <a:xfrm>
                <a:off x="2749" y="-2414"/>
                <a:ext cx="49" cy="49"/>
              </a:xfrm>
              <a:custGeom>
                <a:avLst/>
                <a:gdLst>
                  <a:gd name="T0" fmla="+- 0 2773 2749"/>
                  <a:gd name="T1" fmla="*/ T0 w 49"/>
                  <a:gd name="T2" fmla="+- 0 -2365 -2414"/>
                  <a:gd name="T3" fmla="*/ -2365 h 49"/>
                  <a:gd name="T4" fmla="+- 0 2787 2749"/>
                  <a:gd name="T5" fmla="*/ T4 w 49"/>
                  <a:gd name="T6" fmla="+- 0 -2365 -2414"/>
                  <a:gd name="T7" fmla="*/ -2365 h 49"/>
                  <a:gd name="T8" fmla="+- 0 2798 2749"/>
                  <a:gd name="T9" fmla="*/ T8 w 49"/>
                  <a:gd name="T10" fmla="+- 0 -2376 -2414"/>
                  <a:gd name="T11" fmla="*/ -2376 h 49"/>
                  <a:gd name="T12" fmla="+- 0 2798 2749"/>
                  <a:gd name="T13" fmla="*/ T12 w 49"/>
                  <a:gd name="T14" fmla="+- 0 -2390 -2414"/>
                  <a:gd name="T15" fmla="*/ -2390 h 49"/>
                  <a:gd name="T16" fmla="+- 0 2798 2749"/>
                  <a:gd name="T17" fmla="*/ T16 w 49"/>
                  <a:gd name="T18" fmla="+- 0 -2403 -2414"/>
                  <a:gd name="T19" fmla="*/ -2403 h 49"/>
                  <a:gd name="T20" fmla="+- 0 2787 2749"/>
                  <a:gd name="T21" fmla="*/ T20 w 49"/>
                  <a:gd name="T22" fmla="+- 0 -2414 -2414"/>
                  <a:gd name="T23" fmla="*/ -2414 h 49"/>
                  <a:gd name="T24" fmla="+- 0 2773 2749"/>
                  <a:gd name="T25" fmla="*/ T24 w 49"/>
                  <a:gd name="T26" fmla="+- 0 -2414 -2414"/>
                  <a:gd name="T27" fmla="*/ -2414 h 49"/>
                  <a:gd name="T28" fmla="+- 0 2760 2749"/>
                  <a:gd name="T29" fmla="*/ T28 w 49"/>
                  <a:gd name="T30" fmla="+- 0 -2414 -2414"/>
                  <a:gd name="T31" fmla="*/ -2414 h 49"/>
                  <a:gd name="T32" fmla="+- 0 2749 2749"/>
                  <a:gd name="T33" fmla="*/ T32 w 49"/>
                  <a:gd name="T34" fmla="+- 0 -2403 -2414"/>
                  <a:gd name="T35" fmla="*/ -2403 h 49"/>
                  <a:gd name="T36" fmla="+- 0 2749 2749"/>
                  <a:gd name="T37" fmla="*/ T36 w 49"/>
                  <a:gd name="T38" fmla="+- 0 -2390 -2414"/>
                  <a:gd name="T39" fmla="*/ -2390 h 49"/>
                  <a:gd name="T40" fmla="+- 0 2749 2749"/>
                  <a:gd name="T41" fmla="*/ T40 w 49"/>
                  <a:gd name="T42" fmla="+- 0 -2376 -2414"/>
                  <a:gd name="T43" fmla="*/ -2376 h 49"/>
                  <a:gd name="T44" fmla="+- 0 2760 2749"/>
                  <a:gd name="T45" fmla="*/ T44 w 49"/>
                  <a:gd name="T46" fmla="+- 0 -2365 -2414"/>
                  <a:gd name="T47" fmla="*/ -2365 h 49"/>
                  <a:gd name="T48" fmla="+- 0 2773 2749"/>
                  <a:gd name="T49" fmla="*/ T48 w 49"/>
                  <a:gd name="T50" fmla="+- 0 -2365 -2414"/>
                  <a:gd name="T51" fmla="*/ -2365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6" name="Group 63"/>
            <p:cNvGrpSpPr>
              <a:grpSpLocks/>
            </p:cNvGrpSpPr>
            <p:nvPr/>
          </p:nvGrpSpPr>
          <p:grpSpPr bwMode="auto">
            <a:xfrm>
              <a:off x="4304" y="-2389"/>
              <a:ext cx="2" cy="2383"/>
              <a:chOff x="4304" y="-2389"/>
              <a:chExt cx="2" cy="2383"/>
            </a:xfrm>
          </p:grpSpPr>
          <p:sp>
            <p:nvSpPr>
              <p:cNvPr id="69" name="Freeform 64"/>
              <p:cNvSpPr>
                <a:spLocks/>
              </p:cNvSpPr>
              <p:nvPr/>
            </p:nvSpPr>
            <p:spPr bwMode="auto">
              <a:xfrm>
                <a:off x="4304" y="-2389"/>
                <a:ext cx="2" cy="2383"/>
              </a:xfrm>
              <a:custGeom>
                <a:avLst/>
                <a:gdLst>
                  <a:gd name="T0" fmla="+- 0 -2389 -2389"/>
                  <a:gd name="T1" fmla="*/ -2389 h 2383"/>
                  <a:gd name="T2" fmla="+- 0 -6 -2389"/>
                  <a:gd name="T3" fmla="*/ -6 h 2383"/>
                </a:gdLst>
                <a:ahLst/>
                <a:cxnLst>
                  <a:cxn ang="0">
                    <a:pos x="0" y="T1"/>
                  </a:cxn>
                  <a:cxn ang="0">
                    <a:pos x="0" y="T3"/>
                  </a:cxn>
                </a:cxnLst>
                <a:rect l="0" t="0" r="r" b="b"/>
                <a:pathLst>
                  <a:path h="2383">
                    <a:moveTo>
                      <a:pt x="0" y="0"/>
                    </a:moveTo>
                    <a:lnTo>
                      <a:pt x="0" y="2383"/>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7" name="Group 65"/>
            <p:cNvGrpSpPr>
              <a:grpSpLocks/>
            </p:cNvGrpSpPr>
            <p:nvPr/>
          </p:nvGrpSpPr>
          <p:grpSpPr bwMode="auto">
            <a:xfrm>
              <a:off x="5324" y="-2389"/>
              <a:ext cx="2" cy="2383"/>
              <a:chOff x="5324" y="-2389"/>
              <a:chExt cx="2" cy="2383"/>
            </a:xfrm>
          </p:grpSpPr>
          <p:sp>
            <p:nvSpPr>
              <p:cNvPr id="68" name="Freeform 66"/>
              <p:cNvSpPr>
                <a:spLocks/>
              </p:cNvSpPr>
              <p:nvPr/>
            </p:nvSpPr>
            <p:spPr bwMode="auto">
              <a:xfrm>
                <a:off x="5324" y="-2389"/>
                <a:ext cx="2" cy="2383"/>
              </a:xfrm>
              <a:custGeom>
                <a:avLst/>
                <a:gdLst>
                  <a:gd name="T0" fmla="+- 0 -2389 -2389"/>
                  <a:gd name="T1" fmla="*/ -2389 h 2383"/>
                  <a:gd name="T2" fmla="+- 0 -6 -2389"/>
                  <a:gd name="T3" fmla="*/ -6 h 2383"/>
                </a:gdLst>
                <a:ahLst/>
                <a:cxnLst>
                  <a:cxn ang="0">
                    <a:pos x="0" y="T1"/>
                  </a:cxn>
                  <a:cxn ang="0">
                    <a:pos x="0" y="T3"/>
                  </a:cxn>
                </a:cxnLst>
                <a:rect l="0" t="0" r="r" b="b"/>
                <a:pathLst>
                  <a:path h="2383">
                    <a:moveTo>
                      <a:pt x="0" y="0"/>
                    </a:moveTo>
                    <a:lnTo>
                      <a:pt x="0" y="2383"/>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8" name="Group 67"/>
            <p:cNvGrpSpPr>
              <a:grpSpLocks/>
            </p:cNvGrpSpPr>
            <p:nvPr/>
          </p:nvGrpSpPr>
          <p:grpSpPr bwMode="auto">
            <a:xfrm>
              <a:off x="4260" y="-2434"/>
              <a:ext cx="88" cy="88"/>
              <a:chOff x="4260" y="-2434"/>
              <a:chExt cx="88" cy="88"/>
            </a:xfrm>
          </p:grpSpPr>
          <p:sp>
            <p:nvSpPr>
              <p:cNvPr id="67" name="Freeform 68"/>
              <p:cNvSpPr>
                <a:spLocks/>
              </p:cNvSpPr>
              <p:nvPr/>
            </p:nvSpPr>
            <p:spPr bwMode="auto">
              <a:xfrm>
                <a:off x="4260" y="-2434"/>
                <a:ext cx="88" cy="88"/>
              </a:xfrm>
              <a:custGeom>
                <a:avLst/>
                <a:gdLst>
                  <a:gd name="T0" fmla="+- 0 4304 4260"/>
                  <a:gd name="T1" fmla="*/ T0 w 88"/>
                  <a:gd name="T2" fmla="+- 0 -2434 -2434"/>
                  <a:gd name="T3" fmla="*/ -2434 h 88"/>
                  <a:gd name="T4" fmla="+- 0 4283 4260"/>
                  <a:gd name="T5" fmla="*/ T4 w 88"/>
                  <a:gd name="T6" fmla="+- 0 -2428 -2434"/>
                  <a:gd name="T7" fmla="*/ -2428 h 88"/>
                  <a:gd name="T8" fmla="+- 0 4267 4260"/>
                  <a:gd name="T9" fmla="*/ T8 w 88"/>
                  <a:gd name="T10" fmla="+- 0 -2413 -2434"/>
                  <a:gd name="T11" fmla="*/ -2413 h 88"/>
                  <a:gd name="T12" fmla="+- 0 4260 4260"/>
                  <a:gd name="T13" fmla="*/ T12 w 88"/>
                  <a:gd name="T14" fmla="+- 0 -2392 -2434"/>
                  <a:gd name="T15" fmla="*/ -2392 h 88"/>
                  <a:gd name="T16" fmla="+- 0 4265 4260"/>
                  <a:gd name="T17" fmla="*/ T16 w 88"/>
                  <a:gd name="T18" fmla="+- 0 -2370 -2434"/>
                  <a:gd name="T19" fmla="*/ -2370 h 88"/>
                  <a:gd name="T20" fmla="+- 0 4279 4260"/>
                  <a:gd name="T21" fmla="*/ T20 w 88"/>
                  <a:gd name="T22" fmla="+- 0 -2353 -2434"/>
                  <a:gd name="T23" fmla="*/ -2353 h 88"/>
                  <a:gd name="T24" fmla="+- 0 4299 4260"/>
                  <a:gd name="T25" fmla="*/ T24 w 88"/>
                  <a:gd name="T26" fmla="+- 0 -2346 -2434"/>
                  <a:gd name="T27" fmla="*/ -2346 h 88"/>
                  <a:gd name="T28" fmla="+- 0 4323 4260"/>
                  <a:gd name="T29" fmla="*/ T28 w 88"/>
                  <a:gd name="T30" fmla="+- 0 -2350 -2434"/>
                  <a:gd name="T31" fmla="*/ -2350 h 88"/>
                  <a:gd name="T32" fmla="+- 0 4340 4260"/>
                  <a:gd name="T33" fmla="*/ T32 w 88"/>
                  <a:gd name="T34" fmla="+- 0 -2364 -2434"/>
                  <a:gd name="T35" fmla="*/ -2364 h 88"/>
                  <a:gd name="T36" fmla="+- 0 4348 4260"/>
                  <a:gd name="T37" fmla="*/ T36 w 88"/>
                  <a:gd name="T38" fmla="+- 0 -2383 -2434"/>
                  <a:gd name="T39" fmla="*/ -2383 h 88"/>
                  <a:gd name="T40" fmla="+- 0 4344 4260"/>
                  <a:gd name="T41" fmla="*/ T40 w 88"/>
                  <a:gd name="T42" fmla="+- 0 -2407 -2434"/>
                  <a:gd name="T43" fmla="*/ -2407 h 88"/>
                  <a:gd name="T44" fmla="+- 0 4331 4260"/>
                  <a:gd name="T45" fmla="*/ T44 w 88"/>
                  <a:gd name="T46" fmla="+- 0 -2424 -2434"/>
                  <a:gd name="T47" fmla="*/ -2424 h 88"/>
                  <a:gd name="T48" fmla="+- 0 4313 4260"/>
                  <a:gd name="T49" fmla="*/ T48 w 88"/>
                  <a:gd name="T50" fmla="+- 0 -2433 -2434"/>
                  <a:gd name="T51" fmla="*/ -2433 h 88"/>
                  <a:gd name="T52" fmla="+- 0 4304 4260"/>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9" name="Group 69"/>
            <p:cNvGrpSpPr>
              <a:grpSpLocks/>
            </p:cNvGrpSpPr>
            <p:nvPr/>
          </p:nvGrpSpPr>
          <p:grpSpPr bwMode="auto">
            <a:xfrm>
              <a:off x="4280" y="-2414"/>
              <a:ext cx="49" cy="49"/>
              <a:chOff x="4280" y="-2414"/>
              <a:chExt cx="49" cy="49"/>
            </a:xfrm>
          </p:grpSpPr>
          <p:sp>
            <p:nvSpPr>
              <p:cNvPr id="66" name="Freeform 70"/>
              <p:cNvSpPr>
                <a:spLocks/>
              </p:cNvSpPr>
              <p:nvPr/>
            </p:nvSpPr>
            <p:spPr bwMode="auto">
              <a:xfrm>
                <a:off x="4280" y="-2414"/>
                <a:ext cx="49" cy="49"/>
              </a:xfrm>
              <a:custGeom>
                <a:avLst/>
                <a:gdLst>
                  <a:gd name="T0" fmla="+- 0 4318 4280"/>
                  <a:gd name="T1" fmla="*/ T0 w 49"/>
                  <a:gd name="T2" fmla="+- 0 -2414 -2414"/>
                  <a:gd name="T3" fmla="*/ -2414 h 49"/>
                  <a:gd name="T4" fmla="+- 0 4291 4280"/>
                  <a:gd name="T5" fmla="*/ T4 w 49"/>
                  <a:gd name="T6" fmla="+- 0 -2414 -2414"/>
                  <a:gd name="T7" fmla="*/ -2414 h 49"/>
                  <a:gd name="T8" fmla="+- 0 4280 4280"/>
                  <a:gd name="T9" fmla="*/ T8 w 49"/>
                  <a:gd name="T10" fmla="+- 0 -2403 -2414"/>
                  <a:gd name="T11" fmla="*/ -2403 h 49"/>
                  <a:gd name="T12" fmla="+- 0 4280 4280"/>
                  <a:gd name="T13" fmla="*/ T12 w 49"/>
                  <a:gd name="T14" fmla="+- 0 -2376 -2414"/>
                  <a:gd name="T15" fmla="*/ -2376 h 49"/>
                  <a:gd name="T16" fmla="+- 0 4291 4280"/>
                  <a:gd name="T17" fmla="*/ T16 w 49"/>
                  <a:gd name="T18" fmla="+- 0 -2365 -2414"/>
                  <a:gd name="T19" fmla="*/ -2365 h 49"/>
                  <a:gd name="T20" fmla="+- 0 4318 4280"/>
                  <a:gd name="T21" fmla="*/ T20 w 49"/>
                  <a:gd name="T22" fmla="+- 0 -2365 -2414"/>
                  <a:gd name="T23" fmla="*/ -2365 h 49"/>
                  <a:gd name="T24" fmla="+- 0 4329 4280"/>
                  <a:gd name="T25" fmla="*/ T24 w 49"/>
                  <a:gd name="T26" fmla="+- 0 -2376 -2414"/>
                  <a:gd name="T27" fmla="*/ -2376 h 49"/>
                  <a:gd name="T28" fmla="+- 0 4329 4280"/>
                  <a:gd name="T29" fmla="*/ T28 w 49"/>
                  <a:gd name="T30" fmla="+- 0 -2403 -2414"/>
                  <a:gd name="T31" fmla="*/ -2403 h 49"/>
                  <a:gd name="T32" fmla="+- 0 4318 4280"/>
                  <a:gd name="T33" fmla="*/ T32 w 49"/>
                  <a:gd name="T34" fmla="+- 0 -2414 -2414"/>
                  <a:gd name="T35" fmla="*/ -241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0" name="Group 71"/>
            <p:cNvGrpSpPr>
              <a:grpSpLocks/>
            </p:cNvGrpSpPr>
            <p:nvPr/>
          </p:nvGrpSpPr>
          <p:grpSpPr bwMode="auto">
            <a:xfrm>
              <a:off x="4280" y="-2414"/>
              <a:ext cx="49" cy="49"/>
              <a:chOff x="4280" y="-2414"/>
              <a:chExt cx="49" cy="49"/>
            </a:xfrm>
          </p:grpSpPr>
          <p:sp>
            <p:nvSpPr>
              <p:cNvPr id="65" name="Freeform 72"/>
              <p:cNvSpPr>
                <a:spLocks/>
              </p:cNvSpPr>
              <p:nvPr/>
            </p:nvSpPr>
            <p:spPr bwMode="auto">
              <a:xfrm>
                <a:off x="4280" y="-2414"/>
                <a:ext cx="49" cy="49"/>
              </a:xfrm>
              <a:custGeom>
                <a:avLst/>
                <a:gdLst>
                  <a:gd name="T0" fmla="+- 0 4304 4280"/>
                  <a:gd name="T1" fmla="*/ T0 w 49"/>
                  <a:gd name="T2" fmla="+- 0 -2365 -2414"/>
                  <a:gd name="T3" fmla="*/ -2365 h 49"/>
                  <a:gd name="T4" fmla="+- 0 4318 4280"/>
                  <a:gd name="T5" fmla="*/ T4 w 49"/>
                  <a:gd name="T6" fmla="+- 0 -2365 -2414"/>
                  <a:gd name="T7" fmla="*/ -2365 h 49"/>
                  <a:gd name="T8" fmla="+- 0 4329 4280"/>
                  <a:gd name="T9" fmla="*/ T8 w 49"/>
                  <a:gd name="T10" fmla="+- 0 -2376 -2414"/>
                  <a:gd name="T11" fmla="*/ -2376 h 49"/>
                  <a:gd name="T12" fmla="+- 0 4329 4280"/>
                  <a:gd name="T13" fmla="*/ T12 w 49"/>
                  <a:gd name="T14" fmla="+- 0 -2390 -2414"/>
                  <a:gd name="T15" fmla="*/ -2390 h 49"/>
                  <a:gd name="T16" fmla="+- 0 4329 4280"/>
                  <a:gd name="T17" fmla="*/ T16 w 49"/>
                  <a:gd name="T18" fmla="+- 0 -2403 -2414"/>
                  <a:gd name="T19" fmla="*/ -2403 h 49"/>
                  <a:gd name="T20" fmla="+- 0 4318 4280"/>
                  <a:gd name="T21" fmla="*/ T20 w 49"/>
                  <a:gd name="T22" fmla="+- 0 -2414 -2414"/>
                  <a:gd name="T23" fmla="*/ -2414 h 49"/>
                  <a:gd name="T24" fmla="+- 0 4304 4280"/>
                  <a:gd name="T25" fmla="*/ T24 w 49"/>
                  <a:gd name="T26" fmla="+- 0 -2414 -2414"/>
                  <a:gd name="T27" fmla="*/ -2414 h 49"/>
                  <a:gd name="T28" fmla="+- 0 4291 4280"/>
                  <a:gd name="T29" fmla="*/ T28 w 49"/>
                  <a:gd name="T30" fmla="+- 0 -2414 -2414"/>
                  <a:gd name="T31" fmla="*/ -2414 h 49"/>
                  <a:gd name="T32" fmla="+- 0 4280 4280"/>
                  <a:gd name="T33" fmla="*/ T32 w 49"/>
                  <a:gd name="T34" fmla="+- 0 -2403 -2414"/>
                  <a:gd name="T35" fmla="*/ -2403 h 49"/>
                  <a:gd name="T36" fmla="+- 0 4280 4280"/>
                  <a:gd name="T37" fmla="*/ T36 w 49"/>
                  <a:gd name="T38" fmla="+- 0 -2390 -2414"/>
                  <a:gd name="T39" fmla="*/ -2390 h 49"/>
                  <a:gd name="T40" fmla="+- 0 4280 4280"/>
                  <a:gd name="T41" fmla="*/ T40 w 49"/>
                  <a:gd name="T42" fmla="+- 0 -2376 -2414"/>
                  <a:gd name="T43" fmla="*/ -2376 h 49"/>
                  <a:gd name="T44" fmla="+- 0 4291 4280"/>
                  <a:gd name="T45" fmla="*/ T44 w 49"/>
                  <a:gd name="T46" fmla="+- 0 -2365 -2414"/>
                  <a:gd name="T47" fmla="*/ -2365 h 49"/>
                  <a:gd name="T48" fmla="+- 0 4304 4280"/>
                  <a:gd name="T49" fmla="*/ T48 w 49"/>
                  <a:gd name="T50" fmla="+- 0 -2365 -2414"/>
                  <a:gd name="T51" fmla="*/ -2365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1" name="Group 73"/>
            <p:cNvGrpSpPr>
              <a:grpSpLocks/>
            </p:cNvGrpSpPr>
            <p:nvPr/>
          </p:nvGrpSpPr>
          <p:grpSpPr bwMode="auto">
            <a:xfrm>
              <a:off x="5280" y="-2434"/>
              <a:ext cx="88" cy="88"/>
              <a:chOff x="5280" y="-2434"/>
              <a:chExt cx="88" cy="88"/>
            </a:xfrm>
          </p:grpSpPr>
          <p:sp>
            <p:nvSpPr>
              <p:cNvPr id="64" name="Freeform 74"/>
              <p:cNvSpPr>
                <a:spLocks/>
              </p:cNvSpPr>
              <p:nvPr/>
            </p:nvSpPr>
            <p:spPr bwMode="auto">
              <a:xfrm>
                <a:off x="5280" y="-2434"/>
                <a:ext cx="88" cy="88"/>
              </a:xfrm>
              <a:custGeom>
                <a:avLst/>
                <a:gdLst>
                  <a:gd name="T0" fmla="+- 0 5324 5280"/>
                  <a:gd name="T1" fmla="*/ T0 w 88"/>
                  <a:gd name="T2" fmla="+- 0 -2434 -2434"/>
                  <a:gd name="T3" fmla="*/ -2434 h 88"/>
                  <a:gd name="T4" fmla="+- 0 5303 5280"/>
                  <a:gd name="T5" fmla="*/ T4 w 88"/>
                  <a:gd name="T6" fmla="+- 0 -2428 -2434"/>
                  <a:gd name="T7" fmla="*/ -2428 h 88"/>
                  <a:gd name="T8" fmla="+- 0 5287 5280"/>
                  <a:gd name="T9" fmla="*/ T8 w 88"/>
                  <a:gd name="T10" fmla="+- 0 -2413 -2434"/>
                  <a:gd name="T11" fmla="*/ -2413 h 88"/>
                  <a:gd name="T12" fmla="+- 0 5280 5280"/>
                  <a:gd name="T13" fmla="*/ T12 w 88"/>
                  <a:gd name="T14" fmla="+- 0 -2392 -2434"/>
                  <a:gd name="T15" fmla="*/ -2392 h 88"/>
                  <a:gd name="T16" fmla="+- 0 5285 5280"/>
                  <a:gd name="T17" fmla="*/ T16 w 88"/>
                  <a:gd name="T18" fmla="+- 0 -2370 -2434"/>
                  <a:gd name="T19" fmla="*/ -2370 h 88"/>
                  <a:gd name="T20" fmla="+- 0 5299 5280"/>
                  <a:gd name="T21" fmla="*/ T20 w 88"/>
                  <a:gd name="T22" fmla="+- 0 -2353 -2434"/>
                  <a:gd name="T23" fmla="*/ -2353 h 88"/>
                  <a:gd name="T24" fmla="+- 0 5319 5280"/>
                  <a:gd name="T25" fmla="*/ T24 w 88"/>
                  <a:gd name="T26" fmla="+- 0 -2346 -2434"/>
                  <a:gd name="T27" fmla="*/ -2346 h 88"/>
                  <a:gd name="T28" fmla="+- 0 5343 5280"/>
                  <a:gd name="T29" fmla="*/ T28 w 88"/>
                  <a:gd name="T30" fmla="+- 0 -2350 -2434"/>
                  <a:gd name="T31" fmla="*/ -2350 h 88"/>
                  <a:gd name="T32" fmla="+- 0 5360 5280"/>
                  <a:gd name="T33" fmla="*/ T32 w 88"/>
                  <a:gd name="T34" fmla="+- 0 -2364 -2434"/>
                  <a:gd name="T35" fmla="*/ -2364 h 88"/>
                  <a:gd name="T36" fmla="+- 0 5368 5280"/>
                  <a:gd name="T37" fmla="*/ T36 w 88"/>
                  <a:gd name="T38" fmla="+- 0 -2383 -2434"/>
                  <a:gd name="T39" fmla="*/ -2383 h 88"/>
                  <a:gd name="T40" fmla="+- 0 5364 5280"/>
                  <a:gd name="T41" fmla="*/ T40 w 88"/>
                  <a:gd name="T42" fmla="+- 0 -2407 -2434"/>
                  <a:gd name="T43" fmla="*/ -2407 h 88"/>
                  <a:gd name="T44" fmla="+- 0 5351 5280"/>
                  <a:gd name="T45" fmla="*/ T44 w 88"/>
                  <a:gd name="T46" fmla="+- 0 -2424 -2434"/>
                  <a:gd name="T47" fmla="*/ -2424 h 88"/>
                  <a:gd name="T48" fmla="+- 0 5333 5280"/>
                  <a:gd name="T49" fmla="*/ T48 w 88"/>
                  <a:gd name="T50" fmla="+- 0 -2433 -2434"/>
                  <a:gd name="T51" fmla="*/ -2433 h 88"/>
                  <a:gd name="T52" fmla="+- 0 5324 5280"/>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2" name="Group 75"/>
            <p:cNvGrpSpPr>
              <a:grpSpLocks/>
            </p:cNvGrpSpPr>
            <p:nvPr/>
          </p:nvGrpSpPr>
          <p:grpSpPr bwMode="auto">
            <a:xfrm>
              <a:off x="5300" y="-2414"/>
              <a:ext cx="50" cy="49"/>
              <a:chOff x="5300" y="-2414"/>
              <a:chExt cx="50" cy="49"/>
            </a:xfrm>
          </p:grpSpPr>
          <p:sp>
            <p:nvSpPr>
              <p:cNvPr id="63" name="Freeform 76"/>
              <p:cNvSpPr>
                <a:spLocks/>
              </p:cNvSpPr>
              <p:nvPr/>
            </p:nvSpPr>
            <p:spPr bwMode="auto">
              <a:xfrm>
                <a:off x="5300" y="-2414"/>
                <a:ext cx="50" cy="49"/>
              </a:xfrm>
              <a:custGeom>
                <a:avLst/>
                <a:gdLst>
                  <a:gd name="T0" fmla="+- 0 5338 5300"/>
                  <a:gd name="T1" fmla="*/ T0 w 50"/>
                  <a:gd name="T2" fmla="+- 0 -2414 -2414"/>
                  <a:gd name="T3" fmla="*/ -2414 h 49"/>
                  <a:gd name="T4" fmla="+- 0 5311 5300"/>
                  <a:gd name="T5" fmla="*/ T4 w 50"/>
                  <a:gd name="T6" fmla="+- 0 -2414 -2414"/>
                  <a:gd name="T7" fmla="*/ -2414 h 49"/>
                  <a:gd name="T8" fmla="+- 0 5300 5300"/>
                  <a:gd name="T9" fmla="*/ T8 w 50"/>
                  <a:gd name="T10" fmla="+- 0 -2403 -2414"/>
                  <a:gd name="T11" fmla="*/ -2403 h 49"/>
                  <a:gd name="T12" fmla="+- 0 5300 5300"/>
                  <a:gd name="T13" fmla="*/ T12 w 50"/>
                  <a:gd name="T14" fmla="+- 0 -2376 -2414"/>
                  <a:gd name="T15" fmla="*/ -2376 h 49"/>
                  <a:gd name="T16" fmla="+- 0 5311 5300"/>
                  <a:gd name="T17" fmla="*/ T16 w 50"/>
                  <a:gd name="T18" fmla="+- 0 -2365 -2414"/>
                  <a:gd name="T19" fmla="*/ -2365 h 49"/>
                  <a:gd name="T20" fmla="+- 0 5338 5300"/>
                  <a:gd name="T21" fmla="*/ T20 w 50"/>
                  <a:gd name="T22" fmla="+- 0 -2365 -2414"/>
                  <a:gd name="T23" fmla="*/ -2365 h 49"/>
                  <a:gd name="T24" fmla="+- 0 5349 5300"/>
                  <a:gd name="T25" fmla="*/ T24 w 50"/>
                  <a:gd name="T26" fmla="+- 0 -2376 -2414"/>
                  <a:gd name="T27" fmla="*/ -2376 h 49"/>
                  <a:gd name="T28" fmla="+- 0 5349 5300"/>
                  <a:gd name="T29" fmla="*/ T28 w 50"/>
                  <a:gd name="T30" fmla="+- 0 -2403 -2414"/>
                  <a:gd name="T31" fmla="*/ -2403 h 49"/>
                  <a:gd name="T32" fmla="+- 0 5338 5300"/>
                  <a:gd name="T33" fmla="*/ T32 w 50"/>
                  <a:gd name="T34" fmla="+- 0 -2414 -2414"/>
                  <a:gd name="T35" fmla="*/ -241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3" name="Group 77"/>
            <p:cNvGrpSpPr>
              <a:grpSpLocks/>
            </p:cNvGrpSpPr>
            <p:nvPr/>
          </p:nvGrpSpPr>
          <p:grpSpPr bwMode="auto">
            <a:xfrm>
              <a:off x="5300" y="-2414"/>
              <a:ext cx="50" cy="49"/>
              <a:chOff x="5300" y="-2414"/>
              <a:chExt cx="50" cy="49"/>
            </a:xfrm>
          </p:grpSpPr>
          <p:sp>
            <p:nvSpPr>
              <p:cNvPr id="62" name="Freeform 78"/>
              <p:cNvSpPr>
                <a:spLocks/>
              </p:cNvSpPr>
              <p:nvPr/>
            </p:nvSpPr>
            <p:spPr bwMode="auto">
              <a:xfrm>
                <a:off x="5300" y="-2414"/>
                <a:ext cx="50" cy="49"/>
              </a:xfrm>
              <a:custGeom>
                <a:avLst/>
                <a:gdLst>
                  <a:gd name="T0" fmla="+- 0 5324 5300"/>
                  <a:gd name="T1" fmla="*/ T0 w 50"/>
                  <a:gd name="T2" fmla="+- 0 -2365 -2414"/>
                  <a:gd name="T3" fmla="*/ -2365 h 49"/>
                  <a:gd name="T4" fmla="+- 0 5338 5300"/>
                  <a:gd name="T5" fmla="*/ T4 w 50"/>
                  <a:gd name="T6" fmla="+- 0 -2365 -2414"/>
                  <a:gd name="T7" fmla="*/ -2365 h 49"/>
                  <a:gd name="T8" fmla="+- 0 5349 5300"/>
                  <a:gd name="T9" fmla="*/ T8 w 50"/>
                  <a:gd name="T10" fmla="+- 0 -2376 -2414"/>
                  <a:gd name="T11" fmla="*/ -2376 h 49"/>
                  <a:gd name="T12" fmla="+- 0 5349 5300"/>
                  <a:gd name="T13" fmla="*/ T12 w 50"/>
                  <a:gd name="T14" fmla="+- 0 -2390 -2414"/>
                  <a:gd name="T15" fmla="*/ -2390 h 49"/>
                  <a:gd name="T16" fmla="+- 0 5349 5300"/>
                  <a:gd name="T17" fmla="*/ T16 w 50"/>
                  <a:gd name="T18" fmla="+- 0 -2403 -2414"/>
                  <a:gd name="T19" fmla="*/ -2403 h 49"/>
                  <a:gd name="T20" fmla="+- 0 5338 5300"/>
                  <a:gd name="T21" fmla="*/ T20 w 50"/>
                  <a:gd name="T22" fmla="+- 0 -2414 -2414"/>
                  <a:gd name="T23" fmla="*/ -2414 h 49"/>
                  <a:gd name="T24" fmla="+- 0 5324 5300"/>
                  <a:gd name="T25" fmla="*/ T24 w 50"/>
                  <a:gd name="T26" fmla="+- 0 -2414 -2414"/>
                  <a:gd name="T27" fmla="*/ -2414 h 49"/>
                  <a:gd name="T28" fmla="+- 0 5311 5300"/>
                  <a:gd name="T29" fmla="*/ T28 w 50"/>
                  <a:gd name="T30" fmla="+- 0 -2414 -2414"/>
                  <a:gd name="T31" fmla="*/ -2414 h 49"/>
                  <a:gd name="T32" fmla="+- 0 5300 5300"/>
                  <a:gd name="T33" fmla="*/ T32 w 50"/>
                  <a:gd name="T34" fmla="+- 0 -2403 -2414"/>
                  <a:gd name="T35" fmla="*/ -2403 h 49"/>
                  <a:gd name="T36" fmla="+- 0 5300 5300"/>
                  <a:gd name="T37" fmla="*/ T36 w 50"/>
                  <a:gd name="T38" fmla="+- 0 -2390 -2414"/>
                  <a:gd name="T39" fmla="*/ -2390 h 49"/>
                  <a:gd name="T40" fmla="+- 0 5300 5300"/>
                  <a:gd name="T41" fmla="*/ T40 w 50"/>
                  <a:gd name="T42" fmla="+- 0 -2376 -2414"/>
                  <a:gd name="T43" fmla="*/ -2376 h 49"/>
                  <a:gd name="T44" fmla="+- 0 5311 5300"/>
                  <a:gd name="T45" fmla="*/ T44 w 50"/>
                  <a:gd name="T46" fmla="+- 0 -2365 -2414"/>
                  <a:gd name="T47" fmla="*/ -2365 h 49"/>
                  <a:gd name="T48" fmla="+- 0 5324 5300"/>
                  <a:gd name="T49" fmla="*/ T48 w 50"/>
                  <a:gd name="T50" fmla="+- 0 -2365 -2414"/>
                  <a:gd name="T51" fmla="*/ -2365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4" name="Group 79"/>
            <p:cNvGrpSpPr>
              <a:grpSpLocks/>
            </p:cNvGrpSpPr>
            <p:nvPr/>
          </p:nvGrpSpPr>
          <p:grpSpPr bwMode="auto">
            <a:xfrm>
              <a:off x="6697" y="-2361"/>
              <a:ext cx="60" cy="96"/>
              <a:chOff x="6697" y="-2361"/>
              <a:chExt cx="60" cy="96"/>
            </a:xfrm>
          </p:grpSpPr>
          <p:sp>
            <p:nvSpPr>
              <p:cNvPr id="59" name="Freeform 80"/>
              <p:cNvSpPr>
                <a:spLocks/>
              </p:cNvSpPr>
              <p:nvPr/>
            </p:nvSpPr>
            <p:spPr bwMode="auto">
              <a:xfrm>
                <a:off x="6697" y="-2361"/>
                <a:ext cx="60" cy="96"/>
              </a:xfrm>
              <a:custGeom>
                <a:avLst/>
                <a:gdLst>
                  <a:gd name="T0" fmla="+- 0 6726 6697"/>
                  <a:gd name="T1" fmla="*/ T0 w 60"/>
                  <a:gd name="T2" fmla="+- 0 -2361 -2361"/>
                  <a:gd name="T3" fmla="*/ -2361 h 96"/>
                  <a:gd name="T4" fmla="+- 0 6710 6697"/>
                  <a:gd name="T5" fmla="*/ T4 w 60"/>
                  <a:gd name="T6" fmla="+- 0 -2301 -2361"/>
                  <a:gd name="T7" fmla="*/ -2301 h 96"/>
                  <a:gd name="T8" fmla="+- 0 6697 6697"/>
                  <a:gd name="T9" fmla="*/ T8 w 60"/>
                  <a:gd name="T10" fmla="+- 0 -2265 -2361"/>
                  <a:gd name="T11" fmla="*/ -2265 h 96"/>
                  <a:gd name="T12" fmla="+- 0 6704 6697"/>
                  <a:gd name="T13" fmla="*/ T12 w 60"/>
                  <a:gd name="T14" fmla="+- 0 -2271 -2361"/>
                  <a:gd name="T15" fmla="*/ -2271 h 96"/>
                  <a:gd name="T16" fmla="+- 0 6717 6697"/>
                  <a:gd name="T17" fmla="*/ T16 w 60"/>
                  <a:gd name="T18" fmla="+- 0 -2274 -2361"/>
                  <a:gd name="T19" fmla="*/ -2274 h 96"/>
                  <a:gd name="T20" fmla="+- 0 6753 6697"/>
                  <a:gd name="T21" fmla="*/ T20 w 60"/>
                  <a:gd name="T22" fmla="+- 0 -2274 -2361"/>
                  <a:gd name="T23" fmla="*/ -2274 h 96"/>
                  <a:gd name="T24" fmla="+- 0 6749 6697"/>
                  <a:gd name="T25" fmla="*/ T24 w 60"/>
                  <a:gd name="T26" fmla="+- 0 -2283 -2361"/>
                  <a:gd name="T27" fmla="*/ -2283 h 96"/>
                  <a:gd name="T28" fmla="+- 0 6742 6697"/>
                  <a:gd name="T29" fmla="*/ T28 w 60"/>
                  <a:gd name="T30" fmla="+- 0 -2303 -2361"/>
                  <a:gd name="T31" fmla="*/ -2303 h 96"/>
                  <a:gd name="T32" fmla="+- 0 6736 6697"/>
                  <a:gd name="T33" fmla="*/ T32 w 60"/>
                  <a:gd name="T34" fmla="+- 0 -2324 -2361"/>
                  <a:gd name="T35" fmla="*/ -2324 h 96"/>
                  <a:gd name="T36" fmla="+- 0 6730 6697"/>
                  <a:gd name="T37" fmla="*/ T36 w 60"/>
                  <a:gd name="T38" fmla="+- 0 -2344 -2361"/>
                  <a:gd name="T39" fmla="*/ -2344 h 96"/>
                  <a:gd name="T40" fmla="+- 0 6726 6697"/>
                  <a:gd name="T41" fmla="*/ T40 w 60"/>
                  <a:gd name="T42" fmla="+- 0 -2361 -2361"/>
                  <a:gd name="T43" fmla="*/ -2361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0" h="96">
                    <a:moveTo>
                      <a:pt x="29" y="0"/>
                    </a:moveTo>
                    <a:lnTo>
                      <a:pt x="13" y="60"/>
                    </a:lnTo>
                    <a:lnTo>
                      <a:pt x="0" y="96"/>
                    </a:lnTo>
                    <a:lnTo>
                      <a:pt x="7" y="90"/>
                    </a:lnTo>
                    <a:lnTo>
                      <a:pt x="20" y="87"/>
                    </a:lnTo>
                    <a:lnTo>
                      <a:pt x="56" y="87"/>
                    </a:lnTo>
                    <a:lnTo>
                      <a:pt x="52" y="78"/>
                    </a:lnTo>
                    <a:lnTo>
                      <a:pt x="45" y="58"/>
                    </a:lnTo>
                    <a:lnTo>
                      <a:pt x="39" y="37"/>
                    </a:lnTo>
                    <a:lnTo>
                      <a:pt x="33" y="17"/>
                    </a:lnTo>
                    <a:lnTo>
                      <a:pt x="2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60" name="Freeform 81"/>
              <p:cNvSpPr>
                <a:spLocks/>
              </p:cNvSpPr>
              <p:nvPr/>
            </p:nvSpPr>
            <p:spPr bwMode="auto">
              <a:xfrm>
                <a:off x="6697" y="-2361"/>
                <a:ext cx="60" cy="96"/>
              </a:xfrm>
              <a:custGeom>
                <a:avLst/>
                <a:gdLst>
                  <a:gd name="T0" fmla="+- 0 6753 6697"/>
                  <a:gd name="T1" fmla="*/ T0 w 60"/>
                  <a:gd name="T2" fmla="+- 0 -2274 -2361"/>
                  <a:gd name="T3" fmla="*/ -2274 h 96"/>
                  <a:gd name="T4" fmla="+- 0 6746 6697"/>
                  <a:gd name="T5" fmla="*/ T4 w 60"/>
                  <a:gd name="T6" fmla="+- 0 -2274 -2361"/>
                  <a:gd name="T7" fmla="*/ -2274 h 96"/>
                  <a:gd name="T8" fmla="+- 0 6756 6697"/>
                  <a:gd name="T9" fmla="*/ T8 w 60"/>
                  <a:gd name="T10" fmla="+- 0 -2266 -2361"/>
                  <a:gd name="T11" fmla="*/ -2266 h 96"/>
                  <a:gd name="T12" fmla="+- 0 6753 6697"/>
                  <a:gd name="T13" fmla="*/ T12 w 60"/>
                  <a:gd name="T14" fmla="+- 0 -2274 -2361"/>
                  <a:gd name="T15" fmla="*/ -2274 h 96"/>
                </a:gdLst>
                <a:ahLst/>
                <a:cxnLst>
                  <a:cxn ang="0">
                    <a:pos x="T1" y="T3"/>
                  </a:cxn>
                  <a:cxn ang="0">
                    <a:pos x="T5" y="T7"/>
                  </a:cxn>
                  <a:cxn ang="0">
                    <a:pos x="T9" y="T11"/>
                  </a:cxn>
                  <a:cxn ang="0">
                    <a:pos x="T13" y="T15"/>
                  </a:cxn>
                </a:cxnLst>
                <a:rect l="0" t="0" r="r" b="b"/>
                <a:pathLst>
                  <a:path w="60" h="96">
                    <a:moveTo>
                      <a:pt x="56" y="87"/>
                    </a:moveTo>
                    <a:lnTo>
                      <a:pt x="49" y="87"/>
                    </a:lnTo>
                    <a:lnTo>
                      <a:pt x="59" y="95"/>
                    </a:lnTo>
                    <a:lnTo>
                      <a:pt x="56" y="87"/>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61" name="Freeform 82"/>
              <p:cNvSpPr>
                <a:spLocks/>
              </p:cNvSpPr>
              <p:nvPr/>
            </p:nvSpPr>
            <p:spPr bwMode="auto">
              <a:xfrm>
                <a:off x="6697" y="-2361"/>
                <a:ext cx="60" cy="96"/>
              </a:xfrm>
              <a:custGeom>
                <a:avLst/>
                <a:gdLst>
                  <a:gd name="T0" fmla="+- 0 6746 6697"/>
                  <a:gd name="T1" fmla="*/ T0 w 60"/>
                  <a:gd name="T2" fmla="+- 0 -2274 -2361"/>
                  <a:gd name="T3" fmla="*/ -2274 h 96"/>
                  <a:gd name="T4" fmla="+- 0 6717 6697"/>
                  <a:gd name="T5" fmla="*/ T4 w 60"/>
                  <a:gd name="T6" fmla="+- 0 -2274 -2361"/>
                  <a:gd name="T7" fmla="*/ -2274 h 96"/>
                  <a:gd name="T8" fmla="+- 0 6726 6697"/>
                  <a:gd name="T9" fmla="*/ T8 w 60"/>
                  <a:gd name="T10" fmla="+- 0 -2273 -2361"/>
                  <a:gd name="T11" fmla="*/ -2273 h 96"/>
                  <a:gd name="T12" fmla="+- 0 6746 6697"/>
                  <a:gd name="T13" fmla="*/ T12 w 60"/>
                  <a:gd name="T14" fmla="+- 0 -2274 -2361"/>
                  <a:gd name="T15" fmla="*/ -2274 h 96"/>
                </a:gdLst>
                <a:ahLst/>
                <a:cxnLst>
                  <a:cxn ang="0">
                    <a:pos x="T1" y="T3"/>
                  </a:cxn>
                  <a:cxn ang="0">
                    <a:pos x="T5" y="T7"/>
                  </a:cxn>
                  <a:cxn ang="0">
                    <a:pos x="T9" y="T11"/>
                  </a:cxn>
                  <a:cxn ang="0">
                    <a:pos x="T13" y="T15"/>
                  </a:cxn>
                </a:cxnLst>
                <a:rect l="0" t="0" r="r" b="b"/>
                <a:pathLst>
                  <a:path w="60" h="96">
                    <a:moveTo>
                      <a:pt x="49" y="87"/>
                    </a:moveTo>
                    <a:lnTo>
                      <a:pt x="20" y="87"/>
                    </a:lnTo>
                    <a:lnTo>
                      <a:pt x="29" y="88"/>
                    </a:lnTo>
                    <a:lnTo>
                      <a:pt x="49" y="87"/>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5" name="Group 83"/>
            <p:cNvGrpSpPr>
              <a:grpSpLocks/>
            </p:cNvGrpSpPr>
            <p:nvPr/>
          </p:nvGrpSpPr>
          <p:grpSpPr bwMode="auto">
            <a:xfrm>
              <a:off x="6697" y="-2361"/>
              <a:ext cx="60" cy="96"/>
              <a:chOff x="6697" y="-2361"/>
              <a:chExt cx="60" cy="96"/>
            </a:xfrm>
          </p:grpSpPr>
          <p:sp>
            <p:nvSpPr>
              <p:cNvPr id="58" name="Freeform 84"/>
              <p:cNvSpPr>
                <a:spLocks/>
              </p:cNvSpPr>
              <p:nvPr/>
            </p:nvSpPr>
            <p:spPr bwMode="auto">
              <a:xfrm>
                <a:off x="6697" y="-2361"/>
                <a:ext cx="60" cy="96"/>
              </a:xfrm>
              <a:custGeom>
                <a:avLst/>
                <a:gdLst>
                  <a:gd name="T0" fmla="+- 0 6726 6697"/>
                  <a:gd name="T1" fmla="*/ T0 w 60"/>
                  <a:gd name="T2" fmla="+- 0 -2273 -2361"/>
                  <a:gd name="T3" fmla="*/ -2273 h 96"/>
                  <a:gd name="T4" fmla="+- 0 6717 6697"/>
                  <a:gd name="T5" fmla="*/ T4 w 60"/>
                  <a:gd name="T6" fmla="+- 0 -2274 -2361"/>
                  <a:gd name="T7" fmla="*/ -2274 h 96"/>
                  <a:gd name="T8" fmla="+- 0 6704 6697"/>
                  <a:gd name="T9" fmla="*/ T8 w 60"/>
                  <a:gd name="T10" fmla="+- 0 -2271 -2361"/>
                  <a:gd name="T11" fmla="*/ -2271 h 96"/>
                  <a:gd name="T12" fmla="+- 0 6697 6697"/>
                  <a:gd name="T13" fmla="*/ T12 w 60"/>
                  <a:gd name="T14" fmla="+- 0 -2265 -2361"/>
                  <a:gd name="T15" fmla="*/ -2265 h 96"/>
                  <a:gd name="T16" fmla="+- 0 6704 6697"/>
                  <a:gd name="T17" fmla="*/ T16 w 60"/>
                  <a:gd name="T18" fmla="+- 0 -2282 -2361"/>
                  <a:gd name="T19" fmla="*/ -2282 h 96"/>
                  <a:gd name="T20" fmla="+- 0 6710 6697"/>
                  <a:gd name="T21" fmla="*/ T20 w 60"/>
                  <a:gd name="T22" fmla="+- 0 -2301 -2361"/>
                  <a:gd name="T23" fmla="*/ -2301 h 96"/>
                  <a:gd name="T24" fmla="+- 0 6717 6697"/>
                  <a:gd name="T25" fmla="*/ T24 w 60"/>
                  <a:gd name="T26" fmla="+- 0 -2322 -2361"/>
                  <a:gd name="T27" fmla="*/ -2322 h 96"/>
                  <a:gd name="T28" fmla="+- 0 6722 6697"/>
                  <a:gd name="T29" fmla="*/ T28 w 60"/>
                  <a:gd name="T30" fmla="+- 0 -2342 -2361"/>
                  <a:gd name="T31" fmla="*/ -2342 h 96"/>
                  <a:gd name="T32" fmla="+- 0 6726 6697"/>
                  <a:gd name="T33" fmla="*/ T32 w 60"/>
                  <a:gd name="T34" fmla="+- 0 -2361 -2361"/>
                  <a:gd name="T35" fmla="*/ -2361 h 96"/>
                  <a:gd name="T36" fmla="+- 0 6730 6697"/>
                  <a:gd name="T37" fmla="*/ T36 w 60"/>
                  <a:gd name="T38" fmla="+- 0 -2344 -2361"/>
                  <a:gd name="T39" fmla="*/ -2344 h 96"/>
                  <a:gd name="T40" fmla="+- 0 6736 6697"/>
                  <a:gd name="T41" fmla="*/ T40 w 60"/>
                  <a:gd name="T42" fmla="+- 0 -2324 -2361"/>
                  <a:gd name="T43" fmla="*/ -2324 h 96"/>
                  <a:gd name="T44" fmla="+- 0 6742 6697"/>
                  <a:gd name="T45" fmla="*/ T44 w 60"/>
                  <a:gd name="T46" fmla="+- 0 -2303 -2361"/>
                  <a:gd name="T47" fmla="*/ -2303 h 96"/>
                  <a:gd name="T48" fmla="+- 0 6749 6697"/>
                  <a:gd name="T49" fmla="*/ T48 w 60"/>
                  <a:gd name="T50" fmla="+- 0 -2283 -2361"/>
                  <a:gd name="T51" fmla="*/ -2283 h 96"/>
                  <a:gd name="T52" fmla="+- 0 6756 6697"/>
                  <a:gd name="T53" fmla="*/ T52 w 60"/>
                  <a:gd name="T54" fmla="+- 0 -2266 -2361"/>
                  <a:gd name="T55" fmla="*/ -2266 h 96"/>
                  <a:gd name="T56" fmla="+- 0 6746 6697"/>
                  <a:gd name="T57" fmla="*/ T56 w 60"/>
                  <a:gd name="T58" fmla="+- 0 -2274 -2361"/>
                  <a:gd name="T59" fmla="*/ -2274 h 96"/>
                  <a:gd name="T60" fmla="+- 0 6726 6697"/>
                  <a:gd name="T61" fmla="*/ T60 w 60"/>
                  <a:gd name="T62" fmla="+- 0 -2273 -2361"/>
                  <a:gd name="T63" fmla="*/ -2273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60" h="96">
                    <a:moveTo>
                      <a:pt x="29" y="88"/>
                    </a:moveTo>
                    <a:lnTo>
                      <a:pt x="20" y="87"/>
                    </a:lnTo>
                    <a:lnTo>
                      <a:pt x="7" y="90"/>
                    </a:lnTo>
                    <a:lnTo>
                      <a:pt x="0" y="96"/>
                    </a:lnTo>
                    <a:lnTo>
                      <a:pt x="7" y="79"/>
                    </a:lnTo>
                    <a:lnTo>
                      <a:pt x="13" y="60"/>
                    </a:lnTo>
                    <a:lnTo>
                      <a:pt x="20" y="39"/>
                    </a:lnTo>
                    <a:lnTo>
                      <a:pt x="25" y="19"/>
                    </a:lnTo>
                    <a:lnTo>
                      <a:pt x="29" y="0"/>
                    </a:lnTo>
                    <a:lnTo>
                      <a:pt x="33" y="17"/>
                    </a:lnTo>
                    <a:lnTo>
                      <a:pt x="39" y="37"/>
                    </a:lnTo>
                    <a:lnTo>
                      <a:pt x="45" y="58"/>
                    </a:lnTo>
                    <a:lnTo>
                      <a:pt x="52" y="78"/>
                    </a:lnTo>
                    <a:lnTo>
                      <a:pt x="59" y="95"/>
                    </a:lnTo>
                    <a:lnTo>
                      <a:pt x="49" y="87"/>
                    </a:lnTo>
                    <a:lnTo>
                      <a:pt x="29" y="88"/>
                    </a:lnTo>
                    <a:close/>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6" name="Group 85"/>
            <p:cNvGrpSpPr>
              <a:grpSpLocks/>
            </p:cNvGrpSpPr>
            <p:nvPr/>
          </p:nvGrpSpPr>
          <p:grpSpPr bwMode="auto">
            <a:xfrm>
              <a:off x="6726" y="-2274"/>
              <a:ext cx="2" cy="170"/>
              <a:chOff x="6726" y="-2274"/>
              <a:chExt cx="2" cy="170"/>
            </a:xfrm>
          </p:grpSpPr>
          <p:sp>
            <p:nvSpPr>
              <p:cNvPr id="57" name="Freeform 86"/>
              <p:cNvSpPr>
                <a:spLocks/>
              </p:cNvSpPr>
              <p:nvPr/>
            </p:nvSpPr>
            <p:spPr bwMode="auto">
              <a:xfrm>
                <a:off x="6726" y="-2274"/>
                <a:ext cx="2" cy="170"/>
              </a:xfrm>
              <a:custGeom>
                <a:avLst/>
                <a:gdLst>
                  <a:gd name="T0" fmla="+- 0 -2274 -2274"/>
                  <a:gd name="T1" fmla="*/ -2274 h 170"/>
                  <a:gd name="T2" fmla="+- 0 -2104 -2274"/>
                  <a:gd name="T3" fmla="*/ -2104 h 170"/>
                </a:gdLst>
                <a:ahLst/>
                <a:cxnLst>
                  <a:cxn ang="0">
                    <a:pos x="0" y="T1"/>
                  </a:cxn>
                  <a:cxn ang="0">
                    <a:pos x="0" y="T3"/>
                  </a:cxn>
                </a:cxnLst>
                <a:rect l="0" t="0" r="r" b="b"/>
                <a:pathLst>
                  <a:path h="170">
                    <a:moveTo>
                      <a:pt x="0" y="0"/>
                    </a:moveTo>
                    <a:lnTo>
                      <a:pt x="0" y="170"/>
                    </a:lnTo>
                  </a:path>
                </a:pathLst>
              </a:custGeom>
              <a:noFill/>
              <a:ln w="889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7" name="Group 87"/>
            <p:cNvGrpSpPr>
              <a:grpSpLocks/>
            </p:cNvGrpSpPr>
            <p:nvPr/>
          </p:nvGrpSpPr>
          <p:grpSpPr bwMode="auto">
            <a:xfrm>
              <a:off x="6726" y="-1914"/>
              <a:ext cx="2" cy="199"/>
              <a:chOff x="6726" y="-1914"/>
              <a:chExt cx="2" cy="199"/>
            </a:xfrm>
          </p:grpSpPr>
          <p:sp>
            <p:nvSpPr>
              <p:cNvPr id="56" name="Freeform 88"/>
              <p:cNvSpPr>
                <a:spLocks/>
              </p:cNvSpPr>
              <p:nvPr/>
            </p:nvSpPr>
            <p:spPr bwMode="auto">
              <a:xfrm>
                <a:off x="6726" y="-1914"/>
                <a:ext cx="2" cy="199"/>
              </a:xfrm>
              <a:custGeom>
                <a:avLst/>
                <a:gdLst>
                  <a:gd name="T0" fmla="+- 0 -1914 -1914"/>
                  <a:gd name="T1" fmla="*/ -1914 h 199"/>
                  <a:gd name="T2" fmla="+- 0 -1715 -1914"/>
                  <a:gd name="T3" fmla="*/ -1715 h 199"/>
                </a:gdLst>
                <a:ahLst/>
                <a:cxnLst>
                  <a:cxn ang="0">
                    <a:pos x="0" y="T1"/>
                  </a:cxn>
                  <a:cxn ang="0">
                    <a:pos x="0" y="T3"/>
                  </a:cxn>
                </a:cxnLst>
                <a:rect l="0" t="0" r="r" b="b"/>
                <a:pathLst>
                  <a:path h="199">
                    <a:moveTo>
                      <a:pt x="0" y="0"/>
                    </a:moveTo>
                    <a:lnTo>
                      <a:pt x="0" y="199"/>
                    </a:lnTo>
                  </a:path>
                </a:pathLst>
              </a:custGeom>
              <a:noFill/>
              <a:ln w="889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8" name="Group 89"/>
            <p:cNvGrpSpPr>
              <a:grpSpLocks/>
            </p:cNvGrpSpPr>
            <p:nvPr/>
          </p:nvGrpSpPr>
          <p:grpSpPr bwMode="auto">
            <a:xfrm>
              <a:off x="6697" y="-1737"/>
              <a:ext cx="60" cy="96"/>
              <a:chOff x="6697" y="-1737"/>
              <a:chExt cx="60" cy="96"/>
            </a:xfrm>
          </p:grpSpPr>
          <p:sp>
            <p:nvSpPr>
              <p:cNvPr id="53" name="Freeform 90"/>
              <p:cNvSpPr>
                <a:spLocks/>
              </p:cNvSpPr>
              <p:nvPr/>
            </p:nvSpPr>
            <p:spPr bwMode="auto">
              <a:xfrm>
                <a:off x="6697" y="-1737"/>
                <a:ext cx="60" cy="96"/>
              </a:xfrm>
              <a:custGeom>
                <a:avLst/>
                <a:gdLst>
                  <a:gd name="T0" fmla="+- 0 6697 6697"/>
                  <a:gd name="T1" fmla="*/ T0 w 60"/>
                  <a:gd name="T2" fmla="+- 0 -1737 -1737"/>
                  <a:gd name="T3" fmla="*/ -1737 h 96"/>
                  <a:gd name="T4" fmla="+- 0 6717 6697"/>
                  <a:gd name="T5" fmla="*/ T4 w 60"/>
                  <a:gd name="T6" fmla="+- 0 -1681 -1737"/>
                  <a:gd name="T7" fmla="*/ -1681 h 96"/>
                  <a:gd name="T8" fmla="+- 0 6726 6697"/>
                  <a:gd name="T9" fmla="*/ T8 w 60"/>
                  <a:gd name="T10" fmla="+- 0 -1641 -1737"/>
                  <a:gd name="T11" fmla="*/ -1641 h 96"/>
                  <a:gd name="T12" fmla="+- 0 6730 6697"/>
                  <a:gd name="T13" fmla="*/ T12 w 60"/>
                  <a:gd name="T14" fmla="+- 0 -1658 -1737"/>
                  <a:gd name="T15" fmla="*/ -1658 h 96"/>
                  <a:gd name="T16" fmla="+- 0 6736 6697"/>
                  <a:gd name="T17" fmla="*/ T16 w 60"/>
                  <a:gd name="T18" fmla="+- 0 -1678 -1737"/>
                  <a:gd name="T19" fmla="*/ -1678 h 96"/>
                  <a:gd name="T20" fmla="+- 0 6742 6697"/>
                  <a:gd name="T21" fmla="*/ T20 w 60"/>
                  <a:gd name="T22" fmla="+- 0 -1699 -1737"/>
                  <a:gd name="T23" fmla="*/ -1699 h 96"/>
                  <a:gd name="T24" fmla="+- 0 6749 6697"/>
                  <a:gd name="T25" fmla="*/ T24 w 60"/>
                  <a:gd name="T26" fmla="+- 0 -1719 -1737"/>
                  <a:gd name="T27" fmla="*/ -1719 h 96"/>
                  <a:gd name="T28" fmla="+- 0 6753 6697"/>
                  <a:gd name="T29" fmla="*/ T28 w 60"/>
                  <a:gd name="T30" fmla="+- 0 -1728 -1737"/>
                  <a:gd name="T31" fmla="*/ -1728 h 96"/>
                  <a:gd name="T32" fmla="+- 0 6717 6697"/>
                  <a:gd name="T33" fmla="*/ T32 w 60"/>
                  <a:gd name="T34" fmla="+- 0 -1728 -1737"/>
                  <a:gd name="T35" fmla="*/ -1728 h 96"/>
                  <a:gd name="T36" fmla="+- 0 6704 6697"/>
                  <a:gd name="T37" fmla="*/ T36 w 60"/>
                  <a:gd name="T38" fmla="+- 0 -1732 -1737"/>
                  <a:gd name="T39" fmla="*/ -1732 h 96"/>
                  <a:gd name="T40" fmla="+- 0 6697 6697"/>
                  <a:gd name="T41" fmla="*/ T40 w 60"/>
                  <a:gd name="T42" fmla="+- 0 -1737 -1737"/>
                  <a:gd name="T43" fmla="*/ -173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0" h="96">
                    <a:moveTo>
                      <a:pt x="0" y="0"/>
                    </a:moveTo>
                    <a:lnTo>
                      <a:pt x="20" y="56"/>
                    </a:lnTo>
                    <a:lnTo>
                      <a:pt x="29" y="96"/>
                    </a:lnTo>
                    <a:lnTo>
                      <a:pt x="33" y="79"/>
                    </a:lnTo>
                    <a:lnTo>
                      <a:pt x="39" y="59"/>
                    </a:lnTo>
                    <a:lnTo>
                      <a:pt x="45" y="38"/>
                    </a:lnTo>
                    <a:lnTo>
                      <a:pt x="52" y="18"/>
                    </a:lnTo>
                    <a:lnTo>
                      <a:pt x="56" y="9"/>
                    </a:lnTo>
                    <a:lnTo>
                      <a:pt x="20" y="9"/>
                    </a:lnTo>
                    <a:lnTo>
                      <a:pt x="7" y="5"/>
                    </a:lnTo>
                    <a:lnTo>
                      <a:pt x="0"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54" name="Freeform 91"/>
              <p:cNvSpPr>
                <a:spLocks/>
              </p:cNvSpPr>
              <p:nvPr/>
            </p:nvSpPr>
            <p:spPr bwMode="auto">
              <a:xfrm>
                <a:off x="6697" y="-1737"/>
                <a:ext cx="60" cy="96"/>
              </a:xfrm>
              <a:custGeom>
                <a:avLst/>
                <a:gdLst>
                  <a:gd name="T0" fmla="+- 0 6726 6697"/>
                  <a:gd name="T1" fmla="*/ T0 w 60"/>
                  <a:gd name="T2" fmla="+- 0 -1729 -1737"/>
                  <a:gd name="T3" fmla="*/ -1729 h 96"/>
                  <a:gd name="T4" fmla="+- 0 6717 6697"/>
                  <a:gd name="T5" fmla="*/ T4 w 60"/>
                  <a:gd name="T6" fmla="+- 0 -1728 -1737"/>
                  <a:gd name="T7" fmla="*/ -1728 h 96"/>
                  <a:gd name="T8" fmla="+- 0 6746 6697"/>
                  <a:gd name="T9" fmla="*/ T8 w 60"/>
                  <a:gd name="T10" fmla="+- 0 -1728 -1737"/>
                  <a:gd name="T11" fmla="*/ -1728 h 96"/>
                  <a:gd name="T12" fmla="+- 0 6726 6697"/>
                  <a:gd name="T13" fmla="*/ T12 w 60"/>
                  <a:gd name="T14" fmla="+- 0 -1729 -1737"/>
                  <a:gd name="T15" fmla="*/ -1729 h 96"/>
                </a:gdLst>
                <a:ahLst/>
                <a:cxnLst>
                  <a:cxn ang="0">
                    <a:pos x="T1" y="T3"/>
                  </a:cxn>
                  <a:cxn ang="0">
                    <a:pos x="T5" y="T7"/>
                  </a:cxn>
                  <a:cxn ang="0">
                    <a:pos x="T9" y="T11"/>
                  </a:cxn>
                  <a:cxn ang="0">
                    <a:pos x="T13" y="T15"/>
                  </a:cxn>
                </a:cxnLst>
                <a:rect l="0" t="0" r="r" b="b"/>
                <a:pathLst>
                  <a:path w="60" h="96">
                    <a:moveTo>
                      <a:pt x="29" y="8"/>
                    </a:moveTo>
                    <a:lnTo>
                      <a:pt x="20" y="9"/>
                    </a:lnTo>
                    <a:lnTo>
                      <a:pt x="49" y="9"/>
                    </a:lnTo>
                    <a:lnTo>
                      <a:pt x="29" y="8"/>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55" name="Freeform 92"/>
              <p:cNvSpPr>
                <a:spLocks/>
              </p:cNvSpPr>
              <p:nvPr/>
            </p:nvSpPr>
            <p:spPr bwMode="auto">
              <a:xfrm>
                <a:off x="6697" y="-1737"/>
                <a:ext cx="60" cy="96"/>
              </a:xfrm>
              <a:custGeom>
                <a:avLst/>
                <a:gdLst>
                  <a:gd name="T0" fmla="+- 0 6756 6697"/>
                  <a:gd name="T1" fmla="*/ T0 w 60"/>
                  <a:gd name="T2" fmla="+- 0 -1737 -1737"/>
                  <a:gd name="T3" fmla="*/ -1737 h 96"/>
                  <a:gd name="T4" fmla="+- 0 6746 6697"/>
                  <a:gd name="T5" fmla="*/ T4 w 60"/>
                  <a:gd name="T6" fmla="+- 0 -1728 -1737"/>
                  <a:gd name="T7" fmla="*/ -1728 h 96"/>
                  <a:gd name="T8" fmla="+- 0 6753 6697"/>
                  <a:gd name="T9" fmla="*/ T8 w 60"/>
                  <a:gd name="T10" fmla="+- 0 -1728 -1737"/>
                  <a:gd name="T11" fmla="*/ -1728 h 96"/>
                  <a:gd name="T12" fmla="+- 0 6756 6697"/>
                  <a:gd name="T13" fmla="*/ T12 w 60"/>
                  <a:gd name="T14" fmla="+- 0 -1737 -1737"/>
                  <a:gd name="T15" fmla="*/ -1737 h 96"/>
                </a:gdLst>
                <a:ahLst/>
                <a:cxnLst>
                  <a:cxn ang="0">
                    <a:pos x="T1" y="T3"/>
                  </a:cxn>
                  <a:cxn ang="0">
                    <a:pos x="T5" y="T7"/>
                  </a:cxn>
                  <a:cxn ang="0">
                    <a:pos x="T9" y="T11"/>
                  </a:cxn>
                  <a:cxn ang="0">
                    <a:pos x="T13" y="T15"/>
                  </a:cxn>
                </a:cxnLst>
                <a:rect l="0" t="0" r="r" b="b"/>
                <a:pathLst>
                  <a:path w="60" h="96">
                    <a:moveTo>
                      <a:pt x="59" y="0"/>
                    </a:moveTo>
                    <a:lnTo>
                      <a:pt x="49" y="9"/>
                    </a:lnTo>
                    <a:lnTo>
                      <a:pt x="56" y="9"/>
                    </a:lnTo>
                    <a:lnTo>
                      <a:pt x="5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9" name="Group 93"/>
            <p:cNvGrpSpPr>
              <a:grpSpLocks/>
            </p:cNvGrpSpPr>
            <p:nvPr/>
          </p:nvGrpSpPr>
          <p:grpSpPr bwMode="auto">
            <a:xfrm>
              <a:off x="6697" y="-1737"/>
              <a:ext cx="60" cy="96"/>
              <a:chOff x="6697" y="-1737"/>
              <a:chExt cx="60" cy="96"/>
            </a:xfrm>
          </p:grpSpPr>
          <p:sp>
            <p:nvSpPr>
              <p:cNvPr id="52" name="Freeform 94"/>
              <p:cNvSpPr>
                <a:spLocks/>
              </p:cNvSpPr>
              <p:nvPr/>
            </p:nvSpPr>
            <p:spPr bwMode="auto">
              <a:xfrm>
                <a:off x="6697" y="-1737"/>
                <a:ext cx="60" cy="96"/>
              </a:xfrm>
              <a:custGeom>
                <a:avLst/>
                <a:gdLst>
                  <a:gd name="T0" fmla="+- 0 6726 6697"/>
                  <a:gd name="T1" fmla="*/ T0 w 60"/>
                  <a:gd name="T2" fmla="+- 0 -1729 -1737"/>
                  <a:gd name="T3" fmla="*/ -1729 h 96"/>
                  <a:gd name="T4" fmla="+- 0 6717 6697"/>
                  <a:gd name="T5" fmla="*/ T4 w 60"/>
                  <a:gd name="T6" fmla="+- 0 -1728 -1737"/>
                  <a:gd name="T7" fmla="*/ -1728 h 96"/>
                  <a:gd name="T8" fmla="+- 0 6704 6697"/>
                  <a:gd name="T9" fmla="*/ T8 w 60"/>
                  <a:gd name="T10" fmla="+- 0 -1732 -1737"/>
                  <a:gd name="T11" fmla="*/ -1732 h 96"/>
                  <a:gd name="T12" fmla="+- 0 6697 6697"/>
                  <a:gd name="T13" fmla="*/ T12 w 60"/>
                  <a:gd name="T14" fmla="+- 0 -1737 -1737"/>
                  <a:gd name="T15" fmla="*/ -1737 h 96"/>
                  <a:gd name="T16" fmla="+- 0 6704 6697"/>
                  <a:gd name="T17" fmla="*/ T16 w 60"/>
                  <a:gd name="T18" fmla="+- 0 -1720 -1737"/>
                  <a:gd name="T19" fmla="*/ -1720 h 96"/>
                  <a:gd name="T20" fmla="+- 0 6710 6697"/>
                  <a:gd name="T21" fmla="*/ T20 w 60"/>
                  <a:gd name="T22" fmla="+- 0 -1701 -1737"/>
                  <a:gd name="T23" fmla="*/ -1701 h 96"/>
                  <a:gd name="T24" fmla="+- 0 6717 6697"/>
                  <a:gd name="T25" fmla="*/ T24 w 60"/>
                  <a:gd name="T26" fmla="+- 0 -1681 -1737"/>
                  <a:gd name="T27" fmla="*/ -1681 h 96"/>
                  <a:gd name="T28" fmla="+- 0 6722 6697"/>
                  <a:gd name="T29" fmla="*/ T28 w 60"/>
                  <a:gd name="T30" fmla="+- 0 -1661 -1737"/>
                  <a:gd name="T31" fmla="*/ -1661 h 96"/>
                  <a:gd name="T32" fmla="+- 0 6726 6697"/>
                  <a:gd name="T33" fmla="*/ T32 w 60"/>
                  <a:gd name="T34" fmla="+- 0 -1641 -1737"/>
                  <a:gd name="T35" fmla="*/ -1641 h 96"/>
                  <a:gd name="T36" fmla="+- 0 6730 6697"/>
                  <a:gd name="T37" fmla="*/ T36 w 60"/>
                  <a:gd name="T38" fmla="+- 0 -1658 -1737"/>
                  <a:gd name="T39" fmla="*/ -1658 h 96"/>
                  <a:gd name="T40" fmla="+- 0 6736 6697"/>
                  <a:gd name="T41" fmla="*/ T40 w 60"/>
                  <a:gd name="T42" fmla="+- 0 -1678 -1737"/>
                  <a:gd name="T43" fmla="*/ -1678 h 96"/>
                  <a:gd name="T44" fmla="+- 0 6742 6697"/>
                  <a:gd name="T45" fmla="*/ T44 w 60"/>
                  <a:gd name="T46" fmla="+- 0 -1699 -1737"/>
                  <a:gd name="T47" fmla="*/ -1699 h 96"/>
                  <a:gd name="T48" fmla="+- 0 6749 6697"/>
                  <a:gd name="T49" fmla="*/ T48 w 60"/>
                  <a:gd name="T50" fmla="+- 0 -1719 -1737"/>
                  <a:gd name="T51" fmla="*/ -1719 h 96"/>
                  <a:gd name="T52" fmla="+- 0 6756 6697"/>
                  <a:gd name="T53" fmla="*/ T52 w 60"/>
                  <a:gd name="T54" fmla="+- 0 -1737 -1737"/>
                  <a:gd name="T55" fmla="*/ -1737 h 96"/>
                  <a:gd name="T56" fmla="+- 0 6746 6697"/>
                  <a:gd name="T57" fmla="*/ T56 w 60"/>
                  <a:gd name="T58" fmla="+- 0 -1728 -1737"/>
                  <a:gd name="T59" fmla="*/ -1728 h 96"/>
                  <a:gd name="T60" fmla="+- 0 6726 6697"/>
                  <a:gd name="T61" fmla="*/ T60 w 60"/>
                  <a:gd name="T62" fmla="+- 0 -1729 -1737"/>
                  <a:gd name="T63" fmla="*/ -172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60" h="96">
                    <a:moveTo>
                      <a:pt x="29" y="8"/>
                    </a:moveTo>
                    <a:lnTo>
                      <a:pt x="20" y="9"/>
                    </a:lnTo>
                    <a:lnTo>
                      <a:pt x="7" y="5"/>
                    </a:lnTo>
                    <a:lnTo>
                      <a:pt x="0" y="0"/>
                    </a:lnTo>
                    <a:lnTo>
                      <a:pt x="7" y="17"/>
                    </a:lnTo>
                    <a:lnTo>
                      <a:pt x="13" y="36"/>
                    </a:lnTo>
                    <a:lnTo>
                      <a:pt x="20" y="56"/>
                    </a:lnTo>
                    <a:lnTo>
                      <a:pt x="25" y="76"/>
                    </a:lnTo>
                    <a:lnTo>
                      <a:pt x="29" y="96"/>
                    </a:lnTo>
                    <a:lnTo>
                      <a:pt x="33" y="79"/>
                    </a:lnTo>
                    <a:lnTo>
                      <a:pt x="39" y="59"/>
                    </a:lnTo>
                    <a:lnTo>
                      <a:pt x="45" y="38"/>
                    </a:lnTo>
                    <a:lnTo>
                      <a:pt x="52" y="18"/>
                    </a:lnTo>
                    <a:lnTo>
                      <a:pt x="59" y="0"/>
                    </a:lnTo>
                    <a:lnTo>
                      <a:pt x="49" y="9"/>
                    </a:lnTo>
                    <a:lnTo>
                      <a:pt x="29" y="8"/>
                    </a:lnTo>
                    <a:close/>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0" name="Group 95"/>
            <p:cNvGrpSpPr>
              <a:grpSpLocks/>
            </p:cNvGrpSpPr>
            <p:nvPr/>
          </p:nvGrpSpPr>
          <p:grpSpPr bwMode="auto">
            <a:xfrm>
              <a:off x="6469" y="-2104"/>
              <a:ext cx="525" cy="190"/>
              <a:chOff x="6469" y="-2104"/>
              <a:chExt cx="525" cy="190"/>
            </a:xfrm>
          </p:grpSpPr>
          <p:sp>
            <p:nvSpPr>
              <p:cNvPr id="51" name="Freeform 96"/>
              <p:cNvSpPr>
                <a:spLocks/>
              </p:cNvSpPr>
              <p:nvPr/>
            </p:nvSpPr>
            <p:spPr bwMode="auto">
              <a:xfrm>
                <a:off x="6469" y="-2104"/>
                <a:ext cx="525" cy="190"/>
              </a:xfrm>
              <a:custGeom>
                <a:avLst/>
                <a:gdLst>
                  <a:gd name="T0" fmla="+- 0 6469 6469"/>
                  <a:gd name="T1" fmla="*/ T0 w 525"/>
                  <a:gd name="T2" fmla="+- 0 -1914 -2104"/>
                  <a:gd name="T3" fmla="*/ -1914 h 190"/>
                  <a:gd name="T4" fmla="+- 0 6994 6469"/>
                  <a:gd name="T5" fmla="*/ T4 w 525"/>
                  <a:gd name="T6" fmla="+- 0 -1914 -2104"/>
                  <a:gd name="T7" fmla="*/ -1914 h 190"/>
                  <a:gd name="T8" fmla="+- 0 6994 6469"/>
                  <a:gd name="T9" fmla="*/ T8 w 525"/>
                  <a:gd name="T10" fmla="+- 0 -2104 -2104"/>
                  <a:gd name="T11" fmla="*/ -2104 h 190"/>
                  <a:gd name="T12" fmla="+- 0 6469 6469"/>
                  <a:gd name="T13" fmla="*/ T12 w 525"/>
                  <a:gd name="T14" fmla="+- 0 -2104 -2104"/>
                  <a:gd name="T15" fmla="*/ -2104 h 190"/>
                  <a:gd name="T16" fmla="+- 0 6469 6469"/>
                  <a:gd name="T17" fmla="*/ T16 w 525"/>
                  <a:gd name="T18" fmla="+- 0 -1914 -2104"/>
                  <a:gd name="T19" fmla="*/ -1914 h 190"/>
                </a:gdLst>
                <a:ahLst/>
                <a:cxnLst>
                  <a:cxn ang="0">
                    <a:pos x="T1" y="T3"/>
                  </a:cxn>
                  <a:cxn ang="0">
                    <a:pos x="T5" y="T7"/>
                  </a:cxn>
                  <a:cxn ang="0">
                    <a:pos x="T9" y="T11"/>
                  </a:cxn>
                  <a:cxn ang="0">
                    <a:pos x="T13" y="T15"/>
                  </a:cxn>
                  <a:cxn ang="0">
                    <a:pos x="T17" y="T19"/>
                  </a:cxn>
                </a:cxnLst>
                <a:rect l="0" t="0" r="r" b="b"/>
                <a:pathLst>
                  <a:path w="525" h="190">
                    <a:moveTo>
                      <a:pt x="0" y="190"/>
                    </a:moveTo>
                    <a:lnTo>
                      <a:pt x="525" y="190"/>
                    </a:lnTo>
                    <a:lnTo>
                      <a:pt x="525" y="0"/>
                    </a:lnTo>
                    <a:lnTo>
                      <a:pt x="0" y="0"/>
                    </a:lnTo>
                    <a:lnTo>
                      <a:pt x="0" y="19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sp>
        <p:nvSpPr>
          <p:cNvPr id="100" name="TextBox 99"/>
          <p:cNvSpPr txBox="1"/>
          <p:nvPr/>
        </p:nvSpPr>
        <p:spPr>
          <a:xfrm>
            <a:off x="7942510" y="5443700"/>
            <a:ext cx="4166524"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Количество одежды (единиц)</a:t>
            </a:r>
            <a:endParaRPr lang="ru-RU" b="1" dirty="0">
              <a:latin typeface="Times New Roman" panose="02020603050405020304" pitchFamily="18" charset="0"/>
              <a:cs typeface="Times New Roman" panose="02020603050405020304" pitchFamily="18" charset="0"/>
            </a:endParaRPr>
          </a:p>
        </p:txBody>
      </p:sp>
      <p:sp>
        <p:nvSpPr>
          <p:cNvPr id="101" name="TextBox 100"/>
          <p:cNvSpPr txBox="1"/>
          <p:nvPr/>
        </p:nvSpPr>
        <p:spPr>
          <a:xfrm>
            <a:off x="9441316" y="1557101"/>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предложение</a:t>
            </a:r>
            <a:endParaRPr lang="ru-RU" sz="1200" b="1" dirty="0"/>
          </a:p>
        </p:txBody>
      </p:sp>
      <p:sp>
        <p:nvSpPr>
          <p:cNvPr id="102" name="TextBox 101"/>
          <p:cNvSpPr txBox="1"/>
          <p:nvPr/>
        </p:nvSpPr>
        <p:spPr>
          <a:xfrm>
            <a:off x="7454052" y="1543133"/>
            <a:ext cx="2361496" cy="461665"/>
          </a:xfrm>
          <a:prstGeom prst="rect">
            <a:avLst/>
          </a:prstGeom>
          <a:noFill/>
        </p:spPr>
        <p:txBody>
          <a:bodyPr wrap="square" rtlCol="0">
            <a:spAutoFit/>
          </a:bodyPr>
          <a:lstStyle/>
          <a:p>
            <a:pPr algn="ctr"/>
            <a:r>
              <a:rPr lang="ru-RU" sz="1200" b="1" dirty="0" smtClean="0"/>
              <a:t>Внутренний</a:t>
            </a:r>
          </a:p>
          <a:p>
            <a:pPr algn="ctr"/>
            <a:r>
              <a:rPr lang="ru-RU" sz="1200" b="1" dirty="0" smtClean="0"/>
              <a:t> спрос</a:t>
            </a:r>
            <a:endParaRPr lang="ru-RU" sz="1200" b="1" dirty="0"/>
          </a:p>
        </p:txBody>
      </p:sp>
      <p:sp>
        <p:nvSpPr>
          <p:cNvPr id="103" name="TextBox 102"/>
          <p:cNvSpPr txBox="1"/>
          <p:nvPr/>
        </p:nvSpPr>
        <p:spPr>
          <a:xfrm>
            <a:off x="7102908" y="2532111"/>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производство</a:t>
            </a:r>
          </a:p>
        </p:txBody>
      </p:sp>
      <p:sp>
        <p:nvSpPr>
          <p:cNvPr id="104" name="TextBox 103"/>
          <p:cNvSpPr txBox="1"/>
          <p:nvPr/>
        </p:nvSpPr>
        <p:spPr>
          <a:xfrm rot="16200000">
            <a:off x="5405330" y="3029493"/>
            <a:ext cx="3828820"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Цена на одежду  (долл. за единицу)</a:t>
            </a:r>
            <a:endParaRPr lang="ru-RU" b="1" dirty="0">
              <a:latin typeface="Times New Roman" panose="02020603050405020304" pitchFamily="18" charset="0"/>
              <a:cs typeface="Times New Roman" panose="02020603050405020304" pitchFamily="18" charset="0"/>
            </a:endParaRPr>
          </a:p>
        </p:txBody>
      </p:sp>
      <p:sp>
        <p:nvSpPr>
          <p:cNvPr id="105" name="TextBox 104"/>
          <p:cNvSpPr txBox="1"/>
          <p:nvPr/>
        </p:nvSpPr>
        <p:spPr>
          <a:xfrm>
            <a:off x="8355601" y="5094369"/>
            <a:ext cx="981609" cy="369332"/>
          </a:xfrm>
          <a:prstGeom prst="rect">
            <a:avLst/>
          </a:prstGeom>
          <a:noFill/>
        </p:spPr>
        <p:txBody>
          <a:bodyPr wrap="square" rtlCol="0">
            <a:spAutoFit/>
          </a:bodyPr>
          <a:lstStyle/>
          <a:p>
            <a:r>
              <a:rPr lang="ru-RU" b="1" dirty="0"/>
              <a:t>1</a:t>
            </a:r>
            <a:r>
              <a:rPr lang="ru-RU" b="1" dirty="0" smtClean="0"/>
              <a:t>00</a:t>
            </a:r>
            <a:endParaRPr lang="ru-RU" b="1" dirty="0"/>
          </a:p>
        </p:txBody>
      </p:sp>
      <p:sp>
        <p:nvSpPr>
          <p:cNvPr id="106" name="TextBox 105"/>
          <p:cNvSpPr txBox="1"/>
          <p:nvPr/>
        </p:nvSpPr>
        <p:spPr>
          <a:xfrm>
            <a:off x="9268917" y="5108236"/>
            <a:ext cx="981609" cy="369332"/>
          </a:xfrm>
          <a:prstGeom prst="rect">
            <a:avLst/>
          </a:prstGeom>
          <a:noFill/>
        </p:spPr>
        <p:txBody>
          <a:bodyPr wrap="square" rtlCol="0">
            <a:spAutoFit/>
          </a:bodyPr>
          <a:lstStyle/>
          <a:p>
            <a:r>
              <a:rPr lang="ru-RU" b="1" dirty="0"/>
              <a:t>2</a:t>
            </a:r>
            <a:r>
              <a:rPr lang="ru-RU" b="1" dirty="0" smtClean="0"/>
              <a:t>00</a:t>
            </a:r>
            <a:endParaRPr lang="ru-RU" b="1" dirty="0"/>
          </a:p>
        </p:txBody>
      </p:sp>
      <p:sp>
        <p:nvSpPr>
          <p:cNvPr id="107" name="TextBox 106"/>
          <p:cNvSpPr txBox="1"/>
          <p:nvPr/>
        </p:nvSpPr>
        <p:spPr>
          <a:xfrm>
            <a:off x="10188891" y="5108236"/>
            <a:ext cx="981609" cy="369332"/>
          </a:xfrm>
          <a:prstGeom prst="rect">
            <a:avLst/>
          </a:prstGeom>
          <a:noFill/>
        </p:spPr>
        <p:txBody>
          <a:bodyPr wrap="square" rtlCol="0">
            <a:spAutoFit/>
          </a:bodyPr>
          <a:lstStyle/>
          <a:p>
            <a:r>
              <a:rPr lang="ru-RU" b="1" dirty="0"/>
              <a:t>3</a:t>
            </a:r>
            <a:r>
              <a:rPr lang="ru-RU" b="1" dirty="0" smtClean="0"/>
              <a:t>00</a:t>
            </a:r>
            <a:endParaRPr lang="ru-RU" b="1" dirty="0"/>
          </a:p>
        </p:txBody>
      </p:sp>
      <p:sp>
        <p:nvSpPr>
          <p:cNvPr id="108" name="TextBox 107"/>
          <p:cNvSpPr txBox="1"/>
          <p:nvPr/>
        </p:nvSpPr>
        <p:spPr>
          <a:xfrm>
            <a:off x="7548316" y="5106801"/>
            <a:ext cx="981609" cy="369332"/>
          </a:xfrm>
          <a:prstGeom prst="rect">
            <a:avLst/>
          </a:prstGeom>
          <a:noFill/>
        </p:spPr>
        <p:txBody>
          <a:bodyPr wrap="square" rtlCol="0">
            <a:spAutoFit/>
          </a:bodyPr>
          <a:lstStyle/>
          <a:p>
            <a:r>
              <a:rPr lang="ru-RU" b="1" dirty="0" smtClean="0"/>
              <a:t>0</a:t>
            </a:r>
            <a:endParaRPr lang="ru-RU" b="1" dirty="0"/>
          </a:p>
        </p:txBody>
      </p:sp>
      <p:sp>
        <p:nvSpPr>
          <p:cNvPr id="109" name="TextBox 108"/>
          <p:cNvSpPr txBox="1"/>
          <p:nvPr/>
        </p:nvSpPr>
        <p:spPr>
          <a:xfrm>
            <a:off x="7379401" y="3429695"/>
            <a:ext cx="981609" cy="369332"/>
          </a:xfrm>
          <a:prstGeom prst="rect">
            <a:avLst/>
          </a:prstGeom>
          <a:noFill/>
        </p:spPr>
        <p:txBody>
          <a:bodyPr wrap="square" rtlCol="0">
            <a:spAutoFit/>
          </a:bodyPr>
          <a:lstStyle/>
          <a:p>
            <a:r>
              <a:rPr lang="ru-RU" b="1" dirty="0"/>
              <a:t>4</a:t>
            </a:r>
            <a:endParaRPr lang="ru-RU" b="1" dirty="0"/>
          </a:p>
        </p:txBody>
      </p:sp>
      <p:sp>
        <p:nvSpPr>
          <p:cNvPr id="110" name="TextBox 109"/>
          <p:cNvSpPr txBox="1"/>
          <p:nvPr/>
        </p:nvSpPr>
        <p:spPr>
          <a:xfrm>
            <a:off x="7377710" y="2786229"/>
            <a:ext cx="981609" cy="369332"/>
          </a:xfrm>
          <a:prstGeom prst="rect">
            <a:avLst/>
          </a:prstGeom>
          <a:noFill/>
        </p:spPr>
        <p:txBody>
          <a:bodyPr wrap="square" rtlCol="0">
            <a:spAutoFit/>
          </a:bodyPr>
          <a:lstStyle/>
          <a:p>
            <a:r>
              <a:rPr lang="ru-RU" b="1" dirty="0"/>
              <a:t>6</a:t>
            </a:r>
            <a:endParaRPr lang="ru-RU" b="1" dirty="0"/>
          </a:p>
        </p:txBody>
      </p:sp>
      <p:sp>
        <p:nvSpPr>
          <p:cNvPr id="111" name="TextBox 110"/>
          <p:cNvSpPr txBox="1"/>
          <p:nvPr/>
        </p:nvSpPr>
        <p:spPr>
          <a:xfrm>
            <a:off x="7380172" y="2090893"/>
            <a:ext cx="981609" cy="369332"/>
          </a:xfrm>
          <a:prstGeom prst="rect">
            <a:avLst/>
          </a:prstGeom>
          <a:noFill/>
        </p:spPr>
        <p:txBody>
          <a:bodyPr wrap="square" rtlCol="0">
            <a:spAutoFit/>
          </a:bodyPr>
          <a:lstStyle/>
          <a:p>
            <a:r>
              <a:rPr lang="ru-RU" b="1" dirty="0"/>
              <a:t>8</a:t>
            </a:r>
            <a:endParaRPr lang="ru-RU" b="1" dirty="0"/>
          </a:p>
        </p:txBody>
      </p:sp>
      <p:sp>
        <p:nvSpPr>
          <p:cNvPr id="112" name="TextBox 111"/>
          <p:cNvSpPr txBox="1"/>
          <p:nvPr/>
        </p:nvSpPr>
        <p:spPr>
          <a:xfrm>
            <a:off x="9158368" y="2906382"/>
            <a:ext cx="2361496" cy="307777"/>
          </a:xfrm>
          <a:prstGeom prst="rect">
            <a:avLst/>
          </a:prstGeom>
          <a:noFill/>
        </p:spPr>
        <p:txBody>
          <a:bodyPr wrap="square" rtlCol="0">
            <a:spAutoFit/>
          </a:bodyPr>
          <a:lstStyle/>
          <a:p>
            <a:r>
              <a:rPr lang="ru-RU" sz="1400" b="1" dirty="0" smtClean="0"/>
              <a:t>Импорт</a:t>
            </a:r>
            <a:endParaRPr lang="ru-RU" sz="1400" b="1" dirty="0"/>
          </a:p>
        </p:txBody>
      </p:sp>
      <p:sp>
        <p:nvSpPr>
          <p:cNvPr id="113" name="TextBox 112"/>
          <p:cNvSpPr txBox="1"/>
          <p:nvPr/>
        </p:nvSpPr>
        <p:spPr>
          <a:xfrm>
            <a:off x="9620136" y="2073003"/>
            <a:ext cx="593707" cy="369332"/>
          </a:xfrm>
          <a:prstGeom prst="rect">
            <a:avLst/>
          </a:prstGeom>
          <a:noFill/>
        </p:spPr>
        <p:txBody>
          <a:bodyPr wrap="square" rtlCol="0">
            <a:spAutoFit/>
          </a:bodyPr>
          <a:lstStyle/>
          <a:p>
            <a:r>
              <a:rPr lang="en-US" b="1" dirty="0"/>
              <a:t>N</a:t>
            </a:r>
            <a:endParaRPr lang="ru-RU" b="1" dirty="0"/>
          </a:p>
        </p:txBody>
      </p:sp>
      <p:sp>
        <p:nvSpPr>
          <p:cNvPr id="114" name="TextBox 113"/>
          <p:cNvSpPr txBox="1"/>
          <p:nvPr/>
        </p:nvSpPr>
        <p:spPr>
          <a:xfrm>
            <a:off x="8730909" y="1014876"/>
            <a:ext cx="593707" cy="369332"/>
          </a:xfrm>
          <a:prstGeom prst="rect">
            <a:avLst/>
          </a:prstGeom>
          <a:noFill/>
        </p:spPr>
        <p:txBody>
          <a:bodyPr wrap="square" rtlCol="0">
            <a:spAutoFit/>
          </a:bodyPr>
          <a:lstStyle/>
          <a:p>
            <a:r>
              <a:rPr lang="en-US" b="1" dirty="0"/>
              <a:t>D</a:t>
            </a:r>
            <a:endParaRPr lang="ru-RU" b="1" dirty="0"/>
          </a:p>
        </p:txBody>
      </p:sp>
      <p:sp>
        <p:nvSpPr>
          <p:cNvPr id="115" name="TextBox 114"/>
          <p:cNvSpPr txBox="1"/>
          <p:nvPr/>
        </p:nvSpPr>
        <p:spPr>
          <a:xfrm>
            <a:off x="10074135" y="1014876"/>
            <a:ext cx="593707" cy="369332"/>
          </a:xfrm>
          <a:prstGeom prst="rect">
            <a:avLst/>
          </a:prstGeom>
          <a:noFill/>
        </p:spPr>
        <p:txBody>
          <a:bodyPr wrap="square" rtlCol="0">
            <a:spAutoFit/>
          </a:bodyPr>
          <a:lstStyle/>
          <a:p>
            <a:r>
              <a:rPr lang="en-US" b="1" dirty="0" smtClean="0"/>
              <a:t>S</a:t>
            </a:r>
            <a:endParaRPr lang="ru-RU" b="1" dirty="0"/>
          </a:p>
        </p:txBody>
      </p:sp>
      <p:sp>
        <p:nvSpPr>
          <p:cNvPr id="116" name="TextBox 115"/>
          <p:cNvSpPr txBox="1"/>
          <p:nvPr/>
        </p:nvSpPr>
        <p:spPr>
          <a:xfrm>
            <a:off x="10031958" y="2654282"/>
            <a:ext cx="593707" cy="369332"/>
          </a:xfrm>
          <a:prstGeom prst="rect">
            <a:avLst/>
          </a:prstGeom>
          <a:noFill/>
        </p:spPr>
        <p:txBody>
          <a:bodyPr wrap="square" rtlCol="0">
            <a:spAutoFit/>
          </a:bodyPr>
          <a:lstStyle/>
          <a:p>
            <a:r>
              <a:rPr lang="en-US" b="1" dirty="0"/>
              <a:t>J</a:t>
            </a:r>
            <a:endParaRPr lang="ru-RU" b="1" dirty="0"/>
          </a:p>
        </p:txBody>
      </p:sp>
      <p:sp>
        <p:nvSpPr>
          <p:cNvPr id="117" name="TextBox 116"/>
          <p:cNvSpPr txBox="1"/>
          <p:nvPr/>
        </p:nvSpPr>
        <p:spPr>
          <a:xfrm>
            <a:off x="8816988" y="2628362"/>
            <a:ext cx="593707" cy="369332"/>
          </a:xfrm>
          <a:prstGeom prst="rect">
            <a:avLst/>
          </a:prstGeom>
          <a:noFill/>
        </p:spPr>
        <p:txBody>
          <a:bodyPr wrap="square" rtlCol="0">
            <a:spAutoFit/>
          </a:bodyPr>
          <a:lstStyle/>
          <a:p>
            <a:r>
              <a:rPr lang="en-US" b="1" dirty="0"/>
              <a:t>H</a:t>
            </a:r>
            <a:endParaRPr lang="ru-RU" b="1" dirty="0"/>
          </a:p>
        </p:txBody>
      </p:sp>
      <p:sp>
        <p:nvSpPr>
          <p:cNvPr id="118" name="TextBox 117"/>
          <p:cNvSpPr txBox="1"/>
          <p:nvPr/>
        </p:nvSpPr>
        <p:spPr>
          <a:xfrm>
            <a:off x="8612390" y="3644036"/>
            <a:ext cx="593707" cy="369332"/>
          </a:xfrm>
          <a:prstGeom prst="rect">
            <a:avLst/>
          </a:prstGeom>
          <a:noFill/>
        </p:spPr>
        <p:txBody>
          <a:bodyPr wrap="square" rtlCol="0">
            <a:spAutoFit/>
          </a:bodyPr>
          <a:lstStyle/>
          <a:p>
            <a:r>
              <a:rPr lang="en-US" b="1" dirty="0"/>
              <a:t>E</a:t>
            </a:r>
            <a:endParaRPr lang="ru-RU" b="1" dirty="0"/>
          </a:p>
        </p:txBody>
      </p:sp>
      <p:sp>
        <p:nvSpPr>
          <p:cNvPr id="119" name="TextBox 118"/>
          <p:cNvSpPr txBox="1"/>
          <p:nvPr/>
        </p:nvSpPr>
        <p:spPr>
          <a:xfrm>
            <a:off x="10211428" y="3631282"/>
            <a:ext cx="593707" cy="369332"/>
          </a:xfrm>
          <a:prstGeom prst="rect">
            <a:avLst/>
          </a:prstGeom>
          <a:noFill/>
        </p:spPr>
        <p:txBody>
          <a:bodyPr wrap="square" rtlCol="0">
            <a:spAutoFit/>
          </a:bodyPr>
          <a:lstStyle/>
          <a:p>
            <a:r>
              <a:rPr lang="en-US" b="1" dirty="0" smtClean="0"/>
              <a:t>F</a:t>
            </a:r>
            <a:endParaRPr lang="ru-RU" b="1" dirty="0"/>
          </a:p>
        </p:txBody>
      </p:sp>
      <p:sp>
        <p:nvSpPr>
          <p:cNvPr id="120" name="TextBox 119"/>
          <p:cNvSpPr txBox="1"/>
          <p:nvPr/>
        </p:nvSpPr>
        <p:spPr>
          <a:xfrm>
            <a:off x="11201234" y="4529931"/>
            <a:ext cx="593707" cy="369332"/>
          </a:xfrm>
          <a:prstGeom prst="rect">
            <a:avLst/>
          </a:prstGeom>
          <a:noFill/>
        </p:spPr>
        <p:txBody>
          <a:bodyPr wrap="square" rtlCol="0">
            <a:spAutoFit/>
          </a:bodyPr>
          <a:lstStyle/>
          <a:p>
            <a:r>
              <a:rPr lang="en-US" b="1" dirty="0"/>
              <a:t>D</a:t>
            </a:r>
            <a:endParaRPr lang="ru-RU" b="1" dirty="0"/>
          </a:p>
        </p:txBody>
      </p:sp>
      <p:sp>
        <p:nvSpPr>
          <p:cNvPr id="121" name="TextBox 120"/>
          <p:cNvSpPr txBox="1"/>
          <p:nvPr/>
        </p:nvSpPr>
        <p:spPr>
          <a:xfrm>
            <a:off x="7910253" y="4386487"/>
            <a:ext cx="593707" cy="369332"/>
          </a:xfrm>
          <a:prstGeom prst="rect">
            <a:avLst/>
          </a:prstGeom>
          <a:noFill/>
        </p:spPr>
        <p:txBody>
          <a:bodyPr wrap="square" rtlCol="0">
            <a:spAutoFit/>
          </a:bodyPr>
          <a:lstStyle/>
          <a:p>
            <a:r>
              <a:rPr lang="en-US" b="1" dirty="0" smtClean="0"/>
              <a:t>S</a:t>
            </a:r>
            <a:endParaRPr lang="ru-RU" b="1" dirty="0"/>
          </a:p>
        </p:txBody>
      </p:sp>
      <p:sp>
        <p:nvSpPr>
          <p:cNvPr id="122" name="TextBox 121"/>
          <p:cNvSpPr txBox="1"/>
          <p:nvPr/>
        </p:nvSpPr>
        <p:spPr>
          <a:xfrm>
            <a:off x="10211026" y="2279153"/>
            <a:ext cx="2361496" cy="646331"/>
          </a:xfrm>
          <a:prstGeom prst="rect">
            <a:avLst/>
          </a:prstGeom>
          <a:noFill/>
        </p:spPr>
        <p:txBody>
          <a:bodyPr wrap="square" rtlCol="0">
            <a:spAutoFit/>
          </a:bodyPr>
          <a:lstStyle/>
          <a:p>
            <a:pPr algn="ctr"/>
            <a:r>
              <a:rPr lang="ru-RU" sz="1200" b="1" dirty="0" smtClean="0"/>
              <a:t>Внутренняя (американская)</a:t>
            </a:r>
          </a:p>
          <a:p>
            <a:pPr algn="ctr"/>
            <a:r>
              <a:rPr lang="ru-RU" sz="1200" b="1" dirty="0" smtClean="0"/>
              <a:t>цена импорта</a:t>
            </a:r>
            <a:endParaRPr lang="ru-RU" sz="1200" b="1" dirty="0"/>
          </a:p>
        </p:txBody>
      </p:sp>
      <p:sp>
        <p:nvSpPr>
          <p:cNvPr id="123" name="TextBox 122"/>
          <p:cNvSpPr txBox="1"/>
          <p:nvPr/>
        </p:nvSpPr>
        <p:spPr>
          <a:xfrm>
            <a:off x="10327483" y="3628414"/>
            <a:ext cx="2361496" cy="461665"/>
          </a:xfrm>
          <a:prstGeom prst="rect">
            <a:avLst/>
          </a:prstGeom>
          <a:noFill/>
        </p:spPr>
        <p:txBody>
          <a:bodyPr wrap="square" rtlCol="0">
            <a:spAutoFit/>
          </a:bodyPr>
          <a:lstStyle/>
          <a:p>
            <a:pPr algn="ctr"/>
            <a:r>
              <a:rPr lang="ru-RU" sz="1200" b="1" dirty="0" smtClean="0"/>
              <a:t>Мировое </a:t>
            </a:r>
          </a:p>
          <a:p>
            <a:pPr algn="ctr"/>
            <a:r>
              <a:rPr lang="ru-RU" sz="1200" b="1" dirty="0" smtClean="0"/>
              <a:t>предложение</a:t>
            </a:r>
            <a:endParaRPr lang="ru-RU" sz="1200" b="1" dirty="0"/>
          </a:p>
        </p:txBody>
      </p:sp>
      <p:sp>
        <p:nvSpPr>
          <p:cNvPr id="124" name="TextBox 123"/>
          <p:cNvSpPr txBox="1"/>
          <p:nvPr/>
        </p:nvSpPr>
        <p:spPr>
          <a:xfrm>
            <a:off x="10951089" y="3106323"/>
            <a:ext cx="2361496" cy="307777"/>
          </a:xfrm>
          <a:prstGeom prst="rect">
            <a:avLst/>
          </a:prstGeom>
          <a:noFill/>
        </p:spPr>
        <p:txBody>
          <a:bodyPr wrap="square" rtlCol="0">
            <a:spAutoFit/>
          </a:bodyPr>
          <a:lstStyle/>
          <a:p>
            <a:r>
              <a:rPr lang="ru-RU" sz="1400" b="1" dirty="0" smtClean="0"/>
              <a:t>Тариф</a:t>
            </a:r>
            <a:endParaRPr lang="ru-RU" sz="1400" b="1" dirty="0"/>
          </a:p>
        </p:txBody>
      </p:sp>
      <p:sp>
        <p:nvSpPr>
          <p:cNvPr id="128" name="TextBox 127"/>
          <p:cNvSpPr txBox="1"/>
          <p:nvPr/>
        </p:nvSpPr>
        <p:spPr>
          <a:xfrm>
            <a:off x="1438036" y="5944070"/>
            <a:ext cx="10569262" cy="1169551"/>
          </a:xfrm>
          <a:prstGeom prst="rect">
            <a:avLst/>
          </a:prstGeom>
          <a:noFill/>
        </p:spPr>
        <p:txBody>
          <a:bodyPr wrap="square" rtlCol="0">
            <a:spAutoFit/>
          </a:bodyPr>
          <a:lstStyle/>
          <a:p>
            <a:pPr algn="just"/>
            <a:r>
              <a:rPr lang="ru-RU" sz="1400" dirty="0" smtClean="0">
                <a:solidFill>
                  <a:schemeClr val="tx1"/>
                </a:solidFill>
                <a:latin typeface="Times New Roman" panose="02020603050405020304" pitchFamily="18" charset="0"/>
                <a:cs typeface="Times New Roman" panose="02020603050405020304" pitchFamily="18" charset="0"/>
              </a:rPr>
              <a:t>Учитывая эти различия, экономисты в своем большинстве расценивают тарифы как меньшее зло. Однако, если правительство решило ввести квоты, оно должно продать с аукциона ограниченное количество лицензий на импорт. Аукцион обеспечит гарантию, что прибыль от дефицитного права на импорт получит правительство, а не импортер или экспортер; кроме того, у бюрократии будет меньше возможностей распределить это право на основании взяток, дружеской симпатии или кумовства.</a:t>
            </a:r>
          </a:p>
          <a:p>
            <a:pPr algn="just"/>
            <a:endParaRPr lang="ru-RU" sz="1400" dirty="0"/>
          </a:p>
        </p:txBody>
      </p:sp>
    </p:spTree>
    <p:extLst>
      <p:ext uri="{BB962C8B-B14F-4D97-AF65-F5344CB8AC3E}">
        <p14:creationId xmlns:p14="http://schemas.microsoft.com/office/powerpoint/2010/main" val="25052749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24051" y="1708596"/>
            <a:ext cx="7108580" cy="4679323"/>
          </a:xfrm>
        </p:spPr>
        <p:txBody>
          <a:bodyPr>
            <a:normAutofit fontScale="92500" lnSpcReduction="20000"/>
          </a:bodyPr>
          <a:lstStyle/>
          <a:p>
            <a:pPr marL="0" indent="0">
              <a:buNone/>
            </a:pPr>
            <a:r>
              <a:rPr lang="ru-RU" b="1" dirty="0" smtClean="0">
                <a:solidFill>
                  <a:schemeClr val="tx2"/>
                </a:solidFill>
                <a:latin typeface="Times New Roman" panose="02020603050405020304" pitchFamily="18" charset="0"/>
                <a:cs typeface="Times New Roman" panose="02020603050405020304" pitchFamily="18" charset="0"/>
              </a:rPr>
              <a:t>А </a:t>
            </a:r>
            <a:r>
              <a:rPr lang="ru-RU" b="1" dirty="0">
                <a:solidFill>
                  <a:schemeClr val="tx2"/>
                </a:solidFill>
                <a:latin typeface="Times New Roman" panose="02020603050405020304" pitchFamily="18" charset="0"/>
                <a:cs typeface="Times New Roman" panose="02020603050405020304" pitchFamily="18" charset="0"/>
              </a:rPr>
              <a:t>как быть с транспортными издержками?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Затраты </a:t>
            </a:r>
            <a:r>
              <a:rPr lang="ru-RU" dirty="0">
                <a:solidFill>
                  <a:schemeClr val="tx1"/>
                </a:solidFill>
                <a:latin typeface="Times New Roman" panose="02020603050405020304" pitchFamily="18" charset="0"/>
                <a:cs typeface="Times New Roman" panose="02020603050405020304" pitchFamily="18" charset="0"/>
              </a:rPr>
              <a:t>на перевозку объемных и скоропортящихся грузов оказывают такое же влияние, как и тарифы, уменьшая выгоды от региональной специализации.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Например</a:t>
            </a:r>
            <a:r>
              <a:rPr lang="ru-RU" dirty="0">
                <a:solidFill>
                  <a:schemeClr val="tx1"/>
                </a:solidFill>
                <a:latin typeface="Times New Roman" panose="02020603050405020304" pitchFamily="18" charset="0"/>
                <a:cs typeface="Times New Roman" panose="02020603050405020304" pitchFamily="18" charset="0"/>
              </a:rPr>
              <a:t>, если транспортировка одежды из Европы в Америку обходится в 2 долл. на единицу товара, равновесное состояние спроса и предложения будет находиться в той же точке, что и </a:t>
            </a:r>
            <a:r>
              <a:rPr lang="ru-RU" dirty="0" smtClean="0">
                <a:solidFill>
                  <a:schemeClr val="tx1"/>
                </a:solidFill>
                <a:latin typeface="Times New Roman" panose="02020603050405020304" pitchFamily="18" charset="0"/>
                <a:cs typeface="Times New Roman" panose="02020603050405020304" pitchFamily="18" charset="0"/>
              </a:rPr>
              <a:t>в предыдущем примере с </a:t>
            </a:r>
            <a:r>
              <a:rPr lang="ru-RU" dirty="0">
                <a:solidFill>
                  <a:schemeClr val="tx1"/>
                </a:solidFill>
                <a:latin typeface="Times New Roman" panose="02020603050405020304" pitchFamily="18" charset="0"/>
                <a:cs typeface="Times New Roman" panose="02020603050405020304" pitchFamily="18" charset="0"/>
              </a:rPr>
              <a:t>американской ценой, на 2 долл. превышающей европейскую.</a:t>
            </a:r>
          </a:p>
          <a:p>
            <a:pPr algn="just"/>
            <a:r>
              <a:rPr lang="ru-RU" b="1" dirty="0">
                <a:solidFill>
                  <a:schemeClr val="tx2"/>
                </a:solidFill>
                <a:latin typeface="Times New Roman" panose="02020603050405020304" pitchFamily="18" charset="0"/>
                <a:cs typeface="Times New Roman" panose="02020603050405020304" pitchFamily="18" charset="0"/>
              </a:rPr>
              <a:t>Но между протекционизмом и транспортными издержками имеется одно различие.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Транспортные </a:t>
            </a:r>
            <a:r>
              <a:rPr lang="ru-RU" dirty="0">
                <a:solidFill>
                  <a:schemeClr val="tx1"/>
                </a:solidFill>
                <a:latin typeface="Times New Roman" panose="02020603050405020304" pitchFamily="18" charset="0"/>
                <a:cs typeface="Times New Roman" panose="02020603050405020304" pitchFamily="18" charset="0"/>
              </a:rPr>
              <a:t>издержки вызваны естественными причинами — разделяющими регионы океанами, горами и реками, — в то время как запретительные тарифы устанавливаются исключительно исходя из интересов страны. </a:t>
            </a:r>
            <a:r>
              <a:rPr lang="ru-RU" dirty="0" smtClean="0">
                <a:solidFill>
                  <a:schemeClr val="tx1"/>
                </a:solidFill>
                <a:latin typeface="Times New Roman" panose="02020603050405020304" pitchFamily="18" charset="0"/>
                <a:cs typeface="Times New Roman" panose="02020603050405020304" pitchFamily="18" charset="0"/>
              </a:rPr>
              <a:t>Один </a:t>
            </a:r>
            <a:r>
              <a:rPr lang="ru-RU" dirty="0">
                <a:solidFill>
                  <a:schemeClr val="tx1"/>
                </a:solidFill>
                <a:latin typeface="Times New Roman" panose="02020603050405020304" pitchFamily="18" charset="0"/>
                <a:cs typeface="Times New Roman" panose="02020603050405020304" pitchFamily="18" charset="0"/>
              </a:rPr>
              <a:t>экономист назвал их в связи с этим "</a:t>
            </a:r>
            <a:r>
              <a:rPr lang="ru-RU" b="1" dirty="0">
                <a:solidFill>
                  <a:schemeClr val="tx2"/>
                </a:solidFill>
                <a:latin typeface="Times New Roman" panose="02020603050405020304" pitchFamily="18" charset="0"/>
                <a:cs typeface="Times New Roman" panose="02020603050405020304" pitchFamily="18" charset="0"/>
              </a:rPr>
              <a:t>отрицательными железными дорогами</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Введение </a:t>
            </a:r>
            <a:r>
              <a:rPr lang="ru-RU" dirty="0">
                <a:solidFill>
                  <a:schemeClr val="tx1"/>
                </a:solidFill>
                <a:latin typeface="Times New Roman" panose="02020603050405020304" pitchFamily="18" charset="0"/>
                <a:cs typeface="Times New Roman" panose="02020603050405020304" pitchFamily="18" charset="0"/>
              </a:rPr>
              <a:t>тарифов можно сравнить с экономическим эффектом песка, который сознательно бросают в механизмы двигателей судов, осуществляющих доставку груза к берегам США из других стран.</a:t>
            </a:r>
          </a:p>
          <a:p>
            <a:endParaRPr lang="ru-RU" dirty="0"/>
          </a:p>
        </p:txBody>
      </p:sp>
      <p:sp>
        <p:nvSpPr>
          <p:cNvPr id="4" name="Заголовок 1"/>
          <p:cNvSpPr txBox="1">
            <a:spLocks/>
          </p:cNvSpPr>
          <p:nvPr/>
        </p:nvSpPr>
        <p:spPr>
          <a:xfrm>
            <a:off x="1351556" y="521595"/>
            <a:ext cx="7238652" cy="92183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400" b="1" dirty="0" smtClean="0">
                <a:solidFill>
                  <a:schemeClr val="tx2"/>
                </a:solidFill>
                <a:effectLst>
                  <a:outerShdw blurRad="38100" dist="38100" dir="2700000" algn="tl">
                    <a:srgbClr val="000000">
                      <a:alpha val="43137"/>
                    </a:srgbClr>
                  </a:outerShdw>
                </a:effectLst>
              </a:rPr>
              <a:t>Транспортные издержки.</a:t>
            </a:r>
            <a:endParaRPr lang="ru-RU" sz="4400" b="1" dirty="0">
              <a:solidFill>
                <a:schemeClr val="tx2"/>
              </a:solidFill>
              <a:effectLst>
                <a:outerShdw blurRad="38100" dist="38100" dir="2700000" algn="tl">
                  <a:srgbClr val="000000">
                    <a:alpha val="43137"/>
                  </a:srgbClr>
                </a:outerShdw>
              </a:effectLst>
            </a:endParaRPr>
          </a:p>
        </p:txBody>
      </p:sp>
      <p:pic>
        <p:nvPicPr>
          <p:cNvPr id="34818" name="Picture 2" descr="http://ew.penseelogistics.com/page/pics/20130403/2013040313649594435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298" y="2290748"/>
            <a:ext cx="3308842" cy="3515017"/>
          </a:xfrm>
          <a:prstGeom prst="rect">
            <a:avLst/>
          </a:prstGeom>
          <a:noFill/>
          <a:ln w="57150">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6433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20473" y="1546458"/>
            <a:ext cx="8963696" cy="3777622"/>
          </a:xfrm>
        </p:spPr>
        <p:txBody>
          <a:bodyPr>
            <a:normAutofit/>
          </a:bodyPr>
          <a:lstStyle/>
          <a:p>
            <a:pPr algn="just"/>
            <a:r>
              <a:rPr lang="ru-RU" b="1" dirty="0">
                <a:solidFill>
                  <a:schemeClr val="tx2"/>
                </a:solidFill>
                <a:latin typeface="Times New Roman" panose="02020603050405020304" pitchFamily="18" charset="0"/>
                <a:cs typeface="Times New Roman" panose="02020603050405020304" pitchFamily="18" charset="0"/>
              </a:rPr>
              <a:t>Что произошло, если бы Америка ввела тариф на одежду, равный 2 долл., как </a:t>
            </a:r>
            <a:r>
              <a:rPr lang="ru-RU" b="1" dirty="0" smtClean="0">
                <a:solidFill>
                  <a:schemeClr val="tx2"/>
                </a:solidFill>
                <a:latin typeface="Times New Roman" panose="02020603050405020304" pitchFamily="18" charset="0"/>
                <a:cs typeface="Times New Roman" panose="02020603050405020304" pitchFamily="18" charset="0"/>
              </a:rPr>
              <a:t>было показано </a:t>
            </a:r>
            <a:r>
              <a:rPr lang="ru-RU" b="1" dirty="0">
                <a:solidFill>
                  <a:schemeClr val="tx2"/>
                </a:solidFill>
                <a:latin typeface="Times New Roman" panose="02020603050405020304" pitchFamily="18" charset="0"/>
                <a:cs typeface="Times New Roman" panose="02020603050405020304" pitchFamily="18" charset="0"/>
              </a:rPr>
              <a:t>на </a:t>
            </a:r>
            <a:r>
              <a:rPr lang="ru-RU" b="1" dirty="0" smtClean="0">
                <a:solidFill>
                  <a:schemeClr val="tx2"/>
                </a:solidFill>
                <a:latin typeface="Times New Roman" panose="02020603050405020304" pitchFamily="18" charset="0"/>
                <a:cs typeface="Times New Roman" panose="02020603050405020304" pitchFamily="18" charset="0"/>
              </a:rPr>
              <a:t>предыдущем рисунке? </a:t>
            </a:r>
          </a:p>
          <a:p>
            <a:pPr marL="0" indent="0" algn="just">
              <a:buNone/>
            </a:pP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Это </a:t>
            </a:r>
            <a:r>
              <a:rPr lang="ru-RU" dirty="0">
                <a:solidFill>
                  <a:schemeClr val="tx1"/>
                </a:solidFill>
                <a:latin typeface="Times New Roman" panose="02020603050405020304" pitchFamily="18" charset="0"/>
                <a:cs typeface="Times New Roman" panose="02020603050405020304" pitchFamily="18" charset="0"/>
              </a:rPr>
              <a:t>привело бы к следующим последствиям: внутренние производители под "зонтиком" тарифов, защищающим их цены, смогли бы расширить производство; потребители, столкнувшись с высокими ценами, сократили бы потребление; правительство получило бы доход от тарифов.</a:t>
            </a:r>
          </a:p>
          <a:p>
            <a:pPr algn="just"/>
            <a:endParaRPr lang="ru-RU" dirty="0">
              <a:solidFill>
                <a:schemeClr val="tx1"/>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Тарифы обусловливают экономическую неэффективность. Ввод тарифов приводит к большим потерям потребителей, чем доход, получаемый государством, и дополнительная прибыль, получаемая производителями.</a:t>
            </a:r>
          </a:p>
        </p:txBody>
      </p:sp>
      <p:sp>
        <p:nvSpPr>
          <p:cNvPr id="4" name="Заголовок 1"/>
          <p:cNvSpPr txBox="1">
            <a:spLocks/>
          </p:cNvSpPr>
          <p:nvPr/>
        </p:nvSpPr>
        <p:spPr>
          <a:xfrm>
            <a:off x="1145494" y="624626"/>
            <a:ext cx="9685638" cy="921832"/>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400" b="1" dirty="0" smtClean="0">
                <a:solidFill>
                  <a:schemeClr val="tx2"/>
                </a:solidFill>
                <a:effectLst>
                  <a:outerShdw blurRad="38100" dist="38100" dir="2700000" algn="tl">
                    <a:srgbClr val="000000">
                      <a:alpha val="43137"/>
                    </a:srgbClr>
                  </a:outerShdw>
                </a:effectLst>
              </a:rPr>
              <a:t>Экономические издержки тарифов.</a:t>
            </a:r>
            <a:endParaRPr lang="ru-RU" sz="44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424765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87130" y="144062"/>
            <a:ext cx="6013874" cy="5844614"/>
          </a:xfrm>
        </p:spPr>
        <p:txBody>
          <a:bodyPr>
            <a:normAutofit fontScale="85000" lnSpcReduction="10000"/>
          </a:bodyPr>
          <a:lstStyle/>
          <a:p>
            <a:pPr marL="0" indent="0">
              <a:buNone/>
            </a:pPr>
            <a:r>
              <a:rPr lang="ru-RU" sz="2800" b="1" dirty="0" smtClean="0">
                <a:solidFill>
                  <a:schemeClr val="tx2"/>
                </a:solidFill>
                <a:latin typeface="Times New Roman" panose="02020603050405020304" pitchFamily="18" charset="0"/>
                <a:cs typeface="Times New Roman" panose="02020603050405020304" pitchFamily="18" charset="0"/>
              </a:rPr>
              <a:t>Графический анализ.</a:t>
            </a:r>
          </a:p>
          <a:p>
            <a:pPr marL="0" indent="0">
              <a:buNone/>
            </a:pPr>
            <a:endParaRPr lang="ru-RU" sz="2800"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На рисунке справа показаны </a:t>
            </a:r>
            <a:r>
              <a:rPr lang="ru-RU" dirty="0">
                <a:solidFill>
                  <a:schemeClr val="tx1"/>
                </a:solidFill>
                <a:latin typeface="Times New Roman" panose="02020603050405020304" pitchFamily="18" charset="0"/>
                <a:cs typeface="Times New Roman" panose="02020603050405020304" pitchFamily="18" charset="0"/>
              </a:rPr>
              <a:t>экономические издержки тарифов. Кривые спроса и предложения идентичны таким же кривым на рис. 35.8, но, кроме того, выделено три области.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Область </a:t>
            </a:r>
            <a:r>
              <a:rPr lang="ru-RU" b="1" dirty="0">
                <a:solidFill>
                  <a:schemeClr val="tx2"/>
                </a:solidFill>
                <a:latin typeface="Times New Roman" panose="02020603050405020304" pitchFamily="18" charset="0"/>
                <a:cs typeface="Times New Roman" panose="02020603050405020304" pitchFamily="18" charset="0"/>
              </a:rPr>
              <a:t>А</a:t>
            </a:r>
            <a:r>
              <a:rPr lang="ru-RU" dirty="0">
                <a:solidFill>
                  <a:schemeClr val="tx1"/>
                </a:solidFill>
                <a:latin typeface="Times New Roman" panose="02020603050405020304" pitchFamily="18" charset="0"/>
                <a:cs typeface="Times New Roman" panose="02020603050405020304" pitchFamily="18" charset="0"/>
              </a:rPr>
              <a:t> — это доход от тарифов, получаемый государством. Он равен сумме тарифа, умноженного на число импортированных единиц, и составляет 200 долл.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Тарифы</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поднимают цены на внутреннем рынке с 4 до 6 долл., и производители повышают объем производства до 150 единиц.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Следовательно</a:t>
            </a:r>
            <a:r>
              <a:rPr lang="ru-RU" dirty="0">
                <a:solidFill>
                  <a:schemeClr val="tx1"/>
                </a:solidFill>
                <a:latin typeface="Times New Roman" panose="02020603050405020304" pitchFamily="18" charset="0"/>
                <a:cs typeface="Times New Roman" panose="02020603050405020304" pitchFamily="18" charset="0"/>
              </a:rPr>
              <a:t>, общая прибыль повышается до 250 долл. (область</a:t>
            </a:r>
            <a:r>
              <a:rPr lang="ru-RU" i="1"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LEHM)</a:t>
            </a:r>
            <a:r>
              <a:rPr lang="en-US"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и составляет 200 долл. за старые единицы продукции и дополнительные 50 долл. за 50 новых единиц. Наконец, следует заметить, что тарифы повышают стоимость для потребителей. Их общие потери определены областью</a:t>
            </a:r>
            <a:r>
              <a:rPr lang="ru-RU" i="1"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LMJF</a:t>
            </a:r>
            <a:r>
              <a:rPr lang="en-US"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и составляют 550 долл.</a:t>
            </a:r>
          </a:p>
          <a:p>
            <a:pPr algn="just"/>
            <a:r>
              <a:rPr lang="ru-RU" b="1" dirty="0">
                <a:solidFill>
                  <a:schemeClr val="tx2"/>
                </a:solidFill>
                <a:latin typeface="Times New Roman" panose="02020603050405020304" pitchFamily="18" charset="0"/>
                <a:cs typeface="Times New Roman" panose="02020603050405020304" pitchFamily="18" charset="0"/>
              </a:rPr>
              <a:t>Результирующие социальные последствия включают</a:t>
            </a:r>
            <a:r>
              <a:rPr lang="ru-RU" dirty="0">
                <a:solidFill>
                  <a:schemeClr val="tx1"/>
                </a:solidFill>
                <a:latin typeface="Times New Roman" panose="02020603050405020304" pitchFamily="18" charset="0"/>
                <a:cs typeface="Times New Roman" panose="02020603050405020304" pitchFamily="18" charset="0"/>
              </a:rPr>
              <a:t>: прибыль производителей в размере 250 долл., прибыль правительства в размере 200 долл. и потери потребителей, составляющие 550долл. Чистые социальные издержки (при условии, что ценность доллара в каждом случае одинакова) равны 100 долл. Мы можем считать их равными областям </a:t>
            </a:r>
            <a:r>
              <a:rPr lang="ru-RU" dirty="0">
                <a:solidFill>
                  <a:schemeClr val="tx1"/>
                </a:solidFill>
                <a:latin typeface="Times New Roman" panose="02020603050405020304" pitchFamily="18" charset="0"/>
                <a:cs typeface="Times New Roman" panose="02020603050405020304" pitchFamily="18" charset="0"/>
              </a:rPr>
              <a:t>А</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и С. </a:t>
            </a:r>
            <a:endParaRPr lang="ru-RU" dirty="0" smtClean="0">
              <a:solidFill>
                <a:schemeClr val="tx1"/>
              </a:solidFill>
              <a:latin typeface="Times New Roman" panose="02020603050405020304" pitchFamily="18" charset="0"/>
              <a:cs typeface="Times New Roman" panose="02020603050405020304" pitchFamily="18" charset="0"/>
            </a:endParaRPr>
          </a:p>
          <a:p>
            <a:endParaRPr lang="ru-RU" dirty="0" smtClean="0">
              <a:latin typeface="Times New Roman" panose="02020603050405020304" pitchFamily="18" charset="0"/>
              <a:cs typeface="Times New Roman" panose="02020603050405020304" pitchFamily="18" charset="0"/>
            </a:endParaRPr>
          </a:p>
          <a:p>
            <a:endParaRPr lang="ru-RU" dirty="0"/>
          </a:p>
        </p:txBody>
      </p:sp>
      <p:grpSp>
        <p:nvGrpSpPr>
          <p:cNvPr id="4" name="Group 2"/>
          <p:cNvGrpSpPr>
            <a:grpSpLocks/>
          </p:cNvGrpSpPr>
          <p:nvPr/>
        </p:nvGrpSpPr>
        <p:grpSpPr bwMode="auto">
          <a:xfrm>
            <a:off x="8100812" y="732637"/>
            <a:ext cx="3708444" cy="4225727"/>
            <a:chOff x="2776" y="-4519"/>
            <a:chExt cx="4721" cy="4522"/>
          </a:xfrm>
        </p:grpSpPr>
        <p:grpSp>
          <p:nvGrpSpPr>
            <p:cNvPr id="5" name="Group 3"/>
            <p:cNvGrpSpPr>
              <a:grpSpLocks/>
            </p:cNvGrpSpPr>
            <p:nvPr/>
          </p:nvGrpSpPr>
          <p:grpSpPr bwMode="auto">
            <a:xfrm>
              <a:off x="5326" y="-2394"/>
              <a:ext cx="503" cy="788"/>
              <a:chOff x="5326" y="-2394"/>
              <a:chExt cx="503" cy="788"/>
            </a:xfrm>
          </p:grpSpPr>
          <p:sp>
            <p:nvSpPr>
              <p:cNvPr id="84" name="Freeform 4"/>
              <p:cNvSpPr>
                <a:spLocks/>
              </p:cNvSpPr>
              <p:nvPr/>
            </p:nvSpPr>
            <p:spPr bwMode="auto">
              <a:xfrm>
                <a:off x="5326" y="-2394"/>
                <a:ext cx="503" cy="788"/>
              </a:xfrm>
              <a:custGeom>
                <a:avLst/>
                <a:gdLst>
                  <a:gd name="T0" fmla="+- 0 5326 5326"/>
                  <a:gd name="T1" fmla="*/ T0 w 503"/>
                  <a:gd name="T2" fmla="+- 0 -2394 -2394"/>
                  <a:gd name="T3" fmla="*/ -2394 h 788"/>
                  <a:gd name="T4" fmla="+- 0 5326 5326"/>
                  <a:gd name="T5" fmla="*/ T4 w 503"/>
                  <a:gd name="T6" fmla="+- 0 -1606 -2394"/>
                  <a:gd name="T7" fmla="*/ -1606 h 788"/>
                  <a:gd name="T8" fmla="+- 0 5828 5326"/>
                  <a:gd name="T9" fmla="*/ T8 w 503"/>
                  <a:gd name="T10" fmla="+- 0 -1606 -2394"/>
                  <a:gd name="T11" fmla="*/ -1606 h 788"/>
                  <a:gd name="T12" fmla="+- 0 5326 5326"/>
                  <a:gd name="T13" fmla="*/ T12 w 503"/>
                  <a:gd name="T14" fmla="+- 0 -2394 -2394"/>
                  <a:gd name="T15" fmla="*/ -2394 h 788"/>
                </a:gdLst>
                <a:ahLst/>
                <a:cxnLst>
                  <a:cxn ang="0">
                    <a:pos x="T1" y="T3"/>
                  </a:cxn>
                  <a:cxn ang="0">
                    <a:pos x="T5" y="T7"/>
                  </a:cxn>
                  <a:cxn ang="0">
                    <a:pos x="T9" y="T11"/>
                  </a:cxn>
                  <a:cxn ang="0">
                    <a:pos x="T13" y="T15"/>
                  </a:cxn>
                </a:cxnLst>
                <a:rect l="0" t="0" r="r" b="b"/>
                <a:pathLst>
                  <a:path w="503" h="788">
                    <a:moveTo>
                      <a:pt x="0" y="0"/>
                    </a:moveTo>
                    <a:lnTo>
                      <a:pt x="0" y="788"/>
                    </a:lnTo>
                    <a:lnTo>
                      <a:pt x="502" y="788"/>
                    </a:lnTo>
                    <a:lnTo>
                      <a:pt x="0" y="0"/>
                    </a:lnTo>
                  </a:path>
                </a:pathLst>
              </a:custGeom>
              <a:solidFill>
                <a:srgbClr val="F8C1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 name="Group 5"/>
            <p:cNvGrpSpPr>
              <a:grpSpLocks/>
            </p:cNvGrpSpPr>
            <p:nvPr/>
          </p:nvGrpSpPr>
          <p:grpSpPr bwMode="auto">
            <a:xfrm>
              <a:off x="5326" y="-2394"/>
              <a:ext cx="503" cy="788"/>
              <a:chOff x="5326" y="-2394"/>
              <a:chExt cx="503" cy="788"/>
            </a:xfrm>
          </p:grpSpPr>
          <p:sp>
            <p:nvSpPr>
              <p:cNvPr id="83" name="Freeform 6"/>
              <p:cNvSpPr>
                <a:spLocks/>
              </p:cNvSpPr>
              <p:nvPr/>
            </p:nvSpPr>
            <p:spPr bwMode="auto">
              <a:xfrm>
                <a:off x="5326" y="-2394"/>
                <a:ext cx="503" cy="788"/>
              </a:xfrm>
              <a:custGeom>
                <a:avLst/>
                <a:gdLst>
                  <a:gd name="T0" fmla="+- 0 5326 5326"/>
                  <a:gd name="T1" fmla="*/ T0 w 503"/>
                  <a:gd name="T2" fmla="+- 0 -1606 -2394"/>
                  <a:gd name="T3" fmla="*/ -1606 h 788"/>
                  <a:gd name="T4" fmla="+- 0 5828 5326"/>
                  <a:gd name="T5" fmla="*/ T4 w 503"/>
                  <a:gd name="T6" fmla="+- 0 -1606 -2394"/>
                  <a:gd name="T7" fmla="*/ -1606 h 788"/>
                  <a:gd name="T8" fmla="+- 0 5326 5326"/>
                  <a:gd name="T9" fmla="*/ T8 w 503"/>
                  <a:gd name="T10" fmla="+- 0 -2394 -2394"/>
                  <a:gd name="T11" fmla="*/ -2394 h 788"/>
                  <a:gd name="T12" fmla="+- 0 5326 5326"/>
                  <a:gd name="T13" fmla="*/ T12 w 503"/>
                  <a:gd name="T14" fmla="+- 0 -1606 -2394"/>
                  <a:gd name="T15" fmla="*/ -1606 h 788"/>
                </a:gdLst>
                <a:ahLst/>
                <a:cxnLst>
                  <a:cxn ang="0">
                    <a:pos x="T1" y="T3"/>
                  </a:cxn>
                  <a:cxn ang="0">
                    <a:pos x="T5" y="T7"/>
                  </a:cxn>
                  <a:cxn ang="0">
                    <a:pos x="T9" y="T11"/>
                  </a:cxn>
                  <a:cxn ang="0">
                    <a:pos x="T13" y="T15"/>
                  </a:cxn>
                </a:cxnLst>
                <a:rect l="0" t="0" r="r" b="b"/>
                <a:pathLst>
                  <a:path w="503" h="788">
                    <a:moveTo>
                      <a:pt x="0" y="788"/>
                    </a:moveTo>
                    <a:lnTo>
                      <a:pt x="502" y="788"/>
                    </a:lnTo>
                    <a:lnTo>
                      <a:pt x="0" y="0"/>
                    </a:lnTo>
                    <a:lnTo>
                      <a:pt x="0" y="788"/>
                    </a:lnTo>
                    <a:close/>
                  </a:path>
                </a:pathLst>
              </a:custGeom>
              <a:noFill/>
              <a:ln w="3175">
                <a:solidFill>
                  <a:srgbClr val="F8C1D9"/>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7"/>
            <p:cNvGrpSpPr>
              <a:grpSpLocks/>
            </p:cNvGrpSpPr>
            <p:nvPr/>
          </p:nvGrpSpPr>
          <p:grpSpPr bwMode="auto">
            <a:xfrm>
              <a:off x="3791" y="-2399"/>
              <a:ext cx="515" cy="793"/>
              <a:chOff x="3791" y="-2399"/>
              <a:chExt cx="515" cy="793"/>
            </a:xfrm>
          </p:grpSpPr>
          <p:sp>
            <p:nvSpPr>
              <p:cNvPr id="82" name="Freeform 8"/>
              <p:cNvSpPr>
                <a:spLocks/>
              </p:cNvSpPr>
              <p:nvPr/>
            </p:nvSpPr>
            <p:spPr bwMode="auto">
              <a:xfrm>
                <a:off x="3791" y="-2399"/>
                <a:ext cx="515" cy="793"/>
              </a:xfrm>
              <a:custGeom>
                <a:avLst/>
                <a:gdLst>
                  <a:gd name="T0" fmla="+- 0 4306 3791"/>
                  <a:gd name="T1" fmla="*/ T0 w 515"/>
                  <a:gd name="T2" fmla="+- 0 -2399 -2399"/>
                  <a:gd name="T3" fmla="*/ -2399 h 793"/>
                  <a:gd name="T4" fmla="+- 0 3791 3791"/>
                  <a:gd name="T5" fmla="*/ T4 w 515"/>
                  <a:gd name="T6" fmla="+- 0 -1606 -2399"/>
                  <a:gd name="T7" fmla="*/ -1606 h 793"/>
                  <a:gd name="T8" fmla="+- 0 4306 3791"/>
                  <a:gd name="T9" fmla="*/ T8 w 515"/>
                  <a:gd name="T10" fmla="+- 0 -1606 -2399"/>
                  <a:gd name="T11" fmla="*/ -1606 h 793"/>
                  <a:gd name="T12" fmla="+- 0 4306 3791"/>
                  <a:gd name="T13" fmla="*/ T12 w 515"/>
                  <a:gd name="T14" fmla="+- 0 -2399 -2399"/>
                  <a:gd name="T15" fmla="*/ -2399 h 793"/>
                </a:gdLst>
                <a:ahLst/>
                <a:cxnLst>
                  <a:cxn ang="0">
                    <a:pos x="T1" y="T3"/>
                  </a:cxn>
                  <a:cxn ang="0">
                    <a:pos x="T5" y="T7"/>
                  </a:cxn>
                  <a:cxn ang="0">
                    <a:pos x="T9" y="T11"/>
                  </a:cxn>
                  <a:cxn ang="0">
                    <a:pos x="T13" y="T15"/>
                  </a:cxn>
                </a:cxnLst>
                <a:rect l="0" t="0" r="r" b="b"/>
                <a:pathLst>
                  <a:path w="515" h="793">
                    <a:moveTo>
                      <a:pt x="515" y="0"/>
                    </a:moveTo>
                    <a:lnTo>
                      <a:pt x="0" y="793"/>
                    </a:lnTo>
                    <a:lnTo>
                      <a:pt x="515" y="793"/>
                    </a:lnTo>
                    <a:lnTo>
                      <a:pt x="515" y="0"/>
                    </a:lnTo>
                  </a:path>
                </a:pathLst>
              </a:custGeom>
              <a:solidFill>
                <a:srgbClr val="F8C1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9"/>
            <p:cNvGrpSpPr>
              <a:grpSpLocks/>
            </p:cNvGrpSpPr>
            <p:nvPr/>
          </p:nvGrpSpPr>
          <p:grpSpPr bwMode="auto">
            <a:xfrm>
              <a:off x="3791" y="-2399"/>
              <a:ext cx="515" cy="793"/>
              <a:chOff x="3791" y="-2399"/>
              <a:chExt cx="515" cy="793"/>
            </a:xfrm>
          </p:grpSpPr>
          <p:sp>
            <p:nvSpPr>
              <p:cNvPr id="81" name="Freeform 10"/>
              <p:cNvSpPr>
                <a:spLocks/>
              </p:cNvSpPr>
              <p:nvPr/>
            </p:nvSpPr>
            <p:spPr bwMode="auto">
              <a:xfrm>
                <a:off x="3791" y="-2399"/>
                <a:ext cx="515" cy="793"/>
              </a:xfrm>
              <a:custGeom>
                <a:avLst/>
                <a:gdLst>
                  <a:gd name="T0" fmla="+- 0 4306 3791"/>
                  <a:gd name="T1" fmla="*/ T0 w 515"/>
                  <a:gd name="T2" fmla="+- 0 -1606 -2399"/>
                  <a:gd name="T3" fmla="*/ -1606 h 793"/>
                  <a:gd name="T4" fmla="+- 0 3791 3791"/>
                  <a:gd name="T5" fmla="*/ T4 w 515"/>
                  <a:gd name="T6" fmla="+- 0 -1606 -2399"/>
                  <a:gd name="T7" fmla="*/ -1606 h 793"/>
                  <a:gd name="T8" fmla="+- 0 4306 3791"/>
                  <a:gd name="T9" fmla="*/ T8 w 515"/>
                  <a:gd name="T10" fmla="+- 0 -2399 -2399"/>
                  <a:gd name="T11" fmla="*/ -2399 h 793"/>
                  <a:gd name="T12" fmla="+- 0 4306 3791"/>
                  <a:gd name="T13" fmla="*/ T12 w 515"/>
                  <a:gd name="T14" fmla="+- 0 -1606 -2399"/>
                  <a:gd name="T15" fmla="*/ -1606 h 793"/>
                </a:gdLst>
                <a:ahLst/>
                <a:cxnLst>
                  <a:cxn ang="0">
                    <a:pos x="T1" y="T3"/>
                  </a:cxn>
                  <a:cxn ang="0">
                    <a:pos x="T5" y="T7"/>
                  </a:cxn>
                  <a:cxn ang="0">
                    <a:pos x="T9" y="T11"/>
                  </a:cxn>
                  <a:cxn ang="0">
                    <a:pos x="T13" y="T15"/>
                  </a:cxn>
                </a:cxnLst>
                <a:rect l="0" t="0" r="r" b="b"/>
                <a:pathLst>
                  <a:path w="515" h="793">
                    <a:moveTo>
                      <a:pt x="515" y="793"/>
                    </a:moveTo>
                    <a:lnTo>
                      <a:pt x="0" y="793"/>
                    </a:lnTo>
                    <a:lnTo>
                      <a:pt x="515" y="0"/>
                    </a:lnTo>
                    <a:lnTo>
                      <a:pt x="515" y="793"/>
                    </a:lnTo>
                    <a:close/>
                  </a:path>
                </a:pathLst>
              </a:custGeom>
              <a:noFill/>
              <a:ln w="3175">
                <a:solidFill>
                  <a:srgbClr val="F8C1D9"/>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11"/>
            <p:cNvGrpSpPr>
              <a:grpSpLocks/>
            </p:cNvGrpSpPr>
            <p:nvPr/>
          </p:nvGrpSpPr>
          <p:grpSpPr bwMode="auto">
            <a:xfrm>
              <a:off x="4306" y="-2391"/>
              <a:ext cx="1020" cy="785"/>
              <a:chOff x="4306" y="-2391"/>
              <a:chExt cx="1020" cy="785"/>
            </a:xfrm>
          </p:grpSpPr>
          <p:sp>
            <p:nvSpPr>
              <p:cNvPr id="80" name="Freeform 12"/>
              <p:cNvSpPr>
                <a:spLocks/>
              </p:cNvSpPr>
              <p:nvPr/>
            </p:nvSpPr>
            <p:spPr bwMode="auto">
              <a:xfrm>
                <a:off x="4306" y="-2391"/>
                <a:ext cx="1020" cy="785"/>
              </a:xfrm>
              <a:custGeom>
                <a:avLst/>
                <a:gdLst>
                  <a:gd name="T0" fmla="+- 0 4306 4306"/>
                  <a:gd name="T1" fmla="*/ T0 w 1020"/>
                  <a:gd name="T2" fmla="+- 0 -1606 -2391"/>
                  <a:gd name="T3" fmla="*/ -1606 h 785"/>
                  <a:gd name="T4" fmla="+- 0 5326 4306"/>
                  <a:gd name="T5" fmla="*/ T4 w 1020"/>
                  <a:gd name="T6" fmla="+- 0 -1606 -2391"/>
                  <a:gd name="T7" fmla="*/ -1606 h 785"/>
                  <a:gd name="T8" fmla="+- 0 5326 4306"/>
                  <a:gd name="T9" fmla="*/ T8 w 1020"/>
                  <a:gd name="T10" fmla="+- 0 -2391 -2391"/>
                  <a:gd name="T11" fmla="*/ -2391 h 785"/>
                  <a:gd name="T12" fmla="+- 0 4306 4306"/>
                  <a:gd name="T13" fmla="*/ T12 w 1020"/>
                  <a:gd name="T14" fmla="+- 0 -2391 -2391"/>
                  <a:gd name="T15" fmla="*/ -2391 h 785"/>
                  <a:gd name="T16" fmla="+- 0 4306 4306"/>
                  <a:gd name="T17" fmla="*/ T16 w 1020"/>
                  <a:gd name="T18" fmla="+- 0 -1606 -2391"/>
                  <a:gd name="T19" fmla="*/ -1606 h 785"/>
                </a:gdLst>
                <a:ahLst/>
                <a:cxnLst>
                  <a:cxn ang="0">
                    <a:pos x="T1" y="T3"/>
                  </a:cxn>
                  <a:cxn ang="0">
                    <a:pos x="T5" y="T7"/>
                  </a:cxn>
                  <a:cxn ang="0">
                    <a:pos x="T9" y="T11"/>
                  </a:cxn>
                  <a:cxn ang="0">
                    <a:pos x="T13" y="T15"/>
                  </a:cxn>
                  <a:cxn ang="0">
                    <a:pos x="T17" y="T19"/>
                  </a:cxn>
                </a:cxnLst>
                <a:rect l="0" t="0" r="r" b="b"/>
                <a:pathLst>
                  <a:path w="1020" h="785">
                    <a:moveTo>
                      <a:pt x="0" y="785"/>
                    </a:moveTo>
                    <a:lnTo>
                      <a:pt x="1020" y="785"/>
                    </a:lnTo>
                    <a:lnTo>
                      <a:pt x="1020" y="0"/>
                    </a:lnTo>
                    <a:lnTo>
                      <a:pt x="0" y="0"/>
                    </a:lnTo>
                    <a:lnTo>
                      <a:pt x="0" y="785"/>
                    </a:lnTo>
                  </a:path>
                </a:pathLst>
              </a:custGeom>
              <a:solidFill>
                <a:srgbClr val="F49A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13"/>
            <p:cNvGrpSpPr>
              <a:grpSpLocks/>
            </p:cNvGrpSpPr>
            <p:nvPr/>
          </p:nvGrpSpPr>
          <p:grpSpPr bwMode="auto">
            <a:xfrm>
              <a:off x="4306" y="-2391"/>
              <a:ext cx="1020" cy="785"/>
              <a:chOff x="4306" y="-2391"/>
              <a:chExt cx="1020" cy="785"/>
            </a:xfrm>
          </p:grpSpPr>
          <p:sp>
            <p:nvSpPr>
              <p:cNvPr id="79" name="Freeform 14"/>
              <p:cNvSpPr>
                <a:spLocks/>
              </p:cNvSpPr>
              <p:nvPr/>
            </p:nvSpPr>
            <p:spPr bwMode="auto">
              <a:xfrm>
                <a:off x="4306" y="-2391"/>
                <a:ext cx="1020" cy="785"/>
              </a:xfrm>
              <a:custGeom>
                <a:avLst/>
                <a:gdLst>
                  <a:gd name="T0" fmla="+- 0 4306 4306"/>
                  <a:gd name="T1" fmla="*/ T0 w 1020"/>
                  <a:gd name="T2" fmla="+- 0 -1606 -2391"/>
                  <a:gd name="T3" fmla="*/ -1606 h 785"/>
                  <a:gd name="T4" fmla="+- 0 5326 4306"/>
                  <a:gd name="T5" fmla="*/ T4 w 1020"/>
                  <a:gd name="T6" fmla="+- 0 -1606 -2391"/>
                  <a:gd name="T7" fmla="*/ -1606 h 785"/>
                  <a:gd name="T8" fmla="+- 0 5326 4306"/>
                  <a:gd name="T9" fmla="*/ T8 w 1020"/>
                  <a:gd name="T10" fmla="+- 0 -2391 -2391"/>
                  <a:gd name="T11" fmla="*/ -2391 h 785"/>
                  <a:gd name="T12" fmla="+- 0 4306 4306"/>
                  <a:gd name="T13" fmla="*/ T12 w 1020"/>
                  <a:gd name="T14" fmla="+- 0 -2391 -2391"/>
                  <a:gd name="T15" fmla="*/ -2391 h 785"/>
                  <a:gd name="T16" fmla="+- 0 4306 4306"/>
                  <a:gd name="T17" fmla="*/ T16 w 1020"/>
                  <a:gd name="T18" fmla="+- 0 -1606 -2391"/>
                  <a:gd name="T19" fmla="*/ -1606 h 785"/>
                </a:gdLst>
                <a:ahLst/>
                <a:cxnLst>
                  <a:cxn ang="0">
                    <a:pos x="T1" y="T3"/>
                  </a:cxn>
                  <a:cxn ang="0">
                    <a:pos x="T5" y="T7"/>
                  </a:cxn>
                  <a:cxn ang="0">
                    <a:pos x="T9" y="T11"/>
                  </a:cxn>
                  <a:cxn ang="0">
                    <a:pos x="T13" y="T15"/>
                  </a:cxn>
                  <a:cxn ang="0">
                    <a:pos x="T17" y="T19"/>
                  </a:cxn>
                </a:cxnLst>
                <a:rect l="0" t="0" r="r" b="b"/>
                <a:pathLst>
                  <a:path w="1020" h="785">
                    <a:moveTo>
                      <a:pt x="0" y="785"/>
                    </a:moveTo>
                    <a:lnTo>
                      <a:pt x="1020" y="785"/>
                    </a:lnTo>
                    <a:lnTo>
                      <a:pt x="1020" y="0"/>
                    </a:lnTo>
                    <a:lnTo>
                      <a:pt x="0" y="0"/>
                    </a:lnTo>
                    <a:lnTo>
                      <a:pt x="0" y="785"/>
                    </a:lnTo>
                    <a:close/>
                  </a:path>
                </a:pathLst>
              </a:custGeom>
              <a:noFill/>
              <a:ln w="3175">
                <a:solidFill>
                  <a:srgbClr val="F49AC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15"/>
            <p:cNvGrpSpPr>
              <a:grpSpLocks/>
            </p:cNvGrpSpPr>
            <p:nvPr/>
          </p:nvGrpSpPr>
          <p:grpSpPr bwMode="auto">
            <a:xfrm>
              <a:off x="2777" y="-1606"/>
              <a:ext cx="4720" cy="2"/>
              <a:chOff x="2777" y="-1606"/>
              <a:chExt cx="4720" cy="2"/>
            </a:xfrm>
          </p:grpSpPr>
          <p:sp>
            <p:nvSpPr>
              <p:cNvPr id="78" name="Freeform 16"/>
              <p:cNvSpPr>
                <a:spLocks/>
              </p:cNvSpPr>
              <p:nvPr/>
            </p:nvSpPr>
            <p:spPr bwMode="auto">
              <a:xfrm>
                <a:off x="2777" y="-1606"/>
                <a:ext cx="4720" cy="2"/>
              </a:xfrm>
              <a:custGeom>
                <a:avLst/>
                <a:gdLst>
                  <a:gd name="T0" fmla="+- 0 2777 2777"/>
                  <a:gd name="T1" fmla="*/ T0 w 4720"/>
                  <a:gd name="T2" fmla="+- 0 7497 2777"/>
                  <a:gd name="T3" fmla="*/ T2 w 4720"/>
                </a:gdLst>
                <a:ahLst/>
                <a:cxnLst>
                  <a:cxn ang="0">
                    <a:pos x="T1" y="0"/>
                  </a:cxn>
                  <a:cxn ang="0">
                    <a:pos x="T3" y="0"/>
                  </a:cxn>
                </a:cxnLst>
                <a:rect l="0" t="0" r="r" b="b"/>
                <a:pathLst>
                  <a:path w="4720">
                    <a:moveTo>
                      <a:pt x="0" y="0"/>
                    </a:moveTo>
                    <a:lnTo>
                      <a:pt x="47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7"/>
            <p:cNvGrpSpPr>
              <a:grpSpLocks/>
            </p:cNvGrpSpPr>
            <p:nvPr/>
          </p:nvGrpSpPr>
          <p:grpSpPr bwMode="auto">
            <a:xfrm>
              <a:off x="2776" y="-4519"/>
              <a:ext cx="4721" cy="4520"/>
              <a:chOff x="2776" y="-4519"/>
              <a:chExt cx="4721" cy="4520"/>
            </a:xfrm>
          </p:grpSpPr>
          <p:sp>
            <p:nvSpPr>
              <p:cNvPr id="77" name="Freeform 18"/>
              <p:cNvSpPr>
                <a:spLocks/>
              </p:cNvSpPr>
              <p:nvPr/>
            </p:nvSpPr>
            <p:spPr bwMode="auto">
              <a:xfrm>
                <a:off x="2776" y="-4519"/>
                <a:ext cx="4721" cy="4520"/>
              </a:xfrm>
              <a:custGeom>
                <a:avLst/>
                <a:gdLst>
                  <a:gd name="T0" fmla="+- 0 2776 2776"/>
                  <a:gd name="T1" fmla="*/ T0 w 5790"/>
                  <a:gd name="T2" fmla="+- 0 -4519 -4519"/>
                  <a:gd name="T3" fmla="*/ -4519 h 4520"/>
                  <a:gd name="T4" fmla="+- 0 2776 2776"/>
                  <a:gd name="T5" fmla="*/ T4 w 5790"/>
                  <a:gd name="T6" fmla="+- 0 1 -4519"/>
                  <a:gd name="T7" fmla="*/ 1 h 4520"/>
                  <a:gd name="T8" fmla="+- 0 8566 2776"/>
                  <a:gd name="T9" fmla="*/ T8 w 5790"/>
                  <a:gd name="T10" fmla="+- 0 1 -4519"/>
                  <a:gd name="T11" fmla="*/ 1 h 4520"/>
                </a:gdLst>
                <a:ahLst/>
                <a:cxnLst>
                  <a:cxn ang="0">
                    <a:pos x="T1" y="T3"/>
                  </a:cxn>
                  <a:cxn ang="0">
                    <a:pos x="T5" y="T7"/>
                  </a:cxn>
                  <a:cxn ang="0">
                    <a:pos x="T9" y="T11"/>
                  </a:cxn>
                </a:cxnLst>
                <a:rect l="0" t="0" r="r" b="b"/>
                <a:pathLst>
                  <a:path w="5790" h="4520">
                    <a:moveTo>
                      <a:pt x="0" y="0"/>
                    </a:moveTo>
                    <a:lnTo>
                      <a:pt x="0" y="4520"/>
                    </a:lnTo>
                    <a:lnTo>
                      <a:pt x="5790" y="45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9"/>
            <p:cNvGrpSpPr>
              <a:grpSpLocks/>
            </p:cNvGrpSpPr>
            <p:nvPr/>
          </p:nvGrpSpPr>
          <p:grpSpPr bwMode="auto">
            <a:xfrm>
              <a:off x="3172" y="-4254"/>
              <a:ext cx="2340" cy="3600"/>
              <a:chOff x="3172" y="-4254"/>
              <a:chExt cx="2340" cy="3600"/>
            </a:xfrm>
          </p:grpSpPr>
          <p:sp>
            <p:nvSpPr>
              <p:cNvPr id="76" name="Freeform 20"/>
              <p:cNvSpPr>
                <a:spLocks/>
              </p:cNvSpPr>
              <p:nvPr/>
            </p:nvSpPr>
            <p:spPr bwMode="auto">
              <a:xfrm>
                <a:off x="3172" y="-4254"/>
                <a:ext cx="2340" cy="3600"/>
              </a:xfrm>
              <a:custGeom>
                <a:avLst/>
                <a:gdLst>
                  <a:gd name="T0" fmla="+- 0 3172 3172"/>
                  <a:gd name="T1" fmla="*/ T0 w 2340"/>
                  <a:gd name="T2" fmla="+- 0 -654 -4254"/>
                  <a:gd name="T3" fmla="*/ -654 h 3600"/>
                  <a:gd name="T4" fmla="+- 0 5512 3172"/>
                  <a:gd name="T5" fmla="*/ T4 w 2340"/>
                  <a:gd name="T6" fmla="+- 0 -4254 -4254"/>
                  <a:gd name="T7" fmla="*/ -4254 h 3600"/>
                </a:gdLst>
                <a:ahLst/>
                <a:cxnLst>
                  <a:cxn ang="0">
                    <a:pos x="T1" y="T3"/>
                  </a:cxn>
                  <a:cxn ang="0">
                    <a:pos x="T5" y="T7"/>
                  </a:cxn>
                </a:cxnLst>
                <a:rect l="0" t="0" r="r" b="b"/>
                <a:pathLst>
                  <a:path w="2340" h="3600">
                    <a:moveTo>
                      <a:pt x="0" y="3600"/>
                    </a:moveTo>
                    <a:lnTo>
                      <a:pt x="2340" y="0"/>
                    </a:lnTo>
                  </a:path>
                </a:pathLst>
              </a:custGeom>
              <a:noFill/>
              <a:ln w="25400">
                <a:solidFill>
                  <a:srgbClr val="BCBEC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21"/>
            <p:cNvGrpSpPr>
              <a:grpSpLocks/>
            </p:cNvGrpSpPr>
            <p:nvPr/>
          </p:nvGrpSpPr>
          <p:grpSpPr bwMode="auto">
            <a:xfrm>
              <a:off x="4152" y="-4231"/>
              <a:ext cx="2515" cy="3940"/>
              <a:chOff x="4152" y="-4231"/>
              <a:chExt cx="2515" cy="3940"/>
            </a:xfrm>
          </p:grpSpPr>
          <p:sp>
            <p:nvSpPr>
              <p:cNvPr id="75" name="Freeform 22"/>
              <p:cNvSpPr>
                <a:spLocks/>
              </p:cNvSpPr>
              <p:nvPr/>
            </p:nvSpPr>
            <p:spPr bwMode="auto">
              <a:xfrm>
                <a:off x="4152" y="-4231"/>
                <a:ext cx="2515" cy="3940"/>
              </a:xfrm>
              <a:custGeom>
                <a:avLst/>
                <a:gdLst>
                  <a:gd name="T0" fmla="+- 0 4152 4152"/>
                  <a:gd name="T1" fmla="*/ T0 w 2515"/>
                  <a:gd name="T2" fmla="+- 0 -4231 -4231"/>
                  <a:gd name="T3" fmla="*/ -4231 h 3940"/>
                  <a:gd name="T4" fmla="+- 0 6667 4152"/>
                  <a:gd name="T5" fmla="*/ T4 w 2515"/>
                  <a:gd name="T6" fmla="+- 0 -291 -4231"/>
                  <a:gd name="T7" fmla="*/ -291 h 3940"/>
                </a:gdLst>
                <a:ahLst/>
                <a:cxnLst>
                  <a:cxn ang="0">
                    <a:pos x="T1" y="T3"/>
                  </a:cxn>
                  <a:cxn ang="0">
                    <a:pos x="T5" y="T7"/>
                  </a:cxn>
                </a:cxnLst>
                <a:rect l="0" t="0" r="r" b="b"/>
                <a:pathLst>
                  <a:path w="2515" h="3940">
                    <a:moveTo>
                      <a:pt x="0" y="0"/>
                    </a:moveTo>
                    <a:lnTo>
                      <a:pt x="2515" y="394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23"/>
            <p:cNvGrpSpPr>
              <a:grpSpLocks/>
            </p:cNvGrpSpPr>
            <p:nvPr/>
          </p:nvGrpSpPr>
          <p:grpSpPr bwMode="auto">
            <a:xfrm>
              <a:off x="3794" y="-1606"/>
              <a:ext cx="2" cy="1608"/>
              <a:chOff x="3794" y="-1606"/>
              <a:chExt cx="2" cy="1608"/>
            </a:xfrm>
          </p:grpSpPr>
          <p:sp>
            <p:nvSpPr>
              <p:cNvPr id="74" name="Freeform 24"/>
              <p:cNvSpPr>
                <a:spLocks/>
              </p:cNvSpPr>
              <p:nvPr/>
            </p:nvSpPr>
            <p:spPr bwMode="auto">
              <a:xfrm>
                <a:off x="3794" y="-1606"/>
                <a:ext cx="2" cy="1608"/>
              </a:xfrm>
              <a:custGeom>
                <a:avLst/>
                <a:gdLst>
                  <a:gd name="T0" fmla="+- 0 -1606 -1606"/>
                  <a:gd name="T1" fmla="*/ -1606 h 1608"/>
                  <a:gd name="T2" fmla="+- 0 1 -1606"/>
                  <a:gd name="T3" fmla="*/ 1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25"/>
            <p:cNvGrpSpPr>
              <a:grpSpLocks/>
            </p:cNvGrpSpPr>
            <p:nvPr/>
          </p:nvGrpSpPr>
          <p:grpSpPr bwMode="auto">
            <a:xfrm>
              <a:off x="5829" y="-1606"/>
              <a:ext cx="2" cy="1608"/>
              <a:chOff x="5829" y="-1606"/>
              <a:chExt cx="2" cy="1608"/>
            </a:xfrm>
          </p:grpSpPr>
          <p:sp>
            <p:nvSpPr>
              <p:cNvPr id="73" name="Freeform 26"/>
              <p:cNvSpPr>
                <a:spLocks/>
              </p:cNvSpPr>
              <p:nvPr/>
            </p:nvSpPr>
            <p:spPr bwMode="auto">
              <a:xfrm>
                <a:off x="5829" y="-1606"/>
                <a:ext cx="2" cy="1608"/>
              </a:xfrm>
              <a:custGeom>
                <a:avLst/>
                <a:gdLst>
                  <a:gd name="T0" fmla="+- 0 -1606 -1606"/>
                  <a:gd name="T1" fmla="*/ -1606 h 1608"/>
                  <a:gd name="T2" fmla="+- 0 1 -1606"/>
                  <a:gd name="T3" fmla="*/ 1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27"/>
            <p:cNvGrpSpPr>
              <a:grpSpLocks/>
            </p:cNvGrpSpPr>
            <p:nvPr/>
          </p:nvGrpSpPr>
          <p:grpSpPr bwMode="auto">
            <a:xfrm>
              <a:off x="2776" y="1"/>
              <a:ext cx="120" cy="2"/>
              <a:chOff x="2776" y="1"/>
              <a:chExt cx="120" cy="2"/>
            </a:xfrm>
          </p:grpSpPr>
          <p:sp>
            <p:nvSpPr>
              <p:cNvPr id="72" name="Freeform 28"/>
              <p:cNvSpPr>
                <a:spLocks/>
              </p:cNvSpPr>
              <p:nvPr/>
            </p:nvSpPr>
            <p:spPr bwMode="auto">
              <a:xfrm>
                <a:off x="2776" y="1"/>
                <a:ext cx="120" cy="2"/>
              </a:xfrm>
              <a:custGeom>
                <a:avLst/>
                <a:gdLst>
                  <a:gd name="T0" fmla="+- 0 2776 2776"/>
                  <a:gd name="T1" fmla="*/ T0 w 120"/>
                  <a:gd name="T2" fmla="+- 0 2896 2776"/>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29"/>
            <p:cNvGrpSpPr>
              <a:grpSpLocks/>
            </p:cNvGrpSpPr>
            <p:nvPr/>
          </p:nvGrpSpPr>
          <p:grpSpPr bwMode="auto">
            <a:xfrm>
              <a:off x="2776" y="-398"/>
              <a:ext cx="80" cy="2"/>
              <a:chOff x="2776" y="-398"/>
              <a:chExt cx="80" cy="2"/>
            </a:xfrm>
          </p:grpSpPr>
          <p:sp>
            <p:nvSpPr>
              <p:cNvPr id="71" name="Freeform 30"/>
              <p:cNvSpPr>
                <a:spLocks/>
              </p:cNvSpPr>
              <p:nvPr/>
            </p:nvSpPr>
            <p:spPr bwMode="auto">
              <a:xfrm>
                <a:off x="2776" y="-398"/>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31"/>
            <p:cNvGrpSpPr>
              <a:grpSpLocks/>
            </p:cNvGrpSpPr>
            <p:nvPr/>
          </p:nvGrpSpPr>
          <p:grpSpPr bwMode="auto">
            <a:xfrm>
              <a:off x="2776" y="-796"/>
              <a:ext cx="80" cy="2"/>
              <a:chOff x="2776" y="-796"/>
              <a:chExt cx="80" cy="2"/>
            </a:xfrm>
          </p:grpSpPr>
          <p:sp>
            <p:nvSpPr>
              <p:cNvPr id="70" name="Freeform 32"/>
              <p:cNvSpPr>
                <a:spLocks/>
              </p:cNvSpPr>
              <p:nvPr/>
            </p:nvSpPr>
            <p:spPr bwMode="auto">
              <a:xfrm>
                <a:off x="2776" y="-796"/>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33"/>
            <p:cNvGrpSpPr>
              <a:grpSpLocks/>
            </p:cNvGrpSpPr>
            <p:nvPr/>
          </p:nvGrpSpPr>
          <p:grpSpPr bwMode="auto">
            <a:xfrm>
              <a:off x="2776" y="-1195"/>
              <a:ext cx="80" cy="2"/>
              <a:chOff x="2776" y="-1195"/>
              <a:chExt cx="80" cy="2"/>
            </a:xfrm>
          </p:grpSpPr>
          <p:sp>
            <p:nvSpPr>
              <p:cNvPr id="69" name="Freeform 34"/>
              <p:cNvSpPr>
                <a:spLocks/>
              </p:cNvSpPr>
              <p:nvPr/>
            </p:nvSpPr>
            <p:spPr bwMode="auto">
              <a:xfrm>
                <a:off x="2776" y="-1195"/>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35"/>
            <p:cNvGrpSpPr>
              <a:grpSpLocks/>
            </p:cNvGrpSpPr>
            <p:nvPr/>
          </p:nvGrpSpPr>
          <p:grpSpPr bwMode="auto">
            <a:xfrm>
              <a:off x="2776" y="-1993"/>
              <a:ext cx="80" cy="2"/>
              <a:chOff x="2776" y="-1993"/>
              <a:chExt cx="80" cy="2"/>
            </a:xfrm>
          </p:grpSpPr>
          <p:sp>
            <p:nvSpPr>
              <p:cNvPr id="68" name="Freeform 36"/>
              <p:cNvSpPr>
                <a:spLocks/>
              </p:cNvSpPr>
              <p:nvPr/>
            </p:nvSpPr>
            <p:spPr bwMode="auto">
              <a:xfrm>
                <a:off x="2776" y="-1993"/>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37"/>
            <p:cNvGrpSpPr>
              <a:grpSpLocks/>
            </p:cNvGrpSpPr>
            <p:nvPr/>
          </p:nvGrpSpPr>
          <p:grpSpPr bwMode="auto">
            <a:xfrm>
              <a:off x="2776" y="-2790"/>
              <a:ext cx="80" cy="2"/>
              <a:chOff x="2776" y="-2790"/>
              <a:chExt cx="80" cy="2"/>
            </a:xfrm>
          </p:grpSpPr>
          <p:sp>
            <p:nvSpPr>
              <p:cNvPr id="67" name="Freeform 38"/>
              <p:cNvSpPr>
                <a:spLocks/>
              </p:cNvSpPr>
              <p:nvPr/>
            </p:nvSpPr>
            <p:spPr bwMode="auto">
              <a:xfrm>
                <a:off x="2776" y="-2790"/>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39"/>
            <p:cNvGrpSpPr>
              <a:grpSpLocks/>
            </p:cNvGrpSpPr>
            <p:nvPr/>
          </p:nvGrpSpPr>
          <p:grpSpPr bwMode="auto">
            <a:xfrm>
              <a:off x="2776" y="-3189"/>
              <a:ext cx="120" cy="2"/>
              <a:chOff x="2776" y="-3189"/>
              <a:chExt cx="120" cy="2"/>
            </a:xfrm>
          </p:grpSpPr>
          <p:sp>
            <p:nvSpPr>
              <p:cNvPr id="66" name="Freeform 40"/>
              <p:cNvSpPr>
                <a:spLocks/>
              </p:cNvSpPr>
              <p:nvPr/>
            </p:nvSpPr>
            <p:spPr bwMode="auto">
              <a:xfrm>
                <a:off x="2776" y="-3189"/>
                <a:ext cx="120" cy="2"/>
              </a:xfrm>
              <a:custGeom>
                <a:avLst/>
                <a:gdLst>
                  <a:gd name="T0" fmla="+- 0 2776 2776"/>
                  <a:gd name="T1" fmla="*/ T0 w 120"/>
                  <a:gd name="T2" fmla="+- 0 2896 2776"/>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41"/>
            <p:cNvGrpSpPr>
              <a:grpSpLocks/>
            </p:cNvGrpSpPr>
            <p:nvPr/>
          </p:nvGrpSpPr>
          <p:grpSpPr bwMode="auto">
            <a:xfrm>
              <a:off x="3750" y="-1649"/>
              <a:ext cx="88" cy="88"/>
              <a:chOff x="3750" y="-1649"/>
              <a:chExt cx="88" cy="88"/>
            </a:xfrm>
          </p:grpSpPr>
          <p:sp>
            <p:nvSpPr>
              <p:cNvPr id="65" name="Freeform 42"/>
              <p:cNvSpPr>
                <a:spLocks/>
              </p:cNvSpPr>
              <p:nvPr/>
            </p:nvSpPr>
            <p:spPr bwMode="auto">
              <a:xfrm>
                <a:off x="3750" y="-1649"/>
                <a:ext cx="88" cy="88"/>
              </a:xfrm>
              <a:custGeom>
                <a:avLst/>
                <a:gdLst>
                  <a:gd name="T0" fmla="+- 0 3794 3750"/>
                  <a:gd name="T1" fmla="*/ T0 w 88"/>
                  <a:gd name="T2" fmla="+- 0 -1649 -1649"/>
                  <a:gd name="T3" fmla="*/ -1649 h 88"/>
                  <a:gd name="T4" fmla="+- 0 3773 3750"/>
                  <a:gd name="T5" fmla="*/ T4 w 88"/>
                  <a:gd name="T6" fmla="+- 0 -1643 -1649"/>
                  <a:gd name="T7" fmla="*/ -1643 h 88"/>
                  <a:gd name="T8" fmla="+- 0 3757 3750"/>
                  <a:gd name="T9" fmla="*/ T8 w 88"/>
                  <a:gd name="T10" fmla="+- 0 -1628 -1649"/>
                  <a:gd name="T11" fmla="*/ -1628 h 88"/>
                  <a:gd name="T12" fmla="+- 0 3750 3750"/>
                  <a:gd name="T13" fmla="*/ T12 w 88"/>
                  <a:gd name="T14" fmla="+- 0 -1607 -1649"/>
                  <a:gd name="T15" fmla="*/ -1607 h 88"/>
                  <a:gd name="T16" fmla="+- 0 3755 3750"/>
                  <a:gd name="T17" fmla="*/ T16 w 88"/>
                  <a:gd name="T18" fmla="+- 0 -1585 -1649"/>
                  <a:gd name="T19" fmla="*/ -1585 h 88"/>
                  <a:gd name="T20" fmla="+- 0 3769 3750"/>
                  <a:gd name="T21" fmla="*/ T20 w 88"/>
                  <a:gd name="T22" fmla="+- 0 -1568 -1649"/>
                  <a:gd name="T23" fmla="*/ -1568 h 88"/>
                  <a:gd name="T24" fmla="+- 0 3789 3750"/>
                  <a:gd name="T25" fmla="*/ T24 w 88"/>
                  <a:gd name="T26" fmla="+- 0 -1561 -1649"/>
                  <a:gd name="T27" fmla="*/ -1561 h 88"/>
                  <a:gd name="T28" fmla="+- 0 3813 3750"/>
                  <a:gd name="T29" fmla="*/ T28 w 88"/>
                  <a:gd name="T30" fmla="+- 0 -1565 -1649"/>
                  <a:gd name="T31" fmla="*/ -1565 h 88"/>
                  <a:gd name="T32" fmla="+- 0 3829 3750"/>
                  <a:gd name="T33" fmla="*/ T32 w 88"/>
                  <a:gd name="T34" fmla="+- 0 -1579 -1649"/>
                  <a:gd name="T35" fmla="*/ -1579 h 88"/>
                  <a:gd name="T36" fmla="+- 0 3838 3750"/>
                  <a:gd name="T37" fmla="*/ T36 w 88"/>
                  <a:gd name="T38" fmla="+- 0 -1598 -1649"/>
                  <a:gd name="T39" fmla="*/ -1598 h 88"/>
                  <a:gd name="T40" fmla="+- 0 3833 3750"/>
                  <a:gd name="T41" fmla="*/ T40 w 88"/>
                  <a:gd name="T42" fmla="+- 0 -1622 -1649"/>
                  <a:gd name="T43" fmla="*/ -1622 h 88"/>
                  <a:gd name="T44" fmla="+- 0 3821 3750"/>
                  <a:gd name="T45" fmla="*/ T44 w 88"/>
                  <a:gd name="T46" fmla="+- 0 -1639 -1649"/>
                  <a:gd name="T47" fmla="*/ -1639 h 88"/>
                  <a:gd name="T48" fmla="+- 0 3802 3750"/>
                  <a:gd name="T49" fmla="*/ T48 w 88"/>
                  <a:gd name="T50" fmla="+- 0 -1648 -1649"/>
                  <a:gd name="T51" fmla="*/ -1648 h 88"/>
                  <a:gd name="T52" fmla="+- 0 3794 3750"/>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43"/>
            <p:cNvGrpSpPr>
              <a:grpSpLocks/>
            </p:cNvGrpSpPr>
            <p:nvPr/>
          </p:nvGrpSpPr>
          <p:grpSpPr bwMode="auto">
            <a:xfrm>
              <a:off x="3769" y="-1629"/>
              <a:ext cx="49" cy="50"/>
              <a:chOff x="3769" y="-1629"/>
              <a:chExt cx="49" cy="50"/>
            </a:xfrm>
          </p:grpSpPr>
          <p:sp>
            <p:nvSpPr>
              <p:cNvPr id="64" name="Freeform 44"/>
              <p:cNvSpPr>
                <a:spLocks/>
              </p:cNvSpPr>
              <p:nvPr/>
            </p:nvSpPr>
            <p:spPr bwMode="auto">
              <a:xfrm>
                <a:off x="3769" y="-1629"/>
                <a:ext cx="49" cy="50"/>
              </a:xfrm>
              <a:custGeom>
                <a:avLst/>
                <a:gdLst>
                  <a:gd name="T0" fmla="+- 0 3808 3769"/>
                  <a:gd name="T1" fmla="*/ T0 w 49"/>
                  <a:gd name="T2" fmla="+- 0 -1629 -1629"/>
                  <a:gd name="T3" fmla="*/ -1629 h 50"/>
                  <a:gd name="T4" fmla="+- 0 3780 3769"/>
                  <a:gd name="T5" fmla="*/ T4 w 49"/>
                  <a:gd name="T6" fmla="+- 0 -1629 -1629"/>
                  <a:gd name="T7" fmla="*/ -1629 h 50"/>
                  <a:gd name="T8" fmla="+- 0 3769 3769"/>
                  <a:gd name="T9" fmla="*/ T8 w 49"/>
                  <a:gd name="T10" fmla="+- 0 -1618 -1629"/>
                  <a:gd name="T11" fmla="*/ -1618 h 50"/>
                  <a:gd name="T12" fmla="+- 0 3769 3769"/>
                  <a:gd name="T13" fmla="*/ T12 w 49"/>
                  <a:gd name="T14" fmla="+- 0 -1591 -1629"/>
                  <a:gd name="T15" fmla="*/ -1591 h 50"/>
                  <a:gd name="T16" fmla="+- 0 3780 3769"/>
                  <a:gd name="T17" fmla="*/ T16 w 49"/>
                  <a:gd name="T18" fmla="+- 0 -1580 -1629"/>
                  <a:gd name="T19" fmla="*/ -1580 h 50"/>
                  <a:gd name="T20" fmla="+- 0 3808 3769"/>
                  <a:gd name="T21" fmla="*/ T20 w 49"/>
                  <a:gd name="T22" fmla="+- 0 -1580 -1629"/>
                  <a:gd name="T23" fmla="*/ -1580 h 50"/>
                  <a:gd name="T24" fmla="+- 0 3819 3769"/>
                  <a:gd name="T25" fmla="*/ T24 w 49"/>
                  <a:gd name="T26" fmla="+- 0 -1591 -1629"/>
                  <a:gd name="T27" fmla="*/ -1591 h 50"/>
                  <a:gd name="T28" fmla="+- 0 3819 3769"/>
                  <a:gd name="T29" fmla="*/ T28 w 49"/>
                  <a:gd name="T30" fmla="+- 0 -1618 -1629"/>
                  <a:gd name="T31" fmla="*/ -1618 h 50"/>
                  <a:gd name="T32" fmla="+- 0 3808 3769"/>
                  <a:gd name="T33" fmla="*/ T32 w 49"/>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45"/>
            <p:cNvGrpSpPr>
              <a:grpSpLocks/>
            </p:cNvGrpSpPr>
            <p:nvPr/>
          </p:nvGrpSpPr>
          <p:grpSpPr bwMode="auto">
            <a:xfrm>
              <a:off x="3769" y="-1629"/>
              <a:ext cx="49" cy="50"/>
              <a:chOff x="3769" y="-1629"/>
              <a:chExt cx="49" cy="50"/>
            </a:xfrm>
          </p:grpSpPr>
          <p:sp>
            <p:nvSpPr>
              <p:cNvPr id="63" name="Freeform 46"/>
              <p:cNvSpPr>
                <a:spLocks/>
              </p:cNvSpPr>
              <p:nvPr/>
            </p:nvSpPr>
            <p:spPr bwMode="auto">
              <a:xfrm>
                <a:off x="3769" y="-1629"/>
                <a:ext cx="49" cy="50"/>
              </a:xfrm>
              <a:custGeom>
                <a:avLst/>
                <a:gdLst>
                  <a:gd name="T0" fmla="+- 0 3794 3769"/>
                  <a:gd name="T1" fmla="*/ T0 w 49"/>
                  <a:gd name="T2" fmla="+- 0 -1580 -1629"/>
                  <a:gd name="T3" fmla="*/ -1580 h 50"/>
                  <a:gd name="T4" fmla="+- 0 3808 3769"/>
                  <a:gd name="T5" fmla="*/ T4 w 49"/>
                  <a:gd name="T6" fmla="+- 0 -1580 -1629"/>
                  <a:gd name="T7" fmla="*/ -1580 h 50"/>
                  <a:gd name="T8" fmla="+- 0 3819 3769"/>
                  <a:gd name="T9" fmla="*/ T8 w 49"/>
                  <a:gd name="T10" fmla="+- 0 -1591 -1629"/>
                  <a:gd name="T11" fmla="*/ -1591 h 50"/>
                  <a:gd name="T12" fmla="+- 0 3819 3769"/>
                  <a:gd name="T13" fmla="*/ T12 w 49"/>
                  <a:gd name="T14" fmla="+- 0 -1605 -1629"/>
                  <a:gd name="T15" fmla="*/ -1605 h 50"/>
                  <a:gd name="T16" fmla="+- 0 3819 3769"/>
                  <a:gd name="T17" fmla="*/ T16 w 49"/>
                  <a:gd name="T18" fmla="+- 0 -1618 -1629"/>
                  <a:gd name="T19" fmla="*/ -1618 h 50"/>
                  <a:gd name="T20" fmla="+- 0 3808 3769"/>
                  <a:gd name="T21" fmla="*/ T20 w 49"/>
                  <a:gd name="T22" fmla="+- 0 -1629 -1629"/>
                  <a:gd name="T23" fmla="*/ -1629 h 50"/>
                  <a:gd name="T24" fmla="+- 0 3794 3769"/>
                  <a:gd name="T25" fmla="*/ T24 w 49"/>
                  <a:gd name="T26" fmla="+- 0 -1629 -1629"/>
                  <a:gd name="T27" fmla="*/ -1629 h 50"/>
                  <a:gd name="T28" fmla="+- 0 3780 3769"/>
                  <a:gd name="T29" fmla="*/ T28 w 49"/>
                  <a:gd name="T30" fmla="+- 0 -1629 -1629"/>
                  <a:gd name="T31" fmla="*/ -1629 h 50"/>
                  <a:gd name="T32" fmla="+- 0 3769 3769"/>
                  <a:gd name="T33" fmla="*/ T32 w 49"/>
                  <a:gd name="T34" fmla="+- 0 -1618 -1629"/>
                  <a:gd name="T35" fmla="*/ -1618 h 50"/>
                  <a:gd name="T36" fmla="+- 0 3769 3769"/>
                  <a:gd name="T37" fmla="*/ T36 w 49"/>
                  <a:gd name="T38" fmla="+- 0 -1605 -1629"/>
                  <a:gd name="T39" fmla="*/ -1605 h 50"/>
                  <a:gd name="T40" fmla="+- 0 3769 3769"/>
                  <a:gd name="T41" fmla="*/ T40 w 49"/>
                  <a:gd name="T42" fmla="+- 0 -1591 -1629"/>
                  <a:gd name="T43" fmla="*/ -1591 h 50"/>
                  <a:gd name="T44" fmla="+- 0 3780 3769"/>
                  <a:gd name="T45" fmla="*/ T44 w 49"/>
                  <a:gd name="T46" fmla="+- 0 -1580 -1629"/>
                  <a:gd name="T47" fmla="*/ -1580 h 50"/>
                  <a:gd name="T48" fmla="+- 0 3794 3769"/>
                  <a:gd name="T49" fmla="*/ T48 w 49"/>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47"/>
            <p:cNvGrpSpPr>
              <a:grpSpLocks/>
            </p:cNvGrpSpPr>
            <p:nvPr/>
          </p:nvGrpSpPr>
          <p:grpSpPr bwMode="auto">
            <a:xfrm>
              <a:off x="5785" y="-1649"/>
              <a:ext cx="88" cy="88"/>
              <a:chOff x="5785" y="-1649"/>
              <a:chExt cx="88" cy="88"/>
            </a:xfrm>
          </p:grpSpPr>
          <p:sp>
            <p:nvSpPr>
              <p:cNvPr id="62" name="Freeform 48"/>
              <p:cNvSpPr>
                <a:spLocks/>
              </p:cNvSpPr>
              <p:nvPr/>
            </p:nvSpPr>
            <p:spPr bwMode="auto">
              <a:xfrm>
                <a:off x="5785" y="-1649"/>
                <a:ext cx="88" cy="88"/>
              </a:xfrm>
              <a:custGeom>
                <a:avLst/>
                <a:gdLst>
                  <a:gd name="T0" fmla="+- 0 5829 5785"/>
                  <a:gd name="T1" fmla="*/ T0 w 88"/>
                  <a:gd name="T2" fmla="+- 0 -1649 -1649"/>
                  <a:gd name="T3" fmla="*/ -1649 h 88"/>
                  <a:gd name="T4" fmla="+- 0 5808 5785"/>
                  <a:gd name="T5" fmla="*/ T4 w 88"/>
                  <a:gd name="T6" fmla="+- 0 -1643 -1649"/>
                  <a:gd name="T7" fmla="*/ -1643 h 88"/>
                  <a:gd name="T8" fmla="+- 0 5792 5785"/>
                  <a:gd name="T9" fmla="*/ T8 w 88"/>
                  <a:gd name="T10" fmla="+- 0 -1628 -1649"/>
                  <a:gd name="T11" fmla="*/ -1628 h 88"/>
                  <a:gd name="T12" fmla="+- 0 5785 5785"/>
                  <a:gd name="T13" fmla="*/ T12 w 88"/>
                  <a:gd name="T14" fmla="+- 0 -1607 -1649"/>
                  <a:gd name="T15" fmla="*/ -1607 h 88"/>
                  <a:gd name="T16" fmla="+- 0 5790 5785"/>
                  <a:gd name="T17" fmla="*/ T16 w 88"/>
                  <a:gd name="T18" fmla="+- 0 -1585 -1649"/>
                  <a:gd name="T19" fmla="*/ -1585 h 88"/>
                  <a:gd name="T20" fmla="+- 0 5804 5785"/>
                  <a:gd name="T21" fmla="*/ T20 w 88"/>
                  <a:gd name="T22" fmla="+- 0 -1568 -1649"/>
                  <a:gd name="T23" fmla="*/ -1568 h 88"/>
                  <a:gd name="T24" fmla="+- 0 5824 5785"/>
                  <a:gd name="T25" fmla="*/ T24 w 88"/>
                  <a:gd name="T26" fmla="+- 0 -1561 -1649"/>
                  <a:gd name="T27" fmla="*/ -1561 h 88"/>
                  <a:gd name="T28" fmla="+- 0 5848 5785"/>
                  <a:gd name="T29" fmla="*/ T28 w 88"/>
                  <a:gd name="T30" fmla="+- 0 -1565 -1649"/>
                  <a:gd name="T31" fmla="*/ -1565 h 88"/>
                  <a:gd name="T32" fmla="+- 0 5864 5785"/>
                  <a:gd name="T33" fmla="*/ T32 w 88"/>
                  <a:gd name="T34" fmla="+- 0 -1579 -1649"/>
                  <a:gd name="T35" fmla="*/ -1579 h 88"/>
                  <a:gd name="T36" fmla="+- 0 5873 5785"/>
                  <a:gd name="T37" fmla="*/ T36 w 88"/>
                  <a:gd name="T38" fmla="+- 0 -1598 -1649"/>
                  <a:gd name="T39" fmla="*/ -1598 h 88"/>
                  <a:gd name="T40" fmla="+- 0 5868 5785"/>
                  <a:gd name="T41" fmla="*/ T40 w 88"/>
                  <a:gd name="T42" fmla="+- 0 -1622 -1649"/>
                  <a:gd name="T43" fmla="*/ -1622 h 88"/>
                  <a:gd name="T44" fmla="+- 0 5856 5785"/>
                  <a:gd name="T45" fmla="*/ T44 w 88"/>
                  <a:gd name="T46" fmla="+- 0 -1639 -1649"/>
                  <a:gd name="T47" fmla="*/ -1639 h 88"/>
                  <a:gd name="T48" fmla="+- 0 5837 5785"/>
                  <a:gd name="T49" fmla="*/ T48 w 88"/>
                  <a:gd name="T50" fmla="+- 0 -1648 -1649"/>
                  <a:gd name="T51" fmla="*/ -1648 h 88"/>
                  <a:gd name="T52" fmla="+- 0 5829 5785"/>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49"/>
            <p:cNvGrpSpPr>
              <a:grpSpLocks/>
            </p:cNvGrpSpPr>
            <p:nvPr/>
          </p:nvGrpSpPr>
          <p:grpSpPr bwMode="auto">
            <a:xfrm>
              <a:off x="5804" y="-1629"/>
              <a:ext cx="50" cy="50"/>
              <a:chOff x="5804" y="-1629"/>
              <a:chExt cx="50" cy="50"/>
            </a:xfrm>
          </p:grpSpPr>
          <p:sp>
            <p:nvSpPr>
              <p:cNvPr id="61" name="Freeform 50"/>
              <p:cNvSpPr>
                <a:spLocks/>
              </p:cNvSpPr>
              <p:nvPr/>
            </p:nvSpPr>
            <p:spPr bwMode="auto">
              <a:xfrm>
                <a:off x="5804" y="-1629"/>
                <a:ext cx="50" cy="50"/>
              </a:xfrm>
              <a:custGeom>
                <a:avLst/>
                <a:gdLst>
                  <a:gd name="T0" fmla="+- 0 5843 5804"/>
                  <a:gd name="T1" fmla="*/ T0 w 50"/>
                  <a:gd name="T2" fmla="+- 0 -1629 -1629"/>
                  <a:gd name="T3" fmla="*/ -1629 h 50"/>
                  <a:gd name="T4" fmla="+- 0 5815 5804"/>
                  <a:gd name="T5" fmla="*/ T4 w 50"/>
                  <a:gd name="T6" fmla="+- 0 -1629 -1629"/>
                  <a:gd name="T7" fmla="*/ -1629 h 50"/>
                  <a:gd name="T8" fmla="+- 0 5804 5804"/>
                  <a:gd name="T9" fmla="*/ T8 w 50"/>
                  <a:gd name="T10" fmla="+- 0 -1618 -1629"/>
                  <a:gd name="T11" fmla="*/ -1618 h 50"/>
                  <a:gd name="T12" fmla="+- 0 5804 5804"/>
                  <a:gd name="T13" fmla="*/ T12 w 50"/>
                  <a:gd name="T14" fmla="+- 0 -1591 -1629"/>
                  <a:gd name="T15" fmla="*/ -1591 h 50"/>
                  <a:gd name="T16" fmla="+- 0 5815 5804"/>
                  <a:gd name="T17" fmla="*/ T16 w 50"/>
                  <a:gd name="T18" fmla="+- 0 -1580 -1629"/>
                  <a:gd name="T19" fmla="*/ -1580 h 50"/>
                  <a:gd name="T20" fmla="+- 0 5843 5804"/>
                  <a:gd name="T21" fmla="*/ T20 w 50"/>
                  <a:gd name="T22" fmla="+- 0 -1580 -1629"/>
                  <a:gd name="T23" fmla="*/ -1580 h 50"/>
                  <a:gd name="T24" fmla="+- 0 5854 5804"/>
                  <a:gd name="T25" fmla="*/ T24 w 50"/>
                  <a:gd name="T26" fmla="+- 0 -1591 -1629"/>
                  <a:gd name="T27" fmla="*/ -1591 h 50"/>
                  <a:gd name="T28" fmla="+- 0 5854 5804"/>
                  <a:gd name="T29" fmla="*/ T28 w 50"/>
                  <a:gd name="T30" fmla="+- 0 -1618 -1629"/>
                  <a:gd name="T31" fmla="*/ -1618 h 50"/>
                  <a:gd name="T32" fmla="+- 0 5843 5804"/>
                  <a:gd name="T33" fmla="*/ T32 w 50"/>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51"/>
            <p:cNvGrpSpPr>
              <a:grpSpLocks/>
            </p:cNvGrpSpPr>
            <p:nvPr/>
          </p:nvGrpSpPr>
          <p:grpSpPr bwMode="auto">
            <a:xfrm>
              <a:off x="5804" y="-1629"/>
              <a:ext cx="50" cy="50"/>
              <a:chOff x="5804" y="-1629"/>
              <a:chExt cx="50" cy="50"/>
            </a:xfrm>
          </p:grpSpPr>
          <p:sp>
            <p:nvSpPr>
              <p:cNvPr id="60" name="Freeform 52"/>
              <p:cNvSpPr>
                <a:spLocks/>
              </p:cNvSpPr>
              <p:nvPr/>
            </p:nvSpPr>
            <p:spPr bwMode="auto">
              <a:xfrm>
                <a:off x="5804" y="-1629"/>
                <a:ext cx="50" cy="50"/>
              </a:xfrm>
              <a:custGeom>
                <a:avLst/>
                <a:gdLst>
                  <a:gd name="T0" fmla="+- 0 5829 5804"/>
                  <a:gd name="T1" fmla="*/ T0 w 50"/>
                  <a:gd name="T2" fmla="+- 0 -1580 -1629"/>
                  <a:gd name="T3" fmla="*/ -1580 h 50"/>
                  <a:gd name="T4" fmla="+- 0 5843 5804"/>
                  <a:gd name="T5" fmla="*/ T4 w 50"/>
                  <a:gd name="T6" fmla="+- 0 -1580 -1629"/>
                  <a:gd name="T7" fmla="*/ -1580 h 50"/>
                  <a:gd name="T8" fmla="+- 0 5854 5804"/>
                  <a:gd name="T9" fmla="*/ T8 w 50"/>
                  <a:gd name="T10" fmla="+- 0 -1591 -1629"/>
                  <a:gd name="T11" fmla="*/ -1591 h 50"/>
                  <a:gd name="T12" fmla="+- 0 5854 5804"/>
                  <a:gd name="T13" fmla="*/ T12 w 50"/>
                  <a:gd name="T14" fmla="+- 0 -1605 -1629"/>
                  <a:gd name="T15" fmla="*/ -1605 h 50"/>
                  <a:gd name="T16" fmla="+- 0 5854 5804"/>
                  <a:gd name="T17" fmla="*/ T16 w 50"/>
                  <a:gd name="T18" fmla="+- 0 -1618 -1629"/>
                  <a:gd name="T19" fmla="*/ -1618 h 50"/>
                  <a:gd name="T20" fmla="+- 0 5843 5804"/>
                  <a:gd name="T21" fmla="*/ T20 w 50"/>
                  <a:gd name="T22" fmla="+- 0 -1629 -1629"/>
                  <a:gd name="T23" fmla="*/ -1629 h 50"/>
                  <a:gd name="T24" fmla="+- 0 5829 5804"/>
                  <a:gd name="T25" fmla="*/ T24 w 50"/>
                  <a:gd name="T26" fmla="+- 0 -1629 -1629"/>
                  <a:gd name="T27" fmla="*/ -1629 h 50"/>
                  <a:gd name="T28" fmla="+- 0 5815 5804"/>
                  <a:gd name="T29" fmla="*/ T28 w 50"/>
                  <a:gd name="T30" fmla="+- 0 -1629 -1629"/>
                  <a:gd name="T31" fmla="*/ -1629 h 50"/>
                  <a:gd name="T32" fmla="+- 0 5804 5804"/>
                  <a:gd name="T33" fmla="*/ T32 w 50"/>
                  <a:gd name="T34" fmla="+- 0 -1618 -1629"/>
                  <a:gd name="T35" fmla="*/ -1618 h 50"/>
                  <a:gd name="T36" fmla="+- 0 5804 5804"/>
                  <a:gd name="T37" fmla="*/ T36 w 50"/>
                  <a:gd name="T38" fmla="+- 0 -1605 -1629"/>
                  <a:gd name="T39" fmla="*/ -1605 h 50"/>
                  <a:gd name="T40" fmla="+- 0 5804 5804"/>
                  <a:gd name="T41" fmla="*/ T40 w 50"/>
                  <a:gd name="T42" fmla="+- 0 -1591 -1629"/>
                  <a:gd name="T43" fmla="*/ -1591 h 50"/>
                  <a:gd name="T44" fmla="+- 0 5815 5804"/>
                  <a:gd name="T45" fmla="*/ T44 w 50"/>
                  <a:gd name="T46" fmla="+- 0 -1580 -1629"/>
                  <a:gd name="T47" fmla="*/ -1580 h 50"/>
                  <a:gd name="T48" fmla="+- 0 5829 5804"/>
                  <a:gd name="T49" fmla="*/ T48 w 50"/>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53"/>
            <p:cNvGrpSpPr>
              <a:grpSpLocks/>
            </p:cNvGrpSpPr>
            <p:nvPr/>
          </p:nvGrpSpPr>
          <p:grpSpPr bwMode="auto">
            <a:xfrm>
              <a:off x="2777" y="-2391"/>
              <a:ext cx="4720" cy="2"/>
              <a:chOff x="2777" y="-2391"/>
              <a:chExt cx="4720" cy="2"/>
            </a:xfrm>
          </p:grpSpPr>
          <p:sp>
            <p:nvSpPr>
              <p:cNvPr id="59" name="Freeform 54"/>
              <p:cNvSpPr>
                <a:spLocks/>
              </p:cNvSpPr>
              <p:nvPr/>
            </p:nvSpPr>
            <p:spPr bwMode="auto">
              <a:xfrm>
                <a:off x="2777" y="-2391"/>
                <a:ext cx="4720" cy="2"/>
              </a:xfrm>
              <a:custGeom>
                <a:avLst/>
                <a:gdLst>
                  <a:gd name="T0" fmla="+- 0 2777 2777"/>
                  <a:gd name="T1" fmla="*/ T0 w 4720"/>
                  <a:gd name="T2" fmla="+- 0 4306 2777"/>
                  <a:gd name="T3" fmla="*/ T2 w 4720"/>
                  <a:gd name="T4" fmla="+- 0 5326 2777"/>
                  <a:gd name="T5" fmla="*/ T4 w 4720"/>
                  <a:gd name="T6" fmla="+- 0 7497 2777"/>
                  <a:gd name="T7" fmla="*/ T6 w 4720"/>
                </a:gdLst>
                <a:ahLst/>
                <a:cxnLst>
                  <a:cxn ang="0">
                    <a:pos x="T1" y="0"/>
                  </a:cxn>
                  <a:cxn ang="0">
                    <a:pos x="T3" y="0"/>
                  </a:cxn>
                  <a:cxn ang="0">
                    <a:pos x="T5" y="0"/>
                  </a:cxn>
                  <a:cxn ang="0">
                    <a:pos x="T7" y="0"/>
                  </a:cxn>
                </a:cxnLst>
                <a:rect l="0" t="0" r="r" b="b"/>
                <a:pathLst>
                  <a:path w="4720">
                    <a:moveTo>
                      <a:pt x="0" y="0"/>
                    </a:moveTo>
                    <a:lnTo>
                      <a:pt x="1529" y="0"/>
                    </a:lnTo>
                    <a:lnTo>
                      <a:pt x="2549" y="0"/>
                    </a:lnTo>
                    <a:lnTo>
                      <a:pt x="47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55"/>
            <p:cNvGrpSpPr>
              <a:grpSpLocks/>
            </p:cNvGrpSpPr>
            <p:nvPr/>
          </p:nvGrpSpPr>
          <p:grpSpPr bwMode="auto">
            <a:xfrm>
              <a:off x="4306" y="-2389"/>
              <a:ext cx="2" cy="2390"/>
              <a:chOff x="4306" y="-2389"/>
              <a:chExt cx="2" cy="2390"/>
            </a:xfrm>
          </p:grpSpPr>
          <p:sp>
            <p:nvSpPr>
              <p:cNvPr id="58" name="Freeform 56"/>
              <p:cNvSpPr>
                <a:spLocks/>
              </p:cNvSpPr>
              <p:nvPr/>
            </p:nvSpPr>
            <p:spPr bwMode="auto">
              <a:xfrm>
                <a:off x="4306" y="-2389"/>
                <a:ext cx="2" cy="2390"/>
              </a:xfrm>
              <a:custGeom>
                <a:avLst/>
                <a:gdLst>
                  <a:gd name="T0" fmla="+- 0 -2389 -2389"/>
                  <a:gd name="T1" fmla="*/ -2389 h 2390"/>
                  <a:gd name="T2" fmla="+- 0 1 -2389"/>
                  <a:gd name="T3" fmla="*/ 1 h 2390"/>
                </a:gdLst>
                <a:ahLst/>
                <a:cxnLst>
                  <a:cxn ang="0">
                    <a:pos x="0" y="T1"/>
                  </a:cxn>
                  <a:cxn ang="0">
                    <a:pos x="0" y="T3"/>
                  </a:cxn>
                </a:cxnLst>
                <a:rect l="0" t="0" r="r" b="b"/>
                <a:pathLst>
                  <a:path h="2390">
                    <a:moveTo>
                      <a:pt x="0" y="0"/>
                    </a:moveTo>
                    <a:lnTo>
                      <a:pt x="0" y="239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57"/>
            <p:cNvGrpSpPr>
              <a:grpSpLocks/>
            </p:cNvGrpSpPr>
            <p:nvPr/>
          </p:nvGrpSpPr>
          <p:grpSpPr bwMode="auto">
            <a:xfrm>
              <a:off x="5326" y="-2389"/>
              <a:ext cx="2" cy="2390"/>
              <a:chOff x="5326" y="-2389"/>
              <a:chExt cx="2" cy="2390"/>
            </a:xfrm>
          </p:grpSpPr>
          <p:sp>
            <p:nvSpPr>
              <p:cNvPr id="57" name="Freeform 58"/>
              <p:cNvSpPr>
                <a:spLocks/>
              </p:cNvSpPr>
              <p:nvPr/>
            </p:nvSpPr>
            <p:spPr bwMode="auto">
              <a:xfrm>
                <a:off x="5326" y="-2389"/>
                <a:ext cx="2" cy="2390"/>
              </a:xfrm>
              <a:custGeom>
                <a:avLst/>
                <a:gdLst>
                  <a:gd name="T0" fmla="+- 0 -2389 -2389"/>
                  <a:gd name="T1" fmla="*/ -2389 h 2390"/>
                  <a:gd name="T2" fmla="+- 0 1 -2389"/>
                  <a:gd name="T3" fmla="*/ 1 h 2390"/>
                </a:gdLst>
                <a:ahLst/>
                <a:cxnLst>
                  <a:cxn ang="0">
                    <a:pos x="0" y="T1"/>
                  </a:cxn>
                  <a:cxn ang="0">
                    <a:pos x="0" y="T3"/>
                  </a:cxn>
                </a:cxnLst>
                <a:rect l="0" t="0" r="r" b="b"/>
                <a:pathLst>
                  <a:path h="2390">
                    <a:moveTo>
                      <a:pt x="0" y="0"/>
                    </a:moveTo>
                    <a:lnTo>
                      <a:pt x="0" y="239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59"/>
            <p:cNvGrpSpPr>
              <a:grpSpLocks/>
            </p:cNvGrpSpPr>
            <p:nvPr/>
          </p:nvGrpSpPr>
          <p:grpSpPr bwMode="auto">
            <a:xfrm>
              <a:off x="4262" y="-2434"/>
              <a:ext cx="88" cy="88"/>
              <a:chOff x="4262" y="-2434"/>
              <a:chExt cx="88" cy="88"/>
            </a:xfrm>
          </p:grpSpPr>
          <p:sp>
            <p:nvSpPr>
              <p:cNvPr id="56" name="Freeform 60"/>
              <p:cNvSpPr>
                <a:spLocks/>
              </p:cNvSpPr>
              <p:nvPr/>
            </p:nvSpPr>
            <p:spPr bwMode="auto">
              <a:xfrm>
                <a:off x="4262" y="-2434"/>
                <a:ext cx="88" cy="88"/>
              </a:xfrm>
              <a:custGeom>
                <a:avLst/>
                <a:gdLst>
                  <a:gd name="T0" fmla="+- 0 4306 4262"/>
                  <a:gd name="T1" fmla="*/ T0 w 88"/>
                  <a:gd name="T2" fmla="+- 0 -2434 -2434"/>
                  <a:gd name="T3" fmla="*/ -2434 h 88"/>
                  <a:gd name="T4" fmla="+- 0 4285 4262"/>
                  <a:gd name="T5" fmla="*/ T4 w 88"/>
                  <a:gd name="T6" fmla="+- 0 -2428 -2434"/>
                  <a:gd name="T7" fmla="*/ -2428 h 88"/>
                  <a:gd name="T8" fmla="+- 0 4269 4262"/>
                  <a:gd name="T9" fmla="*/ T8 w 88"/>
                  <a:gd name="T10" fmla="+- 0 -2413 -2434"/>
                  <a:gd name="T11" fmla="*/ -2413 h 88"/>
                  <a:gd name="T12" fmla="+- 0 4262 4262"/>
                  <a:gd name="T13" fmla="*/ T12 w 88"/>
                  <a:gd name="T14" fmla="+- 0 -2392 -2434"/>
                  <a:gd name="T15" fmla="*/ -2392 h 88"/>
                  <a:gd name="T16" fmla="+- 0 4267 4262"/>
                  <a:gd name="T17" fmla="*/ T16 w 88"/>
                  <a:gd name="T18" fmla="+- 0 -2370 -2434"/>
                  <a:gd name="T19" fmla="*/ -2370 h 88"/>
                  <a:gd name="T20" fmla="+- 0 4281 4262"/>
                  <a:gd name="T21" fmla="*/ T20 w 88"/>
                  <a:gd name="T22" fmla="+- 0 -2353 -2434"/>
                  <a:gd name="T23" fmla="*/ -2353 h 88"/>
                  <a:gd name="T24" fmla="+- 0 4301 4262"/>
                  <a:gd name="T25" fmla="*/ T24 w 88"/>
                  <a:gd name="T26" fmla="+- 0 -2346 -2434"/>
                  <a:gd name="T27" fmla="*/ -2346 h 88"/>
                  <a:gd name="T28" fmla="+- 0 4325 4262"/>
                  <a:gd name="T29" fmla="*/ T28 w 88"/>
                  <a:gd name="T30" fmla="+- 0 -2350 -2434"/>
                  <a:gd name="T31" fmla="*/ -2350 h 88"/>
                  <a:gd name="T32" fmla="+- 0 4342 4262"/>
                  <a:gd name="T33" fmla="*/ T32 w 88"/>
                  <a:gd name="T34" fmla="+- 0 -2364 -2434"/>
                  <a:gd name="T35" fmla="*/ -2364 h 88"/>
                  <a:gd name="T36" fmla="+- 0 4350 4262"/>
                  <a:gd name="T37" fmla="*/ T36 w 88"/>
                  <a:gd name="T38" fmla="+- 0 -2383 -2434"/>
                  <a:gd name="T39" fmla="*/ -2383 h 88"/>
                  <a:gd name="T40" fmla="+- 0 4345 4262"/>
                  <a:gd name="T41" fmla="*/ T40 w 88"/>
                  <a:gd name="T42" fmla="+- 0 -2407 -2434"/>
                  <a:gd name="T43" fmla="*/ -2407 h 88"/>
                  <a:gd name="T44" fmla="+- 0 4333 4262"/>
                  <a:gd name="T45" fmla="*/ T44 w 88"/>
                  <a:gd name="T46" fmla="+- 0 -2424 -2434"/>
                  <a:gd name="T47" fmla="*/ -2424 h 88"/>
                  <a:gd name="T48" fmla="+- 0 4315 4262"/>
                  <a:gd name="T49" fmla="*/ T48 w 88"/>
                  <a:gd name="T50" fmla="+- 0 -2433 -2434"/>
                  <a:gd name="T51" fmla="*/ -2433 h 88"/>
                  <a:gd name="T52" fmla="+- 0 4306 4262"/>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61"/>
            <p:cNvGrpSpPr>
              <a:grpSpLocks/>
            </p:cNvGrpSpPr>
            <p:nvPr/>
          </p:nvGrpSpPr>
          <p:grpSpPr bwMode="auto">
            <a:xfrm>
              <a:off x="4281" y="-2414"/>
              <a:ext cx="49" cy="50"/>
              <a:chOff x="4281" y="-2414"/>
              <a:chExt cx="49" cy="50"/>
            </a:xfrm>
          </p:grpSpPr>
          <p:sp>
            <p:nvSpPr>
              <p:cNvPr id="55" name="Freeform 62"/>
              <p:cNvSpPr>
                <a:spLocks/>
              </p:cNvSpPr>
              <p:nvPr/>
            </p:nvSpPr>
            <p:spPr bwMode="auto">
              <a:xfrm>
                <a:off x="4281" y="-2414"/>
                <a:ext cx="49" cy="50"/>
              </a:xfrm>
              <a:custGeom>
                <a:avLst/>
                <a:gdLst>
                  <a:gd name="T0" fmla="+- 0 4320 4281"/>
                  <a:gd name="T1" fmla="*/ T0 w 49"/>
                  <a:gd name="T2" fmla="+- 0 -2414 -2414"/>
                  <a:gd name="T3" fmla="*/ -2414 h 50"/>
                  <a:gd name="T4" fmla="+- 0 4293 4281"/>
                  <a:gd name="T5" fmla="*/ T4 w 49"/>
                  <a:gd name="T6" fmla="+- 0 -2414 -2414"/>
                  <a:gd name="T7" fmla="*/ -2414 h 50"/>
                  <a:gd name="T8" fmla="+- 0 4281 4281"/>
                  <a:gd name="T9" fmla="*/ T8 w 49"/>
                  <a:gd name="T10" fmla="+- 0 -2403 -2414"/>
                  <a:gd name="T11" fmla="*/ -2403 h 50"/>
                  <a:gd name="T12" fmla="+- 0 4281 4281"/>
                  <a:gd name="T13" fmla="*/ T12 w 49"/>
                  <a:gd name="T14" fmla="+- 0 -2376 -2414"/>
                  <a:gd name="T15" fmla="*/ -2376 h 50"/>
                  <a:gd name="T16" fmla="+- 0 4293 4281"/>
                  <a:gd name="T17" fmla="*/ T16 w 49"/>
                  <a:gd name="T18" fmla="+- 0 -2365 -2414"/>
                  <a:gd name="T19" fmla="*/ -2365 h 50"/>
                  <a:gd name="T20" fmla="+- 0 4320 4281"/>
                  <a:gd name="T21" fmla="*/ T20 w 49"/>
                  <a:gd name="T22" fmla="+- 0 -2365 -2414"/>
                  <a:gd name="T23" fmla="*/ -2365 h 50"/>
                  <a:gd name="T24" fmla="+- 0 4331 4281"/>
                  <a:gd name="T25" fmla="*/ T24 w 49"/>
                  <a:gd name="T26" fmla="+- 0 -2376 -2414"/>
                  <a:gd name="T27" fmla="*/ -2376 h 50"/>
                  <a:gd name="T28" fmla="+- 0 4331 4281"/>
                  <a:gd name="T29" fmla="*/ T28 w 49"/>
                  <a:gd name="T30" fmla="+- 0 -2403 -2414"/>
                  <a:gd name="T31" fmla="*/ -2403 h 50"/>
                  <a:gd name="T32" fmla="+- 0 4320 4281"/>
                  <a:gd name="T33" fmla="*/ T32 w 49"/>
                  <a:gd name="T34" fmla="+- 0 -2414 -2414"/>
                  <a:gd name="T35" fmla="*/ -2414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2" y="0"/>
                    </a:lnTo>
                    <a:lnTo>
                      <a:pt x="0" y="11"/>
                    </a:lnTo>
                    <a:lnTo>
                      <a:pt x="0" y="38"/>
                    </a:lnTo>
                    <a:lnTo>
                      <a:pt x="12"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63"/>
            <p:cNvGrpSpPr>
              <a:grpSpLocks/>
            </p:cNvGrpSpPr>
            <p:nvPr/>
          </p:nvGrpSpPr>
          <p:grpSpPr bwMode="auto">
            <a:xfrm>
              <a:off x="4281" y="-2414"/>
              <a:ext cx="49" cy="50"/>
              <a:chOff x="4281" y="-2414"/>
              <a:chExt cx="49" cy="50"/>
            </a:xfrm>
          </p:grpSpPr>
          <p:sp>
            <p:nvSpPr>
              <p:cNvPr id="54" name="Freeform 64"/>
              <p:cNvSpPr>
                <a:spLocks/>
              </p:cNvSpPr>
              <p:nvPr/>
            </p:nvSpPr>
            <p:spPr bwMode="auto">
              <a:xfrm>
                <a:off x="4281" y="-2414"/>
                <a:ext cx="49" cy="50"/>
              </a:xfrm>
              <a:custGeom>
                <a:avLst/>
                <a:gdLst>
                  <a:gd name="T0" fmla="+- 0 4306 4281"/>
                  <a:gd name="T1" fmla="*/ T0 w 49"/>
                  <a:gd name="T2" fmla="+- 0 -2365 -2414"/>
                  <a:gd name="T3" fmla="*/ -2365 h 50"/>
                  <a:gd name="T4" fmla="+- 0 4320 4281"/>
                  <a:gd name="T5" fmla="*/ T4 w 49"/>
                  <a:gd name="T6" fmla="+- 0 -2365 -2414"/>
                  <a:gd name="T7" fmla="*/ -2365 h 50"/>
                  <a:gd name="T8" fmla="+- 0 4331 4281"/>
                  <a:gd name="T9" fmla="*/ T8 w 49"/>
                  <a:gd name="T10" fmla="+- 0 -2376 -2414"/>
                  <a:gd name="T11" fmla="*/ -2376 h 50"/>
                  <a:gd name="T12" fmla="+- 0 4331 4281"/>
                  <a:gd name="T13" fmla="*/ T12 w 49"/>
                  <a:gd name="T14" fmla="+- 0 -2390 -2414"/>
                  <a:gd name="T15" fmla="*/ -2390 h 50"/>
                  <a:gd name="T16" fmla="+- 0 4331 4281"/>
                  <a:gd name="T17" fmla="*/ T16 w 49"/>
                  <a:gd name="T18" fmla="+- 0 -2403 -2414"/>
                  <a:gd name="T19" fmla="*/ -2403 h 50"/>
                  <a:gd name="T20" fmla="+- 0 4320 4281"/>
                  <a:gd name="T21" fmla="*/ T20 w 49"/>
                  <a:gd name="T22" fmla="+- 0 -2414 -2414"/>
                  <a:gd name="T23" fmla="*/ -2414 h 50"/>
                  <a:gd name="T24" fmla="+- 0 4306 4281"/>
                  <a:gd name="T25" fmla="*/ T24 w 49"/>
                  <a:gd name="T26" fmla="+- 0 -2414 -2414"/>
                  <a:gd name="T27" fmla="*/ -2414 h 50"/>
                  <a:gd name="T28" fmla="+- 0 4293 4281"/>
                  <a:gd name="T29" fmla="*/ T28 w 49"/>
                  <a:gd name="T30" fmla="+- 0 -2414 -2414"/>
                  <a:gd name="T31" fmla="*/ -2414 h 50"/>
                  <a:gd name="T32" fmla="+- 0 4281 4281"/>
                  <a:gd name="T33" fmla="*/ T32 w 49"/>
                  <a:gd name="T34" fmla="+- 0 -2403 -2414"/>
                  <a:gd name="T35" fmla="*/ -2403 h 50"/>
                  <a:gd name="T36" fmla="+- 0 4281 4281"/>
                  <a:gd name="T37" fmla="*/ T36 w 49"/>
                  <a:gd name="T38" fmla="+- 0 -2390 -2414"/>
                  <a:gd name="T39" fmla="*/ -2390 h 50"/>
                  <a:gd name="T40" fmla="+- 0 4281 4281"/>
                  <a:gd name="T41" fmla="*/ T40 w 49"/>
                  <a:gd name="T42" fmla="+- 0 -2376 -2414"/>
                  <a:gd name="T43" fmla="*/ -2376 h 50"/>
                  <a:gd name="T44" fmla="+- 0 4293 4281"/>
                  <a:gd name="T45" fmla="*/ T44 w 49"/>
                  <a:gd name="T46" fmla="+- 0 -2365 -2414"/>
                  <a:gd name="T47" fmla="*/ -2365 h 50"/>
                  <a:gd name="T48" fmla="+- 0 4306 4281"/>
                  <a:gd name="T49" fmla="*/ T48 w 49"/>
                  <a:gd name="T50" fmla="+- 0 -2365 -2414"/>
                  <a:gd name="T51" fmla="*/ -236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2" y="0"/>
                    </a:lnTo>
                    <a:lnTo>
                      <a:pt x="0" y="11"/>
                    </a:lnTo>
                    <a:lnTo>
                      <a:pt x="0" y="24"/>
                    </a:lnTo>
                    <a:lnTo>
                      <a:pt x="0" y="38"/>
                    </a:lnTo>
                    <a:lnTo>
                      <a:pt x="12"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6" name="Group 65"/>
            <p:cNvGrpSpPr>
              <a:grpSpLocks/>
            </p:cNvGrpSpPr>
            <p:nvPr/>
          </p:nvGrpSpPr>
          <p:grpSpPr bwMode="auto">
            <a:xfrm>
              <a:off x="5282" y="-2434"/>
              <a:ext cx="88" cy="88"/>
              <a:chOff x="5282" y="-2434"/>
              <a:chExt cx="88" cy="88"/>
            </a:xfrm>
          </p:grpSpPr>
          <p:sp>
            <p:nvSpPr>
              <p:cNvPr id="53" name="Freeform 66"/>
              <p:cNvSpPr>
                <a:spLocks/>
              </p:cNvSpPr>
              <p:nvPr/>
            </p:nvSpPr>
            <p:spPr bwMode="auto">
              <a:xfrm>
                <a:off x="5282" y="-2434"/>
                <a:ext cx="88" cy="88"/>
              </a:xfrm>
              <a:custGeom>
                <a:avLst/>
                <a:gdLst>
                  <a:gd name="T0" fmla="+- 0 5326 5282"/>
                  <a:gd name="T1" fmla="*/ T0 w 88"/>
                  <a:gd name="T2" fmla="+- 0 -2434 -2434"/>
                  <a:gd name="T3" fmla="*/ -2434 h 88"/>
                  <a:gd name="T4" fmla="+- 0 5305 5282"/>
                  <a:gd name="T5" fmla="*/ T4 w 88"/>
                  <a:gd name="T6" fmla="+- 0 -2428 -2434"/>
                  <a:gd name="T7" fmla="*/ -2428 h 88"/>
                  <a:gd name="T8" fmla="+- 0 5289 5282"/>
                  <a:gd name="T9" fmla="*/ T8 w 88"/>
                  <a:gd name="T10" fmla="+- 0 -2413 -2434"/>
                  <a:gd name="T11" fmla="*/ -2413 h 88"/>
                  <a:gd name="T12" fmla="+- 0 5282 5282"/>
                  <a:gd name="T13" fmla="*/ T12 w 88"/>
                  <a:gd name="T14" fmla="+- 0 -2392 -2434"/>
                  <a:gd name="T15" fmla="*/ -2392 h 88"/>
                  <a:gd name="T16" fmla="+- 0 5287 5282"/>
                  <a:gd name="T17" fmla="*/ T16 w 88"/>
                  <a:gd name="T18" fmla="+- 0 -2370 -2434"/>
                  <a:gd name="T19" fmla="*/ -2370 h 88"/>
                  <a:gd name="T20" fmla="+- 0 5301 5282"/>
                  <a:gd name="T21" fmla="*/ T20 w 88"/>
                  <a:gd name="T22" fmla="+- 0 -2353 -2434"/>
                  <a:gd name="T23" fmla="*/ -2353 h 88"/>
                  <a:gd name="T24" fmla="+- 0 5321 5282"/>
                  <a:gd name="T25" fmla="*/ T24 w 88"/>
                  <a:gd name="T26" fmla="+- 0 -2346 -2434"/>
                  <a:gd name="T27" fmla="*/ -2346 h 88"/>
                  <a:gd name="T28" fmla="+- 0 5345 5282"/>
                  <a:gd name="T29" fmla="*/ T28 w 88"/>
                  <a:gd name="T30" fmla="+- 0 -2350 -2434"/>
                  <a:gd name="T31" fmla="*/ -2350 h 88"/>
                  <a:gd name="T32" fmla="+- 0 5362 5282"/>
                  <a:gd name="T33" fmla="*/ T32 w 88"/>
                  <a:gd name="T34" fmla="+- 0 -2364 -2434"/>
                  <a:gd name="T35" fmla="*/ -2364 h 88"/>
                  <a:gd name="T36" fmla="+- 0 5370 5282"/>
                  <a:gd name="T37" fmla="*/ T36 w 88"/>
                  <a:gd name="T38" fmla="+- 0 -2383 -2434"/>
                  <a:gd name="T39" fmla="*/ -2383 h 88"/>
                  <a:gd name="T40" fmla="+- 0 5365 5282"/>
                  <a:gd name="T41" fmla="*/ T40 w 88"/>
                  <a:gd name="T42" fmla="+- 0 -2407 -2434"/>
                  <a:gd name="T43" fmla="*/ -2407 h 88"/>
                  <a:gd name="T44" fmla="+- 0 5353 5282"/>
                  <a:gd name="T45" fmla="*/ T44 w 88"/>
                  <a:gd name="T46" fmla="+- 0 -2424 -2434"/>
                  <a:gd name="T47" fmla="*/ -2424 h 88"/>
                  <a:gd name="T48" fmla="+- 0 5335 5282"/>
                  <a:gd name="T49" fmla="*/ T48 w 88"/>
                  <a:gd name="T50" fmla="+- 0 -2433 -2434"/>
                  <a:gd name="T51" fmla="*/ -2433 h 88"/>
                  <a:gd name="T52" fmla="+- 0 5326 5282"/>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7" name="Group 67"/>
            <p:cNvGrpSpPr>
              <a:grpSpLocks/>
            </p:cNvGrpSpPr>
            <p:nvPr/>
          </p:nvGrpSpPr>
          <p:grpSpPr bwMode="auto">
            <a:xfrm>
              <a:off x="5301" y="-2414"/>
              <a:ext cx="49" cy="50"/>
              <a:chOff x="5301" y="-2414"/>
              <a:chExt cx="49" cy="50"/>
            </a:xfrm>
          </p:grpSpPr>
          <p:sp>
            <p:nvSpPr>
              <p:cNvPr id="52" name="Freeform 68"/>
              <p:cNvSpPr>
                <a:spLocks/>
              </p:cNvSpPr>
              <p:nvPr/>
            </p:nvSpPr>
            <p:spPr bwMode="auto">
              <a:xfrm>
                <a:off x="5301" y="-2414"/>
                <a:ext cx="49" cy="50"/>
              </a:xfrm>
              <a:custGeom>
                <a:avLst/>
                <a:gdLst>
                  <a:gd name="T0" fmla="+- 0 5340 5301"/>
                  <a:gd name="T1" fmla="*/ T0 w 49"/>
                  <a:gd name="T2" fmla="+- 0 -2414 -2414"/>
                  <a:gd name="T3" fmla="*/ -2414 h 50"/>
                  <a:gd name="T4" fmla="+- 0 5313 5301"/>
                  <a:gd name="T5" fmla="*/ T4 w 49"/>
                  <a:gd name="T6" fmla="+- 0 -2414 -2414"/>
                  <a:gd name="T7" fmla="*/ -2414 h 50"/>
                  <a:gd name="T8" fmla="+- 0 5301 5301"/>
                  <a:gd name="T9" fmla="*/ T8 w 49"/>
                  <a:gd name="T10" fmla="+- 0 -2403 -2414"/>
                  <a:gd name="T11" fmla="*/ -2403 h 50"/>
                  <a:gd name="T12" fmla="+- 0 5301 5301"/>
                  <a:gd name="T13" fmla="*/ T12 w 49"/>
                  <a:gd name="T14" fmla="+- 0 -2376 -2414"/>
                  <a:gd name="T15" fmla="*/ -2376 h 50"/>
                  <a:gd name="T16" fmla="+- 0 5313 5301"/>
                  <a:gd name="T17" fmla="*/ T16 w 49"/>
                  <a:gd name="T18" fmla="+- 0 -2365 -2414"/>
                  <a:gd name="T19" fmla="*/ -2365 h 50"/>
                  <a:gd name="T20" fmla="+- 0 5340 5301"/>
                  <a:gd name="T21" fmla="*/ T20 w 49"/>
                  <a:gd name="T22" fmla="+- 0 -2365 -2414"/>
                  <a:gd name="T23" fmla="*/ -2365 h 50"/>
                  <a:gd name="T24" fmla="+- 0 5351 5301"/>
                  <a:gd name="T25" fmla="*/ T24 w 49"/>
                  <a:gd name="T26" fmla="+- 0 -2376 -2414"/>
                  <a:gd name="T27" fmla="*/ -2376 h 50"/>
                  <a:gd name="T28" fmla="+- 0 5351 5301"/>
                  <a:gd name="T29" fmla="*/ T28 w 49"/>
                  <a:gd name="T30" fmla="+- 0 -2403 -2414"/>
                  <a:gd name="T31" fmla="*/ -2403 h 50"/>
                  <a:gd name="T32" fmla="+- 0 5340 5301"/>
                  <a:gd name="T33" fmla="*/ T32 w 49"/>
                  <a:gd name="T34" fmla="+- 0 -2414 -2414"/>
                  <a:gd name="T35" fmla="*/ -2414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2" y="0"/>
                    </a:lnTo>
                    <a:lnTo>
                      <a:pt x="0" y="11"/>
                    </a:lnTo>
                    <a:lnTo>
                      <a:pt x="0" y="38"/>
                    </a:lnTo>
                    <a:lnTo>
                      <a:pt x="12"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8" name="Group 69"/>
            <p:cNvGrpSpPr>
              <a:grpSpLocks/>
            </p:cNvGrpSpPr>
            <p:nvPr/>
          </p:nvGrpSpPr>
          <p:grpSpPr bwMode="auto">
            <a:xfrm>
              <a:off x="5301" y="-2414"/>
              <a:ext cx="49" cy="50"/>
              <a:chOff x="5301" y="-2414"/>
              <a:chExt cx="49" cy="50"/>
            </a:xfrm>
          </p:grpSpPr>
          <p:sp>
            <p:nvSpPr>
              <p:cNvPr id="51" name="Freeform 70"/>
              <p:cNvSpPr>
                <a:spLocks/>
              </p:cNvSpPr>
              <p:nvPr/>
            </p:nvSpPr>
            <p:spPr bwMode="auto">
              <a:xfrm>
                <a:off x="5301" y="-2414"/>
                <a:ext cx="49" cy="50"/>
              </a:xfrm>
              <a:custGeom>
                <a:avLst/>
                <a:gdLst>
                  <a:gd name="T0" fmla="+- 0 5326 5301"/>
                  <a:gd name="T1" fmla="*/ T0 w 49"/>
                  <a:gd name="T2" fmla="+- 0 -2365 -2414"/>
                  <a:gd name="T3" fmla="*/ -2365 h 50"/>
                  <a:gd name="T4" fmla="+- 0 5340 5301"/>
                  <a:gd name="T5" fmla="*/ T4 w 49"/>
                  <a:gd name="T6" fmla="+- 0 -2365 -2414"/>
                  <a:gd name="T7" fmla="*/ -2365 h 50"/>
                  <a:gd name="T8" fmla="+- 0 5351 5301"/>
                  <a:gd name="T9" fmla="*/ T8 w 49"/>
                  <a:gd name="T10" fmla="+- 0 -2376 -2414"/>
                  <a:gd name="T11" fmla="*/ -2376 h 50"/>
                  <a:gd name="T12" fmla="+- 0 5351 5301"/>
                  <a:gd name="T13" fmla="*/ T12 w 49"/>
                  <a:gd name="T14" fmla="+- 0 -2390 -2414"/>
                  <a:gd name="T15" fmla="*/ -2390 h 50"/>
                  <a:gd name="T16" fmla="+- 0 5351 5301"/>
                  <a:gd name="T17" fmla="*/ T16 w 49"/>
                  <a:gd name="T18" fmla="+- 0 -2403 -2414"/>
                  <a:gd name="T19" fmla="*/ -2403 h 50"/>
                  <a:gd name="T20" fmla="+- 0 5340 5301"/>
                  <a:gd name="T21" fmla="*/ T20 w 49"/>
                  <a:gd name="T22" fmla="+- 0 -2414 -2414"/>
                  <a:gd name="T23" fmla="*/ -2414 h 50"/>
                  <a:gd name="T24" fmla="+- 0 5326 5301"/>
                  <a:gd name="T25" fmla="*/ T24 w 49"/>
                  <a:gd name="T26" fmla="+- 0 -2414 -2414"/>
                  <a:gd name="T27" fmla="*/ -2414 h 50"/>
                  <a:gd name="T28" fmla="+- 0 5313 5301"/>
                  <a:gd name="T29" fmla="*/ T28 w 49"/>
                  <a:gd name="T30" fmla="+- 0 -2414 -2414"/>
                  <a:gd name="T31" fmla="*/ -2414 h 50"/>
                  <a:gd name="T32" fmla="+- 0 5301 5301"/>
                  <a:gd name="T33" fmla="*/ T32 w 49"/>
                  <a:gd name="T34" fmla="+- 0 -2403 -2414"/>
                  <a:gd name="T35" fmla="*/ -2403 h 50"/>
                  <a:gd name="T36" fmla="+- 0 5301 5301"/>
                  <a:gd name="T37" fmla="*/ T36 w 49"/>
                  <a:gd name="T38" fmla="+- 0 -2390 -2414"/>
                  <a:gd name="T39" fmla="*/ -2390 h 50"/>
                  <a:gd name="T40" fmla="+- 0 5301 5301"/>
                  <a:gd name="T41" fmla="*/ T40 w 49"/>
                  <a:gd name="T42" fmla="+- 0 -2376 -2414"/>
                  <a:gd name="T43" fmla="*/ -2376 h 50"/>
                  <a:gd name="T44" fmla="+- 0 5313 5301"/>
                  <a:gd name="T45" fmla="*/ T44 w 49"/>
                  <a:gd name="T46" fmla="+- 0 -2365 -2414"/>
                  <a:gd name="T47" fmla="*/ -2365 h 50"/>
                  <a:gd name="T48" fmla="+- 0 5326 5301"/>
                  <a:gd name="T49" fmla="*/ T48 w 49"/>
                  <a:gd name="T50" fmla="+- 0 -2365 -2414"/>
                  <a:gd name="T51" fmla="*/ -236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2" y="0"/>
                    </a:lnTo>
                    <a:lnTo>
                      <a:pt x="0" y="11"/>
                    </a:lnTo>
                    <a:lnTo>
                      <a:pt x="0" y="24"/>
                    </a:lnTo>
                    <a:lnTo>
                      <a:pt x="0" y="38"/>
                    </a:lnTo>
                    <a:lnTo>
                      <a:pt x="12"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9" name="Group 71"/>
            <p:cNvGrpSpPr>
              <a:grpSpLocks/>
            </p:cNvGrpSpPr>
            <p:nvPr/>
          </p:nvGrpSpPr>
          <p:grpSpPr bwMode="auto">
            <a:xfrm>
              <a:off x="4261" y="-1649"/>
              <a:ext cx="88" cy="88"/>
              <a:chOff x="4261" y="-1649"/>
              <a:chExt cx="88" cy="88"/>
            </a:xfrm>
          </p:grpSpPr>
          <p:sp>
            <p:nvSpPr>
              <p:cNvPr id="50" name="Freeform 72"/>
              <p:cNvSpPr>
                <a:spLocks/>
              </p:cNvSpPr>
              <p:nvPr/>
            </p:nvSpPr>
            <p:spPr bwMode="auto">
              <a:xfrm>
                <a:off x="4261" y="-1649"/>
                <a:ext cx="88" cy="88"/>
              </a:xfrm>
              <a:custGeom>
                <a:avLst/>
                <a:gdLst>
                  <a:gd name="T0" fmla="+- 0 4305 4261"/>
                  <a:gd name="T1" fmla="*/ T0 w 88"/>
                  <a:gd name="T2" fmla="+- 0 -1649 -1649"/>
                  <a:gd name="T3" fmla="*/ -1649 h 88"/>
                  <a:gd name="T4" fmla="+- 0 4284 4261"/>
                  <a:gd name="T5" fmla="*/ T4 w 88"/>
                  <a:gd name="T6" fmla="+- 0 -1643 -1649"/>
                  <a:gd name="T7" fmla="*/ -1643 h 88"/>
                  <a:gd name="T8" fmla="+- 0 4268 4261"/>
                  <a:gd name="T9" fmla="*/ T8 w 88"/>
                  <a:gd name="T10" fmla="+- 0 -1628 -1649"/>
                  <a:gd name="T11" fmla="*/ -1628 h 88"/>
                  <a:gd name="T12" fmla="+- 0 4261 4261"/>
                  <a:gd name="T13" fmla="*/ T12 w 88"/>
                  <a:gd name="T14" fmla="+- 0 -1607 -1649"/>
                  <a:gd name="T15" fmla="*/ -1607 h 88"/>
                  <a:gd name="T16" fmla="+- 0 4266 4261"/>
                  <a:gd name="T17" fmla="*/ T16 w 88"/>
                  <a:gd name="T18" fmla="+- 0 -1585 -1649"/>
                  <a:gd name="T19" fmla="*/ -1585 h 88"/>
                  <a:gd name="T20" fmla="+- 0 4280 4261"/>
                  <a:gd name="T21" fmla="*/ T20 w 88"/>
                  <a:gd name="T22" fmla="+- 0 -1568 -1649"/>
                  <a:gd name="T23" fmla="*/ -1568 h 88"/>
                  <a:gd name="T24" fmla="+- 0 4300 4261"/>
                  <a:gd name="T25" fmla="*/ T24 w 88"/>
                  <a:gd name="T26" fmla="+- 0 -1561 -1649"/>
                  <a:gd name="T27" fmla="*/ -1561 h 88"/>
                  <a:gd name="T28" fmla="+- 0 4324 4261"/>
                  <a:gd name="T29" fmla="*/ T28 w 88"/>
                  <a:gd name="T30" fmla="+- 0 -1565 -1649"/>
                  <a:gd name="T31" fmla="*/ -1565 h 88"/>
                  <a:gd name="T32" fmla="+- 0 4341 4261"/>
                  <a:gd name="T33" fmla="*/ T32 w 88"/>
                  <a:gd name="T34" fmla="+- 0 -1579 -1649"/>
                  <a:gd name="T35" fmla="*/ -1579 h 88"/>
                  <a:gd name="T36" fmla="+- 0 4349 4261"/>
                  <a:gd name="T37" fmla="*/ T36 w 88"/>
                  <a:gd name="T38" fmla="+- 0 -1598 -1649"/>
                  <a:gd name="T39" fmla="*/ -1598 h 88"/>
                  <a:gd name="T40" fmla="+- 0 4345 4261"/>
                  <a:gd name="T41" fmla="*/ T40 w 88"/>
                  <a:gd name="T42" fmla="+- 0 -1622 -1649"/>
                  <a:gd name="T43" fmla="*/ -1622 h 88"/>
                  <a:gd name="T44" fmla="+- 0 4332 4261"/>
                  <a:gd name="T45" fmla="*/ T44 w 88"/>
                  <a:gd name="T46" fmla="+- 0 -1639 -1649"/>
                  <a:gd name="T47" fmla="*/ -1639 h 88"/>
                  <a:gd name="T48" fmla="+- 0 4314 4261"/>
                  <a:gd name="T49" fmla="*/ T48 w 88"/>
                  <a:gd name="T50" fmla="+- 0 -1648 -1649"/>
                  <a:gd name="T51" fmla="*/ -1648 h 88"/>
                  <a:gd name="T52" fmla="+- 0 4305 4261"/>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0" name="Group 73"/>
            <p:cNvGrpSpPr>
              <a:grpSpLocks/>
            </p:cNvGrpSpPr>
            <p:nvPr/>
          </p:nvGrpSpPr>
          <p:grpSpPr bwMode="auto">
            <a:xfrm>
              <a:off x="4281" y="-1629"/>
              <a:ext cx="49" cy="50"/>
              <a:chOff x="4281" y="-1629"/>
              <a:chExt cx="49" cy="50"/>
            </a:xfrm>
          </p:grpSpPr>
          <p:sp>
            <p:nvSpPr>
              <p:cNvPr id="49" name="Freeform 74"/>
              <p:cNvSpPr>
                <a:spLocks/>
              </p:cNvSpPr>
              <p:nvPr/>
            </p:nvSpPr>
            <p:spPr bwMode="auto">
              <a:xfrm>
                <a:off x="4281" y="-1629"/>
                <a:ext cx="49" cy="50"/>
              </a:xfrm>
              <a:custGeom>
                <a:avLst/>
                <a:gdLst>
                  <a:gd name="T0" fmla="+- 0 4319 4281"/>
                  <a:gd name="T1" fmla="*/ T0 w 49"/>
                  <a:gd name="T2" fmla="+- 0 -1629 -1629"/>
                  <a:gd name="T3" fmla="*/ -1629 h 50"/>
                  <a:gd name="T4" fmla="+- 0 4292 4281"/>
                  <a:gd name="T5" fmla="*/ T4 w 49"/>
                  <a:gd name="T6" fmla="+- 0 -1629 -1629"/>
                  <a:gd name="T7" fmla="*/ -1629 h 50"/>
                  <a:gd name="T8" fmla="+- 0 4281 4281"/>
                  <a:gd name="T9" fmla="*/ T8 w 49"/>
                  <a:gd name="T10" fmla="+- 0 -1618 -1629"/>
                  <a:gd name="T11" fmla="*/ -1618 h 50"/>
                  <a:gd name="T12" fmla="+- 0 4281 4281"/>
                  <a:gd name="T13" fmla="*/ T12 w 49"/>
                  <a:gd name="T14" fmla="+- 0 -1591 -1629"/>
                  <a:gd name="T15" fmla="*/ -1591 h 50"/>
                  <a:gd name="T16" fmla="+- 0 4292 4281"/>
                  <a:gd name="T17" fmla="*/ T16 w 49"/>
                  <a:gd name="T18" fmla="+- 0 -1580 -1629"/>
                  <a:gd name="T19" fmla="*/ -1580 h 50"/>
                  <a:gd name="T20" fmla="+- 0 4319 4281"/>
                  <a:gd name="T21" fmla="*/ T20 w 49"/>
                  <a:gd name="T22" fmla="+- 0 -1580 -1629"/>
                  <a:gd name="T23" fmla="*/ -1580 h 50"/>
                  <a:gd name="T24" fmla="+- 0 4330 4281"/>
                  <a:gd name="T25" fmla="*/ T24 w 49"/>
                  <a:gd name="T26" fmla="+- 0 -1591 -1629"/>
                  <a:gd name="T27" fmla="*/ -1591 h 50"/>
                  <a:gd name="T28" fmla="+- 0 4330 4281"/>
                  <a:gd name="T29" fmla="*/ T28 w 49"/>
                  <a:gd name="T30" fmla="+- 0 -1618 -1629"/>
                  <a:gd name="T31" fmla="*/ -1618 h 50"/>
                  <a:gd name="T32" fmla="+- 0 4319 4281"/>
                  <a:gd name="T33" fmla="*/ T32 w 49"/>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1" name="Group 75"/>
            <p:cNvGrpSpPr>
              <a:grpSpLocks/>
            </p:cNvGrpSpPr>
            <p:nvPr/>
          </p:nvGrpSpPr>
          <p:grpSpPr bwMode="auto">
            <a:xfrm>
              <a:off x="4281" y="-1629"/>
              <a:ext cx="49" cy="50"/>
              <a:chOff x="4281" y="-1629"/>
              <a:chExt cx="49" cy="50"/>
            </a:xfrm>
          </p:grpSpPr>
          <p:sp>
            <p:nvSpPr>
              <p:cNvPr id="48" name="Freeform 76"/>
              <p:cNvSpPr>
                <a:spLocks/>
              </p:cNvSpPr>
              <p:nvPr/>
            </p:nvSpPr>
            <p:spPr bwMode="auto">
              <a:xfrm>
                <a:off x="4281" y="-1629"/>
                <a:ext cx="49" cy="50"/>
              </a:xfrm>
              <a:custGeom>
                <a:avLst/>
                <a:gdLst>
                  <a:gd name="T0" fmla="+- 0 4305 4281"/>
                  <a:gd name="T1" fmla="*/ T0 w 49"/>
                  <a:gd name="T2" fmla="+- 0 -1580 -1629"/>
                  <a:gd name="T3" fmla="*/ -1580 h 50"/>
                  <a:gd name="T4" fmla="+- 0 4319 4281"/>
                  <a:gd name="T5" fmla="*/ T4 w 49"/>
                  <a:gd name="T6" fmla="+- 0 -1580 -1629"/>
                  <a:gd name="T7" fmla="*/ -1580 h 50"/>
                  <a:gd name="T8" fmla="+- 0 4330 4281"/>
                  <a:gd name="T9" fmla="*/ T8 w 49"/>
                  <a:gd name="T10" fmla="+- 0 -1591 -1629"/>
                  <a:gd name="T11" fmla="*/ -1591 h 50"/>
                  <a:gd name="T12" fmla="+- 0 4330 4281"/>
                  <a:gd name="T13" fmla="*/ T12 w 49"/>
                  <a:gd name="T14" fmla="+- 0 -1605 -1629"/>
                  <a:gd name="T15" fmla="*/ -1605 h 50"/>
                  <a:gd name="T16" fmla="+- 0 4330 4281"/>
                  <a:gd name="T17" fmla="*/ T16 w 49"/>
                  <a:gd name="T18" fmla="+- 0 -1618 -1629"/>
                  <a:gd name="T19" fmla="*/ -1618 h 50"/>
                  <a:gd name="T20" fmla="+- 0 4319 4281"/>
                  <a:gd name="T21" fmla="*/ T20 w 49"/>
                  <a:gd name="T22" fmla="+- 0 -1629 -1629"/>
                  <a:gd name="T23" fmla="*/ -1629 h 50"/>
                  <a:gd name="T24" fmla="+- 0 4305 4281"/>
                  <a:gd name="T25" fmla="*/ T24 w 49"/>
                  <a:gd name="T26" fmla="+- 0 -1629 -1629"/>
                  <a:gd name="T27" fmla="*/ -1629 h 50"/>
                  <a:gd name="T28" fmla="+- 0 4292 4281"/>
                  <a:gd name="T29" fmla="*/ T28 w 49"/>
                  <a:gd name="T30" fmla="+- 0 -1629 -1629"/>
                  <a:gd name="T31" fmla="*/ -1629 h 50"/>
                  <a:gd name="T32" fmla="+- 0 4281 4281"/>
                  <a:gd name="T33" fmla="*/ T32 w 49"/>
                  <a:gd name="T34" fmla="+- 0 -1618 -1629"/>
                  <a:gd name="T35" fmla="*/ -1618 h 50"/>
                  <a:gd name="T36" fmla="+- 0 4281 4281"/>
                  <a:gd name="T37" fmla="*/ T36 w 49"/>
                  <a:gd name="T38" fmla="+- 0 -1605 -1629"/>
                  <a:gd name="T39" fmla="*/ -1605 h 50"/>
                  <a:gd name="T40" fmla="+- 0 4281 4281"/>
                  <a:gd name="T41" fmla="*/ T40 w 49"/>
                  <a:gd name="T42" fmla="+- 0 -1591 -1629"/>
                  <a:gd name="T43" fmla="*/ -1591 h 50"/>
                  <a:gd name="T44" fmla="+- 0 4292 4281"/>
                  <a:gd name="T45" fmla="*/ T44 w 49"/>
                  <a:gd name="T46" fmla="+- 0 -1580 -1629"/>
                  <a:gd name="T47" fmla="*/ -1580 h 50"/>
                  <a:gd name="T48" fmla="+- 0 4305 4281"/>
                  <a:gd name="T49" fmla="*/ T48 w 49"/>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2" name="Group 77"/>
            <p:cNvGrpSpPr>
              <a:grpSpLocks/>
            </p:cNvGrpSpPr>
            <p:nvPr/>
          </p:nvGrpSpPr>
          <p:grpSpPr bwMode="auto">
            <a:xfrm>
              <a:off x="5281" y="-1649"/>
              <a:ext cx="88" cy="88"/>
              <a:chOff x="5281" y="-1649"/>
              <a:chExt cx="88" cy="88"/>
            </a:xfrm>
          </p:grpSpPr>
          <p:sp>
            <p:nvSpPr>
              <p:cNvPr id="47" name="Freeform 78"/>
              <p:cNvSpPr>
                <a:spLocks/>
              </p:cNvSpPr>
              <p:nvPr/>
            </p:nvSpPr>
            <p:spPr bwMode="auto">
              <a:xfrm>
                <a:off x="5281" y="-1649"/>
                <a:ext cx="88" cy="88"/>
              </a:xfrm>
              <a:custGeom>
                <a:avLst/>
                <a:gdLst>
                  <a:gd name="T0" fmla="+- 0 5325 5281"/>
                  <a:gd name="T1" fmla="*/ T0 w 88"/>
                  <a:gd name="T2" fmla="+- 0 -1649 -1649"/>
                  <a:gd name="T3" fmla="*/ -1649 h 88"/>
                  <a:gd name="T4" fmla="+- 0 5304 5281"/>
                  <a:gd name="T5" fmla="*/ T4 w 88"/>
                  <a:gd name="T6" fmla="+- 0 -1643 -1649"/>
                  <a:gd name="T7" fmla="*/ -1643 h 88"/>
                  <a:gd name="T8" fmla="+- 0 5288 5281"/>
                  <a:gd name="T9" fmla="*/ T8 w 88"/>
                  <a:gd name="T10" fmla="+- 0 -1628 -1649"/>
                  <a:gd name="T11" fmla="*/ -1628 h 88"/>
                  <a:gd name="T12" fmla="+- 0 5281 5281"/>
                  <a:gd name="T13" fmla="*/ T12 w 88"/>
                  <a:gd name="T14" fmla="+- 0 -1607 -1649"/>
                  <a:gd name="T15" fmla="*/ -1607 h 88"/>
                  <a:gd name="T16" fmla="+- 0 5286 5281"/>
                  <a:gd name="T17" fmla="*/ T16 w 88"/>
                  <a:gd name="T18" fmla="+- 0 -1585 -1649"/>
                  <a:gd name="T19" fmla="*/ -1585 h 88"/>
                  <a:gd name="T20" fmla="+- 0 5300 5281"/>
                  <a:gd name="T21" fmla="*/ T20 w 88"/>
                  <a:gd name="T22" fmla="+- 0 -1568 -1649"/>
                  <a:gd name="T23" fmla="*/ -1568 h 88"/>
                  <a:gd name="T24" fmla="+- 0 5320 5281"/>
                  <a:gd name="T25" fmla="*/ T24 w 88"/>
                  <a:gd name="T26" fmla="+- 0 -1561 -1649"/>
                  <a:gd name="T27" fmla="*/ -1561 h 88"/>
                  <a:gd name="T28" fmla="+- 0 5344 5281"/>
                  <a:gd name="T29" fmla="*/ T28 w 88"/>
                  <a:gd name="T30" fmla="+- 0 -1565 -1649"/>
                  <a:gd name="T31" fmla="*/ -1565 h 88"/>
                  <a:gd name="T32" fmla="+- 0 5361 5281"/>
                  <a:gd name="T33" fmla="*/ T32 w 88"/>
                  <a:gd name="T34" fmla="+- 0 -1579 -1649"/>
                  <a:gd name="T35" fmla="*/ -1579 h 88"/>
                  <a:gd name="T36" fmla="+- 0 5369 5281"/>
                  <a:gd name="T37" fmla="*/ T36 w 88"/>
                  <a:gd name="T38" fmla="+- 0 -1598 -1649"/>
                  <a:gd name="T39" fmla="*/ -1598 h 88"/>
                  <a:gd name="T40" fmla="+- 0 5365 5281"/>
                  <a:gd name="T41" fmla="*/ T40 w 88"/>
                  <a:gd name="T42" fmla="+- 0 -1622 -1649"/>
                  <a:gd name="T43" fmla="*/ -1622 h 88"/>
                  <a:gd name="T44" fmla="+- 0 5352 5281"/>
                  <a:gd name="T45" fmla="*/ T44 w 88"/>
                  <a:gd name="T46" fmla="+- 0 -1639 -1649"/>
                  <a:gd name="T47" fmla="*/ -1639 h 88"/>
                  <a:gd name="T48" fmla="+- 0 5334 5281"/>
                  <a:gd name="T49" fmla="*/ T48 w 88"/>
                  <a:gd name="T50" fmla="+- 0 -1648 -1649"/>
                  <a:gd name="T51" fmla="*/ -1648 h 88"/>
                  <a:gd name="T52" fmla="+- 0 5325 5281"/>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3" name="Group 79"/>
            <p:cNvGrpSpPr>
              <a:grpSpLocks/>
            </p:cNvGrpSpPr>
            <p:nvPr/>
          </p:nvGrpSpPr>
          <p:grpSpPr bwMode="auto">
            <a:xfrm>
              <a:off x="5301" y="-1629"/>
              <a:ext cx="49" cy="50"/>
              <a:chOff x="5301" y="-1629"/>
              <a:chExt cx="49" cy="50"/>
            </a:xfrm>
          </p:grpSpPr>
          <p:sp>
            <p:nvSpPr>
              <p:cNvPr id="46" name="Freeform 80"/>
              <p:cNvSpPr>
                <a:spLocks/>
              </p:cNvSpPr>
              <p:nvPr/>
            </p:nvSpPr>
            <p:spPr bwMode="auto">
              <a:xfrm>
                <a:off x="5301" y="-1629"/>
                <a:ext cx="49" cy="50"/>
              </a:xfrm>
              <a:custGeom>
                <a:avLst/>
                <a:gdLst>
                  <a:gd name="T0" fmla="+- 0 5339 5301"/>
                  <a:gd name="T1" fmla="*/ T0 w 49"/>
                  <a:gd name="T2" fmla="+- 0 -1629 -1629"/>
                  <a:gd name="T3" fmla="*/ -1629 h 50"/>
                  <a:gd name="T4" fmla="+- 0 5312 5301"/>
                  <a:gd name="T5" fmla="*/ T4 w 49"/>
                  <a:gd name="T6" fmla="+- 0 -1629 -1629"/>
                  <a:gd name="T7" fmla="*/ -1629 h 50"/>
                  <a:gd name="T8" fmla="+- 0 5301 5301"/>
                  <a:gd name="T9" fmla="*/ T8 w 49"/>
                  <a:gd name="T10" fmla="+- 0 -1618 -1629"/>
                  <a:gd name="T11" fmla="*/ -1618 h 50"/>
                  <a:gd name="T12" fmla="+- 0 5301 5301"/>
                  <a:gd name="T13" fmla="*/ T12 w 49"/>
                  <a:gd name="T14" fmla="+- 0 -1591 -1629"/>
                  <a:gd name="T15" fmla="*/ -1591 h 50"/>
                  <a:gd name="T16" fmla="+- 0 5312 5301"/>
                  <a:gd name="T17" fmla="*/ T16 w 49"/>
                  <a:gd name="T18" fmla="+- 0 -1580 -1629"/>
                  <a:gd name="T19" fmla="*/ -1580 h 50"/>
                  <a:gd name="T20" fmla="+- 0 5339 5301"/>
                  <a:gd name="T21" fmla="*/ T20 w 49"/>
                  <a:gd name="T22" fmla="+- 0 -1580 -1629"/>
                  <a:gd name="T23" fmla="*/ -1580 h 50"/>
                  <a:gd name="T24" fmla="+- 0 5350 5301"/>
                  <a:gd name="T25" fmla="*/ T24 w 49"/>
                  <a:gd name="T26" fmla="+- 0 -1591 -1629"/>
                  <a:gd name="T27" fmla="*/ -1591 h 50"/>
                  <a:gd name="T28" fmla="+- 0 5350 5301"/>
                  <a:gd name="T29" fmla="*/ T28 w 49"/>
                  <a:gd name="T30" fmla="+- 0 -1618 -1629"/>
                  <a:gd name="T31" fmla="*/ -1618 h 50"/>
                  <a:gd name="T32" fmla="+- 0 5339 5301"/>
                  <a:gd name="T33" fmla="*/ T32 w 49"/>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4" name="Group 81"/>
            <p:cNvGrpSpPr>
              <a:grpSpLocks/>
            </p:cNvGrpSpPr>
            <p:nvPr/>
          </p:nvGrpSpPr>
          <p:grpSpPr bwMode="auto">
            <a:xfrm>
              <a:off x="5301" y="-1629"/>
              <a:ext cx="49" cy="50"/>
              <a:chOff x="5301" y="-1629"/>
              <a:chExt cx="49" cy="50"/>
            </a:xfrm>
          </p:grpSpPr>
          <p:sp>
            <p:nvSpPr>
              <p:cNvPr id="45" name="Freeform 82"/>
              <p:cNvSpPr>
                <a:spLocks/>
              </p:cNvSpPr>
              <p:nvPr/>
            </p:nvSpPr>
            <p:spPr bwMode="auto">
              <a:xfrm>
                <a:off x="5301" y="-1629"/>
                <a:ext cx="49" cy="50"/>
              </a:xfrm>
              <a:custGeom>
                <a:avLst/>
                <a:gdLst>
                  <a:gd name="T0" fmla="+- 0 5325 5301"/>
                  <a:gd name="T1" fmla="*/ T0 w 49"/>
                  <a:gd name="T2" fmla="+- 0 -1580 -1629"/>
                  <a:gd name="T3" fmla="*/ -1580 h 50"/>
                  <a:gd name="T4" fmla="+- 0 5339 5301"/>
                  <a:gd name="T5" fmla="*/ T4 w 49"/>
                  <a:gd name="T6" fmla="+- 0 -1580 -1629"/>
                  <a:gd name="T7" fmla="*/ -1580 h 50"/>
                  <a:gd name="T8" fmla="+- 0 5350 5301"/>
                  <a:gd name="T9" fmla="*/ T8 w 49"/>
                  <a:gd name="T10" fmla="+- 0 -1591 -1629"/>
                  <a:gd name="T11" fmla="*/ -1591 h 50"/>
                  <a:gd name="T12" fmla="+- 0 5350 5301"/>
                  <a:gd name="T13" fmla="*/ T12 w 49"/>
                  <a:gd name="T14" fmla="+- 0 -1605 -1629"/>
                  <a:gd name="T15" fmla="*/ -1605 h 50"/>
                  <a:gd name="T16" fmla="+- 0 5350 5301"/>
                  <a:gd name="T17" fmla="*/ T16 w 49"/>
                  <a:gd name="T18" fmla="+- 0 -1618 -1629"/>
                  <a:gd name="T19" fmla="*/ -1618 h 50"/>
                  <a:gd name="T20" fmla="+- 0 5339 5301"/>
                  <a:gd name="T21" fmla="*/ T20 w 49"/>
                  <a:gd name="T22" fmla="+- 0 -1629 -1629"/>
                  <a:gd name="T23" fmla="*/ -1629 h 50"/>
                  <a:gd name="T24" fmla="+- 0 5325 5301"/>
                  <a:gd name="T25" fmla="*/ T24 w 49"/>
                  <a:gd name="T26" fmla="+- 0 -1629 -1629"/>
                  <a:gd name="T27" fmla="*/ -1629 h 50"/>
                  <a:gd name="T28" fmla="+- 0 5312 5301"/>
                  <a:gd name="T29" fmla="*/ T28 w 49"/>
                  <a:gd name="T30" fmla="+- 0 -1629 -1629"/>
                  <a:gd name="T31" fmla="*/ -1629 h 50"/>
                  <a:gd name="T32" fmla="+- 0 5301 5301"/>
                  <a:gd name="T33" fmla="*/ T32 w 49"/>
                  <a:gd name="T34" fmla="+- 0 -1618 -1629"/>
                  <a:gd name="T35" fmla="*/ -1618 h 50"/>
                  <a:gd name="T36" fmla="+- 0 5301 5301"/>
                  <a:gd name="T37" fmla="*/ T36 w 49"/>
                  <a:gd name="T38" fmla="+- 0 -1605 -1629"/>
                  <a:gd name="T39" fmla="*/ -1605 h 50"/>
                  <a:gd name="T40" fmla="+- 0 5301 5301"/>
                  <a:gd name="T41" fmla="*/ T40 w 49"/>
                  <a:gd name="T42" fmla="+- 0 -1591 -1629"/>
                  <a:gd name="T43" fmla="*/ -1591 h 50"/>
                  <a:gd name="T44" fmla="+- 0 5312 5301"/>
                  <a:gd name="T45" fmla="*/ T44 w 49"/>
                  <a:gd name="T46" fmla="+- 0 -1580 -1629"/>
                  <a:gd name="T47" fmla="*/ -1580 h 50"/>
                  <a:gd name="T48" fmla="+- 0 5325 5301"/>
                  <a:gd name="T49" fmla="*/ T48 w 49"/>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85" name="TextBox 84"/>
          <p:cNvSpPr txBox="1"/>
          <p:nvPr/>
        </p:nvSpPr>
        <p:spPr>
          <a:xfrm>
            <a:off x="7648277" y="1286249"/>
            <a:ext cx="2361496" cy="461665"/>
          </a:xfrm>
          <a:prstGeom prst="rect">
            <a:avLst/>
          </a:prstGeom>
          <a:noFill/>
        </p:spPr>
        <p:txBody>
          <a:bodyPr wrap="square" rtlCol="0">
            <a:spAutoFit/>
          </a:bodyPr>
          <a:lstStyle/>
          <a:p>
            <a:pPr algn="ctr"/>
            <a:r>
              <a:rPr lang="ru-RU" sz="1200" b="1" dirty="0" smtClean="0"/>
              <a:t>Внутренний</a:t>
            </a:r>
          </a:p>
          <a:p>
            <a:pPr algn="ctr"/>
            <a:r>
              <a:rPr lang="ru-RU" sz="1200" b="1" dirty="0" smtClean="0"/>
              <a:t> спрос</a:t>
            </a:r>
            <a:endParaRPr lang="ru-RU" sz="1200" b="1" dirty="0"/>
          </a:p>
        </p:txBody>
      </p:sp>
      <p:sp>
        <p:nvSpPr>
          <p:cNvPr id="86" name="TextBox 85"/>
          <p:cNvSpPr txBox="1"/>
          <p:nvPr/>
        </p:nvSpPr>
        <p:spPr>
          <a:xfrm>
            <a:off x="9437915" y="1283703"/>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предл</a:t>
            </a:r>
            <a:r>
              <a:rPr lang="ru-RU" sz="1200" b="1" dirty="0"/>
              <a:t>о</a:t>
            </a:r>
            <a:r>
              <a:rPr lang="ru-RU" sz="1200" b="1" dirty="0" smtClean="0"/>
              <a:t>жение</a:t>
            </a:r>
          </a:p>
        </p:txBody>
      </p:sp>
      <p:sp>
        <p:nvSpPr>
          <p:cNvPr id="87" name="TextBox 86"/>
          <p:cNvSpPr txBox="1"/>
          <p:nvPr/>
        </p:nvSpPr>
        <p:spPr>
          <a:xfrm rot="16200000">
            <a:off x="5726591" y="2790780"/>
            <a:ext cx="3828820"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Цена на одежду  (долл. за единицу)</a:t>
            </a:r>
            <a:endParaRPr lang="ru-RU" b="1"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8587070" y="4953013"/>
            <a:ext cx="981609" cy="369332"/>
          </a:xfrm>
          <a:prstGeom prst="rect">
            <a:avLst/>
          </a:prstGeom>
          <a:noFill/>
        </p:spPr>
        <p:txBody>
          <a:bodyPr wrap="square" rtlCol="0">
            <a:spAutoFit/>
          </a:bodyPr>
          <a:lstStyle/>
          <a:p>
            <a:r>
              <a:rPr lang="ru-RU" b="1" dirty="0"/>
              <a:t>1</a:t>
            </a:r>
            <a:r>
              <a:rPr lang="ru-RU" b="1" dirty="0" smtClean="0"/>
              <a:t>00</a:t>
            </a:r>
            <a:endParaRPr lang="ru-RU" b="1" dirty="0"/>
          </a:p>
        </p:txBody>
      </p:sp>
      <p:sp>
        <p:nvSpPr>
          <p:cNvPr id="89" name="TextBox 88"/>
          <p:cNvSpPr txBox="1"/>
          <p:nvPr/>
        </p:nvSpPr>
        <p:spPr>
          <a:xfrm>
            <a:off x="9028164" y="4953013"/>
            <a:ext cx="981609" cy="369332"/>
          </a:xfrm>
          <a:prstGeom prst="rect">
            <a:avLst/>
          </a:prstGeom>
          <a:noFill/>
        </p:spPr>
        <p:txBody>
          <a:bodyPr wrap="square" rtlCol="0">
            <a:spAutoFit/>
          </a:bodyPr>
          <a:lstStyle/>
          <a:p>
            <a:r>
              <a:rPr lang="ru-RU" b="1" dirty="0" smtClean="0"/>
              <a:t>150</a:t>
            </a:r>
            <a:endParaRPr lang="ru-RU" b="1" dirty="0"/>
          </a:p>
        </p:txBody>
      </p:sp>
      <p:sp>
        <p:nvSpPr>
          <p:cNvPr id="90" name="TextBox 89"/>
          <p:cNvSpPr txBox="1"/>
          <p:nvPr/>
        </p:nvSpPr>
        <p:spPr>
          <a:xfrm>
            <a:off x="9822109" y="4953013"/>
            <a:ext cx="981609" cy="369332"/>
          </a:xfrm>
          <a:prstGeom prst="rect">
            <a:avLst/>
          </a:prstGeom>
          <a:noFill/>
        </p:spPr>
        <p:txBody>
          <a:bodyPr wrap="square" rtlCol="0">
            <a:spAutoFit/>
          </a:bodyPr>
          <a:lstStyle/>
          <a:p>
            <a:r>
              <a:rPr lang="ru-RU" b="1" dirty="0" smtClean="0"/>
              <a:t>250</a:t>
            </a:r>
            <a:endParaRPr lang="ru-RU" b="1" dirty="0"/>
          </a:p>
        </p:txBody>
      </p:sp>
      <p:sp>
        <p:nvSpPr>
          <p:cNvPr id="91" name="TextBox 90"/>
          <p:cNvSpPr txBox="1"/>
          <p:nvPr/>
        </p:nvSpPr>
        <p:spPr>
          <a:xfrm>
            <a:off x="7932732" y="4953013"/>
            <a:ext cx="981609" cy="369332"/>
          </a:xfrm>
          <a:prstGeom prst="rect">
            <a:avLst/>
          </a:prstGeom>
          <a:noFill/>
        </p:spPr>
        <p:txBody>
          <a:bodyPr wrap="square" rtlCol="0">
            <a:spAutoFit/>
          </a:bodyPr>
          <a:lstStyle/>
          <a:p>
            <a:r>
              <a:rPr lang="ru-RU" b="1" dirty="0" smtClean="0"/>
              <a:t>0</a:t>
            </a:r>
            <a:endParaRPr lang="ru-RU" b="1" dirty="0"/>
          </a:p>
        </p:txBody>
      </p:sp>
      <p:sp>
        <p:nvSpPr>
          <p:cNvPr id="92" name="TextBox 91"/>
          <p:cNvSpPr txBox="1"/>
          <p:nvPr/>
        </p:nvSpPr>
        <p:spPr>
          <a:xfrm>
            <a:off x="7780051" y="3222238"/>
            <a:ext cx="981609" cy="369332"/>
          </a:xfrm>
          <a:prstGeom prst="rect">
            <a:avLst/>
          </a:prstGeom>
          <a:noFill/>
        </p:spPr>
        <p:txBody>
          <a:bodyPr wrap="square" rtlCol="0">
            <a:spAutoFit/>
          </a:bodyPr>
          <a:lstStyle/>
          <a:p>
            <a:r>
              <a:rPr lang="ru-RU" b="1" dirty="0"/>
              <a:t>4</a:t>
            </a:r>
            <a:endParaRPr lang="ru-RU" b="1" dirty="0"/>
          </a:p>
        </p:txBody>
      </p:sp>
      <p:sp>
        <p:nvSpPr>
          <p:cNvPr id="93" name="TextBox 92"/>
          <p:cNvSpPr txBox="1"/>
          <p:nvPr/>
        </p:nvSpPr>
        <p:spPr>
          <a:xfrm>
            <a:off x="7776867" y="2528394"/>
            <a:ext cx="981609" cy="369332"/>
          </a:xfrm>
          <a:prstGeom prst="rect">
            <a:avLst/>
          </a:prstGeom>
          <a:noFill/>
        </p:spPr>
        <p:txBody>
          <a:bodyPr wrap="square" rtlCol="0">
            <a:spAutoFit/>
          </a:bodyPr>
          <a:lstStyle/>
          <a:p>
            <a:r>
              <a:rPr lang="ru-RU" b="1" dirty="0"/>
              <a:t>6</a:t>
            </a:r>
            <a:endParaRPr lang="ru-RU" b="1" dirty="0"/>
          </a:p>
        </p:txBody>
      </p:sp>
      <p:sp>
        <p:nvSpPr>
          <p:cNvPr id="94" name="TextBox 93"/>
          <p:cNvSpPr txBox="1"/>
          <p:nvPr/>
        </p:nvSpPr>
        <p:spPr>
          <a:xfrm>
            <a:off x="7780675" y="1756661"/>
            <a:ext cx="981609" cy="369332"/>
          </a:xfrm>
          <a:prstGeom prst="rect">
            <a:avLst/>
          </a:prstGeom>
          <a:noFill/>
        </p:spPr>
        <p:txBody>
          <a:bodyPr wrap="square" rtlCol="0">
            <a:spAutoFit/>
          </a:bodyPr>
          <a:lstStyle/>
          <a:p>
            <a:r>
              <a:rPr lang="ru-RU" b="1" dirty="0"/>
              <a:t>8</a:t>
            </a:r>
            <a:endParaRPr lang="ru-RU" b="1" dirty="0"/>
          </a:p>
        </p:txBody>
      </p:sp>
      <p:sp>
        <p:nvSpPr>
          <p:cNvPr id="95" name="TextBox 94"/>
          <p:cNvSpPr txBox="1"/>
          <p:nvPr/>
        </p:nvSpPr>
        <p:spPr>
          <a:xfrm>
            <a:off x="10714849" y="2236782"/>
            <a:ext cx="1536833" cy="738664"/>
          </a:xfrm>
          <a:prstGeom prst="rect">
            <a:avLst/>
          </a:prstGeom>
          <a:noFill/>
        </p:spPr>
        <p:txBody>
          <a:bodyPr wrap="square" rtlCol="0">
            <a:spAutoFit/>
          </a:bodyPr>
          <a:lstStyle/>
          <a:p>
            <a:pPr algn="ctr"/>
            <a:r>
              <a:rPr lang="en-US" sz="1400" b="1" dirty="0"/>
              <a:t> </a:t>
            </a:r>
            <a:r>
              <a:rPr lang="ru-RU" sz="1400" b="1" dirty="0" smtClean="0"/>
              <a:t>Мировая цена плюс тариф</a:t>
            </a:r>
            <a:endParaRPr lang="ru-RU" sz="1400" b="1" dirty="0"/>
          </a:p>
        </p:txBody>
      </p:sp>
      <p:sp>
        <p:nvSpPr>
          <p:cNvPr id="96" name="TextBox 95"/>
          <p:cNvSpPr txBox="1"/>
          <p:nvPr/>
        </p:nvSpPr>
        <p:spPr>
          <a:xfrm>
            <a:off x="9658773" y="1815423"/>
            <a:ext cx="593707" cy="369332"/>
          </a:xfrm>
          <a:prstGeom prst="rect">
            <a:avLst/>
          </a:prstGeom>
          <a:noFill/>
        </p:spPr>
        <p:txBody>
          <a:bodyPr wrap="square" rtlCol="0">
            <a:spAutoFit/>
          </a:bodyPr>
          <a:lstStyle/>
          <a:p>
            <a:r>
              <a:rPr lang="en-US" b="1" dirty="0"/>
              <a:t>N</a:t>
            </a:r>
            <a:endParaRPr lang="ru-RU" b="1" dirty="0"/>
          </a:p>
        </p:txBody>
      </p:sp>
      <p:sp>
        <p:nvSpPr>
          <p:cNvPr id="97" name="TextBox 96"/>
          <p:cNvSpPr txBox="1"/>
          <p:nvPr/>
        </p:nvSpPr>
        <p:spPr>
          <a:xfrm>
            <a:off x="8898116" y="759246"/>
            <a:ext cx="593707" cy="369332"/>
          </a:xfrm>
          <a:prstGeom prst="rect">
            <a:avLst/>
          </a:prstGeom>
          <a:noFill/>
        </p:spPr>
        <p:txBody>
          <a:bodyPr wrap="square" rtlCol="0">
            <a:spAutoFit/>
          </a:bodyPr>
          <a:lstStyle/>
          <a:p>
            <a:r>
              <a:rPr lang="en-US" b="1" dirty="0"/>
              <a:t>D</a:t>
            </a:r>
            <a:endParaRPr lang="ru-RU" b="1" dirty="0"/>
          </a:p>
        </p:txBody>
      </p:sp>
      <p:sp>
        <p:nvSpPr>
          <p:cNvPr id="98" name="TextBox 97"/>
          <p:cNvSpPr txBox="1"/>
          <p:nvPr/>
        </p:nvSpPr>
        <p:spPr>
          <a:xfrm>
            <a:off x="10199797" y="731322"/>
            <a:ext cx="593707" cy="369332"/>
          </a:xfrm>
          <a:prstGeom prst="rect">
            <a:avLst/>
          </a:prstGeom>
          <a:noFill/>
        </p:spPr>
        <p:txBody>
          <a:bodyPr wrap="square" rtlCol="0">
            <a:spAutoFit/>
          </a:bodyPr>
          <a:lstStyle/>
          <a:p>
            <a:r>
              <a:rPr lang="en-US" b="1" dirty="0" smtClean="0"/>
              <a:t>S</a:t>
            </a:r>
            <a:endParaRPr lang="ru-RU" b="1" dirty="0"/>
          </a:p>
        </p:txBody>
      </p:sp>
      <p:sp>
        <p:nvSpPr>
          <p:cNvPr id="99" name="TextBox 98"/>
          <p:cNvSpPr txBox="1"/>
          <p:nvPr/>
        </p:nvSpPr>
        <p:spPr>
          <a:xfrm>
            <a:off x="10070884" y="2370497"/>
            <a:ext cx="593707" cy="369332"/>
          </a:xfrm>
          <a:prstGeom prst="rect">
            <a:avLst/>
          </a:prstGeom>
          <a:noFill/>
        </p:spPr>
        <p:txBody>
          <a:bodyPr wrap="square" rtlCol="0">
            <a:spAutoFit/>
          </a:bodyPr>
          <a:lstStyle/>
          <a:p>
            <a:r>
              <a:rPr lang="en-US" b="1" dirty="0"/>
              <a:t>J</a:t>
            </a:r>
            <a:endParaRPr lang="ru-RU" b="1" dirty="0"/>
          </a:p>
        </p:txBody>
      </p:sp>
      <p:sp>
        <p:nvSpPr>
          <p:cNvPr id="100" name="TextBox 99"/>
          <p:cNvSpPr txBox="1"/>
          <p:nvPr/>
        </p:nvSpPr>
        <p:spPr>
          <a:xfrm>
            <a:off x="9022219" y="2370782"/>
            <a:ext cx="593707" cy="369332"/>
          </a:xfrm>
          <a:prstGeom prst="rect">
            <a:avLst/>
          </a:prstGeom>
          <a:noFill/>
        </p:spPr>
        <p:txBody>
          <a:bodyPr wrap="square" rtlCol="0">
            <a:spAutoFit/>
          </a:bodyPr>
          <a:lstStyle/>
          <a:p>
            <a:r>
              <a:rPr lang="en-US" b="1" dirty="0"/>
              <a:t>H</a:t>
            </a:r>
            <a:endParaRPr lang="ru-RU" b="1" dirty="0"/>
          </a:p>
        </p:txBody>
      </p:sp>
      <p:sp>
        <p:nvSpPr>
          <p:cNvPr id="101" name="TextBox 100"/>
          <p:cNvSpPr txBox="1"/>
          <p:nvPr/>
        </p:nvSpPr>
        <p:spPr>
          <a:xfrm>
            <a:off x="8534909" y="3116056"/>
            <a:ext cx="593707" cy="369332"/>
          </a:xfrm>
          <a:prstGeom prst="rect">
            <a:avLst/>
          </a:prstGeom>
          <a:noFill/>
        </p:spPr>
        <p:txBody>
          <a:bodyPr wrap="square" rtlCol="0">
            <a:spAutoFit/>
          </a:bodyPr>
          <a:lstStyle/>
          <a:p>
            <a:r>
              <a:rPr lang="en-US" b="1" dirty="0"/>
              <a:t>E</a:t>
            </a:r>
            <a:endParaRPr lang="ru-RU" b="1" dirty="0"/>
          </a:p>
        </p:txBody>
      </p:sp>
      <p:sp>
        <p:nvSpPr>
          <p:cNvPr id="102" name="TextBox 101"/>
          <p:cNvSpPr txBox="1"/>
          <p:nvPr/>
        </p:nvSpPr>
        <p:spPr>
          <a:xfrm>
            <a:off x="10496395" y="3117090"/>
            <a:ext cx="593707" cy="369332"/>
          </a:xfrm>
          <a:prstGeom prst="rect">
            <a:avLst/>
          </a:prstGeom>
          <a:noFill/>
        </p:spPr>
        <p:txBody>
          <a:bodyPr wrap="square" rtlCol="0">
            <a:spAutoFit/>
          </a:bodyPr>
          <a:lstStyle/>
          <a:p>
            <a:r>
              <a:rPr lang="en-US" b="1" dirty="0" smtClean="0"/>
              <a:t>F</a:t>
            </a:r>
            <a:endParaRPr lang="ru-RU" b="1" dirty="0"/>
          </a:p>
        </p:txBody>
      </p:sp>
      <p:sp>
        <p:nvSpPr>
          <p:cNvPr id="103" name="TextBox 102"/>
          <p:cNvSpPr txBox="1"/>
          <p:nvPr/>
        </p:nvSpPr>
        <p:spPr>
          <a:xfrm>
            <a:off x="8206145" y="4258351"/>
            <a:ext cx="593707" cy="369332"/>
          </a:xfrm>
          <a:prstGeom prst="rect">
            <a:avLst/>
          </a:prstGeom>
          <a:noFill/>
        </p:spPr>
        <p:txBody>
          <a:bodyPr wrap="square" rtlCol="0">
            <a:spAutoFit/>
          </a:bodyPr>
          <a:lstStyle/>
          <a:p>
            <a:r>
              <a:rPr lang="en-US" b="1" dirty="0" smtClean="0"/>
              <a:t>S</a:t>
            </a:r>
            <a:endParaRPr lang="ru-RU" b="1" dirty="0"/>
          </a:p>
        </p:txBody>
      </p:sp>
      <p:sp>
        <p:nvSpPr>
          <p:cNvPr id="104" name="TextBox 103"/>
          <p:cNvSpPr txBox="1"/>
          <p:nvPr/>
        </p:nvSpPr>
        <p:spPr>
          <a:xfrm>
            <a:off x="10249997" y="4954428"/>
            <a:ext cx="981609" cy="369332"/>
          </a:xfrm>
          <a:prstGeom prst="rect">
            <a:avLst/>
          </a:prstGeom>
          <a:noFill/>
        </p:spPr>
        <p:txBody>
          <a:bodyPr wrap="square" rtlCol="0">
            <a:spAutoFit/>
          </a:bodyPr>
          <a:lstStyle/>
          <a:p>
            <a:r>
              <a:rPr lang="ru-RU" b="1" dirty="0" smtClean="0"/>
              <a:t>300</a:t>
            </a:r>
            <a:endParaRPr lang="ru-RU" b="1" dirty="0"/>
          </a:p>
        </p:txBody>
      </p:sp>
      <p:sp>
        <p:nvSpPr>
          <p:cNvPr id="106" name="TextBox 105"/>
          <p:cNvSpPr txBox="1"/>
          <p:nvPr/>
        </p:nvSpPr>
        <p:spPr>
          <a:xfrm>
            <a:off x="10742066" y="3424758"/>
            <a:ext cx="1536833" cy="523220"/>
          </a:xfrm>
          <a:prstGeom prst="rect">
            <a:avLst/>
          </a:prstGeom>
          <a:noFill/>
        </p:spPr>
        <p:txBody>
          <a:bodyPr wrap="square" rtlCol="0">
            <a:spAutoFit/>
          </a:bodyPr>
          <a:lstStyle/>
          <a:p>
            <a:pPr algn="ctr"/>
            <a:r>
              <a:rPr lang="en-US" sz="1400" b="1" dirty="0"/>
              <a:t> </a:t>
            </a:r>
            <a:r>
              <a:rPr lang="ru-RU" sz="1400" b="1" dirty="0" smtClean="0"/>
              <a:t>Мировая цена</a:t>
            </a:r>
            <a:endParaRPr lang="ru-RU" sz="1400" b="1" dirty="0"/>
          </a:p>
        </p:txBody>
      </p:sp>
      <p:sp>
        <p:nvSpPr>
          <p:cNvPr id="107" name="TextBox 106"/>
          <p:cNvSpPr txBox="1"/>
          <p:nvPr/>
        </p:nvSpPr>
        <p:spPr>
          <a:xfrm>
            <a:off x="11114036" y="4435909"/>
            <a:ext cx="593707" cy="369332"/>
          </a:xfrm>
          <a:prstGeom prst="rect">
            <a:avLst/>
          </a:prstGeom>
          <a:noFill/>
        </p:spPr>
        <p:txBody>
          <a:bodyPr wrap="square" rtlCol="0">
            <a:spAutoFit/>
          </a:bodyPr>
          <a:lstStyle/>
          <a:p>
            <a:r>
              <a:rPr lang="en-US" b="1" dirty="0" smtClean="0"/>
              <a:t>D</a:t>
            </a:r>
            <a:endParaRPr lang="ru-RU" b="1" dirty="0"/>
          </a:p>
        </p:txBody>
      </p:sp>
      <p:sp>
        <p:nvSpPr>
          <p:cNvPr id="108" name="TextBox 107"/>
          <p:cNvSpPr txBox="1"/>
          <p:nvPr/>
        </p:nvSpPr>
        <p:spPr>
          <a:xfrm>
            <a:off x="8964172" y="3125600"/>
            <a:ext cx="593707" cy="369332"/>
          </a:xfrm>
          <a:prstGeom prst="rect">
            <a:avLst/>
          </a:prstGeom>
          <a:noFill/>
        </p:spPr>
        <p:txBody>
          <a:bodyPr wrap="square" rtlCol="0">
            <a:spAutoFit/>
          </a:bodyPr>
          <a:lstStyle/>
          <a:p>
            <a:r>
              <a:rPr lang="en-US" b="1" dirty="0" smtClean="0"/>
              <a:t>A</a:t>
            </a:r>
            <a:endParaRPr lang="ru-RU" b="1" dirty="0"/>
          </a:p>
        </p:txBody>
      </p:sp>
      <p:sp>
        <p:nvSpPr>
          <p:cNvPr id="109" name="TextBox 108"/>
          <p:cNvSpPr txBox="1"/>
          <p:nvPr/>
        </p:nvSpPr>
        <p:spPr>
          <a:xfrm>
            <a:off x="9543240" y="2890039"/>
            <a:ext cx="593707" cy="369332"/>
          </a:xfrm>
          <a:prstGeom prst="rect">
            <a:avLst/>
          </a:prstGeom>
          <a:noFill/>
        </p:spPr>
        <p:txBody>
          <a:bodyPr wrap="square" rtlCol="0">
            <a:spAutoFit/>
          </a:bodyPr>
          <a:lstStyle/>
          <a:p>
            <a:r>
              <a:rPr lang="en-US" b="1" dirty="0"/>
              <a:t>B</a:t>
            </a:r>
            <a:endParaRPr lang="ru-RU" b="1" dirty="0"/>
          </a:p>
        </p:txBody>
      </p:sp>
      <p:sp>
        <p:nvSpPr>
          <p:cNvPr id="110" name="TextBox 109"/>
          <p:cNvSpPr txBox="1"/>
          <p:nvPr/>
        </p:nvSpPr>
        <p:spPr>
          <a:xfrm>
            <a:off x="10084252" y="3122680"/>
            <a:ext cx="593707" cy="369332"/>
          </a:xfrm>
          <a:prstGeom prst="rect">
            <a:avLst/>
          </a:prstGeom>
          <a:noFill/>
        </p:spPr>
        <p:txBody>
          <a:bodyPr wrap="square" rtlCol="0">
            <a:spAutoFit/>
          </a:bodyPr>
          <a:lstStyle/>
          <a:p>
            <a:r>
              <a:rPr lang="en-US" b="1" dirty="0"/>
              <a:t>C</a:t>
            </a:r>
            <a:endParaRPr lang="ru-RU" b="1" dirty="0"/>
          </a:p>
        </p:txBody>
      </p:sp>
      <p:sp>
        <p:nvSpPr>
          <p:cNvPr id="111" name="TextBox 110"/>
          <p:cNvSpPr txBox="1"/>
          <p:nvPr/>
        </p:nvSpPr>
        <p:spPr>
          <a:xfrm>
            <a:off x="7932732" y="5185485"/>
            <a:ext cx="4166524"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Количество одежды (единиц)</a:t>
            </a:r>
            <a:endParaRPr lang="ru-RU" b="1" dirty="0">
              <a:latin typeface="Times New Roman" panose="02020603050405020304" pitchFamily="18" charset="0"/>
              <a:cs typeface="Times New Roman" panose="02020603050405020304" pitchFamily="18" charset="0"/>
            </a:endParaRPr>
          </a:p>
        </p:txBody>
      </p:sp>
      <p:sp>
        <p:nvSpPr>
          <p:cNvPr id="112" name="TextBox 111"/>
          <p:cNvSpPr txBox="1"/>
          <p:nvPr/>
        </p:nvSpPr>
        <p:spPr>
          <a:xfrm>
            <a:off x="8055807" y="2368649"/>
            <a:ext cx="593707" cy="369332"/>
          </a:xfrm>
          <a:prstGeom prst="rect">
            <a:avLst/>
          </a:prstGeom>
          <a:noFill/>
        </p:spPr>
        <p:txBody>
          <a:bodyPr wrap="square" rtlCol="0">
            <a:spAutoFit/>
          </a:bodyPr>
          <a:lstStyle/>
          <a:p>
            <a:r>
              <a:rPr lang="en-US" b="1" dirty="0" smtClean="0"/>
              <a:t>M</a:t>
            </a:r>
            <a:endParaRPr lang="ru-RU" b="1" dirty="0"/>
          </a:p>
        </p:txBody>
      </p:sp>
      <p:sp>
        <p:nvSpPr>
          <p:cNvPr id="113" name="TextBox 112"/>
          <p:cNvSpPr txBox="1"/>
          <p:nvPr/>
        </p:nvSpPr>
        <p:spPr>
          <a:xfrm>
            <a:off x="8053378" y="3140382"/>
            <a:ext cx="593707" cy="369332"/>
          </a:xfrm>
          <a:prstGeom prst="rect">
            <a:avLst/>
          </a:prstGeom>
          <a:noFill/>
        </p:spPr>
        <p:txBody>
          <a:bodyPr wrap="square" rtlCol="0">
            <a:spAutoFit/>
          </a:bodyPr>
          <a:lstStyle/>
          <a:p>
            <a:r>
              <a:rPr lang="en-US" b="1" dirty="0"/>
              <a:t>L</a:t>
            </a:r>
            <a:endParaRPr lang="ru-RU" b="1" dirty="0"/>
          </a:p>
        </p:txBody>
      </p:sp>
      <p:sp>
        <p:nvSpPr>
          <p:cNvPr id="114" name="TextBox 113"/>
          <p:cNvSpPr txBox="1"/>
          <p:nvPr/>
        </p:nvSpPr>
        <p:spPr>
          <a:xfrm>
            <a:off x="1490805" y="5647800"/>
            <a:ext cx="10414715" cy="1015663"/>
          </a:xfrm>
          <a:prstGeom prst="rect">
            <a:avLst/>
          </a:prstGeom>
          <a:noFill/>
        </p:spPr>
        <p:txBody>
          <a:bodyPr wrap="square" rtlCol="0">
            <a:spAutoFit/>
          </a:bodyPr>
          <a:lstStyle/>
          <a:p>
            <a:pPr algn="just"/>
            <a:r>
              <a:rPr lang="ru-RU" sz="1400" b="1" dirty="0">
                <a:solidFill>
                  <a:schemeClr val="tx2"/>
                </a:solidFill>
                <a:latin typeface="Times New Roman" panose="02020603050405020304" pitchFamily="18" charset="0"/>
                <a:cs typeface="Times New Roman" panose="02020603050405020304" pitchFamily="18" charset="0"/>
              </a:rPr>
              <a:t>Тарифы снижают объем импорта и потребления и повышают объем внутреннего производства и уровень цен. </a:t>
            </a:r>
            <a:r>
              <a:rPr lang="ru-RU" sz="1400" dirty="0">
                <a:latin typeface="Times New Roman" panose="02020603050405020304" pitchFamily="18" charset="0"/>
                <a:cs typeface="Times New Roman" panose="02020603050405020304" pitchFamily="18" charset="0"/>
              </a:rPr>
              <a:t>Находясь в состоянии равновесия в условиях свободной торговли, Америка ввела двухдолларовый тариф на импорт одежды. Цена на импортируемую из Европы одежду поднялась до 6 долл. (с учетом тарифа). Рыночная цена возросла с 4 до 6 долл., что привело к сокращению спроса. Импорт сократился с 200до 100 единиц, в то время как внутреннее производство возросло со 100 до 150 единиц</a:t>
            </a:r>
            <a:r>
              <a:rPr lang="ru-RU" sz="1600" i="1" dirty="0"/>
              <a:t>.</a:t>
            </a:r>
            <a:endParaRPr lang="ru-RU" sz="1600" dirty="0"/>
          </a:p>
        </p:txBody>
      </p:sp>
    </p:spTree>
    <p:extLst>
      <p:ext uri="{BB962C8B-B14F-4D97-AF65-F5344CB8AC3E}">
        <p14:creationId xmlns:p14="http://schemas.microsoft.com/office/powerpoint/2010/main" val="19984057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10927" y="166034"/>
            <a:ext cx="6223206" cy="6691966"/>
          </a:xfrm>
        </p:spPr>
        <p:txBody>
          <a:bodyPr>
            <a:normAutofit fontScale="92500" lnSpcReduction="20000"/>
          </a:bodyPr>
          <a:lstStyle/>
          <a:p>
            <a:pPr algn="just"/>
            <a:r>
              <a:rPr lang="ru-RU" b="1" dirty="0">
                <a:solidFill>
                  <a:schemeClr val="tx2"/>
                </a:solidFill>
                <a:latin typeface="Times New Roman" panose="02020603050405020304" pitchFamily="18" charset="0"/>
                <a:cs typeface="Times New Roman" panose="02020603050405020304" pitchFamily="18" charset="0"/>
              </a:rPr>
              <a:t>Область А </a:t>
            </a:r>
            <a:r>
              <a:rPr lang="ru-RU" dirty="0">
                <a:solidFill>
                  <a:schemeClr val="tx1"/>
                </a:solidFill>
                <a:latin typeface="Times New Roman" panose="02020603050405020304" pitchFamily="18" charset="0"/>
                <a:cs typeface="Times New Roman" panose="02020603050405020304" pitchFamily="18" charset="0"/>
              </a:rPr>
              <a:t>— это чистые потери, обусловленные тем, что внутреннее производство обходится дороже, чем за рубежом</a:t>
            </a:r>
            <a:r>
              <a:rPr lang="ru-RU"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Увеличение </a:t>
            </a:r>
            <a:r>
              <a:rPr lang="ru-RU" dirty="0">
                <a:solidFill>
                  <a:schemeClr val="tx1"/>
                </a:solidFill>
                <a:latin typeface="Times New Roman" panose="02020603050405020304" pitchFamily="18" charset="0"/>
                <a:cs typeface="Times New Roman" panose="02020603050405020304" pitchFamily="18" charset="0"/>
              </a:rPr>
              <a:t>внутренних цен обеспечивает стимулы для местных производителей использовать более дорогостоящие внутренние производственные возможности.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Они </a:t>
            </a:r>
            <a:r>
              <a:rPr lang="ru-RU" dirty="0">
                <a:solidFill>
                  <a:schemeClr val="tx1"/>
                </a:solidFill>
                <a:latin typeface="Times New Roman" panose="02020603050405020304" pitchFamily="18" charset="0"/>
                <a:cs typeface="Times New Roman" panose="02020603050405020304" pitchFamily="18" charset="0"/>
              </a:rPr>
              <a:t>повышают выпуск до точки предельных издержек в 6 долл. вместо 4-х (при свободной торговле).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Компании </a:t>
            </a:r>
            <a:r>
              <a:rPr lang="ru-RU" dirty="0">
                <a:solidFill>
                  <a:schemeClr val="tx1"/>
                </a:solidFill>
                <a:latin typeface="Times New Roman" panose="02020603050405020304" pitchFamily="18" charset="0"/>
                <a:cs typeface="Times New Roman" panose="02020603050405020304" pitchFamily="18" charset="0"/>
              </a:rPr>
              <a:t>открывают заново старые неэффективные заводы или на пределе возможностей эксплуатируют существующие.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С </a:t>
            </a:r>
            <a:r>
              <a:rPr lang="ru-RU" dirty="0">
                <a:solidFill>
                  <a:schemeClr val="tx1"/>
                </a:solidFill>
                <a:latin typeface="Times New Roman" panose="02020603050405020304" pitchFamily="18" charset="0"/>
                <a:cs typeface="Times New Roman" panose="02020603050405020304" pitchFamily="18" charset="0"/>
              </a:rPr>
              <a:t>экономической точки зрения, эти заводы неэффективны, потому что произведенную на них одежду можно было бы изготовить дешевле за границей.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Новые </a:t>
            </a:r>
            <a:r>
              <a:rPr lang="ru-RU" dirty="0">
                <a:solidFill>
                  <a:schemeClr val="tx1"/>
                </a:solidFill>
                <a:latin typeface="Times New Roman" panose="02020603050405020304" pitchFamily="18" charset="0"/>
                <a:cs typeface="Times New Roman" panose="02020603050405020304" pitchFamily="18" charset="0"/>
              </a:rPr>
              <a:t>издержки общества от неэффективного производства, представленные областью</a:t>
            </a:r>
            <a:r>
              <a:rPr lang="ru-RU" i="1" dirty="0">
                <a:solidFill>
                  <a:schemeClr val="tx1"/>
                </a:solidFill>
                <a:latin typeface="Times New Roman" panose="02020603050405020304" pitchFamily="18" charset="0"/>
                <a:cs typeface="Times New Roman" panose="02020603050405020304" pitchFamily="18" charset="0"/>
              </a:rPr>
              <a:t> А,</a:t>
            </a:r>
            <a:r>
              <a:rPr lang="ru-RU" dirty="0">
                <a:solidFill>
                  <a:schemeClr val="tx1"/>
                </a:solidFill>
                <a:latin typeface="Times New Roman" panose="02020603050405020304" pitchFamily="18" charset="0"/>
                <a:cs typeface="Times New Roman" panose="02020603050405020304" pitchFamily="18" charset="0"/>
              </a:rPr>
              <a:t> равны 50 долл</a:t>
            </a:r>
            <a:r>
              <a:rPr lang="ru-RU"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Помимо этого, существуют </a:t>
            </a:r>
            <a:r>
              <a:rPr lang="ru-RU" b="1" dirty="0">
                <a:solidFill>
                  <a:schemeClr val="tx2"/>
                </a:solidFill>
                <a:latin typeface="Times New Roman" panose="02020603050405020304" pitchFamily="18" charset="0"/>
                <a:cs typeface="Times New Roman" panose="02020603050405020304" pitchFamily="18" charset="0"/>
              </a:rPr>
              <a:t>чистые потери</a:t>
            </a:r>
            <a:r>
              <a:rPr lang="ru-RU" dirty="0">
                <a:solidFill>
                  <a:schemeClr val="tx1"/>
                </a:solidFill>
                <a:latin typeface="Times New Roman" panose="02020603050405020304" pitchFamily="18" charset="0"/>
                <a:cs typeface="Times New Roman" panose="02020603050405020304" pitchFamily="18" charset="0"/>
              </a:rPr>
              <a:t> для страны, связанные с повышением цен, они отображены </a:t>
            </a:r>
            <a:r>
              <a:rPr lang="ru-RU" b="1" dirty="0">
                <a:solidFill>
                  <a:schemeClr val="tx2"/>
                </a:solidFill>
                <a:latin typeface="Times New Roman" panose="02020603050405020304" pitchFamily="18" charset="0"/>
                <a:cs typeface="Times New Roman" panose="02020603050405020304" pitchFamily="18" charset="0"/>
              </a:rPr>
              <a:t>областью </a:t>
            </a:r>
            <a:r>
              <a:rPr lang="ru-RU" b="1" dirty="0" smtClean="0">
                <a:solidFill>
                  <a:schemeClr val="tx2"/>
                </a:solidFill>
                <a:latin typeface="Times New Roman" panose="02020603050405020304" pitchFamily="18" charset="0"/>
                <a:cs typeface="Times New Roman" panose="02020603050405020304" pitchFamily="18" charset="0"/>
              </a:rPr>
              <a:t>С</a:t>
            </a:r>
            <a:r>
              <a:rPr lang="en-US" b="1" dirty="0" smtClean="0">
                <a:solidFill>
                  <a:schemeClr val="tx2"/>
                </a:solidFill>
                <a:latin typeface="Times New Roman" panose="02020603050405020304" pitchFamily="18" charset="0"/>
                <a:cs typeface="Times New Roman" panose="02020603050405020304" pitchFamily="18" charset="0"/>
              </a:rPr>
              <a:t>.</a:t>
            </a:r>
            <a:r>
              <a:rPr lang="ru-RU" dirty="0" smtClean="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Это </a:t>
            </a:r>
            <a:r>
              <a:rPr lang="ru-RU" dirty="0">
                <a:solidFill>
                  <a:schemeClr val="tx1"/>
                </a:solidFill>
                <a:latin typeface="Times New Roman" panose="02020603050405020304" pitchFamily="18" charset="0"/>
                <a:cs typeface="Times New Roman" panose="02020603050405020304" pitchFamily="18" charset="0"/>
              </a:rPr>
              <a:t>потери потребительской ренты, которые не могут быть компенсированы прибылью компаний или доходами от введения тарифов. Эта область представляет экономические издержки, связанные с переключением потребителей с дешевых импортных товаров на дорогие товары внутреннего производства.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Эти </a:t>
            </a:r>
            <a:r>
              <a:rPr lang="ru-RU" dirty="0">
                <a:solidFill>
                  <a:schemeClr val="tx1"/>
                </a:solidFill>
                <a:latin typeface="Times New Roman" panose="02020603050405020304" pitchFamily="18" charset="0"/>
                <a:cs typeface="Times New Roman" panose="02020603050405020304" pitchFamily="18" charset="0"/>
              </a:rPr>
              <a:t>издержки также составляют 50 долл</a:t>
            </a:r>
            <a:r>
              <a:rPr lang="ru-RU"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Таким образом, общие потери общества от введения тарифов равны 100 долл., которые мы получаем при любом из двух вариантов расчетов.</a:t>
            </a:r>
            <a:endParaRPr lang="ru-RU" dirty="0">
              <a:solidFill>
                <a:schemeClr val="tx1"/>
              </a:solidFill>
              <a:latin typeface="Times New Roman" panose="02020603050405020304" pitchFamily="18" charset="0"/>
              <a:cs typeface="Times New Roman" panose="02020603050405020304" pitchFamily="18" charset="0"/>
            </a:endParaRPr>
          </a:p>
          <a:p>
            <a:endParaRPr lang="ru-RU" dirty="0"/>
          </a:p>
        </p:txBody>
      </p:sp>
      <p:grpSp>
        <p:nvGrpSpPr>
          <p:cNvPr id="4" name="Group 2"/>
          <p:cNvGrpSpPr>
            <a:grpSpLocks/>
          </p:cNvGrpSpPr>
          <p:nvPr/>
        </p:nvGrpSpPr>
        <p:grpSpPr bwMode="auto">
          <a:xfrm>
            <a:off x="8087933" y="938701"/>
            <a:ext cx="3708444" cy="4225727"/>
            <a:chOff x="2776" y="-4519"/>
            <a:chExt cx="4721" cy="4522"/>
          </a:xfrm>
        </p:grpSpPr>
        <p:grpSp>
          <p:nvGrpSpPr>
            <p:cNvPr id="5" name="Group 3"/>
            <p:cNvGrpSpPr>
              <a:grpSpLocks/>
            </p:cNvGrpSpPr>
            <p:nvPr/>
          </p:nvGrpSpPr>
          <p:grpSpPr bwMode="auto">
            <a:xfrm>
              <a:off x="5326" y="-2394"/>
              <a:ext cx="503" cy="788"/>
              <a:chOff x="5326" y="-2394"/>
              <a:chExt cx="503" cy="788"/>
            </a:xfrm>
          </p:grpSpPr>
          <p:sp>
            <p:nvSpPr>
              <p:cNvPr id="84" name="Freeform 4"/>
              <p:cNvSpPr>
                <a:spLocks/>
              </p:cNvSpPr>
              <p:nvPr/>
            </p:nvSpPr>
            <p:spPr bwMode="auto">
              <a:xfrm>
                <a:off x="5326" y="-2394"/>
                <a:ext cx="503" cy="788"/>
              </a:xfrm>
              <a:custGeom>
                <a:avLst/>
                <a:gdLst>
                  <a:gd name="T0" fmla="+- 0 5326 5326"/>
                  <a:gd name="T1" fmla="*/ T0 w 503"/>
                  <a:gd name="T2" fmla="+- 0 -2394 -2394"/>
                  <a:gd name="T3" fmla="*/ -2394 h 788"/>
                  <a:gd name="T4" fmla="+- 0 5326 5326"/>
                  <a:gd name="T5" fmla="*/ T4 w 503"/>
                  <a:gd name="T6" fmla="+- 0 -1606 -2394"/>
                  <a:gd name="T7" fmla="*/ -1606 h 788"/>
                  <a:gd name="T8" fmla="+- 0 5828 5326"/>
                  <a:gd name="T9" fmla="*/ T8 w 503"/>
                  <a:gd name="T10" fmla="+- 0 -1606 -2394"/>
                  <a:gd name="T11" fmla="*/ -1606 h 788"/>
                  <a:gd name="T12" fmla="+- 0 5326 5326"/>
                  <a:gd name="T13" fmla="*/ T12 w 503"/>
                  <a:gd name="T14" fmla="+- 0 -2394 -2394"/>
                  <a:gd name="T15" fmla="*/ -2394 h 788"/>
                </a:gdLst>
                <a:ahLst/>
                <a:cxnLst>
                  <a:cxn ang="0">
                    <a:pos x="T1" y="T3"/>
                  </a:cxn>
                  <a:cxn ang="0">
                    <a:pos x="T5" y="T7"/>
                  </a:cxn>
                  <a:cxn ang="0">
                    <a:pos x="T9" y="T11"/>
                  </a:cxn>
                  <a:cxn ang="0">
                    <a:pos x="T13" y="T15"/>
                  </a:cxn>
                </a:cxnLst>
                <a:rect l="0" t="0" r="r" b="b"/>
                <a:pathLst>
                  <a:path w="503" h="788">
                    <a:moveTo>
                      <a:pt x="0" y="0"/>
                    </a:moveTo>
                    <a:lnTo>
                      <a:pt x="0" y="788"/>
                    </a:lnTo>
                    <a:lnTo>
                      <a:pt x="502" y="788"/>
                    </a:lnTo>
                    <a:lnTo>
                      <a:pt x="0" y="0"/>
                    </a:lnTo>
                  </a:path>
                </a:pathLst>
              </a:custGeom>
              <a:solidFill>
                <a:srgbClr val="F8C1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 name="Group 5"/>
            <p:cNvGrpSpPr>
              <a:grpSpLocks/>
            </p:cNvGrpSpPr>
            <p:nvPr/>
          </p:nvGrpSpPr>
          <p:grpSpPr bwMode="auto">
            <a:xfrm>
              <a:off x="5326" y="-2394"/>
              <a:ext cx="503" cy="788"/>
              <a:chOff x="5326" y="-2394"/>
              <a:chExt cx="503" cy="788"/>
            </a:xfrm>
          </p:grpSpPr>
          <p:sp>
            <p:nvSpPr>
              <p:cNvPr id="83" name="Freeform 6"/>
              <p:cNvSpPr>
                <a:spLocks/>
              </p:cNvSpPr>
              <p:nvPr/>
            </p:nvSpPr>
            <p:spPr bwMode="auto">
              <a:xfrm>
                <a:off x="5326" y="-2394"/>
                <a:ext cx="503" cy="788"/>
              </a:xfrm>
              <a:custGeom>
                <a:avLst/>
                <a:gdLst>
                  <a:gd name="T0" fmla="+- 0 5326 5326"/>
                  <a:gd name="T1" fmla="*/ T0 w 503"/>
                  <a:gd name="T2" fmla="+- 0 -1606 -2394"/>
                  <a:gd name="T3" fmla="*/ -1606 h 788"/>
                  <a:gd name="T4" fmla="+- 0 5828 5326"/>
                  <a:gd name="T5" fmla="*/ T4 w 503"/>
                  <a:gd name="T6" fmla="+- 0 -1606 -2394"/>
                  <a:gd name="T7" fmla="*/ -1606 h 788"/>
                  <a:gd name="T8" fmla="+- 0 5326 5326"/>
                  <a:gd name="T9" fmla="*/ T8 w 503"/>
                  <a:gd name="T10" fmla="+- 0 -2394 -2394"/>
                  <a:gd name="T11" fmla="*/ -2394 h 788"/>
                  <a:gd name="T12" fmla="+- 0 5326 5326"/>
                  <a:gd name="T13" fmla="*/ T12 w 503"/>
                  <a:gd name="T14" fmla="+- 0 -1606 -2394"/>
                  <a:gd name="T15" fmla="*/ -1606 h 788"/>
                </a:gdLst>
                <a:ahLst/>
                <a:cxnLst>
                  <a:cxn ang="0">
                    <a:pos x="T1" y="T3"/>
                  </a:cxn>
                  <a:cxn ang="0">
                    <a:pos x="T5" y="T7"/>
                  </a:cxn>
                  <a:cxn ang="0">
                    <a:pos x="T9" y="T11"/>
                  </a:cxn>
                  <a:cxn ang="0">
                    <a:pos x="T13" y="T15"/>
                  </a:cxn>
                </a:cxnLst>
                <a:rect l="0" t="0" r="r" b="b"/>
                <a:pathLst>
                  <a:path w="503" h="788">
                    <a:moveTo>
                      <a:pt x="0" y="788"/>
                    </a:moveTo>
                    <a:lnTo>
                      <a:pt x="502" y="788"/>
                    </a:lnTo>
                    <a:lnTo>
                      <a:pt x="0" y="0"/>
                    </a:lnTo>
                    <a:lnTo>
                      <a:pt x="0" y="788"/>
                    </a:lnTo>
                    <a:close/>
                  </a:path>
                </a:pathLst>
              </a:custGeom>
              <a:noFill/>
              <a:ln w="3175">
                <a:solidFill>
                  <a:srgbClr val="F8C1D9"/>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7"/>
            <p:cNvGrpSpPr>
              <a:grpSpLocks/>
            </p:cNvGrpSpPr>
            <p:nvPr/>
          </p:nvGrpSpPr>
          <p:grpSpPr bwMode="auto">
            <a:xfrm>
              <a:off x="3791" y="-2399"/>
              <a:ext cx="515" cy="793"/>
              <a:chOff x="3791" y="-2399"/>
              <a:chExt cx="515" cy="793"/>
            </a:xfrm>
          </p:grpSpPr>
          <p:sp>
            <p:nvSpPr>
              <p:cNvPr id="82" name="Freeform 8"/>
              <p:cNvSpPr>
                <a:spLocks/>
              </p:cNvSpPr>
              <p:nvPr/>
            </p:nvSpPr>
            <p:spPr bwMode="auto">
              <a:xfrm>
                <a:off x="3791" y="-2399"/>
                <a:ext cx="515" cy="793"/>
              </a:xfrm>
              <a:custGeom>
                <a:avLst/>
                <a:gdLst>
                  <a:gd name="T0" fmla="+- 0 4306 3791"/>
                  <a:gd name="T1" fmla="*/ T0 w 515"/>
                  <a:gd name="T2" fmla="+- 0 -2399 -2399"/>
                  <a:gd name="T3" fmla="*/ -2399 h 793"/>
                  <a:gd name="T4" fmla="+- 0 3791 3791"/>
                  <a:gd name="T5" fmla="*/ T4 w 515"/>
                  <a:gd name="T6" fmla="+- 0 -1606 -2399"/>
                  <a:gd name="T7" fmla="*/ -1606 h 793"/>
                  <a:gd name="T8" fmla="+- 0 4306 3791"/>
                  <a:gd name="T9" fmla="*/ T8 w 515"/>
                  <a:gd name="T10" fmla="+- 0 -1606 -2399"/>
                  <a:gd name="T11" fmla="*/ -1606 h 793"/>
                  <a:gd name="T12" fmla="+- 0 4306 3791"/>
                  <a:gd name="T13" fmla="*/ T12 w 515"/>
                  <a:gd name="T14" fmla="+- 0 -2399 -2399"/>
                  <a:gd name="T15" fmla="*/ -2399 h 793"/>
                </a:gdLst>
                <a:ahLst/>
                <a:cxnLst>
                  <a:cxn ang="0">
                    <a:pos x="T1" y="T3"/>
                  </a:cxn>
                  <a:cxn ang="0">
                    <a:pos x="T5" y="T7"/>
                  </a:cxn>
                  <a:cxn ang="0">
                    <a:pos x="T9" y="T11"/>
                  </a:cxn>
                  <a:cxn ang="0">
                    <a:pos x="T13" y="T15"/>
                  </a:cxn>
                </a:cxnLst>
                <a:rect l="0" t="0" r="r" b="b"/>
                <a:pathLst>
                  <a:path w="515" h="793">
                    <a:moveTo>
                      <a:pt x="515" y="0"/>
                    </a:moveTo>
                    <a:lnTo>
                      <a:pt x="0" y="793"/>
                    </a:lnTo>
                    <a:lnTo>
                      <a:pt x="515" y="793"/>
                    </a:lnTo>
                    <a:lnTo>
                      <a:pt x="515" y="0"/>
                    </a:lnTo>
                  </a:path>
                </a:pathLst>
              </a:custGeom>
              <a:solidFill>
                <a:srgbClr val="F8C1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9"/>
            <p:cNvGrpSpPr>
              <a:grpSpLocks/>
            </p:cNvGrpSpPr>
            <p:nvPr/>
          </p:nvGrpSpPr>
          <p:grpSpPr bwMode="auto">
            <a:xfrm>
              <a:off x="3791" y="-2399"/>
              <a:ext cx="515" cy="793"/>
              <a:chOff x="3791" y="-2399"/>
              <a:chExt cx="515" cy="793"/>
            </a:xfrm>
          </p:grpSpPr>
          <p:sp>
            <p:nvSpPr>
              <p:cNvPr id="81" name="Freeform 10"/>
              <p:cNvSpPr>
                <a:spLocks/>
              </p:cNvSpPr>
              <p:nvPr/>
            </p:nvSpPr>
            <p:spPr bwMode="auto">
              <a:xfrm>
                <a:off x="3791" y="-2399"/>
                <a:ext cx="515" cy="793"/>
              </a:xfrm>
              <a:custGeom>
                <a:avLst/>
                <a:gdLst>
                  <a:gd name="T0" fmla="+- 0 4306 3791"/>
                  <a:gd name="T1" fmla="*/ T0 w 515"/>
                  <a:gd name="T2" fmla="+- 0 -1606 -2399"/>
                  <a:gd name="T3" fmla="*/ -1606 h 793"/>
                  <a:gd name="T4" fmla="+- 0 3791 3791"/>
                  <a:gd name="T5" fmla="*/ T4 w 515"/>
                  <a:gd name="T6" fmla="+- 0 -1606 -2399"/>
                  <a:gd name="T7" fmla="*/ -1606 h 793"/>
                  <a:gd name="T8" fmla="+- 0 4306 3791"/>
                  <a:gd name="T9" fmla="*/ T8 w 515"/>
                  <a:gd name="T10" fmla="+- 0 -2399 -2399"/>
                  <a:gd name="T11" fmla="*/ -2399 h 793"/>
                  <a:gd name="T12" fmla="+- 0 4306 3791"/>
                  <a:gd name="T13" fmla="*/ T12 w 515"/>
                  <a:gd name="T14" fmla="+- 0 -1606 -2399"/>
                  <a:gd name="T15" fmla="*/ -1606 h 793"/>
                </a:gdLst>
                <a:ahLst/>
                <a:cxnLst>
                  <a:cxn ang="0">
                    <a:pos x="T1" y="T3"/>
                  </a:cxn>
                  <a:cxn ang="0">
                    <a:pos x="T5" y="T7"/>
                  </a:cxn>
                  <a:cxn ang="0">
                    <a:pos x="T9" y="T11"/>
                  </a:cxn>
                  <a:cxn ang="0">
                    <a:pos x="T13" y="T15"/>
                  </a:cxn>
                </a:cxnLst>
                <a:rect l="0" t="0" r="r" b="b"/>
                <a:pathLst>
                  <a:path w="515" h="793">
                    <a:moveTo>
                      <a:pt x="515" y="793"/>
                    </a:moveTo>
                    <a:lnTo>
                      <a:pt x="0" y="793"/>
                    </a:lnTo>
                    <a:lnTo>
                      <a:pt x="515" y="0"/>
                    </a:lnTo>
                    <a:lnTo>
                      <a:pt x="515" y="793"/>
                    </a:lnTo>
                    <a:close/>
                  </a:path>
                </a:pathLst>
              </a:custGeom>
              <a:noFill/>
              <a:ln w="3175">
                <a:solidFill>
                  <a:srgbClr val="F8C1D9"/>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11"/>
            <p:cNvGrpSpPr>
              <a:grpSpLocks/>
            </p:cNvGrpSpPr>
            <p:nvPr/>
          </p:nvGrpSpPr>
          <p:grpSpPr bwMode="auto">
            <a:xfrm>
              <a:off x="4306" y="-2391"/>
              <a:ext cx="1020" cy="785"/>
              <a:chOff x="4306" y="-2391"/>
              <a:chExt cx="1020" cy="785"/>
            </a:xfrm>
          </p:grpSpPr>
          <p:sp>
            <p:nvSpPr>
              <p:cNvPr id="80" name="Freeform 12"/>
              <p:cNvSpPr>
                <a:spLocks/>
              </p:cNvSpPr>
              <p:nvPr/>
            </p:nvSpPr>
            <p:spPr bwMode="auto">
              <a:xfrm>
                <a:off x="4306" y="-2391"/>
                <a:ext cx="1020" cy="785"/>
              </a:xfrm>
              <a:custGeom>
                <a:avLst/>
                <a:gdLst>
                  <a:gd name="T0" fmla="+- 0 4306 4306"/>
                  <a:gd name="T1" fmla="*/ T0 w 1020"/>
                  <a:gd name="T2" fmla="+- 0 -1606 -2391"/>
                  <a:gd name="T3" fmla="*/ -1606 h 785"/>
                  <a:gd name="T4" fmla="+- 0 5326 4306"/>
                  <a:gd name="T5" fmla="*/ T4 w 1020"/>
                  <a:gd name="T6" fmla="+- 0 -1606 -2391"/>
                  <a:gd name="T7" fmla="*/ -1606 h 785"/>
                  <a:gd name="T8" fmla="+- 0 5326 4306"/>
                  <a:gd name="T9" fmla="*/ T8 w 1020"/>
                  <a:gd name="T10" fmla="+- 0 -2391 -2391"/>
                  <a:gd name="T11" fmla="*/ -2391 h 785"/>
                  <a:gd name="T12" fmla="+- 0 4306 4306"/>
                  <a:gd name="T13" fmla="*/ T12 w 1020"/>
                  <a:gd name="T14" fmla="+- 0 -2391 -2391"/>
                  <a:gd name="T15" fmla="*/ -2391 h 785"/>
                  <a:gd name="T16" fmla="+- 0 4306 4306"/>
                  <a:gd name="T17" fmla="*/ T16 w 1020"/>
                  <a:gd name="T18" fmla="+- 0 -1606 -2391"/>
                  <a:gd name="T19" fmla="*/ -1606 h 785"/>
                </a:gdLst>
                <a:ahLst/>
                <a:cxnLst>
                  <a:cxn ang="0">
                    <a:pos x="T1" y="T3"/>
                  </a:cxn>
                  <a:cxn ang="0">
                    <a:pos x="T5" y="T7"/>
                  </a:cxn>
                  <a:cxn ang="0">
                    <a:pos x="T9" y="T11"/>
                  </a:cxn>
                  <a:cxn ang="0">
                    <a:pos x="T13" y="T15"/>
                  </a:cxn>
                  <a:cxn ang="0">
                    <a:pos x="T17" y="T19"/>
                  </a:cxn>
                </a:cxnLst>
                <a:rect l="0" t="0" r="r" b="b"/>
                <a:pathLst>
                  <a:path w="1020" h="785">
                    <a:moveTo>
                      <a:pt x="0" y="785"/>
                    </a:moveTo>
                    <a:lnTo>
                      <a:pt x="1020" y="785"/>
                    </a:lnTo>
                    <a:lnTo>
                      <a:pt x="1020" y="0"/>
                    </a:lnTo>
                    <a:lnTo>
                      <a:pt x="0" y="0"/>
                    </a:lnTo>
                    <a:lnTo>
                      <a:pt x="0" y="785"/>
                    </a:lnTo>
                  </a:path>
                </a:pathLst>
              </a:custGeom>
              <a:solidFill>
                <a:srgbClr val="F49A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13"/>
            <p:cNvGrpSpPr>
              <a:grpSpLocks/>
            </p:cNvGrpSpPr>
            <p:nvPr/>
          </p:nvGrpSpPr>
          <p:grpSpPr bwMode="auto">
            <a:xfrm>
              <a:off x="4306" y="-2391"/>
              <a:ext cx="1020" cy="785"/>
              <a:chOff x="4306" y="-2391"/>
              <a:chExt cx="1020" cy="785"/>
            </a:xfrm>
          </p:grpSpPr>
          <p:sp>
            <p:nvSpPr>
              <p:cNvPr id="79" name="Freeform 14"/>
              <p:cNvSpPr>
                <a:spLocks/>
              </p:cNvSpPr>
              <p:nvPr/>
            </p:nvSpPr>
            <p:spPr bwMode="auto">
              <a:xfrm>
                <a:off x="4306" y="-2391"/>
                <a:ext cx="1020" cy="785"/>
              </a:xfrm>
              <a:custGeom>
                <a:avLst/>
                <a:gdLst>
                  <a:gd name="T0" fmla="+- 0 4306 4306"/>
                  <a:gd name="T1" fmla="*/ T0 w 1020"/>
                  <a:gd name="T2" fmla="+- 0 -1606 -2391"/>
                  <a:gd name="T3" fmla="*/ -1606 h 785"/>
                  <a:gd name="T4" fmla="+- 0 5326 4306"/>
                  <a:gd name="T5" fmla="*/ T4 w 1020"/>
                  <a:gd name="T6" fmla="+- 0 -1606 -2391"/>
                  <a:gd name="T7" fmla="*/ -1606 h 785"/>
                  <a:gd name="T8" fmla="+- 0 5326 4306"/>
                  <a:gd name="T9" fmla="*/ T8 w 1020"/>
                  <a:gd name="T10" fmla="+- 0 -2391 -2391"/>
                  <a:gd name="T11" fmla="*/ -2391 h 785"/>
                  <a:gd name="T12" fmla="+- 0 4306 4306"/>
                  <a:gd name="T13" fmla="*/ T12 w 1020"/>
                  <a:gd name="T14" fmla="+- 0 -2391 -2391"/>
                  <a:gd name="T15" fmla="*/ -2391 h 785"/>
                  <a:gd name="T16" fmla="+- 0 4306 4306"/>
                  <a:gd name="T17" fmla="*/ T16 w 1020"/>
                  <a:gd name="T18" fmla="+- 0 -1606 -2391"/>
                  <a:gd name="T19" fmla="*/ -1606 h 785"/>
                </a:gdLst>
                <a:ahLst/>
                <a:cxnLst>
                  <a:cxn ang="0">
                    <a:pos x="T1" y="T3"/>
                  </a:cxn>
                  <a:cxn ang="0">
                    <a:pos x="T5" y="T7"/>
                  </a:cxn>
                  <a:cxn ang="0">
                    <a:pos x="T9" y="T11"/>
                  </a:cxn>
                  <a:cxn ang="0">
                    <a:pos x="T13" y="T15"/>
                  </a:cxn>
                  <a:cxn ang="0">
                    <a:pos x="T17" y="T19"/>
                  </a:cxn>
                </a:cxnLst>
                <a:rect l="0" t="0" r="r" b="b"/>
                <a:pathLst>
                  <a:path w="1020" h="785">
                    <a:moveTo>
                      <a:pt x="0" y="785"/>
                    </a:moveTo>
                    <a:lnTo>
                      <a:pt x="1020" y="785"/>
                    </a:lnTo>
                    <a:lnTo>
                      <a:pt x="1020" y="0"/>
                    </a:lnTo>
                    <a:lnTo>
                      <a:pt x="0" y="0"/>
                    </a:lnTo>
                    <a:lnTo>
                      <a:pt x="0" y="785"/>
                    </a:lnTo>
                    <a:close/>
                  </a:path>
                </a:pathLst>
              </a:custGeom>
              <a:noFill/>
              <a:ln w="3175">
                <a:solidFill>
                  <a:srgbClr val="F49AC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15"/>
            <p:cNvGrpSpPr>
              <a:grpSpLocks/>
            </p:cNvGrpSpPr>
            <p:nvPr/>
          </p:nvGrpSpPr>
          <p:grpSpPr bwMode="auto">
            <a:xfrm>
              <a:off x="2777" y="-1606"/>
              <a:ext cx="4720" cy="2"/>
              <a:chOff x="2777" y="-1606"/>
              <a:chExt cx="4720" cy="2"/>
            </a:xfrm>
          </p:grpSpPr>
          <p:sp>
            <p:nvSpPr>
              <p:cNvPr id="78" name="Freeform 16"/>
              <p:cNvSpPr>
                <a:spLocks/>
              </p:cNvSpPr>
              <p:nvPr/>
            </p:nvSpPr>
            <p:spPr bwMode="auto">
              <a:xfrm>
                <a:off x="2777" y="-1606"/>
                <a:ext cx="4720" cy="2"/>
              </a:xfrm>
              <a:custGeom>
                <a:avLst/>
                <a:gdLst>
                  <a:gd name="T0" fmla="+- 0 2777 2777"/>
                  <a:gd name="T1" fmla="*/ T0 w 4720"/>
                  <a:gd name="T2" fmla="+- 0 7497 2777"/>
                  <a:gd name="T3" fmla="*/ T2 w 4720"/>
                </a:gdLst>
                <a:ahLst/>
                <a:cxnLst>
                  <a:cxn ang="0">
                    <a:pos x="T1" y="0"/>
                  </a:cxn>
                  <a:cxn ang="0">
                    <a:pos x="T3" y="0"/>
                  </a:cxn>
                </a:cxnLst>
                <a:rect l="0" t="0" r="r" b="b"/>
                <a:pathLst>
                  <a:path w="4720">
                    <a:moveTo>
                      <a:pt x="0" y="0"/>
                    </a:moveTo>
                    <a:lnTo>
                      <a:pt x="47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7"/>
            <p:cNvGrpSpPr>
              <a:grpSpLocks/>
            </p:cNvGrpSpPr>
            <p:nvPr/>
          </p:nvGrpSpPr>
          <p:grpSpPr bwMode="auto">
            <a:xfrm>
              <a:off x="2776" y="-4519"/>
              <a:ext cx="4721" cy="4520"/>
              <a:chOff x="2776" y="-4519"/>
              <a:chExt cx="4721" cy="4520"/>
            </a:xfrm>
          </p:grpSpPr>
          <p:sp>
            <p:nvSpPr>
              <p:cNvPr id="77" name="Freeform 18"/>
              <p:cNvSpPr>
                <a:spLocks/>
              </p:cNvSpPr>
              <p:nvPr/>
            </p:nvSpPr>
            <p:spPr bwMode="auto">
              <a:xfrm>
                <a:off x="2776" y="-4519"/>
                <a:ext cx="4721" cy="4520"/>
              </a:xfrm>
              <a:custGeom>
                <a:avLst/>
                <a:gdLst>
                  <a:gd name="T0" fmla="+- 0 2776 2776"/>
                  <a:gd name="T1" fmla="*/ T0 w 5790"/>
                  <a:gd name="T2" fmla="+- 0 -4519 -4519"/>
                  <a:gd name="T3" fmla="*/ -4519 h 4520"/>
                  <a:gd name="T4" fmla="+- 0 2776 2776"/>
                  <a:gd name="T5" fmla="*/ T4 w 5790"/>
                  <a:gd name="T6" fmla="+- 0 1 -4519"/>
                  <a:gd name="T7" fmla="*/ 1 h 4520"/>
                  <a:gd name="T8" fmla="+- 0 8566 2776"/>
                  <a:gd name="T9" fmla="*/ T8 w 5790"/>
                  <a:gd name="T10" fmla="+- 0 1 -4519"/>
                  <a:gd name="T11" fmla="*/ 1 h 4520"/>
                </a:gdLst>
                <a:ahLst/>
                <a:cxnLst>
                  <a:cxn ang="0">
                    <a:pos x="T1" y="T3"/>
                  </a:cxn>
                  <a:cxn ang="0">
                    <a:pos x="T5" y="T7"/>
                  </a:cxn>
                  <a:cxn ang="0">
                    <a:pos x="T9" y="T11"/>
                  </a:cxn>
                </a:cxnLst>
                <a:rect l="0" t="0" r="r" b="b"/>
                <a:pathLst>
                  <a:path w="5790" h="4520">
                    <a:moveTo>
                      <a:pt x="0" y="0"/>
                    </a:moveTo>
                    <a:lnTo>
                      <a:pt x="0" y="4520"/>
                    </a:lnTo>
                    <a:lnTo>
                      <a:pt x="5790" y="45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9"/>
            <p:cNvGrpSpPr>
              <a:grpSpLocks/>
            </p:cNvGrpSpPr>
            <p:nvPr/>
          </p:nvGrpSpPr>
          <p:grpSpPr bwMode="auto">
            <a:xfrm>
              <a:off x="3172" y="-4254"/>
              <a:ext cx="2340" cy="3600"/>
              <a:chOff x="3172" y="-4254"/>
              <a:chExt cx="2340" cy="3600"/>
            </a:xfrm>
          </p:grpSpPr>
          <p:sp>
            <p:nvSpPr>
              <p:cNvPr id="76" name="Freeform 20"/>
              <p:cNvSpPr>
                <a:spLocks/>
              </p:cNvSpPr>
              <p:nvPr/>
            </p:nvSpPr>
            <p:spPr bwMode="auto">
              <a:xfrm>
                <a:off x="3172" y="-4254"/>
                <a:ext cx="2340" cy="3600"/>
              </a:xfrm>
              <a:custGeom>
                <a:avLst/>
                <a:gdLst>
                  <a:gd name="T0" fmla="+- 0 3172 3172"/>
                  <a:gd name="T1" fmla="*/ T0 w 2340"/>
                  <a:gd name="T2" fmla="+- 0 -654 -4254"/>
                  <a:gd name="T3" fmla="*/ -654 h 3600"/>
                  <a:gd name="T4" fmla="+- 0 5512 3172"/>
                  <a:gd name="T5" fmla="*/ T4 w 2340"/>
                  <a:gd name="T6" fmla="+- 0 -4254 -4254"/>
                  <a:gd name="T7" fmla="*/ -4254 h 3600"/>
                </a:gdLst>
                <a:ahLst/>
                <a:cxnLst>
                  <a:cxn ang="0">
                    <a:pos x="T1" y="T3"/>
                  </a:cxn>
                  <a:cxn ang="0">
                    <a:pos x="T5" y="T7"/>
                  </a:cxn>
                </a:cxnLst>
                <a:rect l="0" t="0" r="r" b="b"/>
                <a:pathLst>
                  <a:path w="2340" h="3600">
                    <a:moveTo>
                      <a:pt x="0" y="3600"/>
                    </a:moveTo>
                    <a:lnTo>
                      <a:pt x="2340" y="0"/>
                    </a:lnTo>
                  </a:path>
                </a:pathLst>
              </a:custGeom>
              <a:noFill/>
              <a:ln w="25400">
                <a:solidFill>
                  <a:srgbClr val="BCBEC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21"/>
            <p:cNvGrpSpPr>
              <a:grpSpLocks/>
            </p:cNvGrpSpPr>
            <p:nvPr/>
          </p:nvGrpSpPr>
          <p:grpSpPr bwMode="auto">
            <a:xfrm>
              <a:off x="4152" y="-4231"/>
              <a:ext cx="2515" cy="3940"/>
              <a:chOff x="4152" y="-4231"/>
              <a:chExt cx="2515" cy="3940"/>
            </a:xfrm>
          </p:grpSpPr>
          <p:sp>
            <p:nvSpPr>
              <p:cNvPr id="75" name="Freeform 22"/>
              <p:cNvSpPr>
                <a:spLocks/>
              </p:cNvSpPr>
              <p:nvPr/>
            </p:nvSpPr>
            <p:spPr bwMode="auto">
              <a:xfrm>
                <a:off x="4152" y="-4231"/>
                <a:ext cx="2515" cy="3940"/>
              </a:xfrm>
              <a:custGeom>
                <a:avLst/>
                <a:gdLst>
                  <a:gd name="T0" fmla="+- 0 4152 4152"/>
                  <a:gd name="T1" fmla="*/ T0 w 2515"/>
                  <a:gd name="T2" fmla="+- 0 -4231 -4231"/>
                  <a:gd name="T3" fmla="*/ -4231 h 3940"/>
                  <a:gd name="T4" fmla="+- 0 6667 4152"/>
                  <a:gd name="T5" fmla="*/ T4 w 2515"/>
                  <a:gd name="T6" fmla="+- 0 -291 -4231"/>
                  <a:gd name="T7" fmla="*/ -291 h 3940"/>
                </a:gdLst>
                <a:ahLst/>
                <a:cxnLst>
                  <a:cxn ang="0">
                    <a:pos x="T1" y="T3"/>
                  </a:cxn>
                  <a:cxn ang="0">
                    <a:pos x="T5" y="T7"/>
                  </a:cxn>
                </a:cxnLst>
                <a:rect l="0" t="0" r="r" b="b"/>
                <a:pathLst>
                  <a:path w="2515" h="3940">
                    <a:moveTo>
                      <a:pt x="0" y="0"/>
                    </a:moveTo>
                    <a:lnTo>
                      <a:pt x="2515" y="394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23"/>
            <p:cNvGrpSpPr>
              <a:grpSpLocks/>
            </p:cNvGrpSpPr>
            <p:nvPr/>
          </p:nvGrpSpPr>
          <p:grpSpPr bwMode="auto">
            <a:xfrm>
              <a:off x="3794" y="-1606"/>
              <a:ext cx="2" cy="1608"/>
              <a:chOff x="3794" y="-1606"/>
              <a:chExt cx="2" cy="1608"/>
            </a:xfrm>
          </p:grpSpPr>
          <p:sp>
            <p:nvSpPr>
              <p:cNvPr id="74" name="Freeform 24"/>
              <p:cNvSpPr>
                <a:spLocks/>
              </p:cNvSpPr>
              <p:nvPr/>
            </p:nvSpPr>
            <p:spPr bwMode="auto">
              <a:xfrm>
                <a:off x="3794" y="-1606"/>
                <a:ext cx="2" cy="1608"/>
              </a:xfrm>
              <a:custGeom>
                <a:avLst/>
                <a:gdLst>
                  <a:gd name="T0" fmla="+- 0 -1606 -1606"/>
                  <a:gd name="T1" fmla="*/ -1606 h 1608"/>
                  <a:gd name="T2" fmla="+- 0 1 -1606"/>
                  <a:gd name="T3" fmla="*/ 1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25"/>
            <p:cNvGrpSpPr>
              <a:grpSpLocks/>
            </p:cNvGrpSpPr>
            <p:nvPr/>
          </p:nvGrpSpPr>
          <p:grpSpPr bwMode="auto">
            <a:xfrm>
              <a:off x="5829" y="-1606"/>
              <a:ext cx="2" cy="1608"/>
              <a:chOff x="5829" y="-1606"/>
              <a:chExt cx="2" cy="1608"/>
            </a:xfrm>
          </p:grpSpPr>
          <p:sp>
            <p:nvSpPr>
              <p:cNvPr id="73" name="Freeform 26"/>
              <p:cNvSpPr>
                <a:spLocks/>
              </p:cNvSpPr>
              <p:nvPr/>
            </p:nvSpPr>
            <p:spPr bwMode="auto">
              <a:xfrm>
                <a:off x="5829" y="-1606"/>
                <a:ext cx="2" cy="1608"/>
              </a:xfrm>
              <a:custGeom>
                <a:avLst/>
                <a:gdLst>
                  <a:gd name="T0" fmla="+- 0 -1606 -1606"/>
                  <a:gd name="T1" fmla="*/ -1606 h 1608"/>
                  <a:gd name="T2" fmla="+- 0 1 -1606"/>
                  <a:gd name="T3" fmla="*/ 1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27"/>
            <p:cNvGrpSpPr>
              <a:grpSpLocks/>
            </p:cNvGrpSpPr>
            <p:nvPr/>
          </p:nvGrpSpPr>
          <p:grpSpPr bwMode="auto">
            <a:xfrm>
              <a:off x="2776" y="1"/>
              <a:ext cx="120" cy="2"/>
              <a:chOff x="2776" y="1"/>
              <a:chExt cx="120" cy="2"/>
            </a:xfrm>
          </p:grpSpPr>
          <p:sp>
            <p:nvSpPr>
              <p:cNvPr id="72" name="Freeform 28"/>
              <p:cNvSpPr>
                <a:spLocks/>
              </p:cNvSpPr>
              <p:nvPr/>
            </p:nvSpPr>
            <p:spPr bwMode="auto">
              <a:xfrm>
                <a:off x="2776" y="1"/>
                <a:ext cx="120" cy="2"/>
              </a:xfrm>
              <a:custGeom>
                <a:avLst/>
                <a:gdLst>
                  <a:gd name="T0" fmla="+- 0 2776 2776"/>
                  <a:gd name="T1" fmla="*/ T0 w 120"/>
                  <a:gd name="T2" fmla="+- 0 2896 2776"/>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29"/>
            <p:cNvGrpSpPr>
              <a:grpSpLocks/>
            </p:cNvGrpSpPr>
            <p:nvPr/>
          </p:nvGrpSpPr>
          <p:grpSpPr bwMode="auto">
            <a:xfrm>
              <a:off x="2776" y="-398"/>
              <a:ext cx="80" cy="2"/>
              <a:chOff x="2776" y="-398"/>
              <a:chExt cx="80" cy="2"/>
            </a:xfrm>
          </p:grpSpPr>
          <p:sp>
            <p:nvSpPr>
              <p:cNvPr id="71" name="Freeform 30"/>
              <p:cNvSpPr>
                <a:spLocks/>
              </p:cNvSpPr>
              <p:nvPr/>
            </p:nvSpPr>
            <p:spPr bwMode="auto">
              <a:xfrm>
                <a:off x="2776" y="-398"/>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31"/>
            <p:cNvGrpSpPr>
              <a:grpSpLocks/>
            </p:cNvGrpSpPr>
            <p:nvPr/>
          </p:nvGrpSpPr>
          <p:grpSpPr bwMode="auto">
            <a:xfrm>
              <a:off x="2776" y="-796"/>
              <a:ext cx="80" cy="2"/>
              <a:chOff x="2776" y="-796"/>
              <a:chExt cx="80" cy="2"/>
            </a:xfrm>
          </p:grpSpPr>
          <p:sp>
            <p:nvSpPr>
              <p:cNvPr id="70" name="Freeform 32"/>
              <p:cNvSpPr>
                <a:spLocks/>
              </p:cNvSpPr>
              <p:nvPr/>
            </p:nvSpPr>
            <p:spPr bwMode="auto">
              <a:xfrm>
                <a:off x="2776" y="-796"/>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33"/>
            <p:cNvGrpSpPr>
              <a:grpSpLocks/>
            </p:cNvGrpSpPr>
            <p:nvPr/>
          </p:nvGrpSpPr>
          <p:grpSpPr bwMode="auto">
            <a:xfrm>
              <a:off x="2776" y="-1195"/>
              <a:ext cx="80" cy="2"/>
              <a:chOff x="2776" y="-1195"/>
              <a:chExt cx="80" cy="2"/>
            </a:xfrm>
          </p:grpSpPr>
          <p:sp>
            <p:nvSpPr>
              <p:cNvPr id="69" name="Freeform 34"/>
              <p:cNvSpPr>
                <a:spLocks/>
              </p:cNvSpPr>
              <p:nvPr/>
            </p:nvSpPr>
            <p:spPr bwMode="auto">
              <a:xfrm>
                <a:off x="2776" y="-1195"/>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35"/>
            <p:cNvGrpSpPr>
              <a:grpSpLocks/>
            </p:cNvGrpSpPr>
            <p:nvPr/>
          </p:nvGrpSpPr>
          <p:grpSpPr bwMode="auto">
            <a:xfrm>
              <a:off x="2776" y="-1993"/>
              <a:ext cx="80" cy="2"/>
              <a:chOff x="2776" y="-1993"/>
              <a:chExt cx="80" cy="2"/>
            </a:xfrm>
          </p:grpSpPr>
          <p:sp>
            <p:nvSpPr>
              <p:cNvPr id="68" name="Freeform 36"/>
              <p:cNvSpPr>
                <a:spLocks/>
              </p:cNvSpPr>
              <p:nvPr/>
            </p:nvSpPr>
            <p:spPr bwMode="auto">
              <a:xfrm>
                <a:off x="2776" y="-1993"/>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37"/>
            <p:cNvGrpSpPr>
              <a:grpSpLocks/>
            </p:cNvGrpSpPr>
            <p:nvPr/>
          </p:nvGrpSpPr>
          <p:grpSpPr bwMode="auto">
            <a:xfrm>
              <a:off x="2776" y="-2790"/>
              <a:ext cx="80" cy="2"/>
              <a:chOff x="2776" y="-2790"/>
              <a:chExt cx="80" cy="2"/>
            </a:xfrm>
          </p:grpSpPr>
          <p:sp>
            <p:nvSpPr>
              <p:cNvPr id="67" name="Freeform 38"/>
              <p:cNvSpPr>
                <a:spLocks/>
              </p:cNvSpPr>
              <p:nvPr/>
            </p:nvSpPr>
            <p:spPr bwMode="auto">
              <a:xfrm>
                <a:off x="2776" y="-2790"/>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39"/>
            <p:cNvGrpSpPr>
              <a:grpSpLocks/>
            </p:cNvGrpSpPr>
            <p:nvPr/>
          </p:nvGrpSpPr>
          <p:grpSpPr bwMode="auto">
            <a:xfrm>
              <a:off x="2776" y="-3189"/>
              <a:ext cx="120" cy="2"/>
              <a:chOff x="2776" y="-3189"/>
              <a:chExt cx="120" cy="2"/>
            </a:xfrm>
          </p:grpSpPr>
          <p:sp>
            <p:nvSpPr>
              <p:cNvPr id="66" name="Freeform 40"/>
              <p:cNvSpPr>
                <a:spLocks/>
              </p:cNvSpPr>
              <p:nvPr/>
            </p:nvSpPr>
            <p:spPr bwMode="auto">
              <a:xfrm>
                <a:off x="2776" y="-3189"/>
                <a:ext cx="120" cy="2"/>
              </a:xfrm>
              <a:custGeom>
                <a:avLst/>
                <a:gdLst>
                  <a:gd name="T0" fmla="+- 0 2776 2776"/>
                  <a:gd name="T1" fmla="*/ T0 w 120"/>
                  <a:gd name="T2" fmla="+- 0 2896 2776"/>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41"/>
            <p:cNvGrpSpPr>
              <a:grpSpLocks/>
            </p:cNvGrpSpPr>
            <p:nvPr/>
          </p:nvGrpSpPr>
          <p:grpSpPr bwMode="auto">
            <a:xfrm>
              <a:off x="3750" y="-1649"/>
              <a:ext cx="88" cy="88"/>
              <a:chOff x="3750" y="-1649"/>
              <a:chExt cx="88" cy="88"/>
            </a:xfrm>
          </p:grpSpPr>
          <p:sp>
            <p:nvSpPr>
              <p:cNvPr id="65" name="Freeform 42"/>
              <p:cNvSpPr>
                <a:spLocks/>
              </p:cNvSpPr>
              <p:nvPr/>
            </p:nvSpPr>
            <p:spPr bwMode="auto">
              <a:xfrm>
                <a:off x="3750" y="-1649"/>
                <a:ext cx="88" cy="88"/>
              </a:xfrm>
              <a:custGeom>
                <a:avLst/>
                <a:gdLst>
                  <a:gd name="T0" fmla="+- 0 3794 3750"/>
                  <a:gd name="T1" fmla="*/ T0 w 88"/>
                  <a:gd name="T2" fmla="+- 0 -1649 -1649"/>
                  <a:gd name="T3" fmla="*/ -1649 h 88"/>
                  <a:gd name="T4" fmla="+- 0 3773 3750"/>
                  <a:gd name="T5" fmla="*/ T4 w 88"/>
                  <a:gd name="T6" fmla="+- 0 -1643 -1649"/>
                  <a:gd name="T7" fmla="*/ -1643 h 88"/>
                  <a:gd name="T8" fmla="+- 0 3757 3750"/>
                  <a:gd name="T9" fmla="*/ T8 w 88"/>
                  <a:gd name="T10" fmla="+- 0 -1628 -1649"/>
                  <a:gd name="T11" fmla="*/ -1628 h 88"/>
                  <a:gd name="T12" fmla="+- 0 3750 3750"/>
                  <a:gd name="T13" fmla="*/ T12 w 88"/>
                  <a:gd name="T14" fmla="+- 0 -1607 -1649"/>
                  <a:gd name="T15" fmla="*/ -1607 h 88"/>
                  <a:gd name="T16" fmla="+- 0 3755 3750"/>
                  <a:gd name="T17" fmla="*/ T16 w 88"/>
                  <a:gd name="T18" fmla="+- 0 -1585 -1649"/>
                  <a:gd name="T19" fmla="*/ -1585 h 88"/>
                  <a:gd name="T20" fmla="+- 0 3769 3750"/>
                  <a:gd name="T21" fmla="*/ T20 w 88"/>
                  <a:gd name="T22" fmla="+- 0 -1568 -1649"/>
                  <a:gd name="T23" fmla="*/ -1568 h 88"/>
                  <a:gd name="T24" fmla="+- 0 3789 3750"/>
                  <a:gd name="T25" fmla="*/ T24 w 88"/>
                  <a:gd name="T26" fmla="+- 0 -1561 -1649"/>
                  <a:gd name="T27" fmla="*/ -1561 h 88"/>
                  <a:gd name="T28" fmla="+- 0 3813 3750"/>
                  <a:gd name="T29" fmla="*/ T28 w 88"/>
                  <a:gd name="T30" fmla="+- 0 -1565 -1649"/>
                  <a:gd name="T31" fmla="*/ -1565 h 88"/>
                  <a:gd name="T32" fmla="+- 0 3829 3750"/>
                  <a:gd name="T33" fmla="*/ T32 w 88"/>
                  <a:gd name="T34" fmla="+- 0 -1579 -1649"/>
                  <a:gd name="T35" fmla="*/ -1579 h 88"/>
                  <a:gd name="T36" fmla="+- 0 3838 3750"/>
                  <a:gd name="T37" fmla="*/ T36 w 88"/>
                  <a:gd name="T38" fmla="+- 0 -1598 -1649"/>
                  <a:gd name="T39" fmla="*/ -1598 h 88"/>
                  <a:gd name="T40" fmla="+- 0 3833 3750"/>
                  <a:gd name="T41" fmla="*/ T40 w 88"/>
                  <a:gd name="T42" fmla="+- 0 -1622 -1649"/>
                  <a:gd name="T43" fmla="*/ -1622 h 88"/>
                  <a:gd name="T44" fmla="+- 0 3821 3750"/>
                  <a:gd name="T45" fmla="*/ T44 w 88"/>
                  <a:gd name="T46" fmla="+- 0 -1639 -1649"/>
                  <a:gd name="T47" fmla="*/ -1639 h 88"/>
                  <a:gd name="T48" fmla="+- 0 3802 3750"/>
                  <a:gd name="T49" fmla="*/ T48 w 88"/>
                  <a:gd name="T50" fmla="+- 0 -1648 -1649"/>
                  <a:gd name="T51" fmla="*/ -1648 h 88"/>
                  <a:gd name="T52" fmla="+- 0 3794 3750"/>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43"/>
            <p:cNvGrpSpPr>
              <a:grpSpLocks/>
            </p:cNvGrpSpPr>
            <p:nvPr/>
          </p:nvGrpSpPr>
          <p:grpSpPr bwMode="auto">
            <a:xfrm>
              <a:off x="3769" y="-1629"/>
              <a:ext cx="49" cy="50"/>
              <a:chOff x="3769" y="-1629"/>
              <a:chExt cx="49" cy="50"/>
            </a:xfrm>
          </p:grpSpPr>
          <p:sp>
            <p:nvSpPr>
              <p:cNvPr id="64" name="Freeform 44"/>
              <p:cNvSpPr>
                <a:spLocks/>
              </p:cNvSpPr>
              <p:nvPr/>
            </p:nvSpPr>
            <p:spPr bwMode="auto">
              <a:xfrm>
                <a:off x="3769" y="-1629"/>
                <a:ext cx="49" cy="50"/>
              </a:xfrm>
              <a:custGeom>
                <a:avLst/>
                <a:gdLst>
                  <a:gd name="T0" fmla="+- 0 3808 3769"/>
                  <a:gd name="T1" fmla="*/ T0 w 49"/>
                  <a:gd name="T2" fmla="+- 0 -1629 -1629"/>
                  <a:gd name="T3" fmla="*/ -1629 h 50"/>
                  <a:gd name="T4" fmla="+- 0 3780 3769"/>
                  <a:gd name="T5" fmla="*/ T4 w 49"/>
                  <a:gd name="T6" fmla="+- 0 -1629 -1629"/>
                  <a:gd name="T7" fmla="*/ -1629 h 50"/>
                  <a:gd name="T8" fmla="+- 0 3769 3769"/>
                  <a:gd name="T9" fmla="*/ T8 w 49"/>
                  <a:gd name="T10" fmla="+- 0 -1618 -1629"/>
                  <a:gd name="T11" fmla="*/ -1618 h 50"/>
                  <a:gd name="T12" fmla="+- 0 3769 3769"/>
                  <a:gd name="T13" fmla="*/ T12 w 49"/>
                  <a:gd name="T14" fmla="+- 0 -1591 -1629"/>
                  <a:gd name="T15" fmla="*/ -1591 h 50"/>
                  <a:gd name="T16" fmla="+- 0 3780 3769"/>
                  <a:gd name="T17" fmla="*/ T16 w 49"/>
                  <a:gd name="T18" fmla="+- 0 -1580 -1629"/>
                  <a:gd name="T19" fmla="*/ -1580 h 50"/>
                  <a:gd name="T20" fmla="+- 0 3808 3769"/>
                  <a:gd name="T21" fmla="*/ T20 w 49"/>
                  <a:gd name="T22" fmla="+- 0 -1580 -1629"/>
                  <a:gd name="T23" fmla="*/ -1580 h 50"/>
                  <a:gd name="T24" fmla="+- 0 3819 3769"/>
                  <a:gd name="T25" fmla="*/ T24 w 49"/>
                  <a:gd name="T26" fmla="+- 0 -1591 -1629"/>
                  <a:gd name="T27" fmla="*/ -1591 h 50"/>
                  <a:gd name="T28" fmla="+- 0 3819 3769"/>
                  <a:gd name="T29" fmla="*/ T28 w 49"/>
                  <a:gd name="T30" fmla="+- 0 -1618 -1629"/>
                  <a:gd name="T31" fmla="*/ -1618 h 50"/>
                  <a:gd name="T32" fmla="+- 0 3808 3769"/>
                  <a:gd name="T33" fmla="*/ T32 w 49"/>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45"/>
            <p:cNvGrpSpPr>
              <a:grpSpLocks/>
            </p:cNvGrpSpPr>
            <p:nvPr/>
          </p:nvGrpSpPr>
          <p:grpSpPr bwMode="auto">
            <a:xfrm>
              <a:off x="3769" y="-1629"/>
              <a:ext cx="49" cy="50"/>
              <a:chOff x="3769" y="-1629"/>
              <a:chExt cx="49" cy="50"/>
            </a:xfrm>
          </p:grpSpPr>
          <p:sp>
            <p:nvSpPr>
              <p:cNvPr id="63" name="Freeform 46"/>
              <p:cNvSpPr>
                <a:spLocks/>
              </p:cNvSpPr>
              <p:nvPr/>
            </p:nvSpPr>
            <p:spPr bwMode="auto">
              <a:xfrm>
                <a:off x="3769" y="-1629"/>
                <a:ext cx="49" cy="50"/>
              </a:xfrm>
              <a:custGeom>
                <a:avLst/>
                <a:gdLst>
                  <a:gd name="T0" fmla="+- 0 3794 3769"/>
                  <a:gd name="T1" fmla="*/ T0 w 49"/>
                  <a:gd name="T2" fmla="+- 0 -1580 -1629"/>
                  <a:gd name="T3" fmla="*/ -1580 h 50"/>
                  <a:gd name="T4" fmla="+- 0 3808 3769"/>
                  <a:gd name="T5" fmla="*/ T4 w 49"/>
                  <a:gd name="T6" fmla="+- 0 -1580 -1629"/>
                  <a:gd name="T7" fmla="*/ -1580 h 50"/>
                  <a:gd name="T8" fmla="+- 0 3819 3769"/>
                  <a:gd name="T9" fmla="*/ T8 w 49"/>
                  <a:gd name="T10" fmla="+- 0 -1591 -1629"/>
                  <a:gd name="T11" fmla="*/ -1591 h 50"/>
                  <a:gd name="T12" fmla="+- 0 3819 3769"/>
                  <a:gd name="T13" fmla="*/ T12 w 49"/>
                  <a:gd name="T14" fmla="+- 0 -1605 -1629"/>
                  <a:gd name="T15" fmla="*/ -1605 h 50"/>
                  <a:gd name="T16" fmla="+- 0 3819 3769"/>
                  <a:gd name="T17" fmla="*/ T16 w 49"/>
                  <a:gd name="T18" fmla="+- 0 -1618 -1629"/>
                  <a:gd name="T19" fmla="*/ -1618 h 50"/>
                  <a:gd name="T20" fmla="+- 0 3808 3769"/>
                  <a:gd name="T21" fmla="*/ T20 w 49"/>
                  <a:gd name="T22" fmla="+- 0 -1629 -1629"/>
                  <a:gd name="T23" fmla="*/ -1629 h 50"/>
                  <a:gd name="T24" fmla="+- 0 3794 3769"/>
                  <a:gd name="T25" fmla="*/ T24 w 49"/>
                  <a:gd name="T26" fmla="+- 0 -1629 -1629"/>
                  <a:gd name="T27" fmla="*/ -1629 h 50"/>
                  <a:gd name="T28" fmla="+- 0 3780 3769"/>
                  <a:gd name="T29" fmla="*/ T28 w 49"/>
                  <a:gd name="T30" fmla="+- 0 -1629 -1629"/>
                  <a:gd name="T31" fmla="*/ -1629 h 50"/>
                  <a:gd name="T32" fmla="+- 0 3769 3769"/>
                  <a:gd name="T33" fmla="*/ T32 w 49"/>
                  <a:gd name="T34" fmla="+- 0 -1618 -1629"/>
                  <a:gd name="T35" fmla="*/ -1618 h 50"/>
                  <a:gd name="T36" fmla="+- 0 3769 3769"/>
                  <a:gd name="T37" fmla="*/ T36 w 49"/>
                  <a:gd name="T38" fmla="+- 0 -1605 -1629"/>
                  <a:gd name="T39" fmla="*/ -1605 h 50"/>
                  <a:gd name="T40" fmla="+- 0 3769 3769"/>
                  <a:gd name="T41" fmla="*/ T40 w 49"/>
                  <a:gd name="T42" fmla="+- 0 -1591 -1629"/>
                  <a:gd name="T43" fmla="*/ -1591 h 50"/>
                  <a:gd name="T44" fmla="+- 0 3780 3769"/>
                  <a:gd name="T45" fmla="*/ T44 w 49"/>
                  <a:gd name="T46" fmla="+- 0 -1580 -1629"/>
                  <a:gd name="T47" fmla="*/ -1580 h 50"/>
                  <a:gd name="T48" fmla="+- 0 3794 3769"/>
                  <a:gd name="T49" fmla="*/ T48 w 49"/>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47"/>
            <p:cNvGrpSpPr>
              <a:grpSpLocks/>
            </p:cNvGrpSpPr>
            <p:nvPr/>
          </p:nvGrpSpPr>
          <p:grpSpPr bwMode="auto">
            <a:xfrm>
              <a:off x="5785" y="-1649"/>
              <a:ext cx="88" cy="88"/>
              <a:chOff x="5785" y="-1649"/>
              <a:chExt cx="88" cy="88"/>
            </a:xfrm>
          </p:grpSpPr>
          <p:sp>
            <p:nvSpPr>
              <p:cNvPr id="62" name="Freeform 48"/>
              <p:cNvSpPr>
                <a:spLocks/>
              </p:cNvSpPr>
              <p:nvPr/>
            </p:nvSpPr>
            <p:spPr bwMode="auto">
              <a:xfrm>
                <a:off x="5785" y="-1649"/>
                <a:ext cx="88" cy="88"/>
              </a:xfrm>
              <a:custGeom>
                <a:avLst/>
                <a:gdLst>
                  <a:gd name="T0" fmla="+- 0 5829 5785"/>
                  <a:gd name="T1" fmla="*/ T0 w 88"/>
                  <a:gd name="T2" fmla="+- 0 -1649 -1649"/>
                  <a:gd name="T3" fmla="*/ -1649 h 88"/>
                  <a:gd name="T4" fmla="+- 0 5808 5785"/>
                  <a:gd name="T5" fmla="*/ T4 w 88"/>
                  <a:gd name="T6" fmla="+- 0 -1643 -1649"/>
                  <a:gd name="T7" fmla="*/ -1643 h 88"/>
                  <a:gd name="T8" fmla="+- 0 5792 5785"/>
                  <a:gd name="T9" fmla="*/ T8 w 88"/>
                  <a:gd name="T10" fmla="+- 0 -1628 -1649"/>
                  <a:gd name="T11" fmla="*/ -1628 h 88"/>
                  <a:gd name="T12" fmla="+- 0 5785 5785"/>
                  <a:gd name="T13" fmla="*/ T12 w 88"/>
                  <a:gd name="T14" fmla="+- 0 -1607 -1649"/>
                  <a:gd name="T15" fmla="*/ -1607 h 88"/>
                  <a:gd name="T16" fmla="+- 0 5790 5785"/>
                  <a:gd name="T17" fmla="*/ T16 w 88"/>
                  <a:gd name="T18" fmla="+- 0 -1585 -1649"/>
                  <a:gd name="T19" fmla="*/ -1585 h 88"/>
                  <a:gd name="T20" fmla="+- 0 5804 5785"/>
                  <a:gd name="T21" fmla="*/ T20 w 88"/>
                  <a:gd name="T22" fmla="+- 0 -1568 -1649"/>
                  <a:gd name="T23" fmla="*/ -1568 h 88"/>
                  <a:gd name="T24" fmla="+- 0 5824 5785"/>
                  <a:gd name="T25" fmla="*/ T24 w 88"/>
                  <a:gd name="T26" fmla="+- 0 -1561 -1649"/>
                  <a:gd name="T27" fmla="*/ -1561 h 88"/>
                  <a:gd name="T28" fmla="+- 0 5848 5785"/>
                  <a:gd name="T29" fmla="*/ T28 w 88"/>
                  <a:gd name="T30" fmla="+- 0 -1565 -1649"/>
                  <a:gd name="T31" fmla="*/ -1565 h 88"/>
                  <a:gd name="T32" fmla="+- 0 5864 5785"/>
                  <a:gd name="T33" fmla="*/ T32 w 88"/>
                  <a:gd name="T34" fmla="+- 0 -1579 -1649"/>
                  <a:gd name="T35" fmla="*/ -1579 h 88"/>
                  <a:gd name="T36" fmla="+- 0 5873 5785"/>
                  <a:gd name="T37" fmla="*/ T36 w 88"/>
                  <a:gd name="T38" fmla="+- 0 -1598 -1649"/>
                  <a:gd name="T39" fmla="*/ -1598 h 88"/>
                  <a:gd name="T40" fmla="+- 0 5868 5785"/>
                  <a:gd name="T41" fmla="*/ T40 w 88"/>
                  <a:gd name="T42" fmla="+- 0 -1622 -1649"/>
                  <a:gd name="T43" fmla="*/ -1622 h 88"/>
                  <a:gd name="T44" fmla="+- 0 5856 5785"/>
                  <a:gd name="T45" fmla="*/ T44 w 88"/>
                  <a:gd name="T46" fmla="+- 0 -1639 -1649"/>
                  <a:gd name="T47" fmla="*/ -1639 h 88"/>
                  <a:gd name="T48" fmla="+- 0 5837 5785"/>
                  <a:gd name="T49" fmla="*/ T48 w 88"/>
                  <a:gd name="T50" fmla="+- 0 -1648 -1649"/>
                  <a:gd name="T51" fmla="*/ -1648 h 88"/>
                  <a:gd name="T52" fmla="+- 0 5829 5785"/>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49"/>
            <p:cNvGrpSpPr>
              <a:grpSpLocks/>
            </p:cNvGrpSpPr>
            <p:nvPr/>
          </p:nvGrpSpPr>
          <p:grpSpPr bwMode="auto">
            <a:xfrm>
              <a:off x="5804" y="-1629"/>
              <a:ext cx="50" cy="50"/>
              <a:chOff x="5804" y="-1629"/>
              <a:chExt cx="50" cy="50"/>
            </a:xfrm>
          </p:grpSpPr>
          <p:sp>
            <p:nvSpPr>
              <p:cNvPr id="61" name="Freeform 50"/>
              <p:cNvSpPr>
                <a:spLocks/>
              </p:cNvSpPr>
              <p:nvPr/>
            </p:nvSpPr>
            <p:spPr bwMode="auto">
              <a:xfrm>
                <a:off x="5804" y="-1629"/>
                <a:ext cx="50" cy="50"/>
              </a:xfrm>
              <a:custGeom>
                <a:avLst/>
                <a:gdLst>
                  <a:gd name="T0" fmla="+- 0 5843 5804"/>
                  <a:gd name="T1" fmla="*/ T0 w 50"/>
                  <a:gd name="T2" fmla="+- 0 -1629 -1629"/>
                  <a:gd name="T3" fmla="*/ -1629 h 50"/>
                  <a:gd name="T4" fmla="+- 0 5815 5804"/>
                  <a:gd name="T5" fmla="*/ T4 w 50"/>
                  <a:gd name="T6" fmla="+- 0 -1629 -1629"/>
                  <a:gd name="T7" fmla="*/ -1629 h 50"/>
                  <a:gd name="T8" fmla="+- 0 5804 5804"/>
                  <a:gd name="T9" fmla="*/ T8 w 50"/>
                  <a:gd name="T10" fmla="+- 0 -1618 -1629"/>
                  <a:gd name="T11" fmla="*/ -1618 h 50"/>
                  <a:gd name="T12" fmla="+- 0 5804 5804"/>
                  <a:gd name="T13" fmla="*/ T12 w 50"/>
                  <a:gd name="T14" fmla="+- 0 -1591 -1629"/>
                  <a:gd name="T15" fmla="*/ -1591 h 50"/>
                  <a:gd name="T16" fmla="+- 0 5815 5804"/>
                  <a:gd name="T17" fmla="*/ T16 w 50"/>
                  <a:gd name="T18" fmla="+- 0 -1580 -1629"/>
                  <a:gd name="T19" fmla="*/ -1580 h 50"/>
                  <a:gd name="T20" fmla="+- 0 5843 5804"/>
                  <a:gd name="T21" fmla="*/ T20 w 50"/>
                  <a:gd name="T22" fmla="+- 0 -1580 -1629"/>
                  <a:gd name="T23" fmla="*/ -1580 h 50"/>
                  <a:gd name="T24" fmla="+- 0 5854 5804"/>
                  <a:gd name="T25" fmla="*/ T24 w 50"/>
                  <a:gd name="T26" fmla="+- 0 -1591 -1629"/>
                  <a:gd name="T27" fmla="*/ -1591 h 50"/>
                  <a:gd name="T28" fmla="+- 0 5854 5804"/>
                  <a:gd name="T29" fmla="*/ T28 w 50"/>
                  <a:gd name="T30" fmla="+- 0 -1618 -1629"/>
                  <a:gd name="T31" fmla="*/ -1618 h 50"/>
                  <a:gd name="T32" fmla="+- 0 5843 5804"/>
                  <a:gd name="T33" fmla="*/ T32 w 50"/>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51"/>
            <p:cNvGrpSpPr>
              <a:grpSpLocks/>
            </p:cNvGrpSpPr>
            <p:nvPr/>
          </p:nvGrpSpPr>
          <p:grpSpPr bwMode="auto">
            <a:xfrm>
              <a:off x="5804" y="-1629"/>
              <a:ext cx="50" cy="50"/>
              <a:chOff x="5804" y="-1629"/>
              <a:chExt cx="50" cy="50"/>
            </a:xfrm>
          </p:grpSpPr>
          <p:sp>
            <p:nvSpPr>
              <p:cNvPr id="60" name="Freeform 52"/>
              <p:cNvSpPr>
                <a:spLocks/>
              </p:cNvSpPr>
              <p:nvPr/>
            </p:nvSpPr>
            <p:spPr bwMode="auto">
              <a:xfrm>
                <a:off x="5804" y="-1629"/>
                <a:ext cx="50" cy="50"/>
              </a:xfrm>
              <a:custGeom>
                <a:avLst/>
                <a:gdLst>
                  <a:gd name="T0" fmla="+- 0 5829 5804"/>
                  <a:gd name="T1" fmla="*/ T0 w 50"/>
                  <a:gd name="T2" fmla="+- 0 -1580 -1629"/>
                  <a:gd name="T3" fmla="*/ -1580 h 50"/>
                  <a:gd name="T4" fmla="+- 0 5843 5804"/>
                  <a:gd name="T5" fmla="*/ T4 w 50"/>
                  <a:gd name="T6" fmla="+- 0 -1580 -1629"/>
                  <a:gd name="T7" fmla="*/ -1580 h 50"/>
                  <a:gd name="T8" fmla="+- 0 5854 5804"/>
                  <a:gd name="T9" fmla="*/ T8 w 50"/>
                  <a:gd name="T10" fmla="+- 0 -1591 -1629"/>
                  <a:gd name="T11" fmla="*/ -1591 h 50"/>
                  <a:gd name="T12" fmla="+- 0 5854 5804"/>
                  <a:gd name="T13" fmla="*/ T12 w 50"/>
                  <a:gd name="T14" fmla="+- 0 -1605 -1629"/>
                  <a:gd name="T15" fmla="*/ -1605 h 50"/>
                  <a:gd name="T16" fmla="+- 0 5854 5804"/>
                  <a:gd name="T17" fmla="*/ T16 w 50"/>
                  <a:gd name="T18" fmla="+- 0 -1618 -1629"/>
                  <a:gd name="T19" fmla="*/ -1618 h 50"/>
                  <a:gd name="T20" fmla="+- 0 5843 5804"/>
                  <a:gd name="T21" fmla="*/ T20 w 50"/>
                  <a:gd name="T22" fmla="+- 0 -1629 -1629"/>
                  <a:gd name="T23" fmla="*/ -1629 h 50"/>
                  <a:gd name="T24" fmla="+- 0 5829 5804"/>
                  <a:gd name="T25" fmla="*/ T24 w 50"/>
                  <a:gd name="T26" fmla="+- 0 -1629 -1629"/>
                  <a:gd name="T27" fmla="*/ -1629 h 50"/>
                  <a:gd name="T28" fmla="+- 0 5815 5804"/>
                  <a:gd name="T29" fmla="*/ T28 w 50"/>
                  <a:gd name="T30" fmla="+- 0 -1629 -1629"/>
                  <a:gd name="T31" fmla="*/ -1629 h 50"/>
                  <a:gd name="T32" fmla="+- 0 5804 5804"/>
                  <a:gd name="T33" fmla="*/ T32 w 50"/>
                  <a:gd name="T34" fmla="+- 0 -1618 -1629"/>
                  <a:gd name="T35" fmla="*/ -1618 h 50"/>
                  <a:gd name="T36" fmla="+- 0 5804 5804"/>
                  <a:gd name="T37" fmla="*/ T36 w 50"/>
                  <a:gd name="T38" fmla="+- 0 -1605 -1629"/>
                  <a:gd name="T39" fmla="*/ -1605 h 50"/>
                  <a:gd name="T40" fmla="+- 0 5804 5804"/>
                  <a:gd name="T41" fmla="*/ T40 w 50"/>
                  <a:gd name="T42" fmla="+- 0 -1591 -1629"/>
                  <a:gd name="T43" fmla="*/ -1591 h 50"/>
                  <a:gd name="T44" fmla="+- 0 5815 5804"/>
                  <a:gd name="T45" fmla="*/ T44 w 50"/>
                  <a:gd name="T46" fmla="+- 0 -1580 -1629"/>
                  <a:gd name="T47" fmla="*/ -1580 h 50"/>
                  <a:gd name="T48" fmla="+- 0 5829 5804"/>
                  <a:gd name="T49" fmla="*/ T48 w 50"/>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53"/>
            <p:cNvGrpSpPr>
              <a:grpSpLocks/>
            </p:cNvGrpSpPr>
            <p:nvPr/>
          </p:nvGrpSpPr>
          <p:grpSpPr bwMode="auto">
            <a:xfrm>
              <a:off x="2777" y="-2391"/>
              <a:ext cx="4720" cy="2"/>
              <a:chOff x="2777" y="-2391"/>
              <a:chExt cx="4720" cy="2"/>
            </a:xfrm>
          </p:grpSpPr>
          <p:sp>
            <p:nvSpPr>
              <p:cNvPr id="59" name="Freeform 54"/>
              <p:cNvSpPr>
                <a:spLocks/>
              </p:cNvSpPr>
              <p:nvPr/>
            </p:nvSpPr>
            <p:spPr bwMode="auto">
              <a:xfrm>
                <a:off x="2777" y="-2391"/>
                <a:ext cx="4720" cy="2"/>
              </a:xfrm>
              <a:custGeom>
                <a:avLst/>
                <a:gdLst>
                  <a:gd name="T0" fmla="+- 0 2777 2777"/>
                  <a:gd name="T1" fmla="*/ T0 w 4720"/>
                  <a:gd name="T2" fmla="+- 0 4306 2777"/>
                  <a:gd name="T3" fmla="*/ T2 w 4720"/>
                  <a:gd name="T4" fmla="+- 0 5326 2777"/>
                  <a:gd name="T5" fmla="*/ T4 w 4720"/>
                  <a:gd name="T6" fmla="+- 0 7497 2777"/>
                  <a:gd name="T7" fmla="*/ T6 w 4720"/>
                </a:gdLst>
                <a:ahLst/>
                <a:cxnLst>
                  <a:cxn ang="0">
                    <a:pos x="T1" y="0"/>
                  </a:cxn>
                  <a:cxn ang="0">
                    <a:pos x="T3" y="0"/>
                  </a:cxn>
                  <a:cxn ang="0">
                    <a:pos x="T5" y="0"/>
                  </a:cxn>
                  <a:cxn ang="0">
                    <a:pos x="T7" y="0"/>
                  </a:cxn>
                </a:cxnLst>
                <a:rect l="0" t="0" r="r" b="b"/>
                <a:pathLst>
                  <a:path w="4720">
                    <a:moveTo>
                      <a:pt x="0" y="0"/>
                    </a:moveTo>
                    <a:lnTo>
                      <a:pt x="1529" y="0"/>
                    </a:lnTo>
                    <a:lnTo>
                      <a:pt x="2549" y="0"/>
                    </a:lnTo>
                    <a:lnTo>
                      <a:pt x="47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55"/>
            <p:cNvGrpSpPr>
              <a:grpSpLocks/>
            </p:cNvGrpSpPr>
            <p:nvPr/>
          </p:nvGrpSpPr>
          <p:grpSpPr bwMode="auto">
            <a:xfrm>
              <a:off x="4306" y="-2389"/>
              <a:ext cx="2" cy="2390"/>
              <a:chOff x="4306" y="-2389"/>
              <a:chExt cx="2" cy="2390"/>
            </a:xfrm>
          </p:grpSpPr>
          <p:sp>
            <p:nvSpPr>
              <p:cNvPr id="58" name="Freeform 56"/>
              <p:cNvSpPr>
                <a:spLocks/>
              </p:cNvSpPr>
              <p:nvPr/>
            </p:nvSpPr>
            <p:spPr bwMode="auto">
              <a:xfrm>
                <a:off x="4306" y="-2389"/>
                <a:ext cx="2" cy="2390"/>
              </a:xfrm>
              <a:custGeom>
                <a:avLst/>
                <a:gdLst>
                  <a:gd name="T0" fmla="+- 0 -2389 -2389"/>
                  <a:gd name="T1" fmla="*/ -2389 h 2390"/>
                  <a:gd name="T2" fmla="+- 0 1 -2389"/>
                  <a:gd name="T3" fmla="*/ 1 h 2390"/>
                </a:gdLst>
                <a:ahLst/>
                <a:cxnLst>
                  <a:cxn ang="0">
                    <a:pos x="0" y="T1"/>
                  </a:cxn>
                  <a:cxn ang="0">
                    <a:pos x="0" y="T3"/>
                  </a:cxn>
                </a:cxnLst>
                <a:rect l="0" t="0" r="r" b="b"/>
                <a:pathLst>
                  <a:path h="2390">
                    <a:moveTo>
                      <a:pt x="0" y="0"/>
                    </a:moveTo>
                    <a:lnTo>
                      <a:pt x="0" y="239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57"/>
            <p:cNvGrpSpPr>
              <a:grpSpLocks/>
            </p:cNvGrpSpPr>
            <p:nvPr/>
          </p:nvGrpSpPr>
          <p:grpSpPr bwMode="auto">
            <a:xfrm>
              <a:off x="5326" y="-2389"/>
              <a:ext cx="2" cy="2390"/>
              <a:chOff x="5326" y="-2389"/>
              <a:chExt cx="2" cy="2390"/>
            </a:xfrm>
          </p:grpSpPr>
          <p:sp>
            <p:nvSpPr>
              <p:cNvPr id="57" name="Freeform 58"/>
              <p:cNvSpPr>
                <a:spLocks/>
              </p:cNvSpPr>
              <p:nvPr/>
            </p:nvSpPr>
            <p:spPr bwMode="auto">
              <a:xfrm>
                <a:off x="5326" y="-2389"/>
                <a:ext cx="2" cy="2390"/>
              </a:xfrm>
              <a:custGeom>
                <a:avLst/>
                <a:gdLst>
                  <a:gd name="T0" fmla="+- 0 -2389 -2389"/>
                  <a:gd name="T1" fmla="*/ -2389 h 2390"/>
                  <a:gd name="T2" fmla="+- 0 1 -2389"/>
                  <a:gd name="T3" fmla="*/ 1 h 2390"/>
                </a:gdLst>
                <a:ahLst/>
                <a:cxnLst>
                  <a:cxn ang="0">
                    <a:pos x="0" y="T1"/>
                  </a:cxn>
                  <a:cxn ang="0">
                    <a:pos x="0" y="T3"/>
                  </a:cxn>
                </a:cxnLst>
                <a:rect l="0" t="0" r="r" b="b"/>
                <a:pathLst>
                  <a:path h="2390">
                    <a:moveTo>
                      <a:pt x="0" y="0"/>
                    </a:moveTo>
                    <a:lnTo>
                      <a:pt x="0" y="239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59"/>
            <p:cNvGrpSpPr>
              <a:grpSpLocks/>
            </p:cNvGrpSpPr>
            <p:nvPr/>
          </p:nvGrpSpPr>
          <p:grpSpPr bwMode="auto">
            <a:xfrm>
              <a:off x="4262" y="-2434"/>
              <a:ext cx="88" cy="88"/>
              <a:chOff x="4262" y="-2434"/>
              <a:chExt cx="88" cy="88"/>
            </a:xfrm>
          </p:grpSpPr>
          <p:sp>
            <p:nvSpPr>
              <p:cNvPr id="56" name="Freeform 60"/>
              <p:cNvSpPr>
                <a:spLocks/>
              </p:cNvSpPr>
              <p:nvPr/>
            </p:nvSpPr>
            <p:spPr bwMode="auto">
              <a:xfrm>
                <a:off x="4262" y="-2434"/>
                <a:ext cx="88" cy="88"/>
              </a:xfrm>
              <a:custGeom>
                <a:avLst/>
                <a:gdLst>
                  <a:gd name="T0" fmla="+- 0 4306 4262"/>
                  <a:gd name="T1" fmla="*/ T0 w 88"/>
                  <a:gd name="T2" fmla="+- 0 -2434 -2434"/>
                  <a:gd name="T3" fmla="*/ -2434 h 88"/>
                  <a:gd name="T4" fmla="+- 0 4285 4262"/>
                  <a:gd name="T5" fmla="*/ T4 w 88"/>
                  <a:gd name="T6" fmla="+- 0 -2428 -2434"/>
                  <a:gd name="T7" fmla="*/ -2428 h 88"/>
                  <a:gd name="T8" fmla="+- 0 4269 4262"/>
                  <a:gd name="T9" fmla="*/ T8 w 88"/>
                  <a:gd name="T10" fmla="+- 0 -2413 -2434"/>
                  <a:gd name="T11" fmla="*/ -2413 h 88"/>
                  <a:gd name="T12" fmla="+- 0 4262 4262"/>
                  <a:gd name="T13" fmla="*/ T12 w 88"/>
                  <a:gd name="T14" fmla="+- 0 -2392 -2434"/>
                  <a:gd name="T15" fmla="*/ -2392 h 88"/>
                  <a:gd name="T16" fmla="+- 0 4267 4262"/>
                  <a:gd name="T17" fmla="*/ T16 w 88"/>
                  <a:gd name="T18" fmla="+- 0 -2370 -2434"/>
                  <a:gd name="T19" fmla="*/ -2370 h 88"/>
                  <a:gd name="T20" fmla="+- 0 4281 4262"/>
                  <a:gd name="T21" fmla="*/ T20 w 88"/>
                  <a:gd name="T22" fmla="+- 0 -2353 -2434"/>
                  <a:gd name="T23" fmla="*/ -2353 h 88"/>
                  <a:gd name="T24" fmla="+- 0 4301 4262"/>
                  <a:gd name="T25" fmla="*/ T24 w 88"/>
                  <a:gd name="T26" fmla="+- 0 -2346 -2434"/>
                  <a:gd name="T27" fmla="*/ -2346 h 88"/>
                  <a:gd name="T28" fmla="+- 0 4325 4262"/>
                  <a:gd name="T29" fmla="*/ T28 w 88"/>
                  <a:gd name="T30" fmla="+- 0 -2350 -2434"/>
                  <a:gd name="T31" fmla="*/ -2350 h 88"/>
                  <a:gd name="T32" fmla="+- 0 4342 4262"/>
                  <a:gd name="T33" fmla="*/ T32 w 88"/>
                  <a:gd name="T34" fmla="+- 0 -2364 -2434"/>
                  <a:gd name="T35" fmla="*/ -2364 h 88"/>
                  <a:gd name="T36" fmla="+- 0 4350 4262"/>
                  <a:gd name="T37" fmla="*/ T36 w 88"/>
                  <a:gd name="T38" fmla="+- 0 -2383 -2434"/>
                  <a:gd name="T39" fmla="*/ -2383 h 88"/>
                  <a:gd name="T40" fmla="+- 0 4345 4262"/>
                  <a:gd name="T41" fmla="*/ T40 w 88"/>
                  <a:gd name="T42" fmla="+- 0 -2407 -2434"/>
                  <a:gd name="T43" fmla="*/ -2407 h 88"/>
                  <a:gd name="T44" fmla="+- 0 4333 4262"/>
                  <a:gd name="T45" fmla="*/ T44 w 88"/>
                  <a:gd name="T46" fmla="+- 0 -2424 -2434"/>
                  <a:gd name="T47" fmla="*/ -2424 h 88"/>
                  <a:gd name="T48" fmla="+- 0 4315 4262"/>
                  <a:gd name="T49" fmla="*/ T48 w 88"/>
                  <a:gd name="T50" fmla="+- 0 -2433 -2434"/>
                  <a:gd name="T51" fmla="*/ -2433 h 88"/>
                  <a:gd name="T52" fmla="+- 0 4306 4262"/>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61"/>
            <p:cNvGrpSpPr>
              <a:grpSpLocks/>
            </p:cNvGrpSpPr>
            <p:nvPr/>
          </p:nvGrpSpPr>
          <p:grpSpPr bwMode="auto">
            <a:xfrm>
              <a:off x="4281" y="-2414"/>
              <a:ext cx="49" cy="50"/>
              <a:chOff x="4281" y="-2414"/>
              <a:chExt cx="49" cy="50"/>
            </a:xfrm>
          </p:grpSpPr>
          <p:sp>
            <p:nvSpPr>
              <p:cNvPr id="55" name="Freeform 62"/>
              <p:cNvSpPr>
                <a:spLocks/>
              </p:cNvSpPr>
              <p:nvPr/>
            </p:nvSpPr>
            <p:spPr bwMode="auto">
              <a:xfrm>
                <a:off x="4281" y="-2414"/>
                <a:ext cx="49" cy="50"/>
              </a:xfrm>
              <a:custGeom>
                <a:avLst/>
                <a:gdLst>
                  <a:gd name="T0" fmla="+- 0 4320 4281"/>
                  <a:gd name="T1" fmla="*/ T0 w 49"/>
                  <a:gd name="T2" fmla="+- 0 -2414 -2414"/>
                  <a:gd name="T3" fmla="*/ -2414 h 50"/>
                  <a:gd name="T4" fmla="+- 0 4293 4281"/>
                  <a:gd name="T5" fmla="*/ T4 w 49"/>
                  <a:gd name="T6" fmla="+- 0 -2414 -2414"/>
                  <a:gd name="T7" fmla="*/ -2414 h 50"/>
                  <a:gd name="T8" fmla="+- 0 4281 4281"/>
                  <a:gd name="T9" fmla="*/ T8 w 49"/>
                  <a:gd name="T10" fmla="+- 0 -2403 -2414"/>
                  <a:gd name="T11" fmla="*/ -2403 h 50"/>
                  <a:gd name="T12" fmla="+- 0 4281 4281"/>
                  <a:gd name="T13" fmla="*/ T12 w 49"/>
                  <a:gd name="T14" fmla="+- 0 -2376 -2414"/>
                  <a:gd name="T15" fmla="*/ -2376 h 50"/>
                  <a:gd name="T16" fmla="+- 0 4293 4281"/>
                  <a:gd name="T17" fmla="*/ T16 w 49"/>
                  <a:gd name="T18" fmla="+- 0 -2365 -2414"/>
                  <a:gd name="T19" fmla="*/ -2365 h 50"/>
                  <a:gd name="T20" fmla="+- 0 4320 4281"/>
                  <a:gd name="T21" fmla="*/ T20 w 49"/>
                  <a:gd name="T22" fmla="+- 0 -2365 -2414"/>
                  <a:gd name="T23" fmla="*/ -2365 h 50"/>
                  <a:gd name="T24" fmla="+- 0 4331 4281"/>
                  <a:gd name="T25" fmla="*/ T24 w 49"/>
                  <a:gd name="T26" fmla="+- 0 -2376 -2414"/>
                  <a:gd name="T27" fmla="*/ -2376 h 50"/>
                  <a:gd name="T28" fmla="+- 0 4331 4281"/>
                  <a:gd name="T29" fmla="*/ T28 w 49"/>
                  <a:gd name="T30" fmla="+- 0 -2403 -2414"/>
                  <a:gd name="T31" fmla="*/ -2403 h 50"/>
                  <a:gd name="T32" fmla="+- 0 4320 4281"/>
                  <a:gd name="T33" fmla="*/ T32 w 49"/>
                  <a:gd name="T34" fmla="+- 0 -2414 -2414"/>
                  <a:gd name="T35" fmla="*/ -2414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2" y="0"/>
                    </a:lnTo>
                    <a:lnTo>
                      <a:pt x="0" y="11"/>
                    </a:lnTo>
                    <a:lnTo>
                      <a:pt x="0" y="38"/>
                    </a:lnTo>
                    <a:lnTo>
                      <a:pt x="12"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63"/>
            <p:cNvGrpSpPr>
              <a:grpSpLocks/>
            </p:cNvGrpSpPr>
            <p:nvPr/>
          </p:nvGrpSpPr>
          <p:grpSpPr bwMode="auto">
            <a:xfrm>
              <a:off x="4281" y="-2414"/>
              <a:ext cx="49" cy="50"/>
              <a:chOff x="4281" y="-2414"/>
              <a:chExt cx="49" cy="50"/>
            </a:xfrm>
          </p:grpSpPr>
          <p:sp>
            <p:nvSpPr>
              <p:cNvPr id="54" name="Freeform 64"/>
              <p:cNvSpPr>
                <a:spLocks/>
              </p:cNvSpPr>
              <p:nvPr/>
            </p:nvSpPr>
            <p:spPr bwMode="auto">
              <a:xfrm>
                <a:off x="4281" y="-2414"/>
                <a:ext cx="49" cy="50"/>
              </a:xfrm>
              <a:custGeom>
                <a:avLst/>
                <a:gdLst>
                  <a:gd name="T0" fmla="+- 0 4306 4281"/>
                  <a:gd name="T1" fmla="*/ T0 w 49"/>
                  <a:gd name="T2" fmla="+- 0 -2365 -2414"/>
                  <a:gd name="T3" fmla="*/ -2365 h 50"/>
                  <a:gd name="T4" fmla="+- 0 4320 4281"/>
                  <a:gd name="T5" fmla="*/ T4 w 49"/>
                  <a:gd name="T6" fmla="+- 0 -2365 -2414"/>
                  <a:gd name="T7" fmla="*/ -2365 h 50"/>
                  <a:gd name="T8" fmla="+- 0 4331 4281"/>
                  <a:gd name="T9" fmla="*/ T8 w 49"/>
                  <a:gd name="T10" fmla="+- 0 -2376 -2414"/>
                  <a:gd name="T11" fmla="*/ -2376 h 50"/>
                  <a:gd name="T12" fmla="+- 0 4331 4281"/>
                  <a:gd name="T13" fmla="*/ T12 w 49"/>
                  <a:gd name="T14" fmla="+- 0 -2390 -2414"/>
                  <a:gd name="T15" fmla="*/ -2390 h 50"/>
                  <a:gd name="T16" fmla="+- 0 4331 4281"/>
                  <a:gd name="T17" fmla="*/ T16 w 49"/>
                  <a:gd name="T18" fmla="+- 0 -2403 -2414"/>
                  <a:gd name="T19" fmla="*/ -2403 h 50"/>
                  <a:gd name="T20" fmla="+- 0 4320 4281"/>
                  <a:gd name="T21" fmla="*/ T20 w 49"/>
                  <a:gd name="T22" fmla="+- 0 -2414 -2414"/>
                  <a:gd name="T23" fmla="*/ -2414 h 50"/>
                  <a:gd name="T24" fmla="+- 0 4306 4281"/>
                  <a:gd name="T25" fmla="*/ T24 w 49"/>
                  <a:gd name="T26" fmla="+- 0 -2414 -2414"/>
                  <a:gd name="T27" fmla="*/ -2414 h 50"/>
                  <a:gd name="T28" fmla="+- 0 4293 4281"/>
                  <a:gd name="T29" fmla="*/ T28 w 49"/>
                  <a:gd name="T30" fmla="+- 0 -2414 -2414"/>
                  <a:gd name="T31" fmla="*/ -2414 h 50"/>
                  <a:gd name="T32" fmla="+- 0 4281 4281"/>
                  <a:gd name="T33" fmla="*/ T32 w 49"/>
                  <a:gd name="T34" fmla="+- 0 -2403 -2414"/>
                  <a:gd name="T35" fmla="*/ -2403 h 50"/>
                  <a:gd name="T36" fmla="+- 0 4281 4281"/>
                  <a:gd name="T37" fmla="*/ T36 w 49"/>
                  <a:gd name="T38" fmla="+- 0 -2390 -2414"/>
                  <a:gd name="T39" fmla="*/ -2390 h 50"/>
                  <a:gd name="T40" fmla="+- 0 4281 4281"/>
                  <a:gd name="T41" fmla="*/ T40 w 49"/>
                  <a:gd name="T42" fmla="+- 0 -2376 -2414"/>
                  <a:gd name="T43" fmla="*/ -2376 h 50"/>
                  <a:gd name="T44" fmla="+- 0 4293 4281"/>
                  <a:gd name="T45" fmla="*/ T44 w 49"/>
                  <a:gd name="T46" fmla="+- 0 -2365 -2414"/>
                  <a:gd name="T47" fmla="*/ -2365 h 50"/>
                  <a:gd name="T48" fmla="+- 0 4306 4281"/>
                  <a:gd name="T49" fmla="*/ T48 w 49"/>
                  <a:gd name="T50" fmla="+- 0 -2365 -2414"/>
                  <a:gd name="T51" fmla="*/ -236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2" y="0"/>
                    </a:lnTo>
                    <a:lnTo>
                      <a:pt x="0" y="11"/>
                    </a:lnTo>
                    <a:lnTo>
                      <a:pt x="0" y="24"/>
                    </a:lnTo>
                    <a:lnTo>
                      <a:pt x="0" y="38"/>
                    </a:lnTo>
                    <a:lnTo>
                      <a:pt x="12"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6" name="Group 65"/>
            <p:cNvGrpSpPr>
              <a:grpSpLocks/>
            </p:cNvGrpSpPr>
            <p:nvPr/>
          </p:nvGrpSpPr>
          <p:grpSpPr bwMode="auto">
            <a:xfrm>
              <a:off x="5282" y="-2434"/>
              <a:ext cx="88" cy="88"/>
              <a:chOff x="5282" y="-2434"/>
              <a:chExt cx="88" cy="88"/>
            </a:xfrm>
          </p:grpSpPr>
          <p:sp>
            <p:nvSpPr>
              <p:cNvPr id="53" name="Freeform 66"/>
              <p:cNvSpPr>
                <a:spLocks/>
              </p:cNvSpPr>
              <p:nvPr/>
            </p:nvSpPr>
            <p:spPr bwMode="auto">
              <a:xfrm>
                <a:off x="5282" y="-2434"/>
                <a:ext cx="88" cy="88"/>
              </a:xfrm>
              <a:custGeom>
                <a:avLst/>
                <a:gdLst>
                  <a:gd name="T0" fmla="+- 0 5326 5282"/>
                  <a:gd name="T1" fmla="*/ T0 w 88"/>
                  <a:gd name="T2" fmla="+- 0 -2434 -2434"/>
                  <a:gd name="T3" fmla="*/ -2434 h 88"/>
                  <a:gd name="T4" fmla="+- 0 5305 5282"/>
                  <a:gd name="T5" fmla="*/ T4 w 88"/>
                  <a:gd name="T6" fmla="+- 0 -2428 -2434"/>
                  <a:gd name="T7" fmla="*/ -2428 h 88"/>
                  <a:gd name="T8" fmla="+- 0 5289 5282"/>
                  <a:gd name="T9" fmla="*/ T8 w 88"/>
                  <a:gd name="T10" fmla="+- 0 -2413 -2434"/>
                  <a:gd name="T11" fmla="*/ -2413 h 88"/>
                  <a:gd name="T12" fmla="+- 0 5282 5282"/>
                  <a:gd name="T13" fmla="*/ T12 w 88"/>
                  <a:gd name="T14" fmla="+- 0 -2392 -2434"/>
                  <a:gd name="T15" fmla="*/ -2392 h 88"/>
                  <a:gd name="T16" fmla="+- 0 5287 5282"/>
                  <a:gd name="T17" fmla="*/ T16 w 88"/>
                  <a:gd name="T18" fmla="+- 0 -2370 -2434"/>
                  <a:gd name="T19" fmla="*/ -2370 h 88"/>
                  <a:gd name="T20" fmla="+- 0 5301 5282"/>
                  <a:gd name="T21" fmla="*/ T20 w 88"/>
                  <a:gd name="T22" fmla="+- 0 -2353 -2434"/>
                  <a:gd name="T23" fmla="*/ -2353 h 88"/>
                  <a:gd name="T24" fmla="+- 0 5321 5282"/>
                  <a:gd name="T25" fmla="*/ T24 w 88"/>
                  <a:gd name="T26" fmla="+- 0 -2346 -2434"/>
                  <a:gd name="T27" fmla="*/ -2346 h 88"/>
                  <a:gd name="T28" fmla="+- 0 5345 5282"/>
                  <a:gd name="T29" fmla="*/ T28 w 88"/>
                  <a:gd name="T30" fmla="+- 0 -2350 -2434"/>
                  <a:gd name="T31" fmla="*/ -2350 h 88"/>
                  <a:gd name="T32" fmla="+- 0 5362 5282"/>
                  <a:gd name="T33" fmla="*/ T32 w 88"/>
                  <a:gd name="T34" fmla="+- 0 -2364 -2434"/>
                  <a:gd name="T35" fmla="*/ -2364 h 88"/>
                  <a:gd name="T36" fmla="+- 0 5370 5282"/>
                  <a:gd name="T37" fmla="*/ T36 w 88"/>
                  <a:gd name="T38" fmla="+- 0 -2383 -2434"/>
                  <a:gd name="T39" fmla="*/ -2383 h 88"/>
                  <a:gd name="T40" fmla="+- 0 5365 5282"/>
                  <a:gd name="T41" fmla="*/ T40 w 88"/>
                  <a:gd name="T42" fmla="+- 0 -2407 -2434"/>
                  <a:gd name="T43" fmla="*/ -2407 h 88"/>
                  <a:gd name="T44" fmla="+- 0 5353 5282"/>
                  <a:gd name="T45" fmla="*/ T44 w 88"/>
                  <a:gd name="T46" fmla="+- 0 -2424 -2434"/>
                  <a:gd name="T47" fmla="*/ -2424 h 88"/>
                  <a:gd name="T48" fmla="+- 0 5335 5282"/>
                  <a:gd name="T49" fmla="*/ T48 w 88"/>
                  <a:gd name="T50" fmla="+- 0 -2433 -2434"/>
                  <a:gd name="T51" fmla="*/ -2433 h 88"/>
                  <a:gd name="T52" fmla="+- 0 5326 5282"/>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7" name="Group 67"/>
            <p:cNvGrpSpPr>
              <a:grpSpLocks/>
            </p:cNvGrpSpPr>
            <p:nvPr/>
          </p:nvGrpSpPr>
          <p:grpSpPr bwMode="auto">
            <a:xfrm>
              <a:off x="5301" y="-2414"/>
              <a:ext cx="49" cy="50"/>
              <a:chOff x="5301" y="-2414"/>
              <a:chExt cx="49" cy="50"/>
            </a:xfrm>
          </p:grpSpPr>
          <p:sp>
            <p:nvSpPr>
              <p:cNvPr id="52" name="Freeform 68"/>
              <p:cNvSpPr>
                <a:spLocks/>
              </p:cNvSpPr>
              <p:nvPr/>
            </p:nvSpPr>
            <p:spPr bwMode="auto">
              <a:xfrm>
                <a:off x="5301" y="-2414"/>
                <a:ext cx="49" cy="50"/>
              </a:xfrm>
              <a:custGeom>
                <a:avLst/>
                <a:gdLst>
                  <a:gd name="T0" fmla="+- 0 5340 5301"/>
                  <a:gd name="T1" fmla="*/ T0 w 49"/>
                  <a:gd name="T2" fmla="+- 0 -2414 -2414"/>
                  <a:gd name="T3" fmla="*/ -2414 h 50"/>
                  <a:gd name="T4" fmla="+- 0 5313 5301"/>
                  <a:gd name="T5" fmla="*/ T4 w 49"/>
                  <a:gd name="T6" fmla="+- 0 -2414 -2414"/>
                  <a:gd name="T7" fmla="*/ -2414 h 50"/>
                  <a:gd name="T8" fmla="+- 0 5301 5301"/>
                  <a:gd name="T9" fmla="*/ T8 w 49"/>
                  <a:gd name="T10" fmla="+- 0 -2403 -2414"/>
                  <a:gd name="T11" fmla="*/ -2403 h 50"/>
                  <a:gd name="T12" fmla="+- 0 5301 5301"/>
                  <a:gd name="T13" fmla="*/ T12 w 49"/>
                  <a:gd name="T14" fmla="+- 0 -2376 -2414"/>
                  <a:gd name="T15" fmla="*/ -2376 h 50"/>
                  <a:gd name="T16" fmla="+- 0 5313 5301"/>
                  <a:gd name="T17" fmla="*/ T16 w 49"/>
                  <a:gd name="T18" fmla="+- 0 -2365 -2414"/>
                  <a:gd name="T19" fmla="*/ -2365 h 50"/>
                  <a:gd name="T20" fmla="+- 0 5340 5301"/>
                  <a:gd name="T21" fmla="*/ T20 w 49"/>
                  <a:gd name="T22" fmla="+- 0 -2365 -2414"/>
                  <a:gd name="T23" fmla="*/ -2365 h 50"/>
                  <a:gd name="T24" fmla="+- 0 5351 5301"/>
                  <a:gd name="T25" fmla="*/ T24 w 49"/>
                  <a:gd name="T26" fmla="+- 0 -2376 -2414"/>
                  <a:gd name="T27" fmla="*/ -2376 h 50"/>
                  <a:gd name="T28" fmla="+- 0 5351 5301"/>
                  <a:gd name="T29" fmla="*/ T28 w 49"/>
                  <a:gd name="T30" fmla="+- 0 -2403 -2414"/>
                  <a:gd name="T31" fmla="*/ -2403 h 50"/>
                  <a:gd name="T32" fmla="+- 0 5340 5301"/>
                  <a:gd name="T33" fmla="*/ T32 w 49"/>
                  <a:gd name="T34" fmla="+- 0 -2414 -2414"/>
                  <a:gd name="T35" fmla="*/ -2414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2" y="0"/>
                    </a:lnTo>
                    <a:lnTo>
                      <a:pt x="0" y="11"/>
                    </a:lnTo>
                    <a:lnTo>
                      <a:pt x="0" y="38"/>
                    </a:lnTo>
                    <a:lnTo>
                      <a:pt x="12"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8" name="Group 69"/>
            <p:cNvGrpSpPr>
              <a:grpSpLocks/>
            </p:cNvGrpSpPr>
            <p:nvPr/>
          </p:nvGrpSpPr>
          <p:grpSpPr bwMode="auto">
            <a:xfrm>
              <a:off x="5301" y="-2414"/>
              <a:ext cx="49" cy="50"/>
              <a:chOff x="5301" y="-2414"/>
              <a:chExt cx="49" cy="50"/>
            </a:xfrm>
          </p:grpSpPr>
          <p:sp>
            <p:nvSpPr>
              <p:cNvPr id="51" name="Freeform 70"/>
              <p:cNvSpPr>
                <a:spLocks/>
              </p:cNvSpPr>
              <p:nvPr/>
            </p:nvSpPr>
            <p:spPr bwMode="auto">
              <a:xfrm>
                <a:off x="5301" y="-2414"/>
                <a:ext cx="49" cy="50"/>
              </a:xfrm>
              <a:custGeom>
                <a:avLst/>
                <a:gdLst>
                  <a:gd name="T0" fmla="+- 0 5326 5301"/>
                  <a:gd name="T1" fmla="*/ T0 w 49"/>
                  <a:gd name="T2" fmla="+- 0 -2365 -2414"/>
                  <a:gd name="T3" fmla="*/ -2365 h 50"/>
                  <a:gd name="T4" fmla="+- 0 5340 5301"/>
                  <a:gd name="T5" fmla="*/ T4 w 49"/>
                  <a:gd name="T6" fmla="+- 0 -2365 -2414"/>
                  <a:gd name="T7" fmla="*/ -2365 h 50"/>
                  <a:gd name="T8" fmla="+- 0 5351 5301"/>
                  <a:gd name="T9" fmla="*/ T8 w 49"/>
                  <a:gd name="T10" fmla="+- 0 -2376 -2414"/>
                  <a:gd name="T11" fmla="*/ -2376 h 50"/>
                  <a:gd name="T12" fmla="+- 0 5351 5301"/>
                  <a:gd name="T13" fmla="*/ T12 w 49"/>
                  <a:gd name="T14" fmla="+- 0 -2390 -2414"/>
                  <a:gd name="T15" fmla="*/ -2390 h 50"/>
                  <a:gd name="T16" fmla="+- 0 5351 5301"/>
                  <a:gd name="T17" fmla="*/ T16 w 49"/>
                  <a:gd name="T18" fmla="+- 0 -2403 -2414"/>
                  <a:gd name="T19" fmla="*/ -2403 h 50"/>
                  <a:gd name="T20" fmla="+- 0 5340 5301"/>
                  <a:gd name="T21" fmla="*/ T20 w 49"/>
                  <a:gd name="T22" fmla="+- 0 -2414 -2414"/>
                  <a:gd name="T23" fmla="*/ -2414 h 50"/>
                  <a:gd name="T24" fmla="+- 0 5326 5301"/>
                  <a:gd name="T25" fmla="*/ T24 w 49"/>
                  <a:gd name="T26" fmla="+- 0 -2414 -2414"/>
                  <a:gd name="T27" fmla="*/ -2414 h 50"/>
                  <a:gd name="T28" fmla="+- 0 5313 5301"/>
                  <a:gd name="T29" fmla="*/ T28 w 49"/>
                  <a:gd name="T30" fmla="+- 0 -2414 -2414"/>
                  <a:gd name="T31" fmla="*/ -2414 h 50"/>
                  <a:gd name="T32" fmla="+- 0 5301 5301"/>
                  <a:gd name="T33" fmla="*/ T32 w 49"/>
                  <a:gd name="T34" fmla="+- 0 -2403 -2414"/>
                  <a:gd name="T35" fmla="*/ -2403 h 50"/>
                  <a:gd name="T36" fmla="+- 0 5301 5301"/>
                  <a:gd name="T37" fmla="*/ T36 w 49"/>
                  <a:gd name="T38" fmla="+- 0 -2390 -2414"/>
                  <a:gd name="T39" fmla="*/ -2390 h 50"/>
                  <a:gd name="T40" fmla="+- 0 5301 5301"/>
                  <a:gd name="T41" fmla="*/ T40 w 49"/>
                  <a:gd name="T42" fmla="+- 0 -2376 -2414"/>
                  <a:gd name="T43" fmla="*/ -2376 h 50"/>
                  <a:gd name="T44" fmla="+- 0 5313 5301"/>
                  <a:gd name="T45" fmla="*/ T44 w 49"/>
                  <a:gd name="T46" fmla="+- 0 -2365 -2414"/>
                  <a:gd name="T47" fmla="*/ -2365 h 50"/>
                  <a:gd name="T48" fmla="+- 0 5326 5301"/>
                  <a:gd name="T49" fmla="*/ T48 w 49"/>
                  <a:gd name="T50" fmla="+- 0 -2365 -2414"/>
                  <a:gd name="T51" fmla="*/ -236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2" y="0"/>
                    </a:lnTo>
                    <a:lnTo>
                      <a:pt x="0" y="11"/>
                    </a:lnTo>
                    <a:lnTo>
                      <a:pt x="0" y="24"/>
                    </a:lnTo>
                    <a:lnTo>
                      <a:pt x="0" y="38"/>
                    </a:lnTo>
                    <a:lnTo>
                      <a:pt x="12"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9" name="Group 71"/>
            <p:cNvGrpSpPr>
              <a:grpSpLocks/>
            </p:cNvGrpSpPr>
            <p:nvPr/>
          </p:nvGrpSpPr>
          <p:grpSpPr bwMode="auto">
            <a:xfrm>
              <a:off x="4261" y="-1649"/>
              <a:ext cx="88" cy="88"/>
              <a:chOff x="4261" y="-1649"/>
              <a:chExt cx="88" cy="88"/>
            </a:xfrm>
          </p:grpSpPr>
          <p:sp>
            <p:nvSpPr>
              <p:cNvPr id="50" name="Freeform 72"/>
              <p:cNvSpPr>
                <a:spLocks/>
              </p:cNvSpPr>
              <p:nvPr/>
            </p:nvSpPr>
            <p:spPr bwMode="auto">
              <a:xfrm>
                <a:off x="4261" y="-1649"/>
                <a:ext cx="88" cy="88"/>
              </a:xfrm>
              <a:custGeom>
                <a:avLst/>
                <a:gdLst>
                  <a:gd name="T0" fmla="+- 0 4305 4261"/>
                  <a:gd name="T1" fmla="*/ T0 w 88"/>
                  <a:gd name="T2" fmla="+- 0 -1649 -1649"/>
                  <a:gd name="T3" fmla="*/ -1649 h 88"/>
                  <a:gd name="T4" fmla="+- 0 4284 4261"/>
                  <a:gd name="T5" fmla="*/ T4 w 88"/>
                  <a:gd name="T6" fmla="+- 0 -1643 -1649"/>
                  <a:gd name="T7" fmla="*/ -1643 h 88"/>
                  <a:gd name="T8" fmla="+- 0 4268 4261"/>
                  <a:gd name="T9" fmla="*/ T8 w 88"/>
                  <a:gd name="T10" fmla="+- 0 -1628 -1649"/>
                  <a:gd name="T11" fmla="*/ -1628 h 88"/>
                  <a:gd name="T12" fmla="+- 0 4261 4261"/>
                  <a:gd name="T13" fmla="*/ T12 w 88"/>
                  <a:gd name="T14" fmla="+- 0 -1607 -1649"/>
                  <a:gd name="T15" fmla="*/ -1607 h 88"/>
                  <a:gd name="T16" fmla="+- 0 4266 4261"/>
                  <a:gd name="T17" fmla="*/ T16 w 88"/>
                  <a:gd name="T18" fmla="+- 0 -1585 -1649"/>
                  <a:gd name="T19" fmla="*/ -1585 h 88"/>
                  <a:gd name="T20" fmla="+- 0 4280 4261"/>
                  <a:gd name="T21" fmla="*/ T20 w 88"/>
                  <a:gd name="T22" fmla="+- 0 -1568 -1649"/>
                  <a:gd name="T23" fmla="*/ -1568 h 88"/>
                  <a:gd name="T24" fmla="+- 0 4300 4261"/>
                  <a:gd name="T25" fmla="*/ T24 w 88"/>
                  <a:gd name="T26" fmla="+- 0 -1561 -1649"/>
                  <a:gd name="T27" fmla="*/ -1561 h 88"/>
                  <a:gd name="T28" fmla="+- 0 4324 4261"/>
                  <a:gd name="T29" fmla="*/ T28 w 88"/>
                  <a:gd name="T30" fmla="+- 0 -1565 -1649"/>
                  <a:gd name="T31" fmla="*/ -1565 h 88"/>
                  <a:gd name="T32" fmla="+- 0 4341 4261"/>
                  <a:gd name="T33" fmla="*/ T32 w 88"/>
                  <a:gd name="T34" fmla="+- 0 -1579 -1649"/>
                  <a:gd name="T35" fmla="*/ -1579 h 88"/>
                  <a:gd name="T36" fmla="+- 0 4349 4261"/>
                  <a:gd name="T37" fmla="*/ T36 w 88"/>
                  <a:gd name="T38" fmla="+- 0 -1598 -1649"/>
                  <a:gd name="T39" fmla="*/ -1598 h 88"/>
                  <a:gd name="T40" fmla="+- 0 4345 4261"/>
                  <a:gd name="T41" fmla="*/ T40 w 88"/>
                  <a:gd name="T42" fmla="+- 0 -1622 -1649"/>
                  <a:gd name="T43" fmla="*/ -1622 h 88"/>
                  <a:gd name="T44" fmla="+- 0 4332 4261"/>
                  <a:gd name="T45" fmla="*/ T44 w 88"/>
                  <a:gd name="T46" fmla="+- 0 -1639 -1649"/>
                  <a:gd name="T47" fmla="*/ -1639 h 88"/>
                  <a:gd name="T48" fmla="+- 0 4314 4261"/>
                  <a:gd name="T49" fmla="*/ T48 w 88"/>
                  <a:gd name="T50" fmla="+- 0 -1648 -1649"/>
                  <a:gd name="T51" fmla="*/ -1648 h 88"/>
                  <a:gd name="T52" fmla="+- 0 4305 4261"/>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0" name="Group 73"/>
            <p:cNvGrpSpPr>
              <a:grpSpLocks/>
            </p:cNvGrpSpPr>
            <p:nvPr/>
          </p:nvGrpSpPr>
          <p:grpSpPr bwMode="auto">
            <a:xfrm>
              <a:off x="4281" y="-1629"/>
              <a:ext cx="49" cy="50"/>
              <a:chOff x="4281" y="-1629"/>
              <a:chExt cx="49" cy="50"/>
            </a:xfrm>
          </p:grpSpPr>
          <p:sp>
            <p:nvSpPr>
              <p:cNvPr id="49" name="Freeform 74"/>
              <p:cNvSpPr>
                <a:spLocks/>
              </p:cNvSpPr>
              <p:nvPr/>
            </p:nvSpPr>
            <p:spPr bwMode="auto">
              <a:xfrm>
                <a:off x="4281" y="-1629"/>
                <a:ext cx="49" cy="50"/>
              </a:xfrm>
              <a:custGeom>
                <a:avLst/>
                <a:gdLst>
                  <a:gd name="T0" fmla="+- 0 4319 4281"/>
                  <a:gd name="T1" fmla="*/ T0 w 49"/>
                  <a:gd name="T2" fmla="+- 0 -1629 -1629"/>
                  <a:gd name="T3" fmla="*/ -1629 h 50"/>
                  <a:gd name="T4" fmla="+- 0 4292 4281"/>
                  <a:gd name="T5" fmla="*/ T4 w 49"/>
                  <a:gd name="T6" fmla="+- 0 -1629 -1629"/>
                  <a:gd name="T7" fmla="*/ -1629 h 50"/>
                  <a:gd name="T8" fmla="+- 0 4281 4281"/>
                  <a:gd name="T9" fmla="*/ T8 w 49"/>
                  <a:gd name="T10" fmla="+- 0 -1618 -1629"/>
                  <a:gd name="T11" fmla="*/ -1618 h 50"/>
                  <a:gd name="T12" fmla="+- 0 4281 4281"/>
                  <a:gd name="T13" fmla="*/ T12 w 49"/>
                  <a:gd name="T14" fmla="+- 0 -1591 -1629"/>
                  <a:gd name="T15" fmla="*/ -1591 h 50"/>
                  <a:gd name="T16" fmla="+- 0 4292 4281"/>
                  <a:gd name="T17" fmla="*/ T16 w 49"/>
                  <a:gd name="T18" fmla="+- 0 -1580 -1629"/>
                  <a:gd name="T19" fmla="*/ -1580 h 50"/>
                  <a:gd name="T20" fmla="+- 0 4319 4281"/>
                  <a:gd name="T21" fmla="*/ T20 w 49"/>
                  <a:gd name="T22" fmla="+- 0 -1580 -1629"/>
                  <a:gd name="T23" fmla="*/ -1580 h 50"/>
                  <a:gd name="T24" fmla="+- 0 4330 4281"/>
                  <a:gd name="T25" fmla="*/ T24 w 49"/>
                  <a:gd name="T26" fmla="+- 0 -1591 -1629"/>
                  <a:gd name="T27" fmla="*/ -1591 h 50"/>
                  <a:gd name="T28" fmla="+- 0 4330 4281"/>
                  <a:gd name="T29" fmla="*/ T28 w 49"/>
                  <a:gd name="T30" fmla="+- 0 -1618 -1629"/>
                  <a:gd name="T31" fmla="*/ -1618 h 50"/>
                  <a:gd name="T32" fmla="+- 0 4319 4281"/>
                  <a:gd name="T33" fmla="*/ T32 w 49"/>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1" name="Group 75"/>
            <p:cNvGrpSpPr>
              <a:grpSpLocks/>
            </p:cNvGrpSpPr>
            <p:nvPr/>
          </p:nvGrpSpPr>
          <p:grpSpPr bwMode="auto">
            <a:xfrm>
              <a:off x="4281" y="-1629"/>
              <a:ext cx="49" cy="50"/>
              <a:chOff x="4281" y="-1629"/>
              <a:chExt cx="49" cy="50"/>
            </a:xfrm>
          </p:grpSpPr>
          <p:sp>
            <p:nvSpPr>
              <p:cNvPr id="48" name="Freeform 76"/>
              <p:cNvSpPr>
                <a:spLocks/>
              </p:cNvSpPr>
              <p:nvPr/>
            </p:nvSpPr>
            <p:spPr bwMode="auto">
              <a:xfrm>
                <a:off x="4281" y="-1629"/>
                <a:ext cx="49" cy="50"/>
              </a:xfrm>
              <a:custGeom>
                <a:avLst/>
                <a:gdLst>
                  <a:gd name="T0" fmla="+- 0 4305 4281"/>
                  <a:gd name="T1" fmla="*/ T0 w 49"/>
                  <a:gd name="T2" fmla="+- 0 -1580 -1629"/>
                  <a:gd name="T3" fmla="*/ -1580 h 50"/>
                  <a:gd name="T4" fmla="+- 0 4319 4281"/>
                  <a:gd name="T5" fmla="*/ T4 w 49"/>
                  <a:gd name="T6" fmla="+- 0 -1580 -1629"/>
                  <a:gd name="T7" fmla="*/ -1580 h 50"/>
                  <a:gd name="T8" fmla="+- 0 4330 4281"/>
                  <a:gd name="T9" fmla="*/ T8 w 49"/>
                  <a:gd name="T10" fmla="+- 0 -1591 -1629"/>
                  <a:gd name="T11" fmla="*/ -1591 h 50"/>
                  <a:gd name="T12" fmla="+- 0 4330 4281"/>
                  <a:gd name="T13" fmla="*/ T12 w 49"/>
                  <a:gd name="T14" fmla="+- 0 -1605 -1629"/>
                  <a:gd name="T15" fmla="*/ -1605 h 50"/>
                  <a:gd name="T16" fmla="+- 0 4330 4281"/>
                  <a:gd name="T17" fmla="*/ T16 w 49"/>
                  <a:gd name="T18" fmla="+- 0 -1618 -1629"/>
                  <a:gd name="T19" fmla="*/ -1618 h 50"/>
                  <a:gd name="T20" fmla="+- 0 4319 4281"/>
                  <a:gd name="T21" fmla="*/ T20 w 49"/>
                  <a:gd name="T22" fmla="+- 0 -1629 -1629"/>
                  <a:gd name="T23" fmla="*/ -1629 h 50"/>
                  <a:gd name="T24" fmla="+- 0 4305 4281"/>
                  <a:gd name="T25" fmla="*/ T24 w 49"/>
                  <a:gd name="T26" fmla="+- 0 -1629 -1629"/>
                  <a:gd name="T27" fmla="*/ -1629 h 50"/>
                  <a:gd name="T28" fmla="+- 0 4292 4281"/>
                  <a:gd name="T29" fmla="*/ T28 w 49"/>
                  <a:gd name="T30" fmla="+- 0 -1629 -1629"/>
                  <a:gd name="T31" fmla="*/ -1629 h 50"/>
                  <a:gd name="T32" fmla="+- 0 4281 4281"/>
                  <a:gd name="T33" fmla="*/ T32 w 49"/>
                  <a:gd name="T34" fmla="+- 0 -1618 -1629"/>
                  <a:gd name="T35" fmla="*/ -1618 h 50"/>
                  <a:gd name="T36" fmla="+- 0 4281 4281"/>
                  <a:gd name="T37" fmla="*/ T36 w 49"/>
                  <a:gd name="T38" fmla="+- 0 -1605 -1629"/>
                  <a:gd name="T39" fmla="*/ -1605 h 50"/>
                  <a:gd name="T40" fmla="+- 0 4281 4281"/>
                  <a:gd name="T41" fmla="*/ T40 w 49"/>
                  <a:gd name="T42" fmla="+- 0 -1591 -1629"/>
                  <a:gd name="T43" fmla="*/ -1591 h 50"/>
                  <a:gd name="T44" fmla="+- 0 4292 4281"/>
                  <a:gd name="T45" fmla="*/ T44 w 49"/>
                  <a:gd name="T46" fmla="+- 0 -1580 -1629"/>
                  <a:gd name="T47" fmla="*/ -1580 h 50"/>
                  <a:gd name="T48" fmla="+- 0 4305 4281"/>
                  <a:gd name="T49" fmla="*/ T48 w 49"/>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2" name="Group 77"/>
            <p:cNvGrpSpPr>
              <a:grpSpLocks/>
            </p:cNvGrpSpPr>
            <p:nvPr/>
          </p:nvGrpSpPr>
          <p:grpSpPr bwMode="auto">
            <a:xfrm>
              <a:off x="5281" y="-1649"/>
              <a:ext cx="88" cy="88"/>
              <a:chOff x="5281" y="-1649"/>
              <a:chExt cx="88" cy="88"/>
            </a:xfrm>
          </p:grpSpPr>
          <p:sp>
            <p:nvSpPr>
              <p:cNvPr id="47" name="Freeform 78"/>
              <p:cNvSpPr>
                <a:spLocks/>
              </p:cNvSpPr>
              <p:nvPr/>
            </p:nvSpPr>
            <p:spPr bwMode="auto">
              <a:xfrm>
                <a:off x="5281" y="-1649"/>
                <a:ext cx="88" cy="88"/>
              </a:xfrm>
              <a:custGeom>
                <a:avLst/>
                <a:gdLst>
                  <a:gd name="T0" fmla="+- 0 5325 5281"/>
                  <a:gd name="T1" fmla="*/ T0 w 88"/>
                  <a:gd name="T2" fmla="+- 0 -1649 -1649"/>
                  <a:gd name="T3" fmla="*/ -1649 h 88"/>
                  <a:gd name="T4" fmla="+- 0 5304 5281"/>
                  <a:gd name="T5" fmla="*/ T4 w 88"/>
                  <a:gd name="T6" fmla="+- 0 -1643 -1649"/>
                  <a:gd name="T7" fmla="*/ -1643 h 88"/>
                  <a:gd name="T8" fmla="+- 0 5288 5281"/>
                  <a:gd name="T9" fmla="*/ T8 w 88"/>
                  <a:gd name="T10" fmla="+- 0 -1628 -1649"/>
                  <a:gd name="T11" fmla="*/ -1628 h 88"/>
                  <a:gd name="T12" fmla="+- 0 5281 5281"/>
                  <a:gd name="T13" fmla="*/ T12 w 88"/>
                  <a:gd name="T14" fmla="+- 0 -1607 -1649"/>
                  <a:gd name="T15" fmla="*/ -1607 h 88"/>
                  <a:gd name="T16" fmla="+- 0 5286 5281"/>
                  <a:gd name="T17" fmla="*/ T16 w 88"/>
                  <a:gd name="T18" fmla="+- 0 -1585 -1649"/>
                  <a:gd name="T19" fmla="*/ -1585 h 88"/>
                  <a:gd name="T20" fmla="+- 0 5300 5281"/>
                  <a:gd name="T21" fmla="*/ T20 w 88"/>
                  <a:gd name="T22" fmla="+- 0 -1568 -1649"/>
                  <a:gd name="T23" fmla="*/ -1568 h 88"/>
                  <a:gd name="T24" fmla="+- 0 5320 5281"/>
                  <a:gd name="T25" fmla="*/ T24 w 88"/>
                  <a:gd name="T26" fmla="+- 0 -1561 -1649"/>
                  <a:gd name="T27" fmla="*/ -1561 h 88"/>
                  <a:gd name="T28" fmla="+- 0 5344 5281"/>
                  <a:gd name="T29" fmla="*/ T28 w 88"/>
                  <a:gd name="T30" fmla="+- 0 -1565 -1649"/>
                  <a:gd name="T31" fmla="*/ -1565 h 88"/>
                  <a:gd name="T32" fmla="+- 0 5361 5281"/>
                  <a:gd name="T33" fmla="*/ T32 w 88"/>
                  <a:gd name="T34" fmla="+- 0 -1579 -1649"/>
                  <a:gd name="T35" fmla="*/ -1579 h 88"/>
                  <a:gd name="T36" fmla="+- 0 5369 5281"/>
                  <a:gd name="T37" fmla="*/ T36 w 88"/>
                  <a:gd name="T38" fmla="+- 0 -1598 -1649"/>
                  <a:gd name="T39" fmla="*/ -1598 h 88"/>
                  <a:gd name="T40" fmla="+- 0 5365 5281"/>
                  <a:gd name="T41" fmla="*/ T40 w 88"/>
                  <a:gd name="T42" fmla="+- 0 -1622 -1649"/>
                  <a:gd name="T43" fmla="*/ -1622 h 88"/>
                  <a:gd name="T44" fmla="+- 0 5352 5281"/>
                  <a:gd name="T45" fmla="*/ T44 w 88"/>
                  <a:gd name="T46" fmla="+- 0 -1639 -1649"/>
                  <a:gd name="T47" fmla="*/ -1639 h 88"/>
                  <a:gd name="T48" fmla="+- 0 5334 5281"/>
                  <a:gd name="T49" fmla="*/ T48 w 88"/>
                  <a:gd name="T50" fmla="+- 0 -1648 -1649"/>
                  <a:gd name="T51" fmla="*/ -1648 h 88"/>
                  <a:gd name="T52" fmla="+- 0 5325 5281"/>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3" name="Group 79"/>
            <p:cNvGrpSpPr>
              <a:grpSpLocks/>
            </p:cNvGrpSpPr>
            <p:nvPr/>
          </p:nvGrpSpPr>
          <p:grpSpPr bwMode="auto">
            <a:xfrm>
              <a:off x="5301" y="-1629"/>
              <a:ext cx="49" cy="50"/>
              <a:chOff x="5301" y="-1629"/>
              <a:chExt cx="49" cy="50"/>
            </a:xfrm>
          </p:grpSpPr>
          <p:sp>
            <p:nvSpPr>
              <p:cNvPr id="46" name="Freeform 80"/>
              <p:cNvSpPr>
                <a:spLocks/>
              </p:cNvSpPr>
              <p:nvPr/>
            </p:nvSpPr>
            <p:spPr bwMode="auto">
              <a:xfrm>
                <a:off x="5301" y="-1629"/>
                <a:ext cx="49" cy="50"/>
              </a:xfrm>
              <a:custGeom>
                <a:avLst/>
                <a:gdLst>
                  <a:gd name="T0" fmla="+- 0 5339 5301"/>
                  <a:gd name="T1" fmla="*/ T0 w 49"/>
                  <a:gd name="T2" fmla="+- 0 -1629 -1629"/>
                  <a:gd name="T3" fmla="*/ -1629 h 50"/>
                  <a:gd name="T4" fmla="+- 0 5312 5301"/>
                  <a:gd name="T5" fmla="*/ T4 w 49"/>
                  <a:gd name="T6" fmla="+- 0 -1629 -1629"/>
                  <a:gd name="T7" fmla="*/ -1629 h 50"/>
                  <a:gd name="T8" fmla="+- 0 5301 5301"/>
                  <a:gd name="T9" fmla="*/ T8 w 49"/>
                  <a:gd name="T10" fmla="+- 0 -1618 -1629"/>
                  <a:gd name="T11" fmla="*/ -1618 h 50"/>
                  <a:gd name="T12" fmla="+- 0 5301 5301"/>
                  <a:gd name="T13" fmla="*/ T12 w 49"/>
                  <a:gd name="T14" fmla="+- 0 -1591 -1629"/>
                  <a:gd name="T15" fmla="*/ -1591 h 50"/>
                  <a:gd name="T16" fmla="+- 0 5312 5301"/>
                  <a:gd name="T17" fmla="*/ T16 w 49"/>
                  <a:gd name="T18" fmla="+- 0 -1580 -1629"/>
                  <a:gd name="T19" fmla="*/ -1580 h 50"/>
                  <a:gd name="T20" fmla="+- 0 5339 5301"/>
                  <a:gd name="T21" fmla="*/ T20 w 49"/>
                  <a:gd name="T22" fmla="+- 0 -1580 -1629"/>
                  <a:gd name="T23" fmla="*/ -1580 h 50"/>
                  <a:gd name="T24" fmla="+- 0 5350 5301"/>
                  <a:gd name="T25" fmla="*/ T24 w 49"/>
                  <a:gd name="T26" fmla="+- 0 -1591 -1629"/>
                  <a:gd name="T27" fmla="*/ -1591 h 50"/>
                  <a:gd name="T28" fmla="+- 0 5350 5301"/>
                  <a:gd name="T29" fmla="*/ T28 w 49"/>
                  <a:gd name="T30" fmla="+- 0 -1618 -1629"/>
                  <a:gd name="T31" fmla="*/ -1618 h 50"/>
                  <a:gd name="T32" fmla="+- 0 5339 5301"/>
                  <a:gd name="T33" fmla="*/ T32 w 49"/>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4" name="Group 81"/>
            <p:cNvGrpSpPr>
              <a:grpSpLocks/>
            </p:cNvGrpSpPr>
            <p:nvPr/>
          </p:nvGrpSpPr>
          <p:grpSpPr bwMode="auto">
            <a:xfrm>
              <a:off x="5301" y="-1629"/>
              <a:ext cx="49" cy="50"/>
              <a:chOff x="5301" y="-1629"/>
              <a:chExt cx="49" cy="50"/>
            </a:xfrm>
          </p:grpSpPr>
          <p:sp>
            <p:nvSpPr>
              <p:cNvPr id="45" name="Freeform 82"/>
              <p:cNvSpPr>
                <a:spLocks/>
              </p:cNvSpPr>
              <p:nvPr/>
            </p:nvSpPr>
            <p:spPr bwMode="auto">
              <a:xfrm>
                <a:off x="5301" y="-1629"/>
                <a:ext cx="49" cy="50"/>
              </a:xfrm>
              <a:custGeom>
                <a:avLst/>
                <a:gdLst>
                  <a:gd name="T0" fmla="+- 0 5325 5301"/>
                  <a:gd name="T1" fmla="*/ T0 w 49"/>
                  <a:gd name="T2" fmla="+- 0 -1580 -1629"/>
                  <a:gd name="T3" fmla="*/ -1580 h 50"/>
                  <a:gd name="T4" fmla="+- 0 5339 5301"/>
                  <a:gd name="T5" fmla="*/ T4 w 49"/>
                  <a:gd name="T6" fmla="+- 0 -1580 -1629"/>
                  <a:gd name="T7" fmla="*/ -1580 h 50"/>
                  <a:gd name="T8" fmla="+- 0 5350 5301"/>
                  <a:gd name="T9" fmla="*/ T8 w 49"/>
                  <a:gd name="T10" fmla="+- 0 -1591 -1629"/>
                  <a:gd name="T11" fmla="*/ -1591 h 50"/>
                  <a:gd name="T12" fmla="+- 0 5350 5301"/>
                  <a:gd name="T13" fmla="*/ T12 w 49"/>
                  <a:gd name="T14" fmla="+- 0 -1605 -1629"/>
                  <a:gd name="T15" fmla="*/ -1605 h 50"/>
                  <a:gd name="T16" fmla="+- 0 5350 5301"/>
                  <a:gd name="T17" fmla="*/ T16 w 49"/>
                  <a:gd name="T18" fmla="+- 0 -1618 -1629"/>
                  <a:gd name="T19" fmla="*/ -1618 h 50"/>
                  <a:gd name="T20" fmla="+- 0 5339 5301"/>
                  <a:gd name="T21" fmla="*/ T20 w 49"/>
                  <a:gd name="T22" fmla="+- 0 -1629 -1629"/>
                  <a:gd name="T23" fmla="*/ -1629 h 50"/>
                  <a:gd name="T24" fmla="+- 0 5325 5301"/>
                  <a:gd name="T25" fmla="*/ T24 w 49"/>
                  <a:gd name="T26" fmla="+- 0 -1629 -1629"/>
                  <a:gd name="T27" fmla="*/ -1629 h 50"/>
                  <a:gd name="T28" fmla="+- 0 5312 5301"/>
                  <a:gd name="T29" fmla="*/ T28 w 49"/>
                  <a:gd name="T30" fmla="+- 0 -1629 -1629"/>
                  <a:gd name="T31" fmla="*/ -1629 h 50"/>
                  <a:gd name="T32" fmla="+- 0 5301 5301"/>
                  <a:gd name="T33" fmla="*/ T32 w 49"/>
                  <a:gd name="T34" fmla="+- 0 -1618 -1629"/>
                  <a:gd name="T35" fmla="*/ -1618 h 50"/>
                  <a:gd name="T36" fmla="+- 0 5301 5301"/>
                  <a:gd name="T37" fmla="*/ T36 w 49"/>
                  <a:gd name="T38" fmla="+- 0 -1605 -1629"/>
                  <a:gd name="T39" fmla="*/ -1605 h 50"/>
                  <a:gd name="T40" fmla="+- 0 5301 5301"/>
                  <a:gd name="T41" fmla="*/ T40 w 49"/>
                  <a:gd name="T42" fmla="+- 0 -1591 -1629"/>
                  <a:gd name="T43" fmla="*/ -1591 h 50"/>
                  <a:gd name="T44" fmla="+- 0 5312 5301"/>
                  <a:gd name="T45" fmla="*/ T44 w 49"/>
                  <a:gd name="T46" fmla="+- 0 -1580 -1629"/>
                  <a:gd name="T47" fmla="*/ -1580 h 50"/>
                  <a:gd name="T48" fmla="+- 0 5325 5301"/>
                  <a:gd name="T49" fmla="*/ T48 w 49"/>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85" name="TextBox 84"/>
          <p:cNvSpPr txBox="1"/>
          <p:nvPr/>
        </p:nvSpPr>
        <p:spPr>
          <a:xfrm>
            <a:off x="7635398" y="1492313"/>
            <a:ext cx="2361496" cy="461665"/>
          </a:xfrm>
          <a:prstGeom prst="rect">
            <a:avLst/>
          </a:prstGeom>
          <a:noFill/>
        </p:spPr>
        <p:txBody>
          <a:bodyPr wrap="square" rtlCol="0">
            <a:spAutoFit/>
          </a:bodyPr>
          <a:lstStyle/>
          <a:p>
            <a:pPr algn="ctr"/>
            <a:r>
              <a:rPr lang="ru-RU" sz="1200" b="1" dirty="0" smtClean="0"/>
              <a:t>Внутренний</a:t>
            </a:r>
          </a:p>
          <a:p>
            <a:pPr algn="ctr"/>
            <a:r>
              <a:rPr lang="ru-RU" sz="1200" b="1" dirty="0" smtClean="0"/>
              <a:t> спрос</a:t>
            </a:r>
            <a:endParaRPr lang="ru-RU" sz="1200" b="1" dirty="0"/>
          </a:p>
        </p:txBody>
      </p:sp>
      <p:sp>
        <p:nvSpPr>
          <p:cNvPr id="86" name="TextBox 85"/>
          <p:cNvSpPr txBox="1"/>
          <p:nvPr/>
        </p:nvSpPr>
        <p:spPr>
          <a:xfrm>
            <a:off x="9425036" y="1489767"/>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предл</a:t>
            </a:r>
            <a:r>
              <a:rPr lang="ru-RU" sz="1200" b="1" dirty="0"/>
              <a:t>о</a:t>
            </a:r>
            <a:r>
              <a:rPr lang="ru-RU" sz="1200" b="1" dirty="0" smtClean="0"/>
              <a:t>жение</a:t>
            </a:r>
          </a:p>
        </p:txBody>
      </p:sp>
      <p:sp>
        <p:nvSpPr>
          <p:cNvPr id="87" name="TextBox 86"/>
          <p:cNvSpPr txBox="1"/>
          <p:nvPr/>
        </p:nvSpPr>
        <p:spPr>
          <a:xfrm>
            <a:off x="8574191" y="5159077"/>
            <a:ext cx="981609" cy="369332"/>
          </a:xfrm>
          <a:prstGeom prst="rect">
            <a:avLst/>
          </a:prstGeom>
          <a:noFill/>
        </p:spPr>
        <p:txBody>
          <a:bodyPr wrap="square" rtlCol="0">
            <a:spAutoFit/>
          </a:bodyPr>
          <a:lstStyle/>
          <a:p>
            <a:r>
              <a:rPr lang="ru-RU" b="1" dirty="0"/>
              <a:t>1</a:t>
            </a:r>
            <a:r>
              <a:rPr lang="ru-RU" b="1" dirty="0" smtClean="0"/>
              <a:t>00</a:t>
            </a:r>
            <a:endParaRPr lang="ru-RU" b="1" dirty="0"/>
          </a:p>
        </p:txBody>
      </p:sp>
      <p:sp>
        <p:nvSpPr>
          <p:cNvPr id="88" name="TextBox 87"/>
          <p:cNvSpPr txBox="1"/>
          <p:nvPr/>
        </p:nvSpPr>
        <p:spPr>
          <a:xfrm>
            <a:off x="9015285" y="5159077"/>
            <a:ext cx="981609" cy="369332"/>
          </a:xfrm>
          <a:prstGeom prst="rect">
            <a:avLst/>
          </a:prstGeom>
          <a:noFill/>
        </p:spPr>
        <p:txBody>
          <a:bodyPr wrap="square" rtlCol="0">
            <a:spAutoFit/>
          </a:bodyPr>
          <a:lstStyle/>
          <a:p>
            <a:r>
              <a:rPr lang="ru-RU" b="1" dirty="0" smtClean="0"/>
              <a:t>150</a:t>
            </a:r>
            <a:endParaRPr lang="ru-RU" b="1" dirty="0"/>
          </a:p>
        </p:txBody>
      </p:sp>
      <p:sp>
        <p:nvSpPr>
          <p:cNvPr id="89" name="TextBox 88"/>
          <p:cNvSpPr txBox="1"/>
          <p:nvPr/>
        </p:nvSpPr>
        <p:spPr>
          <a:xfrm>
            <a:off x="9809230" y="5159077"/>
            <a:ext cx="981609" cy="369332"/>
          </a:xfrm>
          <a:prstGeom prst="rect">
            <a:avLst/>
          </a:prstGeom>
          <a:noFill/>
        </p:spPr>
        <p:txBody>
          <a:bodyPr wrap="square" rtlCol="0">
            <a:spAutoFit/>
          </a:bodyPr>
          <a:lstStyle/>
          <a:p>
            <a:r>
              <a:rPr lang="ru-RU" b="1" dirty="0" smtClean="0"/>
              <a:t>250</a:t>
            </a:r>
            <a:endParaRPr lang="ru-RU" b="1" dirty="0"/>
          </a:p>
        </p:txBody>
      </p:sp>
      <p:sp>
        <p:nvSpPr>
          <p:cNvPr id="90" name="TextBox 89"/>
          <p:cNvSpPr txBox="1"/>
          <p:nvPr/>
        </p:nvSpPr>
        <p:spPr>
          <a:xfrm>
            <a:off x="7919853" y="5159077"/>
            <a:ext cx="981609" cy="369332"/>
          </a:xfrm>
          <a:prstGeom prst="rect">
            <a:avLst/>
          </a:prstGeom>
          <a:noFill/>
        </p:spPr>
        <p:txBody>
          <a:bodyPr wrap="square" rtlCol="0">
            <a:spAutoFit/>
          </a:bodyPr>
          <a:lstStyle/>
          <a:p>
            <a:r>
              <a:rPr lang="ru-RU" b="1" dirty="0" smtClean="0"/>
              <a:t>0</a:t>
            </a:r>
            <a:endParaRPr lang="ru-RU" b="1" dirty="0"/>
          </a:p>
        </p:txBody>
      </p:sp>
      <p:sp>
        <p:nvSpPr>
          <p:cNvPr id="91" name="TextBox 90"/>
          <p:cNvSpPr txBox="1"/>
          <p:nvPr/>
        </p:nvSpPr>
        <p:spPr>
          <a:xfrm>
            <a:off x="7767172" y="3428302"/>
            <a:ext cx="981609" cy="369332"/>
          </a:xfrm>
          <a:prstGeom prst="rect">
            <a:avLst/>
          </a:prstGeom>
          <a:noFill/>
        </p:spPr>
        <p:txBody>
          <a:bodyPr wrap="square" rtlCol="0">
            <a:spAutoFit/>
          </a:bodyPr>
          <a:lstStyle/>
          <a:p>
            <a:r>
              <a:rPr lang="ru-RU" b="1" dirty="0"/>
              <a:t>4</a:t>
            </a:r>
            <a:endParaRPr lang="ru-RU" b="1" dirty="0"/>
          </a:p>
        </p:txBody>
      </p:sp>
      <p:sp>
        <p:nvSpPr>
          <p:cNvPr id="92" name="TextBox 91"/>
          <p:cNvSpPr txBox="1"/>
          <p:nvPr/>
        </p:nvSpPr>
        <p:spPr>
          <a:xfrm>
            <a:off x="7763988" y="2734458"/>
            <a:ext cx="981609" cy="369332"/>
          </a:xfrm>
          <a:prstGeom prst="rect">
            <a:avLst/>
          </a:prstGeom>
          <a:noFill/>
        </p:spPr>
        <p:txBody>
          <a:bodyPr wrap="square" rtlCol="0">
            <a:spAutoFit/>
          </a:bodyPr>
          <a:lstStyle/>
          <a:p>
            <a:r>
              <a:rPr lang="ru-RU" b="1" dirty="0"/>
              <a:t>6</a:t>
            </a:r>
            <a:endParaRPr lang="ru-RU" b="1" dirty="0"/>
          </a:p>
        </p:txBody>
      </p:sp>
      <p:sp>
        <p:nvSpPr>
          <p:cNvPr id="93" name="TextBox 92"/>
          <p:cNvSpPr txBox="1"/>
          <p:nvPr/>
        </p:nvSpPr>
        <p:spPr>
          <a:xfrm>
            <a:off x="7767796" y="1962725"/>
            <a:ext cx="981609" cy="369332"/>
          </a:xfrm>
          <a:prstGeom prst="rect">
            <a:avLst/>
          </a:prstGeom>
          <a:noFill/>
        </p:spPr>
        <p:txBody>
          <a:bodyPr wrap="square" rtlCol="0">
            <a:spAutoFit/>
          </a:bodyPr>
          <a:lstStyle/>
          <a:p>
            <a:r>
              <a:rPr lang="ru-RU" b="1" dirty="0"/>
              <a:t>8</a:t>
            </a:r>
            <a:endParaRPr lang="ru-RU" b="1" dirty="0"/>
          </a:p>
        </p:txBody>
      </p:sp>
      <p:sp>
        <p:nvSpPr>
          <p:cNvPr id="94" name="TextBox 93"/>
          <p:cNvSpPr txBox="1"/>
          <p:nvPr/>
        </p:nvSpPr>
        <p:spPr>
          <a:xfrm>
            <a:off x="10701970" y="2442846"/>
            <a:ext cx="1536833" cy="738664"/>
          </a:xfrm>
          <a:prstGeom prst="rect">
            <a:avLst/>
          </a:prstGeom>
          <a:noFill/>
        </p:spPr>
        <p:txBody>
          <a:bodyPr wrap="square" rtlCol="0">
            <a:spAutoFit/>
          </a:bodyPr>
          <a:lstStyle/>
          <a:p>
            <a:pPr algn="ctr"/>
            <a:r>
              <a:rPr lang="en-US" sz="1400" b="1" dirty="0"/>
              <a:t> </a:t>
            </a:r>
            <a:r>
              <a:rPr lang="ru-RU" sz="1400" b="1" dirty="0" smtClean="0"/>
              <a:t>Мировая цена плюс тариф</a:t>
            </a:r>
            <a:endParaRPr lang="ru-RU" sz="1400" b="1" dirty="0"/>
          </a:p>
        </p:txBody>
      </p:sp>
      <p:sp>
        <p:nvSpPr>
          <p:cNvPr id="95" name="TextBox 94"/>
          <p:cNvSpPr txBox="1"/>
          <p:nvPr/>
        </p:nvSpPr>
        <p:spPr>
          <a:xfrm>
            <a:off x="9645894" y="2021487"/>
            <a:ext cx="593707" cy="369332"/>
          </a:xfrm>
          <a:prstGeom prst="rect">
            <a:avLst/>
          </a:prstGeom>
          <a:noFill/>
        </p:spPr>
        <p:txBody>
          <a:bodyPr wrap="square" rtlCol="0">
            <a:spAutoFit/>
          </a:bodyPr>
          <a:lstStyle/>
          <a:p>
            <a:r>
              <a:rPr lang="en-US" b="1" dirty="0"/>
              <a:t>N</a:t>
            </a:r>
            <a:endParaRPr lang="ru-RU" b="1" dirty="0"/>
          </a:p>
        </p:txBody>
      </p:sp>
      <p:sp>
        <p:nvSpPr>
          <p:cNvPr id="96" name="TextBox 95"/>
          <p:cNvSpPr txBox="1"/>
          <p:nvPr/>
        </p:nvSpPr>
        <p:spPr>
          <a:xfrm>
            <a:off x="8885237" y="965310"/>
            <a:ext cx="593707" cy="369332"/>
          </a:xfrm>
          <a:prstGeom prst="rect">
            <a:avLst/>
          </a:prstGeom>
          <a:noFill/>
        </p:spPr>
        <p:txBody>
          <a:bodyPr wrap="square" rtlCol="0">
            <a:spAutoFit/>
          </a:bodyPr>
          <a:lstStyle/>
          <a:p>
            <a:r>
              <a:rPr lang="en-US" b="1" dirty="0"/>
              <a:t>D</a:t>
            </a:r>
            <a:endParaRPr lang="ru-RU" b="1" dirty="0"/>
          </a:p>
        </p:txBody>
      </p:sp>
      <p:sp>
        <p:nvSpPr>
          <p:cNvPr id="97" name="TextBox 96"/>
          <p:cNvSpPr txBox="1"/>
          <p:nvPr/>
        </p:nvSpPr>
        <p:spPr>
          <a:xfrm>
            <a:off x="10186918" y="937386"/>
            <a:ext cx="593707" cy="369332"/>
          </a:xfrm>
          <a:prstGeom prst="rect">
            <a:avLst/>
          </a:prstGeom>
          <a:noFill/>
        </p:spPr>
        <p:txBody>
          <a:bodyPr wrap="square" rtlCol="0">
            <a:spAutoFit/>
          </a:bodyPr>
          <a:lstStyle/>
          <a:p>
            <a:r>
              <a:rPr lang="en-US" b="1" dirty="0" smtClean="0"/>
              <a:t>S</a:t>
            </a:r>
            <a:endParaRPr lang="ru-RU" b="1" dirty="0"/>
          </a:p>
        </p:txBody>
      </p:sp>
      <p:sp>
        <p:nvSpPr>
          <p:cNvPr id="98" name="TextBox 97"/>
          <p:cNvSpPr txBox="1"/>
          <p:nvPr/>
        </p:nvSpPr>
        <p:spPr>
          <a:xfrm>
            <a:off x="10058005" y="2576561"/>
            <a:ext cx="593707" cy="369332"/>
          </a:xfrm>
          <a:prstGeom prst="rect">
            <a:avLst/>
          </a:prstGeom>
          <a:noFill/>
        </p:spPr>
        <p:txBody>
          <a:bodyPr wrap="square" rtlCol="0">
            <a:spAutoFit/>
          </a:bodyPr>
          <a:lstStyle/>
          <a:p>
            <a:r>
              <a:rPr lang="en-US" b="1" dirty="0"/>
              <a:t>J</a:t>
            </a:r>
            <a:endParaRPr lang="ru-RU" b="1" dirty="0"/>
          </a:p>
        </p:txBody>
      </p:sp>
      <p:sp>
        <p:nvSpPr>
          <p:cNvPr id="99" name="TextBox 98"/>
          <p:cNvSpPr txBox="1"/>
          <p:nvPr/>
        </p:nvSpPr>
        <p:spPr>
          <a:xfrm>
            <a:off x="9009340" y="2576846"/>
            <a:ext cx="593707" cy="369332"/>
          </a:xfrm>
          <a:prstGeom prst="rect">
            <a:avLst/>
          </a:prstGeom>
          <a:noFill/>
        </p:spPr>
        <p:txBody>
          <a:bodyPr wrap="square" rtlCol="0">
            <a:spAutoFit/>
          </a:bodyPr>
          <a:lstStyle/>
          <a:p>
            <a:r>
              <a:rPr lang="en-US" b="1" dirty="0"/>
              <a:t>H</a:t>
            </a:r>
            <a:endParaRPr lang="ru-RU" b="1" dirty="0"/>
          </a:p>
        </p:txBody>
      </p:sp>
      <p:sp>
        <p:nvSpPr>
          <p:cNvPr id="100" name="TextBox 99"/>
          <p:cNvSpPr txBox="1"/>
          <p:nvPr/>
        </p:nvSpPr>
        <p:spPr>
          <a:xfrm>
            <a:off x="8522030" y="3322120"/>
            <a:ext cx="593707" cy="369332"/>
          </a:xfrm>
          <a:prstGeom prst="rect">
            <a:avLst/>
          </a:prstGeom>
          <a:noFill/>
        </p:spPr>
        <p:txBody>
          <a:bodyPr wrap="square" rtlCol="0">
            <a:spAutoFit/>
          </a:bodyPr>
          <a:lstStyle/>
          <a:p>
            <a:r>
              <a:rPr lang="en-US" b="1" dirty="0"/>
              <a:t>E</a:t>
            </a:r>
            <a:endParaRPr lang="ru-RU" b="1" dirty="0"/>
          </a:p>
        </p:txBody>
      </p:sp>
      <p:sp>
        <p:nvSpPr>
          <p:cNvPr id="101" name="TextBox 100"/>
          <p:cNvSpPr txBox="1"/>
          <p:nvPr/>
        </p:nvSpPr>
        <p:spPr>
          <a:xfrm>
            <a:off x="10483516" y="3323154"/>
            <a:ext cx="593707" cy="369332"/>
          </a:xfrm>
          <a:prstGeom prst="rect">
            <a:avLst/>
          </a:prstGeom>
          <a:noFill/>
        </p:spPr>
        <p:txBody>
          <a:bodyPr wrap="square" rtlCol="0">
            <a:spAutoFit/>
          </a:bodyPr>
          <a:lstStyle/>
          <a:p>
            <a:r>
              <a:rPr lang="en-US" b="1" dirty="0" smtClean="0"/>
              <a:t>F</a:t>
            </a:r>
            <a:endParaRPr lang="ru-RU" b="1" dirty="0"/>
          </a:p>
        </p:txBody>
      </p:sp>
      <p:sp>
        <p:nvSpPr>
          <p:cNvPr id="102" name="TextBox 101"/>
          <p:cNvSpPr txBox="1"/>
          <p:nvPr/>
        </p:nvSpPr>
        <p:spPr>
          <a:xfrm>
            <a:off x="8193266" y="4464415"/>
            <a:ext cx="593707" cy="369332"/>
          </a:xfrm>
          <a:prstGeom prst="rect">
            <a:avLst/>
          </a:prstGeom>
          <a:noFill/>
        </p:spPr>
        <p:txBody>
          <a:bodyPr wrap="square" rtlCol="0">
            <a:spAutoFit/>
          </a:bodyPr>
          <a:lstStyle/>
          <a:p>
            <a:r>
              <a:rPr lang="en-US" b="1" dirty="0" smtClean="0"/>
              <a:t>S</a:t>
            </a:r>
            <a:endParaRPr lang="ru-RU" b="1" dirty="0"/>
          </a:p>
        </p:txBody>
      </p:sp>
      <p:sp>
        <p:nvSpPr>
          <p:cNvPr id="103" name="TextBox 102"/>
          <p:cNvSpPr txBox="1"/>
          <p:nvPr/>
        </p:nvSpPr>
        <p:spPr>
          <a:xfrm>
            <a:off x="10237118" y="5160492"/>
            <a:ext cx="981609" cy="369332"/>
          </a:xfrm>
          <a:prstGeom prst="rect">
            <a:avLst/>
          </a:prstGeom>
          <a:noFill/>
        </p:spPr>
        <p:txBody>
          <a:bodyPr wrap="square" rtlCol="0">
            <a:spAutoFit/>
          </a:bodyPr>
          <a:lstStyle/>
          <a:p>
            <a:r>
              <a:rPr lang="ru-RU" b="1" dirty="0" smtClean="0"/>
              <a:t>300</a:t>
            </a:r>
            <a:endParaRPr lang="ru-RU" b="1" dirty="0"/>
          </a:p>
        </p:txBody>
      </p:sp>
      <p:sp>
        <p:nvSpPr>
          <p:cNvPr id="104" name="TextBox 103"/>
          <p:cNvSpPr txBox="1"/>
          <p:nvPr/>
        </p:nvSpPr>
        <p:spPr>
          <a:xfrm>
            <a:off x="10729187" y="3630822"/>
            <a:ext cx="1536833" cy="523220"/>
          </a:xfrm>
          <a:prstGeom prst="rect">
            <a:avLst/>
          </a:prstGeom>
          <a:noFill/>
        </p:spPr>
        <p:txBody>
          <a:bodyPr wrap="square" rtlCol="0">
            <a:spAutoFit/>
          </a:bodyPr>
          <a:lstStyle/>
          <a:p>
            <a:pPr algn="ctr"/>
            <a:r>
              <a:rPr lang="en-US" sz="1400" b="1" dirty="0"/>
              <a:t> </a:t>
            </a:r>
            <a:r>
              <a:rPr lang="ru-RU" sz="1400" b="1" dirty="0" smtClean="0"/>
              <a:t>Мировая цена</a:t>
            </a:r>
            <a:endParaRPr lang="ru-RU" sz="1400" b="1" dirty="0"/>
          </a:p>
        </p:txBody>
      </p:sp>
      <p:sp>
        <p:nvSpPr>
          <p:cNvPr id="105" name="TextBox 104"/>
          <p:cNvSpPr txBox="1"/>
          <p:nvPr/>
        </p:nvSpPr>
        <p:spPr>
          <a:xfrm>
            <a:off x="11101157" y="4641973"/>
            <a:ext cx="593707" cy="369332"/>
          </a:xfrm>
          <a:prstGeom prst="rect">
            <a:avLst/>
          </a:prstGeom>
          <a:noFill/>
        </p:spPr>
        <p:txBody>
          <a:bodyPr wrap="square" rtlCol="0">
            <a:spAutoFit/>
          </a:bodyPr>
          <a:lstStyle/>
          <a:p>
            <a:r>
              <a:rPr lang="en-US" b="1" dirty="0" smtClean="0"/>
              <a:t>D</a:t>
            </a:r>
            <a:endParaRPr lang="ru-RU" b="1" dirty="0"/>
          </a:p>
        </p:txBody>
      </p:sp>
      <p:sp>
        <p:nvSpPr>
          <p:cNvPr id="106" name="TextBox 105"/>
          <p:cNvSpPr txBox="1"/>
          <p:nvPr/>
        </p:nvSpPr>
        <p:spPr>
          <a:xfrm>
            <a:off x="8951293" y="3331664"/>
            <a:ext cx="593707" cy="369332"/>
          </a:xfrm>
          <a:prstGeom prst="rect">
            <a:avLst/>
          </a:prstGeom>
          <a:noFill/>
        </p:spPr>
        <p:txBody>
          <a:bodyPr wrap="square" rtlCol="0">
            <a:spAutoFit/>
          </a:bodyPr>
          <a:lstStyle/>
          <a:p>
            <a:r>
              <a:rPr lang="en-US" b="1" dirty="0" smtClean="0"/>
              <a:t>A</a:t>
            </a:r>
            <a:endParaRPr lang="ru-RU" b="1" dirty="0"/>
          </a:p>
        </p:txBody>
      </p:sp>
      <p:sp>
        <p:nvSpPr>
          <p:cNvPr id="107" name="TextBox 106"/>
          <p:cNvSpPr txBox="1"/>
          <p:nvPr/>
        </p:nvSpPr>
        <p:spPr>
          <a:xfrm>
            <a:off x="9530361" y="3096103"/>
            <a:ext cx="593707" cy="369332"/>
          </a:xfrm>
          <a:prstGeom prst="rect">
            <a:avLst/>
          </a:prstGeom>
          <a:noFill/>
        </p:spPr>
        <p:txBody>
          <a:bodyPr wrap="square" rtlCol="0">
            <a:spAutoFit/>
          </a:bodyPr>
          <a:lstStyle/>
          <a:p>
            <a:r>
              <a:rPr lang="en-US" b="1" dirty="0"/>
              <a:t>B</a:t>
            </a:r>
            <a:endParaRPr lang="ru-RU" b="1" dirty="0"/>
          </a:p>
        </p:txBody>
      </p:sp>
      <p:sp>
        <p:nvSpPr>
          <p:cNvPr id="108" name="TextBox 107"/>
          <p:cNvSpPr txBox="1"/>
          <p:nvPr/>
        </p:nvSpPr>
        <p:spPr>
          <a:xfrm>
            <a:off x="10071373" y="3328744"/>
            <a:ext cx="593707" cy="369332"/>
          </a:xfrm>
          <a:prstGeom prst="rect">
            <a:avLst/>
          </a:prstGeom>
          <a:noFill/>
        </p:spPr>
        <p:txBody>
          <a:bodyPr wrap="square" rtlCol="0">
            <a:spAutoFit/>
          </a:bodyPr>
          <a:lstStyle/>
          <a:p>
            <a:r>
              <a:rPr lang="en-US" b="1" dirty="0"/>
              <a:t>C</a:t>
            </a:r>
            <a:endParaRPr lang="ru-RU" b="1" dirty="0"/>
          </a:p>
        </p:txBody>
      </p:sp>
      <p:sp>
        <p:nvSpPr>
          <p:cNvPr id="109" name="TextBox 108"/>
          <p:cNvSpPr txBox="1"/>
          <p:nvPr/>
        </p:nvSpPr>
        <p:spPr>
          <a:xfrm>
            <a:off x="7919853" y="5364374"/>
            <a:ext cx="4166524"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Количество одежды (единиц)</a:t>
            </a:r>
            <a:endParaRPr lang="ru-RU" b="1" dirty="0">
              <a:latin typeface="Times New Roman" panose="02020603050405020304" pitchFamily="18" charset="0"/>
              <a:cs typeface="Times New Roman" panose="02020603050405020304" pitchFamily="18" charset="0"/>
            </a:endParaRPr>
          </a:p>
        </p:txBody>
      </p:sp>
      <p:sp>
        <p:nvSpPr>
          <p:cNvPr id="110" name="TextBox 109"/>
          <p:cNvSpPr txBox="1"/>
          <p:nvPr/>
        </p:nvSpPr>
        <p:spPr>
          <a:xfrm>
            <a:off x="8042928" y="2574713"/>
            <a:ext cx="593707" cy="369332"/>
          </a:xfrm>
          <a:prstGeom prst="rect">
            <a:avLst/>
          </a:prstGeom>
          <a:noFill/>
        </p:spPr>
        <p:txBody>
          <a:bodyPr wrap="square" rtlCol="0">
            <a:spAutoFit/>
          </a:bodyPr>
          <a:lstStyle/>
          <a:p>
            <a:r>
              <a:rPr lang="en-US" b="1" dirty="0" smtClean="0"/>
              <a:t>M</a:t>
            </a:r>
            <a:endParaRPr lang="ru-RU" b="1" dirty="0"/>
          </a:p>
        </p:txBody>
      </p:sp>
      <p:sp>
        <p:nvSpPr>
          <p:cNvPr id="111" name="TextBox 110"/>
          <p:cNvSpPr txBox="1"/>
          <p:nvPr/>
        </p:nvSpPr>
        <p:spPr>
          <a:xfrm>
            <a:off x="8040499" y="3346446"/>
            <a:ext cx="593707" cy="369332"/>
          </a:xfrm>
          <a:prstGeom prst="rect">
            <a:avLst/>
          </a:prstGeom>
          <a:noFill/>
        </p:spPr>
        <p:txBody>
          <a:bodyPr wrap="square" rtlCol="0">
            <a:spAutoFit/>
          </a:bodyPr>
          <a:lstStyle/>
          <a:p>
            <a:r>
              <a:rPr lang="en-US" b="1" dirty="0"/>
              <a:t>L</a:t>
            </a:r>
            <a:endParaRPr lang="ru-RU" b="1" dirty="0"/>
          </a:p>
        </p:txBody>
      </p:sp>
      <p:sp>
        <p:nvSpPr>
          <p:cNvPr id="112" name="TextBox 111"/>
          <p:cNvSpPr txBox="1"/>
          <p:nvPr/>
        </p:nvSpPr>
        <p:spPr>
          <a:xfrm rot="16200000">
            <a:off x="5789329" y="3020799"/>
            <a:ext cx="3828820"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Цена на одежду  (долл. за единицу)</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1528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83272" y="408569"/>
            <a:ext cx="6235493" cy="5554349"/>
          </a:xfrm>
        </p:spPr>
        <p:txBody>
          <a:bodyPr>
            <a:normAutofit fontScale="85000" lnSpcReduction="10000"/>
          </a:bodyPr>
          <a:lstStyle/>
          <a:p>
            <a:pPr marL="0" indent="0" algn="ctr">
              <a:buNone/>
            </a:pPr>
            <a:r>
              <a:rPr lang="ru-RU" b="1" dirty="0">
                <a:solidFill>
                  <a:schemeClr val="tx2"/>
                </a:solidFill>
                <a:latin typeface="Times New Roman" panose="02020603050405020304" pitchFamily="18" charset="0"/>
                <a:cs typeface="Times New Roman" panose="02020603050405020304" pitchFamily="18" charset="0"/>
              </a:rPr>
              <a:t>На </a:t>
            </a:r>
            <a:r>
              <a:rPr lang="ru-RU" b="1" dirty="0" smtClean="0">
                <a:solidFill>
                  <a:schemeClr val="tx2"/>
                </a:solidFill>
                <a:latin typeface="Times New Roman" panose="02020603050405020304" pitchFamily="18" charset="0"/>
                <a:cs typeface="Times New Roman" panose="02020603050405020304" pitchFamily="18" charset="0"/>
              </a:rPr>
              <a:t>рисунке отражена </a:t>
            </a:r>
            <a:r>
              <a:rPr lang="ru-RU" b="1" dirty="0">
                <a:solidFill>
                  <a:schemeClr val="tx2"/>
                </a:solidFill>
                <a:latin typeface="Times New Roman" panose="02020603050405020304" pitchFamily="18" charset="0"/>
                <a:cs typeface="Times New Roman" panose="02020603050405020304" pitchFamily="18" charset="0"/>
              </a:rPr>
              <a:t>одна особенность, важная для понимания политики и истории </a:t>
            </a:r>
            <a:r>
              <a:rPr lang="ru-RU" b="1" dirty="0" smtClean="0">
                <a:solidFill>
                  <a:schemeClr val="tx2"/>
                </a:solidFill>
                <a:latin typeface="Times New Roman" panose="02020603050405020304" pitchFamily="18" charset="0"/>
                <a:cs typeface="Times New Roman" panose="02020603050405020304" pitchFamily="18" charset="0"/>
              </a:rPr>
              <a:t>тарифов!</a:t>
            </a:r>
            <a:endParaRPr lang="ru-RU" dirty="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При </a:t>
            </a:r>
            <a:r>
              <a:rPr lang="ru-RU" dirty="0">
                <a:solidFill>
                  <a:schemeClr val="tx1"/>
                </a:solidFill>
                <a:latin typeface="Times New Roman" panose="02020603050405020304" pitchFamily="18" charset="0"/>
                <a:cs typeface="Times New Roman" panose="02020603050405020304" pitchFamily="18" charset="0"/>
              </a:rPr>
              <a:t>вводе тарифов </a:t>
            </a:r>
            <a:r>
              <a:rPr lang="ru-RU" dirty="0">
                <a:solidFill>
                  <a:schemeClr val="tx1"/>
                </a:solidFill>
                <a:latin typeface="Times New Roman" panose="02020603050405020304" pitchFamily="18" charset="0"/>
                <a:cs typeface="Times New Roman" panose="02020603050405020304" pitchFamily="18" charset="0"/>
              </a:rPr>
              <a:t>экономические последствия частично вызваны тем, что тарифы приводят к </a:t>
            </a:r>
            <a:r>
              <a:rPr lang="ru-RU" b="1" dirty="0">
                <a:solidFill>
                  <a:schemeClr val="tx2"/>
                </a:solidFill>
                <a:latin typeface="Times New Roman" panose="02020603050405020304" pitchFamily="18" charset="0"/>
                <a:cs typeface="Times New Roman" panose="02020603050405020304" pitchFamily="18" charset="0"/>
              </a:rPr>
              <a:t>перераспределению доходов</a:t>
            </a:r>
            <a:r>
              <a:rPr lang="ru-RU" dirty="0">
                <a:solidFill>
                  <a:schemeClr val="tx1"/>
                </a:solidFill>
                <a:latin typeface="Times New Roman" panose="02020603050405020304" pitchFamily="18" charset="0"/>
                <a:cs typeface="Times New Roman" panose="02020603050405020304" pitchFamily="18" charset="0"/>
              </a:rPr>
              <a:t> от потребителей к защищенным внутренним производителям и рабочим.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примере, представленном на </a:t>
            </a:r>
            <a:r>
              <a:rPr lang="ru-RU" dirty="0" smtClean="0">
                <a:solidFill>
                  <a:schemeClr val="tx1"/>
                </a:solidFill>
                <a:latin typeface="Times New Roman" panose="02020603050405020304" pitchFamily="18" charset="0"/>
                <a:cs typeface="Times New Roman" panose="02020603050405020304" pitchFamily="18" charset="0"/>
              </a:rPr>
              <a:t>рисунке, </a:t>
            </a:r>
            <a:r>
              <a:rPr lang="ru-RU" dirty="0">
                <a:solidFill>
                  <a:schemeClr val="tx1"/>
                </a:solidFill>
                <a:latin typeface="Times New Roman" panose="02020603050405020304" pitchFamily="18" charset="0"/>
                <a:cs typeface="Times New Roman" panose="02020603050405020304" pitchFamily="18" charset="0"/>
              </a:rPr>
              <a:t>области А и С отражают потери в производительности от неэффективно высокого уровня производства и неэффективно низкого потребления соответственно.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С </a:t>
            </a:r>
            <a:r>
              <a:rPr lang="ru-RU" dirty="0">
                <a:solidFill>
                  <a:schemeClr val="tx1"/>
                </a:solidFill>
                <a:latin typeface="Times New Roman" panose="02020603050405020304" pitchFamily="18" charset="0"/>
                <a:cs typeface="Times New Roman" panose="02020603050405020304" pitchFamily="18" charset="0"/>
              </a:rPr>
              <a:t>учетом оговоренных выше допущений потери в производительности составляют в сумме 100 долл.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Эффект </a:t>
            </a:r>
            <a:r>
              <a:rPr lang="ru-RU" dirty="0">
                <a:solidFill>
                  <a:schemeClr val="tx1"/>
                </a:solidFill>
                <a:latin typeface="Times New Roman" panose="02020603050405020304" pitchFamily="18" charset="0"/>
                <a:cs typeface="Times New Roman" panose="02020603050405020304" pitchFamily="18" charset="0"/>
              </a:rPr>
              <a:t>от перераспределения гораздо выше и составляет 200 долл., полученных в качестве дохода от тарифов с потребителей импортных товаров плюс 250 долл. за счет увеличения прибыли</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Производители и рабочие, несомненно, получат выгоду от повышения цены товара, а вот о потребителях этого не скажешь.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Поэтому </a:t>
            </a:r>
            <a:r>
              <a:rPr lang="ru-RU" dirty="0">
                <a:solidFill>
                  <a:schemeClr val="tx1"/>
                </a:solidFill>
                <a:latin typeface="Times New Roman" panose="02020603050405020304" pitchFamily="18" charset="0"/>
                <a:cs typeface="Times New Roman" panose="02020603050405020304" pitchFamily="18" charset="0"/>
              </a:rPr>
              <a:t>понятно, почему баталии вокруг ограничений на импорт сосредоточены скорее на вопросах потерь и выгод от перераспределения, нежели на вопросах экономической эффективности.</a:t>
            </a:r>
          </a:p>
        </p:txBody>
      </p:sp>
      <p:grpSp>
        <p:nvGrpSpPr>
          <p:cNvPr id="4" name="Group 2"/>
          <p:cNvGrpSpPr>
            <a:grpSpLocks/>
          </p:cNvGrpSpPr>
          <p:nvPr/>
        </p:nvGrpSpPr>
        <p:grpSpPr bwMode="auto">
          <a:xfrm>
            <a:off x="8087933" y="513694"/>
            <a:ext cx="3708444" cy="4225727"/>
            <a:chOff x="2776" y="-4519"/>
            <a:chExt cx="4721" cy="4522"/>
          </a:xfrm>
        </p:grpSpPr>
        <p:grpSp>
          <p:nvGrpSpPr>
            <p:cNvPr id="5" name="Group 3"/>
            <p:cNvGrpSpPr>
              <a:grpSpLocks/>
            </p:cNvGrpSpPr>
            <p:nvPr/>
          </p:nvGrpSpPr>
          <p:grpSpPr bwMode="auto">
            <a:xfrm>
              <a:off x="5326" y="-2394"/>
              <a:ext cx="503" cy="788"/>
              <a:chOff x="5326" y="-2394"/>
              <a:chExt cx="503" cy="788"/>
            </a:xfrm>
          </p:grpSpPr>
          <p:sp>
            <p:nvSpPr>
              <p:cNvPr id="84" name="Freeform 4"/>
              <p:cNvSpPr>
                <a:spLocks/>
              </p:cNvSpPr>
              <p:nvPr/>
            </p:nvSpPr>
            <p:spPr bwMode="auto">
              <a:xfrm>
                <a:off x="5326" y="-2394"/>
                <a:ext cx="503" cy="788"/>
              </a:xfrm>
              <a:custGeom>
                <a:avLst/>
                <a:gdLst>
                  <a:gd name="T0" fmla="+- 0 5326 5326"/>
                  <a:gd name="T1" fmla="*/ T0 w 503"/>
                  <a:gd name="T2" fmla="+- 0 -2394 -2394"/>
                  <a:gd name="T3" fmla="*/ -2394 h 788"/>
                  <a:gd name="T4" fmla="+- 0 5326 5326"/>
                  <a:gd name="T5" fmla="*/ T4 w 503"/>
                  <a:gd name="T6" fmla="+- 0 -1606 -2394"/>
                  <a:gd name="T7" fmla="*/ -1606 h 788"/>
                  <a:gd name="T8" fmla="+- 0 5828 5326"/>
                  <a:gd name="T9" fmla="*/ T8 w 503"/>
                  <a:gd name="T10" fmla="+- 0 -1606 -2394"/>
                  <a:gd name="T11" fmla="*/ -1606 h 788"/>
                  <a:gd name="T12" fmla="+- 0 5326 5326"/>
                  <a:gd name="T13" fmla="*/ T12 w 503"/>
                  <a:gd name="T14" fmla="+- 0 -2394 -2394"/>
                  <a:gd name="T15" fmla="*/ -2394 h 788"/>
                </a:gdLst>
                <a:ahLst/>
                <a:cxnLst>
                  <a:cxn ang="0">
                    <a:pos x="T1" y="T3"/>
                  </a:cxn>
                  <a:cxn ang="0">
                    <a:pos x="T5" y="T7"/>
                  </a:cxn>
                  <a:cxn ang="0">
                    <a:pos x="T9" y="T11"/>
                  </a:cxn>
                  <a:cxn ang="0">
                    <a:pos x="T13" y="T15"/>
                  </a:cxn>
                </a:cxnLst>
                <a:rect l="0" t="0" r="r" b="b"/>
                <a:pathLst>
                  <a:path w="503" h="788">
                    <a:moveTo>
                      <a:pt x="0" y="0"/>
                    </a:moveTo>
                    <a:lnTo>
                      <a:pt x="0" y="788"/>
                    </a:lnTo>
                    <a:lnTo>
                      <a:pt x="502" y="788"/>
                    </a:lnTo>
                    <a:lnTo>
                      <a:pt x="0" y="0"/>
                    </a:lnTo>
                  </a:path>
                </a:pathLst>
              </a:custGeom>
              <a:solidFill>
                <a:srgbClr val="F8C1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6" name="Group 5"/>
            <p:cNvGrpSpPr>
              <a:grpSpLocks/>
            </p:cNvGrpSpPr>
            <p:nvPr/>
          </p:nvGrpSpPr>
          <p:grpSpPr bwMode="auto">
            <a:xfrm>
              <a:off x="5326" y="-2394"/>
              <a:ext cx="503" cy="788"/>
              <a:chOff x="5326" y="-2394"/>
              <a:chExt cx="503" cy="788"/>
            </a:xfrm>
          </p:grpSpPr>
          <p:sp>
            <p:nvSpPr>
              <p:cNvPr id="83" name="Freeform 6"/>
              <p:cNvSpPr>
                <a:spLocks/>
              </p:cNvSpPr>
              <p:nvPr/>
            </p:nvSpPr>
            <p:spPr bwMode="auto">
              <a:xfrm>
                <a:off x="5326" y="-2394"/>
                <a:ext cx="503" cy="788"/>
              </a:xfrm>
              <a:custGeom>
                <a:avLst/>
                <a:gdLst>
                  <a:gd name="T0" fmla="+- 0 5326 5326"/>
                  <a:gd name="T1" fmla="*/ T0 w 503"/>
                  <a:gd name="T2" fmla="+- 0 -1606 -2394"/>
                  <a:gd name="T3" fmla="*/ -1606 h 788"/>
                  <a:gd name="T4" fmla="+- 0 5828 5326"/>
                  <a:gd name="T5" fmla="*/ T4 w 503"/>
                  <a:gd name="T6" fmla="+- 0 -1606 -2394"/>
                  <a:gd name="T7" fmla="*/ -1606 h 788"/>
                  <a:gd name="T8" fmla="+- 0 5326 5326"/>
                  <a:gd name="T9" fmla="*/ T8 w 503"/>
                  <a:gd name="T10" fmla="+- 0 -2394 -2394"/>
                  <a:gd name="T11" fmla="*/ -2394 h 788"/>
                  <a:gd name="T12" fmla="+- 0 5326 5326"/>
                  <a:gd name="T13" fmla="*/ T12 w 503"/>
                  <a:gd name="T14" fmla="+- 0 -1606 -2394"/>
                  <a:gd name="T15" fmla="*/ -1606 h 788"/>
                </a:gdLst>
                <a:ahLst/>
                <a:cxnLst>
                  <a:cxn ang="0">
                    <a:pos x="T1" y="T3"/>
                  </a:cxn>
                  <a:cxn ang="0">
                    <a:pos x="T5" y="T7"/>
                  </a:cxn>
                  <a:cxn ang="0">
                    <a:pos x="T9" y="T11"/>
                  </a:cxn>
                  <a:cxn ang="0">
                    <a:pos x="T13" y="T15"/>
                  </a:cxn>
                </a:cxnLst>
                <a:rect l="0" t="0" r="r" b="b"/>
                <a:pathLst>
                  <a:path w="503" h="788">
                    <a:moveTo>
                      <a:pt x="0" y="788"/>
                    </a:moveTo>
                    <a:lnTo>
                      <a:pt x="502" y="788"/>
                    </a:lnTo>
                    <a:lnTo>
                      <a:pt x="0" y="0"/>
                    </a:lnTo>
                    <a:lnTo>
                      <a:pt x="0" y="788"/>
                    </a:lnTo>
                    <a:close/>
                  </a:path>
                </a:pathLst>
              </a:custGeom>
              <a:noFill/>
              <a:ln w="3175">
                <a:solidFill>
                  <a:srgbClr val="F8C1D9"/>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7"/>
            <p:cNvGrpSpPr>
              <a:grpSpLocks/>
            </p:cNvGrpSpPr>
            <p:nvPr/>
          </p:nvGrpSpPr>
          <p:grpSpPr bwMode="auto">
            <a:xfrm>
              <a:off x="3791" y="-2399"/>
              <a:ext cx="515" cy="793"/>
              <a:chOff x="3791" y="-2399"/>
              <a:chExt cx="515" cy="793"/>
            </a:xfrm>
          </p:grpSpPr>
          <p:sp>
            <p:nvSpPr>
              <p:cNvPr id="82" name="Freeform 8"/>
              <p:cNvSpPr>
                <a:spLocks/>
              </p:cNvSpPr>
              <p:nvPr/>
            </p:nvSpPr>
            <p:spPr bwMode="auto">
              <a:xfrm>
                <a:off x="3791" y="-2399"/>
                <a:ext cx="515" cy="793"/>
              </a:xfrm>
              <a:custGeom>
                <a:avLst/>
                <a:gdLst>
                  <a:gd name="T0" fmla="+- 0 4306 3791"/>
                  <a:gd name="T1" fmla="*/ T0 w 515"/>
                  <a:gd name="T2" fmla="+- 0 -2399 -2399"/>
                  <a:gd name="T3" fmla="*/ -2399 h 793"/>
                  <a:gd name="T4" fmla="+- 0 3791 3791"/>
                  <a:gd name="T5" fmla="*/ T4 w 515"/>
                  <a:gd name="T6" fmla="+- 0 -1606 -2399"/>
                  <a:gd name="T7" fmla="*/ -1606 h 793"/>
                  <a:gd name="T8" fmla="+- 0 4306 3791"/>
                  <a:gd name="T9" fmla="*/ T8 w 515"/>
                  <a:gd name="T10" fmla="+- 0 -1606 -2399"/>
                  <a:gd name="T11" fmla="*/ -1606 h 793"/>
                  <a:gd name="T12" fmla="+- 0 4306 3791"/>
                  <a:gd name="T13" fmla="*/ T12 w 515"/>
                  <a:gd name="T14" fmla="+- 0 -2399 -2399"/>
                  <a:gd name="T15" fmla="*/ -2399 h 793"/>
                </a:gdLst>
                <a:ahLst/>
                <a:cxnLst>
                  <a:cxn ang="0">
                    <a:pos x="T1" y="T3"/>
                  </a:cxn>
                  <a:cxn ang="0">
                    <a:pos x="T5" y="T7"/>
                  </a:cxn>
                  <a:cxn ang="0">
                    <a:pos x="T9" y="T11"/>
                  </a:cxn>
                  <a:cxn ang="0">
                    <a:pos x="T13" y="T15"/>
                  </a:cxn>
                </a:cxnLst>
                <a:rect l="0" t="0" r="r" b="b"/>
                <a:pathLst>
                  <a:path w="515" h="793">
                    <a:moveTo>
                      <a:pt x="515" y="0"/>
                    </a:moveTo>
                    <a:lnTo>
                      <a:pt x="0" y="793"/>
                    </a:lnTo>
                    <a:lnTo>
                      <a:pt x="515" y="793"/>
                    </a:lnTo>
                    <a:lnTo>
                      <a:pt x="515" y="0"/>
                    </a:lnTo>
                  </a:path>
                </a:pathLst>
              </a:custGeom>
              <a:solidFill>
                <a:srgbClr val="F8C1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9"/>
            <p:cNvGrpSpPr>
              <a:grpSpLocks/>
            </p:cNvGrpSpPr>
            <p:nvPr/>
          </p:nvGrpSpPr>
          <p:grpSpPr bwMode="auto">
            <a:xfrm>
              <a:off x="3791" y="-2399"/>
              <a:ext cx="515" cy="793"/>
              <a:chOff x="3791" y="-2399"/>
              <a:chExt cx="515" cy="793"/>
            </a:xfrm>
          </p:grpSpPr>
          <p:sp>
            <p:nvSpPr>
              <p:cNvPr id="81" name="Freeform 10"/>
              <p:cNvSpPr>
                <a:spLocks/>
              </p:cNvSpPr>
              <p:nvPr/>
            </p:nvSpPr>
            <p:spPr bwMode="auto">
              <a:xfrm>
                <a:off x="3791" y="-2399"/>
                <a:ext cx="515" cy="793"/>
              </a:xfrm>
              <a:custGeom>
                <a:avLst/>
                <a:gdLst>
                  <a:gd name="T0" fmla="+- 0 4306 3791"/>
                  <a:gd name="T1" fmla="*/ T0 w 515"/>
                  <a:gd name="T2" fmla="+- 0 -1606 -2399"/>
                  <a:gd name="T3" fmla="*/ -1606 h 793"/>
                  <a:gd name="T4" fmla="+- 0 3791 3791"/>
                  <a:gd name="T5" fmla="*/ T4 w 515"/>
                  <a:gd name="T6" fmla="+- 0 -1606 -2399"/>
                  <a:gd name="T7" fmla="*/ -1606 h 793"/>
                  <a:gd name="T8" fmla="+- 0 4306 3791"/>
                  <a:gd name="T9" fmla="*/ T8 w 515"/>
                  <a:gd name="T10" fmla="+- 0 -2399 -2399"/>
                  <a:gd name="T11" fmla="*/ -2399 h 793"/>
                  <a:gd name="T12" fmla="+- 0 4306 3791"/>
                  <a:gd name="T13" fmla="*/ T12 w 515"/>
                  <a:gd name="T14" fmla="+- 0 -1606 -2399"/>
                  <a:gd name="T15" fmla="*/ -1606 h 793"/>
                </a:gdLst>
                <a:ahLst/>
                <a:cxnLst>
                  <a:cxn ang="0">
                    <a:pos x="T1" y="T3"/>
                  </a:cxn>
                  <a:cxn ang="0">
                    <a:pos x="T5" y="T7"/>
                  </a:cxn>
                  <a:cxn ang="0">
                    <a:pos x="T9" y="T11"/>
                  </a:cxn>
                  <a:cxn ang="0">
                    <a:pos x="T13" y="T15"/>
                  </a:cxn>
                </a:cxnLst>
                <a:rect l="0" t="0" r="r" b="b"/>
                <a:pathLst>
                  <a:path w="515" h="793">
                    <a:moveTo>
                      <a:pt x="515" y="793"/>
                    </a:moveTo>
                    <a:lnTo>
                      <a:pt x="0" y="793"/>
                    </a:lnTo>
                    <a:lnTo>
                      <a:pt x="515" y="0"/>
                    </a:lnTo>
                    <a:lnTo>
                      <a:pt x="515" y="793"/>
                    </a:lnTo>
                    <a:close/>
                  </a:path>
                </a:pathLst>
              </a:custGeom>
              <a:noFill/>
              <a:ln w="3175">
                <a:solidFill>
                  <a:srgbClr val="F8C1D9"/>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11"/>
            <p:cNvGrpSpPr>
              <a:grpSpLocks/>
            </p:cNvGrpSpPr>
            <p:nvPr/>
          </p:nvGrpSpPr>
          <p:grpSpPr bwMode="auto">
            <a:xfrm>
              <a:off x="4306" y="-2391"/>
              <a:ext cx="1020" cy="785"/>
              <a:chOff x="4306" y="-2391"/>
              <a:chExt cx="1020" cy="785"/>
            </a:xfrm>
          </p:grpSpPr>
          <p:sp>
            <p:nvSpPr>
              <p:cNvPr id="80" name="Freeform 12"/>
              <p:cNvSpPr>
                <a:spLocks/>
              </p:cNvSpPr>
              <p:nvPr/>
            </p:nvSpPr>
            <p:spPr bwMode="auto">
              <a:xfrm>
                <a:off x="4306" y="-2391"/>
                <a:ext cx="1020" cy="785"/>
              </a:xfrm>
              <a:custGeom>
                <a:avLst/>
                <a:gdLst>
                  <a:gd name="T0" fmla="+- 0 4306 4306"/>
                  <a:gd name="T1" fmla="*/ T0 w 1020"/>
                  <a:gd name="T2" fmla="+- 0 -1606 -2391"/>
                  <a:gd name="T3" fmla="*/ -1606 h 785"/>
                  <a:gd name="T4" fmla="+- 0 5326 4306"/>
                  <a:gd name="T5" fmla="*/ T4 w 1020"/>
                  <a:gd name="T6" fmla="+- 0 -1606 -2391"/>
                  <a:gd name="T7" fmla="*/ -1606 h 785"/>
                  <a:gd name="T8" fmla="+- 0 5326 4306"/>
                  <a:gd name="T9" fmla="*/ T8 w 1020"/>
                  <a:gd name="T10" fmla="+- 0 -2391 -2391"/>
                  <a:gd name="T11" fmla="*/ -2391 h 785"/>
                  <a:gd name="T12" fmla="+- 0 4306 4306"/>
                  <a:gd name="T13" fmla="*/ T12 w 1020"/>
                  <a:gd name="T14" fmla="+- 0 -2391 -2391"/>
                  <a:gd name="T15" fmla="*/ -2391 h 785"/>
                  <a:gd name="T16" fmla="+- 0 4306 4306"/>
                  <a:gd name="T17" fmla="*/ T16 w 1020"/>
                  <a:gd name="T18" fmla="+- 0 -1606 -2391"/>
                  <a:gd name="T19" fmla="*/ -1606 h 785"/>
                </a:gdLst>
                <a:ahLst/>
                <a:cxnLst>
                  <a:cxn ang="0">
                    <a:pos x="T1" y="T3"/>
                  </a:cxn>
                  <a:cxn ang="0">
                    <a:pos x="T5" y="T7"/>
                  </a:cxn>
                  <a:cxn ang="0">
                    <a:pos x="T9" y="T11"/>
                  </a:cxn>
                  <a:cxn ang="0">
                    <a:pos x="T13" y="T15"/>
                  </a:cxn>
                  <a:cxn ang="0">
                    <a:pos x="T17" y="T19"/>
                  </a:cxn>
                </a:cxnLst>
                <a:rect l="0" t="0" r="r" b="b"/>
                <a:pathLst>
                  <a:path w="1020" h="785">
                    <a:moveTo>
                      <a:pt x="0" y="785"/>
                    </a:moveTo>
                    <a:lnTo>
                      <a:pt x="1020" y="785"/>
                    </a:lnTo>
                    <a:lnTo>
                      <a:pt x="1020" y="0"/>
                    </a:lnTo>
                    <a:lnTo>
                      <a:pt x="0" y="0"/>
                    </a:lnTo>
                    <a:lnTo>
                      <a:pt x="0" y="785"/>
                    </a:lnTo>
                  </a:path>
                </a:pathLst>
              </a:custGeom>
              <a:solidFill>
                <a:srgbClr val="F49A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13"/>
            <p:cNvGrpSpPr>
              <a:grpSpLocks/>
            </p:cNvGrpSpPr>
            <p:nvPr/>
          </p:nvGrpSpPr>
          <p:grpSpPr bwMode="auto">
            <a:xfrm>
              <a:off x="4306" y="-2391"/>
              <a:ext cx="1020" cy="785"/>
              <a:chOff x="4306" y="-2391"/>
              <a:chExt cx="1020" cy="785"/>
            </a:xfrm>
          </p:grpSpPr>
          <p:sp>
            <p:nvSpPr>
              <p:cNvPr id="79" name="Freeform 14"/>
              <p:cNvSpPr>
                <a:spLocks/>
              </p:cNvSpPr>
              <p:nvPr/>
            </p:nvSpPr>
            <p:spPr bwMode="auto">
              <a:xfrm>
                <a:off x="4306" y="-2391"/>
                <a:ext cx="1020" cy="785"/>
              </a:xfrm>
              <a:custGeom>
                <a:avLst/>
                <a:gdLst>
                  <a:gd name="T0" fmla="+- 0 4306 4306"/>
                  <a:gd name="T1" fmla="*/ T0 w 1020"/>
                  <a:gd name="T2" fmla="+- 0 -1606 -2391"/>
                  <a:gd name="T3" fmla="*/ -1606 h 785"/>
                  <a:gd name="T4" fmla="+- 0 5326 4306"/>
                  <a:gd name="T5" fmla="*/ T4 w 1020"/>
                  <a:gd name="T6" fmla="+- 0 -1606 -2391"/>
                  <a:gd name="T7" fmla="*/ -1606 h 785"/>
                  <a:gd name="T8" fmla="+- 0 5326 4306"/>
                  <a:gd name="T9" fmla="*/ T8 w 1020"/>
                  <a:gd name="T10" fmla="+- 0 -2391 -2391"/>
                  <a:gd name="T11" fmla="*/ -2391 h 785"/>
                  <a:gd name="T12" fmla="+- 0 4306 4306"/>
                  <a:gd name="T13" fmla="*/ T12 w 1020"/>
                  <a:gd name="T14" fmla="+- 0 -2391 -2391"/>
                  <a:gd name="T15" fmla="*/ -2391 h 785"/>
                  <a:gd name="T16" fmla="+- 0 4306 4306"/>
                  <a:gd name="T17" fmla="*/ T16 w 1020"/>
                  <a:gd name="T18" fmla="+- 0 -1606 -2391"/>
                  <a:gd name="T19" fmla="*/ -1606 h 785"/>
                </a:gdLst>
                <a:ahLst/>
                <a:cxnLst>
                  <a:cxn ang="0">
                    <a:pos x="T1" y="T3"/>
                  </a:cxn>
                  <a:cxn ang="0">
                    <a:pos x="T5" y="T7"/>
                  </a:cxn>
                  <a:cxn ang="0">
                    <a:pos x="T9" y="T11"/>
                  </a:cxn>
                  <a:cxn ang="0">
                    <a:pos x="T13" y="T15"/>
                  </a:cxn>
                  <a:cxn ang="0">
                    <a:pos x="T17" y="T19"/>
                  </a:cxn>
                </a:cxnLst>
                <a:rect l="0" t="0" r="r" b="b"/>
                <a:pathLst>
                  <a:path w="1020" h="785">
                    <a:moveTo>
                      <a:pt x="0" y="785"/>
                    </a:moveTo>
                    <a:lnTo>
                      <a:pt x="1020" y="785"/>
                    </a:lnTo>
                    <a:lnTo>
                      <a:pt x="1020" y="0"/>
                    </a:lnTo>
                    <a:lnTo>
                      <a:pt x="0" y="0"/>
                    </a:lnTo>
                    <a:lnTo>
                      <a:pt x="0" y="785"/>
                    </a:lnTo>
                    <a:close/>
                  </a:path>
                </a:pathLst>
              </a:custGeom>
              <a:noFill/>
              <a:ln w="3175">
                <a:solidFill>
                  <a:srgbClr val="F49AC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15"/>
            <p:cNvGrpSpPr>
              <a:grpSpLocks/>
            </p:cNvGrpSpPr>
            <p:nvPr/>
          </p:nvGrpSpPr>
          <p:grpSpPr bwMode="auto">
            <a:xfrm>
              <a:off x="2777" y="-1606"/>
              <a:ext cx="4720" cy="2"/>
              <a:chOff x="2777" y="-1606"/>
              <a:chExt cx="4720" cy="2"/>
            </a:xfrm>
          </p:grpSpPr>
          <p:sp>
            <p:nvSpPr>
              <p:cNvPr id="78" name="Freeform 16"/>
              <p:cNvSpPr>
                <a:spLocks/>
              </p:cNvSpPr>
              <p:nvPr/>
            </p:nvSpPr>
            <p:spPr bwMode="auto">
              <a:xfrm>
                <a:off x="2777" y="-1606"/>
                <a:ext cx="4720" cy="2"/>
              </a:xfrm>
              <a:custGeom>
                <a:avLst/>
                <a:gdLst>
                  <a:gd name="T0" fmla="+- 0 2777 2777"/>
                  <a:gd name="T1" fmla="*/ T0 w 4720"/>
                  <a:gd name="T2" fmla="+- 0 7497 2777"/>
                  <a:gd name="T3" fmla="*/ T2 w 4720"/>
                </a:gdLst>
                <a:ahLst/>
                <a:cxnLst>
                  <a:cxn ang="0">
                    <a:pos x="T1" y="0"/>
                  </a:cxn>
                  <a:cxn ang="0">
                    <a:pos x="T3" y="0"/>
                  </a:cxn>
                </a:cxnLst>
                <a:rect l="0" t="0" r="r" b="b"/>
                <a:pathLst>
                  <a:path w="4720">
                    <a:moveTo>
                      <a:pt x="0" y="0"/>
                    </a:moveTo>
                    <a:lnTo>
                      <a:pt x="47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7"/>
            <p:cNvGrpSpPr>
              <a:grpSpLocks/>
            </p:cNvGrpSpPr>
            <p:nvPr/>
          </p:nvGrpSpPr>
          <p:grpSpPr bwMode="auto">
            <a:xfrm>
              <a:off x="2776" y="-4519"/>
              <a:ext cx="4721" cy="4520"/>
              <a:chOff x="2776" y="-4519"/>
              <a:chExt cx="4721" cy="4520"/>
            </a:xfrm>
          </p:grpSpPr>
          <p:sp>
            <p:nvSpPr>
              <p:cNvPr id="77" name="Freeform 18"/>
              <p:cNvSpPr>
                <a:spLocks/>
              </p:cNvSpPr>
              <p:nvPr/>
            </p:nvSpPr>
            <p:spPr bwMode="auto">
              <a:xfrm>
                <a:off x="2776" y="-4519"/>
                <a:ext cx="4721" cy="4520"/>
              </a:xfrm>
              <a:custGeom>
                <a:avLst/>
                <a:gdLst>
                  <a:gd name="T0" fmla="+- 0 2776 2776"/>
                  <a:gd name="T1" fmla="*/ T0 w 5790"/>
                  <a:gd name="T2" fmla="+- 0 -4519 -4519"/>
                  <a:gd name="T3" fmla="*/ -4519 h 4520"/>
                  <a:gd name="T4" fmla="+- 0 2776 2776"/>
                  <a:gd name="T5" fmla="*/ T4 w 5790"/>
                  <a:gd name="T6" fmla="+- 0 1 -4519"/>
                  <a:gd name="T7" fmla="*/ 1 h 4520"/>
                  <a:gd name="T8" fmla="+- 0 8566 2776"/>
                  <a:gd name="T9" fmla="*/ T8 w 5790"/>
                  <a:gd name="T10" fmla="+- 0 1 -4519"/>
                  <a:gd name="T11" fmla="*/ 1 h 4520"/>
                </a:gdLst>
                <a:ahLst/>
                <a:cxnLst>
                  <a:cxn ang="0">
                    <a:pos x="T1" y="T3"/>
                  </a:cxn>
                  <a:cxn ang="0">
                    <a:pos x="T5" y="T7"/>
                  </a:cxn>
                  <a:cxn ang="0">
                    <a:pos x="T9" y="T11"/>
                  </a:cxn>
                </a:cxnLst>
                <a:rect l="0" t="0" r="r" b="b"/>
                <a:pathLst>
                  <a:path w="5790" h="4520">
                    <a:moveTo>
                      <a:pt x="0" y="0"/>
                    </a:moveTo>
                    <a:lnTo>
                      <a:pt x="0" y="4520"/>
                    </a:lnTo>
                    <a:lnTo>
                      <a:pt x="5790" y="45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9"/>
            <p:cNvGrpSpPr>
              <a:grpSpLocks/>
            </p:cNvGrpSpPr>
            <p:nvPr/>
          </p:nvGrpSpPr>
          <p:grpSpPr bwMode="auto">
            <a:xfrm>
              <a:off x="3172" y="-4254"/>
              <a:ext cx="2340" cy="3600"/>
              <a:chOff x="3172" y="-4254"/>
              <a:chExt cx="2340" cy="3600"/>
            </a:xfrm>
          </p:grpSpPr>
          <p:sp>
            <p:nvSpPr>
              <p:cNvPr id="76" name="Freeform 20"/>
              <p:cNvSpPr>
                <a:spLocks/>
              </p:cNvSpPr>
              <p:nvPr/>
            </p:nvSpPr>
            <p:spPr bwMode="auto">
              <a:xfrm>
                <a:off x="3172" y="-4254"/>
                <a:ext cx="2340" cy="3600"/>
              </a:xfrm>
              <a:custGeom>
                <a:avLst/>
                <a:gdLst>
                  <a:gd name="T0" fmla="+- 0 3172 3172"/>
                  <a:gd name="T1" fmla="*/ T0 w 2340"/>
                  <a:gd name="T2" fmla="+- 0 -654 -4254"/>
                  <a:gd name="T3" fmla="*/ -654 h 3600"/>
                  <a:gd name="T4" fmla="+- 0 5512 3172"/>
                  <a:gd name="T5" fmla="*/ T4 w 2340"/>
                  <a:gd name="T6" fmla="+- 0 -4254 -4254"/>
                  <a:gd name="T7" fmla="*/ -4254 h 3600"/>
                </a:gdLst>
                <a:ahLst/>
                <a:cxnLst>
                  <a:cxn ang="0">
                    <a:pos x="T1" y="T3"/>
                  </a:cxn>
                  <a:cxn ang="0">
                    <a:pos x="T5" y="T7"/>
                  </a:cxn>
                </a:cxnLst>
                <a:rect l="0" t="0" r="r" b="b"/>
                <a:pathLst>
                  <a:path w="2340" h="3600">
                    <a:moveTo>
                      <a:pt x="0" y="3600"/>
                    </a:moveTo>
                    <a:lnTo>
                      <a:pt x="2340" y="0"/>
                    </a:lnTo>
                  </a:path>
                </a:pathLst>
              </a:custGeom>
              <a:noFill/>
              <a:ln w="25400">
                <a:solidFill>
                  <a:srgbClr val="BCBEC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21"/>
            <p:cNvGrpSpPr>
              <a:grpSpLocks/>
            </p:cNvGrpSpPr>
            <p:nvPr/>
          </p:nvGrpSpPr>
          <p:grpSpPr bwMode="auto">
            <a:xfrm>
              <a:off x="4152" y="-4231"/>
              <a:ext cx="2515" cy="3940"/>
              <a:chOff x="4152" y="-4231"/>
              <a:chExt cx="2515" cy="3940"/>
            </a:xfrm>
          </p:grpSpPr>
          <p:sp>
            <p:nvSpPr>
              <p:cNvPr id="75" name="Freeform 22"/>
              <p:cNvSpPr>
                <a:spLocks/>
              </p:cNvSpPr>
              <p:nvPr/>
            </p:nvSpPr>
            <p:spPr bwMode="auto">
              <a:xfrm>
                <a:off x="4152" y="-4231"/>
                <a:ext cx="2515" cy="3940"/>
              </a:xfrm>
              <a:custGeom>
                <a:avLst/>
                <a:gdLst>
                  <a:gd name="T0" fmla="+- 0 4152 4152"/>
                  <a:gd name="T1" fmla="*/ T0 w 2515"/>
                  <a:gd name="T2" fmla="+- 0 -4231 -4231"/>
                  <a:gd name="T3" fmla="*/ -4231 h 3940"/>
                  <a:gd name="T4" fmla="+- 0 6667 4152"/>
                  <a:gd name="T5" fmla="*/ T4 w 2515"/>
                  <a:gd name="T6" fmla="+- 0 -291 -4231"/>
                  <a:gd name="T7" fmla="*/ -291 h 3940"/>
                </a:gdLst>
                <a:ahLst/>
                <a:cxnLst>
                  <a:cxn ang="0">
                    <a:pos x="T1" y="T3"/>
                  </a:cxn>
                  <a:cxn ang="0">
                    <a:pos x="T5" y="T7"/>
                  </a:cxn>
                </a:cxnLst>
                <a:rect l="0" t="0" r="r" b="b"/>
                <a:pathLst>
                  <a:path w="2515" h="3940">
                    <a:moveTo>
                      <a:pt x="0" y="0"/>
                    </a:moveTo>
                    <a:lnTo>
                      <a:pt x="2515" y="394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23"/>
            <p:cNvGrpSpPr>
              <a:grpSpLocks/>
            </p:cNvGrpSpPr>
            <p:nvPr/>
          </p:nvGrpSpPr>
          <p:grpSpPr bwMode="auto">
            <a:xfrm>
              <a:off x="3794" y="-1606"/>
              <a:ext cx="2" cy="1608"/>
              <a:chOff x="3794" y="-1606"/>
              <a:chExt cx="2" cy="1608"/>
            </a:xfrm>
          </p:grpSpPr>
          <p:sp>
            <p:nvSpPr>
              <p:cNvPr id="74" name="Freeform 24"/>
              <p:cNvSpPr>
                <a:spLocks/>
              </p:cNvSpPr>
              <p:nvPr/>
            </p:nvSpPr>
            <p:spPr bwMode="auto">
              <a:xfrm>
                <a:off x="3794" y="-1606"/>
                <a:ext cx="2" cy="1608"/>
              </a:xfrm>
              <a:custGeom>
                <a:avLst/>
                <a:gdLst>
                  <a:gd name="T0" fmla="+- 0 -1606 -1606"/>
                  <a:gd name="T1" fmla="*/ -1606 h 1608"/>
                  <a:gd name="T2" fmla="+- 0 1 -1606"/>
                  <a:gd name="T3" fmla="*/ 1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25"/>
            <p:cNvGrpSpPr>
              <a:grpSpLocks/>
            </p:cNvGrpSpPr>
            <p:nvPr/>
          </p:nvGrpSpPr>
          <p:grpSpPr bwMode="auto">
            <a:xfrm>
              <a:off x="5829" y="-1606"/>
              <a:ext cx="2" cy="1608"/>
              <a:chOff x="5829" y="-1606"/>
              <a:chExt cx="2" cy="1608"/>
            </a:xfrm>
          </p:grpSpPr>
          <p:sp>
            <p:nvSpPr>
              <p:cNvPr id="73" name="Freeform 26"/>
              <p:cNvSpPr>
                <a:spLocks/>
              </p:cNvSpPr>
              <p:nvPr/>
            </p:nvSpPr>
            <p:spPr bwMode="auto">
              <a:xfrm>
                <a:off x="5829" y="-1606"/>
                <a:ext cx="2" cy="1608"/>
              </a:xfrm>
              <a:custGeom>
                <a:avLst/>
                <a:gdLst>
                  <a:gd name="T0" fmla="+- 0 -1606 -1606"/>
                  <a:gd name="T1" fmla="*/ -1606 h 1608"/>
                  <a:gd name="T2" fmla="+- 0 1 -1606"/>
                  <a:gd name="T3" fmla="*/ 1 h 1608"/>
                </a:gdLst>
                <a:ahLst/>
                <a:cxnLst>
                  <a:cxn ang="0">
                    <a:pos x="0" y="T1"/>
                  </a:cxn>
                  <a:cxn ang="0">
                    <a:pos x="0" y="T3"/>
                  </a:cxn>
                </a:cxnLst>
                <a:rect l="0" t="0" r="r" b="b"/>
                <a:pathLst>
                  <a:path h="1608">
                    <a:moveTo>
                      <a:pt x="0" y="0"/>
                    </a:moveTo>
                    <a:lnTo>
                      <a:pt x="0" y="1607"/>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27"/>
            <p:cNvGrpSpPr>
              <a:grpSpLocks/>
            </p:cNvGrpSpPr>
            <p:nvPr/>
          </p:nvGrpSpPr>
          <p:grpSpPr bwMode="auto">
            <a:xfrm>
              <a:off x="2776" y="1"/>
              <a:ext cx="120" cy="2"/>
              <a:chOff x="2776" y="1"/>
              <a:chExt cx="120" cy="2"/>
            </a:xfrm>
          </p:grpSpPr>
          <p:sp>
            <p:nvSpPr>
              <p:cNvPr id="72" name="Freeform 28"/>
              <p:cNvSpPr>
                <a:spLocks/>
              </p:cNvSpPr>
              <p:nvPr/>
            </p:nvSpPr>
            <p:spPr bwMode="auto">
              <a:xfrm>
                <a:off x="2776" y="1"/>
                <a:ext cx="120" cy="2"/>
              </a:xfrm>
              <a:custGeom>
                <a:avLst/>
                <a:gdLst>
                  <a:gd name="T0" fmla="+- 0 2776 2776"/>
                  <a:gd name="T1" fmla="*/ T0 w 120"/>
                  <a:gd name="T2" fmla="+- 0 2896 2776"/>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29"/>
            <p:cNvGrpSpPr>
              <a:grpSpLocks/>
            </p:cNvGrpSpPr>
            <p:nvPr/>
          </p:nvGrpSpPr>
          <p:grpSpPr bwMode="auto">
            <a:xfrm>
              <a:off x="2776" y="-398"/>
              <a:ext cx="80" cy="2"/>
              <a:chOff x="2776" y="-398"/>
              <a:chExt cx="80" cy="2"/>
            </a:xfrm>
          </p:grpSpPr>
          <p:sp>
            <p:nvSpPr>
              <p:cNvPr id="71" name="Freeform 30"/>
              <p:cNvSpPr>
                <a:spLocks/>
              </p:cNvSpPr>
              <p:nvPr/>
            </p:nvSpPr>
            <p:spPr bwMode="auto">
              <a:xfrm>
                <a:off x="2776" y="-398"/>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31"/>
            <p:cNvGrpSpPr>
              <a:grpSpLocks/>
            </p:cNvGrpSpPr>
            <p:nvPr/>
          </p:nvGrpSpPr>
          <p:grpSpPr bwMode="auto">
            <a:xfrm>
              <a:off x="2776" y="-796"/>
              <a:ext cx="80" cy="2"/>
              <a:chOff x="2776" y="-796"/>
              <a:chExt cx="80" cy="2"/>
            </a:xfrm>
          </p:grpSpPr>
          <p:sp>
            <p:nvSpPr>
              <p:cNvPr id="70" name="Freeform 32"/>
              <p:cNvSpPr>
                <a:spLocks/>
              </p:cNvSpPr>
              <p:nvPr/>
            </p:nvSpPr>
            <p:spPr bwMode="auto">
              <a:xfrm>
                <a:off x="2776" y="-796"/>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33"/>
            <p:cNvGrpSpPr>
              <a:grpSpLocks/>
            </p:cNvGrpSpPr>
            <p:nvPr/>
          </p:nvGrpSpPr>
          <p:grpSpPr bwMode="auto">
            <a:xfrm>
              <a:off x="2776" y="-1195"/>
              <a:ext cx="80" cy="2"/>
              <a:chOff x="2776" y="-1195"/>
              <a:chExt cx="80" cy="2"/>
            </a:xfrm>
          </p:grpSpPr>
          <p:sp>
            <p:nvSpPr>
              <p:cNvPr id="69" name="Freeform 34"/>
              <p:cNvSpPr>
                <a:spLocks/>
              </p:cNvSpPr>
              <p:nvPr/>
            </p:nvSpPr>
            <p:spPr bwMode="auto">
              <a:xfrm>
                <a:off x="2776" y="-1195"/>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35"/>
            <p:cNvGrpSpPr>
              <a:grpSpLocks/>
            </p:cNvGrpSpPr>
            <p:nvPr/>
          </p:nvGrpSpPr>
          <p:grpSpPr bwMode="auto">
            <a:xfrm>
              <a:off x="2776" y="-1993"/>
              <a:ext cx="80" cy="2"/>
              <a:chOff x="2776" y="-1993"/>
              <a:chExt cx="80" cy="2"/>
            </a:xfrm>
          </p:grpSpPr>
          <p:sp>
            <p:nvSpPr>
              <p:cNvPr id="68" name="Freeform 36"/>
              <p:cNvSpPr>
                <a:spLocks/>
              </p:cNvSpPr>
              <p:nvPr/>
            </p:nvSpPr>
            <p:spPr bwMode="auto">
              <a:xfrm>
                <a:off x="2776" y="-1993"/>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37"/>
            <p:cNvGrpSpPr>
              <a:grpSpLocks/>
            </p:cNvGrpSpPr>
            <p:nvPr/>
          </p:nvGrpSpPr>
          <p:grpSpPr bwMode="auto">
            <a:xfrm>
              <a:off x="2776" y="-2790"/>
              <a:ext cx="80" cy="2"/>
              <a:chOff x="2776" y="-2790"/>
              <a:chExt cx="80" cy="2"/>
            </a:xfrm>
          </p:grpSpPr>
          <p:sp>
            <p:nvSpPr>
              <p:cNvPr id="67" name="Freeform 38"/>
              <p:cNvSpPr>
                <a:spLocks/>
              </p:cNvSpPr>
              <p:nvPr/>
            </p:nvSpPr>
            <p:spPr bwMode="auto">
              <a:xfrm>
                <a:off x="2776" y="-2790"/>
                <a:ext cx="80" cy="2"/>
              </a:xfrm>
              <a:custGeom>
                <a:avLst/>
                <a:gdLst>
                  <a:gd name="T0" fmla="+- 0 2856 2776"/>
                  <a:gd name="T1" fmla="*/ T0 w 80"/>
                  <a:gd name="T2" fmla="+- 0 2776 2776"/>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39"/>
            <p:cNvGrpSpPr>
              <a:grpSpLocks/>
            </p:cNvGrpSpPr>
            <p:nvPr/>
          </p:nvGrpSpPr>
          <p:grpSpPr bwMode="auto">
            <a:xfrm>
              <a:off x="2776" y="-3189"/>
              <a:ext cx="120" cy="2"/>
              <a:chOff x="2776" y="-3189"/>
              <a:chExt cx="120" cy="2"/>
            </a:xfrm>
          </p:grpSpPr>
          <p:sp>
            <p:nvSpPr>
              <p:cNvPr id="66" name="Freeform 40"/>
              <p:cNvSpPr>
                <a:spLocks/>
              </p:cNvSpPr>
              <p:nvPr/>
            </p:nvSpPr>
            <p:spPr bwMode="auto">
              <a:xfrm>
                <a:off x="2776" y="-3189"/>
                <a:ext cx="120" cy="2"/>
              </a:xfrm>
              <a:custGeom>
                <a:avLst/>
                <a:gdLst>
                  <a:gd name="T0" fmla="+- 0 2776 2776"/>
                  <a:gd name="T1" fmla="*/ T0 w 120"/>
                  <a:gd name="T2" fmla="+- 0 2896 2776"/>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41"/>
            <p:cNvGrpSpPr>
              <a:grpSpLocks/>
            </p:cNvGrpSpPr>
            <p:nvPr/>
          </p:nvGrpSpPr>
          <p:grpSpPr bwMode="auto">
            <a:xfrm>
              <a:off x="3750" y="-1649"/>
              <a:ext cx="88" cy="88"/>
              <a:chOff x="3750" y="-1649"/>
              <a:chExt cx="88" cy="88"/>
            </a:xfrm>
          </p:grpSpPr>
          <p:sp>
            <p:nvSpPr>
              <p:cNvPr id="65" name="Freeform 42"/>
              <p:cNvSpPr>
                <a:spLocks/>
              </p:cNvSpPr>
              <p:nvPr/>
            </p:nvSpPr>
            <p:spPr bwMode="auto">
              <a:xfrm>
                <a:off x="3750" y="-1649"/>
                <a:ext cx="88" cy="88"/>
              </a:xfrm>
              <a:custGeom>
                <a:avLst/>
                <a:gdLst>
                  <a:gd name="T0" fmla="+- 0 3794 3750"/>
                  <a:gd name="T1" fmla="*/ T0 w 88"/>
                  <a:gd name="T2" fmla="+- 0 -1649 -1649"/>
                  <a:gd name="T3" fmla="*/ -1649 h 88"/>
                  <a:gd name="T4" fmla="+- 0 3773 3750"/>
                  <a:gd name="T5" fmla="*/ T4 w 88"/>
                  <a:gd name="T6" fmla="+- 0 -1643 -1649"/>
                  <a:gd name="T7" fmla="*/ -1643 h 88"/>
                  <a:gd name="T8" fmla="+- 0 3757 3750"/>
                  <a:gd name="T9" fmla="*/ T8 w 88"/>
                  <a:gd name="T10" fmla="+- 0 -1628 -1649"/>
                  <a:gd name="T11" fmla="*/ -1628 h 88"/>
                  <a:gd name="T12" fmla="+- 0 3750 3750"/>
                  <a:gd name="T13" fmla="*/ T12 w 88"/>
                  <a:gd name="T14" fmla="+- 0 -1607 -1649"/>
                  <a:gd name="T15" fmla="*/ -1607 h 88"/>
                  <a:gd name="T16" fmla="+- 0 3755 3750"/>
                  <a:gd name="T17" fmla="*/ T16 w 88"/>
                  <a:gd name="T18" fmla="+- 0 -1585 -1649"/>
                  <a:gd name="T19" fmla="*/ -1585 h 88"/>
                  <a:gd name="T20" fmla="+- 0 3769 3750"/>
                  <a:gd name="T21" fmla="*/ T20 w 88"/>
                  <a:gd name="T22" fmla="+- 0 -1568 -1649"/>
                  <a:gd name="T23" fmla="*/ -1568 h 88"/>
                  <a:gd name="T24" fmla="+- 0 3789 3750"/>
                  <a:gd name="T25" fmla="*/ T24 w 88"/>
                  <a:gd name="T26" fmla="+- 0 -1561 -1649"/>
                  <a:gd name="T27" fmla="*/ -1561 h 88"/>
                  <a:gd name="T28" fmla="+- 0 3813 3750"/>
                  <a:gd name="T29" fmla="*/ T28 w 88"/>
                  <a:gd name="T30" fmla="+- 0 -1565 -1649"/>
                  <a:gd name="T31" fmla="*/ -1565 h 88"/>
                  <a:gd name="T32" fmla="+- 0 3829 3750"/>
                  <a:gd name="T33" fmla="*/ T32 w 88"/>
                  <a:gd name="T34" fmla="+- 0 -1579 -1649"/>
                  <a:gd name="T35" fmla="*/ -1579 h 88"/>
                  <a:gd name="T36" fmla="+- 0 3838 3750"/>
                  <a:gd name="T37" fmla="*/ T36 w 88"/>
                  <a:gd name="T38" fmla="+- 0 -1598 -1649"/>
                  <a:gd name="T39" fmla="*/ -1598 h 88"/>
                  <a:gd name="T40" fmla="+- 0 3833 3750"/>
                  <a:gd name="T41" fmla="*/ T40 w 88"/>
                  <a:gd name="T42" fmla="+- 0 -1622 -1649"/>
                  <a:gd name="T43" fmla="*/ -1622 h 88"/>
                  <a:gd name="T44" fmla="+- 0 3821 3750"/>
                  <a:gd name="T45" fmla="*/ T44 w 88"/>
                  <a:gd name="T46" fmla="+- 0 -1639 -1649"/>
                  <a:gd name="T47" fmla="*/ -1639 h 88"/>
                  <a:gd name="T48" fmla="+- 0 3802 3750"/>
                  <a:gd name="T49" fmla="*/ T48 w 88"/>
                  <a:gd name="T50" fmla="+- 0 -1648 -1649"/>
                  <a:gd name="T51" fmla="*/ -1648 h 88"/>
                  <a:gd name="T52" fmla="+- 0 3794 3750"/>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43"/>
            <p:cNvGrpSpPr>
              <a:grpSpLocks/>
            </p:cNvGrpSpPr>
            <p:nvPr/>
          </p:nvGrpSpPr>
          <p:grpSpPr bwMode="auto">
            <a:xfrm>
              <a:off x="3769" y="-1629"/>
              <a:ext cx="49" cy="50"/>
              <a:chOff x="3769" y="-1629"/>
              <a:chExt cx="49" cy="50"/>
            </a:xfrm>
          </p:grpSpPr>
          <p:sp>
            <p:nvSpPr>
              <p:cNvPr id="64" name="Freeform 44"/>
              <p:cNvSpPr>
                <a:spLocks/>
              </p:cNvSpPr>
              <p:nvPr/>
            </p:nvSpPr>
            <p:spPr bwMode="auto">
              <a:xfrm>
                <a:off x="3769" y="-1629"/>
                <a:ext cx="49" cy="50"/>
              </a:xfrm>
              <a:custGeom>
                <a:avLst/>
                <a:gdLst>
                  <a:gd name="T0" fmla="+- 0 3808 3769"/>
                  <a:gd name="T1" fmla="*/ T0 w 49"/>
                  <a:gd name="T2" fmla="+- 0 -1629 -1629"/>
                  <a:gd name="T3" fmla="*/ -1629 h 50"/>
                  <a:gd name="T4" fmla="+- 0 3780 3769"/>
                  <a:gd name="T5" fmla="*/ T4 w 49"/>
                  <a:gd name="T6" fmla="+- 0 -1629 -1629"/>
                  <a:gd name="T7" fmla="*/ -1629 h 50"/>
                  <a:gd name="T8" fmla="+- 0 3769 3769"/>
                  <a:gd name="T9" fmla="*/ T8 w 49"/>
                  <a:gd name="T10" fmla="+- 0 -1618 -1629"/>
                  <a:gd name="T11" fmla="*/ -1618 h 50"/>
                  <a:gd name="T12" fmla="+- 0 3769 3769"/>
                  <a:gd name="T13" fmla="*/ T12 w 49"/>
                  <a:gd name="T14" fmla="+- 0 -1591 -1629"/>
                  <a:gd name="T15" fmla="*/ -1591 h 50"/>
                  <a:gd name="T16" fmla="+- 0 3780 3769"/>
                  <a:gd name="T17" fmla="*/ T16 w 49"/>
                  <a:gd name="T18" fmla="+- 0 -1580 -1629"/>
                  <a:gd name="T19" fmla="*/ -1580 h 50"/>
                  <a:gd name="T20" fmla="+- 0 3808 3769"/>
                  <a:gd name="T21" fmla="*/ T20 w 49"/>
                  <a:gd name="T22" fmla="+- 0 -1580 -1629"/>
                  <a:gd name="T23" fmla="*/ -1580 h 50"/>
                  <a:gd name="T24" fmla="+- 0 3819 3769"/>
                  <a:gd name="T25" fmla="*/ T24 w 49"/>
                  <a:gd name="T26" fmla="+- 0 -1591 -1629"/>
                  <a:gd name="T27" fmla="*/ -1591 h 50"/>
                  <a:gd name="T28" fmla="+- 0 3819 3769"/>
                  <a:gd name="T29" fmla="*/ T28 w 49"/>
                  <a:gd name="T30" fmla="+- 0 -1618 -1629"/>
                  <a:gd name="T31" fmla="*/ -1618 h 50"/>
                  <a:gd name="T32" fmla="+- 0 3808 3769"/>
                  <a:gd name="T33" fmla="*/ T32 w 49"/>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45"/>
            <p:cNvGrpSpPr>
              <a:grpSpLocks/>
            </p:cNvGrpSpPr>
            <p:nvPr/>
          </p:nvGrpSpPr>
          <p:grpSpPr bwMode="auto">
            <a:xfrm>
              <a:off x="3769" y="-1629"/>
              <a:ext cx="49" cy="50"/>
              <a:chOff x="3769" y="-1629"/>
              <a:chExt cx="49" cy="50"/>
            </a:xfrm>
          </p:grpSpPr>
          <p:sp>
            <p:nvSpPr>
              <p:cNvPr id="63" name="Freeform 46"/>
              <p:cNvSpPr>
                <a:spLocks/>
              </p:cNvSpPr>
              <p:nvPr/>
            </p:nvSpPr>
            <p:spPr bwMode="auto">
              <a:xfrm>
                <a:off x="3769" y="-1629"/>
                <a:ext cx="49" cy="50"/>
              </a:xfrm>
              <a:custGeom>
                <a:avLst/>
                <a:gdLst>
                  <a:gd name="T0" fmla="+- 0 3794 3769"/>
                  <a:gd name="T1" fmla="*/ T0 w 49"/>
                  <a:gd name="T2" fmla="+- 0 -1580 -1629"/>
                  <a:gd name="T3" fmla="*/ -1580 h 50"/>
                  <a:gd name="T4" fmla="+- 0 3808 3769"/>
                  <a:gd name="T5" fmla="*/ T4 w 49"/>
                  <a:gd name="T6" fmla="+- 0 -1580 -1629"/>
                  <a:gd name="T7" fmla="*/ -1580 h 50"/>
                  <a:gd name="T8" fmla="+- 0 3819 3769"/>
                  <a:gd name="T9" fmla="*/ T8 w 49"/>
                  <a:gd name="T10" fmla="+- 0 -1591 -1629"/>
                  <a:gd name="T11" fmla="*/ -1591 h 50"/>
                  <a:gd name="T12" fmla="+- 0 3819 3769"/>
                  <a:gd name="T13" fmla="*/ T12 w 49"/>
                  <a:gd name="T14" fmla="+- 0 -1605 -1629"/>
                  <a:gd name="T15" fmla="*/ -1605 h 50"/>
                  <a:gd name="T16" fmla="+- 0 3819 3769"/>
                  <a:gd name="T17" fmla="*/ T16 w 49"/>
                  <a:gd name="T18" fmla="+- 0 -1618 -1629"/>
                  <a:gd name="T19" fmla="*/ -1618 h 50"/>
                  <a:gd name="T20" fmla="+- 0 3808 3769"/>
                  <a:gd name="T21" fmla="*/ T20 w 49"/>
                  <a:gd name="T22" fmla="+- 0 -1629 -1629"/>
                  <a:gd name="T23" fmla="*/ -1629 h 50"/>
                  <a:gd name="T24" fmla="+- 0 3794 3769"/>
                  <a:gd name="T25" fmla="*/ T24 w 49"/>
                  <a:gd name="T26" fmla="+- 0 -1629 -1629"/>
                  <a:gd name="T27" fmla="*/ -1629 h 50"/>
                  <a:gd name="T28" fmla="+- 0 3780 3769"/>
                  <a:gd name="T29" fmla="*/ T28 w 49"/>
                  <a:gd name="T30" fmla="+- 0 -1629 -1629"/>
                  <a:gd name="T31" fmla="*/ -1629 h 50"/>
                  <a:gd name="T32" fmla="+- 0 3769 3769"/>
                  <a:gd name="T33" fmla="*/ T32 w 49"/>
                  <a:gd name="T34" fmla="+- 0 -1618 -1629"/>
                  <a:gd name="T35" fmla="*/ -1618 h 50"/>
                  <a:gd name="T36" fmla="+- 0 3769 3769"/>
                  <a:gd name="T37" fmla="*/ T36 w 49"/>
                  <a:gd name="T38" fmla="+- 0 -1605 -1629"/>
                  <a:gd name="T39" fmla="*/ -1605 h 50"/>
                  <a:gd name="T40" fmla="+- 0 3769 3769"/>
                  <a:gd name="T41" fmla="*/ T40 w 49"/>
                  <a:gd name="T42" fmla="+- 0 -1591 -1629"/>
                  <a:gd name="T43" fmla="*/ -1591 h 50"/>
                  <a:gd name="T44" fmla="+- 0 3780 3769"/>
                  <a:gd name="T45" fmla="*/ T44 w 49"/>
                  <a:gd name="T46" fmla="+- 0 -1580 -1629"/>
                  <a:gd name="T47" fmla="*/ -1580 h 50"/>
                  <a:gd name="T48" fmla="+- 0 3794 3769"/>
                  <a:gd name="T49" fmla="*/ T48 w 49"/>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47"/>
            <p:cNvGrpSpPr>
              <a:grpSpLocks/>
            </p:cNvGrpSpPr>
            <p:nvPr/>
          </p:nvGrpSpPr>
          <p:grpSpPr bwMode="auto">
            <a:xfrm>
              <a:off x="5785" y="-1649"/>
              <a:ext cx="88" cy="88"/>
              <a:chOff x="5785" y="-1649"/>
              <a:chExt cx="88" cy="88"/>
            </a:xfrm>
          </p:grpSpPr>
          <p:sp>
            <p:nvSpPr>
              <p:cNvPr id="62" name="Freeform 48"/>
              <p:cNvSpPr>
                <a:spLocks/>
              </p:cNvSpPr>
              <p:nvPr/>
            </p:nvSpPr>
            <p:spPr bwMode="auto">
              <a:xfrm>
                <a:off x="5785" y="-1649"/>
                <a:ext cx="88" cy="88"/>
              </a:xfrm>
              <a:custGeom>
                <a:avLst/>
                <a:gdLst>
                  <a:gd name="T0" fmla="+- 0 5829 5785"/>
                  <a:gd name="T1" fmla="*/ T0 w 88"/>
                  <a:gd name="T2" fmla="+- 0 -1649 -1649"/>
                  <a:gd name="T3" fmla="*/ -1649 h 88"/>
                  <a:gd name="T4" fmla="+- 0 5808 5785"/>
                  <a:gd name="T5" fmla="*/ T4 w 88"/>
                  <a:gd name="T6" fmla="+- 0 -1643 -1649"/>
                  <a:gd name="T7" fmla="*/ -1643 h 88"/>
                  <a:gd name="T8" fmla="+- 0 5792 5785"/>
                  <a:gd name="T9" fmla="*/ T8 w 88"/>
                  <a:gd name="T10" fmla="+- 0 -1628 -1649"/>
                  <a:gd name="T11" fmla="*/ -1628 h 88"/>
                  <a:gd name="T12" fmla="+- 0 5785 5785"/>
                  <a:gd name="T13" fmla="*/ T12 w 88"/>
                  <a:gd name="T14" fmla="+- 0 -1607 -1649"/>
                  <a:gd name="T15" fmla="*/ -1607 h 88"/>
                  <a:gd name="T16" fmla="+- 0 5790 5785"/>
                  <a:gd name="T17" fmla="*/ T16 w 88"/>
                  <a:gd name="T18" fmla="+- 0 -1585 -1649"/>
                  <a:gd name="T19" fmla="*/ -1585 h 88"/>
                  <a:gd name="T20" fmla="+- 0 5804 5785"/>
                  <a:gd name="T21" fmla="*/ T20 w 88"/>
                  <a:gd name="T22" fmla="+- 0 -1568 -1649"/>
                  <a:gd name="T23" fmla="*/ -1568 h 88"/>
                  <a:gd name="T24" fmla="+- 0 5824 5785"/>
                  <a:gd name="T25" fmla="*/ T24 w 88"/>
                  <a:gd name="T26" fmla="+- 0 -1561 -1649"/>
                  <a:gd name="T27" fmla="*/ -1561 h 88"/>
                  <a:gd name="T28" fmla="+- 0 5848 5785"/>
                  <a:gd name="T29" fmla="*/ T28 w 88"/>
                  <a:gd name="T30" fmla="+- 0 -1565 -1649"/>
                  <a:gd name="T31" fmla="*/ -1565 h 88"/>
                  <a:gd name="T32" fmla="+- 0 5864 5785"/>
                  <a:gd name="T33" fmla="*/ T32 w 88"/>
                  <a:gd name="T34" fmla="+- 0 -1579 -1649"/>
                  <a:gd name="T35" fmla="*/ -1579 h 88"/>
                  <a:gd name="T36" fmla="+- 0 5873 5785"/>
                  <a:gd name="T37" fmla="*/ T36 w 88"/>
                  <a:gd name="T38" fmla="+- 0 -1598 -1649"/>
                  <a:gd name="T39" fmla="*/ -1598 h 88"/>
                  <a:gd name="T40" fmla="+- 0 5868 5785"/>
                  <a:gd name="T41" fmla="*/ T40 w 88"/>
                  <a:gd name="T42" fmla="+- 0 -1622 -1649"/>
                  <a:gd name="T43" fmla="*/ -1622 h 88"/>
                  <a:gd name="T44" fmla="+- 0 5856 5785"/>
                  <a:gd name="T45" fmla="*/ T44 w 88"/>
                  <a:gd name="T46" fmla="+- 0 -1639 -1649"/>
                  <a:gd name="T47" fmla="*/ -1639 h 88"/>
                  <a:gd name="T48" fmla="+- 0 5837 5785"/>
                  <a:gd name="T49" fmla="*/ T48 w 88"/>
                  <a:gd name="T50" fmla="+- 0 -1648 -1649"/>
                  <a:gd name="T51" fmla="*/ -1648 h 88"/>
                  <a:gd name="T52" fmla="+- 0 5829 5785"/>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79"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49"/>
            <p:cNvGrpSpPr>
              <a:grpSpLocks/>
            </p:cNvGrpSpPr>
            <p:nvPr/>
          </p:nvGrpSpPr>
          <p:grpSpPr bwMode="auto">
            <a:xfrm>
              <a:off x="5804" y="-1629"/>
              <a:ext cx="50" cy="50"/>
              <a:chOff x="5804" y="-1629"/>
              <a:chExt cx="50" cy="50"/>
            </a:xfrm>
          </p:grpSpPr>
          <p:sp>
            <p:nvSpPr>
              <p:cNvPr id="61" name="Freeform 50"/>
              <p:cNvSpPr>
                <a:spLocks/>
              </p:cNvSpPr>
              <p:nvPr/>
            </p:nvSpPr>
            <p:spPr bwMode="auto">
              <a:xfrm>
                <a:off x="5804" y="-1629"/>
                <a:ext cx="50" cy="50"/>
              </a:xfrm>
              <a:custGeom>
                <a:avLst/>
                <a:gdLst>
                  <a:gd name="T0" fmla="+- 0 5843 5804"/>
                  <a:gd name="T1" fmla="*/ T0 w 50"/>
                  <a:gd name="T2" fmla="+- 0 -1629 -1629"/>
                  <a:gd name="T3" fmla="*/ -1629 h 50"/>
                  <a:gd name="T4" fmla="+- 0 5815 5804"/>
                  <a:gd name="T5" fmla="*/ T4 w 50"/>
                  <a:gd name="T6" fmla="+- 0 -1629 -1629"/>
                  <a:gd name="T7" fmla="*/ -1629 h 50"/>
                  <a:gd name="T8" fmla="+- 0 5804 5804"/>
                  <a:gd name="T9" fmla="*/ T8 w 50"/>
                  <a:gd name="T10" fmla="+- 0 -1618 -1629"/>
                  <a:gd name="T11" fmla="*/ -1618 h 50"/>
                  <a:gd name="T12" fmla="+- 0 5804 5804"/>
                  <a:gd name="T13" fmla="*/ T12 w 50"/>
                  <a:gd name="T14" fmla="+- 0 -1591 -1629"/>
                  <a:gd name="T15" fmla="*/ -1591 h 50"/>
                  <a:gd name="T16" fmla="+- 0 5815 5804"/>
                  <a:gd name="T17" fmla="*/ T16 w 50"/>
                  <a:gd name="T18" fmla="+- 0 -1580 -1629"/>
                  <a:gd name="T19" fmla="*/ -1580 h 50"/>
                  <a:gd name="T20" fmla="+- 0 5843 5804"/>
                  <a:gd name="T21" fmla="*/ T20 w 50"/>
                  <a:gd name="T22" fmla="+- 0 -1580 -1629"/>
                  <a:gd name="T23" fmla="*/ -1580 h 50"/>
                  <a:gd name="T24" fmla="+- 0 5854 5804"/>
                  <a:gd name="T25" fmla="*/ T24 w 50"/>
                  <a:gd name="T26" fmla="+- 0 -1591 -1629"/>
                  <a:gd name="T27" fmla="*/ -1591 h 50"/>
                  <a:gd name="T28" fmla="+- 0 5854 5804"/>
                  <a:gd name="T29" fmla="*/ T28 w 50"/>
                  <a:gd name="T30" fmla="+- 0 -1618 -1629"/>
                  <a:gd name="T31" fmla="*/ -1618 h 50"/>
                  <a:gd name="T32" fmla="+- 0 5843 5804"/>
                  <a:gd name="T33" fmla="*/ T32 w 50"/>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50">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51"/>
            <p:cNvGrpSpPr>
              <a:grpSpLocks/>
            </p:cNvGrpSpPr>
            <p:nvPr/>
          </p:nvGrpSpPr>
          <p:grpSpPr bwMode="auto">
            <a:xfrm>
              <a:off x="5804" y="-1629"/>
              <a:ext cx="50" cy="50"/>
              <a:chOff x="5804" y="-1629"/>
              <a:chExt cx="50" cy="50"/>
            </a:xfrm>
          </p:grpSpPr>
          <p:sp>
            <p:nvSpPr>
              <p:cNvPr id="60" name="Freeform 52"/>
              <p:cNvSpPr>
                <a:spLocks/>
              </p:cNvSpPr>
              <p:nvPr/>
            </p:nvSpPr>
            <p:spPr bwMode="auto">
              <a:xfrm>
                <a:off x="5804" y="-1629"/>
                <a:ext cx="50" cy="50"/>
              </a:xfrm>
              <a:custGeom>
                <a:avLst/>
                <a:gdLst>
                  <a:gd name="T0" fmla="+- 0 5829 5804"/>
                  <a:gd name="T1" fmla="*/ T0 w 50"/>
                  <a:gd name="T2" fmla="+- 0 -1580 -1629"/>
                  <a:gd name="T3" fmla="*/ -1580 h 50"/>
                  <a:gd name="T4" fmla="+- 0 5843 5804"/>
                  <a:gd name="T5" fmla="*/ T4 w 50"/>
                  <a:gd name="T6" fmla="+- 0 -1580 -1629"/>
                  <a:gd name="T7" fmla="*/ -1580 h 50"/>
                  <a:gd name="T8" fmla="+- 0 5854 5804"/>
                  <a:gd name="T9" fmla="*/ T8 w 50"/>
                  <a:gd name="T10" fmla="+- 0 -1591 -1629"/>
                  <a:gd name="T11" fmla="*/ -1591 h 50"/>
                  <a:gd name="T12" fmla="+- 0 5854 5804"/>
                  <a:gd name="T13" fmla="*/ T12 w 50"/>
                  <a:gd name="T14" fmla="+- 0 -1605 -1629"/>
                  <a:gd name="T15" fmla="*/ -1605 h 50"/>
                  <a:gd name="T16" fmla="+- 0 5854 5804"/>
                  <a:gd name="T17" fmla="*/ T16 w 50"/>
                  <a:gd name="T18" fmla="+- 0 -1618 -1629"/>
                  <a:gd name="T19" fmla="*/ -1618 h 50"/>
                  <a:gd name="T20" fmla="+- 0 5843 5804"/>
                  <a:gd name="T21" fmla="*/ T20 w 50"/>
                  <a:gd name="T22" fmla="+- 0 -1629 -1629"/>
                  <a:gd name="T23" fmla="*/ -1629 h 50"/>
                  <a:gd name="T24" fmla="+- 0 5829 5804"/>
                  <a:gd name="T25" fmla="*/ T24 w 50"/>
                  <a:gd name="T26" fmla="+- 0 -1629 -1629"/>
                  <a:gd name="T27" fmla="*/ -1629 h 50"/>
                  <a:gd name="T28" fmla="+- 0 5815 5804"/>
                  <a:gd name="T29" fmla="*/ T28 w 50"/>
                  <a:gd name="T30" fmla="+- 0 -1629 -1629"/>
                  <a:gd name="T31" fmla="*/ -1629 h 50"/>
                  <a:gd name="T32" fmla="+- 0 5804 5804"/>
                  <a:gd name="T33" fmla="*/ T32 w 50"/>
                  <a:gd name="T34" fmla="+- 0 -1618 -1629"/>
                  <a:gd name="T35" fmla="*/ -1618 h 50"/>
                  <a:gd name="T36" fmla="+- 0 5804 5804"/>
                  <a:gd name="T37" fmla="*/ T36 w 50"/>
                  <a:gd name="T38" fmla="+- 0 -1605 -1629"/>
                  <a:gd name="T39" fmla="*/ -1605 h 50"/>
                  <a:gd name="T40" fmla="+- 0 5804 5804"/>
                  <a:gd name="T41" fmla="*/ T40 w 50"/>
                  <a:gd name="T42" fmla="+- 0 -1591 -1629"/>
                  <a:gd name="T43" fmla="*/ -1591 h 50"/>
                  <a:gd name="T44" fmla="+- 0 5815 5804"/>
                  <a:gd name="T45" fmla="*/ T44 w 50"/>
                  <a:gd name="T46" fmla="+- 0 -1580 -1629"/>
                  <a:gd name="T47" fmla="*/ -1580 h 50"/>
                  <a:gd name="T48" fmla="+- 0 5829 5804"/>
                  <a:gd name="T49" fmla="*/ T48 w 50"/>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50">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53"/>
            <p:cNvGrpSpPr>
              <a:grpSpLocks/>
            </p:cNvGrpSpPr>
            <p:nvPr/>
          </p:nvGrpSpPr>
          <p:grpSpPr bwMode="auto">
            <a:xfrm>
              <a:off x="2777" y="-2391"/>
              <a:ext cx="4720" cy="2"/>
              <a:chOff x="2777" y="-2391"/>
              <a:chExt cx="4720" cy="2"/>
            </a:xfrm>
          </p:grpSpPr>
          <p:sp>
            <p:nvSpPr>
              <p:cNvPr id="59" name="Freeform 54"/>
              <p:cNvSpPr>
                <a:spLocks/>
              </p:cNvSpPr>
              <p:nvPr/>
            </p:nvSpPr>
            <p:spPr bwMode="auto">
              <a:xfrm>
                <a:off x="2777" y="-2391"/>
                <a:ext cx="4720" cy="2"/>
              </a:xfrm>
              <a:custGeom>
                <a:avLst/>
                <a:gdLst>
                  <a:gd name="T0" fmla="+- 0 2777 2777"/>
                  <a:gd name="T1" fmla="*/ T0 w 4720"/>
                  <a:gd name="T2" fmla="+- 0 4306 2777"/>
                  <a:gd name="T3" fmla="*/ T2 w 4720"/>
                  <a:gd name="T4" fmla="+- 0 5326 2777"/>
                  <a:gd name="T5" fmla="*/ T4 w 4720"/>
                  <a:gd name="T6" fmla="+- 0 7497 2777"/>
                  <a:gd name="T7" fmla="*/ T6 w 4720"/>
                </a:gdLst>
                <a:ahLst/>
                <a:cxnLst>
                  <a:cxn ang="0">
                    <a:pos x="T1" y="0"/>
                  </a:cxn>
                  <a:cxn ang="0">
                    <a:pos x="T3" y="0"/>
                  </a:cxn>
                  <a:cxn ang="0">
                    <a:pos x="T5" y="0"/>
                  </a:cxn>
                  <a:cxn ang="0">
                    <a:pos x="T7" y="0"/>
                  </a:cxn>
                </a:cxnLst>
                <a:rect l="0" t="0" r="r" b="b"/>
                <a:pathLst>
                  <a:path w="4720">
                    <a:moveTo>
                      <a:pt x="0" y="0"/>
                    </a:moveTo>
                    <a:lnTo>
                      <a:pt x="1529" y="0"/>
                    </a:lnTo>
                    <a:lnTo>
                      <a:pt x="2549" y="0"/>
                    </a:lnTo>
                    <a:lnTo>
                      <a:pt x="47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55"/>
            <p:cNvGrpSpPr>
              <a:grpSpLocks/>
            </p:cNvGrpSpPr>
            <p:nvPr/>
          </p:nvGrpSpPr>
          <p:grpSpPr bwMode="auto">
            <a:xfrm>
              <a:off x="4306" y="-2389"/>
              <a:ext cx="2" cy="2390"/>
              <a:chOff x="4306" y="-2389"/>
              <a:chExt cx="2" cy="2390"/>
            </a:xfrm>
          </p:grpSpPr>
          <p:sp>
            <p:nvSpPr>
              <p:cNvPr id="58" name="Freeform 56"/>
              <p:cNvSpPr>
                <a:spLocks/>
              </p:cNvSpPr>
              <p:nvPr/>
            </p:nvSpPr>
            <p:spPr bwMode="auto">
              <a:xfrm>
                <a:off x="4306" y="-2389"/>
                <a:ext cx="2" cy="2390"/>
              </a:xfrm>
              <a:custGeom>
                <a:avLst/>
                <a:gdLst>
                  <a:gd name="T0" fmla="+- 0 -2389 -2389"/>
                  <a:gd name="T1" fmla="*/ -2389 h 2390"/>
                  <a:gd name="T2" fmla="+- 0 1 -2389"/>
                  <a:gd name="T3" fmla="*/ 1 h 2390"/>
                </a:gdLst>
                <a:ahLst/>
                <a:cxnLst>
                  <a:cxn ang="0">
                    <a:pos x="0" y="T1"/>
                  </a:cxn>
                  <a:cxn ang="0">
                    <a:pos x="0" y="T3"/>
                  </a:cxn>
                </a:cxnLst>
                <a:rect l="0" t="0" r="r" b="b"/>
                <a:pathLst>
                  <a:path h="2390">
                    <a:moveTo>
                      <a:pt x="0" y="0"/>
                    </a:moveTo>
                    <a:lnTo>
                      <a:pt x="0" y="239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57"/>
            <p:cNvGrpSpPr>
              <a:grpSpLocks/>
            </p:cNvGrpSpPr>
            <p:nvPr/>
          </p:nvGrpSpPr>
          <p:grpSpPr bwMode="auto">
            <a:xfrm>
              <a:off x="5326" y="-2389"/>
              <a:ext cx="2" cy="2390"/>
              <a:chOff x="5326" y="-2389"/>
              <a:chExt cx="2" cy="2390"/>
            </a:xfrm>
          </p:grpSpPr>
          <p:sp>
            <p:nvSpPr>
              <p:cNvPr id="57" name="Freeform 58"/>
              <p:cNvSpPr>
                <a:spLocks/>
              </p:cNvSpPr>
              <p:nvPr/>
            </p:nvSpPr>
            <p:spPr bwMode="auto">
              <a:xfrm>
                <a:off x="5326" y="-2389"/>
                <a:ext cx="2" cy="2390"/>
              </a:xfrm>
              <a:custGeom>
                <a:avLst/>
                <a:gdLst>
                  <a:gd name="T0" fmla="+- 0 -2389 -2389"/>
                  <a:gd name="T1" fmla="*/ -2389 h 2390"/>
                  <a:gd name="T2" fmla="+- 0 1 -2389"/>
                  <a:gd name="T3" fmla="*/ 1 h 2390"/>
                </a:gdLst>
                <a:ahLst/>
                <a:cxnLst>
                  <a:cxn ang="0">
                    <a:pos x="0" y="T1"/>
                  </a:cxn>
                  <a:cxn ang="0">
                    <a:pos x="0" y="T3"/>
                  </a:cxn>
                </a:cxnLst>
                <a:rect l="0" t="0" r="r" b="b"/>
                <a:pathLst>
                  <a:path h="2390">
                    <a:moveTo>
                      <a:pt x="0" y="0"/>
                    </a:moveTo>
                    <a:lnTo>
                      <a:pt x="0" y="239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59"/>
            <p:cNvGrpSpPr>
              <a:grpSpLocks/>
            </p:cNvGrpSpPr>
            <p:nvPr/>
          </p:nvGrpSpPr>
          <p:grpSpPr bwMode="auto">
            <a:xfrm>
              <a:off x="4262" y="-2434"/>
              <a:ext cx="88" cy="88"/>
              <a:chOff x="4262" y="-2434"/>
              <a:chExt cx="88" cy="88"/>
            </a:xfrm>
          </p:grpSpPr>
          <p:sp>
            <p:nvSpPr>
              <p:cNvPr id="56" name="Freeform 60"/>
              <p:cNvSpPr>
                <a:spLocks/>
              </p:cNvSpPr>
              <p:nvPr/>
            </p:nvSpPr>
            <p:spPr bwMode="auto">
              <a:xfrm>
                <a:off x="4262" y="-2434"/>
                <a:ext cx="88" cy="88"/>
              </a:xfrm>
              <a:custGeom>
                <a:avLst/>
                <a:gdLst>
                  <a:gd name="T0" fmla="+- 0 4306 4262"/>
                  <a:gd name="T1" fmla="*/ T0 w 88"/>
                  <a:gd name="T2" fmla="+- 0 -2434 -2434"/>
                  <a:gd name="T3" fmla="*/ -2434 h 88"/>
                  <a:gd name="T4" fmla="+- 0 4285 4262"/>
                  <a:gd name="T5" fmla="*/ T4 w 88"/>
                  <a:gd name="T6" fmla="+- 0 -2428 -2434"/>
                  <a:gd name="T7" fmla="*/ -2428 h 88"/>
                  <a:gd name="T8" fmla="+- 0 4269 4262"/>
                  <a:gd name="T9" fmla="*/ T8 w 88"/>
                  <a:gd name="T10" fmla="+- 0 -2413 -2434"/>
                  <a:gd name="T11" fmla="*/ -2413 h 88"/>
                  <a:gd name="T12" fmla="+- 0 4262 4262"/>
                  <a:gd name="T13" fmla="*/ T12 w 88"/>
                  <a:gd name="T14" fmla="+- 0 -2392 -2434"/>
                  <a:gd name="T15" fmla="*/ -2392 h 88"/>
                  <a:gd name="T16" fmla="+- 0 4267 4262"/>
                  <a:gd name="T17" fmla="*/ T16 w 88"/>
                  <a:gd name="T18" fmla="+- 0 -2370 -2434"/>
                  <a:gd name="T19" fmla="*/ -2370 h 88"/>
                  <a:gd name="T20" fmla="+- 0 4281 4262"/>
                  <a:gd name="T21" fmla="*/ T20 w 88"/>
                  <a:gd name="T22" fmla="+- 0 -2353 -2434"/>
                  <a:gd name="T23" fmla="*/ -2353 h 88"/>
                  <a:gd name="T24" fmla="+- 0 4301 4262"/>
                  <a:gd name="T25" fmla="*/ T24 w 88"/>
                  <a:gd name="T26" fmla="+- 0 -2346 -2434"/>
                  <a:gd name="T27" fmla="*/ -2346 h 88"/>
                  <a:gd name="T28" fmla="+- 0 4325 4262"/>
                  <a:gd name="T29" fmla="*/ T28 w 88"/>
                  <a:gd name="T30" fmla="+- 0 -2350 -2434"/>
                  <a:gd name="T31" fmla="*/ -2350 h 88"/>
                  <a:gd name="T32" fmla="+- 0 4342 4262"/>
                  <a:gd name="T33" fmla="*/ T32 w 88"/>
                  <a:gd name="T34" fmla="+- 0 -2364 -2434"/>
                  <a:gd name="T35" fmla="*/ -2364 h 88"/>
                  <a:gd name="T36" fmla="+- 0 4350 4262"/>
                  <a:gd name="T37" fmla="*/ T36 w 88"/>
                  <a:gd name="T38" fmla="+- 0 -2383 -2434"/>
                  <a:gd name="T39" fmla="*/ -2383 h 88"/>
                  <a:gd name="T40" fmla="+- 0 4345 4262"/>
                  <a:gd name="T41" fmla="*/ T40 w 88"/>
                  <a:gd name="T42" fmla="+- 0 -2407 -2434"/>
                  <a:gd name="T43" fmla="*/ -2407 h 88"/>
                  <a:gd name="T44" fmla="+- 0 4333 4262"/>
                  <a:gd name="T45" fmla="*/ T44 w 88"/>
                  <a:gd name="T46" fmla="+- 0 -2424 -2434"/>
                  <a:gd name="T47" fmla="*/ -2424 h 88"/>
                  <a:gd name="T48" fmla="+- 0 4315 4262"/>
                  <a:gd name="T49" fmla="*/ T48 w 88"/>
                  <a:gd name="T50" fmla="+- 0 -2433 -2434"/>
                  <a:gd name="T51" fmla="*/ -2433 h 88"/>
                  <a:gd name="T52" fmla="+- 0 4306 4262"/>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61"/>
            <p:cNvGrpSpPr>
              <a:grpSpLocks/>
            </p:cNvGrpSpPr>
            <p:nvPr/>
          </p:nvGrpSpPr>
          <p:grpSpPr bwMode="auto">
            <a:xfrm>
              <a:off x="4281" y="-2414"/>
              <a:ext cx="49" cy="50"/>
              <a:chOff x="4281" y="-2414"/>
              <a:chExt cx="49" cy="50"/>
            </a:xfrm>
          </p:grpSpPr>
          <p:sp>
            <p:nvSpPr>
              <p:cNvPr id="55" name="Freeform 62"/>
              <p:cNvSpPr>
                <a:spLocks/>
              </p:cNvSpPr>
              <p:nvPr/>
            </p:nvSpPr>
            <p:spPr bwMode="auto">
              <a:xfrm>
                <a:off x="4281" y="-2414"/>
                <a:ext cx="49" cy="50"/>
              </a:xfrm>
              <a:custGeom>
                <a:avLst/>
                <a:gdLst>
                  <a:gd name="T0" fmla="+- 0 4320 4281"/>
                  <a:gd name="T1" fmla="*/ T0 w 49"/>
                  <a:gd name="T2" fmla="+- 0 -2414 -2414"/>
                  <a:gd name="T3" fmla="*/ -2414 h 50"/>
                  <a:gd name="T4" fmla="+- 0 4293 4281"/>
                  <a:gd name="T5" fmla="*/ T4 w 49"/>
                  <a:gd name="T6" fmla="+- 0 -2414 -2414"/>
                  <a:gd name="T7" fmla="*/ -2414 h 50"/>
                  <a:gd name="T8" fmla="+- 0 4281 4281"/>
                  <a:gd name="T9" fmla="*/ T8 w 49"/>
                  <a:gd name="T10" fmla="+- 0 -2403 -2414"/>
                  <a:gd name="T11" fmla="*/ -2403 h 50"/>
                  <a:gd name="T12" fmla="+- 0 4281 4281"/>
                  <a:gd name="T13" fmla="*/ T12 w 49"/>
                  <a:gd name="T14" fmla="+- 0 -2376 -2414"/>
                  <a:gd name="T15" fmla="*/ -2376 h 50"/>
                  <a:gd name="T16" fmla="+- 0 4293 4281"/>
                  <a:gd name="T17" fmla="*/ T16 w 49"/>
                  <a:gd name="T18" fmla="+- 0 -2365 -2414"/>
                  <a:gd name="T19" fmla="*/ -2365 h 50"/>
                  <a:gd name="T20" fmla="+- 0 4320 4281"/>
                  <a:gd name="T21" fmla="*/ T20 w 49"/>
                  <a:gd name="T22" fmla="+- 0 -2365 -2414"/>
                  <a:gd name="T23" fmla="*/ -2365 h 50"/>
                  <a:gd name="T24" fmla="+- 0 4331 4281"/>
                  <a:gd name="T25" fmla="*/ T24 w 49"/>
                  <a:gd name="T26" fmla="+- 0 -2376 -2414"/>
                  <a:gd name="T27" fmla="*/ -2376 h 50"/>
                  <a:gd name="T28" fmla="+- 0 4331 4281"/>
                  <a:gd name="T29" fmla="*/ T28 w 49"/>
                  <a:gd name="T30" fmla="+- 0 -2403 -2414"/>
                  <a:gd name="T31" fmla="*/ -2403 h 50"/>
                  <a:gd name="T32" fmla="+- 0 4320 4281"/>
                  <a:gd name="T33" fmla="*/ T32 w 49"/>
                  <a:gd name="T34" fmla="+- 0 -2414 -2414"/>
                  <a:gd name="T35" fmla="*/ -2414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2" y="0"/>
                    </a:lnTo>
                    <a:lnTo>
                      <a:pt x="0" y="11"/>
                    </a:lnTo>
                    <a:lnTo>
                      <a:pt x="0" y="38"/>
                    </a:lnTo>
                    <a:lnTo>
                      <a:pt x="12"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63"/>
            <p:cNvGrpSpPr>
              <a:grpSpLocks/>
            </p:cNvGrpSpPr>
            <p:nvPr/>
          </p:nvGrpSpPr>
          <p:grpSpPr bwMode="auto">
            <a:xfrm>
              <a:off x="4281" y="-2414"/>
              <a:ext cx="49" cy="50"/>
              <a:chOff x="4281" y="-2414"/>
              <a:chExt cx="49" cy="50"/>
            </a:xfrm>
          </p:grpSpPr>
          <p:sp>
            <p:nvSpPr>
              <p:cNvPr id="54" name="Freeform 64"/>
              <p:cNvSpPr>
                <a:spLocks/>
              </p:cNvSpPr>
              <p:nvPr/>
            </p:nvSpPr>
            <p:spPr bwMode="auto">
              <a:xfrm>
                <a:off x="4281" y="-2414"/>
                <a:ext cx="49" cy="50"/>
              </a:xfrm>
              <a:custGeom>
                <a:avLst/>
                <a:gdLst>
                  <a:gd name="T0" fmla="+- 0 4306 4281"/>
                  <a:gd name="T1" fmla="*/ T0 w 49"/>
                  <a:gd name="T2" fmla="+- 0 -2365 -2414"/>
                  <a:gd name="T3" fmla="*/ -2365 h 50"/>
                  <a:gd name="T4" fmla="+- 0 4320 4281"/>
                  <a:gd name="T5" fmla="*/ T4 w 49"/>
                  <a:gd name="T6" fmla="+- 0 -2365 -2414"/>
                  <a:gd name="T7" fmla="*/ -2365 h 50"/>
                  <a:gd name="T8" fmla="+- 0 4331 4281"/>
                  <a:gd name="T9" fmla="*/ T8 w 49"/>
                  <a:gd name="T10" fmla="+- 0 -2376 -2414"/>
                  <a:gd name="T11" fmla="*/ -2376 h 50"/>
                  <a:gd name="T12" fmla="+- 0 4331 4281"/>
                  <a:gd name="T13" fmla="*/ T12 w 49"/>
                  <a:gd name="T14" fmla="+- 0 -2390 -2414"/>
                  <a:gd name="T15" fmla="*/ -2390 h 50"/>
                  <a:gd name="T16" fmla="+- 0 4331 4281"/>
                  <a:gd name="T17" fmla="*/ T16 w 49"/>
                  <a:gd name="T18" fmla="+- 0 -2403 -2414"/>
                  <a:gd name="T19" fmla="*/ -2403 h 50"/>
                  <a:gd name="T20" fmla="+- 0 4320 4281"/>
                  <a:gd name="T21" fmla="*/ T20 w 49"/>
                  <a:gd name="T22" fmla="+- 0 -2414 -2414"/>
                  <a:gd name="T23" fmla="*/ -2414 h 50"/>
                  <a:gd name="T24" fmla="+- 0 4306 4281"/>
                  <a:gd name="T25" fmla="*/ T24 w 49"/>
                  <a:gd name="T26" fmla="+- 0 -2414 -2414"/>
                  <a:gd name="T27" fmla="*/ -2414 h 50"/>
                  <a:gd name="T28" fmla="+- 0 4293 4281"/>
                  <a:gd name="T29" fmla="*/ T28 w 49"/>
                  <a:gd name="T30" fmla="+- 0 -2414 -2414"/>
                  <a:gd name="T31" fmla="*/ -2414 h 50"/>
                  <a:gd name="T32" fmla="+- 0 4281 4281"/>
                  <a:gd name="T33" fmla="*/ T32 w 49"/>
                  <a:gd name="T34" fmla="+- 0 -2403 -2414"/>
                  <a:gd name="T35" fmla="*/ -2403 h 50"/>
                  <a:gd name="T36" fmla="+- 0 4281 4281"/>
                  <a:gd name="T37" fmla="*/ T36 w 49"/>
                  <a:gd name="T38" fmla="+- 0 -2390 -2414"/>
                  <a:gd name="T39" fmla="*/ -2390 h 50"/>
                  <a:gd name="T40" fmla="+- 0 4281 4281"/>
                  <a:gd name="T41" fmla="*/ T40 w 49"/>
                  <a:gd name="T42" fmla="+- 0 -2376 -2414"/>
                  <a:gd name="T43" fmla="*/ -2376 h 50"/>
                  <a:gd name="T44" fmla="+- 0 4293 4281"/>
                  <a:gd name="T45" fmla="*/ T44 w 49"/>
                  <a:gd name="T46" fmla="+- 0 -2365 -2414"/>
                  <a:gd name="T47" fmla="*/ -2365 h 50"/>
                  <a:gd name="T48" fmla="+- 0 4306 4281"/>
                  <a:gd name="T49" fmla="*/ T48 w 49"/>
                  <a:gd name="T50" fmla="+- 0 -2365 -2414"/>
                  <a:gd name="T51" fmla="*/ -236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2" y="0"/>
                    </a:lnTo>
                    <a:lnTo>
                      <a:pt x="0" y="11"/>
                    </a:lnTo>
                    <a:lnTo>
                      <a:pt x="0" y="24"/>
                    </a:lnTo>
                    <a:lnTo>
                      <a:pt x="0" y="38"/>
                    </a:lnTo>
                    <a:lnTo>
                      <a:pt x="12"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6" name="Group 65"/>
            <p:cNvGrpSpPr>
              <a:grpSpLocks/>
            </p:cNvGrpSpPr>
            <p:nvPr/>
          </p:nvGrpSpPr>
          <p:grpSpPr bwMode="auto">
            <a:xfrm>
              <a:off x="5282" y="-2434"/>
              <a:ext cx="88" cy="88"/>
              <a:chOff x="5282" y="-2434"/>
              <a:chExt cx="88" cy="88"/>
            </a:xfrm>
          </p:grpSpPr>
          <p:sp>
            <p:nvSpPr>
              <p:cNvPr id="53" name="Freeform 66"/>
              <p:cNvSpPr>
                <a:spLocks/>
              </p:cNvSpPr>
              <p:nvPr/>
            </p:nvSpPr>
            <p:spPr bwMode="auto">
              <a:xfrm>
                <a:off x="5282" y="-2434"/>
                <a:ext cx="88" cy="88"/>
              </a:xfrm>
              <a:custGeom>
                <a:avLst/>
                <a:gdLst>
                  <a:gd name="T0" fmla="+- 0 5326 5282"/>
                  <a:gd name="T1" fmla="*/ T0 w 88"/>
                  <a:gd name="T2" fmla="+- 0 -2434 -2434"/>
                  <a:gd name="T3" fmla="*/ -2434 h 88"/>
                  <a:gd name="T4" fmla="+- 0 5305 5282"/>
                  <a:gd name="T5" fmla="*/ T4 w 88"/>
                  <a:gd name="T6" fmla="+- 0 -2428 -2434"/>
                  <a:gd name="T7" fmla="*/ -2428 h 88"/>
                  <a:gd name="T8" fmla="+- 0 5289 5282"/>
                  <a:gd name="T9" fmla="*/ T8 w 88"/>
                  <a:gd name="T10" fmla="+- 0 -2413 -2434"/>
                  <a:gd name="T11" fmla="*/ -2413 h 88"/>
                  <a:gd name="T12" fmla="+- 0 5282 5282"/>
                  <a:gd name="T13" fmla="*/ T12 w 88"/>
                  <a:gd name="T14" fmla="+- 0 -2392 -2434"/>
                  <a:gd name="T15" fmla="*/ -2392 h 88"/>
                  <a:gd name="T16" fmla="+- 0 5287 5282"/>
                  <a:gd name="T17" fmla="*/ T16 w 88"/>
                  <a:gd name="T18" fmla="+- 0 -2370 -2434"/>
                  <a:gd name="T19" fmla="*/ -2370 h 88"/>
                  <a:gd name="T20" fmla="+- 0 5301 5282"/>
                  <a:gd name="T21" fmla="*/ T20 w 88"/>
                  <a:gd name="T22" fmla="+- 0 -2353 -2434"/>
                  <a:gd name="T23" fmla="*/ -2353 h 88"/>
                  <a:gd name="T24" fmla="+- 0 5321 5282"/>
                  <a:gd name="T25" fmla="*/ T24 w 88"/>
                  <a:gd name="T26" fmla="+- 0 -2346 -2434"/>
                  <a:gd name="T27" fmla="*/ -2346 h 88"/>
                  <a:gd name="T28" fmla="+- 0 5345 5282"/>
                  <a:gd name="T29" fmla="*/ T28 w 88"/>
                  <a:gd name="T30" fmla="+- 0 -2350 -2434"/>
                  <a:gd name="T31" fmla="*/ -2350 h 88"/>
                  <a:gd name="T32" fmla="+- 0 5362 5282"/>
                  <a:gd name="T33" fmla="*/ T32 w 88"/>
                  <a:gd name="T34" fmla="+- 0 -2364 -2434"/>
                  <a:gd name="T35" fmla="*/ -2364 h 88"/>
                  <a:gd name="T36" fmla="+- 0 5370 5282"/>
                  <a:gd name="T37" fmla="*/ T36 w 88"/>
                  <a:gd name="T38" fmla="+- 0 -2383 -2434"/>
                  <a:gd name="T39" fmla="*/ -2383 h 88"/>
                  <a:gd name="T40" fmla="+- 0 5365 5282"/>
                  <a:gd name="T41" fmla="*/ T40 w 88"/>
                  <a:gd name="T42" fmla="+- 0 -2407 -2434"/>
                  <a:gd name="T43" fmla="*/ -2407 h 88"/>
                  <a:gd name="T44" fmla="+- 0 5353 5282"/>
                  <a:gd name="T45" fmla="*/ T44 w 88"/>
                  <a:gd name="T46" fmla="+- 0 -2424 -2434"/>
                  <a:gd name="T47" fmla="*/ -2424 h 88"/>
                  <a:gd name="T48" fmla="+- 0 5335 5282"/>
                  <a:gd name="T49" fmla="*/ T48 w 88"/>
                  <a:gd name="T50" fmla="+- 0 -2433 -2434"/>
                  <a:gd name="T51" fmla="*/ -2433 h 88"/>
                  <a:gd name="T52" fmla="+- 0 5326 5282"/>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7" name="Group 67"/>
            <p:cNvGrpSpPr>
              <a:grpSpLocks/>
            </p:cNvGrpSpPr>
            <p:nvPr/>
          </p:nvGrpSpPr>
          <p:grpSpPr bwMode="auto">
            <a:xfrm>
              <a:off x="5301" y="-2414"/>
              <a:ext cx="49" cy="50"/>
              <a:chOff x="5301" y="-2414"/>
              <a:chExt cx="49" cy="50"/>
            </a:xfrm>
          </p:grpSpPr>
          <p:sp>
            <p:nvSpPr>
              <p:cNvPr id="52" name="Freeform 68"/>
              <p:cNvSpPr>
                <a:spLocks/>
              </p:cNvSpPr>
              <p:nvPr/>
            </p:nvSpPr>
            <p:spPr bwMode="auto">
              <a:xfrm>
                <a:off x="5301" y="-2414"/>
                <a:ext cx="49" cy="50"/>
              </a:xfrm>
              <a:custGeom>
                <a:avLst/>
                <a:gdLst>
                  <a:gd name="T0" fmla="+- 0 5340 5301"/>
                  <a:gd name="T1" fmla="*/ T0 w 49"/>
                  <a:gd name="T2" fmla="+- 0 -2414 -2414"/>
                  <a:gd name="T3" fmla="*/ -2414 h 50"/>
                  <a:gd name="T4" fmla="+- 0 5313 5301"/>
                  <a:gd name="T5" fmla="*/ T4 w 49"/>
                  <a:gd name="T6" fmla="+- 0 -2414 -2414"/>
                  <a:gd name="T7" fmla="*/ -2414 h 50"/>
                  <a:gd name="T8" fmla="+- 0 5301 5301"/>
                  <a:gd name="T9" fmla="*/ T8 w 49"/>
                  <a:gd name="T10" fmla="+- 0 -2403 -2414"/>
                  <a:gd name="T11" fmla="*/ -2403 h 50"/>
                  <a:gd name="T12" fmla="+- 0 5301 5301"/>
                  <a:gd name="T13" fmla="*/ T12 w 49"/>
                  <a:gd name="T14" fmla="+- 0 -2376 -2414"/>
                  <a:gd name="T15" fmla="*/ -2376 h 50"/>
                  <a:gd name="T16" fmla="+- 0 5313 5301"/>
                  <a:gd name="T17" fmla="*/ T16 w 49"/>
                  <a:gd name="T18" fmla="+- 0 -2365 -2414"/>
                  <a:gd name="T19" fmla="*/ -2365 h 50"/>
                  <a:gd name="T20" fmla="+- 0 5340 5301"/>
                  <a:gd name="T21" fmla="*/ T20 w 49"/>
                  <a:gd name="T22" fmla="+- 0 -2365 -2414"/>
                  <a:gd name="T23" fmla="*/ -2365 h 50"/>
                  <a:gd name="T24" fmla="+- 0 5351 5301"/>
                  <a:gd name="T25" fmla="*/ T24 w 49"/>
                  <a:gd name="T26" fmla="+- 0 -2376 -2414"/>
                  <a:gd name="T27" fmla="*/ -2376 h 50"/>
                  <a:gd name="T28" fmla="+- 0 5351 5301"/>
                  <a:gd name="T29" fmla="*/ T28 w 49"/>
                  <a:gd name="T30" fmla="+- 0 -2403 -2414"/>
                  <a:gd name="T31" fmla="*/ -2403 h 50"/>
                  <a:gd name="T32" fmla="+- 0 5340 5301"/>
                  <a:gd name="T33" fmla="*/ T32 w 49"/>
                  <a:gd name="T34" fmla="+- 0 -2414 -2414"/>
                  <a:gd name="T35" fmla="*/ -2414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9" y="0"/>
                    </a:moveTo>
                    <a:lnTo>
                      <a:pt x="12" y="0"/>
                    </a:lnTo>
                    <a:lnTo>
                      <a:pt x="0" y="11"/>
                    </a:lnTo>
                    <a:lnTo>
                      <a:pt x="0" y="38"/>
                    </a:lnTo>
                    <a:lnTo>
                      <a:pt x="12"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8" name="Group 69"/>
            <p:cNvGrpSpPr>
              <a:grpSpLocks/>
            </p:cNvGrpSpPr>
            <p:nvPr/>
          </p:nvGrpSpPr>
          <p:grpSpPr bwMode="auto">
            <a:xfrm>
              <a:off x="5301" y="-2414"/>
              <a:ext cx="49" cy="50"/>
              <a:chOff x="5301" y="-2414"/>
              <a:chExt cx="49" cy="50"/>
            </a:xfrm>
          </p:grpSpPr>
          <p:sp>
            <p:nvSpPr>
              <p:cNvPr id="51" name="Freeform 70"/>
              <p:cNvSpPr>
                <a:spLocks/>
              </p:cNvSpPr>
              <p:nvPr/>
            </p:nvSpPr>
            <p:spPr bwMode="auto">
              <a:xfrm>
                <a:off x="5301" y="-2414"/>
                <a:ext cx="49" cy="50"/>
              </a:xfrm>
              <a:custGeom>
                <a:avLst/>
                <a:gdLst>
                  <a:gd name="T0" fmla="+- 0 5326 5301"/>
                  <a:gd name="T1" fmla="*/ T0 w 49"/>
                  <a:gd name="T2" fmla="+- 0 -2365 -2414"/>
                  <a:gd name="T3" fmla="*/ -2365 h 50"/>
                  <a:gd name="T4" fmla="+- 0 5340 5301"/>
                  <a:gd name="T5" fmla="*/ T4 w 49"/>
                  <a:gd name="T6" fmla="+- 0 -2365 -2414"/>
                  <a:gd name="T7" fmla="*/ -2365 h 50"/>
                  <a:gd name="T8" fmla="+- 0 5351 5301"/>
                  <a:gd name="T9" fmla="*/ T8 w 49"/>
                  <a:gd name="T10" fmla="+- 0 -2376 -2414"/>
                  <a:gd name="T11" fmla="*/ -2376 h 50"/>
                  <a:gd name="T12" fmla="+- 0 5351 5301"/>
                  <a:gd name="T13" fmla="*/ T12 w 49"/>
                  <a:gd name="T14" fmla="+- 0 -2390 -2414"/>
                  <a:gd name="T15" fmla="*/ -2390 h 50"/>
                  <a:gd name="T16" fmla="+- 0 5351 5301"/>
                  <a:gd name="T17" fmla="*/ T16 w 49"/>
                  <a:gd name="T18" fmla="+- 0 -2403 -2414"/>
                  <a:gd name="T19" fmla="*/ -2403 h 50"/>
                  <a:gd name="T20" fmla="+- 0 5340 5301"/>
                  <a:gd name="T21" fmla="*/ T20 w 49"/>
                  <a:gd name="T22" fmla="+- 0 -2414 -2414"/>
                  <a:gd name="T23" fmla="*/ -2414 h 50"/>
                  <a:gd name="T24" fmla="+- 0 5326 5301"/>
                  <a:gd name="T25" fmla="*/ T24 w 49"/>
                  <a:gd name="T26" fmla="+- 0 -2414 -2414"/>
                  <a:gd name="T27" fmla="*/ -2414 h 50"/>
                  <a:gd name="T28" fmla="+- 0 5313 5301"/>
                  <a:gd name="T29" fmla="*/ T28 w 49"/>
                  <a:gd name="T30" fmla="+- 0 -2414 -2414"/>
                  <a:gd name="T31" fmla="*/ -2414 h 50"/>
                  <a:gd name="T32" fmla="+- 0 5301 5301"/>
                  <a:gd name="T33" fmla="*/ T32 w 49"/>
                  <a:gd name="T34" fmla="+- 0 -2403 -2414"/>
                  <a:gd name="T35" fmla="*/ -2403 h 50"/>
                  <a:gd name="T36" fmla="+- 0 5301 5301"/>
                  <a:gd name="T37" fmla="*/ T36 w 49"/>
                  <a:gd name="T38" fmla="+- 0 -2390 -2414"/>
                  <a:gd name="T39" fmla="*/ -2390 h 50"/>
                  <a:gd name="T40" fmla="+- 0 5301 5301"/>
                  <a:gd name="T41" fmla="*/ T40 w 49"/>
                  <a:gd name="T42" fmla="+- 0 -2376 -2414"/>
                  <a:gd name="T43" fmla="*/ -2376 h 50"/>
                  <a:gd name="T44" fmla="+- 0 5313 5301"/>
                  <a:gd name="T45" fmla="*/ T44 w 49"/>
                  <a:gd name="T46" fmla="+- 0 -2365 -2414"/>
                  <a:gd name="T47" fmla="*/ -2365 h 50"/>
                  <a:gd name="T48" fmla="+- 0 5326 5301"/>
                  <a:gd name="T49" fmla="*/ T48 w 49"/>
                  <a:gd name="T50" fmla="+- 0 -2365 -2414"/>
                  <a:gd name="T51" fmla="*/ -2365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5" y="49"/>
                    </a:moveTo>
                    <a:lnTo>
                      <a:pt x="39" y="49"/>
                    </a:lnTo>
                    <a:lnTo>
                      <a:pt x="50" y="38"/>
                    </a:lnTo>
                    <a:lnTo>
                      <a:pt x="50" y="24"/>
                    </a:lnTo>
                    <a:lnTo>
                      <a:pt x="50" y="11"/>
                    </a:lnTo>
                    <a:lnTo>
                      <a:pt x="39" y="0"/>
                    </a:lnTo>
                    <a:lnTo>
                      <a:pt x="25" y="0"/>
                    </a:lnTo>
                    <a:lnTo>
                      <a:pt x="12" y="0"/>
                    </a:lnTo>
                    <a:lnTo>
                      <a:pt x="0" y="11"/>
                    </a:lnTo>
                    <a:lnTo>
                      <a:pt x="0" y="24"/>
                    </a:lnTo>
                    <a:lnTo>
                      <a:pt x="0" y="38"/>
                    </a:lnTo>
                    <a:lnTo>
                      <a:pt x="12"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9" name="Group 71"/>
            <p:cNvGrpSpPr>
              <a:grpSpLocks/>
            </p:cNvGrpSpPr>
            <p:nvPr/>
          </p:nvGrpSpPr>
          <p:grpSpPr bwMode="auto">
            <a:xfrm>
              <a:off x="4261" y="-1649"/>
              <a:ext cx="88" cy="88"/>
              <a:chOff x="4261" y="-1649"/>
              <a:chExt cx="88" cy="88"/>
            </a:xfrm>
          </p:grpSpPr>
          <p:sp>
            <p:nvSpPr>
              <p:cNvPr id="50" name="Freeform 72"/>
              <p:cNvSpPr>
                <a:spLocks/>
              </p:cNvSpPr>
              <p:nvPr/>
            </p:nvSpPr>
            <p:spPr bwMode="auto">
              <a:xfrm>
                <a:off x="4261" y="-1649"/>
                <a:ext cx="88" cy="88"/>
              </a:xfrm>
              <a:custGeom>
                <a:avLst/>
                <a:gdLst>
                  <a:gd name="T0" fmla="+- 0 4305 4261"/>
                  <a:gd name="T1" fmla="*/ T0 w 88"/>
                  <a:gd name="T2" fmla="+- 0 -1649 -1649"/>
                  <a:gd name="T3" fmla="*/ -1649 h 88"/>
                  <a:gd name="T4" fmla="+- 0 4284 4261"/>
                  <a:gd name="T5" fmla="*/ T4 w 88"/>
                  <a:gd name="T6" fmla="+- 0 -1643 -1649"/>
                  <a:gd name="T7" fmla="*/ -1643 h 88"/>
                  <a:gd name="T8" fmla="+- 0 4268 4261"/>
                  <a:gd name="T9" fmla="*/ T8 w 88"/>
                  <a:gd name="T10" fmla="+- 0 -1628 -1649"/>
                  <a:gd name="T11" fmla="*/ -1628 h 88"/>
                  <a:gd name="T12" fmla="+- 0 4261 4261"/>
                  <a:gd name="T13" fmla="*/ T12 w 88"/>
                  <a:gd name="T14" fmla="+- 0 -1607 -1649"/>
                  <a:gd name="T15" fmla="*/ -1607 h 88"/>
                  <a:gd name="T16" fmla="+- 0 4266 4261"/>
                  <a:gd name="T17" fmla="*/ T16 w 88"/>
                  <a:gd name="T18" fmla="+- 0 -1585 -1649"/>
                  <a:gd name="T19" fmla="*/ -1585 h 88"/>
                  <a:gd name="T20" fmla="+- 0 4280 4261"/>
                  <a:gd name="T21" fmla="*/ T20 w 88"/>
                  <a:gd name="T22" fmla="+- 0 -1568 -1649"/>
                  <a:gd name="T23" fmla="*/ -1568 h 88"/>
                  <a:gd name="T24" fmla="+- 0 4300 4261"/>
                  <a:gd name="T25" fmla="*/ T24 w 88"/>
                  <a:gd name="T26" fmla="+- 0 -1561 -1649"/>
                  <a:gd name="T27" fmla="*/ -1561 h 88"/>
                  <a:gd name="T28" fmla="+- 0 4324 4261"/>
                  <a:gd name="T29" fmla="*/ T28 w 88"/>
                  <a:gd name="T30" fmla="+- 0 -1565 -1649"/>
                  <a:gd name="T31" fmla="*/ -1565 h 88"/>
                  <a:gd name="T32" fmla="+- 0 4341 4261"/>
                  <a:gd name="T33" fmla="*/ T32 w 88"/>
                  <a:gd name="T34" fmla="+- 0 -1579 -1649"/>
                  <a:gd name="T35" fmla="*/ -1579 h 88"/>
                  <a:gd name="T36" fmla="+- 0 4349 4261"/>
                  <a:gd name="T37" fmla="*/ T36 w 88"/>
                  <a:gd name="T38" fmla="+- 0 -1598 -1649"/>
                  <a:gd name="T39" fmla="*/ -1598 h 88"/>
                  <a:gd name="T40" fmla="+- 0 4345 4261"/>
                  <a:gd name="T41" fmla="*/ T40 w 88"/>
                  <a:gd name="T42" fmla="+- 0 -1622 -1649"/>
                  <a:gd name="T43" fmla="*/ -1622 h 88"/>
                  <a:gd name="T44" fmla="+- 0 4332 4261"/>
                  <a:gd name="T45" fmla="*/ T44 w 88"/>
                  <a:gd name="T46" fmla="+- 0 -1639 -1649"/>
                  <a:gd name="T47" fmla="*/ -1639 h 88"/>
                  <a:gd name="T48" fmla="+- 0 4314 4261"/>
                  <a:gd name="T49" fmla="*/ T48 w 88"/>
                  <a:gd name="T50" fmla="+- 0 -1648 -1649"/>
                  <a:gd name="T51" fmla="*/ -1648 h 88"/>
                  <a:gd name="T52" fmla="+- 0 4305 4261"/>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0" name="Group 73"/>
            <p:cNvGrpSpPr>
              <a:grpSpLocks/>
            </p:cNvGrpSpPr>
            <p:nvPr/>
          </p:nvGrpSpPr>
          <p:grpSpPr bwMode="auto">
            <a:xfrm>
              <a:off x="4281" y="-1629"/>
              <a:ext cx="49" cy="50"/>
              <a:chOff x="4281" y="-1629"/>
              <a:chExt cx="49" cy="50"/>
            </a:xfrm>
          </p:grpSpPr>
          <p:sp>
            <p:nvSpPr>
              <p:cNvPr id="49" name="Freeform 74"/>
              <p:cNvSpPr>
                <a:spLocks/>
              </p:cNvSpPr>
              <p:nvPr/>
            </p:nvSpPr>
            <p:spPr bwMode="auto">
              <a:xfrm>
                <a:off x="4281" y="-1629"/>
                <a:ext cx="49" cy="50"/>
              </a:xfrm>
              <a:custGeom>
                <a:avLst/>
                <a:gdLst>
                  <a:gd name="T0" fmla="+- 0 4319 4281"/>
                  <a:gd name="T1" fmla="*/ T0 w 49"/>
                  <a:gd name="T2" fmla="+- 0 -1629 -1629"/>
                  <a:gd name="T3" fmla="*/ -1629 h 50"/>
                  <a:gd name="T4" fmla="+- 0 4292 4281"/>
                  <a:gd name="T5" fmla="*/ T4 w 49"/>
                  <a:gd name="T6" fmla="+- 0 -1629 -1629"/>
                  <a:gd name="T7" fmla="*/ -1629 h 50"/>
                  <a:gd name="T8" fmla="+- 0 4281 4281"/>
                  <a:gd name="T9" fmla="*/ T8 w 49"/>
                  <a:gd name="T10" fmla="+- 0 -1618 -1629"/>
                  <a:gd name="T11" fmla="*/ -1618 h 50"/>
                  <a:gd name="T12" fmla="+- 0 4281 4281"/>
                  <a:gd name="T13" fmla="*/ T12 w 49"/>
                  <a:gd name="T14" fmla="+- 0 -1591 -1629"/>
                  <a:gd name="T15" fmla="*/ -1591 h 50"/>
                  <a:gd name="T16" fmla="+- 0 4292 4281"/>
                  <a:gd name="T17" fmla="*/ T16 w 49"/>
                  <a:gd name="T18" fmla="+- 0 -1580 -1629"/>
                  <a:gd name="T19" fmla="*/ -1580 h 50"/>
                  <a:gd name="T20" fmla="+- 0 4319 4281"/>
                  <a:gd name="T21" fmla="*/ T20 w 49"/>
                  <a:gd name="T22" fmla="+- 0 -1580 -1629"/>
                  <a:gd name="T23" fmla="*/ -1580 h 50"/>
                  <a:gd name="T24" fmla="+- 0 4330 4281"/>
                  <a:gd name="T25" fmla="*/ T24 w 49"/>
                  <a:gd name="T26" fmla="+- 0 -1591 -1629"/>
                  <a:gd name="T27" fmla="*/ -1591 h 50"/>
                  <a:gd name="T28" fmla="+- 0 4330 4281"/>
                  <a:gd name="T29" fmla="*/ T28 w 49"/>
                  <a:gd name="T30" fmla="+- 0 -1618 -1629"/>
                  <a:gd name="T31" fmla="*/ -1618 h 50"/>
                  <a:gd name="T32" fmla="+- 0 4319 4281"/>
                  <a:gd name="T33" fmla="*/ T32 w 49"/>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1" name="Group 75"/>
            <p:cNvGrpSpPr>
              <a:grpSpLocks/>
            </p:cNvGrpSpPr>
            <p:nvPr/>
          </p:nvGrpSpPr>
          <p:grpSpPr bwMode="auto">
            <a:xfrm>
              <a:off x="4281" y="-1629"/>
              <a:ext cx="49" cy="50"/>
              <a:chOff x="4281" y="-1629"/>
              <a:chExt cx="49" cy="50"/>
            </a:xfrm>
          </p:grpSpPr>
          <p:sp>
            <p:nvSpPr>
              <p:cNvPr id="48" name="Freeform 76"/>
              <p:cNvSpPr>
                <a:spLocks/>
              </p:cNvSpPr>
              <p:nvPr/>
            </p:nvSpPr>
            <p:spPr bwMode="auto">
              <a:xfrm>
                <a:off x="4281" y="-1629"/>
                <a:ext cx="49" cy="50"/>
              </a:xfrm>
              <a:custGeom>
                <a:avLst/>
                <a:gdLst>
                  <a:gd name="T0" fmla="+- 0 4305 4281"/>
                  <a:gd name="T1" fmla="*/ T0 w 49"/>
                  <a:gd name="T2" fmla="+- 0 -1580 -1629"/>
                  <a:gd name="T3" fmla="*/ -1580 h 50"/>
                  <a:gd name="T4" fmla="+- 0 4319 4281"/>
                  <a:gd name="T5" fmla="*/ T4 w 49"/>
                  <a:gd name="T6" fmla="+- 0 -1580 -1629"/>
                  <a:gd name="T7" fmla="*/ -1580 h 50"/>
                  <a:gd name="T8" fmla="+- 0 4330 4281"/>
                  <a:gd name="T9" fmla="*/ T8 w 49"/>
                  <a:gd name="T10" fmla="+- 0 -1591 -1629"/>
                  <a:gd name="T11" fmla="*/ -1591 h 50"/>
                  <a:gd name="T12" fmla="+- 0 4330 4281"/>
                  <a:gd name="T13" fmla="*/ T12 w 49"/>
                  <a:gd name="T14" fmla="+- 0 -1605 -1629"/>
                  <a:gd name="T15" fmla="*/ -1605 h 50"/>
                  <a:gd name="T16" fmla="+- 0 4330 4281"/>
                  <a:gd name="T17" fmla="*/ T16 w 49"/>
                  <a:gd name="T18" fmla="+- 0 -1618 -1629"/>
                  <a:gd name="T19" fmla="*/ -1618 h 50"/>
                  <a:gd name="T20" fmla="+- 0 4319 4281"/>
                  <a:gd name="T21" fmla="*/ T20 w 49"/>
                  <a:gd name="T22" fmla="+- 0 -1629 -1629"/>
                  <a:gd name="T23" fmla="*/ -1629 h 50"/>
                  <a:gd name="T24" fmla="+- 0 4305 4281"/>
                  <a:gd name="T25" fmla="*/ T24 w 49"/>
                  <a:gd name="T26" fmla="+- 0 -1629 -1629"/>
                  <a:gd name="T27" fmla="*/ -1629 h 50"/>
                  <a:gd name="T28" fmla="+- 0 4292 4281"/>
                  <a:gd name="T29" fmla="*/ T28 w 49"/>
                  <a:gd name="T30" fmla="+- 0 -1629 -1629"/>
                  <a:gd name="T31" fmla="*/ -1629 h 50"/>
                  <a:gd name="T32" fmla="+- 0 4281 4281"/>
                  <a:gd name="T33" fmla="*/ T32 w 49"/>
                  <a:gd name="T34" fmla="+- 0 -1618 -1629"/>
                  <a:gd name="T35" fmla="*/ -1618 h 50"/>
                  <a:gd name="T36" fmla="+- 0 4281 4281"/>
                  <a:gd name="T37" fmla="*/ T36 w 49"/>
                  <a:gd name="T38" fmla="+- 0 -1605 -1629"/>
                  <a:gd name="T39" fmla="*/ -1605 h 50"/>
                  <a:gd name="T40" fmla="+- 0 4281 4281"/>
                  <a:gd name="T41" fmla="*/ T40 w 49"/>
                  <a:gd name="T42" fmla="+- 0 -1591 -1629"/>
                  <a:gd name="T43" fmla="*/ -1591 h 50"/>
                  <a:gd name="T44" fmla="+- 0 4292 4281"/>
                  <a:gd name="T45" fmla="*/ T44 w 49"/>
                  <a:gd name="T46" fmla="+- 0 -1580 -1629"/>
                  <a:gd name="T47" fmla="*/ -1580 h 50"/>
                  <a:gd name="T48" fmla="+- 0 4305 4281"/>
                  <a:gd name="T49" fmla="*/ T48 w 49"/>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2" name="Group 77"/>
            <p:cNvGrpSpPr>
              <a:grpSpLocks/>
            </p:cNvGrpSpPr>
            <p:nvPr/>
          </p:nvGrpSpPr>
          <p:grpSpPr bwMode="auto">
            <a:xfrm>
              <a:off x="5281" y="-1649"/>
              <a:ext cx="88" cy="88"/>
              <a:chOff x="5281" y="-1649"/>
              <a:chExt cx="88" cy="88"/>
            </a:xfrm>
          </p:grpSpPr>
          <p:sp>
            <p:nvSpPr>
              <p:cNvPr id="47" name="Freeform 78"/>
              <p:cNvSpPr>
                <a:spLocks/>
              </p:cNvSpPr>
              <p:nvPr/>
            </p:nvSpPr>
            <p:spPr bwMode="auto">
              <a:xfrm>
                <a:off x="5281" y="-1649"/>
                <a:ext cx="88" cy="88"/>
              </a:xfrm>
              <a:custGeom>
                <a:avLst/>
                <a:gdLst>
                  <a:gd name="T0" fmla="+- 0 5325 5281"/>
                  <a:gd name="T1" fmla="*/ T0 w 88"/>
                  <a:gd name="T2" fmla="+- 0 -1649 -1649"/>
                  <a:gd name="T3" fmla="*/ -1649 h 88"/>
                  <a:gd name="T4" fmla="+- 0 5304 5281"/>
                  <a:gd name="T5" fmla="*/ T4 w 88"/>
                  <a:gd name="T6" fmla="+- 0 -1643 -1649"/>
                  <a:gd name="T7" fmla="*/ -1643 h 88"/>
                  <a:gd name="T8" fmla="+- 0 5288 5281"/>
                  <a:gd name="T9" fmla="*/ T8 w 88"/>
                  <a:gd name="T10" fmla="+- 0 -1628 -1649"/>
                  <a:gd name="T11" fmla="*/ -1628 h 88"/>
                  <a:gd name="T12" fmla="+- 0 5281 5281"/>
                  <a:gd name="T13" fmla="*/ T12 w 88"/>
                  <a:gd name="T14" fmla="+- 0 -1607 -1649"/>
                  <a:gd name="T15" fmla="*/ -1607 h 88"/>
                  <a:gd name="T16" fmla="+- 0 5286 5281"/>
                  <a:gd name="T17" fmla="*/ T16 w 88"/>
                  <a:gd name="T18" fmla="+- 0 -1585 -1649"/>
                  <a:gd name="T19" fmla="*/ -1585 h 88"/>
                  <a:gd name="T20" fmla="+- 0 5300 5281"/>
                  <a:gd name="T21" fmla="*/ T20 w 88"/>
                  <a:gd name="T22" fmla="+- 0 -1568 -1649"/>
                  <a:gd name="T23" fmla="*/ -1568 h 88"/>
                  <a:gd name="T24" fmla="+- 0 5320 5281"/>
                  <a:gd name="T25" fmla="*/ T24 w 88"/>
                  <a:gd name="T26" fmla="+- 0 -1561 -1649"/>
                  <a:gd name="T27" fmla="*/ -1561 h 88"/>
                  <a:gd name="T28" fmla="+- 0 5344 5281"/>
                  <a:gd name="T29" fmla="*/ T28 w 88"/>
                  <a:gd name="T30" fmla="+- 0 -1565 -1649"/>
                  <a:gd name="T31" fmla="*/ -1565 h 88"/>
                  <a:gd name="T32" fmla="+- 0 5361 5281"/>
                  <a:gd name="T33" fmla="*/ T32 w 88"/>
                  <a:gd name="T34" fmla="+- 0 -1579 -1649"/>
                  <a:gd name="T35" fmla="*/ -1579 h 88"/>
                  <a:gd name="T36" fmla="+- 0 5369 5281"/>
                  <a:gd name="T37" fmla="*/ T36 w 88"/>
                  <a:gd name="T38" fmla="+- 0 -1598 -1649"/>
                  <a:gd name="T39" fmla="*/ -1598 h 88"/>
                  <a:gd name="T40" fmla="+- 0 5365 5281"/>
                  <a:gd name="T41" fmla="*/ T40 w 88"/>
                  <a:gd name="T42" fmla="+- 0 -1622 -1649"/>
                  <a:gd name="T43" fmla="*/ -1622 h 88"/>
                  <a:gd name="T44" fmla="+- 0 5352 5281"/>
                  <a:gd name="T45" fmla="*/ T44 w 88"/>
                  <a:gd name="T46" fmla="+- 0 -1639 -1649"/>
                  <a:gd name="T47" fmla="*/ -1639 h 88"/>
                  <a:gd name="T48" fmla="+- 0 5334 5281"/>
                  <a:gd name="T49" fmla="*/ T48 w 88"/>
                  <a:gd name="T50" fmla="+- 0 -1648 -1649"/>
                  <a:gd name="T51" fmla="*/ -1648 h 88"/>
                  <a:gd name="T52" fmla="+- 0 5325 5281"/>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3" name="Group 79"/>
            <p:cNvGrpSpPr>
              <a:grpSpLocks/>
            </p:cNvGrpSpPr>
            <p:nvPr/>
          </p:nvGrpSpPr>
          <p:grpSpPr bwMode="auto">
            <a:xfrm>
              <a:off x="5301" y="-1629"/>
              <a:ext cx="49" cy="50"/>
              <a:chOff x="5301" y="-1629"/>
              <a:chExt cx="49" cy="50"/>
            </a:xfrm>
          </p:grpSpPr>
          <p:sp>
            <p:nvSpPr>
              <p:cNvPr id="46" name="Freeform 80"/>
              <p:cNvSpPr>
                <a:spLocks/>
              </p:cNvSpPr>
              <p:nvPr/>
            </p:nvSpPr>
            <p:spPr bwMode="auto">
              <a:xfrm>
                <a:off x="5301" y="-1629"/>
                <a:ext cx="49" cy="50"/>
              </a:xfrm>
              <a:custGeom>
                <a:avLst/>
                <a:gdLst>
                  <a:gd name="T0" fmla="+- 0 5339 5301"/>
                  <a:gd name="T1" fmla="*/ T0 w 49"/>
                  <a:gd name="T2" fmla="+- 0 -1629 -1629"/>
                  <a:gd name="T3" fmla="*/ -1629 h 50"/>
                  <a:gd name="T4" fmla="+- 0 5312 5301"/>
                  <a:gd name="T5" fmla="*/ T4 w 49"/>
                  <a:gd name="T6" fmla="+- 0 -1629 -1629"/>
                  <a:gd name="T7" fmla="*/ -1629 h 50"/>
                  <a:gd name="T8" fmla="+- 0 5301 5301"/>
                  <a:gd name="T9" fmla="*/ T8 w 49"/>
                  <a:gd name="T10" fmla="+- 0 -1618 -1629"/>
                  <a:gd name="T11" fmla="*/ -1618 h 50"/>
                  <a:gd name="T12" fmla="+- 0 5301 5301"/>
                  <a:gd name="T13" fmla="*/ T12 w 49"/>
                  <a:gd name="T14" fmla="+- 0 -1591 -1629"/>
                  <a:gd name="T15" fmla="*/ -1591 h 50"/>
                  <a:gd name="T16" fmla="+- 0 5312 5301"/>
                  <a:gd name="T17" fmla="*/ T16 w 49"/>
                  <a:gd name="T18" fmla="+- 0 -1580 -1629"/>
                  <a:gd name="T19" fmla="*/ -1580 h 50"/>
                  <a:gd name="T20" fmla="+- 0 5339 5301"/>
                  <a:gd name="T21" fmla="*/ T20 w 49"/>
                  <a:gd name="T22" fmla="+- 0 -1580 -1629"/>
                  <a:gd name="T23" fmla="*/ -1580 h 50"/>
                  <a:gd name="T24" fmla="+- 0 5350 5301"/>
                  <a:gd name="T25" fmla="*/ T24 w 49"/>
                  <a:gd name="T26" fmla="+- 0 -1591 -1629"/>
                  <a:gd name="T27" fmla="*/ -1591 h 50"/>
                  <a:gd name="T28" fmla="+- 0 5350 5301"/>
                  <a:gd name="T29" fmla="*/ T28 w 49"/>
                  <a:gd name="T30" fmla="+- 0 -1618 -1629"/>
                  <a:gd name="T31" fmla="*/ -1618 h 50"/>
                  <a:gd name="T32" fmla="+- 0 5339 5301"/>
                  <a:gd name="T33" fmla="*/ T32 w 49"/>
                  <a:gd name="T34" fmla="+- 0 -1629 -1629"/>
                  <a:gd name="T35" fmla="*/ -1629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50">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4" name="Group 81"/>
            <p:cNvGrpSpPr>
              <a:grpSpLocks/>
            </p:cNvGrpSpPr>
            <p:nvPr/>
          </p:nvGrpSpPr>
          <p:grpSpPr bwMode="auto">
            <a:xfrm>
              <a:off x="5301" y="-1629"/>
              <a:ext cx="49" cy="50"/>
              <a:chOff x="5301" y="-1629"/>
              <a:chExt cx="49" cy="50"/>
            </a:xfrm>
          </p:grpSpPr>
          <p:sp>
            <p:nvSpPr>
              <p:cNvPr id="45" name="Freeform 82"/>
              <p:cNvSpPr>
                <a:spLocks/>
              </p:cNvSpPr>
              <p:nvPr/>
            </p:nvSpPr>
            <p:spPr bwMode="auto">
              <a:xfrm>
                <a:off x="5301" y="-1629"/>
                <a:ext cx="49" cy="50"/>
              </a:xfrm>
              <a:custGeom>
                <a:avLst/>
                <a:gdLst>
                  <a:gd name="T0" fmla="+- 0 5325 5301"/>
                  <a:gd name="T1" fmla="*/ T0 w 49"/>
                  <a:gd name="T2" fmla="+- 0 -1580 -1629"/>
                  <a:gd name="T3" fmla="*/ -1580 h 50"/>
                  <a:gd name="T4" fmla="+- 0 5339 5301"/>
                  <a:gd name="T5" fmla="*/ T4 w 49"/>
                  <a:gd name="T6" fmla="+- 0 -1580 -1629"/>
                  <a:gd name="T7" fmla="*/ -1580 h 50"/>
                  <a:gd name="T8" fmla="+- 0 5350 5301"/>
                  <a:gd name="T9" fmla="*/ T8 w 49"/>
                  <a:gd name="T10" fmla="+- 0 -1591 -1629"/>
                  <a:gd name="T11" fmla="*/ -1591 h 50"/>
                  <a:gd name="T12" fmla="+- 0 5350 5301"/>
                  <a:gd name="T13" fmla="*/ T12 w 49"/>
                  <a:gd name="T14" fmla="+- 0 -1605 -1629"/>
                  <a:gd name="T15" fmla="*/ -1605 h 50"/>
                  <a:gd name="T16" fmla="+- 0 5350 5301"/>
                  <a:gd name="T17" fmla="*/ T16 w 49"/>
                  <a:gd name="T18" fmla="+- 0 -1618 -1629"/>
                  <a:gd name="T19" fmla="*/ -1618 h 50"/>
                  <a:gd name="T20" fmla="+- 0 5339 5301"/>
                  <a:gd name="T21" fmla="*/ T20 w 49"/>
                  <a:gd name="T22" fmla="+- 0 -1629 -1629"/>
                  <a:gd name="T23" fmla="*/ -1629 h 50"/>
                  <a:gd name="T24" fmla="+- 0 5325 5301"/>
                  <a:gd name="T25" fmla="*/ T24 w 49"/>
                  <a:gd name="T26" fmla="+- 0 -1629 -1629"/>
                  <a:gd name="T27" fmla="*/ -1629 h 50"/>
                  <a:gd name="T28" fmla="+- 0 5312 5301"/>
                  <a:gd name="T29" fmla="*/ T28 w 49"/>
                  <a:gd name="T30" fmla="+- 0 -1629 -1629"/>
                  <a:gd name="T31" fmla="*/ -1629 h 50"/>
                  <a:gd name="T32" fmla="+- 0 5301 5301"/>
                  <a:gd name="T33" fmla="*/ T32 w 49"/>
                  <a:gd name="T34" fmla="+- 0 -1618 -1629"/>
                  <a:gd name="T35" fmla="*/ -1618 h 50"/>
                  <a:gd name="T36" fmla="+- 0 5301 5301"/>
                  <a:gd name="T37" fmla="*/ T36 w 49"/>
                  <a:gd name="T38" fmla="+- 0 -1605 -1629"/>
                  <a:gd name="T39" fmla="*/ -1605 h 50"/>
                  <a:gd name="T40" fmla="+- 0 5301 5301"/>
                  <a:gd name="T41" fmla="*/ T40 w 49"/>
                  <a:gd name="T42" fmla="+- 0 -1591 -1629"/>
                  <a:gd name="T43" fmla="*/ -1591 h 50"/>
                  <a:gd name="T44" fmla="+- 0 5312 5301"/>
                  <a:gd name="T45" fmla="*/ T44 w 49"/>
                  <a:gd name="T46" fmla="+- 0 -1580 -1629"/>
                  <a:gd name="T47" fmla="*/ -1580 h 50"/>
                  <a:gd name="T48" fmla="+- 0 5325 5301"/>
                  <a:gd name="T49" fmla="*/ T48 w 49"/>
                  <a:gd name="T50" fmla="+- 0 -1580 -1629"/>
                  <a:gd name="T51" fmla="*/ -1580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50">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85" name="TextBox 84"/>
          <p:cNvSpPr txBox="1"/>
          <p:nvPr/>
        </p:nvSpPr>
        <p:spPr>
          <a:xfrm>
            <a:off x="7635398" y="1067306"/>
            <a:ext cx="2361496" cy="461665"/>
          </a:xfrm>
          <a:prstGeom prst="rect">
            <a:avLst/>
          </a:prstGeom>
          <a:noFill/>
        </p:spPr>
        <p:txBody>
          <a:bodyPr wrap="square" rtlCol="0">
            <a:spAutoFit/>
          </a:bodyPr>
          <a:lstStyle/>
          <a:p>
            <a:pPr algn="ctr"/>
            <a:r>
              <a:rPr lang="ru-RU" sz="1200" b="1" dirty="0" smtClean="0"/>
              <a:t>Внутренний</a:t>
            </a:r>
          </a:p>
          <a:p>
            <a:pPr algn="ctr"/>
            <a:r>
              <a:rPr lang="ru-RU" sz="1200" b="1" dirty="0" smtClean="0"/>
              <a:t> спрос</a:t>
            </a:r>
            <a:endParaRPr lang="ru-RU" sz="1200" b="1" dirty="0"/>
          </a:p>
        </p:txBody>
      </p:sp>
      <p:sp>
        <p:nvSpPr>
          <p:cNvPr id="86" name="TextBox 85"/>
          <p:cNvSpPr txBox="1"/>
          <p:nvPr/>
        </p:nvSpPr>
        <p:spPr>
          <a:xfrm>
            <a:off x="9425036" y="1064760"/>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предл</a:t>
            </a:r>
            <a:r>
              <a:rPr lang="ru-RU" sz="1200" b="1" dirty="0"/>
              <a:t>о</a:t>
            </a:r>
            <a:r>
              <a:rPr lang="ru-RU" sz="1200" b="1" dirty="0" smtClean="0"/>
              <a:t>жение</a:t>
            </a:r>
          </a:p>
        </p:txBody>
      </p:sp>
      <p:sp>
        <p:nvSpPr>
          <p:cNvPr id="87" name="TextBox 86"/>
          <p:cNvSpPr txBox="1"/>
          <p:nvPr/>
        </p:nvSpPr>
        <p:spPr>
          <a:xfrm>
            <a:off x="8574191" y="4734070"/>
            <a:ext cx="981609" cy="369332"/>
          </a:xfrm>
          <a:prstGeom prst="rect">
            <a:avLst/>
          </a:prstGeom>
          <a:noFill/>
        </p:spPr>
        <p:txBody>
          <a:bodyPr wrap="square" rtlCol="0">
            <a:spAutoFit/>
          </a:bodyPr>
          <a:lstStyle/>
          <a:p>
            <a:r>
              <a:rPr lang="ru-RU" b="1" dirty="0"/>
              <a:t>1</a:t>
            </a:r>
            <a:r>
              <a:rPr lang="ru-RU" b="1" dirty="0" smtClean="0"/>
              <a:t>00</a:t>
            </a:r>
            <a:endParaRPr lang="ru-RU" b="1" dirty="0"/>
          </a:p>
        </p:txBody>
      </p:sp>
      <p:sp>
        <p:nvSpPr>
          <p:cNvPr id="88" name="TextBox 87"/>
          <p:cNvSpPr txBox="1"/>
          <p:nvPr/>
        </p:nvSpPr>
        <p:spPr>
          <a:xfrm>
            <a:off x="9015285" y="4734070"/>
            <a:ext cx="981609" cy="369332"/>
          </a:xfrm>
          <a:prstGeom prst="rect">
            <a:avLst/>
          </a:prstGeom>
          <a:noFill/>
        </p:spPr>
        <p:txBody>
          <a:bodyPr wrap="square" rtlCol="0">
            <a:spAutoFit/>
          </a:bodyPr>
          <a:lstStyle/>
          <a:p>
            <a:r>
              <a:rPr lang="ru-RU" b="1" dirty="0" smtClean="0"/>
              <a:t>150</a:t>
            </a:r>
            <a:endParaRPr lang="ru-RU" b="1" dirty="0"/>
          </a:p>
        </p:txBody>
      </p:sp>
      <p:sp>
        <p:nvSpPr>
          <p:cNvPr id="89" name="TextBox 88"/>
          <p:cNvSpPr txBox="1"/>
          <p:nvPr/>
        </p:nvSpPr>
        <p:spPr>
          <a:xfrm>
            <a:off x="9809230" y="4734070"/>
            <a:ext cx="981609" cy="369332"/>
          </a:xfrm>
          <a:prstGeom prst="rect">
            <a:avLst/>
          </a:prstGeom>
          <a:noFill/>
        </p:spPr>
        <p:txBody>
          <a:bodyPr wrap="square" rtlCol="0">
            <a:spAutoFit/>
          </a:bodyPr>
          <a:lstStyle/>
          <a:p>
            <a:r>
              <a:rPr lang="ru-RU" b="1" dirty="0" smtClean="0"/>
              <a:t>250</a:t>
            </a:r>
            <a:endParaRPr lang="ru-RU" b="1" dirty="0"/>
          </a:p>
        </p:txBody>
      </p:sp>
      <p:sp>
        <p:nvSpPr>
          <p:cNvPr id="90" name="TextBox 89"/>
          <p:cNvSpPr txBox="1"/>
          <p:nvPr/>
        </p:nvSpPr>
        <p:spPr>
          <a:xfrm>
            <a:off x="7919853" y="4734070"/>
            <a:ext cx="981609" cy="369332"/>
          </a:xfrm>
          <a:prstGeom prst="rect">
            <a:avLst/>
          </a:prstGeom>
          <a:noFill/>
        </p:spPr>
        <p:txBody>
          <a:bodyPr wrap="square" rtlCol="0">
            <a:spAutoFit/>
          </a:bodyPr>
          <a:lstStyle/>
          <a:p>
            <a:r>
              <a:rPr lang="ru-RU" b="1" dirty="0" smtClean="0"/>
              <a:t>0</a:t>
            </a:r>
            <a:endParaRPr lang="ru-RU" b="1" dirty="0"/>
          </a:p>
        </p:txBody>
      </p:sp>
      <p:sp>
        <p:nvSpPr>
          <p:cNvPr id="91" name="TextBox 90"/>
          <p:cNvSpPr txBox="1"/>
          <p:nvPr/>
        </p:nvSpPr>
        <p:spPr>
          <a:xfrm>
            <a:off x="7767172" y="3003295"/>
            <a:ext cx="981609" cy="369332"/>
          </a:xfrm>
          <a:prstGeom prst="rect">
            <a:avLst/>
          </a:prstGeom>
          <a:noFill/>
        </p:spPr>
        <p:txBody>
          <a:bodyPr wrap="square" rtlCol="0">
            <a:spAutoFit/>
          </a:bodyPr>
          <a:lstStyle/>
          <a:p>
            <a:r>
              <a:rPr lang="ru-RU" b="1" dirty="0"/>
              <a:t>4</a:t>
            </a:r>
            <a:endParaRPr lang="ru-RU" b="1" dirty="0"/>
          </a:p>
        </p:txBody>
      </p:sp>
      <p:sp>
        <p:nvSpPr>
          <p:cNvPr id="92" name="TextBox 91"/>
          <p:cNvSpPr txBox="1"/>
          <p:nvPr/>
        </p:nvSpPr>
        <p:spPr>
          <a:xfrm>
            <a:off x="7763988" y="2309451"/>
            <a:ext cx="981609" cy="369332"/>
          </a:xfrm>
          <a:prstGeom prst="rect">
            <a:avLst/>
          </a:prstGeom>
          <a:noFill/>
        </p:spPr>
        <p:txBody>
          <a:bodyPr wrap="square" rtlCol="0">
            <a:spAutoFit/>
          </a:bodyPr>
          <a:lstStyle/>
          <a:p>
            <a:r>
              <a:rPr lang="ru-RU" b="1" dirty="0"/>
              <a:t>6</a:t>
            </a:r>
            <a:endParaRPr lang="ru-RU" b="1" dirty="0"/>
          </a:p>
        </p:txBody>
      </p:sp>
      <p:sp>
        <p:nvSpPr>
          <p:cNvPr id="93" name="TextBox 92"/>
          <p:cNvSpPr txBox="1"/>
          <p:nvPr/>
        </p:nvSpPr>
        <p:spPr>
          <a:xfrm>
            <a:off x="7767796" y="1537718"/>
            <a:ext cx="981609" cy="369332"/>
          </a:xfrm>
          <a:prstGeom prst="rect">
            <a:avLst/>
          </a:prstGeom>
          <a:noFill/>
        </p:spPr>
        <p:txBody>
          <a:bodyPr wrap="square" rtlCol="0">
            <a:spAutoFit/>
          </a:bodyPr>
          <a:lstStyle/>
          <a:p>
            <a:r>
              <a:rPr lang="ru-RU" b="1" dirty="0"/>
              <a:t>8</a:t>
            </a:r>
            <a:endParaRPr lang="ru-RU" b="1" dirty="0"/>
          </a:p>
        </p:txBody>
      </p:sp>
      <p:sp>
        <p:nvSpPr>
          <p:cNvPr id="94" name="TextBox 93"/>
          <p:cNvSpPr txBox="1"/>
          <p:nvPr/>
        </p:nvSpPr>
        <p:spPr>
          <a:xfrm>
            <a:off x="10701970" y="2017839"/>
            <a:ext cx="1536833" cy="738664"/>
          </a:xfrm>
          <a:prstGeom prst="rect">
            <a:avLst/>
          </a:prstGeom>
          <a:noFill/>
        </p:spPr>
        <p:txBody>
          <a:bodyPr wrap="square" rtlCol="0">
            <a:spAutoFit/>
          </a:bodyPr>
          <a:lstStyle/>
          <a:p>
            <a:pPr algn="ctr"/>
            <a:r>
              <a:rPr lang="en-US" sz="1400" b="1" dirty="0"/>
              <a:t> </a:t>
            </a:r>
            <a:r>
              <a:rPr lang="ru-RU" sz="1400" b="1" dirty="0" smtClean="0"/>
              <a:t>Мировая цена плюс тариф</a:t>
            </a:r>
            <a:endParaRPr lang="ru-RU" sz="1400" b="1" dirty="0"/>
          </a:p>
        </p:txBody>
      </p:sp>
      <p:sp>
        <p:nvSpPr>
          <p:cNvPr id="95" name="TextBox 94"/>
          <p:cNvSpPr txBox="1"/>
          <p:nvPr/>
        </p:nvSpPr>
        <p:spPr>
          <a:xfrm>
            <a:off x="9645894" y="1596480"/>
            <a:ext cx="593707" cy="369332"/>
          </a:xfrm>
          <a:prstGeom prst="rect">
            <a:avLst/>
          </a:prstGeom>
          <a:noFill/>
        </p:spPr>
        <p:txBody>
          <a:bodyPr wrap="square" rtlCol="0">
            <a:spAutoFit/>
          </a:bodyPr>
          <a:lstStyle/>
          <a:p>
            <a:r>
              <a:rPr lang="en-US" b="1" dirty="0"/>
              <a:t>N</a:t>
            </a:r>
            <a:endParaRPr lang="ru-RU" b="1" dirty="0"/>
          </a:p>
        </p:txBody>
      </p:sp>
      <p:sp>
        <p:nvSpPr>
          <p:cNvPr id="96" name="TextBox 95"/>
          <p:cNvSpPr txBox="1"/>
          <p:nvPr/>
        </p:nvSpPr>
        <p:spPr>
          <a:xfrm>
            <a:off x="8885237" y="540303"/>
            <a:ext cx="593707" cy="369332"/>
          </a:xfrm>
          <a:prstGeom prst="rect">
            <a:avLst/>
          </a:prstGeom>
          <a:noFill/>
        </p:spPr>
        <p:txBody>
          <a:bodyPr wrap="square" rtlCol="0">
            <a:spAutoFit/>
          </a:bodyPr>
          <a:lstStyle/>
          <a:p>
            <a:r>
              <a:rPr lang="en-US" b="1" dirty="0"/>
              <a:t>D</a:t>
            </a:r>
            <a:endParaRPr lang="ru-RU" b="1" dirty="0"/>
          </a:p>
        </p:txBody>
      </p:sp>
      <p:sp>
        <p:nvSpPr>
          <p:cNvPr id="97" name="TextBox 96"/>
          <p:cNvSpPr txBox="1"/>
          <p:nvPr/>
        </p:nvSpPr>
        <p:spPr>
          <a:xfrm>
            <a:off x="10186918" y="512379"/>
            <a:ext cx="593707" cy="369332"/>
          </a:xfrm>
          <a:prstGeom prst="rect">
            <a:avLst/>
          </a:prstGeom>
          <a:noFill/>
        </p:spPr>
        <p:txBody>
          <a:bodyPr wrap="square" rtlCol="0">
            <a:spAutoFit/>
          </a:bodyPr>
          <a:lstStyle/>
          <a:p>
            <a:r>
              <a:rPr lang="en-US" b="1" dirty="0" smtClean="0"/>
              <a:t>S</a:t>
            </a:r>
            <a:endParaRPr lang="ru-RU" b="1" dirty="0"/>
          </a:p>
        </p:txBody>
      </p:sp>
      <p:sp>
        <p:nvSpPr>
          <p:cNvPr id="98" name="TextBox 97"/>
          <p:cNvSpPr txBox="1"/>
          <p:nvPr/>
        </p:nvSpPr>
        <p:spPr>
          <a:xfrm>
            <a:off x="10058005" y="2151554"/>
            <a:ext cx="593707" cy="369332"/>
          </a:xfrm>
          <a:prstGeom prst="rect">
            <a:avLst/>
          </a:prstGeom>
          <a:noFill/>
        </p:spPr>
        <p:txBody>
          <a:bodyPr wrap="square" rtlCol="0">
            <a:spAutoFit/>
          </a:bodyPr>
          <a:lstStyle/>
          <a:p>
            <a:r>
              <a:rPr lang="en-US" b="1" dirty="0"/>
              <a:t>J</a:t>
            </a:r>
            <a:endParaRPr lang="ru-RU" b="1" dirty="0"/>
          </a:p>
        </p:txBody>
      </p:sp>
      <p:sp>
        <p:nvSpPr>
          <p:cNvPr id="99" name="TextBox 98"/>
          <p:cNvSpPr txBox="1"/>
          <p:nvPr/>
        </p:nvSpPr>
        <p:spPr>
          <a:xfrm>
            <a:off x="9009340" y="2151839"/>
            <a:ext cx="593707" cy="369332"/>
          </a:xfrm>
          <a:prstGeom prst="rect">
            <a:avLst/>
          </a:prstGeom>
          <a:noFill/>
        </p:spPr>
        <p:txBody>
          <a:bodyPr wrap="square" rtlCol="0">
            <a:spAutoFit/>
          </a:bodyPr>
          <a:lstStyle/>
          <a:p>
            <a:r>
              <a:rPr lang="en-US" b="1" dirty="0"/>
              <a:t>H</a:t>
            </a:r>
            <a:endParaRPr lang="ru-RU" b="1" dirty="0"/>
          </a:p>
        </p:txBody>
      </p:sp>
      <p:sp>
        <p:nvSpPr>
          <p:cNvPr id="100" name="TextBox 99"/>
          <p:cNvSpPr txBox="1"/>
          <p:nvPr/>
        </p:nvSpPr>
        <p:spPr>
          <a:xfrm>
            <a:off x="8522030" y="2897113"/>
            <a:ext cx="593707" cy="369332"/>
          </a:xfrm>
          <a:prstGeom prst="rect">
            <a:avLst/>
          </a:prstGeom>
          <a:noFill/>
        </p:spPr>
        <p:txBody>
          <a:bodyPr wrap="square" rtlCol="0">
            <a:spAutoFit/>
          </a:bodyPr>
          <a:lstStyle/>
          <a:p>
            <a:r>
              <a:rPr lang="en-US" b="1" dirty="0"/>
              <a:t>E</a:t>
            </a:r>
            <a:endParaRPr lang="ru-RU" b="1" dirty="0"/>
          </a:p>
        </p:txBody>
      </p:sp>
      <p:sp>
        <p:nvSpPr>
          <p:cNvPr id="101" name="TextBox 100"/>
          <p:cNvSpPr txBox="1"/>
          <p:nvPr/>
        </p:nvSpPr>
        <p:spPr>
          <a:xfrm>
            <a:off x="10483516" y="2898147"/>
            <a:ext cx="593707" cy="369332"/>
          </a:xfrm>
          <a:prstGeom prst="rect">
            <a:avLst/>
          </a:prstGeom>
          <a:noFill/>
        </p:spPr>
        <p:txBody>
          <a:bodyPr wrap="square" rtlCol="0">
            <a:spAutoFit/>
          </a:bodyPr>
          <a:lstStyle/>
          <a:p>
            <a:r>
              <a:rPr lang="en-US" b="1" dirty="0" smtClean="0"/>
              <a:t>F</a:t>
            </a:r>
            <a:endParaRPr lang="ru-RU" b="1" dirty="0"/>
          </a:p>
        </p:txBody>
      </p:sp>
      <p:sp>
        <p:nvSpPr>
          <p:cNvPr id="102" name="TextBox 101"/>
          <p:cNvSpPr txBox="1"/>
          <p:nvPr/>
        </p:nvSpPr>
        <p:spPr>
          <a:xfrm>
            <a:off x="8193266" y="4039408"/>
            <a:ext cx="593707" cy="369332"/>
          </a:xfrm>
          <a:prstGeom prst="rect">
            <a:avLst/>
          </a:prstGeom>
          <a:noFill/>
        </p:spPr>
        <p:txBody>
          <a:bodyPr wrap="square" rtlCol="0">
            <a:spAutoFit/>
          </a:bodyPr>
          <a:lstStyle/>
          <a:p>
            <a:r>
              <a:rPr lang="en-US" b="1" dirty="0" smtClean="0"/>
              <a:t>S</a:t>
            </a:r>
            <a:endParaRPr lang="ru-RU" b="1" dirty="0"/>
          </a:p>
        </p:txBody>
      </p:sp>
      <p:sp>
        <p:nvSpPr>
          <p:cNvPr id="103" name="TextBox 102"/>
          <p:cNvSpPr txBox="1"/>
          <p:nvPr/>
        </p:nvSpPr>
        <p:spPr>
          <a:xfrm>
            <a:off x="10237118" y="4735485"/>
            <a:ext cx="981609" cy="369332"/>
          </a:xfrm>
          <a:prstGeom prst="rect">
            <a:avLst/>
          </a:prstGeom>
          <a:noFill/>
        </p:spPr>
        <p:txBody>
          <a:bodyPr wrap="square" rtlCol="0">
            <a:spAutoFit/>
          </a:bodyPr>
          <a:lstStyle/>
          <a:p>
            <a:r>
              <a:rPr lang="ru-RU" b="1" dirty="0" smtClean="0"/>
              <a:t>300</a:t>
            </a:r>
            <a:endParaRPr lang="ru-RU" b="1" dirty="0"/>
          </a:p>
        </p:txBody>
      </p:sp>
      <p:sp>
        <p:nvSpPr>
          <p:cNvPr id="104" name="TextBox 103"/>
          <p:cNvSpPr txBox="1"/>
          <p:nvPr/>
        </p:nvSpPr>
        <p:spPr>
          <a:xfrm>
            <a:off x="10729187" y="3205815"/>
            <a:ext cx="1536833" cy="523220"/>
          </a:xfrm>
          <a:prstGeom prst="rect">
            <a:avLst/>
          </a:prstGeom>
          <a:noFill/>
        </p:spPr>
        <p:txBody>
          <a:bodyPr wrap="square" rtlCol="0">
            <a:spAutoFit/>
          </a:bodyPr>
          <a:lstStyle/>
          <a:p>
            <a:pPr algn="ctr"/>
            <a:r>
              <a:rPr lang="en-US" sz="1400" b="1" dirty="0"/>
              <a:t> </a:t>
            </a:r>
            <a:r>
              <a:rPr lang="ru-RU" sz="1400" b="1" dirty="0" smtClean="0"/>
              <a:t>Мировая цена</a:t>
            </a:r>
            <a:endParaRPr lang="ru-RU" sz="1400" b="1" dirty="0"/>
          </a:p>
        </p:txBody>
      </p:sp>
      <p:sp>
        <p:nvSpPr>
          <p:cNvPr id="105" name="TextBox 104"/>
          <p:cNvSpPr txBox="1"/>
          <p:nvPr/>
        </p:nvSpPr>
        <p:spPr>
          <a:xfrm>
            <a:off x="11101157" y="4216966"/>
            <a:ext cx="593707" cy="369332"/>
          </a:xfrm>
          <a:prstGeom prst="rect">
            <a:avLst/>
          </a:prstGeom>
          <a:noFill/>
        </p:spPr>
        <p:txBody>
          <a:bodyPr wrap="square" rtlCol="0">
            <a:spAutoFit/>
          </a:bodyPr>
          <a:lstStyle/>
          <a:p>
            <a:r>
              <a:rPr lang="en-US" b="1" dirty="0" smtClean="0"/>
              <a:t>D</a:t>
            </a:r>
            <a:endParaRPr lang="ru-RU" b="1" dirty="0"/>
          </a:p>
        </p:txBody>
      </p:sp>
      <p:sp>
        <p:nvSpPr>
          <p:cNvPr id="106" name="TextBox 105"/>
          <p:cNvSpPr txBox="1"/>
          <p:nvPr/>
        </p:nvSpPr>
        <p:spPr>
          <a:xfrm>
            <a:off x="8951293" y="2906657"/>
            <a:ext cx="593707" cy="369332"/>
          </a:xfrm>
          <a:prstGeom prst="rect">
            <a:avLst/>
          </a:prstGeom>
          <a:noFill/>
        </p:spPr>
        <p:txBody>
          <a:bodyPr wrap="square" rtlCol="0">
            <a:spAutoFit/>
          </a:bodyPr>
          <a:lstStyle/>
          <a:p>
            <a:r>
              <a:rPr lang="en-US" b="1" dirty="0" smtClean="0"/>
              <a:t>A</a:t>
            </a:r>
            <a:endParaRPr lang="ru-RU" b="1" dirty="0"/>
          </a:p>
        </p:txBody>
      </p:sp>
      <p:sp>
        <p:nvSpPr>
          <p:cNvPr id="107" name="TextBox 106"/>
          <p:cNvSpPr txBox="1"/>
          <p:nvPr/>
        </p:nvSpPr>
        <p:spPr>
          <a:xfrm>
            <a:off x="9530361" y="2671096"/>
            <a:ext cx="593707" cy="369332"/>
          </a:xfrm>
          <a:prstGeom prst="rect">
            <a:avLst/>
          </a:prstGeom>
          <a:noFill/>
        </p:spPr>
        <p:txBody>
          <a:bodyPr wrap="square" rtlCol="0">
            <a:spAutoFit/>
          </a:bodyPr>
          <a:lstStyle/>
          <a:p>
            <a:r>
              <a:rPr lang="en-US" b="1" dirty="0"/>
              <a:t>B</a:t>
            </a:r>
            <a:endParaRPr lang="ru-RU" b="1" dirty="0"/>
          </a:p>
        </p:txBody>
      </p:sp>
      <p:sp>
        <p:nvSpPr>
          <p:cNvPr id="108" name="TextBox 107"/>
          <p:cNvSpPr txBox="1"/>
          <p:nvPr/>
        </p:nvSpPr>
        <p:spPr>
          <a:xfrm>
            <a:off x="10071373" y="2903737"/>
            <a:ext cx="593707" cy="369332"/>
          </a:xfrm>
          <a:prstGeom prst="rect">
            <a:avLst/>
          </a:prstGeom>
          <a:noFill/>
        </p:spPr>
        <p:txBody>
          <a:bodyPr wrap="square" rtlCol="0">
            <a:spAutoFit/>
          </a:bodyPr>
          <a:lstStyle/>
          <a:p>
            <a:r>
              <a:rPr lang="en-US" b="1" dirty="0"/>
              <a:t>C</a:t>
            </a:r>
            <a:endParaRPr lang="ru-RU" b="1" dirty="0"/>
          </a:p>
        </p:txBody>
      </p:sp>
      <p:sp>
        <p:nvSpPr>
          <p:cNvPr id="109" name="TextBox 108"/>
          <p:cNvSpPr txBox="1"/>
          <p:nvPr/>
        </p:nvSpPr>
        <p:spPr>
          <a:xfrm>
            <a:off x="7919853" y="4939367"/>
            <a:ext cx="4166524"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Количество одежды (единиц)</a:t>
            </a:r>
            <a:endParaRPr lang="ru-RU" b="1" dirty="0">
              <a:latin typeface="Times New Roman" panose="02020603050405020304" pitchFamily="18" charset="0"/>
              <a:cs typeface="Times New Roman" panose="02020603050405020304" pitchFamily="18" charset="0"/>
            </a:endParaRPr>
          </a:p>
        </p:txBody>
      </p:sp>
      <p:sp>
        <p:nvSpPr>
          <p:cNvPr id="110" name="TextBox 109"/>
          <p:cNvSpPr txBox="1"/>
          <p:nvPr/>
        </p:nvSpPr>
        <p:spPr>
          <a:xfrm>
            <a:off x="8042928" y="2149706"/>
            <a:ext cx="593707" cy="369332"/>
          </a:xfrm>
          <a:prstGeom prst="rect">
            <a:avLst/>
          </a:prstGeom>
          <a:noFill/>
        </p:spPr>
        <p:txBody>
          <a:bodyPr wrap="square" rtlCol="0">
            <a:spAutoFit/>
          </a:bodyPr>
          <a:lstStyle/>
          <a:p>
            <a:r>
              <a:rPr lang="en-US" b="1" dirty="0" smtClean="0"/>
              <a:t>M</a:t>
            </a:r>
            <a:endParaRPr lang="ru-RU" b="1" dirty="0"/>
          </a:p>
        </p:txBody>
      </p:sp>
      <p:sp>
        <p:nvSpPr>
          <p:cNvPr id="111" name="TextBox 110"/>
          <p:cNvSpPr txBox="1"/>
          <p:nvPr/>
        </p:nvSpPr>
        <p:spPr>
          <a:xfrm>
            <a:off x="8040499" y="2921439"/>
            <a:ext cx="593707" cy="369332"/>
          </a:xfrm>
          <a:prstGeom prst="rect">
            <a:avLst/>
          </a:prstGeom>
          <a:noFill/>
        </p:spPr>
        <p:txBody>
          <a:bodyPr wrap="square" rtlCol="0">
            <a:spAutoFit/>
          </a:bodyPr>
          <a:lstStyle/>
          <a:p>
            <a:r>
              <a:rPr lang="en-US" b="1" dirty="0"/>
              <a:t>L</a:t>
            </a:r>
            <a:endParaRPr lang="ru-RU" b="1" dirty="0"/>
          </a:p>
        </p:txBody>
      </p:sp>
      <p:sp>
        <p:nvSpPr>
          <p:cNvPr id="112" name="TextBox 111"/>
          <p:cNvSpPr txBox="1"/>
          <p:nvPr/>
        </p:nvSpPr>
        <p:spPr>
          <a:xfrm rot="16200000">
            <a:off x="5789329" y="2595792"/>
            <a:ext cx="3828820"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Цена на одежду  (долл. за единицу)</a:t>
            </a:r>
            <a:endParaRPr lang="ru-RU" b="1" dirty="0">
              <a:latin typeface="Times New Roman" panose="02020603050405020304" pitchFamily="18" charset="0"/>
              <a:cs typeface="Times New Roman" panose="02020603050405020304" pitchFamily="18" charset="0"/>
            </a:endParaRPr>
          </a:p>
        </p:txBody>
      </p:sp>
      <p:sp>
        <p:nvSpPr>
          <p:cNvPr id="113" name="TextBox 112"/>
          <p:cNvSpPr txBox="1"/>
          <p:nvPr/>
        </p:nvSpPr>
        <p:spPr>
          <a:xfrm>
            <a:off x="1362127" y="5252589"/>
            <a:ext cx="10434250" cy="1908215"/>
          </a:xfrm>
          <a:prstGeom prst="rect">
            <a:avLst/>
          </a:prstGeom>
          <a:noFill/>
        </p:spPr>
        <p:txBody>
          <a:bodyPr wrap="square" rtlCol="0">
            <a:spAutoFit/>
          </a:bodyPr>
          <a:lstStyle/>
          <a:p>
            <a:pPr algn="just"/>
            <a:r>
              <a:rPr lang="ru-RU" sz="1600" b="1" dirty="0">
                <a:solidFill>
                  <a:schemeClr val="tx2"/>
                </a:solidFill>
                <a:latin typeface="Times New Roman" panose="02020603050405020304" pitchFamily="18" charset="0"/>
                <a:cs typeface="Times New Roman" panose="02020603050405020304" pitchFamily="18" charset="0"/>
              </a:rPr>
              <a:t>Введение тарифов приводит к трем </a:t>
            </a:r>
            <a:r>
              <a:rPr lang="ru-RU" sz="1600" b="1" dirty="0" smtClean="0">
                <a:solidFill>
                  <a:schemeClr val="tx2"/>
                </a:solidFill>
                <a:latin typeface="Times New Roman" panose="02020603050405020304" pitchFamily="18" charset="0"/>
                <a:cs typeface="Times New Roman" panose="02020603050405020304" pitchFamily="18" charset="0"/>
              </a:rPr>
              <a:t>последствиям</a:t>
            </a:r>
            <a:r>
              <a:rPr lang="ru-RU" sz="1600" b="1"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ru-RU" sz="1600" dirty="0" smtClean="0">
                <a:latin typeface="Times New Roman" panose="02020603050405020304" pitchFamily="18" charset="0"/>
                <a:cs typeface="Times New Roman" panose="02020603050405020304" pitchFamily="18" charset="0"/>
              </a:rPr>
              <a:t>оно </a:t>
            </a:r>
            <a:r>
              <a:rPr lang="ru-RU" sz="1600" dirty="0">
                <a:latin typeface="Times New Roman" panose="02020603050405020304" pitchFamily="18" charset="0"/>
                <a:cs typeface="Times New Roman" panose="02020603050405020304" pitchFamily="18" charset="0"/>
              </a:rPr>
              <a:t>способствует неэффективному внутреннему производству; </a:t>
            </a:r>
            <a:endParaRPr lang="ru-RU"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u-RU" sz="1600" dirty="0" smtClean="0">
                <a:latin typeface="Times New Roman" panose="02020603050405020304" pitchFamily="18" charset="0"/>
                <a:cs typeface="Times New Roman" panose="02020603050405020304" pitchFamily="18" charset="0"/>
              </a:rPr>
              <a:t>вынуждает </a:t>
            </a:r>
            <a:r>
              <a:rPr lang="ru-RU" sz="1600" dirty="0">
                <a:latin typeface="Times New Roman" panose="02020603050405020304" pitchFamily="18" charset="0"/>
                <a:cs typeface="Times New Roman" panose="02020603050405020304" pitchFamily="18" charset="0"/>
              </a:rPr>
              <a:t>потребителей сокращать потребление товаров, на которые установлены тарифы, ниже уровней </a:t>
            </a:r>
            <a:r>
              <a:rPr lang="ru-RU" sz="1600" dirty="0" smtClean="0">
                <a:latin typeface="Times New Roman" panose="02020603050405020304" pitchFamily="18" charset="0"/>
                <a:cs typeface="Times New Roman" panose="02020603050405020304" pitchFamily="18" charset="0"/>
              </a:rPr>
              <a:t>эффективности;</a:t>
            </a:r>
          </a:p>
          <a:p>
            <a:pPr marL="285750" indent="-285750" algn="just">
              <a:buFont typeface="Arial" panose="020B0604020202020204" pitchFamily="34" charset="0"/>
              <a:buChar char="•"/>
            </a:pPr>
            <a:r>
              <a:rPr lang="ru-RU" sz="1600" dirty="0" smtClean="0">
                <a:latin typeface="Times New Roman" panose="02020603050405020304" pitchFamily="18" charset="0"/>
                <a:cs typeface="Times New Roman" panose="02020603050405020304" pitchFamily="18" charset="0"/>
              </a:rPr>
              <a:t>увеличивает </a:t>
            </a:r>
            <a:r>
              <a:rPr lang="ru-RU" sz="1600" dirty="0">
                <a:latin typeface="Times New Roman" panose="02020603050405020304" pitchFamily="18" charset="0"/>
                <a:cs typeface="Times New Roman" panose="02020603050405020304" pitchFamily="18" charset="0"/>
              </a:rPr>
              <a:t>доходы правительства. </a:t>
            </a:r>
            <a:endParaRPr lang="ru-RU" sz="1600" dirty="0" smtClean="0">
              <a:latin typeface="Times New Roman" panose="02020603050405020304" pitchFamily="18" charset="0"/>
              <a:cs typeface="Times New Roman" panose="02020603050405020304" pitchFamily="18" charset="0"/>
            </a:endParaRPr>
          </a:p>
          <a:p>
            <a:pPr algn="just"/>
            <a:r>
              <a:rPr lang="ru-RU" sz="1600" b="1" dirty="0" smtClean="0">
                <a:solidFill>
                  <a:schemeClr val="tx2"/>
                </a:solidFill>
                <a:latin typeface="Times New Roman" panose="02020603050405020304" pitchFamily="18" charset="0"/>
                <a:cs typeface="Times New Roman" panose="02020603050405020304" pitchFamily="18" charset="0"/>
              </a:rPr>
              <a:t>Первые </a:t>
            </a:r>
            <a:r>
              <a:rPr lang="ru-RU" sz="1600" b="1" dirty="0">
                <a:solidFill>
                  <a:schemeClr val="tx2"/>
                </a:solidFill>
                <a:latin typeface="Times New Roman" panose="02020603050405020304" pitchFamily="18" charset="0"/>
                <a:cs typeface="Times New Roman" panose="02020603050405020304" pitchFamily="18" charset="0"/>
              </a:rPr>
              <a:t>два последствия, безусловно, приводят к снижению эффективности </a:t>
            </a:r>
            <a:r>
              <a:rPr lang="ru-RU" sz="1600" b="1" dirty="0" smtClean="0">
                <a:solidFill>
                  <a:schemeClr val="tx2"/>
                </a:solidFill>
                <a:latin typeface="Times New Roman" panose="02020603050405020304" pitchFamily="18" charset="0"/>
                <a:cs typeface="Times New Roman" panose="02020603050405020304" pitchFamily="18" charset="0"/>
              </a:rPr>
              <a:t>экономики!</a:t>
            </a:r>
            <a:endParaRPr lang="ru-RU" sz="1600" b="1" dirty="0">
              <a:solidFill>
                <a:schemeClr val="tx2"/>
              </a:solidFill>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1693086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a:spLocks noGrp="1"/>
          </p:cNvSpPr>
          <p:nvPr>
            <p:ph idx="1"/>
          </p:nvPr>
        </p:nvSpPr>
        <p:spPr>
          <a:xfrm>
            <a:off x="1547738" y="388760"/>
            <a:ext cx="10481130" cy="6469240"/>
          </a:xfrm>
        </p:spPr>
        <p:txBody>
          <a:bodyPr>
            <a:normAutofit/>
          </a:bodyPr>
          <a:lstStyle/>
          <a:p>
            <a:pPr marL="0" indent="0">
              <a:buNone/>
            </a:pPr>
            <a:r>
              <a:rPr lang="ru-RU" sz="2800" b="1" dirty="0" smtClean="0">
                <a:solidFill>
                  <a:schemeClr val="tx2"/>
                </a:solidFill>
                <a:latin typeface="Times New Roman" panose="02020603050405020304" pitchFamily="18" charset="0"/>
                <a:cs typeface="Times New Roman" panose="02020603050405020304" pitchFamily="18" charset="0"/>
              </a:rPr>
              <a:t>«Издержки» протекционизма в текстильной промышленности .</a:t>
            </a:r>
          </a:p>
          <a:p>
            <a:pPr marL="0" indent="0">
              <a:buNone/>
            </a:pPr>
            <a:endParaRPr lang="ru-RU" sz="2800"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Давайте </a:t>
            </a:r>
            <a:r>
              <a:rPr lang="ru-RU" dirty="0">
                <a:solidFill>
                  <a:schemeClr val="tx1"/>
                </a:solidFill>
                <a:latin typeface="Times New Roman" panose="02020603050405020304" pitchFamily="18" charset="0"/>
                <a:cs typeface="Times New Roman" panose="02020603050405020304" pitchFamily="18" charset="0"/>
              </a:rPr>
              <a:t>продолжим наш анализ на конкретном примере влияния отдельного тарифа, например тарифа на одежду. Сегодня тарифы на импортные ткани и одежду — одни из самых высоких тарифов, действующих в США.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Какое </a:t>
            </a:r>
            <a:r>
              <a:rPr lang="ru-RU" b="1" dirty="0">
                <a:solidFill>
                  <a:schemeClr val="tx2"/>
                </a:solidFill>
                <a:latin typeface="Times New Roman" panose="02020603050405020304" pitchFamily="18" charset="0"/>
                <a:cs typeface="Times New Roman" panose="02020603050405020304" pitchFamily="18" charset="0"/>
              </a:rPr>
              <a:t>влияние </a:t>
            </a:r>
            <a:r>
              <a:rPr lang="ru-RU" b="1" dirty="0" smtClean="0">
                <a:solidFill>
                  <a:schemeClr val="tx2"/>
                </a:solidFill>
                <a:latin typeface="Times New Roman" panose="02020603050405020304" pitchFamily="18" charset="0"/>
                <a:cs typeface="Times New Roman" panose="02020603050405020304" pitchFamily="18" charset="0"/>
              </a:rPr>
              <a:t>эти тарифы </a:t>
            </a:r>
            <a:r>
              <a:rPr lang="ru-RU" b="1" dirty="0">
                <a:solidFill>
                  <a:schemeClr val="tx2"/>
                </a:solidFill>
                <a:latin typeface="Times New Roman" panose="02020603050405020304" pitchFamily="18" charset="0"/>
                <a:cs typeface="Times New Roman" panose="02020603050405020304" pitchFamily="18" charset="0"/>
              </a:rPr>
              <a:t>оказывают на потребителей и производителей?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Прежде </a:t>
            </a:r>
            <a:r>
              <a:rPr lang="ru-RU" dirty="0">
                <a:solidFill>
                  <a:schemeClr val="tx1"/>
                </a:solidFill>
                <a:latin typeface="Times New Roman" panose="02020603050405020304" pitchFamily="18" charset="0"/>
                <a:cs typeface="Times New Roman" panose="02020603050405020304" pitchFamily="18" charset="0"/>
              </a:rPr>
              <a:t>всего напомним, что тарифы поднимают цены на одежду отечественного производства. В связи с высокими ценами многие заводы, которым из-за уменьшающихся сравнительных преимуществ текстильной промышленности грозило бы банкротство, продолжают функционировать</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При том, что эти заводы почти не получают прибыли, они умудряются поддерживать приемлемый уровень продаж, чтобы обеспечивать внутреннее производство</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Занятость в текстильной промышленности выше, чем при открытой торговле, хотя под давлением иностранной конкуренции заработная плата в этой промышленности остается одной из самых низких во всей производственной сфере.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С </a:t>
            </a:r>
            <a:r>
              <a:rPr lang="ru-RU" dirty="0">
                <a:solidFill>
                  <a:schemeClr val="tx1"/>
                </a:solidFill>
                <a:latin typeface="Times New Roman" panose="02020603050405020304" pitchFamily="18" charset="0"/>
                <a:cs typeface="Times New Roman" panose="02020603050405020304" pitchFamily="18" charset="0"/>
              </a:rPr>
              <a:t>точки зрения национальной экономики, мы растрачивает ресурсы, направляя их в текстильную промышленность. Задействованные в ней рабочие, сырье и капитал могли бы быть использованы более продуктивно в других секторах — возможно, при производстве компьютеров или самолетов, или в сфере финансов. </a:t>
            </a:r>
            <a:endParaRPr lang="ru-RU"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6390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96225" y="1352282"/>
            <a:ext cx="9813701" cy="5962918"/>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В результате мы имеем меньший национальный производственный потенциал, потому что факторы производства удерживаются в отрасли, которая потеряла свои сравнительные преимущества. Потребители расплачиваются за защиту этой отрасли более высокими ценами.</a:t>
            </a:r>
          </a:p>
          <a:p>
            <a:pPr algn="just"/>
            <a:r>
              <a:rPr lang="ru-RU" dirty="0" smtClean="0">
                <a:solidFill>
                  <a:schemeClr val="tx1"/>
                </a:solidFill>
                <a:latin typeface="Times New Roman" panose="02020603050405020304" pitchFamily="18" charset="0"/>
                <a:cs typeface="Times New Roman" panose="02020603050405020304" pitchFamily="18" charset="0"/>
              </a:rPr>
              <a:t>Их </a:t>
            </a:r>
            <a:r>
              <a:rPr lang="ru-RU" dirty="0">
                <a:solidFill>
                  <a:schemeClr val="tx1"/>
                </a:solidFill>
                <a:latin typeface="Times New Roman" panose="02020603050405020304" pitchFamily="18" charset="0"/>
                <a:cs typeface="Times New Roman" panose="02020603050405020304" pitchFamily="18" charset="0"/>
              </a:rPr>
              <a:t>реальные доходы меньше, чем могли бы быть в случае, если бы они покупали одежду из Кореи, Китая или Индонезии по ценам, не включающим высокий тариф. </a:t>
            </a:r>
          </a:p>
          <a:p>
            <a:pPr algn="just"/>
            <a:r>
              <a:rPr lang="ru-RU" dirty="0">
                <a:solidFill>
                  <a:schemeClr val="tx1"/>
                </a:solidFill>
                <a:latin typeface="Times New Roman" panose="02020603050405020304" pitchFamily="18" charset="0"/>
                <a:cs typeface="Times New Roman" panose="02020603050405020304" pitchFamily="18" charset="0"/>
              </a:rPr>
              <a:t>Потребители вынуждены сокращать свои покупки одежды и направлять средства на продукты питания, транспортные расходы и организацию отдыха</a:t>
            </a:r>
            <a:r>
              <a:rPr lang="ru-RU" dirty="0" smtClean="0">
                <a:solidFill>
                  <a:schemeClr val="tx1"/>
                </a:solidFill>
                <a:latin typeface="Times New Roman" panose="02020603050405020304" pitchFamily="18" charset="0"/>
                <a:cs typeface="Times New Roman" panose="02020603050405020304" pitchFamily="18" charset="0"/>
              </a:rPr>
              <a:t>.</a:t>
            </a:r>
            <a:r>
              <a:rPr lang="ru-RU" dirty="0" smtClean="0">
                <a:solidFill>
                  <a:schemeClr val="tx1"/>
                </a:solidFill>
              </a:rPr>
              <a:t> </a:t>
            </a:r>
            <a:r>
              <a:rPr lang="ru-RU" dirty="0">
                <a:solidFill>
                  <a:schemeClr val="tx1"/>
                </a:solidFill>
                <a:latin typeface="Times New Roman" panose="02020603050405020304" pitchFamily="18" charset="0"/>
                <a:cs typeface="Times New Roman" panose="02020603050405020304" pitchFamily="18" charset="0"/>
              </a:rPr>
              <a:t>Относительные цены в этих сферах экономики ниже за счет отсутствия тарифов</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Что касается правительства, то оно от тарифов на текстиль получает доходы. Эти доходы могут быть потрачены на </a:t>
            </a:r>
            <a:r>
              <a:rPr lang="ru-RU" dirty="0" smtClean="0">
                <a:solidFill>
                  <a:schemeClr val="tx1"/>
                </a:solidFill>
                <a:latin typeface="Times New Roman" panose="02020603050405020304" pitchFamily="18" charset="0"/>
                <a:cs typeface="Times New Roman" panose="02020603050405020304" pitchFamily="18" charset="0"/>
              </a:rPr>
              <a:t>покупку </a:t>
            </a:r>
            <a:r>
              <a:rPr lang="ru-RU" dirty="0">
                <a:solidFill>
                  <a:schemeClr val="tx1"/>
                </a:solidFill>
                <a:latin typeface="Times New Roman" panose="02020603050405020304" pitchFamily="18" charset="0"/>
                <a:cs typeface="Times New Roman" panose="02020603050405020304" pitchFamily="18" charset="0"/>
              </a:rPr>
              <a:t>общественных благ или снижение других налогов, поэтому </a:t>
            </a:r>
            <a:r>
              <a:rPr lang="ru-RU" dirty="0" smtClean="0">
                <a:solidFill>
                  <a:schemeClr val="tx1"/>
                </a:solidFill>
                <a:latin typeface="Times New Roman" panose="02020603050405020304" pitchFamily="18" charset="0"/>
                <a:cs typeface="Times New Roman" panose="02020603050405020304" pitchFamily="18" charset="0"/>
              </a:rPr>
              <a:t>(в отличие </a:t>
            </a:r>
            <a:r>
              <a:rPr lang="ru-RU" dirty="0">
                <a:solidFill>
                  <a:schemeClr val="tx1"/>
                </a:solidFill>
                <a:latin typeface="Times New Roman" panose="02020603050405020304" pitchFamily="18" charset="0"/>
                <a:cs typeface="Times New Roman" panose="02020603050405020304" pitchFamily="18" charset="0"/>
              </a:rPr>
              <a:t>от потерь потребителей и производственной </a:t>
            </a:r>
            <a:r>
              <a:rPr lang="ru-RU" dirty="0" smtClean="0">
                <a:solidFill>
                  <a:schemeClr val="tx1"/>
                </a:solidFill>
                <a:latin typeface="Times New Roman" panose="02020603050405020304" pitchFamily="18" charset="0"/>
                <a:cs typeface="Times New Roman" panose="02020603050405020304" pitchFamily="18" charset="0"/>
              </a:rPr>
              <a:t>неэффективности) </a:t>
            </a:r>
            <a:r>
              <a:rPr lang="ru-RU" dirty="0">
                <a:solidFill>
                  <a:schemeClr val="tx1"/>
                </a:solidFill>
                <a:latin typeface="Times New Roman" panose="02020603050405020304" pitchFamily="18" charset="0"/>
                <a:cs typeface="Times New Roman" panose="02020603050405020304" pitchFamily="18" charset="0"/>
              </a:rPr>
              <a:t>это последствие не является </a:t>
            </a:r>
            <a:r>
              <a:rPr lang="ru-RU" dirty="0" smtClean="0">
                <a:solidFill>
                  <a:schemeClr val="tx1"/>
                </a:solidFill>
                <a:latin typeface="Times New Roman" panose="02020603050405020304" pitchFamily="18" charset="0"/>
                <a:cs typeface="Times New Roman" panose="02020603050405020304" pitchFamily="18" charset="0"/>
              </a:rPr>
              <a:t>по-настоящему </a:t>
            </a:r>
            <a:r>
              <a:rPr lang="ru-RU" dirty="0">
                <a:solidFill>
                  <a:schemeClr val="tx1"/>
                </a:solidFill>
                <a:latin typeface="Times New Roman" panose="02020603050405020304" pitchFamily="18" charset="0"/>
                <a:cs typeface="Times New Roman" panose="02020603050405020304" pitchFamily="18" charset="0"/>
              </a:rPr>
              <a:t>обременительным для общества.</a:t>
            </a:r>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196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30656" y="1396469"/>
            <a:ext cx="10111135" cy="5461531"/>
          </a:xfrm>
        </p:spPr>
        <p:txBody>
          <a:bodyPr>
            <a:normAutofit/>
          </a:bodyPr>
          <a:lstStyle/>
          <a:p>
            <a:pPr algn="just"/>
            <a:r>
              <a:rPr lang="ru-RU" dirty="0">
                <a:latin typeface="Times New Roman" panose="02020603050405020304" pitchFamily="18" charset="0"/>
                <a:cs typeface="Times New Roman" panose="02020603050405020304" pitchFamily="18" charset="0"/>
              </a:rPr>
              <a:t>Предположим, Соединенные Штаты имеют такой большой объем выпуска компьютеров и зерна на рабочего (или на единицу затрат), как ни одна другая страна мира. </a:t>
            </a:r>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При </a:t>
            </a:r>
            <a:r>
              <a:rPr lang="ru-RU" dirty="0">
                <a:latin typeface="Times New Roman" panose="02020603050405020304" pitchFamily="18" charset="0"/>
                <a:cs typeface="Times New Roman" panose="02020603050405020304" pitchFamily="18" charset="0"/>
              </a:rPr>
              <a:t>этом в </a:t>
            </a:r>
            <a:r>
              <a:rPr lang="ru-RU" dirty="0" smtClean="0">
                <a:latin typeface="Times New Roman" panose="02020603050405020304" pitchFamily="18" charset="0"/>
                <a:cs typeface="Times New Roman" panose="02020603050405020304" pitchFamily="18" charset="0"/>
              </a:rPr>
              <a:t>выпуске </a:t>
            </a:r>
            <a:r>
              <a:rPr lang="ru-RU" dirty="0">
                <a:latin typeface="Times New Roman" panose="02020603050405020304" pitchFamily="18" charset="0"/>
                <a:cs typeface="Times New Roman" panose="02020603050405020304" pitchFamily="18" charset="0"/>
              </a:rPr>
              <a:t>компьютеров эта страна относительно эффективнее, чем в выпуске зерна. Например, она на 50% производительнее </a:t>
            </a:r>
            <a:r>
              <a:rPr lang="ru-RU" dirty="0" smtClean="0">
                <a:latin typeface="Times New Roman" panose="02020603050405020304" pitchFamily="18" charset="0"/>
                <a:cs typeface="Times New Roman" panose="02020603050405020304" pitchFamily="18" charset="0"/>
              </a:rPr>
              <a:t>других </a:t>
            </a:r>
            <a:r>
              <a:rPr lang="ru-RU" dirty="0">
                <a:latin typeface="Times New Roman" panose="02020603050405020304" pitchFamily="18" charset="0"/>
                <a:cs typeface="Times New Roman" panose="02020603050405020304" pitchFamily="18" charset="0"/>
              </a:rPr>
              <a:t>стран по выпуску компьютеров и только на 10% — </a:t>
            </a:r>
            <a:r>
              <a:rPr lang="ru-RU" dirty="0" smtClean="0">
                <a:latin typeface="Times New Roman" panose="02020603050405020304" pitchFamily="18" charset="0"/>
                <a:cs typeface="Times New Roman" panose="02020603050405020304" pitchFamily="18" charset="0"/>
              </a:rPr>
              <a:t>по </a:t>
            </a:r>
            <a:r>
              <a:rPr lang="ru-RU" dirty="0">
                <a:latin typeface="Times New Roman" panose="02020603050405020304" pitchFamily="18" charset="0"/>
                <a:cs typeface="Times New Roman" panose="02020603050405020304" pitchFamily="18" charset="0"/>
              </a:rPr>
              <a:t>производству зерна. </a:t>
            </a:r>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этом случае для Соединенных Штатов выгоднее экспортировать тот товар, в производстве которого она относительно более эффективна (компьютеры), и импортировать тот товар, в производстве которого она относительно менее эффективна (зерно).</a:t>
            </a:r>
          </a:p>
          <a:p>
            <a:pPr algn="just"/>
            <a:r>
              <a:rPr lang="ru-RU" dirty="0">
                <a:latin typeface="Times New Roman" panose="02020603050405020304" pitchFamily="18" charset="0"/>
                <a:cs typeface="Times New Roman" panose="02020603050405020304" pitchFamily="18" charset="0"/>
              </a:rPr>
              <a:t>Или возьмем в качестве примера какую-нибудь бедную страну, например Мали. </a:t>
            </a:r>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Может </a:t>
            </a:r>
            <a:r>
              <a:rPr lang="ru-RU" dirty="0">
                <a:latin typeface="Times New Roman" panose="02020603050405020304" pitchFamily="18" charset="0"/>
                <a:cs typeface="Times New Roman" panose="02020603050405020304" pitchFamily="18" charset="0"/>
              </a:rPr>
              <a:t>ли эта беднейшая страна, в которой все еще используются ручные ткацкие станки и производительность труда очень низка по сравнению с </a:t>
            </a:r>
            <a:r>
              <a:rPr lang="ru-RU" dirty="0" smtClean="0">
                <a:latin typeface="Times New Roman" panose="02020603050405020304" pitchFamily="18" charset="0"/>
                <a:cs typeface="Times New Roman" panose="02020603050405020304" pitchFamily="18" charset="0"/>
              </a:rPr>
              <a:t>промышленно </a:t>
            </a:r>
            <a:r>
              <a:rPr lang="ru-RU" dirty="0">
                <a:latin typeface="Times New Roman" panose="02020603050405020304" pitchFamily="18" charset="0"/>
                <a:cs typeface="Times New Roman" panose="02020603050405020304" pitchFamily="18" charset="0"/>
              </a:rPr>
              <a:t>развитыми странами, надеяться на экспорт каких-либо товаров своей текстильной промышленности? </a:t>
            </a:r>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Как </a:t>
            </a:r>
            <a:r>
              <a:rPr lang="ru-RU" dirty="0">
                <a:latin typeface="Times New Roman" panose="02020603050405020304" pitchFamily="18" charset="0"/>
                <a:cs typeface="Times New Roman" panose="02020603050405020304" pitchFamily="18" charset="0"/>
              </a:rPr>
              <a:t>это ни удивительно, в соответствие с принципом относительного преимущества, Мали вполне может извлечь выгоду, экспортируя товары , в производстве которых она</a:t>
            </a:r>
            <a:r>
              <a:rPr lang="ru-RU" i="1" dirty="0">
                <a:latin typeface="Times New Roman" panose="02020603050405020304" pitchFamily="18" charset="0"/>
                <a:cs typeface="Times New Roman" panose="02020603050405020304" pitchFamily="18" charset="0"/>
              </a:rPr>
              <a:t> </a:t>
            </a:r>
            <a:r>
              <a:rPr lang="ru-RU" b="1" i="1" dirty="0" smtClean="0">
                <a:solidFill>
                  <a:schemeClr val="tx2"/>
                </a:solidFill>
                <a:latin typeface="Times New Roman" panose="02020603050405020304" pitchFamily="18" charset="0"/>
                <a:cs typeface="Times New Roman" panose="02020603050405020304" pitchFamily="18" charset="0"/>
              </a:rPr>
              <a:t>относительно более</a:t>
            </a:r>
            <a:r>
              <a:rPr lang="ru-RU" b="1" dirty="0" smtClean="0">
                <a:solidFill>
                  <a:schemeClr val="tx2"/>
                </a:solidFill>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эффективна (например, текстиль), и импортируя товары, в производстве которых она</a:t>
            </a:r>
            <a:r>
              <a:rPr lang="ru-RU" i="1" dirty="0">
                <a:latin typeface="Times New Roman" panose="02020603050405020304" pitchFamily="18" charset="0"/>
                <a:cs typeface="Times New Roman" panose="02020603050405020304" pitchFamily="18" charset="0"/>
              </a:rPr>
              <a:t> </a:t>
            </a:r>
            <a:r>
              <a:rPr lang="ru-RU" b="1" i="1" dirty="0">
                <a:solidFill>
                  <a:schemeClr val="tx2"/>
                </a:solidFill>
                <a:latin typeface="Times New Roman" panose="02020603050405020304" pitchFamily="18" charset="0"/>
                <a:cs typeface="Times New Roman" panose="02020603050405020304" pitchFamily="18" charset="0"/>
              </a:rPr>
              <a:t>относительно менее эффективна</a:t>
            </a:r>
            <a:r>
              <a:rPr lang="ru-RU" dirty="0">
                <a:latin typeface="Times New Roman" panose="02020603050405020304" pitchFamily="18" charset="0"/>
                <a:cs typeface="Times New Roman" panose="02020603050405020304" pitchFamily="18" charset="0"/>
              </a:rPr>
              <a:t> (например, турбины и автомобили</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algn="just"/>
            <a:endParaRPr lang="ru-RU" dirty="0" smtClean="0">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448519" y="474637"/>
            <a:ext cx="9742194"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400" b="1" dirty="0" smtClean="0">
                <a:solidFill>
                  <a:schemeClr val="tx2"/>
                </a:solidFill>
                <a:effectLst>
                  <a:outerShdw blurRad="38100" dist="38100" dir="2700000" algn="tl">
                    <a:srgbClr val="000000">
                      <a:alpha val="43137"/>
                    </a:srgbClr>
                  </a:outerShdw>
                </a:effectLst>
              </a:rPr>
              <a:t>Не все то золото, что блестит...</a:t>
            </a:r>
            <a:endParaRPr lang="ru-RU" sz="44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994795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10417" y="914401"/>
            <a:ext cx="6413679" cy="4790940"/>
          </a:xfrm>
        </p:spPr>
        <p:txBody>
          <a:bodyPr>
            <a:normAutofit fontScale="92500" lnSpcReduction="10000"/>
          </a:bodyPr>
          <a:lstStyle/>
          <a:p>
            <a:pPr algn="just"/>
            <a:r>
              <a:rPr lang="ru-RU" dirty="0">
                <a:solidFill>
                  <a:schemeClr val="tx1"/>
                </a:solidFill>
                <a:latin typeface="Times New Roman" panose="02020603050405020304" pitchFamily="18" charset="0"/>
                <a:cs typeface="Times New Roman" panose="02020603050405020304" pitchFamily="18" charset="0"/>
              </a:rPr>
              <a:t>рассмотрев влияние тарифов на цены и количество товаров, в этом разделе мы обратимся к анализу аргументов "за" и "против" протекционизма.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Аргументы </a:t>
            </a:r>
            <a:r>
              <a:rPr lang="ru-RU" dirty="0">
                <a:solidFill>
                  <a:schemeClr val="tx1"/>
                </a:solidFill>
                <a:latin typeface="Times New Roman" panose="02020603050405020304" pitchFamily="18" charset="0"/>
                <a:cs typeface="Times New Roman" panose="02020603050405020304" pitchFamily="18" charset="0"/>
              </a:rPr>
              <a:t>в защиту квот и тарифов и против конкуренции со стороны иностранного импорта имеют множество различных форм.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Перечислим </a:t>
            </a:r>
            <a:r>
              <a:rPr lang="ru-RU" dirty="0">
                <a:solidFill>
                  <a:schemeClr val="tx1"/>
                </a:solidFill>
                <a:latin typeface="Times New Roman" panose="02020603050405020304" pitchFamily="18" charset="0"/>
                <a:cs typeface="Times New Roman" panose="02020603050405020304" pitchFamily="18" charset="0"/>
              </a:rPr>
              <a:t>их </a:t>
            </a:r>
            <a:r>
              <a:rPr lang="ru-RU" b="1" dirty="0">
                <a:solidFill>
                  <a:schemeClr val="tx2"/>
                </a:solidFill>
                <a:latin typeface="Times New Roman" panose="02020603050405020304" pitchFamily="18" charset="0"/>
                <a:cs typeface="Times New Roman" panose="02020603050405020304" pitchFamily="18" charset="0"/>
              </a:rPr>
              <a:t>основные категории</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u-RU" dirty="0" smtClean="0">
                <a:solidFill>
                  <a:schemeClr val="tx1"/>
                </a:solidFill>
                <a:latin typeface="Times New Roman" panose="02020603050405020304" pitchFamily="18" charset="0"/>
                <a:cs typeface="Times New Roman" panose="02020603050405020304" pitchFamily="18" charset="0"/>
              </a:rPr>
              <a:t>неэкономические </a:t>
            </a:r>
            <a:r>
              <a:rPr lang="ru-RU" dirty="0">
                <a:solidFill>
                  <a:schemeClr val="tx1"/>
                </a:solidFill>
                <a:latin typeface="Times New Roman" panose="02020603050405020304" pitchFamily="18" charset="0"/>
                <a:cs typeface="Times New Roman" panose="02020603050405020304" pitchFamily="18" charset="0"/>
              </a:rPr>
              <a:t>аргументы, суть которых сводится к тому, что следует принести в жертву экономическое благосостояние ради достижения других общественных целей; </a:t>
            </a:r>
            <a:endParaRPr lang="ru-RU" dirty="0" smtClean="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u-RU" dirty="0" smtClean="0">
                <a:solidFill>
                  <a:schemeClr val="tx1"/>
                </a:solidFill>
                <a:latin typeface="Times New Roman" panose="02020603050405020304" pitchFamily="18" charset="0"/>
                <a:cs typeface="Times New Roman" panose="02020603050405020304" pitchFamily="18" charset="0"/>
              </a:rPr>
              <a:t>аргументы</a:t>
            </a:r>
            <a:r>
              <a:rPr lang="ru-RU" dirty="0">
                <a:solidFill>
                  <a:schemeClr val="tx1"/>
                </a:solidFill>
                <a:latin typeface="Times New Roman" panose="02020603050405020304" pitchFamily="18" charset="0"/>
                <a:cs typeface="Times New Roman" panose="02020603050405020304" pitchFamily="18" charset="0"/>
              </a:rPr>
              <a:t>, обусловленные непониманием экономической логики; и аргументы, которые основаны на рыночной власти или несовершенстве макроэкономической политики. </a:t>
            </a:r>
            <a:endParaRPr lang="ru-RU" dirty="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Одни </a:t>
            </a:r>
            <a:r>
              <a:rPr lang="ru-RU" dirty="0">
                <a:solidFill>
                  <a:schemeClr val="tx1"/>
                </a:solidFill>
                <a:latin typeface="Times New Roman" panose="02020603050405020304" pitchFamily="18" charset="0"/>
                <a:cs typeface="Times New Roman" panose="02020603050405020304" pitchFamily="18" charset="0"/>
              </a:rPr>
              <a:t>из этих аргументов выдвигались еще сто лет назад, другие были разработаны экономической школой, известной под названием "Новая международная экономика</a:t>
            </a:r>
            <a:r>
              <a:rPr lang="ru-RU" dirty="0" smtClean="0">
                <a:solidFill>
                  <a:schemeClr val="tx1"/>
                </a:solidFill>
                <a:latin typeface="Times New Roman" panose="02020603050405020304" pitchFamily="18" charset="0"/>
                <a:cs typeface="Times New Roman" panose="02020603050405020304" pitchFamily="18" charset="0"/>
              </a:rPr>
              <a:t>".</a:t>
            </a:r>
            <a:r>
              <a:rPr lang="ru-RU" baseline="30000" dirty="0">
                <a:solidFill>
                  <a:schemeClr val="tx1"/>
                </a:solidFill>
                <a:latin typeface="Times New Roman" panose="02020603050405020304" pitchFamily="18" charset="0"/>
                <a:cs typeface="Times New Roman" panose="02020603050405020304" pitchFamily="18" charset="0"/>
              </a:rPr>
              <a:t>1</a:t>
            </a:r>
            <a:endParaRPr lang="ru-RU" dirty="0">
              <a:solidFill>
                <a:schemeClr val="tx1"/>
              </a:solidFill>
              <a:latin typeface="Times New Roman" panose="02020603050405020304" pitchFamily="18" charset="0"/>
              <a:cs typeface="Times New Roman" panose="02020603050405020304" pitchFamily="18" charset="0"/>
            </a:endParaRPr>
          </a:p>
          <a:p>
            <a:endParaRPr lang="ru-RU" dirty="0"/>
          </a:p>
        </p:txBody>
      </p:sp>
      <p:sp>
        <p:nvSpPr>
          <p:cNvPr id="4" name="Заголовок 1"/>
          <p:cNvSpPr>
            <a:spLocks noGrp="1"/>
          </p:cNvSpPr>
          <p:nvPr>
            <p:ph type="title"/>
          </p:nvPr>
        </p:nvSpPr>
        <p:spPr>
          <a:xfrm>
            <a:off x="802587" y="224816"/>
            <a:ext cx="11204812" cy="689584"/>
          </a:xfrm>
        </p:spPr>
        <p:txBody>
          <a:bodyPr>
            <a:noAutofit/>
          </a:bodyPr>
          <a:lstStyle/>
          <a:p>
            <a:pPr algn="ctr"/>
            <a:r>
              <a:rPr lang="ru-RU" sz="3400" b="1" dirty="0" smtClean="0">
                <a:solidFill>
                  <a:schemeClr val="tx2"/>
                </a:solidFill>
                <a:effectLst>
                  <a:outerShdw blurRad="38100" dist="38100" dir="2700000" algn="tl">
                    <a:srgbClr val="000000">
                      <a:alpha val="43137"/>
                    </a:srgbClr>
                  </a:outerShdw>
                </a:effectLst>
              </a:rPr>
              <a:t>ЭКОНОМИКА ПРОТЕКЦИОНИЗМА</a:t>
            </a:r>
            <a:endParaRPr lang="ru-RU" sz="3400" b="1" dirty="0">
              <a:solidFill>
                <a:schemeClr val="tx2"/>
              </a:solidFill>
              <a:effectLst>
                <a:outerShdw blurRad="38100" dist="38100" dir="2700000" algn="tl">
                  <a:srgbClr val="000000">
                    <a:alpha val="43137"/>
                  </a:srgbClr>
                </a:outerShdw>
              </a:effectLst>
            </a:endParaRPr>
          </a:p>
        </p:txBody>
      </p:sp>
      <p:pic>
        <p:nvPicPr>
          <p:cNvPr id="39938" name="Picture 2" descr="http://slon.ru/images3/6/700000/232/791355.jpg?1337755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0642" y="1707433"/>
            <a:ext cx="3384504" cy="2684262"/>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10417" y="5422006"/>
            <a:ext cx="10212389" cy="1600438"/>
          </a:xfrm>
          <a:prstGeom prst="rect">
            <a:avLst/>
          </a:prstGeom>
          <a:noFill/>
        </p:spPr>
        <p:txBody>
          <a:bodyPr wrap="square" rtlCol="0">
            <a:spAutoFit/>
          </a:bodyPr>
          <a:lstStyle/>
          <a:p>
            <a:pPr algn="just"/>
            <a:r>
              <a:rPr lang="ru-RU" sz="1600" baseline="30000" dirty="0" smtClean="0">
                <a:solidFill>
                  <a:schemeClr val="tx1"/>
                </a:solidFill>
                <a:latin typeface="Times New Roman" panose="02020603050405020304" pitchFamily="18" charset="0"/>
                <a:cs typeface="Times New Roman" panose="02020603050405020304" pitchFamily="18" charset="0"/>
              </a:rPr>
              <a:t>1</a:t>
            </a:r>
            <a:r>
              <a:rPr lang="ru-RU" sz="1600" dirty="0" smtClean="0">
                <a:latin typeface="Times New Roman" panose="02020603050405020304" pitchFamily="18" charset="0"/>
                <a:cs typeface="Times New Roman" panose="02020603050405020304" pitchFamily="18" charset="0"/>
              </a:rPr>
              <a:t>Официальное </a:t>
            </a:r>
            <a:r>
              <a:rPr lang="ru-RU" sz="1600" dirty="0">
                <a:latin typeface="Times New Roman" panose="02020603050405020304" pitchFamily="18" charset="0"/>
                <a:cs typeface="Times New Roman" panose="02020603050405020304" pitchFamily="18" charset="0"/>
              </a:rPr>
              <a:t>изложение положений торговой политики содержится в Экономическом отчете президента (</a:t>
            </a:r>
            <a:r>
              <a:rPr lang="en-US" sz="1600" i="1" dirty="0">
                <a:latin typeface="Times New Roman" panose="02020603050405020304" pitchFamily="18" charset="0"/>
                <a:cs typeface="Times New Roman" panose="02020603050405020304" pitchFamily="18" charset="0"/>
              </a:rPr>
              <a:t>Economic Report of the President,</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Д991, </a:t>
            </a:r>
            <a:r>
              <a:rPr lang="en-US" sz="1600" dirty="0">
                <a:latin typeface="Times New Roman" panose="02020603050405020304" pitchFamily="18" charset="0"/>
                <a:cs typeface="Times New Roman" panose="02020603050405020304" pitchFamily="18" charset="0"/>
              </a:rPr>
              <a:t>U.S. Government Printing Office, Washington, </a:t>
            </a:r>
            <a:r>
              <a:rPr lang="ru-RU" sz="1600" dirty="0">
                <a:latin typeface="Times New Roman" panose="02020603050405020304" pitchFamily="18" charset="0"/>
                <a:cs typeface="Times New Roman" panose="02020603050405020304" pitchFamily="18" charset="0"/>
              </a:rPr>
              <a:t>1991). О нетехническом учете источников торгового дефицита и ведении счетов новой международной экономики см. книгу одного из выдающихся практиков: </a:t>
            </a:r>
            <a:r>
              <a:rPr lang="en-US" sz="1600" dirty="0">
                <a:latin typeface="Times New Roman" panose="02020603050405020304" pitchFamily="18" charset="0"/>
                <a:cs typeface="Times New Roman" panose="02020603050405020304" pitchFamily="18" charset="0"/>
              </a:rPr>
              <a:t>Paul Krugman, The Age of Diminished Expectations: U. S. Economic Policy in the 1990s (MIT Press, Cambridge, Mass., </a:t>
            </a:r>
            <a:r>
              <a:rPr lang="ru-RU" sz="1600" dirty="0">
                <a:latin typeface="Times New Roman" panose="02020603050405020304" pitchFamily="18" charset="0"/>
                <a:cs typeface="Times New Roman" panose="02020603050405020304" pitchFamily="18" charset="0"/>
              </a:rPr>
              <a:t>1990).</a:t>
            </a:r>
          </a:p>
          <a:p>
            <a:endParaRPr lang="ru-RU" dirty="0"/>
          </a:p>
        </p:txBody>
      </p:sp>
    </p:spTree>
    <p:extLst>
      <p:ext uri="{BB962C8B-B14F-4D97-AF65-F5344CB8AC3E}">
        <p14:creationId xmlns:p14="http://schemas.microsoft.com/office/powerpoint/2010/main" val="42122877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61766" y="1262133"/>
            <a:ext cx="6954592" cy="5911403"/>
          </a:xfrm>
        </p:spPr>
        <p:txBody>
          <a:bodyPr>
            <a:normAutofit/>
          </a:bodyPr>
          <a:lstStyle/>
          <a:p>
            <a:pPr algn="just"/>
            <a:r>
              <a:rPr lang="ru-RU" sz="1600" dirty="0">
                <a:solidFill>
                  <a:schemeClr val="tx1"/>
                </a:solidFill>
                <a:latin typeface="Times New Roman" panose="02020603050405020304" pitchFamily="18" charset="0"/>
                <a:cs typeface="Times New Roman" panose="02020603050405020304" pitchFamily="18" charset="0"/>
              </a:rPr>
              <a:t>Если вы когда-нибудь окажетесь втянутым в дебаты и примитесь отстаивать интересы свободной торговли, вы будете "разбиты наголову" и вынуждены признать, что, помимо экономического благосостояния, в жизни существуют и другие интересы и цели. </a:t>
            </a:r>
            <a:endParaRPr lang="ru-RU" sz="1600" dirty="0" smtClean="0">
              <a:solidFill>
                <a:schemeClr val="tx1"/>
              </a:solidFill>
              <a:latin typeface="Times New Roman" panose="02020603050405020304" pitchFamily="18" charset="0"/>
              <a:cs typeface="Times New Roman" panose="02020603050405020304" pitchFamily="18" charset="0"/>
            </a:endParaRPr>
          </a:p>
          <a:p>
            <a:pPr algn="just"/>
            <a:r>
              <a:rPr lang="ru-RU" sz="1600" b="1" dirty="0" smtClean="0">
                <a:solidFill>
                  <a:schemeClr val="tx2"/>
                </a:solidFill>
                <a:latin typeface="Times New Roman" panose="02020603050405020304" pitchFamily="18" charset="0"/>
                <a:cs typeface="Times New Roman" panose="02020603050405020304" pitchFamily="18" charset="0"/>
              </a:rPr>
              <a:t>Страна </a:t>
            </a:r>
            <a:r>
              <a:rPr lang="ru-RU" sz="1600" b="1" dirty="0">
                <a:solidFill>
                  <a:schemeClr val="tx2"/>
                </a:solidFill>
                <a:latin typeface="Times New Roman" panose="02020603050405020304" pitchFamily="18" charset="0"/>
                <a:cs typeface="Times New Roman" panose="02020603050405020304" pitchFamily="18" charset="0"/>
              </a:rPr>
              <a:t>не может жертвовать своей свободой, культурой и правами человека ради нескольких долларов дополнительной прибыли.</a:t>
            </a:r>
          </a:p>
          <a:p>
            <a:pPr algn="just"/>
            <a:r>
              <a:rPr lang="ru-RU" sz="1600" b="1" dirty="0">
                <a:solidFill>
                  <a:schemeClr val="tx2"/>
                </a:solidFill>
                <a:latin typeface="Times New Roman" panose="02020603050405020304" pitchFamily="18" charset="0"/>
                <a:cs typeface="Times New Roman" panose="02020603050405020304" pitchFamily="18" charset="0"/>
              </a:rPr>
              <a:t>В этой связи можно привести поучительный пример из области производства полупроводников в США. </a:t>
            </a:r>
            <a:endParaRPr lang="ru-RU" sz="1600" b="1" dirty="0" smtClean="0">
              <a:solidFill>
                <a:schemeClr val="tx2"/>
              </a:solidFill>
              <a:latin typeface="Times New Roman" panose="02020603050405020304" pitchFamily="18" charset="0"/>
              <a:cs typeface="Times New Roman" panose="02020603050405020304" pitchFamily="18" charset="0"/>
            </a:endParaRPr>
          </a:p>
          <a:p>
            <a:pPr algn="just"/>
            <a:r>
              <a:rPr lang="ru-RU" sz="1600" dirty="0" smtClean="0">
                <a:solidFill>
                  <a:schemeClr val="tx1"/>
                </a:solidFill>
                <a:latin typeface="Times New Roman" panose="02020603050405020304" pitchFamily="18" charset="0"/>
                <a:cs typeface="Times New Roman" panose="02020603050405020304" pitchFamily="18" charset="0"/>
              </a:rPr>
              <a:t>В </a:t>
            </a:r>
            <a:r>
              <a:rPr lang="ru-RU" sz="1600" dirty="0">
                <a:solidFill>
                  <a:schemeClr val="tx1"/>
                </a:solidFill>
                <a:latin typeface="Times New Roman" panose="02020603050405020304" pitchFamily="18" charset="0"/>
                <a:cs typeface="Times New Roman" panose="02020603050405020304" pitchFamily="18" charset="0"/>
              </a:rPr>
              <a:t>80-х годах Министерство обороны заявило, что без независимой полупроводниковой индустрии военная промышленность будет весьма зависима от Японии и других иностранных поставщиков чипов, необходимых для высокотехнологичного производства оружия. </a:t>
            </a:r>
            <a:endParaRPr lang="ru-RU" sz="1600" dirty="0" smtClean="0">
              <a:solidFill>
                <a:schemeClr val="tx1"/>
              </a:solidFill>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231094" y="557562"/>
            <a:ext cx="9685638"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400" b="1" dirty="0" smtClean="0">
                <a:solidFill>
                  <a:schemeClr val="tx2"/>
                </a:solidFill>
                <a:effectLst>
                  <a:outerShdw blurRad="38100" dist="38100" dir="2700000" algn="tl">
                    <a:srgbClr val="000000">
                      <a:alpha val="43137"/>
                    </a:srgbClr>
                  </a:outerShdw>
                </a:effectLst>
              </a:rPr>
              <a:t>Неэкономические цели.</a:t>
            </a:r>
            <a:endParaRPr lang="ru-RU" sz="4400" b="1" dirty="0">
              <a:solidFill>
                <a:schemeClr val="tx2"/>
              </a:solidFill>
              <a:effectLst>
                <a:outerShdw blurRad="38100" dist="38100" dir="2700000" algn="tl">
                  <a:srgbClr val="000000">
                    <a:alpha val="43137"/>
                  </a:srgbClr>
                </a:outerShdw>
              </a:effectLst>
            </a:endParaRPr>
          </a:p>
        </p:txBody>
      </p:sp>
      <p:pic>
        <p:nvPicPr>
          <p:cNvPr id="45058" name="Picture 2" descr="http://www.arqhys.com/construccion/fotos/construccion/Tipos-de-semiconducto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17" y="1661379"/>
            <a:ext cx="3472408" cy="2717442"/>
          </a:xfrm>
          <a:prstGeom prst="rect">
            <a:avLst/>
          </a:prstGeom>
          <a:noFill/>
          <a:ln w="57150">
            <a:solidFill>
              <a:srgbClr val="002060"/>
            </a:solidFill>
          </a:ln>
          <a:extLst>
            <a:ext uri="{909E8E84-426E-40DD-AFC4-6F175D3DCCD1}">
              <a14:hiddenFill xmlns:a14="http://schemas.microsoft.com/office/drawing/2010/main">
                <a:solidFill>
                  <a:srgbClr val="FFFFFF"/>
                </a:solidFill>
              </a14:hiddenFill>
            </a:ext>
          </a:extLst>
        </p:spPr>
      </p:pic>
      <p:sp>
        <p:nvSpPr>
          <p:cNvPr id="6" name="Объект 2"/>
          <p:cNvSpPr txBox="1">
            <a:spLocks/>
          </p:cNvSpPr>
          <p:nvPr/>
        </p:nvSpPr>
        <p:spPr>
          <a:xfrm>
            <a:off x="1261766" y="4765706"/>
            <a:ext cx="10419372" cy="6155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ru-RU" sz="1600" dirty="0" smtClean="0">
                <a:solidFill>
                  <a:schemeClr val="tx1"/>
                </a:solidFill>
                <a:latin typeface="Times New Roman" panose="02020603050405020304" pitchFamily="18" charset="0"/>
                <a:cs typeface="Times New Roman" panose="02020603050405020304" pitchFamily="18" charset="0"/>
              </a:rPr>
              <a:t>В результате было достигнуто соглашение о защите этой отрасли промышленности. </a:t>
            </a:r>
          </a:p>
          <a:p>
            <a:pPr algn="just"/>
            <a:r>
              <a:rPr lang="ru-RU" sz="1600" dirty="0" smtClean="0">
                <a:solidFill>
                  <a:schemeClr val="tx1"/>
                </a:solidFill>
                <a:latin typeface="Times New Roman" panose="02020603050405020304" pitchFamily="18" charset="0"/>
                <a:cs typeface="Times New Roman" panose="02020603050405020304" pitchFamily="18" charset="0"/>
              </a:rPr>
              <a:t>Экономисты были настроены скептически в отношении этой меры. Их аргументы не учитывали интересов национальной безопасности. Скорее, они были сосредоточены на эффективности способов достижения желаемого результата. </a:t>
            </a:r>
          </a:p>
          <a:p>
            <a:pPr algn="just"/>
            <a:r>
              <a:rPr lang="ru-RU" sz="1600" dirty="0" smtClean="0">
                <a:solidFill>
                  <a:schemeClr val="tx1"/>
                </a:solidFill>
                <a:latin typeface="Times New Roman" panose="02020603050405020304" pitchFamily="18" charset="0"/>
                <a:cs typeface="Times New Roman" panose="02020603050405020304" pitchFamily="18" charset="0"/>
              </a:rPr>
              <a:t>Они считали, что защита внутренней промышленности обойдется дороже, чем политика, направленная на производство, например на развитие программы закупки минимального числа высококачественных чипов.</a:t>
            </a:r>
            <a:endParaRPr lang="ru-RU"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3674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89212" y="798490"/>
            <a:ext cx="8422225" cy="5408946"/>
          </a:xfrm>
        </p:spPr>
        <p:txBody>
          <a:bodyPr>
            <a:normAutofit/>
          </a:bodyPr>
          <a:lstStyle/>
          <a:p>
            <a:pPr algn="just"/>
            <a:r>
              <a:rPr lang="ru-RU" b="1" dirty="0">
                <a:solidFill>
                  <a:schemeClr val="tx2"/>
                </a:solidFill>
                <a:latin typeface="Times New Roman" panose="02020603050405020304" pitchFamily="18" charset="0"/>
                <a:cs typeface="Times New Roman" panose="02020603050405020304" pitchFamily="18" charset="0"/>
              </a:rPr>
              <a:t>Национальная безопасность </a:t>
            </a:r>
            <a:r>
              <a:rPr lang="ru-RU" dirty="0">
                <a:solidFill>
                  <a:schemeClr val="tx1"/>
                </a:solidFill>
                <a:latin typeface="Times New Roman" panose="02020603050405020304" pitchFamily="18" charset="0"/>
                <a:cs typeface="Times New Roman" panose="02020603050405020304" pitchFamily="18" charset="0"/>
              </a:rPr>
              <a:t>— не единственная неэкономическая цель торговой политики</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Страны могут стремиться к сохранению культурных традиций или условий окружающей </a:t>
            </a:r>
            <a:r>
              <a:rPr lang="ru-RU" dirty="0" smtClean="0">
                <a:solidFill>
                  <a:schemeClr val="tx1"/>
                </a:solidFill>
                <a:latin typeface="Times New Roman" panose="02020603050405020304" pitchFamily="18" charset="0"/>
                <a:cs typeface="Times New Roman" panose="02020603050405020304" pitchFamily="18" charset="0"/>
              </a:rPr>
              <a:t>среды.</a:t>
            </a:r>
          </a:p>
          <a:p>
            <a:pPr algn="just"/>
            <a:r>
              <a:rPr lang="ru-RU" b="1" dirty="0" smtClean="0">
                <a:solidFill>
                  <a:schemeClr val="tx2"/>
                </a:solidFill>
                <a:latin typeface="Times New Roman" panose="02020603050405020304" pitchFamily="18" charset="0"/>
                <a:cs typeface="Times New Roman" panose="02020603050405020304" pitchFamily="18" charset="0"/>
              </a:rPr>
              <a:t>Например</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недавно Франция заявила о том, что ее граждане нуждаются в защите от американских "нецивилизованных" кинофильмов.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Ее </a:t>
            </a:r>
            <a:r>
              <a:rPr lang="ru-RU" dirty="0">
                <a:solidFill>
                  <a:schemeClr val="tx1"/>
                </a:solidFill>
                <a:latin typeface="Times New Roman" panose="02020603050405020304" pitchFamily="18" charset="0"/>
                <a:cs typeface="Times New Roman" panose="02020603050405020304" pitchFamily="18" charset="0"/>
              </a:rPr>
              <a:t>страх вызван тем, что французскую киноиндустрию может вытеснить новая волна высокобюджетных голливудских триллеров</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В результате Франция поддержала строгие квоты, касающиеся американских фильмов и телешоу, которые могут быть импортированы, не смотря на сильное давление, оказанное со стороны США в последнем раунде торговых переговоров</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b="1" dirty="0" smtClean="0">
                <a:solidFill>
                  <a:schemeClr val="tx2"/>
                </a:solidFill>
                <a:latin typeface="Times New Roman" panose="02020603050405020304" pitchFamily="18" charset="0"/>
                <a:cs typeface="Times New Roman" panose="02020603050405020304" pitchFamily="18" charset="0"/>
              </a:rPr>
              <a:t>Или </a:t>
            </a:r>
            <a:r>
              <a:rPr lang="ru-RU" b="1" dirty="0">
                <a:solidFill>
                  <a:schemeClr val="tx2"/>
                </a:solidFill>
                <a:latin typeface="Times New Roman" panose="02020603050405020304" pitchFamily="18" charset="0"/>
                <a:cs typeface="Times New Roman" panose="02020603050405020304" pitchFamily="18" charset="0"/>
              </a:rPr>
              <a:t>другой пример</a:t>
            </a:r>
            <a:r>
              <a:rPr lang="ru-RU" dirty="0">
                <a:solidFill>
                  <a:schemeClr val="tx1"/>
                </a:solidFill>
                <a:latin typeface="Times New Roman" panose="02020603050405020304" pitchFamily="18" charset="0"/>
                <a:cs typeface="Times New Roman" panose="02020603050405020304" pitchFamily="18" charset="0"/>
              </a:rPr>
              <a:t>: швейцарское правительство запретило транзит грузовиков через свою страну с целью сохранить тишину и чистоту воздуха в своих горных долинах.</a:t>
            </a:r>
          </a:p>
          <a:p>
            <a:endParaRPr lang="ru-RU" dirty="0"/>
          </a:p>
        </p:txBody>
      </p:sp>
    </p:spTree>
    <p:extLst>
      <p:ext uri="{BB962C8B-B14F-4D97-AF65-F5344CB8AC3E}">
        <p14:creationId xmlns:p14="http://schemas.microsoft.com/office/powerpoint/2010/main" val="31584522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74814" y="1360867"/>
            <a:ext cx="7327520" cy="5207358"/>
          </a:xfrm>
        </p:spPr>
        <p:txBody>
          <a:bodyPr>
            <a:normAutofit fontScale="92500" lnSpcReduction="10000"/>
          </a:bodyPr>
          <a:lstStyle/>
          <a:p>
            <a:pPr marL="0" indent="0">
              <a:buNone/>
            </a:pPr>
            <a:r>
              <a:rPr lang="ru-RU" sz="2600" b="1" dirty="0">
                <a:solidFill>
                  <a:schemeClr val="tx2"/>
                </a:solidFill>
                <a:latin typeface="Times New Roman" panose="02020603050405020304" pitchFamily="18" charset="0"/>
                <a:cs typeface="Times New Roman" panose="02020603050405020304" pitchFamily="18" charset="0"/>
              </a:rPr>
              <a:t>Меркантилизм. </a:t>
            </a:r>
            <a:endParaRPr lang="ru-RU" sz="2600"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Аврааму </a:t>
            </a:r>
            <a:r>
              <a:rPr lang="ru-RU" dirty="0">
                <a:solidFill>
                  <a:schemeClr val="tx1"/>
                </a:solidFill>
                <a:latin typeface="Times New Roman" panose="02020603050405020304" pitchFamily="18" charset="0"/>
                <a:cs typeface="Times New Roman" panose="02020603050405020304" pitchFamily="18" charset="0"/>
              </a:rPr>
              <a:t>Линкольну приписывают следующее высказывание: "Я не много знаю о тарифах. Знают только, что когда я покупаю пальто из Англии, я получаю пальто, а Англия — деньги. А когда я покупаю американское пальто, я получаю пальто, а Америка — деньги".</a:t>
            </a:r>
          </a:p>
          <a:p>
            <a:pPr algn="just"/>
            <a:r>
              <a:rPr lang="ru-RU" dirty="0">
                <a:solidFill>
                  <a:schemeClr val="tx1"/>
                </a:solidFill>
                <a:latin typeface="Times New Roman" panose="02020603050405020304" pitchFamily="18" charset="0"/>
                <a:cs typeface="Times New Roman" panose="02020603050405020304" pitchFamily="18" charset="0"/>
              </a:rPr>
              <a:t>Это мнение отражает недостатки меркантилистской теории XVII и XVIII веков. Ее приверженцы считали благополучной ту страну, которая продавала больше товаров, чем покупала, потому что такой "благоприятный" баланс в торговле означал приток золота в страну в оплату за избыток экспорта.</a:t>
            </a:r>
          </a:p>
          <a:p>
            <a:pPr algn="just"/>
            <a:r>
              <a:rPr lang="ru-RU" dirty="0">
                <a:solidFill>
                  <a:schemeClr val="tx1"/>
                </a:solidFill>
                <a:latin typeface="Times New Roman" panose="02020603050405020304" pitchFamily="18" charset="0"/>
                <a:cs typeface="Times New Roman" panose="02020603050405020304" pitchFamily="18" charset="0"/>
              </a:rPr>
              <a:t>В своих аргументах меркантилисты путают средства и цели</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Накопление золота или других денежных сумм не повышает уровня жизни в стране</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Деньги представляют ценность не сами по себе, а в том смысле,</a:t>
            </a:r>
            <a:r>
              <a:rPr lang="ru-RU" i="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что можно на них купить в других странах.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Поэтому </a:t>
            </a:r>
            <a:r>
              <a:rPr lang="ru-RU" dirty="0">
                <a:solidFill>
                  <a:schemeClr val="tx1"/>
                </a:solidFill>
                <a:latin typeface="Times New Roman" panose="02020603050405020304" pitchFamily="18" charset="0"/>
                <a:cs typeface="Times New Roman" panose="02020603050405020304" pitchFamily="18" charset="0"/>
              </a:rPr>
              <a:t>многие экономисты сегодня отрицают, что увеличение тарифов для получения активного сальдо торгового баланса приводит к повышению экономического благосостояния страны.</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656097" y="557562"/>
            <a:ext cx="9685638"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400" b="1" dirty="0" smtClean="0">
                <a:solidFill>
                  <a:schemeClr val="tx2"/>
                </a:solidFill>
                <a:effectLst>
                  <a:outerShdw blurRad="38100" dist="38100" dir="2700000" algn="tl">
                    <a:srgbClr val="000000">
                      <a:alpha val="43137"/>
                    </a:srgbClr>
                  </a:outerShdw>
                </a:effectLst>
              </a:rPr>
              <a:t>Сомнительные аргументы.</a:t>
            </a:r>
            <a:endParaRPr lang="ru-RU" sz="4400" b="1" dirty="0">
              <a:solidFill>
                <a:schemeClr val="tx2"/>
              </a:solidFill>
              <a:effectLst>
                <a:outerShdw blurRad="38100" dist="38100" dir="2700000" algn="tl">
                  <a:srgbClr val="000000">
                    <a:alpha val="43137"/>
                  </a:srgbClr>
                </a:outerShdw>
              </a:effectLst>
            </a:endParaRPr>
          </a:p>
        </p:txBody>
      </p:sp>
      <p:pic>
        <p:nvPicPr>
          <p:cNvPr id="46082" name="Picture 2" descr="&amp;Acy;&amp;vcy;&amp;rcy;&amp;acy;&amp;acy;&amp;mcy; &amp;Lcy;&amp;icy;&amp;ncy;&amp;kcy;&amp;ocy;&amp;lcy;&amp;softcy;&amp;n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837" y="1646886"/>
            <a:ext cx="2667000" cy="3543300"/>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37183" y="5190186"/>
            <a:ext cx="2588654" cy="646331"/>
          </a:xfrm>
          <a:prstGeom prst="rect">
            <a:avLst/>
          </a:prstGeom>
          <a:noFill/>
        </p:spPr>
        <p:txBody>
          <a:bodyPr wrap="square" rtlCol="0">
            <a:spAutoFit/>
          </a:bodyPr>
          <a:lstStyle/>
          <a:p>
            <a:pPr algn="ctr"/>
            <a:r>
              <a:rPr lang="ru-RU" b="1" dirty="0" smtClean="0">
                <a:solidFill>
                  <a:schemeClr val="tx2"/>
                </a:solidFill>
                <a:latin typeface="Times New Roman" panose="02020603050405020304" pitchFamily="18" charset="0"/>
                <a:cs typeface="Times New Roman" panose="02020603050405020304" pitchFamily="18" charset="0"/>
              </a:rPr>
              <a:t>Авраам Линкольн</a:t>
            </a:r>
          </a:p>
          <a:p>
            <a:pPr algn="ctr"/>
            <a:r>
              <a:rPr lang="ru-RU" b="1" dirty="0" smtClean="0">
                <a:solidFill>
                  <a:schemeClr val="tx2"/>
                </a:solidFill>
                <a:latin typeface="Times New Roman" panose="02020603050405020304" pitchFamily="18" charset="0"/>
                <a:cs typeface="Times New Roman" panose="02020603050405020304" pitchFamily="18" charset="0"/>
              </a:rPr>
              <a:t>(04.03.1861-15.04.1865)</a:t>
            </a:r>
            <a:endParaRPr lang="ru-RU"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3350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49802" y="1435994"/>
            <a:ext cx="7346467" cy="5422006"/>
          </a:xfrm>
        </p:spPr>
        <p:txBody>
          <a:bodyPr>
            <a:normAutofit lnSpcReduction="10000"/>
          </a:bodyPr>
          <a:lstStyle/>
          <a:p>
            <a:pPr algn="just"/>
            <a:r>
              <a:rPr lang="ru-RU" sz="1600" dirty="0" smtClean="0">
                <a:solidFill>
                  <a:schemeClr val="tx1"/>
                </a:solidFill>
                <a:latin typeface="Times New Roman" panose="02020603050405020304" pitchFamily="18" charset="0"/>
                <a:cs typeface="Times New Roman" panose="02020603050405020304" pitchFamily="18" charset="0"/>
              </a:rPr>
              <a:t>Самый </a:t>
            </a:r>
            <a:r>
              <a:rPr lang="ru-RU" sz="1600" dirty="0">
                <a:solidFill>
                  <a:schemeClr val="tx1"/>
                </a:solidFill>
                <a:latin typeface="Times New Roman" panose="02020603050405020304" pitchFamily="18" charset="0"/>
                <a:cs typeface="Times New Roman" panose="02020603050405020304" pitchFamily="18" charset="0"/>
              </a:rPr>
              <a:t>важный источник давления, вынуждающий вводить защитные тарифы, — мощные специально </a:t>
            </a:r>
            <a:r>
              <a:rPr lang="ru-RU" sz="1600" b="1" dirty="0">
                <a:solidFill>
                  <a:schemeClr val="tx2"/>
                </a:solidFill>
                <a:latin typeface="Times New Roman" panose="02020603050405020304" pitchFamily="18" charset="0"/>
                <a:cs typeface="Times New Roman" panose="02020603050405020304" pitchFamily="18" charset="0"/>
              </a:rPr>
              <a:t>заинтересованные группы</a:t>
            </a:r>
            <a:r>
              <a:rPr lang="ru-RU" sz="1600" dirty="0">
                <a:solidFill>
                  <a:schemeClr val="tx1"/>
                </a:solidFill>
                <a:latin typeface="Times New Roman" panose="02020603050405020304" pitchFamily="18" charset="0"/>
                <a:cs typeface="Times New Roman" panose="02020603050405020304" pitchFamily="18" charset="0"/>
              </a:rPr>
              <a:t>. </a:t>
            </a:r>
            <a:endParaRPr lang="ru-RU" sz="1600" dirty="0" smtClean="0">
              <a:solidFill>
                <a:schemeClr val="tx1"/>
              </a:solidFill>
              <a:latin typeface="Times New Roman" panose="02020603050405020304" pitchFamily="18" charset="0"/>
              <a:cs typeface="Times New Roman" panose="02020603050405020304" pitchFamily="18" charset="0"/>
            </a:endParaRPr>
          </a:p>
          <a:p>
            <a:pPr algn="just"/>
            <a:r>
              <a:rPr lang="ru-RU" sz="1600" dirty="0" smtClean="0">
                <a:solidFill>
                  <a:schemeClr val="tx1"/>
                </a:solidFill>
                <a:latin typeface="Times New Roman" panose="02020603050405020304" pitchFamily="18" charset="0"/>
                <a:cs typeface="Times New Roman" panose="02020603050405020304" pitchFamily="18" charset="0"/>
              </a:rPr>
              <a:t>Компании </a:t>
            </a:r>
            <a:r>
              <a:rPr lang="ru-RU" sz="1600" dirty="0">
                <a:solidFill>
                  <a:schemeClr val="tx1"/>
                </a:solidFill>
                <a:latin typeface="Times New Roman" panose="02020603050405020304" pitchFamily="18" charset="0"/>
                <a:cs typeface="Times New Roman" panose="02020603050405020304" pitchFamily="18" charset="0"/>
              </a:rPr>
              <a:t>и рабочие хорошо знают, что тарифы на конкретные продукты их производства выгодны им, какой бы эффект они ни оказывали на другие абстрактные цели, вроде всеобщего экономического благосостояния. </a:t>
            </a:r>
            <a:endParaRPr lang="ru-RU" sz="1600" dirty="0" smtClean="0">
              <a:solidFill>
                <a:schemeClr val="tx1"/>
              </a:solidFill>
              <a:latin typeface="Times New Roman" panose="02020603050405020304" pitchFamily="18" charset="0"/>
              <a:cs typeface="Times New Roman" panose="02020603050405020304" pitchFamily="18" charset="0"/>
            </a:endParaRPr>
          </a:p>
          <a:p>
            <a:pPr algn="just"/>
            <a:r>
              <a:rPr lang="ru-RU" sz="1600" dirty="0" smtClean="0">
                <a:solidFill>
                  <a:schemeClr val="tx1"/>
                </a:solidFill>
                <a:latin typeface="Times New Roman" panose="02020603050405020304" pitchFamily="18" charset="0"/>
                <a:cs typeface="Times New Roman" panose="02020603050405020304" pitchFamily="18" charset="0"/>
              </a:rPr>
              <a:t>Адам </a:t>
            </a:r>
            <a:r>
              <a:rPr lang="ru-RU" sz="1600" dirty="0">
                <a:solidFill>
                  <a:schemeClr val="tx1"/>
                </a:solidFill>
                <a:latin typeface="Times New Roman" panose="02020603050405020304" pitchFamily="18" charset="0"/>
                <a:cs typeface="Times New Roman" panose="02020603050405020304" pitchFamily="18" charset="0"/>
              </a:rPr>
              <a:t>Смит прекрасно осознавал это, когда писал следующие </a:t>
            </a:r>
            <a:r>
              <a:rPr lang="ru-RU" sz="1600" dirty="0" smtClean="0">
                <a:solidFill>
                  <a:schemeClr val="tx1"/>
                </a:solidFill>
                <a:latin typeface="Times New Roman" panose="02020603050405020304" pitchFamily="18" charset="0"/>
                <a:cs typeface="Times New Roman" panose="02020603050405020304" pitchFamily="18" charset="0"/>
              </a:rPr>
              <a:t>строки:</a:t>
            </a:r>
            <a:endParaRPr lang="ru-RU" dirty="0">
              <a:solidFill>
                <a:schemeClr val="tx1"/>
              </a:solidFill>
              <a:latin typeface="Times New Roman" panose="02020603050405020304" pitchFamily="18" charset="0"/>
              <a:cs typeface="Times New Roman" panose="02020603050405020304" pitchFamily="18" charset="0"/>
            </a:endParaRPr>
          </a:p>
          <a:p>
            <a:pPr marL="457200" lvl="1" indent="0" algn="just">
              <a:buNone/>
            </a:pPr>
            <a:r>
              <a:rPr lang="ru-RU" dirty="0" smtClean="0">
                <a:solidFill>
                  <a:schemeClr val="tx1"/>
                </a:solidFill>
                <a:latin typeface="Times New Roman" panose="02020603050405020304" pitchFamily="18" charset="0"/>
                <a:cs typeface="Times New Roman" panose="02020603050405020304" pitchFamily="18" charset="0"/>
              </a:rPr>
              <a:t>«Ожидать </a:t>
            </a:r>
            <a:r>
              <a:rPr lang="ru-RU" dirty="0">
                <a:solidFill>
                  <a:schemeClr val="tx1"/>
                </a:solidFill>
                <a:latin typeface="Times New Roman" panose="02020603050405020304" pitchFamily="18" charset="0"/>
                <a:cs typeface="Times New Roman" panose="02020603050405020304" pitchFamily="18" charset="0"/>
              </a:rPr>
              <a:t>свободы торговли так же абсурдно, как ожидать утопии. Ей противостоят не только общественные предрассудки, но и значительно в большей мере непреодолимые частные интересы многих отдельных </a:t>
            </a:r>
            <a:r>
              <a:rPr lang="ru-RU" dirty="0" smtClean="0">
                <a:solidFill>
                  <a:schemeClr val="tx1"/>
                </a:solidFill>
                <a:latin typeface="Times New Roman" panose="02020603050405020304" pitchFamily="18" charset="0"/>
                <a:cs typeface="Times New Roman" panose="02020603050405020304" pitchFamily="18" charset="0"/>
              </a:rPr>
              <a:t>лиц»</a:t>
            </a:r>
            <a:endParaRPr lang="ru-RU" sz="1800" dirty="0">
              <a:solidFill>
                <a:schemeClr val="tx1"/>
              </a:solidFill>
              <a:latin typeface="Times New Roman" panose="02020603050405020304" pitchFamily="18" charset="0"/>
              <a:cs typeface="Times New Roman" panose="02020603050405020304" pitchFamily="18" charset="0"/>
            </a:endParaRPr>
          </a:p>
          <a:p>
            <a:pPr algn="just"/>
            <a:r>
              <a:rPr lang="ru-RU" sz="1600" b="1" dirty="0">
                <a:solidFill>
                  <a:schemeClr val="tx2"/>
                </a:solidFill>
                <a:latin typeface="Times New Roman" panose="02020603050405020304" pitchFamily="18" charset="0"/>
                <a:cs typeface="Times New Roman" panose="02020603050405020304" pitchFamily="18" charset="0"/>
              </a:rPr>
              <a:t>Если торговля так выгодна стране в целом, почему же сторонники протекционизма продолжают иметь колоссальное влияние в Конгрессе? </a:t>
            </a:r>
            <a:endParaRPr lang="ru-RU" sz="1600" b="1" dirty="0" smtClean="0">
              <a:solidFill>
                <a:schemeClr val="tx2"/>
              </a:solidFill>
              <a:latin typeface="Times New Roman" panose="02020603050405020304" pitchFamily="18" charset="0"/>
              <a:cs typeface="Times New Roman" panose="02020603050405020304" pitchFamily="18" charset="0"/>
            </a:endParaRPr>
          </a:p>
          <a:p>
            <a:pPr algn="just"/>
            <a:r>
              <a:rPr lang="ru-RU" sz="1600" dirty="0" smtClean="0">
                <a:solidFill>
                  <a:schemeClr val="tx1"/>
                </a:solidFill>
                <a:latin typeface="Times New Roman" panose="02020603050405020304" pitchFamily="18" charset="0"/>
                <a:cs typeface="Times New Roman" panose="02020603050405020304" pitchFamily="18" charset="0"/>
              </a:rPr>
              <a:t>Дело </a:t>
            </a:r>
            <a:r>
              <a:rPr lang="ru-RU" sz="1600" dirty="0">
                <a:solidFill>
                  <a:schemeClr val="tx1"/>
                </a:solidFill>
                <a:latin typeface="Times New Roman" panose="02020603050405020304" pitchFamily="18" charset="0"/>
                <a:cs typeface="Times New Roman" panose="02020603050405020304" pitchFamily="18" charset="0"/>
              </a:rPr>
              <a:t>в том, что те немногие, получающие огромную выгоду от "специальных" тарифов, могут затратить весьма большие суммы на лоббирование политиков. </a:t>
            </a:r>
            <a:endParaRPr lang="ru-RU" sz="1600" dirty="0" smtClean="0">
              <a:solidFill>
                <a:schemeClr val="tx1"/>
              </a:solidFill>
              <a:latin typeface="Times New Roman" panose="02020603050405020304" pitchFamily="18" charset="0"/>
              <a:cs typeface="Times New Roman" panose="02020603050405020304" pitchFamily="18" charset="0"/>
            </a:endParaRPr>
          </a:p>
          <a:p>
            <a:pPr algn="just"/>
            <a:r>
              <a:rPr lang="ru-RU" sz="1600" dirty="0" smtClean="0">
                <a:solidFill>
                  <a:schemeClr val="tx1"/>
                </a:solidFill>
                <a:latin typeface="Times New Roman" panose="02020603050405020304" pitchFamily="18" charset="0"/>
                <a:cs typeface="Times New Roman" panose="02020603050405020304" pitchFamily="18" charset="0"/>
              </a:rPr>
              <a:t>И </a:t>
            </a:r>
            <a:r>
              <a:rPr lang="ru-RU" sz="1600" dirty="0">
                <a:solidFill>
                  <a:schemeClr val="tx1"/>
                </a:solidFill>
                <a:latin typeface="Times New Roman" panose="02020603050405020304" pitchFamily="18" charset="0"/>
                <a:cs typeface="Times New Roman" panose="02020603050405020304" pitchFamily="18" charset="0"/>
              </a:rPr>
              <a:t>наоборот, на отдельного потребителя тариф на какой-либо продукт оказывает лишь незначительное воздействие, поскольку эти потери невелики и распределены среди большого числа потребителей; кроме того, потребители не имеют особых стимулов для того, чтобы тратить свои средства на выражение мнения по поводу каждого тарифа. </a:t>
            </a:r>
            <a:endParaRPr lang="ru-RU" sz="1600" dirty="0" smtClean="0">
              <a:solidFill>
                <a:schemeClr val="tx1"/>
              </a:solidFill>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590727" y="797349"/>
            <a:ext cx="6903262" cy="400110"/>
          </a:xfrm>
          <a:prstGeom prst="rect">
            <a:avLst/>
          </a:prstGeom>
        </p:spPr>
        <p:txBody>
          <a:bodyPr wrap="square">
            <a:spAutoFit/>
          </a:bodyPr>
          <a:lstStyle/>
          <a:p>
            <a:r>
              <a:rPr lang="ru-RU" sz="2000" b="1" dirty="0" smtClean="0">
                <a:solidFill>
                  <a:schemeClr val="tx2"/>
                </a:solidFill>
                <a:latin typeface="Times New Roman" panose="02020603050405020304" pitchFamily="18" charset="0"/>
                <a:cs typeface="Times New Roman" panose="02020603050405020304" pitchFamily="18" charset="0"/>
              </a:rPr>
              <a:t>Тарифы для заинтересованных групп. </a:t>
            </a:r>
            <a:endParaRPr lang="ru-RU" sz="2000" b="1" dirty="0" smtClean="0">
              <a:solidFill>
                <a:schemeClr val="tx2"/>
              </a:solidFill>
              <a:latin typeface="Times New Roman" panose="02020603050405020304" pitchFamily="18" charset="0"/>
              <a:cs typeface="Times New Roman" panose="02020603050405020304" pitchFamily="18" charset="0"/>
            </a:endParaRPr>
          </a:p>
        </p:txBody>
      </p:sp>
      <p:pic>
        <p:nvPicPr>
          <p:cNvPr id="47106" name="Picture 2" descr="http://www.avtonom.org/sites/default/files/store/ef3e3b76990a06987635062890e88b162323127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37853" y="1713729"/>
            <a:ext cx="2408614" cy="2942260"/>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137853" y="4906851"/>
            <a:ext cx="2762491" cy="646331"/>
          </a:xfrm>
          <a:prstGeom prst="rect">
            <a:avLst/>
          </a:prstGeom>
          <a:noFill/>
        </p:spPr>
        <p:txBody>
          <a:bodyPr wrap="square" rtlCol="0">
            <a:spAutoFit/>
          </a:bodyPr>
          <a:lstStyle/>
          <a:p>
            <a:pPr algn="ctr"/>
            <a:r>
              <a:rPr lang="ru-RU" b="1" dirty="0" smtClean="0">
                <a:solidFill>
                  <a:schemeClr val="tx2"/>
                </a:solidFill>
                <a:latin typeface="Times New Roman" panose="02020603050405020304" pitchFamily="18" charset="0"/>
                <a:cs typeface="Times New Roman" panose="02020603050405020304" pitchFamily="18" charset="0"/>
              </a:rPr>
              <a:t>Адам Смит</a:t>
            </a:r>
          </a:p>
          <a:p>
            <a:pPr algn="ctr"/>
            <a:r>
              <a:rPr lang="ru-RU" b="1" dirty="0" smtClean="0">
                <a:solidFill>
                  <a:schemeClr val="tx2"/>
                </a:solidFill>
                <a:latin typeface="Times New Roman" panose="02020603050405020304" pitchFamily="18" charset="0"/>
                <a:cs typeface="Times New Roman" panose="02020603050405020304" pitchFamily="18" charset="0"/>
              </a:rPr>
              <a:t>(05.06.1723 - 17.07.1790)</a:t>
            </a:r>
            <a:endParaRPr lang="ru-RU"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6592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086935" y="845712"/>
            <a:ext cx="9993447" cy="6012287"/>
          </a:xfrm>
        </p:spPr>
        <p:txBody>
          <a:bodyPr>
            <a:normAutofit/>
          </a:bodyPr>
          <a:lstStyle/>
          <a:p>
            <a:pPr algn="just"/>
            <a:r>
              <a:rPr lang="ru-RU" dirty="0" smtClean="0">
                <a:solidFill>
                  <a:schemeClr val="tx1"/>
                </a:solidFill>
                <a:latin typeface="Times New Roman" panose="02020603050405020304" pitchFamily="18" charset="0"/>
                <a:cs typeface="Times New Roman" panose="02020603050405020304" pitchFamily="18" charset="0"/>
              </a:rPr>
              <a:t>Сто </a:t>
            </a:r>
            <a:r>
              <a:rPr lang="ru-RU" dirty="0">
                <a:solidFill>
                  <a:schemeClr val="tx1"/>
                </a:solidFill>
                <a:latin typeface="Times New Roman" panose="02020603050405020304" pitchFamily="18" charset="0"/>
                <a:cs typeface="Times New Roman" panose="02020603050405020304" pitchFamily="18" charset="0"/>
              </a:rPr>
              <a:t>лет тому назад для сбора необходимого количества голосов с целью законного принятия тарифов практиковалось открытое </a:t>
            </a:r>
            <a:r>
              <a:rPr lang="ru-RU" b="1" dirty="0">
                <a:solidFill>
                  <a:schemeClr val="tx2"/>
                </a:solidFill>
                <a:latin typeface="Times New Roman" panose="02020603050405020304" pitchFamily="18" charset="0"/>
                <a:cs typeface="Times New Roman" panose="02020603050405020304" pitchFamily="18" charset="0"/>
              </a:rPr>
              <a:t>взяточничество</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Сегодня </a:t>
            </a:r>
            <a:r>
              <a:rPr lang="ru-RU" dirty="0">
                <a:solidFill>
                  <a:schemeClr val="tx1"/>
                </a:solidFill>
                <a:latin typeface="Times New Roman" panose="02020603050405020304" pitchFamily="18" charset="0"/>
                <a:cs typeface="Times New Roman" panose="02020603050405020304" pitchFamily="18" charset="0"/>
              </a:rPr>
              <a:t>мощные политические комитеты, финансируемые предпринимателями или профсоюзами, нанимают </a:t>
            </a:r>
            <a:r>
              <a:rPr lang="ru-RU" b="1" dirty="0">
                <a:solidFill>
                  <a:schemeClr val="tx2"/>
                </a:solidFill>
                <a:latin typeface="Times New Roman" panose="02020603050405020304" pitchFamily="18" charset="0"/>
                <a:cs typeface="Times New Roman" panose="02020603050405020304" pitchFamily="18" charset="0"/>
              </a:rPr>
              <a:t>адвокатов </a:t>
            </a:r>
            <a:r>
              <a:rPr lang="ru-RU" dirty="0">
                <a:solidFill>
                  <a:schemeClr val="tx1"/>
                </a:solidFill>
                <a:latin typeface="Times New Roman" panose="02020603050405020304" pitchFamily="18" charset="0"/>
                <a:cs typeface="Times New Roman" panose="02020603050405020304" pitchFamily="18" charset="0"/>
              </a:rPr>
              <a:t>в защиту тарифов или квот на текстиль, лес, автомобили, сталь, сахар и другие виды товаров.</a:t>
            </a:r>
          </a:p>
          <a:p>
            <a:pPr algn="just"/>
            <a:r>
              <a:rPr lang="ru-RU" dirty="0">
                <a:solidFill>
                  <a:schemeClr val="tx1"/>
                </a:solidFill>
                <a:latin typeface="Times New Roman" panose="02020603050405020304" pitchFamily="18" charset="0"/>
                <a:cs typeface="Times New Roman" panose="02020603050405020304" pitchFamily="18" charset="0"/>
              </a:rPr>
              <a:t>Если бы политические голоса были бы адекватно распределены</a:t>
            </a:r>
            <a:r>
              <a:rPr lang="ru-RU" b="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в соответствии с общей экономической выгодой, </a:t>
            </a:r>
            <a:r>
              <a:rPr lang="ru-RU" dirty="0" smtClean="0">
                <a:solidFill>
                  <a:schemeClr val="tx1"/>
                </a:solidFill>
                <a:latin typeface="Times New Roman" panose="02020603050405020304" pitchFamily="18" charset="0"/>
                <a:cs typeface="Times New Roman" panose="02020603050405020304" pitchFamily="18" charset="0"/>
              </a:rPr>
              <a:t>страны </a:t>
            </a:r>
            <a:r>
              <a:rPr lang="ru-RU" dirty="0">
                <a:solidFill>
                  <a:schemeClr val="tx1"/>
                </a:solidFill>
                <a:latin typeface="Times New Roman" panose="02020603050405020304" pitchFamily="18" charset="0"/>
                <a:cs typeface="Times New Roman" panose="02020603050405020304" pitchFamily="18" charset="0"/>
              </a:rPr>
              <a:t>отменили бы большинство тарифов в законодательном порядке. Однако экономические интересы не всегда получают адекватное представление.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Куда </a:t>
            </a:r>
            <a:r>
              <a:rPr lang="ru-RU" dirty="0">
                <a:solidFill>
                  <a:schemeClr val="tx1"/>
                </a:solidFill>
                <a:latin typeface="Times New Roman" panose="02020603050405020304" pitchFamily="18" charset="0"/>
                <a:cs typeface="Times New Roman" panose="02020603050405020304" pitchFamily="18" charset="0"/>
              </a:rPr>
              <a:t>сложнее организовать массы потребителей и производителей с целью агитации за выгодную свободную торговлю, нежели "поднять" несколько компаний или профсоюзов на выступление против "дешевого китайского труда" или "несправедливой японской конкуренции". </a:t>
            </a:r>
            <a:r>
              <a:rPr lang="ru-RU" b="1" dirty="0">
                <a:solidFill>
                  <a:schemeClr val="tx2"/>
                </a:solidFill>
                <a:latin typeface="Times New Roman" panose="02020603050405020304" pitchFamily="18" charset="0"/>
                <a:cs typeface="Times New Roman" panose="02020603050405020304" pitchFamily="18" charset="0"/>
              </a:rPr>
              <a:t>В каждой стране найдутся враги свободной торговли, защищающие особые интересы </a:t>
            </a:r>
            <a:r>
              <a:rPr lang="ru-RU" b="1" dirty="0" err="1">
                <a:solidFill>
                  <a:schemeClr val="tx2"/>
                </a:solidFill>
                <a:latin typeface="Times New Roman" panose="02020603050405020304" pitchFamily="18" charset="0"/>
                <a:cs typeface="Times New Roman" panose="02020603050405020304" pitchFamily="18" charset="0"/>
              </a:rPr>
              <a:t>протекционируемых</a:t>
            </a:r>
            <a:r>
              <a:rPr lang="ru-RU" b="1" dirty="0">
                <a:solidFill>
                  <a:schemeClr val="tx2"/>
                </a:solidFill>
                <a:latin typeface="Times New Roman" panose="02020603050405020304" pitchFamily="18" charset="0"/>
                <a:cs typeface="Times New Roman" panose="02020603050405020304" pitchFamily="18" charset="0"/>
              </a:rPr>
              <a:t> компаний и рабочих.</a:t>
            </a:r>
          </a:p>
          <a:p>
            <a:pPr algn="just"/>
            <a:r>
              <a:rPr lang="ru-RU" dirty="0">
                <a:solidFill>
                  <a:schemeClr val="tx1"/>
                </a:solidFill>
                <a:latin typeface="Times New Roman" panose="02020603050405020304" pitchFamily="18" charset="0"/>
                <a:cs typeface="Times New Roman" panose="02020603050405020304" pitchFamily="18" charset="0"/>
              </a:rPr>
              <a:t>Показательным примером в этом отношении может служить действующая в США </a:t>
            </a:r>
            <a:r>
              <a:rPr lang="ru-RU" b="1" dirty="0">
                <a:solidFill>
                  <a:schemeClr val="tx2"/>
                </a:solidFill>
                <a:latin typeface="Times New Roman" panose="02020603050405020304" pitchFamily="18" charset="0"/>
                <a:cs typeface="Times New Roman" panose="02020603050405020304" pitchFamily="18" charset="0"/>
              </a:rPr>
              <a:t>квота на сахар</a:t>
            </a:r>
            <a:r>
              <a:rPr lang="ru-RU" dirty="0">
                <a:solidFill>
                  <a:schemeClr val="tx1"/>
                </a:solidFill>
                <a:latin typeface="Times New Roman" panose="02020603050405020304" pitchFamily="18" charset="0"/>
                <a:cs typeface="Times New Roman" panose="02020603050405020304" pitchFamily="18" charset="0"/>
              </a:rPr>
              <a:t>, которая выгодна нескольким производителям и обходится американским потребителям в 1 млрд долл. ежегодно. Средний потребитель Америки, скорее всего, не знает, что квота на сахар стоит ему полтора цента в день, — а это, хоть и маленький, но все же стимул для лоббирования свободной торговли</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282715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46219" y="746975"/>
            <a:ext cx="7508383" cy="6684136"/>
          </a:xfrm>
        </p:spPr>
        <p:txBody>
          <a:bodyPr>
            <a:normAutofit fontScale="92500" lnSpcReduction="20000"/>
          </a:bodyPr>
          <a:lstStyle/>
          <a:p>
            <a:pPr algn="just"/>
            <a:r>
              <a:rPr lang="ru-RU" dirty="0" smtClean="0">
                <a:solidFill>
                  <a:schemeClr val="tx1"/>
                </a:solidFill>
                <a:latin typeface="Times New Roman" panose="02020603050405020304" pitchFamily="18" charset="0"/>
                <a:cs typeface="Times New Roman" panose="02020603050405020304" pitchFamily="18" charset="0"/>
              </a:rPr>
              <a:t>Самый </a:t>
            </a:r>
            <a:r>
              <a:rPr lang="ru-RU" dirty="0">
                <a:solidFill>
                  <a:schemeClr val="tx1"/>
                </a:solidFill>
                <a:latin typeface="Times New Roman" panose="02020603050405020304" pitchFamily="18" charset="0"/>
                <a:cs typeface="Times New Roman" panose="02020603050405020304" pitchFamily="18" charset="0"/>
              </a:rPr>
              <a:t>популярный аргумент в пользу протекционизма заключается в том, что свободная торговля вынуждает рабочих США конкурировать с дешевой иностранной рабочей силой</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А это значит, что единственный способ защитить своих рабочих — поддержание или ввод </a:t>
            </a:r>
            <a:r>
              <a:rPr lang="ru-RU" b="1" dirty="0">
                <a:solidFill>
                  <a:schemeClr val="tx2"/>
                </a:solidFill>
                <a:latin typeface="Times New Roman" panose="02020603050405020304" pitchFamily="18" charset="0"/>
                <a:cs typeface="Times New Roman" panose="02020603050405020304" pitchFamily="18" charset="0"/>
              </a:rPr>
              <a:t>высоких тарифов на товары</a:t>
            </a:r>
            <a:r>
              <a:rPr lang="ru-RU" dirty="0">
                <a:solidFill>
                  <a:schemeClr val="tx1"/>
                </a:solidFill>
                <a:latin typeface="Times New Roman" panose="02020603050405020304" pitchFamily="18" charset="0"/>
                <a:cs typeface="Times New Roman" panose="02020603050405020304" pitchFamily="18" charset="0"/>
              </a:rPr>
              <a:t>, произведенные в странах с низкой заработной платой.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Некоторые </a:t>
            </a:r>
            <a:r>
              <a:rPr lang="ru-RU" dirty="0">
                <a:solidFill>
                  <a:schemeClr val="tx1"/>
                </a:solidFill>
                <a:latin typeface="Times New Roman" panose="02020603050405020304" pitchFamily="18" charset="0"/>
                <a:cs typeface="Times New Roman" panose="02020603050405020304" pitchFamily="18" charset="0"/>
              </a:rPr>
              <a:t>приверженцы этой идеи высказывают даже опасение, что свободная торговля приведет к тому, что заработная плата США в конце концов упадет до уровня этой низкой оплаты труда за рубежом.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Подобное </a:t>
            </a:r>
            <a:r>
              <a:rPr lang="ru-RU" dirty="0">
                <a:solidFill>
                  <a:schemeClr val="tx1"/>
                </a:solidFill>
                <a:latin typeface="Times New Roman" panose="02020603050405020304" pitchFamily="18" charset="0"/>
                <a:cs typeface="Times New Roman" panose="02020603050405020304" pitchFamily="18" charset="0"/>
              </a:rPr>
              <a:t>мнение было высказано кандидатом в президенты Россом Перо </a:t>
            </a:r>
            <a:r>
              <a:rPr lang="en-US" dirty="0">
                <a:solidFill>
                  <a:schemeClr val="tx1"/>
                </a:solidFill>
                <a:latin typeface="Times New Roman" panose="02020603050405020304" pitchFamily="18" charset="0"/>
                <a:cs typeface="Times New Roman" panose="02020603050405020304" pitchFamily="18" charset="0"/>
              </a:rPr>
              <a:t>(Ross Perot) </a:t>
            </a:r>
            <a:r>
              <a:rPr lang="ru-RU" dirty="0">
                <a:solidFill>
                  <a:schemeClr val="tx1"/>
                </a:solidFill>
                <a:latin typeface="Times New Roman" panose="02020603050405020304" pitchFamily="18" charset="0"/>
                <a:cs typeface="Times New Roman" panose="02020603050405020304" pitchFamily="18" charset="0"/>
              </a:rPr>
              <a:t>во время дебатов по поводу</a:t>
            </a:r>
            <a:r>
              <a:rPr lang="ru-RU" b="1" dirty="0">
                <a:solidFill>
                  <a:schemeClr val="tx2"/>
                </a:solidFill>
                <a:latin typeface="Times New Roman" panose="02020603050405020304" pitchFamily="18" charset="0"/>
                <a:cs typeface="Times New Roman" panose="02020603050405020304" pitchFamily="18" charset="0"/>
              </a:rPr>
              <a:t> Североамериканского соглашения о свободной торговле</a:t>
            </a:r>
            <a:r>
              <a:rPr lang="ru-RU"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(NAFTA).</a:t>
            </a:r>
            <a:endParaRPr lang="ru-RU" sz="2000" dirty="0">
              <a:solidFill>
                <a:schemeClr val="tx1"/>
              </a:solidFill>
              <a:latin typeface="Times New Roman" panose="02020603050405020304" pitchFamily="18" charset="0"/>
              <a:cs typeface="Times New Roman" panose="02020603050405020304" pitchFamily="18" charset="0"/>
            </a:endParaRPr>
          </a:p>
          <a:p>
            <a:pPr marL="457200" lvl="1" indent="0" algn="just">
              <a:buNone/>
            </a:pPr>
            <a:r>
              <a:rPr lang="ru-RU" b="1" dirty="0">
                <a:solidFill>
                  <a:schemeClr val="tx2"/>
                </a:solidFill>
                <a:latin typeface="Times New Roman" panose="02020603050405020304" pitchFamily="18" charset="0"/>
                <a:cs typeface="Times New Roman" panose="02020603050405020304" pitchFamily="18" charset="0"/>
              </a:rPr>
              <a:t>Теоретически идея </a:t>
            </a:r>
            <a:r>
              <a:rPr lang="en-US" b="1" dirty="0">
                <a:solidFill>
                  <a:schemeClr val="tx2"/>
                </a:solidFill>
                <a:latin typeface="Times New Roman" panose="02020603050405020304" pitchFamily="18" charset="0"/>
                <a:cs typeface="Times New Roman" panose="02020603050405020304" pitchFamily="18" charset="0"/>
              </a:rPr>
              <a:t>[NAFTA] </a:t>
            </a:r>
            <a:r>
              <a:rPr lang="ru-RU" b="1" dirty="0">
                <a:solidFill>
                  <a:schemeClr val="tx2"/>
                </a:solidFill>
                <a:latin typeface="Times New Roman" panose="02020603050405020304" pitchFamily="18" charset="0"/>
                <a:cs typeface="Times New Roman" panose="02020603050405020304" pitchFamily="18" charset="0"/>
              </a:rPr>
              <a:t>выглядит замечательно, но на практике она обернется большим злом для страны. Это соглашение вызовет, скорее всего, бурю протеста, поскольку сегодня мы нуждаемся в новых рабочих местах, а не в их сокращении. Зарплата мексиканских рабочих поднимется до 7,5 долл. в час, наша же упадет до 7,5 долл. в час.</a:t>
            </a:r>
            <a:endParaRPr lang="ru-RU" sz="1800" b="1" dirty="0">
              <a:solidFill>
                <a:schemeClr val="tx2"/>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Этот аргумент кажется на первый взгляд весьма убедительным, однако он не учитывает принципов сравнительного преимущества.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Американские </a:t>
            </a:r>
            <a:r>
              <a:rPr lang="ru-RU" dirty="0">
                <a:solidFill>
                  <a:schemeClr val="tx1"/>
                </a:solidFill>
                <a:latin typeface="Times New Roman" panose="02020603050405020304" pitchFamily="18" charset="0"/>
                <a:cs typeface="Times New Roman" panose="02020603050405020304" pitchFamily="18" charset="0"/>
              </a:rPr>
              <a:t>рабочие имеют более </a:t>
            </a:r>
            <a:r>
              <a:rPr lang="ru-RU" b="1" dirty="0">
                <a:solidFill>
                  <a:schemeClr val="tx2"/>
                </a:solidFill>
                <a:latin typeface="Times New Roman" panose="02020603050405020304" pitchFamily="18" charset="0"/>
                <a:cs typeface="Times New Roman" panose="02020603050405020304" pitchFamily="18" charset="0"/>
              </a:rPr>
              <a:t>высокую заработную плату </a:t>
            </a:r>
            <a:r>
              <a:rPr lang="ru-RU" dirty="0">
                <a:solidFill>
                  <a:schemeClr val="tx1"/>
                </a:solidFill>
                <a:latin typeface="Times New Roman" panose="02020603050405020304" pitchFamily="18" charset="0"/>
                <a:cs typeface="Times New Roman" panose="02020603050405020304" pitchFamily="18" charset="0"/>
              </a:rPr>
              <a:t>потому, что в среднем они трудятся </a:t>
            </a:r>
            <a:r>
              <a:rPr lang="ru-RU" b="1" dirty="0">
                <a:solidFill>
                  <a:schemeClr val="tx2"/>
                </a:solidFill>
                <a:latin typeface="Times New Roman" panose="02020603050405020304" pitchFamily="18" charset="0"/>
                <a:cs typeface="Times New Roman" panose="02020603050405020304" pitchFamily="18" charset="0"/>
              </a:rPr>
              <a:t>более продуктивно</a:t>
            </a:r>
            <a:r>
              <a:rPr lang="ru-RU" dirty="0">
                <a:solidFill>
                  <a:schemeClr val="tx1"/>
                </a:solidFill>
                <a:latin typeface="Times New Roman" panose="02020603050405020304" pitchFamily="18" charset="0"/>
                <a:cs typeface="Times New Roman" panose="02020603050405020304" pitchFamily="18" charset="0"/>
              </a:rPr>
              <a:t>. Если наша заработная плата в состоянии равновесия в три раза выше, чем в Мексике, это объясняется тем, что в среднем мы, грубо говоря, в 3 раза более продуктивны в производстве рыночных товаров и услуг. </a:t>
            </a:r>
            <a:r>
              <a:rPr lang="ru-RU" b="1" dirty="0">
                <a:solidFill>
                  <a:schemeClr val="tx2"/>
                </a:solidFill>
                <a:latin typeface="Times New Roman" panose="02020603050405020304" pitchFamily="18" charset="0"/>
                <a:cs typeface="Times New Roman" panose="02020603050405020304" pitchFamily="18" charset="0"/>
              </a:rPr>
              <a:t>Направление торговых потоков определяется сравнительным преимуществом, а не уровнями зарплаты или абсолютным преимуществом.</a:t>
            </a:r>
            <a:endParaRPr lang="ru-RU" sz="2000" b="1" dirty="0">
              <a:solidFill>
                <a:schemeClr val="tx2"/>
              </a:solidFill>
              <a:latin typeface="Times New Roman" panose="02020603050405020304" pitchFamily="18" charset="0"/>
              <a:cs typeface="Times New Roman" panose="02020603050405020304" pitchFamily="18" charset="0"/>
            </a:endParaRPr>
          </a:p>
          <a:p>
            <a:endParaRPr lang="ru-RU" dirty="0"/>
          </a:p>
        </p:txBody>
      </p:sp>
      <p:sp>
        <p:nvSpPr>
          <p:cNvPr id="4" name="Прямоугольник 3"/>
          <p:cNvSpPr/>
          <p:nvPr/>
        </p:nvSpPr>
        <p:spPr>
          <a:xfrm>
            <a:off x="1399504" y="285310"/>
            <a:ext cx="9599054" cy="461665"/>
          </a:xfrm>
          <a:prstGeom prst="rect">
            <a:avLst/>
          </a:prstGeom>
        </p:spPr>
        <p:txBody>
          <a:bodyPr wrap="square">
            <a:spAutoFit/>
          </a:bodyPr>
          <a:lstStyle/>
          <a:p>
            <a:pPr algn="just"/>
            <a:r>
              <a:rPr lang="ru-RU" sz="2400" b="1" dirty="0" smtClean="0">
                <a:solidFill>
                  <a:schemeClr val="tx2"/>
                </a:solidFill>
                <a:latin typeface="Times New Roman" panose="02020603050405020304" pitchFamily="18" charset="0"/>
                <a:cs typeface="Times New Roman" panose="02020603050405020304" pitchFamily="18" charset="0"/>
              </a:rPr>
              <a:t>Конкуренция со стороны дешевой иностранной рабочей силы. </a:t>
            </a:r>
            <a:endParaRPr lang="ru-RU" sz="2400" b="1" dirty="0" smtClean="0">
              <a:solidFill>
                <a:schemeClr val="tx2"/>
              </a:solidFill>
              <a:latin typeface="Times New Roman" panose="02020603050405020304" pitchFamily="18" charset="0"/>
              <a:cs typeface="Times New Roman" panose="02020603050405020304" pitchFamily="18" charset="0"/>
            </a:endParaRPr>
          </a:p>
        </p:txBody>
      </p:sp>
      <p:pic>
        <p:nvPicPr>
          <p:cNvPr id="48130" name="Picture 2" descr="http://upload.wikimedia.org/wikipedia/commons/thumb/8/80/Ross_Perot.jpg/220px-Ross_Per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6544" y="1266621"/>
            <a:ext cx="2510352" cy="3366155"/>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196544" y="4932608"/>
            <a:ext cx="2510352" cy="646331"/>
          </a:xfrm>
          <a:prstGeom prst="rect">
            <a:avLst/>
          </a:prstGeom>
          <a:noFill/>
        </p:spPr>
        <p:txBody>
          <a:bodyPr wrap="square" rtlCol="0">
            <a:spAutoFit/>
          </a:bodyPr>
          <a:lstStyle/>
          <a:p>
            <a:pPr algn="ctr"/>
            <a:r>
              <a:rPr lang="ru-RU" b="1" dirty="0" err="1" smtClean="0">
                <a:solidFill>
                  <a:schemeClr val="tx2"/>
                </a:solidFill>
                <a:latin typeface="Times New Roman" panose="02020603050405020304" pitchFamily="18" charset="0"/>
                <a:cs typeface="Times New Roman" panose="02020603050405020304" pitchFamily="18" charset="0"/>
              </a:rPr>
              <a:t>Россо</a:t>
            </a:r>
            <a:r>
              <a:rPr lang="ru-RU" b="1" dirty="0" smtClean="0">
                <a:solidFill>
                  <a:schemeClr val="tx2"/>
                </a:solidFill>
                <a:latin typeface="Times New Roman" panose="02020603050405020304" pitchFamily="18" charset="0"/>
                <a:cs typeface="Times New Roman" panose="02020603050405020304" pitchFamily="18" charset="0"/>
              </a:rPr>
              <a:t> Перо</a:t>
            </a:r>
          </a:p>
          <a:p>
            <a:pPr algn="ctr"/>
            <a:r>
              <a:rPr lang="ru-RU" b="1" dirty="0" smtClean="0">
                <a:solidFill>
                  <a:schemeClr val="tx2"/>
                </a:solidFill>
                <a:latin typeface="Times New Roman" panose="02020603050405020304" pitchFamily="18" charset="0"/>
                <a:cs typeface="Times New Roman" panose="02020603050405020304" pitchFamily="18" charset="0"/>
              </a:rPr>
              <a:t>(27.06.1930)</a:t>
            </a:r>
            <a:endParaRPr lang="ru-RU"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3353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1816480" y="759854"/>
            <a:ext cx="10212388" cy="5859887"/>
          </a:xfrm>
        </p:spPr>
        <p:txBody>
          <a:bodyPr>
            <a:normAutofit lnSpcReduction="10000"/>
          </a:bodyPr>
          <a:lstStyle/>
          <a:p>
            <a:pPr algn="just"/>
            <a:r>
              <a:rPr lang="ru-RU" dirty="0">
                <a:solidFill>
                  <a:schemeClr val="tx1"/>
                </a:solidFill>
                <a:latin typeface="Times New Roman" panose="02020603050405020304" pitchFamily="18" charset="0"/>
                <a:cs typeface="Times New Roman" panose="02020603050405020304" pitchFamily="18" charset="0"/>
              </a:rPr>
              <a:t>Показывая, что страны получают </a:t>
            </a:r>
            <a:r>
              <a:rPr lang="ru-RU" b="1" dirty="0">
                <a:solidFill>
                  <a:schemeClr val="tx2"/>
                </a:solidFill>
                <a:latin typeface="Times New Roman" panose="02020603050405020304" pitchFamily="18" charset="0"/>
                <a:cs typeface="Times New Roman" panose="02020603050405020304" pitchFamily="18" charset="0"/>
              </a:rPr>
              <a:t>выгоду от импортирования товаров</a:t>
            </a:r>
            <a:r>
              <a:rPr lang="ru-RU" dirty="0">
                <a:solidFill>
                  <a:schemeClr val="tx1"/>
                </a:solidFill>
                <a:latin typeface="Times New Roman" panose="02020603050405020304" pitchFamily="18" charset="0"/>
                <a:cs typeface="Times New Roman" panose="02020603050405020304" pitchFamily="18" charset="0"/>
              </a:rPr>
              <a:t>, произведенных с использованием "дешевого иностранного труда", в котором страна не имеет сравнительного преимущества, мы не должны игнорировать издержки этой стратегии, которые могут временно сказываться на зависимых от этого фактора компаниях и рабочих.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Если </a:t>
            </a:r>
            <a:r>
              <a:rPr lang="ru-RU" dirty="0">
                <a:solidFill>
                  <a:schemeClr val="tx1"/>
                </a:solidFill>
                <a:latin typeface="Times New Roman" panose="02020603050405020304" pitchFamily="18" charset="0"/>
                <a:cs typeface="Times New Roman" panose="02020603050405020304" pitchFamily="18" charset="0"/>
              </a:rPr>
              <a:t>заводы в отдельной местности закрываются из-за неожиданного притока продукции из других стран, местный рынок труда может пополниться </a:t>
            </a:r>
            <a:r>
              <a:rPr lang="ru-RU" b="1" dirty="0">
                <a:solidFill>
                  <a:schemeClr val="tx2"/>
                </a:solidFill>
                <a:latin typeface="Times New Roman" panose="02020603050405020304" pitchFamily="18" charset="0"/>
                <a:cs typeface="Times New Roman" panose="02020603050405020304" pitchFamily="18" charset="0"/>
              </a:rPr>
              <a:t>большим количеством безработных</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Пожилые </a:t>
            </a:r>
            <a:r>
              <a:rPr lang="ru-RU" b="1" dirty="0">
                <a:solidFill>
                  <a:schemeClr val="tx2"/>
                </a:solidFill>
                <a:latin typeface="Times New Roman" panose="02020603050405020304" pitchFamily="18" charset="0"/>
                <a:cs typeface="Times New Roman" panose="02020603050405020304" pitchFamily="18" charset="0"/>
              </a:rPr>
              <a:t>рабочие с устаревшими квалификационными навыками </a:t>
            </a:r>
            <a:r>
              <a:rPr lang="ru-RU" dirty="0">
                <a:solidFill>
                  <a:schemeClr val="tx1"/>
                </a:solidFill>
                <a:latin typeface="Times New Roman" panose="02020603050405020304" pitchFamily="18" charset="0"/>
                <a:cs typeface="Times New Roman" panose="02020603050405020304" pitchFamily="18" charset="0"/>
              </a:rPr>
              <a:t>могут испытывать трудности при поиске привлекательных рабочих мест и ощутить сокращение своих реальных доходов.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Трудности </a:t>
            </a:r>
            <a:r>
              <a:rPr lang="ru-RU" dirty="0">
                <a:solidFill>
                  <a:schemeClr val="tx1"/>
                </a:solidFill>
                <a:latin typeface="Times New Roman" panose="02020603050405020304" pitchFamily="18" charset="0"/>
                <a:cs typeface="Times New Roman" panose="02020603050405020304" pitchFamily="18" charset="0"/>
              </a:rPr>
              <a:t>потерявших работу усугубляются, когда экономика в </a:t>
            </a:r>
            <a:r>
              <a:rPr lang="ru-RU" dirty="0" smtClean="0">
                <a:solidFill>
                  <a:schemeClr val="tx1"/>
                </a:solidFill>
                <a:latin typeface="Times New Roman" panose="02020603050405020304" pitchFamily="18" charset="0"/>
                <a:cs typeface="Times New Roman" panose="02020603050405020304" pitchFamily="18" charset="0"/>
              </a:rPr>
              <a:t>це</a:t>
            </a:r>
            <a:r>
              <a:rPr lang="ru-RU" dirty="0">
                <a:solidFill>
                  <a:schemeClr val="tx1"/>
                </a:solidFill>
                <a:latin typeface="Times New Roman" panose="02020603050405020304" pitchFamily="18" charset="0"/>
                <a:cs typeface="Times New Roman" panose="02020603050405020304" pitchFamily="18" charset="0"/>
              </a:rPr>
              <a:t>лом переживает </a:t>
            </a:r>
            <a:r>
              <a:rPr lang="ru-RU" b="1" dirty="0">
                <a:solidFill>
                  <a:schemeClr val="tx2"/>
                </a:solidFill>
                <a:latin typeface="Times New Roman" panose="02020603050405020304" pitchFamily="18" charset="0"/>
                <a:cs typeface="Times New Roman" panose="02020603050405020304" pitchFamily="18" charset="0"/>
              </a:rPr>
              <a:t>период спада </a:t>
            </a:r>
            <a:r>
              <a:rPr lang="ru-RU" dirty="0">
                <a:solidFill>
                  <a:schemeClr val="tx1"/>
                </a:solidFill>
                <a:latin typeface="Times New Roman" panose="02020603050405020304" pitchFamily="18" charset="0"/>
                <a:cs typeface="Times New Roman" panose="02020603050405020304" pitchFamily="18" charset="0"/>
              </a:rPr>
              <a:t>или на местных рынках труда </a:t>
            </a:r>
            <a:r>
              <a:rPr lang="ru-RU" dirty="0" smtClean="0">
                <a:solidFill>
                  <a:schemeClr val="tx1"/>
                </a:solidFill>
                <a:latin typeface="Times New Roman" panose="02020603050405020304" pitchFamily="18" charset="0"/>
                <a:cs typeface="Times New Roman" panose="02020603050405020304" pitchFamily="18" charset="0"/>
              </a:rPr>
              <a:t>наблюдается </a:t>
            </a:r>
            <a:r>
              <a:rPr lang="ru-RU" dirty="0">
                <a:solidFill>
                  <a:schemeClr val="tx1"/>
                </a:solidFill>
                <a:latin typeface="Times New Roman" panose="02020603050405020304" pitchFamily="18" charset="0"/>
                <a:cs typeface="Times New Roman" panose="02020603050405020304" pitchFamily="18" charset="0"/>
              </a:rPr>
              <a:t>очень</a:t>
            </a:r>
            <a:r>
              <a:rPr lang="ru-RU" b="1" dirty="0">
                <a:solidFill>
                  <a:schemeClr val="tx2"/>
                </a:solidFill>
                <a:latin typeface="Times New Roman" panose="02020603050405020304" pitchFamily="18" charset="0"/>
                <a:cs typeface="Times New Roman" panose="02020603050405020304" pitchFamily="18" charset="0"/>
              </a:rPr>
              <a:t> высокая безработица</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По </a:t>
            </a:r>
            <a:r>
              <a:rPr lang="ru-RU" dirty="0">
                <a:solidFill>
                  <a:schemeClr val="tx1"/>
                </a:solidFill>
                <a:latin typeface="Times New Roman" panose="02020603050405020304" pitchFamily="18" charset="0"/>
                <a:cs typeface="Times New Roman" panose="02020603050405020304" pitchFamily="18" charset="0"/>
              </a:rPr>
              <a:t>прошествии достаточно длительного времени рынки труда перераспределят </a:t>
            </a:r>
            <a:r>
              <a:rPr lang="ru-RU" dirty="0" smtClean="0">
                <a:solidFill>
                  <a:schemeClr val="tx1"/>
                </a:solidFill>
                <a:latin typeface="Times New Roman" panose="02020603050405020304" pitchFamily="18" charset="0"/>
                <a:cs typeface="Times New Roman" panose="02020603050405020304" pitchFamily="18" charset="0"/>
              </a:rPr>
              <a:t>рабочих </a:t>
            </a:r>
            <a:r>
              <a:rPr lang="ru-RU" dirty="0">
                <a:solidFill>
                  <a:schemeClr val="tx1"/>
                </a:solidFill>
                <a:latin typeface="Times New Roman" panose="02020603050405020304" pitchFamily="18" charset="0"/>
                <a:cs typeface="Times New Roman" panose="02020603050405020304" pitchFamily="18" charset="0"/>
              </a:rPr>
              <a:t>из отраслей, переживающих спад, в перспективные отрасли промышленности, однако такой переход будет довольно болезненным для многих из них.</a:t>
            </a:r>
          </a:p>
          <a:p>
            <a:pPr marL="0" indent="0" algn="ctr">
              <a:buNone/>
            </a:pPr>
            <a:r>
              <a:rPr lang="ru-RU" b="1" dirty="0">
                <a:solidFill>
                  <a:schemeClr val="tx2"/>
                </a:solidFill>
                <a:latin typeface="Times New Roman" panose="02020603050405020304" pitchFamily="18" charset="0"/>
                <a:cs typeface="Times New Roman" panose="02020603050405020304" pitchFamily="18" charset="0"/>
              </a:rPr>
              <a:t>Экономический ответ на довод о дешевой иностранной рабочей силе основан на анализе сравнительного преимущества, из которою следует, что страна получит выгоду от торговли, даже несмотря на то, что существующая в ней заработная плата значительно выше </a:t>
            </a:r>
            <a:r>
              <a:rPr lang="ru-RU" b="1" dirty="0" smtClean="0">
                <a:solidFill>
                  <a:schemeClr val="tx2"/>
                </a:solidFill>
                <a:latin typeface="Times New Roman" panose="02020603050405020304" pitchFamily="18" charset="0"/>
                <a:cs typeface="Times New Roman" panose="02020603050405020304" pitchFamily="18" charset="0"/>
              </a:rPr>
              <a:t>заработной </a:t>
            </a:r>
            <a:r>
              <a:rPr lang="ru-RU" b="1" dirty="0">
                <a:solidFill>
                  <a:schemeClr val="tx2"/>
                </a:solidFill>
                <a:latin typeface="Times New Roman" panose="02020603050405020304" pitchFamily="18" charset="0"/>
                <a:cs typeface="Times New Roman" panose="02020603050405020304" pitchFamily="18" charset="0"/>
              </a:rPr>
              <a:t>платы в стране, являющейся торговым партнером. Высокая заработная плата обусловлена высокой эффективностью, а незапретительными тарифами.</a:t>
            </a:r>
          </a:p>
        </p:txBody>
      </p:sp>
    </p:spTree>
    <p:extLst>
      <p:ext uri="{BB962C8B-B14F-4D97-AF65-F5344CB8AC3E}">
        <p14:creationId xmlns:p14="http://schemas.microsoft.com/office/powerpoint/2010/main" val="32205227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31707" y="1476777"/>
            <a:ext cx="9645717" cy="5381223"/>
          </a:xfrm>
        </p:spPr>
        <p:txBody>
          <a:bodyPr>
            <a:normAutofit fontScale="92500" lnSpcReduction="10000"/>
          </a:bodyPr>
          <a:lstStyle/>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Хотя многие согласятся с тем, что свободная торговля — лучший из всех возможных вариантов, они вынуждены признать, что мы живем в ином мире.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При </a:t>
            </a:r>
            <a:r>
              <a:rPr lang="ru-RU" dirty="0">
                <a:solidFill>
                  <a:schemeClr val="tx1"/>
                </a:solidFill>
                <a:latin typeface="Times New Roman" panose="02020603050405020304" pitchFamily="18" charset="0"/>
                <a:cs typeface="Times New Roman" panose="02020603050405020304" pitchFamily="18" charset="0"/>
              </a:rPr>
              <a:t>этом люди рассуждают следующим образом</a:t>
            </a:r>
            <a:r>
              <a:rPr lang="ru-RU" dirty="0" smtClean="0">
                <a:solidFill>
                  <a:schemeClr val="tx1"/>
                </a:solidFill>
                <a:latin typeface="Times New Roman" panose="02020603050405020304" pitchFamily="18" charset="0"/>
                <a:cs typeface="Times New Roman" panose="02020603050405020304" pitchFamily="18" charset="0"/>
              </a:rPr>
              <a:t>: </a:t>
            </a: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a:t>
            </a:r>
            <a:r>
              <a:rPr lang="ru-RU" b="1" dirty="0">
                <a:solidFill>
                  <a:schemeClr val="tx2"/>
                </a:solidFill>
                <a:latin typeface="Times New Roman" panose="02020603050405020304" pitchFamily="18" charset="0"/>
                <a:cs typeface="Times New Roman" panose="02020603050405020304" pitchFamily="18" charset="0"/>
              </a:rPr>
              <a:t>Пока другие страны возводят ограничения на импорт или прибегают к другим дискриминирующим мерам в отношении наших товаров, у нас нет другого выбора, как играть в эту же протекционистскую игру в целях самозащиты. Мы за свободную торговлю, если это честная торговля. Мы настаиваем на соблюдении правил</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На </a:t>
            </a:r>
            <a:r>
              <a:rPr lang="ru-RU" dirty="0">
                <a:solidFill>
                  <a:schemeClr val="tx1"/>
                </a:solidFill>
                <a:latin typeface="Times New Roman" panose="02020603050405020304" pitchFamily="18" charset="0"/>
                <a:cs typeface="Times New Roman" panose="02020603050405020304" pitchFamily="18" charset="0"/>
              </a:rPr>
              <a:t>протяжении 90-х годов США несколько раз были на грани торговой войны с Японией и Китаем, угрожая высокими тарифами, если противная сторона не прекратит предосудительной торговой практики.</a:t>
            </a:r>
          </a:p>
          <a:p>
            <a:pPr algn="just"/>
            <a:r>
              <a:rPr lang="ru-RU" dirty="0">
                <a:solidFill>
                  <a:schemeClr val="tx1"/>
                </a:solidFill>
                <a:latin typeface="Times New Roman" panose="02020603050405020304" pitchFamily="18" charset="0"/>
                <a:cs typeface="Times New Roman" panose="02020603050405020304" pitchFamily="18" charset="0"/>
              </a:rPr>
              <a:t>И хотя эти доводы кажутся вполне разумными, они не имеют под собой прочного экономического фундамента. Как мы видели, когда страна повышает свои тарифы, эффект этой меры сродни повышению транспортных издержек</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И если Франция решит свести на нет торговлю, заминировав свои гавани, следует ли нам ответить тем же? Некоторые полагают, что да.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Аналогично</a:t>
            </a:r>
            <a:r>
              <a:rPr lang="ru-RU" dirty="0">
                <a:solidFill>
                  <a:schemeClr val="tx1"/>
                </a:solidFill>
                <a:latin typeface="Times New Roman" panose="02020603050405020304" pitchFamily="18" charset="0"/>
                <a:cs typeface="Times New Roman" panose="02020603050405020304" pitchFamily="18" charset="0"/>
              </a:rPr>
              <a:t>, если Китай нарушит торговое соглашение и прибегнет к пиратской практике в отношении американских компакт-дисков, чего добьются Соединенные Штаты вводом </a:t>
            </a:r>
            <a:r>
              <a:rPr lang="ru-RU" dirty="0" smtClean="0">
                <a:solidFill>
                  <a:schemeClr val="tx1"/>
                </a:solidFill>
                <a:latin typeface="Times New Roman" panose="02020603050405020304" pitchFamily="18" charset="0"/>
                <a:cs typeface="Times New Roman" panose="02020603050405020304" pitchFamily="18" charset="0"/>
              </a:rPr>
              <a:t>100%-</a:t>
            </a:r>
            <a:r>
              <a:rPr lang="ru-RU" dirty="0" err="1" smtClean="0">
                <a:solidFill>
                  <a:schemeClr val="tx1"/>
                </a:solidFill>
                <a:latin typeface="Times New Roman" panose="02020603050405020304" pitchFamily="18" charset="0"/>
                <a:cs typeface="Times New Roman" panose="02020603050405020304" pitchFamily="18" charset="0"/>
              </a:rPr>
              <a:t>ных</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тарифов на китайский шелк или другую текстильную продукцию?</a:t>
            </a:r>
          </a:p>
          <a:p>
            <a:endParaRPr lang="ru-RU" dirty="0">
              <a:solidFill>
                <a:schemeClr val="tx1"/>
              </a:solidFill>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731707" y="668560"/>
            <a:ext cx="3748077" cy="523220"/>
          </a:xfrm>
          <a:prstGeom prst="rect">
            <a:avLst/>
          </a:prstGeom>
        </p:spPr>
        <p:txBody>
          <a:bodyPr wrap="none">
            <a:spAutoFit/>
          </a:bodyPr>
          <a:lstStyle/>
          <a:p>
            <a:r>
              <a:rPr lang="ru-RU" sz="2800" b="1" dirty="0" smtClean="0">
                <a:solidFill>
                  <a:schemeClr val="tx2"/>
                </a:solidFill>
                <a:latin typeface="Times New Roman" panose="02020603050405020304" pitchFamily="18" charset="0"/>
                <a:cs typeface="Times New Roman" panose="02020603050405020304" pitchFamily="18" charset="0"/>
              </a:rPr>
              <a:t>Карательные тарифы</a:t>
            </a:r>
            <a:endParaRPr lang="ru-RU" sz="28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6566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64964" y="195194"/>
            <a:ext cx="6438878" cy="6875172"/>
          </a:xfrm>
        </p:spPr>
        <p:txBody>
          <a:bodyPr>
            <a:normAutofit fontScale="85000" lnSpcReduction="20000"/>
          </a:bodyPr>
          <a:lstStyle/>
          <a:p>
            <a:pPr algn="just"/>
            <a:r>
              <a:rPr lang="ru-RU" sz="2100" dirty="0">
                <a:solidFill>
                  <a:schemeClr val="tx1"/>
                </a:solidFill>
                <a:latin typeface="Times New Roman" panose="02020603050405020304" pitchFamily="18" charset="0"/>
                <a:cs typeface="Times New Roman" panose="02020603050405020304" pitchFamily="18" charset="0"/>
              </a:rPr>
              <a:t>Защитники этого подхода утверждают, что только установление действительных партнерских взаимоотношений поможет изменить торговую практикую других стран. Это положение было включено в анализ протекционизма в 1982 году в</a:t>
            </a:r>
            <a:r>
              <a:rPr lang="ru-RU" sz="2100" i="1" dirty="0">
                <a:solidFill>
                  <a:schemeClr val="tx1"/>
                </a:solidFill>
                <a:latin typeface="Times New Roman" panose="02020603050405020304" pitchFamily="18" charset="0"/>
                <a:cs typeface="Times New Roman" panose="02020603050405020304" pitchFamily="18" charset="0"/>
              </a:rPr>
              <a:t> </a:t>
            </a:r>
            <a:r>
              <a:rPr lang="ru-RU" sz="2100" b="1" dirty="0">
                <a:solidFill>
                  <a:schemeClr val="tx2"/>
                </a:solidFill>
                <a:latin typeface="Times New Roman" panose="02020603050405020304" pitchFamily="18" charset="0"/>
                <a:cs typeface="Times New Roman" panose="02020603050405020304" pitchFamily="18" charset="0"/>
              </a:rPr>
              <a:t>Экономическом отчете </a:t>
            </a:r>
            <a:r>
              <a:rPr lang="ru-RU" sz="2100" b="1" dirty="0" smtClean="0">
                <a:solidFill>
                  <a:schemeClr val="tx2"/>
                </a:solidFill>
                <a:latin typeface="Times New Roman" panose="02020603050405020304" pitchFamily="18" charset="0"/>
                <a:cs typeface="Times New Roman" panose="02020603050405020304" pitchFamily="18" charset="0"/>
              </a:rPr>
              <a:t>Президента:</a:t>
            </a:r>
            <a:endParaRPr lang="ru-RU" sz="2100" b="1" dirty="0">
              <a:solidFill>
                <a:schemeClr val="tx2"/>
              </a:solidFill>
              <a:latin typeface="Times New Roman" panose="02020603050405020304" pitchFamily="18" charset="0"/>
              <a:cs typeface="Times New Roman" panose="02020603050405020304" pitchFamily="18" charset="0"/>
            </a:endParaRPr>
          </a:p>
          <a:p>
            <a:pPr marL="457200" lvl="1" indent="0" algn="just">
              <a:buNone/>
            </a:pPr>
            <a:r>
              <a:rPr lang="ru-RU" sz="2100" dirty="0" smtClean="0">
                <a:solidFill>
                  <a:schemeClr val="tx1"/>
                </a:solidFill>
                <a:latin typeface="Times New Roman" panose="02020603050405020304" pitchFamily="18" charset="0"/>
                <a:cs typeface="Times New Roman" panose="02020603050405020304" pitchFamily="18" charset="0"/>
              </a:rPr>
              <a:t>«Интервенция </a:t>
            </a:r>
            <a:r>
              <a:rPr lang="ru-RU" sz="2100" dirty="0">
                <a:solidFill>
                  <a:schemeClr val="tx1"/>
                </a:solidFill>
                <a:latin typeface="Times New Roman" panose="02020603050405020304" pitchFamily="18" charset="0"/>
                <a:cs typeface="Times New Roman" panose="02020603050405020304" pitchFamily="18" charset="0"/>
              </a:rPr>
              <a:t>в международную торговлю... даже если она дорого обходится экономике Соединенных Штатов в краткосрочном периоде, может быть, тем не менее оправдана, если она преследует стратегическую цель повышения стоимости интервенционистской политики иностранных государств. Таким образом, потенциальная роль отводится тщательно продуманным мерам... нацеленным на убеждение правительств других стран в целесообразности снижения их торговых </a:t>
            </a:r>
            <a:r>
              <a:rPr lang="ru-RU" sz="2100" dirty="0" smtClean="0">
                <a:solidFill>
                  <a:schemeClr val="tx1"/>
                </a:solidFill>
                <a:latin typeface="Times New Roman" panose="02020603050405020304" pitchFamily="18" charset="0"/>
                <a:cs typeface="Times New Roman" panose="02020603050405020304" pitchFamily="18" charset="0"/>
              </a:rPr>
              <a:t>искажений»</a:t>
            </a:r>
            <a:endParaRPr lang="ru-RU" sz="2100" dirty="0">
              <a:solidFill>
                <a:schemeClr val="tx1"/>
              </a:solidFill>
              <a:latin typeface="Times New Roman" panose="02020603050405020304" pitchFamily="18" charset="0"/>
              <a:cs typeface="Times New Roman" panose="02020603050405020304" pitchFamily="18" charset="0"/>
            </a:endParaRPr>
          </a:p>
          <a:p>
            <a:pPr algn="just"/>
            <a:r>
              <a:rPr lang="ru-RU" sz="2100" dirty="0">
                <a:solidFill>
                  <a:schemeClr val="tx1"/>
                </a:solidFill>
                <a:latin typeface="Times New Roman" panose="02020603050405020304" pitchFamily="18" charset="0"/>
                <a:cs typeface="Times New Roman" panose="02020603050405020304" pitchFamily="18" charset="0"/>
              </a:rPr>
              <a:t>Несмотря на потенциальную справедливость этого аргумента, пользоваться им следует с особой осторожностью. </a:t>
            </a:r>
            <a:endParaRPr lang="ru-RU" sz="2100" dirty="0" smtClean="0">
              <a:solidFill>
                <a:schemeClr val="tx1"/>
              </a:solidFill>
              <a:latin typeface="Times New Roman" panose="02020603050405020304" pitchFamily="18" charset="0"/>
              <a:cs typeface="Times New Roman" panose="02020603050405020304" pitchFamily="18" charset="0"/>
            </a:endParaRPr>
          </a:p>
          <a:p>
            <a:pPr algn="just"/>
            <a:r>
              <a:rPr lang="ru-RU" sz="2100" dirty="0" smtClean="0">
                <a:solidFill>
                  <a:schemeClr val="tx1"/>
                </a:solidFill>
                <a:latin typeface="Times New Roman" panose="02020603050405020304" pitchFamily="18" charset="0"/>
                <a:cs typeface="Times New Roman" panose="02020603050405020304" pitchFamily="18" charset="0"/>
              </a:rPr>
              <a:t>Так </a:t>
            </a:r>
            <a:r>
              <a:rPr lang="ru-RU" sz="2100" dirty="0">
                <a:solidFill>
                  <a:schemeClr val="tx1"/>
                </a:solidFill>
                <a:latin typeface="Times New Roman" panose="02020603050405020304" pitchFamily="18" charset="0"/>
                <a:cs typeface="Times New Roman" panose="02020603050405020304" pitchFamily="18" charset="0"/>
              </a:rPr>
              <a:t>же как производство ракет может с одинаковым успехом привести к гонке вооружений и контролю над вооружениями, так и угроза протекционизма может причинить вред как приверженцам этой политики, так и его оппонентам. </a:t>
            </a:r>
            <a:endParaRPr lang="ru-RU" sz="2100" dirty="0" smtClean="0">
              <a:solidFill>
                <a:schemeClr val="tx1"/>
              </a:solidFill>
              <a:latin typeface="Times New Roman" panose="02020603050405020304" pitchFamily="18" charset="0"/>
              <a:cs typeface="Times New Roman" panose="02020603050405020304" pitchFamily="18" charset="0"/>
            </a:endParaRPr>
          </a:p>
          <a:p>
            <a:pPr algn="just"/>
            <a:r>
              <a:rPr lang="ru-RU" sz="2100" dirty="0" smtClean="0">
                <a:solidFill>
                  <a:schemeClr val="tx1"/>
                </a:solidFill>
                <a:latin typeface="Times New Roman" panose="02020603050405020304" pitchFamily="18" charset="0"/>
                <a:cs typeface="Times New Roman" panose="02020603050405020304" pitchFamily="18" charset="0"/>
              </a:rPr>
              <a:t>Исторические </a:t>
            </a:r>
            <a:r>
              <a:rPr lang="ru-RU" sz="2100" dirty="0">
                <a:solidFill>
                  <a:schemeClr val="tx1"/>
                </a:solidFill>
                <a:latin typeface="Times New Roman" panose="02020603050405020304" pitchFamily="18" charset="0"/>
                <a:cs typeface="Times New Roman" panose="02020603050405020304" pitchFamily="18" charset="0"/>
              </a:rPr>
              <a:t>исследования показывают, что карательные тарифы побуждают другие страны повышать свои тарифы еще больше и редко служат </a:t>
            </a:r>
            <a:r>
              <a:rPr lang="ru-RU" sz="2100" dirty="0" smtClean="0">
                <a:solidFill>
                  <a:schemeClr val="tx1"/>
                </a:solidFill>
                <a:latin typeface="Times New Roman" panose="02020603050405020304" pitchFamily="18" charset="0"/>
                <a:cs typeface="Times New Roman" panose="02020603050405020304" pitchFamily="18" charset="0"/>
              </a:rPr>
              <a:t>эффективным </a:t>
            </a:r>
            <a:r>
              <a:rPr lang="ru-RU" sz="2100" dirty="0">
                <a:solidFill>
                  <a:schemeClr val="tx1"/>
                </a:solidFill>
                <a:latin typeface="Times New Roman" panose="02020603050405020304" pitchFamily="18" charset="0"/>
                <a:cs typeface="Times New Roman" panose="02020603050405020304" pitchFamily="18" charset="0"/>
              </a:rPr>
              <a:t>способом многостороннего снижения тарифов.</a:t>
            </a:r>
          </a:p>
          <a:p>
            <a:pPr algn="just"/>
            <a:endParaRPr lang="ru-RU" dirty="0"/>
          </a:p>
        </p:txBody>
      </p:sp>
      <p:pic>
        <p:nvPicPr>
          <p:cNvPr id="50178" name="Picture 2" descr="http://www.ugrapro.ru/wp-content/uploads/2014/02/Presscenter-1356599100-653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7178" y="1837273"/>
            <a:ext cx="3384952" cy="3384953"/>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312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6932" y="1446663"/>
            <a:ext cx="8375175" cy="1754326"/>
          </a:xfrm>
          <a:prstGeom prst="rect">
            <a:avLst/>
          </a:prstGeom>
          <a:noFill/>
          <a:ln w="57150">
            <a:solidFill>
              <a:schemeClr val="tx2"/>
            </a:solidFill>
          </a:ln>
        </p:spPr>
        <p:txBody>
          <a:bodyPr wrap="square" rtlCol="0">
            <a:spAutoFit/>
          </a:bodyPr>
          <a:lstStyle/>
          <a:p>
            <a:pPr algn="just"/>
            <a:r>
              <a:rPr lang="ru-RU" b="1" dirty="0" smtClean="0">
                <a:solidFill>
                  <a:schemeClr val="tx2"/>
                </a:solidFill>
                <a:latin typeface="Times New Roman" panose="02020603050405020304" pitchFamily="18" charset="0"/>
                <a:cs typeface="Times New Roman" panose="02020603050405020304" pitchFamily="18" charset="0"/>
              </a:rPr>
              <a:t>Принцип сравнительного преимущества </a:t>
            </a:r>
            <a:r>
              <a:rPr lang="ru-RU" dirty="0" smtClean="0">
                <a:latin typeface="Times New Roman" panose="02020603050405020304" pitchFamily="18" charset="0"/>
                <a:cs typeface="Times New Roman" panose="02020603050405020304" pitchFamily="18" charset="0"/>
              </a:rPr>
              <a:t>подразумевает, что каждая страна может получить выгоду, если она будет специализироваться на производстве и экспорте тех товаров, которые она производит с относительно низкими издержками, или наоборот, импортировать те товары, которые она производит с высокими издержками.</a:t>
            </a:r>
          </a:p>
          <a:p>
            <a:endParaRPr lang="ru-RU" dirty="0"/>
          </a:p>
        </p:txBody>
      </p:sp>
      <p:sp>
        <p:nvSpPr>
          <p:cNvPr id="5" name="Объект 2"/>
          <p:cNvSpPr>
            <a:spLocks noGrp="1"/>
          </p:cNvSpPr>
          <p:nvPr>
            <p:ph idx="1"/>
          </p:nvPr>
        </p:nvSpPr>
        <p:spPr>
          <a:xfrm>
            <a:off x="2552131" y="3439236"/>
            <a:ext cx="9371462" cy="668740"/>
          </a:xfrm>
        </p:spPr>
        <p:txBody>
          <a:bodyPr>
            <a:normAutofit/>
          </a:bodyPr>
          <a:lstStyle/>
          <a:p>
            <a:pPr marL="0" indent="0" algn="just">
              <a:buNone/>
            </a:pPr>
            <a:r>
              <a:rPr lang="ru-RU" b="1" dirty="0" smtClean="0">
                <a:solidFill>
                  <a:schemeClr val="tx2"/>
                </a:solidFill>
                <a:latin typeface="Times New Roman" panose="02020603050405020304" pitchFamily="18" charset="0"/>
                <a:cs typeface="Times New Roman" panose="02020603050405020304" pitchFamily="18" charset="0"/>
              </a:rPr>
              <a:t>Этот </a:t>
            </a:r>
            <a:r>
              <a:rPr lang="ru-RU" b="1" dirty="0">
                <a:solidFill>
                  <a:schemeClr val="tx2"/>
                </a:solidFill>
                <a:latin typeface="Times New Roman" panose="02020603050405020304" pitchFamily="18" charset="0"/>
                <a:cs typeface="Times New Roman" panose="02020603050405020304" pitchFamily="18" charset="0"/>
              </a:rPr>
              <a:t>простой принцип обеспечивает незыблемый фундамент международной торговли.</a:t>
            </a:r>
            <a:endParaRPr lang="ru-RU" b="1" dirty="0">
              <a:solidFill>
                <a:schemeClr val="tx2"/>
              </a:solidFill>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a:stretch>
            <a:fillRect/>
          </a:stretch>
        </p:blipFill>
        <p:spPr>
          <a:xfrm>
            <a:off x="5783735" y="3924441"/>
            <a:ext cx="3496742" cy="2619181"/>
          </a:xfrm>
          <a:prstGeom prst="rect">
            <a:avLst/>
          </a:prstGeom>
          <a:ln w="76200">
            <a:solidFill>
              <a:schemeClr val="tx2"/>
            </a:solidFill>
          </a:ln>
        </p:spPr>
      </p:pic>
    </p:spTree>
    <p:extLst>
      <p:ext uri="{BB962C8B-B14F-4D97-AF65-F5344CB8AC3E}">
        <p14:creationId xmlns:p14="http://schemas.microsoft.com/office/powerpoint/2010/main" val="40099129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13448" y="1412382"/>
            <a:ext cx="10019205" cy="5142963"/>
          </a:xfrm>
        </p:spPr>
        <p:txBody>
          <a:bodyPr>
            <a:normAutofit lnSpcReduction="10000"/>
          </a:bodyPr>
          <a:lstStyle/>
          <a:p>
            <a:pPr algn="just"/>
            <a:r>
              <a:rPr lang="ru-RU" sz="1700" dirty="0">
                <a:solidFill>
                  <a:schemeClr val="tx1"/>
                </a:solidFill>
                <a:latin typeface="Times New Roman" panose="02020603050405020304" pitchFamily="18" charset="0"/>
                <a:cs typeface="Times New Roman" panose="02020603050405020304" pitchFamily="18" charset="0"/>
              </a:rPr>
              <a:t>В США и других странах компании </a:t>
            </a:r>
            <a:r>
              <a:rPr lang="ru-RU" sz="1700" dirty="0" smtClean="0">
                <a:solidFill>
                  <a:schemeClr val="tx1"/>
                </a:solidFill>
                <a:latin typeface="Times New Roman" panose="02020603050405020304" pitchFamily="18" charset="0"/>
                <a:cs typeface="Times New Roman" panose="02020603050405020304" pitchFamily="18" charset="0"/>
              </a:rPr>
              <a:t>и рабочие</a:t>
            </a:r>
            <a:r>
              <a:rPr lang="ru-RU" sz="1700" dirty="0">
                <a:solidFill>
                  <a:schemeClr val="tx1"/>
                </a:solidFill>
                <a:latin typeface="Times New Roman" panose="02020603050405020304" pitchFamily="18" charset="0"/>
                <a:cs typeface="Times New Roman" panose="02020603050405020304" pitchFamily="18" charset="0"/>
              </a:rPr>
              <a:t>, столкнувшись с </a:t>
            </a:r>
            <a:r>
              <a:rPr lang="ru-RU" sz="1700" b="1" dirty="0">
                <a:solidFill>
                  <a:schemeClr val="tx2"/>
                </a:solidFill>
                <a:latin typeface="Times New Roman" panose="02020603050405020304" pitchFamily="18" charset="0"/>
                <a:cs typeface="Times New Roman" panose="02020603050405020304" pitchFamily="18" charset="0"/>
              </a:rPr>
              <a:t>иностранной конкуренцией</a:t>
            </a:r>
            <a:r>
              <a:rPr lang="ru-RU" sz="1700" dirty="0">
                <a:solidFill>
                  <a:schemeClr val="tx1"/>
                </a:solidFill>
                <a:latin typeface="Times New Roman" panose="02020603050405020304" pitchFamily="18" charset="0"/>
                <a:cs typeface="Times New Roman" panose="02020603050405020304" pitchFamily="18" charset="0"/>
              </a:rPr>
              <a:t>, часто </a:t>
            </a:r>
            <a:r>
              <a:rPr lang="ru-RU" sz="1700" dirty="0" smtClean="0">
                <a:solidFill>
                  <a:schemeClr val="tx1"/>
                </a:solidFill>
                <a:latin typeface="Times New Roman" panose="02020603050405020304" pitchFamily="18" charset="0"/>
                <a:cs typeface="Times New Roman" panose="02020603050405020304" pitchFamily="18" charset="0"/>
              </a:rPr>
              <a:t>пытаются </a:t>
            </a:r>
            <a:r>
              <a:rPr lang="ru-RU" sz="1700" dirty="0">
                <a:solidFill>
                  <a:schemeClr val="tx1"/>
                </a:solidFill>
                <a:latin typeface="Times New Roman" panose="02020603050405020304" pitchFamily="18" charset="0"/>
                <a:cs typeface="Times New Roman" panose="02020603050405020304" pitchFamily="18" charset="0"/>
              </a:rPr>
              <a:t>защитить себя с помощью </a:t>
            </a:r>
            <a:r>
              <a:rPr lang="ru-RU" sz="1700" b="1" dirty="0">
                <a:solidFill>
                  <a:schemeClr val="tx2"/>
                </a:solidFill>
                <a:latin typeface="Times New Roman" panose="02020603050405020304" pitchFamily="18" charset="0"/>
                <a:cs typeface="Times New Roman" panose="02020603050405020304" pitchFamily="18" charset="0"/>
              </a:rPr>
              <a:t>тарифов и квот</a:t>
            </a:r>
            <a:r>
              <a:rPr lang="ru-RU" sz="1700" dirty="0">
                <a:solidFill>
                  <a:schemeClr val="tx1"/>
                </a:solidFill>
                <a:latin typeface="Times New Roman" panose="02020603050405020304" pitchFamily="18" charset="0"/>
                <a:cs typeface="Times New Roman" panose="02020603050405020304" pitchFamily="18" charset="0"/>
              </a:rPr>
              <a:t>. </a:t>
            </a:r>
            <a:endParaRPr lang="ru-RU" sz="1700" dirty="0" smtClean="0">
              <a:solidFill>
                <a:schemeClr val="tx1"/>
              </a:solidFill>
              <a:latin typeface="Times New Roman" panose="02020603050405020304" pitchFamily="18" charset="0"/>
              <a:cs typeface="Times New Roman" panose="02020603050405020304" pitchFamily="18" charset="0"/>
            </a:endParaRPr>
          </a:p>
          <a:p>
            <a:pPr algn="just"/>
            <a:r>
              <a:rPr lang="ru-RU" sz="1700" dirty="0" smtClean="0">
                <a:solidFill>
                  <a:schemeClr val="tx1"/>
                </a:solidFill>
                <a:latin typeface="Times New Roman" panose="02020603050405020304" pitchFamily="18" charset="0"/>
                <a:cs typeface="Times New Roman" panose="02020603050405020304" pitchFamily="18" charset="0"/>
              </a:rPr>
              <a:t>Сегодня непосредственно </a:t>
            </a:r>
            <a:r>
              <a:rPr lang="ru-RU" sz="1700" dirty="0">
                <a:solidFill>
                  <a:schemeClr val="tx1"/>
                </a:solidFill>
                <a:latin typeface="Times New Roman" panose="02020603050405020304" pitchFamily="18" charset="0"/>
                <a:cs typeface="Times New Roman" panose="02020603050405020304" pitchFamily="18" charset="0"/>
              </a:rPr>
              <a:t>Конгрессом принимается небольшое число </a:t>
            </a:r>
            <a:r>
              <a:rPr lang="ru-RU" sz="1700" b="1" dirty="0">
                <a:solidFill>
                  <a:schemeClr val="tx2"/>
                </a:solidFill>
                <a:latin typeface="Times New Roman" panose="02020603050405020304" pitchFamily="18" charset="0"/>
                <a:cs typeface="Times New Roman" panose="02020603050405020304" pitchFamily="18" charset="0"/>
              </a:rPr>
              <a:t>грифов</a:t>
            </a:r>
            <a:r>
              <a:rPr lang="ru-RU" sz="1700" dirty="0">
                <a:solidFill>
                  <a:schemeClr val="tx1"/>
                </a:solidFill>
                <a:latin typeface="Times New Roman" panose="02020603050405020304" pitchFamily="18" charset="0"/>
                <a:cs typeface="Times New Roman" panose="02020603050405020304" pitchFamily="18" charset="0"/>
              </a:rPr>
              <a:t>. Конгресс осознает, что политикой тарифов </a:t>
            </a:r>
            <a:r>
              <a:rPr lang="ru-RU" sz="1700" dirty="0" smtClean="0">
                <a:solidFill>
                  <a:schemeClr val="tx1"/>
                </a:solidFill>
                <a:latin typeface="Times New Roman" panose="02020603050405020304" pitchFamily="18" charset="0"/>
                <a:cs typeface="Times New Roman" panose="02020603050405020304" pitchFamily="18" charset="0"/>
              </a:rPr>
              <a:t>управлять достаточно </a:t>
            </a:r>
            <a:r>
              <a:rPr lang="ru-RU" sz="1700" dirty="0">
                <a:solidFill>
                  <a:schemeClr val="tx1"/>
                </a:solidFill>
                <a:latin typeface="Times New Roman" panose="02020603050405020304" pitchFamily="18" charset="0"/>
                <a:cs typeface="Times New Roman" panose="02020603050405020304" pitchFamily="18" charset="0"/>
              </a:rPr>
              <a:t>сложно, и потому он перепоручил рассмотрение жалоб и предложений по поводу установления тарифов </a:t>
            </a:r>
            <a:r>
              <a:rPr lang="ru-RU" sz="1700" b="1" dirty="0">
                <a:solidFill>
                  <a:schemeClr val="tx2"/>
                </a:solidFill>
                <a:latin typeface="Times New Roman" panose="02020603050405020304" pitchFamily="18" charset="0"/>
                <a:cs typeface="Times New Roman" panose="02020603050405020304" pitchFamily="18" charset="0"/>
              </a:rPr>
              <a:t>специальным агентствам</a:t>
            </a:r>
            <a:r>
              <a:rPr lang="ru-RU" sz="1700" dirty="0">
                <a:solidFill>
                  <a:schemeClr val="tx1"/>
                </a:solidFill>
                <a:latin typeface="Times New Roman" panose="02020603050405020304" pitchFamily="18" charset="0"/>
                <a:cs typeface="Times New Roman" panose="02020603050405020304" pitchFamily="18" charset="0"/>
              </a:rPr>
              <a:t>.</a:t>
            </a:r>
            <a:r>
              <a:rPr lang="ru-RU" sz="1700" b="1" dirty="0">
                <a:solidFill>
                  <a:schemeClr val="tx1"/>
                </a:solidFill>
                <a:latin typeface="Times New Roman" panose="02020603050405020304" pitchFamily="18" charset="0"/>
                <a:cs typeface="Times New Roman" panose="02020603050405020304" pitchFamily="18" charset="0"/>
              </a:rPr>
              <a:t> </a:t>
            </a:r>
            <a:r>
              <a:rPr lang="ru-RU" sz="1700" dirty="0" smtClean="0">
                <a:solidFill>
                  <a:schemeClr val="tx1"/>
                </a:solidFill>
                <a:latin typeface="Times New Roman" panose="02020603050405020304" pitchFamily="18" charset="0"/>
                <a:cs typeface="Times New Roman" panose="02020603050405020304" pitchFamily="18" charset="0"/>
              </a:rPr>
              <a:t>В принципе</a:t>
            </a:r>
            <a:r>
              <a:rPr lang="ru-RU" sz="1700" dirty="0">
                <a:solidFill>
                  <a:schemeClr val="tx1"/>
                </a:solidFill>
                <a:latin typeface="Times New Roman" panose="02020603050405020304" pitchFamily="18" charset="0"/>
                <a:cs typeface="Times New Roman" panose="02020603050405020304" pitchFamily="18" charset="0"/>
              </a:rPr>
              <a:t>,</a:t>
            </a:r>
            <a:r>
              <a:rPr lang="ru-RU" sz="1700" dirty="0" smtClean="0">
                <a:solidFill>
                  <a:schemeClr val="tx1"/>
                </a:solidFill>
                <a:latin typeface="Times New Roman" panose="02020603050405020304" pitchFamily="18" charset="0"/>
                <a:cs typeface="Times New Roman" panose="02020603050405020304" pitchFamily="18" charset="0"/>
              </a:rPr>
              <a:t> </a:t>
            </a:r>
            <a:r>
              <a:rPr lang="ru-RU" sz="1700" dirty="0">
                <a:solidFill>
                  <a:schemeClr val="tx1"/>
                </a:solidFill>
                <a:latin typeface="Times New Roman" panose="02020603050405020304" pitchFamily="18" charset="0"/>
                <a:cs typeface="Times New Roman" panose="02020603050405020304" pitchFamily="18" charset="0"/>
              </a:rPr>
              <a:t>петиции, призывающие к сокращению импорта, анализируются Министерством торговли США и Комиссией по международной </a:t>
            </a:r>
            <a:r>
              <a:rPr lang="ru-RU" sz="1700" dirty="0" smtClean="0">
                <a:solidFill>
                  <a:schemeClr val="tx1"/>
                </a:solidFill>
                <a:latin typeface="Times New Roman" panose="02020603050405020304" pitchFamily="18" charset="0"/>
                <a:cs typeface="Times New Roman" panose="02020603050405020304" pitchFamily="18" charset="0"/>
              </a:rPr>
              <a:t>торговле. С </a:t>
            </a:r>
            <a:r>
              <a:rPr lang="ru-RU" sz="1700" dirty="0">
                <a:solidFill>
                  <a:schemeClr val="tx1"/>
                </a:solidFill>
                <a:latin typeface="Times New Roman" panose="02020603050405020304" pitchFamily="18" charset="0"/>
                <a:cs typeface="Times New Roman" panose="02020603050405020304" pitchFamily="18" charset="0"/>
              </a:rPr>
              <a:t>целью сокращения импорта принимаются </a:t>
            </a:r>
            <a:r>
              <a:rPr lang="ru-RU" sz="1700" b="1" dirty="0">
                <a:solidFill>
                  <a:schemeClr val="tx2"/>
                </a:solidFill>
                <a:latin typeface="Times New Roman" panose="02020603050405020304" pitchFamily="18" charset="0"/>
                <a:cs typeface="Times New Roman" panose="02020603050405020304" pitchFamily="18" charset="0"/>
              </a:rPr>
              <a:t>следующие </a:t>
            </a:r>
            <a:r>
              <a:rPr lang="ru-RU" sz="1700" b="1" dirty="0" smtClean="0">
                <a:solidFill>
                  <a:schemeClr val="tx2"/>
                </a:solidFill>
                <a:latin typeface="Times New Roman" panose="02020603050405020304" pitchFamily="18" charset="0"/>
                <a:cs typeface="Times New Roman" panose="02020603050405020304" pitchFamily="18" charset="0"/>
              </a:rPr>
              <a:t>меры</a:t>
            </a:r>
            <a:r>
              <a:rPr lang="ru-RU" sz="1700" dirty="0" smtClean="0">
                <a:solidFill>
                  <a:schemeClr val="tx1"/>
                </a:solidFill>
                <a:latin typeface="Times New Roman" panose="02020603050405020304" pitchFamily="18" charset="0"/>
                <a:cs typeface="Times New Roman" panose="02020603050405020304" pitchFamily="18" charset="0"/>
              </a:rPr>
              <a:t>:</a:t>
            </a:r>
            <a:endParaRPr lang="ru-RU" sz="17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u-RU" sz="1700" dirty="0">
                <a:solidFill>
                  <a:schemeClr val="tx1"/>
                </a:solidFill>
                <a:latin typeface="Times New Roman" panose="02020603050405020304" pitchFamily="18" charset="0"/>
                <a:cs typeface="Times New Roman" panose="02020603050405020304" pitchFamily="18" charset="0"/>
              </a:rPr>
              <a:t>Прежде весьма популярной мерой была</a:t>
            </a:r>
            <a:r>
              <a:rPr lang="ru-RU" sz="1700" i="1" dirty="0">
                <a:solidFill>
                  <a:schemeClr val="tx1"/>
                </a:solidFill>
                <a:latin typeface="Times New Roman" panose="02020603050405020304" pitchFamily="18" charset="0"/>
                <a:cs typeface="Times New Roman" panose="02020603050405020304" pitchFamily="18" charset="0"/>
              </a:rPr>
              <a:t> </a:t>
            </a:r>
            <a:r>
              <a:rPr lang="ru-RU" sz="1700" b="1" i="1" dirty="0">
                <a:solidFill>
                  <a:schemeClr val="tx2"/>
                </a:solidFill>
                <a:latin typeface="Times New Roman" panose="02020603050405020304" pitchFamily="18" charset="0"/>
                <a:cs typeface="Times New Roman" panose="02020603050405020304" pitchFamily="18" charset="0"/>
              </a:rPr>
              <a:t>оговорка о возможности отказа от договорных обязательств, например льготных таможенных пошлин</a:t>
            </a:r>
            <a:r>
              <a:rPr lang="ru-RU" sz="1700" i="1" dirty="0">
                <a:solidFill>
                  <a:schemeClr val="tx1"/>
                </a:solidFill>
                <a:latin typeface="Times New Roman" panose="02020603050405020304" pitchFamily="18" charset="0"/>
                <a:cs typeface="Times New Roman" panose="02020603050405020304" pitchFamily="18" charset="0"/>
              </a:rPr>
              <a:t>.</a:t>
            </a:r>
            <a:r>
              <a:rPr lang="ru-RU" sz="1700" dirty="0">
                <a:solidFill>
                  <a:schemeClr val="tx1"/>
                </a:solidFill>
                <a:latin typeface="Times New Roman" panose="02020603050405020304" pitchFamily="18" charset="0"/>
                <a:cs typeface="Times New Roman" panose="02020603050405020304" pitchFamily="18" charset="0"/>
              </a:rPr>
              <a:t> Она предусматривала временное сокращение импорта (посредством квот, тарифов или экспортных квот, согласованных с другими странами) в периоды, когда промышленность особенно страдала от </a:t>
            </a:r>
            <a:r>
              <a:rPr lang="ru-RU" sz="1700" dirty="0" smtClean="0">
                <a:solidFill>
                  <a:schemeClr val="tx1"/>
                </a:solidFill>
                <a:latin typeface="Times New Roman" panose="02020603050405020304" pitchFamily="18" charset="0"/>
                <a:cs typeface="Times New Roman" panose="02020603050405020304" pitchFamily="18" charset="0"/>
              </a:rPr>
              <a:t>импорта. </a:t>
            </a:r>
            <a:r>
              <a:rPr lang="ru-RU" sz="1700" dirty="0">
                <a:solidFill>
                  <a:schemeClr val="tx1"/>
                </a:solidFill>
                <a:latin typeface="Times New Roman" panose="02020603050405020304" pitchFamily="18" charset="0"/>
                <a:cs typeface="Times New Roman" panose="02020603050405020304" pitchFamily="18" charset="0"/>
              </a:rPr>
              <a:t>В это время резко падали показатели выпуска, занятости и прибыли на внутреннем рынке, в то время как объемы импорта </a:t>
            </a:r>
            <a:r>
              <a:rPr lang="ru-RU" sz="1700" dirty="0" smtClean="0">
                <a:solidFill>
                  <a:schemeClr val="tx1"/>
                </a:solidFill>
                <a:latin typeface="Times New Roman" panose="02020603050405020304" pitchFamily="18" charset="0"/>
                <a:cs typeface="Times New Roman" panose="02020603050405020304" pitchFamily="18" charset="0"/>
              </a:rPr>
              <a:t>возрастали.</a:t>
            </a:r>
          </a:p>
          <a:p>
            <a:pPr algn="just">
              <a:buFont typeface="Arial" panose="020B0604020202020204" pitchFamily="34" charset="0"/>
              <a:buChar char="•"/>
            </a:pPr>
            <a:r>
              <a:rPr lang="ru-RU" sz="1700" b="1" i="1" dirty="0" smtClean="0">
                <a:solidFill>
                  <a:schemeClr val="tx2"/>
                </a:solidFill>
                <a:latin typeface="Times New Roman" panose="02020603050405020304" pitchFamily="18" charset="0"/>
                <a:cs typeface="Times New Roman" panose="02020603050405020304" pitchFamily="18" charset="0"/>
              </a:rPr>
              <a:t>Антидемпинговые </a:t>
            </a:r>
            <a:r>
              <a:rPr lang="ru-RU" sz="1700" b="1" i="1" dirty="0">
                <a:solidFill>
                  <a:schemeClr val="tx2"/>
                </a:solidFill>
                <a:latin typeface="Times New Roman" panose="02020603050405020304" pitchFamily="18" charset="0"/>
                <a:cs typeface="Times New Roman" panose="02020603050405020304" pitchFamily="18" charset="0"/>
              </a:rPr>
              <a:t>тарифы</a:t>
            </a:r>
            <a:r>
              <a:rPr lang="ru-RU" sz="1700" b="1" dirty="0">
                <a:solidFill>
                  <a:schemeClr val="tx2"/>
                </a:solidFill>
                <a:latin typeface="Times New Roman" panose="02020603050405020304" pitchFamily="18" charset="0"/>
                <a:cs typeface="Times New Roman" panose="02020603050405020304" pitchFamily="18" charset="0"/>
              </a:rPr>
              <a:t> </a:t>
            </a:r>
            <a:r>
              <a:rPr lang="ru-RU" sz="1700" dirty="0">
                <a:solidFill>
                  <a:schemeClr val="tx1"/>
                </a:solidFill>
                <a:latin typeface="Times New Roman" panose="02020603050405020304" pitchFamily="18" charset="0"/>
                <a:cs typeface="Times New Roman" panose="02020603050405020304" pitchFamily="18" charset="0"/>
              </a:rPr>
              <a:t>вводятся, когда другие страны продают свою продукцию в США по ценам ниже средних издержек или ниже цен на своих внутренних рынках. Как только выявляется демпинг, на импортные товары налагаются "</a:t>
            </a:r>
            <a:r>
              <a:rPr lang="ru-RU" sz="1700" b="1" dirty="0">
                <a:solidFill>
                  <a:schemeClr val="tx2"/>
                </a:solidFill>
                <a:latin typeface="Times New Roman" panose="02020603050405020304" pitchFamily="18" charset="0"/>
                <a:cs typeface="Times New Roman" panose="02020603050405020304" pitchFamily="18" charset="0"/>
              </a:rPr>
              <a:t>демпинговые пошлины</a:t>
            </a:r>
            <a:r>
              <a:rPr lang="ru-RU" sz="1700" dirty="0" smtClean="0">
                <a:solidFill>
                  <a:schemeClr val="tx1"/>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ru-RU" sz="1700" b="1" i="1" dirty="0" smtClean="0">
                <a:solidFill>
                  <a:schemeClr val="tx2"/>
                </a:solidFill>
                <a:latin typeface="Times New Roman" panose="02020603050405020304" pitchFamily="18" charset="0"/>
                <a:cs typeface="Times New Roman" panose="02020603050405020304" pitchFamily="18" charset="0"/>
              </a:rPr>
              <a:t>Компенсирующие </a:t>
            </a:r>
            <a:r>
              <a:rPr lang="ru-RU" sz="1700" b="1" i="1" dirty="0">
                <a:solidFill>
                  <a:schemeClr val="tx2"/>
                </a:solidFill>
                <a:latin typeface="Times New Roman" panose="02020603050405020304" pitchFamily="18" charset="0"/>
                <a:cs typeface="Times New Roman" panose="02020603050405020304" pitchFamily="18" charset="0"/>
              </a:rPr>
              <a:t>пошлины </a:t>
            </a:r>
            <a:r>
              <a:rPr lang="ru-RU" sz="1700" dirty="0">
                <a:solidFill>
                  <a:schemeClr val="tx1"/>
                </a:solidFill>
                <a:latin typeface="Times New Roman" panose="02020603050405020304" pitchFamily="18" charset="0"/>
                <a:cs typeface="Times New Roman" panose="02020603050405020304" pitchFamily="18" charset="0"/>
              </a:rPr>
              <a:t>назначаются, когда иностранцы субсидируют экспорт в Соединенные Штаты. Эти пошлины стали самой распространенной мерой сокращения импорта и применялись довольно часто.</a:t>
            </a:r>
          </a:p>
          <a:p>
            <a:endParaRPr lang="ru-RU" dirty="0"/>
          </a:p>
        </p:txBody>
      </p:sp>
      <p:sp>
        <p:nvSpPr>
          <p:cNvPr id="4" name="TextBox 3"/>
          <p:cNvSpPr txBox="1"/>
          <p:nvPr/>
        </p:nvSpPr>
        <p:spPr>
          <a:xfrm>
            <a:off x="1622738" y="682580"/>
            <a:ext cx="5061397" cy="584775"/>
          </a:xfrm>
          <a:prstGeom prst="rect">
            <a:avLst/>
          </a:prstGeom>
          <a:noFill/>
        </p:spPr>
        <p:txBody>
          <a:bodyPr wrap="square" rtlCol="0">
            <a:spAutoFit/>
          </a:bodyPr>
          <a:lstStyle/>
          <a:p>
            <a:r>
              <a:rPr lang="ru-RU" sz="3200" b="1" dirty="0" smtClean="0">
                <a:solidFill>
                  <a:schemeClr val="tx2"/>
                </a:solidFill>
                <a:latin typeface="Times New Roman" panose="02020603050405020304" pitchFamily="18" charset="0"/>
                <a:cs typeface="Times New Roman" panose="02020603050405020304" pitchFamily="18" charset="0"/>
              </a:rPr>
              <a:t>Сокращение импорта.</a:t>
            </a:r>
            <a:endParaRPr lang="ru-RU" sz="32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9542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05876" y="807077"/>
            <a:ext cx="8915400" cy="5336146"/>
          </a:xfrm>
        </p:spPr>
        <p:txBody>
          <a:bodyPr>
            <a:normAutofit/>
          </a:bodyPr>
          <a:lstStyle/>
          <a:p>
            <a:pPr marL="0" indent="0" algn="ctr">
              <a:buNone/>
            </a:pPr>
            <a:r>
              <a:rPr lang="ru-RU" b="1" dirty="0">
                <a:solidFill>
                  <a:schemeClr val="tx2"/>
                </a:solidFill>
                <a:latin typeface="Times New Roman" panose="02020603050405020304" pitchFamily="18" charset="0"/>
                <a:cs typeface="Times New Roman" panose="02020603050405020304" pitchFamily="18" charset="0"/>
              </a:rPr>
              <a:t>Чем обоснован ввод карательных санкций или защиты отечественной промышленности от угрозы импорта?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Сокращение </a:t>
            </a:r>
            <a:r>
              <a:rPr lang="ru-RU" dirty="0">
                <a:solidFill>
                  <a:schemeClr val="tx1"/>
                </a:solidFill>
                <a:latin typeface="Times New Roman" panose="02020603050405020304" pitchFamily="18" charset="0"/>
                <a:cs typeface="Times New Roman" panose="02020603050405020304" pitchFamily="18" charset="0"/>
              </a:rPr>
              <a:t>импорта можно признать разумным, однако на деле оно совершенно противоречит теории сравнительного преимущества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Эта </a:t>
            </a:r>
            <a:r>
              <a:rPr lang="ru-RU" dirty="0">
                <a:solidFill>
                  <a:schemeClr val="tx1"/>
                </a:solidFill>
                <a:latin typeface="Times New Roman" panose="02020603050405020304" pitchFamily="18" charset="0"/>
                <a:cs typeface="Times New Roman" panose="02020603050405020304" pitchFamily="18" charset="0"/>
              </a:rPr>
              <a:t>теория гласит, что отрасль, которая не выдерживает конкуренции с иностранными компаниями,</a:t>
            </a:r>
            <a:r>
              <a:rPr lang="ru-RU" i="1" dirty="0">
                <a:solidFill>
                  <a:schemeClr val="tx1"/>
                </a:solidFill>
                <a:latin typeface="Times New Roman" panose="02020603050405020304" pitchFamily="18" charset="0"/>
                <a:cs typeface="Times New Roman" panose="02020603050405020304" pitchFamily="18" charset="0"/>
              </a:rPr>
              <a:t> </a:t>
            </a:r>
            <a:r>
              <a:rPr lang="ru-RU" b="1" i="1" dirty="0">
                <a:solidFill>
                  <a:schemeClr val="tx2"/>
                </a:solidFill>
                <a:latin typeface="Times New Roman" panose="02020603050405020304" pitchFamily="18" charset="0"/>
                <a:cs typeface="Times New Roman" panose="02020603050405020304" pitchFamily="18" charset="0"/>
              </a:rPr>
              <a:t>должна</a:t>
            </a:r>
            <a:r>
              <a:rPr lang="ru-RU" dirty="0">
                <a:solidFill>
                  <a:schemeClr val="tx1"/>
                </a:solidFill>
                <a:latin typeface="Times New Roman" panose="02020603050405020304" pitchFamily="18" charset="0"/>
                <a:cs typeface="Times New Roman" panose="02020603050405020304" pitchFamily="18" charset="0"/>
              </a:rPr>
              <a:t> страдать от импорта.</a:t>
            </a:r>
            <a:r>
              <a:rPr lang="ru-RU" i="1" dirty="0">
                <a:solidFill>
                  <a:schemeClr val="tx1"/>
                </a:solidFill>
                <a:latin typeface="Times New Roman" panose="02020603050405020304" pitchFamily="18" charset="0"/>
                <a:cs typeface="Times New Roman" panose="02020603050405020304" pitchFamily="18" charset="0"/>
              </a:rPr>
              <a:t> </a:t>
            </a:r>
            <a:endParaRPr lang="ru-RU" i="1"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b="1" dirty="0" smtClean="0">
                <a:solidFill>
                  <a:schemeClr val="tx2"/>
                </a:solidFill>
                <a:latin typeface="Times New Roman" panose="02020603050405020304" pitchFamily="18" charset="0"/>
                <a:cs typeface="Times New Roman" panose="02020603050405020304" pitchFamily="18" charset="0"/>
              </a:rPr>
              <a:t>Если </a:t>
            </a:r>
            <a:r>
              <a:rPr lang="ru-RU" b="1" dirty="0">
                <a:solidFill>
                  <a:schemeClr val="tx2"/>
                </a:solidFill>
                <a:latin typeface="Times New Roman" panose="02020603050405020304" pitchFamily="18" charset="0"/>
                <a:cs typeface="Times New Roman" panose="02020603050405020304" pitchFamily="18" charset="0"/>
              </a:rPr>
              <a:t>посмотреть на это с экономической </a:t>
            </a:r>
            <a:r>
              <a:rPr lang="ru-RU" b="1" dirty="0" smtClean="0">
                <a:solidFill>
                  <a:schemeClr val="tx2"/>
                </a:solidFill>
                <a:latin typeface="Times New Roman" panose="02020603050405020304" pitchFamily="18" charset="0"/>
                <a:cs typeface="Times New Roman" panose="02020603050405020304" pitchFamily="18" charset="0"/>
              </a:rPr>
              <a:t>точки зрения</a:t>
            </a:r>
            <a:r>
              <a:rPr lang="ru-RU" b="1" dirty="0">
                <a:solidFill>
                  <a:schemeClr val="tx2"/>
                </a:solidFill>
                <a:latin typeface="Times New Roman" panose="02020603050405020304" pitchFamily="18" charset="0"/>
                <a:cs typeface="Times New Roman" panose="02020603050405020304" pitchFamily="18" charset="0"/>
              </a:rPr>
              <a:t>, менее продуктивные отрасли промышленности должны бить задавлены </a:t>
            </a:r>
            <a:r>
              <a:rPr lang="ru-RU" b="1" dirty="0" smtClean="0">
                <a:solidFill>
                  <a:schemeClr val="tx2"/>
                </a:solidFill>
                <a:latin typeface="Times New Roman" panose="02020603050405020304" pitchFamily="18" charset="0"/>
                <a:cs typeface="Times New Roman" panose="02020603050405020304" pitchFamily="18" charset="0"/>
              </a:rPr>
              <a:t>конкуренцией </a:t>
            </a:r>
            <a:r>
              <a:rPr lang="ru-RU" b="1" dirty="0">
                <a:solidFill>
                  <a:schemeClr val="tx2"/>
                </a:solidFill>
                <a:latin typeface="Times New Roman" panose="02020603050405020304" pitchFamily="18" charset="0"/>
                <a:cs typeface="Times New Roman" panose="02020603050405020304" pitchFamily="18" charset="0"/>
              </a:rPr>
              <a:t>со стороны более производительных внутренних отраслей промышленности.</a:t>
            </a:r>
          </a:p>
          <a:p>
            <a:pPr algn="just"/>
            <a:r>
              <a:rPr lang="ru-RU" dirty="0">
                <a:solidFill>
                  <a:schemeClr val="tx1"/>
                </a:solidFill>
                <a:latin typeface="Times New Roman" panose="02020603050405020304" pitchFamily="18" charset="0"/>
                <a:cs typeface="Times New Roman" panose="02020603050405020304" pitchFamily="18" charset="0"/>
              </a:rPr>
              <a:t>Приговор достаточно жестокий</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Ни </a:t>
            </a:r>
            <a:r>
              <a:rPr lang="ru-RU" dirty="0">
                <a:solidFill>
                  <a:schemeClr val="tx1"/>
                </a:solidFill>
                <a:latin typeface="Times New Roman" panose="02020603050405020304" pitchFamily="18" charset="0"/>
                <a:cs typeface="Times New Roman" panose="02020603050405020304" pitchFamily="18" charset="0"/>
              </a:rPr>
              <a:t>одна отрасль не согласна "умирать" по доброй воле</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Часто </a:t>
            </a:r>
            <a:r>
              <a:rPr lang="ru-RU" dirty="0">
                <a:solidFill>
                  <a:schemeClr val="tx1"/>
                </a:solidFill>
                <a:latin typeface="Times New Roman" panose="02020603050405020304" pitchFamily="18" charset="0"/>
                <a:cs typeface="Times New Roman" panose="02020603050405020304" pitchFamily="18" charset="0"/>
              </a:rPr>
              <a:t>переход от старых к новым перспективным отраслям промышленности вызывает значительную безработицу и трудности.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Слабые </a:t>
            </a:r>
            <a:r>
              <a:rPr lang="ru-RU" dirty="0">
                <a:solidFill>
                  <a:schemeClr val="tx1"/>
                </a:solidFill>
                <a:latin typeface="Times New Roman" panose="02020603050405020304" pitchFamily="18" charset="0"/>
                <a:cs typeface="Times New Roman" panose="02020603050405020304" pitchFamily="18" charset="0"/>
              </a:rPr>
              <a:t>производства и регионы ощущают себя "принесенными жертвами" в пользу прогресса.</a:t>
            </a:r>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7977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022542" y="1958672"/>
            <a:ext cx="6271452" cy="3777622"/>
          </a:xfrm>
        </p:spPr>
        <p:txBody>
          <a:bodyPr>
            <a:normAutofit lnSpcReduction="10000"/>
          </a:bodyPr>
          <a:lstStyle/>
          <a:p>
            <a:pPr marL="0" indent="0" algn="just">
              <a:buNone/>
            </a:pPr>
            <a:r>
              <a:rPr lang="ru-RU" dirty="0">
                <a:solidFill>
                  <a:schemeClr val="tx1"/>
                </a:solidFill>
                <a:latin typeface="Times New Roman" panose="02020603050405020304" pitchFamily="18" charset="0"/>
                <a:cs typeface="Times New Roman" panose="02020603050405020304" pitchFamily="18" charset="0"/>
              </a:rPr>
              <a:t>А теперь мы приведем </a:t>
            </a:r>
            <a:r>
              <a:rPr lang="ru-RU" b="1" dirty="0">
                <a:solidFill>
                  <a:schemeClr val="tx2"/>
                </a:solidFill>
                <a:latin typeface="Times New Roman" panose="02020603050405020304" pitchFamily="18" charset="0"/>
                <a:cs typeface="Times New Roman" panose="02020603050405020304" pitchFamily="18" charset="0"/>
              </a:rPr>
              <a:t>три аргумента в защиту протекционизма</a:t>
            </a:r>
            <a:r>
              <a:rPr lang="ru-RU" dirty="0">
                <a:solidFill>
                  <a:schemeClr val="tx1"/>
                </a:solidFill>
                <a:latin typeface="Times New Roman" panose="02020603050405020304" pitchFamily="18" charset="0"/>
                <a:cs typeface="Times New Roman" panose="02020603050405020304" pitchFamily="18" charset="0"/>
              </a:rPr>
              <a:t>, которые действительно могут иметь экономическое </a:t>
            </a:r>
            <a:r>
              <a:rPr lang="ru-RU" dirty="0" smtClean="0">
                <a:solidFill>
                  <a:schemeClr val="tx1"/>
                </a:solidFill>
                <a:latin typeface="Times New Roman" panose="02020603050405020304" pitchFamily="18" charset="0"/>
                <a:cs typeface="Times New Roman" panose="02020603050405020304" pitchFamily="18" charset="0"/>
              </a:rPr>
              <a:t>значение:</a:t>
            </a:r>
          </a:p>
          <a:p>
            <a:pPr marL="0" indent="0" algn="just">
              <a:buNone/>
            </a:pPr>
            <a:endParaRPr lang="ru-RU" dirty="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Тарифы могут изменять условия торговли в пользу собственной страны.</a:t>
            </a:r>
          </a:p>
          <a:p>
            <a:pPr algn="just"/>
            <a:r>
              <a:rPr lang="ru-RU" dirty="0">
                <a:solidFill>
                  <a:schemeClr val="tx1"/>
                </a:solidFill>
                <a:latin typeface="Times New Roman" panose="02020603050405020304" pitchFamily="18" charset="0"/>
                <a:cs typeface="Times New Roman" panose="02020603050405020304" pitchFamily="18" charset="0"/>
              </a:rPr>
              <a:t>Временный тарифный протекционизм в отношении </a:t>
            </a:r>
            <a:r>
              <a:rPr lang="ru-RU" dirty="0" smtClean="0">
                <a:solidFill>
                  <a:schemeClr val="tx1"/>
                </a:solidFill>
                <a:latin typeface="Times New Roman" panose="02020603050405020304" pitchFamily="18" charset="0"/>
                <a:cs typeface="Times New Roman" panose="02020603050405020304" pitchFamily="18" charset="0"/>
              </a:rPr>
              <a:t>«зарождающихся </a:t>
            </a:r>
            <a:r>
              <a:rPr lang="ru-RU" dirty="0">
                <a:solidFill>
                  <a:schemeClr val="tx1"/>
                </a:solidFill>
                <a:latin typeface="Times New Roman" panose="02020603050405020304" pitchFamily="18" charset="0"/>
                <a:cs typeface="Times New Roman" panose="02020603050405020304" pitchFamily="18" charset="0"/>
              </a:rPr>
              <a:t>отраслей </a:t>
            </a:r>
            <a:r>
              <a:rPr lang="ru-RU" dirty="0" smtClean="0">
                <a:solidFill>
                  <a:schemeClr val="tx1"/>
                </a:solidFill>
                <a:latin typeface="Times New Roman" panose="02020603050405020304" pitchFamily="18" charset="0"/>
                <a:cs typeface="Times New Roman" panose="02020603050405020304" pitchFamily="18" charset="0"/>
              </a:rPr>
              <a:t>промышленности» </a:t>
            </a:r>
            <a:r>
              <a:rPr lang="ru-RU" dirty="0">
                <a:solidFill>
                  <a:schemeClr val="tx1"/>
                </a:solidFill>
                <a:latin typeface="Times New Roman" panose="02020603050405020304" pitchFamily="18" charset="0"/>
                <a:cs typeface="Times New Roman" panose="02020603050405020304" pitchFamily="18" charset="0"/>
              </a:rPr>
              <a:t>с ростом их потенциал может быть эффективным в долгосрочном периоде.</a:t>
            </a:r>
          </a:p>
          <a:p>
            <a:pPr algn="just"/>
            <a:r>
              <a:rPr lang="ru-RU" dirty="0">
                <a:solidFill>
                  <a:schemeClr val="tx1"/>
                </a:solidFill>
                <a:latin typeface="Times New Roman" panose="02020603050405020304" pitchFamily="18" charset="0"/>
                <a:cs typeface="Times New Roman" panose="02020603050405020304" pitchFamily="18" charset="0"/>
              </a:rPr>
              <a:t>При определенных обстоятельствах тарифы могут способствовать снижению уровня безработицы.</a:t>
            </a:r>
          </a:p>
          <a:p>
            <a:endParaRPr lang="ru-RU" dirty="0"/>
          </a:p>
        </p:txBody>
      </p:sp>
      <p:sp>
        <p:nvSpPr>
          <p:cNvPr id="4" name="Заголовок 1"/>
          <p:cNvSpPr txBox="1">
            <a:spLocks/>
          </p:cNvSpPr>
          <p:nvPr/>
        </p:nvSpPr>
        <p:spPr>
          <a:xfrm>
            <a:off x="1274283" y="647714"/>
            <a:ext cx="11115194" cy="921832"/>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400" b="1" dirty="0" smtClean="0">
                <a:solidFill>
                  <a:schemeClr val="tx2"/>
                </a:solidFill>
                <a:effectLst>
                  <a:outerShdw blurRad="38100" dist="38100" dir="2700000" algn="tl">
                    <a:srgbClr val="000000">
                      <a:alpha val="43137"/>
                    </a:srgbClr>
                  </a:outerShdw>
                </a:effectLst>
              </a:rPr>
              <a:t>Несколько слов в защиту протекционизма.</a:t>
            </a:r>
            <a:endParaRPr lang="ru-RU" sz="4400" b="1" dirty="0">
              <a:solidFill>
                <a:schemeClr val="tx2"/>
              </a:solidFill>
              <a:effectLst>
                <a:outerShdw blurRad="38100" dist="38100" dir="2700000" algn="tl">
                  <a:srgbClr val="000000">
                    <a:alpha val="43137"/>
                  </a:srgbClr>
                </a:outerShdw>
              </a:effectLst>
            </a:endParaRPr>
          </a:p>
        </p:txBody>
      </p:sp>
      <p:pic>
        <p:nvPicPr>
          <p:cNvPr id="51202" name="Picture 2" descr="http://www.ormtechnologies.com/images/im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7329" y="2372852"/>
            <a:ext cx="2949262" cy="2949263"/>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6199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35617" y="927330"/>
            <a:ext cx="6503831" cy="3606083"/>
          </a:xfrm>
        </p:spPr>
        <p:txBody>
          <a:bodyPr>
            <a:normAutofit/>
          </a:bodyPr>
          <a:lstStyle/>
          <a:p>
            <a:pPr algn="just"/>
            <a:r>
              <a:rPr lang="ru-RU" sz="1600" dirty="0" smtClean="0">
                <a:solidFill>
                  <a:schemeClr val="tx1"/>
                </a:solidFill>
                <a:latin typeface="Times New Roman" panose="02020603050405020304" pitchFamily="18" charset="0"/>
                <a:cs typeface="Times New Roman" panose="02020603050405020304" pitchFamily="18" charset="0"/>
              </a:rPr>
              <a:t>Одним </a:t>
            </a:r>
            <a:r>
              <a:rPr lang="ru-RU" sz="1600" dirty="0">
                <a:solidFill>
                  <a:schemeClr val="tx1"/>
                </a:solidFill>
                <a:latin typeface="Times New Roman" panose="02020603050405020304" pitchFamily="18" charset="0"/>
                <a:cs typeface="Times New Roman" panose="02020603050405020304" pitchFamily="18" charset="0"/>
              </a:rPr>
              <a:t>из </a:t>
            </a:r>
            <a:r>
              <a:rPr lang="ru-RU" sz="1600" dirty="0" smtClean="0">
                <a:solidFill>
                  <a:schemeClr val="tx1"/>
                </a:solidFill>
                <a:latin typeface="Times New Roman" panose="02020603050405020304" pitchFamily="18" charset="0"/>
                <a:cs typeface="Times New Roman" panose="02020603050405020304" pitchFamily="18" charset="0"/>
              </a:rPr>
              <a:t>не лишенных </a:t>
            </a:r>
            <a:r>
              <a:rPr lang="ru-RU" sz="1600" dirty="0">
                <a:solidFill>
                  <a:schemeClr val="tx1"/>
                </a:solidFill>
                <a:latin typeface="Times New Roman" panose="02020603050405020304" pitchFamily="18" charset="0"/>
                <a:cs typeface="Times New Roman" panose="02020603050405020304" pitchFamily="18" charset="0"/>
              </a:rPr>
              <a:t>практического смысла аргументов </a:t>
            </a:r>
            <a:r>
              <a:rPr lang="ru-RU" sz="1600" dirty="0" smtClean="0">
                <a:solidFill>
                  <a:schemeClr val="tx1"/>
                </a:solidFill>
                <a:latin typeface="Times New Roman" panose="02020603050405020304" pitchFamily="18" charset="0"/>
                <a:cs typeface="Times New Roman" panose="02020603050405020304" pitchFamily="18" charset="0"/>
              </a:rPr>
              <a:t>является </a:t>
            </a:r>
            <a:r>
              <a:rPr lang="ru-RU" sz="1600" dirty="0">
                <a:solidFill>
                  <a:schemeClr val="tx1"/>
                </a:solidFill>
                <a:latin typeface="Times New Roman" panose="02020603050405020304" pitchFamily="18" charset="0"/>
                <a:cs typeface="Times New Roman" panose="02020603050405020304" pitchFamily="18" charset="0"/>
              </a:rPr>
              <a:t>утверждение о том, что с </a:t>
            </a:r>
            <a:r>
              <a:rPr lang="ru-RU" sz="1600" b="1" dirty="0">
                <a:solidFill>
                  <a:schemeClr val="tx2"/>
                </a:solidFill>
                <a:latin typeface="Times New Roman" panose="02020603050405020304" pitchFamily="18" charset="0"/>
                <a:cs typeface="Times New Roman" panose="02020603050405020304" pitchFamily="18" charset="0"/>
              </a:rPr>
              <a:t>помощью тарифа можно создать выгодные условия торговли </a:t>
            </a:r>
            <a:r>
              <a:rPr lang="ru-RU" sz="1600" b="1" dirty="0" smtClean="0">
                <a:solidFill>
                  <a:schemeClr val="tx2"/>
                </a:solidFill>
                <a:latin typeface="Times New Roman" panose="02020603050405020304" pitchFamily="18" charset="0"/>
                <a:cs typeface="Times New Roman" panose="02020603050405020304" pitchFamily="18" charset="0"/>
              </a:rPr>
              <a:t>для </a:t>
            </a:r>
            <a:r>
              <a:rPr lang="ru-RU" sz="1600" b="1" dirty="0">
                <a:solidFill>
                  <a:schemeClr val="tx2"/>
                </a:solidFill>
                <a:latin typeface="Times New Roman" panose="02020603050405020304" pitchFamily="18" charset="0"/>
                <a:cs typeface="Times New Roman" panose="02020603050405020304" pitchFamily="18" charset="0"/>
              </a:rPr>
              <a:t>своей страны и невыгодные - для других стран</a:t>
            </a:r>
            <a:r>
              <a:rPr lang="ru-RU" sz="1600" dirty="0">
                <a:solidFill>
                  <a:schemeClr val="tx1"/>
                </a:solidFill>
                <a:latin typeface="Times New Roman" panose="02020603050405020304" pitchFamily="18" charset="0"/>
                <a:cs typeface="Times New Roman" panose="02020603050405020304" pitchFamily="18" charset="0"/>
              </a:rPr>
              <a:t>. </a:t>
            </a:r>
            <a:endParaRPr lang="ru-RU" sz="1600" dirty="0" smtClean="0">
              <a:solidFill>
                <a:schemeClr val="tx1"/>
              </a:solidFill>
              <a:latin typeface="Times New Roman" panose="02020603050405020304" pitchFamily="18" charset="0"/>
              <a:cs typeface="Times New Roman" panose="02020603050405020304" pitchFamily="18" charset="0"/>
            </a:endParaRPr>
          </a:p>
          <a:p>
            <a:pPr algn="just"/>
            <a:r>
              <a:rPr lang="ru-RU" sz="1600" dirty="0" smtClean="0">
                <a:solidFill>
                  <a:schemeClr val="tx1"/>
                </a:solidFill>
                <a:latin typeface="Times New Roman" panose="02020603050405020304" pitchFamily="18" charset="0"/>
                <a:cs typeface="Times New Roman" panose="02020603050405020304" pitchFamily="18" charset="0"/>
              </a:rPr>
              <a:t>(</a:t>
            </a:r>
            <a:r>
              <a:rPr lang="ru-RU" sz="1600" dirty="0">
                <a:solidFill>
                  <a:schemeClr val="tx1"/>
                </a:solidFill>
                <a:latin typeface="Times New Roman" panose="02020603050405020304" pitchFamily="18" charset="0"/>
                <a:cs typeface="Times New Roman" panose="02020603050405020304" pitchFamily="18" charset="0"/>
              </a:rPr>
              <a:t>Напомним, что </a:t>
            </a:r>
            <a:r>
              <a:rPr lang="ru-RU" sz="1600" b="1" dirty="0">
                <a:solidFill>
                  <a:schemeClr val="tx2"/>
                </a:solidFill>
                <a:latin typeface="Times New Roman" panose="02020603050405020304" pitchFamily="18" charset="0"/>
                <a:cs typeface="Times New Roman" panose="02020603050405020304" pitchFamily="18" charset="0"/>
              </a:rPr>
              <a:t>условия торговли </a:t>
            </a:r>
            <a:r>
              <a:rPr lang="ru-RU" sz="1600" dirty="0">
                <a:solidFill>
                  <a:schemeClr val="tx1"/>
                </a:solidFill>
                <a:latin typeface="Times New Roman" panose="02020603050405020304" pitchFamily="18" charset="0"/>
                <a:cs typeface="Times New Roman" panose="02020603050405020304" pitchFamily="18" charset="0"/>
              </a:rPr>
              <a:t>- </a:t>
            </a:r>
            <a:r>
              <a:rPr lang="ru-RU" sz="1600" dirty="0" smtClean="0">
                <a:solidFill>
                  <a:schemeClr val="tx1"/>
                </a:solidFill>
                <a:latin typeface="Times New Roman" panose="02020603050405020304" pitchFamily="18" charset="0"/>
                <a:cs typeface="Times New Roman" panose="02020603050405020304" pitchFamily="18" charset="0"/>
              </a:rPr>
              <a:t>это </a:t>
            </a:r>
            <a:r>
              <a:rPr lang="ru-RU" sz="1600" dirty="0">
                <a:solidFill>
                  <a:schemeClr val="tx1"/>
                </a:solidFill>
                <a:latin typeface="Times New Roman" panose="02020603050405020304" pitchFamily="18" charset="0"/>
                <a:cs typeface="Times New Roman" panose="02020603050405020304" pitchFamily="18" charset="0"/>
              </a:rPr>
              <a:t>соотношение экспортных цен к импортным.) </a:t>
            </a:r>
            <a:endParaRPr lang="ru-RU" sz="1600" dirty="0" smtClean="0">
              <a:solidFill>
                <a:schemeClr val="tx1"/>
              </a:solidFill>
              <a:latin typeface="Times New Roman" panose="02020603050405020304" pitchFamily="18" charset="0"/>
              <a:cs typeface="Times New Roman" panose="02020603050405020304" pitchFamily="18" charset="0"/>
            </a:endParaRPr>
          </a:p>
          <a:p>
            <a:pPr algn="just"/>
            <a:r>
              <a:rPr lang="ru-RU" sz="1600" dirty="0" smtClean="0">
                <a:solidFill>
                  <a:schemeClr val="tx1"/>
                </a:solidFill>
                <a:latin typeface="Times New Roman" panose="02020603050405020304" pitchFamily="18" charset="0"/>
                <a:cs typeface="Times New Roman" panose="02020603050405020304" pitchFamily="18" charset="0"/>
              </a:rPr>
              <a:t>Идея </a:t>
            </a:r>
            <a:r>
              <a:rPr lang="ru-RU" sz="1600" dirty="0">
                <a:solidFill>
                  <a:schemeClr val="tx1"/>
                </a:solidFill>
                <a:latin typeface="Times New Roman" panose="02020603050405020304" pitchFamily="18" charset="0"/>
                <a:cs typeface="Times New Roman" panose="02020603050405020304" pitchFamily="18" charset="0"/>
              </a:rPr>
              <a:t>состоит в том, что когда большая страна вводит тарифы на импорт, они снижают мировые цены на импортируемые товары и повышают на экспортируемые. Изменяя условия торговли в свою пользу, США могут, например, экспортировать меньше пшеницы и самолетов, чтобы оплатить импорт нефти и автомобилей. Тарифы, которые увеличивают</a:t>
            </a:r>
            <a:r>
              <a:rPr lang="ru-RU" sz="1600" i="1" dirty="0">
                <a:solidFill>
                  <a:schemeClr val="tx1"/>
                </a:solidFill>
                <a:latin typeface="Times New Roman" panose="02020603050405020304" pitchFamily="18" charset="0"/>
                <a:cs typeface="Times New Roman" panose="02020603050405020304" pitchFamily="18" charset="0"/>
              </a:rPr>
              <a:t> </a:t>
            </a:r>
            <a:r>
              <a:rPr lang="ru-RU" sz="1600" b="1" i="1" dirty="0">
                <a:solidFill>
                  <a:schemeClr val="tx2"/>
                </a:solidFill>
                <a:latin typeface="Times New Roman" panose="02020603050405020304" pitchFamily="18" charset="0"/>
                <a:cs typeface="Times New Roman" panose="02020603050405020304" pitchFamily="18" charset="0"/>
              </a:rPr>
              <a:t>внутренние </a:t>
            </a:r>
            <a:r>
              <a:rPr lang="ru-RU" sz="1600" b="1" i="1" dirty="0" smtClean="0">
                <a:solidFill>
                  <a:schemeClr val="tx2"/>
                </a:solidFill>
                <a:latin typeface="Times New Roman" panose="02020603050405020304" pitchFamily="18" charset="0"/>
                <a:cs typeface="Times New Roman" panose="02020603050405020304" pitchFamily="18" charset="0"/>
              </a:rPr>
              <a:t>реальные доходы</a:t>
            </a:r>
            <a:r>
              <a:rPr lang="ru-RU" sz="1600" dirty="0">
                <a:solidFill>
                  <a:schemeClr val="tx1"/>
                </a:solidFill>
                <a:latin typeface="Times New Roman" panose="02020603050405020304" pitchFamily="18" charset="0"/>
                <a:cs typeface="Times New Roman" panose="02020603050405020304" pitchFamily="18" charset="0"/>
              </a:rPr>
              <a:t>, называются</a:t>
            </a:r>
            <a:r>
              <a:rPr lang="ru-RU" sz="1600" i="1" dirty="0">
                <a:solidFill>
                  <a:schemeClr val="tx1"/>
                </a:solidFill>
                <a:latin typeface="Times New Roman" panose="02020603050405020304" pitchFamily="18" charset="0"/>
                <a:cs typeface="Times New Roman" panose="02020603050405020304" pitchFamily="18" charset="0"/>
              </a:rPr>
              <a:t> </a:t>
            </a:r>
            <a:r>
              <a:rPr lang="ru-RU" sz="1600" b="1" i="1" dirty="0">
                <a:solidFill>
                  <a:schemeClr val="tx2"/>
                </a:solidFill>
                <a:latin typeface="Times New Roman" panose="02020603050405020304" pitchFamily="18" charset="0"/>
                <a:cs typeface="Times New Roman" panose="02020603050405020304" pitchFamily="18" charset="0"/>
              </a:rPr>
              <a:t>оптимальными тарифами</a:t>
            </a:r>
            <a:r>
              <a:rPr lang="ru-RU" sz="1600" i="1" dirty="0" smtClean="0">
                <a:solidFill>
                  <a:schemeClr val="tx1"/>
                </a:solidFill>
                <a:latin typeface="Times New Roman" panose="02020603050405020304" pitchFamily="18" charset="0"/>
                <a:cs typeface="Times New Roman" panose="02020603050405020304" pitchFamily="18" charset="0"/>
              </a:rPr>
              <a:t>.</a:t>
            </a:r>
            <a:endParaRPr lang="ru-RU" sz="1600" dirty="0">
              <a:solidFill>
                <a:schemeClr val="tx1"/>
              </a:solidFill>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635617" y="208088"/>
            <a:ext cx="10541616" cy="461665"/>
          </a:xfrm>
          <a:prstGeom prst="rect">
            <a:avLst/>
          </a:prstGeom>
        </p:spPr>
        <p:txBody>
          <a:bodyPr wrap="square">
            <a:spAutoFit/>
          </a:bodyPr>
          <a:lstStyle/>
          <a:p>
            <a:r>
              <a:rPr lang="ru-RU" sz="2400" b="1" dirty="0" smtClean="0">
                <a:solidFill>
                  <a:schemeClr val="tx2"/>
                </a:solidFill>
                <a:latin typeface="Times New Roman" panose="02020603050405020304" pitchFamily="18" charset="0"/>
                <a:cs typeface="Times New Roman" panose="02020603050405020304" pitchFamily="18" charset="0"/>
              </a:rPr>
              <a:t>Аргумент в пользу выгодных условий торговли и оптимального тарифа. </a:t>
            </a:r>
            <a:endParaRPr lang="ru-RU" sz="2400" b="1" dirty="0" smtClean="0">
              <a:solidFill>
                <a:schemeClr val="tx2"/>
              </a:solidFill>
              <a:latin typeface="Times New Roman" panose="02020603050405020304" pitchFamily="18" charset="0"/>
              <a:cs typeface="Times New Roman" panose="02020603050405020304" pitchFamily="18" charset="0"/>
            </a:endParaRPr>
          </a:p>
        </p:txBody>
      </p:sp>
      <p:sp>
        <p:nvSpPr>
          <p:cNvPr id="5" name="Объект 2"/>
          <p:cNvSpPr txBox="1">
            <a:spLocks/>
          </p:cNvSpPr>
          <p:nvPr/>
        </p:nvSpPr>
        <p:spPr>
          <a:xfrm>
            <a:off x="1635617" y="4411014"/>
            <a:ext cx="10380372" cy="2446986"/>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ru-RU" sz="2100" dirty="0" smtClean="0">
                <a:solidFill>
                  <a:schemeClr val="tx1"/>
                </a:solidFill>
                <a:latin typeface="Times New Roman" panose="02020603050405020304" pitchFamily="18" charset="0"/>
                <a:cs typeface="Times New Roman" panose="02020603050405020304" pitchFamily="18" charset="0"/>
              </a:rPr>
              <a:t>Аргументы в пользу выгодных условий торговли впервые выдвинут 150 лет тому назад защитником свободной торговли Джоном Стюартом Миллем </a:t>
            </a:r>
            <a:r>
              <a:rPr lang="en-US" sz="2100" dirty="0" smtClean="0">
                <a:solidFill>
                  <a:schemeClr val="tx1"/>
                </a:solidFill>
                <a:latin typeface="Times New Roman" panose="02020603050405020304" pitchFamily="18" charset="0"/>
                <a:cs typeface="Times New Roman" panose="02020603050405020304" pitchFamily="18" charset="0"/>
              </a:rPr>
              <a:t>(John Stuart Mill). </a:t>
            </a:r>
            <a:endParaRPr lang="ru-RU" sz="2100" dirty="0" smtClean="0">
              <a:solidFill>
                <a:schemeClr val="tx1"/>
              </a:solidFill>
              <a:latin typeface="Times New Roman" panose="02020603050405020304" pitchFamily="18" charset="0"/>
              <a:cs typeface="Times New Roman" panose="02020603050405020304" pitchFamily="18" charset="0"/>
            </a:endParaRPr>
          </a:p>
          <a:p>
            <a:pPr algn="just"/>
            <a:r>
              <a:rPr lang="ru-RU" sz="2100" dirty="0" smtClean="0">
                <a:solidFill>
                  <a:schemeClr val="tx1"/>
                </a:solidFill>
                <a:latin typeface="Times New Roman" panose="02020603050405020304" pitchFamily="18" charset="0"/>
                <a:cs typeface="Times New Roman" panose="02020603050405020304" pitchFamily="18" charset="0"/>
              </a:rPr>
              <a:t>Это единственный аргумент, который имеет право на жизнь при условии полной занятости и совершенной конкуренции. </a:t>
            </a:r>
          </a:p>
          <a:p>
            <a:pPr algn="just"/>
            <a:r>
              <a:rPr lang="ru-RU" sz="2100" dirty="0" smtClean="0">
                <a:solidFill>
                  <a:schemeClr val="tx1"/>
                </a:solidFill>
                <a:latin typeface="Times New Roman" panose="02020603050405020304" pitchFamily="18" charset="0"/>
                <a:cs typeface="Times New Roman" panose="02020603050405020304" pitchFamily="18" charset="0"/>
              </a:rPr>
              <a:t>Чтобы лучше понять его, мы рассмотрим простой случай </a:t>
            </a:r>
            <a:r>
              <a:rPr lang="ru-RU" sz="2100" b="1" dirty="0" smtClean="0">
                <a:solidFill>
                  <a:schemeClr val="tx2"/>
                </a:solidFill>
                <a:latin typeface="Times New Roman" panose="02020603050405020304" pitchFamily="18" charset="0"/>
                <a:cs typeface="Times New Roman" panose="02020603050405020304" pitchFamily="18" charset="0"/>
              </a:rPr>
              <a:t>оптимального тарифа на нефть</a:t>
            </a:r>
            <a:r>
              <a:rPr lang="ru-RU" sz="2100" dirty="0" smtClean="0">
                <a:solidFill>
                  <a:schemeClr val="tx1"/>
                </a:solidFill>
                <a:latin typeface="Times New Roman" panose="02020603050405020304" pitchFamily="18" charset="0"/>
                <a:cs typeface="Times New Roman" panose="02020603050405020304" pitchFamily="18" charset="0"/>
              </a:rPr>
              <a:t>. Оптимальный тариф на нефть поднимет внутреннюю цену выше иностранной цены. Но поскольку наш спрос в результате введения тарифа уменьшится и поскольку мы формируем значительную часть мирового спроса на этот продукт, мировой уровень цен на нефть будет снижен. Таким образом частично бремя тарифа ляжет на плечи производителей. (Из этого следует, что маленькая страна не может воспользоваться этим аргументом, поскольку она не способна влиять на мировые цены.)</a:t>
            </a:r>
          </a:p>
          <a:p>
            <a:endParaRPr lang="ru-RU" dirty="0"/>
          </a:p>
        </p:txBody>
      </p:sp>
      <p:pic>
        <p:nvPicPr>
          <p:cNvPr id="52226" name="Picture 2" descr="http://i305.photobucket.com/albums/nn228/labaz5/mi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572" y="824299"/>
            <a:ext cx="2143125" cy="2857500"/>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33003" y="3723241"/>
            <a:ext cx="2626262" cy="646331"/>
          </a:xfrm>
          <a:prstGeom prst="rect">
            <a:avLst/>
          </a:prstGeom>
          <a:noFill/>
        </p:spPr>
        <p:txBody>
          <a:bodyPr wrap="square" rtlCol="0">
            <a:spAutoFit/>
          </a:bodyPr>
          <a:lstStyle/>
          <a:p>
            <a:pPr algn="ctr"/>
            <a:r>
              <a:rPr lang="ru-RU" b="1" dirty="0" smtClean="0">
                <a:solidFill>
                  <a:schemeClr val="tx2"/>
                </a:solidFill>
                <a:latin typeface="Times New Roman" panose="02020603050405020304" pitchFamily="18" charset="0"/>
                <a:cs typeface="Times New Roman" panose="02020603050405020304" pitchFamily="18" charset="0"/>
              </a:rPr>
              <a:t>Джон Стюарт Милль</a:t>
            </a:r>
          </a:p>
          <a:p>
            <a:pPr algn="ctr"/>
            <a:r>
              <a:rPr lang="ru-RU" b="1" dirty="0" smtClean="0">
                <a:solidFill>
                  <a:schemeClr val="tx2"/>
                </a:solidFill>
                <a:latin typeface="Times New Roman" panose="02020603050405020304" pitchFamily="18" charset="0"/>
                <a:cs typeface="Times New Roman" panose="02020603050405020304" pitchFamily="18" charset="0"/>
              </a:rPr>
              <a:t>(20.05. 1806 -8.05. 1873)</a:t>
            </a:r>
            <a:endParaRPr lang="ru-RU"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2385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12892" y="798488"/>
            <a:ext cx="7173532" cy="5408946"/>
          </a:xfrm>
        </p:spPr>
        <p:txBody>
          <a:bodyPr>
            <a:normAutofit fontScale="92500" lnSpcReduction="10000"/>
          </a:bodyPr>
          <a:lstStyle/>
          <a:p>
            <a:pPr algn="just"/>
            <a:r>
              <a:rPr lang="ru-RU" b="1" dirty="0">
                <a:solidFill>
                  <a:schemeClr val="tx2"/>
                </a:solidFill>
                <a:latin typeface="Times New Roman" panose="02020603050405020304" pitchFamily="18" charset="0"/>
                <a:cs typeface="Times New Roman" panose="02020603050405020304" pitchFamily="18" charset="0"/>
              </a:rPr>
              <a:t>Не нашли ли мы таким образом теоретически неопровержимый аргумент в пользу тарифов?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Ответ </a:t>
            </a:r>
            <a:r>
              <a:rPr lang="ru-RU" dirty="0">
                <a:solidFill>
                  <a:schemeClr val="tx1"/>
                </a:solidFill>
                <a:latin typeface="Times New Roman" panose="02020603050405020304" pitchFamily="18" charset="0"/>
                <a:cs typeface="Times New Roman" panose="02020603050405020304" pitchFamily="18" charset="0"/>
              </a:rPr>
              <a:t>был бы </a:t>
            </a:r>
            <a:r>
              <a:rPr lang="en-US" dirty="0" smtClean="0">
                <a:solidFill>
                  <a:schemeClr val="tx1"/>
                </a:solidFill>
                <a:latin typeface="Times New Roman" panose="02020603050405020304" pitchFamily="18" charset="0"/>
                <a:cs typeface="Times New Roman" panose="02020603050405020304" pitchFamily="18" charset="0"/>
              </a:rPr>
              <a:t>“</a:t>
            </a:r>
            <a:r>
              <a:rPr lang="ru-RU" dirty="0" smtClean="0">
                <a:solidFill>
                  <a:schemeClr val="tx1"/>
                </a:solidFill>
                <a:latin typeface="Times New Roman" panose="02020603050405020304" pitchFamily="18" charset="0"/>
                <a:cs typeface="Times New Roman" panose="02020603050405020304" pitchFamily="18" charset="0"/>
              </a:rPr>
              <a:t>да</a:t>
            </a:r>
            <a:r>
              <a:rPr lang="en-US" dirty="0" smtClean="0">
                <a:solidFill>
                  <a:schemeClr val="tx1"/>
                </a:solidFill>
                <a:latin typeface="Times New Roman" panose="02020603050405020304" pitchFamily="18" charset="0"/>
                <a:cs typeface="Times New Roman" panose="02020603050405020304" pitchFamily="18" charset="0"/>
              </a:rPr>
              <a:t>”</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если забыть что это политика "разори соседа", которая неминуемо вызовет ответную реакцию других стран. А они. скорее всего, отреагируют адекватно</a:t>
            </a:r>
            <a:r>
              <a:rPr lang="ru-RU"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В конце концов, если Америка установит оптимальный тариф в 30% на импорт, почему бы странам Европейского Сообщества и Японии, в свою очередь, не ввести на американский импорт также </a:t>
            </a:r>
            <a:r>
              <a:rPr lang="ru-RU" dirty="0" smtClean="0">
                <a:solidFill>
                  <a:schemeClr val="tx1"/>
                </a:solidFill>
                <a:latin typeface="Times New Roman" panose="02020603050405020304" pitchFamily="18" charset="0"/>
                <a:cs typeface="Times New Roman" panose="02020603050405020304" pitchFamily="18" charset="0"/>
              </a:rPr>
              <a:t>30- </a:t>
            </a:r>
            <a:r>
              <a:rPr lang="ru-RU" dirty="0">
                <a:solidFill>
                  <a:schemeClr val="tx1"/>
                </a:solidFill>
                <a:latin typeface="Times New Roman" panose="02020603050405020304" pitchFamily="18" charset="0"/>
                <a:cs typeface="Times New Roman" panose="02020603050405020304" pitchFamily="18" charset="0"/>
              </a:rPr>
              <a:t>или 40%-</a:t>
            </a:r>
            <a:r>
              <a:rPr lang="ru-RU" dirty="0" err="1">
                <a:solidFill>
                  <a:schemeClr val="tx1"/>
                </a:solidFill>
                <a:latin typeface="Times New Roman" panose="02020603050405020304" pitchFamily="18" charset="0"/>
                <a:cs typeface="Times New Roman" panose="02020603050405020304" pitchFamily="18" charset="0"/>
              </a:rPr>
              <a:t>ный</a:t>
            </a:r>
            <a:r>
              <a:rPr lang="ru-RU" dirty="0">
                <a:solidFill>
                  <a:schemeClr val="tx1"/>
                </a:solidFill>
                <a:latin typeface="Times New Roman" panose="02020603050405020304" pitchFamily="18" charset="0"/>
                <a:cs typeface="Times New Roman" panose="02020603050405020304" pitchFamily="18" charset="0"/>
              </a:rPr>
              <a:t> тариф?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итоге, если каждая страна просчитает и установит свои оптимальные тарифы, общий уровень тарифов будет раскручиваться по спирали, подобно гонке вооружений.</a:t>
            </a:r>
          </a:p>
          <a:p>
            <a:pPr algn="just"/>
            <a:r>
              <a:rPr lang="ru-RU" dirty="0">
                <a:solidFill>
                  <a:schemeClr val="tx1"/>
                </a:solidFill>
                <a:latin typeface="Times New Roman" panose="02020603050405020304" pitchFamily="18" charset="0"/>
                <a:cs typeface="Times New Roman" panose="02020603050405020304" pitchFamily="18" charset="0"/>
              </a:rPr>
              <a:t>Таким образом, подобная ситуация не ведет к повышению ни </a:t>
            </a:r>
            <a:r>
              <a:rPr lang="ru-RU" dirty="0" smtClean="0">
                <a:solidFill>
                  <a:schemeClr val="tx1"/>
                </a:solidFill>
                <a:latin typeface="Times New Roman" panose="02020603050405020304" pitchFamily="18" charset="0"/>
                <a:cs typeface="Times New Roman" panose="02020603050405020304" pitchFamily="18" charset="0"/>
              </a:rPr>
              <a:t>мирового,</a:t>
            </a:r>
            <a:r>
              <a:rPr lang="en-US" dirty="0" smtClean="0">
                <a:solidFill>
                  <a:schemeClr val="tx1"/>
                </a:solidFill>
                <a:latin typeface="Times New Roman" panose="02020603050405020304" pitchFamily="18" charset="0"/>
                <a:cs typeface="Times New Roman" panose="02020603050405020304" pitchFamily="18" charset="0"/>
              </a:rPr>
              <a:t> </a:t>
            </a:r>
            <a:r>
              <a:rPr lang="ru-RU" dirty="0" smtClean="0">
                <a:solidFill>
                  <a:schemeClr val="tx1"/>
                </a:solidFill>
                <a:latin typeface="Times New Roman" panose="02020603050405020304" pitchFamily="18" charset="0"/>
                <a:cs typeface="Times New Roman" panose="02020603050405020304" pitchFamily="18" charset="0"/>
              </a:rPr>
              <a:t>национального благосостояния</a:t>
            </a:r>
            <a:r>
              <a:rPr lang="ru-RU" dirty="0">
                <a:solidFill>
                  <a:schemeClr val="tx1"/>
                </a:solidFill>
                <a:latin typeface="Times New Roman" panose="02020603050405020304" pitchFamily="18" charset="0"/>
                <a:cs typeface="Times New Roman" panose="02020603050405020304" pitchFamily="18" charset="0"/>
              </a:rPr>
              <a:t>. Если все страны установят оптимальные тарифы, это приведет к снижению экономического благосостояния </a:t>
            </a:r>
            <a:r>
              <a:rPr lang="ru-RU" dirty="0" smtClean="0">
                <a:solidFill>
                  <a:schemeClr val="tx1"/>
                </a:solidFill>
                <a:latin typeface="Times New Roman" panose="02020603050405020304" pitchFamily="18" charset="0"/>
                <a:cs typeface="Times New Roman" panose="02020603050405020304" pitchFamily="18" charset="0"/>
              </a:rPr>
              <a:t>самой </a:t>
            </a:r>
            <a:r>
              <a:rPr lang="ru-RU" dirty="0">
                <a:solidFill>
                  <a:schemeClr val="tx1"/>
                </a:solidFill>
                <a:latin typeface="Times New Roman" panose="02020603050405020304" pitchFamily="18" charset="0"/>
                <a:cs typeface="Times New Roman" panose="02020603050405020304" pitchFamily="18" charset="0"/>
              </a:rPr>
              <a:t>страны н созданию серьезных препятствия для свободной торговли.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b="1" dirty="0" smtClean="0">
                <a:solidFill>
                  <a:schemeClr val="tx2"/>
                </a:solidFill>
                <a:latin typeface="Times New Roman" panose="02020603050405020304" pitchFamily="18" charset="0"/>
                <a:cs typeface="Times New Roman" panose="02020603050405020304" pitchFamily="18" charset="0"/>
              </a:rPr>
              <a:t>Реальную </a:t>
            </a:r>
            <a:r>
              <a:rPr lang="ru-RU" b="1" dirty="0">
                <a:solidFill>
                  <a:schemeClr val="tx2"/>
                </a:solidFill>
                <a:latin typeface="Times New Roman" panose="02020603050405020304" pitchFamily="18" charset="0"/>
                <a:cs typeface="Times New Roman" panose="02020603050405020304" pitchFamily="18" charset="0"/>
              </a:rPr>
              <a:t>пользу все </a:t>
            </a:r>
            <a:r>
              <a:rPr lang="ru-RU" b="1" dirty="0" smtClean="0">
                <a:solidFill>
                  <a:schemeClr val="tx2"/>
                </a:solidFill>
                <a:latin typeface="Times New Roman" panose="02020603050405020304" pitchFamily="18" charset="0"/>
                <a:cs typeface="Times New Roman" panose="02020603050405020304" pitchFamily="18" charset="0"/>
              </a:rPr>
              <a:t>страны </a:t>
            </a:r>
            <a:r>
              <a:rPr lang="ru-RU" b="1" dirty="0">
                <a:solidFill>
                  <a:schemeClr val="tx2"/>
                </a:solidFill>
                <a:latin typeface="Times New Roman" panose="02020603050405020304" pitchFamily="18" charset="0"/>
                <a:cs typeface="Times New Roman" panose="02020603050405020304" pitchFamily="18" charset="0"/>
              </a:rPr>
              <a:t>получат при условии отмены торговых </a:t>
            </a:r>
            <a:r>
              <a:rPr lang="ru-RU" b="1" dirty="0" smtClean="0">
                <a:solidFill>
                  <a:schemeClr val="tx2"/>
                </a:solidFill>
                <a:latin typeface="Times New Roman" panose="02020603050405020304" pitchFamily="18" charset="0"/>
                <a:cs typeface="Times New Roman" panose="02020603050405020304" pitchFamily="18" charset="0"/>
              </a:rPr>
              <a:t>барьеров!</a:t>
            </a:r>
            <a:endParaRPr lang="ru-RU" b="1" dirty="0">
              <a:solidFill>
                <a:schemeClr val="tx2"/>
              </a:solidFill>
              <a:latin typeface="Times New Roman" panose="02020603050405020304" pitchFamily="18" charset="0"/>
              <a:cs typeface="Times New Roman" panose="02020603050405020304" pitchFamily="18" charset="0"/>
            </a:endParaRPr>
          </a:p>
        </p:txBody>
      </p:sp>
      <p:pic>
        <p:nvPicPr>
          <p:cNvPr id="53250" name="Picture 2" descr="http://www.project-syndicate.org/default/library/9daf82c37b23a9463eefb80b8772363b.landsca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3513" y="2315489"/>
            <a:ext cx="2857500" cy="2143125"/>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0498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40" y="1429555"/>
            <a:ext cx="7250805" cy="5138670"/>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В своем знаменитом </a:t>
            </a:r>
            <a:r>
              <a:rPr lang="ru-RU" dirty="0" smtClean="0">
                <a:solidFill>
                  <a:schemeClr val="tx1"/>
                </a:solidFill>
                <a:latin typeface="Times New Roman" panose="02020603050405020304" pitchFamily="18" charset="0"/>
                <a:cs typeface="Times New Roman" panose="02020603050405020304" pitchFamily="18" charset="0"/>
              </a:rPr>
              <a:t>Отчете о производителях (1791</a:t>
            </a:r>
            <a:r>
              <a:rPr lang="ru-RU" dirty="0">
                <a:solidFill>
                  <a:schemeClr val="tx1"/>
                </a:solidFill>
                <a:latin typeface="Times New Roman" panose="02020603050405020304" pitchFamily="18" charset="0"/>
                <a:cs typeface="Times New Roman" panose="02020603050405020304" pitchFamily="18" charset="0"/>
              </a:rPr>
              <a:t>) Александр </a:t>
            </a:r>
            <a:r>
              <a:rPr lang="ru-RU" dirty="0" smtClean="0">
                <a:solidFill>
                  <a:schemeClr val="tx1"/>
                </a:solidFill>
                <a:latin typeface="Times New Roman" panose="02020603050405020304" pitchFamily="18" charset="0"/>
                <a:cs typeface="Times New Roman" panose="02020603050405020304" pitchFamily="18" charset="0"/>
              </a:rPr>
              <a:t>Гамильтон предложил </a:t>
            </a:r>
            <a:r>
              <a:rPr lang="ru-RU" dirty="0">
                <a:solidFill>
                  <a:schemeClr val="tx1"/>
                </a:solidFill>
                <a:latin typeface="Times New Roman" panose="02020603050405020304" pitchFamily="18" charset="0"/>
                <a:cs typeface="Times New Roman" panose="02020603050405020304" pitchFamily="18" charset="0"/>
              </a:rPr>
              <a:t>поддержать рост производства, обеспечив защиту "зарождающихся отраслей" от иностранной конкуренции.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Согласно </a:t>
            </a:r>
            <a:r>
              <a:rPr lang="ru-RU" dirty="0">
                <a:solidFill>
                  <a:schemeClr val="tx1"/>
                </a:solidFill>
                <a:latin typeface="Times New Roman" panose="02020603050405020304" pitchFamily="18" charset="0"/>
                <a:cs typeface="Times New Roman" panose="02020603050405020304" pitchFamily="18" charset="0"/>
              </a:rPr>
              <a:t>этой </a:t>
            </a:r>
            <a:r>
              <a:rPr lang="ru-RU" dirty="0" smtClean="0">
                <a:solidFill>
                  <a:schemeClr val="tx1"/>
                </a:solidFill>
                <a:latin typeface="Times New Roman" panose="02020603050405020304" pitchFamily="18" charset="0"/>
                <a:cs typeface="Times New Roman" panose="02020603050405020304" pitchFamily="18" charset="0"/>
              </a:rPr>
              <a:t>доктрине, получившей </a:t>
            </a:r>
            <a:r>
              <a:rPr lang="ru-RU" dirty="0">
                <a:solidFill>
                  <a:schemeClr val="tx1"/>
                </a:solidFill>
                <a:latin typeface="Times New Roman" panose="02020603050405020304" pitchFamily="18" charset="0"/>
                <a:cs typeface="Times New Roman" panose="02020603050405020304" pitchFamily="18" charset="0"/>
              </a:rPr>
              <a:t>некоторую поддержку со стороны таких защитников свободной торговли, как Джон Стюарт </a:t>
            </a:r>
            <a:r>
              <a:rPr lang="ru-RU" dirty="0" smtClean="0">
                <a:solidFill>
                  <a:schemeClr val="tx1"/>
                </a:solidFill>
                <a:latin typeface="Times New Roman" panose="02020603050405020304" pitchFamily="18" charset="0"/>
                <a:cs typeface="Times New Roman" panose="02020603050405020304" pitchFamily="18" charset="0"/>
              </a:rPr>
              <a:t>Милль </a:t>
            </a:r>
            <a:r>
              <a:rPr lang="ru-RU" dirty="0">
                <a:solidFill>
                  <a:schemeClr val="tx1"/>
                </a:solidFill>
                <a:latin typeface="Times New Roman" panose="02020603050405020304" pitchFamily="18" charset="0"/>
                <a:cs typeface="Times New Roman" panose="02020603050405020304" pitchFamily="18" charset="0"/>
              </a:rPr>
              <a:t>и</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Альфред Маршалл </a:t>
            </a:r>
            <a:r>
              <a:rPr lang="ru-RU" b="1" dirty="0" smtClean="0">
                <a:solidFill>
                  <a:schemeClr val="tx2"/>
                </a:solidFill>
                <a:latin typeface="Times New Roman" panose="02020603050405020304" pitchFamily="18" charset="0"/>
                <a:cs typeface="Times New Roman" panose="02020603050405020304" pitchFamily="18" charset="0"/>
              </a:rPr>
              <a:t>существуют </a:t>
            </a:r>
            <a:r>
              <a:rPr lang="ru-RU" b="1" dirty="0">
                <a:solidFill>
                  <a:schemeClr val="tx2"/>
                </a:solidFill>
                <a:latin typeface="Times New Roman" panose="02020603050405020304" pitchFamily="18" charset="0"/>
                <a:cs typeface="Times New Roman" panose="02020603050405020304" pitchFamily="18" charset="0"/>
              </a:rPr>
              <a:t>такие производства, в которых страна могла бы достичь сравнительного преимущества, если бы эти отрасли смогли встать на ноги.</a:t>
            </a:r>
          </a:p>
          <a:p>
            <a:pPr algn="just"/>
            <a:r>
              <a:rPr lang="ru-RU" dirty="0">
                <a:solidFill>
                  <a:schemeClr val="tx1"/>
                </a:solidFill>
                <a:latin typeface="Times New Roman" panose="02020603050405020304" pitchFamily="18" charset="0"/>
                <a:cs typeface="Times New Roman" panose="02020603050405020304" pitchFamily="18" charset="0"/>
              </a:rPr>
              <a:t>Такие зарождающиеся отрасли не могут противостоять угрозе со стороны крупных конкурентов глобального рынка.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Однако </a:t>
            </a:r>
            <a:r>
              <a:rPr lang="ru-RU" dirty="0">
                <a:solidFill>
                  <a:schemeClr val="tx1"/>
                </a:solidFill>
                <a:latin typeface="Times New Roman" panose="02020603050405020304" pitchFamily="18" charset="0"/>
                <a:cs typeface="Times New Roman" panose="02020603050405020304" pitchFamily="18" charset="0"/>
              </a:rPr>
              <a:t>при определенной поддержке они смогли бы </a:t>
            </a:r>
            <a:r>
              <a:rPr lang="ru-RU" b="1" dirty="0">
                <a:solidFill>
                  <a:schemeClr val="tx2"/>
                </a:solidFill>
                <a:latin typeface="Times New Roman" panose="02020603050405020304" pitchFamily="18" charset="0"/>
                <a:cs typeface="Times New Roman" panose="02020603050405020304" pitchFamily="18" charset="0"/>
              </a:rPr>
              <a:t>развиться</a:t>
            </a:r>
            <a:r>
              <a:rPr lang="ru-RU" dirty="0">
                <a:solidFill>
                  <a:schemeClr val="tx1"/>
                </a:solidFill>
                <a:latin typeface="Times New Roman" panose="02020603050405020304" pitchFamily="18" charset="0"/>
                <a:cs typeface="Times New Roman" panose="02020603050405020304" pitchFamily="18" charset="0"/>
              </a:rPr>
              <a:t>, чтобы вступить на мировой рынок, имея массовое </a:t>
            </a:r>
            <a:r>
              <a:rPr lang="ru-RU" dirty="0" smtClean="0">
                <a:solidFill>
                  <a:schemeClr val="tx1"/>
                </a:solidFill>
                <a:latin typeface="Times New Roman" panose="02020603050405020304" pitchFamily="18" charset="0"/>
                <a:cs typeface="Times New Roman" panose="02020603050405020304" pitchFamily="18" charset="0"/>
              </a:rPr>
              <a:t>производство, </a:t>
            </a:r>
            <a:r>
              <a:rPr lang="ru-RU" dirty="0">
                <a:solidFill>
                  <a:schemeClr val="tx1"/>
                </a:solidFill>
                <a:latin typeface="Times New Roman" panose="02020603050405020304" pitchFamily="18" charset="0"/>
                <a:cs typeface="Times New Roman" panose="02020603050405020304" pitchFamily="18" charset="0"/>
              </a:rPr>
              <a:t>с подготовленными высококвалифицированными работниками, внедренными изобретениями, приспособленными к требованиям местных условий производства, и эффективным технологическим уровнем, вполне соизмеримым с уровнем опытных производителей. </a:t>
            </a:r>
            <a:r>
              <a:rPr lang="ru-RU" dirty="0" smtClean="0">
                <a:solidFill>
                  <a:schemeClr val="tx1"/>
                </a:solidFill>
                <a:latin typeface="Times New Roman" panose="02020603050405020304" pitchFamily="18" charset="0"/>
                <a:cs typeface="Times New Roman" panose="02020603050405020304" pitchFamily="18" charset="0"/>
              </a:rPr>
              <a:t>.</a:t>
            </a:r>
            <a:endParaRPr lang="ru-RU" sz="1800" dirty="0">
              <a:solidFill>
                <a:schemeClr val="tx1"/>
              </a:solidFill>
              <a:latin typeface="Times New Roman" panose="02020603050405020304" pitchFamily="18" charset="0"/>
              <a:cs typeface="Times New Roman" panose="02020603050405020304" pitchFamily="18" charset="0"/>
            </a:endParaRPr>
          </a:p>
          <a:p>
            <a:endParaRPr lang="ru-RU" dirty="0"/>
          </a:p>
          <a:p>
            <a:endParaRPr lang="ru-RU" dirty="0"/>
          </a:p>
        </p:txBody>
      </p:sp>
      <p:sp>
        <p:nvSpPr>
          <p:cNvPr id="4" name="TextBox 3"/>
          <p:cNvSpPr txBox="1"/>
          <p:nvPr/>
        </p:nvSpPr>
        <p:spPr>
          <a:xfrm>
            <a:off x="1249251" y="682580"/>
            <a:ext cx="10006885" cy="523220"/>
          </a:xfrm>
          <a:prstGeom prst="rect">
            <a:avLst/>
          </a:prstGeom>
          <a:noFill/>
        </p:spPr>
        <p:txBody>
          <a:bodyPr wrap="square" rtlCol="0">
            <a:spAutoFit/>
          </a:bodyPr>
          <a:lstStyle/>
          <a:p>
            <a:pPr algn="ctr"/>
            <a:r>
              <a:rPr lang="ru-RU" sz="2800" b="1" dirty="0" smtClean="0">
                <a:solidFill>
                  <a:schemeClr val="tx2"/>
                </a:solidFill>
                <a:latin typeface="Times New Roman" panose="02020603050405020304" pitchFamily="18" charset="0"/>
                <a:cs typeface="Times New Roman" panose="02020603050405020304" pitchFamily="18" charset="0"/>
              </a:rPr>
              <a:t>Тарифы для зарождающихся отраслей промышленности</a:t>
            </a:r>
            <a:r>
              <a:rPr lang="ru-RU" dirty="0" smtClean="0"/>
              <a:t>.</a:t>
            </a:r>
            <a:endParaRPr lang="ru-RU" dirty="0"/>
          </a:p>
        </p:txBody>
      </p:sp>
      <p:pic>
        <p:nvPicPr>
          <p:cNvPr id="54274" name="Picture 2" descr="File:Alfred Marsh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4786" y="1429555"/>
            <a:ext cx="2463085" cy="3477296"/>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76575" y="5280338"/>
            <a:ext cx="2833352" cy="646331"/>
          </a:xfrm>
          <a:prstGeom prst="rect">
            <a:avLst/>
          </a:prstGeom>
          <a:noFill/>
        </p:spPr>
        <p:txBody>
          <a:bodyPr wrap="square" rtlCol="0">
            <a:spAutoFit/>
          </a:bodyPr>
          <a:lstStyle/>
          <a:p>
            <a:pPr algn="ctr"/>
            <a:r>
              <a:rPr lang="ru-RU" b="1" dirty="0" smtClean="0">
                <a:solidFill>
                  <a:schemeClr val="tx2"/>
                </a:solidFill>
                <a:latin typeface="Times New Roman" panose="02020603050405020304" pitchFamily="18" charset="0"/>
                <a:cs typeface="Times New Roman" panose="02020603050405020304" pitchFamily="18" charset="0"/>
              </a:rPr>
              <a:t>Альфред Маршалл</a:t>
            </a:r>
          </a:p>
          <a:p>
            <a:pPr algn="ctr"/>
            <a:endParaRPr lang="ru-RU" b="1" dirty="0">
              <a:solidFill>
                <a:schemeClr val="tx2"/>
              </a:solidFill>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8848693" y="5603503"/>
            <a:ext cx="2984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ru-RU" sz="1800" b="1"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rPr>
              <a:t>(26.07.1842 г.-13.07.1924 гг.)</a:t>
            </a:r>
          </a:p>
        </p:txBody>
      </p:sp>
    </p:spTree>
    <p:extLst>
      <p:ext uri="{BB962C8B-B14F-4D97-AF65-F5344CB8AC3E}">
        <p14:creationId xmlns:p14="http://schemas.microsoft.com/office/powerpoint/2010/main" val="1949627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96783" y="922986"/>
            <a:ext cx="9349503" cy="5207358"/>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Несмотря на то что первое время цены на продукцию ввиду протекционизма будут высокими, по мере накопления опыта эта отрасль станет достаточно эффективной, что позволит снизить издержки и цены.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Тариф </a:t>
            </a:r>
            <a:r>
              <a:rPr lang="ru-RU" dirty="0">
                <a:solidFill>
                  <a:schemeClr val="tx1"/>
                </a:solidFill>
                <a:latin typeface="Times New Roman" panose="02020603050405020304" pitchFamily="18" charset="0"/>
                <a:cs typeface="Times New Roman" panose="02020603050405020304" pitchFamily="18" charset="0"/>
              </a:rPr>
              <a:t>будет оправдан, только если выгоды потребителей к этому времени будут более чем достаточные, чтобы компенсировать высокие цены периода </a:t>
            </a:r>
            <a:r>
              <a:rPr lang="ru-RU" dirty="0" smtClean="0">
                <a:solidFill>
                  <a:schemeClr val="tx1"/>
                </a:solidFill>
                <a:latin typeface="Times New Roman" panose="02020603050405020304" pitchFamily="18" charset="0"/>
                <a:cs typeface="Times New Roman" panose="02020603050405020304" pitchFamily="18" charset="0"/>
              </a:rPr>
              <a:t>протекционизма.</a:t>
            </a:r>
            <a:endParaRPr lang="ru-RU" sz="2000"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К </a:t>
            </a:r>
            <a:r>
              <a:rPr lang="ru-RU" dirty="0">
                <a:solidFill>
                  <a:schemeClr val="tx1"/>
                </a:solidFill>
                <a:latin typeface="Times New Roman" panose="02020603050405020304" pitchFamily="18" charset="0"/>
                <a:cs typeface="Times New Roman" panose="02020603050405020304" pitchFamily="18" charset="0"/>
              </a:rPr>
              <a:t>оценке этого аргумента также следует подходить с осторожностью.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История </a:t>
            </a:r>
            <a:r>
              <a:rPr lang="ru-RU" dirty="0">
                <a:solidFill>
                  <a:schemeClr val="tx1"/>
                </a:solidFill>
                <a:latin typeface="Times New Roman" panose="02020603050405020304" pitchFamily="18" charset="0"/>
                <a:cs typeface="Times New Roman" panose="02020603050405020304" pitchFamily="18" charset="0"/>
              </a:rPr>
              <a:t>свидетельствует, что в некоторых случаях зарождающиеся отрасли благодаря протекционизму успешно "взрослели" и становились на ноги.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Исследование </a:t>
            </a:r>
            <a:r>
              <a:rPr lang="ru-RU" dirty="0">
                <a:solidFill>
                  <a:schemeClr val="tx1"/>
                </a:solidFill>
                <a:latin typeface="Times New Roman" panose="02020603050405020304" pitchFamily="18" charset="0"/>
                <a:cs typeface="Times New Roman" panose="02020603050405020304" pitchFamily="18" charset="0"/>
              </a:rPr>
              <a:t>успешных новых индустриальных стран (таких как Сингапур и Корея) также показало, что они часто защищали свои новые отрасли от импорта на ранних этапах индустриализации.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Однако </a:t>
            </a:r>
            <a:r>
              <a:rPr lang="ru-RU" dirty="0">
                <a:solidFill>
                  <a:schemeClr val="tx1"/>
                </a:solidFill>
                <a:latin typeface="Times New Roman" panose="02020603050405020304" pitchFamily="18" charset="0"/>
                <a:cs typeface="Times New Roman" panose="02020603050405020304" pitchFamily="18" charset="0"/>
              </a:rPr>
              <a:t>в истории тарифов можно найти гораздо больше примеров, в частности производства стали, сахара и текстиля, когда неустанная опека </a:t>
            </a:r>
            <a:r>
              <a:rPr lang="ru-RU" dirty="0" smtClean="0">
                <a:solidFill>
                  <a:schemeClr val="tx1"/>
                </a:solidFill>
                <a:latin typeface="Times New Roman" panose="02020603050405020304" pitchFamily="18" charset="0"/>
                <a:cs typeface="Times New Roman" panose="02020603050405020304" pitchFamily="18" charset="0"/>
              </a:rPr>
              <a:t>приводила </a:t>
            </a:r>
            <a:r>
              <a:rPr lang="ru-RU" dirty="0">
                <a:solidFill>
                  <a:schemeClr val="tx1"/>
                </a:solidFill>
                <a:latin typeface="Times New Roman" panose="02020603050405020304" pitchFamily="18" charset="0"/>
                <a:cs typeface="Times New Roman" panose="02020603050405020304" pitchFamily="18" charset="0"/>
              </a:rPr>
              <a:t>к тому, что "дети" упорно не хотели взрослеть и расставаться со своими "пеленками" долгие годы</a:t>
            </a:r>
            <a:endParaRPr lang="ru-RU" dirty="0">
              <a:solidFill>
                <a:schemeClr val="tx1"/>
              </a:solidFill>
            </a:endParaRPr>
          </a:p>
        </p:txBody>
      </p:sp>
    </p:spTree>
    <p:extLst>
      <p:ext uri="{BB962C8B-B14F-4D97-AF65-F5344CB8AC3E}">
        <p14:creationId xmlns:p14="http://schemas.microsoft.com/office/powerpoint/2010/main" val="23670847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42434" y="1170004"/>
            <a:ext cx="10036420" cy="5531476"/>
          </a:xfrm>
        </p:spPr>
        <p:txBody>
          <a:bodyPr>
            <a:normAutofit/>
          </a:bodyPr>
          <a:lstStyle/>
          <a:p>
            <a:pPr algn="just"/>
            <a:r>
              <a:rPr lang="ru-RU" dirty="0" smtClean="0">
                <a:solidFill>
                  <a:schemeClr val="tx1"/>
                </a:solidFill>
                <a:latin typeface="Times New Roman" panose="02020603050405020304" pitchFamily="18" charset="0"/>
                <a:cs typeface="Times New Roman" panose="02020603050405020304" pitchFamily="18" charset="0"/>
              </a:rPr>
              <a:t>Весьма </a:t>
            </a:r>
            <a:r>
              <a:rPr lang="ru-RU" dirty="0">
                <a:solidFill>
                  <a:schemeClr val="tx1"/>
                </a:solidFill>
                <a:latin typeface="Times New Roman" panose="02020603050405020304" pitchFamily="18" charset="0"/>
                <a:cs typeface="Times New Roman" panose="02020603050405020304" pitchFamily="18" charset="0"/>
              </a:rPr>
              <a:t>поучительный пример протекционизма предложила </a:t>
            </a:r>
            <a:r>
              <a:rPr lang="ru-RU" dirty="0" smtClean="0">
                <a:solidFill>
                  <a:schemeClr val="tx1"/>
                </a:solidFill>
                <a:latin typeface="Times New Roman" panose="02020603050405020304" pitchFamily="18" charset="0"/>
                <a:cs typeface="Times New Roman" panose="02020603050405020304" pitchFamily="18" charset="0"/>
              </a:rPr>
              <a:t>недавно</a:t>
            </a:r>
            <a:r>
              <a:rPr lang="en-US"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Бразилия, попавшая в собственноручно приготовленную западню. </a:t>
            </a:r>
            <a:endParaRPr lang="ru-RU" dirty="0" smtClean="0">
              <a:solidFill>
                <a:schemeClr val="tx1"/>
              </a:solidFill>
              <a:latin typeface="Times New Roman" panose="02020603050405020304" pitchFamily="18" charset="0"/>
              <a:cs typeface="Times New Roman" panose="02020603050405020304" pitchFamily="18" charset="0"/>
            </a:endParaRPr>
          </a:p>
          <a:p>
            <a:r>
              <a:rPr lang="ru-RU" b="1" dirty="0" smtClean="0">
                <a:solidFill>
                  <a:schemeClr val="tx2"/>
                </a:solidFill>
                <a:latin typeface="Times New Roman" panose="02020603050405020304" pitchFamily="18" charset="0"/>
                <a:cs typeface="Times New Roman" panose="02020603050405020304" pitchFamily="18" charset="0"/>
              </a:rPr>
              <a:t>В </a:t>
            </a:r>
            <a:r>
              <a:rPr lang="ru-RU" b="1" dirty="0">
                <a:solidFill>
                  <a:schemeClr val="tx2"/>
                </a:solidFill>
                <a:latin typeface="Times New Roman" panose="02020603050405020304" pitchFamily="18" charset="0"/>
                <a:cs typeface="Times New Roman" panose="02020603050405020304" pitchFamily="18" charset="0"/>
              </a:rPr>
              <a:t>1984 году в этой стране был принят закон, фактически запрещавший использование большинства компьютеров зарубежного производства.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Цель </a:t>
            </a:r>
            <a:r>
              <a:rPr lang="ru-RU" dirty="0">
                <a:solidFill>
                  <a:schemeClr val="tx1"/>
                </a:solidFill>
                <a:latin typeface="Times New Roman" panose="02020603050405020304" pitchFamily="18" charset="0"/>
                <a:cs typeface="Times New Roman" panose="02020603050405020304" pitchFamily="18" charset="0"/>
              </a:rPr>
              <a:t>этого запрета заключалась в создании благоприятных условий, в которых успешно могла бы развиваться зарождающаяся </a:t>
            </a:r>
            <a:r>
              <a:rPr lang="ru-RU" b="1" dirty="0">
                <a:solidFill>
                  <a:schemeClr val="tx2"/>
                </a:solidFill>
                <a:latin typeface="Times New Roman" panose="02020603050405020304" pitchFamily="18" charset="0"/>
                <a:cs typeface="Times New Roman" panose="02020603050405020304" pitchFamily="18" charset="0"/>
              </a:rPr>
              <a:t>бразильская компьютерная индустрия</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Закон </a:t>
            </a:r>
            <a:r>
              <a:rPr lang="ru-RU" dirty="0">
                <a:solidFill>
                  <a:schemeClr val="tx1"/>
                </a:solidFill>
                <a:latin typeface="Times New Roman" panose="02020603050405020304" pitchFamily="18" charset="0"/>
                <a:cs typeface="Times New Roman" panose="02020603050405020304" pitchFamily="18" charset="0"/>
              </a:rPr>
              <a:t>проводился в жизнь при содействии специально созданной "</a:t>
            </a:r>
            <a:r>
              <a:rPr lang="ru-RU" b="1" dirty="0">
                <a:solidFill>
                  <a:schemeClr val="tx2"/>
                </a:solidFill>
                <a:latin typeface="Times New Roman" panose="02020603050405020304" pitchFamily="18" charset="0"/>
                <a:cs typeface="Times New Roman" panose="02020603050405020304" pitchFamily="18" charset="0"/>
              </a:rPr>
              <a:t>компьютерной полиции</a:t>
            </a:r>
            <a:r>
              <a:rPr lang="ru-RU" dirty="0">
                <a:solidFill>
                  <a:schemeClr val="tx1"/>
                </a:solidFill>
                <a:latin typeface="Times New Roman" panose="02020603050405020304" pitchFamily="18" charset="0"/>
                <a:cs typeface="Times New Roman" panose="02020603050405020304" pitchFamily="18" charset="0"/>
              </a:rPr>
              <a:t>", которая проводила тщательные досмотры офисов корпораций и классных комнат на предмет наличия запрещенных компьютеров.</a:t>
            </a:r>
          </a:p>
          <a:p>
            <a:pPr algn="just"/>
            <a:r>
              <a:rPr lang="ru-RU" dirty="0">
                <a:solidFill>
                  <a:schemeClr val="tx1"/>
                </a:solidFill>
                <a:latin typeface="Times New Roman" panose="02020603050405020304" pitchFamily="18" charset="0"/>
                <a:cs typeface="Times New Roman" panose="02020603050405020304" pitchFamily="18" charset="0"/>
              </a:rPr>
              <a:t>Эти меры привели к весьма плачевным результатам.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С </a:t>
            </a:r>
            <a:r>
              <a:rPr lang="ru-RU" dirty="0">
                <a:solidFill>
                  <a:schemeClr val="tx1"/>
                </a:solidFill>
                <a:latin typeface="Times New Roman" panose="02020603050405020304" pitchFamily="18" charset="0"/>
                <a:cs typeface="Times New Roman" panose="02020603050405020304" pitchFamily="18" charset="0"/>
              </a:rPr>
              <a:t>точки зрения технологии, компьютеры, произведенные в Бразилии, на многие годы отстали от быстро меняющегося мирового рынка, при этом потребители вынуждены были платить за них по цене </a:t>
            </a:r>
            <a:r>
              <a:rPr lang="ru-RU" b="1" dirty="0">
                <a:solidFill>
                  <a:schemeClr val="tx2"/>
                </a:solidFill>
                <a:latin typeface="Times New Roman" panose="02020603050405020304" pitchFamily="18" charset="0"/>
                <a:cs typeface="Times New Roman" panose="02020603050405020304" pitchFamily="18" charset="0"/>
              </a:rPr>
              <a:t>2 или 3 раза, превышающей мировую цену</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По </a:t>
            </a:r>
            <a:r>
              <a:rPr lang="ru-RU" dirty="0">
                <a:solidFill>
                  <a:schemeClr val="tx1"/>
                </a:solidFill>
                <a:latin typeface="Times New Roman" panose="02020603050405020304" pitchFamily="18" charset="0"/>
                <a:cs typeface="Times New Roman" panose="02020603050405020304" pitchFamily="18" charset="0"/>
              </a:rPr>
              <a:t>некоторым оценкам, принятый в Бразилии </a:t>
            </a:r>
            <a:r>
              <a:rPr lang="ru-RU" b="1" dirty="0">
                <a:solidFill>
                  <a:schemeClr val="tx2"/>
                </a:solidFill>
                <a:latin typeface="Times New Roman" panose="02020603050405020304" pitchFamily="18" charset="0"/>
                <a:cs typeface="Times New Roman" panose="02020603050405020304" pitchFamily="18" charset="0"/>
              </a:rPr>
              <a:t>закон стоил потребителям в 900 млн ежегодно</a:t>
            </a:r>
            <a:r>
              <a:rPr lang="ru-RU" dirty="0">
                <a:solidFill>
                  <a:schemeClr val="tx1"/>
                </a:solidFill>
                <a:latin typeface="Times New Roman" panose="02020603050405020304" pitchFamily="18" charset="0"/>
                <a:cs typeface="Times New Roman" panose="02020603050405020304" pitchFamily="18" charset="0"/>
              </a:rPr>
              <a:t>. В то же время из-за высокой цены бразильские компьютеры не могли конкурировать на мировом рынке, поэтому их производители не смогли воспользоваться преимуществами положительного эффекта масштаба, продавая свою продукцию другим </a:t>
            </a:r>
            <a:r>
              <a:rPr lang="ru-RU" dirty="0" smtClean="0">
                <a:solidFill>
                  <a:schemeClr val="tx1"/>
                </a:solidFill>
                <a:latin typeface="Times New Roman" panose="02020603050405020304" pitchFamily="18" charset="0"/>
                <a:cs typeface="Times New Roman" panose="02020603050405020304" pitchFamily="18" charset="0"/>
              </a:rPr>
              <a:t>странам.</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69098" y="708339"/>
            <a:ext cx="10955628" cy="461665"/>
          </a:xfrm>
          <a:prstGeom prst="rect">
            <a:avLst/>
          </a:prstGeom>
          <a:noFill/>
        </p:spPr>
        <p:txBody>
          <a:bodyPr wrap="square" rtlCol="0">
            <a:spAutoFit/>
          </a:bodyPr>
          <a:lstStyle/>
          <a:p>
            <a:r>
              <a:rPr lang="ru-RU" sz="2400" b="1" dirty="0" smtClean="0">
                <a:solidFill>
                  <a:schemeClr val="tx2"/>
                </a:solidFill>
                <a:latin typeface="Times New Roman" panose="02020603050405020304" pitchFamily="18" charset="0"/>
                <a:cs typeface="Times New Roman" panose="02020603050405020304" pitchFamily="18" charset="0"/>
              </a:rPr>
              <a:t>Фиаско бразильского протекционизма компьютерной индустрии.</a:t>
            </a:r>
            <a:endParaRPr lang="ru-RU" sz="24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8899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68750" y="901521"/>
            <a:ext cx="6644940" cy="5357430"/>
          </a:xfrm>
        </p:spPr>
        <p:txBody>
          <a:bodyPr>
            <a:normAutofit/>
          </a:bodyPr>
          <a:lstStyle/>
          <a:p>
            <a:pPr algn="just"/>
            <a:r>
              <a:rPr lang="ru-RU" dirty="0" smtClean="0">
                <a:solidFill>
                  <a:schemeClr val="tx1"/>
                </a:solidFill>
                <a:latin typeface="Times New Roman" panose="02020603050405020304" pitchFamily="18" charset="0"/>
                <a:cs typeface="Times New Roman" panose="02020603050405020304" pitchFamily="18" charset="0"/>
              </a:rPr>
              <a:t>Высокая </a:t>
            </a:r>
            <a:r>
              <a:rPr lang="ru-RU" dirty="0">
                <a:solidFill>
                  <a:schemeClr val="tx1"/>
                </a:solidFill>
                <a:latin typeface="Times New Roman" panose="02020603050405020304" pitchFamily="18" charset="0"/>
                <a:cs typeface="Times New Roman" panose="02020603050405020304" pitchFamily="18" charset="0"/>
              </a:rPr>
              <a:t>цена на компьютеры подрывала конкурентоспособность и остальной экономики. "Мы действительно весьма отстаем из-за этого бессмысленного национализма, — признал в 1990 году </a:t>
            </a:r>
            <a:r>
              <a:rPr lang="ru-RU" dirty="0" err="1">
                <a:solidFill>
                  <a:schemeClr val="tx1"/>
                </a:solidFill>
                <a:latin typeface="Times New Roman" panose="02020603050405020304" pitchFamily="18" charset="0"/>
                <a:cs typeface="Times New Roman" panose="02020603050405020304" pitchFamily="18" charset="0"/>
              </a:rPr>
              <a:t>Зелия</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Кардосо</a:t>
            </a:r>
            <a:r>
              <a:rPr lang="ru-RU" dirty="0">
                <a:solidFill>
                  <a:schemeClr val="tx1"/>
                </a:solidFill>
                <a:latin typeface="Times New Roman" panose="02020603050405020304" pitchFamily="18" charset="0"/>
                <a:cs typeface="Times New Roman" panose="02020603050405020304" pitchFamily="18" charset="0"/>
              </a:rPr>
              <a:t> де </a:t>
            </a:r>
            <a:r>
              <a:rPr lang="ru-RU" dirty="0" err="1">
                <a:solidFill>
                  <a:schemeClr val="tx1"/>
                </a:solidFill>
                <a:latin typeface="Times New Roman" panose="02020603050405020304" pitchFamily="18" charset="0"/>
                <a:cs typeface="Times New Roman" panose="02020603050405020304" pitchFamily="18" charset="0"/>
              </a:rPr>
              <a:t>Мелло</a:t>
            </a:r>
            <a:r>
              <a:rPr lang="ru-RU"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Zelia</a:t>
            </a:r>
            <a:r>
              <a:rPr lang="en-US" dirty="0">
                <a:solidFill>
                  <a:schemeClr val="tx1"/>
                </a:solidFill>
                <a:latin typeface="Times New Roman" panose="02020603050405020304" pitchFamily="18" charset="0"/>
                <a:cs typeface="Times New Roman" panose="02020603050405020304" pitchFamily="18" charset="0"/>
              </a:rPr>
              <a:t> Cardoso de Mello), </a:t>
            </a:r>
            <a:r>
              <a:rPr lang="ru-RU" dirty="0">
                <a:solidFill>
                  <a:schemeClr val="tx1"/>
                </a:solidFill>
                <a:latin typeface="Times New Roman" panose="02020603050405020304" pitchFamily="18" charset="0"/>
                <a:cs typeface="Times New Roman" panose="02020603050405020304" pitchFamily="18" charset="0"/>
              </a:rPr>
              <a:t>Министр экономики Бразилии. — Компьютерная проблема сильно препятствует модернизации бразильской промышленности".</a:t>
            </a:r>
          </a:p>
          <a:p>
            <a:pPr algn="just"/>
            <a:r>
              <a:rPr lang="ru-RU" dirty="0">
                <a:solidFill>
                  <a:schemeClr val="tx1"/>
                </a:solidFill>
                <a:latin typeface="Times New Roman" panose="02020603050405020304" pitchFamily="18" charset="0"/>
                <a:cs typeface="Times New Roman" panose="02020603050405020304" pitchFamily="18" charset="0"/>
              </a:rPr>
              <a:t>Давление со стороны бразильских потребителей и производителей, а также настойчивые предложения США открыть рынки, вынудили наконец Бразилию в 1992 году отменить закон, запрещающий импорт компьютеров.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течение года магазины электронной техники Сан-Паулу и </a:t>
            </a:r>
            <a:r>
              <a:rPr lang="ru-RU" dirty="0" smtClean="0">
                <a:solidFill>
                  <a:schemeClr val="tx1"/>
                </a:solidFill>
                <a:latin typeface="Times New Roman" panose="02020603050405020304" pitchFamily="18" charset="0"/>
                <a:cs typeface="Times New Roman" panose="02020603050405020304" pitchFamily="18" charset="0"/>
              </a:rPr>
              <a:t>Рио-де-Жанейро </a:t>
            </a:r>
            <a:r>
              <a:rPr lang="ru-RU" dirty="0">
                <a:solidFill>
                  <a:schemeClr val="tx1"/>
                </a:solidFill>
                <a:latin typeface="Times New Roman" panose="02020603050405020304" pitchFamily="18" charset="0"/>
                <a:cs typeface="Times New Roman" panose="02020603050405020304" pitchFamily="18" charset="0"/>
              </a:rPr>
              <a:t>были заполнены импортными лэптопами, </a:t>
            </a:r>
            <a:r>
              <a:rPr lang="ru-RU" dirty="0" smtClean="0">
                <a:solidFill>
                  <a:schemeClr val="tx1"/>
                </a:solidFill>
                <a:latin typeface="Times New Roman" panose="02020603050405020304" pitchFamily="18" charset="0"/>
                <a:cs typeface="Times New Roman" panose="02020603050405020304" pitchFamily="18" charset="0"/>
              </a:rPr>
              <a:t>лазерными принтерами </a:t>
            </a:r>
            <a:r>
              <a:rPr lang="ru-RU" dirty="0">
                <a:solidFill>
                  <a:schemeClr val="tx1"/>
                </a:solidFill>
                <a:latin typeface="Times New Roman" panose="02020603050405020304" pitchFamily="18" charset="0"/>
                <a:cs typeface="Times New Roman" panose="02020603050405020304" pitchFamily="18" charset="0"/>
              </a:rPr>
              <a:t>и радиотелефонами: в Бразилии началась компьютерная революция. </a:t>
            </a:r>
            <a:endParaRPr lang="ru-RU" dirty="0" smtClean="0">
              <a:solidFill>
                <a:schemeClr val="tx1"/>
              </a:solidFill>
              <a:latin typeface="Times New Roman" panose="02020603050405020304" pitchFamily="18" charset="0"/>
              <a:cs typeface="Times New Roman" panose="02020603050405020304" pitchFamily="18" charset="0"/>
            </a:endParaRPr>
          </a:p>
          <a:p>
            <a:pPr algn="ctr"/>
            <a:r>
              <a:rPr lang="ru-RU" b="1" dirty="0" smtClean="0">
                <a:solidFill>
                  <a:schemeClr val="tx2"/>
                </a:solidFill>
                <a:latin typeface="Times New Roman" panose="02020603050405020304" pitchFamily="18" charset="0"/>
                <a:cs typeface="Times New Roman" panose="02020603050405020304" pitchFamily="18" charset="0"/>
              </a:rPr>
              <a:t>Каждая </a:t>
            </a:r>
            <a:r>
              <a:rPr lang="ru-RU" b="1" dirty="0">
                <a:solidFill>
                  <a:schemeClr val="tx2"/>
                </a:solidFill>
                <a:latin typeface="Times New Roman" panose="02020603050405020304" pitchFamily="18" charset="0"/>
                <a:cs typeface="Times New Roman" panose="02020603050405020304" pitchFamily="18" charset="0"/>
              </a:rPr>
              <a:t>страна и каждое поколение постигает заново уроки сравнительного преимущества.</a:t>
            </a:r>
          </a:p>
          <a:p>
            <a:endParaRPr lang="ru-RU" dirty="0"/>
          </a:p>
        </p:txBody>
      </p:sp>
      <p:pic>
        <p:nvPicPr>
          <p:cNvPr id="55298" name="Picture 2" descr="http://icdn.lenta.ru/images/2014/01/10/10/20140110103007259/pic_48a967b605ae81feff587ee76513c23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8206" y="2223528"/>
            <a:ext cx="3271569" cy="2181046"/>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3835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75764" y="1537345"/>
            <a:ext cx="5576635" cy="3760632"/>
          </a:xfrm>
        </p:spPr>
        <p:txBody>
          <a:bodyPr>
            <a:normAutofit fontScale="92500" lnSpcReduction="10000"/>
          </a:bodyPr>
          <a:lstStyle/>
          <a:p>
            <a:pPr algn="just"/>
            <a:r>
              <a:rPr lang="ru-RU" dirty="0">
                <a:solidFill>
                  <a:schemeClr val="tx1"/>
                </a:solidFill>
                <a:latin typeface="Times New Roman" panose="02020603050405020304" pitchFamily="18" charset="0"/>
                <a:cs typeface="Times New Roman" panose="02020603050405020304" pitchFamily="18" charset="0"/>
              </a:rPr>
              <a:t>Как свидетельствует история, самой главной причиной протекционизма было желание повысить занятость в периоды рецессий и стагнации.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Протекционизм</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способствует увеличению количества рабочих мест за счет повышения цен на импортные товары и переориентации спроса на продукцию отечественного производства.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Этот</a:t>
            </a:r>
            <a:r>
              <a:rPr lang="ru-RU" b="1"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эффект продемонстрирован на </a:t>
            </a:r>
            <a:r>
              <a:rPr lang="ru-RU" dirty="0" smtClean="0">
                <a:solidFill>
                  <a:schemeClr val="tx1"/>
                </a:solidFill>
                <a:latin typeface="Times New Roman" panose="02020603050405020304" pitchFamily="18" charset="0"/>
                <a:cs typeface="Times New Roman" panose="02020603050405020304" pitchFamily="18" charset="0"/>
              </a:rPr>
              <a:t>рисунке справа. </a:t>
            </a:r>
          </a:p>
          <a:p>
            <a:pPr algn="just"/>
            <a:r>
              <a:rPr lang="ru-RU" b="1" dirty="0" smtClean="0">
                <a:solidFill>
                  <a:schemeClr val="tx2"/>
                </a:solidFill>
                <a:latin typeface="Times New Roman" panose="02020603050405020304" pitchFamily="18" charset="0"/>
                <a:cs typeface="Times New Roman" panose="02020603050405020304" pitchFamily="18" charset="0"/>
              </a:rPr>
              <a:t>Внутренний </a:t>
            </a:r>
            <a:r>
              <a:rPr lang="ru-RU" b="1" dirty="0">
                <a:solidFill>
                  <a:schemeClr val="tx2"/>
                </a:solidFill>
                <a:latin typeface="Times New Roman" panose="02020603050405020304" pitchFamily="18" charset="0"/>
                <a:cs typeface="Times New Roman" panose="02020603050405020304" pitchFamily="18" charset="0"/>
              </a:rPr>
              <a:t>спрос </a:t>
            </a:r>
            <a:r>
              <a:rPr lang="ru-RU" dirty="0">
                <a:solidFill>
                  <a:schemeClr val="tx1"/>
                </a:solidFill>
                <a:latin typeface="Times New Roman" panose="02020603050405020304" pitchFamily="18" charset="0"/>
                <a:cs typeface="Times New Roman" panose="02020603050405020304" pitchFamily="18" charset="0"/>
              </a:rPr>
              <a:t>увеличивается, компании нанимают больше рабочих, и </a:t>
            </a:r>
            <a:r>
              <a:rPr lang="ru-RU" b="1" dirty="0">
                <a:solidFill>
                  <a:schemeClr val="tx2"/>
                </a:solidFill>
                <a:latin typeface="Times New Roman" panose="02020603050405020304" pitchFamily="18" charset="0"/>
                <a:cs typeface="Times New Roman" panose="02020603050405020304" pitchFamily="18" charset="0"/>
              </a:rPr>
              <a:t>безработица </a:t>
            </a:r>
            <a:r>
              <a:rPr lang="ru-RU" b="1" dirty="0" smtClean="0">
                <a:solidFill>
                  <a:schemeClr val="tx2"/>
                </a:solidFill>
                <a:latin typeface="Times New Roman" panose="02020603050405020304" pitchFamily="18" charset="0"/>
                <a:cs typeface="Times New Roman" panose="02020603050405020304" pitchFamily="18" charset="0"/>
              </a:rPr>
              <a:t>снижается</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В принципе это та же политика "разори соседа", поскольку она повышает внутренний спрос за счет снижения выпуска и занятости в других странах</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64406" y="656822"/>
            <a:ext cx="5061397" cy="584775"/>
          </a:xfrm>
          <a:prstGeom prst="rect">
            <a:avLst/>
          </a:prstGeom>
          <a:noFill/>
        </p:spPr>
        <p:txBody>
          <a:bodyPr wrap="square" rtlCol="0">
            <a:spAutoFit/>
          </a:bodyPr>
          <a:lstStyle/>
          <a:p>
            <a:r>
              <a:rPr lang="ru-RU" sz="3200" b="1" dirty="0" smtClean="0">
                <a:solidFill>
                  <a:schemeClr val="tx2"/>
                </a:solidFill>
                <a:latin typeface="Times New Roman" panose="02020603050405020304" pitchFamily="18" charset="0"/>
                <a:cs typeface="Times New Roman" panose="02020603050405020304" pitchFamily="18" charset="0"/>
              </a:rPr>
              <a:t>Тарифы и безработица.</a:t>
            </a:r>
            <a:endParaRPr lang="ru-RU" sz="3200" b="1" dirty="0">
              <a:solidFill>
                <a:schemeClr val="tx2"/>
              </a:solidFill>
              <a:latin typeface="Times New Roman" panose="02020603050405020304" pitchFamily="18" charset="0"/>
              <a:cs typeface="Times New Roman" panose="02020603050405020304" pitchFamily="18" charset="0"/>
            </a:endParaRPr>
          </a:p>
        </p:txBody>
      </p:sp>
      <p:grpSp>
        <p:nvGrpSpPr>
          <p:cNvPr id="5" name="Group 2"/>
          <p:cNvGrpSpPr>
            <a:grpSpLocks/>
          </p:cNvGrpSpPr>
          <p:nvPr/>
        </p:nvGrpSpPr>
        <p:grpSpPr bwMode="auto">
          <a:xfrm>
            <a:off x="7472627" y="683577"/>
            <a:ext cx="4422532" cy="3937324"/>
            <a:chOff x="2729" y="-4519"/>
            <a:chExt cx="4766" cy="4522"/>
          </a:xfrm>
        </p:grpSpPr>
        <p:grpSp>
          <p:nvGrpSpPr>
            <p:cNvPr id="6" name="Group 3"/>
            <p:cNvGrpSpPr>
              <a:grpSpLocks/>
            </p:cNvGrpSpPr>
            <p:nvPr/>
          </p:nvGrpSpPr>
          <p:grpSpPr bwMode="auto">
            <a:xfrm>
              <a:off x="2775" y="-1606"/>
              <a:ext cx="4720" cy="2"/>
              <a:chOff x="2775" y="-1606"/>
              <a:chExt cx="4720" cy="2"/>
            </a:xfrm>
          </p:grpSpPr>
          <p:sp>
            <p:nvSpPr>
              <p:cNvPr id="99" name="Freeform 4"/>
              <p:cNvSpPr>
                <a:spLocks/>
              </p:cNvSpPr>
              <p:nvPr/>
            </p:nvSpPr>
            <p:spPr bwMode="auto">
              <a:xfrm>
                <a:off x="2775" y="-1606"/>
                <a:ext cx="4720" cy="2"/>
              </a:xfrm>
              <a:custGeom>
                <a:avLst/>
                <a:gdLst>
                  <a:gd name="T0" fmla="+- 0 2775 2775"/>
                  <a:gd name="T1" fmla="*/ T0 w 4720"/>
                  <a:gd name="T2" fmla="+- 0 7495 2775"/>
                  <a:gd name="T3" fmla="*/ T2 w 4720"/>
                </a:gdLst>
                <a:ahLst/>
                <a:cxnLst>
                  <a:cxn ang="0">
                    <a:pos x="T1" y="0"/>
                  </a:cxn>
                  <a:cxn ang="0">
                    <a:pos x="T3" y="0"/>
                  </a:cxn>
                </a:cxnLst>
                <a:rect l="0" t="0" r="r" b="b"/>
                <a:pathLst>
                  <a:path w="4720">
                    <a:moveTo>
                      <a:pt x="0" y="0"/>
                    </a:moveTo>
                    <a:lnTo>
                      <a:pt x="47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5"/>
            <p:cNvGrpSpPr>
              <a:grpSpLocks/>
            </p:cNvGrpSpPr>
            <p:nvPr/>
          </p:nvGrpSpPr>
          <p:grpSpPr bwMode="auto">
            <a:xfrm>
              <a:off x="2774" y="-4519"/>
              <a:ext cx="4721" cy="4522"/>
              <a:chOff x="2774" y="-4519"/>
              <a:chExt cx="4721" cy="4522"/>
            </a:xfrm>
          </p:grpSpPr>
          <p:sp>
            <p:nvSpPr>
              <p:cNvPr id="98" name="Freeform 6"/>
              <p:cNvSpPr>
                <a:spLocks/>
              </p:cNvSpPr>
              <p:nvPr/>
            </p:nvSpPr>
            <p:spPr bwMode="auto">
              <a:xfrm>
                <a:off x="2774" y="-4519"/>
                <a:ext cx="4721" cy="4522"/>
              </a:xfrm>
              <a:custGeom>
                <a:avLst/>
                <a:gdLst>
                  <a:gd name="T0" fmla="+- 0 2774 2774"/>
                  <a:gd name="T1" fmla="*/ T0 w 5790"/>
                  <a:gd name="T2" fmla="+- 0 -4519 -4519"/>
                  <a:gd name="T3" fmla="*/ -4519 h 4520"/>
                  <a:gd name="T4" fmla="+- 0 2774 2774"/>
                  <a:gd name="T5" fmla="*/ T4 w 5790"/>
                  <a:gd name="T6" fmla="+- 0 1 -4519"/>
                  <a:gd name="T7" fmla="*/ 1 h 4520"/>
                  <a:gd name="T8" fmla="+- 0 8564 2774"/>
                  <a:gd name="T9" fmla="*/ T8 w 5790"/>
                  <a:gd name="T10" fmla="+- 0 1 -4519"/>
                  <a:gd name="T11" fmla="*/ 1 h 4520"/>
                </a:gdLst>
                <a:ahLst/>
                <a:cxnLst>
                  <a:cxn ang="0">
                    <a:pos x="T1" y="T3"/>
                  </a:cxn>
                  <a:cxn ang="0">
                    <a:pos x="T5" y="T7"/>
                  </a:cxn>
                  <a:cxn ang="0">
                    <a:pos x="T9" y="T11"/>
                  </a:cxn>
                </a:cxnLst>
                <a:rect l="0" t="0" r="r" b="b"/>
                <a:pathLst>
                  <a:path w="5790" h="4520">
                    <a:moveTo>
                      <a:pt x="0" y="0"/>
                    </a:moveTo>
                    <a:lnTo>
                      <a:pt x="0" y="4520"/>
                    </a:lnTo>
                    <a:lnTo>
                      <a:pt x="5790" y="45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7"/>
            <p:cNvGrpSpPr>
              <a:grpSpLocks/>
            </p:cNvGrpSpPr>
            <p:nvPr/>
          </p:nvGrpSpPr>
          <p:grpSpPr bwMode="auto">
            <a:xfrm>
              <a:off x="3170" y="-4254"/>
              <a:ext cx="2340" cy="3600"/>
              <a:chOff x="3170" y="-4254"/>
              <a:chExt cx="2340" cy="3600"/>
            </a:xfrm>
          </p:grpSpPr>
          <p:sp>
            <p:nvSpPr>
              <p:cNvPr id="97" name="Freeform 8"/>
              <p:cNvSpPr>
                <a:spLocks/>
              </p:cNvSpPr>
              <p:nvPr/>
            </p:nvSpPr>
            <p:spPr bwMode="auto">
              <a:xfrm>
                <a:off x="3170" y="-4254"/>
                <a:ext cx="2340" cy="3600"/>
              </a:xfrm>
              <a:custGeom>
                <a:avLst/>
                <a:gdLst>
                  <a:gd name="T0" fmla="+- 0 3170 3170"/>
                  <a:gd name="T1" fmla="*/ T0 w 2340"/>
                  <a:gd name="T2" fmla="+- 0 -654 -4254"/>
                  <a:gd name="T3" fmla="*/ -654 h 3600"/>
                  <a:gd name="T4" fmla="+- 0 5510 3170"/>
                  <a:gd name="T5" fmla="*/ T4 w 2340"/>
                  <a:gd name="T6" fmla="+- 0 -4254 -4254"/>
                  <a:gd name="T7" fmla="*/ -4254 h 3600"/>
                </a:gdLst>
                <a:ahLst/>
                <a:cxnLst>
                  <a:cxn ang="0">
                    <a:pos x="T1" y="T3"/>
                  </a:cxn>
                  <a:cxn ang="0">
                    <a:pos x="T5" y="T7"/>
                  </a:cxn>
                </a:cxnLst>
                <a:rect l="0" t="0" r="r" b="b"/>
                <a:pathLst>
                  <a:path w="2340" h="3600">
                    <a:moveTo>
                      <a:pt x="0" y="3600"/>
                    </a:moveTo>
                    <a:lnTo>
                      <a:pt x="2340" y="0"/>
                    </a:lnTo>
                  </a:path>
                </a:pathLst>
              </a:custGeom>
              <a:noFill/>
              <a:ln w="25400">
                <a:solidFill>
                  <a:srgbClr val="BCBEC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9"/>
            <p:cNvGrpSpPr>
              <a:grpSpLocks/>
            </p:cNvGrpSpPr>
            <p:nvPr/>
          </p:nvGrpSpPr>
          <p:grpSpPr bwMode="auto">
            <a:xfrm>
              <a:off x="4150" y="-4231"/>
              <a:ext cx="2495" cy="3910"/>
              <a:chOff x="4150" y="-4231"/>
              <a:chExt cx="2495" cy="3910"/>
            </a:xfrm>
          </p:grpSpPr>
          <p:sp>
            <p:nvSpPr>
              <p:cNvPr id="96" name="Freeform 10"/>
              <p:cNvSpPr>
                <a:spLocks/>
              </p:cNvSpPr>
              <p:nvPr/>
            </p:nvSpPr>
            <p:spPr bwMode="auto">
              <a:xfrm>
                <a:off x="4150" y="-4231"/>
                <a:ext cx="2495" cy="3910"/>
              </a:xfrm>
              <a:custGeom>
                <a:avLst/>
                <a:gdLst>
                  <a:gd name="T0" fmla="+- 0 4150 4150"/>
                  <a:gd name="T1" fmla="*/ T0 w 2495"/>
                  <a:gd name="T2" fmla="+- 0 -4231 -4231"/>
                  <a:gd name="T3" fmla="*/ -4231 h 3910"/>
                  <a:gd name="T4" fmla="+- 0 6645 4150"/>
                  <a:gd name="T5" fmla="*/ T4 w 2495"/>
                  <a:gd name="T6" fmla="+- 0 -321 -4231"/>
                  <a:gd name="T7" fmla="*/ -321 h 3910"/>
                </a:gdLst>
                <a:ahLst/>
                <a:cxnLst>
                  <a:cxn ang="0">
                    <a:pos x="T1" y="T3"/>
                  </a:cxn>
                  <a:cxn ang="0">
                    <a:pos x="T5" y="T7"/>
                  </a:cxn>
                </a:cxnLst>
                <a:rect l="0" t="0" r="r" b="b"/>
                <a:pathLst>
                  <a:path w="2495" h="3910">
                    <a:moveTo>
                      <a:pt x="0" y="0"/>
                    </a:moveTo>
                    <a:lnTo>
                      <a:pt x="2495" y="3910"/>
                    </a:lnTo>
                  </a:path>
                </a:pathLst>
              </a:custGeom>
              <a:noFill/>
              <a:ln w="25400">
                <a:solidFill>
                  <a:srgbClr val="8082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11"/>
            <p:cNvGrpSpPr>
              <a:grpSpLocks/>
            </p:cNvGrpSpPr>
            <p:nvPr/>
          </p:nvGrpSpPr>
          <p:grpSpPr bwMode="auto">
            <a:xfrm>
              <a:off x="3792" y="-119"/>
              <a:ext cx="2" cy="120"/>
              <a:chOff x="3792" y="-119"/>
              <a:chExt cx="2" cy="120"/>
            </a:xfrm>
          </p:grpSpPr>
          <p:sp>
            <p:nvSpPr>
              <p:cNvPr id="95" name="Freeform 12"/>
              <p:cNvSpPr>
                <a:spLocks/>
              </p:cNvSpPr>
              <p:nvPr/>
            </p:nvSpPr>
            <p:spPr bwMode="auto">
              <a:xfrm>
                <a:off x="3792" y="-119"/>
                <a:ext cx="2" cy="120"/>
              </a:xfrm>
              <a:custGeom>
                <a:avLst/>
                <a:gdLst>
                  <a:gd name="T0" fmla="+- 0 -119 -119"/>
                  <a:gd name="T1" fmla="*/ -119 h 120"/>
                  <a:gd name="T2" fmla="+- 0 1 -119"/>
                  <a:gd name="T3" fmla="*/ 1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13"/>
            <p:cNvGrpSpPr>
              <a:grpSpLocks/>
            </p:cNvGrpSpPr>
            <p:nvPr/>
          </p:nvGrpSpPr>
          <p:grpSpPr bwMode="auto">
            <a:xfrm>
              <a:off x="4810" y="-119"/>
              <a:ext cx="2" cy="120"/>
              <a:chOff x="4810" y="-119"/>
              <a:chExt cx="2" cy="120"/>
            </a:xfrm>
          </p:grpSpPr>
          <p:sp>
            <p:nvSpPr>
              <p:cNvPr id="94" name="Freeform 14"/>
              <p:cNvSpPr>
                <a:spLocks/>
              </p:cNvSpPr>
              <p:nvPr/>
            </p:nvSpPr>
            <p:spPr bwMode="auto">
              <a:xfrm>
                <a:off x="4810" y="-119"/>
                <a:ext cx="2" cy="120"/>
              </a:xfrm>
              <a:custGeom>
                <a:avLst/>
                <a:gdLst>
                  <a:gd name="T0" fmla="+- 0 -119 -119"/>
                  <a:gd name="T1" fmla="*/ -119 h 120"/>
                  <a:gd name="T2" fmla="+- 0 1 -119"/>
                  <a:gd name="T3" fmla="*/ 1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5"/>
            <p:cNvGrpSpPr>
              <a:grpSpLocks/>
            </p:cNvGrpSpPr>
            <p:nvPr/>
          </p:nvGrpSpPr>
          <p:grpSpPr bwMode="auto">
            <a:xfrm>
              <a:off x="5827" y="-119"/>
              <a:ext cx="2" cy="120"/>
              <a:chOff x="5827" y="-119"/>
              <a:chExt cx="2" cy="120"/>
            </a:xfrm>
          </p:grpSpPr>
          <p:sp>
            <p:nvSpPr>
              <p:cNvPr id="93" name="Freeform 16"/>
              <p:cNvSpPr>
                <a:spLocks/>
              </p:cNvSpPr>
              <p:nvPr/>
            </p:nvSpPr>
            <p:spPr bwMode="auto">
              <a:xfrm>
                <a:off x="5827" y="-119"/>
                <a:ext cx="2" cy="120"/>
              </a:xfrm>
              <a:custGeom>
                <a:avLst/>
                <a:gdLst>
                  <a:gd name="T0" fmla="+- 0 -119 -119"/>
                  <a:gd name="T1" fmla="*/ -119 h 120"/>
                  <a:gd name="T2" fmla="+- 0 1 -119"/>
                  <a:gd name="T3" fmla="*/ 1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7"/>
            <p:cNvGrpSpPr>
              <a:grpSpLocks/>
            </p:cNvGrpSpPr>
            <p:nvPr/>
          </p:nvGrpSpPr>
          <p:grpSpPr bwMode="auto">
            <a:xfrm>
              <a:off x="6845" y="-119"/>
              <a:ext cx="2" cy="120"/>
              <a:chOff x="6845" y="-119"/>
              <a:chExt cx="2" cy="120"/>
            </a:xfrm>
          </p:grpSpPr>
          <p:sp>
            <p:nvSpPr>
              <p:cNvPr id="92" name="Freeform 18"/>
              <p:cNvSpPr>
                <a:spLocks/>
              </p:cNvSpPr>
              <p:nvPr/>
            </p:nvSpPr>
            <p:spPr bwMode="auto">
              <a:xfrm>
                <a:off x="6845" y="-119"/>
                <a:ext cx="2" cy="120"/>
              </a:xfrm>
              <a:custGeom>
                <a:avLst/>
                <a:gdLst>
                  <a:gd name="T0" fmla="+- 0 1 -119"/>
                  <a:gd name="T1" fmla="*/ 1 h 120"/>
                  <a:gd name="T2" fmla="+- 0 -119 -119"/>
                  <a:gd name="T3" fmla="*/ -119 h 120"/>
                </a:gdLst>
                <a:ahLst/>
                <a:cxnLst>
                  <a:cxn ang="0">
                    <a:pos x="0" y="T1"/>
                  </a:cxn>
                  <a:cxn ang="0">
                    <a:pos x="0" y="T3"/>
                  </a:cxn>
                </a:cxnLst>
                <a:rect l="0" t="0" r="r" b="b"/>
                <a:pathLst>
                  <a:path h="120">
                    <a:moveTo>
                      <a:pt x="0" y="12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19"/>
            <p:cNvGrpSpPr>
              <a:grpSpLocks/>
            </p:cNvGrpSpPr>
            <p:nvPr/>
          </p:nvGrpSpPr>
          <p:grpSpPr bwMode="auto">
            <a:xfrm>
              <a:off x="2774" y="1"/>
              <a:ext cx="120" cy="2"/>
              <a:chOff x="2774" y="1"/>
              <a:chExt cx="120" cy="2"/>
            </a:xfrm>
          </p:grpSpPr>
          <p:sp>
            <p:nvSpPr>
              <p:cNvPr id="91" name="Freeform 20"/>
              <p:cNvSpPr>
                <a:spLocks/>
              </p:cNvSpPr>
              <p:nvPr/>
            </p:nvSpPr>
            <p:spPr bwMode="auto">
              <a:xfrm>
                <a:off x="2774" y="1"/>
                <a:ext cx="120" cy="2"/>
              </a:xfrm>
              <a:custGeom>
                <a:avLst/>
                <a:gdLst>
                  <a:gd name="T0" fmla="+- 0 2774 2774"/>
                  <a:gd name="T1" fmla="*/ T0 w 120"/>
                  <a:gd name="T2" fmla="+- 0 2894 27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21"/>
            <p:cNvGrpSpPr>
              <a:grpSpLocks/>
            </p:cNvGrpSpPr>
            <p:nvPr/>
          </p:nvGrpSpPr>
          <p:grpSpPr bwMode="auto">
            <a:xfrm>
              <a:off x="2774" y="-398"/>
              <a:ext cx="80" cy="2"/>
              <a:chOff x="2774" y="-398"/>
              <a:chExt cx="80" cy="2"/>
            </a:xfrm>
          </p:grpSpPr>
          <p:sp>
            <p:nvSpPr>
              <p:cNvPr id="90" name="Freeform 22"/>
              <p:cNvSpPr>
                <a:spLocks/>
              </p:cNvSpPr>
              <p:nvPr/>
            </p:nvSpPr>
            <p:spPr bwMode="auto">
              <a:xfrm>
                <a:off x="2774" y="-398"/>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23"/>
            <p:cNvGrpSpPr>
              <a:grpSpLocks/>
            </p:cNvGrpSpPr>
            <p:nvPr/>
          </p:nvGrpSpPr>
          <p:grpSpPr bwMode="auto">
            <a:xfrm>
              <a:off x="2774" y="-796"/>
              <a:ext cx="80" cy="2"/>
              <a:chOff x="2774" y="-796"/>
              <a:chExt cx="80" cy="2"/>
            </a:xfrm>
          </p:grpSpPr>
          <p:sp>
            <p:nvSpPr>
              <p:cNvPr id="89" name="Freeform 24"/>
              <p:cNvSpPr>
                <a:spLocks/>
              </p:cNvSpPr>
              <p:nvPr/>
            </p:nvSpPr>
            <p:spPr bwMode="auto">
              <a:xfrm>
                <a:off x="2774" y="-796"/>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25"/>
            <p:cNvGrpSpPr>
              <a:grpSpLocks/>
            </p:cNvGrpSpPr>
            <p:nvPr/>
          </p:nvGrpSpPr>
          <p:grpSpPr bwMode="auto">
            <a:xfrm>
              <a:off x="2774" y="-1195"/>
              <a:ext cx="80" cy="2"/>
              <a:chOff x="2774" y="-1195"/>
              <a:chExt cx="80" cy="2"/>
            </a:xfrm>
          </p:grpSpPr>
          <p:sp>
            <p:nvSpPr>
              <p:cNvPr id="88" name="Freeform 26"/>
              <p:cNvSpPr>
                <a:spLocks/>
              </p:cNvSpPr>
              <p:nvPr/>
            </p:nvSpPr>
            <p:spPr bwMode="auto">
              <a:xfrm>
                <a:off x="2774" y="-1195"/>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27"/>
            <p:cNvGrpSpPr>
              <a:grpSpLocks/>
            </p:cNvGrpSpPr>
            <p:nvPr/>
          </p:nvGrpSpPr>
          <p:grpSpPr bwMode="auto">
            <a:xfrm>
              <a:off x="2774" y="-1993"/>
              <a:ext cx="80" cy="2"/>
              <a:chOff x="2774" y="-1993"/>
              <a:chExt cx="80" cy="2"/>
            </a:xfrm>
          </p:grpSpPr>
          <p:sp>
            <p:nvSpPr>
              <p:cNvPr id="87" name="Freeform 28"/>
              <p:cNvSpPr>
                <a:spLocks/>
              </p:cNvSpPr>
              <p:nvPr/>
            </p:nvSpPr>
            <p:spPr bwMode="auto">
              <a:xfrm>
                <a:off x="2774" y="-1993"/>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29"/>
            <p:cNvGrpSpPr>
              <a:grpSpLocks/>
            </p:cNvGrpSpPr>
            <p:nvPr/>
          </p:nvGrpSpPr>
          <p:grpSpPr bwMode="auto">
            <a:xfrm>
              <a:off x="2774" y="-2790"/>
              <a:ext cx="80" cy="2"/>
              <a:chOff x="2774" y="-2790"/>
              <a:chExt cx="80" cy="2"/>
            </a:xfrm>
          </p:grpSpPr>
          <p:sp>
            <p:nvSpPr>
              <p:cNvPr id="86" name="Freeform 30"/>
              <p:cNvSpPr>
                <a:spLocks/>
              </p:cNvSpPr>
              <p:nvPr/>
            </p:nvSpPr>
            <p:spPr bwMode="auto">
              <a:xfrm>
                <a:off x="2774" y="-2790"/>
                <a:ext cx="80" cy="2"/>
              </a:xfrm>
              <a:custGeom>
                <a:avLst/>
                <a:gdLst>
                  <a:gd name="T0" fmla="+- 0 2854 2774"/>
                  <a:gd name="T1" fmla="*/ T0 w 80"/>
                  <a:gd name="T2" fmla="+- 0 2774 2774"/>
                  <a:gd name="T3" fmla="*/ T2 w 80"/>
                </a:gdLst>
                <a:ahLst/>
                <a:cxnLst>
                  <a:cxn ang="0">
                    <a:pos x="T1" y="0"/>
                  </a:cxn>
                  <a:cxn ang="0">
                    <a:pos x="T3" y="0"/>
                  </a:cxn>
                </a:cxnLst>
                <a:rect l="0" t="0" r="r" b="b"/>
                <a:pathLst>
                  <a:path w="80">
                    <a:moveTo>
                      <a:pt x="80" y="0"/>
                    </a:moveTo>
                    <a:lnTo>
                      <a:pt x="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31"/>
            <p:cNvGrpSpPr>
              <a:grpSpLocks/>
            </p:cNvGrpSpPr>
            <p:nvPr/>
          </p:nvGrpSpPr>
          <p:grpSpPr bwMode="auto">
            <a:xfrm>
              <a:off x="2774" y="-3189"/>
              <a:ext cx="120" cy="2"/>
              <a:chOff x="2774" y="-3189"/>
              <a:chExt cx="120" cy="2"/>
            </a:xfrm>
          </p:grpSpPr>
          <p:sp>
            <p:nvSpPr>
              <p:cNvPr id="85" name="Freeform 32"/>
              <p:cNvSpPr>
                <a:spLocks/>
              </p:cNvSpPr>
              <p:nvPr/>
            </p:nvSpPr>
            <p:spPr bwMode="auto">
              <a:xfrm>
                <a:off x="2774" y="-3189"/>
                <a:ext cx="120" cy="2"/>
              </a:xfrm>
              <a:custGeom>
                <a:avLst/>
                <a:gdLst>
                  <a:gd name="T0" fmla="+- 0 2774 2774"/>
                  <a:gd name="T1" fmla="*/ T0 w 120"/>
                  <a:gd name="T2" fmla="+- 0 2894 2774"/>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33"/>
            <p:cNvGrpSpPr>
              <a:grpSpLocks/>
            </p:cNvGrpSpPr>
            <p:nvPr/>
          </p:nvGrpSpPr>
          <p:grpSpPr bwMode="auto">
            <a:xfrm>
              <a:off x="3748" y="-1649"/>
              <a:ext cx="88" cy="88"/>
              <a:chOff x="3748" y="-1649"/>
              <a:chExt cx="88" cy="88"/>
            </a:xfrm>
          </p:grpSpPr>
          <p:sp>
            <p:nvSpPr>
              <p:cNvPr id="84" name="Freeform 34"/>
              <p:cNvSpPr>
                <a:spLocks/>
              </p:cNvSpPr>
              <p:nvPr/>
            </p:nvSpPr>
            <p:spPr bwMode="auto">
              <a:xfrm>
                <a:off x="3748" y="-1649"/>
                <a:ext cx="88" cy="88"/>
              </a:xfrm>
              <a:custGeom>
                <a:avLst/>
                <a:gdLst>
                  <a:gd name="T0" fmla="+- 0 3792 3748"/>
                  <a:gd name="T1" fmla="*/ T0 w 88"/>
                  <a:gd name="T2" fmla="+- 0 -1649 -1649"/>
                  <a:gd name="T3" fmla="*/ -1649 h 88"/>
                  <a:gd name="T4" fmla="+- 0 3771 3748"/>
                  <a:gd name="T5" fmla="*/ T4 w 88"/>
                  <a:gd name="T6" fmla="+- 0 -1643 -1649"/>
                  <a:gd name="T7" fmla="*/ -1643 h 88"/>
                  <a:gd name="T8" fmla="+- 0 3755 3748"/>
                  <a:gd name="T9" fmla="*/ T8 w 88"/>
                  <a:gd name="T10" fmla="+- 0 -1628 -1649"/>
                  <a:gd name="T11" fmla="*/ -1628 h 88"/>
                  <a:gd name="T12" fmla="+- 0 3748 3748"/>
                  <a:gd name="T13" fmla="*/ T12 w 88"/>
                  <a:gd name="T14" fmla="+- 0 -1607 -1649"/>
                  <a:gd name="T15" fmla="*/ -1607 h 88"/>
                  <a:gd name="T16" fmla="+- 0 3753 3748"/>
                  <a:gd name="T17" fmla="*/ T16 w 88"/>
                  <a:gd name="T18" fmla="+- 0 -1585 -1649"/>
                  <a:gd name="T19" fmla="*/ -1585 h 88"/>
                  <a:gd name="T20" fmla="+- 0 3767 3748"/>
                  <a:gd name="T21" fmla="*/ T20 w 88"/>
                  <a:gd name="T22" fmla="+- 0 -1568 -1649"/>
                  <a:gd name="T23" fmla="*/ -1568 h 88"/>
                  <a:gd name="T24" fmla="+- 0 3787 3748"/>
                  <a:gd name="T25" fmla="*/ T24 w 88"/>
                  <a:gd name="T26" fmla="+- 0 -1561 -1649"/>
                  <a:gd name="T27" fmla="*/ -1561 h 88"/>
                  <a:gd name="T28" fmla="+- 0 3811 3748"/>
                  <a:gd name="T29" fmla="*/ T28 w 88"/>
                  <a:gd name="T30" fmla="+- 0 -1565 -1649"/>
                  <a:gd name="T31" fmla="*/ -1565 h 88"/>
                  <a:gd name="T32" fmla="+- 0 3828 3748"/>
                  <a:gd name="T33" fmla="*/ T32 w 88"/>
                  <a:gd name="T34" fmla="+- 0 -1579 -1649"/>
                  <a:gd name="T35" fmla="*/ -1579 h 88"/>
                  <a:gd name="T36" fmla="+- 0 3836 3748"/>
                  <a:gd name="T37" fmla="*/ T36 w 88"/>
                  <a:gd name="T38" fmla="+- 0 -1598 -1649"/>
                  <a:gd name="T39" fmla="*/ -1598 h 88"/>
                  <a:gd name="T40" fmla="+- 0 3831 3748"/>
                  <a:gd name="T41" fmla="*/ T40 w 88"/>
                  <a:gd name="T42" fmla="+- 0 -1622 -1649"/>
                  <a:gd name="T43" fmla="*/ -1622 h 88"/>
                  <a:gd name="T44" fmla="+- 0 3819 3748"/>
                  <a:gd name="T45" fmla="*/ T44 w 88"/>
                  <a:gd name="T46" fmla="+- 0 -1639 -1649"/>
                  <a:gd name="T47" fmla="*/ -1639 h 88"/>
                  <a:gd name="T48" fmla="+- 0 3800 3748"/>
                  <a:gd name="T49" fmla="*/ T48 w 88"/>
                  <a:gd name="T50" fmla="+- 0 -1648 -1649"/>
                  <a:gd name="T51" fmla="*/ -1648 h 88"/>
                  <a:gd name="T52" fmla="+- 0 3792 3748"/>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35"/>
            <p:cNvGrpSpPr>
              <a:grpSpLocks/>
            </p:cNvGrpSpPr>
            <p:nvPr/>
          </p:nvGrpSpPr>
          <p:grpSpPr bwMode="auto">
            <a:xfrm>
              <a:off x="3767" y="-1629"/>
              <a:ext cx="49" cy="49"/>
              <a:chOff x="3767" y="-1629"/>
              <a:chExt cx="49" cy="49"/>
            </a:xfrm>
          </p:grpSpPr>
          <p:sp>
            <p:nvSpPr>
              <p:cNvPr id="83" name="Freeform 36"/>
              <p:cNvSpPr>
                <a:spLocks/>
              </p:cNvSpPr>
              <p:nvPr/>
            </p:nvSpPr>
            <p:spPr bwMode="auto">
              <a:xfrm>
                <a:off x="3767" y="-1629"/>
                <a:ext cx="49" cy="49"/>
              </a:xfrm>
              <a:custGeom>
                <a:avLst/>
                <a:gdLst>
                  <a:gd name="T0" fmla="+- 0 3806 3767"/>
                  <a:gd name="T1" fmla="*/ T0 w 49"/>
                  <a:gd name="T2" fmla="+- 0 -1629 -1629"/>
                  <a:gd name="T3" fmla="*/ -1629 h 49"/>
                  <a:gd name="T4" fmla="+- 0 3778 3767"/>
                  <a:gd name="T5" fmla="*/ T4 w 49"/>
                  <a:gd name="T6" fmla="+- 0 -1629 -1629"/>
                  <a:gd name="T7" fmla="*/ -1629 h 49"/>
                  <a:gd name="T8" fmla="+- 0 3767 3767"/>
                  <a:gd name="T9" fmla="*/ T8 w 49"/>
                  <a:gd name="T10" fmla="+- 0 -1618 -1629"/>
                  <a:gd name="T11" fmla="*/ -1618 h 49"/>
                  <a:gd name="T12" fmla="+- 0 3767 3767"/>
                  <a:gd name="T13" fmla="*/ T12 w 49"/>
                  <a:gd name="T14" fmla="+- 0 -1591 -1629"/>
                  <a:gd name="T15" fmla="*/ -1591 h 49"/>
                  <a:gd name="T16" fmla="+- 0 3778 3767"/>
                  <a:gd name="T17" fmla="*/ T16 w 49"/>
                  <a:gd name="T18" fmla="+- 0 -1580 -1629"/>
                  <a:gd name="T19" fmla="*/ -1580 h 49"/>
                  <a:gd name="T20" fmla="+- 0 3806 3767"/>
                  <a:gd name="T21" fmla="*/ T20 w 49"/>
                  <a:gd name="T22" fmla="+- 0 -1580 -1629"/>
                  <a:gd name="T23" fmla="*/ -1580 h 49"/>
                  <a:gd name="T24" fmla="+- 0 3817 3767"/>
                  <a:gd name="T25" fmla="*/ T24 w 49"/>
                  <a:gd name="T26" fmla="+- 0 -1591 -1629"/>
                  <a:gd name="T27" fmla="*/ -1591 h 49"/>
                  <a:gd name="T28" fmla="+- 0 3817 3767"/>
                  <a:gd name="T29" fmla="*/ T28 w 49"/>
                  <a:gd name="T30" fmla="+- 0 -1618 -1629"/>
                  <a:gd name="T31" fmla="*/ -1618 h 49"/>
                  <a:gd name="T32" fmla="+- 0 3806 3767"/>
                  <a:gd name="T33" fmla="*/ T32 w 49"/>
                  <a:gd name="T34" fmla="+- 0 -1629 -1629"/>
                  <a:gd name="T35" fmla="*/ -1629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37"/>
            <p:cNvGrpSpPr>
              <a:grpSpLocks/>
            </p:cNvGrpSpPr>
            <p:nvPr/>
          </p:nvGrpSpPr>
          <p:grpSpPr bwMode="auto">
            <a:xfrm>
              <a:off x="3767" y="-1629"/>
              <a:ext cx="49" cy="49"/>
              <a:chOff x="3767" y="-1629"/>
              <a:chExt cx="49" cy="49"/>
            </a:xfrm>
          </p:grpSpPr>
          <p:sp>
            <p:nvSpPr>
              <p:cNvPr id="82" name="Freeform 38"/>
              <p:cNvSpPr>
                <a:spLocks/>
              </p:cNvSpPr>
              <p:nvPr/>
            </p:nvSpPr>
            <p:spPr bwMode="auto">
              <a:xfrm>
                <a:off x="3767" y="-1629"/>
                <a:ext cx="49" cy="49"/>
              </a:xfrm>
              <a:custGeom>
                <a:avLst/>
                <a:gdLst>
                  <a:gd name="T0" fmla="+- 0 3792 3767"/>
                  <a:gd name="T1" fmla="*/ T0 w 49"/>
                  <a:gd name="T2" fmla="+- 0 -1580 -1629"/>
                  <a:gd name="T3" fmla="*/ -1580 h 49"/>
                  <a:gd name="T4" fmla="+- 0 3806 3767"/>
                  <a:gd name="T5" fmla="*/ T4 w 49"/>
                  <a:gd name="T6" fmla="+- 0 -1580 -1629"/>
                  <a:gd name="T7" fmla="*/ -1580 h 49"/>
                  <a:gd name="T8" fmla="+- 0 3817 3767"/>
                  <a:gd name="T9" fmla="*/ T8 w 49"/>
                  <a:gd name="T10" fmla="+- 0 -1591 -1629"/>
                  <a:gd name="T11" fmla="*/ -1591 h 49"/>
                  <a:gd name="T12" fmla="+- 0 3817 3767"/>
                  <a:gd name="T13" fmla="*/ T12 w 49"/>
                  <a:gd name="T14" fmla="+- 0 -1605 -1629"/>
                  <a:gd name="T15" fmla="*/ -1605 h 49"/>
                  <a:gd name="T16" fmla="+- 0 3817 3767"/>
                  <a:gd name="T17" fmla="*/ T16 w 49"/>
                  <a:gd name="T18" fmla="+- 0 -1618 -1629"/>
                  <a:gd name="T19" fmla="*/ -1618 h 49"/>
                  <a:gd name="T20" fmla="+- 0 3806 3767"/>
                  <a:gd name="T21" fmla="*/ T20 w 49"/>
                  <a:gd name="T22" fmla="+- 0 -1629 -1629"/>
                  <a:gd name="T23" fmla="*/ -1629 h 49"/>
                  <a:gd name="T24" fmla="+- 0 3792 3767"/>
                  <a:gd name="T25" fmla="*/ T24 w 49"/>
                  <a:gd name="T26" fmla="+- 0 -1629 -1629"/>
                  <a:gd name="T27" fmla="*/ -1629 h 49"/>
                  <a:gd name="T28" fmla="+- 0 3778 3767"/>
                  <a:gd name="T29" fmla="*/ T28 w 49"/>
                  <a:gd name="T30" fmla="+- 0 -1629 -1629"/>
                  <a:gd name="T31" fmla="*/ -1629 h 49"/>
                  <a:gd name="T32" fmla="+- 0 3767 3767"/>
                  <a:gd name="T33" fmla="*/ T32 w 49"/>
                  <a:gd name="T34" fmla="+- 0 -1618 -1629"/>
                  <a:gd name="T35" fmla="*/ -1618 h 49"/>
                  <a:gd name="T36" fmla="+- 0 3767 3767"/>
                  <a:gd name="T37" fmla="*/ T36 w 49"/>
                  <a:gd name="T38" fmla="+- 0 -1605 -1629"/>
                  <a:gd name="T39" fmla="*/ -1605 h 49"/>
                  <a:gd name="T40" fmla="+- 0 3767 3767"/>
                  <a:gd name="T41" fmla="*/ T40 w 49"/>
                  <a:gd name="T42" fmla="+- 0 -1591 -1629"/>
                  <a:gd name="T43" fmla="*/ -1591 h 49"/>
                  <a:gd name="T44" fmla="+- 0 3778 3767"/>
                  <a:gd name="T45" fmla="*/ T44 w 49"/>
                  <a:gd name="T46" fmla="+- 0 -1580 -1629"/>
                  <a:gd name="T47" fmla="*/ -1580 h 49"/>
                  <a:gd name="T48" fmla="+- 0 3792 3767"/>
                  <a:gd name="T49" fmla="*/ T48 w 49"/>
                  <a:gd name="T50" fmla="+- 0 -1580 -1629"/>
                  <a:gd name="T51" fmla="*/ -1580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39"/>
            <p:cNvGrpSpPr>
              <a:grpSpLocks/>
            </p:cNvGrpSpPr>
            <p:nvPr/>
          </p:nvGrpSpPr>
          <p:grpSpPr bwMode="auto">
            <a:xfrm>
              <a:off x="5783" y="-1649"/>
              <a:ext cx="88" cy="88"/>
              <a:chOff x="5783" y="-1649"/>
              <a:chExt cx="88" cy="88"/>
            </a:xfrm>
          </p:grpSpPr>
          <p:sp>
            <p:nvSpPr>
              <p:cNvPr id="81" name="Freeform 40"/>
              <p:cNvSpPr>
                <a:spLocks/>
              </p:cNvSpPr>
              <p:nvPr/>
            </p:nvSpPr>
            <p:spPr bwMode="auto">
              <a:xfrm>
                <a:off x="5783" y="-1649"/>
                <a:ext cx="88" cy="88"/>
              </a:xfrm>
              <a:custGeom>
                <a:avLst/>
                <a:gdLst>
                  <a:gd name="T0" fmla="+- 0 5827 5783"/>
                  <a:gd name="T1" fmla="*/ T0 w 88"/>
                  <a:gd name="T2" fmla="+- 0 -1649 -1649"/>
                  <a:gd name="T3" fmla="*/ -1649 h 88"/>
                  <a:gd name="T4" fmla="+- 0 5806 5783"/>
                  <a:gd name="T5" fmla="*/ T4 w 88"/>
                  <a:gd name="T6" fmla="+- 0 -1643 -1649"/>
                  <a:gd name="T7" fmla="*/ -1643 h 88"/>
                  <a:gd name="T8" fmla="+- 0 5790 5783"/>
                  <a:gd name="T9" fmla="*/ T8 w 88"/>
                  <a:gd name="T10" fmla="+- 0 -1628 -1649"/>
                  <a:gd name="T11" fmla="*/ -1628 h 88"/>
                  <a:gd name="T12" fmla="+- 0 5783 5783"/>
                  <a:gd name="T13" fmla="*/ T12 w 88"/>
                  <a:gd name="T14" fmla="+- 0 -1607 -1649"/>
                  <a:gd name="T15" fmla="*/ -1607 h 88"/>
                  <a:gd name="T16" fmla="+- 0 5788 5783"/>
                  <a:gd name="T17" fmla="*/ T16 w 88"/>
                  <a:gd name="T18" fmla="+- 0 -1585 -1649"/>
                  <a:gd name="T19" fmla="*/ -1585 h 88"/>
                  <a:gd name="T20" fmla="+- 0 5802 5783"/>
                  <a:gd name="T21" fmla="*/ T20 w 88"/>
                  <a:gd name="T22" fmla="+- 0 -1568 -1649"/>
                  <a:gd name="T23" fmla="*/ -1568 h 88"/>
                  <a:gd name="T24" fmla="+- 0 5822 5783"/>
                  <a:gd name="T25" fmla="*/ T24 w 88"/>
                  <a:gd name="T26" fmla="+- 0 -1561 -1649"/>
                  <a:gd name="T27" fmla="*/ -1561 h 88"/>
                  <a:gd name="T28" fmla="+- 0 5846 5783"/>
                  <a:gd name="T29" fmla="*/ T28 w 88"/>
                  <a:gd name="T30" fmla="+- 0 -1565 -1649"/>
                  <a:gd name="T31" fmla="*/ -1565 h 88"/>
                  <a:gd name="T32" fmla="+- 0 5863 5783"/>
                  <a:gd name="T33" fmla="*/ T32 w 88"/>
                  <a:gd name="T34" fmla="+- 0 -1579 -1649"/>
                  <a:gd name="T35" fmla="*/ -1579 h 88"/>
                  <a:gd name="T36" fmla="+- 0 5871 5783"/>
                  <a:gd name="T37" fmla="*/ T36 w 88"/>
                  <a:gd name="T38" fmla="+- 0 -1598 -1649"/>
                  <a:gd name="T39" fmla="*/ -1598 h 88"/>
                  <a:gd name="T40" fmla="+- 0 5866 5783"/>
                  <a:gd name="T41" fmla="*/ T40 w 88"/>
                  <a:gd name="T42" fmla="+- 0 -1622 -1649"/>
                  <a:gd name="T43" fmla="*/ -1622 h 88"/>
                  <a:gd name="T44" fmla="+- 0 5854 5783"/>
                  <a:gd name="T45" fmla="*/ T44 w 88"/>
                  <a:gd name="T46" fmla="+- 0 -1639 -1649"/>
                  <a:gd name="T47" fmla="*/ -1639 h 88"/>
                  <a:gd name="T48" fmla="+- 0 5835 5783"/>
                  <a:gd name="T49" fmla="*/ T48 w 88"/>
                  <a:gd name="T50" fmla="+- 0 -1648 -1649"/>
                  <a:gd name="T51" fmla="*/ -1648 h 88"/>
                  <a:gd name="T52" fmla="+- 0 5827 5783"/>
                  <a:gd name="T53" fmla="*/ T52 w 88"/>
                  <a:gd name="T54" fmla="+- 0 -1649 -1649"/>
                  <a:gd name="T55" fmla="*/ -164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3" y="27"/>
                    </a:lnTo>
                    <a:lnTo>
                      <a:pt x="71" y="10"/>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41"/>
            <p:cNvGrpSpPr>
              <a:grpSpLocks/>
            </p:cNvGrpSpPr>
            <p:nvPr/>
          </p:nvGrpSpPr>
          <p:grpSpPr bwMode="auto">
            <a:xfrm>
              <a:off x="5802" y="-1629"/>
              <a:ext cx="50" cy="49"/>
              <a:chOff x="5802" y="-1629"/>
              <a:chExt cx="50" cy="49"/>
            </a:xfrm>
          </p:grpSpPr>
          <p:sp>
            <p:nvSpPr>
              <p:cNvPr id="80" name="Freeform 42"/>
              <p:cNvSpPr>
                <a:spLocks/>
              </p:cNvSpPr>
              <p:nvPr/>
            </p:nvSpPr>
            <p:spPr bwMode="auto">
              <a:xfrm>
                <a:off x="5802" y="-1629"/>
                <a:ext cx="50" cy="49"/>
              </a:xfrm>
              <a:custGeom>
                <a:avLst/>
                <a:gdLst>
                  <a:gd name="T0" fmla="+- 0 5841 5802"/>
                  <a:gd name="T1" fmla="*/ T0 w 50"/>
                  <a:gd name="T2" fmla="+- 0 -1629 -1629"/>
                  <a:gd name="T3" fmla="*/ -1629 h 49"/>
                  <a:gd name="T4" fmla="+- 0 5813 5802"/>
                  <a:gd name="T5" fmla="*/ T4 w 50"/>
                  <a:gd name="T6" fmla="+- 0 -1629 -1629"/>
                  <a:gd name="T7" fmla="*/ -1629 h 49"/>
                  <a:gd name="T8" fmla="+- 0 5802 5802"/>
                  <a:gd name="T9" fmla="*/ T8 w 50"/>
                  <a:gd name="T10" fmla="+- 0 -1618 -1629"/>
                  <a:gd name="T11" fmla="*/ -1618 h 49"/>
                  <a:gd name="T12" fmla="+- 0 5802 5802"/>
                  <a:gd name="T13" fmla="*/ T12 w 50"/>
                  <a:gd name="T14" fmla="+- 0 -1591 -1629"/>
                  <a:gd name="T15" fmla="*/ -1591 h 49"/>
                  <a:gd name="T16" fmla="+- 0 5813 5802"/>
                  <a:gd name="T17" fmla="*/ T16 w 50"/>
                  <a:gd name="T18" fmla="+- 0 -1580 -1629"/>
                  <a:gd name="T19" fmla="*/ -1580 h 49"/>
                  <a:gd name="T20" fmla="+- 0 5841 5802"/>
                  <a:gd name="T21" fmla="*/ T20 w 50"/>
                  <a:gd name="T22" fmla="+- 0 -1580 -1629"/>
                  <a:gd name="T23" fmla="*/ -1580 h 49"/>
                  <a:gd name="T24" fmla="+- 0 5852 5802"/>
                  <a:gd name="T25" fmla="*/ T24 w 50"/>
                  <a:gd name="T26" fmla="+- 0 -1591 -1629"/>
                  <a:gd name="T27" fmla="*/ -1591 h 49"/>
                  <a:gd name="T28" fmla="+- 0 5852 5802"/>
                  <a:gd name="T29" fmla="*/ T28 w 50"/>
                  <a:gd name="T30" fmla="+- 0 -1618 -1629"/>
                  <a:gd name="T31" fmla="*/ -1618 h 49"/>
                  <a:gd name="T32" fmla="+- 0 5841 5802"/>
                  <a:gd name="T33" fmla="*/ T32 w 50"/>
                  <a:gd name="T34" fmla="+- 0 -1629 -1629"/>
                  <a:gd name="T35" fmla="*/ -1629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43"/>
            <p:cNvGrpSpPr>
              <a:grpSpLocks/>
            </p:cNvGrpSpPr>
            <p:nvPr/>
          </p:nvGrpSpPr>
          <p:grpSpPr bwMode="auto">
            <a:xfrm>
              <a:off x="5802" y="-1629"/>
              <a:ext cx="50" cy="49"/>
              <a:chOff x="5802" y="-1629"/>
              <a:chExt cx="50" cy="49"/>
            </a:xfrm>
          </p:grpSpPr>
          <p:sp>
            <p:nvSpPr>
              <p:cNvPr id="79" name="Freeform 44"/>
              <p:cNvSpPr>
                <a:spLocks/>
              </p:cNvSpPr>
              <p:nvPr/>
            </p:nvSpPr>
            <p:spPr bwMode="auto">
              <a:xfrm>
                <a:off x="5802" y="-1629"/>
                <a:ext cx="50" cy="49"/>
              </a:xfrm>
              <a:custGeom>
                <a:avLst/>
                <a:gdLst>
                  <a:gd name="T0" fmla="+- 0 5827 5802"/>
                  <a:gd name="T1" fmla="*/ T0 w 50"/>
                  <a:gd name="T2" fmla="+- 0 -1580 -1629"/>
                  <a:gd name="T3" fmla="*/ -1580 h 49"/>
                  <a:gd name="T4" fmla="+- 0 5841 5802"/>
                  <a:gd name="T5" fmla="*/ T4 w 50"/>
                  <a:gd name="T6" fmla="+- 0 -1580 -1629"/>
                  <a:gd name="T7" fmla="*/ -1580 h 49"/>
                  <a:gd name="T8" fmla="+- 0 5852 5802"/>
                  <a:gd name="T9" fmla="*/ T8 w 50"/>
                  <a:gd name="T10" fmla="+- 0 -1591 -1629"/>
                  <a:gd name="T11" fmla="*/ -1591 h 49"/>
                  <a:gd name="T12" fmla="+- 0 5852 5802"/>
                  <a:gd name="T13" fmla="*/ T12 w 50"/>
                  <a:gd name="T14" fmla="+- 0 -1605 -1629"/>
                  <a:gd name="T15" fmla="*/ -1605 h 49"/>
                  <a:gd name="T16" fmla="+- 0 5852 5802"/>
                  <a:gd name="T17" fmla="*/ T16 w 50"/>
                  <a:gd name="T18" fmla="+- 0 -1618 -1629"/>
                  <a:gd name="T19" fmla="*/ -1618 h 49"/>
                  <a:gd name="T20" fmla="+- 0 5841 5802"/>
                  <a:gd name="T21" fmla="*/ T20 w 50"/>
                  <a:gd name="T22" fmla="+- 0 -1629 -1629"/>
                  <a:gd name="T23" fmla="*/ -1629 h 49"/>
                  <a:gd name="T24" fmla="+- 0 5827 5802"/>
                  <a:gd name="T25" fmla="*/ T24 w 50"/>
                  <a:gd name="T26" fmla="+- 0 -1629 -1629"/>
                  <a:gd name="T27" fmla="*/ -1629 h 49"/>
                  <a:gd name="T28" fmla="+- 0 5813 5802"/>
                  <a:gd name="T29" fmla="*/ T28 w 50"/>
                  <a:gd name="T30" fmla="+- 0 -1629 -1629"/>
                  <a:gd name="T31" fmla="*/ -1629 h 49"/>
                  <a:gd name="T32" fmla="+- 0 5802 5802"/>
                  <a:gd name="T33" fmla="*/ T32 w 50"/>
                  <a:gd name="T34" fmla="+- 0 -1618 -1629"/>
                  <a:gd name="T35" fmla="*/ -1618 h 49"/>
                  <a:gd name="T36" fmla="+- 0 5802 5802"/>
                  <a:gd name="T37" fmla="*/ T36 w 50"/>
                  <a:gd name="T38" fmla="+- 0 -1605 -1629"/>
                  <a:gd name="T39" fmla="*/ -1605 h 49"/>
                  <a:gd name="T40" fmla="+- 0 5802 5802"/>
                  <a:gd name="T41" fmla="*/ T40 w 50"/>
                  <a:gd name="T42" fmla="+- 0 -1591 -1629"/>
                  <a:gd name="T43" fmla="*/ -1591 h 49"/>
                  <a:gd name="T44" fmla="+- 0 5813 5802"/>
                  <a:gd name="T45" fmla="*/ T44 w 50"/>
                  <a:gd name="T46" fmla="+- 0 -1580 -1629"/>
                  <a:gd name="T47" fmla="*/ -1580 h 49"/>
                  <a:gd name="T48" fmla="+- 0 5827 5802"/>
                  <a:gd name="T49" fmla="*/ T48 w 50"/>
                  <a:gd name="T50" fmla="+- 0 -1580 -1629"/>
                  <a:gd name="T51" fmla="*/ -1580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5" y="49"/>
                    </a:moveTo>
                    <a:lnTo>
                      <a:pt x="39" y="49"/>
                    </a:lnTo>
                    <a:lnTo>
                      <a:pt x="50" y="38"/>
                    </a:lnTo>
                    <a:lnTo>
                      <a:pt x="50" y="24"/>
                    </a:lnTo>
                    <a:lnTo>
                      <a:pt x="50" y="11"/>
                    </a:lnTo>
                    <a:lnTo>
                      <a:pt x="39" y="0"/>
                    </a:lnTo>
                    <a:lnTo>
                      <a:pt x="25" y="0"/>
                    </a:lnTo>
                    <a:lnTo>
                      <a:pt x="11" y="0"/>
                    </a:lnTo>
                    <a:lnTo>
                      <a:pt x="0" y="11"/>
                    </a:lnTo>
                    <a:lnTo>
                      <a:pt x="0" y="24"/>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45"/>
            <p:cNvGrpSpPr>
              <a:grpSpLocks/>
            </p:cNvGrpSpPr>
            <p:nvPr/>
          </p:nvGrpSpPr>
          <p:grpSpPr bwMode="auto">
            <a:xfrm>
              <a:off x="4773" y="-3232"/>
              <a:ext cx="88" cy="88"/>
              <a:chOff x="4773" y="-3232"/>
              <a:chExt cx="88" cy="88"/>
            </a:xfrm>
          </p:grpSpPr>
          <p:sp>
            <p:nvSpPr>
              <p:cNvPr id="78" name="Freeform 46"/>
              <p:cNvSpPr>
                <a:spLocks/>
              </p:cNvSpPr>
              <p:nvPr/>
            </p:nvSpPr>
            <p:spPr bwMode="auto">
              <a:xfrm>
                <a:off x="4773" y="-3232"/>
                <a:ext cx="88" cy="88"/>
              </a:xfrm>
              <a:custGeom>
                <a:avLst/>
                <a:gdLst>
                  <a:gd name="T0" fmla="+- 0 4817 4773"/>
                  <a:gd name="T1" fmla="*/ T0 w 88"/>
                  <a:gd name="T2" fmla="+- 0 -3232 -3232"/>
                  <a:gd name="T3" fmla="*/ -3232 h 88"/>
                  <a:gd name="T4" fmla="+- 0 4796 4773"/>
                  <a:gd name="T5" fmla="*/ T4 w 88"/>
                  <a:gd name="T6" fmla="+- 0 -3227 -3232"/>
                  <a:gd name="T7" fmla="*/ -3227 h 88"/>
                  <a:gd name="T8" fmla="+- 0 4780 4773"/>
                  <a:gd name="T9" fmla="*/ T8 w 88"/>
                  <a:gd name="T10" fmla="+- 0 -3212 -3232"/>
                  <a:gd name="T11" fmla="*/ -3212 h 88"/>
                  <a:gd name="T12" fmla="+- 0 4773 4773"/>
                  <a:gd name="T13" fmla="*/ T12 w 88"/>
                  <a:gd name="T14" fmla="+- 0 -3191 -3232"/>
                  <a:gd name="T15" fmla="*/ -3191 h 88"/>
                  <a:gd name="T16" fmla="+- 0 4778 4773"/>
                  <a:gd name="T17" fmla="*/ T16 w 88"/>
                  <a:gd name="T18" fmla="+- 0 -3168 -3232"/>
                  <a:gd name="T19" fmla="*/ -3168 h 88"/>
                  <a:gd name="T20" fmla="+- 0 4792 4773"/>
                  <a:gd name="T21" fmla="*/ T20 w 88"/>
                  <a:gd name="T22" fmla="+- 0 -3152 -3232"/>
                  <a:gd name="T23" fmla="*/ -3152 h 88"/>
                  <a:gd name="T24" fmla="+- 0 4812 4773"/>
                  <a:gd name="T25" fmla="*/ T24 w 88"/>
                  <a:gd name="T26" fmla="+- 0 -3144 -3232"/>
                  <a:gd name="T27" fmla="*/ -3144 h 88"/>
                  <a:gd name="T28" fmla="+- 0 4836 4773"/>
                  <a:gd name="T29" fmla="*/ T28 w 88"/>
                  <a:gd name="T30" fmla="+- 0 -3149 -3232"/>
                  <a:gd name="T31" fmla="*/ -3149 h 88"/>
                  <a:gd name="T32" fmla="+- 0 4853 4773"/>
                  <a:gd name="T33" fmla="*/ T32 w 88"/>
                  <a:gd name="T34" fmla="+- 0 -3162 -3232"/>
                  <a:gd name="T35" fmla="*/ -3162 h 88"/>
                  <a:gd name="T36" fmla="+- 0 4861 4773"/>
                  <a:gd name="T37" fmla="*/ T36 w 88"/>
                  <a:gd name="T38" fmla="+- 0 -3181 -3232"/>
                  <a:gd name="T39" fmla="*/ -3181 h 88"/>
                  <a:gd name="T40" fmla="+- 0 4856 4773"/>
                  <a:gd name="T41" fmla="*/ T40 w 88"/>
                  <a:gd name="T42" fmla="+- 0 -3206 -3232"/>
                  <a:gd name="T43" fmla="*/ -3206 h 88"/>
                  <a:gd name="T44" fmla="+- 0 4844 4773"/>
                  <a:gd name="T45" fmla="*/ T44 w 88"/>
                  <a:gd name="T46" fmla="+- 0 -3223 -3232"/>
                  <a:gd name="T47" fmla="*/ -3223 h 88"/>
                  <a:gd name="T48" fmla="+- 0 4825 4773"/>
                  <a:gd name="T49" fmla="*/ T48 w 88"/>
                  <a:gd name="T50" fmla="+- 0 -3232 -3232"/>
                  <a:gd name="T51" fmla="*/ -3232 h 88"/>
                  <a:gd name="T52" fmla="+- 0 4817 4773"/>
                  <a:gd name="T53" fmla="*/ T52 w 88"/>
                  <a:gd name="T54" fmla="+- 0 -3232 -3232"/>
                  <a:gd name="T55" fmla="*/ -3232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5"/>
                    </a:lnTo>
                    <a:lnTo>
                      <a:pt x="7" y="20"/>
                    </a:lnTo>
                    <a:lnTo>
                      <a:pt x="0" y="41"/>
                    </a:lnTo>
                    <a:lnTo>
                      <a:pt x="5" y="64"/>
                    </a:lnTo>
                    <a:lnTo>
                      <a:pt x="19" y="80"/>
                    </a:lnTo>
                    <a:lnTo>
                      <a:pt x="39" y="88"/>
                    </a:lnTo>
                    <a:lnTo>
                      <a:pt x="63" y="83"/>
                    </a:lnTo>
                    <a:lnTo>
                      <a:pt x="80" y="70"/>
                    </a:lnTo>
                    <a:lnTo>
                      <a:pt x="88" y="51"/>
                    </a:lnTo>
                    <a:lnTo>
                      <a:pt x="83" y="26"/>
                    </a:lnTo>
                    <a:lnTo>
                      <a:pt x="71" y="9"/>
                    </a:lnTo>
                    <a:lnTo>
                      <a:pt x="52" y="0"/>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47"/>
            <p:cNvGrpSpPr>
              <a:grpSpLocks/>
            </p:cNvGrpSpPr>
            <p:nvPr/>
          </p:nvGrpSpPr>
          <p:grpSpPr bwMode="auto">
            <a:xfrm>
              <a:off x="4792" y="-3213"/>
              <a:ext cx="50" cy="49"/>
              <a:chOff x="4792" y="-3213"/>
              <a:chExt cx="50" cy="49"/>
            </a:xfrm>
          </p:grpSpPr>
          <p:sp>
            <p:nvSpPr>
              <p:cNvPr id="77" name="Freeform 48"/>
              <p:cNvSpPr>
                <a:spLocks/>
              </p:cNvSpPr>
              <p:nvPr/>
            </p:nvSpPr>
            <p:spPr bwMode="auto">
              <a:xfrm>
                <a:off x="4792" y="-3213"/>
                <a:ext cx="50" cy="49"/>
              </a:xfrm>
              <a:custGeom>
                <a:avLst/>
                <a:gdLst>
                  <a:gd name="T0" fmla="+- 0 4831 4792"/>
                  <a:gd name="T1" fmla="*/ T0 w 50"/>
                  <a:gd name="T2" fmla="+- 0 -3213 -3213"/>
                  <a:gd name="T3" fmla="*/ -3213 h 49"/>
                  <a:gd name="T4" fmla="+- 0 4803 4792"/>
                  <a:gd name="T5" fmla="*/ T4 w 50"/>
                  <a:gd name="T6" fmla="+- 0 -3213 -3213"/>
                  <a:gd name="T7" fmla="*/ -3213 h 49"/>
                  <a:gd name="T8" fmla="+- 0 4792 4792"/>
                  <a:gd name="T9" fmla="*/ T8 w 50"/>
                  <a:gd name="T10" fmla="+- 0 -3202 -3213"/>
                  <a:gd name="T11" fmla="*/ -3202 h 49"/>
                  <a:gd name="T12" fmla="+- 0 4792 4792"/>
                  <a:gd name="T13" fmla="*/ T12 w 50"/>
                  <a:gd name="T14" fmla="+- 0 -3175 -3213"/>
                  <a:gd name="T15" fmla="*/ -3175 h 49"/>
                  <a:gd name="T16" fmla="+- 0 4803 4792"/>
                  <a:gd name="T17" fmla="*/ T16 w 50"/>
                  <a:gd name="T18" fmla="+- 0 -3164 -3213"/>
                  <a:gd name="T19" fmla="*/ -3164 h 49"/>
                  <a:gd name="T20" fmla="+- 0 4831 4792"/>
                  <a:gd name="T21" fmla="*/ T20 w 50"/>
                  <a:gd name="T22" fmla="+- 0 -3164 -3213"/>
                  <a:gd name="T23" fmla="*/ -3164 h 49"/>
                  <a:gd name="T24" fmla="+- 0 4842 4792"/>
                  <a:gd name="T25" fmla="*/ T24 w 50"/>
                  <a:gd name="T26" fmla="+- 0 -3175 -3213"/>
                  <a:gd name="T27" fmla="*/ -3175 h 49"/>
                  <a:gd name="T28" fmla="+- 0 4842 4792"/>
                  <a:gd name="T29" fmla="*/ T28 w 50"/>
                  <a:gd name="T30" fmla="+- 0 -3202 -3213"/>
                  <a:gd name="T31" fmla="*/ -3202 h 49"/>
                  <a:gd name="T32" fmla="+- 0 4831 4792"/>
                  <a:gd name="T33" fmla="*/ T32 w 50"/>
                  <a:gd name="T34" fmla="+- 0 -3213 -3213"/>
                  <a:gd name="T35" fmla="*/ -321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9" y="0"/>
                    </a:moveTo>
                    <a:lnTo>
                      <a:pt x="11" y="0"/>
                    </a:lnTo>
                    <a:lnTo>
                      <a:pt x="0" y="11"/>
                    </a:lnTo>
                    <a:lnTo>
                      <a:pt x="0" y="38"/>
                    </a:lnTo>
                    <a:lnTo>
                      <a:pt x="11" y="49"/>
                    </a:lnTo>
                    <a:lnTo>
                      <a:pt x="39" y="49"/>
                    </a:lnTo>
                    <a:lnTo>
                      <a:pt x="50" y="38"/>
                    </a:lnTo>
                    <a:lnTo>
                      <a:pt x="50" y="11"/>
                    </a:lnTo>
                    <a:lnTo>
                      <a:pt x="3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49"/>
            <p:cNvGrpSpPr>
              <a:grpSpLocks/>
            </p:cNvGrpSpPr>
            <p:nvPr/>
          </p:nvGrpSpPr>
          <p:grpSpPr bwMode="auto">
            <a:xfrm>
              <a:off x="4792" y="-3213"/>
              <a:ext cx="50" cy="49"/>
              <a:chOff x="4792" y="-3213"/>
              <a:chExt cx="50" cy="49"/>
            </a:xfrm>
          </p:grpSpPr>
          <p:sp>
            <p:nvSpPr>
              <p:cNvPr id="76" name="Freeform 50"/>
              <p:cNvSpPr>
                <a:spLocks/>
              </p:cNvSpPr>
              <p:nvPr/>
            </p:nvSpPr>
            <p:spPr bwMode="auto">
              <a:xfrm>
                <a:off x="4792" y="-3213"/>
                <a:ext cx="50" cy="49"/>
              </a:xfrm>
              <a:custGeom>
                <a:avLst/>
                <a:gdLst>
                  <a:gd name="T0" fmla="+- 0 4817 4792"/>
                  <a:gd name="T1" fmla="*/ T0 w 50"/>
                  <a:gd name="T2" fmla="+- 0 -3164 -3213"/>
                  <a:gd name="T3" fmla="*/ -3164 h 49"/>
                  <a:gd name="T4" fmla="+- 0 4831 4792"/>
                  <a:gd name="T5" fmla="*/ T4 w 50"/>
                  <a:gd name="T6" fmla="+- 0 -3164 -3213"/>
                  <a:gd name="T7" fmla="*/ -3164 h 49"/>
                  <a:gd name="T8" fmla="+- 0 4842 4792"/>
                  <a:gd name="T9" fmla="*/ T8 w 50"/>
                  <a:gd name="T10" fmla="+- 0 -3175 -3213"/>
                  <a:gd name="T11" fmla="*/ -3175 h 49"/>
                  <a:gd name="T12" fmla="+- 0 4842 4792"/>
                  <a:gd name="T13" fmla="*/ T12 w 50"/>
                  <a:gd name="T14" fmla="+- 0 -3188 -3213"/>
                  <a:gd name="T15" fmla="*/ -3188 h 49"/>
                  <a:gd name="T16" fmla="+- 0 4842 4792"/>
                  <a:gd name="T17" fmla="*/ T16 w 50"/>
                  <a:gd name="T18" fmla="+- 0 -3202 -3213"/>
                  <a:gd name="T19" fmla="*/ -3202 h 49"/>
                  <a:gd name="T20" fmla="+- 0 4831 4792"/>
                  <a:gd name="T21" fmla="*/ T20 w 50"/>
                  <a:gd name="T22" fmla="+- 0 -3213 -3213"/>
                  <a:gd name="T23" fmla="*/ -3213 h 49"/>
                  <a:gd name="T24" fmla="+- 0 4817 4792"/>
                  <a:gd name="T25" fmla="*/ T24 w 50"/>
                  <a:gd name="T26" fmla="+- 0 -3213 -3213"/>
                  <a:gd name="T27" fmla="*/ -3213 h 49"/>
                  <a:gd name="T28" fmla="+- 0 4803 4792"/>
                  <a:gd name="T29" fmla="*/ T28 w 50"/>
                  <a:gd name="T30" fmla="+- 0 -3213 -3213"/>
                  <a:gd name="T31" fmla="*/ -3213 h 49"/>
                  <a:gd name="T32" fmla="+- 0 4792 4792"/>
                  <a:gd name="T33" fmla="*/ T32 w 50"/>
                  <a:gd name="T34" fmla="+- 0 -3202 -3213"/>
                  <a:gd name="T35" fmla="*/ -3202 h 49"/>
                  <a:gd name="T36" fmla="+- 0 4792 4792"/>
                  <a:gd name="T37" fmla="*/ T36 w 50"/>
                  <a:gd name="T38" fmla="+- 0 -3188 -3213"/>
                  <a:gd name="T39" fmla="*/ -3188 h 49"/>
                  <a:gd name="T40" fmla="+- 0 4792 4792"/>
                  <a:gd name="T41" fmla="*/ T40 w 50"/>
                  <a:gd name="T42" fmla="+- 0 -3175 -3213"/>
                  <a:gd name="T43" fmla="*/ -3175 h 49"/>
                  <a:gd name="T44" fmla="+- 0 4803 4792"/>
                  <a:gd name="T45" fmla="*/ T44 w 50"/>
                  <a:gd name="T46" fmla="+- 0 -3164 -3213"/>
                  <a:gd name="T47" fmla="*/ -3164 h 49"/>
                  <a:gd name="T48" fmla="+- 0 4817 4792"/>
                  <a:gd name="T49" fmla="*/ T48 w 50"/>
                  <a:gd name="T50" fmla="+- 0 -3164 -3213"/>
                  <a:gd name="T51" fmla="*/ -316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5" y="49"/>
                    </a:moveTo>
                    <a:lnTo>
                      <a:pt x="39" y="49"/>
                    </a:lnTo>
                    <a:lnTo>
                      <a:pt x="50" y="38"/>
                    </a:lnTo>
                    <a:lnTo>
                      <a:pt x="50" y="25"/>
                    </a:lnTo>
                    <a:lnTo>
                      <a:pt x="50" y="11"/>
                    </a:lnTo>
                    <a:lnTo>
                      <a:pt x="39" y="0"/>
                    </a:lnTo>
                    <a:lnTo>
                      <a:pt x="25" y="0"/>
                    </a:lnTo>
                    <a:lnTo>
                      <a:pt x="11" y="0"/>
                    </a:lnTo>
                    <a:lnTo>
                      <a:pt x="0" y="11"/>
                    </a:lnTo>
                    <a:lnTo>
                      <a:pt x="0" y="25"/>
                    </a:lnTo>
                    <a:lnTo>
                      <a:pt x="0" y="38"/>
                    </a:lnTo>
                    <a:lnTo>
                      <a:pt x="11" y="49"/>
                    </a:lnTo>
                    <a:lnTo>
                      <a:pt x="25"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51"/>
            <p:cNvGrpSpPr>
              <a:grpSpLocks/>
            </p:cNvGrpSpPr>
            <p:nvPr/>
          </p:nvGrpSpPr>
          <p:grpSpPr bwMode="auto">
            <a:xfrm>
              <a:off x="2775" y="-2391"/>
              <a:ext cx="1529" cy="2"/>
              <a:chOff x="2775" y="-2391"/>
              <a:chExt cx="1529" cy="2"/>
            </a:xfrm>
          </p:grpSpPr>
          <p:sp>
            <p:nvSpPr>
              <p:cNvPr id="75" name="Freeform 52"/>
              <p:cNvSpPr>
                <a:spLocks/>
              </p:cNvSpPr>
              <p:nvPr/>
            </p:nvSpPr>
            <p:spPr bwMode="auto">
              <a:xfrm>
                <a:off x="2775" y="-2391"/>
                <a:ext cx="1529" cy="2"/>
              </a:xfrm>
              <a:custGeom>
                <a:avLst/>
                <a:gdLst>
                  <a:gd name="T0" fmla="+- 0 2775 2775"/>
                  <a:gd name="T1" fmla="*/ T0 w 1529"/>
                  <a:gd name="T2" fmla="+- 0 4304 2775"/>
                  <a:gd name="T3" fmla="*/ T2 w 1529"/>
                </a:gdLst>
                <a:ahLst/>
                <a:cxnLst>
                  <a:cxn ang="0">
                    <a:pos x="T1" y="0"/>
                  </a:cxn>
                  <a:cxn ang="0">
                    <a:pos x="T3" y="0"/>
                  </a:cxn>
                </a:cxnLst>
                <a:rect l="0" t="0" r="r" b="b"/>
                <a:pathLst>
                  <a:path w="1529">
                    <a:moveTo>
                      <a:pt x="0" y="0"/>
                    </a:moveTo>
                    <a:lnTo>
                      <a:pt x="1529"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1" name="Group 53"/>
            <p:cNvGrpSpPr>
              <a:grpSpLocks/>
            </p:cNvGrpSpPr>
            <p:nvPr/>
          </p:nvGrpSpPr>
          <p:grpSpPr bwMode="auto">
            <a:xfrm>
              <a:off x="4304" y="-2391"/>
              <a:ext cx="1020" cy="2"/>
              <a:chOff x="4304" y="-2391"/>
              <a:chExt cx="1020" cy="2"/>
            </a:xfrm>
          </p:grpSpPr>
          <p:sp>
            <p:nvSpPr>
              <p:cNvPr id="74" name="Freeform 54"/>
              <p:cNvSpPr>
                <a:spLocks/>
              </p:cNvSpPr>
              <p:nvPr/>
            </p:nvSpPr>
            <p:spPr bwMode="auto">
              <a:xfrm>
                <a:off x="4304" y="-2391"/>
                <a:ext cx="1020" cy="2"/>
              </a:xfrm>
              <a:custGeom>
                <a:avLst/>
                <a:gdLst>
                  <a:gd name="T0" fmla="+- 0 4304 4304"/>
                  <a:gd name="T1" fmla="*/ T0 w 1020"/>
                  <a:gd name="T2" fmla="+- 0 5324 4304"/>
                  <a:gd name="T3" fmla="*/ T2 w 1020"/>
                </a:gdLst>
                <a:ahLst/>
                <a:cxnLst>
                  <a:cxn ang="0">
                    <a:pos x="T1" y="0"/>
                  </a:cxn>
                  <a:cxn ang="0">
                    <a:pos x="T3" y="0"/>
                  </a:cxn>
                </a:cxnLst>
                <a:rect l="0" t="0" r="r" b="b"/>
                <a:pathLst>
                  <a:path w="1020">
                    <a:moveTo>
                      <a:pt x="0" y="0"/>
                    </a:moveTo>
                    <a:lnTo>
                      <a:pt x="1020" y="0"/>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55"/>
            <p:cNvGrpSpPr>
              <a:grpSpLocks/>
            </p:cNvGrpSpPr>
            <p:nvPr/>
          </p:nvGrpSpPr>
          <p:grpSpPr bwMode="auto">
            <a:xfrm>
              <a:off x="5324" y="-2391"/>
              <a:ext cx="2171" cy="2"/>
              <a:chOff x="5324" y="-2391"/>
              <a:chExt cx="2171" cy="2"/>
            </a:xfrm>
          </p:grpSpPr>
          <p:sp>
            <p:nvSpPr>
              <p:cNvPr id="73" name="Freeform 56"/>
              <p:cNvSpPr>
                <a:spLocks/>
              </p:cNvSpPr>
              <p:nvPr/>
            </p:nvSpPr>
            <p:spPr bwMode="auto">
              <a:xfrm>
                <a:off x="5324" y="-2391"/>
                <a:ext cx="2171" cy="2"/>
              </a:xfrm>
              <a:custGeom>
                <a:avLst/>
                <a:gdLst>
                  <a:gd name="T0" fmla="+- 0 5324 5324"/>
                  <a:gd name="T1" fmla="*/ T0 w 2171"/>
                  <a:gd name="T2" fmla="+- 0 7495 5324"/>
                  <a:gd name="T3" fmla="*/ T2 w 2171"/>
                </a:gdLst>
                <a:ahLst/>
                <a:cxnLst>
                  <a:cxn ang="0">
                    <a:pos x="T1" y="0"/>
                  </a:cxn>
                  <a:cxn ang="0">
                    <a:pos x="T3" y="0"/>
                  </a:cxn>
                </a:cxnLst>
                <a:rect l="0" t="0" r="r" b="b"/>
                <a:pathLst>
                  <a:path w="2171">
                    <a:moveTo>
                      <a:pt x="0" y="0"/>
                    </a:moveTo>
                    <a:lnTo>
                      <a:pt x="2171" y="0"/>
                    </a:lnTo>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57"/>
            <p:cNvGrpSpPr>
              <a:grpSpLocks/>
            </p:cNvGrpSpPr>
            <p:nvPr/>
          </p:nvGrpSpPr>
          <p:grpSpPr bwMode="auto">
            <a:xfrm>
              <a:off x="2729" y="-2434"/>
              <a:ext cx="88" cy="88"/>
              <a:chOff x="2729" y="-2434"/>
              <a:chExt cx="88" cy="88"/>
            </a:xfrm>
          </p:grpSpPr>
          <p:sp>
            <p:nvSpPr>
              <p:cNvPr id="72" name="Freeform 58"/>
              <p:cNvSpPr>
                <a:spLocks/>
              </p:cNvSpPr>
              <p:nvPr/>
            </p:nvSpPr>
            <p:spPr bwMode="auto">
              <a:xfrm>
                <a:off x="2729" y="-2434"/>
                <a:ext cx="88" cy="88"/>
              </a:xfrm>
              <a:custGeom>
                <a:avLst/>
                <a:gdLst>
                  <a:gd name="T0" fmla="+- 0 2773 2729"/>
                  <a:gd name="T1" fmla="*/ T0 w 88"/>
                  <a:gd name="T2" fmla="+- 0 -2434 -2434"/>
                  <a:gd name="T3" fmla="*/ -2434 h 88"/>
                  <a:gd name="T4" fmla="+- 0 2752 2729"/>
                  <a:gd name="T5" fmla="*/ T4 w 88"/>
                  <a:gd name="T6" fmla="+- 0 -2428 -2434"/>
                  <a:gd name="T7" fmla="*/ -2428 h 88"/>
                  <a:gd name="T8" fmla="+- 0 2736 2729"/>
                  <a:gd name="T9" fmla="*/ T8 w 88"/>
                  <a:gd name="T10" fmla="+- 0 -2413 -2434"/>
                  <a:gd name="T11" fmla="*/ -2413 h 88"/>
                  <a:gd name="T12" fmla="+- 0 2729 2729"/>
                  <a:gd name="T13" fmla="*/ T12 w 88"/>
                  <a:gd name="T14" fmla="+- 0 -2392 -2434"/>
                  <a:gd name="T15" fmla="*/ -2392 h 88"/>
                  <a:gd name="T16" fmla="+- 0 2734 2729"/>
                  <a:gd name="T17" fmla="*/ T16 w 88"/>
                  <a:gd name="T18" fmla="+- 0 -2370 -2434"/>
                  <a:gd name="T19" fmla="*/ -2370 h 88"/>
                  <a:gd name="T20" fmla="+- 0 2748 2729"/>
                  <a:gd name="T21" fmla="*/ T20 w 88"/>
                  <a:gd name="T22" fmla="+- 0 -2353 -2434"/>
                  <a:gd name="T23" fmla="*/ -2353 h 88"/>
                  <a:gd name="T24" fmla="+- 0 2768 2729"/>
                  <a:gd name="T25" fmla="*/ T24 w 88"/>
                  <a:gd name="T26" fmla="+- 0 -2346 -2434"/>
                  <a:gd name="T27" fmla="*/ -2346 h 88"/>
                  <a:gd name="T28" fmla="+- 0 2792 2729"/>
                  <a:gd name="T29" fmla="*/ T28 w 88"/>
                  <a:gd name="T30" fmla="+- 0 -2350 -2434"/>
                  <a:gd name="T31" fmla="*/ -2350 h 88"/>
                  <a:gd name="T32" fmla="+- 0 2809 2729"/>
                  <a:gd name="T33" fmla="*/ T32 w 88"/>
                  <a:gd name="T34" fmla="+- 0 -2364 -2434"/>
                  <a:gd name="T35" fmla="*/ -2364 h 88"/>
                  <a:gd name="T36" fmla="+- 0 2817 2729"/>
                  <a:gd name="T37" fmla="*/ T36 w 88"/>
                  <a:gd name="T38" fmla="+- 0 -2383 -2434"/>
                  <a:gd name="T39" fmla="*/ -2383 h 88"/>
                  <a:gd name="T40" fmla="+- 0 2813 2729"/>
                  <a:gd name="T41" fmla="*/ T40 w 88"/>
                  <a:gd name="T42" fmla="+- 0 -2407 -2434"/>
                  <a:gd name="T43" fmla="*/ -2407 h 88"/>
                  <a:gd name="T44" fmla="+- 0 2800 2729"/>
                  <a:gd name="T45" fmla="*/ T44 w 88"/>
                  <a:gd name="T46" fmla="+- 0 -2424 -2434"/>
                  <a:gd name="T47" fmla="*/ -2424 h 88"/>
                  <a:gd name="T48" fmla="+- 0 2782 2729"/>
                  <a:gd name="T49" fmla="*/ T48 w 88"/>
                  <a:gd name="T50" fmla="+- 0 -2433 -2434"/>
                  <a:gd name="T51" fmla="*/ -2433 h 88"/>
                  <a:gd name="T52" fmla="+- 0 2773 2729"/>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59"/>
            <p:cNvGrpSpPr>
              <a:grpSpLocks/>
            </p:cNvGrpSpPr>
            <p:nvPr/>
          </p:nvGrpSpPr>
          <p:grpSpPr bwMode="auto">
            <a:xfrm>
              <a:off x="2749" y="-2414"/>
              <a:ext cx="49" cy="49"/>
              <a:chOff x="2749" y="-2414"/>
              <a:chExt cx="49" cy="49"/>
            </a:xfrm>
          </p:grpSpPr>
          <p:sp>
            <p:nvSpPr>
              <p:cNvPr id="71" name="Freeform 60"/>
              <p:cNvSpPr>
                <a:spLocks/>
              </p:cNvSpPr>
              <p:nvPr/>
            </p:nvSpPr>
            <p:spPr bwMode="auto">
              <a:xfrm>
                <a:off x="2749" y="-2414"/>
                <a:ext cx="49" cy="49"/>
              </a:xfrm>
              <a:custGeom>
                <a:avLst/>
                <a:gdLst>
                  <a:gd name="T0" fmla="+- 0 2787 2749"/>
                  <a:gd name="T1" fmla="*/ T0 w 49"/>
                  <a:gd name="T2" fmla="+- 0 -2414 -2414"/>
                  <a:gd name="T3" fmla="*/ -2414 h 49"/>
                  <a:gd name="T4" fmla="+- 0 2760 2749"/>
                  <a:gd name="T5" fmla="*/ T4 w 49"/>
                  <a:gd name="T6" fmla="+- 0 -2414 -2414"/>
                  <a:gd name="T7" fmla="*/ -2414 h 49"/>
                  <a:gd name="T8" fmla="+- 0 2749 2749"/>
                  <a:gd name="T9" fmla="*/ T8 w 49"/>
                  <a:gd name="T10" fmla="+- 0 -2403 -2414"/>
                  <a:gd name="T11" fmla="*/ -2403 h 49"/>
                  <a:gd name="T12" fmla="+- 0 2749 2749"/>
                  <a:gd name="T13" fmla="*/ T12 w 49"/>
                  <a:gd name="T14" fmla="+- 0 -2376 -2414"/>
                  <a:gd name="T15" fmla="*/ -2376 h 49"/>
                  <a:gd name="T16" fmla="+- 0 2760 2749"/>
                  <a:gd name="T17" fmla="*/ T16 w 49"/>
                  <a:gd name="T18" fmla="+- 0 -2365 -2414"/>
                  <a:gd name="T19" fmla="*/ -2365 h 49"/>
                  <a:gd name="T20" fmla="+- 0 2787 2749"/>
                  <a:gd name="T21" fmla="*/ T20 w 49"/>
                  <a:gd name="T22" fmla="+- 0 -2365 -2414"/>
                  <a:gd name="T23" fmla="*/ -2365 h 49"/>
                  <a:gd name="T24" fmla="+- 0 2798 2749"/>
                  <a:gd name="T25" fmla="*/ T24 w 49"/>
                  <a:gd name="T26" fmla="+- 0 -2376 -2414"/>
                  <a:gd name="T27" fmla="*/ -2376 h 49"/>
                  <a:gd name="T28" fmla="+- 0 2798 2749"/>
                  <a:gd name="T29" fmla="*/ T28 w 49"/>
                  <a:gd name="T30" fmla="+- 0 -2403 -2414"/>
                  <a:gd name="T31" fmla="*/ -2403 h 49"/>
                  <a:gd name="T32" fmla="+- 0 2787 2749"/>
                  <a:gd name="T33" fmla="*/ T32 w 49"/>
                  <a:gd name="T34" fmla="+- 0 -2414 -2414"/>
                  <a:gd name="T35" fmla="*/ -241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61"/>
            <p:cNvGrpSpPr>
              <a:grpSpLocks/>
            </p:cNvGrpSpPr>
            <p:nvPr/>
          </p:nvGrpSpPr>
          <p:grpSpPr bwMode="auto">
            <a:xfrm>
              <a:off x="2749" y="-2414"/>
              <a:ext cx="49" cy="49"/>
              <a:chOff x="2749" y="-2414"/>
              <a:chExt cx="49" cy="49"/>
            </a:xfrm>
          </p:grpSpPr>
          <p:sp>
            <p:nvSpPr>
              <p:cNvPr id="70" name="Freeform 62"/>
              <p:cNvSpPr>
                <a:spLocks/>
              </p:cNvSpPr>
              <p:nvPr/>
            </p:nvSpPr>
            <p:spPr bwMode="auto">
              <a:xfrm>
                <a:off x="2749" y="-2414"/>
                <a:ext cx="49" cy="49"/>
              </a:xfrm>
              <a:custGeom>
                <a:avLst/>
                <a:gdLst>
                  <a:gd name="T0" fmla="+- 0 2773 2749"/>
                  <a:gd name="T1" fmla="*/ T0 w 49"/>
                  <a:gd name="T2" fmla="+- 0 -2365 -2414"/>
                  <a:gd name="T3" fmla="*/ -2365 h 49"/>
                  <a:gd name="T4" fmla="+- 0 2787 2749"/>
                  <a:gd name="T5" fmla="*/ T4 w 49"/>
                  <a:gd name="T6" fmla="+- 0 -2365 -2414"/>
                  <a:gd name="T7" fmla="*/ -2365 h 49"/>
                  <a:gd name="T8" fmla="+- 0 2798 2749"/>
                  <a:gd name="T9" fmla="*/ T8 w 49"/>
                  <a:gd name="T10" fmla="+- 0 -2376 -2414"/>
                  <a:gd name="T11" fmla="*/ -2376 h 49"/>
                  <a:gd name="T12" fmla="+- 0 2798 2749"/>
                  <a:gd name="T13" fmla="*/ T12 w 49"/>
                  <a:gd name="T14" fmla="+- 0 -2390 -2414"/>
                  <a:gd name="T15" fmla="*/ -2390 h 49"/>
                  <a:gd name="T16" fmla="+- 0 2798 2749"/>
                  <a:gd name="T17" fmla="*/ T16 w 49"/>
                  <a:gd name="T18" fmla="+- 0 -2403 -2414"/>
                  <a:gd name="T19" fmla="*/ -2403 h 49"/>
                  <a:gd name="T20" fmla="+- 0 2787 2749"/>
                  <a:gd name="T21" fmla="*/ T20 w 49"/>
                  <a:gd name="T22" fmla="+- 0 -2414 -2414"/>
                  <a:gd name="T23" fmla="*/ -2414 h 49"/>
                  <a:gd name="T24" fmla="+- 0 2773 2749"/>
                  <a:gd name="T25" fmla="*/ T24 w 49"/>
                  <a:gd name="T26" fmla="+- 0 -2414 -2414"/>
                  <a:gd name="T27" fmla="*/ -2414 h 49"/>
                  <a:gd name="T28" fmla="+- 0 2760 2749"/>
                  <a:gd name="T29" fmla="*/ T28 w 49"/>
                  <a:gd name="T30" fmla="+- 0 -2414 -2414"/>
                  <a:gd name="T31" fmla="*/ -2414 h 49"/>
                  <a:gd name="T32" fmla="+- 0 2749 2749"/>
                  <a:gd name="T33" fmla="*/ T32 w 49"/>
                  <a:gd name="T34" fmla="+- 0 -2403 -2414"/>
                  <a:gd name="T35" fmla="*/ -2403 h 49"/>
                  <a:gd name="T36" fmla="+- 0 2749 2749"/>
                  <a:gd name="T37" fmla="*/ T36 w 49"/>
                  <a:gd name="T38" fmla="+- 0 -2390 -2414"/>
                  <a:gd name="T39" fmla="*/ -2390 h 49"/>
                  <a:gd name="T40" fmla="+- 0 2749 2749"/>
                  <a:gd name="T41" fmla="*/ T40 w 49"/>
                  <a:gd name="T42" fmla="+- 0 -2376 -2414"/>
                  <a:gd name="T43" fmla="*/ -2376 h 49"/>
                  <a:gd name="T44" fmla="+- 0 2760 2749"/>
                  <a:gd name="T45" fmla="*/ T44 w 49"/>
                  <a:gd name="T46" fmla="+- 0 -2365 -2414"/>
                  <a:gd name="T47" fmla="*/ -2365 h 49"/>
                  <a:gd name="T48" fmla="+- 0 2773 2749"/>
                  <a:gd name="T49" fmla="*/ T48 w 49"/>
                  <a:gd name="T50" fmla="+- 0 -2365 -2414"/>
                  <a:gd name="T51" fmla="*/ -2365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6" name="Group 63"/>
            <p:cNvGrpSpPr>
              <a:grpSpLocks/>
            </p:cNvGrpSpPr>
            <p:nvPr/>
          </p:nvGrpSpPr>
          <p:grpSpPr bwMode="auto">
            <a:xfrm>
              <a:off x="4304" y="-2389"/>
              <a:ext cx="2" cy="2383"/>
              <a:chOff x="4304" y="-2389"/>
              <a:chExt cx="2" cy="2383"/>
            </a:xfrm>
          </p:grpSpPr>
          <p:sp>
            <p:nvSpPr>
              <p:cNvPr id="69" name="Freeform 64"/>
              <p:cNvSpPr>
                <a:spLocks/>
              </p:cNvSpPr>
              <p:nvPr/>
            </p:nvSpPr>
            <p:spPr bwMode="auto">
              <a:xfrm>
                <a:off x="4304" y="-2389"/>
                <a:ext cx="2" cy="2383"/>
              </a:xfrm>
              <a:custGeom>
                <a:avLst/>
                <a:gdLst>
                  <a:gd name="T0" fmla="+- 0 -2389 -2389"/>
                  <a:gd name="T1" fmla="*/ -2389 h 2383"/>
                  <a:gd name="T2" fmla="+- 0 -6 -2389"/>
                  <a:gd name="T3" fmla="*/ -6 h 2383"/>
                </a:gdLst>
                <a:ahLst/>
                <a:cxnLst>
                  <a:cxn ang="0">
                    <a:pos x="0" y="T1"/>
                  </a:cxn>
                  <a:cxn ang="0">
                    <a:pos x="0" y="T3"/>
                  </a:cxn>
                </a:cxnLst>
                <a:rect l="0" t="0" r="r" b="b"/>
                <a:pathLst>
                  <a:path h="2383">
                    <a:moveTo>
                      <a:pt x="0" y="0"/>
                    </a:moveTo>
                    <a:lnTo>
                      <a:pt x="0" y="2383"/>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7" name="Group 65"/>
            <p:cNvGrpSpPr>
              <a:grpSpLocks/>
            </p:cNvGrpSpPr>
            <p:nvPr/>
          </p:nvGrpSpPr>
          <p:grpSpPr bwMode="auto">
            <a:xfrm>
              <a:off x="5324" y="-2389"/>
              <a:ext cx="2" cy="2383"/>
              <a:chOff x="5324" y="-2389"/>
              <a:chExt cx="2" cy="2383"/>
            </a:xfrm>
          </p:grpSpPr>
          <p:sp>
            <p:nvSpPr>
              <p:cNvPr id="68" name="Freeform 66"/>
              <p:cNvSpPr>
                <a:spLocks/>
              </p:cNvSpPr>
              <p:nvPr/>
            </p:nvSpPr>
            <p:spPr bwMode="auto">
              <a:xfrm>
                <a:off x="5324" y="-2389"/>
                <a:ext cx="2" cy="2383"/>
              </a:xfrm>
              <a:custGeom>
                <a:avLst/>
                <a:gdLst>
                  <a:gd name="T0" fmla="+- 0 -2389 -2389"/>
                  <a:gd name="T1" fmla="*/ -2389 h 2383"/>
                  <a:gd name="T2" fmla="+- 0 -6 -2389"/>
                  <a:gd name="T3" fmla="*/ -6 h 2383"/>
                </a:gdLst>
                <a:ahLst/>
                <a:cxnLst>
                  <a:cxn ang="0">
                    <a:pos x="0" y="T1"/>
                  </a:cxn>
                  <a:cxn ang="0">
                    <a:pos x="0" y="T3"/>
                  </a:cxn>
                </a:cxnLst>
                <a:rect l="0" t="0" r="r" b="b"/>
                <a:pathLst>
                  <a:path h="2383">
                    <a:moveTo>
                      <a:pt x="0" y="0"/>
                    </a:moveTo>
                    <a:lnTo>
                      <a:pt x="0" y="2383"/>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8" name="Group 67"/>
            <p:cNvGrpSpPr>
              <a:grpSpLocks/>
            </p:cNvGrpSpPr>
            <p:nvPr/>
          </p:nvGrpSpPr>
          <p:grpSpPr bwMode="auto">
            <a:xfrm>
              <a:off x="4260" y="-2434"/>
              <a:ext cx="88" cy="88"/>
              <a:chOff x="4260" y="-2434"/>
              <a:chExt cx="88" cy="88"/>
            </a:xfrm>
          </p:grpSpPr>
          <p:sp>
            <p:nvSpPr>
              <p:cNvPr id="67" name="Freeform 68"/>
              <p:cNvSpPr>
                <a:spLocks/>
              </p:cNvSpPr>
              <p:nvPr/>
            </p:nvSpPr>
            <p:spPr bwMode="auto">
              <a:xfrm>
                <a:off x="4260" y="-2434"/>
                <a:ext cx="88" cy="88"/>
              </a:xfrm>
              <a:custGeom>
                <a:avLst/>
                <a:gdLst>
                  <a:gd name="T0" fmla="+- 0 4304 4260"/>
                  <a:gd name="T1" fmla="*/ T0 w 88"/>
                  <a:gd name="T2" fmla="+- 0 -2434 -2434"/>
                  <a:gd name="T3" fmla="*/ -2434 h 88"/>
                  <a:gd name="T4" fmla="+- 0 4283 4260"/>
                  <a:gd name="T5" fmla="*/ T4 w 88"/>
                  <a:gd name="T6" fmla="+- 0 -2428 -2434"/>
                  <a:gd name="T7" fmla="*/ -2428 h 88"/>
                  <a:gd name="T8" fmla="+- 0 4267 4260"/>
                  <a:gd name="T9" fmla="*/ T8 w 88"/>
                  <a:gd name="T10" fmla="+- 0 -2413 -2434"/>
                  <a:gd name="T11" fmla="*/ -2413 h 88"/>
                  <a:gd name="T12" fmla="+- 0 4260 4260"/>
                  <a:gd name="T13" fmla="*/ T12 w 88"/>
                  <a:gd name="T14" fmla="+- 0 -2392 -2434"/>
                  <a:gd name="T15" fmla="*/ -2392 h 88"/>
                  <a:gd name="T16" fmla="+- 0 4265 4260"/>
                  <a:gd name="T17" fmla="*/ T16 w 88"/>
                  <a:gd name="T18" fmla="+- 0 -2370 -2434"/>
                  <a:gd name="T19" fmla="*/ -2370 h 88"/>
                  <a:gd name="T20" fmla="+- 0 4279 4260"/>
                  <a:gd name="T21" fmla="*/ T20 w 88"/>
                  <a:gd name="T22" fmla="+- 0 -2353 -2434"/>
                  <a:gd name="T23" fmla="*/ -2353 h 88"/>
                  <a:gd name="T24" fmla="+- 0 4299 4260"/>
                  <a:gd name="T25" fmla="*/ T24 w 88"/>
                  <a:gd name="T26" fmla="+- 0 -2346 -2434"/>
                  <a:gd name="T27" fmla="*/ -2346 h 88"/>
                  <a:gd name="T28" fmla="+- 0 4323 4260"/>
                  <a:gd name="T29" fmla="*/ T28 w 88"/>
                  <a:gd name="T30" fmla="+- 0 -2350 -2434"/>
                  <a:gd name="T31" fmla="*/ -2350 h 88"/>
                  <a:gd name="T32" fmla="+- 0 4340 4260"/>
                  <a:gd name="T33" fmla="*/ T32 w 88"/>
                  <a:gd name="T34" fmla="+- 0 -2364 -2434"/>
                  <a:gd name="T35" fmla="*/ -2364 h 88"/>
                  <a:gd name="T36" fmla="+- 0 4348 4260"/>
                  <a:gd name="T37" fmla="*/ T36 w 88"/>
                  <a:gd name="T38" fmla="+- 0 -2383 -2434"/>
                  <a:gd name="T39" fmla="*/ -2383 h 88"/>
                  <a:gd name="T40" fmla="+- 0 4344 4260"/>
                  <a:gd name="T41" fmla="*/ T40 w 88"/>
                  <a:gd name="T42" fmla="+- 0 -2407 -2434"/>
                  <a:gd name="T43" fmla="*/ -2407 h 88"/>
                  <a:gd name="T44" fmla="+- 0 4331 4260"/>
                  <a:gd name="T45" fmla="*/ T44 w 88"/>
                  <a:gd name="T46" fmla="+- 0 -2424 -2434"/>
                  <a:gd name="T47" fmla="*/ -2424 h 88"/>
                  <a:gd name="T48" fmla="+- 0 4313 4260"/>
                  <a:gd name="T49" fmla="*/ T48 w 88"/>
                  <a:gd name="T50" fmla="+- 0 -2433 -2434"/>
                  <a:gd name="T51" fmla="*/ -2433 h 88"/>
                  <a:gd name="T52" fmla="+- 0 4304 4260"/>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9" name="Group 69"/>
            <p:cNvGrpSpPr>
              <a:grpSpLocks/>
            </p:cNvGrpSpPr>
            <p:nvPr/>
          </p:nvGrpSpPr>
          <p:grpSpPr bwMode="auto">
            <a:xfrm>
              <a:off x="4280" y="-2414"/>
              <a:ext cx="49" cy="49"/>
              <a:chOff x="4280" y="-2414"/>
              <a:chExt cx="49" cy="49"/>
            </a:xfrm>
          </p:grpSpPr>
          <p:sp>
            <p:nvSpPr>
              <p:cNvPr id="66" name="Freeform 70"/>
              <p:cNvSpPr>
                <a:spLocks/>
              </p:cNvSpPr>
              <p:nvPr/>
            </p:nvSpPr>
            <p:spPr bwMode="auto">
              <a:xfrm>
                <a:off x="4280" y="-2414"/>
                <a:ext cx="49" cy="49"/>
              </a:xfrm>
              <a:custGeom>
                <a:avLst/>
                <a:gdLst>
                  <a:gd name="T0" fmla="+- 0 4318 4280"/>
                  <a:gd name="T1" fmla="*/ T0 w 49"/>
                  <a:gd name="T2" fmla="+- 0 -2414 -2414"/>
                  <a:gd name="T3" fmla="*/ -2414 h 49"/>
                  <a:gd name="T4" fmla="+- 0 4291 4280"/>
                  <a:gd name="T5" fmla="*/ T4 w 49"/>
                  <a:gd name="T6" fmla="+- 0 -2414 -2414"/>
                  <a:gd name="T7" fmla="*/ -2414 h 49"/>
                  <a:gd name="T8" fmla="+- 0 4280 4280"/>
                  <a:gd name="T9" fmla="*/ T8 w 49"/>
                  <a:gd name="T10" fmla="+- 0 -2403 -2414"/>
                  <a:gd name="T11" fmla="*/ -2403 h 49"/>
                  <a:gd name="T12" fmla="+- 0 4280 4280"/>
                  <a:gd name="T13" fmla="*/ T12 w 49"/>
                  <a:gd name="T14" fmla="+- 0 -2376 -2414"/>
                  <a:gd name="T15" fmla="*/ -2376 h 49"/>
                  <a:gd name="T16" fmla="+- 0 4291 4280"/>
                  <a:gd name="T17" fmla="*/ T16 w 49"/>
                  <a:gd name="T18" fmla="+- 0 -2365 -2414"/>
                  <a:gd name="T19" fmla="*/ -2365 h 49"/>
                  <a:gd name="T20" fmla="+- 0 4318 4280"/>
                  <a:gd name="T21" fmla="*/ T20 w 49"/>
                  <a:gd name="T22" fmla="+- 0 -2365 -2414"/>
                  <a:gd name="T23" fmla="*/ -2365 h 49"/>
                  <a:gd name="T24" fmla="+- 0 4329 4280"/>
                  <a:gd name="T25" fmla="*/ T24 w 49"/>
                  <a:gd name="T26" fmla="+- 0 -2376 -2414"/>
                  <a:gd name="T27" fmla="*/ -2376 h 49"/>
                  <a:gd name="T28" fmla="+- 0 4329 4280"/>
                  <a:gd name="T29" fmla="*/ T28 w 49"/>
                  <a:gd name="T30" fmla="+- 0 -2403 -2414"/>
                  <a:gd name="T31" fmla="*/ -2403 h 49"/>
                  <a:gd name="T32" fmla="+- 0 4318 4280"/>
                  <a:gd name="T33" fmla="*/ T32 w 49"/>
                  <a:gd name="T34" fmla="+- 0 -2414 -2414"/>
                  <a:gd name="T35" fmla="*/ -241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9"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0" name="Group 71"/>
            <p:cNvGrpSpPr>
              <a:grpSpLocks/>
            </p:cNvGrpSpPr>
            <p:nvPr/>
          </p:nvGrpSpPr>
          <p:grpSpPr bwMode="auto">
            <a:xfrm>
              <a:off x="4280" y="-2414"/>
              <a:ext cx="49" cy="49"/>
              <a:chOff x="4280" y="-2414"/>
              <a:chExt cx="49" cy="49"/>
            </a:xfrm>
          </p:grpSpPr>
          <p:sp>
            <p:nvSpPr>
              <p:cNvPr id="65" name="Freeform 72"/>
              <p:cNvSpPr>
                <a:spLocks/>
              </p:cNvSpPr>
              <p:nvPr/>
            </p:nvSpPr>
            <p:spPr bwMode="auto">
              <a:xfrm>
                <a:off x="4280" y="-2414"/>
                <a:ext cx="49" cy="49"/>
              </a:xfrm>
              <a:custGeom>
                <a:avLst/>
                <a:gdLst>
                  <a:gd name="T0" fmla="+- 0 4304 4280"/>
                  <a:gd name="T1" fmla="*/ T0 w 49"/>
                  <a:gd name="T2" fmla="+- 0 -2365 -2414"/>
                  <a:gd name="T3" fmla="*/ -2365 h 49"/>
                  <a:gd name="T4" fmla="+- 0 4318 4280"/>
                  <a:gd name="T5" fmla="*/ T4 w 49"/>
                  <a:gd name="T6" fmla="+- 0 -2365 -2414"/>
                  <a:gd name="T7" fmla="*/ -2365 h 49"/>
                  <a:gd name="T8" fmla="+- 0 4329 4280"/>
                  <a:gd name="T9" fmla="*/ T8 w 49"/>
                  <a:gd name="T10" fmla="+- 0 -2376 -2414"/>
                  <a:gd name="T11" fmla="*/ -2376 h 49"/>
                  <a:gd name="T12" fmla="+- 0 4329 4280"/>
                  <a:gd name="T13" fmla="*/ T12 w 49"/>
                  <a:gd name="T14" fmla="+- 0 -2390 -2414"/>
                  <a:gd name="T15" fmla="*/ -2390 h 49"/>
                  <a:gd name="T16" fmla="+- 0 4329 4280"/>
                  <a:gd name="T17" fmla="*/ T16 w 49"/>
                  <a:gd name="T18" fmla="+- 0 -2403 -2414"/>
                  <a:gd name="T19" fmla="*/ -2403 h 49"/>
                  <a:gd name="T20" fmla="+- 0 4318 4280"/>
                  <a:gd name="T21" fmla="*/ T20 w 49"/>
                  <a:gd name="T22" fmla="+- 0 -2414 -2414"/>
                  <a:gd name="T23" fmla="*/ -2414 h 49"/>
                  <a:gd name="T24" fmla="+- 0 4304 4280"/>
                  <a:gd name="T25" fmla="*/ T24 w 49"/>
                  <a:gd name="T26" fmla="+- 0 -2414 -2414"/>
                  <a:gd name="T27" fmla="*/ -2414 h 49"/>
                  <a:gd name="T28" fmla="+- 0 4291 4280"/>
                  <a:gd name="T29" fmla="*/ T28 w 49"/>
                  <a:gd name="T30" fmla="+- 0 -2414 -2414"/>
                  <a:gd name="T31" fmla="*/ -2414 h 49"/>
                  <a:gd name="T32" fmla="+- 0 4280 4280"/>
                  <a:gd name="T33" fmla="*/ T32 w 49"/>
                  <a:gd name="T34" fmla="+- 0 -2403 -2414"/>
                  <a:gd name="T35" fmla="*/ -2403 h 49"/>
                  <a:gd name="T36" fmla="+- 0 4280 4280"/>
                  <a:gd name="T37" fmla="*/ T36 w 49"/>
                  <a:gd name="T38" fmla="+- 0 -2390 -2414"/>
                  <a:gd name="T39" fmla="*/ -2390 h 49"/>
                  <a:gd name="T40" fmla="+- 0 4280 4280"/>
                  <a:gd name="T41" fmla="*/ T40 w 49"/>
                  <a:gd name="T42" fmla="+- 0 -2376 -2414"/>
                  <a:gd name="T43" fmla="*/ -2376 h 49"/>
                  <a:gd name="T44" fmla="+- 0 4291 4280"/>
                  <a:gd name="T45" fmla="*/ T44 w 49"/>
                  <a:gd name="T46" fmla="+- 0 -2365 -2414"/>
                  <a:gd name="T47" fmla="*/ -2365 h 49"/>
                  <a:gd name="T48" fmla="+- 0 4304 4280"/>
                  <a:gd name="T49" fmla="*/ T48 w 49"/>
                  <a:gd name="T50" fmla="+- 0 -2365 -2414"/>
                  <a:gd name="T51" fmla="*/ -2365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9" h="49">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1" name="Group 73"/>
            <p:cNvGrpSpPr>
              <a:grpSpLocks/>
            </p:cNvGrpSpPr>
            <p:nvPr/>
          </p:nvGrpSpPr>
          <p:grpSpPr bwMode="auto">
            <a:xfrm>
              <a:off x="5280" y="-2434"/>
              <a:ext cx="88" cy="88"/>
              <a:chOff x="5280" y="-2434"/>
              <a:chExt cx="88" cy="88"/>
            </a:xfrm>
          </p:grpSpPr>
          <p:sp>
            <p:nvSpPr>
              <p:cNvPr id="64" name="Freeform 74"/>
              <p:cNvSpPr>
                <a:spLocks/>
              </p:cNvSpPr>
              <p:nvPr/>
            </p:nvSpPr>
            <p:spPr bwMode="auto">
              <a:xfrm>
                <a:off x="5280" y="-2434"/>
                <a:ext cx="88" cy="88"/>
              </a:xfrm>
              <a:custGeom>
                <a:avLst/>
                <a:gdLst>
                  <a:gd name="T0" fmla="+- 0 5324 5280"/>
                  <a:gd name="T1" fmla="*/ T0 w 88"/>
                  <a:gd name="T2" fmla="+- 0 -2434 -2434"/>
                  <a:gd name="T3" fmla="*/ -2434 h 88"/>
                  <a:gd name="T4" fmla="+- 0 5303 5280"/>
                  <a:gd name="T5" fmla="*/ T4 w 88"/>
                  <a:gd name="T6" fmla="+- 0 -2428 -2434"/>
                  <a:gd name="T7" fmla="*/ -2428 h 88"/>
                  <a:gd name="T8" fmla="+- 0 5287 5280"/>
                  <a:gd name="T9" fmla="*/ T8 w 88"/>
                  <a:gd name="T10" fmla="+- 0 -2413 -2434"/>
                  <a:gd name="T11" fmla="*/ -2413 h 88"/>
                  <a:gd name="T12" fmla="+- 0 5280 5280"/>
                  <a:gd name="T13" fmla="*/ T12 w 88"/>
                  <a:gd name="T14" fmla="+- 0 -2392 -2434"/>
                  <a:gd name="T15" fmla="*/ -2392 h 88"/>
                  <a:gd name="T16" fmla="+- 0 5285 5280"/>
                  <a:gd name="T17" fmla="*/ T16 w 88"/>
                  <a:gd name="T18" fmla="+- 0 -2370 -2434"/>
                  <a:gd name="T19" fmla="*/ -2370 h 88"/>
                  <a:gd name="T20" fmla="+- 0 5299 5280"/>
                  <a:gd name="T21" fmla="*/ T20 w 88"/>
                  <a:gd name="T22" fmla="+- 0 -2353 -2434"/>
                  <a:gd name="T23" fmla="*/ -2353 h 88"/>
                  <a:gd name="T24" fmla="+- 0 5319 5280"/>
                  <a:gd name="T25" fmla="*/ T24 w 88"/>
                  <a:gd name="T26" fmla="+- 0 -2346 -2434"/>
                  <a:gd name="T27" fmla="*/ -2346 h 88"/>
                  <a:gd name="T28" fmla="+- 0 5343 5280"/>
                  <a:gd name="T29" fmla="*/ T28 w 88"/>
                  <a:gd name="T30" fmla="+- 0 -2350 -2434"/>
                  <a:gd name="T31" fmla="*/ -2350 h 88"/>
                  <a:gd name="T32" fmla="+- 0 5360 5280"/>
                  <a:gd name="T33" fmla="*/ T32 w 88"/>
                  <a:gd name="T34" fmla="+- 0 -2364 -2434"/>
                  <a:gd name="T35" fmla="*/ -2364 h 88"/>
                  <a:gd name="T36" fmla="+- 0 5368 5280"/>
                  <a:gd name="T37" fmla="*/ T36 w 88"/>
                  <a:gd name="T38" fmla="+- 0 -2383 -2434"/>
                  <a:gd name="T39" fmla="*/ -2383 h 88"/>
                  <a:gd name="T40" fmla="+- 0 5364 5280"/>
                  <a:gd name="T41" fmla="*/ T40 w 88"/>
                  <a:gd name="T42" fmla="+- 0 -2407 -2434"/>
                  <a:gd name="T43" fmla="*/ -2407 h 88"/>
                  <a:gd name="T44" fmla="+- 0 5351 5280"/>
                  <a:gd name="T45" fmla="*/ T44 w 88"/>
                  <a:gd name="T46" fmla="+- 0 -2424 -2434"/>
                  <a:gd name="T47" fmla="*/ -2424 h 88"/>
                  <a:gd name="T48" fmla="+- 0 5333 5280"/>
                  <a:gd name="T49" fmla="*/ T48 w 88"/>
                  <a:gd name="T50" fmla="+- 0 -2433 -2434"/>
                  <a:gd name="T51" fmla="*/ -2433 h 88"/>
                  <a:gd name="T52" fmla="+- 0 5324 5280"/>
                  <a:gd name="T53" fmla="*/ T52 w 88"/>
                  <a:gd name="T54" fmla="+- 0 -2434 -2434"/>
                  <a:gd name="T55" fmla="*/ -243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3" y="6"/>
                    </a:lnTo>
                    <a:lnTo>
                      <a:pt x="7" y="21"/>
                    </a:lnTo>
                    <a:lnTo>
                      <a:pt x="0" y="42"/>
                    </a:lnTo>
                    <a:lnTo>
                      <a:pt x="5" y="64"/>
                    </a:lnTo>
                    <a:lnTo>
                      <a:pt x="19" y="81"/>
                    </a:lnTo>
                    <a:lnTo>
                      <a:pt x="39" y="88"/>
                    </a:lnTo>
                    <a:lnTo>
                      <a:pt x="63" y="84"/>
                    </a:lnTo>
                    <a:lnTo>
                      <a:pt x="80" y="70"/>
                    </a:lnTo>
                    <a:lnTo>
                      <a:pt x="88" y="51"/>
                    </a:lnTo>
                    <a:lnTo>
                      <a:pt x="84" y="27"/>
                    </a:lnTo>
                    <a:lnTo>
                      <a:pt x="71" y="10"/>
                    </a:lnTo>
                    <a:lnTo>
                      <a:pt x="53"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2" name="Group 75"/>
            <p:cNvGrpSpPr>
              <a:grpSpLocks/>
            </p:cNvGrpSpPr>
            <p:nvPr/>
          </p:nvGrpSpPr>
          <p:grpSpPr bwMode="auto">
            <a:xfrm>
              <a:off x="5300" y="-2414"/>
              <a:ext cx="50" cy="49"/>
              <a:chOff x="5300" y="-2414"/>
              <a:chExt cx="50" cy="49"/>
            </a:xfrm>
          </p:grpSpPr>
          <p:sp>
            <p:nvSpPr>
              <p:cNvPr id="63" name="Freeform 76"/>
              <p:cNvSpPr>
                <a:spLocks/>
              </p:cNvSpPr>
              <p:nvPr/>
            </p:nvSpPr>
            <p:spPr bwMode="auto">
              <a:xfrm>
                <a:off x="5300" y="-2414"/>
                <a:ext cx="50" cy="49"/>
              </a:xfrm>
              <a:custGeom>
                <a:avLst/>
                <a:gdLst>
                  <a:gd name="T0" fmla="+- 0 5338 5300"/>
                  <a:gd name="T1" fmla="*/ T0 w 50"/>
                  <a:gd name="T2" fmla="+- 0 -2414 -2414"/>
                  <a:gd name="T3" fmla="*/ -2414 h 49"/>
                  <a:gd name="T4" fmla="+- 0 5311 5300"/>
                  <a:gd name="T5" fmla="*/ T4 w 50"/>
                  <a:gd name="T6" fmla="+- 0 -2414 -2414"/>
                  <a:gd name="T7" fmla="*/ -2414 h 49"/>
                  <a:gd name="T8" fmla="+- 0 5300 5300"/>
                  <a:gd name="T9" fmla="*/ T8 w 50"/>
                  <a:gd name="T10" fmla="+- 0 -2403 -2414"/>
                  <a:gd name="T11" fmla="*/ -2403 h 49"/>
                  <a:gd name="T12" fmla="+- 0 5300 5300"/>
                  <a:gd name="T13" fmla="*/ T12 w 50"/>
                  <a:gd name="T14" fmla="+- 0 -2376 -2414"/>
                  <a:gd name="T15" fmla="*/ -2376 h 49"/>
                  <a:gd name="T16" fmla="+- 0 5311 5300"/>
                  <a:gd name="T17" fmla="*/ T16 w 50"/>
                  <a:gd name="T18" fmla="+- 0 -2365 -2414"/>
                  <a:gd name="T19" fmla="*/ -2365 h 49"/>
                  <a:gd name="T20" fmla="+- 0 5338 5300"/>
                  <a:gd name="T21" fmla="*/ T20 w 50"/>
                  <a:gd name="T22" fmla="+- 0 -2365 -2414"/>
                  <a:gd name="T23" fmla="*/ -2365 h 49"/>
                  <a:gd name="T24" fmla="+- 0 5349 5300"/>
                  <a:gd name="T25" fmla="*/ T24 w 50"/>
                  <a:gd name="T26" fmla="+- 0 -2376 -2414"/>
                  <a:gd name="T27" fmla="*/ -2376 h 49"/>
                  <a:gd name="T28" fmla="+- 0 5349 5300"/>
                  <a:gd name="T29" fmla="*/ T28 w 50"/>
                  <a:gd name="T30" fmla="+- 0 -2403 -2414"/>
                  <a:gd name="T31" fmla="*/ -2403 h 49"/>
                  <a:gd name="T32" fmla="+- 0 5338 5300"/>
                  <a:gd name="T33" fmla="*/ T32 w 50"/>
                  <a:gd name="T34" fmla="+- 0 -2414 -2414"/>
                  <a:gd name="T35" fmla="*/ -2414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8" y="0"/>
                    </a:moveTo>
                    <a:lnTo>
                      <a:pt x="11" y="0"/>
                    </a:lnTo>
                    <a:lnTo>
                      <a:pt x="0" y="11"/>
                    </a:lnTo>
                    <a:lnTo>
                      <a:pt x="0" y="38"/>
                    </a:lnTo>
                    <a:lnTo>
                      <a:pt x="11" y="49"/>
                    </a:lnTo>
                    <a:lnTo>
                      <a:pt x="38" y="49"/>
                    </a:lnTo>
                    <a:lnTo>
                      <a:pt x="49" y="38"/>
                    </a:lnTo>
                    <a:lnTo>
                      <a:pt x="49"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3" name="Group 77"/>
            <p:cNvGrpSpPr>
              <a:grpSpLocks/>
            </p:cNvGrpSpPr>
            <p:nvPr/>
          </p:nvGrpSpPr>
          <p:grpSpPr bwMode="auto">
            <a:xfrm>
              <a:off x="5300" y="-2414"/>
              <a:ext cx="50" cy="49"/>
              <a:chOff x="5300" y="-2414"/>
              <a:chExt cx="50" cy="49"/>
            </a:xfrm>
          </p:grpSpPr>
          <p:sp>
            <p:nvSpPr>
              <p:cNvPr id="62" name="Freeform 78"/>
              <p:cNvSpPr>
                <a:spLocks/>
              </p:cNvSpPr>
              <p:nvPr/>
            </p:nvSpPr>
            <p:spPr bwMode="auto">
              <a:xfrm>
                <a:off x="5300" y="-2414"/>
                <a:ext cx="50" cy="49"/>
              </a:xfrm>
              <a:custGeom>
                <a:avLst/>
                <a:gdLst>
                  <a:gd name="T0" fmla="+- 0 5324 5300"/>
                  <a:gd name="T1" fmla="*/ T0 w 50"/>
                  <a:gd name="T2" fmla="+- 0 -2365 -2414"/>
                  <a:gd name="T3" fmla="*/ -2365 h 49"/>
                  <a:gd name="T4" fmla="+- 0 5338 5300"/>
                  <a:gd name="T5" fmla="*/ T4 w 50"/>
                  <a:gd name="T6" fmla="+- 0 -2365 -2414"/>
                  <a:gd name="T7" fmla="*/ -2365 h 49"/>
                  <a:gd name="T8" fmla="+- 0 5349 5300"/>
                  <a:gd name="T9" fmla="*/ T8 w 50"/>
                  <a:gd name="T10" fmla="+- 0 -2376 -2414"/>
                  <a:gd name="T11" fmla="*/ -2376 h 49"/>
                  <a:gd name="T12" fmla="+- 0 5349 5300"/>
                  <a:gd name="T13" fmla="*/ T12 w 50"/>
                  <a:gd name="T14" fmla="+- 0 -2390 -2414"/>
                  <a:gd name="T15" fmla="*/ -2390 h 49"/>
                  <a:gd name="T16" fmla="+- 0 5349 5300"/>
                  <a:gd name="T17" fmla="*/ T16 w 50"/>
                  <a:gd name="T18" fmla="+- 0 -2403 -2414"/>
                  <a:gd name="T19" fmla="*/ -2403 h 49"/>
                  <a:gd name="T20" fmla="+- 0 5338 5300"/>
                  <a:gd name="T21" fmla="*/ T20 w 50"/>
                  <a:gd name="T22" fmla="+- 0 -2414 -2414"/>
                  <a:gd name="T23" fmla="*/ -2414 h 49"/>
                  <a:gd name="T24" fmla="+- 0 5324 5300"/>
                  <a:gd name="T25" fmla="*/ T24 w 50"/>
                  <a:gd name="T26" fmla="+- 0 -2414 -2414"/>
                  <a:gd name="T27" fmla="*/ -2414 h 49"/>
                  <a:gd name="T28" fmla="+- 0 5311 5300"/>
                  <a:gd name="T29" fmla="*/ T28 w 50"/>
                  <a:gd name="T30" fmla="+- 0 -2414 -2414"/>
                  <a:gd name="T31" fmla="*/ -2414 h 49"/>
                  <a:gd name="T32" fmla="+- 0 5300 5300"/>
                  <a:gd name="T33" fmla="*/ T32 w 50"/>
                  <a:gd name="T34" fmla="+- 0 -2403 -2414"/>
                  <a:gd name="T35" fmla="*/ -2403 h 49"/>
                  <a:gd name="T36" fmla="+- 0 5300 5300"/>
                  <a:gd name="T37" fmla="*/ T36 w 50"/>
                  <a:gd name="T38" fmla="+- 0 -2390 -2414"/>
                  <a:gd name="T39" fmla="*/ -2390 h 49"/>
                  <a:gd name="T40" fmla="+- 0 5300 5300"/>
                  <a:gd name="T41" fmla="*/ T40 w 50"/>
                  <a:gd name="T42" fmla="+- 0 -2376 -2414"/>
                  <a:gd name="T43" fmla="*/ -2376 h 49"/>
                  <a:gd name="T44" fmla="+- 0 5311 5300"/>
                  <a:gd name="T45" fmla="*/ T44 w 50"/>
                  <a:gd name="T46" fmla="+- 0 -2365 -2414"/>
                  <a:gd name="T47" fmla="*/ -2365 h 49"/>
                  <a:gd name="T48" fmla="+- 0 5324 5300"/>
                  <a:gd name="T49" fmla="*/ T48 w 50"/>
                  <a:gd name="T50" fmla="+- 0 -2365 -2414"/>
                  <a:gd name="T51" fmla="*/ -2365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4" y="49"/>
                    </a:moveTo>
                    <a:lnTo>
                      <a:pt x="38" y="49"/>
                    </a:lnTo>
                    <a:lnTo>
                      <a:pt x="49" y="38"/>
                    </a:lnTo>
                    <a:lnTo>
                      <a:pt x="49" y="24"/>
                    </a:lnTo>
                    <a:lnTo>
                      <a:pt x="49" y="11"/>
                    </a:lnTo>
                    <a:lnTo>
                      <a:pt x="38" y="0"/>
                    </a:lnTo>
                    <a:lnTo>
                      <a:pt x="24" y="0"/>
                    </a:lnTo>
                    <a:lnTo>
                      <a:pt x="11" y="0"/>
                    </a:lnTo>
                    <a:lnTo>
                      <a:pt x="0" y="11"/>
                    </a:lnTo>
                    <a:lnTo>
                      <a:pt x="0" y="24"/>
                    </a:lnTo>
                    <a:lnTo>
                      <a:pt x="0" y="38"/>
                    </a:lnTo>
                    <a:lnTo>
                      <a:pt x="11" y="49"/>
                    </a:lnTo>
                    <a:lnTo>
                      <a:pt x="24" y="49"/>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4" name="Group 79"/>
            <p:cNvGrpSpPr>
              <a:grpSpLocks/>
            </p:cNvGrpSpPr>
            <p:nvPr/>
          </p:nvGrpSpPr>
          <p:grpSpPr bwMode="auto">
            <a:xfrm>
              <a:off x="6697" y="-2361"/>
              <a:ext cx="60" cy="96"/>
              <a:chOff x="6697" y="-2361"/>
              <a:chExt cx="60" cy="96"/>
            </a:xfrm>
          </p:grpSpPr>
          <p:sp>
            <p:nvSpPr>
              <p:cNvPr id="59" name="Freeform 80"/>
              <p:cNvSpPr>
                <a:spLocks/>
              </p:cNvSpPr>
              <p:nvPr/>
            </p:nvSpPr>
            <p:spPr bwMode="auto">
              <a:xfrm>
                <a:off x="6697" y="-2361"/>
                <a:ext cx="60" cy="96"/>
              </a:xfrm>
              <a:custGeom>
                <a:avLst/>
                <a:gdLst>
                  <a:gd name="T0" fmla="+- 0 6726 6697"/>
                  <a:gd name="T1" fmla="*/ T0 w 60"/>
                  <a:gd name="T2" fmla="+- 0 -2361 -2361"/>
                  <a:gd name="T3" fmla="*/ -2361 h 96"/>
                  <a:gd name="T4" fmla="+- 0 6710 6697"/>
                  <a:gd name="T5" fmla="*/ T4 w 60"/>
                  <a:gd name="T6" fmla="+- 0 -2301 -2361"/>
                  <a:gd name="T7" fmla="*/ -2301 h 96"/>
                  <a:gd name="T8" fmla="+- 0 6697 6697"/>
                  <a:gd name="T9" fmla="*/ T8 w 60"/>
                  <a:gd name="T10" fmla="+- 0 -2265 -2361"/>
                  <a:gd name="T11" fmla="*/ -2265 h 96"/>
                  <a:gd name="T12" fmla="+- 0 6704 6697"/>
                  <a:gd name="T13" fmla="*/ T12 w 60"/>
                  <a:gd name="T14" fmla="+- 0 -2271 -2361"/>
                  <a:gd name="T15" fmla="*/ -2271 h 96"/>
                  <a:gd name="T16" fmla="+- 0 6717 6697"/>
                  <a:gd name="T17" fmla="*/ T16 w 60"/>
                  <a:gd name="T18" fmla="+- 0 -2274 -2361"/>
                  <a:gd name="T19" fmla="*/ -2274 h 96"/>
                  <a:gd name="T20" fmla="+- 0 6753 6697"/>
                  <a:gd name="T21" fmla="*/ T20 w 60"/>
                  <a:gd name="T22" fmla="+- 0 -2274 -2361"/>
                  <a:gd name="T23" fmla="*/ -2274 h 96"/>
                  <a:gd name="T24" fmla="+- 0 6749 6697"/>
                  <a:gd name="T25" fmla="*/ T24 w 60"/>
                  <a:gd name="T26" fmla="+- 0 -2283 -2361"/>
                  <a:gd name="T27" fmla="*/ -2283 h 96"/>
                  <a:gd name="T28" fmla="+- 0 6742 6697"/>
                  <a:gd name="T29" fmla="*/ T28 w 60"/>
                  <a:gd name="T30" fmla="+- 0 -2303 -2361"/>
                  <a:gd name="T31" fmla="*/ -2303 h 96"/>
                  <a:gd name="T32" fmla="+- 0 6736 6697"/>
                  <a:gd name="T33" fmla="*/ T32 w 60"/>
                  <a:gd name="T34" fmla="+- 0 -2324 -2361"/>
                  <a:gd name="T35" fmla="*/ -2324 h 96"/>
                  <a:gd name="T36" fmla="+- 0 6730 6697"/>
                  <a:gd name="T37" fmla="*/ T36 w 60"/>
                  <a:gd name="T38" fmla="+- 0 -2344 -2361"/>
                  <a:gd name="T39" fmla="*/ -2344 h 96"/>
                  <a:gd name="T40" fmla="+- 0 6726 6697"/>
                  <a:gd name="T41" fmla="*/ T40 w 60"/>
                  <a:gd name="T42" fmla="+- 0 -2361 -2361"/>
                  <a:gd name="T43" fmla="*/ -2361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0" h="96">
                    <a:moveTo>
                      <a:pt x="29" y="0"/>
                    </a:moveTo>
                    <a:lnTo>
                      <a:pt x="13" y="60"/>
                    </a:lnTo>
                    <a:lnTo>
                      <a:pt x="0" y="96"/>
                    </a:lnTo>
                    <a:lnTo>
                      <a:pt x="7" y="90"/>
                    </a:lnTo>
                    <a:lnTo>
                      <a:pt x="20" y="87"/>
                    </a:lnTo>
                    <a:lnTo>
                      <a:pt x="56" y="87"/>
                    </a:lnTo>
                    <a:lnTo>
                      <a:pt x="52" y="78"/>
                    </a:lnTo>
                    <a:lnTo>
                      <a:pt x="45" y="58"/>
                    </a:lnTo>
                    <a:lnTo>
                      <a:pt x="39" y="37"/>
                    </a:lnTo>
                    <a:lnTo>
                      <a:pt x="33" y="17"/>
                    </a:lnTo>
                    <a:lnTo>
                      <a:pt x="2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60" name="Freeform 81"/>
              <p:cNvSpPr>
                <a:spLocks/>
              </p:cNvSpPr>
              <p:nvPr/>
            </p:nvSpPr>
            <p:spPr bwMode="auto">
              <a:xfrm>
                <a:off x="6697" y="-2361"/>
                <a:ext cx="60" cy="96"/>
              </a:xfrm>
              <a:custGeom>
                <a:avLst/>
                <a:gdLst>
                  <a:gd name="T0" fmla="+- 0 6753 6697"/>
                  <a:gd name="T1" fmla="*/ T0 w 60"/>
                  <a:gd name="T2" fmla="+- 0 -2274 -2361"/>
                  <a:gd name="T3" fmla="*/ -2274 h 96"/>
                  <a:gd name="T4" fmla="+- 0 6746 6697"/>
                  <a:gd name="T5" fmla="*/ T4 w 60"/>
                  <a:gd name="T6" fmla="+- 0 -2274 -2361"/>
                  <a:gd name="T7" fmla="*/ -2274 h 96"/>
                  <a:gd name="T8" fmla="+- 0 6756 6697"/>
                  <a:gd name="T9" fmla="*/ T8 w 60"/>
                  <a:gd name="T10" fmla="+- 0 -2266 -2361"/>
                  <a:gd name="T11" fmla="*/ -2266 h 96"/>
                  <a:gd name="T12" fmla="+- 0 6753 6697"/>
                  <a:gd name="T13" fmla="*/ T12 w 60"/>
                  <a:gd name="T14" fmla="+- 0 -2274 -2361"/>
                  <a:gd name="T15" fmla="*/ -2274 h 96"/>
                </a:gdLst>
                <a:ahLst/>
                <a:cxnLst>
                  <a:cxn ang="0">
                    <a:pos x="T1" y="T3"/>
                  </a:cxn>
                  <a:cxn ang="0">
                    <a:pos x="T5" y="T7"/>
                  </a:cxn>
                  <a:cxn ang="0">
                    <a:pos x="T9" y="T11"/>
                  </a:cxn>
                  <a:cxn ang="0">
                    <a:pos x="T13" y="T15"/>
                  </a:cxn>
                </a:cxnLst>
                <a:rect l="0" t="0" r="r" b="b"/>
                <a:pathLst>
                  <a:path w="60" h="96">
                    <a:moveTo>
                      <a:pt x="56" y="87"/>
                    </a:moveTo>
                    <a:lnTo>
                      <a:pt x="49" y="87"/>
                    </a:lnTo>
                    <a:lnTo>
                      <a:pt x="59" y="95"/>
                    </a:lnTo>
                    <a:lnTo>
                      <a:pt x="56" y="87"/>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61" name="Freeform 82"/>
              <p:cNvSpPr>
                <a:spLocks/>
              </p:cNvSpPr>
              <p:nvPr/>
            </p:nvSpPr>
            <p:spPr bwMode="auto">
              <a:xfrm>
                <a:off x="6697" y="-2361"/>
                <a:ext cx="60" cy="96"/>
              </a:xfrm>
              <a:custGeom>
                <a:avLst/>
                <a:gdLst>
                  <a:gd name="T0" fmla="+- 0 6746 6697"/>
                  <a:gd name="T1" fmla="*/ T0 w 60"/>
                  <a:gd name="T2" fmla="+- 0 -2274 -2361"/>
                  <a:gd name="T3" fmla="*/ -2274 h 96"/>
                  <a:gd name="T4" fmla="+- 0 6717 6697"/>
                  <a:gd name="T5" fmla="*/ T4 w 60"/>
                  <a:gd name="T6" fmla="+- 0 -2274 -2361"/>
                  <a:gd name="T7" fmla="*/ -2274 h 96"/>
                  <a:gd name="T8" fmla="+- 0 6726 6697"/>
                  <a:gd name="T9" fmla="*/ T8 w 60"/>
                  <a:gd name="T10" fmla="+- 0 -2273 -2361"/>
                  <a:gd name="T11" fmla="*/ -2273 h 96"/>
                  <a:gd name="T12" fmla="+- 0 6746 6697"/>
                  <a:gd name="T13" fmla="*/ T12 w 60"/>
                  <a:gd name="T14" fmla="+- 0 -2274 -2361"/>
                  <a:gd name="T15" fmla="*/ -2274 h 96"/>
                </a:gdLst>
                <a:ahLst/>
                <a:cxnLst>
                  <a:cxn ang="0">
                    <a:pos x="T1" y="T3"/>
                  </a:cxn>
                  <a:cxn ang="0">
                    <a:pos x="T5" y="T7"/>
                  </a:cxn>
                  <a:cxn ang="0">
                    <a:pos x="T9" y="T11"/>
                  </a:cxn>
                  <a:cxn ang="0">
                    <a:pos x="T13" y="T15"/>
                  </a:cxn>
                </a:cxnLst>
                <a:rect l="0" t="0" r="r" b="b"/>
                <a:pathLst>
                  <a:path w="60" h="96">
                    <a:moveTo>
                      <a:pt x="49" y="87"/>
                    </a:moveTo>
                    <a:lnTo>
                      <a:pt x="20" y="87"/>
                    </a:lnTo>
                    <a:lnTo>
                      <a:pt x="29" y="88"/>
                    </a:lnTo>
                    <a:lnTo>
                      <a:pt x="49" y="87"/>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5" name="Group 83"/>
            <p:cNvGrpSpPr>
              <a:grpSpLocks/>
            </p:cNvGrpSpPr>
            <p:nvPr/>
          </p:nvGrpSpPr>
          <p:grpSpPr bwMode="auto">
            <a:xfrm>
              <a:off x="6697" y="-2361"/>
              <a:ext cx="60" cy="96"/>
              <a:chOff x="6697" y="-2361"/>
              <a:chExt cx="60" cy="96"/>
            </a:xfrm>
          </p:grpSpPr>
          <p:sp>
            <p:nvSpPr>
              <p:cNvPr id="58" name="Freeform 84"/>
              <p:cNvSpPr>
                <a:spLocks/>
              </p:cNvSpPr>
              <p:nvPr/>
            </p:nvSpPr>
            <p:spPr bwMode="auto">
              <a:xfrm>
                <a:off x="6697" y="-2361"/>
                <a:ext cx="60" cy="96"/>
              </a:xfrm>
              <a:custGeom>
                <a:avLst/>
                <a:gdLst>
                  <a:gd name="T0" fmla="+- 0 6726 6697"/>
                  <a:gd name="T1" fmla="*/ T0 w 60"/>
                  <a:gd name="T2" fmla="+- 0 -2273 -2361"/>
                  <a:gd name="T3" fmla="*/ -2273 h 96"/>
                  <a:gd name="T4" fmla="+- 0 6717 6697"/>
                  <a:gd name="T5" fmla="*/ T4 w 60"/>
                  <a:gd name="T6" fmla="+- 0 -2274 -2361"/>
                  <a:gd name="T7" fmla="*/ -2274 h 96"/>
                  <a:gd name="T8" fmla="+- 0 6704 6697"/>
                  <a:gd name="T9" fmla="*/ T8 w 60"/>
                  <a:gd name="T10" fmla="+- 0 -2271 -2361"/>
                  <a:gd name="T11" fmla="*/ -2271 h 96"/>
                  <a:gd name="T12" fmla="+- 0 6697 6697"/>
                  <a:gd name="T13" fmla="*/ T12 w 60"/>
                  <a:gd name="T14" fmla="+- 0 -2265 -2361"/>
                  <a:gd name="T15" fmla="*/ -2265 h 96"/>
                  <a:gd name="T16" fmla="+- 0 6704 6697"/>
                  <a:gd name="T17" fmla="*/ T16 w 60"/>
                  <a:gd name="T18" fmla="+- 0 -2282 -2361"/>
                  <a:gd name="T19" fmla="*/ -2282 h 96"/>
                  <a:gd name="T20" fmla="+- 0 6710 6697"/>
                  <a:gd name="T21" fmla="*/ T20 w 60"/>
                  <a:gd name="T22" fmla="+- 0 -2301 -2361"/>
                  <a:gd name="T23" fmla="*/ -2301 h 96"/>
                  <a:gd name="T24" fmla="+- 0 6717 6697"/>
                  <a:gd name="T25" fmla="*/ T24 w 60"/>
                  <a:gd name="T26" fmla="+- 0 -2322 -2361"/>
                  <a:gd name="T27" fmla="*/ -2322 h 96"/>
                  <a:gd name="T28" fmla="+- 0 6722 6697"/>
                  <a:gd name="T29" fmla="*/ T28 w 60"/>
                  <a:gd name="T30" fmla="+- 0 -2342 -2361"/>
                  <a:gd name="T31" fmla="*/ -2342 h 96"/>
                  <a:gd name="T32" fmla="+- 0 6726 6697"/>
                  <a:gd name="T33" fmla="*/ T32 w 60"/>
                  <a:gd name="T34" fmla="+- 0 -2361 -2361"/>
                  <a:gd name="T35" fmla="*/ -2361 h 96"/>
                  <a:gd name="T36" fmla="+- 0 6730 6697"/>
                  <a:gd name="T37" fmla="*/ T36 w 60"/>
                  <a:gd name="T38" fmla="+- 0 -2344 -2361"/>
                  <a:gd name="T39" fmla="*/ -2344 h 96"/>
                  <a:gd name="T40" fmla="+- 0 6736 6697"/>
                  <a:gd name="T41" fmla="*/ T40 w 60"/>
                  <a:gd name="T42" fmla="+- 0 -2324 -2361"/>
                  <a:gd name="T43" fmla="*/ -2324 h 96"/>
                  <a:gd name="T44" fmla="+- 0 6742 6697"/>
                  <a:gd name="T45" fmla="*/ T44 w 60"/>
                  <a:gd name="T46" fmla="+- 0 -2303 -2361"/>
                  <a:gd name="T47" fmla="*/ -2303 h 96"/>
                  <a:gd name="T48" fmla="+- 0 6749 6697"/>
                  <a:gd name="T49" fmla="*/ T48 w 60"/>
                  <a:gd name="T50" fmla="+- 0 -2283 -2361"/>
                  <a:gd name="T51" fmla="*/ -2283 h 96"/>
                  <a:gd name="T52" fmla="+- 0 6756 6697"/>
                  <a:gd name="T53" fmla="*/ T52 w 60"/>
                  <a:gd name="T54" fmla="+- 0 -2266 -2361"/>
                  <a:gd name="T55" fmla="*/ -2266 h 96"/>
                  <a:gd name="T56" fmla="+- 0 6746 6697"/>
                  <a:gd name="T57" fmla="*/ T56 w 60"/>
                  <a:gd name="T58" fmla="+- 0 -2274 -2361"/>
                  <a:gd name="T59" fmla="*/ -2274 h 96"/>
                  <a:gd name="T60" fmla="+- 0 6726 6697"/>
                  <a:gd name="T61" fmla="*/ T60 w 60"/>
                  <a:gd name="T62" fmla="+- 0 -2273 -2361"/>
                  <a:gd name="T63" fmla="*/ -2273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60" h="96">
                    <a:moveTo>
                      <a:pt x="29" y="88"/>
                    </a:moveTo>
                    <a:lnTo>
                      <a:pt x="20" y="87"/>
                    </a:lnTo>
                    <a:lnTo>
                      <a:pt x="7" y="90"/>
                    </a:lnTo>
                    <a:lnTo>
                      <a:pt x="0" y="96"/>
                    </a:lnTo>
                    <a:lnTo>
                      <a:pt x="7" y="79"/>
                    </a:lnTo>
                    <a:lnTo>
                      <a:pt x="13" y="60"/>
                    </a:lnTo>
                    <a:lnTo>
                      <a:pt x="20" y="39"/>
                    </a:lnTo>
                    <a:lnTo>
                      <a:pt x="25" y="19"/>
                    </a:lnTo>
                    <a:lnTo>
                      <a:pt x="29" y="0"/>
                    </a:lnTo>
                    <a:lnTo>
                      <a:pt x="33" y="17"/>
                    </a:lnTo>
                    <a:lnTo>
                      <a:pt x="39" y="37"/>
                    </a:lnTo>
                    <a:lnTo>
                      <a:pt x="45" y="58"/>
                    </a:lnTo>
                    <a:lnTo>
                      <a:pt x="52" y="78"/>
                    </a:lnTo>
                    <a:lnTo>
                      <a:pt x="59" y="95"/>
                    </a:lnTo>
                    <a:lnTo>
                      <a:pt x="49" y="87"/>
                    </a:lnTo>
                    <a:lnTo>
                      <a:pt x="29" y="88"/>
                    </a:lnTo>
                    <a:close/>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6" name="Group 85"/>
            <p:cNvGrpSpPr>
              <a:grpSpLocks/>
            </p:cNvGrpSpPr>
            <p:nvPr/>
          </p:nvGrpSpPr>
          <p:grpSpPr bwMode="auto">
            <a:xfrm>
              <a:off x="6726" y="-2274"/>
              <a:ext cx="2" cy="170"/>
              <a:chOff x="6726" y="-2274"/>
              <a:chExt cx="2" cy="170"/>
            </a:xfrm>
          </p:grpSpPr>
          <p:sp>
            <p:nvSpPr>
              <p:cNvPr id="57" name="Freeform 86"/>
              <p:cNvSpPr>
                <a:spLocks/>
              </p:cNvSpPr>
              <p:nvPr/>
            </p:nvSpPr>
            <p:spPr bwMode="auto">
              <a:xfrm>
                <a:off x="6726" y="-2274"/>
                <a:ext cx="2" cy="170"/>
              </a:xfrm>
              <a:custGeom>
                <a:avLst/>
                <a:gdLst>
                  <a:gd name="T0" fmla="+- 0 -2274 -2274"/>
                  <a:gd name="T1" fmla="*/ -2274 h 170"/>
                  <a:gd name="T2" fmla="+- 0 -2104 -2274"/>
                  <a:gd name="T3" fmla="*/ -2104 h 170"/>
                </a:gdLst>
                <a:ahLst/>
                <a:cxnLst>
                  <a:cxn ang="0">
                    <a:pos x="0" y="T1"/>
                  </a:cxn>
                  <a:cxn ang="0">
                    <a:pos x="0" y="T3"/>
                  </a:cxn>
                </a:cxnLst>
                <a:rect l="0" t="0" r="r" b="b"/>
                <a:pathLst>
                  <a:path h="170">
                    <a:moveTo>
                      <a:pt x="0" y="0"/>
                    </a:moveTo>
                    <a:lnTo>
                      <a:pt x="0" y="170"/>
                    </a:lnTo>
                  </a:path>
                </a:pathLst>
              </a:custGeom>
              <a:noFill/>
              <a:ln w="889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7" name="Group 87"/>
            <p:cNvGrpSpPr>
              <a:grpSpLocks/>
            </p:cNvGrpSpPr>
            <p:nvPr/>
          </p:nvGrpSpPr>
          <p:grpSpPr bwMode="auto">
            <a:xfrm>
              <a:off x="6726" y="-1914"/>
              <a:ext cx="2" cy="199"/>
              <a:chOff x="6726" y="-1914"/>
              <a:chExt cx="2" cy="199"/>
            </a:xfrm>
          </p:grpSpPr>
          <p:sp>
            <p:nvSpPr>
              <p:cNvPr id="56" name="Freeform 88"/>
              <p:cNvSpPr>
                <a:spLocks/>
              </p:cNvSpPr>
              <p:nvPr/>
            </p:nvSpPr>
            <p:spPr bwMode="auto">
              <a:xfrm>
                <a:off x="6726" y="-1914"/>
                <a:ext cx="2" cy="199"/>
              </a:xfrm>
              <a:custGeom>
                <a:avLst/>
                <a:gdLst>
                  <a:gd name="T0" fmla="+- 0 -1914 -1914"/>
                  <a:gd name="T1" fmla="*/ -1914 h 199"/>
                  <a:gd name="T2" fmla="+- 0 -1715 -1914"/>
                  <a:gd name="T3" fmla="*/ -1715 h 199"/>
                </a:gdLst>
                <a:ahLst/>
                <a:cxnLst>
                  <a:cxn ang="0">
                    <a:pos x="0" y="T1"/>
                  </a:cxn>
                  <a:cxn ang="0">
                    <a:pos x="0" y="T3"/>
                  </a:cxn>
                </a:cxnLst>
                <a:rect l="0" t="0" r="r" b="b"/>
                <a:pathLst>
                  <a:path h="199">
                    <a:moveTo>
                      <a:pt x="0" y="0"/>
                    </a:moveTo>
                    <a:lnTo>
                      <a:pt x="0" y="199"/>
                    </a:lnTo>
                  </a:path>
                </a:pathLst>
              </a:custGeom>
              <a:noFill/>
              <a:ln w="889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8" name="Group 89"/>
            <p:cNvGrpSpPr>
              <a:grpSpLocks/>
            </p:cNvGrpSpPr>
            <p:nvPr/>
          </p:nvGrpSpPr>
          <p:grpSpPr bwMode="auto">
            <a:xfrm>
              <a:off x="6697" y="-1737"/>
              <a:ext cx="60" cy="96"/>
              <a:chOff x="6697" y="-1737"/>
              <a:chExt cx="60" cy="96"/>
            </a:xfrm>
          </p:grpSpPr>
          <p:sp>
            <p:nvSpPr>
              <p:cNvPr id="53" name="Freeform 90"/>
              <p:cNvSpPr>
                <a:spLocks/>
              </p:cNvSpPr>
              <p:nvPr/>
            </p:nvSpPr>
            <p:spPr bwMode="auto">
              <a:xfrm>
                <a:off x="6697" y="-1737"/>
                <a:ext cx="60" cy="96"/>
              </a:xfrm>
              <a:custGeom>
                <a:avLst/>
                <a:gdLst>
                  <a:gd name="T0" fmla="+- 0 6697 6697"/>
                  <a:gd name="T1" fmla="*/ T0 w 60"/>
                  <a:gd name="T2" fmla="+- 0 -1737 -1737"/>
                  <a:gd name="T3" fmla="*/ -1737 h 96"/>
                  <a:gd name="T4" fmla="+- 0 6717 6697"/>
                  <a:gd name="T5" fmla="*/ T4 w 60"/>
                  <a:gd name="T6" fmla="+- 0 -1681 -1737"/>
                  <a:gd name="T7" fmla="*/ -1681 h 96"/>
                  <a:gd name="T8" fmla="+- 0 6726 6697"/>
                  <a:gd name="T9" fmla="*/ T8 w 60"/>
                  <a:gd name="T10" fmla="+- 0 -1641 -1737"/>
                  <a:gd name="T11" fmla="*/ -1641 h 96"/>
                  <a:gd name="T12" fmla="+- 0 6730 6697"/>
                  <a:gd name="T13" fmla="*/ T12 w 60"/>
                  <a:gd name="T14" fmla="+- 0 -1658 -1737"/>
                  <a:gd name="T15" fmla="*/ -1658 h 96"/>
                  <a:gd name="T16" fmla="+- 0 6736 6697"/>
                  <a:gd name="T17" fmla="*/ T16 w 60"/>
                  <a:gd name="T18" fmla="+- 0 -1678 -1737"/>
                  <a:gd name="T19" fmla="*/ -1678 h 96"/>
                  <a:gd name="T20" fmla="+- 0 6742 6697"/>
                  <a:gd name="T21" fmla="*/ T20 w 60"/>
                  <a:gd name="T22" fmla="+- 0 -1699 -1737"/>
                  <a:gd name="T23" fmla="*/ -1699 h 96"/>
                  <a:gd name="T24" fmla="+- 0 6749 6697"/>
                  <a:gd name="T25" fmla="*/ T24 w 60"/>
                  <a:gd name="T26" fmla="+- 0 -1719 -1737"/>
                  <a:gd name="T27" fmla="*/ -1719 h 96"/>
                  <a:gd name="T28" fmla="+- 0 6753 6697"/>
                  <a:gd name="T29" fmla="*/ T28 w 60"/>
                  <a:gd name="T30" fmla="+- 0 -1728 -1737"/>
                  <a:gd name="T31" fmla="*/ -1728 h 96"/>
                  <a:gd name="T32" fmla="+- 0 6717 6697"/>
                  <a:gd name="T33" fmla="*/ T32 w 60"/>
                  <a:gd name="T34" fmla="+- 0 -1728 -1737"/>
                  <a:gd name="T35" fmla="*/ -1728 h 96"/>
                  <a:gd name="T36" fmla="+- 0 6704 6697"/>
                  <a:gd name="T37" fmla="*/ T36 w 60"/>
                  <a:gd name="T38" fmla="+- 0 -1732 -1737"/>
                  <a:gd name="T39" fmla="*/ -1732 h 96"/>
                  <a:gd name="T40" fmla="+- 0 6697 6697"/>
                  <a:gd name="T41" fmla="*/ T40 w 60"/>
                  <a:gd name="T42" fmla="+- 0 -1737 -1737"/>
                  <a:gd name="T43" fmla="*/ -173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0" h="96">
                    <a:moveTo>
                      <a:pt x="0" y="0"/>
                    </a:moveTo>
                    <a:lnTo>
                      <a:pt x="20" y="56"/>
                    </a:lnTo>
                    <a:lnTo>
                      <a:pt x="29" y="96"/>
                    </a:lnTo>
                    <a:lnTo>
                      <a:pt x="33" y="79"/>
                    </a:lnTo>
                    <a:lnTo>
                      <a:pt x="39" y="59"/>
                    </a:lnTo>
                    <a:lnTo>
                      <a:pt x="45" y="38"/>
                    </a:lnTo>
                    <a:lnTo>
                      <a:pt x="52" y="18"/>
                    </a:lnTo>
                    <a:lnTo>
                      <a:pt x="56" y="9"/>
                    </a:lnTo>
                    <a:lnTo>
                      <a:pt x="20" y="9"/>
                    </a:lnTo>
                    <a:lnTo>
                      <a:pt x="7" y="5"/>
                    </a:lnTo>
                    <a:lnTo>
                      <a:pt x="0"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54" name="Freeform 91"/>
              <p:cNvSpPr>
                <a:spLocks/>
              </p:cNvSpPr>
              <p:nvPr/>
            </p:nvSpPr>
            <p:spPr bwMode="auto">
              <a:xfrm>
                <a:off x="6697" y="-1737"/>
                <a:ext cx="60" cy="96"/>
              </a:xfrm>
              <a:custGeom>
                <a:avLst/>
                <a:gdLst>
                  <a:gd name="T0" fmla="+- 0 6726 6697"/>
                  <a:gd name="T1" fmla="*/ T0 w 60"/>
                  <a:gd name="T2" fmla="+- 0 -1729 -1737"/>
                  <a:gd name="T3" fmla="*/ -1729 h 96"/>
                  <a:gd name="T4" fmla="+- 0 6717 6697"/>
                  <a:gd name="T5" fmla="*/ T4 w 60"/>
                  <a:gd name="T6" fmla="+- 0 -1728 -1737"/>
                  <a:gd name="T7" fmla="*/ -1728 h 96"/>
                  <a:gd name="T8" fmla="+- 0 6746 6697"/>
                  <a:gd name="T9" fmla="*/ T8 w 60"/>
                  <a:gd name="T10" fmla="+- 0 -1728 -1737"/>
                  <a:gd name="T11" fmla="*/ -1728 h 96"/>
                  <a:gd name="T12" fmla="+- 0 6726 6697"/>
                  <a:gd name="T13" fmla="*/ T12 w 60"/>
                  <a:gd name="T14" fmla="+- 0 -1729 -1737"/>
                  <a:gd name="T15" fmla="*/ -1729 h 96"/>
                </a:gdLst>
                <a:ahLst/>
                <a:cxnLst>
                  <a:cxn ang="0">
                    <a:pos x="T1" y="T3"/>
                  </a:cxn>
                  <a:cxn ang="0">
                    <a:pos x="T5" y="T7"/>
                  </a:cxn>
                  <a:cxn ang="0">
                    <a:pos x="T9" y="T11"/>
                  </a:cxn>
                  <a:cxn ang="0">
                    <a:pos x="T13" y="T15"/>
                  </a:cxn>
                </a:cxnLst>
                <a:rect l="0" t="0" r="r" b="b"/>
                <a:pathLst>
                  <a:path w="60" h="96">
                    <a:moveTo>
                      <a:pt x="29" y="8"/>
                    </a:moveTo>
                    <a:lnTo>
                      <a:pt x="20" y="9"/>
                    </a:lnTo>
                    <a:lnTo>
                      <a:pt x="49" y="9"/>
                    </a:lnTo>
                    <a:lnTo>
                      <a:pt x="29" y="8"/>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55" name="Freeform 92"/>
              <p:cNvSpPr>
                <a:spLocks/>
              </p:cNvSpPr>
              <p:nvPr/>
            </p:nvSpPr>
            <p:spPr bwMode="auto">
              <a:xfrm>
                <a:off x="6697" y="-1737"/>
                <a:ext cx="60" cy="96"/>
              </a:xfrm>
              <a:custGeom>
                <a:avLst/>
                <a:gdLst>
                  <a:gd name="T0" fmla="+- 0 6756 6697"/>
                  <a:gd name="T1" fmla="*/ T0 w 60"/>
                  <a:gd name="T2" fmla="+- 0 -1737 -1737"/>
                  <a:gd name="T3" fmla="*/ -1737 h 96"/>
                  <a:gd name="T4" fmla="+- 0 6746 6697"/>
                  <a:gd name="T5" fmla="*/ T4 w 60"/>
                  <a:gd name="T6" fmla="+- 0 -1728 -1737"/>
                  <a:gd name="T7" fmla="*/ -1728 h 96"/>
                  <a:gd name="T8" fmla="+- 0 6753 6697"/>
                  <a:gd name="T9" fmla="*/ T8 w 60"/>
                  <a:gd name="T10" fmla="+- 0 -1728 -1737"/>
                  <a:gd name="T11" fmla="*/ -1728 h 96"/>
                  <a:gd name="T12" fmla="+- 0 6756 6697"/>
                  <a:gd name="T13" fmla="*/ T12 w 60"/>
                  <a:gd name="T14" fmla="+- 0 -1737 -1737"/>
                  <a:gd name="T15" fmla="*/ -1737 h 96"/>
                </a:gdLst>
                <a:ahLst/>
                <a:cxnLst>
                  <a:cxn ang="0">
                    <a:pos x="T1" y="T3"/>
                  </a:cxn>
                  <a:cxn ang="0">
                    <a:pos x="T5" y="T7"/>
                  </a:cxn>
                  <a:cxn ang="0">
                    <a:pos x="T9" y="T11"/>
                  </a:cxn>
                  <a:cxn ang="0">
                    <a:pos x="T13" y="T15"/>
                  </a:cxn>
                </a:cxnLst>
                <a:rect l="0" t="0" r="r" b="b"/>
                <a:pathLst>
                  <a:path w="60" h="96">
                    <a:moveTo>
                      <a:pt x="59" y="0"/>
                    </a:moveTo>
                    <a:lnTo>
                      <a:pt x="49" y="9"/>
                    </a:lnTo>
                    <a:lnTo>
                      <a:pt x="56" y="9"/>
                    </a:lnTo>
                    <a:lnTo>
                      <a:pt x="59"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9" name="Group 93"/>
            <p:cNvGrpSpPr>
              <a:grpSpLocks/>
            </p:cNvGrpSpPr>
            <p:nvPr/>
          </p:nvGrpSpPr>
          <p:grpSpPr bwMode="auto">
            <a:xfrm>
              <a:off x="6697" y="-1737"/>
              <a:ext cx="60" cy="96"/>
              <a:chOff x="6697" y="-1737"/>
              <a:chExt cx="60" cy="96"/>
            </a:xfrm>
          </p:grpSpPr>
          <p:sp>
            <p:nvSpPr>
              <p:cNvPr id="52" name="Freeform 94"/>
              <p:cNvSpPr>
                <a:spLocks/>
              </p:cNvSpPr>
              <p:nvPr/>
            </p:nvSpPr>
            <p:spPr bwMode="auto">
              <a:xfrm>
                <a:off x="6697" y="-1737"/>
                <a:ext cx="60" cy="96"/>
              </a:xfrm>
              <a:custGeom>
                <a:avLst/>
                <a:gdLst>
                  <a:gd name="T0" fmla="+- 0 6726 6697"/>
                  <a:gd name="T1" fmla="*/ T0 w 60"/>
                  <a:gd name="T2" fmla="+- 0 -1729 -1737"/>
                  <a:gd name="T3" fmla="*/ -1729 h 96"/>
                  <a:gd name="T4" fmla="+- 0 6717 6697"/>
                  <a:gd name="T5" fmla="*/ T4 w 60"/>
                  <a:gd name="T6" fmla="+- 0 -1728 -1737"/>
                  <a:gd name="T7" fmla="*/ -1728 h 96"/>
                  <a:gd name="T8" fmla="+- 0 6704 6697"/>
                  <a:gd name="T9" fmla="*/ T8 w 60"/>
                  <a:gd name="T10" fmla="+- 0 -1732 -1737"/>
                  <a:gd name="T11" fmla="*/ -1732 h 96"/>
                  <a:gd name="T12" fmla="+- 0 6697 6697"/>
                  <a:gd name="T13" fmla="*/ T12 w 60"/>
                  <a:gd name="T14" fmla="+- 0 -1737 -1737"/>
                  <a:gd name="T15" fmla="*/ -1737 h 96"/>
                  <a:gd name="T16" fmla="+- 0 6704 6697"/>
                  <a:gd name="T17" fmla="*/ T16 w 60"/>
                  <a:gd name="T18" fmla="+- 0 -1720 -1737"/>
                  <a:gd name="T19" fmla="*/ -1720 h 96"/>
                  <a:gd name="T20" fmla="+- 0 6710 6697"/>
                  <a:gd name="T21" fmla="*/ T20 w 60"/>
                  <a:gd name="T22" fmla="+- 0 -1701 -1737"/>
                  <a:gd name="T23" fmla="*/ -1701 h 96"/>
                  <a:gd name="T24" fmla="+- 0 6717 6697"/>
                  <a:gd name="T25" fmla="*/ T24 w 60"/>
                  <a:gd name="T26" fmla="+- 0 -1681 -1737"/>
                  <a:gd name="T27" fmla="*/ -1681 h 96"/>
                  <a:gd name="T28" fmla="+- 0 6722 6697"/>
                  <a:gd name="T29" fmla="*/ T28 w 60"/>
                  <a:gd name="T30" fmla="+- 0 -1661 -1737"/>
                  <a:gd name="T31" fmla="*/ -1661 h 96"/>
                  <a:gd name="T32" fmla="+- 0 6726 6697"/>
                  <a:gd name="T33" fmla="*/ T32 w 60"/>
                  <a:gd name="T34" fmla="+- 0 -1641 -1737"/>
                  <a:gd name="T35" fmla="*/ -1641 h 96"/>
                  <a:gd name="T36" fmla="+- 0 6730 6697"/>
                  <a:gd name="T37" fmla="*/ T36 w 60"/>
                  <a:gd name="T38" fmla="+- 0 -1658 -1737"/>
                  <a:gd name="T39" fmla="*/ -1658 h 96"/>
                  <a:gd name="T40" fmla="+- 0 6736 6697"/>
                  <a:gd name="T41" fmla="*/ T40 w 60"/>
                  <a:gd name="T42" fmla="+- 0 -1678 -1737"/>
                  <a:gd name="T43" fmla="*/ -1678 h 96"/>
                  <a:gd name="T44" fmla="+- 0 6742 6697"/>
                  <a:gd name="T45" fmla="*/ T44 w 60"/>
                  <a:gd name="T46" fmla="+- 0 -1699 -1737"/>
                  <a:gd name="T47" fmla="*/ -1699 h 96"/>
                  <a:gd name="T48" fmla="+- 0 6749 6697"/>
                  <a:gd name="T49" fmla="*/ T48 w 60"/>
                  <a:gd name="T50" fmla="+- 0 -1719 -1737"/>
                  <a:gd name="T51" fmla="*/ -1719 h 96"/>
                  <a:gd name="T52" fmla="+- 0 6756 6697"/>
                  <a:gd name="T53" fmla="*/ T52 w 60"/>
                  <a:gd name="T54" fmla="+- 0 -1737 -1737"/>
                  <a:gd name="T55" fmla="*/ -1737 h 96"/>
                  <a:gd name="T56" fmla="+- 0 6746 6697"/>
                  <a:gd name="T57" fmla="*/ T56 w 60"/>
                  <a:gd name="T58" fmla="+- 0 -1728 -1737"/>
                  <a:gd name="T59" fmla="*/ -1728 h 96"/>
                  <a:gd name="T60" fmla="+- 0 6726 6697"/>
                  <a:gd name="T61" fmla="*/ T60 w 60"/>
                  <a:gd name="T62" fmla="+- 0 -1729 -1737"/>
                  <a:gd name="T63" fmla="*/ -172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60" h="96">
                    <a:moveTo>
                      <a:pt x="29" y="8"/>
                    </a:moveTo>
                    <a:lnTo>
                      <a:pt x="20" y="9"/>
                    </a:lnTo>
                    <a:lnTo>
                      <a:pt x="7" y="5"/>
                    </a:lnTo>
                    <a:lnTo>
                      <a:pt x="0" y="0"/>
                    </a:lnTo>
                    <a:lnTo>
                      <a:pt x="7" y="17"/>
                    </a:lnTo>
                    <a:lnTo>
                      <a:pt x="13" y="36"/>
                    </a:lnTo>
                    <a:lnTo>
                      <a:pt x="20" y="56"/>
                    </a:lnTo>
                    <a:lnTo>
                      <a:pt x="25" y="76"/>
                    </a:lnTo>
                    <a:lnTo>
                      <a:pt x="29" y="96"/>
                    </a:lnTo>
                    <a:lnTo>
                      <a:pt x="33" y="79"/>
                    </a:lnTo>
                    <a:lnTo>
                      <a:pt x="39" y="59"/>
                    </a:lnTo>
                    <a:lnTo>
                      <a:pt x="45" y="38"/>
                    </a:lnTo>
                    <a:lnTo>
                      <a:pt x="52" y="18"/>
                    </a:lnTo>
                    <a:lnTo>
                      <a:pt x="59" y="0"/>
                    </a:lnTo>
                    <a:lnTo>
                      <a:pt x="49" y="9"/>
                    </a:lnTo>
                    <a:lnTo>
                      <a:pt x="29" y="8"/>
                    </a:lnTo>
                    <a:close/>
                  </a:path>
                </a:pathLst>
              </a:custGeom>
              <a:noFill/>
              <a:ln w="635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0" name="Group 95"/>
            <p:cNvGrpSpPr>
              <a:grpSpLocks/>
            </p:cNvGrpSpPr>
            <p:nvPr/>
          </p:nvGrpSpPr>
          <p:grpSpPr bwMode="auto">
            <a:xfrm>
              <a:off x="6469" y="-2104"/>
              <a:ext cx="525" cy="190"/>
              <a:chOff x="6469" y="-2104"/>
              <a:chExt cx="525" cy="190"/>
            </a:xfrm>
          </p:grpSpPr>
          <p:sp>
            <p:nvSpPr>
              <p:cNvPr id="51" name="Freeform 96"/>
              <p:cNvSpPr>
                <a:spLocks/>
              </p:cNvSpPr>
              <p:nvPr/>
            </p:nvSpPr>
            <p:spPr bwMode="auto">
              <a:xfrm>
                <a:off x="6469" y="-2104"/>
                <a:ext cx="525" cy="190"/>
              </a:xfrm>
              <a:custGeom>
                <a:avLst/>
                <a:gdLst>
                  <a:gd name="T0" fmla="+- 0 6469 6469"/>
                  <a:gd name="T1" fmla="*/ T0 w 525"/>
                  <a:gd name="T2" fmla="+- 0 -1914 -2104"/>
                  <a:gd name="T3" fmla="*/ -1914 h 190"/>
                  <a:gd name="T4" fmla="+- 0 6994 6469"/>
                  <a:gd name="T5" fmla="*/ T4 w 525"/>
                  <a:gd name="T6" fmla="+- 0 -1914 -2104"/>
                  <a:gd name="T7" fmla="*/ -1914 h 190"/>
                  <a:gd name="T8" fmla="+- 0 6994 6469"/>
                  <a:gd name="T9" fmla="*/ T8 w 525"/>
                  <a:gd name="T10" fmla="+- 0 -2104 -2104"/>
                  <a:gd name="T11" fmla="*/ -2104 h 190"/>
                  <a:gd name="T12" fmla="+- 0 6469 6469"/>
                  <a:gd name="T13" fmla="*/ T12 w 525"/>
                  <a:gd name="T14" fmla="+- 0 -2104 -2104"/>
                  <a:gd name="T15" fmla="*/ -2104 h 190"/>
                  <a:gd name="T16" fmla="+- 0 6469 6469"/>
                  <a:gd name="T17" fmla="*/ T16 w 525"/>
                  <a:gd name="T18" fmla="+- 0 -1914 -2104"/>
                  <a:gd name="T19" fmla="*/ -1914 h 190"/>
                </a:gdLst>
                <a:ahLst/>
                <a:cxnLst>
                  <a:cxn ang="0">
                    <a:pos x="T1" y="T3"/>
                  </a:cxn>
                  <a:cxn ang="0">
                    <a:pos x="T5" y="T7"/>
                  </a:cxn>
                  <a:cxn ang="0">
                    <a:pos x="T9" y="T11"/>
                  </a:cxn>
                  <a:cxn ang="0">
                    <a:pos x="T13" y="T15"/>
                  </a:cxn>
                  <a:cxn ang="0">
                    <a:pos x="T17" y="T19"/>
                  </a:cxn>
                </a:cxnLst>
                <a:rect l="0" t="0" r="r" b="b"/>
                <a:pathLst>
                  <a:path w="525" h="190">
                    <a:moveTo>
                      <a:pt x="0" y="190"/>
                    </a:moveTo>
                    <a:lnTo>
                      <a:pt x="525" y="190"/>
                    </a:lnTo>
                    <a:lnTo>
                      <a:pt x="525" y="0"/>
                    </a:lnTo>
                    <a:lnTo>
                      <a:pt x="0" y="0"/>
                    </a:lnTo>
                    <a:lnTo>
                      <a:pt x="0" y="19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sp>
        <p:nvSpPr>
          <p:cNvPr id="100" name="TextBox 99"/>
          <p:cNvSpPr txBox="1"/>
          <p:nvPr/>
        </p:nvSpPr>
        <p:spPr>
          <a:xfrm>
            <a:off x="8965183" y="2481389"/>
            <a:ext cx="2361496" cy="307777"/>
          </a:xfrm>
          <a:prstGeom prst="rect">
            <a:avLst/>
          </a:prstGeom>
          <a:noFill/>
        </p:spPr>
        <p:txBody>
          <a:bodyPr wrap="square" rtlCol="0">
            <a:spAutoFit/>
          </a:bodyPr>
          <a:lstStyle/>
          <a:p>
            <a:r>
              <a:rPr lang="ru-RU" sz="1400" b="1" dirty="0" smtClean="0"/>
              <a:t>Импорт</a:t>
            </a:r>
            <a:endParaRPr lang="ru-RU" sz="1400" b="1" dirty="0"/>
          </a:p>
        </p:txBody>
      </p:sp>
      <p:sp>
        <p:nvSpPr>
          <p:cNvPr id="101" name="TextBox 100"/>
          <p:cNvSpPr txBox="1"/>
          <p:nvPr/>
        </p:nvSpPr>
        <p:spPr>
          <a:xfrm>
            <a:off x="7775083" y="5031588"/>
            <a:ext cx="4166524"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Количество одежды (единиц)</a:t>
            </a:r>
            <a:endParaRPr lang="ru-RU" b="1" dirty="0">
              <a:latin typeface="Times New Roman" panose="02020603050405020304" pitchFamily="18" charset="0"/>
              <a:cs typeface="Times New Roman" panose="02020603050405020304" pitchFamily="18" charset="0"/>
            </a:endParaRPr>
          </a:p>
        </p:txBody>
      </p:sp>
      <p:sp>
        <p:nvSpPr>
          <p:cNvPr id="102" name="TextBox 101"/>
          <p:cNvSpPr txBox="1"/>
          <p:nvPr/>
        </p:nvSpPr>
        <p:spPr>
          <a:xfrm>
            <a:off x="9273889" y="1144989"/>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предложение</a:t>
            </a:r>
            <a:endParaRPr lang="ru-RU" sz="1200" b="1" dirty="0"/>
          </a:p>
        </p:txBody>
      </p:sp>
      <p:sp>
        <p:nvSpPr>
          <p:cNvPr id="103" name="TextBox 102"/>
          <p:cNvSpPr txBox="1"/>
          <p:nvPr/>
        </p:nvSpPr>
        <p:spPr>
          <a:xfrm>
            <a:off x="7286625" y="1131021"/>
            <a:ext cx="2361496" cy="461665"/>
          </a:xfrm>
          <a:prstGeom prst="rect">
            <a:avLst/>
          </a:prstGeom>
          <a:noFill/>
        </p:spPr>
        <p:txBody>
          <a:bodyPr wrap="square" rtlCol="0">
            <a:spAutoFit/>
          </a:bodyPr>
          <a:lstStyle/>
          <a:p>
            <a:pPr algn="ctr"/>
            <a:r>
              <a:rPr lang="ru-RU" sz="1200" b="1" dirty="0" smtClean="0"/>
              <a:t>Внутренний</a:t>
            </a:r>
          </a:p>
          <a:p>
            <a:pPr algn="ctr"/>
            <a:r>
              <a:rPr lang="ru-RU" sz="1200" b="1" dirty="0" smtClean="0"/>
              <a:t> спрос</a:t>
            </a:r>
            <a:endParaRPr lang="ru-RU" sz="1200" b="1" dirty="0"/>
          </a:p>
        </p:txBody>
      </p:sp>
      <p:sp>
        <p:nvSpPr>
          <p:cNvPr id="104" name="TextBox 103"/>
          <p:cNvSpPr txBox="1"/>
          <p:nvPr/>
        </p:nvSpPr>
        <p:spPr>
          <a:xfrm>
            <a:off x="6936576" y="2105567"/>
            <a:ext cx="2361496" cy="461665"/>
          </a:xfrm>
          <a:prstGeom prst="rect">
            <a:avLst/>
          </a:prstGeom>
          <a:noFill/>
        </p:spPr>
        <p:txBody>
          <a:bodyPr wrap="square" rtlCol="0">
            <a:spAutoFit/>
          </a:bodyPr>
          <a:lstStyle/>
          <a:p>
            <a:pPr algn="ctr"/>
            <a:r>
              <a:rPr lang="ru-RU" sz="1200" b="1" dirty="0" smtClean="0"/>
              <a:t>Внутреннее </a:t>
            </a:r>
          </a:p>
          <a:p>
            <a:pPr algn="ctr"/>
            <a:r>
              <a:rPr lang="ru-RU" sz="1200" b="1" dirty="0" smtClean="0"/>
              <a:t>производство</a:t>
            </a:r>
          </a:p>
        </p:txBody>
      </p:sp>
      <p:sp>
        <p:nvSpPr>
          <p:cNvPr id="105" name="TextBox 104"/>
          <p:cNvSpPr txBox="1"/>
          <p:nvPr/>
        </p:nvSpPr>
        <p:spPr>
          <a:xfrm>
            <a:off x="10292202" y="2356617"/>
            <a:ext cx="2361496" cy="646331"/>
          </a:xfrm>
          <a:prstGeom prst="rect">
            <a:avLst/>
          </a:prstGeom>
          <a:noFill/>
        </p:spPr>
        <p:txBody>
          <a:bodyPr wrap="square" rtlCol="0">
            <a:spAutoFit/>
          </a:bodyPr>
          <a:lstStyle/>
          <a:p>
            <a:pPr algn="ctr"/>
            <a:r>
              <a:rPr lang="ru-RU" sz="1200" b="1" dirty="0" smtClean="0"/>
              <a:t>Внутренняя (американская)</a:t>
            </a:r>
          </a:p>
          <a:p>
            <a:pPr algn="ctr"/>
            <a:r>
              <a:rPr lang="ru-RU" sz="1200" b="1" dirty="0" smtClean="0"/>
              <a:t>цена импорта</a:t>
            </a:r>
            <a:endParaRPr lang="ru-RU" sz="1200" b="1" dirty="0"/>
          </a:p>
        </p:txBody>
      </p:sp>
      <p:sp>
        <p:nvSpPr>
          <p:cNvPr id="106" name="TextBox 105"/>
          <p:cNvSpPr txBox="1"/>
          <p:nvPr/>
        </p:nvSpPr>
        <p:spPr>
          <a:xfrm>
            <a:off x="10398914" y="3704489"/>
            <a:ext cx="2361496" cy="461665"/>
          </a:xfrm>
          <a:prstGeom prst="rect">
            <a:avLst/>
          </a:prstGeom>
          <a:noFill/>
        </p:spPr>
        <p:txBody>
          <a:bodyPr wrap="square" rtlCol="0">
            <a:spAutoFit/>
          </a:bodyPr>
          <a:lstStyle/>
          <a:p>
            <a:pPr algn="ctr"/>
            <a:r>
              <a:rPr lang="ru-RU" sz="1200" b="1" dirty="0" smtClean="0"/>
              <a:t>Мировое </a:t>
            </a:r>
          </a:p>
          <a:p>
            <a:pPr algn="ctr"/>
            <a:r>
              <a:rPr lang="ru-RU" sz="1200" b="1" dirty="0" smtClean="0"/>
              <a:t>предложение</a:t>
            </a:r>
            <a:endParaRPr lang="ru-RU" sz="1200" b="1" dirty="0"/>
          </a:p>
        </p:txBody>
      </p:sp>
      <p:sp>
        <p:nvSpPr>
          <p:cNvPr id="107" name="TextBox 106"/>
          <p:cNvSpPr txBox="1"/>
          <p:nvPr/>
        </p:nvSpPr>
        <p:spPr>
          <a:xfrm rot="16200000">
            <a:off x="4955102" y="2623185"/>
            <a:ext cx="3828820" cy="369332"/>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Цена на одежду  (долл. за единицу)</a:t>
            </a:r>
            <a:endParaRPr lang="ru-RU" b="1" dirty="0">
              <a:latin typeface="Times New Roman" panose="02020603050405020304" pitchFamily="18" charset="0"/>
              <a:cs typeface="Times New Roman" panose="02020603050405020304" pitchFamily="18" charset="0"/>
            </a:endParaRPr>
          </a:p>
        </p:txBody>
      </p:sp>
      <p:sp>
        <p:nvSpPr>
          <p:cNvPr id="108" name="TextBox 107"/>
          <p:cNvSpPr txBox="1"/>
          <p:nvPr/>
        </p:nvSpPr>
        <p:spPr>
          <a:xfrm>
            <a:off x="8188174" y="4682257"/>
            <a:ext cx="981609" cy="369332"/>
          </a:xfrm>
          <a:prstGeom prst="rect">
            <a:avLst/>
          </a:prstGeom>
          <a:noFill/>
        </p:spPr>
        <p:txBody>
          <a:bodyPr wrap="square" rtlCol="0">
            <a:spAutoFit/>
          </a:bodyPr>
          <a:lstStyle/>
          <a:p>
            <a:r>
              <a:rPr lang="ru-RU" b="1" dirty="0"/>
              <a:t>1</a:t>
            </a:r>
            <a:r>
              <a:rPr lang="ru-RU" b="1" dirty="0" smtClean="0"/>
              <a:t>00</a:t>
            </a:r>
            <a:endParaRPr lang="ru-RU" b="1" dirty="0"/>
          </a:p>
        </p:txBody>
      </p:sp>
      <p:sp>
        <p:nvSpPr>
          <p:cNvPr id="109" name="TextBox 108"/>
          <p:cNvSpPr txBox="1"/>
          <p:nvPr/>
        </p:nvSpPr>
        <p:spPr>
          <a:xfrm>
            <a:off x="9101490" y="4696124"/>
            <a:ext cx="981609" cy="369332"/>
          </a:xfrm>
          <a:prstGeom prst="rect">
            <a:avLst/>
          </a:prstGeom>
          <a:noFill/>
        </p:spPr>
        <p:txBody>
          <a:bodyPr wrap="square" rtlCol="0">
            <a:spAutoFit/>
          </a:bodyPr>
          <a:lstStyle/>
          <a:p>
            <a:r>
              <a:rPr lang="ru-RU" b="1" dirty="0"/>
              <a:t>2</a:t>
            </a:r>
            <a:r>
              <a:rPr lang="ru-RU" b="1" dirty="0" smtClean="0"/>
              <a:t>00</a:t>
            </a:r>
            <a:endParaRPr lang="ru-RU" b="1" dirty="0"/>
          </a:p>
        </p:txBody>
      </p:sp>
      <p:sp>
        <p:nvSpPr>
          <p:cNvPr id="110" name="TextBox 109"/>
          <p:cNvSpPr txBox="1"/>
          <p:nvPr/>
        </p:nvSpPr>
        <p:spPr>
          <a:xfrm>
            <a:off x="10021464" y="4696124"/>
            <a:ext cx="981609" cy="369332"/>
          </a:xfrm>
          <a:prstGeom prst="rect">
            <a:avLst/>
          </a:prstGeom>
          <a:noFill/>
        </p:spPr>
        <p:txBody>
          <a:bodyPr wrap="square" rtlCol="0">
            <a:spAutoFit/>
          </a:bodyPr>
          <a:lstStyle/>
          <a:p>
            <a:r>
              <a:rPr lang="ru-RU" b="1" dirty="0"/>
              <a:t>3</a:t>
            </a:r>
            <a:r>
              <a:rPr lang="ru-RU" b="1" dirty="0" smtClean="0"/>
              <a:t>00</a:t>
            </a:r>
            <a:endParaRPr lang="ru-RU" b="1" dirty="0"/>
          </a:p>
        </p:txBody>
      </p:sp>
      <p:sp>
        <p:nvSpPr>
          <p:cNvPr id="111" name="TextBox 110"/>
          <p:cNvSpPr txBox="1"/>
          <p:nvPr/>
        </p:nvSpPr>
        <p:spPr>
          <a:xfrm>
            <a:off x="11019617" y="4682257"/>
            <a:ext cx="981609" cy="369332"/>
          </a:xfrm>
          <a:prstGeom prst="rect">
            <a:avLst/>
          </a:prstGeom>
          <a:noFill/>
        </p:spPr>
        <p:txBody>
          <a:bodyPr wrap="square" rtlCol="0">
            <a:spAutoFit/>
          </a:bodyPr>
          <a:lstStyle/>
          <a:p>
            <a:r>
              <a:rPr lang="ru-RU" b="1" dirty="0"/>
              <a:t>4</a:t>
            </a:r>
            <a:r>
              <a:rPr lang="ru-RU" b="1" dirty="0" smtClean="0"/>
              <a:t>00</a:t>
            </a:r>
            <a:endParaRPr lang="ru-RU" b="1" dirty="0"/>
          </a:p>
        </p:txBody>
      </p:sp>
      <p:sp>
        <p:nvSpPr>
          <p:cNvPr id="112" name="TextBox 111"/>
          <p:cNvSpPr txBox="1"/>
          <p:nvPr/>
        </p:nvSpPr>
        <p:spPr>
          <a:xfrm>
            <a:off x="7380889" y="4694689"/>
            <a:ext cx="981609" cy="369332"/>
          </a:xfrm>
          <a:prstGeom prst="rect">
            <a:avLst/>
          </a:prstGeom>
          <a:noFill/>
        </p:spPr>
        <p:txBody>
          <a:bodyPr wrap="square" rtlCol="0">
            <a:spAutoFit/>
          </a:bodyPr>
          <a:lstStyle/>
          <a:p>
            <a:r>
              <a:rPr lang="ru-RU" b="1" dirty="0" smtClean="0"/>
              <a:t>0</a:t>
            </a:r>
            <a:endParaRPr lang="ru-RU" b="1" dirty="0"/>
          </a:p>
        </p:txBody>
      </p:sp>
      <p:sp>
        <p:nvSpPr>
          <p:cNvPr id="113" name="TextBox 112"/>
          <p:cNvSpPr txBox="1"/>
          <p:nvPr/>
        </p:nvSpPr>
        <p:spPr>
          <a:xfrm>
            <a:off x="7211974" y="3017583"/>
            <a:ext cx="981609" cy="369332"/>
          </a:xfrm>
          <a:prstGeom prst="rect">
            <a:avLst/>
          </a:prstGeom>
          <a:noFill/>
        </p:spPr>
        <p:txBody>
          <a:bodyPr wrap="square" rtlCol="0">
            <a:spAutoFit/>
          </a:bodyPr>
          <a:lstStyle/>
          <a:p>
            <a:r>
              <a:rPr lang="ru-RU" b="1" dirty="0"/>
              <a:t>4</a:t>
            </a:r>
            <a:endParaRPr lang="ru-RU" b="1" dirty="0"/>
          </a:p>
        </p:txBody>
      </p:sp>
      <p:sp>
        <p:nvSpPr>
          <p:cNvPr id="114" name="TextBox 113"/>
          <p:cNvSpPr txBox="1"/>
          <p:nvPr/>
        </p:nvSpPr>
        <p:spPr>
          <a:xfrm>
            <a:off x="7210283" y="2374117"/>
            <a:ext cx="981609" cy="369332"/>
          </a:xfrm>
          <a:prstGeom prst="rect">
            <a:avLst/>
          </a:prstGeom>
          <a:noFill/>
        </p:spPr>
        <p:txBody>
          <a:bodyPr wrap="square" rtlCol="0">
            <a:spAutoFit/>
          </a:bodyPr>
          <a:lstStyle/>
          <a:p>
            <a:r>
              <a:rPr lang="ru-RU" b="1" dirty="0"/>
              <a:t>6</a:t>
            </a:r>
            <a:endParaRPr lang="ru-RU" b="1" dirty="0"/>
          </a:p>
        </p:txBody>
      </p:sp>
      <p:sp>
        <p:nvSpPr>
          <p:cNvPr id="115" name="TextBox 114"/>
          <p:cNvSpPr txBox="1"/>
          <p:nvPr/>
        </p:nvSpPr>
        <p:spPr>
          <a:xfrm>
            <a:off x="7212745" y="1678781"/>
            <a:ext cx="981609" cy="369332"/>
          </a:xfrm>
          <a:prstGeom prst="rect">
            <a:avLst/>
          </a:prstGeom>
          <a:noFill/>
        </p:spPr>
        <p:txBody>
          <a:bodyPr wrap="square" rtlCol="0">
            <a:spAutoFit/>
          </a:bodyPr>
          <a:lstStyle/>
          <a:p>
            <a:r>
              <a:rPr lang="ru-RU" b="1" dirty="0"/>
              <a:t>8</a:t>
            </a:r>
            <a:endParaRPr lang="ru-RU" b="1" dirty="0"/>
          </a:p>
        </p:txBody>
      </p:sp>
      <p:sp>
        <p:nvSpPr>
          <p:cNvPr id="116" name="TextBox 115"/>
          <p:cNvSpPr txBox="1"/>
          <p:nvPr/>
        </p:nvSpPr>
        <p:spPr>
          <a:xfrm>
            <a:off x="9426951" y="1648010"/>
            <a:ext cx="593707" cy="369332"/>
          </a:xfrm>
          <a:prstGeom prst="rect">
            <a:avLst/>
          </a:prstGeom>
          <a:noFill/>
        </p:spPr>
        <p:txBody>
          <a:bodyPr wrap="square" rtlCol="0">
            <a:spAutoFit/>
          </a:bodyPr>
          <a:lstStyle/>
          <a:p>
            <a:r>
              <a:rPr lang="en-US" b="1" dirty="0"/>
              <a:t>N</a:t>
            </a:r>
            <a:endParaRPr lang="ru-RU" b="1" dirty="0"/>
          </a:p>
        </p:txBody>
      </p:sp>
      <p:sp>
        <p:nvSpPr>
          <p:cNvPr id="117" name="TextBox 116"/>
          <p:cNvSpPr txBox="1"/>
          <p:nvPr/>
        </p:nvSpPr>
        <p:spPr>
          <a:xfrm>
            <a:off x="8614998" y="615648"/>
            <a:ext cx="593707" cy="369332"/>
          </a:xfrm>
          <a:prstGeom prst="rect">
            <a:avLst/>
          </a:prstGeom>
          <a:noFill/>
        </p:spPr>
        <p:txBody>
          <a:bodyPr wrap="square" rtlCol="0">
            <a:spAutoFit/>
          </a:bodyPr>
          <a:lstStyle/>
          <a:p>
            <a:r>
              <a:rPr lang="en-US" b="1" dirty="0"/>
              <a:t>D</a:t>
            </a:r>
            <a:endParaRPr lang="ru-RU" b="1" dirty="0"/>
          </a:p>
        </p:txBody>
      </p:sp>
      <p:sp>
        <p:nvSpPr>
          <p:cNvPr id="118" name="TextBox 117"/>
          <p:cNvSpPr txBox="1"/>
          <p:nvPr/>
        </p:nvSpPr>
        <p:spPr>
          <a:xfrm>
            <a:off x="9958224" y="615648"/>
            <a:ext cx="593707" cy="369332"/>
          </a:xfrm>
          <a:prstGeom prst="rect">
            <a:avLst/>
          </a:prstGeom>
          <a:noFill/>
        </p:spPr>
        <p:txBody>
          <a:bodyPr wrap="square" rtlCol="0">
            <a:spAutoFit/>
          </a:bodyPr>
          <a:lstStyle/>
          <a:p>
            <a:r>
              <a:rPr lang="en-US" b="1" dirty="0" smtClean="0"/>
              <a:t>S</a:t>
            </a:r>
            <a:endParaRPr lang="ru-RU" b="1" dirty="0"/>
          </a:p>
        </p:txBody>
      </p:sp>
      <p:sp>
        <p:nvSpPr>
          <p:cNvPr id="119" name="TextBox 118"/>
          <p:cNvSpPr txBox="1"/>
          <p:nvPr/>
        </p:nvSpPr>
        <p:spPr>
          <a:xfrm>
            <a:off x="9838773" y="2229289"/>
            <a:ext cx="593707" cy="369332"/>
          </a:xfrm>
          <a:prstGeom prst="rect">
            <a:avLst/>
          </a:prstGeom>
          <a:noFill/>
        </p:spPr>
        <p:txBody>
          <a:bodyPr wrap="square" rtlCol="0">
            <a:spAutoFit/>
          </a:bodyPr>
          <a:lstStyle/>
          <a:p>
            <a:r>
              <a:rPr lang="en-US" b="1" dirty="0"/>
              <a:t>J</a:t>
            </a:r>
            <a:endParaRPr lang="ru-RU" b="1" dirty="0"/>
          </a:p>
        </p:txBody>
      </p:sp>
      <p:sp>
        <p:nvSpPr>
          <p:cNvPr id="120" name="TextBox 119"/>
          <p:cNvSpPr txBox="1"/>
          <p:nvPr/>
        </p:nvSpPr>
        <p:spPr>
          <a:xfrm>
            <a:off x="8663252" y="2202373"/>
            <a:ext cx="593707" cy="369332"/>
          </a:xfrm>
          <a:prstGeom prst="rect">
            <a:avLst/>
          </a:prstGeom>
          <a:noFill/>
        </p:spPr>
        <p:txBody>
          <a:bodyPr wrap="square" rtlCol="0">
            <a:spAutoFit/>
          </a:bodyPr>
          <a:lstStyle/>
          <a:p>
            <a:r>
              <a:rPr lang="en-US" b="1" dirty="0"/>
              <a:t>H</a:t>
            </a:r>
            <a:endParaRPr lang="ru-RU" b="1" dirty="0"/>
          </a:p>
        </p:txBody>
      </p:sp>
      <p:sp>
        <p:nvSpPr>
          <p:cNvPr id="121" name="TextBox 120"/>
          <p:cNvSpPr txBox="1"/>
          <p:nvPr/>
        </p:nvSpPr>
        <p:spPr>
          <a:xfrm>
            <a:off x="8419205" y="3219043"/>
            <a:ext cx="593707" cy="369332"/>
          </a:xfrm>
          <a:prstGeom prst="rect">
            <a:avLst/>
          </a:prstGeom>
          <a:noFill/>
        </p:spPr>
        <p:txBody>
          <a:bodyPr wrap="square" rtlCol="0">
            <a:spAutoFit/>
          </a:bodyPr>
          <a:lstStyle/>
          <a:p>
            <a:r>
              <a:rPr lang="en-US" b="1" dirty="0"/>
              <a:t>E</a:t>
            </a:r>
            <a:endParaRPr lang="ru-RU" b="1" dirty="0"/>
          </a:p>
        </p:txBody>
      </p:sp>
      <p:sp>
        <p:nvSpPr>
          <p:cNvPr id="122" name="TextBox 121"/>
          <p:cNvSpPr txBox="1"/>
          <p:nvPr/>
        </p:nvSpPr>
        <p:spPr>
          <a:xfrm>
            <a:off x="10018243" y="3206289"/>
            <a:ext cx="593707" cy="369332"/>
          </a:xfrm>
          <a:prstGeom prst="rect">
            <a:avLst/>
          </a:prstGeom>
          <a:noFill/>
        </p:spPr>
        <p:txBody>
          <a:bodyPr wrap="square" rtlCol="0">
            <a:spAutoFit/>
          </a:bodyPr>
          <a:lstStyle/>
          <a:p>
            <a:r>
              <a:rPr lang="en-US" b="1" dirty="0" smtClean="0"/>
              <a:t>F</a:t>
            </a:r>
            <a:endParaRPr lang="ru-RU" b="1" dirty="0"/>
          </a:p>
        </p:txBody>
      </p:sp>
      <p:sp>
        <p:nvSpPr>
          <p:cNvPr id="123" name="TextBox 122"/>
          <p:cNvSpPr txBox="1"/>
          <p:nvPr/>
        </p:nvSpPr>
        <p:spPr>
          <a:xfrm>
            <a:off x="7695801" y="3989419"/>
            <a:ext cx="593707" cy="369332"/>
          </a:xfrm>
          <a:prstGeom prst="rect">
            <a:avLst/>
          </a:prstGeom>
          <a:noFill/>
        </p:spPr>
        <p:txBody>
          <a:bodyPr wrap="square" rtlCol="0">
            <a:spAutoFit/>
          </a:bodyPr>
          <a:lstStyle/>
          <a:p>
            <a:r>
              <a:rPr lang="en-US" b="1" dirty="0"/>
              <a:t>S</a:t>
            </a:r>
            <a:endParaRPr lang="ru-RU" b="1" dirty="0"/>
          </a:p>
        </p:txBody>
      </p:sp>
      <p:sp>
        <p:nvSpPr>
          <p:cNvPr id="124" name="TextBox 123"/>
          <p:cNvSpPr txBox="1"/>
          <p:nvPr/>
        </p:nvSpPr>
        <p:spPr>
          <a:xfrm>
            <a:off x="11037321" y="4106597"/>
            <a:ext cx="593707" cy="369332"/>
          </a:xfrm>
          <a:prstGeom prst="rect">
            <a:avLst/>
          </a:prstGeom>
          <a:noFill/>
        </p:spPr>
        <p:txBody>
          <a:bodyPr wrap="square" rtlCol="0">
            <a:spAutoFit/>
          </a:bodyPr>
          <a:lstStyle/>
          <a:p>
            <a:r>
              <a:rPr lang="en-US" b="1" dirty="0"/>
              <a:t>D</a:t>
            </a:r>
            <a:endParaRPr lang="ru-RU" b="1" dirty="0"/>
          </a:p>
        </p:txBody>
      </p:sp>
      <p:sp>
        <p:nvSpPr>
          <p:cNvPr id="125" name="TextBox 124"/>
          <p:cNvSpPr txBox="1"/>
          <p:nvPr/>
        </p:nvSpPr>
        <p:spPr>
          <a:xfrm>
            <a:off x="10766204" y="3109884"/>
            <a:ext cx="2361496" cy="307777"/>
          </a:xfrm>
          <a:prstGeom prst="rect">
            <a:avLst/>
          </a:prstGeom>
          <a:noFill/>
        </p:spPr>
        <p:txBody>
          <a:bodyPr wrap="square" rtlCol="0">
            <a:spAutoFit/>
          </a:bodyPr>
          <a:lstStyle/>
          <a:p>
            <a:r>
              <a:rPr lang="ru-RU" sz="1400" b="1" dirty="0" smtClean="0"/>
              <a:t>Тариф</a:t>
            </a:r>
            <a:endParaRPr lang="ru-RU" sz="1400" b="1" dirty="0"/>
          </a:p>
        </p:txBody>
      </p:sp>
      <p:sp>
        <p:nvSpPr>
          <p:cNvPr id="127" name="Прямоугольник 126"/>
          <p:cNvSpPr/>
          <p:nvPr/>
        </p:nvSpPr>
        <p:spPr>
          <a:xfrm>
            <a:off x="1143808" y="5462276"/>
            <a:ext cx="10797799" cy="1169551"/>
          </a:xfrm>
          <a:prstGeom prst="rect">
            <a:avLst/>
          </a:prstGeom>
        </p:spPr>
        <p:txBody>
          <a:bodyPr wrap="square">
            <a:spAutoFit/>
          </a:bodyPr>
          <a:lstStyle/>
          <a:p>
            <a:pPr marR="200" algn="just"/>
            <a:r>
              <a:rPr lang="ru-RU" sz="1400" i="0" u="none" strike="noStrike" baseline="0" dirty="0" smtClean="0">
                <a:latin typeface="Times New Roman" panose="02020603050405020304" pitchFamily="18" charset="0"/>
              </a:rPr>
              <a:t>Вспомнив лекции по макроэкономике, легко понять механизм, посредством которого тарифы повышают занятость в краткосрочном периоде. При увеличение инвестиций или государственных расходов повышает совокупный спрос, увеличивает выпуск и занятость. Подобными же причинами можно объяснить то, что большая степень протекционизма или более высокие тарифы повышают расходы на приобретение внутренней продукции и тем самым увеличивают совокупный спрос. Это переключение расходов подвержено действию эффекта мультипликатора в краткосрочном периоде, аналогичного мультипликатору инвестиций или государственных расходов.</a:t>
            </a:r>
            <a:endParaRPr lang="ru-RU" sz="2000" i="0" u="none"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1577817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89212" y="911973"/>
            <a:ext cx="7360007" cy="5946027"/>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Для того чтобы объяснить принцип сравнительного преимущества, мы рассмотрим простой пример, специализаций в различных видах деятельности среди людей, после чего перейдем к более общему случаю сравнительного преимущества между странами</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Предположим, лучший </a:t>
            </a:r>
            <a:r>
              <a:rPr lang="ru-RU" b="1" dirty="0">
                <a:solidFill>
                  <a:schemeClr val="tx2"/>
                </a:solidFill>
                <a:latin typeface="Times New Roman" panose="02020603050405020304" pitchFamily="18" charset="0"/>
                <a:cs typeface="Times New Roman" panose="02020603050405020304" pitchFamily="18" charset="0"/>
              </a:rPr>
              <a:t>юрист</a:t>
            </a:r>
            <a:r>
              <a:rPr lang="ru-RU" dirty="0">
                <a:solidFill>
                  <a:schemeClr val="tx1"/>
                </a:solidFill>
                <a:latin typeface="Times New Roman" panose="02020603050405020304" pitchFamily="18" charset="0"/>
                <a:cs typeface="Times New Roman" panose="02020603050405020304" pitchFamily="18" charset="0"/>
              </a:rPr>
              <a:t> города является в то же время лучшей </a:t>
            </a:r>
            <a:r>
              <a:rPr lang="ru-RU" b="1" dirty="0">
                <a:solidFill>
                  <a:schemeClr val="tx2"/>
                </a:solidFill>
                <a:latin typeface="Times New Roman" panose="02020603050405020304" pitchFamily="18" charset="0"/>
                <a:cs typeface="Times New Roman" panose="02020603050405020304" pitchFamily="18" charset="0"/>
              </a:rPr>
              <a:t>машинисткой</a:t>
            </a:r>
            <a:r>
              <a:rPr lang="ru-RU" dirty="0">
                <a:solidFill>
                  <a:schemeClr val="tx1"/>
                </a:solidFill>
                <a:latin typeface="Times New Roman" panose="02020603050405020304" pitchFamily="18" charset="0"/>
                <a:cs typeface="Times New Roman" panose="02020603050405020304" pitchFamily="18" charset="0"/>
              </a:rPr>
              <a:t>.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Как</a:t>
            </a:r>
            <a:r>
              <a:rPr lang="ru-RU" dirty="0">
                <a:solidFill>
                  <a:schemeClr val="tx1"/>
                </a:solidFill>
                <a:latin typeface="Times New Roman" panose="02020603050405020304" pitchFamily="18" charset="0"/>
                <a:cs typeface="Times New Roman" panose="02020603050405020304" pitchFamily="18" charset="0"/>
              </a:rPr>
              <a:t>, по-вашему, она должна распорядиться своим временем? Должна ли она сама писать, а затем печатать свои официальные документы? Или имеет смысл поручить машинописные работы секретарю?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Разумеется</a:t>
            </a:r>
            <a:r>
              <a:rPr lang="ru-RU" dirty="0">
                <a:solidFill>
                  <a:schemeClr val="tx1"/>
                </a:solidFill>
                <a:latin typeface="Times New Roman" panose="02020603050405020304" pitchFamily="18" charset="0"/>
                <a:cs typeface="Times New Roman" panose="02020603050405020304" pitchFamily="18" charset="0"/>
              </a:rPr>
              <a:t>, она должна сосредоточить свои усилия на выполнении основной работы по специальности, т.е. в той области, где ее относительные, или </a:t>
            </a:r>
            <a:r>
              <a:rPr lang="ru-RU" dirty="0" smtClean="0">
                <a:solidFill>
                  <a:schemeClr val="tx1"/>
                </a:solidFill>
                <a:latin typeface="Times New Roman" panose="02020603050405020304" pitchFamily="18" charset="0"/>
                <a:cs typeface="Times New Roman" panose="02020603050405020304" pitchFamily="18" charset="0"/>
              </a:rPr>
              <a:t>сравнительные навыки </a:t>
            </a:r>
            <a:r>
              <a:rPr lang="ru-RU" dirty="0">
                <a:solidFill>
                  <a:schemeClr val="tx1"/>
                </a:solidFill>
                <a:latin typeface="Times New Roman" panose="02020603050405020304" pitchFamily="18" charset="0"/>
                <a:cs typeface="Times New Roman" panose="02020603050405020304" pitchFamily="18" charset="0"/>
              </a:rPr>
              <a:t>будут использованы с большей эффективностью, даже несмотря на то, что она имеет абсолютно превосходные навыки как в юриспруденции, так и в наборе текста</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Можно подойти к этой проблеме и с точки зрения секретаря. Она прекрасная машинистка, однако, если ей поручить составление серьезных документов, то они, скорее всего, будут включать только самые общие фразы и пестреть ошибками</a:t>
            </a:r>
            <a:r>
              <a:rPr lang="ru-RU" dirty="0" smtClean="0">
                <a:solidFill>
                  <a:schemeClr val="tx1"/>
                </a:solidFill>
                <a:latin typeface="Times New Roman" panose="02020603050405020304" pitchFamily="18" charset="0"/>
                <a:cs typeface="Times New Roman" panose="02020603050405020304" pitchFamily="18" charset="0"/>
              </a:rPr>
              <a:t>.</a:t>
            </a:r>
          </a:p>
        </p:txBody>
      </p:sp>
      <p:sp>
        <p:nvSpPr>
          <p:cNvPr id="4" name="Заголовок 1"/>
          <p:cNvSpPr txBox="1">
            <a:spLocks/>
          </p:cNvSpPr>
          <p:nvPr/>
        </p:nvSpPr>
        <p:spPr>
          <a:xfrm>
            <a:off x="1189212" y="201681"/>
            <a:ext cx="10807171" cy="921832"/>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400" b="1" dirty="0" smtClean="0">
                <a:solidFill>
                  <a:schemeClr val="tx2"/>
                </a:solidFill>
                <a:effectLst>
                  <a:outerShdw blurRad="38100" dist="38100" dir="2700000" algn="tl">
                    <a:srgbClr val="000000">
                      <a:alpha val="43137"/>
                    </a:srgbClr>
                  </a:outerShdw>
                </a:effectLst>
              </a:rPr>
              <a:t>Логика сравнительного преимущества.</a:t>
            </a:r>
            <a:endParaRPr lang="ru-RU" sz="4400" b="1" dirty="0">
              <a:solidFill>
                <a:schemeClr val="tx2"/>
              </a:solidFill>
              <a:effectLst>
                <a:outerShdw blurRad="38100" dist="38100" dir="2700000" algn="tl">
                  <a:srgbClr val="000000">
                    <a:alpha val="43137"/>
                  </a:srgbClr>
                </a:outerShdw>
              </a:effectLst>
            </a:endParaRPr>
          </a:p>
        </p:txBody>
      </p:sp>
      <p:pic>
        <p:nvPicPr>
          <p:cNvPr id="2050" name="Picture 2" descr="http://cdn1.vol.at/2011/12/gesetzeslage-60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0661" y="1355525"/>
            <a:ext cx="3045722" cy="2030481"/>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pic>
        <p:nvPicPr>
          <p:cNvPr id="7" name="Рисунок 6"/>
          <p:cNvPicPr>
            <a:picLocks noChangeAspect="1"/>
          </p:cNvPicPr>
          <p:nvPr/>
        </p:nvPicPr>
        <p:blipFill rotWithShape="1">
          <a:blip r:embed="rId3">
            <a:extLst>
              <a:ext uri="{28A0092B-C50C-407E-A947-70E740481C1C}">
                <a14:useLocalDpi xmlns:a14="http://schemas.microsoft.com/office/drawing/2010/main" val="0"/>
              </a:ext>
            </a:extLst>
          </a:blip>
          <a:srcRect l="1090" t="18828" r="-1090" b="24107"/>
          <a:stretch/>
        </p:blipFill>
        <p:spPr>
          <a:xfrm>
            <a:off x="9221908" y="4517408"/>
            <a:ext cx="2503227" cy="2142698"/>
          </a:xfrm>
          <a:prstGeom prst="rect">
            <a:avLst/>
          </a:prstGeom>
          <a:solidFill>
            <a:schemeClr val="tx2"/>
          </a:solidFill>
          <a:ln w="57150">
            <a:solidFill>
              <a:schemeClr val="tx2"/>
            </a:solidFill>
          </a:ln>
        </p:spPr>
      </p:pic>
      <p:sp>
        <p:nvSpPr>
          <p:cNvPr id="8" name="Двойная стрелка вверх/вниз 7"/>
          <p:cNvSpPr/>
          <p:nvPr/>
        </p:nvSpPr>
        <p:spPr>
          <a:xfrm>
            <a:off x="10309179" y="3562746"/>
            <a:ext cx="328683" cy="777922"/>
          </a:xfrm>
          <a:prstGeom prst="up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434841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48496" y="811370"/>
            <a:ext cx="9856116" cy="4417454"/>
          </a:xfrm>
        </p:spPr>
        <p:txBody>
          <a:bodyPr>
            <a:normAutofit fontScale="92500" lnSpcReduction="10000"/>
          </a:bodyPr>
          <a:lstStyle/>
          <a:p>
            <a:pPr algn="just"/>
            <a:r>
              <a:rPr lang="ru-RU" dirty="0">
                <a:solidFill>
                  <a:schemeClr val="tx1"/>
                </a:solidFill>
                <a:latin typeface="Times New Roman" panose="02020603050405020304" pitchFamily="18" charset="0"/>
                <a:cs typeface="Times New Roman" panose="02020603050405020304" pitchFamily="18" charset="0"/>
              </a:rPr>
              <a:t>Однако, несмотря на то что протекционизм может </a:t>
            </a:r>
            <a:r>
              <a:rPr lang="ru-RU" b="1" dirty="0">
                <a:solidFill>
                  <a:schemeClr val="tx2"/>
                </a:solidFill>
                <a:latin typeface="Times New Roman" panose="02020603050405020304" pitchFamily="18" charset="0"/>
                <a:cs typeface="Times New Roman" panose="02020603050405020304" pitchFamily="18" charset="0"/>
              </a:rPr>
              <a:t>повысить занятость</a:t>
            </a:r>
            <a:r>
              <a:rPr lang="ru-RU" dirty="0">
                <a:solidFill>
                  <a:schemeClr val="tx1"/>
                </a:solidFill>
                <a:latin typeface="Times New Roman" panose="02020603050405020304" pitchFamily="18" charset="0"/>
                <a:cs typeface="Times New Roman" panose="02020603050405020304" pitchFamily="18" charset="0"/>
              </a:rPr>
              <a:t>, он не обеспечивает эффективной программы поддержания занятости на высоком уровне, производительности и стабильности цен.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Макроэкономический </a:t>
            </a:r>
            <a:r>
              <a:rPr lang="ru-RU" dirty="0">
                <a:solidFill>
                  <a:schemeClr val="tx1"/>
                </a:solidFill>
                <a:latin typeface="Times New Roman" panose="02020603050405020304" pitchFamily="18" charset="0"/>
                <a:cs typeface="Times New Roman" panose="02020603050405020304" pitchFamily="18" charset="0"/>
              </a:rPr>
              <a:t>анализ предоставляет лучшие способы снижения безработицы, нежели протекционистские меры против импорта. При соответствующем </a:t>
            </a:r>
            <a:r>
              <a:rPr lang="ru-RU" b="1" dirty="0">
                <a:solidFill>
                  <a:schemeClr val="tx2"/>
                </a:solidFill>
                <a:latin typeface="Times New Roman" panose="02020603050405020304" pitchFamily="18" charset="0"/>
                <a:cs typeface="Times New Roman" panose="02020603050405020304" pitchFamily="18" charset="0"/>
              </a:rPr>
              <a:t>использовании кредитно-денежной и фискальной политики </a:t>
            </a:r>
            <a:r>
              <a:rPr lang="ru-RU" dirty="0">
                <a:solidFill>
                  <a:schemeClr val="tx1"/>
                </a:solidFill>
                <a:latin typeface="Times New Roman" panose="02020603050405020304" pitchFamily="18" charset="0"/>
                <a:cs typeface="Times New Roman" panose="02020603050405020304" pitchFamily="18" charset="0"/>
              </a:rPr>
              <a:t>любая страна может добиться существенного снижения безработицы и повышения выпуска.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Более </a:t>
            </a:r>
            <a:r>
              <a:rPr lang="ru-RU" dirty="0">
                <a:solidFill>
                  <a:schemeClr val="tx1"/>
                </a:solidFill>
                <a:latin typeface="Times New Roman" panose="02020603050405020304" pitchFamily="18" charset="0"/>
                <a:cs typeface="Times New Roman" panose="02020603050405020304" pitchFamily="18" charset="0"/>
              </a:rPr>
              <a:t>того, применение инструментов макроэкономической политики позволяет рабочим, уволенным с низкооплачиваемой работы в отраслях промышленности, утрачивающих свое сравнительное преимущество, найти работу в высокопроизводительных отраслях, обладающих этим преимуществом.</a:t>
            </a:r>
          </a:p>
          <a:p>
            <a:pPr algn="just"/>
            <a:r>
              <a:rPr lang="ru-RU" b="1" dirty="0" smtClean="0">
                <a:solidFill>
                  <a:schemeClr val="tx2"/>
                </a:solidFill>
                <a:latin typeface="Times New Roman" panose="02020603050405020304" pitchFamily="18" charset="0"/>
                <a:cs typeface="Times New Roman" panose="02020603050405020304" pitchFamily="18" charset="0"/>
              </a:rPr>
              <a:t>Пример.</a:t>
            </a:r>
            <a:r>
              <a:rPr lang="ru-RU" dirty="0" smtClean="0">
                <a:solidFill>
                  <a:schemeClr val="tx1"/>
                </a:solidFill>
                <a:latin typeface="Times New Roman" panose="02020603050405020304" pitchFamily="18" charset="0"/>
                <a:cs typeface="Times New Roman" panose="02020603050405020304" pitchFamily="18" charset="0"/>
              </a:rPr>
              <a:t> Этот </a:t>
            </a:r>
            <a:r>
              <a:rPr lang="ru-RU" dirty="0">
                <a:solidFill>
                  <a:schemeClr val="tx1"/>
                </a:solidFill>
                <a:latin typeface="Times New Roman" panose="02020603050405020304" pitchFamily="18" charset="0"/>
                <a:cs typeface="Times New Roman" panose="02020603050405020304" pitchFamily="18" charset="0"/>
              </a:rPr>
              <a:t>урок был весьма наглядно продемонстрирован в 80-х годы. </a:t>
            </a:r>
            <a:r>
              <a:rPr lang="ru-RU" dirty="0" smtClean="0">
                <a:solidFill>
                  <a:schemeClr val="tx1"/>
                </a:solidFill>
                <a:latin typeface="Times New Roman" panose="02020603050405020304" pitchFamily="18" charset="0"/>
                <a:cs typeface="Times New Roman" panose="02020603050405020304" pitchFamily="18" charset="0"/>
              </a:rPr>
              <a:t>С </a:t>
            </a:r>
            <a:r>
              <a:rPr lang="ru-RU" dirty="0">
                <a:solidFill>
                  <a:schemeClr val="tx1"/>
                </a:solidFill>
                <a:latin typeface="Times New Roman" panose="02020603050405020304" pitchFamily="18" charset="0"/>
                <a:cs typeface="Times New Roman" panose="02020603050405020304" pitchFamily="18" charset="0"/>
              </a:rPr>
              <a:t>1982 по 1987 годы в США было создано 15 млн новых рабочих мест, не смотря на открытость рынков, низкие тарифы и сильно увеличившийся торговый дефицит. И наоборот, страны Европы практически не создали новых рабочих мест, несмотря на то. что добились больших успехов в создании положительного торгового сальдо.</a:t>
            </a:r>
          </a:p>
          <a:p>
            <a:pPr marL="0" indent="0">
              <a:buNone/>
            </a:pPr>
            <a:endParaRPr lang="ru-RU" dirty="0"/>
          </a:p>
        </p:txBody>
      </p:sp>
      <p:sp>
        <p:nvSpPr>
          <p:cNvPr id="4" name="Прямоугольник 3"/>
          <p:cNvSpPr/>
          <p:nvPr/>
        </p:nvSpPr>
        <p:spPr>
          <a:xfrm>
            <a:off x="2085863" y="5396250"/>
            <a:ext cx="9689206" cy="923330"/>
          </a:xfrm>
          <a:prstGeom prst="rect">
            <a:avLst/>
          </a:prstGeom>
          <a:ln w="57150">
            <a:solidFill>
              <a:schemeClr val="tx2"/>
            </a:solidFill>
          </a:ln>
        </p:spPr>
        <p:txBody>
          <a:bodyPr wrap="square">
            <a:spAutoFit/>
          </a:bodyPr>
          <a:lstStyle/>
          <a:p>
            <a:pPr algn="just"/>
            <a:r>
              <a:rPr lang="ru-RU" dirty="0" smtClean="0">
                <a:solidFill>
                  <a:schemeClr val="tx1"/>
                </a:solidFill>
                <a:latin typeface="Times New Roman" panose="02020603050405020304" pitchFamily="18" charset="0"/>
                <a:cs typeface="Times New Roman" panose="02020603050405020304" pitchFamily="18" charset="0"/>
              </a:rPr>
              <a:t>Тарифы и защита от импорта служат неэффективными способами создания рабочих мест или снижения уровня безработицы. Наиболее продуктивный путь увеличения занятости связан с использованием кредитно-денежной и фискальной политики.</a:t>
            </a:r>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645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54557" y="1453636"/>
            <a:ext cx="9131122" cy="5153226"/>
          </a:xfrm>
        </p:spPr>
        <p:txBody>
          <a:bodyPr>
            <a:normAutofit/>
          </a:bodyPr>
          <a:lstStyle/>
          <a:p>
            <a:pPr algn="just"/>
            <a:r>
              <a:rPr lang="ru-RU" sz="2000" dirty="0">
                <a:solidFill>
                  <a:schemeClr val="tx1"/>
                </a:solidFill>
                <a:latin typeface="Times New Roman" panose="02020603050405020304" pitchFamily="18" charset="0"/>
                <a:cs typeface="Times New Roman" panose="02020603050405020304" pitchFamily="18" charset="0"/>
              </a:rPr>
              <a:t>Хотя в этой </a:t>
            </a:r>
            <a:r>
              <a:rPr lang="ru-RU" sz="2000" dirty="0" smtClean="0">
                <a:solidFill>
                  <a:schemeClr val="tx1"/>
                </a:solidFill>
                <a:latin typeface="Times New Roman" panose="02020603050405020304" pitchFamily="18" charset="0"/>
                <a:cs typeface="Times New Roman" panose="02020603050405020304" pitchFamily="18" charset="0"/>
              </a:rPr>
              <a:t>части презентации </a:t>
            </a:r>
            <a:r>
              <a:rPr lang="ru-RU" sz="2000" dirty="0">
                <a:solidFill>
                  <a:schemeClr val="tx1"/>
                </a:solidFill>
                <a:latin typeface="Times New Roman" panose="02020603050405020304" pitchFamily="18" charset="0"/>
                <a:cs typeface="Times New Roman" panose="02020603050405020304" pitchFamily="18" charset="0"/>
              </a:rPr>
              <a:t>много внимания было уделено тарифам, многие положения, с которыми вы ознакомились выше, применимы и к </a:t>
            </a:r>
            <a:r>
              <a:rPr lang="ru-RU" sz="2000" b="1" dirty="0">
                <a:solidFill>
                  <a:schemeClr val="tx2"/>
                </a:solidFill>
                <a:latin typeface="Times New Roman" panose="02020603050405020304" pitchFamily="18" charset="0"/>
                <a:cs typeface="Times New Roman" panose="02020603050405020304" pitchFamily="18" charset="0"/>
              </a:rPr>
              <a:t>другим торговым барьерам</a:t>
            </a:r>
            <a:r>
              <a:rPr lang="ru-RU" sz="2000" dirty="0">
                <a:solidFill>
                  <a:schemeClr val="tx1"/>
                </a:solidFill>
                <a:latin typeface="Times New Roman" panose="02020603050405020304" pitchFamily="18" charset="0"/>
                <a:cs typeface="Times New Roman" panose="02020603050405020304" pitchFamily="18" charset="0"/>
              </a:rPr>
              <a:t>. </a:t>
            </a:r>
            <a:endParaRPr lang="ru-RU" sz="2000" dirty="0" smtClean="0">
              <a:solidFill>
                <a:schemeClr val="tx1"/>
              </a:solidFill>
              <a:latin typeface="Times New Roman" panose="02020603050405020304" pitchFamily="18" charset="0"/>
              <a:cs typeface="Times New Roman" panose="02020603050405020304" pitchFamily="18" charset="0"/>
            </a:endParaRPr>
          </a:p>
          <a:p>
            <a:pPr algn="just"/>
            <a:r>
              <a:rPr lang="ru-RU" sz="2000" dirty="0" smtClean="0">
                <a:solidFill>
                  <a:schemeClr val="tx1"/>
                </a:solidFill>
                <a:latin typeface="Times New Roman" panose="02020603050405020304" pitchFamily="18" charset="0"/>
                <a:cs typeface="Times New Roman" panose="02020603050405020304" pitchFamily="18" charset="0"/>
              </a:rPr>
              <a:t>Квоты </a:t>
            </a:r>
            <a:r>
              <a:rPr lang="ru-RU" sz="2000" dirty="0">
                <a:solidFill>
                  <a:schemeClr val="tx1"/>
                </a:solidFill>
                <a:latin typeface="Times New Roman" panose="02020603050405020304" pitchFamily="18" charset="0"/>
                <a:cs typeface="Times New Roman" panose="02020603050405020304" pitchFamily="18" charset="0"/>
              </a:rPr>
              <a:t>вызывают практически тот же эффект, что и тарифы, поскольку они не позволяют сравнительным преимуществам разных стран определять цены и объем выпуска на рынке. В последние годы квоты были согласованы между </a:t>
            </a:r>
            <a:r>
              <a:rPr lang="ru-RU" sz="2000" dirty="0" smtClean="0">
                <a:solidFill>
                  <a:schemeClr val="tx1"/>
                </a:solidFill>
                <a:latin typeface="Times New Roman" panose="02020603050405020304" pitchFamily="18" charset="0"/>
                <a:cs typeface="Times New Roman" panose="02020603050405020304" pitchFamily="18" charset="0"/>
              </a:rPr>
              <a:t>многим</a:t>
            </a:r>
            <a:r>
              <a:rPr lang="ru-RU" sz="2000" dirty="0">
                <a:solidFill>
                  <a:schemeClr val="tx1"/>
                </a:solidFill>
                <a:latin typeface="Times New Roman" panose="02020603050405020304" pitchFamily="18" charset="0"/>
                <a:cs typeface="Times New Roman" panose="02020603050405020304" pitchFamily="18" charset="0"/>
              </a:rPr>
              <a:t>и странами. Например, США </a:t>
            </a:r>
            <a:r>
              <a:rPr lang="ru-RU" sz="2000" dirty="0" smtClean="0">
                <a:solidFill>
                  <a:schemeClr val="tx1"/>
                </a:solidFill>
                <a:latin typeface="Times New Roman" panose="02020603050405020304" pitchFamily="18" charset="0"/>
                <a:cs typeface="Times New Roman" panose="02020603050405020304" pitchFamily="18" charset="0"/>
              </a:rPr>
              <a:t>вынудили </a:t>
            </a:r>
            <a:r>
              <a:rPr lang="ru-RU" sz="2000" dirty="0">
                <a:solidFill>
                  <a:schemeClr val="tx1"/>
                </a:solidFill>
                <a:latin typeface="Times New Roman" panose="02020603050405020304" pitchFamily="18" charset="0"/>
                <a:cs typeface="Times New Roman" panose="02020603050405020304" pitchFamily="18" charset="0"/>
              </a:rPr>
              <a:t>Японию принять "добровольные" экспортные квоты на автомобили и рассмотрели аналогичные квоты на экспорт телевизоров, обуви и стали.</a:t>
            </a:r>
          </a:p>
          <a:p>
            <a:pPr algn="just"/>
            <a:r>
              <a:rPr lang="ru-RU" sz="2000" dirty="0">
                <a:solidFill>
                  <a:schemeClr val="tx1"/>
                </a:solidFill>
                <a:latin typeface="Times New Roman" panose="02020603050405020304" pitchFamily="18" charset="0"/>
                <a:cs typeface="Times New Roman" panose="02020603050405020304" pitchFamily="18" charset="0"/>
              </a:rPr>
              <a:t>Следует упомянуть и так называемые </a:t>
            </a:r>
            <a:r>
              <a:rPr lang="ru-RU" sz="2000" b="1" dirty="0">
                <a:solidFill>
                  <a:schemeClr val="tx2"/>
                </a:solidFill>
                <a:latin typeface="Times New Roman" panose="02020603050405020304" pitchFamily="18" charset="0"/>
                <a:cs typeface="Times New Roman" panose="02020603050405020304" pitchFamily="18" charset="0"/>
              </a:rPr>
              <a:t>нетарифные барьеры</a:t>
            </a:r>
            <a:r>
              <a:rPr lang="ru-RU" sz="2000" dirty="0">
                <a:solidFill>
                  <a:schemeClr val="tx1"/>
                </a:solidFill>
                <a:latin typeface="Times New Roman" panose="02020603050405020304" pitchFamily="18" charset="0"/>
                <a:cs typeface="Times New Roman" panose="02020603050405020304" pitchFamily="18" charset="0"/>
              </a:rPr>
              <a:t>. Они заключаются в неформальных ограничениях или правилах, усложняющих осуществление торговли на зарубежных рынках</a:t>
            </a:r>
            <a:r>
              <a:rPr lang="ru-RU" sz="2000" dirty="0" smtClean="0">
                <a:solidFill>
                  <a:schemeClr val="tx1"/>
                </a:solidFill>
                <a:latin typeface="Times New Roman" panose="02020603050405020304" pitchFamily="18" charset="0"/>
                <a:cs typeface="Times New Roman" panose="02020603050405020304" pitchFamily="18" charset="0"/>
              </a:rPr>
              <a:t>.</a:t>
            </a:r>
          </a:p>
          <a:p>
            <a:pPr algn="just"/>
            <a:r>
              <a:rPr lang="ru-RU" sz="2000" b="1" dirty="0" smtClean="0">
                <a:solidFill>
                  <a:schemeClr val="tx2"/>
                </a:solidFill>
                <a:latin typeface="Times New Roman" panose="02020603050405020304" pitchFamily="18" charset="0"/>
                <a:cs typeface="Times New Roman" panose="02020603050405020304" pitchFamily="18" charset="0"/>
              </a:rPr>
              <a:t>Например</a:t>
            </a:r>
            <a:r>
              <a:rPr lang="ru-RU" sz="2000" dirty="0">
                <a:solidFill>
                  <a:schemeClr val="tx1"/>
                </a:solidFill>
                <a:latin typeface="Times New Roman" panose="02020603050405020304" pitchFamily="18" charset="0"/>
                <a:cs typeface="Times New Roman" panose="02020603050405020304" pitchFamily="18" charset="0"/>
              </a:rPr>
              <a:t>, американские компании высказывали нарекания в отношении японских правил, фактически отрезавших их от телекоммуникаций, производства табачных изделий и строительных материалов</a:t>
            </a:r>
            <a:r>
              <a:rPr lang="ru-RU" sz="2000" dirty="0" smtClean="0">
                <a:solidFill>
                  <a:schemeClr val="tx1"/>
                </a:solidFill>
                <a:latin typeface="Times New Roman" panose="02020603050405020304" pitchFamily="18" charset="0"/>
                <a:cs typeface="Times New Roman" panose="02020603050405020304" pitchFamily="18" charset="0"/>
              </a:rPr>
              <a:t>.</a:t>
            </a:r>
            <a:endParaRPr lang="ru-RU" sz="2000" dirty="0">
              <a:solidFill>
                <a:schemeClr val="tx1"/>
              </a:solidFill>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53821" y="531804"/>
            <a:ext cx="11115194"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400" b="1" dirty="0" smtClean="0">
                <a:solidFill>
                  <a:schemeClr val="tx2"/>
                </a:solidFill>
                <a:effectLst>
                  <a:outerShdw blurRad="38100" dist="38100" dir="2700000" algn="tl">
                    <a:srgbClr val="000000">
                      <a:alpha val="43137"/>
                    </a:srgbClr>
                  </a:outerShdw>
                </a:effectLst>
              </a:rPr>
              <a:t>Другие торговые барьеры.</a:t>
            </a:r>
            <a:endParaRPr lang="ru-RU" sz="44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393241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26396" y="125619"/>
            <a:ext cx="10611634" cy="3777622"/>
          </a:xfrm>
        </p:spPr>
        <p:txBody>
          <a:bodyPr/>
          <a:lstStyle/>
          <a:p>
            <a:r>
              <a:rPr lang="ru-RU" b="1" dirty="0">
                <a:solidFill>
                  <a:schemeClr val="tx2"/>
                </a:solidFill>
                <a:latin typeface="Times New Roman" panose="02020603050405020304" pitchFamily="18" charset="0"/>
                <a:cs typeface="Times New Roman" panose="02020603050405020304" pitchFamily="18" charset="0"/>
              </a:rPr>
              <a:t>Насколько важны нетарифные ограничения в сравнении с тарифами? </a:t>
            </a:r>
            <a:endParaRPr lang="ru-RU" b="1" dirty="0" smtClean="0">
              <a:solidFill>
                <a:schemeClr val="tx2"/>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На рисунке ниже представлены </a:t>
            </a:r>
            <a:r>
              <a:rPr lang="ru-RU" dirty="0">
                <a:solidFill>
                  <a:schemeClr val="tx1"/>
                </a:solidFill>
                <a:latin typeface="Times New Roman" panose="02020603050405020304" pitchFamily="18" charset="0"/>
                <a:cs typeface="Times New Roman" panose="02020603050405020304" pitchFamily="18" charset="0"/>
              </a:rPr>
              <a:t>оценки тарифного эквивалента наиболее важных нетарифных барьеров для США с 1955 по 1990 годы. Нетарифные барьеры на самом деле играли более важную роль по сравнению с тарифами в 60-е годы в связи с квотами на импорт нефти. Тем не менее, и в последние годы их вклад в защиту внутреннего рынка, снизившись вдвое, </a:t>
            </a:r>
            <a:r>
              <a:rPr lang="ru-RU" dirty="0" smtClean="0">
                <a:solidFill>
                  <a:schemeClr val="tx1"/>
                </a:solidFill>
                <a:latin typeface="Times New Roman" panose="02020603050405020304" pitchFamily="18" charset="0"/>
                <a:cs typeface="Times New Roman" panose="02020603050405020304" pitchFamily="18" charset="0"/>
              </a:rPr>
              <a:t>по-прежнему </a:t>
            </a:r>
            <a:r>
              <a:rPr lang="ru-RU" dirty="0">
                <a:solidFill>
                  <a:schemeClr val="tx1"/>
                </a:solidFill>
                <a:latin typeface="Times New Roman" panose="02020603050405020304" pitchFamily="18" charset="0"/>
                <a:cs typeface="Times New Roman" panose="02020603050405020304" pitchFamily="18" charset="0"/>
              </a:rPr>
              <a:t>превышает воздействие тарифных ограничений.</a:t>
            </a:r>
            <a:endParaRPr lang="ru-RU" dirty="0">
              <a:solidFill>
                <a:schemeClr val="tx1"/>
              </a:solidFill>
              <a:latin typeface="Times New Roman" panose="02020603050405020304" pitchFamily="18" charset="0"/>
              <a:cs typeface="Times New Roman" panose="02020603050405020304" pitchFamily="18" charset="0"/>
            </a:endParaRPr>
          </a:p>
        </p:txBody>
      </p:sp>
      <p:cxnSp>
        <p:nvCxnSpPr>
          <p:cNvPr id="6" name="Прямая соединительная линия 5"/>
          <p:cNvCxnSpPr/>
          <p:nvPr/>
        </p:nvCxnSpPr>
        <p:spPr>
          <a:xfrm flipV="1">
            <a:off x="3580327" y="1916833"/>
            <a:ext cx="0" cy="36760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3580327" y="5747130"/>
            <a:ext cx="60788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4146997" y="5682735"/>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4727848" y="5682735"/>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4727848" y="5686673"/>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5303912" y="5686673"/>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5299125" y="5671446"/>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5879976" y="5671446"/>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5875189" y="5671446"/>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6456040" y="5671446"/>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6451253" y="5671446"/>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7032104" y="5671446"/>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7027317" y="5671446"/>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7608168" y="5671446"/>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8184232" y="5671446"/>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a:off x="8184232" y="5671446"/>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8765083" y="5671446"/>
            <a:ext cx="0" cy="1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a:off x="3473347" y="5167390"/>
            <a:ext cx="1743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a:off x="3473347" y="4591326"/>
            <a:ext cx="1743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3473347" y="4591326"/>
            <a:ext cx="1743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3473347" y="4015262"/>
            <a:ext cx="1743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a:off x="3473347" y="4015262"/>
            <a:ext cx="1743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a:off x="3473347" y="3439198"/>
            <a:ext cx="1743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a:off x="3473347" y="3439198"/>
            <a:ext cx="1743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a:off x="3473347" y="2863134"/>
            <a:ext cx="1743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a:off x="3473347" y="2863134"/>
            <a:ext cx="1743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a:off x="3473347" y="2287070"/>
            <a:ext cx="1743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257829" y="5769740"/>
            <a:ext cx="981609" cy="369332"/>
          </a:xfrm>
          <a:prstGeom prst="rect">
            <a:avLst/>
          </a:prstGeom>
          <a:noFill/>
        </p:spPr>
        <p:txBody>
          <a:bodyPr wrap="square" rtlCol="0">
            <a:spAutoFit/>
          </a:bodyPr>
          <a:lstStyle/>
          <a:p>
            <a:r>
              <a:rPr lang="ru-RU" b="1" dirty="0" smtClean="0"/>
              <a:t>1995</a:t>
            </a:r>
            <a:endParaRPr lang="ru-RU" b="1" dirty="0"/>
          </a:p>
        </p:txBody>
      </p:sp>
      <p:sp>
        <p:nvSpPr>
          <p:cNvPr id="42" name="TextBox 41"/>
          <p:cNvSpPr txBox="1"/>
          <p:nvPr/>
        </p:nvSpPr>
        <p:spPr>
          <a:xfrm>
            <a:off x="4327317" y="5769288"/>
            <a:ext cx="981609" cy="369332"/>
          </a:xfrm>
          <a:prstGeom prst="rect">
            <a:avLst/>
          </a:prstGeom>
          <a:noFill/>
        </p:spPr>
        <p:txBody>
          <a:bodyPr wrap="square" rtlCol="0">
            <a:spAutoFit/>
          </a:bodyPr>
          <a:lstStyle/>
          <a:p>
            <a:r>
              <a:rPr lang="ru-RU" b="1" dirty="0" smtClean="0"/>
              <a:t>1965</a:t>
            </a:r>
            <a:endParaRPr lang="ru-RU" b="1" dirty="0"/>
          </a:p>
        </p:txBody>
      </p:sp>
      <p:sp>
        <p:nvSpPr>
          <p:cNvPr id="43" name="TextBox 42"/>
          <p:cNvSpPr txBox="1"/>
          <p:nvPr/>
        </p:nvSpPr>
        <p:spPr>
          <a:xfrm>
            <a:off x="5489245" y="5769288"/>
            <a:ext cx="981609" cy="369332"/>
          </a:xfrm>
          <a:prstGeom prst="rect">
            <a:avLst/>
          </a:prstGeom>
          <a:noFill/>
        </p:spPr>
        <p:txBody>
          <a:bodyPr wrap="square" rtlCol="0">
            <a:spAutoFit/>
          </a:bodyPr>
          <a:lstStyle/>
          <a:p>
            <a:r>
              <a:rPr lang="ru-RU" b="1" dirty="0" smtClean="0"/>
              <a:t>1975</a:t>
            </a:r>
            <a:endParaRPr lang="ru-RU" b="1" dirty="0"/>
          </a:p>
        </p:txBody>
      </p:sp>
      <p:sp>
        <p:nvSpPr>
          <p:cNvPr id="44" name="TextBox 43"/>
          <p:cNvSpPr txBox="1"/>
          <p:nvPr/>
        </p:nvSpPr>
        <p:spPr>
          <a:xfrm>
            <a:off x="6651173" y="5772328"/>
            <a:ext cx="981609" cy="369332"/>
          </a:xfrm>
          <a:prstGeom prst="rect">
            <a:avLst/>
          </a:prstGeom>
          <a:noFill/>
        </p:spPr>
        <p:txBody>
          <a:bodyPr wrap="square" rtlCol="0">
            <a:spAutoFit/>
          </a:bodyPr>
          <a:lstStyle/>
          <a:p>
            <a:r>
              <a:rPr lang="ru-RU" b="1" dirty="0" smtClean="0"/>
              <a:t>1985</a:t>
            </a:r>
            <a:endParaRPr lang="ru-RU" b="1" dirty="0"/>
          </a:p>
        </p:txBody>
      </p:sp>
      <p:sp>
        <p:nvSpPr>
          <p:cNvPr id="45" name="TextBox 44"/>
          <p:cNvSpPr txBox="1"/>
          <p:nvPr/>
        </p:nvSpPr>
        <p:spPr>
          <a:xfrm>
            <a:off x="7786411" y="5769288"/>
            <a:ext cx="981609" cy="369332"/>
          </a:xfrm>
          <a:prstGeom prst="rect">
            <a:avLst/>
          </a:prstGeom>
          <a:noFill/>
        </p:spPr>
        <p:txBody>
          <a:bodyPr wrap="square" rtlCol="0">
            <a:spAutoFit/>
          </a:bodyPr>
          <a:lstStyle/>
          <a:p>
            <a:r>
              <a:rPr lang="ru-RU" b="1" dirty="0" smtClean="0"/>
              <a:t>1995</a:t>
            </a:r>
            <a:endParaRPr lang="ru-RU" b="1" dirty="0"/>
          </a:p>
        </p:txBody>
      </p:sp>
      <p:sp>
        <p:nvSpPr>
          <p:cNvPr id="46" name="TextBox 45"/>
          <p:cNvSpPr txBox="1"/>
          <p:nvPr/>
        </p:nvSpPr>
        <p:spPr>
          <a:xfrm>
            <a:off x="3170175" y="5488609"/>
            <a:ext cx="981609" cy="369332"/>
          </a:xfrm>
          <a:prstGeom prst="rect">
            <a:avLst/>
          </a:prstGeom>
          <a:noFill/>
        </p:spPr>
        <p:txBody>
          <a:bodyPr wrap="square" rtlCol="0">
            <a:spAutoFit/>
          </a:bodyPr>
          <a:lstStyle/>
          <a:p>
            <a:r>
              <a:rPr lang="ru-RU" b="1" dirty="0" smtClean="0"/>
              <a:t>0</a:t>
            </a:r>
            <a:endParaRPr lang="ru-RU" b="1" dirty="0"/>
          </a:p>
        </p:txBody>
      </p:sp>
      <p:sp>
        <p:nvSpPr>
          <p:cNvPr id="47" name="TextBox 46"/>
          <p:cNvSpPr txBox="1"/>
          <p:nvPr/>
        </p:nvSpPr>
        <p:spPr>
          <a:xfrm>
            <a:off x="3170175" y="5008466"/>
            <a:ext cx="981609" cy="369332"/>
          </a:xfrm>
          <a:prstGeom prst="rect">
            <a:avLst/>
          </a:prstGeom>
          <a:noFill/>
        </p:spPr>
        <p:txBody>
          <a:bodyPr wrap="square" rtlCol="0">
            <a:spAutoFit/>
          </a:bodyPr>
          <a:lstStyle/>
          <a:p>
            <a:r>
              <a:rPr lang="ru-RU" b="1" dirty="0" smtClean="0"/>
              <a:t>5</a:t>
            </a:r>
            <a:endParaRPr lang="ru-RU" b="1" dirty="0"/>
          </a:p>
        </p:txBody>
      </p:sp>
      <p:sp>
        <p:nvSpPr>
          <p:cNvPr id="49" name="TextBox 48"/>
          <p:cNvSpPr txBox="1"/>
          <p:nvPr/>
        </p:nvSpPr>
        <p:spPr>
          <a:xfrm>
            <a:off x="3069733" y="4418617"/>
            <a:ext cx="510594" cy="369332"/>
          </a:xfrm>
          <a:prstGeom prst="rect">
            <a:avLst/>
          </a:prstGeom>
          <a:noFill/>
          <a:ln w="28575">
            <a:noFill/>
          </a:ln>
        </p:spPr>
        <p:txBody>
          <a:bodyPr wrap="square" rtlCol="0">
            <a:spAutoFit/>
          </a:bodyPr>
          <a:lstStyle/>
          <a:p>
            <a:r>
              <a:rPr lang="ru-RU" b="1" dirty="0" smtClean="0"/>
              <a:t>10</a:t>
            </a:r>
            <a:endParaRPr lang="ru-RU" b="1" dirty="0"/>
          </a:p>
        </p:txBody>
      </p:sp>
      <p:sp>
        <p:nvSpPr>
          <p:cNvPr id="50" name="TextBox 49"/>
          <p:cNvSpPr txBox="1"/>
          <p:nvPr/>
        </p:nvSpPr>
        <p:spPr>
          <a:xfrm>
            <a:off x="3069731" y="3842553"/>
            <a:ext cx="510595" cy="369332"/>
          </a:xfrm>
          <a:prstGeom prst="rect">
            <a:avLst/>
          </a:prstGeom>
          <a:noFill/>
          <a:ln w="28575">
            <a:noFill/>
          </a:ln>
        </p:spPr>
        <p:txBody>
          <a:bodyPr wrap="square" rtlCol="0">
            <a:spAutoFit/>
          </a:bodyPr>
          <a:lstStyle/>
          <a:p>
            <a:r>
              <a:rPr lang="ru-RU" b="1" dirty="0" smtClean="0"/>
              <a:t>15</a:t>
            </a:r>
            <a:endParaRPr lang="ru-RU" b="1" dirty="0"/>
          </a:p>
        </p:txBody>
      </p:sp>
      <p:sp>
        <p:nvSpPr>
          <p:cNvPr id="51" name="TextBox 50"/>
          <p:cNvSpPr txBox="1"/>
          <p:nvPr/>
        </p:nvSpPr>
        <p:spPr>
          <a:xfrm>
            <a:off x="3069731" y="3263526"/>
            <a:ext cx="510596" cy="369332"/>
          </a:xfrm>
          <a:prstGeom prst="rect">
            <a:avLst/>
          </a:prstGeom>
          <a:noFill/>
          <a:ln w="28575">
            <a:noFill/>
          </a:ln>
        </p:spPr>
        <p:txBody>
          <a:bodyPr wrap="square" rtlCol="0">
            <a:spAutoFit/>
          </a:bodyPr>
          <a:lstStyle/>
          <a:p>
            <a:r>
              <a:rPr lang="ru-RU" b="1" dirty="0" smtClean="0"/>
              <a:t>20</a:t>
            </a:r>
            <a:endParaRPr lang="ru-RU" b="1" dirty="0"/>
          </a:p>
        </p:txBody>
      </p:sp>
      <p:sp>
        <p:nvSpPr>
          <p:cNvPr id="52" name="TextBox 51"/>
          <p:cNvSpPr txBox="1"/>
          <p:nvPr/>
        </p:nvSpPr>
        <p:spPr>
          <a:xfrm>
            <a:off x="3069729" y="2687447"/>
            <a:ext cx="510597" cy="369332"/>
          </a:xfrm>
          <a:prstGeom prst="rect">
            <a:avLst/>
          </a:prstGeom>
          <a:noFill/>
          <a:ln w="28575">
            <a:noFill/>
          </a:ln>
        </p:spPr>
        <p:txBody>
          <a:bodyPr wrap="square" rtlCol="0">
            <a:spAutoFit/>
          </a:bodyPr>
          <a:lstStyle/>
          <a:p>
            <a:r>
              <a:rPr lang="ru-RU" b="1" dirty="0" smtClean="0"/>
              <a:t>25</a:t>
            </a:r>
            <a:endParaRPr lang="ru-RU" b="1" dirty="0"/>
          </a:p>
        </p:txBody>
      </p:sp>
      <p:sp>
        <p:nvSpPr>
          <p:cNvPr id="53" name="TextBox 52"/>
          <p:cNvSpPr txBox="1"/>
          <p:nvPr/>
        </p:nvSpPr>
        <p:spPr>
          <a:xfrm>
            <a:off x="3089521" y="2075996"/>
            <a:ext cx="981609" cy="369332"/>
          </a:xfrm>
          <a:prstGeom prst="rect">
            <a:avLst/>
          </a:prstGeom>
          <a:noFill/>
        </p:spPr>
        <p:txBody>
          <a:bodyPr wrap="square" rtlCol="0">
            <a:spAutoFit/>
          </a:bodyPr>
          <a:lstStyle/>
          <a:p>
            <a:r>
              <a:rPr lang="ru-RU" b="1" dirty="0" smtClean="0"/>
              <a:t>30</a:t>
            </a:r>
            <a:endParaRPr lang="ru-RU" b="1" dirty="0"/>
          </a:p>
        </p:txBody>
      </p:sp>
      <p:cxnSp>
        <p:nvCxnSpPr>
          <p:cNvPr id="55" name="Прямая соединительная линия 54"/>
          <p:cNvCxnSpPr/>
          <p:nvPr/>
        </p:nvCxnSpPr>
        <p:spPr>
          <a:xfrm flipV="1">
            <a:off x="3580327" y="2687448"/>
            <a:ext cx="659111" cy="2191910"/>
          </a:xfrm>
          <a:prstGeom prst="line">
            <a:avLst/>
          </a:prstGeom>
          <a:ln w="28575">
            <a:solidFill>
              <a:srgbClr val="F923DA"/>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a:xfrm flipH="1" flipV="1">
            <a:off x="4239438" y="2687447"/>
            <a:ext cx="488410" cy="369332"/>
          </a:xfrm>
          <a:prstGeom prst="line">
            <a:avLst/>
          </a:prstGeom>
          <a:ln w="28575">
            <a:solidFill>
              <a:srgbClr val="F923DA"/>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p:nvPr/>
        </p:nvCxnSpPr>
        <p:spPr>
          <a:xfrm>
            <a:off x="4727848" y="3056779"/>
            <a:ext cx="571277" cy="206747"/>
          </a:xfrm>
          <a:prstGeom prst="line">
            <a:avLst/>
          </a:prstGeom>
          <a:ln w="28575">
            <a:solidFill>
              <a:srgbClr val="F923DA"/>
            </a:solidFil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p:nvPr/>
        </p:nvCxnSpPr>
        <p:spPr>
          <a:xfrm>
            <a:off x="5299125" y="3263526"/>
            <a:ext cx="436835" cy="1615832"/>
          </a:xfrm>
          <a:prstGeom prst="line">
            <a:avLst/>
          </a:prstGeom>
          <a:ln w="28575">
            <a:solidFill>
              <a:srgbClr val="F923DA"/>
            </a:solidFill>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p:cNvCxnSpPr/>
          <p:nvPr/>
        </p:nvCxnSpPr>
        <p:spPr>
          <a:xfrm flipV="1">
            <a:off x="5735960" y="4787949"/>
            <a:ext cx="715293" cy="91409"/>
          </a:xfrm>
          <a:prstGeom prst="line">
            <a:avLst/>
          </a:prstGeom>
          <a:ln w="28575">
            <a:solidFill>
              <a:srgbClr val="F923DA"/>
            </a:solidFill>
          </a:ln>
        </p:spPr>
        <p:style>
          <a:lnRef idx="1">
            <a:schemeClr val="accent1"/>
          </a:lnRef>
          <a:fillRef idx="0">
            <a:schemeClr val="accent1"/>
          </a:fillRef>
          <a:effectRef idx="0">
            <a:schemeClr val="accent1"/>
          </a:effectRef>
          <a:fontRef idx="minor">
            <a:schemeClr val="tx1"/>
          </a:fontRef>
        </p:style>
      </p:cxnSp>
      <p:cxnSp>
        <p:nvCxnSpPr>
          <p:cNvPr id="66" name="Прямая соединительная линия 65"/>
          <p:cNvCxnSpPr/>
          <p:nvPr/>
        </p:nvCxnSpPr>
        <p:spPr>
          <a:xfrm flipV="1">
            <a:off x="6451253" y="4418617"/>
            <a:ext cx="576064" cy="369332"/>
          </a:xfrm>
          <a:prstGeom prst="line">
            <a:avLst/>
          </a:prstGeom>
          <a:ln w="28575">
            <a:solidFill>
              <a:srgbClr val="F923DA"/>
            </a:solidFill>
          </a:ln>
        </p:spPr>
        <p:style>
          <a:lnRef idx="1">
            <a:schemeClr val="accent1"/>
          </a:lnRef>
          <a:fillRef idx="0">
            <a:schemeClr val="accent1"/>
          </a:fillRef>
          <a:effectRef idx="0">
            <a:schemeClr val="accent1"/>
          </a:effectRef>
          <a:fontRef idx="minor">
            <a:schemeClr val="tx1"/>
          </a:fontRef>
        </p:style>
      </p:cxnSp>
      <p:cxnSp>
        <p:nvCxnSpPr>
          <p:cNvPr id="68" name="Прямая соединительная линия 67"/>
          <p:cNvCxnSpPr/>
          <p:nvPr/>
        </p:nvCxnSpPr>
        <p:spPr>
          <a:xfrm>
            <a:off x="7027317" y="4418617"/>
            <a:ext cx="580851" cy="589849"/>
          </a:xfrm>
          <a:prstGeom prst="line">
            <a:avLst/>
          </a:prstGeom>
          <a:ln w="28575">
            <a:solidFill>
              <a:srgbClr val="F923DA"/>
            </a:solidFill>
          </a:ln>
        </p:spPr>
        <p:style>
          <a:lnRef idx="1">
            <a:schemeClr val="accent1"/>
          </a:lnRef>
          <a:fillRef idx="0">
            <a:schemeClr val="accent1"/>
          </a:fillRef>
          <a:effectRef idx="0">
            <a:schemeClr val="accent1"/>
          </a:effectRef>
          <a:fontRef idx="minor">
            <a:schemeClr val="tx1"/>
          </a:fontRef>
        </p:style>
      </p:cxnSp>
      <p:cxnSp>
        <p:nvCxnSpPr>
          <p:cNvPr id="70" name="Прямая соединительная линия 69"/>
          <p:cNvCxnSpPr/>
          <p:nvPr/>
        </p:nvCxnSpPr>
        <p:spPr>
          <a:xfrm flipV="1">
            <a:off x="3566336" y="4465239"/>
            <a:ext cx="524587" cy="4453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p:cNvCxnSpPr/>
          <p:nvPr/>
        </p:nvCxnSpPr>
        <p:spPr>
          <a:xfrm flipV="1">
            <a:off x="4107641" y="4349915"/>
            <a:ext cx="580851" cy="1153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Прямая соединительная линия 76"/>
          <p:cNvCxnSpPr/>
          <p:nvPr/>
        </p:nvCxnSpPr>
        <p:spPr>
          <a:xfrm>
            <a:off x="4689993" y="4351867"/>
            <a:ext cx="569776" cy="1355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p:cNvCxnSpPr/>
          <p:nvPr/>
        </p:nvCxnSpPr>
        <p:spPr>
          <a:xfrm>
            <a:off x="5269383" y="4505713"/>
            <a:ext cx="457804" cy="37364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9165841" y="5765194"/>
            <a:ext cx="1045357" cy="400110"/>
          </a:xfrm>
          <a:prstGeom prst="rect">
            <a:avLst/>
          </a:prstGeom>
          <a:noFill/>
        </p:spPr>
        <p:txBody>
          <a:bodyPr wrap="square" rtlCol="0">
            <a:spAutoFit/>
          </a:bodyPr>
          <a:lstStyle/>
          <a:p>
            <a:r>
              <a:rPr lang="ru-RU" sz="2000" b="1" dirty="0" smtClean="0">
                <a:latin typeface="Times New Roman" panose="02020603050405020304" pitchFamily="18" charset="0"/>
                <a:cs typeface="Times New Roman" panose="02020603050405020304" pitchFamily="18" charset="0"/>
              </a:rPr>
              <a:t>Год</a:t>
            </a:r>
            <a:endParaRPr lang="ru-RU" sz="2000" b="1" dirty="0">
              <a:latin typeface="Times New Roman" panose="02020603050405020304" pitchFamily="18" charset="0"/>
              <a:cs typeface="Times New Roman" panose="02020603050405020304" pitchFamily="18" charset="0"/>
            </a:endParaRPr>
          </a:p>
        </p:txBody>
      </p:sp>
      <p:sp>
        <p:nvSpPr>
          <p:cNvPr id="83" name="TextBox 82"/>
          <p:cNvSpPr txBox="1"/>
          <p:nvPr/>
        </p:nvSpPr>
        <p:spPr>
          <a:xfrm rot="16200000">
            <a:off x="865077" y="3845984"/>
            <a:ext cx="4110333" cy="338554"/>
          </a:xfrm>
          <a:prstGeom prst="rect">
            <a:avLst/>
          </a:prstGeom>
          <a:noFill/>
        </p:spPr>
        <p:txBody>
          <a:bodyPr wrap="square" rtlCol="0">
            <a:spAutoFit/>
          </a:bodyPr>
          <a:lstStyle/>
          <a:p>
            <a:pPr algn="ctr"/>
            <a:r>
              <a:rPr lang="ru-RU" sz="1600" b="1" dirty="0" smtClean="0">
                <a:latin typeface="Times New Roman" panose="02020603050405020304" pitchFamily="18" charset="0"/>
                <a:cs typeface="Times New Roman" panose="02020603050405020304" pitchFamily="18" charset="0"/>
              </a:rPr>
              <a:t>Тарифный эквивалент (в % от импорта)</a:t>
            </a:r>
            <a:endParaRPr lang="ru-RU" sz="1600" b="1" dirty="0">
              <a:latin typeface="Times New Roman" panose="02020603050405020304" pitchFamily="18" charset="0"/>
              <a:cs typeface="Times New Roman" panose="02020603050405020304" pitchFamily="18" charset="0"/>
            </a:endParaRPr>
          </a:p>
        </p:txBody>
      </p:sp>
      <p:cxnSp>
        <p:nvCxnSpPr>
          <p:cNvPr id="89" name="Прямая соединительная линия 88"/>
          <p:cNvCxnSpPr/>
          <p:nvPr/>
        </p:nvCxnSpPr>
        <p:spPr>
          <a:xfrm flipV="1">
            <a:off x="3609010" y="4883720"/>
            <a:ext cx="509304" cy="16834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p:cNvCxnSpPr/>
          <p:nvPr/>
        </p:nvCxnSpPr>
        <p:spPr>
          <a:xfrm flipV="1">
            <a:off x="4090923" y="4787949"/>
            <a:ext cx="636925" cy="914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Прямая соединительная линия 94"/>
          <p:cNvCxnSpPr/>
          <p:nvPr/>
        </p:nvCxnSpPr>
        <p:spPr>
          <a:xfrm>
            <a:off x="4727848" y="4787949"/>
            <a:ext cx="581078" cy="1799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Прямая соединительная линия 98"/>
          <p:cNvCxnSpPr/>
          <p:nvPr/>
        </p:nvCxnSpPr>
        <p:spPr>
          <a:xfrm>
            <a:off x="5308926" y="4967893"/>
            <a:ext cx="636925" cy="3291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a:xfrm>
            <a:off x="5965452" y="5308181"/>
            <a:ext cx="485801" cy="1177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p:nvPr/>
        </p:nvCxnSpPr>
        <p:spPr>
          <a:xfrm flipV="1">
            <a:off x="6456935" y="5216772"/>
            <a:ext cx="550556" cy="21227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p:nvPr/>
        </p:nvCxnSpPr>
        <p:spPr>
          <a:xfrm>
            <a:off x="7027317" y="5215545"/>
            <a:ext cx="1156915" cy="27306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271286" y="3407084"/>
            <a:ext cx="2361496" cy="461665"/>
          </a:xfrm>
          <a:prstGeom prst="rect">
            <a:avLst/>
          </a:prstGeom>
          <a:noFill/>
        </p:spPr>
        <p:txBody>
          <a:bodyPr wrap="square" rtlCol="0">
            <a:spAutoFit/>
          </a:bodyPr>
          <a:lstStyle/>
          <a:p>
            <a:pPr algn="ctr"/>
            <a:r>
              <a:rPr lang="ru-RU" sz="1200" b="1" dirty="0" smtClean="0"/>
              <a:t>Все тарифы, включая нетарифные барьеры</a:t>
            </a:r>
            <a:endParaRPr lang="ru-RU" sz="1200" b="1" dirty="0"/>
          </a:p>
        </p:txBody>
      </p:sp>
      <p:cxnSp>
        <p:nvCxnSpPr>
          <p:cNvPr id="112" name="Прямая со стрелкой 111"/>
          <p:cNvCxnSpPr/>
          <p:nvPr/>
        </p:nvCxnSpPr>
        <p:spPr>
          <a:xfrm flipV="1">
            <a:off x="4688492" y="3056779"/>
            <a:ext cx="0" cy="129313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rot="16200000">
            <a:off x="3469890" y="3460849"/>
            <a:ext cx="2361496" cy="461665"/>
          </a:xfrm>
          <a:prstGeom prst="rect">
            <a:avLst/>
          </a:prstGeom>
          <a:noFill/>
        </p:spPr>
        <p:txBody>
          <a:bodyPr wrap="square" rtlCol="0">
            <a:spAutoFit/>
          </a:bodyPr>
          <a:lstStyle/>
          <a:p>
            <a:pPr algn="ctr"/>
            <a:r>
              <a:rPr lang="ru-RU" sz="1200" b="1" dirty="0" smtClean="0"/>
              <a:t>Квота на импорт </a:t>
            </a:r>
          </a:p>
          <a:p>
            <a:pPr algn="ctr"/>
            <a:r>
              <a:rPr lang="ru-RU" sz="1200" b="1" dirty="0" smtClean="0"/>
              <a:t>нефти</a:t>
            </a:r>
            <a:endParaRPr lang="ru-RU" sz="1200" b="1" dirty="0"/>
          </a:p>
        </p:txBody>
      </p:sp>
      <p:sp>
        <p:nvSpPr>
          <p:cNvPr id="114" name="TextBox 113"/>
          <p:cNvSpPr txBox="1"/>
          <p:nvPr/>
        </p:nvSpPr>
        <p:spPr>
          <a:xfrm>
            <a:off x="3547100" y="4939815"/>
            <a:ext cx="2361496" cy="276999"/>
          </a:xfrm>
          <a:prstGeom prst="rect">
            <a:avLst/>
          </a:prstGeom>
          <a:noFill/>
        </p:spPr>
        <p:txBody>
          <a:bodyPr wrap="square" rtlCol="0">
            <a:spAutoFit/>
          </a:bodyPr>
          <a:lstStyle/>
          <a:p>
            <a:pPr algn="ctr"/>
            <a:r>
              <a:rPr lang="ru-RU" sz="1200" b="1" dirty="0" smtClean="0"/>
              <a:t>Только тарифы</a:t>
            </a:r>
            <a:endParaRPr lang="ru-RU" sz="1200" b="1" dirty="0"/>
          </a:p>
        </p:txBody>
      </p:sp>
      <p:sp>
        <p:nvSpPr>
          <p:cNvPr id="115" name="Прямоугольник 114"/>
          <p:cNvSpPr/>
          <p:nvPr/>
        </p:nvSpPr>
        <p:spPr>
          <a:xfrm>
            <a:off x="1368782" y="5997967"/>
            <a:ext cx="10823218" cy="830997"/>
          </a:xfrm>
          <a:prstGeom prst="rect">
            <a:avLst/>
          </a:prstGeom>
        </p:spPr>
        <p:txBody>
          <a:bodyPr wrap="square">
            <a:spAutoFit/>
          </a:bodyPr>
          <a:lstStyle/>
          <a:p>
            <a:pPr algn="just"/>
            <a:r>
              <a:rPr lang="ru-RU" sz="1600" b="0" i="0" u="none" strike="noStrike" baseline="0" dirty="0" smtClean="0">
                <a:latin typeface="Times New Roman" panose="02020603050405020304" pitchFamily="18" charset="0"/>
              </a:rPr>
              <a:t>Нетарифные барьеры играют существенную роль в торговле США. Самым высоким барьером за последние 40 лет была квота на импорт нефти. Однако, даже с учетом нетарифных барьеров, в целом "высота" торговых барьеров резко снизилась, и сегодня они значительно ниже преград, существовавших до второй мировой войны.</a:t>
            </a:r>
            <a:endParaRPr lang="ru-RU" sz="1600" dirty="0"/>
          </a:p>
        </p:txBody>
      </p:sp>
    </p:spTree>
    <p:extLst>
      <p:ext uri="{BB962C8B-B14F-4D97-AF65-F5344CB8AC3E}">
        <p14:creationId xmlns:p14="http://schemas.microsoft.com/office/powerpoint/2010/main" val="27315358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64965" y="662348"/>
            <a:ext cx="9871839" cy="1656184"/>
          </a:xfrm>
        </p:spPr>
        <p:txBody>
          <a:bodyPr>
            <a:normAutofit lnSpcReduction="10000"/>
          </a:bodyPr>
          <a:lstStyle/>
          <a:p>
            <a:pPr algn="just"/>
            <a:r>
              <a:rPr lang="ru-RU" sz="1600" b="1" dirty="0">
                <a:solidFill>
                  <a:schemeClr val="tx2"/>
                </a:solidFill>
                <a:latin typeface="Times New Roman" panose="02020603050405020304" pitchFamily="18" charset="0"/>
                <a:cs typeface="Times New Roman" panose="02020603050405020304" pitchFamily="18" charset="0"/>
              </a:rPr>
              <a:t>Так кто же одержит победу в перетягивании каната—экономические выгоды от свободной торговли или политические лозунги протекционизма? </a:t>
            </a:r>
            <a:endParaRPr lang="ru-RU" sz="1600" b="1" dirty="0" smtClean="0">
              <a:solidFill>
                <a:schemeClr val="tx2"/>
              </a:solidFill>
              <a:latin typeface="Times New Roman" panose="02020603050405020304" pitchFamily="18" charset="0"/>
              <a:cs typeface="Times New Roman" panose="02020603050405020304" pitchFamily="18" charset="0"/>
            </a:endParaRPr>
          </a:p>
          <a:p>
            <a:pPr algn="just"/>
            <a:r>
              <a:rPr lang="ru-RU" sz="1600" dirty="0" smtClean="0">
                <a:solidFill>
                  <a:schemeClr val="tx1"/>
                </a:solidFill>
                <a:latin typeface="Times New Roman" panose="02020603050405020304" pitchFamily="18" charset="0"/>
                <a:cs typeface="Times New Roman" panose="02020603050405020304" pitchFamily="18" charset="0"/>
              </a:rPr>
              <a:t>История </a:t>
            </a:r>
            <a:r>
              <a:rPr lang="ru-RU" sz="1600" dirty="0">
                <a:solidFill>
                  <a:schemeClr val="tx1"/>
                </a:solidFill>
                <a:latin typeface="Times New Roman" panose="02020603050405020304" pitchFamily="18" charset="0"/>
                <a:cs typeface="Times New Roman" panose="02020603050405020304" pitchFamily="18" charset="0"/>
              </a:rPr>
              <a:t>тарифов США, показанная на </a:t>
            </a:r>
            <a:r>
              <a:rPr lang="ru-RU" sz="1600" dirty="0" smtClean="0">
                <a:solidFill>
                  <a:schemeClr val="tx1"/>
                </a:solidFill>
                <a:latin typeface="Times New Roman" panose="02020603050405020304" pitchFamily="18" charset="0"/>
                <a:cs typeface="Times New Roman" panose="02020603050405020304" pitchFamily="18" charset="0"/>
              </a:rPr>
              <a:t>рисунке ниже, </a:t>
            </a:r>
            <a:r>
              <a:rPr lang="ru-RU" sz="1600" dirty="0">
                <a:solidFill>
                  <a:schemeClr val="tx1"/>
                </a:solidFill>
                <a:latin typeface="Times New Roman" panose="02020603050405020304" pitchFamily="18" charset="0"/>
                <a:cs typeface="Times New Roman" panose="02020603050405020304" pitchFamily="18" charset="0"/>
              </a:rPr>
              <a:t>не отличалась стабильностью. Большую часть времени здесь преобладали высокие тарифы. Кульминационный момент настал после принятия непопулярного тарифа Смута-</a:t>
            </a:r>
            <a:r>
              <a:rPr lang="ru-RU" sz="1600" dirty="0" err="1">
                <a:solidFill>
                  <a:schemeClr val="tx1"/>
                </a:solidFill>
                <a:latin typeface="Times New Roman" panose="02020603050405020304" pitchFamily="18" charset="0"/>
                <a:cs typeface="Times New Roman" panose="02020603050405020304" pitchFamily="18" charset="0"/>
              </a:rPr>
              <a:t>Хаули</a:t>
            </a:r>
            <a:r>
              <a:rPr lang="ru-RU" sz="1600"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(Smoot-Hawley) </a:t>
            </a:r>
            <a:r>
              <a:rPr lang="ru-RU" sz="1600" dirty="0">
                <a:solidFill>
                  <a:schemeClr val="tx1"/>
                </a:solidFill>
                <a:latin typeface="Times New Roman" panose="02020603050405020304" pitchFamily="18" charset="0"/>
                <a:cs typeface="Times New Roman" panose="02020603050405020304" pitchFamily="18" charset="0"/>
              </a:rPr>
              <a:t>в 1930 году, против которого выступал практически каждый экономист, когда-либо участвовавший в работе Конгресса.</a:t>
            </a:r>
          </a:p>
          <a:p>
            <a:endParaRPr lang="ru-RU" dirty="0"/>
          </a:p>
        </p:txBody>
      </p:sp>
      <p:sp>
        <p:nvSpPr>
          <p:cNvPr id="4" name="Заголовок 1"/>
          <p:cNvSpPr>
            <a:spLocks noGrp="1"/>
          </p:cNvSpPr>
          <p:nvPr>
            <p:ph type="title"/>
          </p:nvPr>
        </p:nvSpPr>
        <p:spPr>
          <a:xfrm>
            <a:off x="1285876" y="33745"/>
            <a:ext cx="11204812" cy="689584"/>
          </a:xfrm>
        </p:spPr>
        <p:txBody>
          <a:bodyPr>
            <a:noAutofit/>
          </a:bodyPr>
          <a:lstStyle/>
          <a:p>
            <a:pPr algn="ctr"/>
            <a:r>
              <a:rPr lang="ru-RU" sz="3400" b="1" dirty="0" smtClean="0">
                <a:solidFill>
                  <a:schemeClr val="tx2"/>
                </a:solidFill>
                <a:effectLst>
                  <a:outerShdw blurRad="38100" dist="38100" dir="2700000" algn="tl">
                    <a:srgbClr val="000000">
                      <a:alpha val="43137"/>
                    </a:srgbClr>
                  </a:outerShdw>
                </a:effectLst>
              </a:rPr>
              <a:t>МНОГОСТОРОННИЕ ТОРГОВЫЕ ПЕРЕГОВОРЫ</a:t>
            </a:r>
            <a:endParaRPr lang="ru-RU" sz="3400" b="1" dirty="0">
              <a:solidFill>
                <a:schemeClr val="tx2"/>
              </a:solidFill>
              <a:effectLst>
                <a:outerShdw blurRad="38100" dist="38100" dir="2700000" algn="tl">
                  <a:srgbClr val="000000">
                    <a:alpha val="43137"/>
                  </a:srgbClr>
                </a:outerShdw>
              </a:effectLst>
            </a:endParaRPr>
          </a:p>
        </p:txBody>
      </p:sp>
      <p:grpSp>
        <p:nvGrpSpPr>
          <p:cNvPr id="5" name="Group 2"/>
          <p:cNvGrpSpPr>
            <a:grpSpLocks/>
          </p:cNvGrpSpPr>
          <p:nvPr/>
        </p:nvGrpSpPr>
        <p:grpSpPr bwMode="auto">
          <a:xfrm>
            <a:off x="2089146" y="2784541"/>
            <a:ext cx="9623478" cy="3743899"/>
            <a:chOff x="1393" y="186"/>
            <a:chExt cx="8510" cy="5181"/>
          </a:xfrm>
        </p:grpSpPr>
        <p:grpSp>
          <p:nvGrpSpPr>
            <p:cNvPr id="6" name="Group 3"/>
            <p:cNvGrpSpPr>
              <a:grpSpLocks/>
            </p:cNvGrpSpPr>
            <p:nvPr/>
          </p:nvGrpSpPr>
          <p:grpSpPr bwMode="auto">
            <a:xfrm>
              <a:off x="1393" y="186"/>
              <a:ext cx="2" cy="5179"/>
              <a:chOff x="1393" y="186"/>
              <a:chExt cx="2" cy="5179"/>
            </a:xfrm>
          </p:grpSpPr>
          <p:sp>
            <p:nvSpPr>
              <p:cNvPr id="86" name="Freeform 4"/>
              <p:cNvSpPr>
                <a:spLocks/>
              </p:cNvSpPr>
              <p:nvPr/>
            </p:nvSpPr>
            <p:spPr bwMode="auto">
              <a:xfrm>
                <a:off x="1393" y="186"/>
                <a:ext cx="2" cy="5179"/>
              </a:xfrm>
              <a:custGeom>
                <a:avLst/>
                <a:gdLst>
                  <a:gd name="T0" fmla="+- 0 186 186"/>
                  <a:gd name="T1" fmla="*/ 186 h 5179"/>
                  <a:gd name="T2" fmla="+- 0 5365 186"/>
                  <a:gd name="T3" fmla="*/ 5365 h 5179"/>
                </a:gdLst>
                <a:ahLst/>
                <a:cxnLst>
                  <a:cxn ang="0">
                    <a:pos x="0" y="T1"/>
                  </a:cxn>
                  <a:cxn ang="0">
                    <a:pos x="0" y="T3"/>
                  </a:cxn>
                </a:cxnLst>
                <a:rect l="0" t="0" r="r" b="b"/>
                <a:pathLst>
                  <a:path h="5179">
                    <a:moveTo>
                      <a:pt x="0" y="0"/>
                    </a:moveTo>
                    <a:lnTo>
                      <a:pt x="0" y="5179"/>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7" name="Group 5"/>
            <p:cNvGrpSpPr>
              <a:grpSpLocks/>
            </p:cNvGrpSpPr>
            <p:nvPr/>
          </p:nvGrpSpPr>
          <p:grpSpPr bwMode="auto">
            <a:xfrm>
              <a:off x="2289" y="5254"/>
              <a:ext cx="2" cy="108"/>
              <a:chOff x="2289" y="5254"/>
              <a:chExt cx="2" cy="108"/>
            </a:xfrm>
          </p:grpSpPr>
          <p:sp>
            <p:nvSpPr>
              <p:cNvPr id="85" name="Freeform 6"/>
              <p:cNvSpPr>
                <a:spLocks/>
              </p:cNvSpPr>
              <p:nvPr/>
            </p:nvSpPr>
            <p:spPr bwMode="auto">
              <a:xfrm>
                <a:off x="2289" y="5254"/>
                <a:ext cx="2" cy="108"/>
              </a:xfrm>
              <a:custGeom>
                <a:avLst/>
                <a:gdLst>
                  <a:gd name="T0" fmla="+- 0 5254 5254"/>
                  <a:gd name="T1" fmla="*/ 5254 h 108"/>
                  <a:gd name="T2" fmla="+- 0 5362 5254"/>
                  <a:gd name="T3" fmla="*/ 5362 h 108"/>
                </a:gdLst>
                <a:ahLst/>
                <a:cxnLst>
                  <a:cxn ang="0">
                    <a:pos x="0" y="T1"/>
                  </a:cxn>
                  <a:cxn ang="0">
                    <a:pos x="0" y="T3"/>
                  </a:cxn>
                </a:cxnLst>
                <a:rect l="0" t="0" r="r" b="b"/>
                <a:pathLst>
                  <a:path h="108">
                    <a:moveTo>
                      <a:pt x="0" y="0"/>
                    </a:moveTo>
                    <a:lnTo>
                      <a:pt x="0" y="108"/>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7"/>
            <p:cNvGrpSpPr>
              <a:grpSpLocks/>
            </p:cNvGrpSpPr>
            <p:nvPr/>
          </p:nvGrpSpPr>
          <p:grpSpPr bwMode="auto">
            <a:xfrm>
              <a:off x="3185" y="5254"/>
              <a:ext cx="2" cy="108"/>
              <a:chOff x="3185" y="5254"/>
              <a:chExt cx="2" cy="108"/>
            </a:xfrm>
          </p:grpSpPr>
          <p:sp>
            <p:nvSpPr>
              <p:cNvPr id="84" name="Freeform 8"/>
              <p:cNvSpPr>
                <a:spLocks/>
              </p:cNvSpPr>
              <p:nvPr/>
            </p:nvSpPr>
            <p:spPr bwMode="auto">
              <a:xfrm>
                <a:off x="3185" y="5254"/>
                <a:ext cx="2" cy="108"/>
              </a:xfrm>
              <a:custGeom>
                <a:avLst/>
                <a:gdLst>
                  <a:gd name="T0" fmla="+- 0 5254 5254"/>
                  <a:gd name="T1" fmla="*/ 5254 h 108"/>
                  <a:gd name="T2" fmla="+- 0 5362 5254"/>
                  <a:gd name="T3" fmla="*/ 5362 h 108"/>
                </a:gdLst>
                <a:ahLst/>
                <a:cxnLst>
                  <a:cxn ang="0">
                    <a:pos x="0" y="T1"/>
                  </a:cxn>
                  <a:cxn ang="0">
                    <a:pos x="0" y="T3"/>
                  </a:cxn>
                </a:cxnLst>
                <a:rect l="0" t="0" r="r" b="b"/>
                <a:pathLst>
                  <a:path h="108">
                    <a:moveTo>
                      <a:pt x="0" y="0"/>
                    </a:moveTo>
                    <a:lnTo>
                      <a:pt x="0" y="108"/>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9"/>
            <p:cNvGrpSpPr>
              <a:grpSpLocks/>
            </p:cNvGrpSpPr>
            <p:nvPr/>
          </p:nvGrpSpPr>
          <p:grpSpPr bwMode="auto">
            <a:xfrm>
              <a:off x="4081" y="5254"/>
              <a:ext cx="2" cy="108"/>
              <a:chOff x="4081" y="5254"/>
              <a:chExt cx="2" cy="108"/>
            </a:xfrm>
          </p:grpSpPr>
          <p:sp>
            <p:nvSpPr>
              <p:cNvPr id="83" name="Freeform 10"/>
              <p:cNvSpPr>
                <a:spLocks/>
              </p:cNvSpPr>
              <p:nvPr/>
            </p:nvSpPr>
            <p:spPr bwMode="auto">
              <a:xfrm>
                <a:off x="4081" y="5254"/>
                <a:ext cx="2" cy="108"/>
              </a:xfrm>
              <a:custGeom>
                <a:avLst/>
                <a:gdLst>
                  <a:gd name="T0" fmla="+- 0 5254 5254"/>
                  <a:gd name="T1" fmla="*/ 5254 h 108"/>
                  <a:gd name="T2" fmla="+- 0 5362 5254"/>
                  <a:gd name="T3" fmla="*/ 5362 h 108"/>
                </a:gdLst>
                <a:ahLst/>
                <a:cxnLst>
                  <a:cxn ang="0">
                    <a:pos x="0" y="T1"/>
                  </a:cxn>
                  <a:cxn ang="0">
                    <a:pos x="0" y="T3"/>
                  </a:cxn>
                </a:cxnLst>
                <a:rect l="0" t="0" r="r" b="b"/>
                <a:pathLst>
                  <a:path h="108">
                    <a:moveTo>
                      <a:pt x="0" y="0"/>
                    </a:moveTo>
                    <a:lnTo>
                      <a:pt x="0" y="108"/>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0" name="Group 11"/>
            <p:cNvGrpSpPr>
              <a:grpSpLocks/>
            </p:cNvGrpSpPr>
            <p:nvPr/>
          </p:nvGrpSpPr>
          <p:grpSpPr bwMode="auto">
            <a:xfrm>
              <a:off x="4977" y="5254"/>
              <a:ext cx="2" cy="108"/>
              <a:chOff x="4977" y="5254"/>
              <a:chExt cx="2" cy="108"/>
            </a:xfrm>
          </p:grpSpPr>
          <p:sp>
            <p:nvSpPr>
              <p:cNvPr id="82" name="Freeform 12"/>
              <p:cNvSpPr>
                <a:spLocks/>
              </p:cNvSpPr>
              <p:nvPr/>
            </p:nvSpPr>
            <p:spPr bwMode="auto">
              <a:xfrm>
                <a:off x="4977" y="5254"/>
                <a:ext cx="2" cy="108"/>
              </a:xfrm>
              <a:custGeom>
                <a:avLst/>
                <a:gdLst>
                  <a:gd name="T0" fmla="+- 0 5254 5254"/>
                  <a:gd name="T1" fmla="*/ 5254 h 108"/>
                  <a:gd name="T2" fmla="+- 0 5362 5254"/>
                  <a:gd name="T3" fmla="*/ 5362 h 108"/>
                </a:gdLst>
                <a:ahLst/>
                <a:cxnLst>
                  <a:cxn ang="0">
                    <a:pos x="0" y="T1"/>
                  </a:cxn>
                  <a:cxn ang="0">
                    <a:pos x="0" y="T3"/>
                  </a:cxn>
                </a:cxnLst>
                <a:rect l="0" t="0" r="r" b="b"/>
                <a:pathLst>
                  <a:path h="108">
                    <a:moveTo>
                      <a:pt x="0" y="0"/>
                    </a:moveTo>
                    <a:lnTo>
                      <a:pt x="0" y="108"/>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1" name="Group 13"/>
            <p:cNvGrpSpPr>
              <a:grpSpLocks/>
            </p:cNvGrpSpPr>
            <p:nvPr/>
          </p:nvGrpSpPr>
          <p:grpSpPr bwMode="auto">
            <a:xfrm>
              <a:off x="5872" y="5254"/>
              <a:ext cx="2" cy="108"/>
              <a:chOff x="5872" y="5254"/>
              <a:chExt cx="2" cy="108"/>
            </a:xfrm>
          </p:grpSpPr>
          <p:sp>
            <p:nvSpPr>
              <p:cNvPr id="81" name="Freeform 14"/>
              <p:cNvSpPr>
                <a:spLocks/>
              </p:cNvSpPr>
              <p:nvPr/>
            </p:nvSpPr>
            <p:spPr bwMode="auto">
              <a:xfrm>
                <a:off x="5872" y="5254"/>
                <a:ext cx="2" cy="108"/>
              </a:xfrm>
              <a:custGeom>
                <a:avLst/>
                <a:gdLst>
                  <a:gd name="T0" fmla="+- 0 5254 5254"/>
                  <a:gd name="T1" fmla="*/ 5254 h 108"/>
                  <a:gd name="T2" fmla="+- 0 5362 5254"/>
                  <a:gd name="T3" fmla="*/ 5362 h 108"/>
                </a:gdLst>
                <a:ahLst/>
                <a:cxnLst>
                  <a:cxn ang="0">
                    <a:pos x="0" y="T1"/>
                  </a:cxn>
                  <a:cxn ang="0">
                    <a:pos x="0" y="T3"/>
                  </a:cxn>
                </a:cxnLst>
                <a:rect l="0" t="0" r="r" b="b"/>
                <a:pathLst>
                  <a:path h="108">
                    <a:moveTo>
                      <a:pt x="0" y="0"/>
                    </a:moveTo>
                    <a:lnTo>
                      <a:pt x="0" y="108"/>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2" name="Group 15"/>
            <p:cNvGrpSpPr>
              <a:grpSpLocks/>
            </p:cNvGrpSpPr>
            <p:nvPr/>
          </p:nvGrpSpPr>
          <p:grpSpPr bwMode="auto">
            <a:xfrm>
              <a:off x="6768" y="5254"/>
              <a:ext cx="2" cy="108"/>
              <a:chOff x="6768" y="5254"/>
              <a:chExt cx="2" cy="108"/>
            </a:xfrm>
          </p:grpSpPr>
          <p:sp>
            <p:nvSpPr>
              <p:cNvPr id="80" name="Freeform 16"/>
              <p:cNvSpPr>
                <a:spLocks/>
              </p:cNvSpPr>
              <p:nvPr/>
            </p:nvSpPr>
            <p:spPr bwMode="auto">
              <a:xfrm>
                <a:off x="6768" y="5254"/>
                <a:ext cx="2" cy="108"/>
              </a:xfrm>
              <a:custGeom>
                <a:avLst/>
                <a:gdLst>
                  <a:gd name="T0" fmla="+- 0 5254 5254"/>
                  <a:gd name="T1" fmla="*/ 5254 h 108"/>
                  <a:gd name="T2" fmla="+- 0 5362 5254"/>
                  <a:gd name="T3" fmla="*/ 5362 h 108"/>
                </a:gdLst>
                <a:ahLst/>
                <a:cxnLst>
                  <a:cxn ang="0">
                    <a:pos x="0" y="T1"/>
                  </a:cxn>
                  <a:cxn ang="0">
                    <a:pos x="0" y="T3"/>
                  </a:cxn>
                </a:cxnLst>
                <a:rect l="0" t="0" r="r" b="b"/>
                <a:pathLst>
                  <a:path h="108">
                    <a:moveTo>
                      <a:pt x="0" y="0"/>
                    </a:moveTo>
                    <a:lnTo>
                      <a:pt x="0" y="108"/>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3" name="Group 17"/>
            <p:cNvGrpSpPr>
              <a:grpSpLocks/>
            </p:cNvGrpSpPr>
            <p:nvPr/>
          </p:nvGrpSpPr>
          <p:grpSpPr bwMode="auto">
            <a:xfrm>
              <a:off x="7664" y="5254"/>
              <a:ext cx="2" cy="108"/>
              <a:chOff x="7664" y="5254"/>
              <a:chExt cx="2" cy="108"/>
            </a:xfrm>
          </p:grpSpPr>
          <p:sp>
            <p:nvSpPr>
              <p:cNvPr id="79" name="Freeform 18"/>
              <p:cNvSpPr>
                <a:spLocks/>
              </p:cNvSpPr>
              <p:nvPr/>
            </p:nvSpPr>
            <p:spPr bwMode="auto">
              <a:xfrm>
                <a:off x="7664" y="5254"/>
                <a:ext cx="2" cy="108"/>
              </a:xfrm>
              <a:custGeom>
                <a:avLst/>
                <a:gdLst>
                  <a:gd name="T0" fmla="+- 0 5254 5254"/>
                  <a:gd name="T1" fmla="*/ 5254 h 108"/>
                  <a:gd name="T2" fmla="+- 0 5362 5254"/>
                  <a:gd name="T3" fmla="*/ 5362 h 108"/>
                </a:gdLst>
                <a:ahLst/>
                <a:cxnLst>
                  <a:cxn ang="0">
                    <a:pos x="0" y="T1"/>
                  </a:cxn>
                  <a:cxn ang="0">
                    <a:pos x="0" y="T3"/>
                  </a:cxn>
                </a:cxnLst>
                <a:rect l="0" t="0" r="r" b="b"/>
                <a:pathLst>
                  <a:path h="108">
                    <a:moveTo>
                      <a:pt x="0" y="0"/>
                    </a:moveTo>
                    <a:lnTo>
                      <a:pt x="0" y="108"/>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4" name="Group 19"/>
            <p:cNvGrpSpPr>
              <a:grpSpLocks/>
            </p:cNvGrpSpPr>
            <p:nvPr/>
          </p:nvGrpSpPr>
          <p:grpSpPr bwMode="auto">
            <a:xfrm>
              <a:off x="9455" y="5254"/>
              <a:ext cx="2" cy="108"/>
              <a:chOff x="9455" y="5254"/>
              <a:chExt cx="2" cy="108"/>
            </a:xfrm>
          </p:grpSpPr>
          <p:sp>
            <p:nvSpPr>
              <p:cNvPr id="78" name="Freeform 20"/>
              <p:cNvSpPr>
                <a:spLocks/>
              </p:cNvSpPr>
              <p:nvPr/>
            </p:nvSpPr>
            <p:spPr bwMode="auto">
              <a:xfrm>
                <a:off x="9455" y="5254"/>
                <a:ext cx="2" cy="108"/>
              </a:xfrm>
              <a:custGeom>
                <a:avLst/>
                <a:gdLst>
                  <a:gd name="T0" fmla="+- 0 5254 5254"/>
                  <a:gd name="T1" fmla="*/ 5254 h 108"/>
                  <a:gd name="T2" fmla="+- 0 5362 5254"/>
                  <a:gd name="T3" fmla="*/ 5362 h 108"/>
                </a:gdLst>
                <a:ahLst/>
                <a:cxnLst>
                  <a:cxn ang="0">
                    <a:pos x="0" y="T1"/>
                  </a:cxn>
                  <a:cxn ang="0">
                    <a:pos x="0" y="T3"/>
                  </a:cxn>
                </a:cxnLst>
                <a:rect l="0" t="0" r="r" b="b"/>
                <a:pathLst>
                  <a:path h="108">
                    <a:moveTo>
                      <a:pt x="0" y="0"/>
                    </a:moveTo>
                    <a:lnTo>
                      <a:pt x="0" y="108"/>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5" name="Group 21"/>
            <p:cNvGrpSpPr>
              <a:grpSpLocks/>
            </p:cNvGrpSpPr>
            <p:nvPr/>
          </p:nvGrpSpPr>
          <p:grpSpPr bwMode="auto">
            <a:xfrm>
              <a:off x="8560" y="5254"/>
              <a:ext cx="2" cy="108"/>
              <a:chOff x="8560" y="5254"/>
              <a:chExt cx="2" cy="108"/>
            </a:xfrm>
          </p:grpSpPr>
          <p:sp>
            <p:nvSpPr>
              <p:cNvPr id="77" name="Freeform 22"/>
              <p:cNvSpPr>
                <a:spLocks/>
              </p:cNvSpPr>
              <p:nvPr/>
            </p:nvSpPr>
            <p:spPr bwMode="auto">
              <a:xfrm>
                <a:off x="8560" y="5254"/>
                <a:ext cx="2" cy="108"/>
              </a:xfrm>
              <a:custGeom>
                <a:avLst/>
                <a:gdLst>
                  <a:gd name="T0" fmla="+- 0 5254 5254"/>
                  <a:gd name="T1" fmla="*/ 5254 h 108"/>
                  <a:gd name="T2" fmla="+- 0 5362 5254"/>
                  <a:gd name="T3" fmla="*/ 5362 h 108"/>
                </a:gdLst>
                <a:ahLst/>
                <a:cxnLst>
                  <a:cxn ang="0">
                    <a:pos x="0" y="T1"/>
                  </a:cxn>
                  <a:cxn ang="0">
                    <a:pos x="0" y="T3"/>
                  </a:cxn>
                </a:cxnLst>
                <a:rect l="0" t="0" r="r" b="b"/>
                <a:pathLst>
                  <a:path h="108">
                    <a:moveTo>
                      <a:pt x="0" y="0"/>
                    </a:moveTo>
                    <a:lnTo>
                      <a:pt x="0" y="108"/>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23"/>
            <p:cNvGrpSpPr>
              <a:grpSpLocks/>
            </p:cNvGrpSpPr>
            <p:nvPr/>
          </p:nvGrpSpPr>
          <p:grpSpPr bwMode="auto">
            <a:xfrm>
              <a:off x="1393" y="5365"/>
              <a:ext cx="8510" cy="2"/>
              <a:chOff x="1393" y="5365"/>
              <a:chExt cx="8510" cy="2"/>
            </a:xfrm>
          </p:grpSpPr>
          <p:sp>
            <p:nvSpPr>
              <p:cNvPr id="76" name="Freeform 24"/>
              <p:cNvSpPr>
                <a:spLocks/>
              </p:cNvSpPr>
              <p:nvPr/>
            </p:nvSpPr>
            <p:spPr bwMode="auto">
              <a:xfrm>
                <a:off x="1393" y="5365"/>
                <a:ext cx="8510" cy="2"/>
              </a:xfrm>
              <a:custGeom>
                <a:avLst/>
                <a:gdLst>
                  <a:gd name="T0" fmla="+- 0 1393 1393"/>
                  <a:gd name="T1" fmla="*/ T0 w 8510"/>
                  <a:gd name="T2" fmla="+- 0 9903 1393"/>
                  <a:gd name="T3" fmla="*/ T2 w 8510"/>
                </a:gdLst>
                <a:ahLst/>
                <a:cxnLst>
                  <a:cxn ang="0">
                    <a:pos x="T1" y="0"/>
                  </a:cxn>
                  <a:cxn ang="0">
                    <a:pos x="T3" y="0"/>
                  </a:cxn>
                </a:cxnLst>
                <a:rect l="0" t="0" r="r" b="b"/>
                <a:pathLst>
                  <a:path w="8510">
                    <a:moveTo>
                      <a:pt x="0" y="0"/>
                    </a:moveTo>
                    <a:lnTo>
                      <a:pt x="851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7" name="Group 25"/>
            <p:cNvGrpSpPr>
              <a:grpSpLocks/>
            </p:cNvGrpSpPr>
            <p:nvPr/>
          </p:nvGrpSpPr>
          <p:grpSpPr bwMode="auto">
            <a:xfrm>
              <a:off x="1393" y="4502"/>
              <a:ext cx="106" cy="2"/>
              <a:chOff x="1393" y="4502"/>
              <a:chExt cx="106" cy="2"/>
            </a:xfrm>
          </p:grpSpPr>
          <p:sp>
            <p:nvSpPr>
              <p:cNvPr id="75" name="Freeform 26"/>
              <p:cNvSpPr>
                <a:spLocks/>
              </p:cNvSpPr>
              <p:nvPr/>
            </p:nvSpPr>
            <p:spPr bwMode="auto">
              <a:xfrm>
                <a:off x="1393" y="4502"/>
                <a:ext cx="106" cy="2"/>
              </a:xfrm>
              <a:custGeom>
                <a:avLst/>
                <a:gdLst>
                  <a:gd name="T0" fmla="+- 0 1393 1393"/>
                  <a:gd name="T1" fmla="*/ T0 w 106"/>
                  <a:gd name="T2" fmla="+- 0 1499 1393"/>
                  <a:gd name="T3" fmla="*/ T2 w 106"/>
                </a:gdLst>
                <a:ahLst/>
                <a:cxnLst>
                  <a:cxn ang="0">
                    <a:pos x="T1" y="0"/>
                  </a:cxn>
                  <a:cxn ang="0">
                    <a:pos x="T3" y="0"/>
                  </a:cxn>
                </a:cxnLst>
                <a:rect l="0" t="0" r="r" b="b"/>
                <a:pathLst>
                  <a:path w="106">
                    <a:moveTo>
                      <a:pt x="0" y="0"/>
                    </a:moveTo>
                    <a:lnTo>
                      <a:pt x="106"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8" name="Group 27"/>
            <p:cNvGrpSpPr>
              <a:grpSpLocks/>
            </p:cNvGrpSpPr>
            <p:nvPr/>
          </p:nvGrpSpPr>
          <p:grpSpPr bwMode="auto">
            <a:xfrm>
              <a:off x="1393" y="3639"/>
              <a:ext cx="106" cy="2"/>
              <a:chOff x="1393" y="3639"/>
              <a:chExt cx="106" cy="2"/>
            </a:xfrm>
          </p:grpSpPr>
          <p:sp>
            <p:nvSpPr>
              <p:cNvPr id="74" name="Freeform 28"/>
              <p:cNvSpPr>
                <a:spLocks/>
              </p:cNvSpPr>
              <p:nvPr/>
            </p:nvSpPr>
            <p:spPr bwMode="auto">
              <a:xfrm>
                <a:off x="1393" y="3639"/>
                <a:ext cx="106" cy="2"/>
              </a:xfrm>
              <a:custGeom>
                <a:avLst/>
                <a:gdLst>
                  <a:gd name="T0" fmla="+- 0 1393 1393"/>
                  <a:gd name="T1" fmla="*/ T0 w 106"/>
                  <a:gd name="T2" fmla="+- 0 1499 1393"/>
                  <a:gd name="T3" fmla="*/ T2 w 106"/>
                </a:gdLst>
                <a:ahLst/>
                <a:cxnLst>
                  <a:cxn ang="0">
                    <a:pos x="T1" y="0"/>
                  </a:cxn>
                  <a:cxn ang="0">
                    <a:pos x="T3" y="0"/>
                  </a:cxn>
                </a:cxnLst>
                <a:rect l="0" t="0" r="r" b="b"/>
                <a:pathLst>
                  <a:path w="106">
                    <a:moveTo>
                      <a:pt x="0" y="0"/>
                    </a:moveTo>
                    <a:lnTo>
                      <a:pt x="106"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9" name="Group 29"/>
            <p:cNvGrpSpPr>
              <a:grpSpLocks/>
            </p:cNvGrpSpPr>
            <p:nvPr/>
          </p:nvGrpSpPr>
          <p:grpSpPr bwMode="auto">
            <a:xfrm>
              <a:off x="1393" y="2775"/>
              <a:ext cx="106" cy="2"/>
              <a:chOff x="1393" y="2775"/>
              <a:chExt cx="106" cy="2"/>
            </a:xfrm>
          </p:grpSpPr>
          <p:sp>
            <p:nvSpPr>
              <p:cNvPr id="73" name="Freeform 30"/>
              <p:cNvSpPr>
                <a:spLocks/>
              </p:cNvSpPr>
              <p:nvPr/>
            </p:nvSpPr>
            <p:spPr bwMode="auto">
              <a:xfrm>
                <a:off x="1393" y="2775"/>
                <a:ext cx="106" cy="2"/>
              </a:xfrm>
              <a:custGeom>
                <a:avLst/>
                <a:gdLst>
                  <a:gd name="T0" fmla="+- 0 1393 1393"/>
                  <a:gd name="T1" fmla="*/ T0 w 106"/>
                  <a:gd name="T2" fmla="+- 0 1499 1393"/>
                  <a:gd name="T3" fmla="*/ T2 w 106"/>
                </a:gdLst>
                <a:ahLst/>
                <a:cxnLst>
                  <a:cxn ang="0">
                    <a:pos x="T1" y="0"/>
                  </a:cxn>
                  <a:cxn ang="0">
                    <a:pos x="T3" y="0"/>
                  </a:cxn>
                </a:cxnLst>
                <a:rect l="0" t="0" r="r" b="b"/>
                <a:pathLst>
                  <a:path w="106">
                    <a:moveTo>
                      <a:pt x="0" y="0"/>
                    </a:moveTo>
                    <a:lnTo>
                      <a:pt x="106"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0" name="Group 31"/>
            <p:cNvGrpSpPr>
              <a:grpSpLocks/>
            </p:cNvGrpSpPr>
            <p:nvPr/>
          </p:nvGrpSpPr>
          <p:grpSpPr bwMode="auto">
            <a:xfrm>
              <a:off x="1393" y="1912"/>
              <a:ext cx="106" cy="2"/>
              <a:chOff x="1393" y="1912"/>
              <a:chExt cx="106" cy="2"/>
            </a:xfrm>
          </p:grpSpPr>
          <p:sp>
            <p:nvSpPr>
              <p:cNvPr id="72" name="Freeform 32"/>
              <p:cNvSpPr>
                <a:spLocks/>
              </p:cNvSpPr>
              <p:nvPr/>
            </p:nvSpPr>
            <p:spPr bwMode="auto">
              <a:xfrm>
                <a:off x="1393" y="1912"/>
                <a:ext cx="106" cy="2"/>
              </a:xfrm>
              <a:custGeom>
                <a:avLst/>
                <a:gdLst>
                  <a:gd name="T0" fmla="+- 0 1393 1393"/>
                  <a:gd name="T1" fmla="*/ T0 w 106"/>
                  <a:gd name="T2" fmla="+- 0 1499 1393"/>
                  <a:gd name="T3" fmla="*/ T2 w 106"/>
                </a:gdLst>
                <a:ahLst/>
                <a:cxnLst>
                  <a:cxn ang="0">
                    <a:pos x="T1" y="0"/>
                  </a:cxn>
                  <a:cxn ang="0">
                    <a:pos x="T3" y="0"/>
                  </a:cxn>
                </a:cxnLst>
                <a:rect l="0" t="0" r="r" b="b"/>
                <a:pathLst>
                  <a:path w="106">
                    <a:moveTo>
                      <a:pt x="0" y="0"/>
                    </a:moveTo>
                    <a:lnTo>
                      <a:pt x="106"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1" name="Group 33"/>
            <p:cNvGrpSpPr>
              <a:grpSpLocks/>
            </p:cNvGrpSpPr>
            <p:nvPr/>
          </p:nvGrpSpPr>
          <p:grpSpPr bwMode="auto">
            <a:xfrm>
              <a:off x="1393" y="1049"/>
              <a:ext cx="106" cy="2"/>
              <a:chOff x="1393" y="1049"/>
              <a:chExt cx="106" cy="2"/>
            </a:xfrm>
          </p:grpSpPr>
          <p:sp>
            <p:nvSpPr>
              <p:cNvPr id="71" name="Freeform 34"/>
              <p:cNvSpPr>
                <a:spLocks/>
              </p:cNvSpPr>
              <p:nvPr/>
            </p:nvSpPr>
            <p:spPr bwMode="auto">
              <a:xfrm>
                <a:off x="1393" y="1049"/>
                <a:ext cx="106" cy="2"/>
              </a:xfrm>
              <a:custGeom>
                <a:avLst/>
                <a:gdLst>
                  <a:gd name="T0" fmla="+- 0 1393 1393"/>
                  <a:gd name="T1" fmla="*/ T0 w 106"/>
                  <a:gd name="T2" fmla="+- 0 1499 1393"/>
                  <a:gd name="T3" fmla="*/ T2 w 106"/>
                </a:gdLst>
                <a:ahLst/>
                <a:cxnLst>
                  <a:cxn ang="0">
                    <a:pos x="T1" y="0"/>
                  </a:cxn>
                  <a:cxn ang="0">
                    <a:pos x="T3" y="0"/>
                  </a:cxn>
                </a:cxnLst>
                <a:rect l="0" t="0" r="r" b="b"/>
                <a:pathLst>
                  <a:path w="106">
                    <a:moveTo>
                      <a:pt x="0" y="0"/>
                    </a:moveTo>
                    <a:lnTo>
                      <a:pt x="106"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2" name="Group 35"/>
            <p:cNvGrpSpPr>
              <a:grpSpLocks/>
            </p:cNvGrpSpPr>
            <p:nvPr/>
          </p:nvGrpSpPr>
          <p:grpSpPr bwMode="auto">
            <a:xfrm>
              <a:off x="1393" y="186"/>
              <a:ext cx="106" cy="2"/>
              <a:chOff x="1393" y="186"/>
              <a:chExt cx="106" cy="2"/>
            </a:xfrm>
          </p:grpSpPr>
          <p:sp>
            <p:nvSpPr>
              <p:cNvPr id="70" name="Freeform 36"/>
              <p:cNvSpPr>
                <a:spLocks/>
              </p:cNvSpPr>
              <p:nvPr/>
            </p:nvSpPr>
            <p:spPr bwMode="auto">
              <a:xfrm>
                <a:off x="1393" y="186"/>
                <a:ext cx="106" cy="2"/>
              </a:xfrm>
              <a:custGeom>
                <a:avLst/>
                <a:gdLst>
                  <a:gd name="T0" fmla="+- 0 1393 1393"/>
                  <a:gd name="T1" fmla="*/ T0 w 106"/>
                  <a:gd name="T2" fmla="+- 0 1499 1393"/>
                  <a:gd name="T3" fmla="*/ T2 w 106"/>
                </a:gdLst>
                <a:ahLst/>
                <a:cxnLst>
                  <a:cxn ang="0">
                    <a:pos x="T1" y="0"/>
                  </a:cxn>
                  <a:cxn ang="0">
                    <a:pos x="T3" y="0"/>
                  </a:cxn>
                </a:cxnLst>
                <a:rect l="0" t="0" r="r" b="b"/>
                <a:pathLst>
                  <a:path w="106">
                    <a:moveTo>
                      <a:pt x="0" y="0"/>
                    </a:moveTo>
                    <a:lnTo>
                      <a:pt x="106"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3" name="Group 37"/>
            <p:cNvGrpSpPr>
              <a:grpSpLocks/>
            </p:cNvGrpSpPr>
            <p:nvPr/>
          </p:nvGrpSpPr>
          <p:grpSpPr bwMode="auto">
            <a:xfrm>
              <a:off x="4831" y="3725"/>
              <a:ext cx="2" cy="716"/>
              <a:chOff x="4831" y="3725"/>
              <a:chExt cx="2" cy="716"/>
            </a:xfrm>
          </p:grpSpPr>
          <p:sp>
            <p:nvSpPr>
              <p:cNvPr id="69" name="Freeform 38"/>
              <p:cNvSpPr>
                <a:spLocks/>
              </p:cNvSpPr>
              <p:nvPr/>
            </p:nvSpPr>
            <p:spPr bwMode="auto">
              <a:xfrm>
                <a:off x="4831" y="3725"/>
                <a:ext cx="2" cy="716"/>
              </a:xfrm>
              <a:custGeom>
                <a:avLst/>
                <a:gdLst>
                  <a:gd name="T0" fmla="+- 0 4441 3725"/>
                  <a:gd name="T1" fmla="*/ 4441 h 716"/>
                  <a:gd name="T2" fmla="+- 0 3725 3725"/>
                  <a:gd name="T3" fmla="*/ 3725 h 716"/>
                </a:gdLst>
                <a:ahLst/>
                <a:cxnLst>
                  <a:cxn ang="0">
                    <a:pos x="0" y="T1"/>
                  </a:cxn>
                  <a:cxn ang="0">
                    <a:pos x="0" y="T3"/>
                  </a:cxn>
                </a:cxnLst>
                <a:rect l="0" t="0" r="r" b="b"/>
                <a:pathLst>
                  <a:path h="716">
                    <a:moveTo>
                      <a:pt x="0" y="716"/>
                    </a:moveTo>
                    <a:lnTo>
                      <a:pt x="0" y="0"/>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39"/>
            <p:cNvGrpSpPr>
              <a:grpSpLocks/>
            </p:cNvGrpSpPr>
            <p:nvPr/>
          </p:nvGrpSpPr>
          <p:grpSpPr bwMode="auto">
            <a:xfrm>
              <a:off x="4810" y="3669"/>
              <a:ext cx="42" cy="76"/>
              <a:chOff x="4810" y="3669"/>
              <a:chExt cx="42" cy="76"/>
            </a:xfrm>
          </p:grpSpPr>
          <p:sp>
            <p:nvSpPr>
              <p:cNvPr id="67" name="Freeform 40"/>
              <p:cNvSpPr>
                <a:spLocks/>
              </p:cNvSpPr>
              <p:nvPr/>
            </p:nvSpPr>
            <p:spPr bwMode="auto">
              <a:xfrm>
                <a:off x="4810" y="3669"/>
                <a:ext cx="42" cy="76"/>
              </a:xfrm>
              <a:custGeom>
                <a:avLst/>
                <a:gdLst>
                  <a:gd name="T0" fmla="+- 0 4831 4810"/>
                  <a:gd name="T1" fmla="*/ T0 w 42"/>
                  <a:gd name="T2" fmla="+- 0 3669 3669"/>
                  <a:gd name="T3" fmla="*/ 3669 h 76"/>
                  <a:gd name="T4" fmla="+- 0 4824 4810"/>
                  <a:gd name="T5" fmla="*/ T4 w 42"/>
                  <a:gd name="T6" fmla="+- 0 3708 3669"/>
                  <a:gd name="T7" fmla="*/ 3708 h 76"/>
                  <a:gd name="T8" fmla="+- 0 4810 4810"/>
                  <a:gd name="T9" fmla="*/ T8 w 42"/>
                  <a:gd name="T10" fmla="+- 0 3745 3669"/>
                  <a:gd name="T11" fmla="*/ 3745 h 76"/>
                  <a:gd name="T12" fmla="+- 0 4811 4810"/>
                  <a:gd name="T13" fmla="*/ T12 w 42"/>
                  <a:gd name="T14" fmla="+- 0 3745 3669"/>
                  <a:gd name="T15" fmla="*/ 3745 h 76"/>
                  <a:gd name="T16" fmla="+- 0 4831 4810"/>
                  <a:gd name="T17" fmla="*/ T16 w 42"/>
                  <a:gd name="T18" fmla="+- 0 3731 3669"/>
                  <a:gd name="T19" fmla="*/ 3731 h 76"/>
                  <a:gd name="T20" fmla="+- 0 4848 4810"/>
                  <a:gd name="T21" fmla="*/ T20 w 42"/>
                  <a:gd name="T22" fmla="+- 0 3731 3669"/>
                  <a:gd name="T23" fmla="*/ 3731 h 76"/>
                  <a:gd name="T24" fmla="+- 0 4839 4810"/>
                  <a:gd name="T25" fmla="*/ T24 w 42"/>
                  <a:gd name="T26" fmla="+- 0 3708 3669"/>
                  <a:gd name="T27" fmla="*/ 3708 h 76"/>
                  <a:gd name="T28" fmla="+- 0 4831 4810"/>
                  <a:gd name="T29" fmla="*/ T28 w 42"/>
                  <a:gd name="T30" fmla="+- 0 3669 3669"/>
                  <a:gd name="T31" fmla="*/ 3669 h 76"/>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42" h="76">
                    <a:moveTo>
                      <a:pt x="21" y="0"/>
                    </a:moveTo>
                    <a:lnTo>
                      <a:pt x="14" y="39"/>
                    </a:lnTo>
                    <a:lnTo>
                      <a:pt x="0" y="76"/>
                    </a:lnTo>
                    <a:lnTo>
                      <a:pt x="1" y="76"/>
                    </a:lnTo>
                    <a:lnTo>
                      <a:pt x="21" y="62"/>
                    </a:lnTo>
                    <a:lnTo>
                      <a:pt x="38" y="62"/>
                    </a:lnTo>
                    <a:lnTo>
                      <a:pt x="29" y="39"/>
                    </a:lnTo>
                    <a:lnTo>
                      <a:pt x="21"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68" name="Freeform 41"/>
              <p:cNvSpPr>
                <a:spLocks/>
              </p:cNvSpPr>
              <p:nvPr/>
            </p:nvSpPr>
            <p:spPr bwMode="auto">
              <a:xfrm>
                <a:off x="4810" y="3669"/>
                <a:ext cx="42" cy="76"/>
              </a:xfrm>
              <a:custGeom>
                <a:avLst/>
                <a:gdLst>
                  <a:gd name="T0" fmla="+- 0 4848 4810"/>
                  <a:gd name="T1" fmla="*/ T0 w 42"/>
                  <a:gd name="T2" fmla="+- 0 3731 3669"/>
                  <a:gd name="T3" fmla="*/ 3731 h 76"/>
                  <a:gd name="T4" fmla="+- 0 4831 4810"/>
                  <a:gd name="T5" fmla="*/ T4 w 42"/>
                  <a:gd name="T6" fmla="+- 0 3731 3669"/>
                  <a:gd name="T7" fmla="*/ 3731 h 76"/>
                  <a:gd name="T8" fmla="+- 0 4852 4810"/>
                  <a:gd name="T9" fmla="*/ T8 w 42"/>
                  <a:gd name="T10" fmla="+- 0 3745 3669"/>
                  <a:gd name="T11" fmla="*/ 3745 h 76"/>
                  <a:gd name="T12" fmla="+- 0 4853 4810"/>
                  <a:gd name="T13" fmla="*/ T12 w 42"/>
                  <a:gd name="T14" fmla="+- 0 3745 3669"/>
                  <a:gd name="T15" fmla="*/ 3745 h 76"/>
                  <a:gd name="T16" fmla="+- 0 4848 4810"/>
                  <a:gd name="T17" fmla="*/ T16 w 42"/>
                  <a:gd name="T18" fmla="+- 0 3731 3669"/>
                  <a:gd name="T19" fmla="*/ 3731 h 76"/>
                </a:gdLst>
                <a:ahLst/>
                <a:cxnLst>
                  <a:cxn ang="0">
                    <a:pos x="T1" y="T3"/>
                  </a:cxn>
                  <a:cxn ang="0">
                    <a:pos x="T5" y="T7"/>
                  </a:cxn>
                  <a:cxn ang="0">
                    <a:pos x="T9" y="T11"/>
                  </a:cxn>
                  <a:cxn ang="0">
                    <a:pos x="T13" y="T15"/>
                  </a:cxn>
                  <a:cxn ang="0">
                    <a:pos x="T17" y="T19"/>
                  </a:cxn>
                </a:cxnLst>
                <a:rect l="0" t="0" r="r" b="b"/>
                <a:pathLst>
                  <a:path w="42" h="76">
                    <a:moveTo>
                      <a:pt x="38" y="62"/>
                    </a:moveTo>
                    <a:lnTo>
                      <a:pt x="21" y="62"/>
                    </a:lnTo>
                    <a:lnTo>
                      <a:pt x="42" y="76"/>
                    </a:lnTo>
                    <a:lnTo>
                      <a:pt x="43" y="76"/>
                    </a:lnTo>
                    <a:lnTo>
                      <a:pt x="38" y="62"/>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5" name="Group 42"/>
            <p:cNvGrpSpPr>
              <a:grpSpLocks/>
            </p:cNvGrpSpPr>
            <p:nvPr/>
          </p:nvGrpSpPr>
          <p:grpSpPr bwMode="auto">
            <a:xfrm>
              <a:off x="6362" y="4338"/>
              <a:ext cx="2" cy="285"/>
              <a:chOff x="6362" y="4338"/>
              <a:chExt cx="2" cy="285"/>
            </a:xfrm>
          </p:grpSpPr>
          <p:sp>
            <p:nvSpPr>
              <p:cNvPr id="66" name="Freeform 43"/>
              <p:cNvSpPr>
                <a:spLocks/>
              </p:cNvSpPr>
              <p:nvPr/>
            </p:nvSpPr>
            <p:spPr bwMode="auto">
              <a:xfrm>
                <a:off x="6362" y="4338"/>
                <a:ext cx="2" cy="285"/>
              </a:xfrm>
              <a:custGeom>
                <a:avLst/>
                <a:gdLst>
                  <a:gd name="T0" fmla="+- 0 4623 4338"/>
                  <a:gd name="T1" fmla="*/ 4623 h 285"/>
                  <a:gd name="T2" fmla="+- 0 4338 4338"/>
                  <a:gd name="T3" fmla="*/ 4338 h 285"/>
                </a:gdLst>
                <a:ahLst/>
                <a:cxnLst>
                  <a:cxn ang="0">
                    <a:pos x="0" y="T1"/>
                  </a:cxn>
                  <a:cxn ang="0">
                    <a:pos x="0" y="T3"/>
                  </a:cxn>
                </a:cxnLst>
                <a:rect l="0" t="0" r="r" b="b"/>
                <a:pathLst>
                  <a:path h="285">
                    <a:moveTo>
                      <a:pt x="0" y="285"/>
                    </a:moveTo>
                    <a:lnTo>
                      <a:pt x="0" y="0"/>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6" name="Group 44"/>
            <p:cNvGrpSpPr>
              <a:grpSpLocks/>
            </p:cNvGrpSpPr>
            <p:nvPr/>
          </p:nvGrpSpPr>
          <p:grpSpPr bwMode="auto">
            <a:xfrm>
              <a:off x="6341" y="4281"/>
              <a:ext cx="42" cy="76"/>
              <a:chOff x="6341" y="4281"/>
              <a:chExt cx="42" cy="76"/>
            </a:xfrm>
          </p:grpSpPr>
          <p:sp>
            <p:nvSpPr>
              <p:cNvPr id="64" name="Freeform 45"/>
              <p:cNvSpPr>
                <a:spLocks/>
              </p:cNvSpPr>
              <p:nvPr/>
            </p:nvSpPr>
            <p:spPr bwMode="auto">
              <a:xfrm>
                <a:off x="6341" y="4281"/>
                <a:ext cx="42" cy="76"/>
              </a:xfrm>
              <a:custGeom>
                <a:avLst/>
                <a:gdLst>
                  <a:gd name="T0" fmla="+- 0 6362 6341"/>
                  <a:gd name="T1" fmla="*/ T0 w 42"/>
                  <a:gd name="T2" fmla="+- 0 4281 4281"/>
                  <a:gd name="T3" fmla="*/ 4281 h 76"/>
                  <a:gd name="T4" fmla="+- 0 6354 6341"/>
                  <a:gd name="T5" fmla="*/ T4 w 42"/>
                  <a:gd name="T6" fmla="+- 0 4320 4281"/>
                  <a:gd name="T7" fmla="*/ 4320 h 76"/>
                  <a:gd name="T8" fmla="+- 0 6341 6341"/>
                  <a:gd name="T9" fmla="*/ T8 w 42"/>
                  <a:gd name="T10" fmla="+- 0 4357 4281"/>
                  <a:gd name="T11" fmla="*/ 4357 h 76"/>
                  <a:gd name="T12" fmla="+- 0 6341 6341"/>
                  <a:gd name="T13" fmla="*/ T12 w 42"/>
                  <a:gd name="T14" fmla="+- 0 4358 4281"/>
                  <a:gd name="T15" fmla="*/ 4358 h 76"/>
                  <a:gd name="T16" fmla="+- 0 6362 6341"/>
                  <a:gd name="T17" fmla="*/ T16 w 42"/>
                  <a:gd name="T18" fmla="+- 0 4344 4281"/>
                  <a:gd name="T19" fmla="*/ 4344 h 76"/>
                  <a:gd name="T20" fmla="+- 0 6378 6341"/>
                  <a:gd name="T21" fmla="*/ T20 w 42"/>
                  <a:gd name="T22" fmla="+- 0 4344 4281"/>
                  <a:gd name="T23" fmla="*/ 4344 h 76"/>
                  <a:gd name="T24" fmla="+- 0 6370 6341"/>
                  <a:gd name="T25" fmla="*/ T24 w 42"/>
                  <a:gd name="T26" fmla="+- 0 4320 4281"/>
                  <a:gd name="T27" fmla="*/ 4320 h 76"/>
                  <a:gd name="T28" fmla="+- 0 6362 6341"/>
                  <a:gd name="T29" fmla="*/ T28 w 42"/>
                  <a:gd name="T30" fmla="+- 0 4281 4281"/>
                  <a:gd name="T31" fmla="*/ 4281 h 76"/>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42" h="76">
                    <a:moveTo>
                      <a:pt x="21" y="0"/>
                    </a:moveTo>
                    <a:lnTo>
                      <a:pt x="13" y="39"/>
                    </a:lnTo>
                    <a:lnTo>
                      <a:pt x="0" y="76"/>
                    </a:lnTo>
                    <a:lnTo>
                      <a:pt x="0" y="77"/>
                    </a:lnTo>
                    <a:lnTo>
                      <a:pt x="21" y="63"/>
                    </a:lnTo>
                    <a:lnTo>
                      <a:pt x="37" y="63"/>
                    </a:lnTo>
                    <a:lnTo>
                      <a:pt x="29" y="39"/>
                    </a:lnTo>
                    <a:lnTo>
                      <a:pt x="21"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65" name="Freeform 46"/>
              <p:cNvSpPr>
                <a:spLocks/>
              </p:cNvSpPr>
              <p:nvPr/>
            </p:nvSpPr>
            <p:spPr bwMode="auto">
              <a:xfrm>
                <a:off x="6341" y="4281"/>
                <a:ext cx="42" cy="76"/>
              </a:xfrm>
              <a:custGeom>
                <a:avLst/>
                <a:gdLst>
                  <a:gd name="T0" fmla="+- 0 6378 6341"/>
                  <a:gd name="T1" fmla="*/ T0 w 42"/>
                  <a:gd name="T2" fmla="+- 0 4344 4281"/>
                  <a:gd name="T3" fmla="*/ 4344 h 76"/>
                  <a:gd name="T4" fmla="+- 0 6362 6341"/>
                  <a:gd name="T5" fmla="*/ T4 w 42"/>
                  <a:gd name="T6" fmla="+- 0 4344 4281"/>
                  <a:gd name="T7" fmla="*/ 4344 h 76"/>
                  <a:gd name="T8" fmla="+- 0 6383 6341"/>
                  <a:gd name="T9" fmla="*/ T8 w 42"/>
                  <a:gd name="T10" fmla="+- 0 4358 4281"/>
                  <a:gd name="T11" fmla="*/ 4358 h 76"/>
                  <a:gd name="T12" fmla="+- 0 6383 6341"/>
                  <a:gd name="T13" fmla="*/ T12 w 42"/>
                  <a:gd name="T14" fmla="+- 0 4357 4281"/>
                  <a:gd name="T15" fmla="*/ 4357 h 76"/>
                  <a:gd name="T16" fmla="+- 0 6378 6341"/>
                  <a:gd name="T17" fmla="*/ T16 w 42"/>
                  <a:gd name="T18" fmla="+- 0 4344 4281"/>
                  <a:gd name="T19" fmla="*/ 4344 h 76"/>
                </a:gdLst>
                <a:ahLst/>
                <a:cxnLst>
                  <a:cxn ang="0">
                    <a:pos x="T1" y="T3"/>
                  </a:cxn>
                  <a:cxn ang="0">
                    <a:pos x="T5" y="T7"/>
                  </a:cxn>
                  <a:cxn ang="0">
                    <a:pos x="T9" y="T11"/>
                  </a:cxn>
                  <a:cxn ang="0">
                    <a:pos x="T13" y="T15"/>
                  </a:cxn>
                  <a:cxn ang="0">
                    <a:pos x="T17" y="T19"/>
                  </a:cxn>
                </a:cxnLst>
                <a:rect l="0" t="0" r="r" b="b"/>
                <a:pathLst>
                  <a:path w="42" h="76">
                    <a:moveTo>
                      <a:pt x="37" y="63"/>
                    </a:moveTo>
                    <a:lnTo>
                      <a:pt x="21" y="63"/>
                    </a:lnTo>
                    <a:lnTo>
                      <a:pt x="42" y="77"/>
                    </a:lnTo>
                    <a:lnTo>
                      <a:pt x="42" y="76"/>
                    </a:lnTo>
                    <a:lnTo>
                      <a:pt x="37" y="63"/>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7" name="Group 47"/>
            <p:cNvGrpSpPr>
              <a:grpSpLocks/>
            </p:cNvGrpSpPr>
            <p:nvPr/>
          </p:nvGrpSpPr>
          <p:grpSpPr bwMode="auto">
            <a:xfrm>
              <a:off x="9142" y="4840"/>
              <a:ext cx="2" cy="108"/>
              <a:chOff x="9142" y="4840"/>
              <a:chExt cx="2" cy="108"/>
            </a:xfrm>
          </p:grpSpPr>
          <p:sp>
            <p:nvSpPr>
              <p:cNvPr id="63" name="Freeform 48"/>
              <p:cNvSpPr>
                <a:spLocks/>
              </p:cNvSpPr>
              <p:nvPr/>
            </p:nvSpPr>
            <p:spPr bwMode="auto">
              <a:xfrm>
                <a:off x="9142" y="4840"/>
                <a:ext cx="2" cy="108"/>
              </a:xfrm>
              <a:custGeom>
                <a:avLst/>
                <a:gdLst>
                  <a:gd name="T0" fmla="+- 0 4840 4840"/>
                  <a:gd name="T1" fmla="*/ 4840 h 108"/>
                  <a:gd name="T2" fmla="+- 0 4948 4840"/>
                  <a:gd name="T3" fmla="*/ 4948 h 108"/>
                </a:gdLst>
                <a:ahLst/>
                <a:cxnLst>
                  <a:cxn ang="0">
                    <a:pos x="0" y="T1"/>
                  </a:cxn>
                  <a:cxn ang="0">
                    <a:pos x="0" y="T3"/>
                  </a:cxn>
                </a:cxnLst>
                <a:rect l="0" t="0" r="r" b="b"/>
                <a:pathLst>
                  <a:path h="108">
                    <a:moveTo>
                      <a:pt x="0" y="0"/>
                    </a:moveTo>
                    <a:lnTo>
                      <a:pt x="0" y="108"/>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8" name="Group 49"/>
            <p:cNvGrpSpPr>
              <a:grpSpLocks/>
            </p:cNvGrpSpPr>
            <p:nvPr/>
          </p:nvGrpSpPr>
          <p:grpSpPr bwMode="auto">
            <a:xfrm>
              <a:off x="9121" y="4928"/>
              <a:ext cx="42" cy="76"/>
              <a:chOff x="9121" y="4928"/>
              <a:chExt cx="42" cy="76"/>
            </a:xfrm>
          </p:grpSpPr>
          <p:sp>
            <p:nvSpPr>
              <p:cNvPr id="61" name="Freeform 50"/>
              <p:cNvSpPr>
                <a:spLocks/>
              </p:cNvSpPr>
              <p:nvPr/>
            </p:nvSpPr>
            <p:spPr bwMode="auto">
              <a:xfrm>
                <a:off x="9121" y="4928"/>
                <a:ext cx="42" cy="76"/>
              </a:xfrm>
              <a:custGeom>
                <a:avLst/>
                <a:gdLst>
                  <a:gd name="T0" fmla="+- 0 9121 9121"/>
                  <a:gd name="T1" fmla="*/ T0 w 42"/>
                  <a:gd name="T2" fmla="+- 0 4928 4928"/>
                  <a:gd name="T3" fmla="*/ 4928 h 76"/>
                  <a:gd name="T4" fmla="+- 0 9121 9121"/>
                  <a:gd name="T5" fmla="*/ T4 w 42"/>
                  <a:gd name="T6" fmla="+- 0 4929 4928"/>
                  <a:gd name="T7" fmla="*/ 4929 h 76"/>
                  <a:gd name="T8" fmla="+- 0 9134 9121"/>
                  <a:gd name="T9" fmla="*/ T8 w 42"/>
                  <a:gd name="T10" fmla="+- 0 4965 4928"/>
                  <a:gd name="T11" fmla="*/ 4965 h 76"/>
                  <a:gd name="T12" fmla="+- 0 9137 9121"/>
                  <a:gd name="T13" fmla="*/ T12 w 42"/>
                  <a:gd name="T14" fmla="+- 0 4978 4928"/>
                  <a:gd name="T15" fmla="*/ 4978 h 76"/>
                  <a:gd name="T16" fmla="+- 0 9142 9121"/>
                  <a:gd name="T17" fmla="*/ T16 w 42"/>
                  <a:gd name="T18" fmla="+- 0 5004 4928"/>
                  <a:gd name="T19" fmla="*/ 5004 h 76"/>
                  <a:gd name="T20" fmla="+- 0 9145 9121"/>
                  <a:gd name="T21" fmla="*/ T20 w 42"/>
                  <a:gd name="T22" fmla="+- 0 4991 4928"/>
                  <a:gd name="T23" fmla="*/ 4991 h 76"/>
                  <a:gd name="T24" fmla="+- 0 9147 9121"/>
                  <a:gd name="T25" fmla="*/ T24 w 42"/>
                  <a:gd name="T26" fmla="+- 0 4978 4928"/>
                  <a:gd name="T27" fmla="*/ 4978 h 76"/>
                  <a:gd name="T28" fmla="+- 0 9150 9121"/>
                  <a:gd name="T29" fmla="*/ T28 w 42"/>
                  <a:gd name="T30" fmla="+- 0 4965 4928"/>
                  <a:gd name="T31" fmla="*/ 4965 h 76"/>
                  <a:gd name="T32" fmla="+- 0 9159 9121"/>
                  <a:gd name="T33" fmla="*/ T32 w 42"/>
                  <a:gd name="T34" fmla="+- 0 4942 4928"/>
                  <a:gd name="T35" fmla="*/ 4942 h 76"/>
                  <a:gd name="T36" fmla="+- 0 9142 9121"/>
                  <a:gd name="T37" fmla="*/ T36 w 42"/>
                  <a:gd name="T38" fmla="+- 0 4942 4928"/>
                  <a:gd name="T39" fmla="*/ 4942 h 76"/>
                  <a:gd name="T40" fmla="+- 0 9121 9121"/>
                  <a:gd name="T41" fmla="*/ T40 w 42"/>
                  <a:gd name="T42" fmla="+- 0 4928 4928"/>
                  <a:gd name="T43" fmla="*/ 4928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2" h="76">
                    <a:moveTo>
                      <a:pt x="0" y="0"/>
                    </a:moveTo>
                    <a:lnTo>
                      <a:pt x="0" y="1"/>
                    </a:lnTo>
                    <a:lnTo>
                      <a:pt x="13" y="37"/>
                    </a:lnTo>
                    <a:lnTo>
                      <a:pt x="16" y="50"/>
                    </a:lnTo>
                    <a:lnTo>
                      <a:pt x="21" y="76"/>
                    </a:lnTo>
                    <a:lnTo>
                      <a:pt x="24" y="63"/>
                    </a:lnTo>
                    <a:lnTo>
                      <a:pt x="26" y="50"/>
                    </a:lnTo>
                    <a:lnTo>
                      <a:pt x="29" y="37"/>
                    </a:lnTo>
                    <a:lnTo>
                      <a:pt x="38" y="14"/>
                    </a:lnTo>
                    <a:lnTo>
                      <a:pt x="21" y="14"/>
                    </a:lnTo>
                    <a:lnTo>
                      <a:pt x="0"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62" name="Freeform 51"/>
              <p:cNvSpPr>
                <a:spLocks/>
              </p:cNvSpPr>
              <p:nvPr/>
            </p:nvSpPr>
            <p:spPr bwMode="auto">
              <a:xfrm>
                <a:off x="9121" y="4928"/>
                <a:ext cx="42" cy="76"/>
              </a:xfrm>
              <a:custGeom>
                <a:avLst/>
                <a:gdLst>
                  <a:gd name="T0" fmla="+- 0 9163 9121"/>
                  <a:gd name="T1" fmla="*/ T0 w 42"/>
                  <a:gd name="T2" fmla="+- 0 4928 4928"/>
                  <a:gd name="T3" fmla="*/ 4928 h 76"/>
                  <a:gd name="T4" fmla="+- 0 9142 9121"/>
                  <a:gd name="T5" fmla="*/ T4 w 42"/>
                  <a:gd name="T6" fmla="+- 0 4942 4928"/>
                  <a:gd name="T7" fmla="*/ 4942 h 76"/>
                  <a:gd name="T8" fmla="+- 0 9159 9121"/>
                  <a:gd name="T9" fmla="*/ T8 w 42"/>
                  <a:gd name="T10" fmla="+- 0 4942 4928"/>
                  <a:gd name="T11" fmla="*/ 4942 h 76"/>
                  <a:gd name="T12" fmla="+- 0 9163 9121"/>
                  <a:gd name="T13" fmla="*/ T12 w 42"/>
                  <a:gd name="T14" fmla="+- 0 4929 4928"/>
                  <a:gd name="T15" fmla="*/ 4929 h 76"/>
                  <a:gd name="T16" fmla="+- 0 9163 9121"/>
                  <a:gd name="T17" fmla="*/ T16 w 42"/>
                  <a:gd name="T18" fmla="+- 0 4928 4928"/>
                  <a:gd name="T19" fmla="*/ 4928 h 76"/>
                </a:gdLst>
                <a:ahLst/>
                <a:cxnLst>
                  <a:cxn ang="0">
                    <a:pos x="T1" y="T3"/>
                  </a:cxn>
                  <a:cxn ang="0">
                    <a:pos x="T5" y="T7"/>
                  </a:cxn>
                  <a:cxn ang="0">
                    <a:pos x="T9" y="T11"/>
                  </a:cxn>
                  <a:cxn ang="0">
                    <a:pos x="T13" y="T15"/>
                  </a:cxn>
                  <a:cxn ang="0">
                    <a:pos x="T17" y="T19"/>
                  </a:cxn>
                </a:cxnLst>
                <a:rect l="0" t="0" r="r" b="b"/>
                <a:pathLst>
                  <a:path w="42" h="76">
                    <a:moveTo>
                      <a:pt x="42" y="0"/>
                    </a:moveTo>
                    <a:lnTo>
                      <a:pt x="21" y="14"/>
                    </a:lnTo>
                    <a:lnTo>
                      <a:pt x="38" y="14"/>
                    </a:lnTo>
                    <a:lnTo>
                      <a:pt x="42" y="1"/>
                    </a:lnTo>
                    <a:lnTo>
                      <a:pt x="42"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9" name="Group 52"/>
            <p:cNvGrpSpPr>
              <a:grpSpLocks/>
            </p:cNvGrpSpPr>
            <p:nvPr/>
          </p:nvGrpSpPr>
          <p:grpSpPr bwMode="auto">
            <a:xfrm>
              <a:off x="8144" y="3453"/>
              <a:ext cx="40" cy="1128"/>
              <a:chOff x="8144" y="3453"/>
              <a:chExt cx="40" cy="1128"/>
            </a:xfrm>
          </p:grpSpPr>
          <p:sp>
            <p:nvSpPr>
              <p:cNvPr id="60" name="Freeform 53"/>
              <p:cNvSpPr>
                <a:spLocks/>
              </p:cNvSpPr>
              <p:nvPr/>
            </p:nvSpPr>
            <p:spPr bwMode="auto">
              <a:xfrm>
                <a:off x="8144" y="3453"/>
                <a:ext cx="40" cy="1128"/>
              </a:xfrm>
              <a:custGeom>
                <a:avLst/>
                <a:gdLst>
                  <a:gd name="T0" fmla="+- 0 3818 3818"/>
                  <a:gd name="T1" fmla="*/ 3818 h 763"/>
                  <a:gd name="T2" fmla="+- 0 4581 3818"/>
                  <a:gd name="T3" fmla="*/ 4581 h 763"/>
                </a:gdLst>
                <a:ahLst/>
                <a:cxnLst>
                  <a:cxn ang="0">
                    <a:pos x="0" y="T1"/>
                  </a:cxn>
                  <a:cxn ang="0">
                    <a:pos x="0" y="T3"/>
                  </a:cxn>
                </a:cxnLst>
                <a:rect l="0" t="0" r="r" b="b"/>
                <a:pathLst>
                  <a:path h="763">
                    <a:moveTo>
                      <a:pt x="0" y="0"/>
                    </a:moveTo>
                    <a:lnTo>
                      <a:pt x="0" y="763"/>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54"/>
            <p:cNvGrpSpPr>
              <a:grpSpLocks/>
            </p:cNvGrpSpPr>
            <p:nvPr/>
          </p:nvGrpSpPr>
          <p:grpSpPr bwMode="auto">
            <a:xfrm>
              <a:off x="8116" y="4560"/>
              <a:ext cx="42" cy="76"/>
              <a:chOff x="8116" y="4560"/>
              <a:chExt cx="42" cy="76"/>
            </a:xfrm>
          </p:grpSpPr>
          <p:sp>
            <p:nvSpPr>
              <p:cNvPr id="58" name="Freeform 55"/>
              <p:cNvSpPr>
                <a:spLocks/>
              </p:cNvSpPr>
              <p:nvPr/>
            </p:nvSpPr>
            <p:spPr bwMode="auto">
              <a:xfrm>
                <a:off x="8116" y="4560"/>
                <a:ext cx="42" cy="76"/>
              </a:xfrm>
              <a:custGeom>
                <a:avLst/>
                <a:gdLst>
                  <a:gd name="T0" fmla="+- 0 8117 8116"/>
                  <a:gd name="T1" fmla="*/ T0 w 42"/>
                  <a:gd name="T2" fmla="+- 0 4560 4560"/>
                  <a:gd name="T3" fmla="*/ 4560 h 76"/>
                  <a:gd name="T4" fmla="+- 0 8116 8116"/>
                  <a:gd name="T5" fmla="*/ T4 w 42"/>
                  <a:gd name="T6" fmla="+- 0 4561 4560"/>
                  <a:gd name="T7" fmla="*/ 4561 h 76"/>
                  <a:gd name="T8" fmla="+- 0 8130 8116"/>
                  <a:gd name="T9" fmla="*/ T8 w 42"/>
                  <a:gd name="T10" fmla="+- 0 4598 4560"/>
                  <a:gd name="T11" fmla="*/ 4598 h 76"/>
                  <a:gd name="T12" fmla="+- 0 8132 8116"/>
                  <a:gd name="T13" fmla="*/ T12 w 42"/>
                  <a:gd name="T14" fmla="+- 0 4611 4560"/>
                  <a:gd name="T15" fmla="*/ 4611 h 76"/>
                  <a:gd name="T16" fmla="+- 0 8135 8116"/>
                  <a:gd name="T17" fmla="*/ T16 w 42"/>
                  <a:gd name="T18" fmla="+- 0 4624 4560"/>
                  <a:gd name="T19" fmla="*/ 4624 h 76"/>
                  <a:gd name="T20" fmla="+- 0 8138 8116"/>
                  <a:gd name="T21" fmla="*/ T20 w 42"/>
                  <a:gd name="T22" fmla="+- 0 4637 4560"/>
                  <a:gd name="T23" fmla="*/ 4637 h 76"/>
                  <a:gd name="T24" fmla="+- 0 8145 8116"/>
                  <a:gd name="T25" fmla="*/ T24 w 42"/>
                  <a:gd name="T26" fmla="+- 0 4598 4560"/>
                  <a:gd name="T27" fmla="*/ 4598 h 76"/>
                  <a:gd name="T28" fmla="+- 0 8154 8116"/>
                  <a:gd name="T29" fmla="*/ T28 w 42"/>
                  <a:gd name="T30" fmla="+- 0 4574 4560"/>
                  <a:gd name="T31" fmla="*/ 4574 h 76"/>
                  <a:gd name="T32" fmla="+- 0 8138 8116"/>
                  <a:gd name="T33" fmla="*/ T32 w 42"/>
                  <a:gd name="T34" fmla="+- 0 4574 4560"/>
                  <a:gd name="T35" fmla="*/ 4574 h 76"/>
                  <a:gd name="T36" fmla="+- 0 8117 8116"/>
                  <a:gd name="T37" fmla="*/ T36 w 42"/>
                  <a:gd name="T38" fmla="+- 0 4560 4560"/>
                  <a:gd name="T39" fmla="*/ 4560 h 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42" h="76">
                    <a:moveTo>
                      <a:pt x="1" y="0"/>
                    </a:moveTo>
                    <a:lnTo>
                      <a:pt x="0" y="1"/>
                    </a:lnTo>
                    <a:lnTo>
                      <a:pt x="14" y="38"/>
                    </a:lnTo>
                    <a:lnTo>
                      <a:pt x="16" y="51"/>
                    </a:lnTo>
                    <a:lnTo>
                      <a:pt x="19" y="64"/>
                    </a:lnTo>
                    <a:lnTo>
                      <a:pt x="22" y="77"/>
                    </a:lnTo>
                    <a:lnTo>
                      <a:pt x="29" y="38"/>
                    </a:lnTo>
                    <a:lnTo>
                      <a:pt x="38" y="14"/>
                    </a:lnTo>
                    <a:lnTo>
                      <a:pt x="22" y="14"/>
                    </a:lnTo>
                    <a:lnTo>
                      <a:pt x="1"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59" name="Freeform 56"/>
              <p:cNvSpPr>
                <a:spLocks/>
              </p:cNvSpPr>
              <p:nvPr/>
            </p:nvSpPr>
            <p:spPr bwMode="auto">
              <a:xfrm>
                <a:off x="8116" y="4560"/>
                <a:ext cx="42" cy="76"/>
              </a:xfrm>
              <a:custGeom>
                <a:avLst/>
                <a:gdLst>
                  <a:gd name="T0" fmla="+- 0 8158 8116"/>
                  <a:gd name="T1" fmla="*/ T0 w 42"/>
                  <a:gd name="T2" fmla="+- 0 4560 4560"/>
                  <a:gd name="T3" fmla="*/ 4560 h 76"/>
                  <a:gd name="T4" fmla="+- 0 8138 8116"/>
                  <a:gd name="T5" fmla="*/ T4 w 42"/>
                  <a:gd name="T6" fmla="+- 0 4574 4560"/>
                  <a:gd name="T7" fmla="*/ 4574 h 76"/>
                  <a:gd name="T8" fmla="+- 0 8154 8116"/>
                  <a:gd name="T9" fmla="*/ T8 w 42"/>
                  <a:gd name="T10" fmla="+- 0 4574 4560"/>
                  <a:gd name="T11" fmla="*/ 4574 h 76"/>
                  <a:gd name="T12" fmla="+- 0 8159 8116"/>
                  <a:gd name="T13" fmla="*/ T12 w 42"/>
                  <a:gd name="T14" fmla="+- 0 4561 4560"/>
                  <a:gd name="T15" fmla="*/ 4561 h 76"/>
                  <a:gd name="T16" fmla="+- 0 8158 8116"/>
                  <a:gd name="T17" fmla="*/ T16 w 42"/>
                  <a:gd name="T18" fmla="+- 0 4560 4560"/>
                  <a:gd name="T19" fmla="*/ 4560 h 76"/>
                </a:gdLst>
                <a:ahLst/>
                <a:cxnLst>
                  <a:cxn ang="0">
                    <a:pos x="T1" y="T3"/>
                  </a:cxn>
                  <a:cxn ang="0">
                    <a:pos x="T5" y="T7"/>
                  </a:cxn>
                  <a:cxn ang="0">
                    <a:pos x="T9" y="T11"/>
                  </a:cxn>
                  <a:cxn ang="0">
                    <a:pos x="T13" y="T15"/>
                  </a:cxn>
                  <a:cxn ang="0">
                    <a:pos x="T17" y="T19"/>
                  </a:cxn>
                </a:cxnLst>
                <a:rect l="0" t="0" r="r" b="b"/>
                <a:pathLst>
                  <a:path w="42" h="76">
                    <a:moveTo>
                      <a:pt x="42" y="0"/>
                    </a:moveTo>
                    <a:lnTo>
                      <a:pt x="22" y="14"/>
                    </a:lnTo>
                    <a:lnTo>
                      <a:pt x="38" y="14"/>
                    </a:lnTo>
                    <a:lnTo>
                      <a:pt x="43" y="1"/>
                    </a:lnTo>
                    <a:lnTo>
                      <a:pt x="42"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2" name="Group 59"/>
            <p:cNvGrpSpPr>
              <a:grpSpLocks/>
            </p:cNvGrpSpPr>
            <p:nvPr/>
          </p:nvGrpSpPr>
          <p:grpSpPr bwMode="auto">
            <a:xfrm>
              <a:off x="8522" y="4867"/>
              <a:ext cx="41" cy="80"/>
              <a:chOff x="8522" y="4867"/>
              <a:chExt cx="41" cy="80"/>
            </a:xfrm>
          </p:grpSpPr>
          <p:sp>
            <p:nvSpPr>
              <p:cNvPr id="55" name="Freeform 60"/>
              <p:cNvSpPr>
                <a:spLocks/>
              </p:cNvSpPr>
              <p:nvPr/>
            </p:nvSpPr>
            <p:spPr bwMode="auto">
              <a:xfrm>
                <a:off x="8522" y="4867"/>
                <a:ext cx="41" cy="80"/>
              </a:xfrm>
              <a:custGeom>
                <a:avLst/>
                <a:gdLst>
                  <a:gd name="T0" fmla="+- 0 8522 8522"/>
                  <a:gd name="T1" fmla="*/ T0 w 41"/>
                  <a:gd name="T2" fmla="+- 0 4867 4867"/>
                  <a:gd name="T3" fmla="*/ 4867 h 80"/>
                  <a:gd name="T4" fmla="+- 0 8522 8522"/>
                  <a:gd name="T5" fmla="*/ T4 w 41"/>
                  <a:gd name="T6" fmla="+- 0 4868 4867"/>
                  <a:gd name="T7" fmla="*/ 4868 h 80"/>
                  <a:gd name="T8" fmla="+- 0 8527 8522"/>
                  <a:gd name="T9" fmla="*/ T8 w 41"/>
                  <a:gd name="T10" fmla="+- 0 4907 4867"/>
                  <a:gd name="T11" fmla="*/ 4907 h 80"/>
                  <a:gd name="T12" fmla="+- 0 8527 8522"/>
                  <a:gd name="T13" fmla="*/ T12 w 41"/>
                  <a:gd name="T14" fmla="+- 0 4947 4867"/>
                  <a:gd name="T15" fmla="*/ 4947 h 80"/>
                  <a:gd name="T16" fmla="+- 0 8543 8522"/>
                  <a:gd name="T17" fmla="*/ T16 w 41"/>
                  <a:gd name="T18" fmla="+- 0 4911 4867"/>
                  <a:gd name="T19" fmla="*/ 4911 h 80"/>
                  <a:gd name="T20" fmla="+- 0 8558 8522"/>
                  <a:gd name="T21" fmla="*/ T20 w 41"/>
                  <a:gd name="T22" fmla="+- 0 4886 4867"/>
                  <a:gd name="T23" fmla="*/ 4886 h 80"/>
                  <a:gd name="T24" fmla="+- 0 8540 8522"/>
                  <a:gd name="T25" fmla="*/ T24 w 41"/>
                  <a:gd name="T26" fmla="+- 0 4886 4867"/>
                  <a:gd name="T27" fmla="*/ 4886 h 80"/>
                  <a:gd name="T28" fmla="+- 0 8522 8522"/>
                  <a:gd name="T29" fmla="*/ T28 w 41"/>
                  <a:gd name="T30" fmla="+- 0 4867 4867"/>
                  <a:gd name="T31" fmla="*/ 4867 h 8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41" h="80">
                    <a:moveTo>
                      <a:pt x="0" y="0"/>
                    </a:moveTo>
                    <a:lnTo>
                      <a:pt x="0" y="1"/>
                    </a:lnTo>
                    <a:lnTo>
                      <a:pt x="5" y="40"/>
                    </a:lnTo>
                    <a:lnTo>
                      <a:pt x="5" y="80"/>
                    </a:lnTo>
                    <a:lnTo>
                      <a:pt x="21" y="44"/>
                    </a:lnTo>
                    <a:lnTo>
                      <a:pt x="36" y="19"/>
                    </a:lnTo>
                    <a:lnTo>
                      <a:pt x="18" y="19"/>
                    </a:lnTo>
                    <a:lnTo>
                      <a:pt x="0"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56" name="Freeform 61"/>
              <p:cNvSpPr>
                <a:spLocks/>
              </p:cNvSpPr>
              <p:nvPr/>
            </p:nvSpPr>
            <p:spPr bwMode="auto">
              <a:xfrm>
                <a:off x="8522" y="4867"/>
                <a:ext cx="41" cy="80"/>
              </a:xfrm>
              <a:custGeom>
                <a:avLst/>
                <a:gdLst>
                  <a:gd name="T0" fmla="+- 0 8563 8522"/>
                  <a:gd name="T1" fmla="*/ T0 w 41"/>
                  <a:gd name="T2" fmla="+- 0 4877 4867"/>
                  <a:gd name="T3" fmla="*/ 4877 h 80"/>
                  <a:gd name="T4" fmla="+- 0 8540 8522"/>
                  <a:gd name="T5" fmla="*/ T4 w 41"/>
                  <a:gd name="T6" fmla="+- 0 4886 4867"/>
                  <a:gd name="T7" fmla="*/ 4886 h 80"/>
                  <a:gd name="T8" fmla="+- 0 8558 8522"/>
                  <a:gd name="T9" fmla="*/ T8 w 41"/>
                  <a:gd name="T10" fmla="+- 0 4886 4867"/>
                  <a:gd name="T11" fmla="*/ 4886 h 80"/>
                  <a:gd name="T12" fmla="+- 0 8563 8522"/>
                  <a:gd name="T13" fmla="*/ T12 w 41"/>
                  <a:gd name="T14" fmla="+- 0 4878 4867"/>
                  <a:gd name="T15" fmla="*/ 4878 h 80"/>
                  <a:gd name="T16" fmla="+- 0 8563 8522"/>
                  <a:gd name="T17" fmla="*/ T16 w 41"/>
                  <a:gd name="T18" fmla="+- 0 4877 4867"/>
                  <a:gd name="T19" fmla="*/ 4877 h 80"/>
                </a:gdLst>
                <a:ahLst/>
                <a:cxnLst>
                  <a:cxn ang="0">
                    <a:pos x="T1" y="T3"/>
                  </a:cxn>
                  <a:cxn ang="0">
                    <a:pos x="T5" y="T7"/>
                  </a:cxn>
                  <a:cxn ang="0">
                    <a:pos x="T9" y="T11"/>
                  </a:cxn>
                  <a:cxn ang="0">
                    <a:pos x="T13" y="T15"/>
                  </a:cxn>
                  <a:cxn ang="0">
                    <a:pos x="T17" y="T19"/>
                  </a:cxn>
                </a:cxnLst>
                <a:rect l="0" t="0" r="r" b="b"/>
                <a:pathLst>
                  <a:path w="41" h="80">
                    <a:moveTo>
                      <a:pt x="41" y="10"/>
                    </a:moveTo>
                    <a:lnTo>
                      <a:pt x="18" y="19"/>
                    </a:lnTo>
                    <a:lnTo>
                      <a:pt x="36" y="19"/>
                    </a:lnTo>
                    <a:lnTo>
                      <a:pt x="41" y="11"/>
                    </a:lnTo>
                    <a:lnTo>
                      <a:pt x="41" y="1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3" name="Group 62"/>
            <p:cNvGrpSpPr>
              <a:grpSpLocks/>
            </p:cNvGrpSpPr>
            <p:nvPr/>
          </p:nvGrpSpPr>
          <p:grpSpPr bwMode="auto">
            <a:xfrm>
              <a:off x="6499" y="3063"/>
              <a:ext cx="2" cy="444"/>
              <a:chOff x="6499" y="3063"/>
              <a:chExt cx="2" cy="444"/>
            </a:xfrm>
          </p:grpSpPr>
          <p:sp>
            <p:nvSpPr>
              <p:cNvPr id="54" name="Freeform 63"/>
              <p:cNvSpPr>
                <a:spLocks/>
              </p:cNvSpPr>
              <p:nvPr/>
            </p:nvSpPr>
            <p:spPr bwMode="auto">
              <a:xfrm>
                <a:off x="6499" y="3063"/>
                <a:ext cx="2" cy="444"/>
              </a:xfrm>
              <a:custGeom>
                <a:avLst/>
                <a:gdLst>
                  <a:gd name="T0" fmla="+- 0 3063 3063"/>
                  <a:gd name="T1" fmla="*/ 3063 h 444"/>
                  <a:gd name="T2" fmla="+- 0 3506 3063"/>
                  <a:gd name="T3" fmla="*/ 3506 h 444"/>
                </a:gdLst>
                <a:ahLst/>
                <a:cxnLst>
                  <a:cxn ang="0">
                    <a:pos x="0" y="T1"/>
                  </a:cxn>
                  <a:cxn ang="0">
                    <a:pos x="0" y="T3"/>
                  </a:cxn>
                </a:cxnLst>
                <a:rect l="0" t="0" r="r" b="b"/>
                <a:pathLst>
                  <a:path h="444">
                    <a:moveTo>
                      <a:pt x="0" y="0"/>
                    </a:moveTo>
                    <a:lnTo>
                      <a:pt x="0" y="443"/>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4" name="Group 64"/>
            <p:cNvGrpSpPr>
              <a:grpSpLocks/>
            </p:cNvGrpSpPr>
            <p:nvPr/>
          </p:nvGrpSpPr>
          <p:grpSpPr bwMode="auto">
            <a:xfrm>
              <a:off x="6478" y="3486"/>
              <a:ext cx="42" cy="76"/>
              <a:chOff x="6478" y="3486"/>
              <a:chExt cx="42" cy="76"/>
            </a:xfrm>
          </p:grpSpPr>
          <p:sp>
            <p:nvSpPr>
              <p:cNvPr id="52" name="Freeform 65"/>
              <p:cNvSpPr>
                <a:spLocks/>
              </p:cNvSpPr>
              <p:nvPr/>
            </p:nvSpPr>
            <p:spPr bwMode="auto">
              <a:xfrm>
                <a:off x="6478" y="3486"/>
                <a:ext cx="42" cy="76"/>
              </a:xfrm>
              <a:custGeom>
                <a:avLst/>
                <a:gdLst>
                  <a:gd name="T0" fmla="+- 0 6478 6478"/>
                  <a:gd name="T1" fmla="*/ T0 w 42"/>
                  <a:gd name="T2" fmla="+- 0 3486 3486"/>
                  <a:gd name="T3" fmla="*/ 3486 h 76"/>
                  <a:gd name="T4" fmla="+- 0 6478 6478"/>
                  <a:gd name="T5" fmla="*/ T4 w 42"/>
                  <a:gd name="T6" fmla="+- 0 3487 3486"/>
                  <a:gd name="T7" fmla="*/ 3487 h 76"/>
                  <a:gd name="T8" fmla="+- 0 6491 6478"/>
                  <a:gd name="T9" fmla="*/ T8 w 42"/>
                  <a:gd name="T10" fmla="+- 0 3524 3486"/>
                  <a:gd name="T11" fmla="*/ 3524 h 76"/>
                  <a:gd name="T12" fmla="+- 0 6499 6478"/>
                  <a:gd name="T13" fmla="*/ T12 w 42"/>
                  <a:gd name="T14" fmla="+- 0 3563 3486"/>
                  <a:gd name="T15" fmla="*/ 3563 h 76"/>
                  <a:gd name="T16" fmla="+- 0 6507 6478"/>
                  <a:gd name="T17" fmla="*/ T16 w 42"/>
                  <a:gd name="T18" fmla="+- 0 3524 3486"/>
                  <a:gd name="T19" fmla="*/ 3524 h 76"/>
                  <a:gd name="T20" fmla="+- 0 6516 6478"/>
                  <a:gd name="T21" fmla="*/ T20 w 42"/>
                  <a:gd name="T22" fmla="+- 0 3500 3486"/>
                  <a:gd name="T23" fmla="*/ 3500 h 76"/>
                  <a:gd name="T24" fmla="+- 0 6499 6478"/>
                  <a:gd name="T25" fmla="*/ T24 w 42"/>
                  <a:gd name="T26" fmla="+- 0 3500 3486"/>
                  <a:gd name="T27" fmla="*/ 3500 h 76"/>
                  <a:gd name="T28" fmla="+- 0 6478 6478"/>
                  <a:gd name="T29" fmla="*/ T28 w 42"/>
                  <a:gd name="T30" fmla="+- 0 3486 3486"/>
                  <a:gd name="T31" fmla="*/ 3486 h 76"/>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42" h="76">
                    <a:moveTo>
                      <a:pt x="0" y="0"/>
                    </a:moveTo>
                    <a:lnTo>
                      <a:pt x="0" y="1"/>
                    </a:lnTo>
                    <a:lnTo>
                      <a:pt x="13" y="38"/>
                    </a:lnTo>
                    <a:lnTo>
                      <a:pt x="21" y="77"/>
                    </a:lnTo>
                    <a:lnTo>
                      <a:pt x="29" y="38"/>
                    </a:lnTo>
                    <a:lnTo>
                      <a:pt x="38" y="14"/>
                    </a:lnTo>
                    <a:lnTo>
                      <a:pt x="21" y="14"/>
                    </a:lnTo>
                    <a:lnTo>
                      <a:pt x="0"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53" name="Freeform 66"/>
              <p:cNvSpPr>
                <a:spLocks/>
              </p:cNvSpPr>
              <p:nvPr/>
            </p:nvSpPr>
            <p:spPr bwMode="auto">
              <a:xfrm>
                <a:off x="6478" y="3486"/>
                <a:ext cx="42" cy="76"/>
              </a:xfrm>
              <a:custGeom>
                <a:avLst/>
                <a:gdLst>
                  <a:gd name="T0" fmla="+- 0 6520 6478"/>
                  <a:gd name="T1" fmla="*/ T0 w 42"/>
                  <a:gd name="T2" fmla="+- 0 3486 3486"/>
                  <a:gd name="T3" fmla="*/ 3486 h 76"/>
                  <a:gd name="T4" fmla="+- 0 6499 6478"/>
                  <a:gd name="T5" fmla="*/ T4 w 42"/>
                  <a:gd name="T6" fmla="+- 0 3500 3486"/>
                  <a:gd name="T7" fmla="*/ 3500 h 76"/>
                  <a:gd name="T8" fmla="+- 0 6516 6478"/>
                  <a:gd name="T9" fmla="*/ T8 w 42"/>
                  <a:gd name="T10" fmla="+- 0 3500 3486"/>
                  <a:gd name="T11" fmla="*/ 3500 h 76"/>
                  <a:gd name="T12" fmla="+- 0 6520 6478"/>
                  <a:gd name="T13" fmla="*/ T12 w 42"/>
                  <a:gd name="T14" fmla="+- 0 3487 3486"/>
                  <a:gd name="T15" fmla="*/ 3487 h 76"/>
                  <a:gd name="T16" fmla="+- 0 6520 6478"/>
                  <a:gd name="T17" fmla="*/ T16 w 42"/>
                  <a:gd name="T18" fmla="+- 0 3486 3486"/>
                  <a:gd name="T19" fmla="*/ 3486 h 76"/>
                </a:gdLst>
                <a:ahLst/>
                <a:cxnLst>
                  <a:cxn ang="0">
                    <a:pos x="T1" y="T3"/>
                  </a:cxn>
                  <a:cxn ang="0">
                    <a:pos x="T5" y="T7"/>
                  </a:cxn>
                  <a:cxn ang="0">
                    <a:pos x="T9" y="T11"/>
                  </a:cxn>
                  <a:cxn ang="0">
                    <a:pos x="T13" y="T15"/>
                  </a:cxn>
                  <a:cxn ang="0">
                    <a:pos x="T17" y="T19"/>
                  </a:cxn>
                </a:cxnLst>
                <a:rect l="0" t="0" r="r" b="b"/>
                <a:pathLst>
                  <a:path w="42" h="76">
                    <a:moveTo>
                      <a:pt x="42" y="0"/>
                    </a:moveTo>
                    <a:lnTo>
                      <a:pt x="21" y="14"/>
                    </a:lnTo>
                    <a:lnTo>
                      <a:pt x="38" y="14"/>
                    </a:lnTo>
                    <a:lnTo>
                      <a:pt x="42" y="1"/>
                    </a:lnTo>
                    <a:lnTo>
                      <a:pt x="42"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5" name="Group 67"/>
            <p:cNvGrpSpPr>
              <a:grpSpLocks/>
            </p:cNvGrpSpPr>
            <p:nvPr/>
          </p:nvGrpSpPr>
          <p:grpSpPr bwMode="auto">
            <a:xfrm>
              <a:off x="1975" y="3631"/>
              <a:ext cx="2" cy="692"/>
              <a:chOff x="1975" y="3631"/>
              <a:chExt cx="2" cy="692"/>
            </a:xfrm>
          </p:grpSpPr>
          <p:sp>
            <p:nvSpPr>
              <p:cNvPr id="51" name="Freeform 68"/>
              <p:cNvSpPr>
                <a:spLocks/>
              </p:cNvSpPr>
              <p:nvPr/>
            </p:nvSpPr>
            <p:spPr bwMode="auto">
              <a:xfrm>
                <a:off x="1975" y="3631"/>
                <a:ext cx="2" cy="692"/>
              </a:xfrm>
              <a:custGeom>
                <a:avLst/>
                <a:gdLst>
                  <a:gd name="T0" fmla="+- 0 4324 3631"/>
                  <a:gd name="T1" fmla="*/ 4324 h 692"/>
                  <a:gd name="T2" fmla="+- 0 3631 3631"/>
                  <a:gd name="T3" fmla="*/ 3631 h 692"/>
                </a:gdLst>
                <a:ahLst/>
                <a:cxnLst>
                  <a:cxn ang="0">
                    <a:pos x="0" y="T1"/>
                  </a:cxn>
                  <a:cxn ang="0">
                    <a:pos x="0" y="T3"/>
                  </a:cxn>
                </a:cxnLst>
                <a:rect l="0" t="0" r="r" b="b"/>
                <a:pathLst>
                  <a:path h="692">
                    <a:moveTo>
                      <a:pt x="0" y="693"/>
                    </a:moveTo>
                    <a:lnTo>
                      <a:pt x="0" y="0"/>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6" name="Group 69"/>
            <p:cNvGrpSpPr>
              <a:grpSpLocks/>
            </p:cNvGrpSpPr>
            <p:nvPr/>
          </p:nvGrpSpPr>
          <p:grpSpPr bwMode="auto">
            <a:xfrm>
              <a:off x="1954" y="3575"/>
              <a:ext cx="42" cy="76"/>
              <a:chOff x="1954" y="3575"/>
              <a:chExt cx="42" cy="76"/>
            </a:xfrm>
          </p:grpSpPr>
          <p:sp>
            <p:nvSpPr>
              <p:cNvPr id="49" name="Freeform 70"/>
              <p:cNvSpPr>
                <a:spLocks/>
              </p:cNvSpPr>
              <p:nvPr/>
            </p:nvSpPr>
            <p:spPr bwMode="auto">
              <a:xfrm>
                <a:off x="1954" y="3575"/>
                <a:ext cx="42" cy="76"/>
              </a:xfrm>
              <a:custGeom>
                <a:avLst/>
                <a:gdLst>
                  <a:gd name="T0" fmla="+- 0 1975 1954"/>
                  <a:gd name="T1" fmla="*/ T0 w 42"/>
                  <a:gd name="T2" fmla="+- 0 3575 3575"/>
                  <a:gd name="T3" fmla="*/ 3575 h 76"/>
                  <a:gd name="T4" fmla="+- 0 1967 1954"/>
                  <a:gd name="T5" fmla="*/ T4 w 42"/>
                  <a:gd name="T6" fmla="+- 0 3614 3575"/>
                  <a:gd name="T7" fmla="*/ 3614 h 76"/>
                  <a:gd name="T8" fmla="+- 0 1954 1954"/>
                  <a:gd name="T9" fmla="*/ T8 w 42"/>
                  <a:gd name="T10" fmla="+- 0 3651 3575"/>
                  <a:gd name="T11" fmla="*/ 3651 h 76"/>
                  <a:gd name="T12" fmla="+- 0 1954 1954"/>
                  <a:gd name="T13" fmla="*/ T12 w 42"/>
                  <a:gd name="T14" fmla="+- 0 3652 3575"/>
                  <a:gd name="T15" fmla="*/ 3652 h 76"/>
                  <a:gd name="T16" fmla="+- 0 1975 1954"/>
                  <a:gd name="T17" fmla="*/ T16 w 42"/>
                  <a:gd name="T18" fmla="+- 0 3638 3575"/>
                  <a:gd name="T19" fmla="*/ 3638 h 76"/>
                  <a:gd name="T20" fmla="+- 0 1991 1954"/>
                  <a:gd name="T21" fmla="*/ T20 w 42"/>
                  <a:gd name="T22" fmla="+- 0 3638 3575"/>
                  <a:gd name="T23" fmla="*/ 3638 h 76"/>
                  <a:gd name="T24" fmla="+- 0 1983 1954"/>
                  <a:gd name="T25" fmla="*/ T24 w 42"/>
                  <a:gd name="T26" fmla="+- 0 3614 3575"/>
                  <a:gd name="T27" fmla="*/ 3614 h 76"/>
                  <a:gd name="T28" fmla="+- 0 1975 1954"/>
                  <a:gd name="T29" fmla="*/ T28 w 42"/>
                  <a:gd name="T30" fmla="+- 0 3575 3575"/>
                  <a:gd name="T31" fmla="*/ 3575 h 76"/>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42" h="76">
                    <a:moveTo>
                      <a:pt x="21" y="0"/>
                    </a:moveTo>
                    <a:lnTo>
                      <a:pt x="13" y="39"/>
                    </a:lnTo>
                    <a:lnTo>
                      <a:pt x="0" y="76"/>
                    </a:lnTo>
                    <a:lnTo>
                      <a:pt x="0" y="77"/>
                    </a:lnTo>
                    <a:lnTo>
                      <a:pt x="21" y="63"/>
                    </a:lnTo>
                    <a:lnTo>
                      <a:pt x="37" y="63"/>
                    </a:lnTo>
                    <a:lnTo>
                      <a:pt x="29" y="39"/>
                    </a:lnTo>
                    <a:lnTo>
                      <a:pt x="21"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50" name="Freeform 71"/>
              <p:cNvSpPr>
                <a:spLocks/>
              </p:cNvSpPr>
              <p:nvPr/>
            </p:nvSpPr>
            <p:spPr bwMode="auto">
              <a:xfrm>
                <a:off x="1954" y="3575"/>
                <a:ext cx="42" cy="76"/>
              </a:xfrm>
              <a:custGeom>
                <a:avLst/>
                <a:gdLst>
                  <a:gd name="T0" fmla="+- 0 1991 1954"/>
                  <a:gd name="T1" fmla="*/ T0 w 42"/>
                  <a:gd name="T2" fmla="+- 0 3638 3575"/>
                  <a:gd name="T3" fmla="*/ 3638 h 76"/>
                  <a:gd name="T4" fmla="+- 0 1975 1954"/>
                  <a:gd name="T5" fmla="*/ T4 w 42"/>
                  <a:gd name="T6" fmla="+- 0 3638 3575"/>
                  <a:gd name="T7" fmla="*/ 3638 h 76"/>
                  <a:gd name="T8" fmla="+- 0 1996 1954"/>
                  <a:gd name="T9" fmla="*/ T8 w 42"/>
                  <a:gd name="T10" fmla="+- 0 3652 3575"/>
                  <a:gd name="T11" fmla="*/ 3652 h 76"/>
                  <a:gd name="T12" fmla="+- 0 1996 1954"/>
                  <a:gd name="T13" fmla="*/ T12 w 42"/>
                  <a:gd name="T14" fmla="+- 0 3651 3575"/>
                  <a:gd name="T15" fmla="*/ 3651 h 76"/>
                  <a:gd name="T16" fmla="+- 0 1991 1954"/>
                  <a:gd name="T17" fmla="*/ T16 w 42"/>
                  <a:gd name="T18" fmla="+- 0 3638 3575"/>
                  <a:gd name="T19" fmla="*/ 3638 h 76"/>
                </a:gdLst>
                <a:ahLst/>
                <a:cxnLst>
                  <a:cxn ang="0">
                    <a:pos x="T1" y="T3"/>
                  </a:cxn>
                  <a:cxn ang="0">
                    <a:pos x="T5" y="T7"/>
                  </a:cxn>
                  <a:cxn ang="0">
                    <a:pos x="T9" y="T11"/>
                  </a:cxn>
                  <a:cxn ang="0">
                    <a:pos x="T13" y="T15"/>
                  </a:cxn>
                  <a:cxn ang="0">
                    <a:pos x="T17" y="T19"/>
                  </a:cxn>
                </a:cxnLst>
                <a:rect l="0" t="0" r="r" b="b"/>
                <a:pathLst>
                  <a:path w="42" h="76">
                    <a:moveTo>
                      <a:pt x="37" y="63"/>
                    </a:moveTo>
                    <a:lnTo>
                      <a:pt x="21" y="63"/>
                    </a:lnTo>
                    <a:lnTo>
                      <a:pt x="42" y="77"/>
                    </a:lnTo>
                    <a:lnTo>
                      <a:pt x="42" y="76"/>
                    </a:lnTo>
                    <a:lnTo>
                      <a:pt x="37" y="63"/>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8" name="Group 74"/>
            <p:cNvGrpSpPr>
              <a:grpSpLocks/>
            </p:cNvGrpSpPr>
            <p:nvPr/>
          </p:nvGrpSpPr>
          <p:grpSpPr bwMode="auto">
            <a:xfrm>
              <a:off x="3261" y="2569"/>
              <a:ext cx="42" cy="76"/>
              <a:chOff x="3261" y="2569"/>
              <a:chExt cx="42" cy="76"/>
            </a:xfrm>
          </p:grpSpPr>
          <p:sp>
            <p:nvSpPr>
              <p:cNvPr id="46" name="Freeform 75"/>
              <p:cNvSpPr>
                <a:spLocks/>
              </p:cNvSpPr>
              <p:nvPr/>
            </p:nvSpPr>
            <p:spPr bwMode="auto">
              <a:xfrm>
                <a:off x="3261" y="2569"/>
                <a:ext cx="42" cy="76"/>
              </a:xfrm>
              <a:custGeom>
                <a:avLst/>
                <a:gdLst>
                  <a:gd name="T0" fmla="+- 0 3262 3261"/>
                  <a:gd name="T1" fmla="*/ T0 w 42"/>
                  <a:gd name="T2" fmla="+- 0 2569 2569"/>
                  <a:gd name="T3" fmla="*/ 2569 h 76"/>
                  <a:gd name="T4" fmla="+- 0 3261 3261"/>
                  <a:gd name="T5" fmla="*/ T4 w 42"/>
                  <a:gd name="T6" fmla="+- 0 2570 2569"/>
                  <a:gd name="T7" fmla="*/ 2570 h 76"/>
                  <a:gd name="T8" fmla="+- 0 3275 3261"/>
                  <a:gd name="T9" fmla="*/ T8 w 42"/>
                  <a:gd name="T10" fmla="+- 0 2607 2569"/>
                  <a:gd name="T11" fmla="*/ 2607 h 76"/>
                  <a:gd name="T12" fmla="+- 0 3282 3261"/>
                  <a:gd name="T13" fmla="*/ T12 w 42"/>
                  <a:gd name="T14" fmla="+- 0 2645 2569"/>
                  <a:gd name="T15" fmla="*/ 2645 h 76"/>
                  <a:gd name="T16" fmla="+- 0 3290 3261"/>
                  <a:gd name="T17" fmla="*/ T16 w 42"/>
                  <a:gd name="T18" fmla="+- 0 2607 2569"/>
                  <a:gd name="T19" fmla="*/ 2607 h 76"/>
                  <a:gd name="T20" fmla="+- 0 3299 3261"/>
                  <a:gd name="T21" fmla="*/ T20 w 42"/>
                  <a:gd name="T22" fmla="+- 0 2583 2569"/>
                  <a:gd name="T23" fmla="*/ 2583 h 76"/>
                  <a:gd name="T24" fmla="+- 0 3282 3261"/>
                  <a:gd name="T25" fmla="*/ T24 w 42"/>
                  <a:gd name="T26" fmla="+- 0 2583 2569"/>
                  <a:gd name="T27" fmla="*/ 2583 h 76"/>
                  <a:gd name="T28" fmla="+- 0 3262 3261"/>
                  <a:gd name="T29" fmla="*/ T28 w 42"/>
                  <a:gd name="T30" fmla="+- 0 2569 2569"/>
                  <a:gd name="T31" fmla="*/ 2569 h 76"/>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42" h="76">
                    <a:moveTo>
                      <a:pt x="1" y="0"/>
                    </a:moveTo>
                    <a:lnTo>
                      <a:pt x="0" y="1"/>
                    </a:lnTo>
                    <a:lnTo>
                      <a:pt x="14" y="38"/>
                    </a:lnTo>
                    <a:lnTo>
                      <a:pt x="21" y="76"/>
                    </a:lnTo>
                    <a:lnTo>
                      <a:pt x="29" y="38"/>
                    </a:lnTo>
                    <a:lnTo>
                      <a:pt x="38" y="14"/>
                    </a:lnTo>
                    <a:lnTo>
                      <a:pt x="21" y="14"/>
                    </a:lnTo>
                    <a:lnTo>
                      <a:pt x="1"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47" name="Freeform 76"/>
              <p:cNvSpPr>
                <a:spLocks/>
              </p:cNvSpPr>
              <p:nvPr/>
            </p:nvSpPr>
            <p:spPr bwMode="auto">
              <a:xfrm>
                <a:off x="3261" y="2569"/>
                <a:ext cx="42" cy="76"/>
              </a:xfrm>
              <a:custGeom>
                <a:avLst/>
                <a:gdLst>
                  <a:gd name="T0" fmla="+- 0 3303 3261"/>
                  <a:gd name="T1" fmla="*/ T0 w 42"/>
                  <a:gd name="T2" fmla="+- 0 2569 2569"/>
                  <a:gd name="T3" fmla="*/ 2569 h 76"/>
                  <a:gd name="T4" fmla="+- 0 3282 3261"/>
                  <a:gd name="T5" fmla="*/ T4 w 42"/>
                  <a:gd name="T6" fmla="+- 0 2583 2569"/>
                  <a:gd name="T7" fmla="*/ 2583 h 76"/>
                  <a:gd name="T8" fmla="+- 0 3299 3261"/>
                  <a:gd name="T9" fmla="*/ T8 w 42"/>
                  <a:gd name="T10" fmla="+- 0 2583 2569"/>
                  <a:gd name="T11" fmla="*/ 2583 h 76"/>
                  <a:gd name="T12" fmla="+- 0 3304 3261"/>
                  <a:gd name="T13" fmla="*/ T12 w 42"/>
                  <a:gd name="T14" fmla="+- 0 2570 2569"/>
                  <a:gd name="T15" fmla="*/ 2570 h 76"/>
                  <a:gd name="T16" fmla="+- 0 3303 3261"/>
                  <a:gd name="T17" fmla="*/ T16 w 42"/>
                  <a:gd name="T18" fmla="+- 0 2569 2569"/>
                  <a:gd name="T19" fmla="*/ 2569 h 76"/>
                </a:gdLst>
                <a:ahLst/>
                <a:cxnLst>
                  <a:cxn ang="0">
                    <a:pos x="T1" y="T3"/>
                  </a:cxn>
                  <a:cxn ang="0">
                    <a:pos x="T5" y="T7"/>
                  </a:cxn>
                  <a:cxn ang="0">
                    <a:pos x="T9" y="T11"/>
                  </a:cxn>
                  <a:cxn ang="0">
                    <a:pos x="T13" y="T15"/>
                  </a:cxn>
                  <a:cxn ang="0">
                    <a:pos x="T17" y="T19"/>
                  </a:cxn>
                </a:cxnLst>
                <a:rect l="0" t="0" r="r" b="b"/>
                <a:pathLst>
                  <a:path w="42" h="76">
                    <a:moveTo>
                      <a:pt x="42" y="0"/>
                    </a:moveTo>
                    <a:lnTo>
                      <a:pt x="21" y="14"/>
                    </a:lnTo>
                    <a:lnTo>
                      <a:pt x="38" y="14"/>
                    </a:lnTo>
                    <a:lnTo>
                      <a:pt x="43" y="1"/>
                    </a:lnTo>
                    <a:lnTo>
                      <a:pt x="42"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9" name="Group 77"/>
            <p:cNvGrpSpPr>
              <a:grpSpLocks/>
            </p:cNvGrpSpPr>
            <p:nvPr/>
          </p:nvGrpSpPr>
          <p:grpSpPr bwMode="auto">
            <a:xfrm>
              <a:off x="1685" y="214"/>
              <a:ext cx="2" cy="638"/>
              <a:chOff x="1685" y="214"/>
              <a:chExt cx="2" cy="638"/>
            </a:xfrm>
          </p:grpSpPr>
          <p:sp>
            <p:nvSpPr>
              <p:cNvPr id="45" name="Freeform 78"/>
              <p:cNvSpPr>
                <a:spLocks/>
              </p:cNvSpPr>
              <p:nvPr/>
            </p:nvSpPr>
            <p:spPr bwMode="auto">
              <a:xfrm>
                <a:off x="1685" y="214"/>
                <a:ext cx="2" cy="638"/>
              </a:xfrm>
              <a:custGeom>
                <a:avLst/>
                <a:gdLst>
                  <a:gd name="T0" fmla="+- 0 214 214"/>
                  <a:gd name="T1" fmla="*/ 214 h 638"/>
                  <a:gd name="T2" fmla="+- 0 852 214"/>
                  <a:gd name="T3" fmla="*/ 852 h 638"/>
                </a:gdLst>
                <a:ahLst/>
                <a:cxnLst>
                  <a:cxn ang="0">
                    <a:pos x="0" y="T1"/>
                  </a:cxn>
                  <a:cxn ang="0">
                    <a:pos x="0" y="T3"/>
                  </a:cxn>
                </a:cxnLst>
                <a:rect l="0" t="0" r="r" b="b"/>
                <a:pathLst>
                  <a:path h="638">
                    <a:moveTo>
                      <a:pt x="0" y="0"/>
                    </a:moveTo>
                    <a:lnTo>
                      <a:pt x="0" y="638"/>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0" name="Group 79"/>
            <p:cNvGrpSpPr>
              <a:grpSpLocks/>
            </p:cNvGrpSpPr>
            <p:nvPr/>
          </p:nvGrpSpPr>
          <p:grpSpPr bwMode="auto">
            <a:xfrm>
              <a:off x="1664" y="832"/>
              <a:ext cx="42" cy="76"/>
              <a:chOff x="1664" y="832"/>
              <a:chExt cx="42" cy="76"/>
            </a:xfrm>
          </p:grpSpPr>
          <p:sp>
            <p:nvSpPr>
              <p:cNvPr id="43" name="Freeform 80"/>
              <p:cNvSpPr>
                <a:spLocks/>
              </p:cNvSpPr>
              <p:nvPr/>
            </p:nvSpPr>
            <p:spPr bwMode="auto">
              <a:xfrm>
                <a:off x="1664" y="832"/>
                <a:ext cx="42" cy="76"/>
              </a:xfrm>
              <a:custGeom>
                <a:avLst/>
                <a:gdLst>
                  <a:gd name="T0" fmla="+- 0 1664 1664"/>
                  <a:gd name="T1" fmla="*/ T0 w 42"/>
                  <a:gd name="T2" fmla="+- 0 832 832"/>
                  <a:gd name="T3" fmla="*/ 832 h 76"/>
                  <a:gd name="T4" fmla="+- 0 1664 1664"/>
                  <a:gd name="T5" fmla="*/ T4 w 42"/>
                  <a:gd name="T6" fmla="+- 0 833 832"/>
                  <a:gd name="T7" fmla="*/ 833 h 76"/>
                  <a:gd name="T8" fmla="+- 0 1677 1664"/>
                  <a:gd name="T9" fmla="*/ T8 w 42"/>
                  <a:gd name="T10" fmla="+- 0 870 832"/>
                  <a:gd name="T11" fmla="*/ 870 h 76"/>
                  <a:gd name="T12" fmla="+- 0 1685 1664"/>
                  <a:gd name="T13" fmla="*/ T12 w 42"/>
                  <a:gd name="T14" fmla="+- 0 908 832"/>
                  <a:gd name="T15" fmla="*/ 908 h 76"/>
                  <a:gd name="T16" fmla="+- 0 1693 1664"/>
                  <a:gd name="T17" fmla="*/ T16 w 42"/>
                  <a:gd name="T18" fmla="+- 0 870 832"/>
                  <a:gd name="T19" fmla="*/ 870 h 76"/>
                  <a:gd name="T20" fmla="+- 0 1702 1664"/>
                  <a:gd name="T21" fmla="*/ T20 w 42"/>
                  <a:gd name="T22" fmla="+- 0 846 832"/>
                  <a:gd name="T23" fmla="*/ 846 h 76"/>
                  <a:gd name="T24" fmla="+- 0 1685 1664"/>
                  <a:gd name="T25" fmla="*/ T24 w 42"/>
                  <a:gd name="T26" fmla="+- 0 846 832"/>
                  <a:gd name="T27" fmla="*/ 846 h 76"/>
                  <a:gd name="T28" fmla="+- 0 1664 1664"/>
                  <a:gd name="T29" fmla="*/ T28 w 42"/>
                  <a:gd name="T30" fmla="+- 0 832 832"/>
                  <a:gd name="T31" fmla="*/ 832 h 76"/>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42" h="76">
                    <a:moveTo>
                      <a:pt x="0" y="0"/>
                    </a:moveTo>
                    <a:lnTo>
                      <a:pt x="0" y="1"/>
                    </a:lnTo>
                    <a:lnTo>
                      <a:pt x="13" y="38"/>
                    </a:lnTo>
                    <a:lnTo>
                      <a:pt x="21" y="76"/>
                    </a:lnTo>
                    <a:lnTo>
                      <a:pt x="29" y="38"/>
                    </a:lnTo>
                    <a:lnTo>
                      <a:pt x="38" y="14"/>
                    </a:lnTo>
                    <a:lnTo>
                      <a:pt x="21" y="14"/>
                    </a:lnTo>
                    <a:lnTo>
                      <a:pt x="0"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44" name="Freeform 81"/>
              <p:cNvSpPr>
                <a:spLocks/>
              </p:cNvSpPr>
              <p:nvPr/>
            </p:nvSpPr>
            <p:spPr bwMode="auto">
              <a:xfrm>
                <a:off x="1664" y="832"/>
                <a:ext cx="42" cy="76"/>
              </a:xfrm>
              <a:custGeom>
                <a:avLst/>
                <a:gdLst>
                  <a:gd name="T0" fmla="+- 0 1706 1664"/>
                  <a:gd name="T1" fmla="*/ T0 w 42"/>
                  <a:gd name="T2" fmla="+- 0 832 832"/>
                  <a:gd name="T3" fmla="*/ 832 h 76"/>
                  <a:gd name="T4" fmla="+- 0 1685 1664"/>
                  <a:gd name="T5" fmla="*/ T4 w 42"/>
                  <a:gd name="T6" fmla="+- 0 846 832"/>
                  <a:gd name="T7" fmla="*/ 846 h 76"/>
                  <a:gd name="T8" fmla="+- 0 1702 1664"/>
                  <a:gd name="T9" fmla="*/ T8 w 42"/>
                  <a:gd name="T10" fmla="+- 0 846 832"/>
                  <a:gd name="T11" fmla="*/ 846 h 76"/>
                  <a:gd name="T12" fmla="+- 0 1706 1664"/>
                  <a:gd name="T13" fmla="*/ T12 w 42"/>
                  <a:gd name="T14" fmla="+- 0 833 832"/>
                  <a:gd name="T15" fmla="*/ 833 h 76"/>
                  <a:gd name="T16" fmla="+- 0 1706 1664"/>
                  <a:gd name="T17" fmla="*/ T16 w 42"/>
                  <a:gd name="T18" fmla="+- 0 832 832"/>
                  <a:gd name="T19" fmla="*/ 832 h 76"/>
                </a:gdLst>
                <a:ahLst/>
                <a:cxnLst>
                  <a:cxn ang="0">
                    <a:pos x="T1" y="T3"/>
                  </a:cxn>
                  <a:cxn ang="0">
                    <a:pos x="T5" y="T7"/>
                  </a:cxn>
                  <a:cxn ang="0">
                    <a:pos x="T9" y="T11"/>
                  </a:cxn>
                  <a:cxn ang="0">
                    <a:pos x="T13" y="T15"/>
                  </a:cxn>
                  <a:cxn ang="0">
                    <a:pos x="T17" y="T19"/>
                  </a:cxn>
                </a:cxnLst>
                <a:rect l="0" t="0" r="r" b="b"/>
                <a:pathLst>
                  <a:path w="42" h="76">
                    <a:moveTo>
                      <a:pt x="42" y="0"/>
                    </a:moveTo>
                    <a:lnTo>
                      <a:pt x="21" y="14"/>
                    </a:lnTo>
                    <a:lnTo>
                      <a:pt x="38" y="14"/>
                    </a:lnTo>
                    <a:lnTo>
                      <a:pt x="42" y="1"/>
                    </a:lnTo>
                    <a:lnTo>
                      <a:pt x="42"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41" name="Group 82"/>
            <p:cNvGrpSpPr>
              <a:grpSpLocks/>
            </p:cNvGrpSpPr>
            <p:nvPr/>
          </p:nvGrpSpPr>
          <p:grpSpPr bwMode="auto">
            <a:xfrm>
              <a:off x="1406" y="415"/>
              <a:ext cx="8363" cy="4829"/>
              <a:chOff x="1406" y="415"/>
              <a:chExt cx="8363" cy="4829"/>
            </a:xfrm>
          </p:grpSpPr>
          <p:sp>
            <p:nvSpPr>
              <p:cNvPr id="42" name="Freeform 83"/>
              <p:cNvSpPr>
                <a:spLocks/>
              </p:cNvSpPr>
              <p:nvPr/>
            </p:nvSpPr>
            <p:spPr bwMode="auto">
              <a:xfrm>
                <a:off x="1406" y="415"/>
                <a:ext cx="8363" cy="4829"/>
              </a:xfrm>
              <a:custGeom>
                <a:avLst/>
                <a:gdLst>
                  <a:gd name="T0" fmla="+- 0 1508 1406"/>
                  <a:gd name="T1" fmla="*/ T0 w 8363"/>
                  <a:gd name="T2" fmla="+- 0 1588 415"/>
                  <a:gd name="T3" fmla="*/ 1588 h 4829"/>
                  <a:gd name="T4" fmla="+- 0 1640 1406"/>
                  <a:gd name="T5" fmla="*/ T4 w 8363"/>
                  <a:gd name="T6" fmla="+- 0 1445 415"/>
                  <a:gd name="T7" fmla="*/ 1445 h 4829"/>
                  <a:gd name="T8" fmla="+- 0 1783 1406"/>
                  <a:gd name="T9" fmla="*/ T8 w 8363"/>
                  <a:gd name="T10" fmla="+- 0 968 415"/>
                  <a:gd name="T11" fmla="*/ 968 h 4829"/>
                  <a:gd name="T12" fmla="+- 0 1919 1406"/>
                  <a:gd name="T13" fmla="*/ T12 w 8363"/>
                  <a:gd name="T14" fmla="+- 0 2002 415"/>
                  <a:gd name="T15" fmla="*/ 2002 h 4829"/>
                  <a:gd name="T16" fmla="+- 0 2029 1406"/>
                  <a:gd name="T17" fmla="*/ T16 w 8363"/>
                  <a:gd name="T18" fmla="+- 0 3549 415"/>
                  <a:gd name="T19" fmla="*/ 3549 h 4829"/>
                  <a:gd name="T20" fmla="+- 0 2169 1406"/>
                  <a:gd name="T21" fmla="*/ T20 w 8363"/>
                  <a:gd name="T22" fmla="+- 0 3360 415"/>
                  <a:gd name="T23" fmla="*/ 3360 h 4829"/>
                  <a:gd name="T24" fmla="+- 0 2333 1406"/>
                  <a:gd name="T25" fmla="*/ T24 w 8363"/>
                  <a:gd name="T26" fmla="+- 0 3872 415"/>
                  <a:gd name="T27" fmla="*/ 3872 h 4829"/>
                  <a:gd name="T28" fmla="+- 0 2448 1406"/>
                  <a:gd name="T29" fmla="*/ T28 w 8363"/>
                  <a:gd name="T30" fmla="+- 0 2721 415"/>
                  <a:gd name="T31" fmla="*/ 2721 h 4829"/>
                  <a:gd name="T32" fmla="+- 0 2592 1406"/>
                  <a:gd name="T33" fmla="*/ T32 w 8363"/>
                  <a:gd name="T34" fmla="+- 0 3265 415"/>
                  <a:gd name="T35" fmla="*/ 3265 h 4829"/>
                  <a:gd name="T36" fmla="+- 0 2720 1406"/>
                  <a:gd name="T37" fmla="*/ T36 w 8363"/>
                  <a:gd name="T38" fmla="+- 0 3243 415"/>
                  <a:gd name="T39" fmla="*/ 3243 h 4829"/>
                  <a:gd name="T40" fmla="+- 0 2868 1406"/>
                  <a:gd name="T41" fmla="*/ T40 w 8363"/>
                  <a:gd name="T42" fmla="+- 0 3348 415"/>
                  <a:gd name="T43" fmla="*/ 3348 h 4829"/>
                  <a:gd name="T44" fmla="+- 0 3007 1406"/>
                  <a:gd name="T45" fmla="*/ T44 w 8363"/>
                  <a:gd name="T46" fmla="+- 0 3481 415"/>
                  <a:gd name="T47" fmla="*/ 3481 h 4829"/>
                  <a:gd name="T48" fmla="+- 0 3130 1406"/>
                  <a:gd name="T49" fmla="*/ T48 w 8363"/>
                  <a:gd name="T50" fmla="+- 0 4030 415"/>
                  <a:gd name="T51" fmla="*/ 4030 h 4829"/>
                  <a:gd name="T52" fmla="+- 0 3288 1406"/>
                  <a:gd name="T53" fmla="*/ T52 w 8363"/>
                  <a:gd name="T54" fmla="+- 0 3113 415"/>
                  <a:gd name="T55" fmla="*/ 3113 h 4829"/>
                  <a:gd name="T56" fmla="+- 0 3428 1406"/>
                  <a:gd name="T57" fmla="*/ T56 w 8363"/>
                  <a:gd name="T58" fmla="+- 0 2038 415"/>
                  <a:gd name="T59" fmla="*/ 2038 h 4829"/>
                  <a:gd name="T60" fmla="+- 0 3568 1406"/>
                  <a:gd name="T61" fmla="*/ T60 w 8363"/>
                  <a:gd name="T62" fmla="+- 0 1337 415"/>
                  <a:gd name="T63" fmla="*/ 1337 h 4829"/>
                  <a:gd name="T64" fmla="+- 0 3699 1406"/>
                  <a:gd name="T65" fmla="*/ T64 w 8363"/>
                  <a:gd name="T66" fmla="+- 0 1876 415"/>
                  <a:gd name="T67" fmla="*/ 1876 h 4829"/>
                  <a:gd name="T68" fmla="+- 0 3839 1406"/>
                  <a:gd name="T69" fmla="*/ T68 w 8363"/>
                  <a:gd name="T70" fmla="+- 0 2924 415"/>
                  <a:gd name="T71" fmla="*/ 2924 h 4829"/>
                  <a:gd name="T72" fmla="+- 0 3987 1406"/>
                  <a:gd name="T73" fmla="*/ T72 w 8363"/>
                  <a:gd name="T74" fmla="+- 0 2834 415"/>
                  <a:gd name="T75" fmla="*/ 2834 h 4829"/>
                  <a:gd name="T76" fmla="+- 0 4120 1406"/>
                  <a:gd name="T77" fmla="*/ T76 w 8363"/>
                  <a:gd name="T78" fmla="+- 0 2847 415"/>
                  <a:gd name="T79" fmla="*/ 2847 h 4829"/>
                  <a:gd name="T80" fmla="+- 0 4274 1406"/>
                  <a:gd name="T81" fmla="*/ T80 w 8363"/>
                  <a:gd name="T82" fmla="+- 0 2771 415"/>
                  <a:gd name="T83" fmla="*/ 2771 h 4829"/>
                  <a:gd name="T84" fmla="+- 0 4403 1406"/>
                  <a:gd name="T85" fmla="*/ T84 w 8363"/>
                  <a:gd name="T86" fmla="+- 0 2751 415"/>
                  <a:gd name="T87" fmla="*/ 2751 h 4829"/>
                  <a:gd name="T88" fmla="+- 0 4542 1406"/>
                  <a:gd name="T89" fmla="*/ T88 w 8363"/>
                  <a:gd name="T90" fmla="+- 0 2764 415"/>
                  <a:gd name="T91" fmla="*/ 2764 h 4829"/>
                  <a:gd name="T92" fmla="+- 0 4681 1406"/>
                  <a:gd name="T93" fmla="*/ T92 w 8363"/>
                  <a:gd name="T94" fmla="+- 0 3499 415"/>
                  <a:gd name="T95" fmla="*/ 3499 h 4829"/>
                  <a:gd name="T96" fmla="+- 0 4825 1406"/>
                  <a:gd name="T97" fmla="*/ T96 w 8363"/>
                  <a:gd name="T98" fmla="+- 0 3598 415"/>
                  <a:gd name="T99" fmla="*/ 3598 h 4829"/>
                  <a:gd name="T100" fmla="+- 0 4948 1406"/>
                  <a:gd name="T101" fmla="*/ T100 w 8363"/>
                  <a:gd name="T102" fmla="+- 0 3225 415"/>
                  <a:gd name="T103" fmla="*/ 3225 h 4829"/>
                  <a:gd name="T104" fmla="+- 0 5084 1406"/>
                  <a:gd name="T105" fmla="*/ T104 w 8363"/>
                  <a:gd name="T106" fmla="+- 0 2865 415"/>
                  <a:gd name="T107" fmla="*/ 2865 h 4829"/>
                  <a:gd name="T108" fmla="+- 0 5228 1406"/>
                  <a:gd name="T109" fmla="*/ T108 w 8363"/>
                  <a:gd name="T110" fmla="+- 0 3090 415"/>
                  <a:gd name="T111" fmla="*/ 3090 h 4829"/>
                  <a:gd name="T112" fmla="+- 0 5372 1406"/>
                  <a:gd name="T113" fmla="*/ T112 w 8363"/>
                  <a:gd name="T114" fmla="+- 0 3358 415"/>
                  <a:gd name="T115" fmla="*/ 3358 h 4829"/>
                  <a:gd name="T116" fmla="+- 0 5507 1406"/>
                  <a:gd name="T117" fmla="*/ T116 w 8363"/>
                  <a:gd name="T118" fmla="+- 0 3544 415"/>
                  <a:gd name="T119" fmla="*/ 3544 h 4829"/>
                  <a:gd name="T120" fmla="+- 0 5647 1406"/>
                  <a:gd name="T121" fmla="*/ T120 w 8363"/>
                  <a:gd name="T122" fmla="+- 0 3836 415"/>
                  <a:gd name="T123" fmla="*/ 3836 h 4829"/>
                  <a:gd name="T124" fmla="+- 0 5778 1406"/>
                  <a:gd name="T125" fmla="*/ T124 w 8363"/>
                  <a:gd name="T126" fmla="+- 0 4574 415"/>
                  <a:gd name="T127" fmla="*/ 4574 h 4829"/>
                  <a:gd name="T128" fmla="+- 0 5930 1406"/>
                  <a:gd name="T129" fmla="*/ T128 w 8363"/>
                  <a:gd name="T130" fmla="+- 0 4839 415"/>
                  <a:gd name="T131" fmla="*/ 4839 h 4829"/>
                  <a:gd name="T132" fmla="+- 0 6047 1406"/>
                  <a:gd name="T133" fmla="*/ T132 w 8363"/>
                  <a:gd name="T134" fmla="+- 0 4097 415"/>
                  <a:gd name="T135" fmla="*/ 4097 h 4829"/>
                  <a:gd name="T136" fmla="+- 0 6183 1406"/>
                  <a:gd name="T137" fmla="*/ T136 w 8363"/>
                  <a:gd name="T138" fmla="+- 0 4218 415"/>
                  <a:gd name="T139" fmla="*/ 4218 h 4829"/>
                  <a:gd name="T140" fmla="+- 0 6329 1406"/>
                  <a:gd name="T141" fmla="*/ T140 w 8363"/>
                  <a:gd name="T142" fmla="+- 0 4227 415"/>
                  <a:gd name="T143" fmla="*/ 4227 h 4829"/>
                  <a:gd name="T144" fmla="+- 0 6432 1406"/>
                  <a:gd name="T145" fmla="*/ T144 w 8363"/>
                  <a:gd name="T146" fmla="+- 0 3827 415"/>
                  <a:gd name="T147" fmla="*/ 3827 h 4829"/>
                  <a:gd name="T148" fmla="+- 0 6543 1406"/>
                  <a:gd name="T149" fmla="*/ T148 w 8363"/>
                  <a:gd name="T150" fmla="+- 0 3773 415"/>
                  <a:gd name="T151" fmla="*/ 3773 h 4829"/>
                  <a:gd name="T152" fmla="+- 0 6682 1406"/>
                  <a:gd name="T153" fmla="*/ T152 w 8363"/>
                  <a:gd name="T154" fmla="+- 0 4007 415"/>
                  <a:gd name="T155" fmla="*/ 4007 h 4829"/>
                  <a:gd name="T156" fmla="+- 0 6814 1406"/>
                  <a:gd name="T157" fmla="*/ T156 w 8363"/>
                  <a:gd name="T158" fmla="+- 0 4281 415"/>
                  <a:gd name="T159" fmla="*/ 4281 h 4829"/>
                  <a:gd name="T160" fmla="+- 0 6962 1406"/>
                  <a:gd name="T161" fmla="*/ T160 w 8363"/>
                  <a:gd name="T162" fmla="+- 0 4358 415"/>
                  <a:gd name="T163" fmla="*/ 4358 h 4829"/>
                  <a:gd name="T164" fmla="+- 0 7102 1406"/>
                  <a:gd name="T165" fmla="*/ T164 w 8363"/>
                  <a:gd name="T166" fmla="+- 0 4509 415"/>
                  <a:gd name="T167" fmla="*/ 4509 h 4829"/>
                  <a:gd name="T168" fmla="+- 0 7234 1406"/>
                  <a:gd name="T169" fmla="*/ T168 w 8363"/>
                  <a:gd name="T170" fmla="+- 0 4904 415"/>
                  <a:gd name="T171" fmla="*/ 4904 h 4829"/>
                  <a:gd name="T172" fmla="+- 0 7397 1406"/>
                  <a:gd name="T173" fmla="*/ T172 w 8363"/>
                  <a:gd name="T174" fmla="+- 0 4897 415"/>
                  <a:gd name="T175" fmla="*/ 4897 h 4829"/>
                  <a:gd name="T176" fmla="+- 0 7518 1406"/>
                  <a:gd name="T177" fmla="*/ T176 w 8363"/>
                  <a:gd name="T178" fmla="+- 0 4883 415"/>
                  <a:gd name="T179" fmla="*/ 4883 h 4829"/>
                  <a:gd name="T180" fmla="+- 0 7671 1406"/>
                  <a:gd name="T181" fmla="*/ T180 w 8363"/>
                  <a:gd name="T182" fmla="+- 0 4794 415"/>
                  <a:gd name="T183" fmla="*/ 4794 h 4829"/>
                  <a:gd name="T184" fmla="+- 0 7851 1406"/>
                  <a:gd name="T185" fmla="*/ T184 w 8363"/>
                  <a:gd name="T186" fmla="+- 0 4745 415"/>
                  <a:gd name="T187" fmla="*/ 4745 h 4829"/>
                  <a:gd name="T188" fmla="+- 0 7991 1406"/>
                  <a:gd name="T189" fmla="*/ T188 w 8363"/>
                  <a:gd name="T190" fmla="+- 0 4736 415"/>
                  <a:gd name="T191" fmla="*/ 4736 h 4829"/>
                  <a:gd name="T192" fmla="+- 0 8181 1406"/>
                  <a:gd name="T193" fmla="*/ T192 w 8363"/>
                  <a:gd name="T194" fmla="+- 0 4709 415"/>
                  <a:gd name="T195" fmla="*/ 4709 h 4829"/>
                  <a:gd name="T196" fmla="+- 0 8285 1406"/>
                  <a:gd name="T197" fmla="*/ T196 w 8363"/>
                  <a:gd name="T198" fmla="+- 0 4805 415"/>
                  <a:gd name="T199" fmla="*/ 4805 h 4829"/>
                  <a:gd name="T200" fmla="+- 0 8369 1406"/>
                  <a:gd name="T201" fmla="*/ T200 w 8363"/>
                  <a:gd name="T202" fmla="+- 0 4932 415"/>
                  <a:gd name="T203" fmla="*/ 4932 h 4829"/>
                  <a:gd name="T204" fmla="+- 0 8507 1406"/>
                  <a:gd name="T205" fmla="*/ T204 w 8363"/>
                  <a:gd name="T206" fmla="+- 0 5014 415"/>
                  <a:gd name="T207" fmla="*/ 5014 h 4829"/>
                  <a:gd name="T208" fmla="+- 0 8624 1406"/>
                  <a:gd name="T209" fmla="*/ T208 w 8363"/>
                  <a:gd name="T210" fmla="+- 0 5075 415"/>
                  <a:gd name="T211" fmla="*/ 5075 h 4829"/>
                  <a:gd name="T212" fmla="+- 0 8786 1406"/>
                  <a:gd name="T213" fmla="*/ T212 w 8363"/>
                  <a:gd name="T214" fmla="+- 0 5041 415"/>
                  <a:gd name="T215" fmla="*/ 5041 h 4829"/>
                  <a:gd name="T216" fmla="+- 0 8967 1406"/>
                  <a:gd name="T217" fmla="*/ T216 w 8363"/>
                  <a:gd name="T218" fmla="+- 0 5068 415"/>
                  <a:gd name="T219" fmla="*/ 5068 h 4829"/>
                  <a:gd name="T220" fmla="+- 0 9052 1406"/>
                  <a:gd name="T221" fmla="*/ T220 w 8363"/>
                  <a:gd name="T222" fmla="+- 0 5071 415"/>
                  <a:gd name="T223" fmla="*/ 5071 h 4829"/>
                  <a:gd name="T224" fmla="+- 0 9232 1406"/>
                  <a:gd name="T225" fmla="*/ T224 w 8363"/>
                  <a:gd name="T226" fmla="+- 0 5140 415"/>
                  <a:gd name="T227" fmla="*/ 5140 h 4829"/>
                  <a:gd name="T228" fmla="+- 0 9411 1406"/>
                  <a:gd name="T229" fmla="*/ T228 w 8363"/>
                  <a:gd name="T230" fmla="+- 0 5210 415"/>
                  <a:gd name="T231" fmla="*/ 5210 h 4829"/>
                  <a:gd name="T232" fmla="+- 0 9545 1406"/>
                  <a:gd name="T233" fmla="*/ T232 w 8363"/>
                  <a:gd name="T234" fmla="+- 0 5218 415"/>
                  <a:gd name="T235" fmla="*/ 5218 h 4829"/>
                  <a:gd name="T236" fmla="+- 0 9769 1406"/>
                  <a:gd name="T237" fmla="*/ T236 w 8363"/>
                  <a:gd name="T238" fmla="+- 0 5235 415"/>
                  <a:gd name="T239" fmla="*/ 5235 h 482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8363" h="4829">
                    <a:moveTo>
                      <a:pt x="0" y="1218"/>
                    </a:moveTo>
                    <a:lnTo>
                      <a:pt x="57" y="1920"/>
                    </a:lnTo>
                    <a:lnTo>
                      <a:pt x="102" y="1173"/>
                    </a:lnTo>
                    <a:lnTo>
                      <a:pt x="135" y="859"/>
                    </a:lnTo>
                    <a:lnTo>
                      <a:pt x="198" y="805"/>
                    </a:lnTo>
                    <a:lnTo>
                      <a:pt x="234" y="1030"/>
                    </a:lnTo>
                    <a:lnTo>
                      <a:pt x="283" y="553"/>
                    </a:lnTo>
                    <a:lnTo>
                      <a:pt x="332" y="1092"/>
                    </a:lnTo>
                    <a:lnTo>
                      <a:pt x="377" y="553"/>
                    </a:lnTo>
                    <a:lnTo>
                      <a:pt x="427" y="0"/>
                    </a:lnTo>
                    <a:lnTo>
                      <a:pt x="472" y="1133"/>
                    </a:lnTo>
                    <a:lnTo>
                      <a:pt x="513" y="1587"/>
                    </a:lnTo>
                    <a:lnTo>
                      <a:pt x="553" y="2446"/>
                    </a:lnTo>
                    <a:lnTo>
                      <a:pt x="574" y="3062"/>
                    </a:lnTo>
                    <a:lnTo>
                      <a:pt x="623" y="3134"/>
                    </a:lnTo>
                    <a:lnTo>
                      <a:pt x="681" y="3268"/>
                    </a:lnTo>
                    <a:lnTo>
                      <a:pt x="718" y="3556"/>
                    </a:lnTo>
                    <a:lnTo>
                      <a:pt x="763" y="2945"/>
                    </a:lnTo>
                    <a:lnTo>
                      <a:pt x="816" y="3439"/>
                    </a:lnTo>
                    <a:lnTo>
                      <a:pt x="878" y="3430"/>
                    </a:lnTo>
                    <a:lnTo>
                      <a:pt x="927" y="3457"/>
                    </a:lnTo>
                    <a:lnTo>
                      <a:pt x="944" y="3304"/>
                    </a:lnTo>
                    <a:lnTo>
                      <a:pt x="993" y="3206"/>
                    </a:lnTo>
                    <a:lnTo>
                      <a:pt x="1042" y="2306"/>
                    </a:lnTo>
                    <a:lnTo>
                      <a:pt x="1088" y="2414"/>
                    </a:lnTo>
                    <a:lnTo>
                      <a:pt x="1133" y="2558"/>
                    </a:lnTo>
                    <a:lnTo>
                      <a:pt x="1186" y="2850"/>
                    </a:lnTo>
                    <a:lnTo>
                      <a:pt x="1231" y="2915"/>
                    </a:lnTo>
                    <a:lnTo>
                      <a:pt x="1281" y="2931"/>
                    </a:lnTo>
                    <a:lnTo>
                      <a:pt x="1314" y="2828"/>
                    </a:lnTo>
                    <a:lnTo>
                      <a:pt x="1367" y="2855"/>
                    </a:lnTo>
                    <a:lnTo>
                      <a:pt x="1429" y="2846"/>
                    </a:lnTo>
                    <a:lnTo>
                      <a:pt x="1462" y="2933"/>
                    </a:lnTo>
                    <a:lnTo>
                      <a:pt x="1519" y="2918"/>
                    </a:lnTo>
                    <a:lnTo>
                      <a:pt x="1568" y="2927"/>
                    </a:lnTo>
                    <a:lnTo>
                      <a:pt x="1601" y="3066"/>
                    </a:lnTo>
                    <a:lnTo>
                      <a:pt x="1651" y="3295"/>
                    </a:lnTo>
                    <a:lnTo>
                      <a:pt x="1683" y="3444"/>
                    </a:lnTo>
                    <a:lnTo>
                      <a:pt x="1724" y="3615"/>
                    </a:lnTo>
                    <a:lnTo>
                      <a:pt x="1808" y="3597"/>
                    </a:lnTo>
                    <a:lnTo>
                      <a:pt x="1841" y="3718"/>
                    </a:lnTo>
                    <a:lnTo>
                      <a:pt x="1882" y="2698"/>
                    </a:lnTo>
                    <a:lnTo>
                      <a:pt x="1923" y="2509"/>
                    </a:lnTo>
                    <a:lnTo>
                      <a:pt x="1973" y="2180"/>
                    </a:lnTo>
                    <a:lnTo>
                      <a:pt x="2022" y="1623"/>
                    </a:lnTo>
                    <a:lnTo>
                      <a:pt x="2067" y="1331"/>
                    </a:lnTo>
                    <a:lnTo>
                      <a:pt x="2112" y="1110"/>
                    </a:lnTo>
                    <a:lnTo>
                      <a:pt x="2162" y="922"/>
                    </a:lnTo>
                    <a:lnTo>
                      <a:pt x="2203" y="1083"/>
                    </a:lnTo>
                    <a:lnTo>
                      <a:pt x="2277" y="1074"/>
                    </a:lnTo>
                    <a:lnTo>
                      <a:pt x="2293" y="1461"/>
                    </a:lnTo>
                    <a:lnTo>
                      <a:pt x="2343" y="1668"/>
                    </a:lnTo>
                    <a:lnTo>
                      <a:pt x="2390" y="2562"/>
                    </a:lnTo>
                    <a:lnTo>
                      <a:pt x="2433" y="2509"/>
                    </a:lnTo>
                    <a:lnTo>
                      <a:pt x="2482" y="2414"/>
                    </a:lnTo>
                    <a:lnTo>
                      <a:pt x="2532" y="2248"/>
                    </a:lnTo>
                    <a:lnTo>
                      <a:pt x="2581" y="2419"/>
                    </a:lnTo>
                    <a:lnTo>
                      <a:pt x="2630" y="2441"/>
                    </a:lnTo>
                    <a:lnTo>
                      <a:pt x="2663" y="2315"/>
                    </a:lnTo>
                    <a:lnTo>
                      <a:pt x="2714" y="2432"/>
                    </a:lnTo>
                    <a:lnTo>
                      <a:pt x="2762" y="2378"/>
                    </a:lnTo>
                    <a:lnTo>
                      <a:pt x="2812" y="2338"/>
                    </a:lnTo>
                    <a:lnTo>
                      <a:pt x="2868" y="2356"/>
                    </a:lnTo>
                    <a:lnTo>
                      <a:pt x="2901" y="2495"/>
                    </a:lnTo>
                    <a:lnTo>
                      <a:pt x="2945" y="2285"/>
                    </a:lnTo>
                    <a:lnTo>
                      <a:pt x="2997" y="2336"/>
                    </a:lnTo>
                    <a:lnTo>
                      <a:pt x="3033" y="2207"/>
                    </a:lnTo>
                    <a:lnTo>
                      <a:pt x="3090" y="2306"/>
                    </a:lnTo>
                    <a:lnTo>
                      <a:pt x="3136" y="2349"/>
                    </a:lnTo>
                    <a:lnTo>
                      <a:pt x="3174" y="2395"/>
                    </a:lnTo>
                    <a:lnTo>
                      <a:pt x="3222" y="2729"/>
                    </a:lnTo>
                    <a:lnTo>
                      <a:pt x="3275" y="3084"/>
                    </a:lnTo>
                    <a:lnTo>
                      <a:pt x="3312" y="2882"/>
                    </a:lnTo>
                    <a:lnTo>
                      <a:pt x="3362" y="3174"/>
                    </a:lnTo>
                    <a:lnTo>
                      <a:pt x="3419" y="3183"/>
                    </a:lnTo>
                    <a:lnTo>
                      <a:pt x="3468" y="3156"/>
                    </a:lnTo>
                    <a:lnTo>
                      <a:pt x="3510" y="3062"/>
                    </a:lnTo>
                    <a:lnTo>
                      <a:pt x="3542" y="2810"/>
                    </a:lnTo>
                    <a:lnTo>
                      <a:pt x="3596" y="2392"/>
                    </a:lnTo>
                    <a:lnTo>
                      <a:pt x="3641" y="2567"/>
                    </a:lnTo>
                    <a:lnTo>
                      <a:pt x="3678" y="2450"/>
                    </a:lnTo>
                    <a:lnTo>
                      <a:pt x="3731" y="2536"/>
                    </a:lnTo>
                    <a:lnTo>
                      <a:pt x="3772" y="2540"/>
                    </a:lnTo>
                    <a:lnTo>
                      <a:pt x="3822" y="2675"/>
                    </a:lnTo>
                    <a:lnTo>
                      <a:pt x="3871" y="2904"/>
                    </a:lnTo>
                    <a:lnTo>
                      <a:pt x="3912" y="2855"/>
                    </a:lnTo>
                    <a:lnTo>
                      <a:pt x="3966" y="2943"/>
                    </a:lnTo>
                    <a:lnTo>
                      <a:pt x="4011" y="2873"/>
                    </a:lnTo>
                    <a:lnTo>
                      <a:pt x="4060" y="2961"/>
                    </a:lnTo>
                    <a:lnTo>
                      <a:pt x="4101" y="3129"/>
                    </a:lnTo>
                    <a:lnTo>
                      <a:pt x="4142" y="3206"/>
                    </a:lnTo>
                    <a:lnTo>
                      <a:pt x="4192" y="3336"/>
                    </a:lnTo>
                    <a:lnTo>
                      <a:pt x="4241" y="3421"/>
                    </a:lnTo>
                    <a:lnTo>
                      <a:pt x="4286" y="3664"/>
                    </a:lnTo>
                    <a:lnTo>
                      <a:pt x="4339" y="3871"/>
                    </a:lnTo>
                    <a:lnTo>
                      <a:pt x="4372" y="4159"/>
                    </a:lnTo>
                    <a:lnTo>
                      <a:pt x="4422" y="4343"/>
                    </a:lnTo>
                    <a:lnTo>
                      <a:pt x="4471" y="4460"/>
                    </a:lnTo>
                    <a:lnTo>
                      <a:pt x="4524" y="4424"/>
                    </a:lnTo>
                    <a:lnTo>
                      <a:pt x="4568" y="4392"/>
                    </a:lnTo>
                    <a:lnTo>
                      <a:pt x="4596" y="3965"/>
                    </a:lnTo>
                    <a:lnTo>
                      <a:pt x="4641" y="3682"/>
                    </a:lnTo>
                    <a:lnTo>
                      <a:pt x="4692" y="3629"/>
                    </a:lnTo>
                    <a:lnTo>
                      <a:pt x="4738" y="3671"/>
                    </a:lnTo>
                    <a:lnTo>
                      <a:pt x="4777" y="3803"/>
                    </a:lnTo>
                    <a:lnTo>
                      <a:pt x="4830" y="3799"/>
                    </a:lnTo>
                    <a:lnTo>
                      <a:pt x="4877" y="3749"/>
                    </a:lnTo>
                    <a:lnTo>
                      <a:pt x="4923" y="3812"/>
                    </a:lnTo>
                    <a:lnTo>
                      <a:pt x="4974" y="3781"/>
                    </a:lnTo>
                    <a:lnTo>
                      <a:pt x="4992" y="3664"/>
                    </a:lnTo>
                    <a:lnTo>
                      <a:pt x="5026" y="3412"/>
                    </a:lnTo>
                    <a:lnTo>
                      <a:pt x="5067" y="3259"/>
                    </a:lnTo>
                    <a:lnTo>
                      <a:pt x="5095" y="3236"/>
                    </a:lnTo>
                    <a:lnTo>
                      <a:pt x="5137" y="3358"/>
                    </a:lnTo>
                    <a:lnTo>
                      <a:pt x="5181" y="3442"/>
                    </a:lnTo>
                    <a:lnTo>
                      <a:pt x="5234" y="3492"/>
                    </a:lnTo>
                    <a:lnTo>
                      <a:pt x="5276" y="3592"/>
                    </a:lnTo>
                    <a:lnTo>
                      <a:pt x="5326" y="3610"/>
                    </a:lnTo>
                    <a:lnTo>
                      <a:pt x="5359" y="3700"/>
                    </a:lnTo>
                    <a:lnTo>
                      <a:pt x="5408" y="3866"/>
                    </a:lnTo>
                    <a:lnTo>
                      <a:pt x="5461" y="3772"/>
                    </a:lnTo>
                    <a:lnTo>
                      <a:pt x="5507" y="3961"/>
                    </a:lnTo>
                    <a:lnTo>
                      <a:pt x="5556" y="3943"/>
                    </a:lnTo>
                    <a:lnTo>
                      <a:pt x="5597" y="4132"/>
                    </a:lnTo>
                    <a:lnTo>
                      <a:pt x="5656" y="4149"/>
                    </a:lnTo>
                    <a:lnTo>
                      <a:pt x="5696" y="4094"/>
                    </a:lnTo>
                    <a:lnTo>
                      <a:pt x="5741" y="4294"/>
                    </a:lnTo>
                    <a:lnTo>
                      <a:pt x="5778" y="4455"/>
                    </a:lnTo>
                    <a:lnTo>
                      <a:pt x="5828" y="4489"/>
                    </a:lnTo>
                    <a:lnTo>
                      <a:pt x="5877" y="4430"/>
                    </a:lnTo>
                    <a:lnTo>
                      <a:pt x="5927" y="4489"/>
                    </a:lnTo>
                    <a:lnTo>
                      <a:pt x="5991" y="4482"/>
                    </a:lnTo>
                    <a:lnTo>
                      <a:pt x="6038" y="4486"/>
                    </a:lnTo>
                    <a:lnTo>
                      <a:pt x="6082" y="4505"/>
                    </a:lnTo>
                    <a:lnTo>
                      <a:pt x="6112" y="4468"/>
                    </a:lnTo>
                    <a:lnTo>
                      <a:pt x="6180" y="4446"/>
                    </a:lnTo>
                    <a:lnTo>
                      <a:pt x="6221" y="4428"/>
                    </a:lnTo>
                    <a:lnTo>
                      <a:pt x="6265" y="4379"/>
                    </a:lnTo>
                    <a:lnTo>
                      <a:pt x="6310" y="4338"/>
                    </a:lnTo>
                    <a:lnTo>
                      <a:pt x="6396" y="4303"/>
                    </a:lnTo>
                    <a:lnTo>
                      <a:pt x="6445" y="4330"/>
                    </a:lnTo>
                    <a:lnTo>
                      <a:pt x="6486" y="4303"/>
                    </a:lnTo>
                    <a:lnTo>
                      <a:pt x="6535" y="4330"/>
                    </a:lnTo>
                    <a:lnTo>
                      <a:pt x="6585" y="4321"/>
                    </a:lnTo>
                    <a:lnTo>
                      <a:pt x="6626" y="4280"/>
                    </a:lnTo>
                    <a:lnTo>
                      <a:pt x="6710" y="4303"/>
                    </a:lnTo>
                    <a:lnTo>
                      <a:pt x="6775" y="4294"/>
                    </a:lnTo>
                    <a:lnTo>
                      <a:pt x="6800" y="4338"/>
                    </a:lnTo>
                    <a:lnTo>
                      <a:pt x="6849" y="4330"/>
                    </a:lnTo>
                    <a:lnTo>
                      <a:pt x="6879" y="4390"/>
                    </a:lnTo>
                    <a:lnTo>
                      <a:pt x="6928" y="4433"/>
                    </a:lnTo>
                    <a:lnTo>
                      <a:pt x="6940" y="4437"/>
                    </a:lnTo>
                    <a:lnTo>
                      <a:pt x="6963" y="4517"/>
                    </a:lnTo>
                    <a:lnTo>
                      <a:pt x="7015" y="4608"/>
                    </a:lnTo>
                    <a:lnTo>
                      <a:pt x="7042" y="4599"/>
                    </a:lnTo>
                    <a:lnTo>
                      <a:pt x="7101" y="4599"/>
                    </a:lnTo>
                    <a:lnTo>
                      <a:pt x="7117" y="4698"/>
                    </a:lnTo>
                    <a:lnTo>
                      <a:pt x="7212" y="4693"/>
                    </a:lnTo>
                    <a:lnTo>
                      <a:pt x="7218" y="4660"/>
                    </a:lnTo>
                    <a:lnTo>
                      <a:pt x="7273" y="4626"/>
                    </a:lnTo>
                    <a:lnTo>
                      <a:pt x="7331" y="4635"/>
                    </a:lnTo>
                    <a:lnTo>
                      <a:pt x="7380" y="4626"/>
                    </a:lnTo>
                    <a:lnTo>
                      <a:pt x="7421" y="4617"/>
                    </a:lnTo>
                    <a:lnTo>
                      <a:pt x="7462" y="4635"/>
                    </a:lnTo>
                    <a:lnTo>
                      <a:pt x="7561" y="4653"/>
                    </a:lnTo>
                    <a:lnTo>
                      <a:pt x="7561" y="4671"/>
                    </a:lnTo>
                    <a:lnTo>
                      <a:pt x="7602" y="4656"/>
                    </a:lnTo>
                    <a:lnTo>
                      <a:pt x="7646" y="4656"/>
                    </a:lnTo>
                    <a:lnTo>
                      <a:pt x="7736" y="4665"/>
                    </a:lnTo>
                    <a:lnTo>
                      <a:pt x="7781" y="4674"/>
                    </a:lnTo>
                    <a:lnTo>
                      <a:pt x="7826" y="4725"/>
                    </a:lnTo>
                    <a:lnTo>
                      <a:pt x="7915" y="4760"/>
                    </a:lnTo>
                    <a:lnTo>
                      <a:pt x="7960" y="4769"/>
                    </a:lnTo>
                    <a:lnTo>
                      <a:pt x="8005" y="4795"/>
                    </a:lnTo>
                    <a:lnTo>
                      <a:pt x="8050" y="4803"/>
                    </a:lnTo>
                    <a:lnTo>
                      <a:pt x="8094" y="4795"/>
                    </a:lnTo>
                    <a:lnTo>
                      <a:pt x="8139" y="4803"/>
                    </a:lnTo>
                    <a:lnTo>
                      <a:pt x="8184" y="4803"/>
                    </a:lnTo>
                    <a:lnTo>
                      <a:pt x="8318" y="4829"/>
                    </a:lnTo>
                    <a:lnTo>
                      <a:pt x="8363" y="4820"/>
                    </a:lnTo>
                  </a:path>
                </a:pathLst>
              </a:custGeom>
              <a:noFill/>
              <a:ln w="25400">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87" name="TextBox 86"/>
          <p:cNvSpPr txBox="1"/>
          <p:nvPr/>
        </p:nvSpPr>
        <p:spPr>
          <a:xfrm>
            <a:off x="1820953" y="6348810"/>
            <a:ext cx="1239355" cy="369332"/>
          </a:xfrm>
          <a:prstGeom prst="rect">
            <a:avLst/>
          </a:prstGeom>
          <a:noFill/>
        </p:spPr>
        <p:txBody>
          <a:bodyPr wrap="square" rtlCol="0">
            <a:spAutoFit/>
          </a:bodyPr>
          <a:lstStyle/>
          <a:p>
            <a:r>
              <a:rPr lang="ru-RU" b="1" dirty="0" smtClean="0"/>
              <a:t>0</a:t>
            </a:r>
            <a:endParaRPr lang="ru-RU" b="1" dirty="0"/>
          </a:p>
        </p:txBody>
      </p:sp>
      <p:sp>
        <p:nvSpPr>
          <p:cNvPr id="88" name="TextBox 87"/>
          <p:cNvSpPr txBox="1"/>
          <p:nvPr/>
        </p:nvSpPr>
        <p:spPr>
          <a:xfrm>
            <a:off x="1717461" y="5717827"/>
            <a:ext cx="1239355" cy="369332"/>
          </a:xfrm>
          <a:prstGeom prst="rect">
            <a:avLst/>
          </a:prstGeom>
          <a:noFill/>
        </p:spPr>
        <p:txBody>
          <a:bodyPr wrap="square" rtlCol="0">
            <a:spAutoFit/>
          </a:bodyPr>
          <a:lstStyle/>
          <a:p>
            <a:r>
              <a:rPr lang="ru-RU" b="1" dirty="0" smtClean="0"/>
              <a:t>10</a:t>
            </a:r>
            <a:endParaRPr lang="ru-RU" b="1" dirty="0"/>
          </a:p>
        </p:txBody>
      </p:sp>
      <p:sp>
        <p:nvSpPr>
          <p:cNvPr id="89" name="TextBox 88"/>
          <p:cNvSpPr txBox="1"/>
          <p:nvPr/>
        </p:nvSpPr>
        <p:spPr>
          <a:xfrm>
            <a:off x="1717463" y="5095807"/>
            <a:ext cx="1239355" cy="369332"/>
          </a:xfrm>
          <a:prstGeom prst="rect">
            <a:avLst/>
          </a:prstGeom>
          <a:noFill/>
        </p:spPr>
        <p:txBody>
          <a:bodyPr wrap="square" rtlCol="0">
            <a:spAutoFit/>
          </a:bodyPr>
          <a:lstStyle/>
          <a:p>
            <a:r>
              <a:rPr lang="ru-RU" b="1" dirty="0" smtClean="0"/>
              <a:t>20</a:t>
            </a:r>
            <a:endParaRPr lang="ru-RU" b="1" dirty="0"/>
          </a:p>
        </p:txBody>
      </p:sp>
      <p:sp>
        <p:nvSpPr>
          <p:cNvPr id="90" name="TextBox 89"/>
          <p:cNvSpPr txBox="1"/>
          <p:nvPr/>
        </p:nvSpPr>
        <p:spPr>
          <a:xfrm>
            <a:off x="1717462" y="4473787"/>
            <a:ext cx="1239355" cy="369332"/>
          </a:xfrm>
          <a:prstGeom prst="rect">
            <a:avLst/>
          </a:prstGeom>
          <a:noFill/>
        </p:spPr>
        <p:txBody>
          <a:bodyPr wrap="square" rtlCol="0">
            <a:spAutoFit/>
          </a:bodyPr>
          <a:lstStyle/>
          <a:p>
            <a:r>
              <a:rPr lang="ru-RU" b="1" dirty="0" smtClean="0"/>
              <a:t>30</a:t>
            </a:r>
            <a:endParaRPr lang="ru-RU" b="1" dirty="0"/>
          </a:p>
        </p:txBody>
      </p:sp>
      <p:sp>
        <p:nvSpPr>
          <p:cNvPr id="91" name="TextBox 90"/>
          <p:cNvSpPr txBox="1"/>
          <p:nvPr/>
        </p:nvSpPr>
        <p:spPr>
          <a:xfrm>
            <a:off x="1717461" y="3865185"/>
            <a:ext cx="1239355" cy="369332"/>
          </a:xfrm>
          <a:prstGeom prst="rect">
            <a:avLst/>
          </a:prstGeom>
          <a:noFill/>
        </p:spPr>
        <p:txBody>
          <a:bodyPr wrap="square" rtlCol="0">
            <a:spAutoFit/>
          </a:bodyPr>
          <a:lstStyle/>
          <a:p>
            <a:r>
              <a:rPr lang="ru-RU" b="1" dirty="0" smtClean="0"/>
              <a:t>40</a:t>
            </a:r>
            <a:endParaRPr lang="ru-RU" b="1" dirty="0"/>
          </a:p>
        </p:txBody>
      </p:sp>
      <p:sp>
        <p:nvSpPr>
          <p:cNvPr id="92" name="TextBox 91"/>
          <p:cNvSpPr txBox="1"/>
          <p:nvPr/>
        </p:nvSpPr>
        <p:spPr>
          <a:xfrm>
            <a:off x="1719575" y="3202763"/>
            <a:ext cx="1239355" cy="369332"/>
          </a:xfrm>
          <a:prstGeom prst="rect">
            <a:avLst/>
          </a:prstGeom>
          <a:noFill/>
        </p:spPr>
        <p:txBody>
          <a:bodyPr wrap="square" rtlCol="0">
            <a:spAutoFit/>
          </a:bodyPr>
          <a:lstStyle/>
          <a:p>
            <a:r>
              <a:rPr lang="ru-RU" b="1" dirty="0" smtClean="0"/>
              <a:t>50</a:t>
            </a:r>
            <a:endParaRPr lang="ru-RU" b="1" dirty="0"/>
          </a:p>
        </p:txBody>
      </p:sp>
      <p:sp>
        <p:nvSpPr>
          <p:cNvPr id="93" name="TextBox 92"/>
          <p:cNvSpPr txBox="1"/>
          <p:nvPr/>
        </p:nvSpPr>
        <p:spPr>
          <a:xfrm>
            <a:off x="1717460" y="2585462"/>
            <a:ext cx="1239355" cy="369332"/>
          </a:xfrm>
          <a:prstGeom prst="rect">
            <a:avLst/>
          </a:prstGeom>
          <a:noFill/>
        </p:spPr>
        <p:txBody>
          <a:bodyPr wrap="square" rtlCol="0">
            <a:spAutoFit/>
          </a:bodyPr>
          <a:lstStyle/>
          <a:p>
            <a:r>
              <a:rPr lang="ru-RU" b="1" dirty="0" smtClean="0"/>
              <a:t>60</a:t>
            </a:r>
            <a:endParaRPr lang="ru-RU" b="1" dirty="0"/>
          </a:p>
        </p:txBody>
      </p:sp>
      <p:sp>
        <p:nvSpPr>
          <p:cNvPr id="94" name="TextBox 93"/>
          <p:cNvSpPr txBox="1"/>
          <p:nvPr/>
        </p:nvSpPr>
        <p:spPr>
          <a:xfrm rot="16200000">
            <a:off x="-563322" y="4482245"/>
            <a:ext cx="4110333" cy="584775"/>
          </a:xfrm>
          <a:prstGeom prst="rect">
            <a:avLst/>
          </a:prstGeom>
          <a:noFill/>
        </p:spPr>
        <p:txBody>
          <a:bodyPr wrap="square" rtlCol="0">
            <a:spAutoFit/>
          </a:bodyPr>
          <a:lstStyle/>
          <a:p>
            <a:pPr algn="ctr"/>
            <a:r>
              <a:rPr lang="ru-RU" sz="1600" b="1" dirty="0" smtClean="0">
                <a:latin typeface="Times New Roman" panose="02020603050405020304" pitchFamily="18" charset="0"/>
                <a:cs typeface="Times New Roman" panose="02020603050405020304" pitchFamily="18" charset="0"/>
              </a:rPr>
              <a:t>Пошлины в виде процентов от всего импорта</a:t>
            </a:r>
            <a:endParaRPr lang="ru-RU" sz="1600" b="1" dirty="0">
              <a:latin typeface="Times New Roman" panose="02020603050405020304" pitchFamily="18" charset="0"/>
              <a:cs typeface="Times New Roman" panose="02020603050405020304" pitchFamily="18" charset="0"/>
            </a:endParaRPr>
          </a:p>
        </p:txBody>
      </p:sp>
      <p:sp>
        <p:nvSpPr>
          <p:cNvPr id="95" name="TextBox 94"/>
          <p:cNvSpPr txBox="1"/>
          <p:nvPr/>
        </p:nvSpPr>
        <p:spPr>
          <a:xfrm>
            <a:off x="2705661" y="6461181"/>
            <a:ext cx="1239355" cy="369332"/>
          </a:xfrm>
          <a:prstGeom prst="rect">
            <a:avLst/>
          </a:prstGeom>
          <a:noFill/>
        </p:spPr>
        <p:txBody>
          <a:bodyPr wrap="square" rtlCol="0">
            <a:spAutoFit/>
          </a:bodyPr>
          <a:lstStyle/>
          <a:p>
            <a:r>
              <a:rPr lang="ru-RU" b="1" dirty="0" smtClean="0"/>
              <a:t>1840</a:t>
            </a:r>
            <a:endParaRPr lang="ru-RU" b="1" dirty="0"/>
          </a:p>
        </p:txBody>
      </p:sp>
      <p:sp>
        <p:nvSpPr>
          <p:cNvPr id="96" name="TextBox 95"/>
          <p:cNvSpPr txBox="1"/>
          <p:nvPr/>
        </p:nvSpPr>
        <p:spPr>
          <a:xfrm>
            <a:off x="3758026" y="6480539"/>
            <a:ext cx="1239355" cy="369332"/>
          </a:xfrm>
          <a:prstGeom prst="rect">
            <a:avLst/>
          </a:prstGeom>
          <a:noFill/>
        </p:spPr>
        <p:txBody>
          <a:bodyPr wrap="square" rtlCol="0">
            <a:spAutoFit/>
          </a:bodyPr>
          <a:lstStyle/>
          <a:p>
            <a:r>
              <a:rPr lang="ru-RU" b="1" dirty="0" smtClean="0"/>
              <a:t>1860</a:t>
            </a:r>
            <a:endParaRPr lang="ru-RU" b="1" dirty="0"/>
          </a:p>
        </p:txBody>
      </p:sp>
      <p:sp>
        <p:nvSpPr>
          <p:cNvPr id="97" name="TextBox 96"/>
          <p:cNvSpPr txBox="1"/>
          <p:nvPr/>
        </p:nvSpPr>
        <p:spPr>
          <a:xfrm>
            <a:off x="4801240" y="6476586"/>
            <a:ext cx="1239355" cy="369332"/>
          </a:xfrm>
          <a:prstGeom prst="rect">
            <a:avLst/>
          </a:prstGeom>
          <a:noFill/>
        </p:spPr>
        <p:txBody>
          <a:bodyPr wrap="square" rtlCol="0">
            <a:spAutoFit/>
          </a:bodyPr>
          <a:lstStyle/>
          <a:p>
            <a:r>
              <a:rPr lang="ru-RU" b="1" dirty="0" smtClean="0"/>
              <a:t>1880</a:t>
            </a:r>
            <a:endParaRPr lang="ru-RU" b="1" dirty="0"/>
          </a:p>
        </p:txBody>
      </p:sp>
      <p:sp>
        <p:nvSpPr>
          <p:cNvPr id="98" name="TextBox 97"/>
          <p:cNvSpPr txBox="1"/>
          <p:nvPr/>
        </p:nvSpPr>
        <p:spPr>
          <a:xfrm>
            <a:off x="5766226" y="6485805"/>
            <a:ext cx="1239355" cy="369332"/>
          </a:xfrm>
          <a:prstGeom prst="rect">
            <a:avLst/>
          </a:prstGeom>
          <a:noFill/>
        </p:spPr>
        <p:txBody>
          <a:bodyPr wrap="square" rtlCol="0">
            <a:spAutoFit/>
          </a:bodyPr>
          <a:lstStyle/>
          <a:p>
            <a:r>
              <a:rPr lang="ru-RU" b="1" dirty="0" smtClean="0"/>
              <a:t>1900</a:t>
            </a:r>
            <a:endParaRPr lang="ru-RU" b="1" dirty="0"/>
          </a:p>
        </p:txBody>
      </p:sp>
      <p:sp>
        <p:nvSpPr>
          <p:cNvPr id="99" name="TextBox 98"/>
          <p:cNvSpPr txBox="1"/>
          <p:nvPr/>
        </p:nvSpPr>
        <p:spPr>
          <a:xfrm>
            <a:off x="6744244" y="6505973"/>
            <a:ext cx="1239355" cy="369332"/>
          </a:xfrm>
          <a:prstGeom prst="rect">
            <a:avLst/>
          </a:prstGeom>
          <a:noFill/>
        </p:spPr>
        <p:txBody>
          <a:bodyPr wrap="square" rtlCol="0">
            <a:spAutoFit/>
          </a:bodyPr>
          <a:lstStyle/>
          <a:p>
            <a:r>
              <a:rPr lang="ru-RU" b="1" dirty="0" smtClean="0"/>
              <a:t>1920</a:t>
            </a:r>
            <a:endParaRPr lang="ru-RU" b="1" dirty="0"/>
          </a:p>
        </p:txBody>
      </p:sp>
      <p:sp>
        <p:nvSpPr>
          <p:cNvPr id="100" name="TextBox 99"/>
          <p:cNvSpPr txBox="1"/>
          <p:nvPr/>
        </p:nvSpPr>
        <p:spPr>
          <a:xfrm>
            <a:off x="7817268" y="6505973"/>
            <a:ext cx="1239355" cy="369332"/>
          </a:xfrm>
          <a:prstGeom prst="rect">
            <a:avLst/>
          </a:prstGeom>
          <a:noFill/>
        </p:spPr>
        <p:txBody>
          <a:bodyPr wrap="square" rtlCol="0">
            <a:spAutoFit/>
          </a:bodyPr>
          <a:lstStyle/>
          <a:p>
            <a:r>
              <a:rPr lang="ru-RU" b="1" dirty="0" smtClean="0"/>
              <a:t>1940</a:t>
            </a:r>
            <a:endParaRPr lang="ru-RU" b="1" dirty="0"/>
          </a:p>
        </p:txBody>
      </p:sp>
      <p:sp>
        <p:nvSpPr>
          <p:cNvPr id="101" name="TextBox 100"/>
          <p:cNvSpPr txBox="1"/>
          <p:nvPr/>
        </p:nvSpPr>
        <p:spPr>
          <a:xfrm>
            <a:off x="8848026" y="6480539"/>
            <a:ext cx="1239355" cy="369332"/>
          </a:xfrm>
          <a:prstGeom prst="rect">
            <a:avLst/>
          </a:prstGeom>
          <a:noFill/>
        </p:spPr>
        <p:txBody>
          <a:bodyPr wrap="square" rtlCol="0">
            <a:spAutoFit/>
          </a:bodyPr>
          <a:lstStyle/>
          <a:p>
            <a:r>
              <a:rPr lang="ru-RU" b="1" dirty="0" smtClean="0"/>
              <a:t>1960</a:t>
            </a:r>
            <a:endParaRPr lang="ru-RU" b="1" dirty="0"/>
          </a:p>
        </p:txBody>
      </p:sp>
      <p:sp>
        <p:nvSpPr>
          <p:cNvPr id="102" name="TextBox 101"/>
          <p:cNvSpPr txBox="1"/>
          <p:nvPr/>
        </p:nvSpPr>
        <p:spPr>
          <a:xfrm>
            <a:off x="9782820" y="6485805"/>
            <a:ext cx="1239355" cy="369332"/>
          </a:xfrm>
          <a:prstGeom prst="rect">
            <a:avLst/>
          </a:prstGeom>
          <a:noFill/>
        </p:spPr>
        <p:txBody>
          <a:bodyPr wrap="square" rtlCol="0">
            <a:spAutoFit/>
          </a:bodyPr>
          <a:lstStyle/>
          <a:p>
            <a:r>
              <a:rPr lang="ru-RU" b="1" dirty="0" smtClean="0"/>
              <a:t>1980</a:t>
            </a:r>
            <a:endParaRPr lang="ru-RU" b="1" dirty="0"/>
          </a:p>
        </p:txBody>
      </p:sp>
      <p:sp>
        <p:nvSpPr>
          <p:cNvPr id="103" name="TextBox 102"/>
          <p:cNvSpPr txBox="1"/>
          <p:nvPr/>
        </p:nvSpPr>
        <p:spPr>
          <a:xfrm>
            <a:off x="10838345" y="6488668"/>
            <a:ext cx="1239355" cy="369332"/>
          </a:xfrm>
          <a:prstGeom prst="rect">
            <a:avLst/>
          </a:prstGeom>
          <a:noFill/>
        </p:spPr>
        <p:txBody>
          <a:bodyPr wrap="square" rtlCol="0">
            <a:spAutoFit/>
          </a:bodyPr>
          <a:lstStyle/>
          <a:p>
            <a:r>
              <a:rPr lang="ru-RU" b="1" dirty="0" smtClean="0"/>
              <a:t>2000</a:t>
            </a:r>
            <a:endParaRPr lang="ru-RU" b="1" dirty="0"/>
          </a:p>
        </p:txBody>
      </p:sp>
      <p:sp>
        <p:nvSpPr>
          <p:cNvPr id="104" name="TextBox 103"/>
          <p:cNvSpPr txBox="1"/>
          <p:nvPr/>
        </p:nvSpPr>
        <p:spPr>
          <a:xfrm>
            <a:off x="1205834" y="2301966"/>
            <a:ext cx="2981567" cy="461665"/>
          </a:xfrm>
          <a:prstGeom prst="rect">
            <a:avLst/>
          </a:prstGeom>
          <a:noFill/>
        </p:spPr>
        <p:txBody>
          <a:bodyPr wrap="square" rtlCol="0">
            <a:spAutoFit/>
          </a:bodyPr>
          <a:lstStyle/>
          <a:p>
            <a:pPr algn="ctr"/>
            <a:r>
              <a:rPr lang="ru-RU" sz="1200" b="1" dirty="0" smtClean="0"/>
              <a:t>«Тариф отвращения»</a:t>
            </a:r>
          </a:p>
          <a:p>
            <a:pPr algn="ctr"/>
            <a:r>
              <a:rPr lang="ru-RU" sz="1200" b="1" dirty="0" smtClean="0"/>
              <a:t>( 1828 г)</a:t>
            </a:r>
            <a:endParaRPr lang="ru-RU" sz="1200" b="1" dirty="0"/>
          </a:p>
        </p:txBody>
      </p:sp>
      <p:sp>
        <p:nvSpPr>
          <p:cNvPr id="105" name="TextBox 104"/>
          <p:cNvSpPr txBox="1"/>
          <p:nvPr/>
        </p:nvSpPr>
        <p:spPr>
          <a:xfrm>
            <a:off x="1285876" y="5698599"/>
            <a:ext cx="2981567" cy="646331"/>
          </a:xfrm>
          <a:prstGeom prst="rect">
            <a:avLst/>
          </a:prstGeom>
          <a:noFill/>
        </p:spPr>
        <p:txBody>
          <a:bodyPr wrap="square" rtlCol="0">
            <a:spAutoFit/>
          </a:bodyPr>
          <a:lstStyle/>
          <a:p>
            <a:pPr algn="ctr"/>
            <a:r>
              <a:rPr lang="ru-RU" sz="1200" b="1" dirty="0" smtClean="0"/>
              <a:t>«Компромиссный </a:t>
            </a:r>
          </a:p>
          <a:p>
            <a:pPr algn="ctr"/>
            <a:r>
              <a:rPr lang="ru-RU" sz="1200" b="1" dirty="0" smtClean="0"/>
              <a:t>тариф»</a:t>
            </a:r>
          </a:p>
          <a:p>
            <a:pPr algn="ctr"/>
            <a:r>
              <a:rPr lang="ru-RU" sz="1200" b="1" dirty="0" smtClean="0"/>
              <a:t>(1833)</a:t>
            </a:r>
            <a:endParaRPr lang="ru-RU" sz="1200" b="1" dirty="0"/>
          </a:p>
        </p:txBody>
      </p:sp>
      <p:sp>
        <p:nvSpPr>
          <p:cNvPr id="106" name="TextBox 105"/>
          <p:cNvSpPr txBox="1"/>
          <p:nvPr/>
        </p:nvSpPr>
        <p:spPr>
          <a:xfrm>
            <a:off x="2658231" y="5891702"/>
            <a:ext cx="2981567" cy="830997"/>
          </a:xfrm>
          <a:prstGeom prst="rect">
            <a:avLst/>
          </a:prstGeom>
          <a:noFill/>
        </p:spPr>
        <p:txBody>
          <a:bodyPr wrap="square" rtlCol="0">
            <a:spAutoFit/>
          </a:bodyPr>
          <a:lstStyle/>
          <a:p>
            <a:pPr algn="ctr"/>
            <a:r>
              <a:rPr lang="ru-RU" sz="1200" b="1" dirty="0" smtClean="0"/>
              <a:t>Тариф </a:t>
            </a:r>
            <a:r>
              <a:rPr lang="ru-RU" sz="1200" b="1" dirty="0" err="1" smtClean="0"/>
              <a:t>Морилла</a:t>
            </a:r>
            <a:r>
              <a:rPr lang="ru-RU" sz="1200" b="1" dirty="0" smtClean="0"/>
              <a:t> </a:t>
            </a:r>
          </a:p>
          <a:p>
            <a:pPr algn="ctr"/>
            <a:r>
              <a:rPr lang="ru-RU" sz="1200" b="1" dirty="0" smtClean="0"/>
              <a:t>и военные тарифы</a:t>
            </a:r>
          </a:p>
          <a:p>
            <a:pPr algn="ctr"/>
            <a:r>
              <a:rPr lang="ru-RU" sz="1200" b="1" dirty="0" smtClean="0"/>
              <a:t>(1861-1864)</a:t>
            </a:r>
          </a:p>
          <a:p>
            <a:pPr algn="ctr"/>
            <a:endParaRPr lang="ru-RU" sz="1200" b="1" dirty="0"/>
          </a:p>
        </p:txBody>
      </p:sp>
      <p:sp>
        <p:nvSpPr>
          <p:cNvPr id="107" name="Freeform 38"/>
          <p:cNvSpPr>
            <a:spLocks/>
          </p:cNvSpPr>
          <p:nvPr/>
        </p:nvSpPr>
        <p:spPr bwMode="auto">
          <a:xfrm flipH="1">
            <a:off x="4143838" y="5669485"/>
            <a:ext cx="57724" cy="233252"/>
          </a:xfrm>
          <a:custGeom>
            <a:avLst/>
            <a:gdLst>
              <a:gd name="T0" fmla="+- 0 4441 3725"/>
              <a:gd name="T1" fmla="*/ 4441 h 716"/>
              <a:gd name="T2" fmla="+- 0 3725 3725"/>
              <a:gd name="T3" fmla="*/ 3725 h 716"/>
            </a:gdLst>
            <a:ahLst/>
            <a:cxnLst>
              <a:cxn ang="0">
                <a:pos x="0" y="T1"/>
              </a:cxn>
              <a:cxn ang="0">
                <a:pos x="0" y="T3"/>
              </a:cxn>
            </a:cxnLst>
            <a:rect l="0" t="0" r="r" b="b"/>
            <a:pathLst>
              <a:path h="716">
                <a:moveTo>
                  <a:pt x="0" y="716"/>
                </a:moveTo>
                <a:lnTo>
                  <a:pt x="0" y="0"/>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9" name="TextBox 108"/>
          <p:cNvSpPr txBox="1"/>
          <p:nvPr/>
        </p:nvSpPr>
        <p:spPr>
          <a:xfrm>
            <a:off x="4534814" y="5841911"/>
            <a:ext cx="2981567" cy="461665"/>
          </a:xfrm>
          <a:prstGeom prst="rect">
            <a:avLst/>
          </a:prstGeom>
          <a:noFill/>
        </p:spPr>
        <p:txBody>
          <a:bodyPr wrap="square" rtlCol="0">
            <a:spAutoFit/>
          </a:bodyPr>
          <a:lstStyle/>
          <a:p>
            <a:pPr algn="ctr"/>
            <a:r>
              <a:rPr lang="ru-RU" sz="1200" b="1" dirty="0" smtClean="0"/>
              <a:t>Тариф </a:t>
            </a:r>
            <a:r>
              <a:rPr lang="ru-RU" sz="1200" b="1" dirty="0" err="1" smtClean="0"/>
              <a:t>Дингли</a:t>
            </a:r>
            <a:endParaRPr lang="ru-RU" sz="1200" b="1" dirty="0" smtClean="0"/>
          </a:p>
          <a:p>
            <a:pPr algn="ctr"/>
            <a:r>
              <a:rPr lang="ru-RU" sz="1200" b="1" dirty="0" smtClean="0"/>
              <a:t>( 1897 г)</a:t>
            </a:r>
            <a:endParaRPr lang="ru-RU" sz="1200" b="1" dirty="0"/>
          </a:p>
        </p:txBody>
      </p:sp>
      <p:sp>
        <p:nvSpPr>
          <p:cNvPr id="110" name="TextBox 109"/>
          <p:cNvSpPr txBox="1"/>
          <p:nvPr/>
        </p:nvSpPr>
        <p:spPr>
          <a:xfrm>
            <a:off x="6261500" y="5915502"/>
            <a:ext cx="2981567" cy="646331"/>
          </a:xfrm>
          <a:prstGeom prst="rect">
            <a:avLst/>
          </a:prstGeom>
          <a:noFill/>
        </p:spPr>
        <p:txBody>
          <a:bodyPr wrap="square" rtlCol="0">
            <a:spAutoFit/>
          </a:bodyPr>
          <a:lstStyle/>
          <a:p>
            <a:pPr algn="ctr"/>
            <a:r>
              <a:rPr lang="ru-RU" sz="1200" b="1" dirty="0" smtClean="0"/>
              <a:t>Тариф </a:t>
            </a:r>
          </a:p>
          <a:p>
            <a:pPr algn="ctr"/>
            <a:r>
              <a:rPr lang="ru-RU" sz="1200" b="1" dirty="0" smtClean="0"/>
              <a:t>Смута-</a:t>
            </a:r>
            <a:r>
              <a:rPr lang="ru-RU" sz="1200" b="1" dirty="0" err="1" smtClean="0"/>
              <a:t>Хоули</a:t>
            </a:r>
            <a:endParaRPr lang="ru-RU" sz="1200" b="1" dirty="0" smtClean="0"/>
          </a:p>
          <a:p>
            <a:pPr algn="ctr"/>
            <a:r>
              <a:rPr lang="ru-RU" sz="1200" b="1" dirty="0" smtClean="0"/>
              <a:t>( 1930 г)</a:t>
            </a:r>
            <a:endParaRPr lang="ru-RU" sz="1200" b="1" dirty="0"/>
          </a:p>
        </p:txBody>
      </p:sp>
      <p:sp>
        <p:nvSpPr>
          <p:cNvPr id="111" name="TextBox 110"/>
          <p:cNvSpPr txBox="1"/>
          <p:nvPr/>
        </p:nvSpPr>
        <p:spPr>
          <a:xfrm>
            <a:off x="6404993" y="4195566"/>
            <a:ext cx="2981567" cy="646331"/>
          </a:xfrm>
          <a:prstGeom prst="rect">
            <a:avLst/>
          </a:prstGeom>
          <a:noFill/>
        </p:spPr>
        <p:txBody>
          <a:bodyPr wrap="square" rtlCol="0">
            <a:spAutoFit/>
          </a:bodyPr>
          <a:lstStyle/>
          <a:p>
            <a:pPr algn="ctr"/>
            <a:r>
              <a:rPr lang="ru-RU" sz="1200" b="1" dirty="0" smtClean="0"/>
              <a:t>Закон о взаимных торговых соглашениях</a:t>
            </a:r>
          </a:p>
          <a:p>
            <a:pPr algn="ctr"/>
            <a:r>
              <a:rPr lang="ru-RU" sz="1200" b="1" dirty="0" smtClean="0"/>
              <a:t>( 1934 г)</a:t>
            </a:r>
            <a:endParaRPr lang="ru-RU" sz="1200" b="1" dirty="0"/>
          </a:p>
        </p:txBody>
      </p:sp>
      <p:sp>
        <p:nvSpPr>
          <p:cNvPr id="112" name="Freeform 53"/>
          <p:cNvSpPr>
            <a:spLocks/>
          </p:cNvSpPr>
          <p:nvPr/>
        </p:nvSpPr>
        <p:spPr bwMode="auto">
          <a:xfrm>
            <a:off x="10179924" y="5627550"/>
            <a:ext cx="2262" cy="551360"/>
          </a:xfrm>
          <a:custGeom>
            <a:avLst/>
            <a:gdLst>
              <a:gd name="T0" fmla="+- 0 3818 3818"/>
              <a:gd name="T1" fmla="*/ 3818 h 763"/>
              <a:gd name="T2" fmla="+- 0 4581 3818"/>
              <a:gd name="T3" fmla="*/ 4581 h 763"/>
            </a:gdLst>
            <a:ahLst/>
            <a:cxnLst>
              <a:cxn ang="0">
                <a:pos x="0" y="T1"/>
              </a:cxn>
              <a:cxn ang="0">
                <a:pos x="0" y="T3"/>
              </a:cxn>
            </a:cxnLst>
            <a:rect l="0" t="0" r="r" b="b"/>
            <a:pathLst>
              <a:path h="763">
                <a:moveTo>
                  <a:pt x="0" y="0"/>
                </a:moveTo>
                <a:lnTo>
                  <a:pt x="0" y="763"/>
                </a:lnTo>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14" name="TextBox 113"/>
          <p:cNvSpPr txBox="1"/>
          <p:nvPr/>
        </p:nvSpPr>
        <p:spPr>
          <a:xfrm>
            <a:off x="8201023" y="4684022"/>
            <a:ext cx="2981567" cy="461665"/>
          </a:xfrm>
          <a:prstGeom prst="rect">
            <a:avLst/>
          </a:prstGeom>
          <a:noFill/>
        </p:spPr>
        <p:txBody>
          <a:bodyPr wrap="square" rtlCol="0">
            <a:spAutoFit/>
          </a:bodyPr>
          <a:lstStyle/>
          <a:p>
            <a:pPr algn="ctr"/>
            <a:r>
              <a:rPr lang="ru-RU" sz="1200" b="1" dirty="0" smtClean="0"/>
              <a:t>Раунд Кеннеди</a:t>
            </a:r>
          </a:p>
          <a:p>
            <a:pPr algn="ctr"/>
            <a:r>
              <a:rPr lang="ru-RU" sz="1200" b="1" dirty="0" smtClean="0"/>
              <a:t>( 1967 г)</a:t>
            </a:r>
            <a:endParaRPr lang="ru-RU" sz="1200" b="1" dirty="0"/>
          </a:p>
        </p:txBody>
      </p:sp>
      <p:sp>
        <p:nvSpPr>
          <p:cNvPr id="115" name="TextBox 114"/>
          <p:cNvSpPr txBox="1"/>
          <p:nvPr/>
        </p:nvSpPr>
        <p:spPr>
          <a:xfrm>
            <a:off x="8997153" y="5212494"/>
            <a:ext cx="2981567" cy="461665"/>
          </a:xfrm>
          <a:prstGeom prst="rect">
            <a:avLst/>
          </a:prstGeom>
          <a:noFill/>
        </p:spPr>
        <p:txBody>
          <a:bodyPr wrap="square" rtlCol="0">
            <a:spAutoFit/>
          </a:bodyPr>
          <a:lstStyle/>
          <a:p>
            <a:pPr algn="ctr"/>
            <a:r>
              <a:rPr lang="ru-RU" sz="1200" b="1" dirty="0" smtClean="0"/>
              <a:t>Токийский раунд</a:t>
            </a:r>
          </a:p>
          <a:p>
            <a:pPr algn="ctr"/>
            <a:r>
              <a:rPr lang="ru-RU" sz="1200" b="1" dirty="0" smtClean="0"/>
              <a:t>( 1979 г)</a:t>
            </a:r>
            <a:endParaRPr lang="ru-RU" sz="1200" b="1" dirty="0"/>
          </a:p>
        </p:txBody>
      </p:sp>
      <p:sp>
        <p:nvSpPr>
          <p:cNvPr id="116" name="TextBox 115"/>
          <p:cNvSpPr txBox="1"/>
          <p:nvPr/>
        </p:nvSpPr>
        <p:spPr>
          <a:xfrm>
            <a:off x="9585974" y="5688224"/>
            <a:ext cx="2981567" cy="461665"/>
          </a:xfrm>
          <a:prstGeom prst="rect">
            <a:avLst/>
          </a:prstGeom>
          <a:noFill/>
        </p:spPr>
        <p:txBody>
          <a:bodyPr wrap="square" rtlCol="0">
            <a:spAutoFit/>
          </a:bodyPr>
          <a:lstStyle/>
          <a:p>
            <a:pPr algn="ctr"/>
            <a:r>
              <a:rPr lang="ru-RU" sz="1200" b="1" dirty="0" smtClean="0"/>
              <a:t>Уругвайский раунд</a:t>
            </a:r>
          </a:p>
          <a:p>
            <a:pPr algn="ctr"/>
            <a:r>
              <a:rPr lang="ru-RU" sz="1200" b="1" dirty="0" smtClean="0"/>
              <a:t>( 1993 г)</a:t>
            </a:r>
            <a:endParaRPr lang="ru-RU" sz="1200" b="1" dirty="0"/>
          </a:p>
        </p:txBody>
      </p:sp>
    </p:spTree>
    <p:extLst>
      <p:ext uri="{BB962C8B-B14F-4D97-AF65-F5344CB8AC3E}">
        <p14:creationId xmlns:p14="http://schemas.microsoft.com/office/powerpoint/2010/main" val="19191879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783632" y="1412776"/>
            <a:ext cx="8915400" cy="4930494"/>
          </a:xfrm>
        </p:spPr>
        <p:txBody>
          <a:bodyPr/>
          <a:lstStyle/>
          <a:p>
            <a:pPr algn="just"/>
            <a:r>
              <a:rPr lang="ru-RU" dirty="0">
                <a:solidFill>
                  <a:schemeClr val="tx1"/>
                </a:solidFill>
                <a:latin typeface="Times New Roman" panose="02020603050405020304" pitchFamily="18" charset="0"/>
                <a:cs typeface="Times New Roman" panose="02020603050405020304" pitchFamily="18" charset="0"/>
              </a:rPr>
              <a:t>Таможенные пошлины были высокими на протяжении почти всей истории американской экономики, </a:t>
            </a:r>
            <a:r>
              <a:rPr lang="ru-RU" dirty="0" smtClean="0">
                <a:solidFill>
                  <a:schemeClr val="tx1"/>
                </a:solidFill>
                <a:latin typeface="Times New Roman" panose="02020603050405020304" pitchFamily="18" charset="0"/>
                <a:cs typeface="Times New Roman" panose="02020603050405020304" pitchFamily="18" charset="0"/>
              </a:rPr>
              <a:t>но благодаря </a:t>
            </a:r>
            <a:r>
              <a:rPr lang="ru-RU" dirty="0">
                <a:solidFill>
                  <a:schemeClr val="tx1"/>
                </a:solidFill>
                <a:latin typeface="Times New Roman" panose="02020603050405020304" pitchFamily="18" charset="0"/>
                <a:cs typeface="Times New Roman" panose="02020603050405020304" pitchFamily="18" charset="0"/>
              </a:rPr>
              <a:t>проведению ряда переговоров начиная с 1930 года, многие тарифы были существенно снижены</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a:solidFill>
                  <a:schemeClr val="tx1"/>
                </a:solidFill>
                <a:latin typeface="Times New Roman" panose="02020603050405020304" pitchFamily="18" charset="0"/>
                <a:cs typeface="Times New Roman" panose="02020603050405020304" pitchFamily="18" charset="0"/>
              </a:rPr>
              <a:t>Торговые барьеры, установленные в период депрессии, "помогли" поднять цены и обострить спад в экономике.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Во </a:t>
            </a:r>
            <a:r>
              <a:rPr lang="ru-RU" dirty="0">
                <a:solidFill>
                  <a:schemeClr val="tx1"/>
                </a:solidFill>
                <a:latin typeface="Times New Roman" panose="02020603050405020304" pitchFamily="18" charset="0"/>
                <a:cs typeface="Times New Roman" panose="02020603050405020304" pitchFamily="18" charset="0"/>
              </a:rPr>
              <a:t>время торговых войн 30-х годов страны пытались поднять уровень занятости и выпуска за счет своих соседей, возводя барьеры, препятствующие торговле.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Однако </a:t>
            </a:r>
            <a:r>
              <a:rPr lang="ru-RU" dirty="0">
                <a:solidFill>
                  <a:schemeClr val="tx1"/>
                </a:solidFill>
                <a:latin typeface="Times New Roman" panose="02020603050405020304" pitchFamily="18" charset="0"/>
                <a:cs typeface="Times New Roman" panose="02020603050405020304" pitchFamily="18" charset="0"/>
              </a:rPr>
              <a:t>вскоре они выяснили, что в игре, основанной на применении тарифов, победителей нет, все оказываются проигравшими.</a:t>
            </a:r>
          </a:p>
          <a:p>
            <a:endParaRPr lang="ru-RU" dirty="0" smtClean="0">
              <a:solidFill>
                <a:schemeClr val="tx1"/>
              </a:solidFill>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2920327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75520" y="1268760"/>
            <a:ext cx="10225136" cy="5589240"/>
          </a:xfrm>
        </p:spPr>
        <p:txBody>
          <a:bodyPr>
            <a:normAutofit fontScale="92500" lnSpcReduction="10000"/>
          </a:bodyPr>
          <a:lstStyle/>
          <a:p>
            <a:pPr algn="just"/>
            <a:r>
              <a:rPr lang="ru-RU" dirty="0">
                <a:solidFill>
                  <a:schemeClr val="tx1"/>
                </a:solidFill>
                <a:latin typeface="Times New Roman" panose="02020603050405020304" pitchFamily="18" charset="0"/>
                <a:cs typeface="Times New Roman" panose="02020603050405020304" pitchFamily="18" charset="0"/>
              </a:rPr>
              <a:t>После второй мировой войны международное сообщество учредило ряд институтов для претворения в жизнь идей мира и экономического процветания на основе политики сотрудничества.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Одним </a:t>
            </a:r>
            <a:r>
              <a:rPr lang="ru-RU" dirty="0">
                <a:solidFill>
                  <a:schemeClr val="tx1"/>
                </a:solidFill>
                <a:latin typeface="Times New Roman" panose="02020603050405020304" pitchFamily="18" charset="0"/>
                <a:cs typeface="Times New Roman" panose="02020603050405020304" pitchFamily="18" charset="0"/>
              </a:rPr>
              <a:t>из наиболее успешных результатов этой деятельности стало </a:t>
            </a:r>
            <a:r>
              <a:rPr lang="ru-RU" b="1" dirty="0">
                <a:solidFill>
                  <a:schemeClr val="tx2"/>
                </a:solidFill>
                <a:latin typeface="Times New Roman" panose="02020603050405020304" pitchFamily="18" charset="0"/>
                <a:cs typeface="Times New Roman" panose="02020603050405020304" pitchFamily="18" charset="0"/>
              </a:rPr>
              <a:t>г</a:t>
            </a:r>
            <a:r>
              <a:rPr lang="ru-RU" b="1" dirty="0" smtClean="0">
                <a:solidFill>
                  <a:schemeClr val="tx2"/>
                </a:solidFill>
                <a:latin typeface="Times New Roman" panose="02020603050405020304" pitchFamily="18" charset="0"/>
                <a:cs typeface="Times New Roman" panose="02020603050405020304" pitchFamily="18" charset="0"/>
              </a:rPr>
              <a:t>енеральное соглашение </a:t>
            </a:r>
            <a:r>
              <a:rPr lang="ru-RU" b="1" dirty="0">
                <a:solidFill>
                  <a:schemeClr val="tx2"/>
                </a:solidFill>
                <a:latin typeface="Times New Roman" panose="02020603050405020304" pitchFamily="18" charset="0"/>
                <a:cs typeface="Times New Roman" panose="02020603050405020304" pitchFamily="18" charset="0"/>
              </a:rPr>
              <a:t>по тарифам и торговле (ГАТТ), </a:t>
            </a:r>
            <a:r>
              <a:rPr lang="ru-RU" dirty="0">
                <a:solidFill>
                  <a:schemeClr val="tx1"/>
                </a:solidFill>
                <a:latin typeface="Times New Roman" panose="02020603050405020304" pitchFamily="18" charset="0"/>
                <a:cs typeface="Times New Roman" panose="02020603050405020304" pitchFamily="18" charset="0"/>
              </a:rPr>
              <a:t>которое было преобразовано во </a:t>
            </a:r>
            <a:r>
              <a:rPr lang="ru-RU" b="1" dirty="0">
                <a:solidFill>
                  <a:schemeClr val="tx2"/>
                </a:solidFill>
                <a:latin typeface="Times New Roman" panose="02020603050405020304" pitchFamily="18" charset="0"/>
                <a:cs typeface="Times New Roman" panose="02020603050405020304" pitchFamily="18" charset="0"/>
              </a:rPr>
              <a:t>Всемирную торговую организацию (ВТО) </a:t>
            </a:r>
            <a:r>
              <a:rPr lang="ru-RU" dirty="0">
                <a:solidFill>
                  <a:schemeClr val="tx1"/>
                </a:solidFill>
                <a:latin typeface="Times New Roman" panose="02020603050405020304" pitchFamily="18" charset="0"/>
                <a:cs typeface="Times New Roman" panose="02020603050405020304" pitchFamily="18" charset="0"/>
              </a:rPr>
              <a:t>в 1995 году, в уставе которой говорится о повышении уровня жизни с помощью "неуклонного снижения тарифов и других барьеров, препятствующих торговле, и исключения угрозы дискриминации в международной коммерции".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Эта </a:t>
            </a:r>
            <a:r>
              <a:rPr lang="ru-RU" dirty="0">
                <a:solidFill>
                  <a:schemeClr val="tx1"/>
                </a:solidFill>
                <a:latin typeface="Times New Roman" panose="02020603050405020304" pitchFamily="18" charset="0"/>
                <a:cs typeface="Times New Roman" panose="02020603050405020304" pitchFamily="18" charset="0"/>
              </a:rPr>
              <a:t>организация насчитывает сегодня 130 стран-участниц, которые обеспечивают 90% всей международной торговли.</a:t>
            </a:r>
          </a:p>
          <a:p>
            <a:pPr algn="just"/>
            <a:r>
              <a:rPr lang="ru-RU" dirty="0">
                <a:solidFill>
                  <a:schemeClr val="tx1"/>
                </a:solidFill>
                <a:latin typeface="Times New Roman" panose="02020603050405020304" pitchFamily="18" charset="0"/>
                <a:cs typeface="Times New Roman" panose="02020603050405020304" pitchFamily="18" charset="0"/>
              </a:rPr>
              <a:t>Среди основных принципов, заложенных в основу деятельности </a:t>
            </a:r>
            <a:r>
              <a:rPr lang="ru-RU" b="1" dirty="0">
                <a:solidFill>
                  <a:schemeClr val="tx2"/>
                </a:solidFill>
                <a:latin typeface="Times New Roman" panose="02020603050405020304" pitchFamily="18" charset="0"/>
                <a:cs typeface="Times New Roman" panose="02020603050405020304" pitchFamily="18" charset="0"/>
              </a:rPr>
              <a:t>ВТО</a:t>
            </a:r>
            <a:r>
              <a:rPr lang="ru-RU" dirty="0">
                <a:solidFill>
                  <a:schemeClr val="tx1"/>
                </a:solidFill>
                <a:latin typeface="Times New Roman" panose="02020603050405020304" pitchFamily="18" charset="0"/>
                <a:cs typeface="Times New Roman" panose="02020603050405020304" pitchFamily="18" charset="0"/>
              </a:rPr>
              <a:t>, можно назвать следующие: </a:t>
            </a:r>
            <a:endParaRPr lang="ru-RU" dirty="0" smtClean="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u-RU" dirty="0" smtClean="0">
                <a:solidFill>
                  <a:schemeClr val="tx1"/>
                </a:solidFill>
                <a:latin typeface="Times New Roman" panose="02020603050405020304" pitchFamily="18" charset="0"/>
                <a:cs typeface="Times New Roman" panose="02020603050405020304" pitchFamily="18" charset="0"/>
              </a:rPr>
              <a:t>страны </a:t>
            </a:r>
            <a:r>
              <a:rPr lang="ru-RU" dirty="0">
                <a:solidFill>
                  <a:schemeClr val="tx1"/>
                </a:solidFill>
                <a:latin typeface="Times New Roman" panose="02020603050405020304" pitchFamily="18" charset="0"/>
                <a:cs typeface="Times New Roman" panose="02020603050405020304" pitchFamily="18" charset="0"/>
              </a:rPr>
              <a:t>должны работать над снижением торговых барьеров</a:t>
            </a:r>
            <a:r>
              <a:rPr lang="ru-RU" dirty="0" smtClean="0">
                <a:solidFill>
                  <a:schemeClr val="tx1"/>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любые торговые барьеры не должны применяться на дискриминационной основе в отношении всех стран (это означает, что всем странам должен быть обеспечен режим наибольшего благоприятствования); </a:t>
            </a:r>
            <a:endParaRPr lang="ru-RU" dirty="0" smtClean="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u-RU" dirty="0" smtClean="0">
                <a:solidFill>
                  <a:schemeClr val="tx1"/>
                </a:solidFill>
                <a:latin typeface="Times New Roman" panose="02020603050405020304" pitchFamily="18" charset="0"/>
                <a:cs typeface="Times New Roman" panose="02020603050405020304" pitchFamily="18" charset="0"/>
              </a:rPr>
              <a:t>когда </a:t>
            </a:r>
            <a:r>
              <a:rPr lang="ru-RU" dirty="0">
                <a:solidFill>
                  <a:schemeClr val="tx1"/>
                </a:solidFill>
                <a:latin typeface="Times New Roman" panose="02020603050405020304" pitchFamily="18" charset="0"/>
                <a:cs typeface="Times New Roman" panose="02020603050405020304" pitchFamily="18" charset="0"/>
              </a:rPr>
              <a:t>страна повышает свои тарифы выше обусловленного уровня, она должна возместить ущерб, нанесенный этим актом странам-партнерам; </a:t>
            </a:r>
            <a:endParaRPr lang="ru-RU" dirty="0" smtClean="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u-RU" dirty="0" smtClean="0">
                <a:solidFill>
                  <a:schemeClr val="tx1"/>
                </a:solidFill>
                <a:latin typeface="Times New Roman" panose="02020603050405020304" pitchFamily="18" charset="0"/>
                <a:cs typeface="Times New Roman" panose="02020603050405020304" pitchFamily="18" charset="0"/>
              </a:rPr>
              <a:t>торговые </a:t>
            </a:r>
            <a:r>
              <a:rPr lang="ru-RU" dirty="0">
                <a:solidFill>
                  <a:schemeClr val="tx1"/>
                </a:solidFill>
                <a:latin typeface="Times New Roman" panose="02020603050405020304" pitchFamily="18" charset="0"/>
                <a:cs typeface="Times New Roman" panose="02020603050405020304" pitchFamily="18" charset="0"/>
              </a:rPr>
              <a:t>конфликты должны регулироваться с помощью таких механизмов, как совещания или арбитраж.</a:t>
            </a:r>
          </a:p>
          <a:p>
            <a:endParaRPr lang="ru-RU" dirty="0"/>
          </a:p>
        </p:txBody>
      </p:sp>
      <p:sp>
        <p:nvSpPr>
          <p:cNvPr id="4" name="Заголовок 1"/>
          <p:cNvSpPr txBox="1">
            <a:spLocks/>
          </p:cNvSpPr>
          <p:nvPr/>
        </p:nvSpPr>
        <p:spPr>
          <a:xfrm>
            <a:off x="1271464" y="476672"/>
            <a:ext cx="11115194"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4400" b="1" dirty="0" smtClean="0">
                <a:solidFill>
                  <a:schemeClr val="tx2"/>
                </a:solidFill>
                <a:effectLst>
                  <a:outerShdw blurRad="38100" dist="38100" dir="2700000" algn="tl">
                    <a:srgbClr val="000000">
                      <a:alpha val="43137"/>
                    </a:srgbClr>
                  </a:outerShdw>
                </a:effectLst>
              </a:rPr>
              <a:t>Переговоры о свободной торговле.</a:t>
            </a:r>
            <a:endParaRPr lang="ru-RU" sz="44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16882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19536" y="692696"/>
            <a:ext cx="6480720" cy="5976664"/>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История торговых переговоров показала, что это один из наиболее успешных видов международного экономического сотрудничества.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Каждые </a:t>
            </a:r>
            <a:r>
              <a:rPr lang="ru-RU" dirty="0">
                <a:solidFill>
                  <a:schemeClr val="tx1"/>
                </a:solidFill>
                <a:latin typeface="Times New Roman" panose="02020603050405020304" pitchFamily="18" charset="0"/>
                <a:cs typeface="Times New Roman" panose="02020603050405020304" pitchFamily="18" charset="0"/>
              </a:rPr>
              <a:t>несколько лет представители самых крупных промышленно развитых стран встречаются с целью определить главные торговые барьеры и вырабатывают решения для их преодоления.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1993 году страны завершили "Уругвайский раунд" переговоров.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Помимо </a:t>
            </a:r>
            <a:r>
              <a:rPr lang="ru-RU" dirty="0">
                <a:solidFill>
                  <a:schemeClr val="tx1"/>
                </a:solidFill>
                <a:latin typeface="Times New Roman" panose="02020603050405020304" pitchFamily="18" charset="0"/>
                <a:cs typeface="Times New Roman" panose="02020603050405020304" pitchFamily="18" charset="0"/>
              </a:rPr>
              <a:t>решений в отношении снижения барьеров из тарифов и квот, эти переговоры поставили новые задачи, направленные против торговых барьеров и субсидий в сельском хозяйстве и текстильной промышленности, и распространили принципы свободной торговли на сферу услуг и интеллектуальную собственность.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дополнение к этому, ВТО получила новые полномочия для проведения в жизнь международных торговых соглашений</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p:txBody>
      </p:sp>
      <p:pic>
        <p:nvPicPr>
          <p:cNvPr id="57346" name="Picture 2" descr="https://encrypted-tbn0.gstatic.com/images?q=tbn:ANd9GcRjE1hx5xtl6SoH0muk8SjIqF8mBPqMQU12b3_JfZHIMntcKQe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288" y="693076"/>
            <a:ext cx="3308126" cy="2303875"/>
          </a:xfrm>
          <a:prstGeom prst="rect">
            <a:avLst/>
          </a:prstGeom>
          <a:noFill/>
          <a:ln w="57150">
            <a:solidFill>
              <a:srgbClr val="0460AD"/>
            </a:solidFill>
          </a:ln>
          <a:extLst>
            <a:ext uri="{909E8E84-426E-40DD-AFC4-6F175D3DCCD1}">
              <a14:hiddenFill xmlns:a14="http://schemas.microsoft.com/office/drawing/2010/main">
                <a:solidFill>
                  <a:srgbClr val="FFFFFF"/>
                </a:solidFill>
              </a14:hiddenFill>
            </a:ext>
          </a:extLst>
        </p:spPr>
      </p:pic>
      <p:pic>
        <p:nvPicPr>
          <p:cNvPr id="57348" name="Picture 4" descr="http://upload.rb.ru/upload/admins/picture/1157/c30a0a2b640a69a7d8809a921772559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2344" y="3284984"/>
            <a:ext cx="2448272" cy="2448272"/>
          </a:xfrm>
          <a:prstGeom prst="rect">
            <a:avLst/>
          </a:prstGeom>
          <a:noFill/>
          <a:ln w="57150">
            <a:solidFill>
              <a:srgbClr val="0460AD"/>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43079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15480" y="1236187"/>
            <a:ext cx="10776520" cy="4896544"/>
          </a:xfrm>
        </p:spPr>
        <p:txBody>
          <a:bodyPr>
            <a:noAutofit/>
          </a:bodyPr>
          <a:lstStyle/>
          <a:p>
            <a:pPr algn="just"/>
            <a:r>
              <a:rPr lang="ru-RU" sz="1600" dirty="0" smtClean="0">
                <a:solidFill>
                  <a:schemeClr val="tx1"/>
                </a:solidFill>
                <a:latin typeface="Times New Roman" panose="02020603050405020304" pitchFamily="18" charset="0"/>
                <a:cs typeface="Times New Roman" panose="02020603050405020304" pitchFamily="18" charset="0"/>
              </a:rPr>
              <a:t>В </a:t>
            </a:r>
            <a:r>
              <a:rPr lang="ru-RU" sz="1600" dirty="0">
                <a:solidFill>
                  <a:schemeClr val="tx1"/>
                </a:solidFill>
                <a:latin typeface="Times New Roman" panose="02020603050405020304" pitchFamily="18" charset="0"/>
                <a:cs typeface="Times New Roman" panose="02020603050405020304" pitchFamily="18" charset="0"/>
              </a:rPr>
              <a:t>последнее время правительствами разных стран предпринимался ряд мер по стимулированию свободной торговли и расширению рынков. Среди наиболее важных можно назвать </a:t>
            </a:r>
            <a:r>
              <a:rPr lang="ru-RU" sz="1600" dirty="0" smtClean="0">
                <a:solidFill>
                  <a:schemeClr val="tx1"/>
                </a:solidFill>
                <a:latin typeface="Times New Roman" panose="02020603050405020304" pitchFamily="18" charset="0"/>
                <a:cs typeface="Times New Roman" panose="02020603050405020304" pitchFamily="18" charset="0"/>
              </a:rPr>
              <a:t>следующие:</a:t>
            </a:r>
            <a:endParaRPr lang="ru-RU" sz="1600" dirty="0">
              <a:solidFill>
                <a:schemeClr val="tx1"/>
              </a:solidFill>
              <a:latin typeface="Times New Roman" panose="02020603050405020304" pitchFamily="18" charset="0"/>
              <a:cs typeface="Times New Roman" panose="02020603050405020304" pitchFamily="18" charset="0"/>
            </a:endParaRPr>
          </a:p>
          <a:p>
            <a:pPr algn="just"/>
            <a:r>
              <a:rPr lang="ru-RU" sz="1600" b="1" dirty="0">
                <a:solidFill>
                  <a:schemeClr val="tx2"/>
                </a:solidFill>
                <a:latin typeface="Times New Roman" panose="02020603050405020304" pitchFamily="18" charset="0"/>
                <a:cs typeface="Times New Roman" panose="02020603050405020304" pitchFamily="18" charset="0"/>
              </a:rPr>
              <a:t>В 1987 году </a:t>
            </a:r>
            <a:r>
              <a:rPr lang="ru-RU" sz="1600" dirty="0">
                <a:solidFill>
                  <a:schemeClr val="tx1"/>
                </a:solidFill>
                <a:latin typeface="Times New Roman" panose="02020603050405020304" pitchFamily="18" charset="0"/>
                <a:cs typeface="Times New Roman" panose="02020603050405020304" pitchFamily="18" charset="0"/>
              </a:rPr>
              <a:t>Соединенные Штаты и Канада выработали ряд принципов свободной торговли между своими государствами. Особая важность этого соглашения связана с тем, что Канада является крупнейшим торговым партнером США, совокупные торговые потоки между двумя странами по состоянию </a:t>
            </a:r>
            <a:r>
              <a:rPr lang="ru-RU" sz="1600" dirty="0" smtClean="0">
                <a:solidFill>
                  <a:schemeClr val="tx1"/>
                </a:solidFill>
                <a:latin typeface="Times New Roman" panose="02020603050405020304" pitchFamily="18" charset="0"/>
                <a:cs typeface="Times New Roman" panose="02020603050405020304" pitchFamily="18" charset="0"/>
              </a:rPr>
              <a:t>на </a:t>
            </a:r>
            <a:r>
              <a:rPr lang="ru-RU" sz="1600" dirty="0">
                <a:solidFill>
                  <a:schemeClr val="tx1"/>
                </a:solidFill>
                <a:latin typeface="Times New Roman" panose="02020603050405020304" pitchFamily="18" charset="0"/>
                <a:cs typeface="Times New Roman" panose="02020603050405020304" pitchFamily="18" charset="0"/>
              </a:rPr>
              <a:t>1995 год были оценены в 276 млрд долл. Канадские тарифы были одними из самых высоких среди крупных индустриальных стран, и Канада всячески препятствовала иностранным инвестициям в своей стране. Согласно прогнозам экономистов, благодаря соглашению о свободной торговле реальные доходы Канады повысятся на 5%, а США — на 1%.</a:t>
            </a:r>
          </a:p>
          <a:p>
            <a:pPr algn="just"/>
            <a:r>
              <a:rPr lang="ru-RU" sz="1600" dirty="0">
                <a:solidFill>
                  <a:schemeClr val="tx1"/>
                </a:solidFill>
                <a:latin typeface="Times New Roman" panose="02020603050405020304" pitchFamily="18" charset="0"/>
                <a:cs typeface="Times New Roman" panose="02020603050405020304" pitchFamily="18" charset="0"/>
              </a:rPr>
              <a:t>Наиболее противоречивым предложением снижения торговых барьеров было </a:t>
            </a:r>
            <a:r>
              <a:rPr lang="ru-RU" sz="1600" b="1" dirty="0">
                <a:solidFill>
                  <a:schemeClr val="tx2"/>
                </a:solidFill>
                <a:latin typeface="Times New Roman" panose="02020603050405020304" pitchFamily="18" charset="0"/>
                <a:cs typeface="Times New Roman" panose="02020603050405020304" pitchFamily="18" charset="0"/>
              </a:rPr>
              <a:t>Североамериканское соглашение о свободной торговле</a:t>
            </a:r>
            <a:r>
              <a:rPr lang="ru-RU" sz="1600"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(NAFTA), </a:t>
            </a:r>
            <a:r>
              <a:rPr lang="ru-RU" sz="1600" dirty="0">
                <a:solidFill>
                  <a:schemeClr val="tx1"/>
                </a:solidFill>
                <a:latin typeface="Times New Roman" panose="02020603050405020304" pitchFamily="18" charset="0"/>
                <a:cs typeface="Times New Roman" panose="02020603050405020304" pitchFamily="18" charset="0"/>
              </a:rPr>
              <a:t>которое горячо дискутировалось и было принято Конгрессом в результате закрытого голосования в 1993 году. </a:t>
            </a:r>
            <a:endParaRPr lang="ru-RU" sz="1600" dirty="0" smtClean="0">
              <a:solidFill>
                <a:schemeClr val="tx1"/>
              </a:solidFill>
              <a:latin typeface="Times New Roman" panose="02020603050405020304" pitchFamily="18" charset="0"/>
              <a:cs typeface="Times New Roman" panose="02020603050405020304" pitchFamily="18" charset="0"/>
            </a:endParaRPr>
          </a:p>
          <a:p>
            <a:pPr algn="just"/>
            <a:r>
              <a:rPr lang="ru-RU" sz="1600" b="1" dirty="0" smtClean="0">
                <a:solidFill>
                  <a:schemeClr val="tx2"/>
                </a:solidFill>
                <a:latin typeface="Times New Roman" panose="02020603050405020304" pitchFamily="18" charset="0"/>
                <a:cs typeface="Times New Roman" panose="02020603050405020304" pitchFamily="18" charset="0"/>
              </a:rPr>
              <a:t>Мексика</a:t>
            </a:r>
            <a:r>
              <a:rPr lang="ru-RU" sz="1600" dirty="0" smtClean="0">
                <a:solidFill>
                  <a:schemeClr val="tx1"/>
                </a:solidFill>
                <a:latin typeface="Times New Roman" panose="02020603050405020304" pitchFamily="18" charset="0"/>
                <a:cs typeface="Times New Roman" panose="02020603050405020304" pitchFamily="18" charset="0"/>
              </a:rPr>
              <a:t> </a:t>
            </a:r>
            <a:r>
              <a:rPr lang="ru-RU" sz="1600" dirty="0">
                <a:solidFill>
                  <a:schemeClr val="tx1"/>
                </a:solidFill>
                <a:latin typeface="Times New Roman" panose="02020603050405020304" pitchFamily="18" charset="0"/>
                <a:cs typeface="Times New Roman" panose="02020603050405020304" pitchFamily="18" charset="0"/>
              </a:rPr>
              <a:t>является третьим по объему торговым партнером США, и большая часть торговли между двумя странами приходится на промышленную группу товаров. Условия этого соглашения не только позволяют товарам пересекать границу </a:t>
            </a:r>
            <a:r>
              <a:rPr lang="ru-RU" sz="1600" b="1" dirty="0">
                <a:solidFill>
                  <a:schemeClr val="tx2"/>
                </a:solidFill>
                <a:latin typeface="Times New Roman" panose="02020603050405020304" pitchFamily="18" charset="0"/>
                <a:cs typeface="Times New Roman" panose="02020603050405020304" pitchFamily="18" charset="0"/>
              </a:rPr>
              <a:t>без обложения тарифами, но и </a:t>
            </a:r>
            <a:r>
              <a:rPr lang="ru-RU" sz="1600" b="1" dirty="0" err="1">
                <a:solidFill>
                  <a:schemeClr val="tx2"/>
                </a:solidFill>
                <a:latin typeface="Times New Roman" panose="02020603050405020304" pitchFamily="18" charset="0"/>
                <a:cs typeface="Times New Roman" panose="02020603050405020304" pitchFamily="18" charset="0"/>
              </a:rPr>
              <a:t>либерализируют</a:t>
            </a:r>
            <a:r>
              <a:rPr lang="ru-RU" sz="1600" b="1" dirty="0">
                <a:solidFill>
                  <a:schemeClr val="tx2"/>
                </a:solidFill>
                <a:latin typeface="Times New Roman" panose="02020603050405020304" pitchFamily="18" charset="0"/>
                <a:cs typeface="Times New Roman" panose="02020603050405020304" pitchFamily="18" charset="0"/>
              </a:rPr>
              <a:t> правила осуществления инвестиций</a:t>
            </a:r>
            <a:r>
              <a:rPr lang="ru-RU" sz="1600" dirty="0">
                <a:solidFill>
                  <a:schemeClr val="tx1"/>
                </a:solidFill>
                <a:latin typeface="Times New Roman" panose="02020603050405020304" pitchFamily="18" charset="0"/>
                <a:cs typeface="Times New Roman" panose="02020603050405020304" pitchFamily="18" charset="0"/>
              </a:rPr>
              <a:t> в США, Канаде и Мексике. </a:t>
            </a:r>
            <a:endParaRPr lang="ru-RU" sz="1600" dirty="0" smtClean="0">
              <a:solidFill>
                <a:schemeClr val="tx1"/>
              </a:solidFill>
              <a:latin typeface="Times New Roman" panose="02020603050405020304" pitchFamily="18" charset="0"/>
              <a:cs typeface="Times New Roman" panose="02020603050405020304" pitchFamily="18" charset="0"/>
            </a:endParaRPr>
          </a:p>
          <a:p>
            <a:pPr algn="just"/>
            <a:r>
              <a:rPr lang="ru-RU" sz="1600" dirty="0" smtClean="0">
                <a:solidFill>
                  <a:schemeClr val="tx1"/>
                </a:solidFill>
                <a:latin typeface="Times New Roman" panose="02020603050405020304" pitchFamily="18" charset="0"/>
                <a:cs typeface="Times New Roman" panose="02020603050405020304" pitchFamily="18" charset="0"/>
              </a:rPr>
              <a:t>Сторонники </a:t>
            </a:r>
            <a:r>
              <a:rPr lang="ru-RU" sz="1600" dirty="0">
                <a:solidFill>
                  <a:schemeClr val="tx1"/>
                </a:solidFill>
                <a:latin typeface="Times New Roman" panose="02020603050405020304" pitchFamily="18" charset="0"/>
                <a:cs typeface="Times New Roman" panose="02020603050405020304" pitchFamily="18" charset="0"/>
              </a:rPr>
              <a:t>этой меры утверждают, что она послужит более </a:t>
            </a:r>
            <a:r>
              <a:rPr lang="ru-RU" sz="1600" b="1" dirty="0">
                <a:solidFill>
                  <a:schemeClr val="tx2"/>
                </a:solidFill>
                <a:latin typeface="Times New Roman" panose="02020603050405020304" pitchFamily="18" charset="0"/>
                <a:cs typeface="Times New Roman" panose="02020603050405020304" pitchFamily="18" charset="0"/>
              </a:rPr>
              <a:t>эффективному разделению труда </a:t>
            </a:r>
            <a:r>
              <a:rPr lang="ru-RU" sz="1600" dirty="0">
                <a:solidFill>
                  <a:schemeClr val="tx1"/>
                </a:solidFill>
                <a:latin typeface="Times New Roman" panose="02020603050405020304" pitchFamily="18" charset="0"/>
                <a:cs typeface="Times New Roman" panose="02020603050405020304" pitchFamily="18" charset="0"/>
              </a:rPr>
              <a:t>и обеспечит для американских компаний возможность более </a:t>
            </a:r>
            <a:r>
              <a:rPr lang="ru-RU" sz="1600" b="1" dirty="0">
                <a:solidFill>
                  <a:schemeClr val="tx2"/>
                </a:solidFill>
                <a:latin typeface="Times New Roman" panose="02020603050405020304" pitchFamily="18" charset="0"/>
                <a:cs typeface="Times New Roman" panose="02020603050405020304" pitchFamily="18" charset="0"/>
              </a:rPr>
              <a:t>эффективной конкуренции с компаниями других стран</a:t>
            </a:r>
            <a:r>
              <a:rPr lang="ru-RU" sz="1600" dirty="0">
                <a:solidFill>
                  <a:schemeClr val="tx1"/>
                </a:solidFill>
                <a:latin typeface="Times New Roman" panose="02020603050405020304" pitchFamily="18" charset="0"/>
                <a:cs typeface="Times New Roman" panose="02020603050405020304" pitchFamily="18" charset="0"/>
              </a:rPr>
              <a:t>; противники, в частности профсоюзы, выдвигают опасения в отношении </a:t>
            </a:r>
            <a:r>
              <a:rPr lang="ru-RU" sz="1600" b="1" dirty="0">
                <a:solidFill>
                  <a:schemeClr val="tx2"/>
                </a:solidFill>
                <a:latin typeface="Times New Roman" panose="02020603050405020304" pitchFamily="18" charset="0"/>
                <a:cs typeface="Times New Roman" panose="02020603050405020304" pitchFamily="18" charset="0"/>
              </a:rPr>
              <a:t>повышения предложения товаро</a:t>
            </a:r>
            <a:r>
              <a:rPr lang="ru-RU" sz="1600" dirty="0">
                <a:solidFill>
                  <a:schemeClr val="tx1"/>
                </a:solidFill>
                <a:latin typeface="Times New Roman" panose="02020603050405020304" pitchFamily="18" charset="0"/>
                <a:cs typeface="Times New Roman" panose="02020603050405020304" pitchFamily="18" charset="0"/>
              </a:rPr>
              <a:t>в, произведенных с использованием </a:t>
            </a:r>
            <a:r>
              <a:rPr lang="ru-RU" sz="1600" dirty="0" smtClean="0">
                <a:solidFill>
                  <a:schemeClr val="tx1"/>
                </a:solidFill>
                <a:latin typeface="Times New Roman" panose="02020603050405020304" pitchFamily="18" charset="0"/>
                <a:cs typeface="Times New Roman" panose="02020603050405020304" pitchFamily="18" charset="0"/>
              </a:rPr>
              <a:t>низ</a:t>
            </a:r>
            <a:r>
              <a:rPr lang="ru-RU" sz="1600" dirty="0">
                <a:solidFill>
                  <a:schemeClr val="tx1"/>
                </a:solidFill>
                <a:latin typeface="Times New Roman" panose="02020603050405020304" pitchFamily="18" charset="0"/>
                <a:cs typeface="Times New Roman" panose="02020603050405020304" pitchFamily="18" charset="0"/>
              </a:rPr>
              <a:t> квалифицированного труда, что, в свою очередь, может привести к </a:t>
            </a:r>
            <a:r>
              <a:rPr lang="ru-RU" sz="1600" b="1" dirty="0">
                <a:solidFill>
                  <a:schemeClr val="tx2"/>
                </a:solidFill>
                <a:latin typeface="Times New Roman" panose="02020603050405020304" pitchFamily="18" charset="0"/>
                <a:cs typeface="Times New Roman" panose="02020603050405020304" pitchFamily="18" charset="0"/>
              </a:rPr>
              <a:t>снижению заработной платы </a:t>
            </a:r>
            <a:r>
              <a:rPr lang="ru-RU" sz="1600" dirty="0">
                <a:solidFill>
                  <a:schemeClr val="tx1"/>
                </a:solidFill>
                <a:latin typeface="Times New Roman" panose="02020603050405020304" pitchFamily="18" charset="0"/>
                <a:cs typeface="Times New Roman" panose="02020603050405020304" pitchFamily="18" charset="0"/>
              </a:rPr>
              <a:t>рабочих, деятельность которых связана с соответствующими отраслями промышленности. </a:t>
            </a:r>
            <a:endParaRPr lang="ru-RU" sz="1600" dirty="0">
              <a:solidFill>
                <a:schemeClr val="tx1"/>
              </a:solidFill>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707639" y="620688"/>
            <a:ext cx="5358455" cy="646331"/>
          </a:xfrm>
          <a:prstGeom prst="rect">
            <a:avLst/>
          </a:prstGeom>
        </p:spPr>
        <p:txBody>
          <a:bodyPr wrap="none">
            <a:spAutoFit/>
          </a:bodyPr>
          <a:lstStyle/>
          <a:p>
            <a:r>
              <a:rPr lang="ru-RU" sz="3600" b="1" dirty="0" smtClean="0">
                <a:solidFill>
                  <a:schemeClr val="tx2"/>
                </a:solidFill>
                <a:latin typeface="Times New Roman" panose="02020603050405020304" pitchFamily="18" charset="0"/>
                <a:cs typeface="Times New Roman" panose="02020603050405020304" pitchFamily="18" charset="0"/>
              </a:rPr>
              <a:t>События последних лет. </a:t>
            </a:r>
            <a:endParaRPr lang="ru-RU" sz="36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26123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19536" y="836712"/>
            <a:ext cx="9361040" cy="5616624"/>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Экономисты же предупреждают, что региональные торговые соглашения, подобные </a:t>
            </a:r>
            <a:r>
              <a:rPr lang="en-US" dirty="0">
                <a:solidFill>
                  <a:schemeClr val="tx1"/>
                </a:solidFill>
                <a:latin typeface="Times New Roman" panose="02020603050405020304" pitchFamily="18" charset="0"/>
                <a:cs typeface="Times New Roman" panose="02020603050405020304" pitchFamily="18" charset="0"/>
              </a:rPr>
              <a:t>NAFTA, </a:t>
            </a:r>
            <a:r>
              <a:rPr lang="ru-RU" dirty="0">
                <a:solidFill>
                  <a:schemeClr val="tx1"/>
                </a:solidFill>
                <a:latin typeface="Times New Roman" panose="02020603050405020304" pitchFamily="18" charset="0"/>
                <a:cs typeface="Times New Roman" panose="02020603050405020304" pitchFamily="18" charset="0"/>
              </a:rPr>
              <a:t>могут послужить причиной неэффективности, если они исключат из потенциальной торговли другие страны.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качестве примера </a:t>
            </a:r>
            <a:r>
              <a:rPr lang="ru-RU" b="1" dirty="0">
                <a:solidFill>
                  <a:schemeClr val="tx2"/>
                </a:solidFill>
                <a:latin typeface="Times New Roman" panose="02020603050405020304" pitchFamily="18" charset="0"/>
                <a:cs typeface="Times New Roman" panose="02020603050405020304" pitchFamily="18" charset="0"/>
              </a:rPr>
              <a:t>негативных последствий </a:t>
            </a:r>
            <a:r>
              <a:rPr lang="ru-RU" dirty="0">
                <a:solidFill>
                  <a:schemeClr val="tx1"/>
                </a:solidFill>
                <a:latin typeface="Times New Roman" panose="02020603050405020304" pitchFamily="18" charset="0"/>
                <a:cs typeface="Times New Roman" panose="02020603050405020304" pitchFamily="18" charset="0"/>
              </a:rPr>
              <a:t>регионального подхода они называют стагнацию в странах Карибского бассейна, последовавшую за принятием </a:t>
            </a:r>
            <a:r>
              <a:rPr lang="en-US" dirty="0">
                <a:solidFill>
                  <a:schemeClr val="tx1"/>
                </a:solidFill>
                <a:latin typeface="Times New Roman" panose="02020603050405020304" pitchFamily="18" charset="0"/>
                <a:cs typeface="Times New Roman" panose="02020603050405020304" pitchFamily="18" charset="0"/>
              </a:rPr>
              <a:t>NAFTA.</a:t>
            </a:r>
            <a:endParaRPr lang="ru-RU" dirty="0">
              <a:solidFill>
                <a:schemeClr val="tx1"/>
              </a:solidFill>
              <a:latin typeface="Times New Roman" panose="02020603050405020304" pitchFamily="18" charset="0"/>
              <a:cs typeface="Times New Roman" panose="02020603050405020304" pitchFamily="18" charset="0"/>
            </a:endParaRPr>
          </a:p>
          <a:p>
            <a:pPr algn="just"/>
            <a:r>
              <a:rPr lang="ru-RU" dirty="0">
                <a:solidFill>
                  <a:schemeClr val="tx1"/>
                </a:solidFill>
                <a:latin typeface="Times New Roman" panose="02020603050405020304" pitchFamily="18" charset="0"/>
                <a:cs typeface="Times New Roman" panose="02020603050405020304" pitchFamily="18" charset="0"/>
              </a:rPr>
              <a:t>Наиболее масштабной программой развития международной торговли стало движение к </a:t>
            </a:r>
            <a:r>
              <a:rPr lang="ru-RU" b="1" dirty="0">
                <a:solidFill>
                  <a:schemeClr val="tx2"/>
                </a:solidFill>
                <a:latin typeface="Times New Roman" panose="02020603050405020304" pitchFamily="18" charset="0"/>
                <a:cs typeface="Times New Roman" panose="02020603050405020304" pitchFamily="18" charset="0"/>
              </a:rPr>
              <a:t>единому рынку </a:t>
            </a:r>
            <a:r>
              <a:rPr lang="ru-RU" dirty="0">
                <a:solidFill>
                  <a:schemeClr val="tx1"/>
                </a:solidFill>
                <a:latin typeface="Times New Roman" panose="02020603050405020304" pitchFamily="18" charset="0"/>
                <a:cs typeface="Times New Roman" panose="02020603050405020304" pitchFamily="18" charset="0"/>
              </a:rPr>
              <a:t>между ведущими европейскими странами.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Страны </a:t>
            </a:r>
            <a:r>
              <a:rPr lang="ru-RU" dirty="0">
                <a:solidFill>
                  <a:schemeClr val="tx1"/>
                </a:solidFill>
                <a:latin typeface="Times New Roman" panose="02020603050405020304" pitchFamily="18" charset="0"/>
                <a:cs typeface="Times New Roman" panose="02020603050405020304" pitchFamily="18" charset="0"/>
              </a:rPr>
              <a:t>Европейского Союза (ЕС) развивают общий рынок с небольшими или практически отсутствующими барьерами международной торговли, или </a:t>
            </a:r>
            <a:r>
              <a:rPr lang="ru-RU" dirty="0" smtClean="0">
                <a:solidFill>
                  <a:schemeClr val="tx1"/>
                </a:solidFill>
                <a:latin typeface="Times New Roman" panose="02020603050405020304" pitchFamily="18" charset="0"/>
                <a:cs typeface="Times New Roman" panose="02020603050405020304" pitchFamily="18" charset="0"/>
              </a:rPr>
              <a:t>для </a:t>
            </a:r>
            <a:r>
              <a:rPr lang="ru-RU" dirty="0">
                <a:solidFill>
                  <a:schemeClr val="tx1"/>
                </a:solidFill>
                <a:latin typeface="Times New Roman" panose="02020603050405020304" pitchFamily="18" charset="0"/>
                <a:cs typeface="Times New Roman" panose="02020603050405020304" pitchFamily="18" charset="0"/>
              </a:rPr>
              <a:t>перемещения факторов производства на территории Европы.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Первым </a:t>
            </a:r>
            <a:r>
              <a:rPr lang="ru-RU" dirty="0">
                <a:solidFill>
                  <a:schemeClr val="tx1"/>
                </a:solidFill>
                <a:latin typeface="Times New Roman" panose="02020603050405020304" pitchFamily="18" charset="0"/>
                <a:cs typeface="Times New Roman" panose="02020603050405020304" pitchFamily="18" charset="0"/>
              </a:rPr>
              <a:t>шагом было </a:t>
            </a:r>
            <a:r>
              <a:rPr lang="ru-RU" b="1" dirty="0">
                <a:solidFill>
                  <a:schemeClr val="tx2"/>
                </a:solidFill>
                <a:latin typeface="Times New Roman" panose="02020603050405020304" pitchFamily="18" charset="0"/>
                <a:cs typeface="Times New Roman" panose="02020603050405020304" pitchFamily="18" charset="0"/>
              </a:rPr>
              <a:t>исключение всех внутренних барьеров </a:t>
            </a:r>
            <a:r>
              <a:rPr lang="ru-RU" dirty="0">
                <a:solidFill>
                  <a:schemeClr val="tx1"/>
                </a:solidFill>
                <a:latin typeface="Times New Roman" panose="02020603050405020304" pitchFamily="18" charset="0"/>
                <a:cs typeface="Times New Roman" panose="02020603050405020304" pitchFamily="18" charset="0"/>
              </a:rPr>
              <a:t>в виде правил и тарифов, препятствующих потокам торговли, труда и капитала</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smtClean="0">
                <a:solidFill>
                  <a:schemeClr val="tx1"/>
                </a:solidFill>
                <a:latin typeface="Times New Roman" panose="02020603050405020304" pitchFamily="18" charset="0"/>
                <a:cs typeface="Times New Roman" panose="02020603050405020304" pitchFamily="18" charset="0"/>
              </a:rPr>
              <a:t>Вторым </a:t>
            </a:r>
            <a:r>
              <a:rPr lang="ru-RU" dirty="0">
                <a:solidFill>
                  <a:schemeClr val="tx1"/>
                </a:solidFill>
                <a:latin typeface="Times New Roman" panose="02020603050405020304" pitchFamily="18" charset="0"/>
                <a:cs typeface="Times New Roman" panose="02020603050405020304" pitchFamily="18" charset="0"/>
              </a:rPr>
              <a:t>и более трудным шагом является </a:t>
            </a:r>
            <a:r>
              <a:rPr lang="ru-RU" b="1" dirty="0">
                <a:solidFill>
                  <a:schemeClr val="tx2"/>
                </a:solidFill>
                <a:latin typeface="Times New Roman" panose="02020603050405020304" pitchFamily="18" charset="0"/>
                <a:cs typeface="Times New Roman" panose="02020603050405020304" pitchFamily="18" charset="0"/>
              </a:rPr>
              <a:t>введение общей валюты</a:t>
            </a:r>
            <a:r>
              <a:rPr lang="ru-RU" dirty="0">
                <a:solidFill>
                  <a:schemeClr val="tx1"/>
                </a:solidFill>
                <a:latin typeface="Times New Roman" panose="02020603050405020304" pitchFamily="18" charset="0"/>
                <a:cs typeface="Times New Roman" panose="02020603050405020304" pitchFamily="18" charset="0"/>
              </a:rPr>
              <a:t> для основных членов ЕС.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Вопросы</a:t>
            </a:r>
            <a:r>
              <a:rPr lang="ru-RU" dirty="0">
                <a:solidFill>
                  <a:schemeClr val="tx1"/>
                </a:solidFill>
                <a:latin typeface="Times New Roman" panose="02020603050405020304" pitchFamily="18" charset="0"/>
                <a:cs typeface="Times New Roman" panose="02020603050405020304" pitchFamily="18" charset="0"/>
              </a:rPr>
              <a:t>, связанные с Европейской Валютной Системой, будут рассмотрены </a:t>
            </a:r>
            <a:r>
              <a:rPr lang="ru-RU" dirty="0" smtClean="0">
                <a:solidFill>
                  <a:schemeClr val="tx1"/>
                </a:solidFill>
                <a:latin typeface="Times New Roman" panose="02020603050405020304" pitchFamily="18" charset="0"/>
                <a:cs typeface="Times New Roman" panose="02020603050405020304" pitchFamily="18" charset="0"/>
              </a:rPr>
              <a:t>на следующей лекции.</a:t>
            </a:r>
            <a:endParaRPr lang="ru-RU" dirty="0"/>
          </a:p>
        </p:txBody>
      </p:sp>
    </p:spTree>
    <p:extLst>
      <p:ext uri="{BB962C8B-B14F-4D97-AF65-F5344CB8AC3E}">
        <p14:creationId xmlns:p14="http://schemas.microsoft.com/office/powerpoint/2010/main" val="31452733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03512" y="1782706"/>
            <a:ext cx="10305156" cy="5040560"/>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После второй мировой войны политики всего мира пришли к единому мнению о том, что мировое процветание связано со свободной торговлей. В результате было заключено несколько соглашений о снижении </a:t>
            </a:r>
            <a:r>
              <a:rPr lang="ru-RU" dirty="0" smtClean="0">
                <a:solidFill>
                  <a:schemeClr val="tx1"/>
                </a:solidFill>
                <a:latin typeface="Times New Roman" panose="02020603050405020304" pitchFamily="18" charset="0"/>
                <a:cs typeface="Times New Roman" panose="02020603050405020304" pitchFamily="18" charset="0"/>
              </a:rPr>
              <a:t>тарифов. </a:t>
            </a:r>
          </a:p>
          <a:p>
            <a:pPr algn="just"/>
            <a:r>
              <a:rPr lang="ru-RU" dirty="0" smtClean="0">
                <a:solidFill>
                  <a:schemeClr val="tx1"/>
                </a:solidFill>
                <a:latin typeface="Times New Roman" panose="02020603050405020304" pitchFamily="18" charset="0"/>
                <a:cs typeface="Times New Roman" panose="02020603050405020304" pitchFamily="18" charset="0"/>
              </a:rPr>
              <a:t>Прогрессивные </a:t>
            </a:r>
            <a:r>
              <a:rPr lang="ru-RU" dirty="0">
                <a:solidFill>
                  <a:schemeClr val="tx1"/>
                </a:solidFill>
                <a:latin typeface="Times New Roman" panose="02020603050405020304" pitchFamily="18" charset="0"/>
                <a:cs typeface="Times New Roman" panose="02020603050405020304" pitchFamily="18" charset="0"/>
              </a:rPr>
              <a:t>взгляды на свободную торговлю многих экономистов и ориентированных на рынок политических деятелей подвергались суровым испытаниям в периоды высокой безработицы и колебаний валютных курсов.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Тем </a:t>
            </a:r>
            <a:r>
              <a:rPr lang="ru-RU" dirty="0">
                <a:solidFill>
                  <a:schemeClr val="tx1"/>
                </a:solidFill>
                <a:latin typeface="Times New Roman" panose="02020603050405020304" pitchFamily="18" charset="0"/>
                <a:cs typeface="Times New Roman" panose="02020603050405020304" pitchFamily="18" charset="0"/>
              </a:rPr>
              <a:t>не менее, на сегодняшний день в большинстве стран наблюдается устойчивая тенденция к открытости внешней политики.</a:t>
            </a:r>
          </a:p>
          <a:p>
            <a:pPr algn="just"/>
            <a:r>
              <a:rPr lang="ru-RU" dirty="0">
                <a:solidFill>
                  <a:schemeClr val="tx1"/>
                </a:solidFill>
                <a:latin typeface="Times New Roman" panose="02020603050405020304" pitchFamily="18" charset="0"/>
                <a:cs typeface="Times New Roman" panose="02020603050405020304" pitchFamily="18" charset="0"/>
              </a:rPr>
              <a:t>По большому счету страны получают преимущества от открытой торговли, которая обеспечивает рост торговых потоков и уровня жизни.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Однако </a:t>
            </a:r>
            <a:r>
              <a:rPr lang="ru-RU" dirty="0">
                <a:solidFill>
                  <a:schemeClr val="tx1"/>
                </a:solidFill>
                <a:latin typeface="Times New Roman" panose="02020603050405020304" pitchFamily="18" charset="0"/>
                <a:cs typeface="Times New Roman" panose="02020603050405020304" pitchFamily="18" charset="0"/>
              </a:rPr>
              <a:t>политика сохранения открытых рынков постоянно сталкивается с противодействием специально заинтересованных групп, прибегающих к новым орудиям и аргументам в своих неустанных попытках дискредитировать теорию сравнительного преимущества.</a:t>
            </a:r>
          </a:p>
          <a:p>
            <a:endParaRPr lang="ru-RU" dirty="0"/>
          </a:p>
        </p:txBody>
      </p:sp>
      <p:sp>
        <p:nvSpPr>
          <p:cNvPr id="4" name="Прямоугольник 3"/>
          <p:cNvSpPr/>
          <p:nvPr/>
        </p:nvSpPr>
        <p:spPr>
          <a:xfrm>
            <a:off x="1847528" y="620688"/>
            <a:ext cx="4847866" cy="646331"/>
          </a:xfrm>
          <a:prstGeom prst="rect">
            <a:avLst/>
          </a:prstGeom>
        </p:spPr>
        <p:txBody>
          <a:bodyPr wrap="none">
            <a:spAutoFit/>
          </a:bodyPr>
          <a:lstStyle/>
          <a:p>
            <a:r>
              <a:rPr lang="ru-RU" sz="3600" b="1" dirty="0" smtClean="0">
                <a:solidFill>
                  <a:schemeClr val="tx2"/>
                </a:solidFill>
                <a:latin typeface="Times New Roman" panose="02020603050405020304" pitchFamily="18" charset="0"/>
                <a:cs typeface="Times New Roman" panose="02020603050405020304" pitchFamily="18" charset="0"/>
              </a:rPr>
              <a:t>Последнее замечание. </a:t>
            </a:r>
            <a:endParaRPr lang="ru-RU" sz="36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873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11927" y="1052945"/>
            <a:ext cx="9684328" cy="5531359"/>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Девушка-секретарь </a:t>
            </a:r>
            <a:r>
              <a:rPr lang="ru-RU" b="1" i="1" dirty="0">
                <a:solidFill>
                  <a:schemeClr val="tx2"/>
                </a:solidFill>
                <a:latin typeface="Times New Roman" panose="02020603050405020304" pitchFamily="18" charset="0"/>
                <a:cs typeface="Times New Roman" panose="02020603050405020304" pitchFamily="18" charset="0"/>
              </a:rPr>
              <a:t>абсолютно менее эффективна</a:t>
            </a:r>
            <a:r>
              <a:rPr lang="ru-RU" dirty="0">
                <a:solidFill>
                  <a:schemeClr val="tx1"/>
                </a:solidFill>
                <a:latin typeface="Times New Roman" panose="02020603050405020304" pitchFamily="18" charset="0"/>
                <a:cs typeface="Times New Roman" panose="02020603050405020304" pitchFamily="18" charset="0"/>
              </a:rPr>
              <a:t>, чем юрист, как в составлении, так и в машинописном наборе документов, хотя она </a:t>
            </a:r>
            <a:r>
              <a:rPr lang="ru-RU" b="1" i="1" dirty="0">
                <a:solidFill>
                  <a:schemeClr val="tx2"/>
                </a:solidFill>
                <a:latin typeface="Times New Roman" panose="02020603050405020304" pitchFamily="18" charset="0"/>
                <a:cs typeface="Times New Roman" panose="02020603050405020304" pitchFamily="18" charset="0"/>
              </a:rPr>
              <a:t>относительно или сравнительно более эффективна </a:t>
            </a:r>
            <a:r>
              <a:rPr lang="ru-RU" dirty="0">
                <a:solidFill>
                  <a:schemeClr val="tx1"/>
                </a:solidFill>
                <a:latin typeface="Times New Roman" panose="02020603050405020304" pitchFamily="18" charset="0"/>
                <a:cs typeface="Times New Roman" panose="02020603050405020304" pitchFamily="18" charset="0"/>
              </a:rPr>
              <a:t>в машинописи.</a:t>
            </a:r>
          </a:p>
          <a:p>
            <a:pPr algn="just"/>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этой ситуации максимальная эффективность будет достигнута, если юрист будет заниматься правовыми проблемами, а секретарь сосредоточит свои усилия на машинописи.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b="1" dirty="0" smtClean="0">
                <a:solidFill>
                  <a:schemeClr val="tx2"/>
                </a:solidFill>
                <a:latin typeface="Times New Roman" panose="02020603050405020304" pitchFamily="18" charset="0"/>
                <a:cs typeface="Times New Roman" panose="02020603050405020304" pitchFamily="18" charset="0"/>
              </a:rPr>
              <a:t>Наивысшая </a:t>
            </a:r>
            <a:r>
              <a:rPr lang="ru-RU" b="1" dirty="0">
                <a:solidFill>
                  <a:schemeClr val="tx2"/>
                </a:solidFill>
                <a:latin typeface="Times New Roman" panose="02020603050405020304" pitchFamily="18" charset="0"/>
                <a:cs typeface="Times New Roman" panose="02020603050405020304" pitchFamily="18" charset="0"/>
              </a:rPr>
              <a:t>эффективность специализации </a:t>
            </a:r>
            <a:r>
              <a:rPr lang="ru-RU" dirty="0">
                <a:solidFill>
                  <a:schemeClr val="tx1"/>
                </a:solidFill>
                <a:latin typeface="Times New Roman" panose="02020603050405020304" pitchFamily="18" charset="0"/>
                <a:cs typeface="Times New Roman" panose="02020603050405020304" pitchFamily="18" charset="0"/>
              </a:rPr>
              <a:t>достигается в том случае, если люди или страны концентрируются на тех видах деятельности, в которых они </a:t>
            </a:r>
            <a:r>
              <a:rPr lang="ru-RU" b="1" dirty="0">
                <a:solidFill>
                  <a:schemeClr val="tx2"/>
                </a:solidFill>
                <a:latin typeface="Times New Roman" panose="02020603050405020304" pitchFamily="18" charset="0"/>
                <a:cs typeface="Times New Roman" panose="02020603050405020304" pitchFamily="18" charset="0"/>
              </a:rPr>
              <a:t>относительно или сравнительно более эффективны</a:t>
            </a:r>
            <a:r>
              <a:rPr lang="ru-RU" dirty="0">
                <a:solidFill>
                  <a:schemeClr val="tx1"/>
                </a:solidFill>
                <a:latin typeface="Times New Roman" panose="02020603050405020304" pitchFamily="18" charset="0"/>
                <a:cs typeface="Times New Roman" panose="02020603050405020304" pitchFamily="18" charset="0"/>
              </a:rPr>
              <a:t>, чем другие.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Из </a:t>
            </a:r>
            <a:r>
              <a:rPr lang="ru-RU" dirty="0">
                <a:solidFill>
                  <a:schemeClr val="tx1"/>
                </a:solidFill>
                <a:latin typeface="Times New Roman" panose="02020603050405020304" pitchFamily="18" charset="0"/>
                <a:cs typeface="Times New Roman" panose="02020603050405020304" pitchFamily="18" charset="0"/>
              </a:rPr>
              <a:t>этого следует, что некоторые люди или страны могут специализироваться в областях, в которых они абсолютно </a:t>
            </a:r>
            <a:r>
              <a:rPr lang="ru-RU" b="1" dirty="0">
                <a:solidFill>
                  <a:schemeClr val="tx2"/>
                </a:solidFill>
                <a:latin typeface="Times New Roman" panose="02020603050405020304" pitchFamily="18" charset="0"/>
                <a:cs typeface="Times New Roman" panose="02020603050405020304" pitchFamily="18" charset="0"/>
              </a:rPr>
              <a:t>менее эффективны</a:t>
            </a:r>
            <a:r>
              <a:rPr lang="ru-RU" dirty="0">
                <a:solidFill>
                  <a:schemeClr val="tx1"/>
                </a:solidFill>
                <a:latin typeface="Times New Roman" panose="02020603050405020304" pitchFamily="18" charset="0"/>
                <a:cs typeface="Times New Roman" panose="02020603050405020304" pitchFamily="18" charset="0"/>
              </a:rPr>
              <a:t>, чем другие.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dirty="0" smtClean="0">
                <a:solidFill>
                  <a:schemeClr val="tx1"/>
                </a:solidFill>
                <a:latin typeface="Times New Roman" panose="02020603050405020304" pitchFamily="18" charset="0"/>
                <a:cs typeface="Times New Roman" panose="02020603050405020304" pitchFamily="18" charset="0"/>
              </a:rPr>
              <a:t>Однако</a:t>
            </a:r>
            <a:r>
              <a:rPr lang="ru-RU" dirty="0">
                <a:solidFill>
                  <a:schemeClr val="tx1"/>
                </a:solidFill>
                <a:latin typeface="Times New Roman" panose="02020603050405020304" pitchFamily="18" charset="0"/>
                <a:cs typeface="Times New Roman" panose="02020603050405020304" pitchFamily="18" charset="0"/>
              </a:rPr>
              <a:t>, даже если отдельные люди или страны будут отличаться (в худшую или лучшую сторону) по абсолютной эффективности от других людей или стран, каждый человек или любая страна будут иметь определенные сравнительные преимущества в производстве одних товаров и определенные сравнительные неблагоприятные условия для производства других</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30560572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207568" y="1700808"/>
            <a:ext cx="9217024" cy="5904656"/>
          </a:xfrm>
        </p:spPr>
        <p:txBody>
          <a:bodyPr>
            <a:normAutofit/>
          </a:bodyPr>
          <a:lstStyle/>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1)  Причинами </a:t>
            </a:r>
            <a:r>
              <a:rPr lang="ru-RU" dirty="0">
                <a:solidFill>
                  <a:schemeClr val="tx1"/>
                </a:solidFill>
                <a:latin typeface="Times New Roman" panose="02020603050405020304" pitchFamily="18" charset="0"/>
                <a:cs typeface="Times New Roman" panose="02020603050405020304" pitchFamily="18" charset="0"/>
              </a:rPr>
              <a:t>возникновения торговли служат различия в условиях производства </a:t>
            </a:r>
            <a:r>
              <a:rPr lang="ru-RU" dirty="0" smtClean="0">
                <a:solidFill>
                  <a:schemeClr val="tx1"/>
                </a:solidFill>
                <a:latin typeface="Times New Roman" panose="02020603050405020304" pitchFamily="18" charset="0"/>
                <a:cs typeface="Times New Roman" panose="02020603050405020304" pitchFamily="18" charset="0"/>
              </a:rPr>
              <a:t>и разнородность вкусов. Международная </a:t>
            </a:r>
            <a:r>
              <a:rPr lang="ru-RU" dirty="0">
                <a:solidFill>
                  <a:schemeClr val="tx1"/>
                </a:solidFill>
                <a:latin typeface="Times New Roman" panose="02020603050405020304" pitchFamily="18" charset="0"/>
                <a:cs typeface="Times New Roman" panose="02020603050405020304" pitchFamily="18" charset="0"/>
              </a:rPr>
              <a:t>торговля базируется на </a:t>
            </a:r>
            <a:r>
              <a:rPr lang="ru-RU" dirty="0" err="1">
                <a:solidFill>
                  <a:schemeClr val="tx1"/>
                </a:solidFill>
                <a:latin typeface="Times New Roman" panose="02020603050405020304" pitchFamily="18" charset="0"/>
                <a:cs typeface="Times New Roman" panose="02020603050405020304" pitchFamily="18" charset="0"/>
              </a:rPr>
              <a:t>рикардианских</a:t>
            </a:r>
            <a:r>
              <a:rPr lang="ru-RU" dirty="0">
                <a:solidFill>
                  <a:schemeClr val="tx1"/>
                </a:solidFill>
                <a:latin typeface="Times New Roman" panose="02020603050405020304" pitchFamily="18" charset="0"/>
                <a:cs typeface="Times New Roman" panose="02020603050405020304" pitchFamily="18" charset="0"/>
              </a:rPr>
              <a:t> принципах сравнительного </a:t>
            </a:r>
            <a:r>
              <a:rPr lang="ru-RU" dirty="0" smtClean="0">
                <a:solidFill>
                  <a:schemeClr val="tx1"/>
                </a:solidFill>
                <a:latin typeface="Times New Roman" panose="02020603050405020304" pitchFamily="18" charset="0"/>
                <a:cs typeface="Times New Roman" panose="02020603050405020304" pitchFamily="18" charset="0"/>
              </a:rPr>
              <a:t>преимущества.</a:t>
            </a:r>
            <a:endParaRPr lang="ru-RU" dirty="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	В </a:t>
            </a:r>
            <a:r>
              <a:rPr lang="ru-RU" dirty="0">
                <a:solidFill>
                  <a:schemeClr val="tx1"/>
                </a:solidFill>
                <a:latin typeface="Times New Roman" panose="02020603050405020304" pitchFamily="18" charset="0"/>
                <a:cs typeface="Times New Roman" panose="02020603050405020304" pitchFamily="18" charset="0"/>
              </a:rPr>
              <a:t>соответствии с этими принципами, каждая страна получает выгоды от специализации в производстве и экспорте таких товаров, которые она может произвести с относительно низкими издержками. </a:t>
            </a:r>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то же время для любой страны выгодно импортировать товары, производство которых обходится для нее относительно дорого.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Этот </a:t>
            </a:r>
            <a:r>
              <a:rPr lang="ru-RU" dirty="0">
                <a:solidFill>
                  <a:schemeClr val="tx1"/>
                </a:solidFill>
                <a:latin typeface="Times New Roman" panose="02020603050405020304" pitchFamily="18" charset="0"/>
                <a:cs typeface="Times New Roman" panose="02020603050405020304" pitchFamily="18" charset="0"/>
              </a:rPr>
              <a:t>принцип распространяется на всех, даже если один регион абсолютно более или менее производителен по сравнению с другим в выпуске всех товаров.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a:solidFill>
                  <a:schemeClr val="tx1"/>
                </a:solidFill>
                <a:latin typeface="Times New Roman" panose="02020603050405020304" pitchFamily="18" charset="0"/>
                <a:cs typeface="Times New Roman" panose="02020603050405020304" pitchFamily="18" charset="0"/>
              </a:rPr>
              <a:t>	</a:t>
            </a:r>
            <a:r>
              <a:rPr lang="ru-RU" dirty="0" smtClean="0">
                <a:solidFill>
                  <a:schemeClr val="tx1"/>
                </a:solidFill>
                <a:latin typeface="Times New Roman" panose="02020603050405020304" pitchFamily="18" charset="0"/>
                <a:cs typeface="Times New Roman" panose="02020603050405020304" pitchFamily="18" charset="0"/>
              </a:rPr>
              <a:t>Пока </a:t>
            </a:r>
            <a:r>
              <a:rPr lang="ru-RU" dirty="0">
                <a:solidFill>
                  <a:schemeClr val="tx1"/>
                </a:solidFill>
                <a:latin typeface="Times New Roman" panose="02020603050405020304" pitchFamily="18" charset="0"/>
                <a:cs typeface="Times New Roman" panose="02020603050405020304" pitchFamily="18" charset="0"/>
              </a:rPr>
              <a:t>существуют различия в относительной или сравнительной эффективности между странами, каждая страна будет иметь сравнительное преимущество или сравнительно неблагоприятные условия производства тех или иных товаров</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4" name="Заголовок 1"/>
          <p:cNvSpPr>
            <a:spLocks noGrp="1"/>
          </p:cNvSpPr>
          <p:nvPr>
            <p:ph type="title"/>
          </p:nvPr>
        </p:nvSpPr>
        <p:spPr>
          <a:xfrm>
            <a:off x="1287987" y="116632"/>
            <a:ext cx="10881220" cy="689584"/>
          </a:xfrm>
        </p:spPr>
        <p:txBody>
          <a:bodyPr>
            <a:noAutofit/>
          </a:bodyPr>
          <a:lstStyle/>
          <a:p>
            <a:pPr algn="ctr"/>
            <a:r>
              <a:rPr lang="ru-RU" sz="3400" b="1" dirty="0" smtClean="0">
                <a:solidFill>
                  <a:schemeClr val="tx2"/>
                </a:solidFill>
                <a:effectLst>
                  <a:outerShdw blurRad="38100" dist="38100" dir="2700000" algn="tl">
                    <a:srgbClr val="000000">
                      <a:alpha val="43137"/>
                    </a:srgbClr>
                  </a:outerShdw>
                </a:effectLst>
              </a:rPr>
              <a:t>РЕЗЮМЕ</a:t>
            </a:r>
            <a:br>
              <a:rPr lang="ru-RU" sz="3400" b="1" dirty="0" smtClean="0">
                <a:solidFill>
                  <a:schemeClr val="tx2"/>
                </a:solidFill>
                <a:effectLst>
                  <a:outerShdw blurRad="38100" dist="38100" dir="2700000" algn="tl">
                    <a:srgbClr val="000000">
                      <a:alpha val="43137"/>
                    </a:srgbClr>
                  </a:outerShdw>
                </a:effectLst>
              </a:rPr>
            </a:br>
            <a:r>
              <a:rPr lang="ru-RU" sz="3400" b="1" dirty="0" smtClean="0">
                <a:solidFill>
                  <a:schemeClr val="tx2"/>
                </a:solidFill>
                <a:effectLst>
                  <a:outerShdw blurRad="38100" dist="38100" dir="2700000" algn="tl">
                    <a:srgbClr val="000000">
                      <a:alpha val="43137"/>
                    </a:srgbClr>
                  </a:outerShdw>
                </a:effectLst>
              </a:rPr>
              <a:t>сравнительное преимущество разных стран</a:t>
            </a:r>
            <a:endParaRPr lang="ru-RU" sz="34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4505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279576" y="908720"/>
            <a:ext cx="8915400" cy="5832648"/>
          </a:xfrm>
        </p:spPr>
        <p:txBody>
          <a:bodyPr>
            <a:normAutofit/>
          </a:bodyPr>
          <a:lstStyle/>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2) Закон </a:t>
            </a:r>
            <a:r>
              <a:rPr lang="ru-RU" dirty="0">
                <a:solidFill>
                  <a:schemeClr val="tx1"/>
                </a:solidFill>
                <a:latin typeface="Times New Roman" panose="02020603050405020304" pitchFamily="18" charset="0"/>
                <a:cs typeface="Times New Roman" panose="02020603050405020304" pitchFamily="18" charset="0"/>
              </a:rPr>
              <a:t>сравнительного преимущества предопределяет не только географическую структуру специализации и направление торговли.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Он </a:t>
            </a:r>
            <a:r>
              <a:rPr lang="ru-RU" dirty="0">
                <a:solidFill>
                  <a:schemeClr val="tx1"/>
                </a:solidFill>
                <a:latin typeface="Times New Roman" panose="02020603050405020304" pitchFamily="18" charset="0"/>
                <a:cs typeface="Times New Roman" panose="02020603050405020304" pitchFamily="18" charset="0"/>
              </a:rPr>
              <a:t>доказывает, что страны повышают свое благосостояние и реальную заработную плату (или, в более широком смысле, совокупные доходы страны), в результате чего возрастает и объем мирового производства.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Запретительные </a:t>
            </a:r>
            <a:r>
              <a:rPr lang="ru-RU" dirty="0">
                <a:solidFill>
                  <a:schemeClr val="tx1"/>
                </a:solidFill>
                <a:latin typeface="Times New Roman" panose="02020603050405020304" pitchFamily="18" charset="0"/>
                <a:cs typeface="Times New Roman" panose="02020603050405020304" pitchFamily="18" charset="0"/>
              </a:rPr>
              <a:t>квоты и тарифы, "защищающие" рабочих и отрасли промышленности, ведут к снижению общего дохода страны и возможностей потребления ее населения.</a:t>
            </a: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3) Принципы </a:t>
            </a:r>
            <a:r>
              <a:rPr lang="ru-RU" dirty="0">
                <a:solidFill>
                  <a:schemeClr val="tx1"/>
                </a:solidFill>
                <a:latin typeface="Times New Roman" panose="02020603050405020304" pitchFamily="18" charset="0"/>
                <a:cs typeface="Times New Roman" panose="02020603050405020304" pitchFamily="18" charset="0"/>
              </a:rPr>
              <a:t>сравнительного преимущества остаются справедливыми и в случае, когда в торговлю вовлечено много стран и много товаров.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При </a:t>
            </a:r>
            <a:r>
              <a:rPr lang="ru-RU" dirty="0">
                <a:solidFill>
                  <a:schemeClr val="tx1"/>
                </a:solidFill>
                <a:latin typeface="Times New Roman" panose="02020603050405020304" pitchFamily="18" charset="0"/>
                <a:cs typeface="Times New Roman" panose="02020603050405020304" pitchFamily="18" charset="0"/>
              </a:rPr>
              <a:t>множестве товаров мы можем представить их как последовательность товаров, отличающихся различной степенью сравнительного преимущества, от более эффективных к менее эффективным.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При </a:t>
            </a:r>
            <a:r>
              <a:rPr lang="ru-RU" dirty="0">
                <a:solidFill>
                  <a:schemeClr val="tx1"/>
                </a:solidFill>
                <a:latin typeface="Times New Roman" panose="02020603050405020304" pitchFamily="18" charset="0"/>
                <a:cs typeface="Times New Roman" panose="02020603050405020304" pitchFamily="18" charset="0"/>
              </a:rPr>
              <a:t>участии нескольких стран в торговом процессе между ними могут быть установлены двусторонние или многосторонние торговые отношения, при этом в двусторонних отношениях у стран может наблюдаться торговый избыток или дефицит.</a:t>
            </a:r>
          </a:p>
          <a:p>
            <a:endParaRPr lang="ru-RU" dirty="0"/>
          </a:p>
        </p:txBody>
      </p:sp>
    </p:spTree>
    <p:extLst>
      <p:ext uri="{BB962C8B-B14F-4D97-AF65-F5344CB8AC3E}">
        <p14:creationId xmlns:p14="http://schemas.microsoft.com/office/powerpoint/2010/main" val="5888168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55640" y="1484784"/>
            <a:ext cx="8915400" cy="5184576"/>
          </a:xfrm>
        </p:spPr>
        <p:txBody>
          <a:bodyPr>
            <a:normAutofit/>
          </a:bodyPr>
          <a:lstStyle/>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4) Совершенно </a:t>
            </a:r>
            <a:r>
              <a:rPr lang="ru-RU" dirty="0">
                <a:solidFill>
                  <a:schemeClr val="tx1"/>
                </a:solidFill>
                <a:latin typeface="Times New Roman" panose="02020603050405020304" pitchFamily="18" charset="0"/>
                <a:cs typeface="Times New Roman" panose="02020603050405020304" pitchFamily="18" charset="0"/>
              </a:rPr>
              <a:t>свободная торговля выравнивает внутренние и мировые цены товаров, предназначенных для торговли.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Под </a:t>
            </a:r>
            <a:r>
              <a:rPr lang="ru-RU" dirty="0">
                <a:solidFill>
                  <a:schemeClr val="tx1"/>
                </a:solidFill>
                <a:latin typeface="Times New Roman" panose="02020603050405020304" pitchFamily="18" charset="0"/>
                <a:cs typeface="Times New Roman" panose="02020603050405020304" pitchFamily="18" charset="0"/>
              </a:rPr>
              <a:t>воздействием торговли товары с низкими ценами устремляются на рынки, где аналогичные товары продаются по значительно более высоким ценам.</a:t>
            </a: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5) Тариф </a:t>
            </a:r>
            <a:r>
              <a:rPr lang="ru-RU" dirty="0">
                <a:solidFill>
                  <a:schemeClr val="tx1"/>
                </a:solidFill>
                <a:latin typeface="Times New Roman" panose="02020603050405020304" pitchFamily="18" charset="0"/>
                <a:cs typeface="Times New Roman" panose="02020603050405020304" pitchFamily="18" charset="0"/>
              </a:rPr>
              <a:t>повышает внутреннюю цену импортных товаров и приводит к снижению потребления и импорта и повышению объема внутреннего производства</a:t>
            </a:r>
            <a:r>
              <a:rPr lang="ru-RU"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Квоты обладают практически тем же эффектом, но, помимо того, способны уменьшить доходы правительства.</a:t>
            </a: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6) Тарифы </a:t>
            </a:r>
            <a:r>
              <a:rPr lang="ru-RU" dirty="0">
                <a:solidFill>
                  <a:schemeClr val="tx1"/>
                </a:solidFill>
                <a:latin typeface="Times New Roman" panose="02020603050405020304" pitchFamily="18" charset="0"/>
                <a:cs typeface="Times New Roman" panose="02020603050405020304" pitchFamily="18" charset="0"/>
              </a:rPr>
              <a:t>обусловливают экономическую расточительность</a:t>
            </a:r>
            <a:r>
              <a:rPr lang="ru-RU"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Экономика страдает от потерь, вызванных сокращением внутреннего потребления и от бесхозяйственного отношения к ресурсам, расходуемым на производство товаров, не обладающих сравнительным преимуществом.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В </a:t>
            </a:r>
            <a:r>
              <a:rPr lang="ru-RU" dirty="0">
                <a:solidFill>
                  <a:schemeClr val="tx1"/>
                </a:solidFill>
                <a:latin typeface="Times New Roman" panose="02020603050405020304" pitchFamily="18" charset="0"/>
                <a:cs typeface="Times New Roman" panose="02020603050405020304" pitchFamily="18" charset="0"/>
              </a:rPr>
              <a:t>целом потери превышают доходы правительства от тарифов.</a:t>
            </a:r>
          </a:p>
        </p:txBody>
      </p:sp>
      <p:sp>
        <p:nvSpPr>
          <p:cNvPr id="4" name="Заголовок 1"/>
          <p:cNvSpPr>
            <a:spLocks noGrp="1"/>
          </p:cNvSpPr>
          <p:nvPr>
            <p:ph type="title"/>
          </p:nvPr>
        </p:nvSpPr>
        <p:spPr>
          <a:xfrm>
            <a:off x="1310780" y="476672"/>
            <a:ext cx="10881220" cy="689584"/>
          </a:xfrm>
        </p:spPr>
        <p:txBody>
          <a:bodyPr>
            <a:noAutofit/>
          </a:bodyPr>
          <a:lstStyle/>
          <a:p>
            <a:pPr algn="ctr"/>
            <a:r>
              <a:rPr lang="ru-RU" sz="3400" b="1" dirty="0" smtClean="0">
                <a:solidFill>
                  <a:schemeClr val="tx2"/>
                </a:solidFill>
                <a:effectLst>
                  <a:outerShdw blurRad="38100" dist="38100" dir="2700000" algn="tl">
                    <a:srgbClr val="000000">
                      <a:alpha val="43137"/>
                    </a:srgbClr>
                  </a:outerShdw>
                </a:effectLst>
              </a:rPr>
              <a:t>Протекционизм</a:t>
            </a:r>
            <a:endParaRPr lang="ru-RU" sz="34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565536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35560" y="764704"/>
            <a:ext cx="8915400" cy="5616624"/>
          </a:xfrm>
        </p:spPr>
        <p:txBody>
          <a:bodyPr>
            <a:normAutofit/>
          </a:bodyPr>
          <a:lstStyle/>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7) Большинство </a:t>
            </a:r>
            <a:r>
              <a:rPr lang="ru-RU" dirty="0">
                <a:solidFill>
                  <a:schemeClr val="tx1"/>
                </a:solidFill>
                <a:latin typeface="Times New Roman" panose="02020603050405020304" pitchFamily="18" charset="0"/>
                <a:cs typeface="Times New Roman" panose="02020603050405020304" pitchFamily="18" charset="0"/>
              </a:rPr>
              <a:t>аргументов в пользу тарифов объясняются простой выгодой специально заинтересованных отдельных групп, оказывающих давление на общество, и не выдерживают проверки на состоятельность с точки зрения экономического анализа.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a:solidFill>
                  <a:schemeClr val="tx1"/>
                </a:solidFill>
                <a:latin typeface="Times New Roman" panose="02020603050405020304" pitchFamily="18" charset="0"/>
                <a:cs typeface="Times New Roman" panose="02020603050405020304" pitchFamily="18" charset="0"/>
              </a:rPr>
              <a:t>Наиболее заслуживающими внимания аргументами являются следующие: обеспечение выгодных условий торговли, или оптимальных тарифов, в принципе способно поднять реальный доход крупной страны в ущерб интересам торговых партнеров; в условиях неполной занятости тарифы могут "подтолкнуть" развитие экономики в сторону обеспечения большего уровня занятости, однако кредитно-денежная и фискальная политика представляются более эффективными в решении этой проблемы, нежели </a:t>
            </a:r>
            <a:r>
              <a:rPr lang="ru-RU" dirty="0" smtClean="0">
                <a:solidFill>
                  <a:schemeClr val="tx1"/>
                </a:solidFill>
                <a:latin typeface="Times New Roman" panose="02020603050405020304" pitchFamily="18" charset="0"/>
                <a:cs typeface="Times New Roman" panose="02020603050405020304" pitchFamily="18" charset="0"/>
              </a:rPr>
              <a:t>политика "</a:t>
            </a:r>
            <a:r>
              <a:rPr lang="ru-RU" dirty="0">
                <a:solidFill>
                  <a:schemeClr val="tx1"/>
                </a:solidFill>
                <a:latin typeface="Times New Roman" panose="02020603050405020304" pitchFamily="18" charset="0"/>
                <a:cs typeface="Times New Roman" panose="02020603050405020304" pitchFamily="18" charset="0"/>
              </a:rPr>
              <a:t>разори соседа"; в некоторых случаях зарождающиеся отрасли промышленности могут нуждаться во временном протекционизме, чтобы обеспечить впоследствии долгосрочное сравнительное преимущество.</a:t>
            </a:r>
          </a:p>
          <a:p>
            <a:pPr algn="just"/>
            <a:endParaRPr lang="ru-RU" dirty="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8) </a:t>
            </a:r>
            <a:r>
              <a:rPr lang="ru-RU" dirty="0">
                <a:solidFill>
                  <a:schemeClr val="tx1"/>
                </a:solidFill>
                <a:latin typeface="Times New Roman" panose="02020603050405020304" pitchFamily="18" charset="0"/>
                <a:cs typeface="Times New Roman" panose="02020603050405020304" pitchFamily="18" charset="0"/>
              </a:rPr>
              <a:t>Принципы сравнительного преимущества проявляют некоторую ограниченность в ситуации, когда в режиме работы рынков наблюдаются сбои или имеют место резкие колебания валютных курсов или безработицы. Кроме того, отдельные секторы или факторы могут пострадать от торговли если импорт существенно снижает их доходы.</a:t>
            </a:r>
          </a:p>
        </p:txBody>
      </p:sp>
    </p:spTree>
    <p:extLst>
      <p:ext uri="{BB962C8B-B14F-4D97-AF65-F5344CB8AC3E}">
        <p14:creationId xmlns:p14="http://schemas.microsoft.com/office/powerpoint/2010/main" val="194928285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25271" y="2276872"/>
            <a:ext cx="5318102" cy="4932755"/>
          </a:xfrm>
        </p:spPr>
        <p:txBody>
          <a:bodyPr>
            <a:normAutofit/>
          </a:bodyPr>
          <a:lstStyle/>
          <a:p>
            <a:r>
              <a:rPr lang="ru-RU" dirty="0">
                <a:latin typeface="Times New Roman" panose="02020603050405020304" pitchFamily="18" charset="0"/>
                <a:cs typeface="Times New Roman" panose="02020603050405020304" pitchFamily="18" charset="0"/>
              </a:rPr>
              <a:t>Абсолютное и сравнительное преимущество (или неблагоприятные </a:t>
            </a:r>
            <a:r>
              <a:rPr lang="ru-RU" dirty="0" smtClean="0">
                <a:latin typeface="Times New Roman" panose="02020603050405020304" pitchFamily="18" charset="0"/>
                <a:cs typeface="Times New Roman" panose="02020603050405020304" pitchFamily="18" charset="0"/>
              </a:rPr>
              <a:t>условия)</a:t>
            </a:r>
          </a:p>
          <a:p>
            <a:r>
              <a:rPr lang="ru-RU" dirty="0" smtClean="0">
                <a:latin typeface="Times New Roman" panose="02020603050405020304" pitchFamily="18" charset="0"/>
                <a:cs typeface="Times New Roman" panose="02020603050405020304" pitchFamily="18" charset="0"/>
              </a:rPr>
              <a:t>Принцип </a:t>
            </a:r>
            <a:r>
              <a:rPr lang="ru-RU" dirty="0">
                <a:latin typeface="Times New Roman" panose="02020603050405020304" pitchFamily="18" charset="0"/>
                <a:cs typeface="Times New Roman" panose="02020603050405020304" pitchFamily="18" charset="0"/>
              </a:rPr>
              <a:t>сравнительного </a:t>
            </a:r>
            <a:r>
              <a:rPr lang="ru-RU" dirty="0" smtClean="0">
                <a:latin typeface="Times New Roman" panose="02020603050405020304" pitchFamily="18" charset="0"/>
                <a:cs typeface="Times New Roman" panose="02020603050405020304" pitchFamily="18" charset="0"/>
              </a:rPr>
              <a:t>преимущества</a:t>
            </a:r>
          </a:p>
          <a:p>
            <a:r>
              <a:rPr lang="ru-RU" dirty="0" smtClean="0">
                <a:latin typeface="Times New Roman" panose="02020603050405020304" pitchFamily="18" charset="0"/>
                <a:cs typeface="Times New Roman" panose="02020603050405020304" pitchFamily="18" charset="0"/>
              </a:rPr>
              <a:t>Экономические </a:t>
            </a:r>
            <a:r>
              <a:rPr lang="ru-RU" dirty="0">
                <a:latin typeface="Times New Roman" panose="02020603050405020304" pitchFamily="18" charset="0"/>
                <a:cs typeface="Times New Roman" panose="02020603050405020304" pitchFamily="18" charset="0"/>
              </a:rPr>
              <a:t>выгоды от </a:t>
            </a:r>
            <a:r>
              <a:rPr lang="ru-RU" dirty="0" smtClean="0">
                <a:latin typeface="Times New Roman" panose="02020603050405020304" pitchFamily="18" charset="0"/>
                <a:cs typeface="Times New Roman" panose="02020603050405020304" pitchFamily="18" charset="0"/>
              </a:rPr>
              <a:t>торговли</a:t>
            </a:r>
          </a:p>
          <a:p>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Трехсторонняя и многостороння </a:t>
            </a:r>
            <a:r>
              <a:rPr lang="ru-RU" dirty="0" smtClean="0">
                <a:latin typeface="Times New Roman" panose="02020603050405020304" pitchFamily="18" charset="0"/>
                <a:cs typeface="Times New Roman" panose="02020603050405020304" pitchFamily="18" charset="0"/>
              </a:rPr>
              <a:t>торговля</a:t>
            </a:r>
          </a:p>
          <a:p>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Мировая и национальная ГПВ</a:t>
            </a:r>
          </a:p>
          <a:p>
            <a:r>
              <a:rPr lang="ru-RU" dirty="0">
                <a:latin typeface="Times New Roman" panose="02020603050405020304" pitchFamily="18" charset="0"/>
                <a:cs typeface="Times New Roman" panose="02020603050405020304" pitchFamily="18" charset="0"/>
              </a:rPr>
              <a:t>Потребительские и производственные возможности в условиях торговли</a:t>
            </a:r>
          </a:p>
          <a:p>
            <a:endParaRPr lang="ru-RU" dirty="0"/>
          </a:p>
        </p:txBody>
      </p:sp>
      <p:sp>
        <p:nvSpPr>
          <p:cNvPr id="4" name="Заголовок 1"/>
          <p:cNvSpPr>
            <a:spLocks noGrp="1"/>
          </p:cNvSpPr>
          <p:nvPr>
            <p:ph type="title"/>
          </p:nvPr>
        </p:nvSpPr>
        <p:spPr>
          <a:xfrm>
            <a:off x="1310780" y="228851"/>
            <a:ext cx="10881220" cy="689584"/>
          </a:xfrm>
        </p:spPr>
        <p:txBody>
          <a:bodyPr>
            <a:noAutofit/>
          </a:bodyPr>
          <a:lstStyle/>
          <a:p>
            <a:pPr algn="ctr"/>
            <a:r>
              <a:rPr lang="ru-RU" sz="3400" b="1" dirty="0" smtClean="0">
                <a:solidFill>
                  <a:schemeClr val="tx2"/>
                </a:solidFill>
                <a:effectLst>
                  <a:outerShdw blurRad="38100" dist="38100" dir="2700000" algn="tl">
                    <a:srgbClr val="000000">
                      <a:alpha val="43137"/>
                    </a:srgbClr>
                  </a:outerShdw>
                </a:effectLst>
              </a:rPr>
              <a:t>КЛЮЧЕВЫЕ ПОНЯТИЯ</a:t>
            </a:r>
            <a:endParaRPr lang="ru-RU" sz="3400" b="1" dirty="0">
              <a:solidFill>
                <a:schemeClr val="tx2"/>
              </a:solidFill>
              <a:effectLst>
                <a:outerShdw blurRad="38100" dist="38100" dir="2700000" algn="tl">
                  <a:srgbClr val="000000">
                    <a:alpha val="43137"/>
                  </a:srgbClr>
                </a:outerShdw>
              </a:effectLst>
            </a:endParaRPr>
          </a:p>
        </p:txBody>
      </p:sp>
      <p:sp>
        <p:nvSpPr>
          <p:cNvPr id="5" name="TextBox 4"/>
          <p:cNvSpPr txBox="1"/>
          <p:nvPr/>
        </p:nvSpPr>
        <p:spPr>
          <a:xfrm>
            <a:off x="1919536" y="1094248"/>
            <a:ext cx="4104456" cy="830997"/>
          </a:xfrm>
          <a:prstGeom prst="rect">
            <a:avLst/>
          </a:prstGeom>
          <a:noFill/>
        </p:spPr>
        <p:txBody>
          <a:bodyPr wrap="square" rtlCol="0">
            <a:spAutoFit/>
          </a:bodyPr>
          <a:lstStyle/>
          <a:p>
            <a:pPr algn="ctr"/>
            <a:r>
              <a:rPr lang="ru-RU" sz="2400" b="1" dirty="0" smtClean="0">
                <a:solidFill>
                  <a:schemeClr val="tx2"/>
                </a:solidFill>
                <a:latin typeface="Times New Roman" panose="02020603050405020304" pitchFamily="18" charset="0"/>
                <a:cs typeface="Times New Roman" panose="02020603050405020304" pitchFamily="18" charset="0"/>
              </a:rPr>
              <a:t>Принципы </a:t>
            </a:r>
          </a:p>
          <a:p>
            <a:pPr algn="ctr"/>
            <a:r>
              <a:rPr lang="ru-RU" sz="2400" b="1" dirty="0">
                <a:solidFill>
                  <a:schemeClr val="tx2"/>
                </a:solidFill>
                <a:latin typeface="Times New Roman" panose="02020603050405020304" pitchFamily="18" charset="0"/>
                <a:cs typeface="Times New Roman" panose="02020603050405020304" pitchFamily="18" charset="0"/>
              </a:rPr>
              <a:t>м</a:t>
            </a:r>
            <a:r>
              <a:rPr lang="ru-RU" sz="2400" b="1" dirty="0" smtClean="0">
                <a:solidFill>
                  <a:schemeClr val="tx2"/>
                </a:solidFill>
                <a:latin typeface="Times New Roman" panose="02020603050405020304" pitchFamily="18" charset="0"/>
                <a:cs typeface="Times New Roman" panose="02020603050405020304" pitchFamily="18" charset="0"/>
              </a:rPr>
              <a:t>еждународной торговли:</a:t>
            </a:r>
            <a:endParaRPr lang="ru-RU" sz="2400" b="1" dirty="0">
              <a:solidFill>
                <a:schemeClr val="tx2"/>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752184" y="1095954"/>
            <a:ext cx="4104456" cy="830997"/>
          </a:xfrm>
          <a:prstGeom prst="rect">
            <a:avLst/>
          </a:prstGeom>
          <a:noFill/>
        </p:spPr>
        <p:txBody>
          <a:bodyPr wrap="square" rtlCol="0">
            <a:spAutoFit/>
          </a:bodyPr>
          <a:lstStyle/>
          <a:p>
            <a:pPr algn="ctr"/>
            <a:r>
              <a:rPr lang="ru-RU" sz="2400" b="1" dirty="0" smtClean="0">
                <a:solidFill>
                  <a:schemeClr val="tx2"/>
                </a:solidFill>
                <a:latin typeface="Times New Roman" panose="02020603050405020304" pitchFamily="18" charset="0"/>
                <a:cs typeface="Times New Roman" panose="02020603050405020304" pitchFamily="18" charset="0"/>
              </a:rPr>
              <a:t>Экономика протекционизма:</a:t>
            </a:r>
            <a:endParaRPr lang="ru-RU" sz="2400" b="1" dirty="0">
              <a:solidFill>
                <a:schemeClr val="tx2"/>
              </a:solidFill>
              <a:latin typeface="Times New Roman" panose="02020603050405020304" pitchFamily="18" charset="0"/>
              <a:cs typeface="Times New Roman" panose="02020603050405020304" pitchFamily="18" charset="0"/>
            </a:endParaRPr>
          </a:p>
        </p:txBody>
      </p:sp>
      <p:sp>
        <p:nvSpPr>
          <p:cNvPr id="7" name="Объект 2"/>
          <p:cNvSpPr txBox="1">
            <a:spLocks/>
          </p:cNvSpPr>
          <p:nvPr/>
        </p:nvSpPr>
        <p:spPr>
          <a:xfrm>
            <a:off x="7577408" y="2276872"/>
            <a:ext cx="4454007" cy="46721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ru-RU" dirty="0">
                <a:latin typeface="Times New Roman" panose="02020603050405020304" pitchFamily="18" charset="0"/>
                <a:cs typeface="Times New Roman" panose="02020603050405020304" pitchFamily="18" charset="0"/>
              </a:rPr>
              <a:t> Равновесие цен при торговле и в отсутствие торговли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Тариф</a:t>
            </a:r>
            <a:r>
              <a:rPr lang="ru-RU" dirty="0">
                <a:latin typeface="Times New Roman" panose="02020603050405020304" pitchFamily="18" charset="0"/>
                <a:cs typeface="Times New Roman" panose="02020603050405020304" pitchFamily="18" charset="0"/>
              </a:rPr>
              <a:t>, квота</a:t>
            </a:r>
          </a:p>
          <a:p>
            <a:r>
              <a:rPr lang="ru-RU" dirty="0">
                <a:latin typeface="Times New Roman" panose="02020603050405020304" pitchFamily="18" charset="0"/>
                <a:cs typeface="Times New Roman" panose="02020603050405020304" pitchFamily="18" charset="0"/>
              </a:rPr>
              <a:t>Воздействие тарифов на цену, объемы импорта и внутреннего производства</a:t>
            </a:r>
          </a:p>
          <a:p>
            <a:r>
              <a:rPr lang="ru-RU" dirty="0">
                <a:latin typeface="Times New Roman" panose="02020603050405020304" pitchFamily="18" charset="0"/>
                <a:cs typeface="Times New Roman" panose="02020603050405020304" pitchFamily="18" charset="0"/>
              </a:rPr>
              <a:t>Аргументы меркантилистов, дешевой иностранной рабочей силы, ответных мер</a:t>
            </a:r>
          </a:p>
          <a:p>
            <a:r>
              <a:rPr lang="ru-RU" dirty="0">
                <a:latin typeface="Times New Roman" panose="02020603050405020304" pitchFamily="18" charset="0"/>
                <a:cs typeface="Times New Roman" panose="02020603050405020304" pitchFamily="18" charset="0"/>
              </a:rPr>
              <a:t>Оптимальный тариф, безработица и тарифы для защиты зарождающихся отраслей промышленности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ВТО </a:t>
            </a:r>
            <a:r>
              <a:rPr lang="ru-RU" dirty="0">
                <a:latin typeface="Times New Roman" panose="02020603050405020304" pitchFamily="18" charset="0"/>
                <a:cs typeface="Times New Roman" panose="02020603050405020304" pitchFamily="18" charset="0"/>
              </a:rPr>
              <a:t>и торговые переговоры</a:t>
            </a:r>
          </a:p>
          <a:p>
            <a:endParaRPr lang="ru-RU" dirty="0"/>
          </a:p>
        </p:txBody>
      </p:sp>
    </p:spTree>
    <p:extLst>
      <p:ext uri="{BB962C8B-B14F-4D97-AF65-F5344CB8AC3E}">
        <p14:creationId xmlns:p14="http://schemas.microsoft.com/office/powerpoint/2010/main" val="390941548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91544" y="1124744"/>
            <a:ext cx="9513068" cy="4786478"/>
          </a:xfrm>
        </p:spPr>
        <p:txBody>
          <a:bodyPr>
            <a:normAutofit/>
          </a:bodyPr>
          <a:lstStyle/>
          <a:p>
            <a:pPr>
              <a:buAutoNum type="arabicPeriod"/>
            </a:pPr>
            <a:r>
              <a:rPr lang="ru-RU" b="1" dirty="0" smtClean="0">
                <a:solidFill>
                  <a:schemeClr val="tx2"/>
                </a:solidFill>
                <a:latin typeface="Times New Roman" panose="02020603050405020304" pitchFamily="18" charset="0"/>
                <a:cs typeface="Times New Roman" panose="02020603050405020304" pitchFamily="18" charset="0"/>
              </a:rPr>
              <a:t>Подтвердите </a:t>
            </a:r>
            <a:r>
              <a:rPr lang="ru-RU" b="1" dirty="0">
                <a:solidFill>
                  <a:schemeClr val="tx2"/>
                </a:solidFill>
                <a:latin typeface="Times New Roman" panose="02020603050405020304" pitchFamily="18" charset="0"/>
                <a:cs typeface="Times New Roman" panose="02020603050405020304" pitchFamily="18" charset="0"/>
              </a:rPr>
              <a:t>или опровергните следующие утверждения. Если вы не согласны с какими-то из них, дайте правильный, на ваш взгляд, вариант</a:t>
            </a:r>
            <a:r>
              <a:rPr lang="ru-RU" b="1" dirty="0" smtClean="0">
                <a:solidFill>
                  <a:schemeClr val="tx2"/>
                </a:solidFill>
                <a:latin typeface="Times New Roman" panose="02020603050405020304" pitchFamily="18" charset="0"/>
                <a:cs typeface="Times New Roman" panose="02020603050405020304" pitchFamily="18" charset="0"/>
              </a:rPr>
              <a:t>.</a:t>
            </a:r>
          </a:p>
          <a:p>
            <a:pPr marL="0" indent="0">
              <a:buNone/>
            </a:pPr>
            <a:endParaRPr lang="ru-RU" b="1" dirty="0">
              <a:solidFill>
                <a:schemeClr val="tx2"/>
              </a:solidFill>
              <a:latin typeface="Times New Roman" panose="02020603050405020304" pitchFamily="18" charset="0"/>
              <a:cs typeface="Times New Roman" panose="02020603050405020304" pitchFamily="18" charset="0"/>
            </a:endParaRPr>
          </a:p>
          <a:p>
            <a:r>
              <a:rPr lang="ru-RU" dirty="0">
                <a:solidFill>
                  <a:schemeClr val="tx1"/>
                </a:solidFill>
                <a:latin typeface="Times New Roman" panose="02020603050405020304" pitchFamily="18" charset="0"/>
                <a:cs typeface="Times New Roman" panose="02020603050405020304" pitchFamily="18" charset="0"/>
              </a:rPr>
              <a:t>"Мы, мексиканцы, никогда не сможем конкурировать с выгодой для себя с нашим северным колоссом [США]. Его заводы слишком эффективны, он имеет слишком много компьютеров и оборудования и очень передовые инженерные технологии. Мы нуждаемся-в тарифах, иначе нам нечего будет экспортировать".</a:t>
            </a:r>
          </a:p>
          <a:p>
            <a:r>
              <a:rPr lang="ru-RU" dirty="0">
                <a:solidFill>
                  <a:schemeClr val="tx1"/>
                </a:solidFill>
                <a:latin typeface="Times New Roman" panose="02020603050405020304" pitchFamily="18" charset="0"/>
                <a:cs typeface="Times New Roman" panose="02020603050405020304" pitchFamily="18" charset="0"/>
              </a:rPr>
              <a:t>"Если американские рабочие будут подвергнуты неограниченной конкуренции со стороны дешевой мексиканской рабочей силы, наша реальная заработная плата упадет до критического уровня".</a:t>
            </a:r>
          </a:p>
          <a:p>
            <a:r>
              <a:rPr lang="ru-RU" dirty="0">
                <a:solidFill>
                  <a:schemeClr val="tx1"/>
                </a:solidFill>
                <a:latin typeface="Times New Roman" panose="02020603050405020304" pitchFamily="18" charset="0"/>
                <a:cs typeface="Times New Roman" panose="02020603050405020304" pitchFamily="18" charset="0"/>
              </a:rPr>
              <a:t>"Счета текущих операций страны должны быть уравновешены не двусторонне (т.е. с каждой страной), а многосторонне (т.е. со всеми странами)".</a:t>
            </a:r>
          </a:p>
          <a:p>
            <a:r>
              <a:rPr lang="ru-RU" dirty="0">
                <a:solidFill>
                  <a:schemeClr val="tx1"/>
                </a:solidFill>
                <a:latin typeface="Times New Roman" panose="02020603050405020304" pitchFamily="18" charset="0"/>
                <a:cs typeface="Times New Roman" panose="02020603050405020304" pitchFamily="18" charset="0"/>
              </a:rPr>
              <a:t>Цитата Роса Перо (см. раздел "Конкуренция со стороны дешевой иностранной рабочей силы").</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4" name="Заголовок 1"/>
          <p:cNvSpPr>
            <a:spLocks noGrp="1"/>
          </p:cNvSpPr>
          <p:nvPr>
            <p:ph type="title"/>
          </p:nvPr>
        </p:nvSpPr>
        <p:spPr>
          <a:xfrm>
            <a:off x="1300491" y="188640"/>
            <a:ext cx="10881220" cy="689584"/>
          </a:xfrm>
        </p:spPr>
        <p:txBody>
          <a:bodyPr>
            <a:noAutofit/>
          </a:bodyPr>
          <a:lstStyle/>
          <a:p>
            <a:pPr algn="ctr"/>
            <a:r>
              <a:rPr lang="ru-RU" sz="3400" b="1" dirty="0" smtClean="0">
                <a:solidFill>
                  <a:schemeClr val="tx2"/>
                </a:solidFill>
                <a:effectLst>
                  <a:outerShdw blurRad="38100" dist="38100" dir="2700000" algn="tl">
                    <a:srgbClr val="000000">
                      <a:alpha val="43137"/>
                    </a:srgbClr>
                  </a:outerShdw>
                </a:effectLst>
              </a:rPr>
              <a:t>ВОПРОСЫ ДЛЯ ОБСУЖДЕНИЯ</a:t>
            </a:r>
            <a:endParaRPr lang="ru-RU" sz="34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073220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32698" y="321515"/>
            <a:ext cx="9795949" cy="3777622"/>
          </a:xfrm>
        </p:spPr>
        <p:txBody>
          <a:bodyPr/>
          <a:lstStyle/>
          <a:p>
            <a:pPr marL="0" indent="0" algn="just">
              <a:buNone/>
            </a:pPr>
            <a:r>
              <a:rPr lang="ru-RU" b="1" dirty="0" smtClean="0">
                <a:solidFill>
                  <a:schemeClr val="tx2"/>
                </a:solidFill>
                <a:latin typeface="Times New Roman" panose="02020603050405020304" pitchFamily="18" charset="0"/>
                <a:cs typeface="Times New Roman" panose="02020603050405020304" pitchFamily="18" charset="0"/>
              </a:rPr>
              <a:t>2) Видоизмените рисунок ниже </a:t>
            </a:r>
            <a:r>
              <a:rPr lang="ru-RU" b="1" dirty="0">
                <a:solidFill>
                  <a:schemeClr val="tx2"/>
                </a:solidFill>
                <a:latin typeface="Times New Roman" panose="02020603050405020304" pitchFamily="18" charset="0"/>
                <a:cs typeface="Times New Roman" panose="02020603050405020304" pitchFamily="18" charset="0"/>
              </a:rPr>
              <a:t>и сопровождающую его таблицу с целью отражения данных о производстве Европы, исходя из предположения, что Европа имеет 600 единиц рабочей силы, а производительность труда соответствует той, что показана в </a:t>
            </a:r>
            <a:r>
              <a:rPr lang="ru-RU" b="1" dirty="0" smtClean="0">
                <a:solidFill>
                  <a:schemeClr val="tx2"/>
                </a:solidFill>
                <a:latin typeface="Times New Roman" panose="02020603050405020304" pitchFamily="18" charset="0"/>
                <a:cs typeface="Times New Roman" panose="02020603050405020304" pitchFamily="18" charset="0"/>
              </a:rPr>
              <a:t>таблице.</a:t>
            </a:r>
            <a:endParaRPr lang="ru-RU" b="1" dirty="0">
              <a:solidFill>
                <a:schemeClr val="tx2"/>
              </a:solidFill>
              <a:latin typeface="Times New Roman" panose="02020603050405020304" pitchFamily="18" charset="0"/>
              <a:cs typeface="Times New Roman" panose="02020603050405020304" pitchFamily="18" charset="0"/>
            </a:endParaRPr>
          </a:p>
        </p:txBody>
      </p:sp>
      <p:grpSp>
        <p:nvGrpSpPr>
          <p:cNvPr id="4" name="Group 35"/>
          <p:cNvGrpSpPr>
            <a:grpSpLocks/>
          </p:cNvGrpSpPr>
          <p:nvPr/>
        </p:nvGrpSpPr>
        <p:grpSpPr bwMode="auto">
          <a:xfrm>
            <a:off x="8172515" y="1781161"/>
            <a:ext cx="3614738" cy="2414588"/>
            <a:chOff x="2143" y="-550"/>
            <a:chExt cx="3427" cy="2869"/>
          </a:xfrm>
        </p:grpSpPr>
        <p:grpSp>
          <p:nvGrpSpPr>
            <p:cNvPr id="5" name="Group 36"/>
            <p:cNvGrpSpPr>
              <a:grpSpLocks/>
            </p:cNvGrpSpPr>
            <p:nvPr/>
          </p:nvGrpSpPr>
          <p:grpSpPr bwMode="auto">
            <a:xfrm>
              <a:off x="2163" y="886"/>
              <a:ext cx="3078" cy="1413"/>
              <a:chOff x="2163" y="886"/>
              <a:chExt cx="3078" cy="1413"/>
            </a:xfrm>
          </p:grpSpPr>
          <p:sp>
            <p:nvSpPr>
              <p:cNvPr id="32" name="Freeform 37"/>
              <p:cNvSpPr>
                <a:spLocks/>
              </p:cNvSpPr>
              <p:nvPr/>
            </p:nvSpPr>
            <p:spPr bwMode="auto">
              <a:xfrm>
                <a:off x="2163" y="886"/>
                <a:ext cx="3078" cy="1413"/>
              </a:xfrm>
              <a:custGeom>
                <a:avLst/>
                <a:gdLst>
                  <a:gd name="T0" fmla="+- 0 2163 2163"/>
                  <a:gd name="T1" fmla="*/ T0 w 3078"/>
                  <a:gd name="T2" fmla="+- 0 886 886"/>
                  <a:gd name="T3" fmla="*/ 886 h 1413"/>
                  <a:gd name="T4" fmla="+- 0 5241 2163"/>
                  <a:gd name="T5" fmla="*/ T4 w 3078"/>
                  <a:gd name="T6" fmla="+- 0 2299 886"/>
                  <a:gd name="T7" fmla="*/ 2299 h 1413"/>
                </a:gdLst>
                <a:ahLst/>
                <a:cxnLst>
                  <a:cxn ang="0">
                    <a:pos x="T1" y="T3"/>
                  </a:cxn>
                  <a:cxn ang="0">
                    <a:pos x="T5" y="T7"/>
                  </a:cxn>
                </a:cxnLst>
                <a:rect l="0" t="0" r="r" b="b"/>
                <a:pathLst>
                  <a:path w="3078" h="1413">
                    <a:moveTo>
                      <a:pt x="0" y="0"/>
                    </a:moveTo>
                    <a:lnTo>
                      <a:pt x="3078" y="1413"/>
                    </a:lnTo>
                  </a:path>
                </a:pathLst>
              </a:custGeom>
              <a:noFill/>
              <a:ln w="25400">
                <a:solidFill>
                  <a:srgbClr val="EF5BA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6" name="Group 38"/>
            <p:cNvGrpSpPr>
              <a:grpSpLocks/>
            </p:cNvGrpSpPr>
            <p:nvPr/>
          </p:nvGrpSpPr>
          <p:grpSpPr bwMode="auto">
            <a:xfrm>
              <a:off x="2163" y="-545"/>
              <a:ext cx="3402" cy="2844"/>
              <a:chOff x="2163" y="-545"/>
              <a:chExt cx="3402" cy="2844"/>
            </a:xfrm>
          </p:grpSpPr>
          <p:sp>
            <p:nvSpPr>
              <p:cNvPr id="31" name="Freeform 39"/>
              <p:cNvSpPr>
                <a:spLocks/>
              </p:cNvSpPr>
              <p:nvPr/>
            </p:nvSpPr>
            <p:spPr bwMode="auto">
              <a:xfrm>
                <a:off x="2163" y="-545"/>
                <a:ext cx="3402" cy="2844"/>
              </a:xfrm>
              <a:custGeom>
                <a:avLst/>
                <a:gdLst>
                  <a:gd name="T0" fmla="+- 0 2163 2163"/>
                  <a:gd name="T1" fmla="*/ T0 w 3402"/>
                  <a:gd name="T2" fmla="+- 0 -545 -545"/>
                  <a:gd name="T3" fmla="*/ -545 h 2844"/>
                  <a:gd name="T4" fmla="+- 0 2163 2163"/>
                  <a:gd name="T5" fmla="*/ T4 w 3402"/>
                  <a:gd name="T6" fmla="+- 0 2299 -545"/>
                  <a:gd name="T7" fmla="*/ 2299 h 2844"/>
                  <a:gd name="T8" fmla="+- 0 5565 2163"/>
                  <a:gd name="T9" fmla="*/ T8 w 3402"/>
                  <a:gd name="T10" fmla="+- 0 2299 -545"/>
                  <a:gd name="T11" fmla="*/ 2299 h 2844"/>
                </a:gdLst>
                <a:ahLst/>
                <a:cxnLst>
                  <a:cxn ang="0">
                    <a:pos x="T1" y="T3"/>
                  </a:cxn>
                  <a:cxn ang="0">
                    <a:pos x="T5" y="T7"/>
                  </a:cxn>
                  <a:cxn ang="0">
                    <a:pos x="T9" y="T11"/>
                  </a:cxn>
                </a:cxnLst>
                <a:rect l="0" t="0" r="r" b="b"/>
                <a:pathLst>
                  <a:path w="3402" h="2844">
                    <a:moveTo>
                      <a:pt x="0" y="0"/>
                    </a:moveTo>
                    <a:lnTo>
                      <a:pt x="0" y="2844"/>
                    </a:lnTo>
                    <a:lnTo>
                      <a:pt x="3402" y="2844"/>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7" name="Group 40"/>
            <p:cNvGrpSpPr>
              <a:grpSpLocks/>
            </p:cNvGrpSpPr>
            <p:nvPr/>
          </p:nvGrpSpPr>
          <p:grpSpPr bwMode="auto">
            <a:xfrm>
              <a:off x="2163" y="859"/>
              <a:ext cx="120" cy="2"/>
              <a:chOff x="2163" y="859"/>
              <a:chExt cx="120" cy="2"/>
            </a:xfrm>
          </p:grpSpPr>
          <p:sp>
            <p:nvSpPr>
              <p:cNvPr id="30" name="Freeform 41"/>
              <p:cNvSpPr>
                <a:spLocks/>
              </p:cNvSpPr>
              <p:nvPr/>
            </p:nvSpPr>
            <p:spPr bwMode="auto">
              <a:xfrm>
                <a:off x="2163" y="859"/>
                <a:ext cx="120" cy="2"/>
              </a:xfrm>
              <a:custGeom>
                <a:avLst/>
                <a:gdLst>
                  <a:gd name="T0" fmla="+- 0 2163 2163"/>
                  <a:gd name="T1" fmla="*/ T0 w 120"/>
                  <a:gd name="T2" fmla="+- 0 2283 2163"/>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8" name="Group 42"/>
            <p:cNvGrpSpPr>
              <a:grpSpLocks/>
            </p:cNvGrpSpPr>
            <p:nvPr/>
          </p:nvGrpSpPr>
          <p:grpSpPr bwMode="auto">
            <a:xfrm>
              <a:off x="2163" y="1579"/>
              <a:ext cx="120" cy="2"/>
              <a:chOff x="2163" y="1579"/>
              <a:chExt cx="120" cy="2"/>
            </a:xfrm>
          </p:grpSpPr>
          <p:sp>
            <p:nvSpPr>
              <p:cNvPr id="29" name="Freeform 43"/>
              <p:cNvSpPr>
                <a:spLocks/>
              </p:cNvSpPr>
              <p:nvPr/>
            </p:nvSpPr>
            <p:spPr bwMode="auto">
              <a:xfrm>
                <a:off x="2163" y="1579"/>
                <a:ext cx="120" cy="2"/>
              </a:xfrm>
              <a:custGeom>
                <a:avLst/>
                <a:gdLst>
                  <a:gd name="T0" fmla="+- 0 2163 2163"/>
                  <a:gd name="T1" fmla="*/ T0 w 120"/>
                  <a:gd name="T2" fmla="+- 0 2283 2163"/>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9" name="Group 44"/>
            <p:cNvGrpSpPr>
              <a:grpSpLocks/>
            </p:cNvGrpSpPr>
            <p:nvPr/>
          </p:nvGrpSpPr>
          <p:grpSpPr bwMode="auto">
            <a:xfrm>
              <a:off x="2163" y="139"/>
              <a:ext cx="120" cy="2"/>
              <a:chOff x="2163" y="139"/>
              <a:chExt cx="120" cy="2"/>
            </a:xfrm>
          </p:grpSpPr>
          <p:sp>
            <p:nvSpPr>
              <p:cNvPr id="28" name="Freeform 45"/>
              <p:cNvSpPr>
                <a:spLocks/>
              </p:cNvSpPr>
              <p:nvPr/>
            </p:nvSpPr>
            <p:spPr bwMode="auto">
              <a:xfrm>
                <a:off x="2163" y="139"/>
                <a:ext cx="120" cy="2"/>
              </a:xfrm>
              <a:custGeom>
                <a:avLst/>
                <a:gdLst>
                  <a:gd name="T0" fmla="+- 0 2163 2163"/>
                  <a:gd name="T1" fmla="*/ T0 w 120"/>
                  <a:gd name="T2" fmla="+- 0 2283 2163"/>
                  <a:gd name="T3" fmla="*/ T2 w 120"/>
                </a:gdLst>
                <a:ahLst/>
                <a:cxnLst>
                  <a:cxn ang="0">
                    <a:pos x="T1" y="0"/>
                  </a:cxn>
                  <a:cxn ang="0">
                    <a:pos x="T3" y="0"/>
                  </a:cxn>
                </a:cxnLst>
                <a:rect l="0" t="0" r="r" b="b"/>
                <a:pathLst>
                  <a:path w="120">
                    <a:moveTo>
                      <a:pt x="0" y="0"/>
                    </a:moveTo>
                    <a:lnTo>
                      <a:pt x="120" y="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10" name="Group 46"/>
            <p:cNvGrpSpPr>
              <a:grpSpLocks/>
            </p:cNvGrpSpPr>
            <p:nvPr/>
          </p:nvGrpSpPr>
          <p:grpSpPr bwMode="auto">
            <a:xfrm>
              <a:off x="5250" y="2179"/>
              <a:ext cx="2" cy="120"/>
              <a:chOff x="5250" y="2179"/>
              <a:chExt cx="2" cy="120"/>
            </a:xfrm>
          </p:grpSpPr>
          <p:sp>
            <p:nvSpPr>
              <p:cNvPr id="27" name="Freeform 47"/>
              <p:cNvSpPr>
                <a:spLocks/>
              </p:cNvSpPr>
              <p:nvPr/>
            </p:nvSpPr>
            <p:spPr bwMode="auto">
              <a:xfrm>
                <a:off x="5250" y="2179"/>
                <a:ext cx="2" cy="120"/>
              </a:xfrm>
              <a:custGeom>
                <a:avLst/>
                <a:gdLst>
                  <a:gd name="T0" fmla="+- 0 2179 2179"/>
                  <a:gd name="T1" fmla="*/ 2179 h 120"/>
                  <a:gd name="T2" fmla="+- 0 2299 2179"/>
                  <a:gd name="T3" fmla="*/ 2299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11" name="Group 48"/>
            <p:cNvGrpSpPr>
              <a:grpSpLocks/>
            </p:cNvGrpSpPr>
            <p:nvPr/>
          </p:nvGrpSpPr>
          <p:grpSpPr bwMode="auto">
            <a:xfrm>
              <a:off x="4232" y="2179"/>
              <a:ext cx="2" cy="120"/>
              <a:chOff x="4232" y="2179"/>
              <a:chExt cx="2" cy="120"/>
            </a:xfrm>
          </p:grpSpPr>
          <p:sp>
            <p:nvSpPr>
              <p:cNvPr id="26" name="Freeform 49"/>
              <p:cNvSpPr>
                <a:spLocks/>
              </p:cNvSpPr>
              <p:nvPr/>
            </p:nvSpPr>
            <p:spPr bwMode="auto">
              <a:xfrm>
                <a:off x="4232" y="2179"/>
                <a:ext cx="2" cy="120"/>
              </a:xfrm>
              <a:custGeom>
                <a:avLst/>
                <a:gdLst>
                  <a:gd name="T0" fmla="+- 0 2179 2179"/>
                  <a:gd name="T1" fmla="*/ 2179 h 120"/>
                  <a:gd name="T2" fmla="+- 0 2299 2179"/>
                  <a:gd name="T3" fmla="*/ 2299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12" name="Group 50"/>
            <p:cNvGrpSpPr>
              <a:grpSpLocks/>
            </p:cNvGrpSpPr>
            <p:nvPr/>
          </p:nvGrpSpPr>
          <p:grpSpPr bwMode="auto">
            <a:xfrm>
              <a:off x="3213" y="2179"/>
              <a:ext cx="2" cy="120"/>
              <a:chOff x="3213" y="2179"/>
              <a:chExt cx="2" cy="120"/>
            </a:xfrm>
          </p:grpSpPr>
          <p:sp>
            <p:nvSpPr>
              <p:cNvPr id="25" name="Freeform 51"/>
              <p:cNvSpPr>
                <a:spLocks/>
              </p:cNvSpPr>
              <p:nvPr/>
            </p:nvSpPr>
            <p:spPr bwMode="auto">
              <a:xfrm>
                <a:off x="3213" y="2179"/>
                <a:ext cx="2" cy="120"/>
              </a:xfrm>
              <a:custGeom>
                <a:avLst/>
                <a:gdLst>
                  <a:gd name="T0" fmla="+- 0 2179 2179"/>
                  <a:gd name="T1" fmla="*/ 2179 h 120"/>
                  <a:gd name="T2" fmla="+- 0 2299 2179"/>
                  <a:gd name="T3" fmla="*/ 2299 h 120"/>
                </a:gdLst>
                <a:ahLst/>
                <a:cxnLst>
                  <a:cxn ang="0">
                    <a:pos x="0" y="T1"/>
                  </a:cxn>
                  <a:cxn ang="0">
                    <a:pos x="0" y="T3"/>
                  </a:cxn>
                </a:cxnLst>
                <a:rect l="0" t="0" r="r" b="b"/>
                <a:pathLst>
                  <a:path h="120">
                    <a:moveTo>
                      <a:pt x="0" y="0"/>
                    </a:moveTo>
                    <a:lnTo>
                      <a:pt x="0" y="120"/>
                    </a:lnTo>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13" name="Group 52"/>
            <p:cNvGrpSpPr>
              <a:grpSpLocks/>
            </p:cNvGrpSpPr>
            <p:nvPr/>
          </p:nvGrpSpPr>
          <p:grpSpPr bwMode="auto">
            <a:xfrm>
              <a:off x="3170" y="1324"/>
              <a:ext cx="88" cy="88"/>
              <a:chOff x="3170" y="1324"/>
              <a:chExt cx="88" cy="88"/>
            </a:xfrm>
          </p:grpSpPr>
          <p:sp>
            <p:nvSpPr>
              <p:cNvPr id="24" name="Freeform 53"/>
              <p:cNvSpPr>
                <a:spLocks/>
              </p:cNvSpPr>
              <p:nvPr/>
            </p:nvSpPr>
            <p:spPr bwMode="auto">
              <a:xfrm>
                <a:off x="3170" y="1324"/>
                <a:ext cx="88" cy="88"/>
              </a:xfrm>
              <a:custGeom>
                <a:avLst/>
                <a:gdLst>
                  <a:gd name="T0" fmla="+- 0 3214 3170"/>
                  <a:gd name="T1" fmla="*/ T0 w 88"/>
                  <a:gd name="T2" fmla="+- 0 1324 1324"/>
                  <a:gd name="T3" fmla="*/ 1324 h 88"/>
                  <a:gd name="T4" fmla="+- 0 3192 3170"/>
                  <a:gd name="T5" fmla="*/ T4 w 88"/>
                  <a:gd name="T6" fmla="+- 0 1329 1324"/>
                  <a:gd name="T7" fmla="*/ 1329 h 88"/>
                  <a:gd name="T8" fmla="+- 0 3177 3170"/>
                  <a:gd name="T9" fmla="*/ T8 w 88"/>
                  <a:gd name="T10" fmla="+- 0 1344 1324"/>
                  <a:gd name="T11" fmla="*/ 1344 h 88"/>
                  <a:gd name="T12" fmla="+- 0 3170 3170"/>
                  <a:gd name="T13" fmla="*/ T12 w 88"/>
                  <a:gd name="T14" fmla="+- 0 1365 1324"/>
                  <a:gd name="T15" fmla="*/ 1365 h 88"/>
                  <a:gd name="T16" fmla="+- 0 3175 3170"/>
                  <a:gd name="T17" fmla="*/ T16 w 88"/>
                  <a:gd name="T18" fmla="+- 0 1388 1324"/>
                  <a:gd name="T19" fmla="*/ 1388 h 88"/>
                  <a:gd name="T20" fmla="+- 0 3189 3170"/>
                  <a:gd name="T21" fmla="*/ T20 w 88"/>
                  <a:gd name="T22" fmla="+- 0 1404 1324"/>
                  <a:gd name="T23" fmla="*/ 1404 h 88"/>
                  <a:gd name="T24" fmla="+- 0 3209 3170"/>
                  <a:gd name="T25" fmla="*/ T24 w 88"/>
                  <a:gd name="T26" fmla="+- 0 1412 1324"/>
                  <a:gd name="T27" fmla="*/ 1412 h 88"/>
                  <a:gd name="T28" fmla="+- 0 3232 3170"/>
                  <a:gd name="T29" fmla="*/ T28 w 88"/>
                  <a:gd name="T30" fmla="+- 0 1407 1324"/>
                  <a:gd name="T31" fmla="*/ 1407 h 88"/>
                  <a:gd name="T32" fmla="+- 0 3249 3170"/>
                  <a:gd name="T33" fmla="*/ T32 w 88"/>
                  <a:gd name="T34" fmla="+- 0 1394 1324"/>
                  <a:gd name="T35" fmla="*/ 1394 h 88"/>
                  <a:gd name="T36" fmla="+- 0 3257 3170"/>
                  <a:gd name="T37" fmla="*/ T36 w 88"/>
                  <a:gd name="T38" fmla="+- 0 1375 1324"/>
                  <a:gd name="T39" fmla="*/ 1375 h 88"/>
                  <a:gd name="T40" fmla="+- 0 3253 3170"/>
                  <a:gd name="T41" fmla="*/ T40 w 88"/>
                  <a:gd name="T42" fmla="+- 0 1351 1324"/>
                  <a:gd name="T43" fmla="*/ 1351 h 88"/>
                  <a:gd name="T44" fmla="+- 0 3240 3170"/>
                  <a:gd name="T45" fmla="*/ T44 w 88"/>
                  <a:gd name="T46" fmla="+- 0 1333 1324"/>
                  <a:gd name="T47" fmla="*/ 1333 h 88"/>
                  <a:gd name="T48" fmla="+- 0 3222 3170"/>
                  <a:gd name="T49" fmla="*/ T48 w 88"/>
                  <a:gd name="T50" fmla="+- 0 1325 1324"/>
                  <a:gd name="T51" fmla="*/ 1325 h 88"/>
                  <a:gd name="T52" fmla="+- 0 3214 3170"/>
                  <a:gd name="T53" fmla="*/ T52 w 88"/>
                  <a:gd name="T54" fmla="+- 0 1324 1324"/>
                  <a:gd name="T55" fmla="*/ 1324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5"/>
                    </a:lnTo>
                    <a:lnTo>
                      <a:pt x="7" y="20"/>
                    </a:lnTo>
                    <a:lnTo>
                      <a:pt x="0" y="41"/>
                    </a:lnTo>
                    <a:lnTo>
                      <a:pt x="5" y="64"/>
                    </a:lnTo>
                    <a:lnTo>
                      <a:pt x="19" y="80"/>
                    </a:lnTo>
                    <a:lnTo>
                      <a:pt x="39" y="88"/>
                    </a:lnTo>
                    <a:lnTo>
                      <a:pt x="62" y="83"/>
                    </a:lnTo>
                    <a:lnTo>
                      <a:pt x="79" y="70"/>
                    </a:lnTo>
                    <a:lnTo>
                      <a:pt x="87" y="51"/>
                    </a:lnTo>
                    <a:lnTo>
                      <a:pt x="83" y="27"/>
                    </a:lnTo>
                    <a:lnTo>
                      <a:pt x="70" y="9"/>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b="1"/>
              </a:p>
            </p:txBody>
          </p:sp>
        </p:grpSp>
        <p:grpSp>
          <p:nvGrpSpPr>
            <p:cNvPr id="14" name="Group 54"/>
            <p:cNvGrpSpPr>
              <a:grpSpLocks/>
            </p:cNvGrpSpPr>
            <p:nvPr/>
          </p:nvGrpSpPr>
          <p:grpSpPr bwMode="auto">
            <a:xfrm>
              <a:off x="3189" y="1343"/>
              <a:ext cx="50" cy="49"/>
              <a:chOff x="3189" y="1343"/>
              <a:chExt cx="50" cy="49"/>
            </a:xfrm>
          </p:grpSpPr>
          <p:sp>
            <p:nvSpPr>
              <p:cNvPr id="23" name="Freeform 55"/>
              <p:cNvSpPr>
                <a:spLocks/>
              </p:cNvSpPr>
              <p:nvPr/>
            </p:nvSpPr>
            <p:spPr bwMode="auto">
              <a:xfrm>
                <a:off x="3189" y="1343"/>
                <a:ext cx="50" cy="49"/>
              </a:xfrm>
              <a:custGeom>
                <a:avLst/>
                <a:gdLst>
                  <a:gd name="T0" fmla="+- 0 3227 3189"/>
                  <a:gd name="T1" fmla="*/ T0 w 50"/>
                  <a:gd name="T2" fmla="+- 0 1343 1343"/>
                  <a:gd name="T3" fmla="*/ 1343 h 49"/>
                  <a:gd name="T4" fmla="+- 0 3200 3189"/>
                  <a:gd name="T5" fmla="*/ T4 w 50"/>
                  <a:gd name="T6" fmla="+- 0 1343 1343"/>
                  <a:gd name="T7" fmla="*/ 1343 h 49"/>
                  <a:gd name="T8" fmla="+- 0 3189 3189"/>
                  <a:gd name="T9" fmla="*/ T8 w 50"/>
                  <a:gd name="T10" fmla="+- 0 1354 1343"/>
                  <a:gd name="T11" fmla="*/ 1354 h 49"/>
                  <a:gd name="T12" fmla="+- 0 3189 3189"/>
                  <a:gd name="T13" fmla="*/ T12 w 50"/>
                  <a:gd name="T14" fmla="+- 0 1382 1343"/>
                  <a:gd name="T15" fmla="*/ 1382 h 49"/>
                  <a:gd name="T16" fmla="+- 0 3200 3189"/>
                  <a:gd name="T17" fmla="*/ T16 w 50"/>
                  <a:gd name="T18" fmla="+- 0 1393 1343"/>
                  <a:gd name="T19" fmla="*/ 1393 h 49"/>
                  <a:gd name="T20" fmla="+- 0 3227 3189"/>
                  <a:gd name="T21" fmla="*/ T20 w 50"/>
                  <a:gd name="T22" fmla="+- 0 1393 1343"/>
                  <a:gd name="T23" fmla="*/ 1393 h 49"/>
                  <a:gd name="T24" fmla="+- 0 3239 3189"/>
                  <a:gd name="T25" fmla="*/ T24 w 50"/>
                  <a:gd name="T26" fmla="+- 0 1382 1343"/>
                  <a:gd name="T27" fmla="*/ 1382 h 49"/>
                  <a:gd name="T28" fmla="+- 0 3239 3189"/>
                  <a:gd name="T29" fmla="*/ T28 w 50"/>
                  <a:gd name="T30" fmla="+- 0 1354 1343"/>
                  <a:gd name="T31" fmla="*/ 1354 h 49"/>
                  <a:gd name="T32" fmla="+- 0 3227 3189"/>
                  <a:gd name="T33" fmla="*/ T32 w 50"/>
                  <a:gd name="T34" fmla="+- 0 1343 1343"/>
                  <a:gd name="T35" fmla="*/ 134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8" y="0"/>
                    </a:moveTo>
                    <a:lnTo>
                      <a:pt x="11" y="0"/>
                    </a:lnTo>
                    <a:lnTo>
                      <a:pt x="0" y="11"/>
                    </a:lnTo>
                    <a:lnTo>
                      <a:pt x="0" y="39"/>
                    </a:lnTo>
                    <a:lnTo>
                      <a:pt x="11" y="50"/>
                    </a:lnTo>
                    <a:lnTo>
                      <a:pt x="38" y="50"/>
                    </a:lnTo>
                    <a:lnTo>
                      <a:pt x="50" y="39"/>
                    </a:lnTo>
                    <a:lnTo>
                      <a:pt x="50"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b="1"/>
              </a:p>
            </p:txBody>
          </p:sp>
        </p:grpSp>
        <p:grpSp>
          <p:nvGrpSpPr>
            <p:cNvPr id="15" name="Group 56"/>
            <p:cNvGrpSpPr>
              <a:grpSpLocks/>
            </p:cNvGrpSpPr>
            <p:nvPr/>
          </p:nvGrpSpPr>
          <p:grpSpPr bwMode="auto">
            <a:xfrm>
              <a:off x="3189" y="1343"/>
              <a:ext cx="50" cy="49"/>
              <a:chOff x="3189" y="1343"/>
              <a:chExt cx="50" cy="49"/>
            </a:xfrm>
          </p:grpSpPr>
          <p:sp>
            <p:nvSpPr>
              <p:cNvPr id="22" name="Freeform 57"/>
              <p:cNvSpPr>
                <a:spLocks/>
              </p:cNvSpPr>
              <p:nvPr/>
            </p:nvSpPr>
            <p:spPr bwMode="auto">
              <a:xfrm>
                <a:off x="3189" y="1343"/>
                <a:ext cx="50" cy="49"/>
              </a:xfrm>
              <a:custGeom>
                <a:avLst/>
                <a:gdLst>
                  <a:gd name="T0" fmla="+- 0 3214 3189"/>
                  <a:gd name="T1" fmla="*/ T0 w 50"/>
                  <a:gd name="T2" fmla="+- 0 1393 1343"/>
                  <a:gd name="T3" fmla="*/ 1393 h 49"/>
                  <a:gd name="T4" fmla="+- 0 3227 3189"/>
                  <a:gd name="T5" fmla="*/ T4 w 50"/>
                  <a:gd name="T6" fmla="+- 0 1393 1343"/>
                  <a:gd name="T7" fmla="*/ 1393 h 49"/>
                  <a:gd name="T8" fmla="+- 0 3239 3189"/>
                  <a:gd name="T9" fmla="*/ T8 w 50"/>
                  <a:gd name="T10" fmla="+- 0 1382 1343"/>
                  <a:gd name="T11" fmla="*/ 1382 h 49"/>
                  <a:gd name="T12" fmla="+- 0 3239 3189"/>
                  <a:gd name="T13" fmla="*/ T12 w 50"/>
                  <a:gd name="T14" fmla="+- 0 1368 1343"/>
                  <a:gd name="T15" fmla="*/ 1368 h 49"/>
                  <a:gd name="T16" fmla="+- 0 3239 3189"/>
                  <a:gd name="T17" fmla="*/ T16 w 50"/>
                  <a:gd name="T18" fmla="+- 0 1354 1343"/>
                  <a:gd name="T19" fmla="*/ 1354 h 49"/>
                  <a:gd name="T20" fmla="+- 0 3227 3189"/>
                  <a:gd name="T21" fmla="*/ T20 w 50"/>
                  <a:gd name="T22" fmla="+- 0 1343 1343"/>
                  <a:gd name="T23" fmla="*/ 1343 h 49"/>
                  <a:gd name="T24" fmla="+- 0 3214 3189"/>
                  <a:gd name="T25" fmla="*/ T24 w 50"/>
                  <a:gd name="T26" fmla="+- 0 1343 1343"/>
                  <a:gd name="T27" fmla="*/ 1343 h 49"/>
                  <a:gd name="T28" fmla="+- 0 3200 3189"/>
                  <a:gd name="T29" fmla="*/ T28 w 50"/>
                  <a:gd name="T30" fmla="+- 0 1343 1343"/>
                  <a:gd name="T31" fmla="*/ 1343 h 49"/>
                  <a:gd name="T32" fmla="+- 0 3189 3189"/>
                  <a:gd name="T33" fmla="*/ T32 w 50"/>
                  <a:gd name="T34" fmla="+- 0 1354 1343"/>
                  <a:gd name="T35" fmla="*/ 1354 h 49"/>
                  <a:gd name="T36" fmla="+- 0 3189 3189"/>
                  <a:gd name="T37" fmla="*/ T36 w 50"/>
                  <a:gd name="T38" fmla="+- 0 1368 1343"/>
                  <a:gd name="T39" fmla="*/ 1368 h 49"/>
                  <a:gd name="T40" fmla="+- 0 3189 3189"/>
                  <a:gd name="T41" fmla="*/ T40 w 50"/>
                  <a:gd name="T42" fmla="+- 0 1382 1343"/>
                  <a:gd name="T43" fmla="*/ 1382 h 49"/>
                  <a:gd name="T44" fmla="+- 0 3200 3189"/>
                  <a:gd name="T45" fmla="*/ T44 w 50"/>
                  <a:gd name="T46" fmla="+- 0 1393 1343"/>
                  <a:gd name="T47" fmla="*/ 1393 h 49"/>
                  <a:gd name="T48" fmla="+- 0 3214 3189"/>
                  <a:gd name="T49" fmla="*/ T48 w 50"/>
                  <a:gd name="T50" fmla="+- 0 1393 1343"/>
                  <a:gd name="T51" fmla="*/ 1393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5" y="50"/>
                    </a:moveTo>
                    <a:lnTo>
                      <a:pt x="38" y="50"/>
                    </a:lnTo>
                    <a:lnTo>
                      <a:pt x="50" y="39"/>
                    </a:lnTo>
                    <a:lnTo>
                      <a:pt x="50" y="25"/>
                    </a:lnTo>
                    <a:lnTo>
                      <a:pt x="50" y="11"/>
                    </a:lnTo>
                    <a:lnTo>
                      <a:pt x="38" y="0"/>
                    </a:lnTo>
                    <a:lnTo>
                      <a:pt x="25" y="0"/>
                    </a:lnTo>
                    <a:lnTo>
                      <a:pt x="11" y="0"/>
                    </a:lnTo>
                    <a:lnTo>
                      <a:pt x="0" y="11"/>
                    </a:lnTo>
                    <a:lnTo>
                      <a:pt x="0" y="25"/>
                    </a:lnTo>
                    <a:lnTo>
                      <a:pt x="0" y="39"/>
                    </a:lnTo>
                    <a:lnTo>
                      <a:pt x="11" y="50"/>
                    </a:lnTo>
                    <a:lnTo>
                      <a:pt x="25"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nvGrpSpPr>
            <p:cNvPr id="16" name="Group 58"/>
            <p:cNvGrpSpPr>
              <a:grpSpLocks/>
            </p:cNvGrpSpPr>
            <p:nvPr/>
          </p:nvGrpSpPr>
          <p:grpSpPr bwMode="auto">
            <a:xfrm>
              <a:off x="4185" y="1789"/>
              <a:ext cx="88" cy="88"/>
              <a:chOff x="4185" y="1789"/>
              <a:chExt cx="88" cy="88"/>
            </a:xfrm>
          </p:grpSpPr>
          <p:sp>
            <p:nvSpPr>
              <p:cNvPr id="21" name="Freeform 59"/>
              <p:cNvSpPr>
                <a:spLocks/>
              </p:cNvSpPr>
              <p:nvPr/>
            </p:nvSpPr>
            <p:spPr bwMode="auto">
              <a:xfrm>
                <a:off x="4185" y="1789"/>
                <a:ext cx="88" cy="88"/>
              </a:xfrm>
              <a:custGeom>
                <a:avLst/>
                <a:gdLst>
                  <a:gd name="T0" fmla="+- 0 4229 4185"/>
                  <a:gd name="T1" fmla="*/ T0 w 88"/>
                  <a:gd name="T2" fmla="+- 0 1789 1789"/>
                  <a:gd name="T3" fmla="*/ 1789 h 88"/>
                  <a:gd name="T4" fmla="+- 0 4207 4185"/>
                  <a:gd name="T5" fmla="*/ T4 w 88"/>
                  <a:gd name="T6" fmla="+- 0 1794 1789"/>
                  <a:gd name="T7" fmla="*/ 1794 h 88"/>
                  <a:gd name="T8" fmla="+- 0 4192 4185"/>
                  <a:gd name="T9" fmla="*/ T8 w 88"/>
                  <a:gd name="T10" fmla="+- 0 1809 1789"/>
                  <a:gd name="T11" fmla="*/ 1809 h 88"/>
                  <a:gd name="T12" fmla="+- 0 4185 4185"/>
                  <a:gd name="T13" fmla="*/ T12 w 88"/>
                  <a:gd name="T14" fmla="+- 0 1830 1789"/>
                  <a:gd name="T15" fmla="*/ 1830 h 88"/>
                  <a:gd name="T16" fmla="+- 0 4190 4185"/>
                  <a:gd name="T17" fmla="*/ T16 w 88"/>
                  <a:gd name="T18" fmla="+- 0 1853 1789"/>
                  <a:gd name="T19" fmla="*/ 1853 h 88"/>
                  <a:gd name="T20" fmla="+- 0 4204 4185"/>
                  <a:gd name="T21" fmla="*/ T20 w 88"/>
                  <a:gd name="T22" fmla="+- 0 1869 1789"/>
                  <a:gd name="T23" fmla="*/ 1869 h 88"/>
                  <a:gd name="T24" fmla="+- 0 4224 4185"/>
                  <a:gd name="T25" fmla="*/ T24 w 88"/>
                  <a:gd name="T26" fmla="+- 0 1877 1789"/>
                  <a:gd name="T27" fmla="*/ 1877 h 88"/>
                  <a:gd name="T28" fmla="+- 0 4247 4185"/>
                  <a:gd name="T29" fmla="*/ T28 w 88"/>
                  <a:gd name="T30" fmla="+- 0 1872 1789"/>
                  <a:gd name="T31" fmla="*/ 1872 h 88"/>
                  <a:gd name="T32" fmla="+- 0 4264 4185"/>
                  <a:gd name="T33" fmla="*/ T32 w 88"/>
                  <a:gd name="T34" fmla="+- 0 1859 1789"/>
                  <a:gd name="T35" fmla="*/ 1859 h 88"/>
                  <a:gd name="T36" fmla="+- 0 4272 4185"/>
                  <a:gd name="T37" fmla="*/ T36 w 88"/>
                  <a:gd name="T38" fmla="+- 0 1840 1789"/>
                  <a:gd name="T39" fmla="*/ 1840 h 88"/>
                  <a:gd name="T40" fmla="+- 0 4268 4185"/>
                  <a:gd name="T41" fmla="*/ T40 w 88"/>
                  <a:gd name="T42" fmla="+- 0 1816 1789"/>
                  <a:gd name="T43" fmla="*/ 1816 h 88"/>
                  <a:gd name="T44" fmla="+- 0 4255 4185"/>
                  <a:gd name="T45" fmla="*/ T44 w 88"/>
                  <a:gd name="T46" fmla="+- 0 1798 1789"/>
                  <a:gd name="T47" fmla="*/ 1798 h 88"/>
                  <a:gd name="T48" fmla="+- 0 4237 4185"/>
                  <a:gd name="T49" fmla="*/ T48 w 88"/>
                  <a:gd name="T50" fmla="+- 0 1790 1789"/>
                  <a:gd name="T51" fmla="*/ 1790 h 88"/>
                  <a:gd name="T52" fmla="+- 0 4229 4185"/>
                  <a:gd name="T53" fmla="*/ T52 w 88"/>
                  <a:gd name="T54" fmla="+- 0 1789 1789"/>
                  <a:gd name="T55" fmla="*/ 1789 h 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88" h="88">
                    <a:moveTo>
                      <a:pt x="44" y="0"/>
                    </a:moveTo>
                    <a:lnTo>
                      <a:pt x="22" y="5"/>
                    </a:lnTo>
                    <a:lnTo>
                      <a:pt x="7" y="20"/>
                    </a:lnTo>
                    <a:lnTo>
                      <a:pt x="0" y="41"/>
                    </a:lnTo>
                    <a:lnTo>
                      <a:pt x="5" y="64"/>
                    </a:lnTo>
                    <a:lnTo>
                      <a:pt x="19" y="80"/>
                    </a:lnTo>
                    <a:lnTo>
                      <a:pt x="39" y="88"/>
                    </a:lnTo>
                    <a:lnTo>
                      <a:pt x="62" y="83"/>
                    </a:lnTo>
                    <a:lnTo>
                      <a:pt x="79" y="70"/>
                    </a:lnTo>
                    <a:lnTo>
                      <a:pt x="87" y="51"/>
                    </a:lnTo>
                    <a:lnTo>
                      <a:pt x="83" y="27"/>
                    </a:lnTo>
                    <a:lnTo>
                      <a:pt x="70" y="9"/>
                    </a:lnTo>
                    <a:lnTo>
                      <a:pt x="52" y="1"/>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b="1"/>
              </a:p>
            </p:txBody>
          </p:sp>
        </p:grpSp>
        <p:grpSp>
          <p:nvGrpSpPr>
            <p:cNvPr id="17" name="Group 60"/>
            <p:cNvGrpSpPr>
              <a:grpSpLocks/>
            </p:cNvGrpSpPr>
            <p:nvPr/>
          </p:nvGrpSpPr>
          <p:grpSpPr bwMode="auto">
            <a:xfrm>
              <a:off x="4204" y="1808"/>
              <a:ext cx="50" cy="49"/>
              <a:chOff x="4204" y="1808"/>
              <a:chExt cx="50" cy="49"/>
            </a:xfrm>
          </p:grpSpPr>
          <p:sp>
            <p:nvSpPr>
              <p:cNvPr id="20" name="Freeform 61"/>
              <p:cNvSpPr>
                <a:spLocks/>
              </p:cNvSpPr>
              <p:nvPr/>
            </p:nvSpPr>
            <p:spPr bwMode="auto">
              <a:xfrm>
                <a:off x="4204" y="1808"/>
                <a:ext cx="50" cy="49"/>
              </a:xfrm>
              <a:custGeom>
                <a:avLst/>
                <a:gdLst>
                  <a:gd name="T0" fmla="+- 0 4242 4204"/>
                  <a:gd name="T1" fmla="*/ T0 w 50"/>
                  <a:gd name="T2" fmla="+- 0 1808 1808"/>
                  <a:gd name="T3" fmla="*/ 1808 h 49"/>
                  <a:gd name="T4" fmla="+- 0 4215 4204"/>
                  <a:gd name="T5" fmla="*/ T4 w 50"/>
                  <a:gd name="T6" fmla="+- 0 1808 1808"/>
                  <a:gd name="T7" fmla="*/ 1808 h 49"/>
                  <a:gd name="T8" fmla="+- 0 4204 4204"/>
                  <a:gd name="T9" fmla="*/ T8 w 50"/>
                  <a:gd name="T10" fmla="+- 0 1819 1808"/>
                  <a:gd name="T11" fmla="*/ 1819 h 49"/>
                  <a:gd name="T12" fmla="+- 0 4204 4204"/>
                  <a:gd name="T13" fmla="*/ T12 w 50"/>
                  <a:gd name="T14" fmla="+- 0 1847 1808"/>
                  <a:gd name="T15" fmla="*/ 1847 h 49"/>
                  <a:gd name="T16" fmla="+- 0 4215 4204"/>
                  <a:gd name="T17" fmla="*/ T16 w 50"/>
                  <a:gd name="T18" fmla="+- 0 1858 1808"/>
                  <a:gd name="T19" fmla="*/ 1858 h 49"/>
                  <a:gd name="T20" fmla="+- 0 4242 4204"/>
                  <a:gd name="T21" fmla="*/ T20 w 50"/>
                  <a:gd name="T22" fmla="+- 0 1858 1808"/>
                  <a:gd name="T23" fmla="*/ 1858 h 49"/>
                  <a:gd name="T24" fmla="+- 0 4254 4204"/>
                  <a:gd name="T25" fmla="*/ T24 w 50"/>
                  <a:gd name="T26" fmla="+- 0 1847 1808"/>
                  <a:gd name="T27" fmla="*/ 1847 h 49"/>
                  <a:gd name="T28" fmla="+- 0 4254 4204"/>
                  <a:gd name="T29" fmla="*/ T28 w 50"/>
                  <a:gd name="T30" fmla="+- 0 1819 1808"/>
                  <a:gd name="T31" fmla="*/ 1819 h 49"/>
                  <a:gd name="T32" fmla="+- 0 4242 4204"/>
                  <a:gd name="T33" fmla="*/ T32 w 50"/>
                  <a:gd name="T34" fmla="+- 0 1808 1808"/>
                  <a:gd name="T35" fmla="*/ 1808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0" h="49">
                    <a:moveTo>
                      <a:pt x="38" y="0"/>
                    </a:moveTo>
                    <a:lnTo>
                      <a:pt x="11" y="0"/>
                    </a:lnTo>
                    <a:lnTo>
                      <a:pt x="0" y="11"/>
                    </a:lnTo>
                    <a:lnTo>
                      <a:pt x="0" y="39"/>
                    </a:lnTo>
                    <a:lnTo>
                      <a:pt x="11" y="50"/>
                    </a:lnTo>
                    <a:lnTo>
                      <a:pt x="38" y="50"/>
                    </a:lnTo>
                    <a:lnTo>
                      <a:pt x="50" y="39"/>
                    </a:lnTo>
                    <a:lnTo>
                      <a:pt x="50" y="11"/>
                    </a:lnTo>
                    <a:lnTo>
                      <a:pt x="38" y="0"/>
                    </a:ln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b="1"/>
              </a:p>
            </p:txBody>
          </p:sp>
        </p:grpSp>
        <p:grpSp>
          <p:nvGrpSpPr>
            <p:cNvPr id="18" name="Group 62"/>
            <p:cNvGrpSpPr>
              <a:grpSpLocks/>
            </p:cNvGrpSpPr>
            <p:nvPr/>
          </p:nvGrpSpPr>
          <p:grpSpPr bwMode="auto">
            <a:xfrm>
              <a:off x="4204" y="1808"/>
              <a:ext cx="50" cy="49"/>
              <a:chOff x="4204" y="1808"/>
              <a:chExt cx="50" cy="49"/>
            </a:xfrm>
          </p:grpSpPr>
          <p:sp>
            <p:nvSpPr>
              <p:cNvPr id="19" name="Freeform 63"/>
              <p:cNvSpPr>
                <a:spLocks/>
              </p:cNvSpPr>
              <p:nvPr/>
            </p:nvSpPr>
            <p:spPr bwMode="auto">
              <a:xfrm>
                <a:off x="4204" y="1808"/>
                <a:ext cx="50" cy="49"/>
              </a:xfrm>
              <a:custGeom>
                <a:avLst/>
                <a:gdLst>
                  <a:gd name="T0" fmla="+- 0 4229 4204"/>
                  <a:gd name="T1" fmla="*/ T0 w 50"/>
                  <a:gd name="T2" fmla="+- 0 1858 1808"/>
                  <a:gd name="T3" fmla="*/ 1858 h 49"/>
                  <a:gd name="T4" fmla="+- 0 4242 4204"/>
                  <a:gd name="T5" fmla="*/ T4 w 50"/>
                  <a:gd name="T6" fmla="+- 0 1858 1808"/>
                  <a:gd name="T7" fmla="*/ 1858 h 49"/>
                  <a:gd name="T8" fmla="+- 0 4254 4204"/>
                  <a:gd name="T9" fmla="*/ T8 w 50"/>
                  <a:gd name="T10" fmla="+- 0 1847 1808"/>
                  <a:gd name="T11" fmla="*/ 1847 h 49"/>
                  <a:gd name="T12" fmla="+- 0 4254 4204"/>
                  <a:gd name="T13" fmla="*/ T12 w 50"/>
                  <a:gd name="T14" fmla="+- 0 1833 1808"/>
                  <a:gd name="T15" fmla="*/ 1833 h 49"/>
                  <a:gd name="T16" fmla="+- 0 4254 4204"/>
                  <a:gd name="T17" fmla="*/ T16 w 50"/>
                  <a:gd name="T18" fmla="+- 0 1819 1808"/>
                  <a:gd name="T19" fmla="*/ 1819 h 49"/>
                  <a:gd name="T20" fmla="+- 0 4242 4204"/>
                  <a:gd name="T21" fmla="*/ T20 w 50"/>
                  <a:gd name="T22" fmla="+- 0 1808 1808"/>
                  <a:gd name="T23" fmla="*/ 1808 h 49"/>
                  <a:gd name="T24" fmla="+- 0 4229 4204"/>
                  <a:gd name="T25" fmla="*/ T24 w 50"/>
                  <a:gd name="T26" fmla="+- 0 1808 1808"/>
                  <a:gd name="T27" fmla="*/ 1808 h 49"/>
                  <a:gd name="T28" fmla="+- 0 4215 4204"/>
                  <a:gd name="T29" fmla="*/ T28 w 50"/>
                  <a:gd name="T30" fmla="+- 0 1808 1808"/>
                  <a:gd name="T31" fmla="*/ 1808 h 49"/>
                  <a:gd name="T32" fmla="+- 0 4204 4204"/>
                  <a:gd name="T33" fmla="*/ T32 w 50"/>
                  <a:gd name="T34" fmla="+- 0 1819 1808"/>
                  <a:gd name="T35" fmla="*/ 1819 h 49"/>
                  <a:gd name="T36" fmla="+- 0 4204 4204"/>
                  <a:gd name="T37" fmla="*/ T36 w 50"/>
                  <a:gd name="T38" fmla="+- 0 1833 1808"/>
                  <a:gd name="T39" fmla="*/ 1833 h 49"/>
                  <a:gd name="T40" fmla="+- 0 4204 4204"/>
                  <a:gd name="T41" fmla="*/ T40 w 50"/>
                  <a:gd name="T42" fmla="+- 0 1847 1808"/>
                  <a:gd name="T43" fmla="*/ 1847 h 49"/>
                  <a:gd name="T44" fmla="+- 0 4215 4204"/>
                  <a:gd name="T45" fmla="*/ T44 w 50"/>
                  <a:gd name="T46" fmla="+- 0 1858 1808"/>
                  <a:gd name="T47" fmla="*/ 1858 h 49"/>
                  <a:gd name="T48" fmla="+- 0 4229 4204"/>
                  <a:gd name="T49" fmla="*/ T48 w 50"/>
                  <a:gd name="T50" fmla="+- 0 1858 1808"/>
                  <a:gd name="T51" fmla="*/ 1858 h 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0" h="49">
                    <a:moveTo>
                      <a:pt x="25" y="50"/>
                    </a:moveTo>
                    <a:lnTo>
                      <a:pt x="38" y="50"/>
                    </a:lnTo>
                    <a:lnTo>
                      <a:pt x="50" y="39"/>
                    </a:lnTo>
                    <a:lnTo>
                      <a:pt x="50" y="25"/>
                    </a:lnTo>
                    <a:lnTo>
                      <a:pt x="50" y="11"/>
                    </a:lnTo>
                    <a:lnTo>
                      <a:pt x="38" y="0"/>
                    </a:lnTo>
                    <a:lnTo>
                      <a:pt x="25" y="0"/>
                    </a:lnTo>
                    <a:lnTo>
                      <a:pt x="11" y="0"/>
                    </a:lnTo>
                    <a:lnTo>
                      <a:pt x="0" y="11"/>
                    </a:lnTo>
                    <a:lnTo>
                      <a:pt x="0" y="25"/>
                    </a:lnTo>
                    <a:lnTo>
                      <a:pt x="0" y="39"/>
                    </a:lnTo>
                    <a:lnTo>
                      <a:pt x="11" y="50"/>
                    </a:lnTo>
                    <a:lnTo>
                      <a:pt x="25" y="50"/>
                    </a:lnTo>
                    <a:close/>
                  </a:path>
                </a:pathLst>
              </a:custGeom>
              <a:noFill/>
              <a:ln w="4445">
                <a:solidFill>
                  <a:srgbClr val="EC008C"/>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b="1"/>
              </a:p>
            </p:txBody>
          </p:sp>
        </p:grpSp>
      </p:grpSp>
      <p:sp>
        <p:nvSpPr>
          <p:cNvPr id="33" name="TextBox 32"/>
          <p:cNvSpPr txBox="1"/>
          <p:nvPr/>
        </p:nvSpPr>
        <p:spPr>
          <a:xfrm>
            <a:off x="7615181" y="2278209"/>
            <a:ext cx="981609" cy="369332"/>
          </a:xfrm>
          <a:prstGeom prst="rect">
            <a:avLst/>
          </a:prstGeom>
          <a:noFill/>
        </p:spPr>
        <p:txBody>
          <a:bodyPr wrap="square" rtlCol="0">
            <a:spAutoFit/>
          </a:bodyPr>
          <a:lstStyle/>
          <a:p>
            <a:r>
              <a:rPr lang="ru-RU" b="1" dirty="0" smtClean="0"/>
              <a:t>450</a:t>
            </a:r>
            <a:endParaRPr lang="ru-RU" b="1" dirty="0"/>
          </a:p>
        </p:txBody>
      </p:sp>
      <p:sp>
        <p:nvSpPr>
          <p:cNvPr id="34" name="TextBox 33"/>
          <p:cNvSpPr txBox="1"/>
          <p:nvPr/>
        </p:nvSpPr>
        <p:spPr>
          <a:xfrm>
            <a:off x="7619345" y="2864638"/>
            <a:ext cx="981609" cy="369332"/>
          </a:xfrm>
          <a:prstGeom prst="rect">
            <a:avLst/>
          </a:prstGeom>
          <a:noFill/>
        </p:spPr>
        <p:txBody>
          <a:bodyPr wrap="square" rtlCol="0">
            <a:spAutoFit/>
          </a:bodyPr>
          <a:lstStyle/>
          <a:p>
            <a:r>
              <a:rPr lang="ru-RU" b="1" dirty="0" smtClean="0"/>
              <a:t>300</a:t>
            </a:r>
            <a:endParaRPr lang="ru-RU" b="1" dirty="0"/>
          </a:p>
        </p:txBody>
      </p:sp>
      <p:sp>
        <p:nvSpPr>
          <p:cNvPr id="35" name="TextBox 34"/>
          <p:cNvSpPr txBox="1"/>
          <p:nvPr/>
        </p:nvSpPr>
        <p:spPr>
          <a:xfrm>
            <a:off x="7615182" y="3441984"/>
            <a:ext cx="981609" cy="369332"/>
          </a:xfrm>
          <a:prstGeom prst="rect">
            <a:avLst/>
          </a:prstGeom>
          <a:noFill/>
        </p:spPr>
        <p:txBody>
          <a:bodyPr wrap="square" rtlCol="0">
            <a:spAutoFit/>
          </a:bodyPr>
          <a:lstStyle/>
          <a:p>
            <a:r>
              <a:rPr lang="ru-RU" b="1" dirty="0"/>
              <a:t>1</a:t>
            </a:r>
            <a:r>
              <a:rPr lang="ru-RU" b="1" dirty="0" smtClean="0"/>
              <a:t>50</a:t>
            </a:r>
            <a:endParaRPr lang="ru-RU" b="1" dirty="0"/>
          </a:p>
        </p:txBody>
      </p:sp>
      <p:sp>
        <p:nvSpPr>
          <p:cNvPr id="36" name="TextBox 35"/>
          <p:cNvSpPr txBox="1"/>
          <p:nvPr/>
        </p:nvSpPr>
        <p:spPr>
          <a:xfrm>
            <a:off x="8020054" y="4206806"/>
            <a:ext cx="981609" cy="369332"/>
          </a:xfrm>
          <a:prstGeom prst="rect">
            <a:avLst/>
          </a:prstGeom>
          <a:noFill/>
        </p:spPr>
        <p:txBody>
          <a:bodyPr wrap="square" rtlCol="0">
            <a:spAutoFit/>
          </a:bodyPr>
          <a:lstStyle/>
          <a:p>
            <a:r>
              <a:rPr lang="ru-RU" b="1" dirty="0" smtClean="0"/>
              <a:t>0</a:t>
            </a:r>
            <a:endParaRPr lang="ru-RU" b="1" dirty="0"/>
          </a:p>
        </p:txBody>
      </p:sp>
      <p:sp>
        <p:nvSpPr>
          <p:cNvPr id="37" name="TextBox 36"/>
          <p:cNvSpPr txBox="1"/>
          <p:nvPr/>
        </p:nvSpPr>
        <p:spPr>
          <a:xfrm>
            <a:off x="9026439" y="4206806"/>
            <a:ext cx="981609" cy="369332"/>
          </a:xfrm>
          <a:prstGeom prst="rect">
            <a:avLst/>
          </a:prstGeom>
          <a:noFill/>
        </p:spPr>
        <p:txBody>
          <a:bodyPr wrap="square" rtlCol="0">
            <a:spAutoFit/>
          </a:bodyPr>
          <a:lstStyle/>
          <a:p>
            <a:r>
              <a:rPr lang="ru-RU" b="1" dirty="0" smtClean="0"/>
              <a:t>200</a:t>
            </a:r>
            <a:endParaRPr lang="ru-RU" b="1" dirty="0"/>
          </a:p>
        </p:txBody>
      </p:sp>
      <p:sp>
        <p:nvSpPr>
          <p:cNvPr id="38" name="TextBox 37"/>
          <p:cNvSpPr txBox="1"/>
          <p:nvPr/>
        </p:nvSpPr>
        <p:spPr>
          <a:xfrm>
            <a:off x="10066490" y="4202100"/>
            <a:ext cx="981609" cy="369332"/>
          </a:xfrm>
          <a:prstGeom prst="rect">
            <a:avLst/>
          </a:prstGeom>
          <a:noFill/>
        </p:spPr>
        <p:txBody>
          <a:bodyPr wrap="square" rtlCol="0">
            <a:spAutoFit/>
          </a:bodyPr>
          <a:lstStyle/>
          <a:p>
            <a:r>
              <a:rPr lang="ru-RU" b="1" dirty="0" smtClean="0"/>
              <a:t>400</a:t>
            </a:r>
            <a:endParaRPr lang="ru-RU" b="1" dirty="0"/>
          </a:p>
        </p:txBody>
      </p:sp>
      <p:sp>
        <p:nvSpPr>
          <p:cNvPr id="39" name="TextBox 38"/>
          <p:cNvSpPr txBox="1"/>
          <p:nvPr/>
        </p:nvSpPr>
        <p:spPr>
          <a:xfrm>
            <a:off x="11163063" y="4224057"/>
            <a:ext cx="981609" cy="369332"/>
          </a:xfrm>
          <a:prstGeom prst="rect">
            <a:avLst/>
          </a:prstGeom>
          <a:noFill/>
        </p:spPr>
        <p:txBody>
          <a:bodyPr wrap="square" rtlCol="0">
            <a:spAutoFit/>
          </a:bodyPr>
          <a:lstStyle/>
          <a:p>
            <a:r>
              <a:rPr lang="ru-RU" b="1" dirty="0" smtClean="0"/>
              <a:t>600</a:t>
            </a:r>
            <a:endParaRPr lang="ru-RU" b="1" dirty="0"/>
          </a:p>
        </p:txBody>
      </p:sp>
      <p:sp>
        <p:nvSpPr>
          <p:cNvPr id="40" name="TextBox 39"/>
          <p:cNvSpPr txBox="1"/>
          <p:nvPr/>
        </p:nvSpPr>
        <p:spPr>
          <a:xfrm>
            <a:off x="8206379" y="2658690"/>
            <a:ext cx="981609" cy="369332"/>
          </a:xfrm>
          <a:prstGeom prst="rect">
            <a:avLst/>
          </a:prstGeom>
          <a:noFill/>
        </p:spPr>
        <p:txBody>
          <a:bodyPr wrap="square" rtlCol="0">
            <a:spAutoFit/>
          </a:bodyPr>
          <a:lstStyle/>
          <a:p>
            <a:r>
              <a:rPr lang="en-US" b="1" dirty="0"/>
              <a:t>D</a:t>
            </a:r>
            <a:endParaRPr lang="ru-RU" b="1" dirty="0"/>
          </a:p>
        </p:txBody>
      </p:sp>
      <p:sp>
        <p:nvSpPr>
          <p:cNvPr id="41" name="TextBox 40"/>
          <p:cNvSpPr txBox="1"/>
          <p:nvPr/>
        </p:nvSpPr>
        <p:spPr>
          <a:xfrm>
            <a:off x="9254706" y="3114166"/>
            <a:ext cx="981609" cy="369332"/>
          </a:xfrm>
          <a:prstGeom prst="rect">
            <a:avLst/>
          </a:prstGeom>
          <a:noFill/>
        </p:spPr>
        <p:txBody>
          <a:bodyPr wrap="square" rtlCol="0">
            <a:spAutoFit/>
          </a:bodyPr>
          <a:lstStyle/>
          <a:p>
            <a:r>
              <a:rPr lang="en-US" b="1" dirty="0" smtClean="0"/>
              <a:t>C</a:t>
            </a:r>
            <a:endParaRPr lang="ru-RU" b="1" dirty="0"/>
          </a:p>
        </p:txBody>
      </p:sp>
      <p:sp>
        <p:nvSpPr>
          <p:cNvPr id="42" name="TextBox 41"/>
          <p:cNvSpPr txBox="1"/>
          <p:nvPr/>
        </p:nvSpPr>
        <p:spPr>
          <a:xfrm>
            <a:off x="10340912" y="3483498"/>
            <a:ext cx="981609" cy="369332"/>
          </a:xfrm>
          <a:prstGeom prst="rect">
            <a:avLst/>
          </a:prstGeom>
          <a:noFill/>
        </p:spPr>
        <p:txBody>
          <a:bodyPr wrap="square" rtlCol="0">
            <a:spAutoFit/>
          </a:bodyPr>
          <a:lstStyle/>
          <a:p>
            <a:r>
              <a:rPr lang="en-US" b="1" dirty="0" smtClean="0"/>
              <a:t>B</a:t>
            </a:r>
            <a:endParaRPr lang="ru-RU" b="1" dirty="0"/>
          </a:p>
        </p:txBody>
      </p:sp>
      <p:sp>
        <p:nvSpPr>
          <p:cNvPr id="43" name="TextBox 42"/>
          <p:cNvSpPr txBox="1"/>
          <p:nvPr/>
        </p:nvSpPr>
        <p:spPr>
          <a:xfrm>
            <a:off x="7722988" y="1412776"/>
            <a:ext cx="983673" cy="369332"/>
          </a:xfrm>
          <a:prstGeom prst="rect">
            <a:avLst/>
          </a:prstGeom>
          <a:noFill/>
        </p:spPr>
        <p:txBody>
          <a:bodyPr wrap="square" rtlCol="0">
            <a:spAutoFit/>
          </a:bodyPr>
          <a:lstStyle/>
          <a:p>
            <a:r>
              <a:rPr lang="ru-RU" b="1" dirty="0">
                <a:latin typeface="Times New Roman" panose="02020603050405020304" pitchFamily="18" charset="0"/>
                <a:cs typeface="Times New Roman" panose="02020603050405020304" pitchFamily="18" charset="0"/>
              </a:rPr>
              <a:t>О</a:t>
            </a:r>
            <a:r>
              <a:rPr lang="ru-RU" b="1" dirty="0" smtClean="0">
                <a:latin typeface="Times New Roman" panose="02020603050405020304" pitchFamily="18" charset="0"/>
                <a:cs typeface="Times New Roman" panose="02020603050405020304" pitchFamily="18" charset="0"/>
              </a:rPr>
              <a:t>дежда</a:t>
            </a:r>
            <a:endParaRPr lang="ru-RU" b="1"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8853033" y="4461454"/>
            <a:ext cx="2426914" cy="369332"/>
          </a:xfrm>
          <a:prstGeom prst="rect">
            <a:avLst/>
          </a:prstGeom>
          <a:noFill/>
        </p:spPr>
        <p:txBody>
          <a:bodyPr wrap="square" rtlCol="0">
            <a:spAutoFit/>
          </a:bodyPr>
          <a:lstStyle/>
          <a:p>
            <a:r>
              <a:rPr lang="ru-RU" b="1" dirty="0" smtClean="0">
                <a:latin typeface="Times New Roman" panose="02020603050405020304" pitchFamily="18" charset="0"/>
                <a:cs typeface="Times New Roman" panose="02020603050405020304" pitchFamily="18" charset="0"/>
              </a:rPr>
              <a:t>Продукты питания</a:t>
            </a:r>
            <a:endParaRPr lang="ru-RU" b="1" dirty="0">
              <a:latin typeface="Times New Roman" panose="02020603050405020304" pitchFamily="18" charset="0"/>
              <a:cs typeface="Times New Roman" panose="02020603050405020304" pitchFamily="18" charset="0"/>
            </a:endParaRPr>
          </a:p>
        </p:txBody>
      </p:sp>
      <p:graphicFrame>
        <p:nvGraphicFramePr>
          <p:cNvPr id="45" name="Таблица 44"/>
          <p:cNvGraphicFramePr>
            <a:graphicFrameLocks noGrp="1"/>
          </p:cNvGraphicFramePr>
          <p:nvPr>
            <p:extLst>
              <p:ext uri="{D42A27DB-BD31-4B8C-83A1-F6EECF244321}">
                <p14:modId xmlns:p14="http://schemas.microsoft.com/office/powerpoint/2010/main" val="1440201027"/>
              </p:ext>
            </p:extLst>
          </p:nvPr>
        </p:nvGraphicFramePr>
        <p:xfrm>
          <a:off x="7824192" y="4594484"/>
          <a:ext cx="4058992" cy="2062480"/>
        </p:xfrm>
        <a:graphic>
          <a:graphicData uri="http://schemas.openxmlformats.org/drawingml/2006/table">
            <a:tbl>
              <a:tblPr firstRow="1" bandRow="1">
                <a:tableStyleId>{5C22544A-7EE6-4342-B048-85BDC9FD1C3A}</a:tableStyleId>
              </a:tblPr>
              <a:tblGrid>
                <a:gridCol w="1589132"/>
                <a:gridCol w="1573493"/>
                <a:gridCol w="896367"/>
              </a:tblGrid>
              <a:tr h="370840">
                <a:tc>
                  <a:txBody>
                    <a:bodyPr/>
                    <a:lstStyle/>
                    <a:p>
                      <a:pPr algn="ctr"/>
                      <a:r>
                        <a:rPr lang="ru-RU" sz="1600" b="1" dirty="0" smtClean="0">
                          <a:solidFill>
                            <a:schemeClr val="tx2"/>
                          </a:solidFill>
                          <a:latin typeface="Times New Roman" panose="02020603050405020304" pitchFamily="18" charset="0"/>
                          <a:cs typeface="Times New Roman" panose="02020603050405020304" pitchFamily="18" charset="0"/>
                        </a:rPr>
                        <a:t>Возможности</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dirty="0" smtClean="0">
                          <a:solidFill>
                            <a:schemeClr val="tx2"/>
                          </a:solidFill>
                          <a:latin typeface="Times New Roman" panose="02020603050405020304" pitchFamily="18" charset="0"/>
                          <a:cs typeface="Times New Roman" panose="02020603050405020304" pitchFamily="18" charset="0"/>
                        </a:rPr>
                        <a:t>Продукты</a:t>
                      </a:r>
                    </a:p>
                    <a:p>
                      <a:pPr algn="ctr"/>
                      <a:r>
                        <a:rPr lang="ru-RU" sz="1600" dirty="0" smtClean="0">
                          <a:solidFill>
                            <a:schemeClr val="tx2"/>
                          </a:solidFill>
                          <a:latin typeface="Times New Roman" panose="02020603050405020304" pitchFamily="18" charset="0"/>
                          <a:cs typeface="Times New Roman" panose="02020603050405020304" pitchFamily="18" charset="0"/>
                        </a:rPr>
                        <a:t>питания (</a:t>
                      </a:r>
                      <a:r>
                        <a:rPr lang="ru-RU" sz="1600" dirty="0" err="1" smtClean="0">
                          <a:solidFill>
                            <a:schemeClr val="tx2"/>
                          </a:solidFill>
                          <a:latin typeface="Times New Roman" panose="02020603050405020304" pitchFamily="18" charset="0"/>
                          <a:cs typeface="Times New Roman" panose="02020603050405020304" pitchFamily="18" charset="0"/>
                        </a:rPr>
                        <a:t>ед</a:t>
                      </a:r>
                      <a:r>
                        <a:rPr lang="en-US" sz="1600" dirty="0" smtClean="0">
                          <a:solidFill>
                            <a:schemeClr val="tx2"/>
                          </a:solidFill>
                          <a:latin typeface="Times New Roman" panose="02020603050405020304" pitchFamily="18" charset="0"/>
                          <a:cs typeface="Times New Roman" panose="02020603050405020304" pitchFamily="18" charset="0"/>
                        </a:rPr>
                        <a:t>.</a:t>
                      </a:r>
                      <a:r>
                        <a:rPr lang="ru-RU" sz="1600" dirty="0" smtClean="0">
                          <a:solidFill>
                            <a:schemeClr val="tx2"/>
                          </a:solidFill>
                          <a:latin typeface="Times New Roman" panose="02020603050405020304" pitchFamily="18" charset="0"/>
                          <a:cs typeface="Times New Roman" panose="02020603050405020304" pitchFamily="18" charset="0"/>
                        </a:rPr>
                        <a:t>)</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dirty="0" smtClean="0">
                          <a:solidFill>
                            <a:schemeClr val="tx2"/>
                          </a:solidFill>
                          <a:latin typeface="Times New Roman" panose="02020603050405020304" pitchFamily="18" charset="0"/>
                          <a:cs typeface="Times New Roman" panose="02020603050405020304" pitchFamily="18" charset="0"/>
                        </a:rPr>
                        <a:t>Одежда</a:t>
                      </a:r>
                    </a:p>
                    <a:p>
                      <a:pPr algn="ctr"/>
                      <a:r>
                        <a:rPr lang="ru-RU" sz="1600" dirty="0" smtClean="0">
                          <a:solidFill>
                            <a:schemeClr val="tx2"/>
                          </a:solidFill>
                          <a:latin typeface="Times New Roman" panose="02020603050405020304" pitchFamily="18" charset="0"/>
                          <a:cs typeface="Times New Roman" panose="02020603050405020304" pitchFamily="18" charset="0"/>
                        </a:rPr>
                        <a:t>(ед.)</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pPr algn="ctr"/>
                      <a:r>
                        <a:rPr lang="ru-RU" sz="1600" b="1" dirty="0" smtClean="0">
                          <a:solidFill>
                            <a:schemeClr val="tx2"/>
                          </a:solidFill>
                          <a:latin typeface="Times New Roman" panose="02020603050405020304" pitchFamily="18" charset="0"/>
                          <a:cs typeface="Times New Roman" panose="02020603050405020304" pitchFamily="18" charset="0"/>
                        </a:rPr>
                        <a:t>А</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2"/>
                          </a:solidFill>
                          <a:latin typeface="Times New Roman" panose="02020603050405020304" pitchFamily="18" charset="0"/>
                          <a:cs typeface="Times New Roman" panose="02020603050405020304" pitchFamily="18" charset="0"/>
                        </a:rPr>
                        <a:t>600</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2"/>
                          </a:solidFill>
                          <a:latin typeface="Times New Roman" panose="02020603050405020304" pitchFamily="18" charset="0"/>
                          <a:cs typeface="Times New Roman" panose="02020603050405020304" pitchFamily="18" charset="0"/>
                        </a:rPr>
                        <a:t>0</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sz="1600" b="1" dirty="0" smtClean="0">
                          <a:solidFill>
                            <a:schemeClr val="tx2"/>
                          </a:solidFill>
                          <a:latin typeface="Times New Roman" panose="02020603050405020304" pitchFamily="18" charset="0"/>
                          <a:cs typeface="Times New Roman" panose="02020603050405020304" pitchFamily="18" charset="0"/>
                        </a:rPr>
                        <a:t>B</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tx2"/>
                          </a:solidFill>
                          <a:latin typeface="Times New Roman" panose="02020603050405020304" pitchFamily="18" charset="0"/>
                          <a:cs typeface="Times New Roman" panose="02020603050405020304" pitchFamily="18" charset="0"/>
                        </a:rPr>
                        <a:t>400</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tx2"/>
                          </a:solidFill>
                          <a:latin typeface="Times New Roman" panose="02020603050405020304" pitchFamily="18" charset="0"/>
                          <a:cs typeface="Times New Roman" panose="02020603050405020304" pitchFamily="18" charset="0"/>
                        </a:rPr>
                        <a:t>100</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sz="1600" b="1" dirty="0" smtClean="0">
                          <a:solidFill>
                            <a:schemeClr val="tx2"/>
                          </a:solidFill>
                          <a:latin typeface="Times New Roman" panose="02020603050405020304" pitchFamily="18" charset="0"/>
                          <a:cs typeface="Times New Roman" panose="02020603050405020304" pitchFamily="18" charset="0"/>
                        </a:rPr>
                        <a:t>C</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2"/>
                          </a:solidFill>
                          <a:latin typeface="Times New Roman" panose="02020603050405020304" pitchFamily="18" charset="0"/>
                          <a:cs typeface="Times New Roman" panose="02020603050405020304" pitchFamily="18" charset="0"/>
                        </a:rPr>
                        <a:t>200</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2"/>
                          </a:solidFill>
                          <a:latin typeface="Times New Roman" panose="02020603050405020304" pitchFamily="18" charset="0"/>
                          <a:cs typeface="Times New Roman" panose="02020603050405020304" pitchFamily="18" charset="0"/>
                        </a:rPr>
                        <a:t>200</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sz="1600" b="1" dirty="0" smtClean="0">
                          <a:solidFill>
                            <a:schemeClr val="tx2"/>
                          </a:solidFill>
                          <a:latin typeface="Times New Roman" panose="02020603050405020304" pitchFamily="18" charset="0"/>
                          <a:cs typeface="Times New Roman" panose="02020603050405020304" pitchFamily="18" charset="0"/>
                        </a:rPr>
                        <a:t>D</a:t>
                      </a:r>
                      <a:endParaRPr lang="ru-RU" sz="1600"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2"/>
                          </a:solidFill>
                          <a:latin typeface="Times New Roman" panose="02020603050405020304" pitchFamily="18" charset="0"/>
                          <a:cs typeface="Times New Roman" panose="02020603050405020304" pitchFamily="18" charset="0"/>
                        </a:rPr>
                        <a:t>0</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2"/>
                          </a:solidFill>
                          <a:latin typeface="Times New Roman" panose="02020603050405020304" pitchFamily="18" charset="0"/>
                          <a:cs typeface="Times New Roman" panose="02020603050405020304" pitchFamily="18" charset="0"/>
                        </a:rPr>
                        <a:t>300</a:t>
                      </a:r>
                      <a:endParaRPr lang="ru-RU" sz="16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6" name="Объект 3"/>
          <p:cNvGraphicFramePr>
            <a:graphicFrameLocks/>
          </p:cNvGraphicFramePr>
          <p:nvPr>
            <p:extLst>
              <p:ext uri="{D42A27DB-BD31-4B8C-83A1-F6EECF244321}">
                <p14:modId xmlns:p14="http://schemas.microsoft.com/office/powerpoint/2010/main" val="3767921351"/>
              </p:ext>
            </p:extLst>
          </p:nvPr>
        </p:nvGraphicFramePr>
        <p:xfrm>
          <a:off x="2855640" y="2203403"/>
          <a:ext cx="3841392" cy="3749040"/>
        </p:xfrm>
        <a:graphic>
          <a:graphicData uri="http://schemas.openxmlformats.org/drawingml/2006/table">
            <a:tbl>
              <a:tblPr firstRow="1" bandRow="1">
                <a:tableStyleId>{85BE263C-DBD7-4A20-BB59-AAB30ACAA65A}</a:tableStyleId>
              </a:tblPr>
              <a:tblGrid>
                <a:gridCol w="1280464"/>
                <a:gridCol w="1280464"/>
                <a:gridCol w="1280464"/>
              </a:tblGrid>
              <a:tr h="400711">
                <a:tc gridSpan="3">
                  <a:txBody>
                    <a:bodyPr/>
                    <a:lstStyle/>
                    <a:p>
                      <a:pPr algn="ctr"/>
                      <a:r>
                        <a:rPr lang="ru-RU" dirty="0" smtClean="0">
                          <a:solidFill>
                            <a:schemeClr val="tx2"/>
                          </a:solidFill>
                          <a:latin typeface="Times New Roman" panose="02020603050405020304" pitchFamily="18" charset="0"/>
                          <a:cs typeface="Times New Roman" panose="02020603050405020304" pitchFamily="18" charset="0"/>
                        </a:rPr>
                        <a:t>Американские</a:t>
                      </a:r>
                      <a:r>
                        <a:rPr lang="ru-RU" baseline="0" dirty="0" smtClean="0">
                          <a:solidFill>
                            <a:schemeClr val="tx2"/>
                          </a:solidFill>
                          <a:latin typeface="Times New Roman" panose="02020603050405020304" pitchFamily="18" charset="0"/>
                          <a:cs typeface="Times New Roman" panose="02020603050405020304" pitchFamily="18" charset="0"/>
                        </a:rPr>
                        <a:t> и европейские затраты труда на производство</a:t>
                      </a:r>
                      <a:endParaRPr lang="ru-RU" dirty="0">
                        <a:solidFill>
                          <a:schemeClr val="tx2"/>
                        </a:solidFill>
                        <a:latin typeface="Times New Roman" panose="02020603050405020304" pitchFamily="18" charset="0"/>
                        <a:cs typeface="Times New Roman" panose="02020603050405020304" pitchFamily="18" charset="0"/>
                      </a:endParaRPr>
                    </a:p>
                  </a:txBody>
                  <a:tcPr>
                    <a:solidFill>
                      <a:schemeClr val="bg2"/>
                    </a:solidFill>
                  </a:tcPr>
                </a:tc>
                <a:tc hMerge="1">
                  <a:txBody>
                    <a:bodyPr/>
                    <a:lstStyle/>
                    <a:p>
                      <a:endParaRPr lang="ru-RU" dirty="0"/>
                    </a:p>
                  </a:txBody>
                  <a:tcPr/>
                </a:tc>
                <a:tc hMerge="1">
                  <a:txBody>
                    <a:bodyPr/>
                    <a:lstStyle/>
                    <a:p>
                      <a:endParaRPr lang="ru-RU" dirty="0"/>
                    </a:p>
                  </a:txBody>
                  <a:tcPr/>
                </a:tc>
              </a:tr>
              <a:tr h="400711">
                <a:tc rowSpan="2">
                  <a:txBody>
                    <a:bodyPr/>
                    <a:lstStyle/>
                    <a:p>
                      <a:endParaRPr lang="ru-RU" dirty="0" smtClean="0">
                        <a:latin typeface="Times New Roman" panose="02020603050405020304" pitchFamily="18" charset="0"/>
                        <a:cs typeface="Times New Roman" panose="02020603050405020304" pitchFamily="18" charset="0"/>
                      </a:endParaRPr>
                    </a:p>
                    <a:p>
                      <a:pPr algn="ctr"/>
                      <a:r>
                        <a:rPr lang="ru-RU" b="1" dirty="0" smtClean="0">
                          <a:solidFill>
                            <a:schemeClr val="tx2"/>
                          </a:solidFill>
                          <a:latin typeface="Times New Roman" panose="02020603050405020304" pitchFamily="18" charset="0"/>
                          <a:cs typeface="Times New Roman" panose="02020603050405020304" pitchFamily="18" charset="0"/>
                        </a:rPr>
                        <a:t>Продукт</a:t>
                      </a:r>
                      <a:endParaRPr lang="ru-RU" b="1" dirty="0">
                        <a:solidFill>
                          <a:schemeClr val="tx2"/>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gridSpan="2">
                  <a:txBody>
                    <a:bodyPr/>
                    <a:lstStyle/>
                    <a:p>
                      <a:r>
                        <a:rPr lang="ru-RU" b="1" dirty="0" smtClean="0">
                          <a:latin typeface="Times New Roman" panose="02020603050405020304" pitchFamily="18" charset="0"/>
                          <a:cs typeface="Times New Roman" panose="02020603050405020304" pitchFamily="18" charset="0"/>
                        </a:rPr>
                        <a:t>Необходимое рабочее</a:t>
                      </a:r>
                      <a:r>
                        <a:rPr lang="ru-RU" b="1" baseline="0" dirty="0" smtClean="0">
                          <a:latin typeface="Times New Roman" panose="02020603050405020304" pitchFamily="18" charset="0"/>
                          <a:cs typeface="Times New Roman" panose="02020603050405020304" pitchFamily="18" charset="0"/>
                        </a:rPr>
                        <a:t> время (часы)</a:t>
                      </a:r>
                      <a:endParaRPr lang="ru-RU"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hMerge="1">
                  <a:txBody>
                    <a:bodyPr/>
                    <a:lstStyle/>
                    <a:p>
                      <a:endParaRPr lang="ru-RU" dirty="0"/>
                    </a:p>
                  </a:txBody>
                  <a:tcPr>
                    <a:lnB w="12700" cap="flat" cmpd="sng" algn="ctr">
                      <a:solidFill>
                        <a:schemeClr val="tx1"/>
                      </a:solidFill>
                      <a:prstDash val="solid"/>
                      <a:round/>
                      <a:headEnd type="none" w="med" len="med"/>
                      <a:tailEnd type="none" w="med" len="med"/>
                    </a:lnB>
                    <a:solidFill>
                      <a:schemeClr val="bg1"/>
                    </a:solidFill>
                  </a:tcPr>
                </a:tc>
              </a:tr>
              <a:tr h="228977">
                <a:tc vMerge="1">
                  <a:txBody>
                    <a:bodyPr/>
                    <a:lstStyle/>
                    <a:p>
                      <a:endParaRPr lang="ru-RU"/>
                    </a:p>
                  </a:txBody>
                  <a:tcPr/>
                </a:tc>
                <a:tc>
                  <a:txBody>
                    <a:bodyPr/>
                    <a:lstStyle/>
                    <a:p>
                      <a:r>
                        <a:rPr lang="ru-RU" b="1" dirty="0" smtClean="0">
                          <a:latin typeface="Times New Roman" panose="02020603050405020304" pitchFamily="18" charset="0"/>
                          <a:cs typeface="Times New Roman" panose="02020603050405020304" pitchFamily="18" charset="0"/>
                        </a:rPr>
                        <a:t>В</a:t>
                      </a:r>
                      <a:r>
                        <a:rPr lang="ru-RU" b="1" baseline="0" dirty="0" smtClean="0">
                          <a:latin typeface="Times New Roman" panose="02020603050405020304" pitchFamily="18" charset="0"/>
                          <a:cs typeface="Times New Roman" panose="02020603050405020304" pitchFamily="18" charset="0"/>
                        </a:rPr>
                        <a:t> Америке</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b="1" dirty="0" smtClean="0">
                          <a:latin typeface="Times New Roman" panose="02020603050405020304" pitchFamily="18" charset="0"/>
                          <a:cs typeface="Times New Roman" panose="02020603050405020304" pitchFamily="18" charset="0"/>
                        </a:rPr>
                        <a:t>В Европе</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2444">
                <a:tc>
                  <a:txBody>
                    <a:bodyPr/>
                    <a:lstStyle/>
                    <a:p>
                      <a:pPr algn="ctr"/>
                      <a:r>
                        <a:rPr lang="ru-RU" dirty="0" smtClean="0">
                          <a:latin typeface="Times New Roman" panose="02020603050405020304" pitchFamily="18" charset="0"/>
                          <a:cs typeface="Times New Roman" panose="02020603050405020304" pitchFamily="18" charset="0"/>
                        </a:rPr>
                        <a:t>Единицы продуктов питания</a:t>
                      </a:r>
                    </a:p>
                  </a:txBody>
                  <a:tcPr>
                    <a:lnT w="12700" cap="flat" cmpd="sng" algn="ctr">
                      <a:solidFill>
                        <a:schemeClr val="tx1"/>
                      </a:solidFill>
                      <a:prstDash val="solid"/>
                      <a:round/>
                      <a:headEnd type="none" w="med" len="med"/>
                      <a:tailEnd type="none" w="med" len="med"/>
                    </a:lnT>
                    <a:noFill/>
                  </a:tcPr>
                </a:tc>
                <a:tc>
                  <a:txBody>
                    <a:bodyPr/>
                    <a:lstStyle/>
                    <a:p>
                      <a:pPr algn="ctr"/>
                      <a:r>
                        <a:rPr lang="ru-RU" b="1" dirty="0" smtClean="0">
                          <a:latin typeface="Times New Roman" panose="02020603050405020304" pitchFamily="18" charset="0"/>
                          <a:cs typeface="Times New Roman" panose="02020603050405020304" pitchFamily="18" charset="0"/>
                        </a:rPr>
                        <a:t>1</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ru-RU" b="1" dirty="0" smtClean="0">
                          <a:latin typeface="Times New Roman" panose="02020603050405020304" pitchFamily="18" charset="0"/>
                          <a:cs typeface="Times New Roman" panose="02020603050405020304" pitchFamily="18" charset="0"/>
                        </a:rPr>
                        <a:t>3</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noFill/>
                  </a:tcPr>
                </a:tc>
              </a:tr>
              <a:tr h="5724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u-RU" dirty="0" smtClean="0">
                          <a:latin typeface="Times New Roman" panose="02020603050405020304" pitchFamily="18" charset="0"/>
                          <a:cs typeface="Times New Roman" panose="02020603050405020304" pitchFamily="18" charset="0"/>
                        </a:rPr>
                        <a:t>Единицы одежды</a:t>
                      </a:r>
                    </a:p>
                    <a:p>
                      <a:endParaRPr lang="ru-RU" dirty="0">
                        <a:latin typeface="Times New Roman" panose="02020603050405020304" pitchFamily="18" charset="0"/>
                        <a:cs typeface="Times New Roman" panose="02020603050405020304" pitchFamily="18" charset="0"/>
                      </a:endParaRPr>
                    </a:p>
                  </a:txBody>
                  <a:tcPr>
                    <a:noFill/>
                  </a:tcPr>
                </a:tc>
                <a:tc>
                  <a:txBody>
                    <a:bodyPr/>
                    <a:lstStyle/>
                    <a:p>
                      <a:pPr algn="ctr"/>
                      <a:r>
                        <a:rPr lang="ru-RU" b="1" dirty="0" smtClean="0">
                          <a:latin typeface="Times New Roman" panose="02020603050405020304" pitchFamily="18" charset="0"/>
                          <a:cs typeface="Times New Roman" panose="02020603050405020304" pitchFamily="18" charset="0"/>
                        </a:rPr>
                        <a:t>2</a:t>
                      </a:r>
                      <a:endParaRPr lang="ru-RU" b="1" dirty="0">
                        <a:latin typeface="Times New Roman" panose="02020603050405020304" pitchFamily="18" charset="0"/>
                        <a:cs typeface="Times New Roman" panose="02020603050405020304" pitchFamily="18" charset="0"/>
                      </a:endParaRPr>
                    </a:p>
                  </a:txBody>
                  <a:tcPr>
                    <a:noFill/>
                  </a:tcPr>
                </a:tc>
                <a:tc>
                  <a:txBody>
                    <a:bodyPr/>
                    <a:lstStyle/>
                    <a:p>
                      <a:pPr algn="ctr"/>
                      <a:r>
                        <a:rPr lang="ru-RU" b="1" dirty="0" smtClean="0">
                          <a:latin typeface="Times New Roman" panose="02020603050405020304" pitchFamily="18" charset="0"/>
                          <a:cs typeface="Times New Roman" panose="02020603050405020304" pitchFamily="18" charset="0"/>
                        </a:rPr>
                        <a:t>4</a:t>
                      </a:r>
                      <a:endParaRPr lang="ru-RU" b="1" dirty="0">
                        <a:latin typeface="Times New Roman" panose="02020603050405020304" pitchFamily="18" charset="0"/>
                        <a:cs typeface="Times New Roman" panose="02020603050405020304" pitchFamily="18" charset="0"/>
                      </a:endParaRPr>
                    </a:p>
                  </a:txBody>
                  <a:tcPr>
                    <a:noFill/>
                  </a:tcPr>
                </a:tc>
              </a:tr>
            </a:tbl>
          </a:graphicData>
        </a:graphic>
      </p:graphicFrame>
    </p:spTree>
    <p:extLst>
      <p:ext uri="{BB962C8B-B14F-4D97-AF65-F5344CB8AC3E}">
        <p14:creationId xmlns:p14="http://schemas.microsoft.com/office/powerpoint/2010/main" val="68234897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35560" y="1196752"/>
            <a:ext cx="5112568" cy="5832648"/>
          </a:xfrm>
        </p:spPr>
        <p:txBody>
          <a:bodyPr>
            <a:normAutofit/>
          </a:bodyPr>
          <a:lstStyle/>
          <a:p>
            <a:pPr marL="0" indent="0">
              <a:buNone/>
            </a:pPr>
            <a:r>
              <a:rPr lang="ru-RU" b="1" dirty="0" smtClean="0">
                <a:solidFill>
                  <a:schemeClr val="tx2"/>
                </a:solidFill>
                <a:latin typeface="Times New Roman" panose="02020603050405020304" pitchFamily="18" charset="0"/>
                <a:cs typeface="Times New Roman" panose="02020603050405020304" pitchFamily="18" charset="0"/>
              </a:rPr>
              <a:t>3) Что </a:t>
            </a:r>
            <a:r>
              <a:rPr lang="ru-RU" b="1" dirty="0">
                <a:solidFill>
                  <a:schemeClr val="tx2"/>
                </a:solidFill>
                <a:latin typeface="Times New Roman" panose="02020603050405020304" pitchFamily="18" charset="0"/>
                <a:cs typeface="Times New Roman" panose="02020603050405020304" pitchFamily="18" charset="0"/>
              </a:rPr>
              <a:t>произойдет, если данные </a:t>
            </a:r>
            <a:r>
              <a:rPr lang="ru-RU" b="1" dirty="0" smtClean="0">
                <a:solidFill>
                  <a:schemeClr val="tx2"/>
                </a:solidFill>
                <a:latin typeface="Times New Roman" panose="02020603050405020304" pitchFamily="18" charset="0"/>
                <a:cs typeface="Times New Roman" panose="02020603050405020304" pitchFamily="18" charset="0"/>
              </a:rPr>
              <a:t>таблице </a:t>
            </a:r>
            <a:r>
              <a:rPr lang="ru-RU" b="1" dirty="0">
                <a:solidFill>
                  <a:schemeClr val="tx2"/>
                </a:solidFill>
                <a:latin typeface="Times New Roman" panose="02020603050405020304" pitchFamily="18" charset="0"/>
                <a:cs typeface="Times New Roman" panose="02020603050405020304" pitchFamily="18" charset="0"/>
              </a:rPr>
              <a:t>изменить с (1, 2; </a:t>
            </a:r>
            <a:r>
              <a:rPr lang="ru-RU" b="1" dirty="0" smtClean="0">
                <a:solidFill>
                  <a:schemeClr val="tx2"/>
                </a:solidFill>
                <a:latin typeface="Times New Roman" panose="02020603050405020304" pitchFamily="18" charset="0"/>
                <a:cs typeface="Times New Roman" panose="02020603050405020304" pitchFamily="18" charset="0"/>
              </a:rPr>
              <a:t>3,4</a:t>
            </a:r>
            <a:r>
              <a:rPr lang="ru-RU" b="1" dirty="0">
                <a:solidFill>
                  <a:schemeClr val="tx2"/>
                </a:solidFill>
                <a:latin typeface="Times New Roman" panose="02020603050405020304" pitchFamily="18" charset="0"/>
                <a:cs typeface="Times New Roman" panose="02020603050405020304" pitchFamily="18" charset="0"/>
              </a:rPr>
              <a:t>) на (1,2; </a:t>
            </a:r>
            <a:r>
              <a:rPr lang="ru-RU" b="1" dirty="0" smtClean="0">
                <a:solidFill>
                  <a:schemeClr val="tx2"/>
                </a:solidFill>
                <a:latin typeface="Times New Roman" panose="02020603050405020304" pitchFamily="18" charset="0"/>
                <a:cs typeface="Times New Roman" panose="02020603050405020304" pitchFamily="18" charset="0"/>
              </a:rPr>
              <a:t>2,4)?</a:t>
            </a:r>
          </a:p>
          <a:p>
            <a:pPr marL="0" indent="0" algn="just">
              <a:buNone/>
            </a:pPr>
            <a:endParaRPr lang="ru-RU" b="1"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Докажите</a:t>
            </a:r>
            <a:r>
              <a:rPr lang="ru-RU" dirty="0">
                <a:solidFill>
                  <a:schemeClr val="tx1"/>
                </a:solidFill>
                <a:latin typeface="Times New Roman" panose="02020603050405020304" pitchFamily="18" charset="0"/>
                <a:cs typeface="Times New Roman" panose="02020603050405020304" pitchFamily="18" charset="0"/>
              </a:rPr>
              <a:t>, что вся торговля будет "убита".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Воспользуйтесь </a:t>
            </a:r>
            <a:r>
              <a:rPr lang="ru-RU" dirty="0">
                <a:solidFill>
                  <a:schemeClr val="tx1"/>
                </a:solidFill>
                <a:latin typeface="Times New Roman" panose="02020603050405020304" pitchFamily="18" charset="0"/>
                <a:cs typeface="Times New Roman" panose="02020603050405020304" pitchFamily="18" charset="0"/>
              </a:rPr>
              <a:t>этими данными, чтобы объяснить лозунг:</a:t>
            </a:r>
            <a:r>
              <a:rPr lang="ru-RU" i="1"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Vive la difference</a:t>
            </a:r>
            <a:r>
              <a:rPr lang="ru-RU" i="1" dirty="0">
                <a:solidFill>
                  <a:schemeClr val="tx1"/>
                </a:solidFill>
                <a:latin typeface="Times New Roman" panose="02020603050405020304" pitchFamily="18" charset="0"/>
                <a:cs typeface="Times New Roman" panose="02020603050405020304" pitchFamily="18" charset="0"/>
              </a:rPr>
              <a:t>!,</a:t>
            </a:r>
            <a:r>
              <a:rPr lang="ru-RU" dirty="0">
                <a:solidFill>
                  <a:schemeClr val="tx1"/>
                </a:solidFill>
                <a:latin typeface="Times New Roman" panose="02020603050405020304" pitchFamily="18" charset="0"/>
                <a:cs typeface="Times New Roman" panose="02020603050405020304" pitchFamily="18" charset="0"/>
              </a:rPr>
              <a:t> что можно перевести как "Пусть процветает разнообразие!"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Почему </a:t>
            </a:r>
            <a:r>
              <a:rPr lang="ru-RU" dirty="0">
                <a:solidFill>
                  <a:schemeClr val="tx1"/>
                </a:solidFill>
                <a:latin typeface="Times New Roman" panose="02020603050405020304" pitchFamily="18" charset="0"/>
                <a:cs typeface="Times New Roman" panose="02020603050405020304" pitchFamily="18" charset="0"/>
              </a:rPr>
              <a:t>больше всего преимуществ при торговле получают маленькие страны, цены в которых до возникновения торговли существенно отличались от цен, преобладающих на мировом рынке?</a:t>
            </a:r>
          </a:p>
          <a:p>
            <a:endParaRPr lang="ru-RU" dirty="0"/>
          </a:p>
        </p:txBody>
      </p:sp>
      <p:graphicFrame>
        <p:nvGraphicFramePr>
          <p:cNvPr id="4" name="Объект 3"/>
          <p:cNvGraphicFramePr>
            <a:graphicFrameLocks/>
          </p:cNvGraphicFramePr>
          <p:nvPr>
            <p:extLst>
              <p:ext uri="{D42A27DB-BD31-4B8C-83A1-F6EECF244321}">
                <p14:modId xmlns:p14="http://schemas.microsoft.com/office/powerpoint/2010/main" val="2219148978"/>
              </p:ext>
            </p:extLst>
          </p:nvPr>
        </p:nvGraphicFramePr>
        <p:xfrm>
          <a:off x="7608168" y="1340768"/>
          <a:ext cx="3888432" cy="3749040"/>
        </p:xfrm>
        <a:graphic>
          <a:graphicData uri="http://schemas.openxmlformats.org/drawingml/2006/table">
            <a:tbl>
              <a:tblPr firstRow="1" bandRow="1">
                <a:tableStyleId>{85BE263C-DBD7-4A20-BB59-AAB30ACAA65A}</a:tableStyleId>
              </a:tblPr>
              <a:tblGrid>
                <a:gridCol w="1296144"/>
                <a:gridCol w="1296144"/>
                <a:gridCol w="1296144"/>
              </a:tblGrid>
              <a:tr h="400711">
                <a:tc gridSpan="3">
                  <a:txBody>
                    <a:bodyPr/>
                    <a:lstStyle/>
                    <a:p>
                      <a:pPr algn="ctr"/>
                      <a:r>
                        <a:rPr lang="ru-RU" dirty="0" smtClean="0">
                          <a:solidFill>
                            <a:schemeClr val="tx2"/>
                          </a:solidFill>
                          <a:latin typeface="Times New Roman" panose="02020603050405020304" pitchFamily="18" charset="0"/>
                          <a:cs typeface="Times New Roman" panose="02020603050405020304" pitchFamily="18" charset="0"/>
                        </a:rPr>
                        <a:t>Американские</a:t>
                      </a:r>
                      <a:r>
                        <a:rPr lang="ru-RU" baseline="0" dirty="0" smtClean="0">
                          <a:solidFill>
                            <a:schemeClr val="tx2"/>
                          </a:solidFill>
                          <a:latin typeface="Times New Roman" panose="02020603050405020304" pitchFamily="18" charset="0"/>
                          <a:cs typeface="Times New Roman" panose="02020603050405020304" pitchFamily="18" charset="0"/>
                        </a:rPr>
                        <a:t> и европейские затраты труда на производство</a:t>
                      </a:r>
                      <a:endParaRPr lang="ru-RU" dirty="0">
                        <a:solidFill>
                          <a:schemeClr val="tx2"/>
                        </a:solidFill>
                        <a:latin typeface="Times New Roman" panose="02020603050405020304" pitchFamily="18" charset="0"/>
                        <a:cs typeface="Times New Roman" panose="02020603050405020304" pitchFamily="18" charset="0"/>
                      </a:endParaRPr>
                    </a:p>
                  </a:txBody>
                  <a:tcPr>
                    <a:solidFill>
                      <a:schemeClr val="bg2"/>
                    </a:solidFill>
                  </a:tcPr>
                </a:tc>
                <a:tc hMerge="1">
                  <a:txBody>
                    <a:bodyPr/>
                    <a:lstStyle/>
                    <a:p>
                      <a:endParaRPr lang="ru-RU" dirty="0"/>
                    </a:p>
                  </a:txBody>
                  <a:tcPr/>
                </a:tc>
                <a:tc hMerge="1">
                  <a:txBody>
                    <a:bodyPr/>
                    <a:lstStyle/>
                    <a:p>
                      <a:endParaRPr lang="ru-RU" dirty="0"/>
                    </a:p>
                  </a:txBody>
                  <a:tcPr/>
                </a:tc>
              </a:tr>
              <a:tr h="400711">
                <a:tc rowSpan="2">
                  <a:txBody>
                    <a:bodyPr/>
                    <a:lstStyle/>
                    <a:p>
                      <a:endParaRPr lang="ru-RU" dirty="0" smtClean="0">
                        <a:latin typeface="Times New Roman" panose="02020603050405020304" pitchFamily="18" charset="0"/>
                        <a:cs typeface="Times New Roman" panose="02020603050405020304" pitchFamily="18" charset="0"/>
                      </a:endParaRPr>
                    </a:p>
                    <a:p>
                      <a:pPr algn="ctr"/>
                      <a:r>
                        <a:rPr lang="ru-RU" b="1" dirty="0" smtClean="0">
                          <a:solidFill>
                            <a:schemeClr val="tx2"/>
                          </a:solidFill>
                          <a:latin typeface="Times New Roman" panose="02020603050405020304" pitchFamily="18" charset="0"/>
                          <a:cs typeface="Times New Roman" panose="02020603050405020304" pitchFamily="18" charset="0"/>
                        </a:rPr>
                        <a:t>Продукт</a:t>
                      </a:r>
                      <a:endParaRPr lang="ru-RU" b="1" dirty="0">
                        <a:solidFill>
                          <a:schemeClr val="tx2"/>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gridSpan="2">
                  <a:txBody>
                    <a:bodyPr/>
                    <a:lstStyle/>
                    <a:p>
                      <a:r>
                        <a:rPr lang="ru-RU" b="1" dirty="0" smtClean="0">
                          <a:latin typeface="Times New Roman" panose="02020603050405020304" pitchFamily="18" charset="0"/>
                          <a:cs typeface="Times New Roman" panose="02020603050405020304" pitchFamily="18" charset="0"/>
                        </a:rPr>
                        <a:t>Необходимое рабочее</a:t>
                      </a:r>
                      <a:r>
                        <a:rPr lang="ru-RU" b="1" baseline="0" dirty="0" smtClean="0">
                          <a:latin typeface="Times New Roman" panose="02020603050405020304" pitchFamily="18" charset="0"/>
                          <a:cs typeface="Times New Roman" panose="02020603050405020304" pitchFamily="18" charset="0"/>
                        </a:rPr>
                        <a:t> время (часы)</a:t>
                      </a:r>
                      <a:endParaRPr lang="ru-RU"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hMerge="1">
                  <a:txBody>
                    <a:bodyPr/>
                    <a:lstStyle/>
                    <a:p>
                      <a:endParaRPr lang="ru-RU" dirty="0"/>
                    </a:p>
                  </a:txBody>
                  <a:tcPr>
                    <a:lnB w="12700" cap="flat" cmpd="sng" algn="ctr">
                      <a:solidFill>
                        <a:schemeClr val="tx1"/>
                      </a:solidFill>
                      <a:prstDash val="solid"/>
                      <a:round/>
                      <a:headEnd type="none" w="med" len="med"/>
                      <a:tailEnd type="none" w="med" len="med"/>
                    </a:lnB>
                    <a:solidFill>
                      <a:schemeClr val="bg1"/>
                    </a:solidFill>
                  </a:tcPr>
                </a:tc>
              </a:tr>
              <a:tr h="228977">
                <a:tc vMerge="1">
                  <a:txBody>
                    <a:bodyPr/>
                    <a:lstStyle/>
                    <a:p>
                      <a:endParaRPr lang="ru-RU"/>
                    </a:p>
                  </a:txBody>
                  <a:tcPr/>
                </a:tc>
                <a:tc>
                  <a:txBody>
                    <a:bodyPr/>
                    <a:lstStyle/>
                    <a:p>
                      <a:r>
                        <a:rPr lang="ru-RU" b="1" dirty="0" smtClean="0">
                          <a:latin typeface="Times New Roman" panose="02020603050405020304" pitchFamily="18" charset="0"/>
                          <a:cs typeface="Times New Roman" panose="02020603050405020304" pitchFamily="18" charset="0"/>
                        </a:rPr>
                        <a:t>В</a:t>
                      </a:r>
                      <a:r>
                        <a:rPr lang="ru-RU" b="1" baseline="0" dirty="0" smtClean="0">
                          <a:latin typeface="Times New Roman" panose="02020603050405020304" pitchFamily="18" charset="0"/>
                          <a:cs typeface="Times New Roman" panose="02020603050405020304" pitchFamily="18" charset="0"/>
                        </a:rPr>
                        <a:t> Америке</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b="1" dirty="0" smtClean="0">
                          <a:latin typeface="Times New Roman" panose="02020603050405020304" pitchFamily="18" charset="0"/>
                          <a:cs typeface="Times New Roman" panose="02020603050405020304" pitchFamily="18" charset="0"/>
                        </a:rPr>
                        <a:t>В Европе</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2444">
                <a:tc>
                  <a:txBody>
                    <a:bodyPr/>
                    <a:lstStyle/>
                    <a:p>
                      <a:pPr algn="ctr"/>
                      <a:r>
                        <a:rPr lang="ru-RU" dirty="0" smtClean="0">
                          <a:latin typeface="Times New Roman" panose="02020603050405020304" pitchFamily="18" charset="0"/>
                          <a:cs typeface="Times New Roman" panose="02020603050405020304" pitchFamily="18" charset="0"/>
                        </a:rPr>
                        <a:t>Единицы продуктов питания</a:t>
                      </a:r>
                    </a:p>
                  </a:txBody>
                  <a:tcPr>
                    <a:lnT w="12700" cap="flat" cmpd="sng" algn="ctr">
                      <a:solidFill>
                        <a:schemeClr val="tx1"/>
                      </a:solidFill>
                      <a:prstDash val="solid"/>
                      <a:round/>
                      <a:headEnd type="none" w="med" len="med"/>
                      <a:tailEnd type="none" w="med" len="med"/>
                    </a:lnT>
                    <a:noFill/>
                  </a:tcPr>
                </a:tc>
                <a:tc>
                  <a:txBody>
                    <a:bodyPr/>
                    <a:lstStyle/>
                    <a:p>
                      <a:pPr algn="ctr"/>
                      <a:r>
                        <a:rPr lang="ru-RU" b="1" dirty="0" smtClean="0">
                          <a:latin typeface="Times New Roman" panose="02020603050405020304" pitchFamily="18" charset="0"/>
                          <a:cs typeface="Times New Roman" panose="02020603050405020304" pitchFamily="18" charset="0"/>
                        </a:rPr>
                        <a:t>1</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ru-RU" b="1" dirty="0" smtClean="0">
                          <a:latin typeface="Times New Roman" panose="02020603050405020304" pitchFamily="18" charset="0"/>
                          <a:cs typeface="Times New Roman" panose="02020603050405020304" pitchFamily="18" charset="0"/>
                        </a:rPr>
                        <a:t>3</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noFill/>
                  </a:tcPr>
                </a:tc>
              </a:tr>
              <a:tr h="5724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u-RU" dirty="0" smtClean="0">
                          <a:latin typeface="Times New Roman" panose="02020603050405020304" pitchFamily="18" charset="0"/>
                          <a:cs typeface="Times New Roman" panose="02020603050405020304" pitchFamily="18" charset="0"/>
                        </a:rPr>
                        <a:t>Единицы одежды</a:t>
                      </a:r>
                    </a:p>
                    <a:p>
                      <a:endParaRPr lang="ru-RU" dirty="0">
                        <a:latin typeface="Times New Roman" panose="02020603050405020304" pitchFamily="18" charset="0"/>
                        <a:cs typeface="Times New Roman" panose="02020603050405020304" pitchFamily="18" charset="0"/>
                      </a:endParaRPr>
                    </a:p>
                  </a:txBody>
                  <a:tcPr>
                    <a:noFill/>
                  </a:tcPr>
                </a:tc>
                <a:tc>
                  <a:txBody>
                    <a:bodyPr/>
                    <a:lstStyle/>
                    <a:p>
                      <a:pPr algn="ctr"/>
                      <a:r>
                        <a:rPr lang="ru-RU" b="1" dirty="0" smtClean="0">
                          <a:latin typeface="Times New Roman" panose="02020603050405020304" pitchFamily="18" charset="0"/>
                          <a:cs typeface="Times New Roman" panose="02020603050405020304" pitchFamily="18" charset="0"/>
                        </a:rPr>
                        <a:t>2</a:t>
                      </a:r>
                      <a:endParaRPr lang="ru-RU" b="1" dirty="0">
                        <a:latin typeface="Times New Roman" panose="02020603050405020304" pitchFamily="18" charset="0"/>
                        <a:cs typeface="Times New Roman" panose="02020603050405020304" pitchFamily="18" charset="0"/>
                      </a:endParaRPr>
                    </a:p>
                  </a:txBody>
                  <a:tcPr>
                    <a:noFill/>
                  </a:tcPr>
                </a:tc>
                <a:tc>
                  <a:txBody>
                    <a:bodyPr/>
                    <a:lstStyle/>
                    <a:p>
                      <a:pPr algn="ctr"/>
                      <a:r>
                        <a:rPr lang="ru-RU" b="1" dirty="0" smtClean="0">
                          <a:latin typeface="Times New Roman" panose="02020603050405020304" pitchFamily="18" charset="0"/>
                          <a:cs typeface="Times New Roman" panose="02020603050405020304" pitchFamily="18" charset="0"/>
                        </a:rPr>
                        <a:t>4</a:t>
                      </a:r>
                      <a:endParaRPr lang="ru-RU" b="1" dirty="0">
                        <a:latin typeface="Times New Roman" panose="02020603050405020304" pitchFamily="18" charset="0"/>
                        <a:cs typeface="Times New Roman" panose="02020603050405020304" pitchFamily="18" charset="0"/>
                      </a:endParaRPr>
                    </a:p>
                  </a:txBody>
                  <a:tcPr>
                    <a:noFill/>
                  </a:tcPr>
                </a:tc>
              </a:tr>
            </a:tbl>
          </a:graphicData>
        </a:graphic>
      </p:graphicFrame>
    </p:spTree>
    <p:extLst>
      <p:ext uri="{BB962C8B-B14F-4D97-AF65-F5344CB8AC3E}">
        <p14:creationId xmlns:p14="http://schemas.microsoft.com/office/powerpoint/2010/main" val="2648180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75520" y="764704"/>
            <a:ext cx="6264696" cy="5400600"/>
          </a:xfrm>
        </p:spPr>
        <p:txBody>
          <a:bodyPr>
            <a:normAutofit/>
          </a:bodyPr>
          <a:lstStyle/>
          <a:p>
            <a:pPr marL="0" indent="0" algn="just">
              <a:buNone/>
            </a:pPr>
            <a:r>
              <a:rPr lang="ru-RU" b="1" dirty="0" smtClean="0">
                <a:latin typeface="Times New Roman" panose="02020603050405020304" pitchFamily="18" charset="0"/>
                <a:cs typeface="Times New Roman" panose="02020603050405020304" pitchFamily="18" charset="0"/>
              </a:rPr>
              <a:t>4</a:t>
            </a:r>
            <a:r>
              <a:rPr lang="ru-RU" b="1" dirty="0">
                <a:latin typeface="Times New Roman" panose="02020603050405020304" pitchFamily="18" charset="0"/>
                <a:cs typeface="Times New Roman" panose="02020603050405020304" pitchFamily="18" charset="0"/>
              </a:rPr>
              <a:t>) Продолжение вопроса 3. Предположите, что данные </a:t>
            </a:r>
            <a:r>
              <a:rPr lang="ru-RU" b="1" dirty="0" smtClean="0">
                <a:latin typeface="Times New Roman" panose="02020603050405020304" pitchFamily="18" charset="0"/>
                <a:cs typeface="Times New Roman" panose="02020603050405020304" pitchFamily="18" charset="0"/>
              </a:rPr>
              <a:t>таблице относятся </a:t>
            </a:r>
            <a:r>
              <a:rPr lang="ru-RU" b="1" dirty="0">
                <a:latin typeface="Times New Roman" panose="02020603050405020304" pitchFamily="18" charset="0"/>
                <a:cs typeface="Times New Roman" panose="02020603050405020304" pitchFamily="18" charset="0"/>
              </a:rPr>
              <a:t>к новым индустриальным странам и Америке. </a:t>
            </a:r>
            <a:endParaRPr lang="ru-RU" b="1" dirty="0" smtClean="0">
              <a:latin typeface="Times New Roman" panose="02020603050405020304" pitchFamily="18" charset="0"/>
              <a:cs typeface="Times New Roman" panose="02020603050405020304" pitchFamily="18" charset="0"/>
            </a:endParaRPr>
          </a:p>
          <a:p>
            <a:pPr marL="0" indent="0" algn="just">
              <a:buNone/>
            </a:pPr>
            <a:r>
              <a:rPr lang="ru-RU" dirty="0" smtClean="0">
                <a:latin typeface="Times New Roman" panose="02020603050405020304" pitchFamily="18" charset="0"/>
                <a:cs typeface="Times New Roman" panose="02020603050405020304" pitchFamily="18" charset="0"/>
              </a:rPr>
              <a:t>Какие </a:t>
            </a:r>
            <a:r>
              <a:rPr lang="ru-RU" dirty="0">
                <a:latin typeface="Times New Roman" panose="02020603050405020304" pitchFamily="18" charset="0"/>
                <a:cs typeface="Times New Roman" panose="02020603050405020304" pitchFamily="18" charset="0"/>
              </a:rPr>
              <a:t>выгоды сулит торговля обеим странам? </a:t>
            </a:r>
            <a:endParaRPr lang="ru-RU" dirty="0" smtClean="0">
              <a:latin typeface="Times New Roman" panose="02020603050405020304" pitchFamily="18" charset="0"/>
              <a:cs typeface="Times New Roman" panose="02020603050405020304" pitchFamily="18" charset="0"/>
            </a:endParaRPr>
          </a:p>
          <a:p>
            <a:pPr marL="0" indent="0" algn="just">
              <a:buNone/>
            </a:pPr>
            <a:r>
              <a:rPr lang="ru-RU" dirty="0" smtClean="0">
                <a:latin typeface="Times New Roman" panose="02020603050405020304" pitchFamily="18" charset="0"/>
                <a:cs typeface="Times New Roman" panose="02020603050405020304" pitchFamily="18" charset="0"/>
              </a:rPr>
              <a:t>Теперь </a:t>
            </a:r>
            <a:r>
              <a:rPr lang="ru-RU" dirty="0">
                <a:latin typeface="Times New Roman" panose="02020603050405020304" pitchFamily="18" charset="0"/>
                <a:cs typeface="Times New Roman" panose="02020603050405020304" pitchFamily="18" charset="0"/>
              </a:rPr>
              <a:t>предположите, что новые индустриальные страны успешно освоили передовые американские технологии и имеют идентичные американским производственные возможности, </a:t>
            </a:r>
            <a:r>
              <a:rPr lang="ru-RU" dirty="0" smtClean="0">
                <a:latin typeface="Times New Roman" panose="02020603050405020304" pitchFamily="18" charset="0"/>
                <a:cs typeface="Times New Roman" panose="02020603050405020304" pitchFamily="18" charset="0"/>
              </a:rPr>
              <a:t>показанные в </a:t>
            </a:r>
            <a:r>
              <a:rPr lang="ru-RU" dirty="0">
                <a:latin typeface="Times New Roman" panose="02020603050405020304" pitchFamily="18" charset="0"/>
                <a:cs typeface="Times New Roman" panose="02020603050405020304" pitchFamily="18" charset="0"/>
              </a:rPr>
              <a:t>соответствующем столбце </a:t>
            </a:r>
            <a:r>
              <a:rPr lang="ru-RU" dirty="0" smtClean="0">
                <a:latin typeface="Times New Roman" panose="02020603050405020304" pitchFamily="18" charset="0"/>
                <a:cs typeface="Times New Roman" panose="02020603050405020304" pitchFamily="18" charset="0"/>
              </a:rPr>
              <a:t>таблицы. </a:t>
            </a:r>
          </a:p>
          <a:p>
            <a:pPr marL="0" indent="0" algn="just">
              <a:buNone/>
            </a:pPr>
            <a:r>
              <a:rPr lang="ru-RU" dirty="0" smtClean="0">
                <a:latin typeface="Times New Roman" panose="02020603050405020304" pitchFamily="18" charset="0"/>
                <a:cs typeface="Times New Roman" panose="02020603050405020304" pitchFamily="18" charset="0"/>
              </a:rPr>
              <a:t>Как </a:t>
            </a:r>
            <a:r>
              <a:rPr lang="ru-RU" dirty="0">
                <a:latin typeface="Times New Roman" panose="02020603050405020304" pitchFamily="18" charset="0"/>
                <a:cs typeface="Times New Roman" panose="02020603050405020304" pitchFamily="18" charset="0"/>
              </a:rPr>
              <a:t>это отразится на международной торговле</a:t>
            </a:r>
            <a:r>
              <a:rPr lang="ru-RU" dirty="0" smtClean="0">
                <a:latin typeface="Times New Roman" panose="02020603050405020304" pitchFamily="18" charset="0"/>
                <a:cs typeface="Times New Roman" panose="02020603050405020304" pitchFamily="18" charset="0"/>
              </a:rPr>
              <a:t>?</a:t>
            </a:r>
          </a:p>
          <a:p>
            <a:pPr marL="0" indent="0" algn="just">
              <a:buNone/>
            </a:pP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Как это повлияет на уровень жизни и реальную заработную плату новых индустриальных стран? </a:t>
            </a:r>
            <a:endParaRPr lang="ru-RU" dirty="0" smtClean="0">
              <a:latin typeface="Times New Roman" panose="02020603050405020304" pitchFamily="18" charset="0"/>
              <a:cs typeface="Times New Roman" panose="02020603050405020304" pitchFamily="18" charset="0"/>
            </a:endParaRPr>
          </a:p>
          <a:p>
            <a:pPr marL="0" indent="0" algn="just">
              <a:buNone/>
            </a:pPr>
            <a:r>
              <a:rPr lang="ru-RU" dirty="0" smtClean="0">
                <a:latin typeface="Times New Roman" panose="02020603050405020304" pitchFamily="18" charset="0"/>
                <a:cs typeface="Times New Roman" panose="02020603050405020304" pitchFamily="18" charset="0"/>
              </a:rPr>
              <a:t>Что </a:t>
            </a:r>
            <a:r>
              <a:rPr lang="ru-RU" dirty="0">
                <a:latin typeface="Times New Roman" panose="02020603050405020304" pitchFamily="18" charset="0"/>
                <a:cs typeface="Times New Roman" panose="02020603050405020304" pitchFamily="18" charset="0"/>
              </a:rPr>
              <a:t>произойдет с уровнем жизни американцев? </a:t>
            </a:r>
            <a:endParaRPr lang="ru-RU" dirty="0" smtClean="0">
              <a:latin typeface="Times New Roman" panose="02020603050405020304" pitchFamily="18" charset="0"/>
              <a:cs typeface="Times New Roman" panose="02020603050405020304" pitchFamily="18" charset="0"/>
            </a:endParaRPr>
          </a:p>
          <a:p>
            <a:pPr marL="0" indent="0" algn="just">
              <a:buNone/>
            </a:pPr>
            <a:r>
              <a:rPr lang="ru-RU" dirty="0" smtClean="0">
                <a:latin typeface="Times New Roman" panose="02020603050405020304" pitchFamily="18" charset="0"/>
                <a:cs typeface="Times New Roman" panose="02020603050405020304" pitchFamily="18" charset="0"/>
              </a:rPr>
              <a:t>Является </a:t>
            </a:r>
            <a:r>
              <a:rPr lang="ru-RU" dirty="0">
                <a:latin typeface="Times New Roman" panose="02020603050405020304" pitchFamily="18" charset="0"/>
                <a:cs typeface="Times New Roman" panose="02020603050405020304" pitchFamily="18" charset="0"/>
              </a:rPr>
              <a:t>ли этот пример примером конвергенции экономики двух стран, вследствие которой усиливается однородность торговли и благосостояние обеих стран</a:t>
            </a:r>
            <a:r>
              <a:rPr lang="ru-RU" b="1" dirty="0">
                <a:latin typeface="Times New Roman" panose="02020603050405020304" pitchFamily="18" charset="0"/>
                <a:cs typeface="Times New Roman" panose="02020603050405020304" pitchFamily="18" charset="0"/>
              </a:rPr>
              <a:t>?</a:t>
            </a:r>
          </a:p>
        </p:txBody>
      </p:sp>
      <p:graphicFrame>
        <p:nvGraphicFramePr>
          <p:cNvPr id="4" name="Объект 3"/>
          <p:cNvGraphicFramePr>
            <a:graphicFrameLocks/>
          </p:cNvGraphicFramePr>
          <p:nvPr>
            <p:extLst>
              <p:ext uri="{D42A27DB-BD31-4B8C-83A1-F6EECF244321}">
                <p14:modId xmlns:p14="http://schemas.microsoft.com/office/powerpoint/2010/main" val="2254982744"/>
              </p:ext>
            </p:extLst>
          </p:nvPr>
        </p:nvGraphicFramePr>
        <p:xfrm>
          <a:off x="8328248" y="1412776"/>
          <a:ext cx="3567852" cy="3749040"/>
        </p:xfrm>
        <a:graphic>
          <a:graphicData uri="http://schemas.openxmlformats.org/drawingml/2006/table">
            <a:tbl>
              <a:tblPr firstRow="1" bandRow="1">
                <a:tableStyleId>{85BE263C-DBD7-4A20-BB59-AAB30ACAA65A}</a:tableStyleId>
              </a:tblPr>
              <a:tblGrid>
                <a:gridCol w="1189284"/>
                <a:gridCol w="1189284"/>
                <a:gridCol w="1189284"/>
              </a:tblGrid>
              <a:tr h="400711">
                <a:tc gridSpan="3">
                  <a:txBody>
                    <a:bodyPr/>
                    <a:lstStyle/>
                    <a:p>
                      <a:pPr algn="ctr"/>
                      <a:r>
                        <a:rPr lang="ru-RU" dirty="0" smtClean="0">
                          <a:solidFill>
                            <a:schemeClr val="tx2"/>
                          </a:solidFill>
                          <a:latin typeface="Times New Roman" panose="02020603050405020304" pitchFamily="18" charset="0"/>
                          <a:cs typeface="Times New Roman" panose="02020603050405020304" pitchFamily="18" charset="0"/>
                        </a:rPr>
                        <a:t>Американские</a:t>
                      </a:r>
                      <a:r>
                        <a:rPr lang="ru-RU" baseline="0" dirty="0" smtClean="0">
                          <a:solidFill>
                            <a:schemeClr val="tx2"/>
                          </a:solidFill>
                          <a:latin typeface="Times New Roman" panose="02020603050405020304" pitchFamily="18" charset="0"/>
                          <a:cs typeface="Times New Roman" panose="02020603050405020304" pitchFamily="18" charset="0"/>
                        </a:rPr>
                        <a:t> и европейские затраты труда на производство</a:t>
                      </a:r>
                      <a:endParaRPr lang="ru-RU" dirty="0">
                        <a:solidFill>
                          <a:schemeClr val="tx2"/>
                        </a:solidFill>
                        <a:latin typeface="Times New Roman" panose="02020603050405020304" pitchFamily="18" charset="0"/>
                        <a:cs typeface="Times New Roman" panose="02020603050405020304" pitchFamily="18" charset="0"/>
                      </a:endParaRPr>
                    </a:p>
                  </a:txBody>
                  <a:tcPr>
                    <a:solidFill>
                      <a:schemeClr val="bg2"/>
                    </a:solidFill>
                  </a:tcPr>
                </a:tc>
                <a:tc hMerge="1">
                  <a:txBody>
                    <a:bodyPr/>
                    <a:lstStyle/>
                    <a:p>
                      <a:endParaRPr lang="ru-RU" dirty="0"/>
                    </a:p>
                  </a:txBody>
                  <a:tcPr/>
                </a:tc>
                <a:tc hMerge="1">
                  <a:txBody>
                    <a:bodyPr/>
                    <a:lstStyle/>
                    <a:p>
                      <a:endParaRPr lang="ru-RU" dirty="0"/>
                    </a:p>
                  </a:txBody>
                  <a:tcPr/>
                </a:tc>
              </a:tr>
              <a:tr h="400711">
                <a:tc rowSpan="2">
                  <a:txBody>
                    <a:bodyPr/>
                    <a:lstStyle/>
                    <a:p>
                      <a:endParaRPr lang="ru-RU" dirty="0" smtClean="0">
                        <a:latin typeface="Times New Roman" panose="02020603050405020304" pitchFamily="18" charset="0"/>
                        <a:cs typeface="Times New Roman" panose="02020603050405020304" pitchFamily="18" charset="0"/>
                      </a:endParaRPr>
                    </a:p>
                    <a:p>
                      <a:pPr algn="ctr"/>
                      <a:r>
                        <a:rPr lang="ru-RU" b="1" dirty="0" smtClean="0">
                          <a:solidFill>
                            <a:schemeClr val="tx2"/>
                          </a:solidFill>
                          <a:latin typeface="Times New Roman" panose="02020603050405020304" pitchFamily="18" charset="0"/>
                          <a:cs typeface="Times New Roman" panose="02020603050405020304" pitchFamily="18" charset="0"/>
                        </a:rPr>
                        <a:t>Продукт</a:t>
                      </a:r>
                      <a:endParaRPr lang="ru-RU" b="1" dirty="0">
                        <a:solidFill>
                          <a:schemeClr val="tx2"/>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gridSpan="2">
                  <a:txBody>
                    <a:bodyPr/>
                    <a:lstStyle/>
                    <a:p>
                      <a:r>
                        <a:rPr lang="ru-RU" b="1" dirty="0" smtClean="0">
                          <a:latin typeface="Times New Roman" panose="02020603050405020304" pitchFamily="18" charset="0"/>
                          <a:cs typeface="Times New Roman" panose="02020603050405020304" pitchFamily="18" charset="0"/>
                        </a:rPr>
                        <a:t>Необходимое рабочее</a:t>
                      </a:r>
                      <a:r>
                        <a:rPr lang="ru-RU" b="1" baseline="0" dirty="0" smtClean="0">
                          <a:latin typeface="Times New Roman" panose="02020603050405020304" pitchFamily="18" charset="0"/>
                          <a:cs typeface="Times New Roman" panose="02020603050405020304" pitchFamily="18" charset="0"/>
                        </a:rPr>
                        <a:t> время (часы)</a:t>
                      </a:r>
                      <a:endParaRPr lang="ru-RU"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hMerge="1">
                  <a:txBody>
                    <a:bodyPr/>
                    <a:lstStyle/>
                    <a:p>
                      <a:endParaRPr lang="ru-RU" dirty="0"/>
                    </a:p>
                  </a:txBody>
                  <a:tcPr>
                    <a:lnB w="12700" cap="flat" cmpd="sng" algn="ctr">
                      <a:solidFill>
                        <a:schemeClr val="tx1"/>
                      </a:solidFill>
                      <a:prstDash val="solid"/>
                      <a:round/>
                      <a:headEnd type="none" w="med" len="med"/>
                      <a:tailEnd type="none" w="med" len="med"/>
                    </a:lnB>
                    <a:solidFill>
                      <a:schemeClr val="bg1"/>
                    </a:solidFill>
                  </a:tcPr>
                </a:tc>
              </a:tr>
              <a:tr h="228977">
                <a:tc vMerge="1">
                  <a:txBody>
                    <a:bodyPr/>
                    <a:lstStyle/>
                    <a:p>
                      <a:endParaRPr lang="ru-RU"/>
                    </a:p>
                  </a:txBody>
                  <a:tcPr/>
                </a:tc>
                <a:tc>
                  <a:txBody>
                    <a:bodyPr/>
                    <a:lstStyle/>
                    <a:p>
                      <a:r>
                        <a:rPr lang="ru-RU" b="1" dirty="0" smtClean="0">
                          <a:latin typeface="Times New Roman" panose="02020603050405020304" pitchFamily="18" charset="0"/>
                          <a:cs typeface="Times New Roman" panose="02020603050405020304" pitchFamily="18" charset="0"/>
                        </a:rPr>
                        <a:t>В</a:t>
                      </a:r>
                      <a:r>
                        <a:rPr lang="ru-RU" b="1" baseline="0" dirty="0" smtClean="0">
                          <a:latin typeface="Times New Roman" panose="02020603050405020304" pitchFamily="18" charset="0"/>
                          <a:cs typeface="Times New Roman" panose="02020603050405020304" pitchFamily="18" charset="0"/>
                        </a:rPr>
                        <a:t> Америке</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b="1" dirty="0" smtClean="0">
                          <a:latin typeface="Times New Roman" panose="02020603050405020304" pitchFamily="18" charset="0"/>
                          <a:cs typeface="Times New Roman" panose="02020603050405020304" pitchFamily="18" charset="0"/>
                        </a:rPr>
                        <a:t>В Европе</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2444">
                <a:tc>
                  <a:txBody>
                    <a:bodyPr/>
                    <a:lstStyle/>
                    <a:p>
                      <a:pPr algn="ctr"/>
                      <a:r>
                        <a:rPr lang="ru-RU" dirty="0" smtClean="0">
                          <a:latin typeface="Times New Roman" panose="02020603050405020304" pitchFamily="18" charset="0"/>
                          <a:cs typeface="Times New Roman" panose="02020603050405020304" pitchFamily="18" charset="0"/>
                        </a:rPr>
                        <a:t>Единицы продуктов питания</a:t>
                      </a:r>
                    </a:p>
                  </a:txBody>
                  <a:tcPr>
                    <a:lnT w="12700" cap="flat" cmpd="sng" algn="ctr">
                      <a:solidFill>
                        <a:schemeClr val="tx1"/>
                      </a:solidFill>
                      <a:prstDash val="solid"/>
                      <a:round/>
                      <a:headEnd type="none" w="med" len="med"/>
                      <a:tailEnd type="none" w="med" len="med"/>
                    </a:lnT>
                    <a:noFill/>
                  </a:tcPr>
                </a:tc>
                <a:tc>
                  <a:txBody>
                    <a:bodyPr/>
                    <a:lstStyle/>
                    <a:p>
                      <a:pPr algn="ctr"/>
                      <a:r>
                        <a:rPr lang="ru-RU" b="1" dirty="0" smtClean="0">
                          <a:latin typeface="Times New Roman" panose="02020603050405020304" pitchFamily="18" charset="0"/>
                          <a:cs typeface="Times New Roman" panose="02020603050405020304" pitchFamily="18" charset="0"/>
                        </a:rPr>
                        <a:t>1</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ru-RU" b="1" dirty="0" smtClean="0">
                          <a:latin typeface="Times New Roman" panose="02020603050405020304" pitchFamily="18" charset="0"/>
                          <a:cs typeface="Times New Roman" panose="02020603050405020304" pitchFamily="18" charset="0"/>
                        </a:rPr>
                        <a:t>3</a:t>
                      </a:r>
                      <a:endParaRPr lang="ru-RU"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noFill/>
                  </a:tcPr>
                </a:tc>
              </a:tr>
              <a:tr h="5724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u-RU" dirty="0" smtClean="0">
                          <a:latin typeface="Times New Roman" panose="02020603050405020304" pitchFamily="18" charset="0"/>
                          <a:cs typeface="Times New Roman" panose="02020603050405020304" pitchFamily="18" charset="0"/>
                        </a:rPr>
                        <a:t>Единицы одежды</a:t>
                      </a:r>
                    </a:p>
                    <a:p>
                      <a:endParaRPr lang="ru-RU" dirty="0">
                        <a:latin typeface="Times New Roman" panose="02020603050405020304" pitchFamily="18" charset="0"/>
                        <a:cs typeface="Times New Roman" panose="02020603050405020304" pitchFamily="18" charset="0"/>
                      </a:endParaRPr>
                    </a:p>
                  </a:txBody>
                  <a:tcPr>
                    <a:noFill/>
                  </a:tcPr>
                </a:tc>
                <a:tc>
                  <a:txBody>
                    <a:bodyPr/>
                    <a:lstStyle/>
                    <a:p>
                      <a:pPr algn="ctr"/>
                      <a:r>
                        <a:rPr lang="ru-RU" b="1" dirty="0" smtClean="0">
                          <a:latin typeface="Times New Roman" panose="02020603050405020304" pitchFamily="18" charset="0"/>
                          <a:cs typeface="Times New Roman" panose="02020603050405020304" pitchFamily="18" charset="0"/>
                        </a:rPr>
                        <a:t>2</a:t>
                      </a:r>
                      <a:endParaRPr lang="ru-RU" b="1" dirty="0">
                        <a:latin typeface="Times New Roman" panose="02020603050405020304" pitchFamily="18" charset="0"/>
                        <a:cs typeface="Times New Roman" panose="02020603050405020304" pitchFamily="18" charset="0"/>
                      </a:endParaRPr>
                    </a:p>
                  </a:txBody>
                  <a:tcPr>
                    <a:noFill/>
                  </a:tcPr>
                </a:tc>
                <a:tc>
                  <a:txBody>
                    <a:bodyPr/>
                    <a:lstStyle/>
                    <a:p>
                      <a:pPr algn="ctr"/>
                      <a:r>
                        <a:rPr lang="ru-RU" b="1" dirty="0" smtClean="0">
                          <a:latin typeface="Times New Roman" panose="02020603050405020304" pitchFamily="18" charset="0"/>
                          <a:cs typeface="Times New Roman" panose="02020603050405020304" pitchFamily="18" charset="0"/>
                        </a:rPr>
                        <a:t>4</a:t>
                      </a:r>
                      <a:endParaRPr lang="ru-RU" b="1" dirty="0">
                        <a:latin typeface="Times New Roman" panose="02020603050405020304" pitchFamily="18" charset="0"/>
                        <a:cs typeface="Times New Roman" panose="02020603050405020304" pitchFamily="18" charset="0"/>
                      </a:endParaRPr>
                    </a:p>
                  </a:txBody>
                  <a:tcPr>
                    <a:noFill/>
                  </a:tcPr>
                </a:tc>
              </a:tr>
            </a:tbl>
          </a:graphicData>
        </a:graphic>
      </p:graphicFrame>
    </p:spTree>
    <p:extLst>
      <p:ext uri="{BB962C8B-B14F-4D97-AF65-F5344CB8AC3E}">
        <p14:creationId xmlns:p14="http://schemas.microsoft.com/office/powerpoint/2010/main" val="328675018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207568" y="836712"/>
            <a:ext cx="9721080" cy="5256584"/>
          </a:xfrm>
        </p:spPr>
        <p:txBody>
          <a:bodyPr/>
          <a:lstStyle/>
          <a:p>
            <a:pPr marL="0" indent="0">
              <a:buNone/>
            </a:pPr>
            <a:r>
              <a:rPr lang="ru-RU" b="1" dirty="0" smtClean="0">
                <a:solidFill>
                  <a:schemeClr val="tx2"/>
                </a:solidFill>
                <a:latin typeface="Times New Roman" panose="02020603050405020304" pitchFamily="18" charset="0"/>
                <a:cs typeface="Times New Roman" panose="02020603050405020304" pitchFamily="18" charset="0"/>
              </a:rPr>
              <a:t>5) Один </a:t>
            </a:r>
            <a:r>
              <a:rPr lang="ru-RU" b="1" dirty="0">
                <a:solidFill>
                  <a:schemeClr val="tx2"/>
                </a:solidFill>
                <a:latin typeface="Times New Roman" panose="02020603050405020304" pitchFamily="18" charset="0"/>
                <a:cs typeface="Times New Roman" panose="02020603050405020304" pitchFamily="18" charset="0"/>
              </a:rPr>
              <a:t>американский сенатор писал: "Предполагается, что торговля повышает доход каждой вовлеченной в этот процесс страны, по крайней мере, этому учили нас Адам Смит и Дэвид </a:t>
            </a:r>
            <a:r>
              <a:rPr lang="ru-RU" b="1" dirty="0" err="1">
                <a:solidFill>
                  <a:schemeClr val="tx2"/>
                </a:solidFill>
                <a:latin typeface="Times New Roman" panose="02020603050405020304" pitchFamily="18" charset="0"/>
                <a:cs typeface="Times New Roman" panose="02020603050405020304" pitchFamily="18" charset="0"/>
              </a:rPr>
              <a:t>Рикардо</a:t>
            </a:r>
            <a:r>
              <a:rPr lang="ru-RU" b="1" dirty="0">
                <a:solidFill>
                  <a:schemeClr val="tx2"/>
                </a:solidFill>
                <a:latin typeface="Times New Roman" panose="02020603050405020304" pitchFamily="18" charset="0"/>
                <a:cs typeface="Times New Roman" panose="02020603050405020304" pitchFamily="18" charset="0"/>
              </a:rPr>
              <a:t>. Если замедление развития нашей экономики вызвано экономическим ростом ее конкурентов, то эти философы, равно как и созданная ими дисциплина экономики, 200 лет морочили нам голову</a:t>
            </a:r>
            <a:r>
              <a:rPr lang="ru-RU" b="1" dirty="0" smtClean="0">
                <a:solidFill>
                  <a:schemeClr val="tx2"/>
                </a:solidFill>
                <a:latin typeface="Times New Roman" panose="02020603050405020304" pitchFamily="18" charset="0"/>
                <a:cs typeface="Times New Roman" panose="02020603050405020304" pitchFamily="18" charset="0"/>
              </a:rPr>
              <a:t>".</a:t>
            </a:r>
          </a:p>
          <a:p>
            <a:pPr marL="0" indent="0">
              <a:buNone/>
            </a:pPr>
            <a:endParaRPr lang="ru-RU" b="1" dirty="0">
              <a:solidFill>
                <a:schemeClr val="tx2"/>
              </a:solidFill>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Объясните, почему первое предложение правильно и почему второе утверждение не следует из первого.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Можете </a:t>
            </a:r>
            <a:r>
              <a:rPr lang="ru-RU" dirty="0">
                <a:latin typeface="Times New Roman" panose="02020603050405020304" pitchFamily="18" charset="0"/>
                <a:cs typeface="Times New Roman" panose="02020603050405020304" pitchFamily="18" charset="0"/>
              </a:rPr>
              <a:t>ли вы привести пример того, как экономический рост страны А может привести к снижению уровня жизни в стране Б?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a:t>
            </a:r>
            <a:r>
              <a:rPr lang="ru-RU" i="1" dirty="0">
                <a:latin typeface="Times New Roman" panose="02020603050405020304" pitchFamily="18" charset="0"/>
                <a:cs typeface="Times New Roman" panose="02020603050405020304" pitchFamily="18" charset="0"/>
              </a:rPr>
              <a:t>Подсказка. </a:t>
            </a:r>
            <a:r>
              <a:rPr lang="ru-RU" dirty="0">
                <a:latin typeface="Times New Roman" panose="02020603050405020304" pitchFamily="18" charset="0"/>
                <a:cs typeface="Times New Roman" panose="02020603050405020304" pitchFamily="18" charset="0"/>
              </a:rPr>
              <a:t>Ошибочность этого высказывания поможет подтвердить правильный ответ на вопрос 4.)</a:t>
            </a:r>
          </a:p>
          <a:p>
            <a:endParaRPr lang="ru-RU" dirty="0"/>
          </a:p>
        </p:txBody>
      </p:sp>
    </p:spTree>
    <p:extLst>
      <p:ext uri="{BB962C8B-B14F-4D97-AF65-F5344CB8AC3E}">
        <p14:creationId xmlns:p14="http://schemas.microsoft.com/office/powerpoint/2010/main" val="656417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Легкий дым">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929</TotalTime>
  <Words>15810</Words>
  <Application>Microsoft Office PowerPoint</Application>
  <PresentationFormat>Широкоэкранный</PresentationFormat>
  <Paragraphs>1369</Paragraphs>
  <Slides>103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103</vt:i4>
      </vt:variant>
    </vt:vector>
  </HeadingPairs>
  <TitlesOfParts>
    <vt:vector size="109" baseType="lpstr">
      <vt:lpstr>Arial</vt:lpstr>
      <vt:lpstr>Century Gothic</vt:lpstr>
      <vt:lpstr>Segoe Print</vt:lpstr>
      <vt:lpstr>Times New Roman</vt:lpstr>
      <vt:lpstr>Wingdings 3</vt:lpstr>
      <vt:lpstr>Легкий дым</vt:lpstr>
      <vt:lpstr>Сравнительное преимущество и протекционизм</vt:lpstr>
      <vt:lpstr>Презентация PowerPoint</vt:lpstr>
      <vt:lpstr>Предисловие.</vt:lpstr>
      <vt:lpstr>Презентация PowerPoint</vt:lpstr>
      <vt:lpstr>СРАВНИТЕЛЬНОЕ ПРЕИМУЩЕСТВО РАЗНЫХ СТРАН.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ГРАФИЧЕСКИЙ АНАЛИЗ СРАВНИТЕЛЬНОГО ПРЕИМУЩЕСТВА.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ПРОДОЛЖАЕМ АНАЛИЗИРОВАТЬ!</vt:lpstr>
      <vt:lpstr>Презентация PowerPoint</vt:lpstr>
      <vt:lpstr>Презентация PowerPoint</vt:lpstr>
      <vt:lpstr>Презентация PowerPoint</vt:lpstr>
      <vt:lpstr>Презентация PowerPoint</vt:lpstr>
      <vt:lpstr>ОГРАНИЧЕНИЯ И ВЫВОДЫ</vt:lpstr>
      <vt:lpstr>Презентация PowerPoint</vt:lpstr>
      <vt:lpstr>Презентация PowerPoint</vt:lpstr>
      <vt:lpstr>Презентация PowerPoint</vt:lpstr>
      <vt:lpstr>ПРОТЕКЦИОНИЗМ</vt:lpstr>
      <vt:lpstr>АНАЛИЗ ТОРГОВЛИ И ТАРИФОВ: СПРОС И ПРЕДЛОЖЕНИЕ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ЭКОНОМИКА ПРОТЕКЦИОНИЗМА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МНОГОСТОРОННИЕ ТОРГОВЫЕ ПЕРЕГОВОРЫ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РЕЗЮМЕ сравнительное преимущество разных стран</vt:lpstr>
      <vt:lpstr>Презентация PowerPoint</vt:lpstr>
      <vt:lpstr>Протекционизм</vt:lpstr>
      <vt:lpstr>Презентация PowerPoint</vt:lpstr>
      <vt:lpstr>КЛЮЧЕВЫЕ ПОНЯТИЯ</vt:lpstr>
      <vt:lpstr>ВОПРОСЫ ДЛЯ ОБСУЖДЕНИЯ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Сравнительное преимущество и протекционизм</dc:title>
  <dc:creator>ASUS</dc:creator>
  <cp:lastModifiedBy>ASUS</cp:lastModifiedBy>
  <cp:revision>96</cp:revision>
  <dcterms:created xsi:type="dcterms:W3CDTF">2014-03-12T08:25:15Z</dcterms:created>
  <dcterms:modified xsi:type="dcterms:W3CDTF">2014-03-12T23:54:33Z</dcterms:modified>
</cp:coreProperties>
</file>