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notesMasterIdLst>
    <p:notesMasterId r:id="rId114"/>
  </p:notesMasterIdLst>
  <p:sldIdLst>
    <p:sldId id="256" r:id="rId2"/>
    <p:sldId id="257" r:id="rId3"/>
    <p:sldId id="258" r:id="rId4"/>
    <p:sldId id="259" r:id="rId5"/>
    <p:sldId id="260" r:id="rId6"/>
    <p:sldId id="325" r:id="rId7"/>
    <p:sldId id="261" r:id="rId8"/>
    <p:sldId id="327" r:id="rId9"/>
    <p:sldId id="326" r:id="rId10"/>
    <p:sldId id="262" r:id="rId11"/>
    <p:sldId id="328" r:id="rId12"/>
    <p:sldId id="265" r:id="rId13"/>
    <p:sldId id="329" r:id="rId14"/>
    <p:sldId id="266" r:id="rId15"/>
    <p:sldId id="267" r:id="rId16"/>
    <p:sldId id="331" r:id="rId17"/>
    <p:sldId id="268" r:id="rId18"/>
    <p:sldId id="332" r:id="rId19"/>
    <p:sldId id="269" r:id="rId20"/>
    <p:sldId id="277" r:id="rId21"/>
    <p:sldId id="270" r:id="rId22"/>
    <p:sldId id="333" r:id="rId23"/>
    <p:sldId id="271" r:id="rId24"/>
    <p:sldId id="278" r:id="rId25"/>
    <p:sldId id="272" r:id="rId26"/>
    <p:sldId id="273" r:id="rId27"/>
    <p:sldId id="275" r:id="rId28"/>
    <p:sldId id="334" r:id="rId29"/>
    <p:sldId id="335" r:id="rId30"/>
    <p:sldId id="276" r:id="rId31"/>
    <p:sldId id="336" r:id="rId32"/>
    <p:sldId id="279" r:id="rId33"/>
    <p:sldId id="337" r:id="rId34"/>
    <p:sldId id="280" r:id="rId35"/>
    <p:sldId id="338" r:id="rId36"/>
    <p:sldId id="281" r:id="rId37"/>
    <p:sldId id="282" r:id="rId38"/>
    <p:sldId id="283" r:id="rId39"/>
    <p:sldId id="339" r:id="rId40"/>
    <p:sldId id="340" r:id="rId41"/>
    <p:sldId id="284" r:id="rId42"/>
    <p:sldId id="285" r:id="rId43"/>
    <p:sldId id="341" r:id="rId44"/>
    <p:sldId id="286" r:id="rId45"/>
    <p:sldId id="287" r:id="rId46"/>
    <p:sldId id="342" r:id="rId47"/>
    <p:sldId id="288" r:id="rId48"/>
    <p:sldId id="343" r:id="rId49"/>
    <p:sldId id="289" r:id="rId50"/>
    <p:sldId id="344" r:id="rId51"/>
    <p:sldId id="292" r:id="rId52"/>
    <p:sldId id="293" r:id="rId53"/>
    <p:sldId id="348" r:id="rId54"/>
    <p:sldId id="347" r:id="rId55"/>
    <p:sldId id="349" r:id="rId56"/>
    <p:sldId id="351" r:id="rId57"/>
    <p:sldId id="295" r:id="rId58"/>
    <p:sldId id="352" r:id="rId59"/>
    <p:sldId id="353" r:id="rId60"/>
    <p:sldId id="354" r:id="rId61"/>
    <p:sldId id="355" r:id="rId62"/>
    <p:sldId id="296" r:id="rId63"/>
    <p:sldId id="358" r:id="rId64"/>
    <p:sldId id="359" r:id="rId65"/>
    <p:sldId id="356" r:id="rId66"/>
    <p:sldId id="298" r:id="rId67"/>
    <p:sldId id="361" r:id="rId68"/>
    <p:sldId id="362" r:id="rId69"/>
    <p:sldId id="299" r:id="rId70"/>
    <p:sldId id="290" r:id="rId71"/>
    <p:sldId id="363" r:id="rId72"/>
    <p:sldId id="364" r:id="rId73"/>
    <p:sldId id="306" r:id="rId74"/>
    <p:sldId id="365" r:id="rId75"/>
    <p:sldId id="300" r:id="rId76"/>
    <p:sldId id="366" r:id="rId77"/>
    <p:sldId id="367" r:id="rId78"/>
    <p:sldId id="301" r:id="rId79"/>
    <p:sldId id="302" r:id="rId80"/>
    <p:sldId id="369" r:id="rId81"/>
    <p:sldId id="304" r:id="rId82"/>
    <p:sldId id="370" r:id="rId83"/>
    <p:sldId id="305" r:id="rId84"/>
    <p:sldId id="307" r:id="rId85"/>
    <p:sldId id="371" r:id="rId86"/>
    <p:sldId id="308" r:id="rId87"/>
    <p:sldId id="309" r:id="rId88"/>
    <p:sldId id="372" r:id="rId89"/>
    <p:sldId id="316" r:id="rId90"/>
    <p:sldId id="373" r:id="rId91"/>
    <p:sldId id="374" r:id="rId92"/>
    <p:sldId id="311" r:id="rId93"/>
    <p:sldId id="312" r:id="rId94"/>
    <p:sldId id="375" r:id="rId95"/>
    <p:sldId id="313" r:id="rId96"/>
    <p:sldId id="376" r:id="rId97"/>
    <p:sldId id="314" r:id="rId98"/>
    <p:sldId id="317" r:id="rId99"/>
    <p:sldId id="318" r:id="rId100"/>
    <p:sldId id="319" r:id="rId101"/>
    <p:sldId id="377" r:id="rId102"/>
    <p:sldId id="320" r:id="rId103"/>
    <p:sldId id="378" r:id="rId104"/>
    <p:sldId id="321" r:id="rId105"/>
    <p:sldId id="379" r:id="rId106"/>
    <p:sldId id="315" r:id="rId107"/>
    <p:sldId id="322" r:id="rId108"/>
    <p:sldId id="323" r:id="rId109"/>
    <p:sldId id="380" r:id="rId110"/>
    <p:sldId id="324" r:id="rId111"/>
    <p:sldId id="381" r:id="rId112"/>
    <p:sldId id="382" r:id="rId11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8" y="-33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163C51-AE2E-406F-AE37-321C9E2C5EEB}" type="datetimeFigureOut">
              <a:rPr lang="ru-RU" smtClean="0"/>
              <a:pPr/>
              <a:t>29.04.2014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7975F-E2DB-40F8-A8B5-C490570CF24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6EE7975F-E2DB-40F8-A8B5-C490570CF241}" type="slidenum">
              <a:rPr lang="ru-RU" smtClean="0"/>
              <a:pPr/>
              <a:t>53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4881753"/>
            <a:ext cx="3002280" cy="205740"/>
          </a:xfrm>
        </p:spPr>
        <p:txBody>
          <a:bodyPr vert="horz" rtlCol="0"/>
          <a:lstStyle>
            <a:extLst/>
          </a:lstStyle>
          <a:p>
            <a:pPr algn="ctr"/>
            <a:fld id="{047E157E-8DCB-4F70-A0AF-5EB586A91DD4}" type="datetime1">
              <a:rPr kumimoji="0" lang="ru-RU" smtClean="0">
                <a:solidFill>
                  <a:srgbClr val="FFFFFF"/>
                </a:solidFill>
              </a:rPr>
              <a:pPr algn="ctr"/>
              <a:t>29.04.2014</a:t>
            </a:fld>
            <a:endParaRPr kumimoji="0" lang="ru-RU" sz="2000">
              <a:solidFill>
                <a:srgbClr val="FFFFFF"/>
              </a:solidFill>
            </a:endParaRPr>
          </a:p>
        </p:txBody>
      </p:sp>
      <p:sp>
        <p:nvSpPr>
          <p:cNvPr id="11" name="Номер слайда 10"/>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8F82E0A0-C266-4798-8C8F-B9F91E9DA37E}" type="slidenum">
              <a:rPr kumimoji="0" lang="ru-RU" smtClean="0">
                <a:solidFill>
                  <a:schemeClr val="tx2"/>
                </a:solidFill>
              </a:rPr>
              <a:pPr/>
              <a:t>‹#›</a:t>
            </a:fld>
            <a:endParaRPr kumimoji="0" lang="ru-RU">
              <a:solidFill>
                <a:schemeClr val="tx2"/>
              </a:solidFill>
            </a:endParaRPr>
          </a:p>
        </p:txBody>
      </p:sp>
      <p:sp>
        <p:nvSpPr>
          <p:cNvPr id="12" name="Нижний колонтитул 11"/>
          <p:cNvSpPr>
            <a:spLocks noGrp="1"/>
          </p:cNvSpPr>
          <p:nvPr>
            <p:ph type="ftr" sz="quarter" idx="12"/>
          </p:nvPr>
        </p:nvSpPr>
        <p:spPr>
          <a:xfrm>
            <a:off x="1600200" y="4881753"/>
            <a:ext cx="3907464" cy="205740"/>
          </a:xfrm>
        </p:spPr>
        <p:txBody>
          <a:bodyPr vert="horz" rtlCol="0"/>
          <a:lstStyle>
            <a:extLst/>
          </a:lstStyle>
          <a:p>
            <a:pPr algn="r"/>
            <a:endParaRPr kumimoji="0" lang="ru-RU">
              <a:solidFill>
                <a:schemeClr val="tx2"/>
              </a:solidFill>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BF36CCF-FB21-4890-8544-58E7ED8D876D}"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05979"/>
            <a:ext cx="6019800" cy="4388644"/>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BF36CCF-FB21-4890-8544-58E7ED8D876D}"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BF36CCF-FB21-4890-8544-58E7ED8D876D}" type="slidenum">
              <a:rPr lang="ru-RU" smtClean="0"/>
              <a:pPr/>
              <a:t>‹#›</a:t>
            </a:fld>
            <a:endParaRPr lang="ru-RU"/>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4885253"/>
            <a:ext cx="3002280" cy="205740"/>
          </a:xfrm>
        </p:spPr>
        <p:txBody>
          <a:bodyPr vert="horz" rtlCol="0"/>
          <a:lstStyle>
            <a:extLst/>
          </a:lstStyle>
          <a:p>
            <a:fld id="{6FCF9F07-3BC7-4570-B054-79111B0A380C}" type="datetime1">
              <a:rPr lang="ru-RU" smtClean="0"/>
              <a:pPr/>
              <a:t>29.04.2014</a:t>
            </a:fld>
            <a:endParaRPr kumimoji="0" lang="ru-RU"/>
          </a:p>
        </p:txBody>
      </p:sp>
      <p:sp>
        <p:nvSpPr>
          <p:cNvPr id="9" name="Номер слайда 8"/>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pPr algn="ctr"/>
            <a:fld id="{8F82E0A0-C266-4798-8C8F-B9F91E9DA37E}" type="slidenum">
              <a:rPr kumimoji="0" lang="ru-RU" sz="2400" b="1" smtClean="0">
                <a:solidFill>
                  <a:srgbClr val="FFFFFF"/>
                </a:solidFill>
              </a:rPr>
              <a:pPr algn="ctr"/>
              <a:t>‹#›</a:t>
            </a:fld>
            <a:endParaRPr kumimoji="0" lang="ru-RU" sz="2400">
              <a:solidFill>
                <a:srgbClr val="FFFFFF"/>
              </a:solidFill>
            </a:endParaRPr>
          </a:p>
        </p:txBody>
      </p:sp>
      <p:sp>
        <p:nvSpPr>
          <p:cNvPr id="10" name="Нижний колонтитул 9"/>
          <p:cNvSpPr>
            <a:spLocks noGrp="1"/>
          </p:cNvSpPr>
          <p:nvPr>
            <p:ph type="ftr" sz="quarter" idx="12"/>
          </p:nvPr>
        </p:nvSpPr>
        <p:spPr>
          <a:xfrm>
            <a:off x="1600200" y="4885253"/>
            <a:ext cx="3907464" cy="205740"/>
          </a:xfrm>
        </p:spPr>
        <p:txBody>
          <a:bodyPr vert="horz" rtlCol="0"/>
          <a:lstStyle>
            <a:extLst/>
          </a:lstStyle>
          <a:p>
            <a:endParaRPr kumimoji="0" lang="ru-RU"/>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a:xfrm>
            <a:off x="8641080" y="4885926"/>
            <a:ext cx="464288" cy="205740"/>
          </a:xfrm>
        </p:spPr>
        <p:txBody>
          <a:bodyPr/>
          <a:lstStyle>
            <a:extLst/>
          </a:lstStyle>
          <a:p>
            <a:fld id="{8BF36CCF-FB21-4890-8544-58E7ED8D876D}" type="slidenum">
              <a:rPr lang="ru-RU" smtClean="0"/>
              <a:pPr/>
              <a:t>‹#›</a:t>
            </a:fld>
            <a:endParaRPr lang="ru-RU"/>
          </a:p>
        </p:txBody>
      </p:sp>
      <p:sp>
        <p:nvSpPr>
          <p:cNvPr id="10" name="Прямоугольник 9"/>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188961"/>
            <a:ext cx="8229600" cy="85725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a:xfrm>
            <a:off x="8641080" y="4885926"/>
            <a:ext cx="464288" cy="205740"/>
          </a:xfrm>
        </p:spPr>
        <p:txBody>
          <a:bodyPr/>
          <a:lstStyle>
            <a:extLst/>
          </a:lstStyle>
          <a:p>
            <a:fld id="{8BF36CCF-FB21-4890-8544-58E7ED8D876D}" type="slidenum">
              <a:rPr lang="ru-RU" smtClean="0"/>
              <a:pPr/>
              <a:t>‹#›</a:t>
            </a:fld>
            <a:endParaRPr lang="ru-RU"/>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9914"/>
            <a:ext cx="8229600" cy="85725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8BF36CCF-FB21-4890-8544-58E7ED8D876D}" type="slidenum">
              <a:rPr lang="ru-RU" smtClean="0"/>
              <a:pPr/>
              <a:t>‹#›</a:t>
            </a:fld>
            <a:endParaRPr lang="ru-RU"/>
          </a:p>
        </p:txBody>
      </p:sp>
      <p:sp>
        <p:nvSpPr>
          <p:cNvPr id="7" name="Прямоугольник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AE141969-93AF-42F1-9634-FBC5AD4BD826}" type="datetimeFigureOut">
              <a:rPr lang="ru-RU" smtClean="0"/>
              <a:pPr/>
              <a:t>29.04.2014</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8BF36CCF-FB21-4890-8544-58E7ED8D876D}"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228600"/>
            <a:ext cx="3931920" cy="5715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4885253"/>
            <a:ext cx="3002280" cy="205740"/>
          </a:xfrm>
        </p:spPr>
        <p:txBody>
          <a:bodyPr vert="horz" rtlCol="0"/>
          <a:lstStyle>
            <a:extLst/>
          </a:lstStyle>
          <a:p>
            <a:fld id="{AE141969-93AF-42F1-9634-FBC5AD4BD826}" type="datetimeFigureOut">
              <a:rPr lang="ru-RU" smtClean="0"/>
              <a:pPr/>
              <a:t>29.04.2014</a:t>
            </a:fld>
            <a:endParaRPr lang="ru-RU"/>
          </a:p>
        </p:txBody>
      </p:sp>
      <p:sp>
        <p:nvSpPr>
          <p:cNvPr id="10" name="Номер слайда 9"/>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8BF36CCF-FB21-4890-8544-58E7ED8D876D}" type="slidenum">
              <a:rPr lang="ru-RU" smtClean="0"/>
              <a:pPr/>
              <a:t>‹#›</a:t>
            </a:fld>
            <a:endParaRPr lang="ru-RU"/>
          </a:p>
        </p:txBody>
      </p:sp>
      <p:sp>
        <p:nvSpPr>
          <p:cNvPr id="11" name="Нижний колонтитул 10"/>
          <p:cNvSpPr>
            <a:spLocks noGrp="1"/>
          </p:cNvSpPr>
          <p:nvPr>
            <p:ph type="ftr" sz="quarter" idx="12"/>
          </p:nvPr>
        </p:nvSpPr>
        <p:spPr>
          <a:xfrm>
            <a:off x="1600200" y="4885253"/>
            <a:ext cx="3907464" cy="20574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3543300"/>
            <a:ext cx="5486400" cy="498402"/>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4881753"/>
            <a:ext cx="3002280" cy="205740"/>
          </a:xfrm>
        </p:spPr>
        <p:txBody>
          <a:bodyPr vert="horz" rtlCol="0"/>
          <a:lstStyle>
            <a:extLst/>
          </a:lstStyle>
          <a:p>
            <a:fld id="{E4606EA6-EFEA-4C30-9264-4F9291A5780D}" type="datetime1">
              <a:rPr lang="ru-RU" smtClean="0"/>
              <a:pPr/>
              <a:t>29.04.2014</a:t>
            </a:fld>
            <a:endParaRPr kumimoji="0" lang="ru-RU"/>
          </a:p>
        </p:txBody>
      </p:sp>
      <p:sp>
        <p:nvSpPr>
          <p:cNvPr id="9" name="Номер слайда 8"/>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pPr algn="ctr"/>
            <a:fld id="{8F82E0A0-C266-4798-8C8F-B9F91E9DA37E}" type="slidenum">
              <a:rPr kumimoji="0" lang="ru-RU" sz="2800" b="1" smtClean="0">
                <a:solidFill>
                  <a:srgbClr val="FFFFFF"/>
                </a:solidFill>
              </a:rPr>
              <a:pPr algn="ctr"/>
              <a:t>‹#›</a:t>
            </a:fld>
            <a:endParaRPr kumimoji="0" lang="ru-RU" sz="2800"/>
          </a:p>
        </p:txBody>
      </p:sp>
      <p:sp>
        <p:nvSpPr>
          <p:cNvPr id="10" name="Нижний колонтитул 9"/>
          <p:cNvSpPr>
            <a:spLocks noGrp="1"/>
          </p:cNvSpPr>
          <p:nvPr>
            <p:ph type="ftr" sz="quarter" idx="12"/>
          </p:nvPr>
        </p:nvSpPr>
        <p:spPr>
          <a:xfrm>
            <a:off x="1600200" y="4881753"/>
            <a:ext cx="3907464" cy="205740"/>
          </a:xfrm>
        </p:spPr>
        <p:txBody>
          <a:bodyPr vert="horz" rtlCol="0"/>
          <a:lstStyle>
            <a:extLst/>
          </a:lstStyle>
          <a:p>
            <a:endParaRPr kumimoji="0" lang="ru-RU"/>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E141969-93AF-42F1-9634-FBC5AD4BD826}" type="datetimeFigureOut">
              <a:rPr lang="ru-RU" smtClean="0"/>
              <a:pPr/>
              <a:t>29.04.2014</a:t>
            </a:fld>
            <a:endParaRPr lang="ru-RU"/>
          </a:p>
        </p:txBody>
      </p:sp>
      <p:sp>
        <p:nvSpPr>
          <p:cNvPr id="23" name="Номер слайда 22"/>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BF36CCF-FB21-4890-8544-58E7ED8D876D}" type="slidenum">
              <a:rPr lang="ru-RU" smtClean="0"/>
              <a:pPr/>
              <a:t>‹#›</a:t>
            </a:fld>
            <a:endParaRPr lang="ru-RU"/>
          </a:p>
        </p:txBody>
      </p:sp>
      <p:sp>
        <p:nvSpPr>
          <p:cNvPr id="22" name="Заголовок 21"/>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34678"/>
            <a:ext cx="8229600" cy="339471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Lst>
  <p:transition spd="med">
    <p:fade/>
  </p:transition>
  <p:timing>
    <p:tnLst>
      <p:par>
        <p:cTn id="1" dur="indefinite" restart="never" nodeType="tmRoot"/>
      </p:par>
    </p:tnLst>
  </p:timing>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effectLst>
                  <a:outerShdw blurRad="38100" dist="38100" dir="2700000" algn="tl">
                    <a:srgbClr val="000000">
                      <a:alpha val="43137"/>
                    </a:srgbClr>
                  </a:outerShdw>
                </a:effectLst>
              </a:rPr>
              <a:t>Измерение экономической активности</a:t>
            </a:r>
          </a:p>
        </p:txBody>
      </p:sp>
      <p:sp>
        <p:nvSpPr>
          <p:cNvPr id="3" name="Подзаголовок 2"/>
          <p:cNvSpPr>
            <a:spLocks noGrp="1"/>
          </p:cNvSpPr>
          <p:nvPr>
            <p:ph type="subTitle" idx="1"/>
          </p:nvPr>
        </p:nvSpPr>
        <p:spPr>
          <a:xfrm>
            <a:off x="2143108" y="3214692"/>
            <a:ext cx="6560234" cy="1314450"/>
          </a:xfrm>
        </p:spPr>
        <p:txBody>
          <a:bodyPr>
            <a:normAutofit/>
          </a:bodyPr>
          <a:lstStyle/>
          <a:p>
            <a:r>
              <a:rPr lang="ru-RU" dirty="0" smtClean="0"/>
              <a:t>Пол </a:t>
            </a:r>
            <a:r>
              <a:rPr lang="ru-RU" dirty="0" err="1" smtClean="0"/>
              <a:t>Энтони</a:t>
            </a:r>
            <a:r>
              <a:rPr lang="ru-RU" dirty="0" smtClean="0"/>
              <a:t> </a:t>
            </a:r>
            <a:r>
              <a:rPr lang="ru-RU" dirty="0" err="1" smtClean="0"/>
              <a:t>Самуэльсон</a:t>
            </a:r>
            <a:endParaRPr lang="ru-RU" dirty="0" smtClean="0"/>
          </a:p>
          <a:p>
            <a:r>
              <a:rPr lang="ru-RU" dirty="0" smtClean="0"/>
              <a:t>Уильям </a:t>
            </a:r>
            <a:r>
              <a:rPr lang="ru-RU" dirty="0" err="1" smtClean="0"/>
              <a:t>Нордхаус</a:t>
            </a:r>
            <a:endParaRPr lang="ru-RU" dirty="0" smtClean="0"/>
          </a:p>
          <a:p>
            <a:endParaRPr lang="ru-RU" dirty="0"/>
          </a:p>
        </p:txBody>
      </p:sp>
    </p:spTree>
    <p:extLst>
      <p:ext uri="{BB962C8B-B14F-4D97-AF65-F5344CB8AC3E}">
        <p14:creationId xmlns:p14="http://schemas.microsoft.com/office/powerpoint/2010/main" xmlns="" val="302716625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190500"/>
            <a:ext cx="8229600" cy="857250"/>
          </a:xfrm>
        </p:spPr>
        <p:txBody>
          <a:bodyPr>
            <a:noAutofit/>
          </a:bodyPr>
          <a:lstStyle/>
          <a:p>
            <a:r>
              <a:rPr lang="ru-RU" sz="2400" b="1" dirty="0" smtClean="0"/>
              <a:t>Способ измерения ВВП на основе потока товаров</a:t>
            </a:r>
            <a:r>
              <a:rPr lang="ru-RU" sz="2400" dirty="0">
                <a:effectLst/>
              </a:rPr>
              <a:t/>
            </a:r>
            <a:br>
              <a:rPr lang="ru-RU" sz="2400" dirty="0">
                <a:effectLst/>
              </a:rPr>
            </a:br>
            <a:endParaRPr lang="ru-RU" sz="2400" dirty="0"/>
          </a:p>
        </p:txBody>
      </p:sp>
      <p:sp>
        <p:nvSpPr>
          <p:cNvPr id="3" name="Объект 2"/>
          <p:cNvSpPr>
            <a:spLocks noGrp="1"/>
          </p:cNvSpPr>
          <p:nvPr>
            <p:ph idx="4294967295"/>
          </p:nvPr>
        </p:nvSpPr>
        <p:spPr>
          <a:xfrm>
            <a:off x="142845" y="714362"/>
            <a:ext cx="8715435" cy="4286250"/>
          </a:xfrm>
        </p:spPr>
        <p:txBody>
          <a:bodyPr>
            <a:normAutofit fontScale="92500" lnSpcReduction="10000"/>
          </a:bodyPr>
          <a:lstStyle/>
          <a:p>
            <a:pPr algn="just"/>
            <a:r>
              <a:rPr lang="ru-RU" sz="1600" dirty="0" smtClean="0"/>
              <a:t>Ежегодно </a:t>
            </a:r>
            <a:r>
              <a:rPr lang="ru-RU" sz="1600" dirty="0"/>
              <a:t>население потребляет самые разные конечные товары, такие как яблоки, апельсины и хлеб, и пользуется самыми разными услугами, такими как медицинские и парикмахерские. Мы учитываем только </a:t>
            </a:r>
            <a:r>
              <a:rPr lang="ru-RU" sz="1600" i="1" dirty="0"/>
              <a:t>конечные товары, </a:t>
            </a:r>
            <a:r>
              <a:rPr lang="ru-RU" sz="1600" dirty="0"/>
              <a:t>т.е. товары, которые в конечном счете будут приобретены и использованы потребителями. Домохозяйка тратит свои доходы на эти потребительские </a:t>
            </a:r>
            <a:r>
              <a:rPr lang="ru-RU" sz="1600" dirty="0" smtClean="0"/>
              <a:t>товары. </a:t>
            </a:r>
            <a:r>
              <a:rPr lang="ru-RU" sz="1600" dirty="0"/>
              <a:t>Сложите вместе все потраченные потребителями доллары и эти конечные товары, и вы получите  совокупный ВВП для нашей упрощенной экономики.</a:t>
            </a:r>
          </a:p>
          <a:p>
            <a:pPr algn="just"/>
            <a:r>
              <a:rPr lang="ru-RU" sz="1600" dirty="0"/>
              <a:t>Таким образом , для нашего примера вы можете легко рассчитать национальный доход или продукт как сумму ежегодного выпуска потока конечных товаров и услуг: (цена за один апельсин * на количество апельсин) плюс (цена за одно яблоко * количество яблок) и т.д. для всех конечных товаров. Валовой внутренний продукт определяется как совокупная стоимость всех конечных товаров, произведенных в стране.</a:t>
            </a:r>
          </a:p>
          <a:p>
            <a:pPr algn="just"/>
            <a:r>
              <a:rPr lang="ru-RU" sz="1600" dirty="0"/>
              <a:t>Обратите внимание, что в качестве меры для оценки различных товаров мы использовали рыночные цены на различные товары. Почему именно рыночные цены, а не масса, объем или затраты на труд в человеко-часах? Рыночные цены используются в качестве единицы измерения, потому что они отражают относительную экономическую ценность различных товаров и услуг. Таким образом, относительные цены различных товаров указывают на то, какую потребительскую ценность они обеспечивают при потреблении последней единицы этих товаров. Иными словами, выбор рыночных цен в качестве весов для различных благ не случаен – в хорошо функционирующей рыночной экономике цены отражают относительную степень удовлетворения, получаемого потребителем от каждого товара.</a:t>
            </a:r>
          </a:p>
          <a:p>
            <a:pPr algn="just"/>
            <a:endParaRPr lang="ru-RU" sz="1600" dirty="0"/>
          </a:p>
        </p:txBody>
      </p:sp>
    </p:spTree>
    <p:extLst>
      <p:ext uri="{BB962C8B-B14F-4D97-AF65-F5344CB8AC3E}">
        <p14:creationId xmlns:p14="http://schemas.microsoft.com/office/powerpoint/2010/main" xmlns="" val="1269880309"/>
      </p:ext>
    </p:extLst>
  </p:cSld>
  <p:clrMapOvr>
    <a:masterClrMapping/>
  </p:clrMapOvr>
  <p:transition spd="med">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a:effectLst>
                  <a:outerShdw blurRad="38100" dist="38100" dir="2700000" algn="tl">
                    <a:srgbClr val="000000">
                      <a:alpha val="43137"/>
                    </a:srgbClr>
                  </a:outerShdw>
                </a:effectLst>
              </a:rPr>
              <a:t>ОЦЕНКА ОТЧЕТНОСТИ</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234678"/>
            <a:ext cx="4471990" cy="3694526"/>
          </a:xfrm>
        </p:spPr>
        <p:txBody>
          <a:bodyPr>
            <a:noAutofit/>
          </a:bodyPr>
          <a:lstStyle/>
          <a:p>
            <a:pPr algn="just"/>
            <a:r>
              <a:rPr lang="ru-RU" sz="1600" dirty="0"/>
              <a:t>В этой главе мы рассмотрели способ, с помощью которого экономисты измеряют объем национального продукта и общий уровень цен. Изучив способы измерения объема национального продукта и проанализировав недостатки ВВП, какой вывод можно сделать относительно адекватности наших измерений? Позволяют ли они выявить важнейшие тенденции? Являются ли они адекватными мерами экономического благополучия? Квалифицированный ответ на эти вопросы можно найти в обзоре, выполненном Артуром </a:t>
            </a:r>
            <a:r>
              <a:rPr lang="ru-RU" sz="1600" dirty="0" err="1"/>
              <a:t>Оукэном</a:t>
            </a:r>
            <a:r>
              <a:rPr lang="ru-RU" sz="1600" dirty="0"/>
              <a:t> (</a:t>
            </a:r>
            <a:r>
              <a:rPr lang="en-US" sz="1600" dirty="0"/>
              <a:t>Arthur </a:t>
            </a:r>
            <a:r>
              <a:rPr lang="en-US" sz="1600" dirty="0" err="1"/>
              <a:t>Okun</a:t>
            </a:r>
            <a:r>
              <a:rPr lang="ru-RU" sz="1600" dirty="0" smtClean="0"/>
              <a:t>).</a:t>
            </a:r>
            <a:endParaRPr lang="ru-RU" sz="1600" dirty="0"/>
          </a:p>
        </p:txBody>
      </p:sp>
      <p:sp>
        <p:nvSpPr>
          <p:cNvPr id="4" name="TextBox 3"/>
          <p:cNvSpPr txBox="1"/>
          <p:nvPr/>
        </p:nvSpPr>
        <p:spPr>
          <a:xfrm>
            <a:off x="5214942" y="3786196"/>
            <a:ext cx="3429024" cy="1077218"/>
          </a:xfrm>
          <a:prstGeom prst="rect">
            <a:avLst/>
          </a:prstGeom>
          <a:noFill/>
        </p:spPr>
        <p:txBody>
          <a:bodyPr wrap="square" rtlCol="0">
            <a:spAutoFit/>
          </a:bodyPr>
          <a:lstStyle/>
          <a:p>
            <a:r>
              <a:rPr lang="ru-RU" sz="1600" dirty="0" smtClean="0"/>
              <a:t>Артур </a:t>
            </a:r>
            <a:r>
              <a:rPr lang="ru-RU" sz="1600" dirty="0" err="1" smtClean="0"/>
              <a:t>Мелвин</a:t>
            </a:r>
            <a:r>
              <a:rPr lang="ru-RU" sz="1600" dirty="0" smtClean="0"/>
              <a:t> </a:t>
            </a:r>
            <a:r>
              <a:rPr lang="ru-RU" sz="1600" dirty="0" err="1" smtClean="0"/>
              <a:t>Оукен</a:t>
            </a:r>
            <a:r>
              <a:rPr lang="ru-RU" sz="1600" dirty="0" smtClean="0"/>
              <a:t> (англ. </a:t>
            </a:r>
            <a:r>
              <a:rPr lang="ru-RU" sz="1600" dirty="0" err="1" smtClean="0"/>
              <a:t>Arthur</a:t>
            </a:r>
            <a:r>
              <a:rPr lang="ru-RU" sz="1600" dirty="0" smtClean="0"/>
              <a:t> </a:t>
            </a:r>
            <a:r>
              <a:rPr lang="ru-RU" sz="1600" dirty="0" err="1" smtClean="0"/>
              <a:t>Melvin</a:t>
            </a:r>
            <a:r>
              <a:rPr lang="ru-RU" sz="1600" dirty="0" smtClean="0"/>
              <a:t> </a:t>
            </a:r>
            <a:r>
              <a:rPr lang="ru-RU" sz="1600" dirty="0" err="1" smtClean="0"/>
              <a:t>Okun</a:t>
            </a:r>
            <a:r>
              <a:rPr lang="ru-RU" sz="1600" dirty="0" smtClean="0"/>
              <a:t>; 1928—1980) — американский экономист, автор «закона </a:t>
            </a:r>
            <a:r>
              <a:rPr lang="ru-RU" sz="1600" dirty="0" err="1" smtClean="0"/>
              <a:t>Оукена</a:t>
            </a:r>
            <a:r>
              <a:rPr lang="ru-RU" sz="1600" dirty="0" smtClean="0"/>
              <a:t>»</a:t>
            </a:r>
            <a:endParaRPr lang="ru-RU" sz="1600" dirty="0"/>
          </a:p>
        </p:txBody>
      </p:sp>
      <p:pic>
        <p:nvPicPr>
          <p:cNvPr id="5" name="Рисунок 4" descr="оукен.jpg"/>
          <p:cNvPicPr>
            <a:picLocks noChangeAspect="1"/>
          </p:cNvPicPr>
          <p:nvPr/>
        </p:nvPicPr>
        <p:blipFill>
          <a:blip r:embed="rId2">
            <a:lum bright="-20000" contrast="20000"/>
          </a:blip>
          <a:srcRect b="1936"/>
          <a:stretch>
            <a:fillRect/>
          </a:stretch>
        </p:blipFill>
        <p:spPr>
          <a:xfrm>
            <a:off x="5786446" y="1214428"/>
            <a:ext cx="1870604" cy="2500330"/>
          </a:xfrm>
          <a:prstGeom prst="rect">
            <a:avLst/>
          </a:prstGeom>
          <a:ln w="76200">
            <a:solidFill>
              <a:schemeClr val="accent1"/>
            </a:solidFill>
          </a:ln>
        </p:spPr>
      </p:pic>
    </p:spTree>
    <p:extLst>
      <p:ext uri="{BB962C8B-B14F-4D97-AF65-F5344CB8AC3E}">
        <p14:creationId xmlns:p14="http://schemas.microsoft.com/office/powerpoint/2010/main" xmlns="" val="2171174364"/>
      </p:ext>
    </p:extLst>
  </p:cSld>
  <p:clrMapOvr>
    <a:masterClrMapping/>
  </p:clrMapOvr>
  <p:transition spd="med">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500034" y="357172"/>
            <a:ext cx="8229600" cy="4429156"/>
          </a:xfrm>
        </p:spPr>
        <p:txBody>
          <a:bodyPr>
            <a:normAutofit fontScale="70000" lnSpcReduction="20000"/>
          </a:bodyPr>
          <a:lstStyle/>
          <a:p>
            <a:pPr algn="just"/>
            <a:r>
              <a:rPr lang="ru-RU" i="1" dirty="0" smtClean="0"/>
              <a:t>Никого</a:t>
            </a:r>
            <a:r>
              <a:rPr lang="ru-RU" i="1" dirty="0"/>
              <a:t>, наверное, не удивит то обстоятельство, что повышение уровня жизни в государстве вовсе не гарантирует счастливого общества, точно так же, как личный успех не гарантирует счастья в семье. Никакой рост ВВП не в состоянии противодействовать напряженности в обществе, проистекающей из непопулярной и бездарно ведущейся войны, закоренелых расовых предрассудков, вулканических выбросов половой агрессивности и беспрецедентном стремлении молодежи к независимости. Тем не менее, преуспевание… является необходимым условием успеха в реализации наших </a:t>
            </a:r>
            <a:r>
              <a:rPr lang="ru-RU" i="1" dirty="0" smtClean="0"/>
              <a:t>стремлении.*</a:t>
            </a:r>
          </a:p>
          <a:p>
            <a:endParaRPr lang="ru-RU" i="1" dirty="0" smtClean="0"/>
          </a:p>
          <a:p>
            <a:r>
              <a:rPr lang="ru-RU" i="1" dirty="0" smtClean="0"/>
              <a:t>*</a:t>
            </a:r>
            <a:r>
              <a:rPr lang="en-US" i="1" dirty="0" smtClean="0">
                <a:latin typeface="Cambria" pitchFamily="18" charset="0"/>
              </a:rPr>
              <a:t>The Political Economy of Prosperity (Norton, New York, 1970), p.124.</a:t>
            </a:r>
            <a:endParaRPr lang="ru-RU" i="1" dirty="0">
              <a:latin typeface="Cambria" pitchFamily="18" charset="0"/>
            </a:endParaRPr>
          </a:p>
        </p:txBody>
      </p:sp>
    </p:spTree>
    <p:extLst>
      <p:ext uri="{BB962C8B-B14F-4D97-AF65-F5344CB8AC3E}">
        <p14:creationId xmlns:p14="http://schemas.microsoft.com/office/powerpoint/2010/main" xmlns="" val="2171174364"/>
      </p:ext>
    </p:extLst>
  </p:cSld>
  <p:clrMapOvr>
    <a:masterClrMapping/>
  </p:clrMapOvr>
  <p:transition spd="med">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effectLst>
                  <a:outerShdw blurRad="38100" dist="38100" dir="2700000" algn="tl">
                    <a:srgbClr val="000000">
                      <a:alpha val="43137"/>
                    </a:srgbClr>
                  </a:outerShdw>
                </a:effectLst>
              </a:rPr>
              <a:t>РЕЗЮМЕ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57158" y="1071552"/>
            <a:ext cx="8429684" cy="3786214"/>
          </a:xfrm>
        </p:spPr>
        <p:txBody>
          <a:bodyPr>
            <a:normAutofit/>
          </a:bodyPr>
          <a:lstStyle/>
          <a:p>
            <a:r>
              <a:rPr lang="ru-RU" sz="1600" dirty="0" smtClean="0"/>
              <a:t>1.Валовой </a:t>
            </a:r>
            <a:r>
              <a:rPr lang="ru-RU" sz="1600" dirty="0"/>
              <a:t>внутренний продукт (ВВП) – наиболее всесторонний показатель уровня производства товаров и услуг в рамках национальной экономики. Он представляет долларовую стоимость  потребления (С). валовых частиц: внутренних инвестиций (</a:t>
            </a:r>
            <a:r>
              <a:rPr lang="en-US" sz="1600" dirty="0" smtClean="0"/>
              <a:t>I</a:t>
            </a:r>
            <a:r>
              <a:rPr lang="ru-RU" sz="1600" dirty="0" smtClean="0"/>
              <a:t>)</a:t>
            </a:r>
            <a:r>
              <a:rPr lang="en-US" sz="1600" dirty="0" smtClean="0"/>
              <a:t>,</a:t>
            </a:r>
            <a:r>
              <a:rPr lang="ru-RU" sz="1600" dirty="0" smtClean="0"/>
              <a:t> </a:t>
            </a:r>
            <a:r>
              <a:rPr lang="ru-RU" sz="1600" dirty="0"/>
              <a:t>государственных  закупок (</a:t>
            </a:r>
            <a:r>
              <a:rPr lang="en-US" sz="1600" dirty="0"/>
              <a:t>G</a:t>
            </a:r>
            <a:r>
              <a:rPr lang="ru-RU" sz="1600" dirty="0"/>
              <a:t>) и чистого экспорта(Х). имевших место в пределах одной страны в течении года</a:t>
            </a:r>
            <a:r>
              <a:rPr lang="ru-RU" sz="1600" dirty="0" smtClean="0"/>
              <a:t>.</a:t>
            </a:r>
            <a:endParaRPr lang="en-US" sz="1600" dirty="0" smtClean="0"/>
          </a:p>
          <a:p>
            <a:endParaRPr lang="ru-RU" sz="1600" dirty="0"/>
          </a:p>
          <a:p>
            <a:r>
              <a:rPr lang="ru-RU" sz="1600" dirty="0"/>
              <a:t>Структуру ВВП можно выразить следующей формулой</a:t>
            </a:r>
            <a:r>
              <a:rPr lang="ru-RU" sz="1600" dirty="0" smtClean="0"/>
              <a:t>:</a:t>
            </a:r>
            <a:endParaRPr lang="en-US" sz="1600" dirty="0" smtClean="0"/>
          </a:p>
          <a:p>
            <a:endParaRPr lang="ru-RU" sz="1600" dirty="0"/>
          </a:p>
          <a:p>
            <a:pPr algn="ctr">
              <a:buNone/>
            </a:pPr>
            <a:r>
              <a:rPr lang="ru-RU" sz="1600" i="1" dirty="0"/>
              <a:t>ВВП = С + </a:t>
            </a:r>
            <a:r>
              <a:rPr lang="en-US" sz="1600" i="1" dirty="0"/>
              <a:t>I</a:t>
            </a:r>
            <a:r>
              <a:rPr lang="ru-RU" sz="1600" i="1" dirty="0"/>
              <a:t> + </a:t>
            </a:r>
            <a:r>
              <a:rPr lang="en-US" sz="1600" i="1" dirty="0"/>
              <a:t>G</a:t>
            </a:r>
            <a:r>
              <a:rPr lang="ru-RU" sz="1600" i="1" dirty="0"/>
              <a:t> + </a:t>
            </a:r>
            <a:r>
              <a:rPr lang="en-US" sz="1600" i="1" dirty="0"/>
              <a:t>X</a:t>
            </a:r>
            <a:r>
              <a:rPr lang="ru-RU" sz="1600" i="1" dirty="0" smtClean="0"/>
              <a:t>,</a:t>
            </a:r>
            <a:endParaRPr lang="en-US" sz="1600" i="1" dirty="0" smtClean="0"/>
          </a:p>
          <a:p>
            <a:endParaRPr lang="ru-RU" sz="1600" dirty="0"/>
          </a:p>
          <a:p>
            <a:r>
              <a:rPr lang="ru-RU" sz="1600" dirty="0"/>
              <a:t>которую в некоторых случаях можно упростить, объединяя частные внутренние инвестиции и чистый экспорт в совокупные валовые национальные инвестиции ( </a:t>
            </a:r>
            <a:r>
              <a:rPr lang="en-US" sz="1600" dirty="0"/>
              <a:t>I</a:t>
            </a:r>
            <a:r>
              <a:rPr lang="ru-RU" sz="1600" dirty="0"/>
              <a:t>т = </a:t>
            </a:r>
            <a:r>
              <a:rPr lang="en-US" sz="1600" dirty="0"/>
              <a:t>I</a:t>
            </a:r>
            <a:r>
              <a:rPr lang="ru-RU" sz="1600" dirty="0"/>
              <a:t> + </a:t>
            </a:r>
            <a:r>
              <a:rPr lang="en-US" sz="1600" dirty="0"/>
              <a:t>X</a:t>
            </a:r>
            <a:r>
              <a:rPr lang="ru-RU" sz="1600" dirty="0" smtClean="0"/>
              <a:t>).</a:t>
            </a:r>
            <a:endParaRPr lang="en-US" sz="1600" dirty="0" smtClean="0"/>
          </a:p>
          <a:p>
            <a:endParaRPr lang="ru-RU" sz="1600" dirty="0"/>
          </a:p>
          <a:p>
            <a:pPr algn="ctr">
              <a:buNone/>
            </a:pPr>
            <a:r>
              <a:rPr lang="ru-RU" sz="1600" i="1" dirty="0"/>
              <a:t>ВВП = С + </a:t>
            </a:r>
            <a:r>
              <a:rPr lang="en-US" sz="1600" i="1" dirty="0" smtClean="0"/>
              <a:t>I</a:t>
            </a:r>
            <a:r>
              <a:rPr lang="ru-RU" sz="1600" dirty="0" smtClean="0"/>
              <a:t>т</a:t>
            </a:r>
            <a:r>
              <a:rPr lang="ru-RU" sz="1600" i="1" dirty="0" smtClean="0"/>
              <a:t> </a:t>
            </a:r>
            <a:r>
              <a:rPr lang="ru-RU" sz="1600" i="1" dirty="0"/>
              <a:t>+ </a:t>
            </a:r>
            <a:r>
              <a:rPr lang="en-US" sz="1600" i="1" dirty="0"/>
              <a:t>G</a:t>
            </a:r>
            <a:r>
              <a:rPr lang="ru-RU" sz="1600" i="1" dirty="0" smtClean="0"/>
              <a:t>.</a:t>
            </a:r>
            <a:endParaRPr lang="ru-RU" sz="1600" i="1" dirty="0"/>
          </a:p>
        </p:txBody>
      </p:sp>
    </p:spTree>
    <p:extLst>
      <p:ext uri="{BB962C8B-B14F-4D97-AF65-F5344CB8AC3E}">
        <p14:creationId xmlns:p14="http://schemas.microsoft.com/office/powerpoint/2010/main" xmlns="" val="3818983849"/>
      </p:ext>
    </p:extLst>
  </p:cSld>
  <p:clrMapOvr>
    <a:masterClrMapping/>
  </p:clrMapOvr>
  <p:transition spd="med">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effectLst>
                  <a:outerShdw blurRad="38100" dist="38100" dir="2700000" algn="tl">
                    <a:srgbClr val="000000">
                      <a:alpha val="43137"/>
                    </a:srgbClr>
                  </a:outerShdw>
                </a:effectLst>
              </a:rPr>
              <a:t>РЕЗЮМЕ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85720" y="1071552"/>
            <a:ext cx="8572560" cy="3786214"/>
          </a:xfrm>
        </p:spPr>
        <p:txBody>
          <a:bodyPr>
            <a:normAutofit lnSpcReduction="10000"/>
          </a:bodyPr>
          <a:lstStyle/>
          <a:p>
            <a:pPr algn="just"/>
            <a:r>
              <a:rPr lang="ru-RU" sz="1600" dirty="0" smtClean="0"/>
              <a:t>2.В </a:t>
            </a:r>
            <a:r>
              <a:rPr lang="ru-RU" sz="1600" dirty="0"/>
              <a:t>зависимости от способа определения остаточной прибыли, ВВП можно рассчитать либо на основе потока товаров (расходов) (как показано в верхней части рис.1.) либо на основе потока издержек (доходов) (как показано в нижней части рис.1.). При использовании подхода на основе потока издержек следует тщательно учитывать добавленную стоимость промежуточных продуктов, чтобы исключить двойной счет. После суммирования всех (до уплаты налогов) выплат заработной платы, процента, ренты, амортизации и прибыли для определения ВВП следует прибавить все косвенные налоги на предприятии. В ВВП не учитываются трансфертные платежи, такие как выплаты процента по государственным облигациям и пособия малоимущим</a:t>
            </a:r>
            <a:r>
              <a:rPr lang="ru-RU" sz="1600" dirty="0" smtClean="0"/>
              <a:t>.</a:t>
            </a:r>
          </a:p>
          <a:p>
            <a:pPr algn="just"/>
            <a:endParaRPr lang="ru-RU" sz="1600" dirty="0"/>
          </a:p>
          <a:p>
            <a:pPr algn="just"/>
            <a:r>
              <a:rPr lang="ru-RU" sz="1600" dirty="0" smtClean="0"/>
              <a:t>3.Благодаря </a:t>
            </a:r>
            <a:r>
              <a:rPr lang="ru-RU" sz="1600" dirty="0"/>
              <a:t>использованию индекса цен мы можем </a:t>
            </a:r>
            <a:r>
              <a:rPr lang="ru-RU" sz="1600" dirty="0" err="1"/>
              <a:t>дефлировать</a:t>
            </a:r>
            <a:r>
              <a:rPr lang="ru-RU" sz="1600" dirty="0"/>
              <a:t> номинальный ВВП (ВВП в текущих ценах) с тем, чтобы перейти к более точному показателю – реальному ВВП (ВВП, выраженному в неизменных ценах базового года). Использование индекса цен компенсирует неточность «резинового» измерителя, чувствительного к изменению уровня цен.</a:t>
            </a:r>
          </a:p>
          <a:p>
            <a:endParaRPr lang="ru-RU" sz="1600" dirty="0"/>
          </a:p>
        </p:txBody>
      </p:sp>
    </p:spTree>
    <p:extLst>
      <p:ext uri="{BB962C8B-B14F-4D97-AF65-F5344CB8AC3E}">
        <p14:creationId xmlns:p14="http://schemas.microsoft.com/office/powerpoint/2010/main" xmlns="" val="3818983849"/>
      </p:ext>
    </p:extLst>
  </p:cSld>
  <p:clrMapOvr>
    <a:masterClrMapping/>
  </p:clrMapOvr>
  <p:transition spd="med">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effectLst>
                  <a:outerShdw blurRad="38100" dist="38100" dir="2700000" algn="tl">
                    <a:srgbClr val="000000">
                      <a:alpha val="43137"/>
                    </a:srgbClr>
                  </a:outerShdw>
                </a:effectLst>
              </a:rPr>
              <a:t>РЕЗЮМЕ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23528" y="1071552"/>
            <a:ext cx="8534752" cy="3786214"/>
          </a:xfrm>
        </p:spPr>
        <p:txBody>
          <a:bodyPr>
            <a:noAutofit/>
          </a:bodyPr>
          <a:lstStyle/>
          <a:p>
            <a:pPr algn="just"/>
            <a:r>
              <a:rPr lang="ru-RU" sz="1800" dirty="0"/>
              <a:t>4.Чистые инвестиции являются величиной положительной, когда экономика страны производит больше капитальных благ по сравнению с тем объемом, который в настоящее время использован полностью и должен быть компенсирован амортизацией. Поскольку амортизацию измерить достаточно сложно, в своих расчетах статистики в большей степени полагаются на валовые, нежели на чистые инвестиции</a:t>
            </a:r>
            <a:r>
              <a:rPr lang="ru-RU" sz="1800" dirty="0" smtClean="0"/>
              <a:t>.</a:t>
            </a:r>
          </a:p>
          <a:p>
            <a:pPr algn="just"/>
            <a:endParaRPr lang="ru-RU" sz="1800" dirty="0"/>
          </a:p>
          <a:p>
            <a:pPr algn="just"/>
            <a:r>
              <a:rPr lang="ru-RU" sz="1800" dirty="0"/>
              <a:t>5. Национальный доход (НД) и располагаемый доход (РД) - еще два дополнительных официальных показателя, также отводящие в систему национальных счетов. РД - это то, что остается в распоряжении людей после всех налоговых выплат, отчислений на социальное страхование, с учетом корпоративных сбережений в виде нераспределенной прибыли и трансфертных платежей, т.е. то, что они могут потратить на свои нужды или отложить.</a:t>
            </a:r>
          </a:p>
          <a:p>
            <a:endParaRPr lang="ru-RU" sz="1600" dirty="0"/>
          </a:p>
        </p:txBody>
      </p:sp>
    </p:spTree>
    <p:extLst>
      <p:ext uri="{BB962C8B-B14F-4D97-AF65-F5344CB8AC3E}">
        <p14:creationId xmlns:p14="http://schemas.microsoft.com/office/powerpoint/2010/main" xmlns="" val="3182547698"/>
      </p:ext>
    </p:extLst>
  </p:cSld>
  <p:clrMapOvr>
    <a:masterClrMapping/>
  </p:clrMapOvr>
  <p:transition spd="med">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effectLst>
                  <a:outerShdw blurRad="38100" dist="38100" dir="2700000" algn="tl">
                    <a:srgbClr val="000000">
                      <a:alpha val="43137"/>
                    </a:srgbClr>
                  </a:outerShdw>
                </a:effectLst>
              </a:rPr>
              <a:t>РЕЗЮМЕ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23528" y="1214428"/>
            <a:ext cx="8534752" cy="3517562"/>
          </a:xfrm>
        </p:spPr>
        <p:txBody>
          <a:bodyPr>
            <a:noAutofit/>
          </a:bodyPr>
          <a:lstStyle/>
          <a:p>
            <a:pPr algn="just"/>
            <a:r>
              <a:rPr lang="ru-RU" sz="1600" dirty="0" smtClean="0"/>
              <a:t>6.При </a:t>
            </a:r>
            <a:r>
              <a:rPr lang="ru-RU" sz="1600" dirty="0"/>
              <a:t>строгом следовании требованиям системы национальных счетов расчетные сбережения должны быть в точности равны расчетным инвестициям. В этом легко убедиться на примере гипотетической экономики, в которой нет ничего, кроме домохозяйств. В полноценной экономике </a:t>
            </a:r>
            <a:r>
              <a:rPr lang="ru-RU" sz="1600" i="1" dirty="0"/>
              <a:t>сумма личных сбережений и государственного избытка равна сумме внутренних инвестиций и чистых внешних инвестиций</a:t>
            </a:r>
            <a:r>
              <a:rPr lang="ru-RU" sz="1600" dirty="0"/>
              <a:t>. Это тождество между сбережениями и инвестициями постоянно: сбережения должны быть равны инвестициям, независимо оттого, пребывает ли экономика в состоянии бума и репрессии, войны или мира. Указанное тождество вытекает из определений расчетов системы национальных счетов</a:t>
            </a:r>
            <a:r>
              <a:rPr lang="ru-RU" sz="1600" dirty="0" smtClean="0"/>
              <a:t>.</a:t>
            </a:r>
          </a:p>
          <a:p>
            <a:pPr algn="just"/>
            <a:endParaRPr lang="ru-RU" sz="1600" dirty="0" smtClean="0"/>
          </a:p>
          <a:p>
            <a:pPr algn="just"/>
            <a:r>
              <a:rPr lang="ru-RU" sz="1600" dirty="0" smtClean="0"/>
              <a:t>7.ВВП и даже чистый внутренний продукт не являются совершенными измерителями подлинного экономического состояния. Последние годы статистики активно работают над проблемой учета результатов нерыночной деятельности, таких как теневая экономика и воздействие производства на окружающую среду.</a:t>
            </a:r>
          </a:p>
          <a:p>
            <a:endParaRPr lang="ru-RU" sz="1600" dirty="0"/>
          </a:p>
          <a:p>
            <a:endParaRPr lang="ru-RU" sz="1600" dirty="0"/>
          </a:p>
        </p:txBody>
      </p:sp>
    </p:spTree>
    <p:extLst>
      <p:ext uri="{BB962C8B-B14F-4D97-AF65-F5344CB8AC3E}">
        <p14:creationId xmlns:p14="http://schemas.microsoft.com/office/powerpoint/2010/main" xmlns="" val="3182547698"/>
      </p:ext>
    </p:extLst>
  </p:cSld>
  <p:clrMapOvr>
    <a:masterClrMapping/>
  </p:clrMapOvr>
  <p:transition spd="med">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effectLst>
                  <a:outerShdw blurRad="38100" dist="38100" dir="2700000" algn="tl">
                    <a:srgbClr val="000000">
                      <a:alpha val="43137"/>
                    </a:srgbClr>
                  </a:outerShdw>
                </a:effectLst>
              </a:rPr>
              <a:t>РЕЗЮМЕ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normAutofit fontScale="62500" lnSpcReduction="20000"/>
          </a:bodyPr>
          <a:lstStyle/>
          <a:p>
            <a:pPr marL="0" indent="0" algn="just">
              <a:buNone/>
            </a:pPr>
            <a:endParaRPr lang="ru-RU" dirty="0"/>
          </a:p>
          <a:p>
            <a:pPr algn="just"/>
            <a:r>
              <a:rPr lang="ru-RU" dirty="0"/>
              <a:t>8.Инфляция имеет место в тех случаях, когда общий уровень цен повышается (а дефляция - когда общий уровень цен падает). В наши дни уровень инфляции определяется с помощью индексов цен - взвешенных средних значений цен многих тысяч отдельных продуктов. Наиболее важным ценовым индексов является индекс потребительных цен (ИПЦ), который измеряет стоимость фиксированной рыночной корзины потребительских товаров и услуг относительно стоимости того же набора на провидении конкретного базового года. Недавно проведенные исследования показали, что ИПЦ, имеет тенденцию к сдвигу вверх вследствие проблем определения базового года и игнорирования новых товаров с улучшенными потребительскими свойствами.</a:t>
            </a:r>
          </a:p>
          <a:p>
            <a:endParaRPr lang="ru-RU" dirty="0"/>
          </a:p>
        </p:txBody>
      </p:sp>
    </p:spTree>
    <p:extLst>
      <p:ext uri="{BB962C8B-B14F-4D97-AF65-F5344CB8AC3E}">
        <p14:creationId xmlns:p14="http://schemas.microsoft.com/office/powerpoint/2010/main" xmlns="" val="3185167172"/>
      </p:ext>
    </p:extLst>
  </p:cSld>
  <p:clrMapOvr>
    <a:masterClrMapping/>
  </p:clrMapOvr>
  <p:transition spd="med">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a:effectLst>
                  <a:outerShdw blurRad="38100" dist="38100" dir="2700000" algn="tl">
                    <a:srgbClr val="000000">
                      <a:alpha val="43137"/>
                    </a:srgbClr>
                  </a:outerShdw>
                </a:effectLst>
              </a:rPr>
              <a:t>КЛЮЧЕВЫЕ </a:t>
            </a:r>
            <a:r>
              <a:rPr lang="ru-RU" b="1" dirty="0" smtClean="0">
                <a:effectLst>
                  <a:outerShdw blurRad="38100" dist="38100" dir="2700000" algn="tl">
                    <a:srgbClr val="000000">
                      <a:alpha val="43137"/>
                    </a:srgbClr>
                  </a:outerShdw>
                </a:effectLst>
              </a:rPr>
              <a:t>ПОНЯТИЯ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sz="half" idx="1"/>
          </p:nvPr>
        </p:nvSpPr>
        <p:spPr>
          <a:xfrm>
            <a:off x="500034" y="1428742"/>
            <a:ext cx="4038600" cy="3394710"/>
          </a:xfrm>
        </p:spPr>
        <p:txBody>
          <a:bodyPr>
            <a:normAutofit fontScale="62500" lnSpcReduction="20000"/>
          </a:bodyPr>
          <a:lstStyle/>
          <a:p>
            <a:r>
              <a:rPr lang="ru-RU" sz="3200" dirty="0"/>
              <a:t>Реальный и номинальный ВВП</a:t>
            </a:r>
          </a:p>
          <a:p>
            <a:r>
              <a:rPr lang="ru-RU" sz="3200" dirty="0"/>
              <a:t>Дефлятор ВВП</a:t>
            </a:r>
          </a:p>
          <a:p>
            <a:r>
              <a:rPr lang="ru-RU" sz="3200" dirty="0"/>
              <a:t>ВВП = С + </a:t>
            </a:r>
            <a:r>
              <a:rPr lang="en-US" sz="3200" dirty="0"/>
              <a:t>I</a:t>
            </a:r>
            <a:r>
              <a:rPr lang="ru-RU" sz="3200" dirty="0"/>
              <a:t> + </a:t>
            </a:r>
            <a:r>
              <a:rPr lang="en-US" sz="3200" dirty="0"/>
              <a:t>G</a:t>
            </a:r>
            <a:r>
              <a:rPr lang="ru-RU" sz="3200" dirty="0"/>
              <a:t> + </a:t>
            </a:r>
            <a:r>
              <a:rPr lang="en-US" sz="3200" dirty="0"/>
              <a:t>X</a:t>
            </a:r>
            <a:endParaRPr lang="ru-RU" sz="3200" dirty="0"/>
          </a:p>
          <a:p>
            <a:r>
              <a:rPr lang="ru-RU" sz="3200" dirty="0"/>
              <a:t>ВВП = </a:t>
            </a:r>
            <a:r>
              <a:rPr lang="en-US" sz="3200" dirty="0"/>
              <a:t>C</a:t>
            </a:r>
            <a:r>
              <a:rPr lang="ru-RU" sz="3200" dirty="0"/>
              <a:t> + </a:t>
            </a:r>
            <a:r>
              <a:rPr lang="en-US" sz="3200" dirty="0"/>
              <a:t>I</a:t>
            </a:r>
            <a:r>
              <a:rPr lang="ru-RU" sz="3200" dirty="0"/>
              <a:t>т + G</a:t>
            </a:r>
          </a:p>
          <a:p>
            <a:r>
              <a:rPr lang="ru-RU" sz="3200" dirty="0"/>
              <a:t>Чистые инвестиции = валовые инвестиции – амортизация</a:t>
            </a:r>
          </a:p>
          <a:p>
            <a:r>
              <a:rPr lang="ru-RU" sz="3200" dirty="0"/>
              <a:t>Два способа расчета ВВП: на основе потока товаров </a:t>
            </a:r>
            <a:r>
              <a:rPr lang="ru-RU" sz="3200" dirty="0" smtClean="0"/>
              <a:t>и </a:t>
            </a:r>
            <a:r>
              <a:rPr lang="ru-RU" sz="3200" dirty="0"/>
              <a:t>на основе потока </a:t>
            </a:r>
            <a:r>
              <a:rPr lang="ru-RU" sz="3200" dirty="0" smtClean="0"/>
              <a:t>издержек</a:t>
            </a:r>
            <a:endParaRPr lang="ru-RU" sz="3200" dirty="0"/>
          </a:p>
          <a:p>
            <a:r>
              <a:rPr lang="ru-RU" sz="3200" dirty="0"/>
              <a:t>Промежуточные блага, добавленная </a:t>
            </a:r>
            <a:r>
              <a:rPr lang="ru-RU" sz="3200" dirty="0" smtClean="0"/>
              <a:t>стоимость</a:t>
            </a:r>
          </a:p>
          <a:p>
            <a:endParaRPr lang="ru-RU" dirty="0"/>
          </a:p>
        </p:txBody>
      </p:sp>
      <p:sp>
        <p:nvSpPr>
          <p:cNvPr id="4" name="Содержимое 3"/>
          <p:cNvSpPr>
            <a:spLocks noGrp="1"/>
          </p:cNvSpPr>
          <p:nvPr>
            <p:ph sz="half" idx="2"/>
          </p:nvPr>
        </p:nvSpPr>
        <p:spPr>
          <a:xfrm>
            <a:off x="4643438" y="1448736"/>
            <a:ext cx="4143404" cy="3694764"/>
          </a:xfrm>
        </p:spPr>
        <p:txBody>
          <a:bodyPr>
            <a:normAutofit fontScale="62500" lnSpcReduction="20000"/>
          </a:bodyPr>
          <a:lstStyle/>
          <a:p>
            <a:r>
              <a:rPr lang="ru-RU" sz="3200" dirty="0" smtClean="0"/>
              <a:t>ЧВП = ВВП – амортизация</a:t>
            </a:r>
          </a:p>
          <a:p>
            <a:r>
              <a:rPr lang="ru-RU" sz="3200" dirty="0" smtClean="0"/>
              <a:t>Государственные трансферты</a:t>
            </a:r>
          </a:p>
          <a:p>
            <a:r>
              <a:rPr lang="ru-RU" sz="3200" dirty="0" smtClean="0"/>
              <a:t>Располагаемый доход ( РД)</a:t>
            </a:r>
          </a:p>
          <a:p>
            <a:r>
              <a:rPr lang="en-US" sz="3200" dirty="0" smtClean="0"/>
              <a:t>I</a:t>
            </a:r>
            <a:r>
              <a:rPr lang="ru-RU" sz="3200" dirty="0" smtClean="0"/>
              <a:t>т = </a:t>
            </a:r>
            <a:r>
              <a:rPr lang="en-US" sz="3200" dirty="0" smtClean="0"/>
              <a:t>S</a:t>
            </a:r>
            <a:endParaRPr lang="ru-RU" sz="3200" dirty="0" smtClean="0"/>
          </a:p>
          <a:p>
            <a:r>
              <a:rPr lang="en-US" sz="3200" dirty="0" smtClean="0"/>
              <a:t>I</a:t>
            </a:r>
            <a:r>
              <a:rPr lang="ru-RU" sz="3200" dirty="0" smtClean="0"/>
              <a:t> + </a:t>
            </a:r>
            <a:r>
              <a:rPr lang="en-US" sz="3200" dirty="0" smtClean="0"/>
              <a:t>X</a:t>
            </a:r>
            <a:r>
              <a:rPr lang="ru-RU" sz="3200" dirty="0" smtClean="0"/>
              <a:t> = </a:t>
            </a:r>
            <a:r>
              <a:rPr lang="en-US" sz="3200" dirty="0" smtClean="0"/>
              <a:t>PS</a:t>
            </a:r>
            <a:r>
              <a:rPr lang="ru-RU" sz="3200" dirty="0" smtClean="0"/>
              <a:t> + </a:t>
            </a:r>
            <a:r>
              <a:rPr lang="en-US" sz="3200" dirty="0" smtClean="0"/>
              <a:t>GS</a:t>
            </a:r>
            <a:endParaRPr lang="ru-RU" sz="3200" dirty="0" smtClean="0"/>
          </a:p>
          <a:p>
            <a:r>
              <a:rPr lang="ru-RU" sz="3200" dirty="0" smtClean="0"/>
              <a:t>Инфляция, дефляция</a:t>
            </a:r>
          </a:p>
          <a:p>
            <a:r>
              <a:rPr lang="ru-RU" sz="3200" dirty="0" smtClean="0"/>
              <a:t>Индексы цен:</a:t>
            </a:r>
          </a:p>
          <a:p>
            <a:pPr lvl="1">
              <a:buClr>
                <a:srgbClr val="B0CCB0"/>
              </a:buClr>
            </a:pPr>
            <a:r>
              <a:rPr lang="ru-RU" sz="3200" dirty="0" smtClean="0">
                <a:solidFill>
                  <a:prstClr val="white"/>
                </a:solidFill>
              </a:rPr>
              <a:t>ИПЦ ( индекс потребительских цен)</a:t>
            </a:r>
          </a:p>
          <a:p>
            <a:pPr lvl="1">
              <a:buClr>
                <a:srgbClr val="B0CCB0"/>
              </a:buClr>
            </a:pPr>
            <a:r>
              <a:rPr lang="ru-RU" sz="3200" dirty="0" smtClean="0">
                <a:solidFill>
                  <a:prstClr val="white"/>
                </a:solidFill>
              </a:rPr>
              <a:t>Дефлятор ВВП</a:t>
            </a:r>
          </a:p>
          <a:p>
            <a:pPr lvl="1">
              <a:buClr>
                <a:srgbClr val="B0CCB0"/>
              </a:buClr>
            </a:pPr>
            <a:r>
              <a:rPr lang="ru-RU" sz="3200" dirty="0" smtClean="0">
                <a:solidFill>
                  <a:prstClr val="white"/>
                </a:solidFill>
              </a:rPr>
              <a:t>Индекс цен производителей</a:t>
            </a:r>
          </a:p>
          <a:p>
            <a:endParaRPr lang="ru-RU" dirty="0"/>
          </a:p>
        </p:txBody>
      </p:sp>
    </p:spTree>
    <p:extLst>
      <p:ext uri="{BB962C8B-B14F-4D97-AF65-F5344CB8AC3E}">
        <p14:creationId xmlns:p14="http://schemas.microsoft.com/office/powerpoint/2010/main" xmlns="" val="2585151453"/>
      </p:ext>
    </p:extLst>
  </p:cSld>
  <p:clrMapOvr>
    <a:masterClrMapping/>
  </p:clrMapOvr>
  <p:transition spd="med">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a:effectLst>
                  <a:outerShdw blurRad="38100" dist="38100" dir="2700000" algn="tl">
                    <a:srgbClr val="000000">
                      <a:alpha val="43137"/>
                    </a:srgbClr>
                  </a:outerShdw>
                </a:effectLst>
              </a:rPr>
              <a:t>ВОПРОСЫ ДЛЯ </a:t>
            </a:r>
            <a:r>
              <a:rPr lang="ru-RU" b="1" dirty="0" smtClean="0">
                <a:effectLst>
                  <a:outerShdw blurRad="38100" dist="38100" dir="2700000" algn="tl">
                    <a:srgbClr val="000000">
                      <a:alpha val="43137"/>
                    </a:srgbClr>
                  </a:outerShdw>
                </a:effectLst>
              </a:rPr>
              <a:t>ОБСУЖДЕНИЯ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285866"/>
            <a:ext cx="8553480" cy="3571900"/>
          </a:xfrm>
        </p:spPr>
        <p:txBody>
          <a:bodyPr>
            <a:normAutofit fontScale="70000" lnSpcReduction="20000"/>
          </a:bodyPr>
          <a:lstStyle/>
          <a:p>
            <a:r>
              <a:rPr lang="ru-RU" dirty="0"/>
              <a:t>1.Дайте четкие определения каждому из представленных ниже терминов и проведите соответствующие примеры.</a:t>
            </a:r>
          </a:p>
          <a:p>
            <a:pPr lvl="1"/>
            <a:r>
              <a:rPr lang="ru-RU" dirty="0" smtClean="0"/>
              <a:t>Потребление</a:t>
            </a:r>
          </a:p>
          <a:p>
            <a:pPr lvl="1"/>
            <a:r>
              <a:rPr lang="ru-RU" dirty="0" smtClean="0"/>
              <a:t>Валовые </a:t>
            </a:r>
            <a:r>
              <a:rPr lang="ru-RU" dirty="0"/>
              <a:t>частные внутренние инвестиции</a:t>
            </a:r>
          </a:p>
          <a:p>
            <a:pPr lvl="1"/>
            <a:r>
              <a:rPr lang="ru-RU" dirty="0"/>
              <a:t>Государственное потребление и закупки инвестиционных товаров (включаемые в ВВП)</a:t>
            </a:r>
          </a:p>
          <a:p>
            <a:pPr lvl="1"/>
            <a:r>
              <a:rPr lang="ru-RU" dirty="0"/>
              <a:t>Государственные трансфертные платежи (не включаемые в ВВП)</a:t>
            </a:r>
          </a:p>
          <a:p>
            <a:pPr lvl="1"/>
            <a:r>
              <a:rPr lang="ru-RU" dirty="0"/>
              <a:t>Экспорт</a:t>
            </a:r>
          </a:p>
          <a:p>
            <a:r>
              <a:rPr lang="ru-RU" dirty="0"/>
              <a:t>2.Критики системы национальных счетов утверждают: «Вы не может складывать яблоки с апельсинами». Покажите, что рассчитать ВВП вполне возможно с использованием цен.</a:t>
            </a:r>
          </a:p>
          <a:p>
            <a:endParaRPr lang="ru-RU" dirty="0"/>
          </a:p>
        </p:txBody>
      </p:sp>
    </p:spTree>
    <p:extLst>
      <p:ext uri="{BB962C8B-B14F-4D97-AF65-F5344CB8AC3E}">
        <p14:creationId xmlns:p14="http://schemas.microsoft.com/office/powerpoint/2010/main" xmlns="" val="2755921263"/>
      </p:ext>
    </p:extLst>
  </p:cSld>
  <p:clrMapOvr>
    <a:masterClrMapping/>
  </p:clrMapOvr>
  <p:transition spd="med">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a:effectLst>
                  <a:outerShdw blurRad="38100" dist="38100" dir="2700000" algn="tl">
                    <a:srgbClr val="000000">
                      <a:alpha val="43137"/>
                    </a:srgbClr>
                  </a:outerShdw>
                </a:effectLst>
              </a:rPr>
              <a:t>ВОПРОСЫ ДЛЯ </a:t>
            </a:r>
            <a:r>
              <a:rPr lang="ru-RU" b="1" dirty="0" smtClean="0">
                <a:effectLst>
                  <a:outerShdw blurRad="38100" dist="38100" dir="2700000" algn="tl">
                    <a:srgbClr val="000000">
                      <a:alpha val="43137"/>
                    </a:srgbClr>
                  </a:outerShdw>
                </a:effectLst>
              </a:rPr>
              <a:t>ОБСУЖДЕНИЯ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071552"/>
            <a:ext cx="8482042" cy="4071948"/>
          </a:xfrm>
        </p:spPr>
        <p:txBody>
          <a:bodyPr>
            <a:normAutofit fontScale="62500" lnSpcReduction="20000"/>
          </a:bodyPr>
          <a:lstStyle/>
          <a:p>
            <a:pPr algn="just"/>
            <a:r>
              <a:rPr lang="ru-RU" dirty="0" smtClean="0"/>
              <a:t>3.Рассмотри </a:t>
            </a:r>
            <a:r>
              <a:rPr lang="ru-RU" dirty="0"/>
              <a:t>следующие данные: номинальный ВВП в 1993 году составил 6553 млрд. долл., а в  1992 году – 6244 млрд. долл. Дефлятор ВВП для 1993 года был 102,6, а в 1992 году – 100.</a:t>
            </a:r>
          </a:p>
          <a:p>
            <a:pPr algn="just"/>
            <a:r>
              <a:rPr lang="ru-RU" dirty="0"/>
              <a:t>Рассчитайте реальный ВВП для 1992 и 1993 годов по ценам 1992 года. Определите темпы роста номинального и реального ВВП в 1993 году. Каковы были темпы инфляции (измеряемые дефлятором ВВП) в 1993 году</a:t>
            </a:r>
            <a:r>
              <a:rPr lang="ru-RU" dirty="0" smtClean="0"/>
              <a:t>?</a:t>
            </a:r>
          </a:p>
          <a:p>
            <a:pPr algn="just"/>
            <a:endParaRPr lang="ru-RU" dirty="0"/>
          </a:p>
          <a:p>
            <a:pPr algn="just"/>
            <a:r>
              <a:rPr lang="ru-RU" dirty="0"/>
              <a:t>4.Робинзон Крузо производит продукции на сумму 1000 долл. 750 долл. он выплачивает в виде зарплаты, 125 долл. – в виде процентов и 75 в виде ренты. Какова должна быть его прибыль? С учетом того, что три четверти его выпуска потребляется, а остальное инвестируется, подсчитайте ВВП острова, где он живет, на основе потока товаров и на основе потока заработков и покажите, что результаты абсолютно идентичны.</a:t>
            </a:r>
          </a:p>
          <a:p>
            <a:endParaRPr lang="ru-RU" dirty="0"/>
          </a:p>
        </p:txBody>
      </p:sp>
    </p:spTree>
    <p:extLst>
      <p:ext uri="{BB962C8B-B14F-4D97-AF65-F5344CB8AC3E}">
        <p14:creationId xmlns:p14="http://schemas.microsoft.com/office/powerpoint/2010/main" xmlns="" val="275592126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14282" y="214296"/>
            <a:ext cx="8229600" cy="857250"/>
          </a:xfrm>
        </p:spPr>
        <p:txBody>
          <a:bodyPr>
            <a:normAutofit fontScale="90000"/>
          </a:bodyPr>
          <a:lstStyle/>
          <a:p>
            <a:pPr algn="ct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800" b="1" dirty="0" smtClean="0">
                <a:effectLst>
                  <a:outerShdw blurRad="38100" dist="38100" dir="2700000" algn="tl">
                    <a:srgbClr val="000000">
                      <a:alpha val="43137"/>
                    </a:srgbClr>
                  </a:outerShdw>
                </a:effectLst>
              </a:rPr>
              <a:t>Способ измерения ВВП на основе заработков или издержек</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4294967295"/>
          </p:nvPr>
        </p:nvSpPr>
        <p:spPr>
          <a:xfrm>
            <a:off x="5572125" y="928688"/>
            <a:ext cx="3571875" cy="4214812"/>
          </a:xfrm>
        </p:spPr>
        <p:txBody>
          <a:bodyPr>
            <a:noAutofit/>
          </a:bodyPr>
          <a:lstStyle/>
          <a:p>
            <a:r>
              <a:rPr lang="ru-RU" sz="1300" dirty="0" smtClean="0"/>
              <a:t>Второй (и не менее эффективный) способ оценки ВВП связан с измерением заработков или издержек. Обратимся еще раз к рисунку, а именно к нижней его части. Здесь вы видите все издержки при ведении бизнеса, сюда входят оплата труда, выплачиваемая работникам, рента, выплачиваемая собственникам капитала, и т.д. Но эти же издержки являются и заработками, которые домохозяйки получат от компаний. Измерив ежегодный поток этих заработков или доходов, статистики вновь выходят на ВВП. </a:t>
            </a:r>
          </a:p>
          <a:p>
            <a:r>
              <a:rPr lang="ru-RU" sz="1300" dirty="0" smtClean="0"/>
              <a:t>Следовательно, второй способ расчета ВВП представляет собой поиск суммы заработков (зарплата, процент, рента и прибыль) факторов производства, представляющих собой издержки производства конечных продуктов.</a:t>
            </a:r>
          </a:p>
          <a:p>
            <a:endParaRPr lang="ru-RU" sz="1400" dirty="0"/>
          </a:p>
        </p:txBody>
      </p:sp>
      <p:grpSp>
        <p:nvGrpSpPr>
          <p:cNvPr id="5" name="Группа 4"/>
          <p:cNvGrpSpPr/>
          <p:nvPr/>
        </p:nvGrpSpPr>
        <p:grpSpPr>
          <a:xfrm>
            <a:off x="357158" y="1214428"/>
            <a:ext cx="5286412" cy="3714776"/>
            <a:chOff x="928662" y="571486"/>
            <a:chExt cx="5214974" cy="3857652"/>
          </a:xfrm>
        </p:grpSpPr>
        <p:sp>
          <p:nvSpPr>
            <p:cNvPr id="6" name="Полилиния 5"/>
            <p:cNvSpPr/>
            <p:nvPr/>
          </p:nvSpPr>
          <p:spPr>
            <a:xfrm>
              <a:off x="4857752" y="2000246"/>
              <a:ext cx="1285884" cy="1000132"/>
            </a:xfrm>
            <a:custGeom>
              <a:avLst/>
              <a:gdLst>
                <a:gd name="connsiteX0" fmla="*/ 0 w 1285884"/>
                <a:gd name="connsiteY0" fmla="*/ 0 h 1000132"/>
                <a:gd name="connsiteX1" fmla="*/ 1285884 w 1285884"/>
                <a:gd name="connsiteY1" fmla="*/ 0 h 1000132"/>
                <a:gd name="connsiteX2" fmla="*/ 1285884 w 1285884"/>
                <a:gd name="connsiteY2" fmla="*/ 1000132 h 1000132"/>
                <a:gd name="connsiteX3" fmla="*/ 0 w 1285884"/>
                <a:gd name="connsiteY3" fmla="*/ 1000132 h 1000132"/>
                <a:gd name="connsiteX4" fmla="*/ 0 w 1285884"/>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84" h="1000132">
                  <a:moveTo>
                    <a:pt x="0" y="0"/>
                  </a:moveTo>
                  <a:lnTo>
                    <a:pt x="1285884" y="0"/>
                  </a:lnTo>
                  <a:lnTo>
                    <a:pt x="1285884"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Предприятия</a:t>
              </a:r>
              <a:endParaRPr lang="ru-RU" sz="1400" dirty="0"/>
            </a:p>
          </p:txBody>
        </p:sp>
        <p:sp>
          <p:nvSpPr>
            <p:cNvPr id="7" name="Полилиния 6"/>
            <p:cNvSpPr/>
            <p:nvPr/>
          </p:nvSpPr>
          <p:spPr>
            <a:xfrm>
              <a:off x="928662" y="2000246"/>
              <a:ext cx="1214446" cy="1000132"/>
            </a:xfrm>
            <a:custGeom>
              <a:avLst/>
              <a:gdLst>
                <a:gd name="connsiteX0" fmla="*/ 0 w 1214446"/>
                <a:gd name="connsiteY0" fmla="*/ 0 h 1000132"/>
                <a:gd name="connsiteX1" fmla="*/ 1214446 w 1214446"/>
                <a:gd name="connsiteY1" fmla="*/ 0 h 1000132"/>
                <a:gd name="connsiteX2" fmla="*/ 1214446 w 1214446"/>
                <a:gd name="connsiteY2" fmla="*/ 1000132 h 1000132"/>
                <a:gd name="connsiteX3" fmla="*/ 0 w 1214446"/>
                <a:gd name="connsiteY3" fmla="*/ 1000132 h 1000132"/>
                <a:gd name="connsiteX4" fmla="*/ 0 w 1214446"/>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6" h="1000132">
                  <a:moveTo>
                    <a:pt x="0" y="0"/>
                  </a:moveTo>
                  <a:lnTo>
                    <a:pt x="1214446" y="0"/>
                  </a:lnTo>
                  <a:lnTo>
                    <a:pt x="1214446"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Домашние хозяйства</a:t>
              </a:r>
              <a:endParaRPr lang="ru-RU" sz="1400" dirty="0"/>
            </a:p>
          </p:txBody>
        </p:sp>
        <p:sp>
          <p:nvSpPr>
            <p:cNvPr id="8" name="Полилиния 7"/>
            <p:cNvSpPr/>
            <p:nvPr/>
          </p:nvSpPr>
          <p:spPr>
            <a:xfrm>
              <a:off x="1357290" y="3000378"/>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8"/>
            <p:cNvSpPr/>
            <p:nvPr/>
          </p:nvSpPr>
          <p:spPr>
            <a:xfrm rot="10800000">
              <a:off x="1357290" y="1071552"/>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9"/>
            <p:cNvSpPr/>
            <p:nvPr/>
          </p:nvSpPr>
          <p:spPr>
            <a:xfrm>
              <a:off x="1357290"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10"/>
            <p:cNvSpPr/>
            <p:nvPr/>
          </p:nvSpPr>
          <p:spPr>
            <a:xfrm>
              <a:off x="5429256"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rot="16200000">
              <a:off x="4822033" y="1464461"/>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2"/>
            <p:cNvSpPr/>
            <p:nvPr/>
          </p:nvSpPr>
          <p:spPr>
            <a:xfrm rot="5400000">
              <a:off x="1750199" y="3107535"/>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3"/>
            <p:cNvSpPr/>
            <p:nvPr/>
          </p:nvSpPr>
          <p:spPr>
            <a:xfrm>
              <a:off x="4857752" y="3071816"/>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олилиния 14"/>
            <p:cNvSpPr/>
            <p:nvPr/>
          </p:nvSpPr>
          <p:spPr>
            <a:xfrm rot="10800000">
              <a:off x="1714480" y="1500180"/>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5"/>
            <p:cNvSpPr/>
            <p:nvPr/>
          </p:nvSpPr>
          <p:spPr>
            <a:xfrm>
              <a:off x="2786050" y="1500180"/>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Конечные товары и услуги (хлеб, автомобили и т.д.)</a:t>
              </a:r>
              <a:endParaRPr lang="ru-RU" sz="1000" dirty="0"/>
            </a:p>
          </p:txBody>
        </p:sp>
        <p:sp>
          <p:nvSpPr>
            <p:cNvPr id="17" name="Полилиния 16"/>
            <p:cNvSpPr/>
            <p:nvPr/>
          </p:nvSpPr>
          <p:spPr>
            <a:xfrm>
              <a:off x="2786050" y="3071816"/>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Услуги факторов производства (труда, земли и т.д.)</a:t>
              </a:r>
              <a:endParaRPr lang="ru-RU" sz="1000" dirty="0"/>
            </a:p>
          </p:txBody>
        </p:sp>
        <p:sp>
          <p:nvSpPr>
            <p:cNvPr id="18" name="Полилиния 17"/>
            <p:cNvSpPr/>
            <p:nvPr/>
          </p:nvSpPr>
          <p:spPr>
            <a:xfrm>
              <a:off x="2000232" y="571486"/>
              <a:ext cx="3000396" cy="428628"/>
            </a:xfrm>
            <a:custGeom>
              <a:avLst/>
              <a:gdLst>
                <a:gd name="connsiteX0" fmla="*/ 0 w 3000396"/>
                <a:gd name="connsiteY0" fmla="*/ 0 h 428628"/>
                <a:gd name="connsiteX1" fmla="*/ 3000396 w 3000396"/>
                <a:gd name="connsiteY1" fmla="*/ 0 h 428628"/>
                <a:gd name="connsiteX2" fmla="*/ 3000396 w 3000396"/>
                <a:gd name="connsiteY2" fmla="*/ 428628 h 428628"/>
                <a:gd name="connsiteX3" fmla="*/ 0 w 3000396"/>
                <a:gd name="connsiteY3" fmla="*/ 428628 h 428628"/>
                <a:gd name="connsiteX4" fmla="*/ 0 w 3000396"/>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96" h="428628">
                  <a:moveTo>
                    <a:pt x="0" y="0"/>
                  </a:moveTo>
                  <a:lnTo>
                    <a:pt x="3000396" y="0"/>
                  </a:lnTo>
                  <a:lnTo>
                    <a:pt x="3000396"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Круговорот макроэкономический активности</a:t>
              </a:r>
            </a:p>
            <a:p>
              <a:pPr algn="ctr"/>
              <a:r>
                <a:rPr lang="ru-RU" sz="1000" dirty="0" smtClean="0"/>
                <a:t>Потребительские закупки (в долл.)</a:t>
              </a:r>
              <a:endParaRPr lang="ru-RU" sz="1000" dirty="0"/>
            </a:p>
          </p:txBody>
        </p:sp>
        <p:sp>
          <p:nvSpPr>
            <p:cNvPr id="19" name="Полилиния 18"/>
            <p:cNvSpPr/>
            <p:nvPr/>
          </p:nvSpPr>
          <p:spPr>
            <a:xfrm>
              <a:off x="1071538" y="714362"/>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0" name="Полилиния 19"/>
            <p:cNvSpPr/>
            <p:nvPr/>
          </p:nvSpPr>
          <p:spPr>
            <a:xfrm>
              <a:off x="2071670" y="4000510"/>
              <a:ext cx="3071834" cy="428628"/>
            </a:xfrm>
            <a:custGeom>
              <a:avLst/>
              <a:gdLst>
                <a:gd name="connsiteX0" fmla="*/ 0 w 3071834"/>
                <a:gd name="connsiteY0" fmla="*/ 0 h 428628"/>
                <a:gd name="connsiteX1" fmla="*/ 3071834 w 3071834"/>
                <a:gd name="connsiteY1" fmla="*/ 0 h 428628"/>
                <a:gd name="connsiteX2" fmla="*/ 3071834 w 3071834"/>
                <a:gd name="connsiteY2" fmla="*/ 428628 h 428628"/>
                <a:gd name="connsiteX3" fmla="*/ 0 w 3071834"/>
                <a:gd name="connsiteY3" fmla="*/ 428628 h 428628"/>
                <a:gd name="connsiteX4" fmla="*/ 0 w 3071834"/>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834" h="428628">
                  <a:moveTo>
                    <a:pt x="0" y="0"/>
                  </a:moveTo>
                  <a:lnTo>
                    <a:pt x="3071834" y="0"/>
                  </a:lnTo>
                  <a:lnTo>
                    <a:pt x="3071834"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Заработная плата, рента, прибыль и т.д. (в долл.)</a:t>
              </a:r>
              <a:endParaRPr lang="ru-RU" sz="1000" dirty="0"/>
            </a:p>
          </p:txBody>
        </p:sp>
        <p:sp>
          <p:nvSpPr>
            <p:cNvPr id="21" name="Полилиния 20"/>
            <p:cNvSpPr/>
            <p:nvPr/>
          </p:nvSpPr>
          <p:spPr>
            <a:xfrm rot="10800000">
              <a:off x="5429256" y="3286130"/>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Полилиния 21"/>
            <p:cNvSpPr/>
            <p:nvPr/>
          </p:nvSpPr>
          <p:spPr>
            <a:xfrm rot="5400000">
              <a:off x="5214942" y="642924"/>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Полилиния 22"/>
            <p:cNvSpPr/>
            <p:nvPr/>
          </p:nvSpPr>
          <p:spPr>
            <a:xfrm rot="16200000">
              <a:off x="1071538" y="3357568"/>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Полилиния 23"/>
            <p:cNvSpPr/>
            <p:nvPr/>
          </p:nvSpPr>
          <p:spPr>
            <a:xfrm>
              <a:off x="5429256"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олилиния 24"/>
            <p:cNvSpPr/>
            <p:nvPr/>
          </p:nvSpPr>
          <p:spPr>
            <a:xfrm>
              <a:off x="1357290"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xmlns="" val="1903874252"/>
      </p:ext>
    </p:extLst>
  </p:cSld>
  <p:clrMapOvr>
    <a:masterClrMapping/>
  </p:clrMapOvr>
  <p:transition spd="med">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a:effectLst>
                  <a:outerShdw blurRad="38100" dist="38100" dir="2700000" algn="tl">
                    <a:srgbClr val="000000">
                      <a:alpha val="43137"/>
                    </a:srgbClr>
                  </a:outerShdw>
                </a:effectLst>
              </a:rPr>
              <a:t>ВОПРОСЫ ДЛЯ ОБСУЖДЕНИЯ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142990"/>
            <a:ext cx="8686800" cy="4000510"/>
          </a:xfrm>
        </p:spPr>
        <p:txBody>
          <a:bodyPr>
            <a:normAutofit fontScale="77500" lnSpcReduction="20000"/>
          </a:bodyPr>
          <a:lstStyle/>
          <a:p>
            <a:r>
              <a:rPr lang="ru-RU" dirty="0"/>
              <a:t>5.Ниже приведены короткие сообщения о различных видах экономической деятельности. Почему эти факты не найдут отражения в ВВП США?</a:t>
            </a:r>
          </a:p>
          <a:p>
            <a:pPr lvl="1"/>
            <a:r>
              <a:rPr lang="ru-RU" dirty="0"/>
              <a:t>Домашняя еда. приготовленная прекрасным поваром</a:t>
            </a:r>
          </a:p>
          <a:p>
            <a:pPr lvl="1"/>
            <a:r>
              <a:rPr lang="ru-RU" dirty="0"/>
              <a:t>Покупка участка земли</a:t>
            </a:r>
          </a:p>
          <a:p>
            <a:pPr lvl="1"/>
            <a:r>
              <a:rPr lang="ru-RU" dirty="0"/>
              <a:t>Покупка бесценного полотна Рембрандта</a:t>
            </a:r>
          </a:p>
          <a:p>
            <a:pPr lvl="1"/>
            <a:r>
              <a:rPr lang="ru-RU" dirty="0"/>
              <a:t>Ценность. полученная в 1995 году от прослушивания компакт-диска, купленного в 1990 году</a:t>
            </a:r>
          </a:p>
          <a:p>
            <a:pPr lvl="1"/>
            <a:r>
              <a:rPr lang="ru-RU" dirty="0"/>
              <a:t>Ущерб от загрязнения домов и урожая, нанесенный предприятием, вырабатывающим электроэнергию</a:t>
            </a:r>
          </a:p>
          <a:p>
            <a:pPr lvl="1"/>
            <a:r>
              <a:rPr lang="ru-RU" dirty="0"/>
              <a:t>Прибыль, полученная корпорацией </a:t>
            </a:r>
            <a:r>
              <a:rPr lang="en-US" dirty="0"/>
              <a:t>I</a:t>
            </a:r>
            <a:r>
              <a:rPr lang="ru-RU" dirty="0"/>
              <a:t>ВМ на ее британском заводе</a:t>
            </a:r>
          </a:p>
          <a:p>
            <a:endParaRPr lang="ru-RU" dirty="0"/>
          </a:p>
        </p:txBody>
      </p:sp>
    </p:spTree>
    <p:extLst>
      <p:ext uri="{BB962C8B-B14F-4D97-AF65-F5344CB8AC3E}">
        <p14:creationId xmlns:p14="http://schemas.microsoft.com/office/powerpoint/2010/main" xmlns="" val="3243935813"/>
      </p:ext>
    </p:extLst>
  </p:cSld>
  <p:clrMapOvr>
    <a:masterClrMapping/>
  </p:clrMapOvr>
  <p:transition spd="med">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a:effectLst>
                  <a:outerShdw blurRad="38100" dist="38100" dir="2700000" algn="tl">
                    <a:srgbClr val="000000">
                      <a:alpha val="43137"/>
                    </a:srgbClr>
                  </a:outerShdw>
                </a:effectLst>
              </a:rPr>
              <a:t>ВОПРОСЫ ДЛЯ ОБСУЖДЕНИЯ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214428"/>
            <a:ext cx="8553480" cy="3929072"/>
          </a:xfrm>
        </p:spPr>
        <p:txBody>
          <a:bodyPr>
            <a:normAutofit fontScale="62500" lnSpcReduction="20000"/>
          </a:bodyPr>
          <a:lstStyle/>
          <a:p>
            <a:pPr algn="just"/>
            <a:r>
              <a:rPr lang="ru-RU" dirty="0" smtClean="0"/>
              <a:t>6.Вернитесь </a:t>
            </a:r>
            <a:r>
              <a:rPr lang="ru-RU" dirty="0"/>
              <a:t>к примеру с </a:t>
            </a:r>
            <a:r>
              <a:rPr lang="en-US" i="1" dirty="0" err="1"/>
              <a:t>Agrovia</a:t>
            </a:r>
            <a:r>
              <a:rPr lang="ru-RU" dirty="0"/>
              <a:t>, ВВП которой мы рассматривали в разделе “Попробуем сосчитать” выше в этой главе. Создайте набор счетов для этой страны, подобных перечисленным в табл.6. исходя из того, что бушель пшеницы стоит 5 долл. амортизация отсутствует, на заработную плату идет три четверти национального выпуска, косвенные налоги, полученные с предприятий </a:t>
            </a:r>
            <a:r>
              <a:rPr lang="en-US" i="1" dirty="0" err="1"/>
              <a:t>Agrovia</a:t>
            </a:r>
            <a:r>
              <a:rPr lang="en-US" i="1" dirty="0"/>
              <a:t> </a:t>
            </a:r>
            <a:r>
              <a:rPr lang="ru-RU" dirty="0"/>
              <a:t>идут на 100%-ное финансирование государственных расходов, а оставшаяся часть дохода предназначена для фермеров в качестве ренты</a:t>
            </a:r>
            <a:r>
              <a:rPr lang="ru-RU" dirty="0" smtClean="0"/>
              <a:t>.</a:t>
            </a:r>
          </a:p>
          <a:p>
            <a:pPr algn="just"/>
            <a:r>
              <a:rPr lang="ru-RU" dirty="0" smtClean="0"/>
              <a:t>7.Обобщите данные о смещении индекса потребительских цен. Объясните, почему игнорирование улучшения качества новых товаров ведет к сдвигу вверх ИПЦ. Рассмотрите в качестве примера товар, с которым вы хорошо знакомы. Объясните, как изменилось его качество и какие могут возникнуть трудности при попытке отразить улучшение его качества в индексе цен.</a:t>
            </a:r>
          </a:p>
          <a:p>
            <a:endParaRPr lang="ru-RU" dirty="0"/>
          </a:p>
          <a:p>
            <a:endParaRPr lang="ru-RU" dirty="0"/>
          </a:p>
        </p:txBody>
      </p:sp>
    </p:spTree>
    <p:extLst>
      <p:ext uri="{BB962C8B-B14F-4D97-AF65-F5344CB8AC3E}">
        <p14:creationId xmlns:p14="http://schemas.microsoft.com/office/powerpoint/2010/main" xmlns="" val="3243935813"/>
      </p:ext>
    </p:extLst>
  </p:cSld>
  <p:clrMapOvr>
    <a:masterClrMapping/>
  </p:clrMapOvr>
  <p:transition spd="med">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effectLst>
                  <a:outerShdw blurRad="38100" dist="38100" dir="2700000" algn="tl">
                    <a:srgbClr val="000000">
                      <a:alpha val="43137"/>
                    </a:srgbClr>
                  </a:outerShdw>
                </a:effectLst>
              </a:rPr>
              <a:t>Спасибо за внимание!</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214428"/>
            <a:ext cx="8553480" cy="3929072"/>
          </a:xfrm>
        </p:spPr>
        <p:txBody>
          <a:bodyPr>
            <a:normAutofit/>
          </a:bodyPr>
          <a:lstStyle/>
          <a:p>
            <a:endParaRPr lang="ru-RU" dirty="0"/>
          </a:p>
          <a:p>
            <a:endParaRPr lang="ru-RU" dirty="0"/>
          </a:p>
        </p:txBody>
      </p:sp>
      <p:pic>
        <p:nvPicPr>
          <p:cNvPr id="4" name="Рисунок 3" descr="Resize_of_0_dacf_6ce8f2ba_XL.jpeg"/>
          <p:cNvPicPr>
            <a:picLocks noChangeAspect="1"/>
          </p:cNvPicPr>
          <p:nvPr/>
        </p:nvPicPr>
        <p:blipFill>
          <a:blip r:embed="rId2"/>
          <a:stretch>
            <a:fillRect/>
          </a:stretch>
        </p:blipFill>
        <p:spPr>
          <a:xfrm>
            <a:off x="2071670" y="1214428"/>
            <a:ext cx="4810176" cy="3607633"/>
          </a:xfrm>
          <a:prstGeom prst="rect">
            <a:avLst/>
          </a:prstGeom>
          <a:ln w="76200">
            <a:solidFill>
              <a:schemeClr val="accent1"/>
            </a:solidFill>
          </a:ln>
        </p:spPr>
      </p:pic>
    </p:spTree>
    <p:extLst>
      <p:ext uri="{BB962C8B-B14F-4D97-AF65-F5344CB8AC3E}">
        <p14:creationId xmlns:p14="http://schemas.microsoft.com/office/powerpoint/2010/main" xmlns="" val="324393581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457200" y="249238"/>
            <a:ext cx="8686800" cy="593725"/>
          </a:xfrm>
        </p:spPr>
        <p:txBody>
          <a:bodyPr>
            <a:normAutofit/>
          </a:bodyPr>
          <a:lstStyle/>
          <a:p>
            <a:pPr algn="ctr"/>
            <a:r>
              <a:rPr lang="ru-RU" sz="2000" b="1" dirty="0" smtClean="0"/>
              <a:t>Равнозначность двух подходов.</a:t>
            </a:r>
            <a:endParaRPr lang="ru-RU" sz="2400" dirty="0"/>
          </a:p>
        </p:txBody>
      </p:sp>
      <p:sp>
        <p:nvSpPr>
          <p:cNvPr id="3" name="Объект 2"/>
          <p:cNvSpPr>
            <a:spLocks noGrp="1"/>
          </p:cNvSpPr>
          <p:nvPr>
            <p:ph idx="4294967295"/>
          </p:nvPr>
        </p:nvSpPr>
        <p:spPr>
          <a:xfrm>
            <a:off x="357158" y="785800"/>
            <a:ext cx="8686800" cy="4213225"/>
          </a:xfrm>
        </p:spPr>
        <p:txBody>
          <a:bodyPr>
            <a:normAutofit fontScale="47500" lnSpcReduction="20000"/>
          </a:bodyPr>
          <a:lstStyle/>
          <a:p>
            <a:r>
              <a:rPr lang="ru-RU" dirty="0" smtClean="0"/>
              <a:t>Итак</a:t>
            </a:r>
            <a:r>
              <a:rPr lang="ru-RU" dirty="0"/>
              <a:t>, мы рассчитали ВВП на основе потока товаров и на основе потока </a:t>
            </a:r>
            <a:r>
              <a:rPr lang="ru-RU" dirty="0" smtClean="0"/>
              <a:t>заработков. </a:t>
            </a:r>
            <a:r>
              <a:rPr lang="ru-RU" dirty="0"/>
              <a:t>Какой из двух подходов лучше? Ответ может показаться вам несколько неожиданным, но на самом деле оба подхода абсолютно равнозначны.</a:t>
            </a:r>
          </a:p>
          <a:p>
            <a:r>
              <a:rPr lang="ru-RU" dirty="0"/>
              <a:t>Убедиться в этом нам поможет пример экономической деятельности одной парикмахерской. Для простоты предположим, что парикмахерская имеет издержки, связанные только с оплатой труда. В результате стрижки 10 клиентов, притом, что каждая стрижка стоит 8 долл., ВВП составит 80 долл. Однако доход (собственно зарплата плюс прибыль) парикмахеров равна как раз 80 долл. Таким образом, мы получим идентичность ВВП и в том случает, если будем исходить из потока товаров (стрижек на 80 долл.), и в том случае, если будем исходить из издержек дохода (80 долл. в виде заработной платы и прибыли).</a:t>
            </a:r>
          </a:p>
          <a:p>
            <a:r>
              <a:rPr lang="ru-RU" dirty="0"/>
              <a:t>По существу идентичность двух подходов объясняется тем, что, наряду с прочими доходами, мы включили «прибыль»(см. нижнюю часть рис.1.). Так что же такое прибыль? Прибыль – это то, что остается от продажи товара после того, как вы оплатили другие издержки производства, а именно заработную плату, процент, ренту. Иными словами, прибыль – это остаток, который автоматически корректируется таким образом, чтобы издержки или заработки (см. нижнюю часть рисунка) полностью совпадали со стоимостью конечных товаров и услуг(верхняя часть рисунка).</a:t>
            </a:r>
          </a:p>
          <a:p>
            <a:r>
              <a:rPr lang="ru-RU" sz="3400" i="1" dirty="0" smtClean="0"/>
              <a:t>ВВП, или валовой внутренний продукт, может быть измерен двумя способами: как поток конечных товаров и услуг; как совокупные издержки или заработки факторов производства, обеспечивающих выпуск. Поскольку прибыль – это остаток, оба подхода приводят к абсолютно одному и тому же значению ВВП.</a:t>
            </a:r>
            <a:endParaRPr lang="ru-RU" sz="3400" dirty="0" smtClean="0"/>
          </a:p>
          <a:p>
            <a:endParaRPr lang="ru-RU" dirty="0"/>
          </a:p>
        </p:txBody>
      </p:sp>
    </p:spTree>
    <p:extLst>
      <p:ext uri="{BB962C8B-B14F-4D97-AF65-F5344CB8AC3E}">
        <p14:creationId xmlns:p14="http://schemas.microsoft.com/office/powerpoint/2010/main" xmlns="" val="113280199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214296"/>
            <a:ext cx="8686800" cy="628650"/>
          </a:xfrm>
        </p:spPr>
        <p:txBody>
          <a:bodyPr>
            <a:normAutofit fontScale="90000"/>
          </a:bodyPr>
          <a:lstStyle/>
          <a:p>
            <a:r>
              <a:rPr lang="ru-RU" sz="2400" b="1" dirty="0">
                <a:effectLst>
                  <a:outerShdw blurRad="38100" dist="38100" dir="2700000" algn="tl">
                    <a:srgbClr val="000000">
                      <a:alpha val="43137"/>
                    </a:srgbClr>
                  </a:outerShdw>
                </a:effectLst>
              </a:rPr>
              <a:t>Система национальных счетов и система учета предприятия</a:t>
            </a:r>
            <a:endParaRPr lang="ru-RU" sz="24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85720" y="1142990"/>
            <a:ext cx="3857652" cy="4500594"/>
          </a:xfrm>
        </p:spPr>
        <p:txBody>
          <a:bodyPr>
            <a:normAutofit fontScale="47500" lnSpcReduction="20000"/>
          </a:bodyPr>
          <a:lstStyle/>
          <a:p>
            <a:r>
              <a:rPr lang="ru-RU" sz="4300" dirty="0"/>
              <a:t>Вы вправе </a:t>
            </a:r>
            <a:r>
              <a:rPr lang="ru-RU" sz="4300" dirty="0" smtClean="0"/>
              <a:t>поинтересоваться</a:t>
            </a:r>
            <a:r>
              <a:rPr lang="ru-RU" sz="4300" dirty="0"/>
              <a:t>, откуда экономисты берут данные для экономических расчетов в масштабах страны. В действительности штат экономистов, состоящих при правительстве, обращается к целому ряду разнообразных источников, включая отдельные отчеты, сведения о налогах, статистику по розничной торговле и данные о занятости.</a:t>
            </a:r>
          </a:p>
          <a:p>
            <a:endParaRPr lang="ru-RU" dirty="0"/>
          </a:p>
        </p:txBody>
      </p:sp>
      <p:pic>
        <p:nvPicPr>
          <p:cNvPr id="4" name="Рисунок 3" descr="gosduma-prinjala-antikrizisnye-popravki-v-bjudzhet.jpg"/>
          <p:cNvPicPr>
            <a:picLocks noChangeAspect="1"/>
          </p:cNvPicPr>
          <p:nvPr/>
        </p:nvPicPr>
        <p:blipFill>
          <a:blip r:embed="rId2"/>
          <a:stretch>
            <a:fillRect/>
          </a:stretch>
        </p:blipFill>
        <p:spPr>
          <a:xfrm>
            <a:off x="4214810" y="1571618"/>
            <a:ext cx="4597362" cy="2624328"/>
          </a:xfrm>
          <a:prstGeom prst="rect">
            <a:avLst/>
          </a:prstGeom>
          <a:ln w="76200">
            <a:solidFill>
              <a:schemeClr val="accent1"/>
            </a:solidFill>
          </a:ln>
        </p:spPr>
      </p:pic>
    </p:spTree>
    <p:extLst>
      <p:ext uri="{BB962C8B-B14F-4D97-AF65-F5344CB8AC3E}">
        <p14:creationId xmlns:p14="http://schemas.microsoft.com/office/powerpoint/2010/main" xmlns="" val="18277625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500048"/>
            <a:ext cx="8686800" cy="4300538"/>
          </a:xfrm>
        </p:spPr>
        <p:txBody>
          <a:bodyPr>
            <a:normAutofit fontScale="62500" lnSpcReduction="20000"/>
          </a:bodyPr>
          <a:lstStyle/>
          <a:p>
            <a:r>
              <a:rPr lang="ru-RU" dirty="0" smtClean="0"/>
              <a:t>Самым </a:t>
            </a:r>
            <a:r>
              <a:rPr lang="ru-RU" dirty="0"/>
              <a:t>важным источником этого вида данных являются счета предприятий. Счет предприятия или страны – это цифровое выражение всех потоков (выпуска, издержек и т.д.) за определенный период времени. Мы можем показать взаимосвязь между системой национальный счетов и счетами предприятий на примере учета результатов экономической деятельности в экономике, состоящей только из сельскохозяйственных предприятий. В верхней части табл. 1 вы видите результаты сельскохозяйственной деятельности за год отдельно взятой типичной фермы. Продажи конечной продукции отображены в таблице слева, а различные издержки производства – справа. В нижней части таблицы показано, как формируется счета ВВП в случае нашей упрощенной аграрной экономики, в которой конечная продукция выпускается в 10 млн. одинаковых ферм. Показатели системы национальных счетов являются результатом простого сложения объемов выпуска и издержек всех десяти миллионов ферм, в результате чего мы получаем два различных способа измерения ВВП.</a:t>
            </a:r>
          </a:p>
          <a:p>
            <a:endParaRPr lang="ru-RU" dirty="0"/>
          </a:p>
        </p:txBody>
      </p:sp>
    </p:spTree>
    <p:extLst>
      <p:ext uri="{BB962C8B-B14F-4D97-AF65-F5344CB8AC3E}">
        <p14:creationId xmlns:p14="http://schemas.microsoft.com/office/powerpoint/2010/main" xmlns="" val="182776258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effectLst>
                  <a:outerShdw blurRad="38100" dist="38100" dir="2700000" algn="tl">
                    <a:srgbClr val="000000">
                      <a:alpha val="43137"/>
                    </a:srgbClr>
                  </a:outerShdw>
                </a:effectLst>
              </a:rPr>
              <a:t>Проблема «двойного счета</a:t>
            </a:r>
            <a:r>
              <a:rPr lang="ru-RU" b="1"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234678"/>
            <a:ext cx="4614866" cy="3394710"/>
          </a:xfrm>
        </p:spPr>
        <p:txBody>
          <a:bodyPr>
            <a:normAutofit fontScale="62500" lnSpcReduction="20000"/>
          </a:bodyPr>
          <a:lstStyle/>
          <a:p>
            <a:r>
              <a:rPr lang="ru-RU" dirty="0"/>
              <a:t>Мы определили ВВП как общий объем производства конечных товаров и услуг. Под </a:t>
            </a:r>
            <a:r>
              <a:rPr lang="ru-RU" i="1" dirty="0"/>
              <a:t>конечными товарами</a:t>
            </a:r>
            <a:r>
              <a:rPr lang="ru-RU" dirty="0"/>
              <a:t> мы подразумеваем такие товары, которые произведены и проданы для потребления или инвестирования. Из ВВП исключены </a:t>
            </a:r>
            <a:r>
              <a:rPr lang="ru-RU" i="1" dirty="0"/>
              <a:t>промежуточные товары</a:t>
            </a:r>
            <a:r>
              <a:rPr lang="ru-RU" dirty="0"/>
              <a:t>, т.е. такие товары, которые используются для производства других товаров. Таким образом ВВП включает хлеб, но не пшеницу, и машины но не сталь.</a:t>
            </a:r>
          </a:p>
          <a:p>
            <a:endParaRPr lang="ru-RU" dirty="0"/>
          </a:p>
        </p:txBody>
      </p:sp>
      <p:pic>
        <p:nvPicPr>
          <p:cNvPr id="4" name="Рисунок 3" descr="xleb-belyj.jpg"/>
          <p:cNvPicPr>
            <a:picLocks noChangeAspect="1"/>
          </p:cNvPicPr>
          <p:nvPr/>
        </p:nvPicPr>
        <p:blipFill>
          <a:blip r:embed="rId2"/>
          <a:stretch>
            <a:fillRect/>
          </a:stretch>
        </p:blipFill>
        <p:spPr>
          <a:xfrm>
            <a:off x="5143504" y="1214428"/>
            <a:ext cx="2476517" cy="1857388"/>
          </a:xfrm>
          <a:prstGeom prst="rect">
            <a:avLst/>
          </a:prstGeom>
          <a:ln w="76200">
            <a:solidFill>
              <a:schemeClr val="accent1"/>
            </a:solidFill>
          </a:ln>
        </p:spPr>
      </p:pic>
      <p:pic>
        <p:nvPicPr>
          <p:cNvPr id="5" name="Рисунок 4" descr="wheat-transparent copy.jpg"/>
          <p:cNvPicPr>
            <a:picLocks noChangeAspect="1"/>
          </p:cNvPicPr>
          <p:nvPr/>
        </p:nvPicPr>
        <p:blipFill>
          <a:blip r:embed="rId3" cstate="print"/>
          <a:stretch>
            <a:fillRect/>
          </a:stretch>
        </p:blipFill>
        <p:spPr>
          <a:xfrm>
            <a:off x="5786446" y="2928940"/>
            <a:ext cx="2928958" cy="1875205"/>
          </a:xfrm>
          <a:prstGeom prst="rect">
            <a:avLst/>
          </a:prstGeom>
          <a:ln w="76200">
            <a:solidFill>
              <a:schemeClr val="accent1"/>
            </a:solidFill>
          </a:ln>
        </p:spPr>
      </p:pic>
      <p:sp>
        <p:nvSpPr>
          <p:cNvPr id="6" name="Знак запрета 5"/>
          <p:cNvSpPr/>
          <p:nvPr/>
        </p:nvSpPr>
        <p:spPr>
          <a:xfrm>
            <a:off x="5786446" y="2786064"/>
            <a:ext cx="3000396" cy="2214578"/>
          </a:xfrm>
          <a:prstGeom prst="noSmoking">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xmlns="" val="249778699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5572125" y="214296"/>
            <a:ext cx="3571875" cy="4214812"/>
          </a:xfrm>
        </p:spPr>
        <p:txBody>
          <a:bodyPr>
            <a:noAutofit/>
          </a:bodyPr>
          <a:lstStyle/>
          <a:p>
            <a:r>
              <a:rPr lang="ru-RU" sz="1400" dirty="0" smtClean="0"/>
              <a:t>При расчете ВВП на основе потока товаров исключить промежуточные продукты не составляет сложности. Мы просто включаем в расчеты ВВП хлеб и машины и не учитываем пшеницу и тесто, из которого делается хлеб, а так же сталь и стекло, необходимые для производства автомобилей. Если мы вновь обратимся к верхней части рис.1., то увидим только хлеб и машины, но не обнаружим муки или стали.</a:t>
            </a:r>
          </a:p>
          <a:p>
            <a:r>
              <a:rPr lang="ru-RU" sz="1400" dirty="0" smtClean="0"/>
              <a:t>Что же происходит с товарами, подобными муке и стали? Эти промежуточные товары просто циркулируют внутри блока, отмеченного на рисунке как «Предприятия». Они никогда не покупаются потребителями и никогда не фигурируют в ВВП как конечные продукты.</a:t>
            </a:r>
          </a:p>
          <a:p>
            <a:endParaRPr lang="ru-RU" sz="1400" dirty="0"/>
          </a:p>
        </p:txBody>
      </p:sp>
      <p:grpSp>
        <p:nvGrpSpPr>
          <p:cNvPr id="4" name="Группа 3"/>
          <p:cNvGrpSpPr/>
          <p:nvPr/>
        </p:nvGrpSpPr>
        <p:grpSpPr>
          <a:xfrm>
            <a:off x="357158" y="857238"/>
            <a:ext cx="5286412" cy="3714776"/>
            <a:chOff x="928662" y="571486"/>
            <a:chExt cx="5214974" cy="3857652"/>
          </a:xfrm>
        </p:grpSpPr>
        <p:sp>
          <p:nvSpPr>
            <p:cNvPr id="5" name="Полилиния 4"/>
            <p:cNvSpPr/>
            <p:nvPr/>
          </p:nvSpPr>
          <p:spPr>
            <a:xfrm>
              <a:off x="4857752" y="2000246"/>
              <a:ext cx="1285884" cy="1000132"/>
            </a:xfrm>
            <a:custGeom>
              <a:avLst/>
              <a:gdLst>
                <a:gd name="connsiteX0" fmla="*/ 0 w 1285884"/>
                <a:gd name="connsiteY0" fmla="*/ 0 h 1000132"/>
                <a:gd name="connsiteX1" fmla="*/ 1285884 w 1285884"/>
                <a:gd name="connsiteY1" fmla="*/ 0 h 1000132"/>
                <a:gd name="connsiteX2" fmla="*/ 1285884 w 1285884"/>
                <a:gd name="connsiteY2" fmla="*/ 1000132 h 1000132"/>
                <a:gd name="connsiteX3" fmla="*/ 0 w 1285884"/>
                <a:gd name="connsiteY3" fmla="*/ 1000132 h 1000132"/>
                <a:gd name="connsiteX4" fmla="*/ 0 w 1285884"/>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84" h="1000132">
                  <a:moveTo>
                    <a:pt x="0" y="0"/>
                  </a:moveTo>
                  <a:lnTo>
                    <a:pt x="1285884" y="0"/>
                  </a:lnTo>
                  <a:lnTo>
                    <a:pt x="1285884"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Предприятия</a:t>
              </a:r>
              <a:endParaRPr lang="ru-RU" sz="1400" dirty="0"/>
            </a:p>
          </p:txBody>
        </p:sp>
        <p:sp>
          <p:nvSpPr>
            <p:cNvPr id="6" name="Полилиния 5"/>
            <p:cNvSpPr/>
            <p:nvPr/>
          </p:nvSpPr>
          <p:spPr>
            <a:xfrm>
              <a:off x="928662" y="2000246"/>
              <a:ext cx="1214446" cy="1000132"/>
            </a:xfrm>
            <a:custGeom>
              <a:avLst/>
              <a:gdLst>
                <a:gd name="connsiteX0" fmla="*/ 0 w 1214446"/>
                <a:gd name="connsiteY0" fmla="*/ 0 h 1000132"/>
                <a:gd name="connsiteX1" fmla="*/ 1214446 w 1214446"/>
                <a:gd name="connsiteY1" fmla="*/ 0 h 1000132"/>
                <a:gd name="connsiteX2" fmla="*/ 1214446 w 1214446"/>
                <a:gd name="connsiteY2" fmla="*/ 1000132 h 1000132"/>
                <a:gd name="connsiteX3" fmla="*/ 0 w 1214446"/>
                <a:gd name="connsiteY3" fmla="*/ 1000132 h 1000132"/>
                <a:gd name="connsiteX4" fmla="*/ 0 w 1214446"/>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6" h="1000132">
                  <a:moveTo>
                    <a:pt x="0" y="0"/>
                  </a:moveTo>
                  <a:lnTo>
                    <a:pt x="1214446" y="0"/>
                  </a:lnTo>
                  <a:lnTo>
                    <a:pt x="1214446"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Домашние хозяйства</a:t>
              </a:r>
              <a:endParaRPr lang="ru-RU" sz="1400" dirty="0"/>
            </a:p>
          </p:txBody>
        </p:sp>
        <p:sp>
          <p:nvSpPr>
            <p:cNvPr id="7" name="Полилиния 6"/>
            <p:cNvSpPr/>
            <p:nvPr/>
          </p:nvSpPr>
          <p:spPr>
            <a:xfrm>
              <a:off x="1357290" y="3000378"/>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лилиния 7"/>
            <p:cNvSpPr/>
            <p:nvPr/>
          </p:nvSpPr>
          <p:spPr>
            <a:xfrm rot="10800000">
              <a:off x="1357290" y="1071552"/>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8"/>
            <p:cNvSpPr/>
            <p:nvPr/>
          </p:nvSpPr>
          <p:spPr>
            <a:xfrm>
              <a:off x="1357290"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9"/>
            <p:cNvSpPr/>
            <p:nvPr/>
          </p:nvSpPr>
          <p:spPr>
            <a:xfrm>
              <a:off x="5429256"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10"/>
            <p:cNvSpPr/>
            <p:nvPr/>
          </p:nvSpPr>
          <p:spPr>
            <a:xfrm rot="16200000">
              <a:off x="4822033" y="1464461"/>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rot="5400000">
              <a:off x="1750199" y="3107535"/>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2"/>
            <p:cNvSpPr/>
            <p:nvPr/>
          </p:nvSpPr>
          <p:spPr>
            <a:xfrm>
              <a:off x="4857752" y="3071816"/>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3"/>
            <p:cNvSpPr/>
            <p:nvPr/>
          </p:nvSpPr>
          <p:spPr>
            <a:xfrm rot="10800000">
              <a:off x="1714480" y="1500180"/>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олилиния 14"/>
            <p:cNvSpPr/>
            <p:nvPr/>
          </p:nvSpPr>
          <p:spPr>
            <a:xfrm>
              <a:off x="2786050" y="1500180"/>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Конечные товары и услуги (хлеб, автомобили и т.д.)</a:t>
              </a:r>
              <a:endParaRPr lang="ru-RU" sz="1000" dirty="0"/>
            </a:p>
          </p:txBody>
        </p:sp>
        <p:sp>
          <p:nvSpPr>
            <p:cNvPr id="16" name="Полилиния 15"/>
            <p:cNvSpPr/>
            <p:nvPr/>
          </p:nvSpPr>
          <p:spPr>
            <a:xfrm>
              <a:off x="2786050" y="3071816"/>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Услуги факторов производства (труда, земли и т.д.)</a:t>
              </a:r>
              <a:endParaRPr lang="ru-RU" sz="1000" dirty="0"/>
            </a:p>
          </p:txBody>
        </p:sp>
        <p:sp>
          <p:nvSpPr>
            <p:cNvPr id="17" name="Полилиния 16"/>
            <p:cNvSpPr/>
            <p:nvPr/>
          </p:nvSpPr>
          <p:spPr>
            <a:xfrm>
              <a:off x="2000232" y="571486"/>
              <a:ext cx="3000396" cy="428628"/>
            </a:xfrm>
            <a:custGeom>
              <a:avLst/>
              <a:gdLst>
                <a:gd name="connsiteX0" fmla="*/ 0 w 3000396"/>
                <a:gd name="connsiteY0" fmla="*/ 0 h 428628"/>
                <a:gd name="connsiteX1" fmla="*/ 3000396 w 3000396"/>
                <a:gd name="connsiteY1" fmla="*/ 0 h 428628"/>
                <a:gd name="connsiteX2" fmla="*/ 3000396 w 3000396"/>
                <a:gd name="connsiteY2" fmla="*/ 428628 h 428628"/>
                <a:gd name="connsiteX3" fmla="*/ 0 w 3000396"/>
                <a:gd name="connsiteY3" fmla="*/ 428628 h 428628"/>
                <a:gd name="connsiteX4" fmla="*/ 0 w 3000396"/>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96" h="428628">
                  <a:moveTo>
                    <a:pt x="0" y="0"/>
                  </a:moveTo>
                  <a:lnTo>
                    <a:pt x="3000396" y="0"/>
                  </a:lnTo>
                  <a:lnTo>
                    <a:pt x="3000396"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Круговорот макроэкономический активности</a:t>
              </a:r>
            </a:p>
            <a:p>
              <a:pPr algn="ctr"/>
              <a:r>
                <a:rPr lang="ru-RU" sz="1000" dirty="0" smtClean="0"/>
                <a:t>Потребительские закупки (в долл.)</a:t>
              </a:r>
              <a:endParaRPr lang="ru-RU" sz="1000" dirty="0"/>
            </a:p>
          </p:txBody>
        </p:sp>
        <p:sp>
          <p:nvSpPr>
            <p:cNvPr id="18" name="Полилиния 17"/>
            <p:cNvSpPr/>
            <p:nvPr/>
          </p:nvSpPr>
          <p:spPr>
            <a:xfrm>
              <a:off x="1071538" y="714362"/>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9" name="Полилиния 18"/>
            <p:cNvSpPr/>
            <p:nvPr/>
          </p:nvSpPr>
          <p:spPr>
            <a:xfrm>
              <a:off x="2071670" y="4000510"/>
              <a:ext cx="3071834" cy="428628"/>
            </a:xfrm>
            <a:custGeom>
              <a:avLst/>
              <a:gdLst>
                <a:gd name="connsiteX0" fmla="*/ 0 w 3071834"/>
                <a:gd name="connsiteY0" fmla="*/ 0 h 428628"/>
                <a:gd name="connsiteX1" fmla="*/ 3071834 w 3071834"/>
                <a:gd name="connsiteY1" fmla="*/ 0 h 428628"/>
                <a:gd name="connsiteX2" fmla="*/ 3071834 w 3071834"/>
                <a:gd name="connsiteY2" fmla="*/ 428628 h 428628"/>
                <a:gd name="connsiteX3" fmla="*/ 0 w 3071834"/>
                <a:gd name="connsiteY3" fmla="*/ 428628 h 428628"/>
                <a:gd name="connsiteX4" fmla="*/ 0 w 3071834"/>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834" h="428628">
                  <a:moveTo>
                    <a:pt x="0" y="0"/>
                  </a:moveTo>
                  <a:lnTo>
                    <a:pt x="3071834" y="0"/>
                  </a:lnTo>
                  <a:lnTo>
                    <a:pt x="3071834"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Заработная плата, рента, прибыль и т.д. (в долл.)</a:t>
              </a:r>
              <a:endParaRPr lang="ru-RU" sz="1000" dirty="0"/>
            </a:p>
          </p:txBody>
        </p:sp>
        <p:sp>
          <p:nvSpPr>
            <p:cNvPr id="20" name="Полилиния 19"/>
            <p:cNvSpPr/>
            <p:nvPr/>
          </p:nvSpPr>
          <p:spPr>
            <a:xfrm rot="10800000">
              <a:off x="5429256" y="3286130"/>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1" name="Полилиния 20"/>
            <p:cNvSpPr/>
            <p:nvPr/>
          </p:nvSpPr>
          <p:spPr>
            <a:xfrm rot="5400000">
              <a:off x="5214942" y="642924"/>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Полилиния 21"/>
            <p:cNvSpPr/>
            <p:nvPr/>
          </p:nvSpPr>
          <p:spPr>
            <a:xfrm rot="16200000">
              <a:off x="1071538" y="3357568"/>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Полилиния 22"/>
            <p:cNvSpPr/>
            <p:nvPr/>
          </p:nvSpPr>
          <p:spPr>
            <a:xfrm>
              <a:off x="5429256"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олилиния 23"/>
            <p:cNvSpPr/>
            <p:nvPr/>
          </p:nvSpPr>
          <p:spPr>
            <a:xfrm>
              <a:off x="1357290"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xmlns="" val="190387425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effectLst>
                  <a:outerShdw blurRad="38100" dist="38100" dir="2700000" algn="tl">
                    <a:srgbClr val="000000">
                      <a:alpha val="43137"/>
                    </a:srgbClr>
                  </a:outerShdw>
                </a:effectLst>
              </a:rPr>
              <a:t>Добавленная стоимость</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14282" y="1071552"/>
            <a:ext cx="8686800" cy="4299942"/>
          </a:xfrm>
        </p:spPr>
        <p:txBody>
          <a:bodyPr>
            <a:normAutofit fontScale="55000" lnSpcReduction="20000"/>
          </a:bodyPr>
          <a:lstStyle/>
          <a:p>
            <a:r>
              <a:rPr lang="ru-RU" sz="4300" dirty="0"/>
              <a:t>Статистик, осознающий сложность процесса вычислений ВВП, вполне вероятно, скажет следующее.</a:t>
            </a:r>
          </a:p>
          <a:p>
            <a:pPr lvl="1"/>
            <a:r>
              <a:rPr lang="ru-RU" sz="3900" i="1" dirty="0"/>
              <a:t>Я вижу, что ваш подход к расчету ВВП на основе потока товаров (верхняя часть рисунка) исключает промежуточные товары. А как быть при вычислении ВВП на основе издержек или заработков(нижняя часть рисунка)?</a:t>
            </a:r>
          </a:p>
          <a:p>
            <a:pPr lvl="1"/>
            <a:r>
              <a:rPr lang="ru-RU" sz="3900" i="1" dirty="0"/>
              <a:t>В конце концов, когда мы собираем все отчеты о доходах компаний, разве мы не включаем сумы, выплачиваемые продавцами зерна  фермерам, булочниками – продавцам зерна, а владельцам бакалейных магазинов – булочникам? И не приведет ли это к дублирующимся или даже учитываемым трижды счетам за товары, которые проходят несколько стадий производства.</a:t>
            </a:r>
          </a:p>
          <a:p>
            <a:endParaRPr lang="ru-RU" dirty="0"/>
          </a:p>
        </p:txBody>
      </p:sp>
    </p:spTree>
    <p:extLst>
      <p:ext uri="{BB962C8B-B14F-4D97-AF65-F5344CB8AC3E}">
        <p14:creationId xmlns:p14="http://schemas.microsoft.com/office/powerpoint/2010/main" xmlns="" val="391374624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57158" y="357173"/>
            <a:ext cx="8643998" cy="1071569"/>
          </a:xfrm>
        </p:spPr>
        <p:txBody>
          <a:bodyPr>
            <a:normAutofit fontScale="55000" lnSpcReduction="20000"/>
          </a:bodyPr>
          <a:lstStyle/>
          <a:p>
            <a:r>
              <a:rPr lang="ru-RU" sz="3300" dirty="0" smtClean="0"/>
              <a:t>Хорошие </a:t>
            </a:r>
            <a:r>
              <a:rPr lang="ru-RU" sz="3300" dirty="0"/>
              <a:t>вопросы, для которых предусмотрено не менее хорошее и остроумное решение. В процессе измерения заработков (доходов)(см. нижнюю часть рис.1) статистики тщательно следят за тем, чтобы в ВВП была включена только добавленная стоимость, созданная каждым предприятием. </a:t>
            </a:r>
          </a:p>
          <a:p>
            <a:endParaRPr lang="ru-RU" dirty="0"/>
          </a:p>
        </p:txBody>
      </p:sp>
      <p:sp>
        <p:nvSpPr>
          <p:cNvPr id="5" name="TextBox 4"/>
          <p:cNvSpPr txBox="1"/>
          <p:nvPr/>
        </p:nvSpPr>
        <p:spPr>
          <a:xfrm>
            <a:off x="785786" y="1500180"/>
            <a:ext cx="7929618" cy="923330"/>
          </a:xfrm>
          <a:prstGeom prst="rect">
            <a:avLst/>
          </a:prstGeom>
          <a:noFill/>
          <a:ln w="76200">
            <a:solidFill>
              <a:schemeClr val="accent1"/>
            </a:solidFill>
          </a:ln>
        </p:spPr>
        <p:txBody>
          <a:bodyPr wrap="square" rtlCol="0">
            <a:spAutoFit/>
          </a:bodyPr>
          <a:lstStyle/>
          <a:p>
            <a:r>
              <a:rPr lang="ru-RU" b="1" i="1" dirty="0" smtClean="0"/>
              <a:t>Добавленная стоимость</a:t>
            </a:r>
            <a:r>
              <a:rPr lang="ru-RU" i="1" dirty="0" smtClean="0"/>
              <a:t> - это разница между объемами реализованной продукции предприятия и стоимостью потребленных материалов и услуг, приобретенных у поставщиков.</a:t>
            </a:r>
            <a:endParaRPr lang="ru-RU" i="1" dirty="0"/>
          </a:p>
        </p:txBody>
      </p:sp>
      <p:sp>
        <p:nvSpPr>
          <p:cNvPr id="7" name="Объект 2"/>
          <p:cNvSpPr txBox="1">
            <a:spLocks/>
          </p:cNvSpPr>
          <p:nvPr/>
        </p:nvSpPr>
        <p:spPr>
          <a:xfrm>
            <a:off x="428596" y="2571750"/>
            <a:ext cx="8543924" cy="2786082"/>
          </a:xfrm>
          <a:prstGeom prst="rect">
            <a:avLst/>
          </a:prstGeom>
        </p:spPr>
        <p:txBody>
          <a:bodyPr>
            <a:normAutofit fontScale="55000" lnSpcReduction="20000"/>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300" b="0" i="0" u="none" strike="noStrike" kern="1200" cap="none" spc="0" normalizeH="0" baseline="0" noProof="0" dirty="0" smtClean="0">
                <a:ln>
                  <a:noFill/>
                </a:ln>
                <a:solidFill>
                  <a:schemeClr val="tx1"/>
                </a:solidFill>
                <a:effectLst/>
                <a:uLnTx/>
                <a:uFillTx/>
                <a:latin typeface="+mn-lt"/>
                <a:ea typeface="+mn-ea"/>
                <a:cs typeface="+mn-cs"/>
              </a:rPr>
              <a:t>Другими словами, при расчетах ВВП на основе заработков или добавленной стоимости будут учтены все издержки, связанные с приобретение факторов производства, поставляемых их владельцами, и исключены все выплаты другим предприятиям. Таким образом, издержки предприятия в форме заработной платы, жалованья, процента и дивидендов учтены в добавленной стоимости, в отличие от средств на закупку зерна, стали или электричества, которые исключены из этого показателя. Почему эти средства, идущие другим предприятиям, исключены из добавленной стоимости? Потому что эти закупки включены в ВВП в виде добавленной стоимости этих самых других компаний.</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91374624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xmlns="" val="516884876"/>
              </p:ext>
            </p:extLst>
          </p:nvPr>
        </p:nvGraphicFramePr>
        <p:xfrm>
          <a:off x="285720" y="571486"/>
          <a:ext cx="8608212" cy="3337560"/>
        </p:xfrm>
        <a:graphic>
          <a:graphicData uri="http://schemas.openxmlformats.org/drawingml/2006/table">
            <a:tbl>
              <a:tblPr firstRow="1" bandRow="1">
                <a:tableStyleId>{5C22544A-7EE6-4342-B048-85BDC9FD1C3A}</a:tableStyleId>
              </a:tblPr>
              <a:tblGrid>
                <a:gridCol w="3425115"/>
                <a:gridCol w="878991"/>
                <a:gridCol w="3402402"/>
                <a:gridCol w="901704"/>
              </a:tblGrid>
              <a:tr h="241672">
                <a:tc gridSpan="4">
                  <a:txBody>
                    <a:bodyPr/>
                    <a:lstStyle/>
                    <a:p>
                      <a:pPr algn="ctr"/>
                      <a:r>
                        <a:rPr lang="ru-RU" sz="1200" dirty="0" smtClean="0"/>
                        <a:t>Отчет о прибылях типичной фермы, долл.</a:t>
                      </a:r>
                      <a:endParaRPr lang="ru-RU" sz="1200" dirty="0"/>
                    </a:p>
                  </a:txBody>
                  <a:tcPr marT="34290" marB="34290"/>
                </a:tc>
                <a:tc hMerge="1">
                  <a:txBody>
                    <a:bodyPr/>
                    <a:lstStyle/>
                    <a:p>
                      <a:endParaRPr lang="ru-RU"/>
                    </a:p>
                  </a:txBody>
                  <a:tcPr/>
                </a:tc>
                <a:tc hMerge="1">
                  <a:txBody>
                    <a:bodyPr/>
                    <a:lstStyle/>
                    <a:p>
                      <a:endParaRPr lang="ru-RU" dirty="0"/>
                    </a:p>
                  </a:txBody>
                  <a:tcPr/>
                </a:tc>
                <a:tc hMerge="1">
                  <a:txBody>
                    <a:bodyPr/>
                    <a:lstStyle/>
                    <a:p>
                      <a:endParaRPr lang="ru-RU"/>
                    </a:p>
                  </a:txBody>
                  <a:tcPr/>
                </a:tc>
              </a:tr>
              <a:tr h="241672">
                <a:tc gridSpan="2">
                  <a:txBody>
                    <a:bodyPr/>
                    <a:lstStyle/>
                    <a:p>
                      <a:pPr algn="ctr"/>
                      <a:r>
                        <a:rPr lang="ru-RU" sz="1200" dirty="0" smtClean="0"/>
                        <a:t>Сельскохозяйственный</a:t>
                      </a:r>
                      <a:r>
                        <a:rPr lang="ru-RU" sz="1200" baseline="0" dirty="0" smtClean="0"/>
                        <a:t> выпуск</a:t>
                      </a:r>
                      <a:endParaRPr lang="ru-RU" sz="1200" dirty="0"/>
                    </a:p>
                  </a:txBody>
                  <a:tcPr marT="34290" marB="34290"/>
                </a:tc>
                <a:tc hMerge="1">
                  <a:txBody>
                    <a:bodyPr/>
                    <a:lstStyle/>
                    <a:p>
                      <a:endParaRPr lang="ru-RU"/>
                    </a:p>
                  </a:txBody>
                  <a:tcPr/>
                </a:tc>
                <a:tc gridSpan="2">
                  <a:txBody>
                    <a:bodyPr/>
                    <a:lstStyle/>
                    <a:p>
                      <a:pPr algn="ctr"/>
                      <a:r>
                        <a:rPr lang="ru-RU" sz="1200" dirty="0" smtClean="0"/>
                        <a:t>Заработки</a:t>
                      </a:r>
                      <a:endParaRPr lang="ru-RU" sz="1200" dirty="0"/>
                    </a:p>
                  </a:txBody>
                  <a:tcPr marT="34290" marB="34290"/>
                </a:tc>
                <a:tc hMerge="1">
                  <a:txBody>
                    <a:bodyPr/>
                    <a:lstStyle/>
                    <a:p>
                      <a:endParaRPr lang="ru-RU"/>
                    </a:p>
                  </a:txBody>
                  <a:tcPr/>
                </a:tc>
              </a:tr>
              <a:tr h="1120478">
                <a:tc>
                  <a:txBody>
                    <a:bodyPr/>
                    <a:lstStyle/>
                    <a:p>
                      <a:pPr algn="ctr"/>
                      <a:r>
                        <a:rPr lang="ru-RU" sz="1200" dirty="0" smtClean="0"/>
                        <a:t>Продажа товаров(кукуруза,</a:t>
                      </a:r>
                      <a:r>
                        <a:rPr lang="ru-RU" sz="1200" baseline="0" dirty="0" smtClean="0"/>
                        <a:t> яблоки и т.д.)</a:t>
                      </a:r>
                    </a:p>
                    <a:p>
                      <a:pPr algn="ctr"/>
                      <a:endParaRPr lang="ru-RU" sz="1200" baseline="0" dirty="0" smtClean="0"/>
                    </a:p>
                    <a:p>
                      <a:pPr algn="ctr"/>
                      <a:endParaRPr lang="ru-RU" sz="1200" baseline="0" dirty="0" smtClean="0"/>
                    </a:p>
                    <a:p>
                      <a:pPr algn="ctr"/>
                      <a:endParaRPr lang="ru-RU" sz="1200" baseline="0" dirty="0" smtClean="0"/>
                    </a:p>
                    <a:p>
                      <a:pPr algn="l"/>
                      <a:r>
                        <a:rPr lang="ru-RU" sz="1200" baseline="0" dirty="0" smtClean="0"/>
                        <a:t>Всего</a:t>
                      </a:r>
                      <a:endParaRPr lang="ru-RU" sz="1200" dirty="0"/>
                    </a:p>
                  </a:txBody>
                  <a:tcPr marT="34290" marB="34290"/>
                </a:tc>
                <a:tc>
                  <a:txBody>
                    <a:bodyPr/>
                    <a:lstStyle/>
                    <a:p>
                      <a:pPr algn="ctr"/>
                      <a:r>
                        <a:rPr lang="ru-RU" sz="1200" dirty="0" smtClean="0"/>
                        <a:t>1000</a:t>
                      </a:r>
                    </a:p>
                    <a:p>
                      <a:pPr algn="ctr"/>
                      <a:endParaRPr lang="ru-RU" sz="1200" dirty="0" smtClean="0"/>
                    </a:p>
                    <a:p>
                      <a:pPr algn="ctr"/>
                      <a:endParaRPr lang="ru-RU" sz="1200" dirty="0" smtClean="0"/>
                    </a:p>
                    <a:p>
                      <a:pPr algn="ctr"/>
                      <a:endParaRPr lang="ru-RU" sz="1200" dirty="0" smtClean="0"/>
                    </a:p>
                    <a:p>
                      <a:pPr algn="ctr"/>
                      <a:endParaRPr lang="ru-RU" sz="1200" dirty="0" smtClean="0"/>
                    </a:p>
                    <a:p>
                      <a:pPr algn="ctr"/>
                      <a:r>
                        <a:rPr lang="ru-RU" sz="1200" dirty="0" smtClean="0"/>
                        <a:t>1000</a:t>
                      </a:r>
                      <a:endParaRPr lang="ru-RU" sz="1200" dirty="0"/>
                    </a:p>
                  </a:txBody>
                  <a:tcPr marT="34290" marB="34290"/>
                </a:tc>
                <a:tc>
                  <a:txBody>
                    <a:bodyPr/>
                    <a:lstStyle/>
                    <a:p>
                      <a:pPr algn="l"/>
                      <a:r>
                        <a:rPr lang="ru-RU" sz="1200" b="1" dirty="0" smtClean="0"/>
                        <a:t>Издержки производства</a:t>
                      </a:r>
                    </a:p>
                    <a:p>
                      <a:pPr algn="l"/>
                      <a:r>
                        <a:rPr lang="ru-RU" sz="1200" dirty="0" smtClean="0"/>
                        <a:t>Заработная</a:t>
                      </a:r>
                      <a:r>
                        <a:rPr lang="ru-RU" sz="1200" baseline="0" dirty="0" smtClean="0"/>
                        <a:t> плата</a:t>
                      </a:r>
                    </a:p>
                    <a:p>
                      <a:pPr algn="l"/>
                      <a:r>
                        <a:rPr lang="ru-RU" sz="1200" baseline="0" dirty="0" smtClean="0"/>
                        <a:t>Рента</a:t>
                      </a:r>
                    </a:p>
                    <a:p>
                      <a:pPr algn="l"/>
                      <a:r>
                        <a:rPr lang="ru-RU" sz="1200" baseline="0" dirty="0" smtClean="0"/>
                        <a:t>Процент</a:t>
                      </a:r>
                    </a:p>
                    <a:p>
                      <a:pPr algn="l"/>
                      <a:r>
                        <a:rPr lang="ru-RU" sz="1200" baseline="0" dirty="0" smtClean="0"/>
                        <a:t>Прибыль(остаток)</a:t>
                      </a:r>
                    </a:p>
                    <a:p>
                      <a:pPr algn="l"/>
                      <a:r>
                        <a:rPr lang="ru-RU" sz="1200" baseline="0" dirty="0" smtClean="0"/>
                        <a:t>Всего</a:t>
                      </a:r>
                      <a:endParaRPr lang="ru-RU" sz="1200" dirty="0"/>
                    </a:p>
                  </a:txBody>
                  <a:tcPr marT="34290" marB="34290"/>
                </a:tc>
                <a:tc>
                  <a:txBody>
                    <a:bodyPr/>
                    <a:lstStyle/>
                    <a:p>
                      <a:pPr algn="ctr"/>
                      <a:endParaRPr lang="ru-RU" sz="1200" dirty="0" smtClean="0"/>
                    </a:p>
                    <a:p>
                      <a:pPr algn="ctr"/>
                      <a:r>
                        <a:rPr lang="ru-RU" sz="1200" dirty="0" smtClean="0"/>
                        <a:t>800</a:t>
                      </a:r>
                    </a:p>
                    <a:p>
                      <a:pPr algn="ctr"/>
                      <a:r>
                        <a:rPr lang="ru-RU" sz="1200" dirty="0" smtClean="0"/>
                        <a:t>100</a:t>
                      </a:r>
                    </a:p>
                    <a:p>
                      <a:pPr algn="ctr"/>
                      <a:r>
                        <a:rPr lang="ru-RU" sz="1200" dirty="0" smtClean="0"/>
                        <a:t>25</a:t>
                      </a:r>
                    </a:p>
                    <a:p>
                      <a:pPr algn="ctr"/>
                      <a:r>
                        <a:rPr lang="ru-RU" sz="1200" dirty="0" smtClean="0"/>
                        <a:t>75</a:t>
                      </a:r>
                    </a:p>
                    <a:p>
                      <a:pPr algn="ctr"/>
                      <a:r>
                        <a:rPr lang="ru-RU" sz="1200" dirty="0" smtClean="0"/>
                        <a:t>1000</a:t>
                      </a:r>
                      <a:endParaRPr lang="ru-RU" sz="1200" dirty="0"/>
                    </a:p>
                  </a:txBody>
                  <a:tcPr marT="34290" marB="34290"/>
                </a:tc>
              </a:tr>
              <a:tr h="250540">
                <a:tc gridSpan="4">
                  <a:txBody>
                    <a:bodyPr/>
                    <a:lstStyle/>
                    <a:p>
                      <a:pPr algn="ctr"/>
                      <a:r>
                        <a:rPr lang="ru-RU" sz="1200" dirty="0" smtClean="0"/>
                        <a:t>Система национальных счетов, млн. долл.</a:t>
                      </a:r>
                      <a:endParaRPr lang="ru-RU" sz="1200" dirty="0"/>
                    </a:p>
                  </a:txBody>
                  <a:tcPr marT="34290" marB="34290" anchor="ctr"/>
                </a:tc>
                <a:tc hMerge="1">
                  <a:txBody>
                    <a:bodyPr/>
                    <a:lstStyle/>
                    <a:p>
                      <a:endParaRPr lang="ru-RU"/>
                    </a:p>
                  </a:txBody>
                  <a:tcPr/>
                </a:tc>
                <a:tc hMerge="1">
                  <a:txBody>
                    <a:bodyPr/>
                    <a:lstStyle/>
                    <a:p>
                      <a:pPr algn="ctr"/>
                      <a:endParaRPr lang="ru-RU" dirty="0"/>
                    </a:p>
                  </a:txBody>
                  <a:tcPr/>
                </a:tc>
                <a:tc hMerge="1">
                  <a:txBody>
                    <a:bodyPr/>
                    <a:lstStyle/>
                    <a:p>
                      <a:endParaRPr lang="ru-RU"/>
                    </a:p>
                  </a:txBody>
                  <a:tcPr/>
                </a:tc>
              </a:tr>
              <a:tr h="241672">
                <a:tc gridSpan="2">
                  <a:txBody>
                    <a:bodyPr/>
                    <a:lstStyle/>
                    <a:p>
                      <a:pPr algn="ctr"/>
                      <a:r>
                        <a:rPr lang="ru-RU" sz="1200" dirty="0" smtClean="0"/>
                        <a:t>Поток продуктов</a:t>
                      </a:r>
                      <a:endParaRPr lang="ru-RU" sz="1200" dirty="0"/>
                    </a:p>
                  </a:txBody>
                  <a:tcPr marT="34290" marB="34290"/>
                </a:tc>
                <a:tc hMerge="1">
                  <a:txBody>
                    <a:bodyPr/>
                    <a:lstStyle/>
                    <a:p>
                      <a:endParaRPr lang="ru-RU"/>
                    </a:p>
                  </a:txBody>
                  <a:tcPr/>
                </a:tc>
                <a:tc gridSpan="2">
                  <a:txBody>
                    <a:bodyPr/>
                    <a:lstStyle/>
                    <a:p>
                      <a:pPr algn="ctr"/>
                      <a:r>
                        <a:rPr lang="ru-RU" sz="1200" dirty="0" smtClean="0"/>
                        <a:t>Поток заработков</a:t>
                      </a:r>
                      <a:endParaRPr lang="ru-RU" sz="1200" dirty="0"/>
                    </a:p>
                  </a:txBody>
                  <a:tcPr marT="34290" marB="34290"/>
                </a:tc>
                <a:tc hMerge="1">
                  <a:txBody>
                    <a:bodyPr/>
                    <a:lstStyle/>
                    <a:p>
                      <a:endParaRPr lang="ru-RU"/>
                    </a:p>
                  </a:txBody>
                  <a:tcPr/>
                </a:tc>
              </a:tr>
              <a:tr h="1120478">
                <a:tc>
                  <a:txBody>
                    <a:bodyPr/>
                    <a:lstStyle/>
                    <a:p>
                      <a:pPr algn="l"/>
                      <a:r>
                        <a:rPr lang="ru-RU" sz="1200" dirty="0" smtClean="0"/>
                        <a:t>Выпуск конечной продукции (10х1000)</a:t>
                      </a:r>
                    </a:p>
                    <a:p>
                      <a:pPr algn="l"/>
                      <a:endParaRPr lang="ru-RU" sz="1200" dirty="0" smtClean="0"/>
                    </a:p>
                    <a:p>
                      <a:pPr algn="l"/>
                      <a:endParaRPr lang="ru-RU" sz="1200" dirty="0" smtClean="0"/>
                    </a:p>
                    <a:p>
                      <a:pPr algn="l"/>
                      <a:endParaRPr lang="ru-RU" sz="1200" dirty="0" smtClean="0"/>
                    </a:p>
                    <a:p>
                      <a:pPr algn="l"/>
                      <a:r>
                        <a:rPr lang="ru-RU" sz="1200" dirty="0" smtClean="0"/>
                        <a:t>Совокупный</a:t>
                      </a:r>
                      <a:r>
                        <a:rPr lang="ru-RU" sz="1200" baseline="0" dirty="0" smtClean="0"/>
                        <a:t> ВВП</a:t>
                      </a:r>
                      <a:endParaRPr lang="ru-RU" sz="1200" dirty="0" smtClean="0"/>
                    </a:p>
                  </a:txBody>
                  <a:tcPr marT="34290" marB="34290"/>
                </a:tc>
                <a:tc>
                  <a:txBody>
                    <a:bodyPr/>
                    <a:lstStyle/>
                    <a:p>
                      <a:pPr algn="ctr"/>
                      <a:r>
                        <a:rPr lang="ru-RU" sz="1200" dirty="0" smtClean="0"/>
                        <a:t>10000</a:t>
                      </a:r>
                    </a:p>
                    <a:p>
                      <a:pPr algn="ctr"/>
                      <a:endParaRPr lang="ru-RU" sz="1200" dirty="0" smtClean="0"/>
                    </a:p>
                    <a:p>
                      <a:pPr algn="ctr"/>
                      <a:endParaRPr lang="ru-RU" sz="1200" dirty="0" smtClean="0"/>
                    </a:p>
                    <a:p>
                      <a:pPr algn="ctr"/>
                      <a:endParaRPr lang="ru-RU" sz="1200" dirty="0" smtClean="0"/>
                    </a:p>
                    <a:p>
                      <a:pPr algn="ctr"/>
                      <a:endParaRPr lang="ru-RU" sz="1200" dirty="0" smtClean="0"/>
                    </a:p>
                    <a:p>
                      <a:pPr algn="ctr"/>
                      <a:r>
                        <a:rPr lang="ru-RU" sz="1200" dirty="0" smtClean="0"/>
                        <a:t>10000</a:t>
                      </a:r>
                      <a:endParaRPr lang="ru-RU" sz="1200" dirty="0"/>
                    </a:p>
                  </a:txBody>
                  <a:tcPr marT="34290" marB="34290"/>
                </a:tc>
                <a:tc>
                  <a:txBody>
                    <a:bodyPr/>
                    <a:lstStyle/>
                    <a:p>
                      <a:pPr algn="l"/>
                      <a:r>
                        <a:rPr lang="ru-RU" sz="1200" b="1" dirty="0" smtClean="0"/>
                        <a:t>Издержки производства</a:t>
                      </a:r>
                    </a:p>
                    <a:p>
                      <a:pPr algn="l"/>
                      <a:r>
                        <a:rPr lang="ru-RU" sz="1200" dirty="0" smtClean="0"/>
                        <a:t>Заработная</a:t>
                      </a:r>
                      <a:r>
                        <a:rPr lang="ru-RU" sz="1200" baseline="0" dirty="0" smtClean="0"/>
                        <a:t> плата(10х800)</a:t>
                      </a:r>
                    </a:p>
                    <a:p>
                      <a:pPr algn="l"/>
                      <a:r>
                        <a:rPr lang="ru-RU" sz="1200" baseline="0" dirty="0" smtClean="0"/>
                        <a:t>Рента (10х100)</a:t>
                      </a:r>
                    </a:p>
                    <a:p>
                      <a:pPr algn="l"/>
                      <a:r>
                        <a:rPr lang="ru-RU" sz="1200" baseline="0" dirty="0" smtClean="0"/>
                        <a:t>Процент (10х25)</a:t>
                      </a:r>
                    </a:p>
                    <a:p>
                      <a:pPr algn="l"/>
                      <a:r>
                        <a:rPr lang="ru-RU" sz="1200" baseline="0" dirty="0" smtClean="0"/>
                        <a:t>Прибыль(10х75)</a:t>
                      </a:r>
                    </a:p>
                    <a:p>
                      <a:pPr algn="l"/>
                      <a:r>
                        <a:rPr lang="ru-RU" sz="1200" dirty="0" smtClean="0"/>
                        <a:t>Совокупный</a:t>
                      </a:r>
                      <a:r>
                        <a:rPr lang="ru-RU" sz="1200" baseline="0" dirty="0" smtClean="0"/>
                        <a:t> ВВП</a:t>
                      </a:r>
                      <a:endParaRPr lang="ru-RU" sz="1200" dirty="0" smtClean="0"/>
                    </a:p>
                  </a:txBody>
                  <a:tcPr marT="34290" marB="34290"/>
                </a:tc>
                <a:tc>
                  <a:txBody>
                    <a:bodyPr/>
                    <a:lstStyle/>
                    <a:p>
                      <a:pPr algn="ctr"/>
                      <a:endParaRPr lang="ru-RU" sz="1200" dirty="0" smtClean="0"/>
                    </a:p>
                    <a:p>
                      <a:pPr algn="ctr"/>
                      <a:r>
                        <a:rPr lang="ru-RU" sz="1200" dirty="0" smtClean="0"/>
                        <a:t>8000</a:t>
                      </a:r>
                    </a:p>
                    <a:p>
                      <a:pPr algn="ctr"/>
                      <a:r>
                        <a:rPr lang="ru-RU" sz="1200" dirty="0" smtClean="0"/>
                        <a:t>1000</a:t>
                      </a:r>
                    </a:p>
                    <a:p>
                      <a:pPr algn="ctr"/>
                      <a:r>
                        <a:rPr lang="ru-RU" sz="1200" dirty="0" smtClean="0"/>
                        <a:t>250</a:t>
                      </a:r>
                    </a:p>
                    <a:p>
                      <a:pPr algn="ctr"/>
                      <a:r>
                        <a:rPr lang="ru-RU" sz="1200" dirty="0" smtClean="0"/>
                        <a:t>750</a:t>
                      </a:r>
                    </a:p>
                    <a:p>
                      <a:pPr algn="ctr"/>
                      <a:r>
                        <a:rPr lang="ru-RU" sz="1200" dirty="0" smtClean="0"/>
                        <a:t>10000</a:t>
                      </a:r>
                      <a:endParaRPr lang="ru-RU" sz="1200" dirty="0"/>
                    </a:p>
                  </a:txBody>
                  <a:tcPr marT="34290" marB="34290"/>
                </a:tc>
              </a:tr>
            </a:tbl>
          </a:graphicData>
        </a:graphic>
      </p:graphicFrame>
      <p:sp>
        <p:nvSpPr>
          <p:cNvPr id="5" name="TextBox 4"/>
          <p:cNvSpPr txBox="1"/>
          <p:nvPr/>
        </p:nvSpPr>
        <p:spPr>
          <a:xfrm>
            <a:off x="251520" y="3857635"/>
            <a:ext cx="8678198" cy="1446550"/>
          </a:xfrm>
          <a:prstGeom prst="rect">
            <a:avLst/>
          </a:prstGeom>
          <a:noFill/>
        </p:spPr>
        <p:txBody>
          <a:bodyPr wrap="square" rtlCol="0">
            <a:spAutoFit/>
          </a:bodyPr>
          <a:lstStyle/>
          <a:p>
            <a:r>
              <a:rPr lang="ru-RU" sz="1400" dirty="0"/>
              <a:t>В верхней части таблицы представлен отчет о прибылях отдельно взятой фермы. Слева представлены данные о стоимости выпуска в денежном выражении, а справа – издержки фермы. В нижней части просуммированы счета 10 млн одинаковых ферм для исчисления значения совокупного ВВП. Заметьте, что ВВП, рассчитанный на основе потоков товаров(расходов), в точности равен ВВП, рассчитанному на основе потока заработков(доходов).</a:t>
            </a:r>
          </a:p>
          <a:p>
            <a:endParaRPr lang="ru-RU" dirty="0"/>
          </a:p>
        </p:txBody>
      </p:sp>
      <p:sp>
        <p:nvSpPr>
          <p:cNvPr id="6" name="TextBox 5"/>
          <p:cNvSpPr txBox="1"/>
          <p:nvPr/>
        </p:nvSpPr>
        <p:spPr>
          <a:xfrm>
            <a:off x="428596" y="0"/>
            <a:ext cx="8572560" cy="584775"/>
          </a:xfrm>
          <a:prstGeom prst="rect">
            <a:avLst/>
          </a:prstGeom>
          <a:noFill/>
        </p:spPr>
        <p:txBody>
          <a:bodyPr wrap="square" rtlCol="0">
            <a:spAutoFit/>
          </a:bodyPr>
          <a:lstStyle/>
          <a:p>
            <a:pPr algn="ctr"/>
            <a:r>
              <a:rPr lang="ru-RU" sz="1600" b="1" dirty="0" smtClean="0"/>
              <a:t>Табл.1. Создание счетов национального продукта на основе счетов отдельных предприятий</a:t>
            </a:r>
            <a:endParaRPr lang="ru-RU" sz="1600" b="1" dirty="0"/>
          </a:p>
        </p:txBody>
      </p:sp>
    </p:spTree>
    <p:extLst>
      <p:ext uri="{BB962C8B-B14F-4D97-AF65-F5344CB8AC3E}">
        <p14:creationId xmlns:p14="http://schemas.microsoft.com/office/powerpoint/2010/main" xmlns="" val="129094115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Предисловие</a:t>
            </a:r>
            <a:endParaRPr lang="ru-RU" dirty="0"/>
          </a:p>
        </p:txBody>
      </p:sp>
      <p:pic>
        <p:nvPicPr>
          <p:cNvPr id="5" name="Содержимое 4" descr="Lord_Kelvin_photograph.jpg"/>
          <p:cNvPicPr>
            <a:picLocks noGrp="1" noChangeAspect="1"/>
          </p:cNvPicPr>
          <p:nvPr>
            <p:ph sz="half" idx="1"/>
          </p:nvPr>
        </p:nvPicPr>
        <p:blipFill>
          <a:blip r:embed="rId2"/>
          <a:stretch>
            <a:fillRect/>
          </a:stretch>
        </p:blipFill>
        <p:spPr>
          <a:xfrm>
            <a:off x="571472" y="1000114"/>
            <a:ext cx="2710065" cy="3394075"/>
          </a:xfrm>
          <a:ln w="76200">
            <a:solidFill>
              <a:schemeClr val="accent1"/>
            </a:solidFill>
          </a:ln>
        </p:spPr>
      </p:pic>
      <p:sp>
        <p:nvSpPr>
          <p:cNvPr id="4" name="Содержимое 3"/>
          <p:cNvSpPr>
            <a:spLocks noGrp="1"/>
          </p:cNvSpPr>
          <p:nvPr>
            <p:ph sz="half" idx="2"/>
          </p:nvPr>
        </p:nvSpPr>
        <p:spPr>
          <a:xfrm>
            <a:off x="3929058" y="1200150"/>
            <a:ext cx="5062542" cy="3782633"/>
          </a:xfrm>
        </p:spPr>
        <p:txBody>
          <a:bodyPr>
            <a:noAutofit/>
          </a:bodyPr>
          <a:lstStyle/>
          <a:p>
            <a:pPr algn="just">
              <a:buFont typeface="Wingdings" pitchFamily="2" charset="2"/>
              <a:buChar char="Ø"/>
            </a:pPr>
            <a:r>
              <a:rPr lang="ru-RU" sz="2000" i="1" dirty="0" smtClean="0"/>
              <a:t>Если вы можете измерить то, о чем говорите, и выразить это количественной оценкой, значит вы кое что знаете об этом; если же вы не можете измерить это и не в состоянии дать физической оценки, ваше знание не является достаточным и удовлетворительным; это может быть начальное познание, но едва ли своими размышлениями над этим предметом вы подведете под него научную основу. </a:t>
            </a:r>
          </a:p>
        </p:txBody>
      </p:sp>
      <p:sp>
        <p:nvSpPr>
          <p:cNvPr id="7" name="TextBox 6"/>
          <p:cNvSpPr txBox="1"/>
          <p:nvPr/>
        </p:nvSpPr>
        <p:spPr>
          <a:xfrm>
            <a:off x="785786" y="4429138"/>
            <a:ext cx="2357454" cy="400110"/>
          </a:xfrm>
          <a:prstGeom prst="rect">
            <a:avLst/>
          </a:prstGeom>
          <a:noFill/>
        </p:spPr>
        <p:txBody>
          <a:bodyPr wrap="square" rtlCol="0">
            <a:spAutoFit/>
          </a:bodyPr>
          <a:lstStyle/>
          <a:p>
            <a:pPr algn="ctr"/>
            <a:r>
              <a:rPr lang="ru-RU" sz="2000" dirty="0" smtClean="0"/>
              <a:t>Лорд Кельвин</a:t>
            </a:r>
            <a:endParaRPr lang="ru-RU" sz="2000" dirty="0"/>
          </a:p>
        </p:txBody>
      </p:sp>
    </p:spTree>
    <p:extLst>
      <p:ext uri="{BB962C8B-B14F-4D97-AF65-F5344CB8AC3E}">
        <p14:creationId xmlns:p14="http://schemas.microsoft.com/office/powerpoint/2010/main" xmlns="" val="315032831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p:cNvGraphicFramePr>
          <p:nvPr>
            <p:extLst>
              <p:ext uri="{D42A27DB-BD31-4B8C-83A1-F6EECF244321}">
                <p14:modId xmlns:p14="http://schemas.microsoft.com/office/powerpoint/2010/main" xmlns="" val="868773476"/>
              </p:ext>
            </p:extLst>
          </p:nvPr>
        </p:nvGraphicFramePr>
        <p:xfrm>
          <a:off x="428596" y="785800"/>
          <a:ext cx="8229600" cy="2626504"/>
        </p:xfrm>
        <a:graphic>
          <a:graphicData uri="http://schemas.openxmlformats.org/drawingml/2006/table">
            <a:tbl>
              <a:tblPr firstRow="1" bandRow="1">
                <a:tableStyleId>{5C22544A-7EE6-4342-B048-85BDC9FD1C3A}</a:tableStyleId>
              </a:tblPr>
              <a:tblGrid>
                <a:gridCol w="2057400"/>
                <a:gridCol w="2057400"/>
                <a:gridCol w="2057400"/>
                <a:gridCol w="2057400"/>
              </a:tblGrid>
              <a:tr h="340504">
                <a:tc gridSpan="4">
                  <a:txBody>
                    <a:bodyPr/>
                    <a:lstStyle/>
                    <a:p>
                      <a:r>
                        <a:rPr lang="ru-RU" sz="1200" dirty="0" smtClean="0"/>
                        <a:t>Доходы, издержки и добавленная стоимость, связанные с производством хлеба</a:t>
                      </a:r>
                      <a:r>
                        <a:rPr lang="ru-RU" sz="1200" baseline="0" dirty="0" smtClean="0"/>
                        <a:t> (в центах за буханку)</a:t>
                      </a:r>
                      <a:endParaRPr lang="ru-RU" sz="1200" dirty="0"/>
                    </a:p>
                  </a:txBody>
                  <a:tcPr marT="34290" marB="34290"/>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563865">
                <a:tc>
                  <a:txBody>
                    <a:bodyPr/>
                    <a:lstStyle/>
                    <a:p>
                      <a:r>
                        <a:rPr lang="ru-RU" sz="1200" dirty="0" smtClean="0"/>
                        <a:t>Стадия производства</a:t>
                      </a:r>
                      <a:endParaRPr lang="ru-RU" sz="1200" dirty="0"/>
                    </a:p>
                  </a:txBody>
                  <a:tcPr marT="34290" marB="34290"/>
                </a:tc>
                <a:tc>
                  <a:txBody>
                    <a:bodyPr/>
                    <a:lstStyle/>
                    <a:p>
                      <a:r>
                        <a:rPr lang="ru-RU" sz="1200" dirty="0" smtClean="0"/>
                        <a:t>Выручка от реализации</a:t>
                      </a:r>
                      <a:endParaRPr lang="ru-RU" sz="1200" dirty="0"/>
                    </a:p>
                  </a:txBody>
                  <a:tcPr marT="34290" marB="34290"/>
                </a:tc>
                <a:tc>
                  <a:txBody>
                    <a:bodyPr/>
                    <a:lstStyle/>
                    <a:p>
                      <a:r>
                        <a:rPr lang="ru-RU" sz="1200" dirty="0" smtClean="0"/>
                        <a:t>Затраты на промежуточные товары и услуги</a:t>
                      </a:r>
                      <a:endParaRPr lang="ru-RU" sz="1200" dirty="0"/>
                    </a:p>
                  </a:txBody>
                  <a:tcPr marT="34290" marB="34290"/>
                </a:tc>
                <a:tc>
                  <a:txBody>
                    <a:bodyPr/>
                    <a:lstStyle/>
                    <a:p>
                      <a:r>
                        <a:rPr lang="ru-RU" sz="1200" dirty="0" smtClean="0"/>
                        <a:t>Добавленная</a:t>
                      </a:r>
                      <a:r>
                        <a:rPr lang="ru-RU" sz="1200" baseline="0" dirty="0" smtClean="0"/>
                        <a:t> стоимость (прибыль) </a:t>
                      </a:r>
                    </a:p>
                    <a:p>
                      <a:r>
                        <a:rPr lang="ru-RU" sz="1200" baseline="0" dirty="0" smtClean="0"/>
                        <a:t>(3) =(2) – (1)</a:t>
                      </a:r>
                      <a:endParaRPr lang="ru-RU" sz="1200" dirty="0"/>
                    </a:p>
                  </a:txBody>
                  <a:tcPr marT="34290" marB="34290"/>
                </a:tc>
              </a:tr>
              <a:tr h="229723">
                <a:tc>
                  <a:txBody>
                    <a:bodyPr/>
                    <a:lstStyle/>
                    <a:p>
                      <a:endParaRPr lang="ru-RU" sz="1200" dirty="0"/>
                    </a:p>
                  </a:txBody>
                  <a:tcPr marT="34290" marB="34290"/>
                </a:tc>
                <a:tc>
                  <a:txBody>
                    <a:bodyPr/>
                    <a:lstStyle/>
                    <a:p>
                      <a:pPr algn="ctr"/>
                      <a:r>
                        <a:rPr lang="ru-RU" sz="1200" dirty="0" smtClean="0"/>
                        <a:t>(1)</a:t>
                      </a:r>
                      <a:endParaRPr lang="ru-RU" sz="1200" dirty="0"/>
                    </a:p>
                  </a:txBody>
                  <a:tcPr marT="34290" marB="34290"/>
                </a:tc>
                <a:tc>
                  <a:txBody>
                    <a:bodyPr/>
                    <a:lstStyle/>
                    <a:p>
                      <a:pPr algn="ctr"/>
                      <a:r>
                        <a:rPr lang="ru-RU" sz="1200" dirty="0" smtClean="0"/>
                        <a:t>(2)</a:t>
                      </a:r>
                      <a:endParaRPr lang="ru-RU" sz="1200" dirty="0"/>
                    </a:p>
                  </a:txBody>
                  <a:tcPr marT="34290" marB="34290"/>
                </a:tc>
                <a:tc>
                  <a:txBody>
                    <a:bodyPr/>
                    <a:lstStyle/>
                    <a:p>
                      <a:pPr algn="ctr"/>
                      <a:r>
                        <a:rPr lang="ru-RU" sz="1200" dirty="0" smtClean="0"/>
                        <a:t>(3)</a:t>
                      </a:r>
                      <a:endParaRPr lang="ru-RU" sz="1200" dirty="0"/>
                    </a:p>
                  </a:txBody>
                  <a:tcPr marT="34290" marB="34290"/>
                </a:tc>
              </a:tr>
              <a:tr h="1065078">
                <a:tc>
                  <a:txBody>
                    <a:bodyPr/>
                    <a:lstStyle/>
                    <a:p>
                      <a:r>
                        <a:rPr lang="ru-RU" sz="1200" dirty="0" smtClean="0"/>
                        <a:t>Пшеница</a:t>
                      </a:r>
                    </a:p>
                    <a:p>
                      <a:r>
                        <a:rPr lang="ru-RU" sz="1200" dirty="0" smtClean="0"/>
                        <a:t>Мука</a:t>
                      </a:r>
                    </a:p>
                    <a:p>
                      <a:r>
                        <a:rPr lang="ru-RU" sz="1200" dirty="0" smtClean="0"/>
                        <a:t>Тесто</a:t>
                      </a:r>
                    </a:p>
                    <a:p>
                      <a:r>
                        <a:rPr lang="ru-RU" sz="1200" dirty="0" smtClean="0"/>
                        <a:t>Хлеб</a:t>
                      </a:r>
                      <a:endParaRPr lang="ru-RU" sz="1200" dirty="0"/>
                    </a:p>
                  </a:txBody>
                  <a:tcPr marT="34290" marB="34290"/>
                </a:tc>
                <a:tc>
                  <a:txBody>
                    <a:bodyPr/>
                    <a:lstStyle/>
                    <a:p>
                      <a:pPr algn="ctr"/>
                      <a:r>
                        <a:rPr lang="ru-RU" sz="1200" dirty="0" smtClean="0"/>
                        <a:t>24</a:t>
                      </a:r>
                    </a:p>
                    <a:p>
                      <a:pPr algn="ctr"/>
                      <a:r>
                        <a:rPr lang="ru-RU" sz="1200" dirty="0" smtClean="0"/>
                        <a:t>33</a:t>
                      </a:r>
                    </a:p>
                    <a:p>
                      <a:pPr algn="ctr"/>
                      <a:r>
                        <a:rPr lang="ru-RU" sz="1200" dirty="0" smtClean="0"/>
                        <a:t>60</a:t>
                      </a:r>
                    </a:p>
                    <a:p>
                      <a:pPr algn="ctr"/>
                      <a:r>
                        <a:rPr lang="ru-RU" sz="1200" dirty="0" smtClean="0"/>
                        <a:t>90</a:t>
                      </a:r>
                    </a:p>
                    <a:p>
                      <a:pPr algn="ctr"/>
                      <a:r>
                        <a:rPr lang="ru-RU" sz="1200" dirty="0" smtClean="0"/>
                        <a:t>-------</a:t>
                      </a:r>
                    </a:p>
                    <a:p>
                      <a:pPr algn="ctr"/>
                      <a:r>
                        <a:rPr lang="ru-RU" sz="1200" dirty="0" smtClean="0"/>
                        <a:t>207</a:t>
                      </a:r>
                      <a:endParaRPr lang="ru-RU" sz="1200" dirty="0"/>
                    </a:p>
                  </a:txBody>
                  <a:tcPr marT="34290" marB="34290"/>
                </a:tc>
                <a:tc>
                  <a:txBody>
                    <a:bodyPr/>
                    <a:lstStyle/>
                    <a:p>
                      <a:pPr algn="ctr"/>
                      <a:r>
                        <a:rPr lang="ru-RU" sz="1200" dirty="0" smtClean="0"/>
                        <a:t>-0</a:t>
                      </a:r>
                    </a:p>
                    <a:p>
                      <a:pPr algn="ctr"/>
                      <a:r>
                        <a:rPr lang="ru-RU" sz="1200" dirty="0" smtClean="0"/>
                        <a:t>-24</a:t>
                      </a:r>
                    </a:p>
                    <a:p>
                      <a:pPr algn="ctr"/>
                      <a:r>
                        <a:rPr lang="ru-RU" sz="1200" dirty="0" smtClean="0"/>
                        <a:t>-33</a:t>
                      </a:r>
                    </a:p>
                    <a:p>
                      <a:pPr algn="ctr"/>
                      <a:r>
                        <a:rPr lang="ru-RU" sz="1200" dirty="0" smtClean="0"/>
                        <a:t>-60</a:t>
                      </a:r>
                    </a:p>
                    <a:p>
                      <a:pPr algn="ctr"/>
                      <a:r>
                        <a:rPr lang="ru-RU" sz="1200" dirty="0" smtClean="0"/>
                        <a:t>--------</a:t>
                      </a:r>
                    </a:p>
                    <a:p>
                      <a:pPr algn="ctr"/>
                      <a:r>
                        <a:rPr lang="ru-RU" sz="1200" dirty="0" smtClean="0"/>
                        <a:t>-117</a:t>
                      </a:r>
                      <a:endParaRPr lang="ru-RU" sz="1200" dirty="0"/>
                    </a:p>
                  </a:txBody>
                  <a:tcPr marT="34290" marB="34290"/>
                </a:tc>
                <a:tc>
                  <a:txBody>
                    <a:bodyPr/>
                    <a:lstStyle/>
                    <a:p>
                      <a:pPr algn="ctr"/>
                      <a:r>
                        <a:rPr lang="ru-RU" sz="1200" dirty="0" smtClean="0"/>
                        <a:t>24</a:t>
                      </a:r>
                    </a:p>
                    <a:p>
                      <a:pPr algn="ctr"/>
                      <a:r>
                        <a:rPr lang="ru-RU" sz="1200" dirty="0" smtClean="0"/>
                        <a:t>9</a:t>
                      </a:r>
                    </a:p>
                    <a:p>
                      <a:pPr algn="ctr"/>
                      <a:r>
                        <a:rPr lang="ru-RU" sz="1200" dirty="0" smtClean="0"/>
                        <a:t>27</a:t>
                      </a:r>
                    </a:p>
                    <a:p>
                      <a:pPr algn="ctr"/>
                      <a:r>
                        <a:rPr lang="ru-RU" sz="1200" dirty="0" smtClean="0"/>
                        <a:t>30</a:t>
                      </a:r>
                    </a:p>
                    <a:p>
                      <a:pPr algn="ctr"/>
                      <a:r>
                        <a:rPr lang="ru-RU" sz="1200" dirty="0" smtClean="0"/>
                        <a:t>-------</a:t>
                      </a:r>
                    </a:p>
                    <a:p>
                      <a:pPr algn="ctr"/>
                      <a:r>
                        <a:rPr lang="ru-RU" sz="1200" dirty="0" smtClean="0"/>
                        <a:t>90</a:t>
                      </a:r>
                    </a:p>
                  </a:txBody>
                  <a:tcPr marT="34290" marB="34290"/>
                </a:tc>
              </a:tr>
              <a:tr h="229723">
                <a:tc>
                  <a:txBody>
                    <a:bodyPr/>
                    <a:lstStyle/>
                    <a:p>
                      <a:endParaRPr lang="ru-RU" sz="1200" dirty="0"/>
                    </a:p>
                  </a:txBody>
                  <a:tcPr marT="34290" marB="34290"/>
                </a:tc>
                <a:tc>
                  <a:txBody>
                    <a:bodyPr/>
                    <a:lstStyle/>
                    <a:p>
                      <a:pPr algn="ctr"/>
                      <a:endParaRPr lang="ru-RU" sz="1200" dirty="0"/>
                    </a:p>
                  </a:txBody>
                  <a:tcPr marT="34290" marB="34290"/>
                </a:tc>
                <a:tc gridSpan="2">
                  <a:txBody>
                    <a:bodyPr/>
                    <a:lstStyle/>
                    <a:p>
                      <a:pPr algn="ctr"/>
                      <a:r>
                        <a:rPr lang="ru-RU" sz="1200" dirty="0" smtClean="0"/>
                        <a:t>(сумма</a:t>
                      </a:r>
                      <a:r>
                        <a:rPr lang="ru-RU" sz="1200" baseline="0" dirty="0" smtClean="0"/>
                        <a:t> добавленных стоимостей)</a:t>
                      </a:r>
                      <a:endParaRPr lang="ru-RU" sz="1200" dirty="0"/>
                    </a:p>
                  </a:txBody>
                  <a:tcPr marT="34290" marB="34290"/>
                </a:tc>
                <a:tc hMerge="1">
                  <a:txBody>
                    <a:bodyPr/>
                    <a:lstStyle/>
                    <a:p>
                      <a:pPr algn="ctr"/>
                      <a:endParaRPr lang="ru-RU" dirty="0" smtClean="0"/>
                    </a:p>
                  </a:txBody>
                  <a:tcPr/>
                </a:tc>
              </a:tr>
            </a:tbl>
          </a:graphicData>
        </a:graphic>
      </p:graphicFrame>
      <p:sp>
        <p:nvSpPr>
          <p:cNvPr id="5" name="TextBox 4"/>
          <p:cNvSpPr txBox="1"/>
          <p:nvPr/>
        </p:nvSpPr>
        <p:spPr>
          <a:xfrm>
            <a:off x="251520" y="188179"/>
            <a:ext cx="8568952" cy="584775"/>
          </a:xfrm>
          <a:prstGeom prst="rect">
            <a:avLst/>
          </a:prstGeom>
          <a:noFill/>
        </p:spPr>
        <p:txBody>
          <a:bodyPr wrap="square" rtlCol="0">
            <a:spAutoFit/>
          </a:bodyPr>
          <a:lstStyle/>
          <a:p>
            <a:pPr algn="ctr"/>
            <a:r>
              <a:rPr lang="ru-RU" sz="1600" b="1" dirty="0" smtClean="0"/>
              <a:t>Табл.2. ВВП как сумма добавленных стоимостей на каждой стадии производственного процесса</a:t>
            </a:r>
            <a:endParaRPr lang="ru-RU" sz="1600" b="1" dirty="0"/>
          </a:p>
        </p:txBody>
      </p:sp>
      <p:sp>
        <p:nvSpPr>
          <p:cNvPr id="6" name="TextBox 5"/>
          <p:cNvSpPr txBox="1"/>
          <p:nvPr/>
        </p:nvSpPr>
        <p:spPr>
          <a:xfrm>
            <a:off x="214282" y="3429006"/>
            <a:ext cx="8713692" cy="1877437"/>
          </a:xfrm>
          <a:prstGeom prst="rect">
            <a:avLst/>
          </a:prstGeom>
          <a:noFill/>
        </p:spPr>
        <p:txBody>
          <a:bodyPr wrap="square" rtlCol="0">
            <a:spAutoFit/>
          </a:bodyPr>
          <a:lstStyle/>
          <a:p>
            <a:r>
              <a:rPr lang="ru-RU" sz="1400" dirty="0"/>
              <a:t>Чтобы избежать «двойного» счета, мы внимательно подсчитываем добавленную стоимость на каждой стадии производства и вычитаем все издержки на промежуточные товары, которые были куплены у других компаний. Обратите внимание, что стоимость промежуточного продукта фигурирует в таблице дважды: вначале как выручка от реализации одного предприятия в столбце (1), а затем как издержки на оплату промежуточных продуктов другого предприятия в столбце (2). (Насколько бы мы переоценили ВВП, если бы учитывали все выплаты, а не добавленную стоимость? Переоценка составила бы 117 центов на одну буханку хлеба.)</a:t>
            </a:r>
          </a:p>
          <a:p>
            <a:endParaRPr lang="ru-RU" dirty="0"/>
          </a:p>
        </p:txBody>
      </p:sp>
    </p:spTree>
    <p:extLst>
      <p:ext uri="{BB962C8B-B14F-4D97-AF65-F5344CB8AC3E}">
        <p14:creationId xmlns:p14="http://schemas.microsoft.com/office/powerpoint/2010/main" xmlns="" val="7926786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14282" y="2928941"/>
            <a:ext cx="8686800" cy="2214560"/>
          </a:xfrm>
        </p:spPr>
        <p:txBody>
          <a:bodyPr>
            <a:normAutofit fontScale="62500" lnSpcReduction="20000"/>
          </a:bodyPr>
          <a:lstStyle/>
          <a:p>
            <a:r>
              <a:rPr lang="ru-RU" sz="3000" dirty="0"/>
              <a:t>В табл.2 показаны стадии производства хлеба, отображающие как в соответствии с подходом на основе добавленной стоимости мы можем не учитывать промежуточные расходы, которые учтены в отчетной документации фермеров, мельников, владельцев хлебопекарен и бакалейных магазинов. Окончательные расчеты отражают требуемое равенство между конечными продажами хлеба и совокупными заработками, рассчитанными как сумма всех добавленных стоимостей, созданных на всех стадиях производственного процесса изготовления хлеба.</a:t>
            </a:r>
          </a:p>
          <a:p>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xmlns="" val="868773476"/>
              </p:ext>
            </p:extLst>
          </p:nvPr>
        </p:nvGraphicFramePr>
        <p:xfrm>
          <a:off x="500034" y="285734"/>
          <a:ext cx="8229600" cy="2607981"/>
        </p:xfrm>
        <a:graphic>
          <a:graphicData uri="http://schemas.openxmlformats.org/drawingml/2006/table">
            <a:tbl>
              <a:tblPr firstRow="1" bandRow="1">
                <a:tableStyleId>{5C22544A-7EE6-4342-B048-85BDC9FD1C3A}</a:tableStyleId>
              </a:tblPr>
              <a:tblGrid>
                <a:gridCol w="2057400"/>
                <a:gridCol w="2057400"/>
                <a:gridCol w="2057400"/>
                <a:gridCol w="2057400"/>
              </a:tblGrid>
              <a:tr h="321981">
                <a:tc gridSpan="4">
                  <a:txBody>
                    <a:bodyPr/>
                    <a:lstStyle/>
                    <a:p>
                      <a:r>
                        <a:rPr lang="ru-RU" sz="1200" dirty="0" smtClean="0"/>
                        <a:t>Доходы, издержки и добавленная стоимость, связанные с производством хлеба</a:t>
                      </a:r>
                      <a:r>
                        <a:rPr lang="ru-RU" sz="1200" baseline="0" dirty="0" smtClean="0"/>
                        <a:t> (в центах за буханку)</a:t>
                      </a:r>
                      <a:endParaRPr lang="ru-RU" sz="1200" dirty="0"/>
                    </a:p>
                  </a:txBody>
                  <a:tcPr marT="34290" marB="34290"/>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583645">
                <a:tc>
                  <a:txBody>
                    <a:bodyPr/>
                    <a:lstStyle/>
                    <a:p>
                      <a:r>
                        <a:rPr lang="ru-RU" sz="1200" dirty="0" smtClean="0"/>
                        <a:t>Стадия производства</a:t>
                      </a:r>
                      <a:endParaRPr lang="ru-RU" sz="1200" dirty="0"/>
                    </a:p>
                  </a:txBody>
                  <a:tcPr marT="34290" marB="34290"/>
                </a:tc>
                <a:tc>
                  <a:txBody>
                    <a:bodyPr/>
                    <a:lstStyle/>
                    <a:p>
                      <a:r>
                        <a:rPr lang="ru-RU" sz="1200" dirty="0" smtClean="0"/>
                        <a:t>Выручка от реализации</a:t>
                      </a:r>
                      <a:endParaRPr lang="ru-RU" sz="1200" dirty="0"/>
                    </a:p>
                  </a:txBody>
                  <a:tcPr marT="34290" marB="34290"/>
                </a:tc>
                <a:tc>
                  <a:txBody>
                    <a:bodyPr/>
                    <a:lstStyle/>
                    <a:p>
                      <a:r>
                        <a:rPr lang="ru-RU" sz="1200" dirty="0" smtClean="0"/>
                        <a:t>Затраты на промежуточные товары и услуги</a:t>
                      </a:r>
                      <a:endParaRPr lang="ru-RU" sz="1200" dirty="0"/>
                    </a:p>
                  </a:txBody>
                  <a:tcPr marT="34290" marB="34290"/>
                </a:tc>
                <a:tc>
                  <a:txBody>
                    <a:bodyPr/>
                    <a:lstStyle/>
                    <a:p>
                      <a:r>
                        <a:rPr lang="ru-RU" sz="1200" dirty="0" smtClean="0"/>
                        <a:t>Добавленная</a:t>
                      </a:r>
                      <a:r>
                        <a:rPr lang="ru-RU" sz="1200" baseline="0" dirty="0" smtClean="0"/>
                        <a:t> стоимость (прибыль) </a:t>
                      </a:r>
                    </a:p>
                    <a:p>
                      <a:r>
                        <a:rPr lang="ru-RU" sz="1200" baseline="0" dirty="0" smtClean="0"/>
                        <a:t>(3) =(2) – (1)</a:t>
                      </a:r>
                      <a:endParaRPr lang="ru-RU" sz="1200" dirty="0"/>
                    </a:p>
                  </a:txBody>
                  <a:tcPr marT="34290" marB="34290"/>
                </a:tc>
              </a:tr>
              <a:tr h="237781">
                <a:tc>
                  <a:txBody>
                    <a:bodyPr/>
                    <a:lstStyle/>
                    <a:p>
                      <a:endParaRPr lang="ru-RU" sz="1200" dirty="0"/>
                    </a:p>
                  </a:txBody>
                  <a:tcPr marT="34290" marB="34290"/>
                </a:tc>
                <a:tc>
                  <a:txBody>
                    <a:bodyPr/>
                    <a:lstStyle/>
                    <a:p>
                      <a:pPr algn="ctr"/>
                      <a:r>
                        <a:rPr lang="ru-RU" sz="1200" dirty="0" smtClean="0"/>
                        <a:t>(1)</a:t>
                      </a:r>
                      <a:endParaRPr lang="ru-RU" sz="1200" dirty="0"/>
                    </a:p>
                  </a:txBody>
                  <a:tcPr marT="34290" marB="34290"/>
                </a:tc>
                <a:tc>
                  <a:txBody>
                    <a:bodyPr/>
                    <a:lstStyle/>
                    <a:p>
                      <a:pPr algn="ctr"/>
                      <a:r>
                        <a:rPr lang="ru-RU" sz="1200" dirty="0" smtClean="0"/>
                        <a:t>(2)</a:t>
                      </a:r>
                      <a:endParaRPr lang="ru-RU" sz="1200" dirty="0"/>
                    </a:p>
                  </a:txBody>
                  <a:tcPr marT="34290" marB="34290"/>
                </a:tc>
                <a:tc>
                  <a:txBody>
                    <a:bodyPr/>
                    <a:lstStyle/>
                    <a:p>
                      <a:pPr algn="ctr"/>
                      <a:r>
                        <a:rPr lang="ru-RU" sz="1200" dirty="0" smtClean="0"/>
                        <a:t>(3)</a:t>
                      </a:r>
                      <a:endParaRPr lang="ru-RU" sz="1200" dirty="0"/>
                    </a:p>
                  </a:txBody>
                  <a:tcPr marT="34290" marB="34290"/>
                </a:tc>
              </a:tr>
              <a:tr h="1102440">
                <a:tc>
                  <a:txBody>
                    <a:bodyPr/>
                    <a:lstStyle/>
                    <a:p>
                      <a:r>
                        <a:rPr lang="ru-RU" sz="1200" dirty="0" smtClean="0"/>
                        <a:t>Пшеница</a:t>
                      </a:r>
                    </a:p>
                    <a:p>
                      <a:r>
                        <a:rPr lang="ru-RU" sz="1200" dirty="0" smtClean="0"/>
                        <a:t>Мука</a:t>
                      </a:r>
                    </a:p>
                    <a:p>
                      <a:r>
                        <a:rPr lang="ru-RU" sz="1200" dirty="0" smtClean="0"/>
                        <a:t>Тесто</a:t>
                      </a:r>
                    </a:p>
                    <a:p>
                      <a:r>
                        <a:rPr lang="ru-RU" sz="1200" dirty="0" smtClean="0"/>
                        <a:t>Хлеб</a:t>
                      </a:r>
                      <a:endParaRPr lang="ru-RU" sz="1200" dirty="0"/>
                    </a:p>
                  </a:txBody>
                  <a:tcPr marT="34290" marB="34290"/>
                </a:tc>
                <a:tc>
                  <a:txBody>
                    <a:bodyPr/>
                    <a:lstStyle/>
                    <a:p>
                      <a:pPr algn="ctr"/>
                      <a:r>
                        <a:rPr lang="ru-RU" sz="1200" dirty="0" smtClean="0"/>
                        <a:t>24</a:t>
                      </a:r>
                    </a:p>
                    <a:p>
                      <a:pPr algn="ctr"/>
                      <a:r>
                        <a:rPr lang="ru-RU" sz="1200" dirty="0" smtClean="0"/>
                        <a:t>33</a:t>
                      </a:r>
                    </a:p>
                    <a:p>
                      <a:pPr algn="ctr"/>
                      <a:r>
                        <a:rPr lang="ru-RU" sz="1200" dirty="0" smtClean="0"/>
                        <a:t>60</a:t>
                      </a:r>
                    </a:p>
                    <a:p>
                      <a:pPr algn="ctr"/>
                      <a:r>
                        <a:rPr lang="ru-RU" sz="1200" dirty="0" smtClean="0"/>
                        <a:t>90</a:t>
                      </a:r>
                    </a:p>
                    <a:p>
                      <a:pPr algn="ctr"/>
                      <a:r>
                        <a:rPr lang="ru-RU" sz="1200" dirty="0" smtClean="0"/>
                        <a:t>-------</a:t>
                      </a:r>
                    </a:p>
                    <a:p>
                      <a:pPr algn="ctr"/>
                      <a:r>
                        <a:rPr lang="ru-RU" sz="1200" dirty="0" smtClean="0"/>
                        <a:t>207</a:t>
                      </a:r>
                      <a:endParaRPr lang="ru-RU" sz="1200" dirty="0"/>
                    </a:p>
                  </a:txBody>
                  <a:tcPr marT="34290" marB="34290"/>
                </a:tc>
                <a:tc>
                  <a:txBody>
                    <a:bodyPr/>
                    <a:lstStyle/>
                    <a:p>
                      <a:pPr algn="ctr"/>
                      <a:r>
                        <a:rPr lang="ru-RU" sz="1200" dirty="0" smtClean="0"/>
                        <a:t>-0</a:t>
                      </a:r>
                    </a:p>
                    <a:p>
                      <a:pPr algn="ctr"/>
                      <a:r>
                        <a:rPr lang="ru-RU" sz="1200" dirty="0" smtClean="0"/>
                        <a:t>-24</a:t>
                      </a:r>
                    </a:p>
                    <a:p>
                      <a:pPr algn="ctr"/>
                      <a:r>
                        <a:rPr lang="ru-RU" sz="1200" dirty="0" smtClean="0"/>
                        <a:t>-33</a:t>
                      </a:r>
                    </a:p>
                    <a:p>
                      <a:pPr algn="ctr"/>
                      <a:r>
                        <a:rPr lang="ru-RU" sz="1200" dirty="0" smtClean="0"/>
                        <a:t>-60</a:t>
                      </a:r>
                    </a:p>
                    <a:p>
                      <a:pPr algn="ctr"/>
                      <a:r>
                        <a:rPr lang="ru-RU" sz="1200" dirty="0" smtClean="0"/>
                        <a:t>--------</a:t>
                      </a:r>
                    </a:p>
                    <a:p>
                      <a:pPr algn="ctr"/>
                      <a:r>
                        <a:rPr lang="ru-RU" sz="1200" dirty="0" smtClean="0"/>
                        <a:t>-117</a:t>
                      </a:r>
                      <a:endParaRPr lang="ru-RU" sz="1200" dirty="0"/>
                    </a:p>
                  </a:txBody>
                  <a:tcPr marT="34290" marB="34290"/>
                </a:tc>
                <a:tc>
                  <a:txBody>
                    <a:bodyPr/>
                    <a:lstStyle/>
                    <a:p>
                      <a:pPr algn="ctr"/>
                      <a:r>
                        <a:rPr lang="ru-RU" sz="1200" dirty="0" smtClean="0"/>
                        <a:t>24</a:t>
                      </a:r>
                    </a:p>
                    <a:p>
                      <a:pPr algn="ctr"/>
                      <a:r>
                        <a:rPr lang="ru-RU" sz="1200" dirty="0" smtClean="0"/>
                        <a:t>9</a:t>
                      </a:r>
                    </a:p>
                    <a:p>
                      <a:pPr algn="ctr"/>
                      <a:r>
                        <a:rPr lang="ru-RU" sz="1200" dirty="0" smtClean="0"/>
                        <a:t>27</a:t>
                      </a:r>
                    </a:p>
                    <a:p>
                      <a:pPr algn="ctr"/>
                      <a:r>
                        <a:rPr lang="ru-RU" sz="1200" dirty="0" smtClean="0"/>
                        <a:t>30</a:t>
                      </a:r>
                    </a:p>
                    <a:p>
                      <a:pPr algn="ctr"/>
                      <a:r>
                        <a:rPr lang="ru-RU" sz="1200" dirty="0" smtClean="0"/>
                        <a:t>-------</a:t>
                      </a:r>
                    </a:p>
                    <a:p>
                      <a:pPr algn="ctr"/>
                      <a:r>
                        <a:rPr lang="ru-RU" sz="1200" dirty="0" smtClean="0"/>
                        <a:t>90</a:t>
                      </a:r>
                    </a:p>
                  </a:txBody>
                  <a:tcPr marT="34290" marB="34290"/>
                </a:tc>
              </a:tr>
              <a:tr h="237781">
                <a:tc>
                  <a:txBody>
                    <a:bodyPr/>
                    <a:lstStyle/>
                    <a:p>
                      <a:endParaRPr lang="ru-RU" sz="1200" dirty="0"/>
                    </a:p>
                  </a:txBody>
                  <a:tcPr marT="34290" marB="34290"/>
                </a:tc>
                <a:tc>
                  <a:txBody>
                    <a:bodyPr/>
                    <a:lstStyle/>
                    <a:p>
                      <a:pPr algn="ctr"/>
                      <a:endParaRPr lang="ru-RU" sz="1200" dirty="0"/>
                    </a:p>
                  </a:txBody>
                  <a:tcPr marT="34290" marB="34290"/>
                </a:tc>
                <a:tc gridSpan="2">
                  <a:txBody>
                    <a:bodyPr/>
                    <a:lstStyle/>
                    <a:p>
                      <a:pPr algn="ctr"/>
                      <a:r>
                        <a:rPr lang="ru-RU" sz="1200" dirty="0" smtClean="0"/>
                        <a:t>(сумма</a:t>
                      </a:r>
                      <a:r>
                        <a:rPr lang="ru-RU" sz="1200" baseline="0" dirty="0" smtClean="0"/>
                        <a:t> добавленных стоимостей)</a:t>
                      </a:r>
                      <a:endParaRPr lang="ru-RU" sz="1200" dirty="0"/>
                    </a:p>
                  </a:txBody>
                  <a:tcPr marT="34290" marB="34290"/>
                </a:tc>
                <a:tc hMerge="1">
                  <a:txBody>
                    <a:bodyPr/>
                    <a:lstStyle/>
                    <a:p>
                      <a:pPr algn="ctr"/>
                      <a:endParaRPr lang="ru-RU" dirty="0" smtClean="0"/>
                    </a:p>
                  </a:txBody>
                  <a:tcPr/>
                </a:tc>
              </a:tr>
            </a:tbl>
          </a:graphicData>
        </a:graphic>
      </p:graphicFrame>
    </p:spTree>
    <p:extLst>
      <p:ext uri="{BB962C8B-B14F-4D97-AF65-F5344CB8AC3E}">
        <p14:creationId xmlns:p14="http://schemas.microsoft.com/office/powerpoint/2010/main" xmlns="" val="391806206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14297"/>
            <a:ext cx="8401080" cy="714380"/>
          </a:xfrm>
        </p:spPr>
        <p:txBody>
          <a:bodyPr>
            <a:normAutofit fontScale="77500" lnSpcReduction="20000"/>
          </a:bodyPr>
          <a:lstStyle/>
          <a:p>
            <a:r>
              <a:rPr lang="ru-RU" dirty="0" smtClean="0"/>
              <a:t>Таким образом мы можем сделать следующее обобщение.</a:t>
            </a:r>
          </a:p>
          <a:p>
            <a:endParaRPr lang="ru-RU" dirty="0"/>
          </a:p>
        </p:txBody>
      </p:sp>
      <p:sp>
        <p:nvSpPr>
          <p:cNvPr id="4" name="Объект 2"/>
          <p:cNvSpPr txBox="1">
            <a:spLocks/>
          </p:cNvSpPr>
          <p:nvPr/>
        </p:nvSpPr>
        <p:spPr>
          <a:xfrm>
            <a:off x="457200" y="1071553"/>
            <a:ext cx="8329642" cy="3500462"/>
          </a:xfrm>
          <a:prstGeom prst="rect">
            <a:avLst/>
          </a:prstGeom>
          <a:ln w="76200">
            <a:solidFill>
              <a:schemeClr val="accent1"/>
            </a:solidFill>
          </a:ln>
        </p:spPr>
        <p:txBody>
          <a:bodyPr>
            <a:normAutofit fontScale="70000" lnSpcReduction="20000"/>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300" b="0" i="1" u="none" strike="noStrike" kern="1200" cap="none" spc="0" normalizeH="0" baseline="0" noProof="0" dirty="0" smtClean="0">
                <a:ln>
                  <a:noFill/>
                </a:ln>
                <a:solidFill>
                  <a:schemeClr val="tx1"/>
                </a:solidFill>
                <a:effectLst/>
                <a:uLnTx/>
                <a:uFillTx/>
                <a:latin typeface="+mn-lt"/>
                <a:ea typeface="+mn-ea"/>
                <a:cs typeface="+mn-cs"/>
              </a:rPr>
              <a:t>Расчет ВВП на основе добавленной стоимости заключается в следующем. Чтобы избежать «двойного счета», мы включаем в ВВП только конечные продукты и исключаем промежуточные продукты, которые применяются на различных стадиях изготовления конечной продукции. Благодаря измерению добавленной стоимости на каждой стадии производства и исключению промежуточных расходов, связанных с покупкой товаров и услуг у других предприятий, мы избегаем «двойного» счета. Рассчитывая ВВП на основе заработков, мы также регистрируем заработную плату, процент, ренту и прибыль только один раз.</a:t>
            </a:r>
            <a:endParaRPr kumimoji="0" lang="ru-RU" sz="33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9180620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dirty="0">
                <a:effectLst>
                  <a:outerShdw blurRad="38100" dist="38100" dir="2700000" algn="tl">
                    <a:srgbClr val="000000">
                      <a:alpha val="43137"/>
                    </a:srgbClr>
                  </a:outerShdw>
                </a:effectLst>
              </a:rPr>
              <a:t>СИСТЕМА НАЦИОНАЛЬНЫХ </a:t>
            </a:r>
            <a:r>
              <a:rPr lang="ru-RU" sz="3600" b="1" dirty="0" smtClean="0">
                <a:effectLst>
                  <a:outerShdw blurRad="38100" dist="38100" dir="2700000" algn="tl">
                    <a:srgbClr val="000000">
                      <a:alpha val="43137"/>
                    </a:srgbClr>
                  </a:outerShdw>
                </a:effectLst>
              </a:rPr>
              <a:t>СЧЕТОВ</a:t>
            </a:r>
            <a:endParaRPr lang="ru-RU" sz="36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165623"/>
            <a:ext cx="8686800" cy="1406128"/>
          </a:xfrm>
        </p:spPr>
        <p:txBody>
          <a:bodyPr>
            <a:normAutofit fontScale="47500" lnSpcReduction="20000"/>
          </a:bodyPr>
          <a:lstStyle/>
          <a:p>
            <a:r>
              <a:rPr lang="ru-RU" dirty="0"/>
              <a:t>Получив общее представление о том, как рассчитывается ВВП, имеет смысл остановиться на составляющих его компонентах. Прежде чем углубиться в детали, взгляните на табл.3, чтобы уловить идею нашего дальнейшего исследования. В этой таблице представлены два подхода к расчету ВВП: на основе расходов и на основе потока доходов. Зная структуру таблицы и определения ее основных элементов, вы легко сможете понять суть ВВП и его составляющих.</a:t>
            </a:r>
          </a:p>
          <a:p>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xmlns="" val="444044290"/>
              </p:ext>
            </p:extLst>
          </p:nvPr>
        </p:nvGraphicFramePr>
        <p:xfrm>
          <a:off x="571472" y="2285998"/>
          <a:ext cx="8143932" cy="2270760"/>
        </p:xfrm>
        <a:graphic>
          <a:graphicData uri="http://schemas.openxmlformats.org/drawingml/2006/table">
            <a:tbl>
              <a:tblPr firstRow="1" bandRow="1">
                <a:tableStyleId>{5C22544A-7EE6-4342-B048-85BDC9FD1C3A}</a:tableStyleId>
              </a:tblPr>
              <a:tblGrid>
                <a:gridCol w="4055842"/>
                <a:gridCol w="4088090"/>
              </a:tblGrid>
              <a:tr h="249303">
                <a:tc>
                  <a:txBody>
                    <a:bodyPr/>
                    <a:lstStyle/>
                    <a:p>
                      <a:r>
                        <a:rPr lang="ru-RU" sz="1400" dirty="0" smtClean="0"/>
                        <a:t>Подход на основе потока расходов</a:t>
                      </a:r>
                      <a:endParaRPr lang="ru-RU" sz="1400" dirty="0"/>
                    </a:p>
                  </a:txBody>
                  <a:tcPr marT="34290" marB="34290"/>
                </a:tc>
                <a:tc>
                  <a:txBody>
                    <a:bodyPr/>
                    <a:lstStyle/>
                    <a:p>
                      <a:r>
                        <a:rPr lang="ru-RU" sz="1400" dirty="0" smtClean="0"/>
                        <a:t>Подход</a:t>
                      </a:r>
                      <a:r>
                        <a:rPr lang="ru-RU" sz="1400" baseline="0" dirty="0" smtClean="0"/>
                        <a:t> на основе потока доходов</a:t>
                      </a:r>
                      <a:endParaRPr lang="ru-RU" sz="1400" dirty="0"/>
                    </a:p>
                  </a:txBody>
                  <a:tcPr marT="34290" marB="34290"/>
                </a:tc>
              </a:tr>
              <a:tr h="1758599">
                <a:tc>
                  <a:txBody>
                    <a:bodyPr/>
                    <a:lstStyle/>
                    <a:p>
                      <a:r>
                        <a:rPr lang="ru-RU" sz="1400" b="1" dirty="0" smtClean="0"/>
                        <a:t>Компоненты</a:t>
                      </a:r>
                      <a:r>
                        <a:rPr lang="ru-RU" sz="1400" b="1" baseline="0" dirty="0" smtClean="0"/>
                        <a:t> валового внутреннего продукта</a:t>
                      </a:r>
                    </a:p>
                    <a:p>
                      <a:endParaRPr lang="ru-RU" sz="1400" baseline="0" dirty="0" smtClean="0"/>
                    </a:p>
                    <a:p>
                      <a:r>
                        <a:rPr lang="ru-RU" sz="1400" baseline="0" dirty="0" smtClean="0"/>
                        <a:t>Потребление (С)</a:t>
                      </a:r>
                    </a:p>
                    <a:p>
                      <a:r>
                        <a:rPr lang="ru-RU" sz="1400" baseline="0" dirty="0" smtClean="0"/>
                        <a:t>+ Валовые частные внутренние инвестиции (</a:t>
                      </a:r>
                      <a:r>
                        <a:rPr lang="en-US" sz="1400" baseline="0" dirty="0" smtClean="0"/>
                        <a:t>I)</a:t>
                      </a:r>
                    </a:p>
                    <a:p>
                      <a:r>
                        <a:rPr lang="en-US" sz="1400" baseline="0" dirty="0" smtClean="0"/>
                        <a:t>+</a:t>
                      </a:r>
                      <a:r>
                        <a:rPr lang="ru-RU" sz="1400" baseline="0" dirty="0" smtClean="0"/>
                        <a:t>Государственные закупки (</a:t>
                      </a:r>
                      <a:r>
                        <a:rPr lang="en-US" sz="1400" baseline="0" dirty="0" smtClean="0"/>
                        <a:t>G)</a:t>
                      </a:r>
                    </a:p>
                    <a:p>
                      <a:r>
                        <a:rPr lang="en-US" sz="1400" baseline="0" dirty="0" smtClean="0"/>
                        <a:t>+</a:t>
                      </a:r>
                      <a:r>
                        <a:rPr lang="ru-RU" sz="1400" baseline="0" dirty="0" smtClean="0"/>
                        <a:t>Чистый экспорт (</a:t>
                      </a:r>
                      <a:r>
                        <a:rPr lang="en-US" sz="1400" baseline="0" dirty="0" smtClean="0"/>
                        <a:t>X)</a:t>
                      </a:r>
                      <a:endParaRPr lang="ru-RU"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400" b="1" baseline="0" dirty="0" smtClean="0">
                          <a:solidFill>
                            <a:schemeClr val="bg1"/>
                          </a:solidFill>
                        </a:rPr>
                        <a:t>Всего: валовой внутренний продукт</a:t>
                      </a:r>
                      <a:endParaRPr lang="ru-RU" sz="1400" b="1" dirty="0" smtClean="0">
                        <a:solidFill>
                          <a:schemeClr val="bg1"/>
                        </a:solidFill>
                      </a:endParaRPr>
                    </a:p>
                  </a:txBody>
                  <a:tcPr marT="34290" marB="34290"/>
                </a:tc>
                <a:tc>
                  <a:txBody>
                    <a:bodyPr/>
                    <a:lstStyle/>
                    <a:p>
                      <a:r>
                        <a:rPr lang="ru-RU" sz="1400" b="1" dirty="0" smtClean="0"/>
                        <a:t>Доходы</a:t>
                      </a:r>
                      <a:r>
                        <a:rPr lang="ru-RU" sz="1400" b="1" baseline="0" dirty="0" smtClean="0"/>
                        <a:t> или издержки как источники валового внутреннего продукта</a:t>
                      </a:r>
                    </a:p>
                    <a:p>
                      <a:endParaRPr lang="ru-RU" sz="1400" b="1" baseline="0" dirty="0" smtClean="0"/>
                    </a:p>
                    <a:p>
                      <a:r>
                        <a:rPr lang="ru-RU" sz="1400" dirty="0" smtClean="0"/>
                        <a:t>Заработная</a:t>
                      </a:r>
                      <a:r>
                        <a:rPr lang="ru-RU" sz="1400" baseline="0" dirty="0" smtClean="0"/>
                        <a:t> плата</a:t>
                      </a:r>
                    </a:p>
                    <a:p>
                      <a:r>
                        <a:rPr lang="ru-RU" sz="1400" baseline="0" dirty="0" smtClean="0"/>
                        <a:t>+Процент, рента и т.д.</a:t>
                      </a:r>
                    </a:p>
                    <a:p>
                      <a:r>
                        <a:rPr lang="ru-RU" sz="1400" baseline="0" dirty="0" smtClean="0"/>
                        <a:t>+Косвенные налоги</a:t>
                      </a:r>
                    </a:p>
                    <a:p>
                      <a:r>
                        <a:rPr lang="ru-RU" sz="1400" baseline="0" dirty="0" smtClean="0"/>
                        <a:t>+Амортизация</a:t>
                      </a:r>
                    </a:p>
                    <a:p>
                      <a:r>
                        <a:rPr lang="ru-RU" sz="1400" baseline="0" dirty="0" smtClean="0"/>
                        <a:t>+Прибыль</a:t>
                      </a:r>
                    </a:p>
                    <a:p>
                      <a:r>
                        <a:rPr lang="ru-RU" sz="1400" b="1" baseline="0" dirty="0" smtClean="0"/>
                        <a:t>Всего: валовой внутренний продукт</a:t>
                      </a:r>
                      <a:endParaRPr lang="ru-RU" sz="1400" b="1" dirty="0"/>
                    </a:p>
                  </a:txBody>
                  <a:tcPr marT="34290" marB="34290"/>
                </a:tc>
              </a:tr>
            </a:tbl>
          </a:graphicData>
        </a:graphic>
      </p:graphicFrame>
      <p:sp>
        <p:nvSpPr>
          <p:cNvPr id="5" name="TextBox 4"/>
          <p:cNvSpPr txBox="1"/>
          <p:nvPr/>
        </p:nvSpPr>
        <p:spPr>
          <a:xfrm>
            <a:off x="2500298" y="4643452"/>
            <a:ext cx="3821815" cy="369332"/>
          </a:xfrm>
          <a:prstGeom prst="rect">
            <a:avLst/>
          </a:prstGeom>
          <a:noFill/>
        </p:spPr>
        <p:txBody>
          <a:bodyPr wrap="none" rtlCol="0">
            <a:spAutoFit/>
          </a:bodyPr>
          <a:lstStyle/>
          <a:p>
            <a:r>
              <a:rPr lang="ru-RU" b="1" dirty="0" smtClean="0"/>
              <a:t>Табл.3. Общий обзор структуры ВВП</a:t>
            </a:r>
            <a:endParaRPr lang="ru-RU" b="1" dirty="0"/>
          </a:p>
        </p:txBody>
      </p:sp>
    </p:spTree>
    <p:extLst>
      <p:ext uri="{BB962C8B-B14F-4D97-AF65-F5344CB8AC3E}">
        <p14:creationId xmlns:p14="http://schemas.microsoft.com/office/powerpoint/2010/main" xmlns="" val="167063320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p:cNvGraphicFramePr>
          <p:nvPr>
            <p:extLst>
              <p:ext uri="{D42A27DB-BD31-4B8C-83A1-F6EECF244321}">
                <p14:modId xmlns:p14="http://schemas.microsoft.com/office/powerpoint/2010/main" xmlns="" val="444044290"/>
              </p:ext>
            </p:extLst>
          </p:nvPr>
        </p:nvGraphicFramePr>
        <p:xfrm>
          <a:off x="428596" y="785800"/>
          <a:ext cx="8286808" cy="2270760"/>
        </p:xfrm>
        <a:graphic>
          <a:graphicData uri="http://schemas.openxmlformats.org/drawingml/2006/table">
            <a:tbl>
              <a:tblPr firstRow="1" bandRow="1">
                <a:tableStyleId>{5C22544A-7EE6-4342-B048-85BDC9FD1C3A}</a:tableStyleId>
              </a:tblPr>
              <a:tblGrid>
                <a:gridCol w="4126997"/>
                <a:gridCol w="4159811"/>
              </a:tblGrid>
              <a:tr h="278130">
                <a:tc>
                  <a:txBody>
                    <a:bodyPr/>
                    <a:lstStyle/>
                    <a:p>
                      <a:r>
                        <a:rPr lang="ru-RU" sz="1400" dirty="0" smtClean="0"/>
                        <a:t>Подход на основе потока расходов</a:t>
                      </a:r>
                      <a:endParaRPr lang="ru-RU" sz="1400" dirty="0"/>
                    </a:p>
                  </a:txBody>
                  <a:tcPr marT="34290" marB="34290"/>
                </a:tc>
                <a:tc>
                  <a:txBody>
                    <a:bodyPr/>
                    <a:lstStyle/>
                    <a:p>
                      <a:r>
                        <a:rPr lang="ru-RU" sz="1400" dirty="0" smtClean="0"/>
                        <a:t>Подход</a:t>
                      </a:r>
                      <a:r>
                        <a:rPr lang="ru-RU" sz="1400" baseline="0" dirty="0" smtClean="0"/>
                        <a:t> на основе потока доходов</a:t>
                      </a:r>
                      <a:endParaRPr lang="ru-RU" sz="1400" dirty="0"/>
                    </a:p>
                  </a:txBody>
                  <a:tcPr marT="34290" marB="34290"/>
                </a:tc>
              </a:tr>
              <a:tr h="1920240">
                <a:tc>
                  <a:txBody>
                    <a:bodyPr/>
                    <a:lstStyle/>
                    <a:p>
                      <a:r>
                        <a:rPr lang="ru-RU" sz="1400" b="1" dirty="0" smtClean="0"/>
                        <a:t>Компоненты</a:t>
                      </a:r>
                      <a:r>
                        <a:rPr lang="ru-RU" sz="1400" b="1" baseline="0" dirty="0" smtClean="0"/>
                        <a:t> валового внутреннего продукта</a:t>
                      </a:r>
                    </a:p>
                    <a:p>
                      <a:endParaRPr lang="ru-RU" sz="1400" baseline="0" dirty="0" smtClean="0"/>
                    </a:p>
                    <a:p>
                      <a:r>
                        <a:rPr lang="ru-RU" sz="1400" baseline="0" dirty="0" smtClean="0"/>
                        <a:t>Потребление (С)</a:t>
                      </a:r>
                    </a:p>
                    <a:p>
                      <a:r>
                        <a:rPr lang="ru-RU" sz="1400" baseline="0" dirty="0" smtClean="0"/>
                        <a:t>+ Валовые частные внутренние инвестиции (</a:t>
                      </a:r>
                      <a:r>
                        <a:rPr lang="en-US" sz="1400" baseline="0" dirty="0" smtClean="0"/>
                        <a:t>I)</a:t>
                      </a:r>
                    </a:p>
                    <a:p>
                      <a:r>
                        <a:rPr lang="en-US" sz="1400" baseline="0" dirty="0" smtClean="0"/>
                        <a:t>+</a:t>
                      </a:r>
                      <a:r>
                        <a:rPr lang="ru-RU" sz="1400" baseline="0" dirty="0" smtClean="0"/>
                        <a:t>Государственные закупки (</a:t>
                      </a:r>
                      <a:r>
                        <a:rPr lang="en-US" sz="1400" baseline="0" dirty="0" smtClean="0"/>
                        <a:t>G)</a:t>
                      </a:r>
                    </a:p>
                    <a:p>
                      <a:r>
                        <a:rPr lang="en-US" sz="1400" baseline="0" dirty="0" smtClean="0"/>
                        <a:t>+</a:t>
                      </a:r>
                      <a:r>
                        <a:rPr lang="ru-RU" sz="1400" baseline="0" dirty="0" smtClean="0"/>
                        <a:t>Чистый экспорт (</a:t>
                      </a:r>
                      <a:r>
                        <a:rPr lang="en-US" sz="1400" baseline="0" dirty="0" smtClean="0"/>
                        <a:t>X)</a:t>
                      </a:r>
                      <a:endParaRPr lang="ru-RU"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400" b="1" baseline="0" dirty="0" smtClean="0">
                          <a:solidFill>
                            <a:schemeClr val="bg1"/>
                          </a:solidFill>
                        </a:rPr>
                        <a:t>Всего: валовой внутренний продукт</a:t>
                      </a:r>
                      <a:endParaRPr lang="ru-RU" sz="1400" b="1" dirty="0" smtClean="0">
                        <a:solidFill>
                          <a:schemeClr val="bg1"/>
                        </a:solidFill>
                      </a:endParaRPr>
                    </a:p>
                  </a:txBody>
                  <a:tcPr marT="34290" marB="34290"/>
                </a:tc>
                <a:tc>
                  <a:txBody>
                    <a:bodyPr/>
                    <a:lstStyle/>
                    <a:p>
                      <a:r>
                        <a:rPr lang="ru-RU" sz="1400" b="1" dirty="0" smtClean="0"/>
                        <a:t>Доходы</a:t>
                      </a:r>
                      <a:r>
                        <a:rPr lang="ru-RU" sz="1400" b="1" baseline="0" dirty="0" smtClean="0"/>
                        <a:t> или издержки как источники валового внутреннего продукта</a:t>
                      </a:r>
                    </a:p>
                    <a:p>
                      <a:endParaRPr lang="ru-RU" sz="1400" b="1" baseline="0" dirty="0" smtClean="0"/>
                    </a:p>
                    <a:p>
                      <a:r>
                        <a:rPr lang="ru-RU" sz="1400" dirty="0" smtClean="0"/>
                        <a:t>Заработная</a:t>
                      </a:r>
                      <a:r>
                        <a:rPr lang="ru-RU" sz="1400" baseline="0" dirty="0" smtClean="0"/>
                        <a:t> плата</a:t>
                      </a:r>
                    </a:p>
                    <a:p>
                      <a:r>
                        <a:rPr lang="ru-RU" sz="1400" baseline="0" dirty="0" smtClean="0"/>
                        <a:t>+Процент, рента и т.д.</a:t>
                      </a:r>
                    </a:p>
                    <a:p>
                      <a:r>
                        <a:rPr lang="ru-RU" sz="1400" baseline="0" dirty="0" smtClean="0"/>
                        <a:t>+Косвенные налоги</a:t>
                      </a:r>
                    </a:p>
                    <a:p>
                      <a:r>
                        <a:rPr lang="ru-RU" sz="1400" baseline="0" dirty="0" smtClean="0"/>
                        <a:t>+Амортизация</a:t>
                      </a:r>
                    </a:p>
                    <a:p>
                      <a:r>
                        <a:rPr lang="ru-RU" sz="1400" baseline="0" dirty="0" smtClean="0"/>
                        <a:t>+Прибыль</a:t>
                      </a:r>
                    </a:p>
                    <a:p>
                      <a:r>
                        <a:rPr lang="ru-RU" sz="1400" b="1" baseline="0" dirty="0" smtClean="0"/>
                        <a:t>Всего: валовой внутренний продукт</a:t>
                      </a:r>
                      <a:endParaRPr lang="ru-RU" sz="1400" b="1" dirty="0"/>
                    </a:p>
                  </a:txBody>
                  <a:tcPr marT="34290" marB="34290"/>
                </a:tc>
              </a:tr>
            </a:tbl>
          </a:graphicData>
        </a:graphic>
      </p:graphicFrame>
      <p:sp>
        <p:nvSpPr>
          <p:cNvPr id="5" name="TextBox 4"/>
          <p:cNvSpPr txBox="1"/>
          <p:nvPr/>
        </p:nvSpPr>
        <p:spPr>
          <a:xfrm>
            <a:off x="2571736" y="357172"/>
            <a:ext cx="3821815" cy="369332"/>
          </a:xfrm>
          <a:prstGeom prst="rect">
            <a:avLst/>
          </a:prstGeom>
          <a:noFill/>
        </p:spPr>
        <p:txBody>
          <a:bodyPr wrap="none" rtlCol="0">
            <a:spAutoFit/>
          </a:bodyPr>
          <a:lstStyle/>
          <a:p>
            <a:r>
              <a:rPr lang="ru-RU" b="1" dirty="0" smtClean="0"/>
              <a:t>Табл.3. Общий обзор структуры ВВП</a:t>
            </a:r>
            <a:endParaRPr lang="ru-RU" b="1" dirty="0"/>
          </a:p>
        </p:txBody>
      </p:sp>
      <p:sp>
        <p:nvSpPr>
          <p:cNvPr id="6" name="TextBox 5"/>
          <p:cNvSpPr txBox="1"/>
          <p:nvPr/>
        </p:nvSpPr>
        <p:spPr>
          <a:xfrm>
            <a:off x="323528" y="3143254"/>
            <a:ext cx="8568952" cy="2031325"/>
          </a:xfrm>
          <a:prstGeom prst="rect">
            <a:avLst/>
          </a:prstGeom>
          <a:noFill/>
        </p:spPr>
        <p:txBody>
          <a:bodyPr wrap="square" rtlCol="0">
            <a:spAutoFit/>
          </a:bodyPr>
          <a:lstStyle/>
          <a:p>
            <a:r>
              <a:rPr lang="ru-RU" dirty="0"/>
              <a:t>В таблице представлены основные подходы к определению ВВП. В левой части таблицы описаны элементы расчета ВВП на основе потока расходов: буквы </a:t>
            </a:r>
            <a:r>
              <a:rPr lang="en-US" dirty="0"/>
              <a:t>C</a:t>
            </a:r>
            <a:r>
              <a:rPr lang="ru-RU" dirty="0"/>
              <a:t>, </a:t>
            </a:r>
            <a:r>
              <a:rPr lang="en-US" dirty="0"/>
              <a:t>I</a:t>
            </a:r>
            <a:r>
              <a:rPr lang="ru-RU" dirty="0"/>
              <a:t>, </a:t>
            </a:r>
            <a:r>
              <a:rPr lang="en-US" dirty="0"/>
              <a:t>G</a:t>
            </a:r>
            <a:r>
              <a:rPr lang="ru-RU" dirty="0"/>
              <a:t> и </a:t>
            </a:r>
            <a:r>
              <a:rPr lang="en-US" dirty="0"/>
              <a:t>X </a:t>
            </a:r>
            <a:r>
              <a:rPr lang="ru-RU" dirty="0"/>
              <a:t>часто используются для обозначения четырех видов расходов, формирующих ВВП. В правой – элементы, фигурирующие при расчете ВВП на основе потока доходов. Каждый из этих способов вычисления ВВП в конечном счете дает совершенно одинаковый результат.</a:t>
            </a:r>
          </a:p>
          <a:p>
            <a:endParaRPr lang="ru-RU" dirty="0"/>
          </a:p>
        </p:txBody>
      </p:sp>
    </p:spTree>
    <p:extLst>
      <p:ext uri="{BB962C8B-B14F-4D97-AF65-F5344CB8AC3E}">
        <p14:creationId xmlns:p14="http://schemas.microsoft.com/office/powerpoint/2010/main" xmlns="" val="246376879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57172"/>
            <a:ext cx="8686800" cy="628650"/>
          </a:xfrm>
        </p:spPr>
        <p:txBody>
          <a:bodyPr>
            <a:normAutofit fontScale="90000"/>
          </a:bodyPr>
          <a:lstStyle/>
          <a:p>
            <a:pPr algn="ctr"/>
            <a:r>
              <a:rPr lang="ru-RU" sz="2400" b="1" dirty="0">
                <a:effectLst>
                  <a:outerShdw blurRad="38100" dist="38100" dir="2700000" algn="tl">
                    <a:srgbClr val="000000">
                      <a:alpha val="43137"/>
                    </a:srgbClr>
                  </a:outerShdw>
                </a:effectLst>
              </a:rPr>
              <a:t>Реальный и номинальный ВВП: «дефлирование» ВВП с помощью индекса </a:t>
            </a:r>
            <a:r>
              <a:rPr lang="ru-RU" sz="2400" b="1" dirty="0" smtClean="0">
                <a:effectLst>
                  <a:outerShdw blurRad="38100" dist="38100" dir="2700000" algn="tl">
                    <a:srgbClr val="000000">
                      <a:alpha val="43137"/>
                    </a:srgbClr>
                  </a:outerShdw>
                </a:effectLst>
              </a:rPr>
              <a:t>цен</a:t>
            </a:r>
            <a:endParaRPr lang="ru-RU" sz="24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85720" y="1142990"/>
            <a:ext cx="8501122" cy="4286280"/>
          </a:xfrm>
        </p:spPr>
        <p:txBody>
          <a:bodyPr>
            <a:normAutofit fontScale="40000" lnSpcReduction="20000"/>
          </a:bodyPr>
          <a:lstStyle/>
          <a:p>
            <a:pPr algn="just"/>
            <a:r>
              <a:rPr lang="ru-RU" sz="3800" dirty="0"/>
              <a:t>Мы определили ВВП как долларовую стоимость </a:t>
            </a:r>
            <a:r>
              <a:rPr lang="ru-RU" sz="3800" i="1" dirty="0"/>
              <a:t>конечных товаров</a:t>
            </a:r>
            <a:r>
              <a:rPr lang="ru-RU" sz="3800" dirty="0"/>
              <a:t> и услуг. Определяя долларовую стоимость, мы исходили из рыночных цен этих товаров и услуг. Однако, как вам хорошо известно, цены изменяются время от времени, поскольку инфляция вызывает их ежегодный рост. Кого устроит резиновый показатель, который растягивается в руках день ото дня? Таким образом, нам необходима жесткая и неименная мера.</a:t>
            </a:r>
          </a:p>
          <a:p>
            <a:pPr algn="just"/>
            <a:r>
              <a:rPr lang="ru-RU" sz="3800" dirty="0"/>
              <a:t>Проблема изменения цен относится к числу тех, решение которых следует предусмотреть любому экономисту, который для измерения различных показателей пользуется деньгами. Ясно, что для определения величины национального выпуска и дохода мы нуждаемся в инвариантном измерителе. Заменить безразмерный измеритель надежным инструментов можно, удалив постоянно увеличивающийся компонент цен и создав реальный или количественный индекс корректирования размеров  национального выпуска</a:t>
            </a:r>
            <a:r>
              <a:rPr lang="ru-RU" sz="3800" dirty="0" smtClean="0"/>
              <a:t>.</a:t>
            </a:r>
          </a:p>
          <a:p>
            <a:pPr algn="just"/>
            <a:r>
              <a:rPr lang="ru-RU" sz="3800" dirty="0"/>
              <a:t>Идея использования в расчетах ВВП индекса цен заключается в следующем. Мы можем определить ВВП за отдельно взятый год на основе текущих рыночных цен этого года, получив при этом </a:t>
            </a:r>
            <a:r>
              <a:rPr lang="ru-RU" sz="3800" b="1" dirty="0"/>
              <a:t>номинальный ВВП</a:t>
            </a:r>
            <a:r>
              <a:rPr lang="ru-RU" sz="3800" dirty="0"/>
              <a:t>, или ВВП в текущих ценах. Однако куда больше нас интересует </a:t>
            </a:r>
            <a:r>
              <a:rPr lang="ru-RU" sz="3800" b="1" dirty="0"/>
              <a:t>реальный ВВП</a:t>
            </a:r>
            <a:r>
              <a:rPr lang="ru-RU" sz="3800" dirty="0"/>
              <a:t>, представляющий собой показатель объема или количеств </a:t>
            </a:r>
            <a:r>
              <a:rPr lang="ru-RU" sz="3800" dirty="0" smtClean="0"/>
              <a:t>а </a:t>
            </a:r>
            <a:r>
              <a:rPr lang="ru-RU" sz="3800" dirty="0"/>
              <a:t>произведенных за год товаров и услуг в неизменных ценах. Если говорить точнее, реальный ВВП мы получаем при умножении количества произведенных товаров на ряд постоянных цен. Следовательно, номинальный ВВП рассчитывается на основе изменяющихся цен, в то время </a:t>
            </a:r>
            <a:r>
              <a:rPr lang="ru-RU" sz="3800" dirty="0" smtClean="0"/>
              <a:t>как </a:t>
            </a:r>
            <a:r>
              <a:rPr lang="ru-RU" sz="3800" dirty="0"/>
              <a:t>реальный</a:t>
            </a:r>
            <a:r>
              <a:rPr lang="ru-RU" sz="3800" dirty="0" smtClean="0"/>
              <a:t> ВВП </a:t>
            </a:r>
            <a:r>
              <a:rPr lang="ru-RU" sz="3800" dirty="0"/>
              <a:t>рассчитывается на основе постоянных цен.</a:t>
            </a:r>
          </a:p>
          <a:p>
            <a:endParaRPr lang="ru-RU" sz="3800" dirty="0"/>
          </a:p>
          <a:p>
            <a:endParaRPr lang="ru-RU" dirty="0"/>
          </a:p>
        </p:txBody>
      </p:sp>
    </p:spTree>
    <p:extLst>
      <p:ext uri="{BB962C8B-B14F-4D97-AF65-F5344CB8AC3E}">
        <p14:creationId xmlns:p14="http://schemas.microsoft.com/office/powerpoint/2010/main" xmlns="" val="363878763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57172"/>
            <a:ext cx="8215370" cy="1107996"/>
          </a:xfrm>
          <a:prstGeom prst="rect">
            <a:avLst/>
          </a:prstGeom>
          <a:noFill/>
          <a:ln w="76200">
            <a:solidFill>
              <a:schemeClr val="accent1"/>
            </a:solidFill>
          </a:ln>
        </p:spPr>
        <p:txBody>
          <a:bodyPr wrap="square" rtlCol="0">
            <a:spAutoFit/>
          </a:bodyPr>
          <a:lstStyle/>
          <a:p>
            <a:pPr algn="just"/>
            <a:r>
              <a:rPr lang="ru-RU" sz="1600" i="1" dirty="0" smtClean="0"/>
              <a:t>При делении номинального ВВП на реальный ВВП мы получаем так называемый </a:t>
            </a:r>
            <a:r>
              <a:rPr lang="ru-RU" sz="1600" b="1" i="1" dirty="0" smtClean="0"/>
              <a:t>дефлятор ВВП</a:t>
            </a:r>
            <a:r>
              <a:rPr lang="ru-RU" sz="1600" i="1" dirty="0" smtClean="0"/>
              <a:t>, который служит мерой общего уровня цен. Чтобы рассчитать реальных ВВП, номинальный ВВП нужно разделить на дефлятор ВВП.</a:t>
            </a:r>
          </a:p>
          <a:p>
            <a:pPr algn="just"/>
            <a:endParaRPr lang="ru-RU" dirty="0"/>
          </a:p>
        </p:txBody>
      </p:sp>
      <p:sp>
        <p:nvSpPr>
          <p:cNvPr id="5" name="Объект 2"/>
          <p:cNvSpPr txBox="1">
            <a:spLocks/>
          </p:cNvSpPr>
          <p:nvPr/>
        </p:nvSpPr>
        <p:spPr>
          <a:xfrm>
            <a:off x="285720" y="1643056"/>
            <a:ext cx="8572560" cy="3500444"/>
          </a:xfrm>
          <a:prstGeom prst="rect">
            <a:avLst/>
          </a:prstGeom>
        </p:spPr>
        <p:txBody>
          <a:bodyPr>
            <a:normAutofit fontScale="47500" lnSpcReduction="20000"/>
          </a:bodyPr>
          <a:lstStyle/>
          <a:p>
            <a:pPr marL="292100" marR="0" lvl="0" indent="-29210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400" b="0" i="0" u="none" strike="noStrike" kern="1200" cap="none" spc="0" normalizeH="0" baseline="0" noProof="0" dirty="0" smtClean="0">
                <a:ln>
                  <a:noFill/>
                </a:ln>
                <a:solidFill>
                  <a:schemeClr val="tx1"/>
                </a:solidFill>
                <a:effectLst/>
                <a:uLnTx/>
                <a:uFillTx/>
                <a:latin typeface="+mn-lt"/>
                <a:ea typeface="+mn-ea"/>
                <a:cs typeface="+mn-cs"/>
              </a:rPr>
              <a:t>Чтобы вам легче было усвоит это общий принцип, приведем простой пример. Предположим, страна производит 1000 бушелей зерна в первый год (</a:t>
            </a:r>
            <a:r>
              <a:rPr kumimoji="0" lang="ru-RU" sz="3400" b="0" i="0" u="none" strike="noStrike" kern="1200" cap="none" spc="0" normalizeH="0" baseline="0" noProof="0" dirty="0" err="1" smtClean="0">
                <a:ln>
                  <a:noFill/>
                </a:ln>
                <a:solidFill>
                  <a:schemeClr val="tx1"/>
                </a:solidFill>
                <a:effectLst/>
                <a:uLnTx/>
                <a:uFillTx/>
                <a:latin typeface="+mn-lt"/>
                <a:ea typeface="+mn-ea"/>
                <a:cs typeface="+mn-cs"/>
              </a:rPr>
              <a:t>год</a:t>
            </a:r>
            <a:r>
              <a:rPr kumimoji="0" lang="ru-RU" sz="3400" b="0" i="0" u="none" strike="noStrike" kern="1200" cap="none" spc="0" normalizeH="0" baseline="0" noProof="0" dirty="0" smtClean="0">
                <a:ln>
                  <a:noFill/>
                </a:ln>
                <a:solidFill>
                  <a:schemeClr val="tx1"/>
                </a:solidFill>
                <a:effectLst/>
                <a:uLnTx/>
                <a:uFillTx/>
                <a:latin typeface="+mn-lt"/>
                <a:ea typeface="+mn-ea"/>
                <a:cs typeface="+mn-cs"/>
              </a:rPr>
              <a:t> 1) и 1010 бушелей во второй год (</a:t>
            </a:r>
            <a:r>
              <a:rPr kumimoji="0" lang="ru-RU" sz="3400" b="0" i="0" u="none" strike="noStrike" kern="1200" cap="none" spc="0" normalizeH="0" baseline="0" noProof="0" dirty="0" err="1" smtClean="0">
                <a:ln>
                  <a:noFill/>
                </a:ln>
                <a:solidFill>
                  <a:schemeClr val="tx1"/>
                </a:solidFill>
                <a:effectLst/>
                <a:uLnTx/>
                <a:uFillTx/>
                <a:latin typeface="+mn-lt"/>
                <a:ea typeface="+mn-ea"/>
                <a:cs typeface="+mn-cs"/>
              </a:rPr>
              <a:t>год</a:t>
            </a:r>
            <a:r>
              <a:rPr kumimoji="0" lang="ru-RU" sz="3400" b="0" i="0" u="none" strike="noStrike" kern="1200" cap="none" spc="0" normalizeH="0" baseline="0" noProof="0" dirty="0" smtClean="0">
                <a:ln>
                  <a:noFill/>
                </a:ln>
                <a:solidFill>
                  <a:schemeClr val="tx1"/>
                </a:solidFill>
                <a:effectLst/>
                <a:uLnTx/>
                <a:uFillTx/>
                <a:latin typeface="+mn-lt"/>
                <a:ea typeface="+mn-ea"/>
                <a:cs typeface="+mn-cs"/>
              </a:rPr>
              <a:t> 2). Цена за бушель – 1 долл. в первый год и 2 долл. во второй. Таким образом, номинальный ВВП (</a:t>
            </a:r>
            <a:r>
              <a:rPr kumimoji="0" lang="en-US" sz="3400" b="0" i="0" u="none" strike="noStrike" kern="1200" cap="none" spc="0" normalizeH="0" baseline="0" noProof="0" dirty="0" smtClean="0">
                <a:ln>
                  <a:noFill/>
                </a:ln>
                <a:solidFill>
                  <a:schemeClr val="tx1"/>
                </a:solidFill>
                <a:effectLst/>
                <a:uLnTx/>
                <a:uFillTx/>
                <a:latin typeface="+mn-lt"/>
                <a:ea typeface="+mn-ea"/>
                <a:cs typeface="+mn-cs"/>
              </a:rPr>
              <a:t>PQ</a:t>
            </a:r>
            <a:r>
              <a:rPr kumimoji="0" lang="ru-RU" sz="3400" b="0" i="0" u="none" strike="noStrike" kern="1200" cap="none" spc="0" normalizeH="0" baseline="0" noProof="0" dirty="0" smtClean="0">
                <a:ln>
                  <a:noFill/>
                </a:ln>
                <a:solidFill>
                  <a:schemeClr val="tx1"/>
                </a:solidFill>
                <a:effectLst/>
                <a:uLnTx/>
                <a:uFillTx/>
                <a:latin typeface="+mn-lt"/>
                <a:ea typeface="+mn-ea"/>
                <a:cs typeface="+mn-cs"/>
              </a:rPr>
              <a:t>) рассчитывается по следующей формуле : 1долл. * 1000 = 1000 долл. за первый год и 2 долл. * 1010 = 2020 долл. за второй год. Номинальный ВВП вырос на 2%.</a:t>
            </a:r>
          </a:p>
          <a:p>
            <a:pPr marL="292100" marR="0" lvl="0" indent="-29210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400" b="0" i="0" u="none" strike="noStrike" kern="1200" cap="none" spc="0" normalizeH="0" baseline="0" noProof="0" dirty="0" smtClean="0">
                <a:ln>
                  <a:noFill/>
                </a:ln>
                <a:solidFill>
                  <a:schemeClr val="tx1"/>
                </a:solidFill>
                <a:effectLst/>
                <a:uLnTx/>
                <a:uFillTx/>
                <a:latin typeface="+mn-lt"/>
                <a:ea typeface="+mn-ea"/>
                <a:cs typeface="+mn-cs"/>
              </a:rPr>
              <a:t>На самом деле объем выпуска настолько не увеличился. Чтобы узнать реальный ВВП, необходимо выяснить, что происходило с ценами. За основу вычислений мы приняли первый год, т.е. год, для которого мы измерили цены. Мы установили индекс цен, или дефлятор ВВП, как Р1 = 1 первого, базового года. Как мы видели выше, за второй год дефлятор составил Р2 = 2 долл./1 долл. = 2. Реальный ВВП (</a:t>
            </a:r>
            <a:r>
              <a:rPr kumimoji="0" lang="en-US" sz="3400" b="0" i="0" u="none" strike="noStrike" kern="1200" cap="none" spc="0" normalizeH="0" baseline="0" noProof="0" dirty="0" smtClean="0">
                <a:ln>
                  <a:noFill/>
                </a:ln>
                <a:solidFill>
                  <a:schemeClr val="tx1"/>
                </a:solidFill>
                <a:effectLst/>
                <a:uLnTx/>
                <a:uFillTx/>
                <a:latin typeface="+mn-lt"/>
                <a:ea typeface="+mn-ea"/>
                <a:cs typeface="+mn-cs"/>
              </a:rPr>
              <a:t>Q</a:t>
            </a:r>
            <a:r>
              <a:rPr kumimoji="0" lang="ru-RU" sz="3400" b="0" i="0" u="none" strike="noStrike" kern="1200" cap="none" spc="0" normalizeH="0" baseline="0" noProof="0" dirty="0" smtClean="0">
                <a:ln>
                  <a:noFill/>
                </a:ln>
                <a:solidFill>
                  <a:schemeClr val="tx1"/>
                </a:solidFill>
                <a:effectLst/>
                <a:uLnTx/>
                <a:uFillTx/>
                <a:latin typeface="+mn-lt"/>
                <a:ea typeface="+mn-ea"/>
                <a:cs typeface="+mn-cs"/>
              </a:rPr>
              <a:t>) равен номинальному ВВП (</a:t>
            </a:r>
            <a:r>
              <a:rPr kumimoji="0" lang="en-US" sz="3400" b="0" i="0" u="none" strike="noStrike" kern="1200" cap="none" spc="0" normalizeH="0" baseline="0" noProof="0" dirty="0" smtClean="0">
                <a:ln>
                  <a:noFill/>
                </a:ln>
                <a:solidFill>
                  <a:schemeClr val="tx1"/>
                </a:solidFill>
                <a:effectLst/>
                <a:uLnTx/>
                <a:uFillTx/>
                <a:latin typeface="+mn-lt"/>
                <a:ea typeface="+mn-ea"/>
                <a:cs typeface="+mn-cs"/>
              </a:rPr>
              <a:t>PQ</a:t>
            </a:r>
            <a:r>
              <a:rPr kumimoji="0" lang="ru-RU" sz="3400" b="0" i="0" u="none" strike="noStrike" kern="1200" cap="none" spc="0" normalizeH="0" baseline="0" noProof="0" dirty="0" smtClean="0">
                <a:ln>
                  <a:noFill/>
                </a:ln>
                <a:solidFill>
                  <a:schemeClr val="tx1"/>
                </a:solidFill>
                <a:effectLst/>
                <a:uLnTx/>
                <a:uFillTx/>
                <a:latin typeface="+mn-lt"/>
                <a:ea typeface="+mn-ea"/>
                <a:cs typeface="+mn-cs"/>
              </a:rPr>
              <a:t>), разделенному на дефлятор ВВП (Р). Следовательно, реальный ВВП был равен 1000долл./1=1000 долл. в течение первого года и 2020 долл./ 2 = 1010 в течение второго года. Таким образом, рост реального ВВП, скорректированный с учетом изменения цен, составляет 1% и соответствует действительному увеличению выпуска зерна.</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8573787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14282" y="214297"/>
            <a:ext cx="8715436" cy="2714644"/>
          </a:xfrm>
        </p:spPr>
        <p:txBody>
          <a:bodyPr>
            <a:normAutofit fontScale="40000" lnSpcReduction="20000"/>
          </a:bodyPr>
          <a:lstStyle/>
          <a:p>
            <a:pPr algn="just"/>
            <a:r>
              <a:rPr lang="ru-RU" sz="3800" dirty="0"/>
              <a:t>Проиллюстрировать дефляционный процесс можно и на историческом эпизоде, имевшем место в США в период с 1929 по 1933 годы. В табл. 4 номинальный ВВП соответствует 104 млрд. долл. в 1929 году и 56 млрд. долл. в 1933 году. Из этого следует, что номинальный ВВП с 1929 по 1933 уменьшился на 46%. Однако, по оценкам правительства, цены снизились на тот же период в среднем на 23%. Если в качестве точки отсчета мы примем 1929 год с дефлятором ВВП равным 1 в этом году, это означает, что индекс цен в 1933 году был равен приблизительно 0,77. Таким образом, наши 56 млрд. долл. как ВВП 1933 года составили реально более половины от ВВП 1929 года, равного 104 млрд. долл. В табл.4 показано, что реальный ВВП  уменьшился только на сем десятых по сравнению с уровнем 1929 года: в ценах же 1933 года, или в соответствии с покупательной способностью доллара в 1929 году, реальный ВВП упал до 73 млрд. долл. Таким образом, часть, равная почти половине номинального ВВП, представляет собой оптический обман сокращения ценового измерителя.</a:t>
            </a:r>
          </a:p>
          <a:p>
            <a:pPr algn="just"/>
            <a:endParaRPr lang="ru-RU" dirty="0"/>
          </a:p>
          <a:p>
            <a:pPr algn="just"/>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xmlns="" val="259440660"/>
              </p:ext>
            </p:extLst>
          </p:nvPr>
        </p:nvGraphicFramePr>
        <p:xfrm>
          <a:off x="642910" y="2500312"/>
          <a:ext cx="8143933" cy="1767840"/>
        </p:xfrm>
        <a:graphic>
          <a:graphicData uri="http://schemas.openxmlformats.org/drawingml/2006/table">
            <a:tbl>
              <a:tblPr firstRow="1" bandRow="1">
                <a:tableStyleId>{5C22544A-7EE6-4342-B048-85BDC9FD1C3A}</a:tableStyleId>
              </a:tblPr>
              <a:tblGrid>
                <a:gridCol w="760142"/>
                <a:gridCol w="3311823"/>
                <a:gridCol w="2035984"/>
                <a:gridCol w="2035984"/>
              </a:tblGrid>
              <a:tr h="671978">
                <a:tc>
                  <a:txBody>
                    <a:bodyPr/>
                    <a:lstStyle/>
                    <a:p>
                      <a:endParaRPr lang="ru-RU" sz="1400" dirty="0"/>
                    </a:p>
                  </a:txBody>
                  <a:tcPr marL="86627" marR="86627" marT="34290" marB="34290"/>
                </a:tc>
                <a:tc>
                  <a:txBody>
                    <a:bodyPr/>
                    <a:lstStyle/>
                    <a:p>
                      <a:r>
                        <a:rPr lang="ru-RU" sz="1400" dirty="0" smtClean="0"/>
                        <a:t>Номинальный ВВП (млрд. долл.; в ткущих ценах)</a:t>
                      </a:r>
                      <a:endParaRPr lang="ru-RU" sz="1400" dirty="0"/>
                    </a:p>
                  </a:txBody>
                  <a:tcPr marL="86627" marR="86627" marT="34290" marB="34290"/>
                </a:tc>
                <a:tc>
                  <a:txBody>
                    <a:bodyPr/>
                    <a:lstStyle/>
                    <a:p>
                      <a:r>
                        <a:rPr lang="ru-RU" sz="1400" dirty="0" smtClean="0"/>
                        <a:t>Индекс цен (дефлятор ВВП, 1929 =</a:t>
                      </a:r>
                      <a:r>
                        <a:rPr lang="ru-RU" sz="1400" baseline="0" dirty="0" smtClean="0"/>
                        <a:t> 1)</a:t>
                      </a:r>
                      <a:endParaRPr lang="ru-RU" sz="1400" dirty="0"/>
                    </a:p>
                  </a:txBody>
                  <a:tcPr marL="86627" marR="86627" marT="34290" marB="34290"/>
                </a:tc>
                <a:tc>
                  <a:txBody>
                    <a:bodyPr/>
                    <a:lstStyle/>
                    <a:p>
                      <a:r>
                        <a:rPr lang="ru-RU" sz="1400" dirty="0" smtClean="0"/>
                        <a:t>Реальный ВВП (млрд. долл. В ценах 1929 года)</a:t>
                      </a:r>
                    </a:p>
                    <a:p>
                      <a:r>
                        <a:rPr lang="ru-RU" sz="1400" dirty="0" smtClean="0"/>
                        <a:t>(3)</a:t>
                      </a:r>
                      <a:r>
                        <a:rPr lang="ru-RU" sz="1400" baseline="0" dirty="0" smtClean="0"/>
                        <a:t> = (1) / (2)</a:t>
                      </a:r>
                      <a:endParaRPr lang="ru-RU" sz="1400" dirty="0"/>
                    </a:p>
                  </a:txBody>
                  <a:tcPr marL="86627" marR="86627" marT="34290" marB="34290"/>
                </a:tc>
              </a:tr>
              <a:tr h="205481">
                <a:tc>
                  <a:txBody>
                    <a:bodyPr/>
                    <a:lstStyle/>
                    <a:p>
                      <a:endParaRPr lang="ru-RU" sz="1400" dirty="0"/>
                    </a:p>
                  </a:txBody>
                  <a:tcPr marL="86627" marR="86627" marT="34290" marB="34290"/>
                </a:tc>
                <a:tc>
                  <a:txBody>
                    <a:bodyPr/>
                    <a:lstStyle/>
                    <a:p>
                      <a:pPr algn="ctr"/>
                      <a:r>
                        <a:rPr lang="ru-RU" sz="1400" dirty="0" smtClean="0"/>
                        <a:t>(1)</a:t>
                      </a:r>
                      <a:endParaRPr lang="ru-RU" sz="1400" dirty="0"/>
                    </a:p>
                  </a:txBody>
                  <a:tcPr marL="86627" marR="86627" marT="34290" marB="34290"/>
                </a:tc>
                <a:tc>
                  <a:txBody>
                    <a:bodyPr/>
                    <a:lstStyle/>
                    <a:p>
                      <a:pPr algn="ctr"/>
                      <a:r>
                        <a:rPr lang="ru-RU" sz="1400" dirty="0" smtClean="0"/>
                        <a:t>(2)</a:t>
                      </a:r>
                      <a:endParaRPr lang="ru-RU" sz="1400" dirty="0"/>
                    </a:p>
                  </a:txBody>
                  <a:tcPr marL="86627" marR="86627" marT="34290" marB="34290"/>
                </a:tc>
                <a:tc>
                  <a:txBody>
                    <a:bodyPr/>
                    <a:lstStyle/>
                    <a:p>
                      <a:pPr algn="ctr"/>
                      <a:r>
                        <a:rPr lang="ru-RU" sz="1400" dirty="0" smtClean="0"/>
                        <a:t>(3)</a:t>
                      </a:r>
                      <a:endParaRPr lang="ru-RU" sz="1400" dirty="0"/>
                    </a:p>
                  </a:txBody>
                  <a:tcPr marL="86627" marR="86627" marT="34290" marB="34290"/>
                </a:tc>
              </a:tr>
              <a:tr h="2054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1929</a:t>
                      </a:r>
                    </a:p>
                  </a:txBody>
                  <a:tcPr marL="86627" marR="86627" marT="34290" marB="34290"/>
                </a:tc>
                <a:tc>
                  <a:txBody>
                    <a:bodyPr/>
                    <a:lstStyle/>
                    <a:p>
                      <a:r>
                        <a:rPr lang="ru-RU" sz="1400" dirty="0" smtClean="0"/>
                        <a:t>104</a:t>
                      </a:r>
                      <a:endParaRPr lang="ru-RU" sz="1400" dirty="0"/>
                    </a:p>
                  </a:txBody>
                  <a:tcPr marL="86627" marR="86627" marT="34290" marB="34290"/>
                </a:tc>
                <a:tc>
                  <a:txBody>
                    <a:bodyPr/>
                    <a:lstStyle/>
                    <a:p>
                      <a:r>
                        <a:rPr lang="ru-RU" sz="1400" dirty="0" smtClean="0"/>
                        <a:t>1,00</a:t>
                      </a:r>
                      <a:endParaRPr lang="ru-RU" sz="1400" dirty="0"/>
                    </a:p>
                  </a:txBody>
                  <a:tcPr marL="86627" marR="86627" marT="34290" marB="34290"/>
                </a:tc>
                <a:tc>
                  <a:txBody>
                    <a:bodyPr/>
                    <a:lstStyle/>
                    <a:p>
                      <a:r>
                        <a:rPr lang="ru-RU" sz="1400" dirty="0" smtClean="0"/>
                        <a:t>104/1,00 = 104</a:t>
                      </a:r>
                      <a:endParaRPr lang="ru-RU" sz="1400" dirty="0"/>
                    </a:p>
                  </a:txBody>
                  <a:tcPr marL="86627" marR="86627" marT="34290" marB="34290"/>
                </a:tc>
              </a:tr>
              <a:tr h="205481">
                <a:tc>
                  <a:txBody>
                    <a:bodyPr/>
                    <a:lstStyle/>
                    <a:p>
                      <a:r>
                        <a:rPr lang="ru-RU" sz="1400" dirty="0" smtClean="0"/>
                        <a:t>1933</a:t>
                      </a:r>
                      <a:endParaRPr lang="ru-RU" sz="1400" dirty="0"/>
                    </a:p>
                  </a:txBody>
                  <a:tcPr marL="86627" marR="86627" marT="34290" marB="34290"/>
                </a:tc>
                <a:tc>
                  <a:txBody>
                    <a:bodyPr/>
                    <a:lstStyle/>
                    <a:p>
                      <a:r>
                        <a:rPr lang="ru-RU" sz="1400" dirty="0" smtClean="0"/>
                        <a:t>56</a:t>
                      </a:r>
                      <a:endParaRPr lang="ru-RU" sz="1400" dirty="0"/>
                    </a:p>
                  </a:txBody>
                  <a:tcPr marL="86627" marR="86627" marT="34290" marB="34290"/>
                </a:tc>
                <a:tc>
                  <a:txBody>
                    <a:bodyPr/>
                    <a:lstStyle/>
                    <a:p>
                      <a:r>
                        <a:rPr lang="ru-RU" sz="1400" dirty="0" smtClean="0"/>
                        <a:t>0,77</a:t>
                      </a:r>
                      <a:endParaRPr lang="ru-RU" sz="1400" dirty="0"/>
                    </a:p>
                  </a:txBody>
                  <a:tcPr marL="86627" marR="86627" marT="34290" marB="34290"/>
                </a:tc>
                <a:tc>
                  <a:txBody>
                    <a:bodyPr/>
                    <a:lstStyle/>
                    <a:p>
                      <a:r>
                        <a:rPr lang="ru-RU" sz="1400" dirty="0" smtClean="0"/>
                        <a:t>56/0,77 = 73</a:t>
                      </a:r>
                      <a:endParaRPr lang="ru-RU" sz="1400" dirty="0"/>
                    </a:p>
                  </a:txBody>
                  <a:tcPr marL="86627" marR="86627" marT="34290" marB="34290"/>
                </a:tc>
              </a:tr>
            </a:tbl>
          </a:graphicData>
        </a:graphic>
      </p:graphicFrame>
      <p:sp>
        <p:nvSpPr>
          <p:cNvPr id="5" name="TextBox 4"/>
          <p:cNvSpPr txBox="1"/>
          <p:nvPr/>
        </p:nvSpPr>
        <p:spPr>
          <a:xfrm>
            <a:off x="428596" y="4357700"/>
            <a:ext cx="8572528" cy="584775"/>
          </a:xfrm>
          <a:prstGeom prst="rect">
            <a:avLst/>
          </a:prstGeom>
          <a:noFill/>
        </p:spPr>
        <p:txBody>
          <a:bodyPr wrap="square" rtlCol="0">
            <a:spAutoFit/>
          </a:bodyPr>
          <a:lstStyle/>
          <a:p>
            <a:pPr algn="ctr"/>
            <a:r>
              <a:rPr lang="ru-RU" sz="1600" b="1" dirty="0" smtClean="0"/>
              <a:t>Табл.4 Реальный ( или скорректированный с учетом инфляции) ВВП вычисляется посредством деления номинального ВВП на дефлятор ВВП</a:t>
            </a:r>
            <a:endParaRPr lang="ru-RU" sz="1600" b="1" dirty="0"/>
          </a:p>
        </p:txBody>
      </p:sp>
    </p:spTree>
    <p:extLst>
      <p:ext uri="{BB962C8B-B14F-4D97-AF65-F5344CB8AC3E}">
        <p14:creationId xmlns:p14="http://schemas.microsoft.com/office/powerpoint/2010/main" xmlns="" val="41750046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4294967295"/>
            <p:extLst>
              <p:ext uri="{D42A27DB-BD31-4B8C-83A1-F6EECF244321}">
                <p14:modId xmlns:p14="http://schemas.microsoft.com/office/powerpoint/2010/main" xmlns="" val="259440660"/>
              </p:ext>
            </p:extLst>
          </p:nvPr>
        </p:nvGraphicFramePr>
        <p:xfrm>
          <a:off x="571472" y="1142990"/>
          <a:ext cx="8229603" cy="1767840"/>
        </p:xfrm>
        <a:graphic>
          <a:graphicData uri="http://schemas.openxmlformats.org/drawingml/2006/table">
            <a:tbl>
              <a:tblPr firstRow="1" bandRow="1">
                <a:tableStyleId>{5C22544A-7EE6-4342-B048-85BDC9FD1C3A}</a:tableStyleId>
              </a:tblPr>
              <a:tblGrid>
                <a:gridCol w="768139"/>
                <a:gridCol w="3346662"/>
                <a:gridCol w="2057401"/>
                <a:gridCol w="2057401"/>
              </a:tblGrid>
              <a:tr h="891540">
                <a:tc>
                  <a:txBody>
                    <a:bodyPr/>
                    <a:lstStyle/>
                    <a:p>
                      <a:endParaRPr lang="ru-RU" sz="1400" dirty="0"/>
                    </a:p>
                  </a:txBody>
                  <a:tcPr marL="86627" marR="86627" marT="34290" marB="34290"/>
                </a:tc>
                <a:tc>
                  <a:txBody>
                    <a:bodyPr/>
                    <a:lstStyle/>
                    <a:p>
                      <a:r>
                        <a:rPr lang="ru-RU" sz="1400" dirty="0" smtClean="0"/>
                        <a:t>Номинальный ВВП (млрд. долл.; в ткущих ценах)</a:t>
                      </a:r>
                      <a:endParaRPr lang="ru-RU" sz="1400" dirty="0"/>
                    </a:p>
                  </a:txBody>
                  <a:tcPr marL="86627" marR="86627" marT="34290" marB="34290"/>
                </a:tc>
                <a:tc>
                  <a:txBody>
                    <a:bodyPr/>
                    <a:lstStyle/>
                    <a:p>
                      <a:r>
                        <a:rPr lang="ru-RU" sz="1400" dirty="0" smtClean="0"/>
                        <a:t>Индекс цен (дефлятор ВВП, 1929 =</a:t>
                      </a:r>
                      <a:r>
                        <a:rPr lang="ru-RU" sz="1400" baseline="0" dirty="0" smtClean="0"/>
                        <a:t> 1)</a:t>
                      </a:r>
                      <a:endParaRPr lang="ru-RU" sz="1400" dirty="0"/>
                    </a:p>
                  </a:txBody>
                  <a:tcPr marL="86627" marR="86627" marT="34290" marB="34290"/>
                </a:tc>
                <a:tc>
                  <a:txBody>
                    <a:bodyPr/>
                    <a:lstStyle/>
                    <a:p>
                      <a:r>
                        <a:rPr lang="ru-RU" sz="1400" dirty="0" smtClean="0"/>
                        <a:t>Реальный ВВП (млрд. долл. В ценах 1929 года)</a:t>
                      </a:r>
                    </a:p>
                    <a:p>
                      <a:r>
                        <a:rPr lang="ru-RU" sz="1400" dirty="0" smtClean="0"/>
                        <a:t>(3)</a:t>
                      </a:r>
                      <a:r>
                        <a:rPr lang="ru-RU" sz="1400" baseline="0" dirty="0" smtClean="0"/>
                        <a:t> = (1) / (2)</a:t>
                      </a:r>
                      <a:endParaRPr lang="ru-RU" sz="1400" dirty="0"/>
                    </a:p>
                  </a:txBody>
                  <a:tcPr marL="86627" marR="86627" marT="34290" marB="34290"/>
                </a:tc>
              </a:tr>
              <a:tr h="278130">
                <a:tc>
                  <a:txBody>
                    <a:bodyPr/>
                    <a:lstStyle/>
                    <a:p>
                      <a:endParaRPr lang="ru-RU" sz="1400" dirty="0"/>
                    </a:p>
                  </a:txBody>
                  <a:tcPr marL="86627" marR="86627" marT="34290" marB="34290"/>
                </a:tc>
                <a:tc>
                  <a:txBody>
                    <a:bodyPr/>
                    <a:lstStyle/>
                    <a:p>
                      <a:pPr algn="ctr"/>
                      <a:r>
                        <a:rPr lang="ru-RU" sz="1400" dirty="0" smtClean="0"/>
                        <a:t>(1)</a:t>
                      </a:r>
                      <a:endParaRPr lang="ru-RU" sz="1400" dirty="0"/>
                    </a:p>
                  </a:txBody>
                  <a:tcPr marL="86627" marR="86627" marT="34290" marB="34290"/>
                </a:tc>
                <a:tc>
                  <a:txBody>
                    <a:bodyPr/>
                    <a:lstStyle/>
                    <a:p>
                      <a:pPr algn="ctr"/>
                      <a:r>
                        <a:rPr lang="ru-RU" sz="1400" dirty="0" smtClean="0"/>
                        <a:t>(2)</a:t>
                      </a:r>
                      <a:endParaRPr lang="ru-RU" sz="1400" dirty="0"/>
                    </a:p>
                  </a:txBody>
                  <a:tcPr marL="86627" marR="86627" marT="34290" marB="34290"/>
                </a:tc>
                <a:tc>
                  <a:txBody>
                    <a:bodyPr/>
                    <a:lstStyle/>
                    <a:p>
                      <a:pPr algn="ctr"/>
                      <a:r>
                        <a:rPr lang="ru-RU" sz="1400" dirty="0" smtClean="0"/>
                        <a:t>(3)</a:t>
                      </a:r>
                      <a:endParaRPr lang="ru-RU" sz="1400" dirty="0"/>
                    </a:p>
                  </a:txBody>
                  <a:tcPr marL="86627" marR="86627"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1929</a:t>
                      </a:r>
                    </a:p>
                  </a:txBody>
                  <a:tcPr marL="86627" marR="86627" marT="34290" marB="34290"/>
                </a:tc>
                <a:tc>
                  <a:txBody>
                    <a:bodyPr/>
                    <a:lstStyle/>
                    <a:p>
                      <a:r>
                        <a:rPr lang="ru-RU" sz="1400" dirty="0" smtClean="0"/>
                        <a:t>104</a:t>
                      </a:r>
                      <a:endParaRPr lang="ru-RU" sz="1400" dirty="0"/>
                    </a:p>
                  </a:txBody>
                  <a:tcPr marL="86627" marR="86627" marT="34290" marB="34290"/>
                </a:tc>
                <a:tc>
                  <a:txBody>
                    <a:bodyPr/>
                    <a:lstStyle/>
                    <a:p>
                      <a:r>
                        <a:rPr lang="ru-RU" sz="1400" dirty="0" smtClean="0"/>
                        <a:t>1,00</a:t>
                      </a:r>
                      <a:endParaRPr lang="ru-RU" sz="1400" dirty="0"/>
                    </a:p>
                  </a:txBody>
                  <a:tcPr marL="86627" marR="86627" marT="34290" marB="34290"/>
                </a:tc>
                <a:tc>
                  <a:txBody>
                    <a:bodyPr/>
                    <a:lstStyle/>
                    <a:p>
                      <a:r>
                        <a:rPr lang="ru-RU" sz="1400" dirty="0" smtClean="0"/>
                        <a:t>104/1,00 = 104</a:t>
                      </a:r>
                      <a:endParaRPr lang="ru-RU" sz="1400" dirty="0"/>
                    </a:p>
                  </a:txBody>
                  <a:tcPr marL="86627" marR="86627" marT="34290" marB="34290"/>
                </a:tc>
              </a:tr>
              <a:tr h="278130">
                <a:tc>
                  <a:txBody>
                    <a:bodyPr/>
                    <a:lstStyle/>
                    <a:p>
                      <a:r>
                        <a:rPr lang="ru-RU" sz="1400" dirty="0" smtClean="0"/>
                        <a:t>1933</a:t>
                      </a:r>
                      <a:endParaRPr lang="ru-RU" sz="1400" dirty="0"/>
                    </a:p>
                  </a:txBody>
                  <a:tcPr marL="86627" marR="86627" marT="34290" marB="34290"/>
                </a:tc>
                <a:tc>
                  <a:txBody>
                    <a:bodyPr/>
                    <a:lstStyle/>
                    <a:p>
                      <a:r>
                        <a:rPr lang="ru-RU" sz="1400" dirty="0" smtClean="0"/>
                        <a:t>56</a:t>
                      </a:r>
                      <a:endParaRPr lang="ru-RU" sz="1400" dirty="0"/>
                    </a:p>
                  </a:txBody>
                  <a:tcPr marL="86627" marR="86627" marT="34290" marB="34290"/>
                </a:tc>
                <a:tc>
                  <a:txBody>
                    <a:bodyPr/>
                    <a:lstStyle/>
                    <a:p>
                      <a:r>
                        <a:rPr lang="ru-RU" sz="1400" dirty="0" smtClean="0"/>
                        <a:t>0,77</a:t>
                      </a:r>
                      <a:endParaRPr lang="ru-RU" sz="1400" dirty="0"/>
                    </a:p>
                  </a:txBody>
                  <a:tcPr marL="86627" marR="86627" marT="34290" marB="34290"/>
                </a:tc>
                <a:tc>
                  <a:txBody>
                    <a:bodyPr/>
                    <a:lstStyle/>
                    <a:p>
                      <a:r>
                        <a:rPr lang="ru-RU" sz="1400" dirty="0" smtClean="0"/>
                        <a:t>56/0,77 = 73</a:t>
                      </a:r>
                      <a:endParaRPr lang="ru-RU" sz="1400" dirty="0"/>
                    </a:p>
                  </a:txBody>
                  <a:tcPr marL="86627" marR="86627" marT="34290" marB="34290"/>
                </a:tc>
              </a:tr>
            </a:tbl>
          </a:graphicData>
        </a:graphic>
      </p:graphicFrame>
      <p:sp>
        <p:nvSpPr>
          <p:cNvPr id="5" name="TextBox 4"/>
          <p:cNvSpPr txBox="1"/>
          <p:nvPr/>
        </p:nvSpPr>
        <p:spPr>
          <a:xfrm>
            <a:off x="467544" y="303499"/>
            <a:ext cx="8390736" cy="646331"/>
          </a:xfrm>
          <a:prstGeom prst="rect">
            <a:avLst/>
          </a:prstGeom>
          <a:noFill/>
        </p:spPr>
        <p:txBody>
          <a:bodyPr wrap="square" rtlCol="0">
            <a:spAutoFit/>
          </a:bodyPr>
          <a:lstStyle/>
          <a:p>
            <a:r>
              <a:rPr lang="ru-RU" b="1" dirty="0" smtClean="0"/>
              <a:t>Табл.4 Реальный ( или скорректированный с учетом инфляции) ВВП вычисляется посредством деления номинального ВВП на дефлятор ВВП</a:t>
            </a:r>
            <a:endParaRPr lang="ru-RU" b="1" dirty="0"/>
          </a:p>
        </p:txBody>
      </p:sp>
      <p:sp>
        <p:nvSpPr>
          <p:cNvPr id="6" name="TextBox 5"/>
          <p:cNvSpPr txBox="1"/>
          <p:nvPr/>
        </p:nvSpPr>
        <p:spPr>
          <a:xfrm>
            <a:off x="467544" y="3165816"/>
            <a:ext cx="8352928" cy="1754326"/>
          </a:xfrm>
          <a:prstGeom prst="rect">
            <a:avLst/>
          </a:prstGeom>
          <a:noFill/>
        </p:spPr>
        <p:txBody>
          <a:bodyPr wrap="square" rtlCol="0">
            <a:spAutoFit/>
          </a:bodyPr>
          <a:lstStyle/>
          <a:p>
            <a:pPr algn="just"/>
            <a:r>
              <a:rPr lang="ru-RU" dirty="0"/>
              <a:t>Используя индекс в столбце (2), мы </a:t>
            </a:r>
            <a:r>
              <a:rPr lang="ru-RU" dirty="0" err="1"/>
              <a:t>дефлируем</a:t>
            </a:r>
            <a:r>
              <a:rPr lang="ru-RU" dirty="0"/>
              <a:t> номинальный ВВП в столбце (1), чтобы получить реальный ВВП, приведенный в столбце (3).</a:t>
            </a:r>
          </a:p>
          <a:p>
            <a:pPr algn="just"/>
            <a:r>
              <a:rPr lang="ru-RU" dirty="0"/>
              <a:t>(Можете ли вы доказать, что реальный ВВП 1020 года был равен 90 млрд долл. в ценах 1933 года? Подсказка(если за базовый принять 1933 год, то индекс цен в этом году будет равен 1, а индекс цен 1929 года – 1.3).</a:t>
            </a:r>
          </a:p>
          <a:p>
            <a:endParaRPr lang="ru-RU" dirty="0"/>
          </a:p>
        </p:txBody>
      </p:sp>
    </p:spTree>
    <p:extLst>
      <p:ext uri="{BB962C8B-B14F-4D97-AF65-F5344CB8AC3E}">
        <p14:creationId xmlns:p14="http://schemas.microsoft.com/office/powerpoint/2010/main" xmlns="" val="165349481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14296"/>
            <a:ext cx="3357586" cy="3293209"/>
          </a:xfrm>
          <a:prstGeom prst="rect">
            <a:avLst/>
          </a:prstGeom>
          <a:noFill/>
        </p:spPr>
        <p:txBody>
          <a:bodyPr wrap="square" rtlCol="0">
            <a:spAutoFit/>
          </a:bodyPr>
          <a:lstStyle/>
          <a:p>
            <a:r>
              <a:rPr lang="ru-RU" sz="1600" dirty="0"/>
              <a:t>Рост номинального ВВП преувеличивает рост выпуска. Почему? Потому что рост номинального ВВП, наряду с ростом выпуска, включает повышение цен. Чтобы получить точный показатель реального выпуска, необходимо скорректировать ВВП с поправкой на изменение цен. (Источник: Министерство торговли США).</a:t>
            </a:r>
          </a:p>
          <a:p>
            <a:endParaRPr lang="ru-RU" sz="1600" dirty="0"/>
          </a:p>
        </p:txBody>
      </p:sp>
      <p:sp>
        <p:nvSpPr>
          <p:cNvPr id="5" name="TextBox 4"/>
          <p:cNvSpPr txBox="1"/>
          <p:nvPr/>
        </p:nvSpPr>
        <p:spPr>
          <a:xfrm>
            <a:off x="357158" y="3571882"/>
            <a:ext cx="3429024" cy="1200329"/>
          </a:xfrm>
          <a:prstGeom prst="rect">
            <a:avLst/>
          </a:prstGeom>
          <a:noFill/>
        </p:spPr>
        <p:txBody>
          <a:bodyPr wrap="square" rtlCol="0">
            <a:spAutoFit/>
          </a:bodyPr>
          <a:lstStyle/>
          <a:p>
            <a:r>
              <a:rPr lang="ru-RU" b="1" dirty="0" smtClean="0"/>
              <a:t>Рис.2 Ускоренный рост номинального ВВП по сравнению с реальным ВВ объясняется инфляцией</a:t>
            </a:r>
            <a:endParaRPr lang="ru-RU" b="1" dirty="0"/>
          </a:p>
        </p:txBody>
      </p:sp>
      <p:pic>
        <p:nvPicPr>
          <p:cNvPr id="6" name="Picture 2" descr="D:\Бауманка\!Ботва(7й сем)\Экономика\презент\Tablitsy-grafiki\рис2.jpg"/>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786182" y="285734"/>
            <a:ext cx="5067219" cy="4429156"/>
          </a:xfrm>
          <a:prstGeom prst="rect">
            <a:avLst/>
          </a:prstGeom>
          <a:noFill/>
          <a:ln w="76200">
            <a:solidFill>
              <a:schemeClr val="accent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401746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49238"/>
            <a:ext cx="8640762" cy="4894262"/>
          </a:xfrm>
          <a:ln>
            <a:noFill/>
          </a:ln>
        </p:spPr>
        <p:txBody>
          <a:bodyPr>
            <a:normAutofit fontScale="25000" lnSpcReduction="20000"/>
          </a:bodyPr>
          <a:lstStyle/>
          <a:p>
            <a:pPr algn="just"/>
            <a:r>
              <a:rPr lang="ru-RU" sz="6000" dirty="0"/>
              <a:t>Изо всех концепций макроэкономики следует особо выделить понятие «валовой внутренний продукт» (ВВП), который является наиболее важным и универсальным показателем уровня экономического развития. Он представляет собой совокупную стоимость всех произведенных в стране товаров и услуг. На основании информации о величине ВВП Президент, Конгресс и Федеральная резервная система могут судить о том, находится ли национальная экономика в стадии подъема или спада, следует ли предпринимать стимулирующие меры или, наоборот, натянуть поводья потуже, чтобы несколько замедлить стремительные темпы ее развития, а также о том, не грозит ли экономике рецессия или инфляция. Для определения уровня экономического развития страны экономисты обращаются к показателю ВВП на душу населения. Данные о национальном доходе служат для них путеводной звездой, которая помогает им направлять экономику в нужное русло для достижения основных экономических целей. Без таких агрегированных данных о национальной экономике специалисты, ответственные за проведение макроэкономической политики, «утонули» бы в океане беспорядочных данных</a:t>
            </a:r>
            <a:r>
              <a:rPr lang="ru-RU" sz="6000" dirty="0" smtClean="0"/>
              <a:t>.</a:t>
            </a:r>
          </a:p>
          <a:p>
            <a:pPr algn="just"/>
            <a:endParaRPr lang="ru-RU" sz="6000" dirty="0"/>
          </a:p>
          <a:p>
            <a:pPr algn="just"/>
            <a:r>
              <a:rPr lang="ru-RU" sz="6000" dirty="0"/>
              <a:t>Несмотря на то, что ВВП и другие показатели системы национальных счетов (СНС) не являются чем-то мистическим и нереальным их можно смело отнести к числу самых великих открытий ХХ века. Почти так же, как космический спутник может обеспечить нас данными о погоде на всем континенте, ВВП предоставляет общую картину состояния экономики. Кроме того, достижения в макроэкономической теории были бы невозможными без ВВП, показателей изменения цены, называемых индексами цен, и других составляющих системы национальных счетов национального дохода. Благодаря этим показателям мы можем взяться за решение основных вопросов макроэкономики, включая экономический рост, деловые циклы, взаимосвязь между экономической активностью и безработицей, а также измерение или определение причин инфляции.</a:t>
            </a:r>
          </a:p>
          <a:p>
            <a:pPr algn="just"/>
            <a:endParaRPr lang="ru-RU" dirty="0"/>
          </a:p>
        </p:txBody>
      </p:sp>
    </p:spTree>
    <p:extLst>
      <p:ext uri="{BB962C8B-B14F-4D97-AF65-F5344CB8AC3E}">
        <p14:creationId xmlns:p14="http://schemas.microsoft.com/office/powerpoint/2010/main" xmlns="" val="124374192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Бауманка\!Ботва(7й сем)\Экономика\презент\Tablitsy-grafiki\рис2.jpg"/>
          <p:cNvPicPr>
            <a:picLocks noGrp="1" noChangeAspect="1" noChangeArrowheads="1"/>
          </p:cNvPicPr>
          <p:nvPr>
            <p:ph sz="half" idx="4294967295"/>
          </p:nvPr>
        </p:nvPicPr>
        <p:blipFill>
          <a:blip r:embed="rId2">
            <a:extLst>
              <a:ext uri="{28A0092B-C50C-407E-A947-70E740481C1C}">
                <a14:useLocalDpi xmlns:a14="http://schemas.microsoft.com/office/drawing/2010/main" xmlns="" val="0"/>
              </a:ext>
            </a:extLst>
          </a:blip>
          <a:stretch>
            <a:fillRect/>
          </a:stretch>
        </p:blipFill>
        <p:spPr bwMode="auto">
          <a:xfrm>
            <a:off x="3786182" y="285734"/>
            <a:ext cx="5067219" cy="4429156"/>
          </a:xfrm>
          <a:prstGeom prst="rect">
            <a:avLst/>
          </a:prstGeom>
          <a:noFill/>
          <a:ln w="76200">
            <a:solidFill>
              <a:schemeClr val="accent1"/>
            </a:solidFill>
          </a:ln>
          <a:extLst>
            <a:ext uri="{909E8E84-426E-40DD-AFC4-6F175D3DCCD1}">
              <a14:hiddenFill xmlns:a14="http://schemas.microsoft.com/office/drawing/2010/main" xmlns="">
                <a:solidFill>
                  <a:srgbClr val="FFFFFF"/>
                </a:solidFill>
              </a14:hiddenFill>
            </a:ext>
          </a:extLst>
        </p:spPr>
      </p:pic>
      <p:sp>
        <p:nvSpPr>
          <p:cNvPr id="10" name="Содержимое 9"/>
          <p:cNvSpPr>
            <a:spLocks noGrp="1"/>
          </p:cNvSpPr>
          <p:nvPr>
            <p:ph sz="half" idx="4294967295"/>
          </p:nvPr>
        </p:nvSpPr>
        <p:spPr>
          <a:xfrm>
            <a:off x="214282" y="214296"/>
            <a:ext cx="3538534" cy="4643470"/>
          </a:xfrm>
        </p:spPr>
        <p:txBody>
          <a:bodyPr>
            <a:noAutofit/>
          </a:bodyPr>
          <a:lstStyle/>
          <a:p>
            <a:r>
              <a:rPr lang="ru-RU" sz="1800" dirty="0" smtClean="0"/>
              <a:t>Нижняя кривая на рисунке отображает рост номинального ВВП с 1929 года, выраженный в текущих ценах, существовавших каждый год. Для сравнения: рост реального ВВП, выраженный в долларах в 1992 году, показан ан кривой выше. Как видите, повышение номинального ВВП за последние полвека происходило в основном за счет инфляции денежной единицы нашего денежного измерителя.</a:t>
            </a:r>
            <a:endParaRPr lang="ru-RU" sz="1800" dirty="0"/>
          </a:p>
        </p:txBody>
      </p:sp>
    </p:spTree>
    <p:extLst>
      <p:ext uri="{BB962C8B-B14F-4D97-AF65-F5344CB8AC3E}">
        <p14:creationId xmlns:p14="http://schemas.microsoft.com/office/powerpoint/2010/main" xmlns="" val="191401746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14282" y="214297"/>
            <a:ext cx="8715436" cy="2286015"/>
          </a:xfrm>
        </p:spPr>
        <p:txBody>
          <a:bodyPr>
            <a:normAutofit fontScale="62500" lnSpcReduction="20000"/>
          </a:bodyPr>
          <a:lstStyle/>
          <a:p>
            <a:pPr algn="just"/>
            <a:r>
              <a:rPr lang="ru-RU" sz="3500" dirty="0" smtClean="0"/>
              <a:t>В табл.4 представлен самый простой способ расчета реального ВВП и дефлятора ВВП. Временами результаты этих расчетов сбивают с толку, особенно когда цены и количество важнейших товаров изменяются очень быстро. Например, за последние 20 лет цены на компьютеры резко упали, в то время как их количество значительно увеличилось ( мы еще вернемся к этому вопросу при рассмотрении индексов цен чуть позже).</a:t>
            </a:r>
            <a:endParaRPr lang="ru-RU" sz="3500" dirty="0"/>
          </a:p>
          <a:p>
            <a:pPr algn="just"/>
            <a:endParaRPr lang="ru-RU" dirty="0"/>
          </a:p>
        </p:txBody>
      </p:sp>
      <p:graphicFrame>
        <p:nvGraphicFramePr>
          <p:cNvPr id="4" name="Объект 3"/>
          <p:cNvGraphicFramePr>
            <a:graphicFrameLocks/>
          </p:cNvGraphicFramePr>
          <p:nvPr>
            <p:extLst>
              <p:ext uri="{D42A27DB-BD31-4B8C-83A1-F6EECF244321}">
                <p14:modId xmlns:p14="http://schemas.microsoft.com/office/powerpoint/2010/main" xmlns="" val="259440660"/>
              </p:ext>
            </p:extLst>
          </p:nvPr>
        </p:nvGraphicFramePr>
        <p:xfrm>
          <a:off x="642910" y="2357436"/>
          <a:ext cx="8143933" cy="1767840"/>
        </p:xfrm>
        <a:graphic>
          <a:graphicData uri="http://schemas.openxmlformats.org/drawingml/2006/table">
            <a:tbl>
              <a:tblPr firstRow="1" bandRow="1">
                <a:tableStyleId>{5C22544A-7EE6-4342-B048-85BDC9FD1C3A}</a:tableStyleId>
              </a:tblPr>
              <a:tblGrid>
                <a:gridCol w="760142"/>
                <a:gridCol w="3311823"/>
                <a:gridCol w="2035984"/>
                <a:gridCol w="2035984"/>
              </a:tblGrid>
              <a:tr h="671978">
                <a:tc>
                  <a:txBody>
                    <a:bodyPr/>
                    <a:lstStyle/>
                    <a:p>
                      <a:endParaRPr lang="ru-RU" sz="1400" dirty="0"/>
                    </a:p>
                  </a:txBody>
                  <a:tcPr marL="86627" marR="86627" marT="34290" marB="34290"/>
                </a:tc>
                <a:tc>
                  <a:txBody>
                    <a:bodyPr/>
                    <a:lstStyle/>
                    <a:p>
                      <a:r>
                        <a:rPr lang="ru-RU" sz="1400" dirty="0" smtClean="0"/>
                        <a:t>Номинальный ВВП (млрд. долл.; в ткущих ценах)</a:t>
                      </a:r>
                      <a:endParaRPr lang="ru-RU" sz="1400" dirty="0"/>
                    </a:p>
                  </a:txBody>
                  <a:tcPr marL="86627" marR="86627" marT="34290" marB="34290"/>
                </a:tc>
                <a:tc>
                  <a:txBody>
                    <a:bodyPr/>
                    <a:lstStyle/>
                    <a:p>
                      <a:r>
                        <a:rPr lang="ru-RU" sz="1400" dirty="0" smtClean="0"/>
                        <a:t>Индекс цен (дефлятор ВВП, 1929 =</a:t>
                      </a:r>
                      <a:r>
                        <a:rPr lang="ru-RU" sz="1400" baseline="0" dirty="0" smtClean="0"/>
                        <a:t> 1)</a:t>
                      </a:r>
                      <a:endParaRPr lang="ru-RU" sz="1400" dirty="0"/>
                    </a:p>
                  </a:txBody>
                  <a:tcPr marL="86627" marR="86627" marT="34290" marB="34290"/>
                </a:tc>
                <a:tc>
                  <a:txBody>
                    <a:bodyPr/>
                    <a:lstStyle/>
                    <a:p>
                      <a:r>
                        <a:rPr lang="ru-RU" sz="1400" dirty="0" smtClean="0"/>
                        <a:t>Реальный ВВП (млрд. долл. В ценах 1929 года)</a:t>
                      </a:r>
                    </a:p>
                    <a:p>
                      <a:r>
                        <a:rPr lang="ru-RU" sz="1400" dirty="0" smtClean="0"/>
                        <a:t>(3)</a:t>
                      </a:r>
                      <a:r>
                        <a:rPr lang="ru-RU" sz="1400" baseline="0" dirty="0" smtClean="0"/>
                        <a:t> = (1) / (2)</a:t>
                      </a:r>
                      <a:endParaRPr lang="ru-RU" sz="1400" dirty="0"/>
                    </a:p>
                  </a:txBody>
                  <a:tcPr marL="86627" marR="86627" marT="34290" marB="34290"/>
                </a:tc>
              </a:tr>
              <a:tr h="205481">
                <a:tc>
                  <a:txBody>
                    <a:bodyPr/>
                    <a:lstStyle/>
                    <a:p>
                      <a:endParaRPr lang="ru-RU" sz="1400" dirty="0"/>
                    </a:p>
                  </a:txBody>
                  <a:tcPr marL="86627" marR="86627" marT="34290" marB="34290"/>
                </a:tc>
                <a:tc>
                  <a:txBody>
                    <a:bodyPr/>
                    <a:lstStyle/>
                    <a:p>
                      <a:pPr algn="ctr"/>
                      <a:r>
                        <a:rPr lang="ru-RU" sz="1400" dirty="0" smtClean="0"/>
                        <a:t>(1)</a:t>
                      </a:r>
                      <a:endParaRPr lang="ru-RU" sz="1400" dirty="0"/>
                    </a:p>
                  </a:txBody>
                  <a:tcPr marL="86627" marR="86627" marT="34290" marB="34290"/>
                </a:tc>
                <a:tc>
                  <a:txBody>
                    <a:bodyPr/>
                    <a:lstStyle/>
                    <a:p>
                      <a:pPr algn="ctr"/>
                      <a:r>
                        <a:rPr lang="ru-RU" sz="1400" dirty="0" smtClean="0"/>
                        <a:t>(2)</a:t>
                      </a:r>
                      <a:endParaRPr lang="ru-RU" sz="1400" dirty="0"/>
                    </a:p>
                  </a:txBody>
                  <a:tcPr marL="86627" marR="86627" marT="34290" marB="34290"/>
                </a:tc>
                <a:tc>
                  <a:txBody>
                    <a:bodyPr/>
                    <a:lstStyle/>
                    <a:p>
                      <a:pPr algn="ctr"/>
                      <a:r>
                        <a:rPr lang="ru-RU" sz="1400" dirty="0" smtClean="0"/>
                        <a:t>(3)</a:t>
                      </a:r>
                      <a:endParaRPr lang="ru-RU" sz="1400" dirty="0"/>
                    </a:p>
                  </a:txBody>
                  <a:tcPr marL="86627" marR="86627" marT="34290" marB="34290"/>
                </a:tc>
              </a:tr>
              <a:tr h="2054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1929</a:t>
                      </a:r>
                    </a:p>
                  </a:txBody>
                  <a:tcPr marL="86627" marR="86627" marT="34290" marB="34290"/>
                </a:tc>
                <a:tc>
                  <a:txBody>
                    <a:bodyPr/>
                    <a:lstStyle/>
                    <a:p>
                      <a:r>
                        <a:rPr lang="ru-RU" sz="1400" dirty="0" smtClean="0"/>
                        <a:t>104</a:t>
                      </a:r>
                      <a:endParaRPr lang="ru-RU" sz="1400" dirty="0"/>
                    </a:p>
                  </a:txBody>
                  <a:tcPr marL="86627" marR="86627" marT="34290" marB="34290"/>
                </a:tc>
                <a:tc>
                  <a:txBody>
                    <a:bodyPr/>
                    <a:lstStyle/>
                    <a:p>
                      <a:r>
                        <a:rPr lang="ru-RU" sz="1400" dirty="0" smtClean="0"/>
                        <a:t>1,00</a:t>
                      </a:r>
                      <a:endParaRPr lang="ru-RU" sz="1400" dirty="0"/>
                    </a:p>
                  </a:txBody>
                  <a:tcPr marL="86627" marR="86627" marT="34290" marB="34290"/>
                </a:tc>
                <a:tc>
                  <a:txBody>
                    <a:bodyPr/>
                    <a:lstStyle/>
                    <a:p>
                      <a:r>
                        <a:rPr lang="ru-RU" sz="1400" dirty="0" smtClean="0"/>
                        <a:t>104/1,00 = 104</a:t>
                      </a:r>
                      <a:endParaRPr lang="ru-RU" sz="1400" dirty="0"/>
                    </a:p>
                  </a:txBody>
                  <a:tcPr marL="86627" marR="86627" marT="34290" marB="34290"/>
                </a:tc>
              </a:tr>
              <a:tr h="205481">
                <a:tc>
                  <a:txBody>
                    <a:bodyPr/>
                    <a:lstStyle/>
                    <a:p>
                      <a:r>
                        <a:rPr lang="ru-RU" sz="1400" dirty="0" smtClean="0"/>
                        <a:t>1933</a:t>
                      </a:r>
                      <a:endParaRPr lang="ru-RU" sz="1400" dirty="0"/>
                    </a:p>
                  </a:txBody>
                  <a:tcPr marL="86627" marR="86627" marT="34290" marB="34290"/>
                </a:tc>
                <a:tc>
                  <a:txBody>
                    <a:bodyPr/>
                    <a:lstStyle/>
                    <a:p>
                      <a:r>
                        <a:rPr lang="ru-RU" sz="1400" dirty="0" smtClean="0"/>
                        <a:t>56</a:t>
                      </a:r>
                      <a:endParaRPr lang="ru-RU" sz="1400" dirty="0"/>
                    </a:p>
                  </a:txBody>
                  <a:tcPr marL="86627" marR="86627" marT="34290" marB="34290"/>
                </a:tc>
                <a:tc>
                  <a:txBody>
                    <a:bodyPr/>
                    <a:lstStyle/>
                    <a:p>
                      <a:r>
                        <a:rPr lang="ru-RU" sz="1400" dirty="0" smtClean="0"/>
                        <a:t>0,77</a:t>
                      </a:r>
                      <a:endParaRPr lang="ru-RU" sz="1400" dirty="0"/>
                    </a:p>
                  </a:txBody>
                  <a:tcPr marL="86627" marR="86627" marT="34290" marB="34290"/>
                </a:tc>
                <a:tc>
                  <a:txBody>
                    <a:bodyPr/>
                    <a:lstStyle/>
                    <a:p>
                      <a:r>
                        <a:rPr lang="ru-RU" sz="1400" dirty="0" smtClean="0"/>
                        <a:t>56/0,77 = 73</a:t>
                      </a:r>
                      <a:endParaRPr lang="ru-RU" sz="1400" dirty="0"/>
                    </a:p>
                  </a:txBody>
                  <a:tcPr marL="86627" marR="86627" marT="34290" marB="34290"/>
                </a:tc>
              </a:tr>
            </a:tbl>
          </a:graphicData>
        </a:graphic>
      </p:graphicFrame>
      <p:sp>
        <p:nvSpPr>
          <p:cNvPr id="5" name="TextBox 4"/>
          <p:cNvSpPr txBox="1"/>
          <p:nvPr/>
        </p:nvSpPr>
        <p:spPr>
          <a:xfrm>
            <a:off x="571472" y="4286262"/>
            <a:ext cx="8572528" cy="584775"/>
          </a:xfrm>
          <a:prstGeom prst="rect">
            <a:avLst/>
          </a:prstGeom>
          <a:noFill/>
        </p:spPr>
        <p:txBody>
          <a:bodyPr wrap="square" rtlCol="0">
            <a:spAutoFit/>
          </a:bodyPr>
          <a:lstStyle/>
          <a:p>
            <a:pPr algn="ctr"/>
            <a:r>
              <a:rPr lang="ru-RU" sz="1600" b="1" dirty="0" smtClean="0"/>
              <a:t>Табл.4 Реальный ( или скорректированный с учетом инфляции) ВВП вычисляется посредством деления номинального ВВП на дефлятор ВВП</a:t>
            </a:r>
            <a:endParaRPr lang="ru-RU" sz="1600" b="1" dirty="0"/>
          </a:p>
        </p:txBody>
      </p:sp>
    </p:spTree>
    <p:extLst>
      <p:ext uri="{BB962C8B-B14F-4D97-AF65-F5344CB8AC3E}">
        <p14:creationId xmlns:p14="http://schemas.microsoft.com/office/powerpoint/2010/main" xmlns="" val="41750046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57158" y="249238"/>
            <a:ext cx="8429684" cy="2608264"/>
          </a:xfrm>
        </p:spPr>
        <p:txBody>
          <a:bodyPr>
            <a:normAutofit fontScale="47500" lnSpcReduction="20000"/>
          </a:bodyPr>
          <a:lstStyle/>
          <a:p>
            <a:pPr algn="just"/>
            <a:r>
              <a:rPr lang="ru-RU" sz="3400" dirty="0" smtClean="0"/>
              <a:t>Когда </a:t>
            </a:r>
            <a:r>
              <a:rPr lang="ru-RU" sz="3400" dirty="0"/>
              <a:t>происходит резкое изменение относительных цен, использование цен конкретного года (скажем, цен на компьютеры в 1980) создает впечатление, что объемы выпуска компьютеров росли неправдоподобно высокими темпами. Чтобы избежать подобной необъективности, статистики прибегают к так называемым последовательно взвешиваемым индексам. Вместо того чтобы использовать одни и те же весы для каждого конкретного товара в течение длительного периода времени, веса изменяют каждый год, отражая происходящую в экономике эволюцию структуры расходов. Сегодня официальные правительственные изменения ВВП США и дефлятора ВВП полагаются на последовательно взвешиваемые индексы[1]. Для простоты изложения мы используем реальный ВВП и дефлятор ВВП, изменения которых четко отражают эти индексы.</a:t>
            </a:r>
          </a:p>
          <a:p>
            <a:pPr algn="just"/>
            <a:endParaRPr lang="ru-RU" dirty="0"/>
          </a:p>
          <a:p>
            <a:pPr algn="just"/>
            <a:endParaRPr lang="ru-RU" dirty="0"/>
          </a:p>
        </p:txBody>
      </p:sp>
      <p:sp>
        <p:nvSpPr>
          <p:cNvPr id="4" name="TextBox 3"/>
          <p:cNvSpPr txBox="1"/>
          <p:nvPr/>
        </p:nvSpPr>
        <p:spPr>
          <a:xfrm>
            <a:off x="642910" y="2428874"/>
            <a:ext cx="8143932" cy="2554545"/>
          </a:xfrm>
          <a:prstGeom prst="rect">
            <a:avLst/>
          </a:prstGeom>
          <a:noFill/>
        </p:spPr>
        <p:txBody>
          <a:bodyPr wrap="square" rtlCol="0">
            <a:spAutoFit/>
          </a:bodyPr>
          <a:lstStyle/>
          <a:p>
            <a:pPr algn="just"/>
            <a:r>
              <a:rPr lang="ru-RU" sz="1600" i="1" dirty="0" smtClean="0"/>
              <a:t>[1] Метод последовательно взвешиваемых индексов подразумевает связь последовательных объемов выпуска или цен, поскольку включает операцию умножения темпов роста одного периода на темпы роста другого. Мы рассмотрим этот метод на примере экономической деятельности простой парикмахерской. Предположим, что стоимость стрижек в 1995 году составила 300 долл. Допустим также, что количество стрижек с 1995 по 1996 годы возросло на 1%, а с 1996 по 1997 годы - на 2%. Тогда стоимость реального ВВП в ценах 1994 года была бы 300 долл. в 1995 году, 300 долл. *1,01 = 303 долл. в 1996 году и 303 долл. * 1,02 = 309,06 долл. в 1997 году. Эту же процедуру можно использовать для создания индекса цен с переменными весами.</a:t>
            </a:r>
            <a:endParaRPr lang="ru-RU" sz="1600" i="1" dirty="0"/>
          </a:p>
        </p:txBody>
      </p:sp>
    </p:spTree>
    <p:extLst>
      <p:ext uri="{BB962C8B-B14F-4D97-AF65-F5344CB8AC3E}">
        <p14:creationId xmlns:p14="http://schemas.microsoft.com/office/powerpoint/2010/main" xmlns="" val="8566691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49238"/>
            <a:ext cx="8401080" cy="679438"/>
          </a:xfrm>
        </p:spPr>
        <p:txBody>
          <a:bodyPr>
            <a:normAutofit fontScale="92500"/>
          </a:bodyPr>
          <a:lstStyle/>
          <a:p>
            <a:pPr algn="just"/>
            <a:r>
              <a:rPr lang="ru-RU" dirty="0" smtClean="0"/>
              <a:t>В </a:t>
            </a:r>
            <a:r>
              <a:rPr lang="ru-RU" dirty="0"/>
              <a:t>заключение раздела можно сделать вывод</a:t>
            </a:r>
            <a:r>
              <a:rPr lang="ru-RU" dirty="0" smtClean="0"/>
              <a:t>.</a:t>
            </a:r>
            <a:endParaRPr lang="ru-RU" dirty="0"/>
          </a:p>
        </p:txBody>
      </p:sp>
      <p:sp>
        <p:nvSpPr>
          <p:cNvPr id="4" name="TextBox 3"/>
          <p:cNvSpPr txBox="1"/>
          <p:nvPr/>
        </p:nvSpPr>
        <p:spPr>
          <a:xfrm>
            <a:off x="571472" y="928677"/>
            <a:ext cx="8215370" cy="1846659"/>
          </a:xfrm>
          <a:prstGeom prst="rect">
            <a:avLst/>
          </a:prstGeom>
          <a:noFill/>
          <a:ln w="76200">
            <a:solidFill>
              <a:schemeClr val="accent1"/>
            </a:solidFill>
          </a:ln>
        </p:spPr>
        <p:txBody>
          <a:bodyPr wrap="square" rtlCol="0">
            <a:spAutoFit/>
          </a:bodyPr>
          <a:lstStyle/>
          <a:p>
            <a:pPr marL="0" lvl="1" algn="just"/>
            <a:r>
              <a:rPr lang="ru-RU" sz="1600" i="1" dirty="0" smtClean="0"/>
              <a:t>Номинальный ВВП (</a:t>
            </a:r>
            <a:r>
              <a:rPr lang="en-US" sz="1600" i="1" dirty="0" smtClean="0"/>
              <a:t>PQ</a:t>
            </a:r>
            <a:r>
              <a:rPr lang="ru-RU" sz="1600" i="1" dirty="0" smtClean="0"/>
              <a:t>) отражает совокупную денежную стоимость конечных товаров и услуг, произведенных за конкретный год, где стоимость выражена в текущих рыночных ценах каждого года. Реальный ВВП (</a:t>
            </a:r>
            <a:r>
              <a:rPr lang="en-US" sz="1600" i="1" dirty="0" smtClean="0"/>
              <a:t>Q</a:t>
            </a:r>
            <a:r>
              <a:rPr lang="ru-RU" sz="1600" i="1" dirty="0" smtClean="0"/>
              <a:t>) позволяет избавиться от влияния изменений присущих номинальному ВВП, поскольку рассчитывается на основе постоянных цен. Дефлятор ВВП (</a:t>
            </a:r>
            <a:r>
              <a:rPr lang="en-US" sz="1600" i="1" dirty="0" smtClean="0"/>
              <a:t>P</a:t>
            </a:r>
            <a:r>
              <a:rPr lang="ru-RU" sz="1600" i="1" dirty="0" smtClean="0"/>
              <a:t>)  традиционно определяется как «цена ВВП» и рассчитывается по следующей формуле :</a:t>
            </a:r>
            <a:endParaRPr lang="ru-RU" sz="1600" dirty="0" smtClean="0"/>
          </a:p>
          <a:p>
            <a:endParaRPr lang="ru-RU" dirty="0"/>
          </a:p>
        </p:txBody>
      </p:sp>
      <p:sp>
        <p:nvSpPr>
          <p:cNvPr id="6" name="Прямоугольник 5"/>
          <p:cNvSpPr/>
          <p:nvPr/>
        </p:nvSpPr>
        <p:spPr>
          <a:xfrm>
            <a:off x="428596" y="4000510"/>
            <a:ext cx="8286808" cy="830997"/>
          </a:xfrm>
          <a:prstGeom prst="rect">
            <a:avLst/>
          </a:prstGeom>
        </p:spPr>
        <p:txBody>
          <a:bodyPr wrap="square">
            <a:spAutoFit/>
          </a:bodyPr>
          <a:lstStyle/>
          <a:p>
            <a:pPr marL="292100" lvl="0" indent="-292100" algn="just">
              <a:buClr>
                <a:srgbClr val="72A376"/>
              </a:buClr>
              <a:buSzPct val="70000"/>
              <a:buFont typeface="Wingdings 2"/>
              <a:buChar char=""/>
            </a:pPr>
            <a:r>
              <a:rPr lang="ru-RU" sz="1600" i="1" dirty="0" smtClean="0">
                <a:solidFill>
                  <a:prstClr val="white"/>
                </a:solidFill>
              </a:rPr>
              <a:t>Чтобы внести коррективы в соответствии с быстроменяющимися относительными ценами в системе национальных счетов США при вычислении ВВП и индексов цен используются последовательно взвешиваемые индексы.</a:t>
            </a:r>
            <a:endParaRPr lang="ru-RU" sz="1600" dirty="0">
              <a:solidFill>
                <a:prstClr val="white"/>
              </a:solidFill>
            </a:endParaRPr>
          </a:p>
        </p:txBody>
      </p:sp>
      <p:graphicFrame>
        <p:nvGraphicFramePr>
          <p:cNvPr id="2052" name="Object 4"/>
          <p:cNvGraphicFramePr>
            <a:graphicFrameLocks noChangeAspect="1"/>
          </p:cNvGraphicFramePr>
          <p:nvPr/>
        </p:nvGraphicFramePr>
        <p:xfrm>
          <a:off x="1619250" y="2928938"/>
          <a:ext cx="6189663" cy="1071562"/>
        </p:xfrm>
        <a:graphic>
          <a:graphicData uri="http://schemas.openxmlformats.org/presentationml/2006/ole">
            <p:oleObj spid="_x0000_s2052" name="Equation" r:id="rId3" imgW="3085920" imgH="419040" progId="Equation.DSMT4">
              <p:embed/>
            </p:oleObj>
          </a:graphicData>
        </a:graphic>
      </p:graphicFrame>
    </p:spTree>
    <p:extLst>
      <p:ext uri="{BB962C8B-B14F-4D97-AF65-F5344CB8AC3E}">
        <p14:creationId xmlns:p14="http://schemas.microsoft.com/office/powerpoint/2010/main" xmlns="" val="85666916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6"/>
            <a:ext cx="8229600" cy="857250"/>
          </a:xfrm>
        </p:spPr>
        <p:txBody>
          <a:bodyPr>
            <a:noAutofit/>
          </a:bodyPr>
          <a:lstStyle/>
          <a:p>
            <a:pPr algn="ctr"/>
            <a:r>
              <a:rPr lang="ru-RU" sz="3200" b="1" dirty="0">
                <a:effectLst>
                  <a:outerShdw blurRad="38100" dist="38100" dir="2700000" algn="tl">
                    <a:srgbClr val="000000">
                      <a:alpha val="43137"/>
                    </a:srgbClr>
                  </a:outerShdw>
                </a:effectLst>
              </a:rPr>
              <a:t>Инвестиции и формирование </a:t>
            </a:r>
            <a:r>
              <a:rPr lang="ru-RU" sz="3200" b="1" dirty="0" smtClean="0">
                <a:effectLst>
                  <a:outerShdw blurRad="38100" dist="38100" dir="2700000" algn="tl">
                    <a:srgbClr val="000000">
                      <a:alpha val="43137"/>
                    </a:srgbClr>
                  </a:outerShdw>
                </a:effectLst>
              </a:rPr>
              <a:t>капитала</a:t>
            </a:r>
            <a:endParaRPr lang="ru-RU" sz="32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14282" y="1142990"/>
            <a:ext cx="4643470" cy="4286280"/>
          </a:xfrm>
        </p:spPr>
        <p:txBody>
          <a:bodyPr>
            <a:normAutofit fontScale="55000" lnSpcReduction="20000"/>
          </a:bodyPr>
          <a:lstStyle/>
          <a:p>
            <a:r>
              <a:rPr lang="ru-RU" dirty="0"/>
              <a:t>До сих пор наш анализ не затрагивал капитальных благ. В реальной жизни, однако, часть выпуска любой страны идет на производство инвестиционных товаров. </a:t>
            </a:r>
            <a:r>
              <a:rPr lang="ru-RU" b="1" dirty="0"/>
              <a:t>Инвестиции</a:t>
            </a:r>
            <a:r>
              <a:rPr lang="ru-RU" dirty="0"/>
              <a:t> представляют собой увеличение национального капитала в вид дополнительных зданий, оборудования и товарно-материальных запасов в течении года. Инвестирование подразумевает сокращение до некоторой степени текущего потребления в пользу увеличения будущего потребления. Вместо того, например, чтобы съесть много пицц сейчас, люди сооружают новые печи для выпечки пицц, пробы производить больше пицц в будущем</a:t>
            </a:r>
            <a:r>
              <a:rPr lang="ru-RU" dirty="0" smtClean="0"/>
              <a:t>.</a:t>
            </a:r>
          </a:p>
          <a:p>
            <a:pPr lvl="1"/>
            <a:endParaRPr lang="ru-RU" dirty="0"/>
          </a:p>
          <a:p>
            <a:endParaRPr lang="ru-RU" dirty="0"/>
          </a:p>
        </p:txBody>
      </p:sp>
      <p:pic>
        <p:nvPicPr>
          <p:cNvPr id="4" name="Рисунок 3" descr="eebad02b9c5415f9ba153e4096437663_XL.jpg"/>
          <p:cNvPicPr>
            <a:picLocks noChangeAspect="1"/>
          </p:cNvPicPr>
          <p:nvPr/>
        </p:nvPicPr>
        <p:blipFill>
          <a:blip r:embed="rId2"/>
          <a:stretch>
            <a:fillRect/>
          </a:stretch>
        </p:blipFill>
        <p:spPr>
          <a:xfrm>
            <a:off x="4929190" y="1643056"/>
            <a:ext cx="3857649" cy="2571767"/>
          </a:xfrm>
          <a:prstGeom prst="rect">
            <a:avLst/>
          </a:prstGeom>
          <a:ln w="76200">
            <a:solidFill>
              <a:schemeClr val="accent1"/>
            </a:solidFill>
          </a:ln>
        </p:spPr>
      </p:pic>
    </p:spTree>
    <p:extLst>
      <p:ext uri="{BB962C8B-B14F-4D97-AF65-F5344CB8AC3E}">
        <p14:creationId xmlns:p14="http://schemas.microsoft.com/office/powerpoint/2010/main" xmlns="" val="900402196"/>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4000" b="1" dirty="0" smtClean="0">
                <a:effectLst>
                  <a:outerShdw blurRad="38100" dist="38100" dir="2700000" algn="tl">
                    <a:srgbClr val="000000">
                      <a:alpha val="43137"/>
                    </a:srgbClr>
                  </a:outerShdw>
                </a:effectLst>
              </a:rPr>
              <a:t>Реальные инвестиции</a:t>
            </a:r>
            <a:endParaRPr lang="ru-RU" sz="4000" dirty="0">
              <a:effectLst>
                <a:outerShdw blurRad="38100" dist="38100" dir="2700000" algn="tl">
                  <a:srgbClr val="000000">
                    <a:alpha val="43137"/>
                  </a:srgbClr>
                </a:outerShdw>
              </a:effectLst>
            </a:endParaRPr>
          </a:p>
        </p:txBody>
      </p:sp>
      <p:sp>
        <p:nvSpPr>
          <p:cNvPr id="4" name="Содержимое 3"/>
          <p:cNvSpPr>
            <a:spLocks noGrp="1"/>
          </p:cNvSpPr>
          <p:nvPr>
            <p:ph idx="1"/>
          </p:nvPr>
        </p:nvSpPr>
        <p:spPr>
          <a:xfrm>
            <a:off x="357158" y="1234678"/>
            <a:ext cx="4714908" cy="3694526"/>
          </a:xfrm>
        </p:spPr>
        <p:txBody>
          <a:bodyPr>
            <a:normAutofit fontScale="40000" lnSpcReduction="20000"/>
          </a:bodyPr>
          <a:lstStyle/>
          <a:p>
            <a:pPr algn="just"/>
            <a:r>
              <a:rPr lang="ru-RU" sz="3800" dirty="0" smtClean="0"/>
              <a:t>Экономисты определяют «инвестиции» (или иногда реальные инвестиции) как производство капитальных благ длительного пользования. В общепринятом смысле под инвестициями часто понимают нечто вроде покупки акций </a:t>
            </a:r>
            <a:r>
              <a:rPr lang="ru-RU" sz="3800" dirty="0" err="1" smtClean="0"/>
              <a:t>General</a:t>
            </a:r>
            <a:r>
              <a:rPr lang="ru-RU" sz="3800" dirty="0" smtClean="0"/>
              <a:t> </a:t>
            </a:r>
            <a:r>
              <a:rPr lang="ru-RU" sz="3800" dirty="0" err="1" smtClean="0"/>
              <a:t>Motors</a:t>
            </a:r>
            <a:r>
              <a:rPr lang="ru-RU" sz="3800" dirty="0" smtClean="0"/>
              <a:t> или открытие сберегательного счета. Для ясности экономисты называют это финансовыми инвестициями. Постарайтесь не путать между собой два приведенных выше значения слова «инвестиции».</a:t>
            </a:r>
          </a:p>
          <a:p>
            <a:pPr algn="just"/>
            <a:endParaRPr lang="ru-RU" sz="3800" dirty="0" smtClean="0"/>
          </a:p>
          <a:p>
            <a:pPr algn="just"/>
            <a:r>
              <a:rPr lang="ru-RU" sz="3800" dirty="0" smtClean="0"/>
              <a:t>Если я возьму 1000 долл. из сейфа и отнесу их в банк или куплю государственную облигацию, с экономической точки зрения это не будет являться инвестицией. Все, что в результате произойдет, будет классифицировано как обмен одного финансового актива на другой. Только когда производится физическое капитальное благо, экономисты называют это инвестициями.</a:t>
            </a:r>
          </a:p>
          <a:p>
            <a:endParaRPr lang="ru-RU" dirty="0" smtClean="0"/>
          </a:p>
          <a:p>
            <a:endParaRPr lang="ru-RU" dirty="0"/>
          </a:p>
        </p:txBody>
      </p:sp>
      <p:pic>
        <p:nvPicPr>
          <p:cNvPr id="5" name="Рисунок 4" descr="96e35b7c11df24934c1214ba797d69a3.JPG"/>
          <p:cNvPicPr>
            <a:picLocks noChangeAspect="1"/>
          </p:cNvPicPr>
          <p:nvPr/>
        </p:nvPicPr>
        <p:blipFill>
          <a:blip r:embed="rId2"/>
          <a:stretch>
            <a:fillRect/>
          </a:stretch>
        </p:blipFill>
        <p:spPr>
          <a:xfrm>
            <a:off x="5143504" y="1571618"/>
            <a:ext cx="3688941" cy="2714644"/>
          </a:xfrm>
          <a:prstGeom prst="rect">
            <a:avLst/>
          </a:prstGeom>
          <a:ln w="76200">
            <a:solidFill>
              <a:schemeClr val="accent1"/>
            </a:solidFill>
          </a:ln>
        </p:spPr>
      </p:pic>
    </p:spTree>
    <p:extLst>
      <p:ext uri="{BB962C8B-B14F-4D97-AF65-F5344CB8AC3E}">
        <p14:creationId xmlns:p14="http://schemas.microsoft.com/office/powerpoint/2010/main" xmlns="" val="90040219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85735"/>
            <a:ext cx="8429684" cy="3000396"/>
          </a:xfrm>
        </p:spPr>
        <p:txBody>
          <a:bodyPr>
            <a:normAutofit fontScale="70000" lnSpcReduction="20000"/>
          </a:bodyPr>
          <a:lstStyle/>
          <a:p>
            <a:pPr algn="just"/>
            <a:r>
              <a:rPr lang="ru-RU" dirty="0"/>
              <a:t>Каким образом осуществляемые инвестиции учитываются в системе национальных счетов? Если люди используют часть производственных возможностей общества в целях формирования капитала, а не потребления, экономисты относят такой выпуск к потоку товаров, составляющих ВВП </a:t>
            </a:r>
            <a:r>
              <a:rPr lang="ru-RU" dirty="0" smtClean="0"/>
              <a:t>(верхняя </a:t>
            </a:r>
            <a:r>
              <a:rPr lang="ru-RU" dirty="0"/>
              <a:t>часть рис.1). Инвестиции представляют собой прирост запаса капитальных благ длительного пользования, которые увеличат производственные возможности в будущем. Ввиду этого обстоятельства необходимо несколько уточнить первоначальное определение ВВП.</a:t>
            </a:r>
          </a:p>
          <a:p>
            <a:endParaRPr lang="ru-RU" dirty="0"/>
          </a:p>
        </p:txBody>
      </p:sp>
      <p:sp>
        <p:nvSpPr>
          <p:cNvPr id="4" name="TextBox 3"/>
          <p:cNvSpPr txBox="1"/>
          <p:nvPr/>
        </p:nvSpPr>
        <p:spPr>
          <a:xfrm>
            <a:off x="571472" y="3214692"/>
            <a:ext cx="8001056" cy="1723549"/>
          </a:xfrm>
          <a:prstGeom prst="rect">
            <a:avLst/>
          </a:prstGeom>
          <a:noFill/>
          <a:ln w="76200">
            <a:solidFill>
              <a:schemeClr val="accent1"/>
            </a:solidFill>
          </a:ln>
        </p:spPr>
        <p:txBody>
          <a:bodyPr wrap="square" rtlCol="0">
            <a:spAutoFit/>
          </a:bodyPr>
          <a:lstStyle/>
          <a:p>
            <a:pPr algn="just"/>
            <a:r>
              <a:rPr lang="ru-RU" sz="2200" i="1" dirty="0" smtClean="0"/>
              <a:t>Валовой внутренний продукт представляет собой сумму всех конечных продуктов. Наряду с  потребительскими товарами и услугами, в него следует так же включать валовые инвестиции.</a:t>
            </a:r>
            <a:endParaRPr lang="ru-RU" sz="2200" dirty="0" smtClean="0"/>
          </a:p>
          <a:p>
            <a:endParaRPr lang="ru-RU" dirty="0"/>
          </a:p>
        </p:txBody>
      </p:sp>
    </p:spTree>
    <p:extLst>
      <p:ext uri="{BB962C8B-B14F-4D97-AF65-F5344CB8AC3E}">
        <p14:creationId xmlns:p14="http://schemas.microsoft.com/office/powerpoint/2010/main" xmlns="" val="842130505"/>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effectLst>
                  <a:outerShdw blurRad="38100" dist="38100" dir="2700000" algn="tl">
                    <a:srgbClr val="000000">
                      <a:alpha val="43137"/>
                    </a:srgbClr>
                  </a:outerShdw>
                </a:effectLst>
              </a:rPr>
              <a:t>Чистые и валовые инвестиции</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059582"/>
            <a:ext cx="8686800" cy="4083918"/>
          </a:xfrm>
        </p:spPr>
        <p:txBody>
          <a:bodyPr>
            <a:normAutofit fontScale="47500" lnSpcReduction="20000"/>
          </a:bodyPr>
          <a:lstStyle/>
          <a:p>
            <a:r>
              <a:rPr lang="ru-RU" sz="3400" dirty="0" smtClean="0"/>
              <a:t>Итак</a:t>
            </a:r>
            <a:r>
              <a:rPr lang="ru-RU" sz="3400" dirty="0"/>
              <a:t>, наше пересмотренное определение ВВП, помимо потребления, включает «валовые инвестиции». Что означает слово «валовой» в этом контексте? Оно указывает, что инвестиции включают все производственные инвестиционные блага. Валовые инвестиции «не очищены» от </a:t>
            </a:r>
            <a:r>
              <a:rPr lang="ru-RU" sz="3400" b="1" dirty="0"/>
              <a:t>амортизации</a:t>
            </a:r>
            <a:r>
              <a:rPr lang="ru-RU" sz="3400" dirty="0"/>
              <a:t>, которая отражает сумму капитала, использованного в этом году. Таким образом валовые инвестиции включают все машины, заводы и дома, произведенные и построенные за год, - несмотря на то, что некоторые из них были приобретены для того, чтобы заменить старые капитальные блага, которые либо сгорели, либо пошли в утиль.</a:t>
            </a:r>
          </a:p>
          <a:p>
            <a:r>
              <a:rPr lang="ru-RU" sz="3400" dirty="0"/>
              <a:t>Если вам нужна количественная оценка увеличения капитала общества, валовые инвестиции не годятся для этого, поскольку в низ не отражены амортизационные отчисления, которые могут быть довольно значительными.</a:t>
            </a:r>
          </a:p>
          <a:p>
            <a:r>
              <a:rPr lang="ru-RU" sz="3400" dirty="0"/>
              <a:t>Чтобы понять, насколько важно учитывать амортизацию, давайте проведем аналогию с проблемой измерения численности населения. Если вам требуется узнать прирост населения, недостаточно учитывать только число новорожденных, так как в этом случае вы получите значение, весьма превышающее чистое изменение численности населения. Чтобы узнать прирост населения, мы должны так же учесть число умерших.</a:t>
            </a:r>
          </a:p>
          <a:p>
            <a:r>
              <a:rPr lang="ru-RU" sz="3400" dirty="0"/>
              <a:t>То же справедливо и в отношении запаса капитала. Чтобы узнать чистый прирост запаса капитала, следует от валовых инвестиций отнять «умерший» капитал в виде амортизации, или суммы полностью использованного капитала.</a:t>
            </a:r>
          </a:p>
          <a:p>
            <a:endParaRPr lang="ru-RU" dirty="0"/>
          </a:p>
        </p:txBody>
      </p:sp>
    </p:spTree>
    <p:extLst>
      <p:ext uri="{BB962C8B-B14F-4D97-AF65-F5344CB8AC3E}">
        <p14:creationId xmlns:p14="http://schemas.microsoft.com/office/powerpoint/2010/main" xmlns="" val="98659418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28596" y="142859"/>
            <a:ext cx="8429684" cy="1428759"/>
          </a:xfrm>
        </p:spPr>
        <p:txBody>
          <a:bodyPr>
            <a:normAutofit fontScale="62500" lnSpcReduction="20000"/>
          </a:bodyPr>
          <a:lstStyle/>
          <a:p>
            <a:pPr algn="just"/>
            <a:r>
              <a:rPr lang="ru-RU" dirty="0"/>
              <a:t>Таким образом, чтобы оценить процесс формирования капитала, следует измерить </a:t>
            </a:r>
            <a:r>
              <a:rPr lang="ru-RU" i="1" dirty="0"/>
              <a:t>чистые инвестиции</a:t>
            </a:r>
            <a:r>
              <a:rPr lang="ru-RU" dirty="0"/>
              <a:t>. Чистые инвестиции представляют собой разницу между «родившимся» капиталом(валовые инвестиции) и «умершим» капиталом(амортизации капитала</a:t>
            </a:r>
            <a:r>
              <a:rPr lang="ru-RU" dirty="0" smtClean="0"/>
              <a:t>):</a:t>
            </a:r>
            <a:endParaRPr lang="ru-RU" dirty="0"/>
          </a:p>
          <a:p>
            <a:endParaRPr lang="ru-RU" dirty="0"/>
          </a:p>
        </p:txBody>
      </p:sp>
      <p:sp>
        <p:nvSpPr>
          <p:cNvPr id="4" name="TextBox 3"/>
          <p:cNvSpPr txBox="1"/>
          <p:nvPr/>
        </p:nvSpPr>
        <p:spPr>
          <a:xfrm>
            <a:off x="1571604" y="1500180"/>
            <a:ext cx="6215106" cy="369332"/>
          </a:xfrm>
          <a:prstGeom prst="rect">
            <a:avLst/>
          </a:prstGeom>
          <a:noFill/>
          <a:ln w="76200">
            <a:solidFill>
              <a:schemeClr val="accent1"/>
            </a:solidFill>
          </a:ln>
        </p:spPr>
        <p:txBody>
          <a:bodyPr wrap="square" rtlCol="0">
            <a:spAutoFit/>
          </a:bodyPr>
          <a:lstStyle/>
          <a:p>
            <a:r>
              <a:rPr lang="ru-RU" i="1" dirty="0" smtClean="0">
                <a:effectLst>
                  <a:outerShdw blurRad="38100" dist="38100" dir="2700000" algn="tl">
                    <a:srgbClr val="000000">
                      <a:alpha val="43137"/>
                    </a:srgbClr>
                  </a:outerShdw>
                </a:effectLst>
              </a:rPr>
              <a:t>чистые инвестиции = валовые инвестиции - амортизация </a:t>
            </a:r>
            <a:endParaRPr lang="ru-RU" i="1" dirty="0">
              <a:effectLst>
                <a:outerShdw blurRad="38100" dist="38100" dir="2700000" algn="tl">
                  <a:srgbClr val="000000">
                    <a:alpha val="43137"/>
                  </a:srgbClr>
                </a:outerShdw>
              </a:effectLst>
            </a:endParaRPr>
          </a:p>
        </p:txBody>
      </p:sp>
      <p:pic>
        <p:nvPicPr>
          <p:cNvPr id="5" name="Picture 2" descr="D:\Бауманка\!Ботва(7й сем)\Экономика\презент\Tablitsy-grafiki\36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2910" y="2071684"/>
            <a:ext cx="5143536" cy="2795032"/>
          </a:xfrm>
          <a:prstGeom prst="rect">
            <a:avLst/>
          </a:prstGeom>
          <a:noFill/>
          <a:ln w="76200">
            <a:solidFill>
              <a:schemeClr val="accent1"/>
            </a:solidFill>
          </a:ln>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857884" y="2786064"/>
            <a:ext cx="2714612" cy="1200329"/>
          </a:xfrm>
          <a:prstGeom prst="rect">
            <a:avLst/>
          </a:prstGeom>
          <a:noFill/>
        </p:spPr>
        <p:txBody>
          <a:bodyPr wrap="square" rtlCol="0">
            <a:spAutoFit/>
          </a:bodyPr>
          <a:lstStyle/>
          <a:p>
            <a:r>
              <a:rPr lang="ru-RU" b="1" dirty="0" smtClean="0"/>
              <a:t>Рис.3 Удельный вес чистых инвестиций в национальном выпуске</a:t>
            </a:r>
            <a:endParaRPr lang="ru-RU" b="1" dirty="0"/>
          </a:p>
        </p:txBody>
      </p:sp>
    </p:spTree>
    <p:extLst>
      <p:ext uri="{BB962C8B-B14F-4D97-AF65-F5344CB8AC3E}">
        <p14:creationId xmlns:p14="http://schemas.microsoft.com/office/powerpoint/2010/main" xmlns="" val="138748607"/>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57158" y="142859"/>
            <a:ext cx="8501122" cy="1928826"/>
          </a:xfrm>
        </p:spPr>
        <p:txBody>
          <a:bodyPr>
            <a:normAutofit fontScale="47500" lnSpcReduction="20000"/>
          </a:bodyPr>
          <a:lstStyle/>
          <a:p>
            <a:r>
              <a:rPr lang="ru-RU" dirty="0" smtClean="0"/>
              <a:t>На </a:t>
            </a:r>
            <a:r>
              <a:rPr lang="ru-RU" dirty="0"/>
              <a:t>рис.3 чистые инвестиции и амортизация показаны как процент от ВВП на протяжении последних пятидесяти лет. На рисунке отображено возросшее значение амортизации, которое объясняется тем, что оборудование с коротким жизненным циклом, например компьютеры, стало составлять все увеличивающуюся долю запаса капитала. Доля выпуска, приходящаяся на чистые инвестиции, наоборот, резко сократилась – от 7,5% выпуска до 2,5% выпуска в последние годы. Этот низкий уровень чистых инвестиций вызывает вполне обоснованное беспокойство экономистов, поскольку именно благодаря им новые технологии внедряются в производственный процесс. Как вы убедитесь несколько позже, страны с высоким уровнем инвестиций, как правило, имеют и высокие темпы роста производительности.</a:t>
            </a:r>
          </a:p>
          <a:p>
            <a:endParaRPr lang="ru-RU" dirty="0"/>
          </a:p>
        </p:txBody>
      </p:sp>
      <p:pic>
        <p:nvPicPr>
          <p:cNvPr id="6" name="Picture 2" descr="D:\Бауманка\!Ботва(7й сем)\Экономика\презент\Tablitsy-grafiki\36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2910" y="2071684"/>
            <a:ext cx="5143536" cy="2795032"/>
          </a:xfrm>
          <a:prstGeom prst="rect">
            <a:avLst/>
          </a:prstGeom>
          <a:noFill/>
          <a:ln w="76200">
            <a:solidFill>
              <a:schemeClr val="accent1"/>
            </a:solidFill>
          </a:ln>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857884" y="2786064"/>
            <a:ext cx="2714612" cy="1200329"/>
          </a:xfrm>
          <a:prstGeom prst="rect">
            <a:avLst/>
          </a:prstGeom>
          <a:noFill/>
        </p:spPr>
        <p:txBody>
          <a:bodyPr wrap="square" rtlCol="0">
            <a:spAutoFit/>
          </a:bodyPr>
          <a:lstStyle/>
          <a:p>
            <a:r>
              <a:rPr lang="ru-RU" b="1" dirty="0" smtClean="0"/>
              <a:t>Рис.3 Удельный вес чистых инвестиций в национальном выпуске</a:t>
            </a:r>
            <a:endParaRPr lang="ru-RU" b="1" dirty="0"/>
          </a:p>
        </p:txBody>
      </p:sp>
    </p:spTree>
    <p:extLst>
      <p:ext uri="{BB962C8B-B14F-4D97-AF65-F5344CB8AC3E}">
        <p14:creationId xmlns:p14="http://schemas.microsoft.com/office/powerpoint/2010/main" xmlns="" val="13874860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800" b="1" dirty="0">
                <a:effectLst>
                  <a:outerShdw blurRad="38100" dist="38100" dir="2700000" algn="tl">
                    <a:srgbClr val="000000">
                      <a:alpha val="43137"/>
                    </a:srgbClr>
                  </a:outerShdw>
                </a:effectLst>
              </a:rPr>
              <a:t>ВВП: </a:t>
            </a:r>
            <a:r>
              <a:rPr lang="ru-RU" sz="2800" b="1" dirty="0" smtClean="0">
                <a:effectLst>
                  <a:outerShdw blurRad="38100" dist="38100" dir="2700000" algn="tl">
                    <a:srgbClr val="000000">
                      <a:alpha val="43137"/>
                    </a:srgbClr>
                  </a:outerShdw>
                </a:effectLst>
              </a:rPr>
              <a:t>ПОКАЗАТЕЛЬ </a:t>
            </a:r>
            <a:r>
              <a:rPr lang="ru-RU" sz="2800" b="1" dirty="0">
                <a:effectLst>
                  <a:outerShdw blurRad="38100" dist="38100" dir="2700000" algn="tl">
                    <a:srgbClr val="000000">
                      <a:alpha val="43137"/>
                    </a:srgbClr>
                  </a:outerShdw>
                </a:effectLst>
              </a:rPr>
              <a:t>ЭФФЕКТИВНОСТИ </a:t>
            </a:r>
            <a:r>
              <a:rPr lang="ru-RU" sz="2800" b="1" dirty="0" smtClean="0">
                <a:effectLst>
                  <a:outerShdw blurRad="38100" dist="38100" dir="2700000" algn="tl">
                    <a:srgbClr val="000000">
                      <a:alpha val="43137"/>
                    </a:srgbClr>
                  </a:outerShdw>
                </a:effectLst>
              </a:rPr>
              <a:t>ЭКОНОМИКИ</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57158" y="1234678"/>
            <a:ext cx="8329642" cy="1908576"/>
          </a:xfrm>
        </p:spPr>
        <p:txBody>
          <a:bodyPr>
            <a:normAutofit fontScale="40000" lnSpcReduction="20000"/>
          </a:bodyPr>
          <a:lstStyle/>
          <a:p>
            <a:r>
              <a:rPr lang="ru-RU" sz="4000" dirty="0"/>
              <a:t>Что такое </a:t>
            </a:r>
            <a:r>
              <a:rPr lang="ru-RU" sz="4000" b="1" dirty="0"/>
              <a:t>валовой внутренний продукт</a:t>
            </a:r>
            <a:r>
              <a:rPr lang="ru-RU" sz="4000" dirty="0"/>
              <a:t>?  ВВП – это название, которое мы дали совокупной долларовой стоимости конечных продуктов и услуг, произведенных в стране за год. Это цифра, которую мы получим, приняв за единицу измерения деньги и применив ее к разнообразным товарам и услугам – от яблок до цитр (разновидность музыкальных щипковых </a:t>
            </a:r>
            <a:r>
              <a:rPr lang="ru-RU" sz="4000" dirty="0" smtClean="0"/>
              <a:t>инструментов</a:t>
            </a:r>
            <a:r>
              <a:rPr lang="ru-RU" sz="4000" dirty="0"/>
              <a:t>. – </a:t>
            </a:r>
            <a:r>
              <a:rPr lang="ru-RU" sz="4000" dirty="0" err="1"/>
              <a:t>Прим.перевод</a:t>
            </a:r>
            <a:r>
              <a:rPr lang="ru-RU" sz="4000" dirty="0"/>
              <a:t>.), - которые произведены в стране с использованием таких ресурсов, как земля, труд и капитал. ВВП равен сумме денежных ценностей всех потребительских и инвестиционных благ, государственных расходов и чистого экспорта в другие страны.</a:t>
            </a:r>
          </a:p>
          <a:p>
            <a:endParaRPr lang="ru-RU" dirty="0"/>
          </a:p>
        </p:txBody>
      </p:sp>
      <p:sp>
        <p:nvSpPr>
          <p:cNvPr id="5" name="Прямоугольник 4"/>
          <p:cNvSpPr/>
          <p:nvPr/>
        </p:nvSpPr>
        <p:spPr>
          <a:xfrm>
            <a:off x="571472" y="3143254"/>
            <a:ext cx="8072494" cy="1477328"/>
          </a:xfrm>
          <a:prstGeom prst="rect">
            <a:avLst/>
          </a:prstGeom>
          <a:ln w="76200">
            <a:solidFill>
              <a:schemeClr val="accent1"/>
            </a:solidFill>
          </a:ln>
        </p:spPr>
        <p:txBody>
          <a:bodyPr wrap="square">
            <a:spAutoFit/>
          </a:bodyPr>
          <a:lstStyle/>
          <a:p>
            <a:r>
              <a:rPr lang="ru-RU" i="1" dirty="0" smtClean="0"/>
              <a:t>Валовой внутренний продукт (ВВП) – это наиболее </a:t>
            </a:r>
            <a:r>
              <a:rPr lang="ru-RU" i="1" dirty="0" err="1" smtClean="0"/>
              <a:t>всеобъемлеющая</a:t>
            </a:r>
            <a:r>
              <a:rPr lang="ru-RU" i="1" dirty="0" smtClean="0"/>
              <a:t> мера совокупного национального выпуска товаров и услуг. ВВП представляет собой сумму денежной стоимости потребительских и инвестиционных благ, государственных закупок товаров и услуг, а так же чистого экспорта страны в течение данного года.</a:t>
            </a:r>
            <a:endParaRPr lang="ru-RU" dirty="0" smtClean="0"/>
          </a:p>
        </p:txBody>
      </p:sp>
    </p:spTree>
    <p:extLst>
      <p:ext uri="{BB962C8B-B14F-4D97-AF65-F5344CB8AC3E}">
        <p14:creationId xmlns:p14="http://schemas.microsoft.com/office/powerpoint/2010/main" xmlns="" val="1135401312"/>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57158" y="142859"/>
            <a:ext cx="8501122" cy="1928826"/>
          </a:xfrm>
        </p:spPr>
        <p:txBody>
          <a:bodyPr>
            <a:normAutofit fontScale="55000" lnSpcReduction="20000"/>
          </a:bodyPr>
          <a:lstStyle/>
          <a:p>
            <a:pPr algn="just"/>
            <a:r>
              <a:rPr lang="ru-RU" dirty="0" smtClean="0"/>
              <a:t>Чистое изменение численности населения равно общему количеству родившихся за вычетом умерших. Аналогично: чистые инвестиции равны валовым инвестициям за вычетом амортизационных отчислений. На этом же рисунке нисходящая кривая показывает, что удельный вес частных чистых инвестиций в ВВП снижался, начиная с середины 70-х годов. Кривая, расположенная вверху, отображает долю амортизации в ВВП. «Сумма» двух кривых и составляет удельный вес валовых частных инвестиций в валовом внутреннем продукте. (Источник: Министерство торговли США).</a:t>
            </a:r>
          </a:p>
          <a:p>
            <a:endParaRPr lang="ru-RU" dirty="0"/>
          </a:p>
        </p:txBody>
      </p:sp>
      <p:pic>
        <p:nvPicPr>
          <p:cNvPr id="6" name="Picture 2" descr="D:\Бауманка\!Ботва(7й сем)\Экономика\презент\Tablitsy-grafiki\36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2910" y="2071684"/>
            <a:ext cx="5143536" cy="2795032"/>
          </a:xfrm>
          <a:prstGeom prst="rect">
            <a:avLst/>
          </a:prstGeom>
          <a:noFill/>
          <a:ln w="76200">
            <a:solidFill>
              <a:schemeClr val="accent1"/>
            </a:solidFill>
          </a:ln>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857884" y="2786064"/>
            <a:ext cx="2714612" cy="1200329"/>
          </a:xfrm>
          <a:prstGeom prst="rect">
            <a:avLst/>
          </a:prstGeom>
          <a:noFill/>
        </p:spPr>
        <p:txBody>
          <a:bodyPr wrap="square" rtlCol="0">
            <a:spAutoFit/>
          </a:bodyPr>
          <a:lstStyle/>
          <a:p>
            <a:r>
              <a:rPr lang="ru-RU" b="1" dirty="0" smtClean="0"/>
              <a:t>Рис.3 Удельный вес чистых инвестиций в национальном выпуске</a:t>
            </a:r>
            <a:endParaRPr lang="ru-RU" b="1" dirty="0"/>
          </a:p>
        </p:txBody>
      </p:sp>
    </p:spTree>
    <p:extLst>
      <p:ext uri="{BB962C8B-B14F-4D97-AF65-F5344CB8AC3E}">
        <p14:creationId xmlns:p14="http://schemas.microsoft.com/office/powerpoint/2010/main" xmlns="" val="138748607"/>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effectLst>
                  <a:outerShdw blurRad="38100" dist="38100" dir="2700000" algn="tl">
                    <a:srgbClr val="000000">
                      <a:alpha val="43137"/>
                    </a:srgbClr>
                  </a:outerShdw>
                </a:effectLst>
              </a:rPr>
              <a:t>Государство</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165621"/>
            <a:ext cx="8553480" cy="3782393"/>
          </a:xfrm>
        </p:spPr>
        <p:txBody>
          <a:bodyPr>
            <a:normAutofit fontScale="47500" lnSpcReduction="20000"/>
          </a:bodyPr>
          <a:lstStyle/>
          <a:p>
            <a:pPr algn="just"/>
            <a:r>
              <a:rPr lang="ru-RU" sz="3400" dirty="0"/>
              <a:t>Рассуждая выше о потребителях, мы совершенно не уделили внимания крупнейшему из них – государству – в лице федерального, муниципального правительства или правительства штата. Каким-то образом необходимо принять в расчет продукцию на миллиарды долларов, коллективно потребляемую или инвестируемую страной. Как же это сделать</a:t>
            </a:r>
            <a:r>
              <a:rPr lang="ru-RU" sz="3400" dirty="0" smtClean="0"/>
              <a:t>?</a:t>
            </a:r>
          </a:p>
          <a:p>
            <a:pPr algn="just"/>
            <a:endParaRPr lang="ru-RU" sz="3400" dirty="0"/>
          </a:p>
          <a:p>
            <a:pPr algn="just"/>
            <a:r>
              <a:rPr lang="ru-RU" sz="3400" dirty="0"/>
              <a:t>Оценить вклад государства в национальный выпуск достаточно сложно, поскольку основная часть государственных услуг не продается на обычных рынках. Скорее, само государство делает закупки двух видов – потребительские  расходы(например, компьютеры или военные казармы). При измерении государственного вклада в ВВП мы просто добавляем все эти государственные закупки к потоку потребительских товаров и услуг, инвестиций и, как мы увидим несколько позже, чистому экспорту. Следовательно, все государственные расходы на оплату служащих страны плюс стоимость товаров (лазеры, дороги, самолеты), которые государство приобретает у частного сектора, включается в эту третью категорию, называемую «государственные потребительские расходы и валовые инвестиции». Эта категория и составляет вклад в ВВП федерального правительства, правительства штатов и местных органов управления.</a:t>
            </a:r>
          </a:p>
          <a:p>
            <a:endParaRPr lang="ru-RU" dirty="0"/>
          </a:p>
        </p:txBody>
      </p:sp>
    </p:spTree>
    <p:extLst>
      <p:ext uri="{BB962C8B-B14F-4D97-AF65-F5344CB8AC3E}">
        <p14:creationId xmlns:p14="http://schemas.microsoft.com/office/powerpoint/2010/main" xmlns="" val="1051061448"/>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428610"/>
            <a:ext cx="8229600" cy="761668"/>
          </a:xfrm>
        </p:spPr>
        <p:txBody>
          <a:bodyPr>
            <a:noAutofit/>
          </a:bodyPr>
          <a:lstStyle/>
          <a:p>
            <a:pPr algn="ctr"/>
            <a:r>
              <a:rPr lang="ru-RU" sz="3600" b="1" dirty="0" smtClean="0">
                <a:effectLst/>
              </a:rPr>
              <a:t>Исключение трансфертных платежей</a:t>
            </a:r>
            <a:endParaRPr lang="ru-RU" sz="3600" dirty="0"/>
          </a:p>
        </p:txBody>
      </p:sp>
      <p:sp>
        <p:nvSpPr>
          <p:cNvPr id="3" name="Объект 2"/>
          <p:cNvSpPr>
            <a:spLocks noGrp="1"/>
          </p:cNvSpPr>
          <p:nvPr>
            <p:ph idx="1"/>
          </p:nvPr>
        </p:nvSpPr>
        <p:spPr>
          <a:xfrm>
            <a:off x="285720" y="1147056"/>
            <a:ext cx="5267332" cy="3996444"/>
          </a:xfrm>
        </p:spPr>
        <p:txBody>
          <a:bodyPr>
            <a:normAutofit fontScale="85000" lnSpcReduction="10000"/>
          </a:bodyPr>
          <a:lstStyle/>
          <a:p>
            <a:r>
              <a:rPr lang="ru-RU" dirty="0" smtClean="0"/>
              <a:t>Означает ли вышесказанное, что каждый доллар правительственных расходов включен в ВВП? Определенно нет. ВВП включает только государственные закупки товаров и услуг и исключает расходы на трансфертные платежи.</a:t>
            </a:r>
            <a:endParaRPr lang="ru-RU" dirty="0"/>
          </a:p>
        </p:txBody>
      </p:sp>
      <p:pic>
        <p:nvPicPr>
          <p:cNvPr id="4" name="Рисунок 3" descr="images.jpg"/>
          <p:cNvPicPr>
            <a:picLocks noChangeAspect="1"/>
          </p:cNvPicPr>
          <p:nvPr/>
        </p:nvPicPr>
        <p:blipFill>
          <a:blip r:embed="rId2"/>
          <a:stretch>
            <a:fillRect/>
          </a:stretch>
        </p:blipFill>
        <p:spPr>
          <a:xfrm>
            <a:off x="5857884" y="1357304"/>
            <a:ext cx="2857520" cy="2857520"/>
          </a:xfrm>
          <a:prstGeom prst="rect">
            <a:avLst/>
          </a:prstGeom>
          <a:ln w="76200">
            <a:solidFill>
              <a:schemeClr val="accent1"/>
            </a:solidFill>
          </a:ln>
        </p:spPr>
      </p:pic>
    </p:spTree>
    <p:extLst>
      <p:ext uri="{BB962C8B-B14F-4D97-AF65-F5344CB8AC3E}">
        <p14:creationId xmlns:p14="http://schemas.microsoft.com/office/powerpoint/2010/main" xmlns="" val="2379978252"/>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85734"/>
            <a:ext cx="8229600" cy="857250"/>
          </a:xfrm>
        </p:spPr>
        <p:txBody>
          <a:bodyPr>
            <a:noAutofit/>
          </a:bodyPr>
          <a:lstStyle/>
          <a:p>
            <a:pPr algn="ctr"/>
            <a:r>
              <a:rPr lang="ru-RU" sz="3200" b="1" dirty="0" smtClean="0"/>
              <a:t>Государственные трансфертные платежи</a:t>
            </a:r>
            <a:endParaRPr lang="ru-RU" sz="3200" dirty="0"/>
          </a:p>
        </p:txBody>
      </p:sp>
      <p:sp>
        <p:nvSpPr>
          <p:cNvPr id="3" name="Объект 2"/>
          <p:cNvSpPr>
            <a:spLocks noGrp="1"/>
          </p:cNvSpPr>
          <p:nvPr>
            <p:ph idx="1"/>
          </p:nvPr>
        </p:nvSpPr>
        <p:spPr>
          <a:xfrm>
            <a:off x="214282" y="1147056"/>
            <a:ext cx="8643998" cy="3996444"/>
          </a:xfrm>
        </p:spPr>
        <p:txBody>
          <a:bodyPr>
            <a:normAutofit fontScale="40000" lnSpcReduction="20000"/>
          </a:bodyPr>
          <a:lstStyle/>
          <a:p>
            <a:pPr algn="just"/>
            <a:r>
              <a:rPr lang="ru-RU" sz="3800" dirty="0" smtClean="0"/>
              <a:t>Это </a:t>
            </a:r>
            <a:r>
              <a:rPr lang="ru-RU" sz="3800" dirty="0"/>
              <a:t>государственные выплаты отдельным лицам, которые не предполагают при этом никаких поставок за деньги товаров или услуг. Примерами государственных трансфертов являются пособия по безработице, специальные пенсии ветеранам, а так же пенсии по старости или по инвалидности. Все эти платежи преследуют определенные социальные цели. Однако поскольку они не являются текущей оплатой за приобретение товаров или услуг, они исключаются из ВВП.</a:t>
            </a:r>
          </a:p>
          <a:p>
            <a:pPr algn="just"/>
            <a:r>
              <a:rPr lang="ru-RU" sz="3800" dirty="0"/>
              <a:t>Таким образом, если вы получаете зарплату от правительства, поскольку вы работаете учителем, то ваш заработок будет факторным доходом и будет включен в ВВП. Если вы получаете пособие как малообеспеченный человек, эта выплата не связана с оказанием каких-либо услуг государству, а является трансфертным платежом и исключается из ВВП.</a:t>
            </a:r>
          </a:p>
          <a:p>
            <a:pPr algn="just"/>
            <a:r>
              <a:rPr lang="ru-RU" sz="3800" dirty="0"/>
              <a:t>В качестве одной из разновидностей государственных трансфертных платежей можно назвать выплаты процента по государственному долгу. Процент считается оплатой долга со стороны государства после войны или в рамках других правительственных программ, но не оплатой за текущие расходы на приобретение товаров и услуг. Государственные процентные платежи относятся к трансфертам и как таковые исключаются из ВВП.</a:t>
            </a:r>
          </a:p>
          <a:p>
            <a:pPr algn="just"/>
            <a:r>
              <a:rPr lang="ru-RU" sz="3800" dirty="0"/>
              <a:t>Наконец, постарайтесь не путать способ измерения государственных расходов на товары и услуги (</a:t>
            </a:r>
            <a:r>
              <a:rPr lang="en-US" sz="3800" dirty="0"/>
              <a:t>G</a:t>
            </a:r>
            <a:r>
              <a:rPr lang="ru-RU" sz="3800" dirty="0"/>
              <a:t>) в системе национальных счетов с официальным государственным бюджетом. Когда Государственное казначейство измеряет свои расходы, оно включает расходы на товары и услуги (</a:t>
            </a:r>
            <a:r>
              <a:rPr lang="en-US" sz="3800" dirty="0"/>
              <a:t>G</a:t>
            </a:r>
            <a:r>
              <a:rPr lang="ru-RU" sz="3800" dirty="0"/>
              <a:t>) плюс трансферты.</a:t>
            </a:r>
          </a:p>
          <a:p>
            <a:endParaRPr lang="ru-RU" dirty="0"/>
          </a:p>
        </p:txBody>
      </p:sp>
    </p:spTree>
    <p:extLst>
      <p:ext uri="{BB962C8B-B14F-4D97-AF65-F5344CB8AC3E}">
        <p14:creationId xmlns:p14="http://schemas.microsoft.com/office/powerpoint/2010/main" xmlns="" val="237997825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effectLst>
                  <a:outerShdw blurRad="38100" dist="38100" dir="2700000" algn="tl">
                    <a:srgbClr val="000000">
                      <a:alpha val="43137"/>
                    </a:srgbClr>
                  </a:outerShdw>
                </a:effectLst>
              </a:rPr>
              <a:t>Налоги</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14282" y="1142990"/>
            <a:ext cx="8643998" cy="3857652"/>
          </a:xfrm>
        </p:spPr>
        <p:txBody>
          <a:bodyPr>
            <a:normAutofit fontScale="40000" lnSpcReduction="20000"/>
          </a:bodyPr>
          <a:lstStyle/>
          <a:p>
            <a:pPr algn="just"/>
            <a:r>
              <a:rPr lang="ru-RU" sz="3500" dirty="0"/>
              <a:t>При расчете ВВП на основе потока товаров (расходов) мы могли не беспокоится о том, как государство финансирует свои расходы. Не имеет значения, платит ли государство за приобретаемые товары и услуги средствами, полученными в качестве налогов, просто печатает деньги по мере необходимости или берет их в долг. Откуда бы ни брались деньги, статистики расценивают государственный вклад в ВВП как действительные расходы государства на приобретение товаров и услуг.</a:t>
            </a:r>
          </a:p>
          <a:p>
            <a:pPr algn="just"/>
            <a:r>
              <a:rPr lang="ru-RU" sz="3500" dirty="0"/>
              <a:t>Хорошо, при вычислении ВВП на основе потока товаров мы спокойно можем игнорировать факт существования налогов. А как быть в случае подхода к определению ВВП как потока заработков или издержек? Вот здесь налоги учитывать необходимо. Рассмотрим в качестве примера заработную плату. Часть заработной платы поступает государству в виде личных подоходных налогов. Эти прямые налоги определенно должны быть включены как компонент зарплаты в издержки производства, то же справедливо в отношении прямых налогов ( личных или корпоративных) на процент, ренту, прибыль</a:t>
            </a:r>
          </a:p>
          <a:p>
            <a:pPr algn="just"/>
            <a:r>
              <a:rPr lang="ru-RU" sz="3500" dirty="0"/>
              <a:t>Рассмотрим налоги с продаж или другие косвенные налоги, которые производители или продавцы должны платить за каждую буханку хлеба (или пшеницу, муку или тесто). Допустим, эти косвенные налоги составляют 10 центов на буханку, а заработная плата, прибыль и другие составляющие добавленной стоимости обходятся производству в 90 центов. За какую же цену будет продан хлеб? за 90 центов? Конечно же нет. Хлеб будет стоить 1 долл., что равно сумме 90 центов издержек на приобретение факторов производства и 10 центов косвенных налогов.</a:t>
            </a:r>
          </a:p>
          <a:p>
            <a:pPr algn="just"/>
            <a:r>
              <a:rPr lang="ru-RU" sz="3500" dirty="0"/>
              <a:t>Как видите, в случае исчисления ВВП на основе издержек прямые и косвенные налоги учитываются ка элементы издержек производства конечного продукта.</a:t>
            </a:r>
          </a:p>
          <a:p>
            <a:endParaRPr lang="ru-RU" dirty="0"/>
          </a:p>
        </p:txBody>
      </p:sp>
    </p:spTree>
    <p:extLst>
      <p:ext uri="{BB962C8B-B14F-4D97-AF65-F5344CB8AC3E}">
        <p14:creationId xmlns:p14="http://schemas.microsoft.com/office/powerpoint/2010/main" xmlns="" val="2506600254"/>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effectLst>
                  <a:outerShdw blurRad="38100" dist="38100" dir="2700000" algn="tl">
                    <a:srgbClr val="000000">
                      <a:alpha val="43137"/>
                    </a:srgbClr>
                  </a:outerShdw>
                </a:effectLst>
              </a:rPr>
              <a:t>Чистый экспорт</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071552"/>
            <a:ext cx="4624390" cy="2286016"/>
          </a:xfrm>
        </p:spPr>
        <p:txBody>
          <a:bodyPr>
            <a:normAutofit fontScale="70000" lnSpcReduction="20000"/>
          </a:bodyPr>
          <a:lstStyle/>
          <a:p>
            <a:r>
              <a:rPr lang="ru-RU" dirty="0"/>
              <a:t>США представляют собой экономику открытого типа, осуществляющую импорт и экспорт товаров и услуг. Последним компонентом ВВП, значение которого значительно возросло в последние годы, является </a:t>
            </a:r>
            <a:r>
              <a:rPr lang="ru-RU" b="1" dirty="0"/>
              <a:t>чистый </a:t>
            </a:r>
            <a:r>
              <a:rPr lang="ru-RU" b="1" dirty="0" smtClean="0"/>
              <a:t>экспорт.</a:t>
            </a:r>
            <a:endParaRPr lang="ru-RU" b="1" dirty="0"/>
          </a:p>
          <a:p>
            <a:endParaRPr lang="ru-RU" dirty="0"/>
          </a:p>
        </p:txBody>
      </p:sp>
      <p:pic>
        <p:nvPicPr>
          <p:cNvPr id="4" name="Рисунок 3" descr="импорт-экспорт.jpg"/>
          <p:cNvPicPr>
            <a:picLocks noChangeAspect="1"/>
          </p:cNvPicPr>
          <p:nvPr/>
        </p:nvPicPr>
        <p:blipFill>
          <a:blip r:embed="rId2"/>
          <a:stretch>
            <a:fillRect/>
          </a:stretch>
        </p:blipFill>
        <p:spPr>
          <a:xfrm>
            <a:off x="5429256" y="1643056"/>
            <a:ext cx="3209533" cy="2214578"/>
          </a:xfrm>
          <a:prstGeom prst="rect">
            <a:avLst/>
          </a:prstGeom>
          <a:ln w="76200">
            <a:solidFill>
              <a:schemeClr val="accent1"/>
            </a:solidFill>
          </a:ln>
        </p:spPr>
      </p:pic>
      <p:sp>
        <p:nvSpPr>
          <p:cNvPr id="5" name="TextBox 4"/>
          <p:cNvSpPr txBox="1"/>
          <p:nvPr/>
        </p:nvSpPr>
        <p:spPr>
          <a:xfrm>
            <a:off x="642910" y="3500444"/>
            <a:ext cx="4214842" cy="1107996"/>
          </a:xfrm>
          <a:prstGeom prst="rect">
            <a:avLst/>
          </a:prstGeom>
          <a:noFill/>
          <a:ln w="76200">
            <a:solidFill>
              <a:schemeClr val="accent1"/>
            </a:solidFill>
          </a:ln>
        </p:spPr>
        <p:txBody>
          <a:bodyPr wrap="square" rtlCol="0">
            <a:spAutoFit/>
          </a:bodyPr>
          <a:lstStyle/>
          <a:p>
            <a:r>
              <a:rPr lang="ru-RU" sz="2200" b="1" i="1" dirty="0" smtClean="0"/>
              <a:t>Чистый экспорт-</a:t>
            </a:r>
            <a:r>
              <a:rPr lang="ru-RU" sz="2200" i="1" dirty="0" smtClean="0"/>
              <a:t> разница между экспортом и импортом товаров и услуг.</a:t>
            </a:r>
            <a:endParaRPr lang="ru-RU" sz="2200" dirty="0"/>
          </a:p>
        </p:txBody>
      </p:sp>
    </p:spTree>
    <p:extLst>
      <p:ext uri="{BB962C8B-B14F-4D97-AF65-F5344CB8AC3E}">
        <p14:creationId xmlns:p14="http://schemas.microsoft.com/office/powerpoint/2010/main" xmlns="" val="355853675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85734"/>
            <a:ext cx="8472518" cy="4357718"/>
          </a:xfrm>
        </p:spPr>
        <p:txBody>
          <a:bodyPr>
            <a:normAutofit fontScale="62500" lnSpcReduction="20000"/>
          </a:bodyPr>
          <a:lstStyle/>
          <a:p>
            <a:pPr algn="just"/>
            <a:r>
              <a:rPr lang="ru-RU" dirty="0" smtClean="0"/>
              <a:t>Как </a:t>
            </a:r>
            <a:r>
              <a:rPr lang="ru-RU" dirty="0"/>
              <a:t>провести разграничительную линию между ВВП Соединенных Штатов и других стран? ВВП США представляет все товары и услуги, произведенные в пределах этой страны. Производство и продажи, осуществляемые в США, отличаются двумя особенностями. Во-первых, часть нашей продукции (в частности, пшеница </a:t>
            </a:r>
            <a:r>
              <a:rPr lang="en-US" dirty="0"/>
              <a:t>Iowa </a:t>
            </a:r>
            <a:r>
              <a:rPr lang="ru-RU" dirty="0"/>
              <a:t>и самолеты </a:t>
            </a:r>
            <a:r>
              <a:rPr lang="en-US" dirty="0"/>
              <a:t>Boeing</a:t>
            </a:r>
            <a:r>
              <a:rPr lang="ru-RU" dirty="0"/>
              <a:t>) закупаются другими странами и увозятся за границу – эти товары являются </a:t>
            </a:r>
            <a:r>
              <a:rPr lang="ru-RU" i="1" dirty="0"/>
              <a:t>экспортом</a:t>
            </a:r>
            <a:r>
              <a:rPr lang="ru-RU" dirty="0"/>
              <a:t>. Во-вторых, кое-что из того, что потребляется в Америке (например, мексиканская нефть и японские автомобили), производится за границей и ввозится в США; такие товары представляют собой </a:t>
            </a:r>
            <a:r>
              <a:rPr lang="ru-RU" i="1" dirty="0"/>
              <a:t>импорт.</a:t>
            </a:r>
            <a:endParaRPr lang="ru-RU" dirty="0"/>
          </a:p>
          <a:p>
            <a:pPr algn="just"/>
            <a:r>
              <a:rPr lang="ru-RU" dirty="0"/>
              <a:t>В течение почти пятидесяти последних лет американский экспорт превышал импорт – т.е. чистый экспорт являлся величиной положительной. Однако с 1980 года объем импортируемых товаров резко увеличился, в то время как экспорт резко сократился. В результате США столкнулись с большим торговым дефицитом. Причины и последствия этого явления мы рассмотрим в следующих главах этой книги.</a:t>
            </a:r>
          </a:p>
          <a:p>
            <a:pPr algn="just"/>
            <a:endParaRPr lang="ru-RU" dirty="0"/>
          </a:p>
        </p:txBody>
      </p:sp>
    </p:spTree>
    <p:extLst>
      <p:ext uri="{BB962C8B-B14F-4D97-AF65-F5344CB8AC3E}">
        <p14:creationId xmlns:p14="http://schemas.microsoft.com/office/powerpoint/2010/main" xmlns="" val="3558536753"/>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Попробуем сосчитать</a:t>
            </a:r>
            <a:endParaRPr lang="ru-RU" dirty="0"/>
          </a:p>
        </p:txBody>
      </p:sp>
      <p:sp>
        <p:nvSpPr>
          <p:cNvPr id="3" name="Объект 2"/>
          <p:cNvSpPr>
            <a:spLocks noGrp="1"/>
          </p:cNvSpPr>
          <p:nvPr>
            <p:ph idx="1"/>
          </p:nvPr>
        </p:nvSpPr>
        <p:spPr>
          <a:xfrm>
            <a:off x="457200" y="1142990"/>
            <a:ext cx="8472518" cy="3786214"/>
          </a:xfrm>
        </p:spPr>
        <p:txBody>
          <a:bodyPr>
            <a:normAutofit fontScale="62500" lnSpcReduction="20000"/>
          </a:bodyPr>
          <a:lstStyle/>
          <a:p>
            <a:pPr algn="just"/>
            <a:r>
              <a:rPr lang="ru-RU" dirty="0" smtClean="0"/>
              <a:t>Давайте </a:t>
            </a:r>
            <a:r>
              <a:rPr lang="ru-RU" dirty="0"/>
              <a:t>еще раз обратимся к нашей упрощенной аграрной экономике, чтобы понять основные принципы функционирования системы национальных счетов. Допустим, хозяйство с вымышленным именем </a:t>
            </a:r>
            <a:r>
              <a:rPr lang="en-US" dirty="0" err="1"/>
              <a:t>Agrovia</a:t>
            </a:r>
            <a:r>
              <a:rPr lang="en-US" dirty="0"/>
              <a:t> </a:t>
            </a:r>
            <a:r>
              <a:rPr lang="ru-RU" dirty="0"/>
              <a:t>производит 100 бушелей зерна и еще 7 бушелей импортирует. Из этого количества 87 бушелей потребляется ( С ). 10 идет на продовольственные нужды армии, покрываемые из госбюджета (</a:t>
            </a:r>
            <a:r>
              <a:rPr lang="en-US" dirty="0"/>
              <a:t>G</a:t>
            </a:r>
            <a:r>
              <a:rPr lang="ru-RU" dirty="0"/>
              <a:t>), и еще 6 бушелей составляют внутренние инвестиции, вкладываемые в увеличение товарно-материальных запасов ( </a:t>
            </a:r>
            <a:r>
              <a:rPr lang="en-US" dirty="0"/>
              <a:t>I</a:t>
            </a:r>
            <a:r>
              <a:rPr lang="ru-RU" dirty="0"/>
              <a:t> ). Кроме того, 4 бушеля экспортируется, таким образом чистый экспорт ( Х ) составляет : 4 – 7 = 3</a:t>
            </a:r>
            <a:r>
              <a:rPr lang="ru-RU" dirty="0" smtClean="0"/>
              <a:t>.</a:t>
            </a:r>
          </a:p>
          <a:p>
            <a:pPr algn="just"/>
            <a:endParaRPr lang="ru-RU" dirty="0"/>
          </a:p>
          <a:p>
            <a:pPr algn="just"/>
            <a:r>
              <a:rPr lang="ru-RU" dirty="0"/>
              <a:t>Из чего же складывается ВВП </a:t>
            </a:r>
            <a:r>
              <a:rPr lang="en-US" dirty="0" err="1"/>
              <a:t>Agrovia</a:t>
            </a:r>
            <a:r>
              <a:rPr lang="ru-RU" dirty="0"/>
              <a:t>? Структура ее ВВП описывается следующим математическим выражением</a:t>
            </a:r>
            <a:r>
              <a:rPr lang="ru-RU" dirty="0" smtClean="0"/>
              <a:t>:</a:t>
            </a:r>
          </a:p>
          <a:p>
            <a:pPr algn="just"/>
            <a:endParaRPr lang="ru-RU" dirty="0"/>
          </a:p>
          <a:p>
            <a:pPr algn="just"/>
            <a:r>
              <a:rPr lang="ru-RU" dirty="0"/>
              <a:t>ВВП = 87С + 10</a:t>
            </a:r>
            <a:r>
              <a:rPr lang="en-US" dirty="0"/>
              <a:t>G</a:t>
            </a:r>
            <a:r>
              <a:rPr lang="ru-RU" dirty="0"/>
              <a:t> + 6 </a:t>
            </a:r>
            <a:r>
              <a:rPr lang="en-US" dirty="0"/>
              <a:t>I</a:t>
            </a:r>
            <a:r>
              <a:rPr lang="ru-RU" dirty="0"/>
              <a:t> – 3 </a:t>
            </a:r>
            <a:r>
              <a:rPr lang="en-US" dirty="0"/>
              <a:t>X</a:t>
            </a:r>
            <a:r>
              <a:rPr lang="ru-RU" dirty="0"/>
              <a:t> = 100 (бушелей).</a:t>
            </a:r>
          </a:p>
          <a:p>
            <a:pPr algn="just"/>
            <a:endParaRPr lang="ru-RU" dirty="0"/>
          </a:p>
        </p:txBody>
      </p:sp>
    </p:spTree>
    <p:extLst>
      <p:ext uri="{BB962C8B-B14F-4D97-AF65-F5344CB8AC3E}">
        <p14:creationId xmlns:p14="http://schemas.microsoft.com/office/powerpoint/2010/main" xmlns="" val="3485174859"/>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Упрощение</a:t>
            </a:r>
            <a:endParaRPr lang="ru-RU" dirty="0"/>
          </a:p>
        </p:txBody>
      </p:sp>
      <p:sp>
        <p:nvSpPr>
          <p:cNvPr id="3" name="Объект 2"/>
          <p:cNvSpPr>
            <a:spLocks noGrp="1"/>
          </p:cNvSpPr>
          <p:nvPr>
            <p:ph idx="1"/>
          </p:nvPr>
        </p:nvSpPr>
        <p:spPr>
          <a:xfrm>
            <a:off x="457200" y="1142990"/>
            <a:ext cx="8401080" cy="4245936"/>
          </a:xfrm>
        </p:spPr>
        <p:txBody>
          <a:bodyPr>
            <a:normAutofit fontScale="70000" lnSpcReduction="20000"/>
          </a:bodyPr>
          <a:lstStyle/>
          <a:p>
            <a:pPr algn="just"/>
            <a:r>
              <a:rPr lang="ru-RU" dirty="0" smtClean="0"/>
              <a:t>В </a:t>
            </a:r>
            <a:r>
              <a:rPr lang="ru-RU" dirty="0"/>
              <a:t>нашем исследовании макроэкономики мы время от времени будем упрощать ситуацию, объединяя внутренние инвестиции с чистым экспортом, чтобы получить </a:t>
            </a:r>
            <a:r>
              <a:rPr lang="ru-RU" i="1" dirty="0"/>
              <a:t>совокупные валовые национальные инвестиции</a:t>
            </a:r>
            <a:r>
              <a:rPr lang="ru-RU" dirty="0"/>
              <a:t>, которые обозначим </a:t>
            </a:r>
            <a:r>
              <a:rPr lang="en-US" dirty="0"/>
              <a:t>I</a:t>
            </a:r>
            <a:r>
              <a:rPr lang="ru-RU" dirty="0"/>
              <a:t>г. А для того, чтобы измерить совокупные чистые национальные инвестиции, мы объединяем чистый экспорт и внутренние инвестиции для создания новых капитальных благ. Зачем? Когда национальный экспорт превышает импорт, страна инвестирует остаток (чистый экспорт) за границу. Этот компонент называется </a:t>
            </a:r>
            <a:r>
              <a:rPr lang="ru-RU" i="1" dirty="0"/>
              <a:t>чистыми внешними инвестициями</a:t>
            </a:r>
            <a:r>
              <a:rPr lang="ru-RU" dirty="0"/>
              <a:t>. Эти внешние инвестиции следует добавить к внутреннему формированию капитала, чтобы получить общую сумму, которую страна откладывает на будущее, т.е. в совокупные чистые национальные инвестиции.</a:t>
            </a:r>
          </a:p>
          <a:p>
            <a:endParaRPr lang="ru-RU" dirty="0"/>
          </a:p>
        </p:txBody>
      </p:sp>
    </p:spTree>
    <p:extLst>
      <p:ext uri="{BB962C8B-B14F-4D97-AF65-F5344CB8AC3E}">
        <p14:creationId xmlns:p14="http://schemas.microsoft.com/office/powerpoint/2010/main" xmlns="" val="348517485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357172"/>
            <a:ext cx="8686800" cy="628650"/>
          </a:xfrm>
        </p:spPr>
        <p:txBody>
          <a:bodyPr>
            <a:normAutofit fontScale="90000"/>
          </a:bodyPr>
          <a:lstStyle/>
          <a:p>
            <a:pPr algn="ctr"/>
            <a:r>
              <a:rPr lang="ru-RU" sz="2400" b="1" dirty="0">
                <a:effectLst>
                  <a:outerShdw blurRad="38100" dist="38100" dir="2700000" algn="tl">
                    <a:srgbClr val="000000">
                      <a:alpha val="43137"/>
                    </a:srgbClr>
                  </a:outerShdw>
                </a:effectLst>
              </a:rPr>
              <a:t>Валовой внутренний продукт, чистый внутренний продукт и валовой национальный </a:t>
            </a:r>
            <a:r>
              <a:rPr lang="ru-RU" sz="2400" b="1" dirty="0" smtClean="0">
                <a:effectLst>
                  <a:outerShdw blurRad="38100" dist="38100" dir="2700000" algn="tl">
                    <a:srgbClr val="000000">
                      <a:alpha val="43137"/>
                    </a:srgbClr>
                  </a:outerShdw>
                </a:effectLst>
              </a:rPr>
              <a:t>продукт</a:t>
            </a:r>
            <a:endParaRPr lang="ru-RU" sz="24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142990"/>
            <a:ext cx="4257676" cy="3857652"/>
          </a:xfrm>
        </p:spPr>
        <p:txBody>
          <a:bodyPr>
            <a:normAutofit fontScale="77500" lnSpcReduction="20000"/>
          </a:bodyPr>
          <a:lstStyle/>
          <a:p>
            <a:r>
              <a:rPr lang="ru-RU" dirty="0"/>
              <a:t>Несмотря на то, что ВВП является самым распространенным способом измерения национального выпуска в Соединённых Штатах, среди статистиков достаточно популярны еще два показателя: чистый внутренний продукт и валовой национальный продукт.</a:t>
            </a:r>
          </a:p>
          <a:p>
            <a:pPr algn="just"/>
            <a:endParaRPr lang="ru-RU" dirty="0"/>
          </a:p>
        </p:txBody>
      </p:sp>
      <p:pic>
        <p:nvPicPr>
          <p:cNvPr id="4" name="Рисунок 3" descr="0011-010-Vrp.jpg"/>
          <p:cNvPicPr>
            <a:picLocks noChangeAspect="1"/>
          </p:cNvPicPr>
          <p:nvPr/>
        </p:nvPicPr>
        <p:blipFill>
          <a:blip r:embed="rId2"/>
          <a:stretch>
            <a:fillRect/>
          </a:stretch>
        </p:blipFill>
        <p:spPr>
          <a:xfrm>
            <a:off x="4857752" y="1571618"/>
            <a:ext cx="3929090" cy="2643206"/>
          </a:xfrm>
          <a:prstGeom prst="rect">
            <a:avLst/>
          </a:prstGeom>
          <a:ln w="76200">
            <a:solidFill>
              <a:schemeClr val="accent1"/>
            </a:solidFill>
          </a:ln>
        </p:spPr>
      </p:pic>
    </p:spTree>
    <p:extLst>
      <p:ext uri="{BB962C8B-B14F-4D97-AF65-F5344CB8AC3E}">
        <p14:creationId xmlns:p14="http://schemas.microsoft.com/office/powerpoint/2010/main" xmlns="" val="5346769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800" b="1" dirty="0">
                <a:effectLst>
                  <a:outerShdw blurRad="38100" dist="38100" dir="2700000" algn="tl">
                    <a:srgbClr val="000000">
                      <a:alpha val="43137"/>
                    </a:srgbClr>
                  </a:outerShdw>
                </a:effectLst>
              </a:rPr>
              <a:t>ВВП: ПОКАЗАТЕЛЬ ЭФФЕКТИВНОСТИ ЭКОНОМИКИ</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28596" y="1071552"/>
            <a:ext cx="8229600" cy="1194196"/>
          </a:xfrm>
        </p:spPr>
        <p:txBody>
          <a:bodyPr>
            <a:normAutofit fontScale="55000" lnSpcReduction="20000"/>
          </a:bodyPr>
          <a:lstStyle/>
          <a:p>
            <a:r>
              <a:rPr lang="ru-RU" dirty="0"/>
              <a:t>Показатель ВВП находит достаточно широкое применение, однако наиболее важное значение он имеет как показатель общего состояния экономики. Если вы обратитесь к экономической истории, чтобы выяснить, что происходило во время Великой депрессии, самым лучшим лаконичным ответом будет следующий.</a:t>
            </a:r>
          </a:p>
          <a:p>
            <a:endParaRPr lang="ru-RU" dirty="0"/>
          </a:p>
        </p:txBody>
      </p:sp>
      <p:sp>
        <p:nvSpPr>
          <p:cNvPr id="4" name="TextBox 3"/>
          <p:cNvSpPr txBox="1"/>
          <p:nvPr/>
        </p:nvSpPr>
        <p:spPr>
          <a:xfrm>
            <a:off x="4071934" y="2285998"/>
            <a:ext cx="4786346" cy="2862322"/>
          </a:xfrm>
          <a:prstGeom prst="rect">
            <a:avLst/>
          </a:prstGeom>
          <a:noFill/>
        </p:spPr>
        <p:txBody>
          <a:bodyPr wrap="square" rtlCol="0">
            <a:spAutoFit/>
          </a:bodyPr>
          <a:lstStyle/>
          <a:p>
            <a:pPr marL="292100" lvl="0" indent="-292100" algn="just">
              <a:buClr>
                <a:srgbClr val="72A376"/>
              </a:buClr>
              <a:buSzPct val="70000"/>
              <a:buFont typeface="Wingdings 2"/>
              <a:buChar char=""/>
            </a:pPr>
            <a:r>
              <a:rPr lang="ru-RU" i="1" dirty="0" smtClean="0">
                <a:solidFill>
                  <a:prstClr val="white"/>
                </a:solidFill>
              </a:rPr>
              <a:t>В период между 1929 и 1933 годами, ВВП упал со 104 млрд. долл. до 56 млрд. долл. Это резкое изменение денежной стоимости товаров и услуг, произведенных американской экономикой, послужило причиной многочисленных лишений, банкротств, разорения банков, общественных беспорядков и политической неразберихи.</a:t>
            </a:r>
          </a:p>
          <a:p>
            <a:endParaRPr lang="ru-RU" dirty="0"/>
          </a:p>
        </p:txBody>
      </p:sp>
      <p:pic>
        <p:nvPicPr>
          <p:cNvPr id="5" name="Рисунок 4" descr="po_mere_razvitiya_ekonomiki_energoemkost_1.jpg"/>
          <p:cNvPicPr>
            <a:picLocks noChangeAspect="1"/>
          </p:cNvPicPr>
          <p:nvPr/>
        </p:nvPicPr>
        <p:blipFill>
          <a:blip r:embed="rId2"/>
          <a:stretch>
            <a:fillRect/>
          </a:stretch>
        </p:blipFill>
        <p:spPr>
          <a:xfrm>
            <a:off x="857224" y="2500312"/>
            <a:ext cx="3106000" cy="2143140"/>
          </a:xfrm>
          <a:prstGeom prst="rect">
            <a:avLst/>
          </a:prstGeom>
          <a:ln w="76200">
            <a:solidFill>
              <a:schemeClr val="accent1"/>
            </a:solidFill>
          </a:ln>
        </p:spPr>
      </p:pic>
    </p:spTree>
    <p:extLst>
      <p:ext uri="{BB962C8B-B14F-4D97-AF65-F5344CB8AC3E}">
        <p14:creationId xmlns:p14="http://schemas.microsoft.com/office/powerpoint/2010/main" xmlns="" val="3168653710"/>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071934" y="285734"/>
            <a:ext cx="4786346" cy="4572032"/>
          </a:xfrm>
        </p:spPr>
        <p:txBody>
          <a:bodyPr>
            <a:normAutofit fontScale="55000" lnSpcReduction="20000"/>
          </a:bodyPr>
          <a:lstStyle/>
          <a:p>
            <a:pPr algn="just"/>
            <a:r>
              <a:rPr lang="ru-RU" dirty="0" smtClean="0"/>
              <a:t>Вспомним</a:t>
            </a:r>
            <a:r>
              <a:rPr lang="ru-RU" dirty="0"/>
              <a:t>, что ВВП включает </a:t>
            </a:r>
            <a:r>
              <a:rPr lang="ru-RU" i="1" dirty="0"/>
              <a:t>валовые</a:t>
            </a:r>
            <a:r>
              <a:rPr lang="ru-RU" dirty="0"/>
              <a:t> инвестиции, которые представляют собой чистые инвестиции плюс амортизация. Легко предположить, что включение амортизации в ВВП подобно учету пшеницы при производстве хлеба. При измерении лучше было бы включать только </a:t>
            </a:r>
            <a:r>
              <a:rPr lang="ru-RU" i="1" dirty="0"/>
              <a:t>чистые</a:t>
            </a:r>
            <a:r>
              <a:rPr lang="ru-RU" dirty="0"/>
              <a:t> инвестиции в валовой продукт. Вычитая амортизацию из ВВП, мы получаем </a:t>
            </a:r>
            <a:r>
              <a:rPr lang="ru-RU" b="1" dirty="0"/>
              <a:t>чистый внутренний продукт</a:t>
            </a:r>
            <a:r>
              <a:rPr lang="ru-RU" dirty="0"/>
              <a:t> (ЧВП). Но если ЧВП представляется более совершенным по сравнению с  ВВП способом измерения национального выпуска, почему экономисты и журналисты оперируют ВВП? Потому что ЧВП достаточно сложно оценить, тогда как аккуратно посчитать валовые инвестиции нетрудно.</a:t>
            </a:r>
          </a:p>
          <a:p>
            <a:endParaRPr lang="ru-RU" dirty="0"/>
          </a:p>
        </p:txBody>
      </p:sp>
      <p:pic>
        <p:nvPicPr>
          <p:cNvPr id="4" name="Рисунок 3" descr="bceda1cdc7de5356425c58a090ade536 (1).jpg"/>
          <p:cNvPicPr>
            <a:picLocks noChangeAspect="1"/>
          </p:cNvPicPr>
          <p:nvPr/>
        </p:nvPicPr>
        <p:blipFill>
          <a:blip r:embed="rId2"/>
          <a:stretch>
            <a:fillRect/>
          </a:stretch>
        </p:blipFill>
        <p:spPr>
          <a:xfrm>
            <a:off x="571472" y="1357304"/>
            <a:ext cx="3508526" cy="2571750"/>
          </a:xfrm>
          <a:prstGeom prst="rect">
            <a:avLst/>
          </a:prstGeom>
          <a:ln w="76200">
            <a:solidFill>
              <a:schemeClr val="accent1"/>
            </a:solidFill>
          </a:ln>
        </p:spPr>
      </p:pic>
    </p:spTree>
    <p:extLst>
      <p:ext uri="{BB962C8B-B14F-4D97-AF65-F5344CB8AC3E}">
        <p14:creationId xmlns:p14="http://schemas.microsoft.com/office/powerpoint/2010/main" xmlns="" val="53467697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14296"/>
            <a:ext cx="8472518" cy="2500330"/>
          </a:xfrm>
        </p:spPr>
        <p:txBody>
          <a:bodyPr>
            <a:normAutofit fontScale="47500" lnSpcReduction="20000"/>
          </a:bodyPr>
          <a:lstStyle/>
          <a:p>
            <a:pPr algn="just"/>
            <a:r>
              <a:rPr lang="ru-RU" sz="3400" dirty="0"/>
              <a:t>Альтернативный способом измерения объема национального выпуска, широко применявшимся до последнего времени, был </a:t>
            </a:r>
            <a:r>
              <a:rPr lang="ru-RU" sz="3400" b="1" dirty="0"/>
              <a:t>валовой национальный продукт</a:t>
            </a:r>
            <a:r>
              <a:rPr lang="ru-RU" sz="3400" dirty="0"/>
              <a:t> (ВНП). В чем разница между ВВП и ВНП? ВНП - это совокупный выпуск, произведенный с использованием труда и капитала. принадлежащих гражданам США. а ВВП - это выпуск. обеспеченный с привлечением труда и капитала, </a:t>
            </a:r>
            <a:r>
              <a:rPr lang="ru-RU" sz="3400" i="1" dirty="0"/>
              <a:t>размещенных в пределах</a:t>
            </a:r>
            <a:r>
              <a:rPr lang="ru-RU" sz="3400" dirty="0"/>
              <a:t> Америки. Например. часть ВВП произведена на заводах </a:t>
            </a:r>
            <a:r>
              <a:rPr lang="en-US" sz="3400" dirty="0"/>
              <a:t>Honda</a:t>
            </a:r>
            <a:r>
              <a:rPr lang="ru-RU" sz="3400" dirty="0"/>
              <a:t>, принадлежащих японским корпорациям. Прибыль этих заводов включается в ВВП. но не в ВНП США, потому что </a:t>
            </a:r>
            <a:r>
              <a:rPr lang="ru-RU" sz="3400" i="1" dirty="0" smtClean="0"/>
              <a:t>Но</a:t>
            </a:r>
            <a:r>
              <a:rPr lang="en-US" sz="3400" i="1" dirty="0" err="1" smtClean="0"/>
              <a:t>nd</a:t>
            </a:r>
            <a:r>
              <a:rPr lang="ru-RU" sz="3400" i="1" dirty="0"/>
              <a:t>а</a:t>
            </a:r>
            <a:r>
              <a:rPr lang="ru-RU" sz="3400" dirty="0"/>
              <a:t> является японской компанией. Аналогичным образом. когда американские экономисты летят в Японию. где читают платные лекции по экономике бейсбола. средства вырученные от этих лекций, включаются в ВВП Японии и в ВНП США.</a:t>
            </a:r>
          </a:p>
          <a:p>
            <a:pPr algn="just"/>
            <a:r>
              <a:rPr lang="ru-RU" sz="3400" dirty="0"/>
              <a:t>Подведем некоторые итоги.</a:t>
            </a:r>
          </a:p>
          <a:p>
            <a:endParaRPr lang="ru-RU" dirty="0"/>
          </a:p>
        </p:txBody>
      </p:sp>
      <p:sp>
        <p:nvSpPr>
          <p:cNvPr id="4" name="TextBox 3"/>
          <p:cNvSpPr txBox="1"/>
          <p:nvPr/>
        </p:nvSpPr>
        <p:spPr>
          <a:xfrm>
            <a:off x="571472" y="2643188"/>
            <a:ext cx="8215370" cy="1107996"/>
          </a:xfrm>
          <a:prstGeom prst="rect">
            <a:avLst/>
          </a:prstGeom>
          <a:noFill/>
        </p:spPr>
        <p:txBody>
          <a:bodyPr wrap="square" rtlCol="0">
            <a:spAutoFit/>
          </a:bodyPr>
          <a:lstStyle/>
          <a:p>
            <a:pPr algn="just"/>
            <a:r>
              <a:rPr lang="ru-RU" sz="1600" i="1" dirty="0" smtClean="0"/>
              <a:t>Чистый внутренний продукт (ЧВП) равен совокупному выпуску конечной продукции, произведенному внутри страны в течение года, где выпуск включает чистые инвестиции, или валовые инвестиции без амортизации:</a:t>
            </a:r>
            <a:endParaRPr lang="ru-RU" sz="1600" dirty="0" smtClean="0"/>
          </a:p>
          <a:p>
            <a:r>
              <a:rPr lang="ru-RU" i="1" dirty="0" smtClean="0"/>
              <a:t> </a:t>
            </a:r>
            <a:endParaRPr lang="ru-RU" dirty="0"/>
          </a:p>
        </p:txBody>
      </p:sp>
      <p:sp>
        <p:nvSpPr>
          <p:cNvPr id="5" name="TextBox 4"/>
          <p:cNvSpPr txBox="1"/>
          <p:nvPr/>
        </p:nvSpPr>
        <p:spPr>
          <a:xfrm>
            <a:off x="2857488" y="3500444"/>
            <a:ext cx="3000396" cy="369332"/>
          </a:xfrm>
          <a:prstGeom prst="rect">
            <a:avLst/>
          </a:prstGeom>
          <a:noFill/>
          <a:ln w="76200">
            <a:solidFill>
              <a:schemeClr val="accent1"/>
            </a:solidFill>
          </a:ln>
        </p:spPr>
        <p:txBody>
          <a:bodyPr wrap="square" rtlCol="0">
            <a:spAutoFit/>
          </a:bodyPr>
          <a:lstStyle/>
          <a:p>
            <a:r>
              <a:rPr lang="ru-RU" dirty="0" smtClean="0"/>
              <a:t> </a:t>
            </a:r>
            <a:r>
              <a:rPr lang="ru-RU" i="1" dirty="0" smtClean="0"/>
              <a:t>ЧВП = ВВП - амортизация</a:t>
            </a:r>
            <a:endParaRPr lang="ru-RU" i="1" dirty="0"/>
          </a:p>
        </p:txBody>
      </p:sp>
      <p:sp>
        <p:nvSpPr>
          <p:cNvPr id="6" name="TextBox 5"/>
          <p:cNvSpPr txBox="1"/>
          <p:nvPr/>
        </p:nvSpPr>
        <p:spPr>
          <a:xfrm>
            <a:off x="642910" y="4000510"/>
            <a:ext cx="7929618" cy="830997"/>
          </a:xfrm>
          <a:prstGeom prst="rect">
            <a:avLst/>
          </a:prstGeom>
          <a:noFill/>
        </p:spPr>
        <p:txBody>
          <a:bodyPr wrap="square" rtlCol="0">
            <a:spAutoFit/>
          </a:bodyPr>
          <a:lstStyle/>
          <a:p>
            <a:pPr algn="just"/>
            <a:r>
              <a:rPr lang="ru-RU" sz="1600" i="1" dirty="0" smtClean="0"/>
              <a:t>Валовой национальный продукт (ВНП) представляет собой совокупный выпуск конечной продукции, обеспеченный факторами производства, принадлежащими гражданам страны, за год.</a:t>
            </a:r>
            <a:endParaRPr lang="ru-RU" sz="1600" i="1" dirty="0"/>
          </a:p>
        </p:txBody>
      </p:sp>
    </p:spTree>
    <p:extLst>
      <p:ext uri="{BB962C8B-B14F-4D97-AF65-F5344CB8AC3E}">
        <p14:creationId xmlns:p14="http://schemas.microsoft.com/office/powerpoint/2010/main" xmlns="" val="204919991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714362"/>
            <a:ext cx="8472518" cy="3500438"/>
          </a:xfrm>
        </p:spPr>
        <p:txBody>
          <a:bodyPr>
            <a:noAutofit/>
          </a:bodyPr>
          <a:lstStyle/>
          <a:p>
            <a:pPr algn="just"/>
            <a:r>
              <a:rPr lang="ru-RU" sz="1400" dirty="0" smtClean="0"/>
              <a:t>1</a:t>
            </a:r>
            <a:r>
              <a:rPr lang="ru-RU" sz="1400" b="1" dirty="0" smtClean="0"/>
              <a:t>. ВВП рассчитанный на основе потока расходов, является суммой четырех основных компонентов</a:t>
            </a:r>
          </a:p>
          <a:p>
            <a:pPr lvl="1" algn="just">
              <a:spcBef>
                <a:spcPts val="200"/>
              </a:spcBef>
            </a:pPr>
            <a:r>
              <a:rPr lang="ru-RU" sz="1400" dirty="0" smtClean="0"/>
              <a:t>Личные расходы на потребление товаров и услуг (С)</a:t>
            </a:r>
          </a:p>
          <a:p>
            <a:pPr lvl="1" algn="just">
              <a:spcBef>
                <a:spcPts val="200"/>
              </a:spcBef>
            </a:pPr>
            <a:r>
              <a:rPr lang="ru-RU" sz="1400" dirty="0" smtClean="0"/>
              <a:t>Валовые частные внутренние инвестиции</a:t>
            </a:r>
            <a:r>
              <a:rPr lang="en-US" sz="1400" dirty="0" smtClean="0"/>
              <a:t> ( I)</a:t>
            </a:r>
            <a:endParaRPr lang="ru-RU" sz="1400" dirty="0" smtClean="0"/>
          </a:p>
          <a:p>
            <a:pPr lvl="1" algn="just">
              <a:spcBef>
                <a:spcPts val="200"/>
              </a:spcBef>
            </a:pPr>
            <a:r>
              <a:rPr lang="ru-RU" sz="1400" dirty="0" smtClean="0"/>
              <a:t>Государственные расходы на товары и услуги и валовые инвестиции (</a:t>
            </a:r>
            <a:r>
              <a:rPr lang="en-US" sz="1400" dirty="0" smtClean="0"/>
              <a:t>G)</a:t>
            </a:r>
          </a:p>
          <a:p>
            <a:pPr lvl="1" algn="just">
              <a:spcBef>
                <a:spcPts val="200"/>
              </a:spcBef>
            </a:pPr>
            <a:r>
              <a:rPr lang="ru-RU" sz="1400" dirty="0" smtClean="0"/>
              <a:t>Чистый экспорт товаров и услуг ( Х) или экспорт минус импорт</a:t>
            </a:r>
          </a:p>
          <a:p>
            <a:pPr algn="just"/>
            <a:r>
              <a:rPr lang="ru-RU" sz="1400" dirty="0" smtClean="0"/>
              <a:t>2. </a:t>
            </a:r>
            <a:r>
              <a:rPr lang="ru-RU" sz="1400" b="1" dirty="0" smtClean="0"/>
              <a:t>ВВП, рассчитанный на основ потока доходов, является суммой следующих основных компонентов</a:t>
            </a:r>
          </a:p>
          <a:p>
            <a:pPr lvl="1" algn="just">
              <a:spcBef>
                <a:spcPts val="200"/>
              </a:spcBef>
            </a:pPr>
            <a:r>
              <a:rPr lang="ru-RU" sz="1400" dirty="0" smtClean="0"/>
              <a:t>Заработная плата, процент, рента и прибыль (всегда с тщательным исключением двойного счета промежуточных товаров с помощью метода добавленной стоимости)</a:t>
            </a:r>
          </a:p>
          <a:p>
            <a:pPr lvl="1" algn="just">
              <a:spcBef>
                <a:spcPts val="200"/>
              </a:spcBef>
            </a:pPr>
            <a:r>
              <a:rPr lang="ru-RU" sz="1400" dirty="0" smtClean="0"/>
              <a:t>Косвенные налоги на предприятия, которые в качестве элемента издержек производства потока товаров</a:t>
            </a:r>
          </a:p>
          <a:p>
            <a:pPr lvl="1" algn="just">
              <a:spcBef>
                <a:spcPts val="200"/>
              </a:spcBef>
            </a:pPr>
            <a:r>
              <a:rPr lang="ru-RU" sz="1400" dirty="0" smtClean="0"/>
              <a:t>Амортизация</a:t>
            </a:r>
          </a:p>
          <a:p>
            <a:pPr algn="just"/>
            <a:r>
              <a:rPr lang="ru-RU" sz="1400" dirty="0" smtClean="0"/>
              <a:t>3. </a:t>
            </a:r>
            <a:r>
              <a:rPr lang="ru-RU" sz="1400" b="1" dirty="0" smtClean="0"/>
              <a:t>Оба способа расчета ВВП – и на основе потока расходов, и на основе потока доходов – приводят к идентичному результату по определению</a:t>
            </a:r>
          </a:p>
          <a:p>
            <a:pPr lvl="1" algn="just"/>
            <a:r>
              <a:rPr lang="ru-RU" sz="1400" dirty="0" smtClean="0"/>
              <a:t>(при соблюдении правил учета, базирующегося на принципе добавленной стоимости и определения прибыли в качестве остатка)</a:t>
            </a:r>
          </a:p>
          <a:p>
            <a:pPr algn="just"/>
            <a:r>
              <a:rPr lang="ru-RU" sz="1400" dirty="0" smtClean="0"/>
              <a:t>4. </a:t>
            </a:r>
            <a:r>
              <a:rPr lang="ru-RU" sz="1400" b="1" dirty="0" smtClean="0"/>
              <a:t>Чистый валовой продукт (ЧВП) равен ВВП минус амортизация</a:t>
            </a:r>
            <a:endParaRPr lang="ru-RU" sz="1400" b="1" dirty="0"/>
          </a:p>
        </p:txBody>
      </p:sp>
      <p:sp>
        <p:nvSpPr>
          <p:cNvPr id="4" name="Заголовок 3"/>
          <p:cNvSpPr>
            <a:spLocks noGrp="1"/>
          </p:cNvSpPr>
          <p:nvPr>
            <p:ph type="title" idx="4294967295"/>
          </p:nvPr>
        </p:nvSpPr>
        <p:spPr>
          <a:xfrm>
            <a:off x="428596" y="214296"/>
            <a:ext cx="8229600" cy="428639"/>
          </a:xfrm>
        </p:spPr>
        <p:txBody>
          <a:bodyPr>
            <a:noAutofit/>
          </a:bodyPr>
          <a:lstStyle/>
          <a:p>
            <a:pPr algn="ctr"/>
            <a:r>
              <a:rPr lang="ru-RU" sz="2000" b="1" dirty="0" smtClean="0"/>
              <a:t>Основные показатели системы национальных счетов</a:t>
            </a:r>
            <a:endParaRPr lang="ru-RU" sz="2000" dirty="0"/>
          </a:p>
        </p:txBody>
      </p:sp>
    </p:spTree>
    <p:extLst>
      <p:ext uri="{BB962C8B-B14F-4D97-AF65-F5344CB8AC3E}">
        <p14:creationId xmlns:p14="http://schemas.microsoft.com/office/powerpoint/2010/main" xmlns="" val="1143483697"/>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857250"/>
          </a:xfrm>
        </p:spPr>
        <p:txBody>
          <a:bodyPr>
            <a:normAutofit/>
          </a:bodyPr>
          <a:lstStyle/>
          <a:p>
            <a:pPr algn="ctr"/>
            <a:r>
              <a:rPr lang="ru-RU" sz="4000" b="1" dirty="0">
                <a:effectLst>
                  <a:outerShdw blurRad="38100" dist="38100" dir="2700000" algn="tl">
                    <a:srgbClr val="000000">
                      <a:alpha val="43137"/>
                    </a:srgbClr>
                  </a:outerShdw>
                </a:effectLst>
              </a:rPr>
              <a:t>ВВП и ЧВП: обратимся к </a:t>
            </a:r>
            <a:r>
              <a:rPr lang="ru-RU" sz="4000" b="1" dirty="0" smtClean="0">
                <a:effectLst>
                  <a:outerShdw blurRad="38100" dist="38100" dir="2700000" algn="tl">
                    <a:srgbClr val="000000">
                      <a:alpha val="43137"/>
                    </a:srgbClr>
                  </a:outerShdw>
                </a:effectLst>
              </a:rPr>
              <a:t>цифрам</a:t>
            </a:r>
            <a:endParaRPr lang="ru-RU" sz="40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4214824"/>
            <a:ext cx="8686800" cy="928676"/>
          </a:xfrm>
        </p:spPr>
        <p:txBody>
          <a:bodyPr>
            <a:normAutofit fontScale="70000" lnSpcReduction="20000"/>
          </a:bodyPr>
          <a:lstStyle/>
          <a:p>
            <a:r>
              <a:rPr lang="ru-RU" dirty="0"/>
              <a:t>Заложив прочный теоретический фундамент, мы можем перейти к рассмотрению фактических данных, представленных в табл. </a:t>
            </a:r>
            <a:r>
              <a:rPr lang="ru-RU" dirty="0" smtClean="0"/>
              <a:t>5. </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xmlns="" val="3393667973"/>
              </p:ext>
            </p:extLst>
          </p:nvPr>
        </p:nvGraphicFramePr>
        <p:xfrm>
          <a:off x="571472" y="857238"/>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
        <p:nvSpPr>
          <p:cNvPr id="6" name="TextBox 5"/>
          <p:cNvSpPr txBox="1"/>
          <p:nvPr/>
        </p:nvSpPr>
        <p:spPr>
          <a:xfrm>
            <a:off x="785786" y="3857634"/>
            <a:ext cx="7643866" cy="369332"/>
          </a:xfrm>
          <a:prstGeom prst="rect">
            <a:avLst/>
          </a:prstGeom>
          <a:noFill/>
        </p:spPr>
        <p:txBody>
          <a:bodyPr wrap="square" rtlCol="0">
            <a:spAutoFit/>
          </a:bodyPr>
          <a:lstStyle/>
          <a:p>
            <a:r>
              <a:rPr lang="ru-RU" b="1" dirty="0" smtClean="0"/>
              <a:t>Табл. 5. Два способа расчет ВВП (на примере фактических данных)</a:t>
            </a:r>
            <a:endParaRPr lang="ru-RU" b="1" dirty="0"/>
          </a:p>
        </p:txBody>
      </p:sp>
    </p:spTree>
    <p:extLst>
      <p:ext uri="{BB962C8B-B14F-4D97-AF65-F5344CB8AC3E}">
        <p14:creationId xmlns:p14="http://schemas.microsoft.com/office/powerpoint/2010/main" xmlns="" val="2653215140"/>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857250"/>
          </a:xfrm>
        </p:spPr>
        <p:txBody>
          <a:bodyPr>
            <a:noAutofit/>
          </a:bodyPr>
          <a:lstStyle/>
          <a:p>
            <a:pPr algn="ctr"/>
            <a:r>
              <a:rPr lang="ru-RU" sz="2800" b="1" dirty="0" smtClean="0">
                <a:effectLst>
                  <a:outerShdw blurRad="38100" dist="38100" dir="2700000" algn="tl">
                    <a:srgbClr val="000000">
                      <a:alpha val="43137"/>
                    </a:srgbClr>
                  </a:outerShdw>
                </a:effectLst>
              </a:rPr>
              <a:t>Подход на основе потока товаров (расходов)</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4071948"/>
            <a:ext cx="8686800" cy="1071552"/>
          </a:xfrm>
        </p:spPr>
        <p:txBody>
          <a:bodyPr>
            <a:normAutofit fontScale="47500" lnSpcReduction="20000"/>
          </a:bodyPr>
          <a:lstStyle/>
          <a:p>
            <a:r>
              <a:rPr lang="ru-RU" dirty="0" smtClean="0"/>
              <a:t>Прежде всего взгляните на левую часть таблицы. Здесь представлен подход к расчету ВВП на основе потока товаров (расходов).</a:t>
            </a:r>
          </a:p>
          <a:p>
            <a:r>
              <a:rPr lang="ru-RU" dirty="0" smtClean="0"/>
              <a:t>Вы видите четыре основных компонента и оценку в </a:t>
            </a:r>
            <a:r>
              <a:rPr lang="ru-RU" dirty="0" err="1" smtClean="0"/>
              <a:t>млрд</a:t>
            </a:r>
            <a:r>
              <a:rPr lang="ru-RU" dirty="0" smtClean="0"/>
              <a:t> долл. объема товаров каждого компонента по состоянию на 1996 год. Компоненты С и </a:t>
            </a:r>
            <a:r>
              <a:rPr lang="en-US" dirty="0" smtClean="0"/>
              <a:t>G </a:t>
            </a:r>
            <a:r>
              <a:rPr lang="ru-RU" dirty="0" smtClean="0"/>
              <a:t>(наряду с составляющими их элементами) в особых комментариях не нуждаются.</a:t>
            </a:r>
          </a:p>
          <a:p>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xmlns="" val="3393667973"/>
              </p:ext>
            </p:extLst>
          </p:nvPr>
        </p:nvGraphicFramePr>
        <p:xfrm>
          <a:off x="571472" y="857238"/>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2653215140"/>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357568"/>
            <a:ext cx="8401080" cy="1428751"/>
          </a:xfrm>
        </p:spPr>
        <p:txBody>
          <a:bodyPr>
            <a:normAutofit fontScale="47500" lnSpcReduction="20000"/>
          </a:bodyPr>
          <a:lstStyle/>
          <a:p>
            <a:pPr algn="just"/>
            <a:r>
              <a:rPr lang="ru-RU" sz="3400" dirty="0" smtClean="0"/>
              <a:t>А </a:t>
            </a:r>
            <a:r>
              <a:rPr lang="ru-RU" sz="3400" dirty="0"/>
              <a:t>вот на валовых частных внутренних инвестициях мы остановимся подробнее. Их сумма (</a:t>
            </a:r>
            <a:r>
              <a:rPr lang="ru-RU" sz="3400" dirty="0" smtClean="0"/>
              <a:t>1117 </a:t>
            </a:r>
            <a:r>
              <a:rPr lang="ru-RU" sz="3400" dirty="0"/>
              <a:t>млрд долл.) включает все новые капиталовложения предприятий в заводы и оборудование. строительство жилья и инвестиции, в увеличение товарно-материальных запасов. Из этой суммы не исключена амортизация капитала. Вычтя эту сумму (830 млрд. долл.) из валовых инвестиций. мы получим 287 млрд долл. чистых инвестиций.</a:t>
            </a: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xmlns="" val="3393667973"/>
              </p:ext>
            </p:extLst>
          </p:nvPr>
        </p:nvGraphicFramePr>
        <p:xfrm>
          <a:off x="571472" y="214296"/>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2653215140"/>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357568"/>
            <a:ext cx="8401080" cy="1428751"/>
          </a:xfrm>
        </p:spPr>
        <p:txBody>
          <a:bodyPr>
            <a:normAutofit fontScale="85000" lnSpcReduction="10000"/>
          </a:bodyPr>
          <a:lstStyle/>
          <a:p>
            <a:r>
              <a:rPr lang="ru-RU" sz="1800" dirty="0" smtClean="0"/>
              <a:t>Наконец, обратите внимание на большую отрицательную величину чистого экспорта: -95 </a:t>
            </a:r>
            <a:r>
              <a:rPr lang="ru-RU" sz="1800" dirty="0" err="1" smtClean="0"/>
              <a:t>млрд</a:t>
            </a:r>
            <a:r>
              <a:rPr lang="ru-RU" sz="1800" dirty="0" smtClean="0"/>
              <a:t> долл.- Она отражает тот факт. что в 1996 году импорт в США на 95 </a:t>
            </a:r>
            <a:r>
              <a:rPr lang="ru-RU" sz="1800" dirty="0" err="1" smtClean="0"/>
              <a:t>млрд</a:t>
            </a:r>
            <a:r>
              <a:rPr lang="ru-RU" sz="1800" dirty="0" smtClean="0"/>
              <a:t> долл. превысил экспорт из США.</a:t>
            </a:r>
          </a:p>
          <a:p>
            <a:r>
              <a:rPr lang="ru-RU" sz="1800" dirty="0" smtClean="0"/>
              <a:t>Сумма всех четырех компонентов в левой части таблицы дает в итоге  ВВП, равный 7636 </a:t>
            </a:r>
            <a:r>
              <a:rPr lang="ru-RU" sz="1800" dirty="0" err="1" smtClean="0"/>
              <a:t>млрд</a:t>
            </a:r>
            <a:r>
              <a:rPr lang="ru-RU" sz="1800" dirty="0" smtClean="0"/>
              <a:t> долл. Образно говоря, это и есть тот урожай на который мы работали: совокупная результативность, выраженная в денежной форме, американской экономики за 1996 год.</a:t>
            </a:r>
          </a:p>
        </p:txBody>
      </p:sp>
      <p:graphicFrame>
        <p:nvGraphicFramePr>
          <p:cNvPr id="5" name="Таблица 4"/>
          <p:cNvGraphicFramePr>
            <a:graphicFrameLocks noGrp="1"/>
          </p:cNvGraphicFramePr>
          <p:nvPr>
            <p:extLst>
              <p:ext uri="{D42A27DB-BD31-4B8C-83A1-F6EECF244321}">
                <p14:modId xmlns:p14="http://schemas.microsoft.com/office/powerpoint/2010/main" xmlns="" val="3393667973"/>
              </p:ext>
            </p:extLst>
          </p:nvPr>
        </p:nvGraphicFramePr>
        <p:xfrm>
          <a:off x="571472" y="214296"/>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2653215140"/>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857250"/>
          </a:xfrm>
        </p:spPr>
        <p:txBody>
          <a:bodyPr>
            <a:noAutofit/>
          </a:bodyPr>
          <a:lstStyle/>
          <a:p>
            <a:pPr algn="ctr"/>
            <a:r>
              <a:rPr lang="ru-RU" sz="2800" b="1" dirty="0" smtClean="0">
                <a:effectLst>
                  <a:outerShdw blurRad="38100" dist="38100" dir="2700000" algn="tl">
                    <a:srgbClr val="000000">
                      <a:alpha val="43137"/>
                    </a:srgbClr>
                  </a:outerShdw>
                </a:effectLst>
              </a:rPr>
              <a:t>Подход на основе потока издержек (доходов)</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3929072"/>
            <a:ext cx="8686800" cy="1072948"/>
          </a:xfrm>
        </p:spPr>
        <p:txBody>
          <a:bodyPr>
            <a:normAutofit fontScale="62500" lnSpcReduction="20000"/>
          </a:bodyPr>
          <a:lstStyle/>
          <a:p>
            <a:r>
              <a:rPr lang="ru-RU" dirty="0" smtClean="0"/>
              <a:t>Теперь </a:t>
            </a:r>
            <a:r>
              <a:rPr lang="ru-RU" dirty="0"/>
              <a:t>обратимся к правой части таблицы, в которой представлен подход к расчету ВВП на основе потока издержек (доходов). Здесь мы имеем все </a:t>
            </a:r>
            <a:r>
              <a:rPr lang="ru-RU" i="1" dirty="0"/>
              <a:t>чистые издержки</a:t>
            </a:r>
            <a:r>
              <a:rPr lang="ru-RU" dirty="0"/>
              <a:t> производства плюс </a:t>
            </a:r>
            <a:r>
              <a:rPr lang="ru-RU" i="1" dirty="0"/>
              <a:t>налоги</a:t>
            </a:r>
            <a:r>
              <a:rPr lang="ru-RU" dirty="0"/>
              <a:t> и а</a:t>
            </a:r>
            <a:r>
              <a:rPr lang="ru-RU" i="1" dirty="0"/>
              <a:t>мортизация</a:t>
            </a:r>
            <a:r>
              <a:rPr lang="ru-RU" dirty="0" smtClean="0"/>
              <a:t>.</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857238"/>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402740848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71881"/>
            <a:ext cx="8686800" cy="1430331"/>
          </a:xfrm>
        </p:spPr>
        <p:txBody>
          <a:bodyPr>
            <a:normAutofit fontScale="62500" lnSpcReduction="20000"/>
          </a:bodyPr>
          <a:lstStyle/>
          <a:p>
            <a:r>
              <a:rPr lang="ru-RU" dirty="0" smtClean="0"/>
              <a:t>Под </a:t>
            </a:r>
            <a:r>
              <a:rPr lang="ru-RU" dirty="0"/>
              <a:t>зарплатой и другими выплатами подразумевается чистая заработная плата, другие льготы и налоги на заработную плату. Чистый процент сложности не представляет. Помните только, что процент по государственному долгу входит не в </a:t>
            </a:r>
            <a:r>
              <a:rPr lang="en-US" dirty="0"/>
              <a:t>G</a:t>
            </a:r>
            <a:r>
              <a:rPr lang="ru-RU" dirty="0"/>
              <a:t>, и не в ВВП, а учитывается как трансферт</a:t>
            </a:r>
            <a:r>
              <a:rPr lang="ru-RU" dirty="0" smtClean="0"/>
              <a:t>.</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4027408488"/>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429007"/>
            <a:ext cx="8686800" cy="1573206"/>
          </a:xfrm>
        </p:spPr>
        <p:txBody>
          <a:bodyPr>
            <a:normAutofit fontScale="47500" lnSpcReduction="20000"/>
          </a:bodyPr>
          <a:lstStyle/>
          <a:p>
            <a:r>
              <a:rPr lang="ru-RU" sz="3400" dirty="0" smtClean="0"/>
              <a:t>Личные </a:t>
            </a:r>
            <a:r>
              <a:rPr lang="ru-RU" sz="3400" dirty="0"/>
              <a:t>доходы от ренты включают ренту, полученную домовладельцами. Кроме того, если вы владеете собственным домом, вы относитесь к категории тех домовладельцев, кто </a:t>
            </a:r>
            <a:r>
              <a:rPr lang="ru-RU" sz="3400" i="1" dirty="0"/>
              <a:t>платит ренту самому себе</a:t>
            </a:r>
            <a:r>
              <a:rPr lang="ru-RU" sz="3400" dirty="0"/>
              <a:t>. Это одно из многих "условных начислений” (или косвенных данных) в системе национальных счетов. Они необходимы, если мы действительно хотим измерить объем услуг по предоставлению жилья американским гражданам, независимо от того, арендуют ли они его или приобретают в личное пользование.</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402740848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85720" y="728663"/>
            <a:ext cx="4400550" cy="4414837"/>
          </a:xfrm>
        </p:spPr>
        <p:txBody>
          <a:bodyPr>
            <a:normAutofit fontScale="70000" lnSpcReduction="20000"/>
          </a:bodyPr>
          <a:lstStyle/>
          <a:p>
            <a:r>
              <a:rPr lang="ru-RU" dirty="0" smtClean="0"/>
              <a:t>Сейчас мы с вами рассмотрим элементы системы национальных счетов. Начнем мы с различных способов измерения ВВП и выясним разницу между реальным и номинальным ВВП, а затем проанализируем главные компоненты ВВП. В заключение мы коснемся вопросов измерения общего уровня цен и темпов роста инфляции.</a:t>
            </a:r>
          </a:p>
          <a:p>
            <a:endParaRPr lang="ru-RU" dirty="0"/>
          </a:p>
        </p:txBody>
      </p:sp>
      <p:pic>
        <p:nvPicPr>
          <p:cNvPr id="4" name="Рисунок 3" descr="739821_3.jpg"/>
          <p:cNvPicPr>
            <a:picLocks noChangeAspect="1"/>
          </p:cNvPicPr>
          <p:nvPr/>
        </p:nvPicPr>
        <p:blipFill>
          <a:blip r:embed="rId2"/>
          <a:stretch>
            <a:fillRect/>
          </a:stretch>
        </p:blipFill>
        <p:spPr>
          <a:xfrm>
            <a:off x="5000628" y="1214428"/>
            <a:ext cx="3786190" cy="3028952"/>
          </a:xfrm>
          <a:prstGeom prst="rect">
            <a:avLst/>
          </a:prstGeom>
          <a:ln w="76200">
            <a:solidFill>
              <a:schemeClr val="accent1"/>
            </a:solidFill>
          </a:ln>
        </p:spPr>
      </p:pic>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71883"/>
            <a:ext cx="8686800" cy="1430330"/>
          </a:xfrm>
        </p:spPr>
        <p:txBody>
          <a:bodyPr>
            <a:normAutofit fontScale="62500" lnSpcReduction="20000"/>
          </a:bodyPr>
          <a:lstStyle/>
          <a:p>
            <a:r>
              <a:rPr lang="ru-RU" dirty="0" smtClean="0"/>
              <a:t>Косвенные </a:t>
            </a:r>
            <a:r>
              <a:rPr lang="ru-RU" dirty="0"/>
              <a:t>налоги на предприятия отражены отдельным пунктом с небольшими корректировками, в том числе в связи с неизбежными “статистическими погрешностями" отражающими тот факт, что чиновники не в состоянии получить каждый бит требуемой информации</a:t>
            </a:r>
            <a:r>
              <a:rPr lang="ru-RU" dirty="0" smtClean="0"/>
              <a:t>.*</a:t>
            </a:r>
            <a:endParaRPr lang="ru-RU" dirty="0"/>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4027408488"/>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457200" y="428610"/>
            <a:ext cx="8229600" cy="4200778"/>
          </a:xfrm>
          <a:prstGeom prst="rect">
            <a:avLst/>
          </a:prstGeom>
        </p:spPr>
        <p:txBody>
          <a:bodyPr>
            <a:normAutofit fontScale="70000" lnSpcReduction="20000"/>
          </a:bodyPr>
          <a:lstStyle/>
          <a:p>
            <a:pPr marL="292100" marR="0" lvl="0" indent="-29210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*Статистики вынуждены, как правило,</a:t>
            </a:r>
            <a:r>
              <a:rPr kumimoji="0" lang="ru-RU" sz="3200" b="0" i="0" u="none" strike="noStrike" kern="1200" cap="none" spc="0" normalizeH="0" noProof="0" dirty="0" smtClean="0">
                <a:ln>
                  <a:noFill/>
                </a:ln>
                <a:solidFill>
                  <a:schemeClr val="tx1"/>
                </a:solidFill>
                <a:effectLst/>
                <a:uLnTx/>
                <a:uFillTx/>
                <a:latin typeface="+mn-lt"/>
                <a:ea typeface="+mn-ea"/>
                <a:cs typeface="+mn-cs"/>
              </a:rPr>
              <a:t> постоянно работать с несовершенными отчетами и восполнять существующие там пробелы посредством своих оценок. Даже измерения в химической лаборатории не идеальны, что уж говорить о вычислениях ВВП на основе обоих описываемых подходов – они также грешат некоторыми ошибками. Ошибки в какой-то мере компенсируются статьей, называемой «статистические погрешности». Наряду с лицами, возглавляющими подразделения, ведающие «зарплатой», «процентом», существуют и лица, титулованные «Начальник подразделения статистических погрешностей». Если бы данные были совершенны, эти несчастные остались бы без работы, но поскольку наша жизнь далека от идеальной, задача согласования данных остается одной из самых сложных и актуальных на сегодняшний день.</a:t>
            </a: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indent="-292100" algn="just"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00445"/>
            <a:ext cx="8472518" cy="1393818"/>
          </a:xfrm>
        </p:spPr>
        <p:txBody>
          <a:bodyPr>
            <a:noAutofit/>
          </a:bodyPr>
          <a:lstStyle/>
          <a:p>
            <a:r>
              <a:rPr lang="ru-RU" sz="1600" dirty="0"/>
              <a:t>Амортизацию полностью использованных капитальных благ, наряду с другими издержками. следует отнести к статьям расходов.</a:t>
            </a:r>
          </a:p>
          <a:p>
            <a:r>
              <a:rPr lang="ru-RU" sz="1600" dirty="0"/>
              <a:t>Прибыль отражена в последнем пункте. поскольку она является, по сути, остатком - т.е. тем, что остается после вычета из суммарного объема продаж всех остальных издержек. Существует два вида прибыли: прибыль корпораций и чистые доходы некорпоративных предприятий</a:t>
            </a:r>
            <a:r>
              <a:rPr lang="ru-RU" sz="1600" dirty="0" smtClean="0"/>
              <a:t>.</a:t>
            </a:r>
            <a:endParaRPr lang="ru-RU" sz="1600"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134872500"/>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00444"/>
            <a:ext cx="8472518" cy="1643055"/>
          </a:xfrm>
        </p:spPr>
        <p:txBody>
          <a:bodyPr>
            <a:noAutofit/>
          </a:bodyPr>
          <a:lstStyle/>
          <a:p>
            <a:r>
              <a:rPr lang="ru-RU" sz="2000" dirty="0" smtClean="0"/>
              <a:t>Доходы </a:t>
            </a:r>
            <a:r>
              <a:rPr lang="ru-RU" sz="2000" dirty="0" err="1" smtClean="0"/>
              <a:t>некорпоративных</a:t>
            </a:r>
            <a:r>
              <a:rPr lang="ru-RU" sz="2000" dirty="0" smtClean="0"/>
              <a:t> предприятий состоят из доходов, полученных на основе партнерства, и доходов от предприятий. находящихся в единоличной собственности. К этому виду доходов следует отнести доходы фермеров и лиц свободных профессий.</a:t>
            </a:r>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134872500"/>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00444"/>
            <a:ext cx="8472518" cy="1643055"/>
          </a:xfrm>
        </p:spPr>
        <p:txBody>
          <a:bodyPr>
            <a:noAutofit/>
          </a:bodyPr>
          <a:lstStyle/>
          <a:p>
            <a:r>
              <a:rPr lang="ru-RU" sz="1600" dirty="0" smtClean="0"/>
              <a:t>Наконец в таблице отражена прибыль корпораций до уплаты налогов. Она составляет 736 </a:t>
            </a:r>
            <a:r>
              <a:rPr lang="ru-RU" sz="1600" dirty="0" err="1" smtClean="0"/>
              <a:t>млрд</a:t>
            </a:r>
            <a:r>
              <a:rPr lang="ru-RU" sz="1600" dirty="0" smtClean="0"/>
              <a:t> долл. </a:t>
            </a:r>
            <a:r>
              <a:rPr lang="ru-RU" sz="1600" i="1" dirty="0" smtClean="0"/>
              <a:t>Налоги</a:t>
            </a:r>
            <a:r>
              <a:rPr lang="ru-RU" sz="1600" dirty="0" smtClean="0"/>
              <a:t> же на прибыль равны 229 </a:t>
            </a:r>
            <a:r>
              <a:rPr lang="ru-RU" sz="1600" dirty="0" err="1" smtClean="0"/>
              <a:t>млрд</a:t>
            </a:r>
            <a:r>
              <a:rPr lang="ru-RU" sz="1600" dirty="0" smtClean="0"/>
              <a:t> долл. Оставшаяся после выплаты налогов сумма идет или на дивиденды, или остается в качестве нераспределенной прибыли. Последняя (202 </a:t>
            </a:r>
            <a:r>
              <a:rPr lang="ru-RU" sz="1600" dirty="0" err="1" smtClean="0"/>
              <a:t>млрд</a:t>
            </a:r>
            <a:r>
              <a:rPr lang="ru-RU" sz="1600" dirty="0" smtClean="0"/>
              <a:t> долл.) представляет собой финансовые активы, которые вы можете  вновь пустить в оборот. т.е. вложить в производство. Эта сумма и является </a:t>
            </a:r>
            <a:r>
              <a:rPr lang="ru-RU" sz="1600" i="1" dirty="0" smtClean="0"/>
              <a:t>чистыми сбережениями корпорации.</a:t>
            </a:r>
            <a:endParaRPr lang="ru-RU" sz="1600"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134872500"/>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00445"/>
            <a:ext cx="8686800" cy="1393818"/>
          </a:xfrm>
        </p:spPr>
        <p:txBody>
          <a:bodyPr>
            <a:normAutofit fontScale="77500" lnSpcReduction="20000"/>
          </a:bodyPr>
          <a:lstStyle/>
          <a:p>
            <a:r>
              <a:rPr lang="ru-RU" dirty="0" smtClean="0"/>
              <a:t>Как видите, </a:t>
            </a:r>
            <a:r>
              <a:rPr lang="ru-RU" dirty="0"/>
              <a:t>итоговые суммы и в </a:t>
            </a:r>
            <a:r>
              <a:rPr lang="ru-RU" dirty="0" smtClean="0"/>
              <a:t>правой, </a:t>
            </a:r>
            <a:r>
              <a:rPr lang="ru-RU" dirty="0"/>
              <a:t>и в левой </a:t>
            </a:r>
            <a:r>
              <a:rPr lang="ru-RU" dirty="0" smtClean="0"/>
              <a:t>части таблицы </a:t>
            </a:r>
            <a:r>
              <a:rPr lang="ru-RU" dirty="0"/>
              <a:t>(представляющие соответственно подходы к вычислению ВВП на основе потока товаров и потока издержек) равны и составляют 7636 млрд долл.</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3393667973"/>
              </p:ext>
            </p:extLst>
          </p:nvPr>
        </p:nvGraphicFramePr>
        <p:xfrm>
          <a:off x="571472" y="357172"/>
          <a:ext cx="8001056" cy="3072093"/>
        </p:xfrm>
        <a:graphic>
          <a:graphicData uri="http://schemas.openxmlformats.org/drawingml/2006/table">
            <a:tbl>
              <a:tblPr firstRow="1" bandRow="1">
                <a:tableStyleId>{5C22544A-7EE6-4342-B048-85BDC9FD1C3A}</a:tableStyleId>
              </a:tblPr>
              <a:tblGrid>
                <a:gridCol w="4099713"/>
                <a:gridCol w="3901343"/>
              </a:tblGrid>
              <a:tr h="220851">
                <a:tc gridSpan="2">
                  <a:txBody>
                    <a:bodyPr/>
                    <a:lstStyle/>
                    <a:p>
                      <a:pPr algn="ctr"/>
                      <a:r>
                        <a:rPr lang="ru-RU" sz="1000" dirty="0" smtClean="0"/>
                        <a:t>Валовой</a:t>
                      </a:r>
                      <a:r>
                        <a:rPr lang="ru-RU" sz="1000" baseline="0" dirty="0" smtClean="0"/>
                        <a:t> внутренний продукт в 1996 г. (в млрд. долл. В текущих ценах)</a:t>
                      </a:r>
                      <a:endParaRPr lang="ru-RU" sz="1000" dirty="0"/>
                    </a:p>
                  </a:txBody>
                  <a:tcPr marT="34290" marB="34290"/>
                </a:tc>
                <a:tc hMerge="1">
                  <a:txBody>
                    <a:bodyPr/>
                    <a:lstStyle/>
                    <a:p>
                      <a:endParaRPr lang="ru-RU" dirty="0"/>
                    </a:p>
                  </a:txBody>
                  <a:tcPr/>
                </a:tc>
              </a:tr>
              <a:tr h="220851">
                <a:tc>
                  <a:txBody>
                    <a:bodyPr/>
                    <a:lstStyle/>
                    <a:p>
                      <a:r>
                        <a:rPr lang="ru-RU" sz="1000" b="1" dirty="0" smtClean="0"/>
                        <a:t>Расчет на основе потока товаров(расходов)</a:t>
                      </a:r>
                      <a:endParaRPr lang="ru-RU" sz="1000" b="1" dirty="0"/>
                    </a:p>
                  </a:txBody>
                  <a:tcPr marT="34290" marB="34290"/>
                </a:tc>
                <a:tc>
                  <a:txBody>
                    <a:bodyPr/>
                    <a:lstStyle/>
                    <a:p>
                      <a:r>
                        <a:rPr lang="ru-RU" sz="1000" b="1" dirty="0" smtClean="0"/>
                        <a:t>Расчет на основе издержек(доходов)</a:t>
                      </a:r>
                      <a:endParaRPr lang="ru-RU" sz="1000" b="1" dirty="0"/>
                    </a:p>
                  </a:txBody>
                  <a:tcPr marT="34290" marB="34290"/>
                </a:tc>
              </a:tr>
              <a:tr h="2630133">
                <a:tc>
                  <a:txBody>
                    <a:bodyPr/>
                    <a:lstStyle/>
                    <a:p>
                      <a:r>
                        <a:rPr lang="ru-RU" sz="1000" dirty="0" smtClean="0"/>
                        <a:t>1. Расходы на личное потребление                                              5208</a:t>
                      </a:r>
                    </a:p>
                    <a:p>
                      <a:endParaRPr lang="ru-RU" sz="1000" dirty="0" smtClean="0"/>
                    </a:p>
                    <a:p>
                      <a:r>
                        <a:rPr lang="ru-RU" sz="1000" dirty="0" smtClean="0"/>
                        <a:t>Товары длительного пользования                         635</a:t>
                      </a:r>
                    </a:p>
                    <a:p>
                      <a:r>
                        <a:rPr lang="ru-RU" sz="1000" dirty="0" smtClean="0"/>
                        <a:t>Товары кратковременного пользования</a:t>
                      </a:r>
                      <a:r>
                        <a:rPr lang="ru-RU" sz="1000" baseline="0" dirty="0" smtClean="0"/>
                        <a:t>            1535</a:t>
                      </a:r>
                    </a:p>
                    <a:p>
                      <a:r>
                        <a:rPr lang="ru-RU" sz="1000" baseline="0" dirty="0" smtClean="0"/>
                        <a:t>Услуги                                                                                  3038</a:t>
                      </a:r>
                    </a:p>
                    <a:p>
                      <a:r>
                        <a:rPr lang="ru-RU" sz="1000" baseline="0" dirty="0" smtClean="0"/>
                        <a:t>2. Валовые частные инвестиции                                                  1117</a:t>
                      </a:r>
                    </a:p>
                    <a:p>
                      <a:r>
                        <a:rPr lang="ru-RU" sz="1000" baseline="0" dirty="0" smtClean="0"/>
                        <a:t>Жилищное строительство                                          309</a:t>
                      </a:r>
                    </a:p>
                    <a:p>
                      <a:r>
                        <a:rPr lang="ru-RU" sz="1000" baseline="0" dirty="0" smtClean="0"/>
                        <a:t>Основной капитал                                                          781</a:t>
                      </a:r>
                    </a:p>
                    <a:p>
                      <a:r>
                        <a:rPr lang="ru-RU" sz="1000" baseline="0" dirty="0" smtClean="0"/>
                        <a:t>Товарно-материальные запасы                                26</a:t>
                      </a:r>
                    </a:p>
                    <a:p>
                      <a:r>
                        <a:rPr lang="ru-RU" sz="1000" baseline="0" dirty="0" smtClean="0"/>
                        <a:t>3. Государственные закупки товаров                                         1407</a:t>
                      </a:r>
                    </a:p>
                    <a:p>
                      <a:r>
                        <a:rPr lang="ru-RU" sz="1000" baseline="0" dirty="0" smtClean="0"/>
                        <a:t> и услуг и инвестиции                                                       </a:t>
                      </a:r>
                    </a:p>
                    <a:p>
                      <a:r>
                        <a:rPr lang="ru-RU" sz="1000" baseline="0" dirty="0" smtClean="0"/>
                        <a:t>4. Чистый экспорт                                                                                -95</a:t>
                      </a:r>
                    </a:p>
                    <a:p>
                      <a:r>
                        <a:rPr lang="ru-RU" sz="1000" baseline="0" dirty="0" smtClean="0"/>
                        <a:t>Экспорт                                                                                871</a:t>
                      </a:r>
                    </a:p>
                    <a:p>
                      <a:r>
                        <a:rPr lang="ru-RU" sz="1000" baseline="0" dirty="0" smtClean="0"/>
                        <a:t>Импорт                                                                                 966</a:t>
                      </a:r>
                    </a:p>
                    <a:p>
                      <a:r>
                        <a:rPr lang="ru-RU" sz="1000" b="1" baseline="0" dirty="0" smtClean="0"/>
                        <a:t>Валовой внутренний продукт                                                   7636</a:t>
                      </a:r>
                    </a:p>
                    <a:p>
                      <a:endParaRPr lang="ru-RU" sz="1000" dirty="0"/>
                    </a:p>
                  </a:txBody>
                  <a:tcPr marT="34290" marB="34290"/>
                </a:tc>
                <a:tc>
                  <a:txBody>
                    <a:bodyPr/>
                    <a:lstStyle/>
                    <a:p>
                      <a:pPr marL="342900" indent="-342900">
                        <a:buNone/>
                      </a:pPr>
                      <a:r>
                        <a:rPr lang="ru-RU" sz="1000" dirty="0" smtClean="0"/>
                        <a:t>1. Заработная плата и другие выплаты</a:t>
                      </a:r>
                      <a:r>
                        <a:rPr lang="ru-RU" sz="1000" baseline="0" dirty="0" smtClean="0"/>
                        <a:t>                             4427</a:t>
                      </a:r>
                    </a:p>
                    <a:p>
                      <a:pPr marL="342900" indent="-342900">
                        <a:buNone/>
                      </a:pPr>
                      <a:r>
                        <a:rPr lang="ru-RU" sz="1000" baseline="0" dirty="0" smtClean="0"/>
                        <a:t>наемным работникам                       </a:t>
                      </a:r>
                    </a:p>
                    <a:p>
                      <a:pPr marL="0" indent="0">
                        <a:buNone/>
                      </a:pPr>
                      <a:r>
                        <a:rPr lang="ru-RU" sz="1000" baseline="0" dirty="0" smtClean="0"/>
                        <a:t>2. Чистый процент                                                                       425</a:t>
                      </a:r>
                    </a:p>
                    <a:p>
                      <a:pPr marL="0" indent="0">
                        <a:buNone/>
                      </a:pPr>
                      <a:r>
                        <a:rPr lang="ru-RU" sz="1000" baseline="0" dirty="0" smtClean="0"/>
                        <a:t>3. Рентный доход лиц                                                                 146</a:t>
                      </a:r>
                    </a:p>
                    <a:p>
                      <a:pPr marL="0" indent="0">
                        <a:buNone/>
                      </a:pPr>
                      <a:r>
                        <a:rPr lang="ru-RU" sz="1000" baseline="0" dirty="0" smtClean="0"/>
                        <a:t>4. Косвенные налоги на предприятия, с</a:t>
                      </a:r>
                    </a:p>
                    <a:p>
                      <a:pPr marL="0" indent="0">
                        <a:buNone/>
                      </a:pPr>
                      <a:r>
                        <a:rPr lang="ru-RU" sz="1000" baseline="0" dirty="0" smtClean="0"/>
                        <a:t>небольшими корректировками в связи со                        553</a:t>
                      </a:r>
                    </a:p>
                    <a:p>
                      <a:pPr marL="0" indent="0">
                        <a:buNone/>
                      </a:pPr>
                      <a:r>
                        <a:rPr lang="ru-RU" sz="1000" baseline="0" dirty="0" smtClean="0"/>
                        <a:t>статическими погрешностями</a:t>
                      </a:r>
                    </a:p>
                    <a:p>
                      <a:pPr marL="0" indent="0">
                        <a:buNone/>
                      </a:pPr>
                      <a:r>
                        <a:rPr lang="ru-RU" sz="1000" baseline="0" dirty="0" smtClean="0"/>
                        <a:t>5. Амортизация                                                                              830</a:t>
                      </a:r>
                    </a:p>
                    <a:p>
                      <a:pPr marL="0" indent="0">
                        <a:buNone/>
                      </a:pPr>
                      <a:r>
                        <a:rPr lang="ru-RU" sz="1000" baseline="0" dirty="0" smtClean="0"/>
                        <a:t>6. Доход некорпоративных предприятий                          520</a:t>
                      </a:r>
                    </a:p>
                    <a:p>
                      <a:pPr marL="0" indent="0">
                        <a:buNone/>
                      </a:pPr>
                      <a:r>
                        <a:rPr lang="ru-RU" sz="1000" baseline="0" dirty="0" smtClean="0"/>
                        <a:t>7. Прибыль корпораций до налогообложения                736</a:t>
                      </a:r>
                    </a:p>
                    <a:p>
                      <a:pPr marL="0" indent="0">
                        <a:buNone/>
                      </a:pPr>
                      <a:r>
                        <a:rPr lang="ru-RU" sz="1000" baseline="0" dirty="0" smtClean="0"/>
                        <a:t>Дивиденды                                                                       305</a:t>
                      </a:r>
                    </a:p>
                    <a:p>
                      <a:pPr marL="0" indent="0">
                        <a:buNone/>
                      </a:pPr>
                      <a:r>
                        <a:rPr lang="ru-RU" sz="1000" baseline="0" dirty="0" smtClean="0"/>
                        <a:t>Нераспределенная прибыль                                     202</a:t>
                      </a:r>
                    </a:p>
                    <a:p>
                      <a:pPr marL="0" indent="0">
                        <a:buNone/>
                      </a:pPr>
                      <a:r>
                        <a:rPr lang="ru-RU" sz="1000" baseline="0" dirty="0" smtClean="0"/>
                        <a:t>Налог на прибыль корпораций                                229</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1" baseline="0" dirty="0" smtClean="0"/>
                        <a:t>Валовой внутренний продукт                                            7636</a:t>
                      </a:r>
                    </a:p>
                    <a:p>
                      <a:pPr marL="0" indent="0">
                        <a:buNone/>
                      </a:pPr>
                      <a:endParaRPr lang="ru-RU" sz="1000" dirty="0"/>
                    </a:p>
                  </a:txBody>
                  <a:tcPr marT="34290" marB="34290"/>
                </a:tc>
              </a:tr>
            </a:tbl>
          </a:graphicData>
        </a:graphic>
      </p:graphicFrame>
    </p:spTree>
    <p:extLst>
      <p:ext uri="{BB962C8B-B14F-4D97-AF65-F5344CB8AC3E}">
        <p14:creationId xmlns:p14="http://schemas.microsoft.com/office/powerpoint/2010/main" xmlns="" val="134872500"/>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dirty="0">
                <a:effectLst>
                  <a:outerShdw blurRad="38100" dist="38100" dir="2700000" algn="tl">
                    <a:srgbClr val="000000">
                      <a:alpha val="43137"/>
                    </a:srgbClr>
                  </a:outerShdw>
                </a:effectLst>
              </a:rPr>
              <a:t>От ВВП - к располагаемому </a:t>
            </a:r>
            <a:r>
              <a:rPr lang="ru-RU" sz="3600" b="1" dirty="0" smtClean="0">
                <a:effectLst>
                  <a:outerShdw blurRad="38100" dist="38100" dir="2700000" algn="tl">
                    <a:srgbClr val="000000">
                      <a:alpha val="43137"/>
                    </a:srgbClr>
                  </a:outerShdw>
                </a:effectLst>
              </a:rPr>
              <a:t>доходу</a:t>
            </a:r>
            <a:endParaRPr lang="ru-RU" sz="36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234678"/>
            <a:ext cx="3757610" cy="3623088"/>
          </a:xfrm>
        </p:spPr>
        <p:txBody>
          <a:bodyPr>
            <a:normAutofit fontScale="62500" lnSpcReduction="20000"/>
          </a:bodyPr>
          <a:lstStyle/>
          <a:p>
            <a:r>
              <a:rPr lang="ru-RU" dirty="0"/>
              <a:t>Основы расчета ВВП представляют интерес не только сами но себе, но и ввиду их важности для понимания поведения потребителей и предприятий. Вопросы, которые мы рассмотрим в следующих разделах. позволят вам еще лучше разобраться в принципах учета результатов макроэкономической деятельности.</a:t>
            </a:r>
          </a:p>
          <a:p>
            <a:endParaRPr lang="ru-RU" dirty="0"/>
          </a:p>
        </p:txBody>
      </p:sp>
      <p:pic>
        <p:nvPicPr>
          <p:cNvPr id="4" name="Рисунок 3" descr="4321363_1.jpg"/>
          <p:cNvPicPr>
            <a:picLocks noChangeAspect="1"/>
          </p:cNvPicPr>
          <p:nvPr/>
        </p:nvPicPr>
        <p:blipFill>
          <a:blip r:embed="rId2"/>
          <a:stretch>
            <a:fillRect/>
          </a:stretch>
        </p:blipFill>
        <p:spPr>
          <a:xfrm>
            <a:off x="4500562" y="1357304"/>
            <a:ext cx="3929090" cy="3147281"/>
          </a:xfrm>
          <a:prstGeom prst="rect">
            <a:avLst/>
          </a:prstGeom>
          <a:ln w="76200">
            <a:solidFill>
              <a:schemeClr val="accent1"/>
            </a:solidFill>
          </a:ln>
        </p:spPr>
      </p:pic>
    </p:spTree>
    <p:extLst>
      <p:ext uri="{BB962C8B-B14F-4D97-AF65-F5344CB8AC3E}">
        <p14:creationId xmlns:p14="http://schemas.microsoft.com/office/powerpoint/2010/main" xmlns="" val="2205517518"/>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dirty="0" smtClean="0">
                <a:effectLst>
                  <a:outerShdw blurRad="38100" dist="38100" dir="2700000" algn="tl">
                    <a:srgbClr val="000000">
                      <a:alpha val="43137"/>
                    </a:srgbClr>
                  </a:outerShdw>
                </a:effectLst>
              </a:rPr>
              <a:t>Национальный доход</a:t>
            </a:r>
            <a:endParaRPr lang="ru-RU" sz="36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234678"/>
            <a:ext cx="8229600" cy="1194196"/>
          </a:xfrm>
        </p:spPr>
        <p:txBody>
          <a:bodyPr>
            <a:normAutofit fontScale="85000" lnSpcReduction="10000"/>
          </a:bodyPr>
          <a:lstStyle/>
          <a:p>
            <a:r>
              <a:rPr lang="ru-RU" sz="2800" dirty="0" smtClean="0"/>
              <a:t>Чтобы </a:t>
            </a:r>
            <a:r>
              <a:rPr lang="ru-RU" sz="2800" dirty="0"/>
              <a:t>лучше понять разделение совокупных доходов среди различных факторов производства, нам понадобятся данные о национальном доходе (НД). </a:t>
            </a:r>
          </a:p>
          <a:p>
            <a:endParaRPr lang="ru-RU" dirty="0"/>
          </a:p>
        </p:txBody>
      </p:sp>
      <p:sp>
        <p:nvSpPr>
          <p:cNvPr id="5" name="TextBox 4"/>
          <p:cNvSpPr txBox="1"/>
          <p:nvPr/>
        </p:nvSpPr>
        <p:spPr>
          <a:xfrm>
            <a:off x="571472" y="2357436"/>
            <a:ext cx="8215370" cy="2308324"/>
          </a:xfrm>
          <a:prstGeom prst="rect">
            <a:avLst/>
          </a:prstGeom>
          <a:noFill/>
          <a:ln w="76200">
            <a:solidFill>
              <a:schemeClr val="accent1"/>
            </a:solidFill>
          </a:ln>
        </p:spPr>
        <p:txBody>
          <a:bodyPr wrap="square" rtlCol="0">
            <a:spAutoFit/>
          </a:bodyPr>
          <a:lstStyle/>
          <a:p>
            <a:pPr algn="just"/>
            <a:r>
              <a:rPr lang="ru-RU" sz="2400" i="1" dirty="0" smtClean="0"/>
              <a:t>НД - это сумма доходов, полученных с использованием труда, капитала и земли. Чтобы получить значение НД, следует от ВВП отнять амортизацию и косвенные налоги. Национальный доход равен совокупности всех видов выплат заработной платы, ренты, процента и корпоративной прибыли.</a:t>
            </a:r>
            <a:endParaRPr lang="ru-RU" sz="2400" dirty="0"/>
          </a:p>
        </p:txBody>
      </p:sp>
    </p:spTree>
    <p:extLst>
      <p:ext uri="{BB962C8B-B14F-4D97-AF65-F5344CB8AC3E}">
        <p14:creationId xmlns:p14="http://schemas.microsoft.com/office/powerpoint/2010/main" xmlns="" val="2205517518"/>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85734"/>
            <a:ext cx="8229600" cy="1071570"/>
          </a:xfrm>
        </p:spPr>
        <p:txBody>
          <a:bodyPr>
            <a:normAutofit fontScale="47500" lnSpcReduction="20000"/>
          </a:bodyPr>
          <a:lstStyle/>
          <a:p>
            <a:r>
              <a:rPr lang="ru-RU" sz="3400" dirty="0" smtClean="0"/>
              <a:t>Взаимосвязь </a:t>
            </a:r>
            <a:r>
              <a:rPr lang="ru-RU" sz="3400" dirty="0"/>
              <a:t>между ВВП и НД отображена на </a:t>
            </a:r>
            <a:r>
              <a:rPr lang="ru-RU" sz="3400" dirty="0" smtClean="0"/>
              <a:t>рис. 4 </a:t>
            </a:r>
            <a:r>
              <a:rPr lang="ru-RU" sz="3400" dirty="0"/>
              <a:t>(первые два столбца). Первый столбец – это ВВП, второй – национальный доход (темный прямоугольник) за вычетом амортизации и косвенных налогов (светлые прямоугольники</a:t>
            </a:r>
            <a:r>
              <a:rPr lang="ru-RU" sz="3400" dirty="0" smtClean="0"/>
              <a:t>). На основе ВВП можно рассчитать национальный доход (НД) и личный располагаемый доход.</a:t>
            </a:r>
            <a:endParaRPr lang="ru-RU" sz="3400" dirty="0"/>
          </a:p>
          <a:p>
            <a:endParaRPr lang="ru-RU" dirty="0"/>
          </a:p>
        </p:txBody>
      </p:sp>
      <p:grpSp>
        <p:nvGrpSpPr>
          <p:cNvPr id="22" name="Группа 21"/>
          <p:cNvGrpSpPr/>
          <p:nvPr/>
        </p:nvGrpSpPr>
        <p:grpSpPr>
          <a:xfrm>
            <a:off x="214282" y="1357304"/>
            <a:ext cx="8715436" cy="3595054"/>
            <a:chOff x="214282" y="428610"/>
            <a:chExt cx="8715436" cy="4523748"/>
          </a:xfrm>
        </p:grpSpPr>
        <p:sp>
          <p:nvSpPr>
            <p:cNvPr id="23" name="Прямоугольник 22"/>
            <p:cNvSpPr/>
            <p:nvPr/>
          </p:nvSpPr>
          <p:spPr>
            <a:xfrm>
              <a:off x="2857488" y="428610"/>
              <a:ext cx="1714512"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ru-RU" sz="1400" dirty="0" smtClean="0">
                  <a:solidFill>
                    <a:sysClr val="windowText" lastClr="000000"/>
                  </a:solidFill>
                </a:rPr>
                <a:t>Амортизация</a:t>
              </a:r>
              <a:endParaRPr lang="ru-RU" sz="1400" dirty="0">
                <a:solidFill>
                  <a:sysClr val="windowText" lastClr="000000"/>
                </a:solidFill>
              </a:endParaRPr>
            </a:p>
          </p:txBody>
        </p:sp>
        <p:sp>
          <p:nvSpPr>
            <p:cNvPr id="24" name="Левая фигурная скобка 23"/>
            <p:cNvSpPr/>
            <p:nvPr/>
          </p:nvSpPr>
          <p:spPr>
            <a:xfrm>
              <a:off x="785786" y="428610"/>
              <a:ext cx="357190" cy="3929090"/>
            </a:xfrm>
            <a:prstGeom prst="leftBrace">
              <a:avLst>
                <a:gd name="adj1" fmla="val 82786"/>
                <a:gd name="adj2" fmla="val 503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25" name="Прямоугольник 24"/>
            <p:cNvSpPr/>
            <p:nvPr/>
          </p:nvSpPr>
          <p:spPr>
            <a:xfrm>
              <a:off x="1214414" y="428610"/>
              <a:ext cx="164307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Чистый экспорт</a:t>
              </a:r>
              <a:endParaRPr lang="ru-RU" sz="1400" dirty="0"/>
            </a:p>
          </p:txBody>
        </p:sp>
        <p:sp>
          <p:nvSpPr>
            <p:cNvPr id="26" name="Прямоугольник 25"/>
            <p:cNvSpPr/>
            <p:nvPr/>
          </p:nvSpPr>
          <p:spPr>
            <a:xfrm>
              <a:off x="1214414" y="1643056"/>
              <a:ext cx="164307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Инвестиции</a:t>
              </a:r>
              <a:endParaRPr lang="ru-RU" dirty="0">
                <a:solidFill>
                  <a:prstClr val="white"/>
                </a:solidFill>
              </a:endParaRPr>
            </a:p>
          </p:txBody>
        </p:sp>
        <p:sp>
          <p:nvSpPr>
            <p:cNvPr id="27" name="Прямоугольник 26"/>
            <p:cNvSpPr/>
            <p:nvPr/>
          </p:nvSpPr>
          <p:spPr>
            <a:xfrm>
              <a:off x="1214414" y="2428874"/>
              <a:ext cx="1643074"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Потребление</a:t>
              </a:r>
              <a:endParaRPr lang="ru-RU" dirty="0">
                <a:solidFill>
                  <a:prstClr val="white"/>
                </a:solidFill>
              </a:endParaRPr>
            </a:p>
          </p:txBody>
        </p:sp>
        <p:sp>
          <p:nvSpPr>
            <p:cNvPr id="28" name="Прямоугольник 27"/>
            <p:cNvSpPr/>
            <p:nvPr/>
          </p:nvSpPr>
          <p:spPr>
            <a:xfrm>
              <a:off x="2857488" y="928676"/>
              <a:ext cx="1714512"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Косвенные налоги</a:t>
              </a:r>
              <a:endParaRPr lang="ru-RU" sz="1400" dirty="0"/>
            </a:p>
          </p:txBody>
        </p:sp>
        <p:sp>
          <p:nvSpPr>
            <p:cNvPr id="29" name="TextBox 28"/>
            <p:cNvSpPr txBox="1"/>
            <p:nvPr/>
          </p:nvSpPr>
          <p:spPr>
            <a:xfrm>
              <a:off x="214282" y="2214560"/>
              <a:ext cx="714380" cy="369332"/>
            </a:xfrm>
            <a:prstGeom prst="rect">
              <a:avLst/>
            </a:prstGeom>
            <a:noFill/>
          </p:spPr>
          <p:txBody>
            <a:bodyPr wrap="square" rtlCol="0">
              <a:spAutoFit/>
            </a:bodyPr>
            <a:lstStyle/>
            <a:p>
              <a:r>
                <a:rPr lang="ru-RU" dirty="0" smtClean="0"/>
                <a:t>ВВП</a:t>
              </a:r>
              <a:endParaRPr lang="ru-RU" dirty="0"/>
            </a:p>
          </p:txBody>
        </p:sp>
        <p:sp>
          <p:nvSpPr>
            <p:cNvPr id="30" name="Прямоугольник 29"/>
            <p:cNvSpPr/>
            <p:nvPr/>
          </p:nvSpPr>
          <p:spPr>
            <a:xfrm>
              <a:off x="4572000" y="1500180"/>
              <a:ext cx="1643074" cy="642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Прямые налоги</a:t>
              </a:r>
              <a:endParaRPr lang="ru-RU" sz="1400" dirty="0"/>
            </a:p>
          </p:txBody>
        </p:sp>
        <p:sp>
          <p:nvSpPr>
            <p:cNvPr id="31" name="Прямоугольник 30"/>
            <p:cNvSpPr/>
            <p:nvPr/>
          </p:nvSpPr>
          <p:spPr>
            <a:xfrm>
              <a:off x="4572000" y="2143122"/>
              <a:ext cx="1643074" cy="785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Чистые  сбережения предприятий</a:t>
              </a:r>
              <a:endParaRPr lang="ru-RU" sz="1400" dirty="0"/>
            </a:p>
          </p:txBody>
        </p:sp>
        <p:sp>
          <p:nvSpPr>
            <p:cNvPr id="32" name="Прямоугольник 31"/>
            <p:cNvSpPr/>
            <p:nvPr/>
          </p:nvSpPr>
          <p:spPr>
            <a:xfrm>
              <a:off x="4572000" y="2928940"/>
              <a:ext cx="164307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3" name="Прямоугольник 32"/>
            <p:cNvSpPr/>
            <p:nvPr/>
          </p:nvSpPr>
          <p:spPr>
            <a:xfrm>
              <a:off x="6215074" y="1643056"/>
              <a:ext cx="171451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Трансфертные платежи</a:t>
              </a:r>
              <a:endParaRPr lang="ru-RU" sz="1400" dirty="0"/>
            </a:p>
          </p:txBody>
        </p:sp>
        <p:sp>
          <p:nvSpPr>
            <p:cNvPr id="34" name="Прямоугольник 33"/>
            <p:cNvSpPr/>
            <p:nvPr/>
          </p:nvSpPr>
          <p:spPr>
            <a:xfrm>
              <a:off x="6215074" y="2357436"/>
              <a:ext cx="1714512"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p:cNvSpPr/>
            <p:nvPr/>
          </p:nvSpPr>
          <p:spPr>
            <a:xfrm>
              <a:off x="1214414" y="785800"/>
              <a:ext cx="164307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Государственные закупки</a:t>
              </a:r>
              <a:r>
                <a:rPr lang="ru-RU" dirty="0" smtClean="0"/>
                <a:t> </a:t>
              </a:r>
              <a:endParaRPr lang="ru-RU" dirty="0"/>
            </a:p>
          </p:txBody>
        </p:sp>
        <p:sp>
          <p:nvSpPr>
            <p:cNvPr id="36" name="Прямоугольник 35"/>
            <p:cNvSpPr/>
            <p:nvPr/>
          </p:nvSpPr>
          <p:spPr>
            <a:xfrm>
              <a:off x="2857488" y="1500180"/>
              <a:ext cx="1714512" cy="292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Национальный доход</a:t>
              </a:r>
              <a:endParaRPr lang="ru-RU" dirty="0">
                <a:solidFill>
                  <a:prstClr val="white"/>
                </a:solidFill>
              </a:endParaRPr>
            </a:p>
          </p:txBody>
        </p:sp>
        <p:sp>
          <p:nvSpPr>
            <p:cNvPr id="37" name="TextBox 36"/>
            <p:cNvSpPr txBox="1"/>
            <p:nvPr/>
          </p:nvSpPr>
          <p:spPr>
            <a:xfrm>
              <a:off x="785786" y="4429138"/>
              <a:ext cx="2214578" cy="523220"/>
            </a:xfrm>
            <a:prstGeom prst="rect">
              <a:avLst/>
            </a:prstGeom>
            <a:noFill/>
          </p:spPr>
          <p:txBody>
            <a:bodyPr wrap="square" rtlCol="0">
              <a:spAutoFit/>
            </a:bodyPr>
            <a:lstStyle/>
            <a:p>
              <a:pPr algn="ctr"/>
              <a:r>
                <a:rPr lang="ru-RU" sz="1400" dirty="0" err="1" smtClean="0"/>
                <a:t>Валовый</a:t>
              </a:r>
              <a:r>
                <a:rPr lang="ru-RU" sz="1400" dirty="0" smtClean="0"/>
                <a:t> внутренний продукт (ВВП)</a:t>
              </a:r>
              <a:endParaRPr lang="ru-RU" sz="1400" dirty="0"/>
            </a:p>
          </p:txBody>
        </p:sp>
        <p:sp>
          <p:nvSpPr>
            <p:cNvPr id="38" name="TextBox 37"/>
            <p:cNvSpPr txBox="1"/>
            <p:nvPr/>
          </p:nvSpPr>
          <p:spPr>
            <a:xfrm>
              <a:off x="2786050" y="4429138"/>
              <a:ext cx="1857388" cy="523220"/>
            </a:xfrm>
            <a:prstGeom prst="rect">
              <a:avLst/>
            </a:prstGeom>
            <a:noFill/>
          </p:spPr>
          <p:txBody>
            <a:bodyPr wrap="square" rtlCol="0">
              <a:spAutoFit/>
            </a:bodyPr>
            <a:lstStyle/>
            <a:p>
              <a:pPr algn="ctr"/>
              <a:r>
                <a:rPr lang="ru-RU" sz="1400" dirty="0" smtClean="0"/>
                <a:t>Национальный доход (НД)</a:t>
              </a:r>
              <a:endParaRPr lang="ru-RU" sz="1400" dirty="0"/>
            </a:p>
          </p:txBody>
        </p:sp>
        <p:sp>
          <p:nvSpPr>
            <p:cNvPr id="39" name="TextBox 38"/>
            <p:cNvSpPr txBox="1"/>
            <p:nvPr/>
          </p:nvSpPr>
          <p:spPr>
            <a:xfrm>
              <a:off x="6143636" y="4429138"/>
              <a:ext cx="1857388" cy="523220"/>
            </a:xfrm>
            <a:prstGeom prst="rect">
              <a:avLst/>
            </a:prstGeom>
            <a:noFill/>
          </p:spPr>
          <p:txBody>
            <a:bodyPr wrap="square" rtlCol="0">
              <a:spAutoFit/>
            </a:bodyPr>
            <a:lstStyle/>
            <a:p>
              <a:pPr algn="ctr"/>
              <a:r>
                <a:rPr lang="ru-RU" sz="1400" dirty="0" smtClean="0"/>
                <a:t>Располагаемый доход (НД)</a:t>
              </a:r>
              <a:endParaRPr lang="ru-RU" sz="1400" dirty="0"/>
            </a:p>
          </p:txBody>
        </p:sp>
        <p:sp>
          <p:nvSpPr>
            <p:cNvPr id="40" name="Левая фигурная скобка 39"/>
            <p:cNvSpPr/>
            <p:nvPr/>
          </p:nvSpPr>
          <p:spPr>
            <a:xfrm rot="10800000">
              <a:off x="8001024" y="1714494"/>
              <a:ext cx="357190" cy="2571768"/>
            </a:xfrm>
            <a:prstGeom prst="leftBrace">
              <a:avLst>
                <a:gd name="adj1" fmla="val 82786"/>
                <a:gd name="adj2" fmla="val 503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41" name="TextBox 40"/>
            <p:cNvSpPr txBox="1"/>
            <p:nvPr/>
          </p:nvSpPr>
          <p:spPr>
            <a:xfrm>
              <a:off x="8429620" y="2857502"/>
              <a:ext cx="500098" cy="369332"/>
            </a:xfrm>
            <a:prstGeom prst="rect">
              <a:avLst/>
            </a:prstGeom>
            <a:noFill/>
          </p:spPr>
          <p:txBody>
            <a:bodyPr wrap="square" rtlCol="0">
              <a:spAutoFit/>
            </a:bodyPr>
            <a:lstStyle/>
            <a:p>
              <a:r>
                <a:rPr lang="ru-RU" dirty="0" smtClean="0"/>
                <a:t>РД</a:t>
              </a:r>
              <a:endParaRPr lang="ru-RU" dirty="0"/>
            </a:p>
          </p:txBody>
        </p:sp>
      </p:grpSp>
      <p:sp>
        <p:nvSpPr>
          <p:cNvPr id="42" name="TextBox 41"/>
          <p:cNvSpPr txBox="1"/>
          <p:nvPr/>
        </p:nvSpPr>
        <p:spPr>
          <a:xfrm>
            <a:off x="5929322" y="1500180"/>
            <a:ext cx="1000132" cy="369332"/>
          </a:xfrm>
          <a:prstGeom prst="rect">
            <a:avLst/>
          </a:prstGeom>
          <a:noFill/>
        </p:spPr>
        <p:txBody>
          <a:bodyPr wrap="square" rtlCol="0">
            <a:spAutoFit/>
          </a:bodyPr>
          <a:lstStyle/>
          <a:p>
            <a:r>
              <a:rPr lang="ru-RU" b="1" dirty="0" smtClean="0"/>
              <a:t>Рис. 4</a:t>
            </a:r>
            <a:endParaRPr lang="ru-RU" b="1" dirty="0"/>
          </a:p>
        </p:txBody>
      </p:sp>
    </p:spTree>
    <p:extLst>
      <p:ext uri="{BB962C8B-B14F-4D97-AF65-F5344CB8AC3E}">
        <p14:creationId xmlns:p14="http://schemas.microsoft.com/office/powerpoint/2010/main" xmlns="" val="2205517518"/>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Содержимое 6"/>
          <p:cNvSpPr>
            <a:spLocks noGrp="1"/>
          </p:cNvSpPr>
          <p:nvPr>
            <p:ph sz="half" idx="4294967295"/>
          </p:nvPr>
        </p:nvSpPr>
        <p:spPr>
          <a:xfrm>
            <a:off x="214283" y="357172"/>
            <a:ext cx="3500462" cy="4572032"/>
          </a:xfrm>
        </p:spPr>
        <p:txBody>
          <a:bodyPr>
            <a:normAutofit fontScale="55000" lnSpcReduction="20000"/>
          </a:bodyPr>
          <a:lstStyle/>
          <a:p>
            <a:r>
              <a:rPr lang="ru-RU" sz="3300" dirty="0" smtClean="0"/>
              <a:t>Важными экономическими показателями являются следующие: ВВП, представляющий собой общий валовой доход, полученный владельцами всех факторов производства; национальный доход, т.е. величину доходов, полученных владельцами факторов производства, за вычетом амортизации и косвенных налогов; и располагаемый личный доход, который определяет совокупные доходы домохозяйств, включая трансфертные платежи, но исключая налоги.</a:t>
            </a:r>
            <a:endParaRPr lang="ru-RU" dirty="0" smtClean="0"/>
          </a:p>
          <a:p>
            <a:endParaRPr lang="ru-RU" dirty="0"/>
          </a:p>
        </p:txBody>
      </p:sp>
      <p:pic>
        <p:nvPicPr>
          <p:cNvPr id="10" name="Рисунок 9" descr="21.jpg"/>
          <p:cNvPicPr>
            <a:picLocks noChangeAspect="1"/>
          </p:cNvPicPr>
          <p:nvPr/>
        </p:nvPicPr>
        <p:blipFill>
          <a:blip r:embed="rId2"/>
          <a:stretch>
            <a:fillRect/>
          </a:stretch>
        </p:blipFill>
        <p:spPr>
          <a:xfrm>
            <a:off x="3929058" y="928676"/>
            <a:ext cx="4791572" cy="3214710"/>
          </a:xfrm>
          <a:prstGeom prst="rect">
            <a:avLst/>
          </a:prstGeom>
          <a:ln w="76200">
            <a:solidFill>
              <a:schemeClr val="accent1"/>
            </a:solidFill>
          </a:ln>
        </p:spPr>
      </p:pic>
    </p:spTree>
    <p:extLst>
      <p:ext uri="{BB962C8B-B14F-4D97-AF65-F5344CB8AC3E}">
        <p14:creationId xmlns:p14="http://schemas.microsoft.com/office/powerpoint/2010/main" xmlns="" val="36911756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800" b="1" dirty="0" smtClean="0">
                <a:effectLst>
                  <a:outerShdw blurRad="38100" dist="38100" dir="2700000" algn="tl">
                    <a:srgbClr val="000000">
                      <a:alpha val="43137"/>
                    </a:srgbClr>
                  </a:outerShdw>
                </a:effectLst>
              </a:rPr>
              <a:t>ДВА ИЗМЕРЕНИЯ ПРОДУКТА: ПОТОК ТОВАРОВ И ПОТОК ЗАРАБОТКОВ</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5572132" y="1234678"/>
            <a:ext cx="3286148" cy="3694526"/>
          </a:xfrm>
        </p:spPr>
        <p:txBody>
          <a:bodyPr>
            <a:normAutofit fontScale="62500" lnSpcReduction="20000"/>
          </a:bodyPr>
          <a:lstStyle/>
          <a:p>
            <a:r>
              <a:rPr lang="ru-RU" dirty="0"/>
              <a:t>Так как же в самом деле экономисты измеряют ВВП? </a:t>
            </a:r>
            <a:r>
              <a:rPr lang="ru-RU" dirty="0" smtClean="0"/>
              <a:t>Как </a:t>
            </a:r>
            <a:r>
              <a:rPr lang="ru-RU" dirty="0"/>
              <a:t>это неудивительно, ВВП можно измерить совершенно независимыми способами. Как показано на </a:t>
            </a:r>
            <a:r>
              <a:rPr lang="ru-RU" dirty="0" smtClean="0"/>
              <a:t>рисунке, </a:t>
            </a:r>
            <a:r>
              <a:rPr lang="ru-RU" dirty="0"/>
              <a:t>ВВП может быть оценен либо как поток товаров (расходов), либо как сумма заработков (доходов).</a:t>
            </a:r>
          </a:p>
          <a:p>
            <a:endParaRPr lang="ru-RU" dirty="0"/>
          </a:p>
        </p:txBody>
      </p:sp>
      <p:grpSp>
        <p:nvGrpSpPr>
          <p:cNvPr id="5" name="Группа 4"/>
          <p:cNvGrpSpPr/>
          <p:nvPr/>
        </p:nvGrpSpPr>
        <p:grpSpPr>
          <a:xfrm>
            <a:off x="357158" y="1214428"/>
            <a:ext cx="5286412" cy="3714776"/>
            <a:chOff x="928662" y="571486"/>
            <a:chExt cx="5214974" cy="3857652"/>
          </a:xfrm>
        </p:grpSpPr>
        <p:sp>
          <p:nvSpPr>
            <p:cNvPr id="6" name="Полилиния 5"/>
            <p:cNvSpPr/>
            <p:nvPr/>
          </p:nvSpPr>
          <p:spPr>
            <a:xfrm>
              <a:off x="4857752" y="2000246"/>
              <a:ext cx="1285884" cy="1000132"/>
            </a:xfrm>
            <a:custGeom>
              <a:avLst/>
              <a:gdLst>
                <a:gd name="connsiteX0" fmla="*/ 0 w 1285884"/>
                <a:gd name="connsiteY0" fmla="*/ 0 h 1000132"/>
                <a:gd name="connsiteX1" fmla="*/ 1285884 w 1285884"/>
                <a:gd name="connsiteY1" fmla="*/ 0 h 1000132"/>
                <a:gd name="connsiteX2" fmla="*/ 1285884 w 1285884"/>
                <a:gd name="connsiteY2" fmla="*/ 1000132 h 1000132"/>
                <a:gd name="connsiteX3" fmla="*/ 0 w 1285884"/>
                <a:gd name="connsiteY3" fmla="*/ 1000132 h 1000132"/>
                <a:gd name="connsiteX4" fmla="*/ 0 w 1285884"/>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84" h="1000132">
                  <a:moveTo>
                    <a:pt x="0" y="0"/>
                  </a:moveTo>
                  <a:lnTo>
                    <a:pt x="1285884" y="0"/>
                  </a:lnTo>
                  <a:lnTo>
                    <a:pt x="1285884"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Предприятия</a:t>
              </a:r>
              <a:endParaRPr lang="ru-RU" sz="1400" dirty="0"/>
            </a:p>
          </p:txBody>
        </p:sp>
        <p:sp>
          <p:nvSpPr>
            <p:cNvPr id="7" name="Полилиния 6"/>
            <p:cNvSpPr/>
            <p:nvPr/>
          </p:nvSpPr>
          <p:spPr>
            <a:xfrm>
              <a:off x="928662" y="2000246"/>
              <a:ext cx="1214446" cy="1000132"/>
            </a:xfrm>
            <a:custGeom>
              <a:avLst/>
              <a:gdLst>
                <a:gd name="connsiteX0" fmla="*/ 0 w 1214446"/>
                <a:gd name="connsiteY0" fmla="*/ 0 h 1000132"/>
                <a:gd name="connsiteX1" fmla="*/ 1214446 w 1214446"/>
                <a:gd name="connsiteY1" fmla="*/ 0 h 1000132"/>
                <a:gd name="connsiteX2" fmla="*/ 1214446 w 1214446"/>
                <a:gd name="connsiteY2" fmla="*/ 1000132 h 1000132"/>
                <a:gd name="connsiteX3" fmla="*/ 0 w 1214446"/>
                <a:gd name="connsiteY3" fmla="*/ 1000132 h 1000132"/>
                <a:gd name="connsiteX4" fmla="*/ 0 w 1214446"/>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6" h="1000132">
                  <a:moveTo>
                    <a:pt x="0" y="0"/>
                  </a:moveTo>
                  <a:lnTo>
                    <a:pt x="1214446" y="0"/>
                  </a:lnTo>
                  <a:lnTo>
                    <a:pt x="1214446"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Домашние хозяйства</a:t>
              </a:r>
              <a:endParaRPr lang="ru-RU" sz="1400" dirty="0"/>
            </a:p>
          </p:txBody>
        </p:sp>
        <p:sp>
          <p:nvSpPr>
            <p:cNvPr id="8" name="Полилиния 7"/>
            <p:cNvSpPr/>
            <p:nvPr/>
          </p:nvSpPr>
          <p:spPr>
            <a:xfrm>
              <a:off x="1357290" y="3000378"/>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8"/>
            <p:cNvSpPr/>
            <p:nvPr/>
          </p:nvSpPr>
          <p:spPr>
            <a:xfrm rot="10800000">
              <a:off x="1357290" y="1071552"/>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9"/>
            <p:cNvSpPr/>
            <p:nvPr/>
          </p:nvSpPr>
          <p:spPr>
            <a:xfrm>
              <a:off x="1357290"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10"/>
            <p:cNvSpPr/>
            <p:nvPr/>
          </p:nvSpPr>
          <p:spPr>
            <a:xfrm>
              <a:off x="5429256"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rot="16200000">
              <a:off x="4822033" y="1464461"/>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2"/>
            <p:cNvSpPr/>
            <p:nvPr/>
          </p:nvSpPr>
          <p:spPr>
            <a:xfrm rot="5400000">
              <a:off x="1750199" y="3107535"/>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3"/>
            <p:cNvSpPr/>
            <p:nvPr/>
          </p:nvSpPr>
          <p:spPr>
            <a:xfrm>
              <a:off x="4857752" y="3071816"/>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олилиния 14"/>
            <p:cNvSpPr/>
            <p:nvPr/>
          </p:nvSpPr>
          <p:spPr>
            <a:xfrm rot="10800000">
              <a:off x="1714480" y="1500180"/>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5"/>
            <p:cNvSpPr/>
            <p:nvPr/>
          </p:nvSpPr>
          <p:spPr>
            <a:xfrm>
              <a:off x="2786050" y="1500180"/>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Конечные товары и услуги (хлеб, автомобили и т.д.)</a:t>
              </a:r>
              <a:endParaRPr lang="ru-RU" sz="1000" dirty="0"/>
            </a:p>
          </p:txBody>
        </p:sp>
        <p:sp>
          <p:nvSpPr>
            <p:cNvPr id="17" name="Полилиния 16"/>
            <p:cNvSpPr/>
            <p:nvPr/>
          </p:nvSpPr>
          <p:spPr>
            <a:xfrm>
              <a:off x="2786050" y="3071816"/>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Услуги факторов производства (труда, земли и т.д.)</a:t>
              </a:r>
              <a:endParaRPr lang="ru-RU" sz="1000" dirty="0"/>
            </a:p>
          </p:txBody>
        </p:sp>
        <p:sp>
          <p:nvSpPr>
            <p:cNvPr id="18" name="Полилиния 17"/>
            <p:cNvSpPr/>
            <p:nvPr/>
          </p:nvSpPr>
          <p:spPr>
            <a:xfrm>
              <a:off x="2000232" y="571486"/>
              <a:ext cx="3000396" cy="428628"/>
            </a:xfrm>
            <a:custGeom>
              <a:avLst/>
              <a:gdLst>
                <a:gd name="connsiteX0" fmla="*/ 0 w 3000396"/>
                <a:gd name="connsiteY0" fmla="*/ 0 h 428628"/>
                <a:gd name="connsiteX1" fmla="*/ 3000396 w 3000396"/>
                <a:gd name="connsiteY1" fmla="*/ 0 h 428628"/>
                <a:gd name="connsiteX2" fmla="*/ 3000396 w 3000396"/>
                <a:gd name="connsiteY2" fmla="*/ 428628 h 428628"/>
                <a:gd name="connsiteX3" fmla="*/ 0 w 3000396"/>
                <a:gd name="connsiteY3" fmla="*/ 428628 h 428628"/>
                <a:gd name="connsiteX4" fmla="*/ 0 w 3000396"/>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96" h="428628">
                  <a:moveTo>
                    <a:pt x="0" y="0"/>
                  </a:moveTo>
                  <a:lnTo>
                    <a:pt x="3000396" y="0"/>
                  </a:lnTo>
                  <a:lnTo>
                    <a:pt x="3000396"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Круговорот макроэкономический активности</a:t>
              </a:r>
            </a:p>
            <a:p>
              <a:pPr algn="ctr"/>
              <a:r>
                <a:rPr lang="ru-RU" sz="1000" dirty="0" smtClean="0"/>
                <a:t>Потребительские закупки (в долл.)</a:t>
              </a:r>
              <a:endParaRPr lang="ru-RU" sz="1000" dirty="0"/>
            </a:p>
          </p:txBody>
        </p:sp>
        <p:sp>
          <p:nvSpPr>
            <p:cNvPr id="19" name="Полилиния 18"/>
            <p:cNvSpPr/>
            <p:nvPr/>
          </p:nvSpPr>
          <p:spPr>
            <a:xfrm>
              <a:off x="1071538" y="714362"/>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0" name="Полилиния 19"/>
            <p:cNvSpPr/>
            <p:nvPr/>
          </p:nvSpPr>
          <p:spPr>
            <a:xfrm>
              <a:off x="2071670" y="4000510"/>
              <a:ext cx="3071834" cy="428628"/>
            </a:xfrm>
            <a:custGeom>
              <a:avLst/>
              <a:gdLst>
                <a:gd name="connsiteX0" fmla="*/ 0 w 3071834"/>
                <a:gd name="connsiteY0" fmla="*/ 0 h 428628"/>
                <a:gd name="connsiteX1" fmla="*/ 3071834 w 3071834"/>
                <a:gd name="connsiteY1" fmla="*/ 0 h 428628"/>
                <a:gd name="connsiteX2" fmla="*/ 3071834 w 3071834"/>
                <a:gd name="connsiteY2" fmla="*/ 428628 h 428628"/>
                <a:gd name="connsiteX3" fmla="*/ 0 w 3071834"/>
                <a:gd name="connsiteY3" fmla="*/ 428628 h 428628"/>
                <a:gd name="connsiteX4" fmla="*/ 0 w 3071834"/>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834" h="428628">
                  <a:moveTo>
                    <a:pt x="0" y="0"/>
                  </a:moveTo>
                  <a:lnTo>
                    <a:pt x="3071834" y="0"/>
                  </a:lnTo>
                  <a:lnTo>
                    <a:pt x="3071834"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Заработная плата, рента, прибыль и т.д. (в долл.)</a:t>
              </a:r>
              <a:endParaRPr lang="ru-RU" sz="1000" dirty="0"/>
            </a:p>
          </p:txBody>
        </p:sp>
        <p:sp>
          <p:nvSpPr>
            <p:cNvPr id="21" name="Полилиния 20"/>
            <p:cNvSpPr/>
            <p:nvPr/>
          </p:nvSpPr>
          <p:spPr>
            <a:xfrm rot="10800000">
              <a:off x="5429256" y="3286130"/>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Полилиния 21"/>
            <p:cNvSpPr/>
            <p:nvPr/>
          </p:nvSpPr>
          <p:spPr>
            <a:xfrm rot="5400000">
              <a:off x="5214942" y="642924"/>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Полилиния 22"/>
            <p:cNvSpPr/>
            <p:nvPr/>
          </p:nvSpPr>
          <p:spPr>
            <a:xfrm rot="16200000">
              <a:off x="1071538" y="3357568"/>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Полилиния 23"/>
            <p:cNvSpPr/>
            <p:nvPr/>
          </p:nvSpPr>
          <p:spPr>
            <a:xfrm>
              <a:off x="5429256"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олилиния 24"/>
            <p:cNvSpPr/>
            <p:nvPr/>
          </p:nvSpPr>
          <p:spPr>
            <a:xfrm>
              <a:off x="1357290"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xmlns="" val="1903874252"/>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b="1" dirty="0" smtClean="0"/>
              <a:t>Располагаемый доход</a:t>
            </a:r>
            <a:endParaRPr lang="ru-RU" dirty="0"/>
          </a:p>
        </p:txBody>
      </p:sp>
      <p:sp>
        <p:nvSpPr>
          <p:cNvPr id="4" name="Объект 2"/>
          <p:cNvSpPr txBox="1">
            <a:spLocks/>
          </p:cNvSpPr>
          <p:nvPr/>
        </p:nvSpPr>
        <p:spPr>
          <a:xfrm>
            <a:off x="457200" y="1142990"/>
            <a:ext cx="8686800" cy="2143140"/>
          </a:xfrm>
          <a:prstGeom prst="rect">
            <a:avLst/>
          </a:prstGeom>
        </p:spPr>
        <p:txBody>
          <a:bodyPr>
            <a:no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ru-RU" sz="2400" b="0" i="0" u="none" strike="noStrike" kern="1200" cap="none" spc="0" normalizeH="0" baseline="0" noProof="0" dirty="0" smtClean="0">
                <a:ln>
                  <a:noFill/>
                </a:ln>
                <a:solidFill>
                  <a:schemeClr val="tx1"/>
                </a:solidFill>
                <a:effectLst/>
                <a:uLnTx/>
                <a:uFillTx/>
                <a:latin typeface="+mn-lt"/>
                <a:ea typeface="+mn-ea"/>
                <a:cs typeface="+mn-cs"/>
              </a:rPr>
              <a:t>Второй важный показатель поможет нам ответить, сколько долларов в год имеют в своем распоряжении домохозяйства, которые они могут потратить на свои нужды. Ответить на этот вопрос можно, используя понятие «личного располагаемого дохода»(называемого обычно просто </a:t>
            </a:r>
            <a:r>
              <a:rPr kumimoji="0" lang="ru-RU" sz="2400" b="1" i="0" u="none" strike="noStrike" kern="1200" cap="none" spc="0" normalizeH="0" baseline="0" noProof="0" dirty="0" smtClean="0">
                <a:ln>
                  <a:noFill/>
                </a:ln>
                <a:solidFill>
                  <a:schemeClr val="tx1"/>
                </a:solidFill>
                <a:effectLst/>
                <a:uLnTx/>
                <a:uFillTx/>
                <a:latin typeface="+mn-lt"/>
                <a:ea typeface="+mn-ea"/>
                <a:cs typeface="+mn-cs"/>
              </a:rPr>
              <a:t>располагаемым доходом</a:t>
            </a:r>
            <a:r>
              <a:rPr kumimoji="0" lang="ru-RU" sz="2400" b="0" i="0" u="none" strike="noStrike" kern="1200" cap="none" spc="0" normalizeH="0" baseline="0" noProof="0" dirty="0" smtClean="0">
                <a:ln>
                  <a:noFill/>
                </a:ln>
                <a:solidFill>
                  <a:schemeClr val="tx1"/>
                </a:solidFill>
                <a:effectLst/>
                <a:uLnTx/>
                <a:uFillTx/>
                <a:latin typeface="+mn-lt"/>
                <a:ea typeface="+mn-ea"/>
                <a:cs typeface="+mn-cs"/>
              </a:rPr>
              <a:t>, или РД). </a:t>
            </a:r>
            <a:endParaRPr kumimoji="0" lang="ru-RU"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00034" y="3571882"/>
            <a:ext cx="8215370" cy="1200329"/>
          </a:xfrm>
          <a:prstGeom prst="rect">
            <a:avLst/>
          </a:prstGeom>
          <a:noFill/>
          <a:ln w="76200">
            <a:solidFill>
              <a:schemeClr val="accent1"/>
            </a:solidFill>
          </a:ln>
        </p:spPr>
        <p:txBody>
          <a:bodyPr wrap="square" rtlCol="0">
            <a:spAutoFit/>
          </a:bodyPr>
          <a:lstStyle/>
          <a:p>
            <a:pPr algn="just"/>
            <a:r>
              <a:rPr lang="ru-RU" sz="2400" i="1" dirty="0" smtClean="0"/>
              <a:t>Чтобы получить располагаемый доход, следует сложить рыночный и трансфертный доходы, получаемые домохозяйствами, и отнять личные налоги.</a:t>
            </a:r>
          </a:p>
        </p:txBody>
      </p:sp>
    </p:spTree>
    <p:extLst>
      <p:ext uri="{BB962C8B-B14F-4D97-AF65-F5344CB8AC3E}">
        <p14:creationId xmlns:p14="http://schemas.microsoft.com/office/powerpoint/2010/main" xmlns="" val="682250189"/>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857634"/>
            <a:ext cx="8686800" cy="1268404"/>
          </a:xfrm>
        </p:spPr>
        <p:txBody>
          <a:bodyPr>
            <a:normAutofit fontScale="47500" lnSpcReduction="20000"/>
          </a:bodyPr>
          <a:lstStyle/>
          <a:p>
            <a:r>
              <a:rPr lang="ru-RU" dirty="0" smtClean="0"/>
              <a:t>Расчет </a:t>
            </a:r>
            <a:r>
              <a:rPr lang="ru-RU" dirty="0"/>
              <a:t>РД отображен на </a:t>
            </a:r>
            <a:r>
              <a:rPr lang="ru-RU" dirty="0" smtClean="0"/>
              <a:t>рис. 4. </a:t>
            </a:r>
            <a:r>
              <a:rPr lang="ru-RU" dirty="0"/>
              <a:t>От национального дохода (представленного заштрихованным прямоугольником во втором столбце) мы отняли прямые налоги и чистые сбережения предприятий (два верхних прямоугольника в третьем столбце). (Сбережения предприятий включают амортизацию и прибыль за вычетом дивидендов.) Наконец, мы добавляем трансфертные платежи, получаемые домохозяйствами от государства, и в результате получим РД (правый столбец рис.4</a:t>
            </a:r>
            <a:r>
              <a:rPr lang="ru-RU" dirty="0" smtClean="0"/>
              <a:t>).</a:t>
            </a:r>
            <a:endParaRPr lang="ru-RU" dirty="0"/>
          </a:p>
        </p:txBody>
      </p:sp>
      <p:grpSp>
        <p:nvGrpSpPr>
          <p:cNvPr id="4" name="Группа 3"/>
          <p:cNvGrpSpPr/>
          <p:nvPr/>
        </p:nvGrpSpPr>
        <p:grpSpPr>
          <a:xfrm>
            <a:off x="142844" y="214296"/>
            <a:ext cx="8715436" cy="3500462"/>
            <a:chOff x="214282" y="428610"/>
            <a:chExt cx="8715436" cy="4523748"/>
          </a:xfrm>
        </p:grpSpPr>
        <p:sp>
          <p:nvSpPr>
            <p:cNvPr id="5" name="Прямоугольник 4"/>
            <p:cNvSpPr/>
            <p:nvPr/>
          </p:nvSpPr>
          <p:spPr>
            <a:xfrm>
              <a:off x="2857488" y="428610"/>
              <a:ext cx="1714512"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ru-RU" sz="1400" dirty="0" smtClean="0">
                  <a:solidFill>
                    <a:sysClr val="windowText" lastClr="000000"/>
                  </a:solidFill>
                </a:rPr>
                <a:t>Амортизация</a:t>
              </a:r>
              <a:endParaRPr lang="ru-RU" sz="1400" dirty="0">
                <a:solidFill>
                  <a:sysClr val="windowText" lastClr="000000"/>
                </a:solidFill>
              </a:endParaRPr>
            </a:p>
          </p:txBody>
        </p:sp>
        <p:sp>
          <p:nvSpPr>
            <p:cNvPr id="6" name="Левая фигурная скобка 5"/>
            <p:cNvSpPr/>
            <p:nvPr/>
          </p:nvSpPr>
          <p:spPr>
            <a:xfrm>
              <a:off x="785786" y="428610"/>
              <a:ext cx="357190" cy="3929090"/>
            </a:xfrm>
            <a:prstGeom prst="leftBrace">
              <a:avLst>
                <a:gd name="adj1" fmla="val 82786"/>
                <a:gd name="adj2" fmla="val 503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7" name="Прямоугольник 6"/>
            <p:cNvSpPr/>
            <p:nvPr/>
          </p:nvSpPr>
          <p:spPr>
            <a:xfrm>
              <a:off x="1214414" y="428610"/>
              <a:ext cx="164307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Чистый экспорт</a:t>
              </a:r>
              <a:endParaRPr lang="ru-RU" sz="1400" dirty="0"/>
            </a:p>
          </p:txBody>
        </p:sp>
        <p:sp>
          <p:nvSpPr>
            <p:cNvPr id="8" name="Прямоугольник 7"/>
            <p:cNvSpPr/>
            <p:nvPr/>
          </p:nvSpPr>
          <p:spPr>
            <a:xfrm>
              <a:off x="1214414" y="1643056"/>
              <a:ext cx="164307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Инвестиции</a:t>
              </a:r>
              <a:endParaRPr lang="ru-RU" dirty="0">
                <a:solidFill>
                  <a:prstClr val="white"/>
                </a:solidFill>
              </a:endParaRPr>
            </a:p>
          </p:txBody>
        </p:sp>
        <p:sp>
          <p:nvSpPr>
            <p:cNvPr id="9" name="Прямоугольник 8"/>
            <p:cNvSpPr/>
            <p:nvPr/>
          </p:nvSpPr>
          <p:spPr>
            <a:xfrm>
              <a:off x="1214414" y="2428874"/>
              <a:ext cx="1643074"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Потребление</a:t>
              </a:r>
              <a:endParaRPr lang="ru-RU" dirty="0">
                <a:solidFill>
                  <a:prstClr val="white"/>
                </a:solidFill>
              </a:endParaRPr>
            </a:p>
          </p:txBody>
        </p:sp>
        <p:sp>
          <p:nvSpPr>
            <p:cNvPr id="10" name="Прямоугольник 9"/>
            <p:cNvSpPr/>
            <p:nvPr/>
          </p:nvSpPr>
          <p:spPr>
            <a:xfrm>
              <a:off x="2857488" y="928676"/>
              <a:ext cx="1714512"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Косвенные налоги</a:t>
              </a:r>
              <a:endParaRPr lang="ru-RU" sz="1400" dirty="0"/>
            </a:p>
          </p:txBody>
        </p:sp>
        <p:sp>
          <p:nvSpPr>
            <p:cNvPr id="11" name="TextBox 10"/>
            <p:cNvSpPr txBox="1"/>
            <p:nvPr/>
          </p:nvSpPr>
          <p:spPr>
            <a:xfrm>
              <a:off x="214282" y="2214560"/>
              <a:ext cx="714380" cy="369332"/>
            </a:xfrm>
            <a:prstGeom prst="rect">
              <a:avLst/>
            </a:prstGeom>
            <a:noFill/>
          </p:spPr>
          <p:txBody>
            <a:bodyPr wrap="square" rtlCol="0">
              <a:spAutoFit/>
            </a:bodyPr>
            <a:lstStyle/>
            <a:p>
              <a:r>
                <a:rPr lang="ru-RU" dirty="0" smtClean="0"/>
                <a:t>ВВП</a:t>
              </a:r>
              <a:endParaRPr lang="ru-RU" dirty="0"/>
            </a:p>
          </p:txBody>
        </p:sp>
        <p:sp>
          <p:nvSpPr>
            <p:cNvPr id="12" name="Прямоугольник 11"/>
            <p:cNvSpPr/>
            <p:nvPr/>
          </p:nvSpPr>
          <p:spPr>
            <a:xfrm>
              <a:off x="4572000" y="1500180"/>
              <a:ext cx="1643074" cy="642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Прямые налоги</a:t>
              </a:r>
              <a:endParaRPr lang="ru-RU" sz="1400" dirty="0"/>
            </a:p>
          </p:txBody>
        </p:sp>
        <p:sp>
          <p:nvSpPr>
            <p:cNvPr id="13" name="Прямоугольник 12"/>
            <p:cNvSpPr/>
            <p:nvPr/>
          </p:nvSpPr>
          <p:spPr>
            <a:xfrm>
              <a:off x="4572000" y="2143122"/>
              <a:ext cx="1643074" cy="785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1400" dirty="0" smtClean="0"/>
                <a:t>Чистые  сбережения предприятий</a:t>
              </a:r>
              <a:endParaRPr lang="ru-RU" sz="1400" dirty="0"/>
            </a:p>
          </p:txBody>
        </p:sp>
        <p:sp>
          <p:nvSpPr>
            <p:cNvPr id="14" name="Прямоугольник 13"/>
            <p:cNvSpPr/>
            <p:nvPr/>
          </p:nvSpPr>
          <p:spPr>
            <a:xfrm>
              <a:off x="4572000" y="2928940"/>
              <a:ext cx="164307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5" name="Прямоугольник 14"/>
            <p:cNvSpPr/>
            <p:nvPr/>
          </p:nvSpPr>
          <p:spPr>
            <a:xfrm>
              <a:off x="6215074" y="1643056"/>
              <a:ext cx="171451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Трансфертные платежи</a:t>
              </a:r>
              <a:endParaRPr lang="ru-RU" sz="1400" dirty="0"/>
            </a:p>
          </p:txBody>
        </p:sp>
        <p:sp>
          <p:nvSpPr>
            <p:cNvPr id="16" name="Прямоугольник 15"/>
            <p:cNvSpPr/>
            <p:nvPr/>
          </p:nvSpPr>
          <p:spPr>
            <a:xfrm>
              <a:off x="6215074" y="2357436"/>
              <a:ext cx="1714512"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1214414" y="785800"/>
              <a:ext cx="164307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Государственные закупки</a:t>
              </a:r>
              <a:r>
                <a:rPr lang="ru-RU" dirty="0" smtClean="0"/>
                <a:t> </a:t>
              </a:r>
              <a:endParaRPr lang="ru-RU" dirty="0"/>
            </a:p>
          </p:txBody>
        </p:sp>
        <p:sp>
          <p:nvSpPr>
            <p:cNvPr id="18" name="Прямоугольник 17"/>
            <p:cNvSpPr/>
            <p:nvPr/>
          </p:nvSpPr>
          <p:spPr>
            <a:xfrm>
              <a:off x="2857488" y="1500180"/>
              <a:ext cx="1714512" cy="292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sz="1400" dirty="0" smtClean="0">
                  <a:solidFill>
                    <a:prstClr val="white"/>
                  </a:solidFill>
                </a:rPr>
                <a:t>Национальный доход</a:t>
              </a:r>
              <a:endParaRPr lang="ru-RU" dirty="0">
                <a:solidFill>
                  <a:prstClr val="white"/>
                </a:solidFill>
              </a:endParaRPr>
            </a:p>
          </p:txBody>
        </p:sp>
        <p:sp>
          <p:nvSpPr>
            <p:cNvPr id="19" name="TextBox 18"/>
            <p:cNvSpPr txBox="1"/>
            <p:nvPr/>
          </p:nvSpPr>
          <p:spPr>
            <a:xfrm>
              <a:off x="785786" y="4429138"/>
              <a:ext cx="2214578" cy="523220"/>
            </a:xfrm>
            <a:prstGeom prst="rect">
              <a:avLst/>
            </a:prstGeom>
            <a:noFill/>
          </p:spPr>
          <p:txBody>
            <a:bodyPr wrap="square" rtlCol="0">
              <a:spAutoFit/>
            </a:bodyPr>
            <a:lstStyle/>
            <a:p>
              <a:pPr algn="ctr"/>
              <a:r>
                <a:rPr lang="ru-RU" sz="1400" dirty="0" err="1" smtClean="0"/>
                <a:t>Валовый</a:t>
              </a:r>
              <a:r>
                <a:rPr lang="ru-RU" sz="1400" dirty="0" smtClean="0"/>
                <a:t> внутренний продукт (ВВП)</a:t>
              </a:r>
              <a:endParaRPr lang="ru-RU" sz="1400" dirty="0"/>
            </a:p>
          </p:txBody>
        </p:sp>
        <p:sp>
          <p:nvSpPr>
            <p:cNvPr id="20" name="TextBox 19"/>
            <p:cNvSpPr txBox="1"/>
            <p:nvPr/>
          </p:nvSpPr>
          <p:spPr>
            <a:xfrm>
              <a:off x="2786050" y="4429138"/>
              <a:ext cx="1857388" cy="523220"/>
            </a:xfrm>
            <a:prstGeom prst="rect">
              <a:avLst/>
            </a:prstGeom>
            <a:noFill/>
          </p:spPr>
          <p:txBody>
            <a:bodyPr wrap="square" rtlCol="0">
              <a:spAutoFit/>
            </a:bodyPr>
            <a:lstStyle/>
            <a:p>
              <a:pPr algn="ctr"/>
              <a:r>
                <a:rPr lang="ru-RU" sz="1400" dirty="0" smtClean="0"/>
                <a:t>Национальный доход (НД)</a:t>
              </a:r>
              <a:endParaRPr lang="ru-RU" sz="1400" dirty="0"/>
            </a:p>
          </p:txBody>
        </p:sp>
        <p:sp>
          <p:nvSpPr>
            <p:cNvPr id="21" name="TextBox 20"/>
            <p:cNvSpPr txBox="1"/>
            <p:nvPr/>
          </p:nvSpPr>
          <p:spPr>
            <a:xfrm>
              <a:off x="6143636" y="4429138"/>
              <a:ext cx="1857388" cy="523220"/>
            </a:xfrm>
            <a:prstGeom prst="rect">
              <a:avLst/>
            </a:prstGeom>
            <a:noFill/>
          </p:spPr>
          <p:txBody>
            <a:bodyPr wrap="square" rtlCol="0">
              <a:spAutoFit/>
            </a:bodyPr>
            <a:lstStyle/>
            <a:p>
              <a:pPr algn="ctr"/>
              <a:r>
                <a:rPr lang="ru-RU" sz="1400" dirty="0" smtClean="0"/>
                <a:t>Располагаемый доход (НД)</a:t>
              </a:r>
              <a:endParaRPr lang="ru-RU" sz="1400" dirty="0"/>
            </a:p>
          </p:txBody>
        </p:sp>
        <p:sp>
          <p:nvSpPr>
            <p:cNvPr id="22" name="Левая фигурная скобка 21"/>
            <p:cNvSpPr/>
            <p:nvPr/>
          </p:nvSpPr>
          <p:spPr>
            <a:xfrm rot="10800000">
              <a:off x="8001024" y="1714494"/>
              <a:ext cx="357190" cy="2571768"/>
            </a:xfrm>
            <a:prstGeom prst="leftBrace">
              <a:avLst>
                <a:gd name="adj1" fmla="val 82786"/>
                <a:gd name="adj2" fmla="val 503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23" name="TextBox 22"/>
            <p:cNvSpPr txBox="1"/>
            <p:nvPr/>
          </p:nvSpPr>
          <p:spPr>
            <a:xfrm>
              <a:off x="8429620" y="2857502"/>
              <a:ext cx="500098" cy="369332"/>
            </a:xfrm>
            <a:prstGeom prst="rect">
              <a:avLst/>
            </a:prstGeom>
            <a:noFill/>
          </p:spPr>
          <p:txBody>
            <a:bodyPr wrap="square" rtlCol="0">
              <a:spAutoFit/>
            </a:bodyPr>
            <a:lstStyle/>
            <a:p>
              <a:r>
                <a:rPr lang="ru-RU" dirty="0" smtClean="0"/>
                <a:t>РД</a:t>
              </a:r>
              <a:endParaRPr lang="ru-RU" dirty="0"/>
            </a:p>
          </p:txBody>
        </p:sp>
      </p:grpSp>
      <p:sp>
        <p:nvSpPr>
          <p:cNvPr id="24" name="TextBox 23"/>
          <p:cNvSpPr txBox="1"/>
          <p:nvPr/>
        </p:nvSpPr>
        <p:spPr>
          <a:xfrm>
            <a:off x="5786446" y="571486"/>
            <a:ext cx="1000132" cy="369332"/>
          </a:xfrm>
          <a:prstGeom prst="rect">
            <a:avLst/>
          </a:prstGeom>
          <a:noFill/>
        </p:spPr>
        <p:txBody>
          <a:bodyPr wrap="square" rtlCol="0">
            <a:spAutoFit/>
          </a:bodyPr>
          <a:lstStyle/>
          <a:p>
            <a:r>
              <a:rPr lang="ru-RU" b="1" dirty="0" smtClean="0"/>
              <a:t>Рис. 4</a:t>
            </a:r>
            <a:endParaRPr lang="ru-RU" b="1" dirty="0"/>
          </a:p>
        </p:txBody>
      </p:sp>
    </p:spTree>
    <p:extLst>
      <p:ext uri="{BB962C8B-B14F-4D97-AF65-F5344CB8AC3E}">
        <p14:creationId xmlns:p14="http://schemas.microsoft.com/office/powerpoint/2010/main" xmlns="" val="682250189"/>
      </p:ext>
    </p:extLst>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1785932"/>
            <a:ext cx="8686800" cy="3340106"/>
          </a:xfrm>
        </p:spPr>
        <p:txBody>
          <a:bodyPr>
            <a:normAutofit fontScale="85000" lnSpcReduction="20000"/>
          </a:bodyPr>
          <a:lstStyle/>
          <a:p>
            <a:r>
              <a:rPr lang="ru-RU" sz="3300" dirty="0" smtClean="0"/>
              <a:t>Как </a:t>
            </a:r>
            <a:r>
              <a:rPr lang="ru-RU" sz="3300" dirty="0"/>
              <a:t>мы увидим в </a:t>
            </a:r>
            <a:r>
              <a:rPr lang="ru-RU" sz="3300" dirty="0" smtClean="0"/>
              <a:t>следующих главах, </a:t>
            </a:r>
            <a:r>
              <a:rPr lang="ru-RU" sz="3300" dirty="0"/>
              <a:t>РД делится между потребительскими расходами и личными сбережениями. Большую часть периода после второй мировой войны личные сбережения составляли 7% располагаемого дохода, уравновешивая выгоды от потребления и выплат процента. Последние годы уровень личных сбережений резко упал и в течение последних 5 лет составил в среднем только 4.5%.</a:t>
            </a:r>
          </a:p>
          <a:p>
            <a:endParaRPr lang="ru-RU" dirty="0"/>
          </a:p>
        </p:txBody>
      </p:sp>
      <p:sp>
        <p:nvSpPr>
          <p:cNvPr id="5" name="TextBox 4"/>
          <p:cNvSpPr txBox="1"/>
          <p:nvPr/>
        </p:nvSpPr>
        <p:spPr>
          <a:xfrm>
            <a:off x="642910" y="357172"/>
            <a:ext cx="8215370" cy="1384995"/>
          </a:xfrm>
          <a:prstGeom prst="rect">
            <a:avLst/>
          </a:prstGeom>
          <a:noFill/>
          <a:ln w="76200">
            <a:solidFill>
              <a:schemeClr val="accent1"/>
            </a:solidFill>
          </a:ln>
        </p:spPr>
        <p:txBody>
          <a:bodyPr wrap="square" rtlCol="0">
            <a:spAutoFit/>
          </a:bodyPr>
          <a:lstStyle/>
          <a:p>
            <a:pPr algn="just"/>
            <a:r>
              <a:rPr lang="ru-RU" sz="2800" i="1" dirty="0" smtClean="0"/>
              <a:t>Располагаемый доход – это то, что фактически попадает в руки людей, и чем они могут распоряжаться по своему усмотрению.</a:t>
            </a:r>
          </a:p>
        </p:txBody>
      </p:sp>
    </p:spTree>
    <p:extLst>
      <p:ext uri="{BB962C8B-B14F-4D97-AF65-F5344CB8AC3E}">
        <p14:creationId xmlns:p14="http://schemas.microsoft.com/office/powerpoint/2010/main" xmlns="" val="682250189"/>
      </p:ext>
    </p:extLst>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3200" b="1" dirty="0">
                <a:effectLst>
                  <a:outerShdw blurRad="38100" dist="38100" dir="2700000" algn="tl">
                    <a:srgbClr val="000000">
                      <a:alpha val="43137"/>
                    </a:srgbClr>
                  </a:outerShdw>
                </a:effectLst>
              </a:rPr>
              <a:t>Равенство сбережений и </a:t>
            </a:r>
            <a:r>
              <a:rPr lang="ru-RU" sz="3200" b="1" dirty="0" smtClean="0">
                <a:effectLst>
                  <a:outerShdw blurRad="38100" dist="38100" dir="2700000" algn="tl">
                    <a:srgbClr val="000000">
                      <a:alpha val="43137"/>
                    </a:srgbClr>
                  </a:outerShdw>
                </a:effectLst>
              </a:rPr>
              <a:t>инвестиций</a:t>
            </a:r>
            <a:endParaRPr lang="ru-RU" sz="32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142990"/>
            <a:ext cx="8686800" cy="1500198"/>
          </a:xfrm>
        </p:spPr>
        <p:txBody>
          <a:bodyPr>
            <a:noAutofit/>
          </a:bodyPr>
          <a:lstStyle/>
          <a:p>
            <a:r>
              <a:rPr lang="ru-RU" sz="1600" dirty="0"/>
              <a:t>При расчете национального дохода можно выявить важную взаимосвязь между сбережениями и инвестициями. 3абегая несколько вперед, мы слегка коснемся вопросов. рассмотренных в </a:t>
            </a:r>
            <a:r>
              <a:rPr lang="ru-RU" sz="1600" dirty="0" smtClean="0"/>
              <a:t>следующей главе, </a:t>
            </a:r>
            <a:r>
              <a:rPr lang="ru-RU" sz="1600" dirty="0"/>
              <a:t>и </a:t>
            </a:r>
            <a:r>
              <a:rPr lang="ru-RU" sz="1600" dirty="0" smtClean="0"/>
              <a:t>покажем, </a:t>
            </a:r>
            <a:r>
              <a:rPr lang="ru-RU" sz="1600" dirty="0"/>
              <a:t>что при следовании изложенным выше правилам расчета </a:t>
            </a:r>
            <a:r>
              <a:rPr lang="ru-RU" sz="1600" i="1" dirty="0"/>
              <a:t>расчетные сбережения в точности совпадают с расчетными инвестициями</a:t>
            </a:r>
            <a:r>
              <a:rPr lang="ru-RU" sz="1600" dirty="0"/>
              <a:t>. Это равенство является тождеством, получаемым при расчете национального дохода, и соблюдается по определению</a:t>
            </a:r>
            <a:r>
              <a:rPr lang="ru-RU" sz="1600" dirty="0" smtClean="0"/>
              <a:t>.</a:t>
            </a:r>
            <a:endParaRPr lang="ru-RU" sz="1600" dirty="0"/>
          </a:p>
        </p:txBody>
      </p:sp>
      <p:pic>
        <p:nvPicPr>
          <p:cNvPr id="4" name="Рисунок 3" descr="инвестиции.jpg"/>
          <p:cNvPicPr>
            <a:picLocks noChangeAspect="1"/>
          </p:cNvPicPr>
          <p:nvPr/>
        </p:nvPicPr>
        <p:blipFill>
          <a:blip r:embed="rId2"/>
          <a:stretch>
            <a:fillRect/>
          </a:stretch>
        </p:blipFill>
        <p:spPr>
          <a:xfrm>
            <a:off x="5786446" y="2857502"/>
            <a:ext cx="2714644" cy="2035984"/>
          </a:xfrm>
          <a:prstGeom prst="rect">
            <a:avLst/>
          </a:prstGeom>
          <a:ln w="76200">
            <a:solidFill>
              <a:schemeClr val="accent1"/>
            </a:solidFill>
          </a:ln>
        </p:spPr>
      </p:pic>
      <p:pic>
        <p:nvPicPr>
          <p:cNvPr id="5" name="Рисунок 4" descr="сбережения.jpg"/>
          <p:cNvPicPr>
            <a:picLocks noChangeAspect="1"/>
          </p:cNvPicPr>
          <p:nvPr/>
        </p:nvPicPr>
        <p:blipFill>
          <a:blip r:embed="rId3"/>
          <a:stretch>
            <a:fillRect/>
          </a:stretch>
        </p:blipFill>
        <p:spPr>
          <a:xfrm>
            <a:off x="857224" y="2857502"/>
            <a:ext cx="2814318" cy="2017072"/>
          </a:xfrm>
          <a:prstGeom prst="rect">
            <a:avLst/>
          </a:prstGeom>
          <a:ln w="76200">
            <a:solidFill>
              <a:schemeClr val="accent1"/>
            </a:solidFill>
          </a:ln>
        </p:spPr>
      </p:pic>
      <p:sp>
        <p:nvSpPr>
          <p:cNvPr id="6" name="Равно 5"/>
          <p:cNvSpPr/>
          <p:nvPr/>
        </p:nvSpPr>
        <p:spPr>
          <a:xfrm>
            <a:off x="3929058" y="3143254"/>
            <a:ext cx="1571636" cy="1285884"/>
          </a:xfrm>
          <a:prstGeom prst="mathEqual">
            <a:avLst>
              <a:gd name="adj1" fmla="val 23520"/>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xmlns="" val="163162509"/>
      </p:ext>
    </p:extLst>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7172"/>
            <a:ext cx="8686800" cy="4000527"/>
          </a:xfrm>
        </p:spPr>
        <p:txBody>
          <a:bodyPr>
            <a:normAutofit lnSpcReduction="10000"/>
          </a:bodyPr>
          <a:lstStyle/>
          <a:p>
            <a:r>
              <a:rPr lang="ru-RU" sz="2000" dirty="0" smtClean="0"/>
              <a:t>Что </a:t>
            </a:r>
            <a:r>
              <a:rPr lang="ru-RU" sz="2000" dirty="0"/>
              <a:t>такое инвестиции? Представим на время. что государственный и иностранный секторы отсутствуют, а </a:t>
            </a:r>
            <a:r>
              <a:rPr lang="en-US" sz="2000" dirty="0" smtClean="0"/>
              <a:t>I</a:t>
            </a:r>
            <a:r>
              <a:rPr lang="ru-RU" sz="2000" dirty="0" smtClean="0"/>
              <a:t> </a:t>
            </a:r>
            <a:r>
              <a:rPr lang="ru-RU" sz="2000" dirty="0"/>
              <a:t>является частью выпуска, которая не направляется </a:t>
            </a:r>
            <a:r>
              <a:rPr lang="ru-RU" sz="2000" dirty="0" smtClean="0"/>
              <a:t>на </a:t>
            </a:r>
            <a:r>
              <a:rPr lang="en-US" sz="2000" dirty="0" smtClean="0"/>
              <a:t>C</a:t>
            </a:r>
            <a:r>
              <a:rPr lang="ru-RU" sz="2000" dirty="0" smtClean="0"/>
              <a:t>. </a:t>
            </a:r>
            <a:r>
              <a:rPr lang="ru-RU" sz="2000" dirty="0"/>
              <a:t>Так что же тогда сбережения? Если не учитывать государство и внешнюю торговлю, </a:t>
            </a:r>
            <a:r>
              <a:rPr lang="en-US" sz="2000" dirty="0"/>
              <a:t>S</a:t>
            </a:r>
            <a:r>
              <a:rPr lang="ru-RU" sz="2000" dirty="0"/>
              <a:t> будет представлять часть располагаемого дохода, или ВВП, рассчитанного на основе потока заработков, которая не расходуется на </a:t>
            </a:r>
            <a:r>
              <a:rPr lang="en-US" sz="2000" dirty="0" smtClean="0"/>
              <a:t>C</a:t>
            </a:r>
            <a:r>
              <a:rPr lang="ru-RU" sz="2000" dirty="0" smtClean="0"/>
              <a:t>. </a:t>
            </a:r>
            <a:r>
              <a:rPr lang="ru-RU" sz="2000" dirty="0"/>
              <a:t>Все сказанное выше можно представить в виде следующих формул</a:t>
            </a:r>
            <a:r>
              <a:rPr lang="ru-RU" sz="2000" dirty="0" smtClean="0"/>
              <a:t>:</a:t>
            </a:r>
            <a:endParaRPr lang="en-US" sz="2000" dirty="0" smtClean="0"/>
          </a:p>
          <a:p>
            <a:endParaRPr lang="ru-RU" sz="2000" dirty="0"/>
          </a:p>
          <a:p>
            <a:pPr algn="ctr">
              <a:buNone/>
            </a:pPr>
            <a:r>
              <a:rPr lang="en-US" sz="2000" dirty="0"/>
              <a:t>I</a:t>
            </a:r>
            <a:r>
              <a:rPr lang="ru-RU" sz="2000" dirty="0"/>
              <a:t> = ВВП </a:t>
            </a:r>
            <a:r>
              <a:rPr lang="ru-RU" sz="2000" dirty="0" smtClean="0"/>
              <a:t>(на </a:t>
            </a:r>
            <a:r>
              <a:rPr lang="ru-RU" sz="2000" dirty="0"/>
              <a:t>основе потока товаров</a:t>
            </a:r>
            <a:r>
              <a:rPr lang="ru-RU" sz="2000" dirty="0" smtClean="0"/>
              <a:t>)–</a:t>
            </a:r>
            <a:r>
              <a:rPr lang="en-US" sz="2000" dirty="0" smtClean="0"/>
              <a:t>C</a:t>
            </a:r>
            <a:r>
              <a:rPr lang="ru-RU" sz="2000" dirty="0" smtClean="0"/>
              <a:t>;</a:t>
            </a:r>
            <a:endParaRPr lang="en-US" sz="2000" dirty="0" smtClean="0"/>
          </a:p>
          <a:p>
            <a:pPr algn="ctr"/>
            <a:endParaRPr lang="ru-RU" sz="2000" dirty="0"/>
          </a:p>
          <a:p>
            <a:pPr algn="ctr">
              <a:buNone/>
            </a:pPr>
            <a:r>
              <a:rPr lang="en-US" sz="2000" dirty="0"/>
              <a:t>S</a:t>
            </a:r>
            <a:r>
              <a:rPr lang="ru-RU" sz="2000" dirty="0"/>
              <a:t> = ВВП </a:t>
            </a:r>
            <a:r>
              <a:rPr lang="ru-RU" sz="2000" dirty="0" smtClean="0"/>
              <a:t>(на </a:t>
            </a:r>
            <a:r>
              <a:rPr lang="ru-RU" sz="2000" dirty="0"/>
              <a:t>основе потока заработков</a:t>
            </a:r>
            <a:r>
              <a:rPr lang="ru-RU" sz="2000" dirty="0" smtClean="0"/>
              <a:t>)–</a:t>
            </a:r>
            <a:r>
              <a:rPr lang="en-US" sz="2000" dirty="0" smtClean="0"/>
              <a:t>C</a:t>
            </a:r>
            <a:r>
              <a:rPr lang="ru-RU" sz="2000" dirty="0" smtClean="0"/>
              <a:t>.</a:t>
            </a:r>
            <a:endParaRPr lang="ru-RU" sz="2000" dirty="0"/>
          </a:p>
          <a:p>
            <a:r>
              <a:rPr lang="ru-RU" sz="2000" dirty="0"/>
              <a:t>Обе формулы дают абсолютно идентичный результат, иными словами</a:t>
            </a:r>
            <a:r>
              <a:rPr lang="ru-RU" sz="2000" dirty="0" smtClean="0"/>
              <a:t>:</a:t>
            </a:r>
            <a:endParaRPr lang="ru-RU" sz="2000" dirty="0"/>
          </a:p>
        </p:txBody>
      </p:sp>
      <p:sp>
        <p:nvSpPr>
          <p:cNvPr id="5" name="TextBox 4"/>
          <p:cNvSpPr txBox="1"/>
          <p:nvPr/>
        </p:nvSpPr>
        <p:spPr>
          <a:xfrm>
            <a:off x="428596" y="4286262"/>
            <a:ext cx="8358246" cy="400110"/>
          </a:xfrm>
          <a:prstGeom prst="rect">
            <a:avLst/>
          </a:prstGeom>
          <a:noFill/>
          <a:ln w="76200">
            <a:solidFill>
              <a:schemeClr val="accent1"/>
            </a:solidFill>
          </a:ln>
        </p:spPr>
        <p:txBody>
          <a:bodyPr wrap="square" rtlCol="0">
            <a:spAutoFit/>
          </a:bodyPr>
          <a:lstStyle/>
          <a:p>
            <a:r>
              <a:rPr lang="en-US" sz="2000" dirty="0" smtClean="0"/>
              <a:t>I </a:t>
            </a:r>
            <a:r>
              <a:rPr lang="ru-RU" sz="2000" dirty="0" smtClean="0"/>
              <a:t>= </a:t>
            </a:r>
            <a:r>
              <a:rPr lang="en-US" sz="2000" dirty="0" smtClean="0"/>
              <a:t>S </a:t>
            </a:r>
            <a:r>
              <a:rPr lang="ru-RU" sz="2000" dirty="0" smtClean="0"/>
              <a:t>: </a:t>
            </a:r>
            <a:r>
              <a:rPr lang="ru-RU" sz="2000" i="1" dirty="0" smtClean="0"/>
              <a:t>тождество между расчетными сбережениями и инвестициями</a:t>
            </a:r>
            <a:endParaRPr lang="ru-RU" sz="2000" dirty="0"/>
          </a:p>
        </p:txBody>
      </p:sp>
    </p:spTree>
    <p:extLst>
      <p:ext uri="{BB962C8B-B14F-4D97-AF65-F5344CB8AC3E}">
        <p14:creationId xmlns:p14="http://schemas.microsoft.com/office/powerpoint/2010/main" xmlns="" val="163162509"/>
      </p:ext>
    </p:extLst>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28596" y="357172"/>
            <a:ext cx="8472518" cy="3714776"/>
          </a:xfrm>
        </p:spPr>
        <p:txBody>
          <a:bodyPr>
            <a:normAutofit fontScale="62500" lnSpcReduction="20000"/>
          </a:bodyPr>
          <a:lstStyle/>
          <a:p>
            <a:r>
              <a:rPr lang="ru-RU" dirty="0"/>
              <a:t>Следует заметить, что мы привели простейший пример. Эту задачу можно будет считать решенной, когда мы рассмотрим полную картину – с предприятиями, государством  и чистым экспортом. В этой ситуации совокупные валовые инвестиции страны </a:t>
            </a:r>
            <a:r>
              <a:rPr lang="ru-RU" dirty="0" smtClean="0"/>
              <a:t>(</a:t>
            </a:r>
            <a:r>
              <a:rPr lang="en-US" dirty="0" smtClean="0"/>
              <a:t>I</a:t>
            </a:r>
            <a:r>
              <a:rPr lang="ru-RU" dirty="0" smtClean="0"/>
              <a:t>т) </a:t>
            </a:r>
            <a:r>
              <a:rPr lang="ru-RU" dirty="0"/>
              <a:t>будут включать как валовые частные внутренние инвестиции </a:t>
            </a:r>
            <a:r>
              <a:rPr lang="ru-RU" dirty="0" smtClean="0"/>
              <a:t>(</a:t>
            </a:r>
            <a:r>
              <a:rPr lang="en-US" dirty="0" smtClean="0"/>
              <a:t>I</a:t>
            </a:r>
            <a:r>
              <a:rPr lang="ru-RU" dirty="0" smtClean="0"/>
              <a:t>), </a:t>
            </a:r>
            <a:r>
              <a:rPr lang="ru-RU" dirty="0"/>
              <a:t>так и чистые внешние инвестиции </a:t>
            </a:r>
            <a:r>
              <a:rPr lang="ru-RU" dirty="0" smtClean="0"/>
              <a:t>(Х). </a:t>
            </a:r>
            <a:r>
              <a:rPr lang="ru-RU" dirty="0"/>
              <a:t>А вот валовые сбережения (</a:t>
            </a:r>
            <a:r>
              <a:rPr lang="en-US" dirty="0" smtClean="0"/>
              <a:t>S</a:t>
            </a:r>
            <a:r>
              <a:rPr lang="ru-RU" dirty="0" smtClean="0"/>
              <a:t>) </a:t>
            </a:r>
            <a:r>
              <a:rPr lang="ru-RU" dirty="0"/>
              <a:t>следует разделить на две категории: личные сбережения </a:t>
            </a:r>
            <a:r>
              <a:rPr lang="ru-RU" dirty="0" smtClean="0"/>
              <a:t>(</a:t>
            </a:r>
            <a:r>
              <a:rPr lang="en-US" dirty="0" smtClean="0"/>
              <a:t>PS</a:t>
            </a:r>
            <a:r>
              <a:rPr lang="ru-RU" dirty="0" smtClean="0"/>
              <a:t>), </a:t>
            </a:r>
            <a:r>
              <a:rPr lang="ru-RU" dirty="0"/>
              <a:t>куда входят собственно личные сбережения и сбережения предприятий, и избыток государственного бюджета </a:t>
            </a:r>
            <a:r>
              <a:rPr lang="ru-RU" dirty="0" smtClean="0"/>
              <a:t>(</a:t>
            </a:r>
            <a:r>
              <a:rPr lang="en-US" dirty="0" smtClean="0"/>
              <a:t>GS</a:t>
            </a:r>
            <a:r>
              <a:rPr lang="ru-RU" dirty="0" smtClean="0"/>
              <a:t>), </a:t>
            </a:r>
            <a:r>
              <a:rPr lang="ru-RU" dirty="0"/>
              <a:t>равный излишку налоговых поступлений государства над его совокупными расходами (закупки товаров и услуг плюс трансферты). Наше тождество измеренных национальных сбережений и инвестиций, </a:t>
            </a:r>
            <a:r>
              <a:rPr lang="en-US" dirty="0"/>
              <a:t>S </a:t>
            </a:r>
            <a:r>
              <a:rPr lang="ru-RU" dirty="0"/>
              <a:t>и </a:t>
            </a:r>
            <a:r>
              <a:rPr lang="en-US" dirty="0"/>
              <a:t>I</a:t>
            </a:r>
            <a:r>
              <a:rPr lang="ru-RU" dirty="0"/>
              <a:t>т, следует представить с учетом двух компонентов совокупных сбережений:</a:t>
            </a:r>
          </a:p>
          <a:p>
            <a:endParaRPr lang="ru-RU" dirty="0"/>
          </a:p>
        </p:txBody>
      </p:sp>
      <p:graphicFrame>
        <p:nvGraphicFramePr>
          <p:cNvPr id="5" name="Объект 4"/>
          <p:cNvGraphicFramePr>
            <a:graphicFrameLocks noChangeAspect="1"/>
          </p:cNvGraphicFramePr>
          <p:nvPr/>
        </p:nvGraphicFramePr>
        <p:xfrm>
          <a:off x="642910" y="3857634"/>
          <a:ext cx="8001056" cy="642942"/>
        </p:xfrm>
        <a:graphic>
          <a:graphicData uri="http://schemas.openxmlformats.org/presentationml/2006/ole">
            <p:oleObj spid="_x0000_s48130" name="Equation" r:id="rId3" imgW="2616120" imgH="228600" progId="Equation.DSMT4">
              <p:embed/>
            </p:oleObj>
          </a:graphicData>
        </a:graphic>
      </p:graphicFrame>
    </p:spTree>
    <p:extLst>
      <p:ext uri="{BB962C8B-B14F-4D97-AF65-F5344CB8AC3E}">
        <p14:creationId xmlns:p14="http://schemas.microsoft.com/office/powerpoint/2010/main" xmlns="" val="864201645"/>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14296"/>
            <a:ext cx="8472518" cy="4357718"/>
          </a:xfrm>
        </p:spPr>
        <p:txBody>
          <a:bodyPr>
            <a:normAutofit fontScale="85000" lnSpcReduction="10000"/>
          </a:bodyPr>
          <a:lstStyle/>
          <a:p>
            <a:r>
              <a:rPr lang="ru-RU" dirty="0" smtClean="0"/>
              <a:t>Поскольку </a:t>
            </a:r>
            <a:r>
              <a:rPr lang="ru-RU" dirty="0"/>
              <a:t>национальные инвестиции представляют собой сумму внутренних инвестиций </a:t>
            </a:r>
            <a:r>
              <a:rPr lang="ru-RU" dirty="0" smtClean="0"/>
              <a:t>(</a:t>
            </a:r>
            <a:r>
              <a:rPr lang="en-US" dirty="0" smtClean="0"/>
              <a:t>I</a:t>
            </a:r>
            <a:r>
              <a:rPr lang="ru-RU" dirty="0" smtClean="0"/>
              <a:t>) </a:t>
            </a:r>
            <a:r>
              <a:rPr lang="ru-RU" dirty="0"/>
              <a:t>и чистого экспорта </a:t>
            </a:r>
            <a:r>
              <a:rPr lang="ru-RU" dirty="0" smtClean="0"/>
              <a:t>(</a:t>
            </a:r>
            <a:r>
              <a:rPr lang="en-US" dirty="0" smtClean="0"/>
              <a:t>X</a:t>
            </a:r>
            <a:r>
              <a:rPr lang="ru-RU" dirty="0" smtClean="0"/>
              <a:t>), </a:t>
            </a:r>
            <a:r>
              <a:rPr lang="ru-RU" dirty="0"/>
              <a:t>мы можем сформулировать тождество следующим образом </a:t>
            </a:r>
            <a:r>
              <a:rPr lang="ru-RU" dirty="0" smtClean="0"/>
              <a:t>:</a:t>
            </a:r>
            <a:endParaRPr lang="en-US" dirty="0" smtClean="0"/>
          </a:p>
          <a:p>
            <a:endParaRPr lang="en-US" dirty="0" smtClean="0"/>
          </a:p>
          <a:p>
            <a:endParaRPr lang="en-US" dirty="0" smtClean="0"/>
          </a:p>
          <a:p>
            <a:endParaRPr lang="en-US" dirty="0" smtClean="0"/>
          </a:p>
          <a:p>
            <a:endParaRPr lang="ru-RU" dirty="0"/>
          </a:p>
          <a:p>
            <a:r>
              <a:rPr lang="ru-RU" dirty="0" smtClean="0"/>
              <a:t>Другими </a:t>
            </a:r>
            <a:r>
              <a:rPr lang="ru-RU" dirty="0"/>
              <a:t>словами, </a:t>
            </a:r>
            <a:r>
              <a:rPr lang="ru-RU" i="1" dirty="0"/>
              <a:t>внутренние инвестиции плюс чистый экспорт равно частные сбережения плюс бюджетный избыток</a:t>
            </a:r>
            <a:r>
              <a:rPr lang="ru-RU" i="1" dirty="0" smtClean="0"/>
              <a:t>.</a:t>
            </a:r>
            <a:endParaRPr lang="ru-RU" dirty="0"/>
          </a:p>
          <a:p>
            <a:endParaRPr lang="ru-RU" dirty="0"/>
          </a:p>
        </p:txBody>
      </p:sp>
      <p:graphicFrame>
        <p:nvGraphicFramePr>
          <p:cNvPr id="5" name="Объект 4"/>
          <p:cNvGraphicFramePr>
            <a:graphicFrameLocks noChangeAspect="1"/>
          </p:cNvGraphicFramePr>
          <p:nvPr/>
        </p:nvGraphicFramePr>
        <p:xfrm>
          <a:off x="2643174" y="2143122"/>
          <a:ext cx="3812752" cy="642942"/>
        </p:xfrm>
        <a:graphic>
          <a:graphicData uri="http://schemas.openxmlformats.org/presentationml/2006/ole">
            <p:oleObj spid="_x0000_s49154" name="Equation" r:id="rId3" imgW="1054080" imgH="177480" progId="Equation.DSMT4">
              <p:embed/>
            </p:oleObj>
          </a:graphicData>
        </a:graphic>
      </p:graphicFrame>
    </p:spTree>
    <p:extLst>
      <p:ext uri="{BB962C8B-B14F-4D97-AF65-F5344CB8AC3E}">
        <p14:creationId xmlns:p14="http://schemas.microsoft.com/office/powerpoint/2010/main" xmlns="" val="864201645"/>
      </p:ext>
    </p:extLst>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14296"/>
            <a:ext cx="8472518" cy="4929204"/>
          </a:xfrm>
        </p:spPr>
        <p:txBody>
          <a:bodyPr>
            <a:normAutofit/>
          </a:bodyPr>
          <a:lstStyle/>
          <a:p>
            <a:r>
              <a:rPr lang="ru-RU" sz="1400" dirty="0" smtClean="0"/>
              <a:t>Это фундаментальное тождество можно вывести и обратившись к определениям ВВП и сбережений. Тождество ВВП, рассчитанного на основе потока товаров, можно сформулировать следующим образом:</a:t>
            </a:r>
          </a:p>
          <a:p>
            <a:pPr algn="ctr">
              <a:buNone/>
            </a:pPr>
            <a:r>
              <a:rPr lang="ru-RU" sz="1400" i="1" dirty="0" smtClean="0"/>
              <a:t>ВВП=</a:t>
            </a:r>
            <a:r>
              <a:rPr lang="en-US" sz="1400" i="1" dirty="0" smtClean="0"/>
              <a:t>C+I+G+X</a:t>
            </a:r>
            <a:endParaRPr lang="ru-RU" sz="1400" i="1" dirty="0" smtClean="0"/>
          </a:p>
          <a:p>
            <a:r>
              <a:rPr lang="ru-RU" sz="1400" dirty="0" smtClean="0"/>
              <a:t>Валовые национальные инвестиции определяются как </a:t>
            </a:r>
            <a:r>
              <a:rPr lang="en-US" sz="1400" i="1" dirty="0" smtClean="0"/>
              <a:t>I</a:t>
            </a:r>
            <a:r>
              <a:rPr lang="en-US" sz="1050" i="1" dirty="0" smtClean="0"/>
              <a:t>T</a:t>
            </a:r>
            <a:r>
              <a:rPr lang="en-US" sz="1400" i="1" dirty="0" smtClean="0"/>
              <a:t>=I+X</a:t>
            </a:r>
            <a:r>
              <a:rPr lang="ru-RU" sz="1400" dirty="0" smtClean="0"/>
              <a:t>, поэтому приведенную выше формулу можно переписать так:</a:t>
            </a:r>
          </a:p>
          <a:p>
            <a:pPr algn="ctr">
              <a:buNone/>
            </a:pPr>
            <a:r>
              <a:rPr lang="ru-RU" sz="1400" i="1" dirty="0" smtClean="0"/>
              <a:t>ВВП=</a:t>
            </a:r>
            <a:r>
              <a:rPr lang="en-US" sz="1400" i="1" dirty="0" smtClean="0"/>
              <a:t>C+I</a:t>
            </a:r>
            <a:r>
              <a:rPr lang="en-US" sz="1050" i="1" dirty="0" smtClean="0"/>
              <a:t>T</a:t>
            </a:r>
            <a:r>
              <a:rPr lang="en-US" sz="1400" i="1" dirty="0" smtClean="0"/>
              <a:t>+G</a:t>
            </a:r>
            <a:endParaRPr lang="ru-RU" sz="1400" dirty="0" smtClean="0"/>
          </a:p>
          <a:p>
            <a:r>
              <a:rPr lang="ru-RU" sz="1400" dirty="0" smtClean="0"/>
              <a:t>Теперь перейдем к ВВП, рассчитываемому на основе потока заработков или издержек:</a:t>
            </a:r>
          </a:p>
          <a:p>
            <a:pPr algn="ctr">
              <a:buNone/>
            </a:pPr>
            <a:r>
              <a:rPr lang="ru-RU" sz="1400" i="1" dirty="0" smtClean="0"/>
              <a:t>ВВП=</a:t>
            </a:r>
            <a:r>
              <a:rPr lang="en-US" sz="1400" i="1" dirty="0" smtClean="0"/>
              <a:t> </a:t>
            </a:r>
            <a:r>
              <a:rPr lang="en-US" sz="1400" i="1" dirty="0" err="1" smtClean="0"/>
              <a:t>Tx</a:t>
            </a:r>
            <a:r>
              <a:rPr lang="en-US" sz="1400" i="1" dirty="0" smtClean="0"/>
              <a:t>- </a:t>
            </a:r>
            <a:r>
              <a:rPr lang="en-US" sz="1400" i="1" dirty="0" err="1" smtClean="0"/>
              <a:t>Tr+BS</a:t>
            </a:r>
            <a:r>
              <a:rPr lang="en-US" sz="1400" i="1" dirty="0" smtClean="0"/>
              <a:t>+</a:t>
            </a:r>
            <a:r>
              <a:rPr lang="ru-RU" sz="1400" i="1" dirty="0" smtClean="0"/>
              <a:t>НД</a:t>
            </a:r>
          </a:p>
          <a:p>
            <a:r>
              <a:rPr lang="ru-RU" sz="1400" dirty="0" smtClean="0"/>
              <a:t>Где </a:t>
            </a:r>
            <a:r>
              <a:rPr lang="en-US" sz="1400" dirty="0" err="1" smtClean="0"/>
              <a:t>T</a:t>
            </a:r>
            <a:r>
              <a:rPr lang="en-US" sz="1050" dirty="0" err="1" smtClean="0"/>
              <a:t>x</a:t>
            </a:r>
            <a:r>
              <a:rPr lang="ru-RU" sz="1050" dirty="0" smtClean="0"/>
              <a:t> </a:t>
            </a:r>
            <a:r>
              <a:rPr lang="ru-RU" sz="1400" dirty="0" smtClean="0"/>
              <a:t>– налоги, </a:t>
            </a:r>
            <a:r>
              <a:rPr lang="en-US" sz="1400" dirty="0" err="1" smtClean="0"/>
              <a:t>Tr</a:t>
            </a:r>
            <a:r>
              <a:rPr lang="ru-RU" sz="1050" dirty="0" smtClean="0"/>
              <a:t> </a:t>
            </a:r>
            <a:r>
              <a:rPr lang="ru-RU" sz="1400" dirty="0" smtClean="0"/>
              <a:t>– трансферты, а </a:t>
            </a:r>
            <a:r>
              <a:rPr lang="en-US" sz="1400" dirty="0" smtClean="0"/>
              <a:t>BS</a:t>
            </a:r>
            <a:r>
              <a:rPr lang="ru-RU" sz="1050" dirty="0" smtClean="0"/>
              <a:t> </a:t>
            </a:r>
            <a:r>
              <a:rPr lang="ru-RU" sz="1400" dirty="0" smtClean="0"/>
              <a:t>– сбережения предприятий, равные прибыли за вычетом дивидендов.</a:t>
            </a:r>
          </a:p>
          <a:p>
            <a:r>
              <a:rPr lang="ru-RU" sz="1400" dirty="0" smtClean="0"/>
              <a:t>Личные сбережения определены у нас как </a:t>
            </a:r>
            <a:r>
              <a:rPr lang="en-US" sz="1400" dirty="0" smtClean="0"/>
              <a:t>PS, </a:t>
            </a:r>
            <a:r>
              <a:rPr lang="ru-RU" sz="1400" dirty="0" smtClean="0"/>
              <a:t>т.е. личные сбережения (НД - С) и сбережения предприятий. Поскольку </a:t>
            </a:r>
            <a:r>
              <a:rPr lang="en-US" sz="1400" dirty="0" smtClean="0"/>
              <a:t>PS = </a:t>
            </a:r>
            <a:r>
              <a:rPr lang="ru-RU" sz="1400" dirty="0" smtClean="0"/>
              <a:t>НД – С + </a:t>
            </a:r>
            <a:r>
              <a:rPr lang="en-US" sz="1400" dirty="0" smtClean="0"/>
              <a:t>BS, </a:t>
            </a:r>
            <a:r>
              <a:rPr lang="ru-RU" sz="1400" dirty="0" smtClean="0"/>
              <a:t>получаем</a:t>
            </a:r>
          </a:p>
          <a:p>
            <a:pPr algn="ctr">
              <a:buNone/>
            </a:pPr>
            <a:r>
              <a:rPr lang="ru-RU" sz="1400" i="1" dirty="0" smtClean="0"/>
              <a:t>ВВП=</a:t>
            </a:r>
            <a:r>
              <a:rPr lang="en-US" sz="1400" i="1" dirty="0" smtClean="0"/>
              <a:t> C</a:t>
            </a:r>
            <a:r>
              <a:rPr lang="ru-RU" sz="1400" i="1" dirty="0" smtClean="0"/>
              <a:t>+</a:t>
            </a:r>
            <a:r>
              <a:rPr lang="en-US" sz="1400" i="1" dirty="0" smtClean="0"/>
              <a:t>PS+(</a:t>
            </a:r>
            <a:r>
              <a:rPr lang="en-US" sz="1400" i="1" dirty="0" err="1" smtClean="0"/>
              <a:t>Tx</a:t>
            </a:r>
            <a:r>
              <a:rPr lang="en-US" sz="1400" i="1" dirty="0" smtClean="0"/>
              <a:t>- </a:t>
            </a:r>
            <a:r>
              <a:rPr lang="en-US" sz="1400" i="1" dirty="0" err="1" smtClean="0"/>
              <a:t>Tr</a:t>
            </a:r>
            <a:r>
              <a:rPr lang="en-US" sz="1400" i="1" dirty="0" smtClean="0"/>
              <a:t>-G)+G=C+I</a:t>
            </a:r>
            <a:r>
              <a:rPr lang="en-US" sz="1050" i="1" dirty="0" smtClean="0"/>
              <a:t>T</a:t>
            </a:r>
            <a:r>
              <a:rPr lang="en-US" sz="1400" i="1" dirty="0" smtClean="0"/>
              <a:t>+G</a:t>
            </a:r>
            <a:endParaRPr lang="ru-RU" sz="1400" dirty="0" smtClean="0"/>
          </a:p>
          <a:p>
            <a:r>
              <a:rPr lang="ru-RU" sz="1400" dirty="0" smtClean="0"/>
              <a:t>А поскольку </a:t>
            </a:r>
            <a:r>
              <a:rPr lang="en-US" sz="1400" i="1" dirty="0" smtClean="0"/>
              <a:t>GS= </a:t>
            </a:r>
            <a:r>
              <a:rPr lang="en-US" sz="1400" i="1" dirty="0" err="1" smtClean="0"/>
              <a:t>Tx</a:t>
            </a:r>
            <a:r>
              <a:rPr lang="en-US" sz="1400" i="1" dirty="0" smtClean="0"/>
              <a:t>- </a:t>
            </a:r>
            <a:r>
              <a:rPr lang="en-US" sz="1400" i="1" dirty="0" err="1" smtClean="0"/>
              <a:t>Tr</a:t>
            </a:r>
            <a:r>
              <a:rPr lang="en-US" sz="1400" i="1" dirty="0" smtClean="0"/>
              <a:t>-G</a:t>
            </a:r>
            <a:r>
              <a:rPr lang="en-US" sz="1400" dirty="0" smtClean="0"/>
              <a:t>, </a:t>
            </a:r>
            <a:r>
              <a:rPr lang="ru-RU" sz="1400" dirty="0" smtClean="0"/>
              <a:t>можно вычеркнуть </a:t>
            </a:r>
            <a:r>
              <a:rPr lang="en-US" sz="1400" dirty="0" smtClean="0"/>
              <a:t>C </a:t>
            </a:r>
            <a:r>
              <a:rPr lang="ru-RU" sz="1400" dirty="0" smtClean="0"/>
              <a:t>и </a:t>
            </a:r>
            <a:r>
              <a:rPr lang="en-US" sz="1400" dirty="0" smtClean="0"/>
              <a:t>G </a:t>
            </a:r>
            <a:r>
              <a:rPr lang="ru-RU" sz="1400" dirty="0" smtClean="0"/>
              <a:t>и получить тождество сбережений и инвестиций:</a:t>
            </a:r>
          </a:p>
          <a:p>
            <a:pPr algn="ctr">
              <a:buNone/>
            </a:pPr>
            <a:r>
              <a:rPr lang="en-US" sz="1400" i="1" dirty="0" smtClean="0"/>
              <a:t>I</a:t>
            </a:r>
            <a:r>
              <a:rPr lang="en-US" sz="1050" i="1" dirty="0" smtClean="0"/>
              <a:t>T</a:t>
            </a:r>
            <a:r>
              <a:rPr lang="ru-RU" sz="1400" i="1" dirty="0" smtClean="0"/>
              <a:t>=</a:t>
            </a:r>
            <a:r>
              <a:rPr lang="en-US" sz="1400" i="1" dirty="0" smtClean="0"/>
              <a:t>PS+GS</a:t>
            </a:r>
            <a:endParaRPr lang="ru-RU" sz="1400" dirty="0" smtClean="0"/>
          </a:p>
          <a:p>
            <a:r>
              <a:rPr lang="ru-RU" sz="1400" dirty="0" smtClean="0"/>
              <a:t>Окончательное полезное тождество можно вывести, вспомнив, что </a:t>
            </a:r>
            <a:r>
              <a:rPr lang="en-US" sz="1400" i="1" dirty="0" smtClean="0"/>
              <a:t>I</a:t>
            </a:r>
            <a:r>
              <a:rPr lang="en-US" sz="1050" i="1" dirty="0" smtClean="0"/>
              <a:t>T</a:t>
            </a:r>
            <a:r>
              <a:rPr lang="en-US" sz="1400" i="1" dirty="0" smtClean="0"/>
              <a:t>=I+X</a:t>
            </a:r>
            <a:r>
              <a:rPr lang="ru-RU" sz="1400" i="1" dirty="0" smtClean="0"/>
              <a:t>, </a:t>
            </a:r>
            <a:r>
              <a:rPr lang="ru-RU" sz="1400" dirty="0" smtClean="0"/>
              <a:t>откуда вытекает:</a:t>
            </a:r>
          </a:p>
          <a:p>
            <a:pPr algn="ctr">
              <a:buNone/>
            </a:pPr>
            <a:r>
              <a:rPr lang="en-US" sz="1400" i="1" dirty="0" smtClean="0"/>
              <a:t>I</a:t>
            </a:r>
            <a:r>
              <a:rPr lang="en-US" sz="1050" i="1" dirty="0" smtClean="0"/>
              <a:t>T</a:t>
            </a:r>
            <a:r>
              <a:rPr lang="en-US" sz="1400" i="1" dirty="0" smtClean="0"/>
              <a:t>+X</a:t>
            </a:r>
            <a:r>
              <a:rPr lang="ru-RU" sz="1400" i="1" dirty="0" smtClean="0"/>
              <a:t>=</a:t>
            </a:r>
            <a:r>
              <a:rPr lang="en-US" sz="1400" i="1" dirty="0" smtClean="0"/>
              <a:t>PS+GS</a:t>
            </a:r>
            <a:endParaRPr lang="ru-RU" sz="1400" dirty="0" smtClean="0"/>
          </a:p>
          <a:p>
            <a:r>
              <a:rPr lang="ru-RU" sz="1400" dirty="0" smtClean="0"/>
              <a:t>Это означает, что сумма внутренних инвестиций и чистого экспорта равна сумме личных сбережений и избытка государственного бюджета. В этих расчетах не учтены государственные инвестиции. Если включить их в </a:t>
            </a:r>
            <a:r>
              <a:rPr lang="en-US" sz="1400" dirty="0" smtClean="0"/>
              <a:t>I, </a:t>
            </a:r>
            <a:r>
              <a:rPr lang="ru-RU" sz="1400" dirty="0" smtClean="0"/>
              <a:t>то следует исключить их из </a:t>
            </a:r>
            <a:r>
              <a:rPr lang="en-US" sz="1400" dirty="0" smtClean="0"/>
              <a:t>G </a:t>
            </a:r>
            <a:r>
              <a:rPr lang="ru-RU" sz="1400" dirty="0" smtClean="0"/>
              <a:t>и из бюджетного дефицита.</a:t>
            </a:r>
          </a:p>
          <a:p>
            <a:endParaRPr lang="ru-RU" dirty="0" smtClean="0"/>
          </a:p>
          <a:p>
            <a:endParaRPr lang="ru-RU" dirty="0"/>
          </a:p>
        </p:txBody>
      </p:sp>
    </p:spTree>
    <p:extLst>
      <p:ext uri="{BB962C8B-B14F-4D97-AF65-F5344CB8AC3E}">
        <p14:creationId xmlns:p14="http://schemas.microsoft.com/office/powerpoint/2010/main" xmlns="" val="864201645"/>
      </p:ext>
    </p:extLst>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28596" y="357172"/>
            <a:ext cx="8572560" cy="4643470"/>
          </a:xfrm>
        </p:spPr>
        <p:txBody>
          <a:bodyPr>
            <a:normAutofit fontScale="70000" lnSpcReduction="20000"/>
          </a:bodyPr>
          <a:lstStyle/>
          <a:p>
            <a:r>
              <a:rPr lang="ru-RU" sz="3700" dirty="0"/>
              <a:t> </a:t>
            </a:r>
            <a:r>
              <a:rPr lang="ru-RU" sz="3700" i="1" dirty="0" smtClean="0"/>
              <a:t>Национальные </a:t>
            </a:r>
            <a:r>
              <a:rPr lang="ru-RU" sz="3700" i="1" dirty="0"/>
              <a:t>сбережения всегда равны национальным инвестициями. Компонентами инвестиций являются внутренние капиталовложения в заводы, оборудование, увеличение товарно-материальных запасов, а также внешние инвестиции, или чистый экспорт Источниками сбережений служат личные сбережения (т. е. сбережения домохозяйств и предприятий) и государственные сбережения (государственный бюджетный избыток). Тождество соблюдается независимо от того, находится ли экономика в состоянии стабильности, на грани депрессии или переживает бум военного времени.</a:t>
            </a:r>
            <a:endParaRPr lang="ru-RU" sz="3700" dirty="0"/>
          </a:p>
          <a:p>
            <a:endParaRPr lang="ru-RU" dirty="0"/>
          </a:p>
        </p:txBody>
      </p:sp>
    </p:spTree>
    <p:extLst>
      <p:ext uri="{BB962C8B-B14F-4D97-AF65-F5344CB8AC3E}">
        <p14:creationId xmlns:p14="http://schemas.microsoft.com/office/powerpoint/2010/main" xmlns="" val="1016025107"/>
      </p:ext>
    </p:extLst>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400" b="1" dirty="0">
                <a:effectLst>
                  <a:outerShdw blurRad="38100" dist="38100" dir="2700000" algn="tl">
                    <a:srgbClr val="000000">
                      <a:alpha val="43137"/>
                    </a:srgbClr>
                  </a:outerShdw>
                </a:effectLst>
              </a:rPr>
              <a:t>ЧТО СКРЫВАЕТСЯ ЗА СИСТЕМОЙ НАЦИОНАЛЬНЫХ </a:t>
            </a:r>
            <a:r>
              <a:rPr lang="ru-RU" sz="2400" b="1" dirty="0" smtClean="0">
                <a:effectLst>
                  <a:outerShdw blurRad="38100" dist="38100" dir="2700000" algn="tl">
                    <a:srgbClr val="000000">
                      <a:alpha val="43137"/>
                    </a:srgbClr>
                  </a:outerShdw>
                </a:effectLst>
              </a:rPr>
              <a:t>СЧЕТОВ</a:t>
            </a:r>
            <a:endParaRPr lang="ru-RU" sz="24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304800" y="1142990"/>
            <a:ext cx="4338638" cy="3859030"/>
          </a:xfrm>
        </p:spPr>
        <p:txBody>
          <a:bodyPr>
            <a:normAutofit fontScale="70000" lnSpcReduction="20000"/>
          </a:bodyPr>
          <a:lstStyle/>
          <a:p>
            <a:r>
              <a:rPr lang="ru-RU" dirty="0" smtClean="0"/>
              <a:t>Сторонники </a:t>
            </a:r>
            <a:r>
              <a:rPr lang="ru-RU" dirty="0"/>
              <a:t>существующей социально-экономической системы утверждают, что рыночная экономика обеспечивает невиданный в истории человечества рост реального выпуска. “Впечатляющий рост ВВП обязан прежде всего совершенству такого механизма, как свободный рынок”, - заявляют восторженные приверженцы капиталистической системы.</a:t>
            </a:r>
          </a:p>
          <a:p>
            <a:endParaRPr lang="ru-RU" dirty="0"/>
          </a:p>
        </p:txBody>
      </p:sp>
      <p:pic>
        <p:nvPicPr>
          <p:cNvPr id="4" name="Рисунок 3" descr="про.jpg"/>
          <p:cNvPicPr>
            <a:picLocks noChangeAspect="1"/>
          </p:cNvPicPr>
          <p:nvPr/>
        </p:nvPicPr>
        <p:blipFill>
          <a:blip r:embed="rId2"/>
          <a:stretch>
            <a:fillRect/>
          </a:stretch>
        </p:blipFill>
        <p:spPr>
          <a:xfrm>
            <a:off x="4786314" y="1428742"/>
            <a:ext cx="3808826" cy="2852733"/>
          </a:xfrm>
          <a:prstGeom prst="rect">
            <a:avLst/>
          </a:prstGeom>
          <a:ln w="76200">
            <a:solidFill>
              <a:schemeClr val="accent1"/>
            </a:solidFill>
          </a:ln>
        </p:spPr>
      </p:pic>
    </p:spTree>
    <p:extLst>
      <p:ext uri="{BB962C8B-B14F-4D97-AF65-F5344CB8AC3E}">
        <p14:creationId xmlns:p14="http://schemas.microsoft.com/office/powerpoint/2010/main" xmlns="" val="12969378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700" b="1" dirty="0" smtClean="0">
                <a:effectLst/>
              </a:rPr>
              <a:t/>
            </a:r>
            <a:br>
              <a:rPr lang="ru-RU" sz="2700" b="1" dirty="0" smtClean="0">
                <a:effectLst/>
              </a:rPr>
            </a:br>
            <a:r>
              <a:rPr lang="ru-RU" sz="2800" b="1" dirty="0" smtClean="0">
                <a:effectLst>
                  <a:outerShdw blurRad="38100" dist="38100" dir="2700000" algn="tl">
                    <a:srgbClr val="000000">
                      <a:alpha val="43137"/>
                    </a:srgbClr>
                  </a:outerShdw>
                </a:effectLst>
              </a:rPr>
              <a:t>ДВА ИЗМЕРЕНИЯ ПРОДУКТА: ПОТОК ТОВАРОВ И ПОТОК ЗАРАБОТКОВ</a:t>
            </a:r>
            <a:endParaRPr lang="ru-RU" sz="28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5500694" y="1071552"/>
            <a:ext cx="3500462" cy="3857652"/>
          </a:xfrm>
        </p:spPr>
        <p:txBody>
          <a:bodyPr>
            <a:noAutofit/>
          </a:bodyPr>
          <a:lstStyle/>
          <a:p>
            <a:r>
              <a:rPr lang="ru-RU" sz="1300" dirty="0" smtClean="0"/>
              <a:t>ВВП может быть определен либо на основе потока конечных товаров (расходов), либо на основании потока издержек (доходов). Оба способа совершенно равнозначны.</a:t>
            </a:r>
          </a:p>
          <a:p>
            <a:endParaRPr lang="ru-RU" sz="1300" dirty="0" smtClean="0"/>
          </a:p>
          <a:p>
            <a:r>
              <a:rPr lang="ru-RU" sz="1300" dirty="0" smtClean="0"/>
              <a:t>Верхняя часть рисунка показывает расходы людей на приобретение конечных товаров и услуг. Общая сумма этих расходов, выраженная в долларах, потраченных в течение годя, является одни из показателей ВВП. В нижней части рисунка отображены годовой поток издержек производства этих товаров и услуг: зарплат наемных работников, рента, проценты, дивиденды, прибыль. Для способа измерения ВВП должны всегда давать один и тот же результат.</a:t>
            </a:r>
            <a:endParaRPr lang="ru-RU" sz="1300" dirty="0"/>
          </a:p>
        </p:txBody>
      </p:sp>
      <p:grpSp>
        <p:nvGrpSpPr>
          <p:cNvPr id="5" name="Группа 4"/>
          <p:cNvGrpSpPr/>
          <p:nvPr/>
        </p:nvGrpSpPr>
        <p:grpSpPr>
          <a:xfrm>
            <a:off x="357158" y="1214428"/>
            <a:ext cx="5286412" cy="3714776"/>
            <a:chOff x="928662" y="571486"/>
            <a:chExt cx="5214974" cy="3857652"/>
          </a:xfrm>
        </p:grpSpPr>
        <p:sp>
          <p:nvSpPr>
            <p:cNvPr id="6" name="Полилиния 5"/>
            <p:cNvSpPr/>
            <p:nvPr/>
          </p:nvSpPr>
          <p:spPr>
            <a:xfrm>
              <a:off x="4857752" y="2000246"/>
              <a:ext cx="1285884" cy="1000132"/>
            </a:xfrm>
            <a:custGeom>
              <a:avLst/>
              <a:gdLst>
                <a:gd name="connsiteX0" fmla="*/ 0 w 1285884"/>
                <a:gd name="connsiteY0" fmla="*/ 0 h 1000132"/>
                <a:gd name="connsiteX1" fmla="*/ 1285884 w 1285884"/>
                <a:gd name="connsiteY1" fmla="*/ 0 h 1000132"/>
                <a:gd name="connsiteX2" fmla="*/ 1285884 w 1285884"/>
                <a:gd name="connsiteY2" fmla="*/ 1000132 h 1000132"/>
                <a:gd name="connsiteX3" fmla="*/ 0 w 1285884"/>
                <a:gd name="connsiteY3" fmla="*/ 1000132 h 1000132"/>
                <a:gd name="connsiteX4" fmla="*/ 0 w 1285884"/>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84" h="1000132">
                  <a:moveTo>
                    <a:pt x="0" y="0"/>
                  </a:moveTo>
                  <a:lnTo>
                    <a:pt x="1285884" y="0"/>
                  </a:lnTo>
                  <a:lnTo>
                    <a:pt x="1285884"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Предприятия</a:t>
              </a:r>
              <a:endParaRPr lang="ru-RU" sz="1400" dirty="0"/>
            </a:p>
          </p:txBody>
        </p:sp>
        <p:sp>
          <p:nvSpPr>
            <p:cNvPr id="7" name="Полилиния 6"/>
            <p:cNvSpPr/>
            <p:nvPr/>
          </p:nvSpPr>
          <p:spPr>
            <a:xfrm>
              <a:off x="928662" y="2000246"/>
              <a:ext cx="1214446" cy="1000132"/>
            </a:xfrm>
            <a:custGeom>
              <a:avLst/>
              <a:gdLst>
                <a:gd name="connsiteX0" fmla="*/ 0 w 1214446"/>
                <a:gd name="connsiteY0" fmla="*/ 0 h 1000132"/>
                <a:gd name="connsiteX1" fmla="*/ 1214446 w 1214446"/>
                <a:gd name="connsiteY1" fmla="*/ 0 h 1000132"/>
                <a:gd name="connsiteX2" fmla="*/ 1214446 w 1214446"/>
                <a:gd name="connsiteY2" fmla="*/ 1000132 h 1000132"/>
                <a:gd name="connsiteX3" fmla="*/ 0 w 1214446"/>
                <a:gd name="connsiteY3" fmla="*/ 1000132 h 1000132"/>
                <a:gd name="connsiteX4" fmla="*/ 0 w 1214446"/>
                <a:gd name="connsiteY4" fmla="*/ 0 h 100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6" h="1000132">
                  <a:moveTo>
                    <a:pt x="0" y="0"/>
                  </a:moveTo>
                  <a:lnTo>
                    <a:pt x="1214446" y="0"/>
                  </a:lnTo>
                  <a:lnTo>
                    <a:pt x="1214446" y="1000132"/>
                  </a:lnTo>
                  <a:lnTo>
                    <a:pt x="0" y="100013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t>Домашние хозяйства</a:t>
              </a:r>
              <a:endParaRPr lang="ru-RU" sz="1400" dirty="0"/>
            </a:p>
          </p:txBody>
        </p:sp>
        <p:sp>
          <p:nvSpPr>
            <p:cNvPr id="8" name="Полилиния 7"/>
            <p:cNvSpPr/>
            <p:nvPr/>
          </p:nvSpPr>
          <p:spPr>
            <a:xfrm>
              <a:off x="1357290" y="3000378"/>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8"/>
            <p:cNvSpPr/>
            <p:nvPr/>
          </p:nvSpPr>
          <p:spPr>
            <a:xfrm rot="10800000">
              <a:off x="1357290" y="1071552"/>
              <a:ext cx="4357718" cy="928694"/>
            </a:xfrm>
            <a:custGeom>
              <a:avLst/>
              <a:gdLst>
                <a:gd name="connsiteX0" fmla="*/ 0 w 4357718"/>
                <a:gd name="connsiteY0" fmla="*/ 0 h 928694"/>
                <a:gd name="connsiteX1" fmla="*/ 266554 w 4357718"/>
                <a:gd name="connsiteY1" fmla="*/ 0 h 928694"/>
                <a:gd name="connsiteX2" fmla="*/ 266554 w 4357718"/>
                <a:gd name="connsiteY2" fmla="*/ 619615 h 928694"/>
                <a:gd name="connsiteX3" fmla="*/ 4357718 w 4357718"/>
                <a:gd name="connsiteY3" fmla="*/ 619615 h 928694"/>
                <a:gd name="connsiteX4" fmla="*/ 4357718 w 4357718"/>
                <a:gd name="connsiteY4" fmla="*/ 928694 h 928694"/>
                <a:gd name="connsiteX5" fmla="*/ 0 w 4357718"/>
                <a:gd name="connsiteY5" fmla="*/ 928694 h 928694"/>
                <a:gd name="connsiteX6" fmla="*/ 0 w 4357718"/>
                <a:gd name="connsiteY6" fmla="*/ 0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7718" h="928694">
                  <a:moveTo>
                    <a:pt x="0" y="0"/>
                  </a:moveTo>
                  <a:lnTo>
                    <a:pt x="266554" y="0"/>
                  </a:lnTo>
                  <a:lnTo>
                    <a:pt x="266554" y="619615"/>
                  </a:lnTo>
                  <a:lnTo>
                    <a:pt x="4357718" y="619615"/>
                  </a:lnTo>
                  <a:lnTo>
                    <a:pt x="4357718"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9"/>
            <p:cNvSpPr/>
            <p:nvPr/>
          </p:nvSpPr>
          <p:spPr>
            <a:xfrm>
              <a:off x="1357290"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10"/>
            <p:cNvSpPr/>
            <p:nvPr/>
          </p:nvSpPr>
          <p:spPr>
            <a:xfrm>
              <a:off x="5429256"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rot="16200000">
              <a:off x="4822033" y="1464461"/>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2"/>
            <p:cNvSpPr/>
            <p:nvPr/>
          </p:nvSpPr>
          <p:spPr>
            <a:xfrm rot="5400000">
              <a:off x="1750199" y="3107535"/>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3"/>
            <p:cNvSpPr/>
            <p:nvPr/>
          </p:nvSpPr>
          <p:spPr>
            <a:xfrm>
              <a:off x="4857752" y="3071816"/>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олилиния 14"/>
            <p:cNvSpPr/>
            <p:nvPr/>
          </p:nvSpPr>
          <p:spPr>
            <a:xfrm rot="10800000">
              <a:off x="1714480" y="1500180"/>
              <a:ext cx="500066" cy="428628"/>
            </a:xfrm>
            <a:custGeom>
              <a:avLst/>
              <a:gdLst>
                <a:gd name="connsiteX0" fmla="*/ 0 w 500066"/>
                <a:gd name="connsiteY0" fmla="*/ 321471 h 428628"/>
                <a:gd name="connsiteX1" fmla="*/ 339331 w 500066"/>
                <a:gd name="connsiteY1" fmla="*/ 321471 h 428628"/>
                <a:gd name="connsiteX2" fmla="*/ 339331 w 500066"/>
                <a:gd name="connsiteY2" fmla="*/ 107157 h 428628"/>
                <a:gd name="connsiteX3" fmla="*/ 285752 w 500066"/>
                <a:gd name="connsiteY3" fmla="*/ 107157 h 428628"/>
                <a:gd name="connsiteX4" fmla="*/ 392909 w 500066"/>
                <a:gd name="connsiteY4" fmla="*/ 0 h 428628"/>
                <a:gd name="connsiteX5" fmla="*/ 500066 w 500066"/>
                <a:gd name="connsiteY5" fmla="*/ 107157 h 428628"/>
                <a:gd name="connsiteX6" fmla="*/ 446488 w 500066"/>
                <a:gd name="connsiteY6" fmla="*/ 107157 h 428628"/>
                <a:gd name="connsiteX7" fmla="*/ 446488 w 500066"/>
                <a:gd name="connsiteY7" fmla="*/ 428628 h 428628"/>
                <a:gd name="connsiteX8" fmla="*/ 0 w 500066"/>
                <a:gd name="connsiteY8" fmla="*/ 428628 h 428628"/>
                <a:gd name="connsiteX9" fmla="*/ 0 w 500066"/>
                <a:gd name="connsiteY9" fmla="*/ 321471 h 42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066" h="428628">
                  <a:moveTo>
                    <a:pt x="0" y="321471"/>
                  </a:moveTo>
                  <a:lnTo>
                    <a:pt x="339331" y="321471"/>
                  </a:lnTo>
                  <a:lnTo>
                    <a:pt x="339331" y="107157"/>
                  </a:lnTo>
                  <a:lnTo>
                    <a:pt x="285752" y="107157"/>
                  </a:lnTo>
                  <a:lnTo>
                    <a:pt x="392909" y="0"/>
                  </a:lnTo>
                  <a:lnTo>
                    <a:pt x="500066" y="107157"/>
                  </a:lnTo>
                  <a:lnTo>
                    <a:pt x="446488" y="107157"/>
                  </a:lnTo>
                  <a:lnTo>
                    <a:pt x="446488" y="428628"/>
                  </a:lnTo>
                  <a:lnTo>
                    <a:pt x="0" y="428628"/>
                  </a:lnTo>
                  <a:lnTo>
                    <a:pt x="0" y="3214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5"/>
            <p:cNvSpPr/>
            <p:nvPr/>
          </p:nvSpPr>
          <p:spPr>
            <a:xfrm>
              <a:off x="2786050" y="1500180"/>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Конечные товары и услуги (хлеб, автомобили и т.д.)</a:t>
              </a:r>
              <a:endParaRPr lang="ru-RU" sz="1000" dirty="0"/>
            </a:p>
          </p:txBody>
        </p:sp>
        <p:sp>
          <p:nvSpPr>
            <p:cNvPr id="17" name="Полилиния 16"/>
            <p:cNvSpPr/>
            <p:nvPr/>
          </p:nvSpPr>
          <p:spPr>
            <a:xfrm>
              <a:off x="2786050" y="3071816"/>
              <a:ext cx="1428760" cy="500066"/>
            </a:xfrm>
            <a:custGeom>
              <a:avLst/>
              <a:gdLst>
                <a:gd name="connsiteX0" fmla="*/ 0 w 1428760"/>
                <a:gd name="connsiteY0" fmla="*/ 0 h 500066"/>
                <a:gd name="connsiteX1" fmla="*/ 1428760 w 1428760"/>
                <a:gd name="connsiteY1" fmla="*/ 0 h 500066"/>
                <a:gd name="connsiteX2" fmla="*/ 1428760 w 1428760"/>
                <a:gd name="connsiteY2" fmla="*/ 500066 h 500066"/>
                <a:gd name="connsiteX3" fmla="*/ 0 w 1428760"/>
                <a:gd name="connsiteY3" fmla="*/ 500066 h 500066"/>
                <a:gd name="connsiteX4" fmla="*/ 0 w 1428760"/>
                <a:gd name="connsiteY4" fmla="*/ 0 h 50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60" h="500066">
                  <a:moveTo>
                    <a:pt x="0" y="0"/>
                  </a:moveTo>
                  <a:lnTo>
                    <a:pt x="1428760" y="0"/>
                  </a:lnTo>
                  <a:lnTo>
                    <a:pt x="1428760" y="500066"/>
                  </a:lnTo>
                  <a:lnTo>
                    <a:pt x="0" y="50006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Услуги факторов производства (труда, земли и т.д.)</a:t>
              </a:r>
              <a:endParaRPr lang="ru-RU" sz="1000" dirty="0"/>
            </a:p>
          </p:txBody>
        </p:sp>
        <p:sp>
          <p:nvSpPr>
            <p:cNvPr id="18" name="Полилиния 17"/>
            <p:cNvSpPr/>
            <p:nvPr/>
          </p:nvSpPr>
          <p:spPr>
            <a:xfrm>
              <a:off x="2000232" y="571486"/>
              <a:ext cx="3000396" cy="428628"/>
            </a:xfrm>
            <a:custGeom>
              <a:avLst/>
              <a:gdLst>
                <a:gd name="connsiteX0" fmla="*/ 0 w 3000396"/>
                <a:gd name="connsiteY0" fmla="*/ 0 h 428628"/>
                <a:gd name="connsiteX1" fmla="*/ 3000396 w 3000396"/>
                <a:gd name="connsiteY1" fmla="*/ 0 h 428628"/>
                <a:gd name="connsiteX2" fmla="*/ 3000396 w 3000396"/>
                <a:gd name="connsiteY2" fmla="*/ 428628 h 428628"/>
                <a:gd name="connsiteX3" fmla="*/ 0 w 3000396"/>
                <a:gd name="connsiteY3" fmla="*/ 428628 h 428628"/>
                <a:gd name="connsiteX4" fmla="*/ 0 w 3000396"/>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96" h="428628">
                  <a:moveTo>
                    <a:pt x="0" y="0"/>
                  </a:moveTo>
                  <a:lnTo>
                    <a:pt x="3000396" y="0"/>
                  </a:lnTo>
                  <a:lnTo>
                    <a:pt x="3000396"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Круговорот макроэкономический активности</a:t>
              </a:r>
            </a:p>
            <a:p>
              <a:pPr algn="ctr"/>
              <a:r>
                <a:rPr lang="ru-RU" sz="1000" dirty="0" smtClean="0"/>
                <a:t>Потребительские закупки (в долл.)</a:t>
              </a:r>
              <a:endParaRPr lang="ru-RU" sz="1000" dirty="0"/>
            </a:p>
          </p:txBody>
        </p:sp>
        <p:sp>
          <p:nvSpPr>
            <p:cNvPr id="19" name="Полилиния 18"/>
            <p:cNvSpPr/>
            <p:nvPr/>
          </p:nvSpPr>
          <p:spPr>
            <a:xfrm>
              <a:off x="1071538" y="714362"/>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0" name="Полилиния 19"/>
            <p:cNvSpPr/>
            <p:nvPr/>
          </p:nvSpPr>
          <p:spPr>
            <a:xfrm>
              <a:off x="2071670" y="4000510"/>
              <a:ext cx="3071834" cy="428628"/>
            </a:xfrm>
            <a:custGeom>
              <a:avLst/>
              <a:gdLst>
                <a:gd name="connsiteX0" fmla="*/ 0 w 3071834"/>
                <a:gd name="connsiteY0" fmla="*/ 0 h 428628"/>
                <a:gd name="connsiteX1" fmla="*/ 3071834 w 3071834"/>
                <a:gd name="connsiteY1" fmla="*/ 0 h 428628"/>
                <a:gd name="connsiteX2" fmla="*/ 3071834 w 3071834"/>
                <a:gd name="connsiteY2" fmla="*/ 428628 h 428628"/>
                <a:gd name="connsiteX3" fmla="*/ 0 w 3071834"/>
                <a:gd name="connsiteY3" fmla="*/ 428628 h 428628"/>
                <a:gd name="connsiteX4" fmla="*/ 0 w 3071834"/>
                <a:gd name="connsiteY4" fmla="*/ 0 h 42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834" h="428628">
                  <a:moveTo>
                    <a:pt x="0" y="0"/>
                  </a:moveTo>
                  <a:lnTo>
                    <a:pt x="3071834" y="0"/>
                  </a:lnTo>
                  <a:lnTo>
                    <a:pt x="3071834" y="428628"/>
                  </a:lnTo>
                  <a:lnTo>
                    <a:pt x="0" y="42862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Заработная плата, рента, прибыль и т.д. (в долл.)</a:t>
              </a:r>
              <a:endParaRPr lang="ru-RU" sz="1000" dirty="0"/>
            </a:p>
          </p:txBody>
        </p:sp>
        <p:sp>
          <p:nvSpPr>
            <p:cNvPr id="21" name="Полилиния 20"/>
            <p:cNvSpPr/>
            <p:nvPr/>
          </p:nvSpPr>
          <p:spPr>
            <a:xfrm rot="10800000">
              <a:off x="5429256" y="3286130"/>
              <a:ext cx="571504" cy="1000132"/>
            </a:xfrm>
            <a:custGeom>
              <a:avLst/>
              <a:gdLst>
                <a:gd name="connsiteX0" fmla="*/ 0 w 571504"/>
                <a:gd name="connsiteY0" fmla="*/ 1000132 h 1000132"/>
                <a:gd name="connsiteX1" fmla="*/ 0 w 571504"/>
                <a:gd name="connsiteY1" fmla="*/ 307669 h 1000132"/>
                <a:gd name="connsiteX2" fmla="*/ 73233 w 571504"/>
                <a:gd name="connsiteY2" fmla="*/ 130869 h 1000132"/>
                <a:gd name="connsiteX3" fmla="*/ 250033 w 571504"/>
                <a:gd name="connsiteY3" fmla="*/ 57636 h 1000132"/>
                <a:gd name="connsiteX4" fmla="*/ 428628 w 571504"/>
                <a:gd name="connsiteY4" fmla="*/ 57636 h 1000132"/>
                <a:gd name="connsiteX5" fmla="*/ 428628 w 571504"/>
                <a:gd name="connsiteY5" fmla="*/ 0 h 1000132"/>
                <a:gd name="connsiteX6" fmla="*/ 571504 w 571504"/>
                <a:gd name="connsiteY6" fmla="*/ 129074 h 1000132"/>
                <a:gd name="connsiteX7" fmla="*/ 428628 w 571504"/>
                <a:gd name="connsiteY7" fmla="*/ 258148 h 1000132"/>
                <a:gd name="connsiteX8" fmla="*/ 428628 w 571504"/>
                <a:gd name="connsiteY8" fmla="*/ 200512 h 1000132"/>
                <a:gd name="connsiteX9" fmla="*/ 250033 w 571504"/>
                <a:gd name="connsiteY9" fmla="*/ 200512 h 1000132"/>
                <a:gd name="connsiteX10" fmla="*/ 142876 w 571504"/>
                <a:gd name="connsiteY10" fmla="*/ 307669 h 1000132"/>
                <a:gd name="connsiteX11" fmla="*/ 142876 w 571504"/>
                <a:gd name="connsiteY11" fmla="*/ 1000132 h 1000132"/>
                <a:gd name="connsiteX12" fmla="*/ 0 w 571504"/>
                <a:gd name="connsiteY12" fmla="*/ 1000132 h 100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504" h="1000132">
                  <a:moveTo>
                    <a:pt x="0" y="1000132"/>
                  </a:moveTo>
                  <a:lnTo>
                    <a:pt x="0" y="307669"/>
                  </a:lnTo>
                  <a:cubicBezTo>
                    <a:pt x="0" y="241356"/>
                    <a:pt x="26343" y="177759"/>
                    <a:pt x="73233" y="130869"/>
                  </a:cubicBezTo>
                  <a:cubicBezTo>
                    <a:pt x="120123" y="83979"/>
                    <a:pt x="183720" y="57636"/>
                    <a:pt x="250033" y="57636"/>
                  </a:cubicBezTo>
                  <a:lnTo>
                    <a:pt x="428628" y="57636"/>
                  </a:lnTo>
                  <a:lnTo>
                    <a:pt x="428628" y="0"/>
                  </a:lnTo>
                  <a:lnTo>
                    <a:pt x="571504" y="129074"/>
                  </a:lnTo>
                  <a:lnTo>
                    <a:pt x="428628" y="258148"/>
                  </a:lnTo>
                  <a:lnTo>
                    <a:pt x="428628" y="200512"/>
                  </a:lnTo>
                  <a:lnTo>
                    <a:pt x="250033" y="200512"/>
                  </a:lnTo>
                  <a:cubicBezTo>
                    <a:pt x="190852" y="200512"/>
                    <a:pt x="142876" y="248488"/>
                    <a:pt x="142876" y="307669"/>
                  </a:cubicBezTo>
                  <a:lnTo>
                    <a:pt x="142876" y="1000132"/>
                  </a:lnTo>
                  <a:lnTo>
                    <a:pt x="0" y="100013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Полилиния 21"/>
            <p:cNvSpPr/>
            <p:nvPr/>
          </p:nvSpPr>
          <p:spPr>
            <a:xfrm rot="5400000">
              <a:off x="5214942" y="642924"/>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Полилиния 22"/>
            <p:cNvSpPr/>
            <p:nvPr/>
          </p:nvSpPr>
          <p:spPr>
            <a:xfrm rot="16200000">
              <a:off x="1071538" y="3357568"/>
              <a:ext cx="785818" cy="928694"/>
            </a:xfrm>
            <a:custGeom>
              <a:avLst/>
              <a:gdLst>
                <a:gd name="connsiteX0" fmla="*/ 0 w 785818"/>
                <a:gd name="connsiteY0" fmla="*/ 928694 h 928694"/>
                <a:gd name="connsiteX1" fmla="*/ 0 w 785818"/>
                <a:gd name="connsiteY1" fmla="*/ 398763 h 928694"/>
                <a:gd name="connsiteX2" fmla="*/ 102682 w 785818"/>
                <a:gd name="connsiteY2" fmla="*/ 150868 h 928694"/>
                <a:gd name="connsiteX3" fmla="*/ 350578 w 785818"/>
                <a:gd name="connsiteY3" fmla="*/ 48187 h 928694"/>
                <a:gd name="connsiteX4" fmla="*/ 582590 w 785818"/>
                <a:gd name="connsiteY4" fmla="*/ 48186 h 928694"/>
                <a:gd name="connsiteX5" fmla="*/ 582590 w 785818"/>
                <a:gd name="connsiteY5" fmla="*/ 0 h 928694"/>
                <a:gd name="connsiteX6" fmla="*/ 785818 w 785818"/>
                <a:gd name="connsiteY6" fmla="*/ 114784 h 928694"/>
                <a:gd name="connsiteX7" fmla="*/ 582590 w 785818"/>
                <a:gd name="connsiteY7" fmla="*/ 229569 h 928694"/>
                <a:gd name="connsiteX8" fmla="*/ 582590 w 785818"/>
                <a:gd name="connsiteY8" fmla="*/ 181383 h 928694"/>
                <a:gd name="connsiteX9" fmla="*/ 350577 w 785818"/>
                <a:gd name="connsiteY9" fmla="*/ 181383 h 928694"/>
                <a:gd name="connsiteX10" fmla="*/ 133196 w 785818"/>
                <a:gd name="connsiteY10" fmla="*/ 398764 h 928694"/>
                <a:gd name="connsiteX11" fmla="*/ 133196 w 785818"/>
                <a:gd name="connsiteY11" fmla="*/ 928694 h 928694"/>
                <a:gd name="connsiteX12" fmla="*/ 0 w 785818"/>
                <a:gd name="connsiteY12" fmla="*/ 928694 h 92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818" h="928694">
                  <a:moveTo>
                    <a:pt x="0" y="928694"/>
                  </a:moveTo>
                  <a:lnTo>
                    <a:pt x="0" y="398763"/>
                  </a:lnTo>
                  <a:cubicBezTo>
                    <a:pt x="0" y="305784"/>
                    <a:pt x="36936" y="216614"/>
                    <a:pt x="102682" y="150868"/>
                  </a:cubicBezTo>
                  <a:cubicBezTo>
                    <a:pt x="168428" y="85122"/>
                    <a:pt x="257599" y="48187"/>
                    <a:pt x="350578" y="48187"/>
                  </a:cubicBezTo>
                  <a:lnTo>
                    <a:pt x="582590" y="48186"/>
                  </a:lnTo>
                  <a:lnTo>
                    <a:pt x="582590" y="0"/>
                  </a:lnTo>
                  <a:lnTo>
                    <a:pt x="785818" y="114784"/>
                  </a:lnTo>
                  <a:lnTo>
                    <a:pt x="582590" y="229569"/>
                  </a:lnTo>
                  <a:lnTo>
                    <a:pt x="582590" y="181383"/>
                  </a:lnTo>
                  <a:lnTo>
                    <a:pt x="350577" y="181383"/>
                  </a:lnTo>
                  <a:cubicBezTo>
                    <a:pt x="230521" y="181383"/>
                    <a:pt x="133196" y="278708"/>
                    <a:pt x="133196" y="398764"/>
                  </a:cubicBezTo>
                  <a:lnTo>
                    <a:pt x="133196" y="928694"/>
                  </a:lnTo>
                  <a:lnTo>
                    <a:pt x="0" y="92869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Полилиния 23"/>
            <p:cNvSpPr/>
            <p:nvPr/>
          </p:nvSpPr>
          <p:spPr>
            <a:xfrm>
              <a:off x="5429256" y="1071552"/>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олилиния 24"/>
            <p:cNvSpPr/>
            <p:nvPr/>
          </p:nvSpPr>
          <p:spPr>
            <a:xfrm>
              <a:off x="1357290" y="3000378"/>
              <a:ext cx="285752" cy="928694"/>
            </a:xfrm>
            <a:custGeom>
              <a:avLst/>
              <a:gdLst>
                <a:gd name="connsiteX0" fmla="*/ 0 w 285752"/>
                <a:gd name="connsiteY0" fmla="*/ 0 h 928694"/>
                <a:gd name="connsiteX1" fmla="*/ 285752 w 285752"/>
                <a:gd name="connsiteY1" fmla="*/ 0 h 928694"/>
                <a:gd name="connsiteX2" fmla="*/ 285752 w 285752"/>
                <a:gd name="connsiteY2" fmla="*/ 928694 h 928694"/>
                <a:gd name="connsiteX3" fmla="*/ 0 w 285752"/>
                <a:gd name="connsiteY3" fmla="*/ 928694 h 928694"/>
                <a:gd name="connsiteX4" fmla="*/ 0 w 285752"/>
                <a:gd name="connsiteY4" fmla="*/ 0 h 92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2" h="928694">
                  <a:moveTo>
                    <a:pt x="0" y="0"/>
                  </a:moveTo>
                  <a:lnTo>
                    <a:pt x="285752" y="0"/>
                  </a:lnTo>
                  <a:lnTo>
                    <a:pt x="285752" y="928694"/>
                  </a:lnTo>
                  <a:lnTo>
                    <a:pt x="0" y="92869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xmlns="" val="1903874252"/>
      </p:ext>
    </p:extLst>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85734"/>
            <a:ext cx="8572560" cy="4857766"/>
          </a:xfrm>
        </p:spPr>
        <p:txBody>
          <a:bodyPr>
            <a:normAutofit fontScale="40000" lnSpcReduction="20000"/>
          </a:bodyPr>
          <a:lstStyle/>
          <a:p>
            <a:pPr algn="just"/>
            <a:r>
              <a:rPr lang="ru-RU" sz="3800" dirty="0" smtClean="0"/>
              <a:t>Однако столь восторженные отзывы по поводу этого показателя вызывают не столь единодушную реакцию. Критики считают. что ВВП является отражением чрезмерного материализма общества, посвятившего себя бесконечному производству бесполезных товаров. Вот какое оппозиционное мнение нам приходилось слышать: «Не говорите мне обо всем вашем производстве, обо всех своих долларах и о внутреннем валовом продукте. Для меня ВВП означает “Валовое внутреннее загрязнение"». (Последнюю букву аббревиатуры </a:t>
            </a:r>
            <a:r>
              <a:rPr lang="en-US" sz="3800" dirty="0" smtClean="0"/>
              <a:t>GDP</a:t>
            </a:r>
            <a:r>
              <a:rPr lang="ru-RU" sz="3800" dirty="0" smtClean="0"/>
              <a:t> действительно можно расшифровать и как </a:t>
            </a:r>
            <a:r>
              <a:rPr lang="en-US" sz="3800" i="1" dirty="0" smtClean="0"/>
              <a:t>product</a:t>
            </a:r>
            <a:r>
              <a:rPr lang="ru-RU" sz="3800" i="1" dirty="0" smtClean="0"/>
              <a:t>: - продукт</a:t>
            </a:r>
            <a:r>
              <a:rPr lang="ru-RU" sz="3800" dirty="0" smtClean="0"/>
              <a:t> и как </a:t>
            </a:r>
            <a:r>
              <a:rPr lang="en-US" sz="3800" i="1" dirty="0" smtClean="0"/>
              <a:t>pollution</a:t>
            </a:r>
            <a:r>
              <a:rPr lang="ru-RU" sz="3800" i="1" dirty="0" smtClean="0"/>
              <a:t> - загрязнение</a:t>
            </a:r>
            <a:r>
              <a:rPr lang="ru-RU" sz="3800" dirty="0" smtClean="0"/>
              <a:t>. - Прим. перев.).</a:t>
            </a:r>
          </a:p>
          <a:p>
            <a:pPr algn="just"/>
            <a:endParaRPr lang="ru-RU" sz="3800" dirty="0" smtClean="0"/>
          </a:p>
          <a:p>
            <a:pPr algn="just"/>
            <a:r>
              <a:rPr lang="ru-RU" sz="3800" dirty="0" smtClean="0"/>
              <a:t>Что мы можем возразить? Разве не правда. что ВВП включает и государственные закупки бомб и реактивных снарядов, а также выплату жалования тюремной охране? И чем, как не ростом преступности можно объяснить столь высокий спрос на домашние системы сигнализации, которые также учтены в ВВП? Разве вырубка невосстановимых калифорнийских мамонтовых деревьев не отражена как позитивный выпуск в наших национальных счетах? И не превратила ли современная  экономика в фетиш количество продукции в ущерб качеству жизни.</a:t>
            </a:r>
          </a:p>
          <a:p>
            <a:pPr algn="just"/>
            <a:endParaRPr lang="ru-RU" sz="3800" dirty="0" smtClean="0"/>
          </a:p>
          <a:p>
            <a:pPr algn="just"/>
            <a:r>
              <a:rPr lang="ru-RU" sz="3800" dirty="0" smtClean="0"/>
              <a:t>В последние годы экономисты начали разработку так называемой расширенной системы национальных счетов, призванной скорректировать недостатки главных показателей ВВП и более реально отражать выпуск экономики с точки зрения удовлетворения потребностей общества. Новые подходы являются попытками расширить границы традиционной системы национальных счетов посредством включения важнейших нерыночных видов деятельности, а также поправок на вредные виды деятельности, которые не учтены в традиционных системах. Двумя показательными примерами в этом отношении могут служить такие аспекты, как теневая экономика и загрязнение окружающей среды.</a:t>
            </a:r>
          </a:p>
          <a:p>
            <a:endParaRPr lang="ru-RU" sz="3800" dirty="0" smtClean="0"/>
          </a:p>
          <a:p>
            <a:endParaRPr lang="ru-RU" dirty="0"/>
          </a:p>
        </p:txBody>
      </p:sp>
    </p:spTree>
    <p:extLst>
      <p:ext uri="{BB962C8B-B14F-4D97-AF65-F5344CB8AC3E}">
        <p14:creationId xmlns:p14="http://schemas.microsoft.com/office/powerpoint/2010/main" xmlns="" val="1296937805"/>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effectLst/>
              </a:rPr>
              <a:t>Плюс: теневая экономика</a:t>
            </a:r>
            <a:endParaRPr lang="ru-RU" dirty="0"/>
          </a:p>
        </p:txBody>
      </p:sp>
      <p:sp>
        <p:nvSpPr>
          <p:cNvPr id="3" name="Объект 2"/>
          <p:cNvSpPr>
            <a:spLocks noGrp="1"/>
          </p:cNvSpPr>
          <p:nvPr>
            <p:ph idx="1"/>
          </p:nvPr>
        </p:nvSpPr>
        <p:spPr>
          <a:xfrm>
            <a:off x="304800" y="1214428"/>
            <a:ext cx="4124324" cy="3787592"/>
          </a:xfrm>
        </p:spPr>
        <p:txBody>
          <a:bodyPr>
            <a:normAutofit fontScale="25000" lnSpcReduction="20000"/>
          </a:bodyPr>
          <a:lstStyle/>
          <a:p>
            <a:r>
              <a:rPr lang="ru-RU" sz="6400" dirty="0"/>
              <a:t>Последние годы многие специалисты отмечают резкий рост </a:t>
            </a:r>
            <a:r>
              <a:rPr lang="ru-RU" sz="6400" i="1" dirty="0"/>
              <a:t>теневой экономики</a:t>
            </a:r>
            <a:r>
              <a:rPr lang="ru-RU" sz="6400" dirty="0"/>
              <a:t>, под которой в понимается широкий спектр видов деятельности, “неподотчетных" правительству. Сюда относятся азартные игры, проституция. торговля наркотиками. работа, нелегальных иммигрантов, бартер услуг, неоправданное раздувание представительских расходов, контрабанда. «ускользание» наличных от бухгалтерского учета и даже выращивание овощей и фруктов  для собственного потребления. Как полагают многие обозреватели, рост теневой экономики отчасти объясняется жестким государственным регулированием и высокими налогами.  </a:t>
            </a:r>
          </a:p>
          <a:p>
            <a:endParaRPr lang="ru-RU" dirty="0"/>
          </a:p>
        </p:txBody>
      </p:sp>
      <p:pic>
        <p:nvPicPr>
          <p:cNvPr id="4" name="Рисунок 3" descr="теневая.jpg"/>
          <p:cNvPicPr>
            <a:picLocks noChangeAspect="1"/>
          </p:cNvPicPr>
          <p:nvPr/>
        </p:nvPicPr>
        <p:blipFill>
          <a:blip r:embed="rId2"/>
          <a:stretch>
            <a:fillRect/>
          </a:stretch>
        </p:blipFill>
        <p:spPr>
          <a:xfrm>
            <a:off x="4572000" y="1857370"/>
            <a:ext cx="4214810" cy="2308111"/>
          </a:xfrm>
          <a:prstGeom prst="rect">
            <a:avLst/>
          </a:prstGeom>
          <a:ln w="76200">
            <a:solidFill>
              <a:schemeClr val="accent1"/>
            </a:solidFill>
          </a:ln>
        </p:spPr>
      </p:pic>
    </p:spTree>
    <p:extLst>
      <p:ext uri="{BB962C8B-B14F-4D97-AF65-F5344CB8AC3E}">
        <p14:creationId xmlns:p14="http://schemas.microsoft.com/office/powerpoint/2010/main" xmlns="" val="3349791006"/>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357172"/>
            <a:ext cx="8572560" cy="4645041"/>
          </a:xfrm>
        </p:spPr>
        <p:txBody>
          <a:bodyPr>
            <a:normAutofit fontScale="47500" lnSpcReduction="20000"/>
          </a:bodyPr>
          <a:lstStyle/>
          <a:p>
            <a:pPr algn="just"/>
            <a:r>
              <a:rPr lang="ru-RU" sz="3800" dirty="0" smtClean="0"/>
              <a:t>Большая </a:t>
            </a:r>
            <a:r>
              <a:rPr lang="ru-RU" sz="3800" dirty="0"/>
              <a:t>часть теневой деятельности мотивирована желанием снизить налоги и избежать контроля государственных органов или санкций. Когда торговцы наркотиками умалчивают о продаже кокаина в своих налоговых отчетах. они делают это не только для того. чтобы уменьшить налоги, но и для того, чтобы скрыть свою причастность к незаконной деятельности. И наоборот, когда люди нанимают для своих детей няню на полный рабочий день и не платят налогов. связанных с социальным обеспечением, это объясняется стремлением уменьшить налоговые выплаты и избежать необходимости заполнения всевозможных бумаг, поскольку в целом этот вид деятельности совершенно легален</a:t>
            </a:r>
            <a:r>
              <a:rPr lang="ru-RU" sz="3800" dirty="0" smtClean="0"/>
              <a:t>.</a:t>
            </a:r>
          </a:p>
          <a:p>
            <a:pPr algn="just"/>
            <a:endParaRPr lang="ru-RU" sz="3800" dirty="0" smtClean="0"/>
          </a:p>
          <a:p>
            <a:pPr algn="just"/>
            <a:r>
              <a:rPr lang="ru-RU" sz="3800" dirty="0" smtClean="0"/>
              <a:t>Не вся теневая деятельность является неучтенной частью ВВП. В принципе, из национальных счетов исключена любая нелегальная деятельность, так как она по общественному мнению производит скорее “</a:t>
            </a:r>
            <a:r>
              <a:rPr lang="ru-RU" sz="3800" dirty="0" err="1" smtClean="0"/>
              <a:t>антиблага</a:t>
            </a:r>
            <a:r>
              <a:rPr lang="ru-RU" sz="3800" dirty="0" smtClean="0"/>
              <a:t>”, нежели блага. Возрастающие объемы торговли героином не входят в ВВП. Кроме того, если какой-нибудь коллекционер продает картину Пикассо в Цюрихе и не отражает доход от этой сделки в своей налоговой декларации, этот доход следует квалифицировать как подлежащий налогообложению, но он не учитывается в ВВП, поскольку картина была написана несколько десятков лет тому назад.</a:t>
            </a:r>
          </a:p>
          <a:p>
            <a:endParaRPr lang="ru-RU" sz="3800" dirty="0"/>
          </a:p>
          <a:p>
            <a:endParaRPr lang="ru-RU" dirty="0"/>
          </a:p>
        </p:txBody>
      </p:sp>
    </p:spTree>
    <p:extLst>
      <p:ext uri="{BB962C8B-B14F-4D97-AF65-F5344CB8AC3E}">
        <p14:creationId xmlns:p14="http://schemas.microsoft.com/office/powerpoint/2010/main" xmlns="" val="3349791006"/>
      </p:ext>
    </p:extLst>
  </p:cSld>
  <p:clrMapOvr>
    <a:masterClrMapping/>
  </p:clrMapOvr>
  <p:transition spd="med">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14282" y="214296"/>
            <a:ext cx="8686800" cy="4716463"/>
          </a:xfrm>
        </p:spPr>
        <p:txBody>
          <a:bodyPr>
            <a:noAutofit/>
          </a:bodyPr>
          <a:lstStyle/>
          <a:p>
            <a:pPr algn="just"/>
            <a:r>
              <a:rPr lang="ru-RU" sz="1600" dirty="0" smtClean="0"/>
              <a:t>А как обстоит дело с законными видами деятельности, остающимися в “тени”, например с плотниками, нянями, врачами, фермерами; которые производят ценные товары и услуги, но не сообщают о своих доходах в государственные органы? Возможно, наиболее надежную оценку могло бы предоставить Налоговое управление США‚ которое интенсивно проводит аудиторские проверки среди населения. В соответствии с отчетами налогового управления в последние годы от налогов сокрыто от 4 до 8% доходов.</a:t>
            </a:r>
          </a:p>
          <a:p>
            <a:pPr algn="just"/>
            <a:endParaRPr lang="ru-RU" sz="1600" dirty="0" smtClean="0"/>
          </a:p>
          <a:p>
            <a:pPr algn="just"/>
            <a:r>
              <a:rPr lang="ru-RU" sz="1600" dirty="0" smtClean="0"/>
              <a:t>При </a:t>
            </a:r>
            <a:r>
              <a:rPr lang="ru-RU" sz="1600" dirty="0"/>
              <a:t>оценке теневой деятельности следует обратить внимание на два момента. Во-первых, нет никаких бесспорных доказательств того, что объемы этой деятельности расширяются, хотя некоторые экономисты делают вывод о росте этого сектора экономики на основе увеличившегося в обращении количества 100-долларовых купюр. Во-вторых, Министерство в торговли США при своих оценках о скрытых доходах исходит как из ВВП. рассчитанного на основе потока товаров (расходов), так и из ВВП, рассчитанного на основе потока издержек (доходов). Например, скрытый доход владельца небольшого ларька по продаже горячих бутербродов может быть выявлен  только на основе заявлений его покупателей. В результате внимательного исследования этой проблемы Министерство торговли США пришло к заключению, что сокрытые доходы вряд ли составили больше 1% ВВП.</a:t>
            </a:r>
          </a:p>
          <a:p>
            <a:endParaRPr lang="ru-RU" sz="1550" dirty="0"/>
          </a:p>
        </p:txBody>
      </p:sp>
    </p:spTree>
    <p:extLst>
      <p:ext uri="{BB962C8B-B14F-4D97-AF65-F5344CB8AC3E}">
        <p14:creationId xmlns:p14="http://schemas.microsoft.com/office/powerpoint/2010/main" xmlns="" val="3319716076"/>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85734"/>
            <a:ext cx="8229600" cy="857250"/>
          </a:xfrm>
        </p:spPr>
        <p:txBody>
          <a:bodyPr>
            <a:noAutofit/>
          </a:bodyPr>
          <a:lstStyle/>
          <a:p>
            <a:pPr algn="ctr"/>
            <a:r>
              <a:rPr lang="ru-RU" sz="3200" b="1" dirty="0">
                <a:effectLst>
                  <a:outerShdw blurRad="38100" dist="38100" dir="2700000" algn="tl">
                    <a:srgbClr val="000000">
                      <a:alpha val="43137"/>
                    </a:srgbClr>
                  </a:outerShdw>
                </a:effectLst>
              </a:rPr>
              <a:t>Минус: загрязнение окружающей среды</a:t>
            </a:r>
            <a:endParaRPr lang="ru-RU" sz="3200"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285720" y="1309074"/>
            <a:ext cx="8572560" cy="3834426"/>
          </a:xfrm>
        </p:spPr>
        <p:txBody>
          <a:bodyPr>
            <a:normAutofit fontScale="55000" lnSpcReduction="20000"/>
          </a:bodyPr>
          <a:lstStyle/>
          <a:p>
            <a:pPr algn="just"/>
            <a:r>
              <a:rPr lang="ru-RU" dirty="0"/>
              <a:t>Часто при расчете ВВП учитываются только “блага” и игнорируются «</a:t>
            </a:r>
            <a:r>
              <a:rPr lang="ru-RU" dirty="0" err="1"/>
              <a:t>антиблага</a:t>
            </a:r>
            <a:r>
              <a:rPr lang="ru-RU" dirty="0"/>
              <a:t>». Например, жители пригородного района покупают у предприятия </a:t>
            </a:r>
            <a:r>
              <a:rPr lang="en-US" i="1" dirty="0"/>
              <a:t>Utility Co</a:t>
            </a:r>
            <a:r>
              <a:rPr lang="ru-RU" dirty="0"/>
              <a:t> (имя предприятия вымышленное) 10 млн киловатт-часов для кондиционирования  своих домов. Киловатт-час стоит 10 центов. Этот 1  млн долл. покрывает издержки на оплату труда, капитала и топлива. Однако в процессе производства электроэнергии предприятие наносит вред окружающей среде в виде загрязнения, и этот побочный эффект никак не отражается на величине ее денежных издержек. Наша оценка выпуска должна включать не только стоимость произведенной электроэнергии (что учтено в ВВП), но и вычесть из этой величины сумму соответствующую нанесенному окружающей среде ущербу в связи с загрязнением (что не отражено в ВВП</a:t>
            </a:r>
            <a:r>
              <a:rPr lang="ru-RU" dirty="0" smtClean="0"/>
              <a:t>).</a:t>
            </a:r>
          </a:p>
          <a:p>
            <a:pPr algn="just"/>
            <a:endParaRPr lang="ru-RU" dirty="0"/>
          </a:p>
          <a:p>
            <a:pPr algn="just"/>
            <a:r>
              <a:rPr lang="ru-RU" dirty="0" smtClean="0"/>
              <a:t>Почему издержки, связанные с загрязнением, не находят своего отражения в ВВП? Потому что никто не покупает и не продает ущерб, вызванный загрязнением</a:t>
            </a:r>
          </a:p>
          <a:p>
            <a:endParaRPr lang="ru-RU" dirty="0" smtClean="0"/>
          </a:p>
          <a:p>
            <a:endParaRPr lang="ru-RU" dirty="0"/>
          </a:p>
        </p:txBody>
      </p:sp>
    </p:spTree>
    <p:extLst>
      <p:ext uri="{BB962C8B-B14F-4D97-AF65-F5344CB8AC3E}">
        <p14:creationId xmlns:p14="http://schemas.microsoft.com/office/powerpoint/2010/main" xmlns="" val="1450216980"/>
      </p:ext>
    </p:extLst>
  </p:cSld>
  <p:clrMapOvr>
    <a:masterClrMapping/>
  </p:clrMapOvr>
  <p:transition spd="med">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143254"/>
            <a:ext cx="8401080" cy="2000246"/>
          </a:xfrm>
        </p:spPr>
        <p:txBody>
          <a:bodyPr>
            <a:normAutofit fontScale="55000" lnSpcReduction="20000"/>
          </a:bodyPr>
          <a:lstStyle/>
          <a:p>
            <a:r>
              <a:rPr lang="ru-RU" dirty="0" smtClean="0"/>
              <a:t>Предположим, что, помимо того, что жители пригорода платят 10 центов за киловатт-час электроэнергии, они несут еще и ущерб от загрязнения, оцениваемый в 1 цент на каждый киловатт-час. Это издержки от загрязнения (деревьев, рек, рыб и людей), не оплачиваемые компанией </a:t>
            </a:r>
            <a:r>
              <a:rPr lang="en-US" i="1" dirty="0" smtClean="0">
                <a:latin typeface="Cambria" pitchFamily="18" charset="0"/>
              </a:rPr>
              <a:t>Utility Co. </a:t>
            </a:r>
            <a:r>
              <a:rPr lang="ru-RU" dirty="0" smtClean="0">
                <a:latin typeface="Cambria" pitchFamily="18" charset="0"/>
              </a:rPr>
              <a:t>Таким образом, общие «внешние» издержки составляют 100 тыс. долл. Чтобы отразить эти скрытые затраты, мы должны вычесть 100 тыс. долл. «</a:t>
            </a:r>
            <a:r>
              <a:rPr lang="ru-RU" dirty="0" err="1" smtClean="0">
                <a:latin typeface="Cambria" pitchFamily="18" charset="0"/>
              </a:rPr>
              <a:t>антиблаг</a:t>
            </a:r>
            <a:r>
              <a:rPr lang="ru-RU" dirty="0" smtClean="0">
                <a:latin typeface="Cambria" pitchFamily="18" charset="0"/>
              </a:rPr>
              <a:t>» из потока электрических «благ», равного 1 млн. долл.</a:t>
            </a:r>
          </a:p>
          <a:p>
            <a:endParaRPr lang="ru-RU" dirty="0" smtClean="0"/>
          </a:p>
          <a:p>
            <a:endParaRPr lang="ru-RU" dirty="0"/>
          </a:p>
        </p:txBody>
      </p:sp>
      <p:pic>
        <p:nvPicPr>
          <p:cNvPr id="4" name="Рисунок 3" descr="грязь.jpg"/>
          <p:cNvPicPr>
            <a:picLocks noChangeAspect="1"/>
          </p:cNvPicPr>
          <p:nvPr/>
        </p:nvPicPr>
        <p:blipFill>
          <a:blip r:embed="rId2"/>
          <a:stretch>
            <a:fillRect/>
          </a:stretch>
        </p:blipFill>
        <p:spPr>
          <a:xfrm>
            <a:off x="1500166" y="285734"/>
            <a:ext cx="6000792" cy="2746125"/>
          </a:xfrm>
          <a:prstGeom prst="rect">
            <a:avLst/>
          </a:prstGeom>
          <a:ln w="76200">
            <a:solidFill>
              <a:schemeClr val="accent1"/>
            </a:solidFill>
          </a:ln>
        </p:spPr>
      </p:pic>
    </p:spTree>
    <p:extLst>
      <p:ext uri="{BB962C8B-B14F-4D97-AF65-F5344CB8AC3E}">
        <p14:creationId xmlns:p14="http://schemas.microsoft.com/office/powerpoint/2010/main" xmlns="" val="1450216980"/>
      </p:ext>
    </p:extLst>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28596" y="428610"/>
            <a:ext cx="8286808" cy="4929204"/>
          </a:xfrm>
        </p:spPr>
        <p:txBody>
          <a:bodyPr>
            <a:normAutofit fontScale="32500" lnSpcReduction="20000"/>
          </a:bodyPr>
          <a:lstStyle/>
          <a:p>
            <a:pPr algn="just"/>
            <a:r>
              <a:rPr lang="ru-RU" sz="4900" dirty="0"/>
              <a:t>В 1994 году Министерство торговли США представило расширенную систему национальных счетов, включив в нее</a:t>
            </a:r>
            <a:r>
              <a:rPr lang="ru-RU" sz="4900" i="1" dirty="0"/>
              <a:t> экологические счета</a:t>
            </a:r>
            <a:r>
              <a:rPr lang="ru-RU" sz="4900" dirty="0"/>
              <a:t> (которые называют еще “зелеными счетами"), предназначенные для оценки вклада в национальный доход со стороны ресурсов окружающей среды. Первым шагом в этом направлении стали счета, измеряющие вклад таких подземных богатств, как нефть. газ и уголь</a:t>
            </a:r>
            <a:r>
              <a:rPr lang="ru-RU" sz="4900" dirty="0" smtClean="0"/>
              <a:t>.</a:t>
            </a:r>
          </a:p>
          <a:p>
            <a:pPr algn="just"/>
            <a:endParaRPr lang="ru-RU" sz="4900" dirty="0"/>
          </a:p>
          <a:p>
            <a:pPr algn="just"/>
            <a:r>
              <a:rPr lang="ru-RU" sz="4900" dirty="0"/>
              <a:t>“Зеленые” утверждают, что американские расточительные способы разработки этих ресурсов нанесли значительный ущерб “природному” капиталу. Многие были удивлены результатами первых расчетов по системе экологических счетов. При составлении своих оценок “зеленые” исходили из того, что открытие новых месторождений увеличивает наши ресурсы, в то время как их разработка ведет к сокращению этих ресурсов. По существу эти два вида деятельности оказались взаимоисключающими. Чистый эффект от осуществления той и другой деятельности с 1958 по 1991 годы составил величину среднюю между минус 2 млрд. долл. и плюс 1 млрд. долл. - в зависимости от у метода оценки, в то время как ВВГ1 за этот период в среднем составил 4200 млрд долл. (все оценки в ценах 1992 года</a:t>
            </a:r>
            <a:r>
              <a:rPr lang="ru-RU" sz="4900" dirty="0" smtClean="0"/>
              <a:t>).</a:t>
            </a:r>
          </a:p>
          <a:p>
            <a:pPr algn="just"/>
            <a:endParaRPr lang="ru-RU" sz="4900" dirty="0"/>
          </a:p>
          <a:p>
            <a:pPr algn="just"/>
            <a:r>
              <a:rPr lang="ru-RU" sz="4900" dirty="0"/>
              <a:t>Следующим этапом работы Министерства торговли в этом направлении будут усилия по исследованию подлежащих восстановлению природных ресурсов. таких как земля и леса, а в перспективе и воздух, вода и редкие дикие животные. Экономисты и экологи наблюдают за этими разработками с большим  интересом.</a:t>
            </a:r>
          </a:p>
          <a:p>
            <a:endParaRPr lang="ru-RU" dirty="0"/>
          </a:p>
        </p:txBody>
      </p:sp>
    </p:spTree>
    <p:extLst>
      <p:ext uri="{BB962C8B-B14F-4D97-AF65-F5344CB8AC3E}">
        <p14:creationId xmlns:p14="http://schemas.microsoft.com/office/powerpoint/2010/main" xmlns="" val="3184581000"/>
      </p:ext>
    </p:extLst>
  </p:cSld>
  <p:clrMapOvr>
    <a:masterClrMapping/>
  </p:clrMapOvr>
  <p:transition spd="med">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b="1" dirty="0">
                <a:effectLst>
                  <a:outerShdw blurRad="38100" dist="38100" dir="2700000" algn="tl">
                    <a:srgbClr val="000000">
                      <a:alpha val="43137"/>
                    </a:srgbClr>
                  </a:outerShdw>
                </a:effectLst>
              </a:rPr>
              <a:t>ИНДЕКСЫ ЦЕН И </a:t>
            </a:r>
            <a:r>
              <a:rPr lang="ru-RU" b="1" dirty="0" smtClean="0">
                <a:effectLst>
                  <a:outerShdw blurRad="38100" dist="38100" dir="2700000" algn="tl">
                    <a:srgbClr val="000000">
                      <a:alpha val="43137"/>
                    </a:srgbClr>
                  </a:outerShdw>
                </a:effectLst>
              </a:rPr>
              <a:t>ИНФЛЯЦИЯ</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457200" y="1234678"/>
            <a:ext cx="8472518" cy="1408510"/>
          </a:xfrm>
        </p:spPr>
        <p:txBody>
          <a:bodyPr>
            <a:normAutofit fontScale="55000" lnSpcReduction="20000"/>
          </a:bodyPr>
          <a:lstStyle/>
          <a:p>
            <a:r>
              <a:rPr lang="ru-RU" sz="3300" dirty="0"/>
              <a:t>Наше внимание в этой главе было сосредоточено на проблемах измерения выпуска. Однако людей волнуют и такие вопросы, как тенденции в изменении цен, связанные с общим уровнем цен и инфляцией. Что означают эти термины?</a:t>
            </a:r>
          </a:p>
          <a:p>
            <a:r>
              <a:rPr lang="ru-RU" sz="3300" dirty="0"/>
              <a:t>Давайте начнем с нескольких конкретных определений. </a:t>
            </a:r>
          </a:p>
          <a:p>
            <a:pPr marL="0" indent="0">
              <a:buNone/>
            </a:pPr>
            <a:r>
              <a:rPr lang="ru-RU" dirty="0"/>
              <a:t>  </a:t>
            </a:r>
          </a:p>
        </p:txBody>
      </p:sp>
      <p:sp>
        <p:nvSpPr>
          <p:cNvPr id="4" name="TextBox 3"/>
          <p:cNvSpPr txBox="1"/>
          <p:nvPr/>
        </p:nvSpPr>
        <p:spPr>
          <a:xfrm>
            <a:off x="642910" y="2500312"/>
            <a:ext cx="8143932" cy="923330"/>
          </a:xfrm>
          <a:prstGeom prst="rect">
            <a:avLst/>
          </a:prstGeom>
          <a:noFill/>
          <a:ln w="76200">
            <a:solidFill>
              <a:schemeClr val="accent1"/>
            </a:solidFill>
          </a:ln>
        </p:spPr>
        <p:txBody>
          <a:bodyPr wrap="square" rtlCol="0">
            <a:spAutoFit/>
          </a:bodyPr>
          <a:lstStyle/>
          <a:p>
            <a:r>
              <a:rPr lang="ru-RU" i="1" dirty="0" smtClean="0"/>
              <a:t>Индекс цен - это показатель среднего уровня цен. Инфляция- это повышение общего уровня цен. Темпы инфляции - это скорость изменения общего уровня цен, которая определяется следующей формулой.</a:t>
            </a:r>
            <a:endParaRPr lang="ru-RU" dirty="0"/>
          </a:p>
        </p:txBody>
      </p:sp>
      <p:graphicFrame>
        <p:nvGraphicFramePr>
          <p:cNvPr id="5" name="Объект 4"/>
          <p:cNvGraphicFramePr>
            <a:graphicFrameLocks noChangeAspect="1"/>
          </p:cNvGraphicFramePr>
          <p:nvPr/>
        </p:nvGraphicFramePr>
        <p:xfrm>
          <a:off x="500034" y="3714758"/>
          <a:ext cx="8290422" cy="714388"/>
        </p:xfrm>
        <a:graphic>
          <a:graphicData uri="http://schemas.openxmlformats.org/presentationml/2006/ole">
            <p:oleObj spid="_x0000_s94210" name="Equation" r:id="rId3" imgW="4863960" imgH="419040" progId="Equation.DSMT4">
              <p:embed/>
            </p:oleObj>
          </a:graphicData>
        </a:graphic>
      </p:graphicFrame>
    </p:spTree>
    <p:extLst>
      <p:ext uri="{BB962C8B-B14F-4D97-AF65-F5344CB8AC3E}">
        <p14:creationId xmlns:p14="http://schemas.microsoft.com/office/powerpoint/2010/main" xmlns="" val="2493484805"/>
      </p:ext>
    </p:extLst>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285734"/>
            <a:ext cx="8572560" cy="4643469"/>
          </a:xfrm>
        </p:spPr>
        <p:txBody>
          <a:bodyPr>
            <a:normAutofit fontScale="25000" lnSpcReduction="20000"/>
          </a:bodyPr>
          <a:lstStyle/>
          <a:p>
            <a:pPr algn="just"/>
            <a:r>
              <a:rPr lang="ru-RU" sz="7200" dirty="0" smtClean="0"/>
              <a:t>Но </a:t>
            </a:r>
            <a:r>
              <a:rPr lang="ru-RU" sz="7200" dirty="0"/>
              <a:t>как измерить уровень цен, входящий в определение инфляции? Теоретически уровень цен оценивается как среднеарифметическое цен товаров и услуг, представленных в экономике. На практике мы измеряем общий уровень цен с помощью индексов цен, которые представляют средние значения цен на товары и услуги</a:t>
            </a:r>
            <a:r>
              <a:rPr lang="ru-RU" sz="7200" dirty="0" smtClean="0"/>
              <a:t>.</a:t>
            </a:r>
          </a:p>
          <a:p>
            <a:pPr algn="just"/>
            <a:r>
              <a:rPr lang="ru-RU" sz="7200" dirty="0" smtClean="0"/>
              <a:t>Давайте для примера вернемся в 1996 год. когда потребительские цены поднялись на 3.З%. В этом году цены выросли практические на все основные группы продуктов: продукты питания, напитки, жилье, одежду, транспорт и медицинские услуги. Иными словами, наблюдалась тенденция роста цен, которую мы называем инфляцией.</a:t>
            </a:r>
          </a:p>
          <a:p>
            <a:pPr algn="just"/>
            <a:r>
              <a:rPr lang="ru-RU" sz="7200" dirty="0" smtClean="0"/>
              <a:t>Однако не все цены росли одинаково. В течение 1996 года, например. цены на одежду не только не повысились. а. наоборот, упали на 0,2%‚ в то же время цены на бензин увеличились более чем на 13%. Тем не менее, </a:t>
            </a:r>
            <a:r>
              <a:rPr lang="ru-RU" sz="7200" i="1" dirty="0" smtClean="0"/>
              <a:t>средний уровень цен</a:t>
            </a:r>
            <a:r>
              <a:rPr lang="ru-RU" sz="7200" dirty="0" smtClean="0"/>
              <a:t> вырос на 3,3%.</a:t>
            </a:r>
          </a:p>
          <a:p>
            <a:pPr algn="just"/>
            <a:r>
              <a:rPr lang="ru-RU" sz="7200" dirty="0" smtClean="0"/>
              <a:t>Явление, обратное инфляции. носит название </a:t>
            </a:r>
            <a:r>
              <a:rPr lang="ru-RU" sz="7200" i="1" dirty="0" smtClean="0"/>
              <a:t>дефляция</a:t>
            </a:r>
            <a:r>
              <a:rPr lang="ru-RU" sz="7200" dirty="0" smtClean="0"/>
              <a:t> и означает снижение общего уровня цен. дефляции случались нечасто во второй половине ХХ века. Последний раз падение потребительских цен в Соединенных Штатах было отмечено в 1955 году Продолжительные дефляции, характеризуемые падением цен на протяжении нескольких лет. связаны с депрессиями, например такими. какие имели место в </a:t>
            </a:r>
            <a:r>
              <a:rPr lang="ru-RU" sz="7200" dirty="0" err="1" smtClean="0"/>
              <a:t>ЗО-х</a:t>
            </a:r>
            <a:r>
              <a:rPr lang="ru-RU" sz="7200" dirty="0" smtClean="0"/>
              <a:t> годах нашего столетия или в 90-х годах прошлого.</a:t>
            </a:r>
          </a:p>
          <a:p>
            <a:endParaRPr lang="ru-RU" dirty="0"/>
          </a:p>
          <a:p>
            <a:endParaRPr lang="ru-RU" dirty="0"/>
          </a:p>
        </p:txBody>
      </p:sp>
    </p:spTree>
    <p:extLst>
      <p:ext uri="{BB962C8B-B14F-4D97-AF65-F5344CB8AC3E}">
        <p14:creationId xmlns:p14="http://schemas.microsoft.com/office/powerpoint/2010/main" xmlns="" val="2493484805"/>
      </p:ext>
    </p:extLst>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95486"/>
            <a:ext cx="8686800" cy="628650"/>
          </a:xfrm>
        </p:spPr>
        <p:txBody>
          <a:bodyPr>
            <a:normAutofit fontScale="90000"/>
          </a:bodyPr>
          <a:lstStyle/>
          <a:p>
            <a:pPr algn="ctr"/>
            <a:r>
              <a:rPr lang="ru-RU" b="1" dirty="0">
                <a:effectLst>
                  <a:outerShdw blurRad="38100" dist="38100" dir="2700000" algn="tl">
                    <a:srgbClr val="000000">
                      <a:alpha val="43137"/>
                    </a:srgbClr>
                  </a:outerShdw>
                </a:effectLst>
              </a:rPr>
              <a:t>Индексы </a:t>
            </a:r>
            <a:r>
              <a:rPr lang="ru-RU" b="1" dirty="0" smtClean="0">
                <a:effectLst>
                  <a:outerShdw blurRad="38100" dist="38100" dir="2700000" algn="tl">
                    <a:srgbClr val="000000">
                      <a:alpha val="43137"/>
                    </a:srgbClr>
                  </a:outerShdw>
                </a:effectLst>
              </a:rPr>
              <a:t>цен</a:t>
            </a:r>
            <a:endParaRPr lang="ru-RU" dirty="0">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179512" y="1142990"/>
            <a:ext cx="4106736" cy="4129060"/>
          </a:xfrm>
        </p:spPr>
        <p:txBody>
          <a:bodyPr>
            <a:normAutofit fontScale="55000" lnSpcReduction="20000"/>
          </a:bodyPr>
          <a:lstStyle/>
          <a:p>
            <a:r>
              <a:rPr lang="ru-RU" dirty="0"/>
              <a:t>Когда газеты сообщают нам о росте инфляции, речь в действительности идет об изменении индекса цен. Индекс цен - это средневзвешенная стоимость определенного набора товаров и услуг.  Формируя индексы цен, экономисты взвешивают отдельные цены в соответствии с экономической ценностью каждого товара или услуги. Самыми важными индексами цен являются индекс потребительских цен, дефлятор ВВП и индекс цен производителей.</a:t>
            </a:r>
          </a:p>
          <a:p>
            <a:endParaRPr lang="ru-RU" dirty="0"/>
          </a:p>
          <a:p>
            <a:endParaRPr lang="ru-RU" dirty="0"/>
          </a:p>
        </p:txBody>
      </p:sp>
      <p:pic>
        <p:nvPicPr>
          <p:cNvPr id="4" name="Рисунок 3" descr="индекс.jpg"/>
          <p:cNvPicPr>
            <a:picLocks noChangeAspect="1"/>
          </p:cNvPicPr>
          <p:nvPr/>
        </p:nvPicPr>
        <p:blipFill>
          <a:blip r:embed="rId2"/>
          <a:stretch>
            <a:fillRect/>
          </a:stretch>
        </p:blipFill>
        <p:spPr>
          <a:xfrm>
            <a:off x="4429124" y="1285866"/>
            <a:ext cx="4298165" cy="3438532"/>
          </a:xfrm>
          <a:prstGeom prst="rect">
            <a:avLst/>
          </a:prstGeom>
          <a:ln w="76200">
            <a:solidFill>
              <a:schemeClr val="accent1"/>
            </a:solidFill>
          </a:ln>
        </p:spPr>
      </p:pic>
    </p:spTree>
    <p:extLst>
      <p:ext uri="{BB962C8B-B14F-4D97-AF65-F5344CB8AC3E}">
        <p14:creationId xmlns:p14="http://schemas.microsoft.com/office/powerpoint/2010/main" xmlns="" val="412770345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4214810" y="642924"/>
            <a:ext cx="4714908" cy="4143404"/>
          </a:xfrm>
        </p:spPr>
        <p:txBody>
          <a:bodyPr>
            <a:normAutofit fontScale="40000" lnSpcReduction="20000"/>
          </a:bodyPr>
          <a:lstStyle/>
          <a:p>
            <a:r>
              <a:rPr lang="ru-RU" sz="4500" dirty="0" smtClean="0"/>
              <a:t>Чтобы продемонстрировать различные способы измерения ВВП, мы начнем с рассмотрения простейшего примера – мира в котором нет ни правительства, ни международной торговли, ни инвестиций. Представим на время, что наша экономика производит только потребительские товары, которые приобретаются домохозяйками для удовлетворения своих нужд. (Следует заметить, что наш первый пример упрощен до такой степени для большей убедительности. В реальных примерах, которые приведены ниже, все будет по-настоящему: с инвестициями, правительством и международной деятельностью.)</a:t>
            </a:r>
          </a:p>
          <a:p>
            <a:endParaRPr lang="ru-RU" dirty="0"/>
          </a:p>
        </p:txBody>
      </p:sp>
      <p:pic>
        <p:nvPicPr>
          <p:cNvPr id="4" name="Рисунок 3" descr="c6c1921badf1.png"/>
          <p:cNvPicPr>
            <a:picLocks noChangeAspect="1"/>
          </p:cNvPicPr>
          <p:nvPr/>
        </p:nvPicPr>
        <p:blipFill>
          <a:blip r:embed="rId2" cstate="print"/>
          <a:stretch>
            <a:fillRect/>
          </a:stretch>
        </p:blipFill>
        <p:spPr>
          <a:xfrm>
            <a:off x="500034" y="786176"/>
            <a:ext cx="3643338" cy="3643338"/>
          </a:xfrm>
          <a:prstGeom prst="rect">
            <a:avLst/>
          </a:prstGeom>
          <a:ln w="76200">
            <a:solidFill>
              <a:schemeClr val="accent1"/>
            </a:solidFill>
          </a:ln>
        </p:spPr>
      </p:pic>
    </p:spTree>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95486"/>
            <a:ext cx="8686800" cy="628650"/>
          </a:xfrm>
        </p:spPr>
        <p:txBody>
          <a:bodyPr>
            <a:noAutofit/>
          </a:bodyPr>
          <a:lstStyle/>
          <a:p>
            <a:pPr algn="ctr"/>
            <a:r>
              <a:rPr lang="ru-RU" sz="3600" b="1" dirty="0" smtClean="0"/>
              <a:t>Индекс потребительских цен (ИПЦ)</a:t>
            </a:r>
            <a:endParaRPr lang="ru-RU" sz="3600" dirty="0"/>
          </a:p>
        </p:txBody>
      </p:sp>
      <p:sp>
        <p:nvSpPr>
          <p:cNvPr id="3" name="Объект 2"/>
          <p:cNvSpPr>
            <a:spLocks noGrp="1"/>
          </p:cNvSpPr>
          <p:nvPr>
            <p:ph idx="1"/>
          </p:nvPr>
        </p:nvSpPr>
        <p:spPr>
          <a:xfrm>
            <a:off x="179512" y="1214428"/>
            <a:ext cx="4463926" cy="4057622"/>
          </a:xfrm>
        </p:spPr>
        <p:txBody>
          <a:bodyPr>
            <a:normAutofit fontScale="55000" lnSpcReduction="20000"/>
          </a:bodyPr>
          <a:lstStyle/>
          <a:p>
            <a:r>
              <a:rPr lang="ru-RU" dirty="0" smtClean="0"/>
              <a:t>Наиболее </a:t>
            </a:r>
            <a:r>
              <a:rPr lang="ru-RU" dirty="0"/>
              <a:t>широкое применение в качестве показателя инфляции находит индекс потребительских цен, известный также как ИПЦ. Этот показатель отражает стоимость стандартной корзины товаров и услуг в разные периоды времени. Рыночная корзина включает цены на продукты питания, одежду, жилье, горючее, транспорт, медицинские услуги, обучение и другие товары и услуги, необходимые в повседневной жизни. Цены на 364 отдельных категории товаров и услуг фиксируются в 21000 учреждений в 91 районе страны</a:t>
            </a:r>
            <a:r>
              <a:rPr lang="ru-RU" dirty="0" smtClean="0"/>
              <a:t>.</a:t>
            </a:r>
            <a:endParaRPr lang="ru-RU" dirty="0"/>
          </a:p>
        </p:txBody>
      </p:sp>
      <p:pic>
        <p:nvPicPr>
          <p:cNvPr id="4" name="Рисунок 3" descr="индекс2.jpg"/>
          <p:cNvPicPr>
            <a:picLocks noChangeAspect="1"/>
          </p:cNvPicPr>
          <p:nvPr/>
        </p:nvPicPr>
        <p:blipFill>
          <a:blip r:embed="rId2"/>
          <a:stretch>
            <a:fillRect/>
          </a:stretch>
        </p:blipFill>
        <p:spPr>
          <a:xfrm>
            <a:off x="4857752" y="1571618"/>
            <a:ext cx="3900647" cy="2909883"/>
          </a:xfrm>
          <a:prstGeom prst="rect">
            <a:avLst/>
          </a:prstGeom>
          <a:ln w="76200">
            <a:solidFill>
              <a:schemeClr val="accent1"/>
            </a:solidFill>
          </a:ln>
        </p:spPr>
      </p:pic>
    </p:spTree>
    <p:extLst>
      <p:ext uri="{BB962C8B-B14F-4D97-AF65-F5344CB8AC3E}">
        <p14:creationId xmlns:p14="http://schemas.microsoft.com/office/powerpoint/2010/main" xmlns="" val="4127703457"/>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179388" y="285734"/>
            <a:ext cx="8750330" cy="4986354"/>
          </a:xfrm>
        </p:spPr>
        <p:txBody>
          <a:bodyPr>
            <a:normAutofit fontScale="70000" lnSpcReduction="20000"/>
          </a:bodyPr>
          <a:lstStyle/>
          <a:p>
            <a:r>
              <a:rPr lang="ru-RU" dirty="0" smtClean="0"/>
              <a:t>Как </a:t>
            </a:r>
            <a:r>
              <a:rPr lang="ru-RU" dirty="0"/>
              <a:t>взвешиваются различные цены при построении индексов?  Очевидно было бы глупо просто складывать цены или взвешивать их массу или объем</a:t>
            </a:r>
            <a:r>
              <a:rPr lang="ru-RU" i="1" dirty="0"/>
              <a:t>. </a:t>
            </a:r>
            <a:endParaRPr lang="ru-RU" i="1" dirty="0" smtClean="0"/>
          </a:p>
          <a:p>
            <a:endParaRPr lang="ru-RU" i="1" dirty="0" smtClean="0"/>
          </a:p>
          <a:p>
            <a:endParaRPr lang="ru-RU" i="1" dirty="0" smtClean="0"/>
          </a:p>
          <a:p>
            <a:endParaRPr lang="ru-RU" i="1" dirty="0" smtClean="0"/>
          </a:p>
          <a:p>
            <a:r>
              <a:rPr lang="ru-RU" dirty="0"/>
              <a:t>В случае с ИПЦ каждому элементу назначается фиксированный вес, пропорциональный его относительной значимости в расходах потребителя; вес каждого компонента пропорционален общим расходам потребителей на этот компонент, определенным  исследованиями потребительских расходов в 1982-1984 годов. По состоянию на декабрь 1996 года расходы, связанные, с оплатой жилья, представляли самую большую категорию ИПЦ. составлявшую более 40% потребительских расходов. Для сравнения сообщим,  что затраты на покупку новых и других транспортных средств составили лишь 5% потребительских расходов.</a:t>
            </a:r>
          </a:p>
          <a:p>
            <a:endParaRPr lang="ru-RU" dirty="0"/>
          </a:p>
          <a:p>
            <a:endParaRPr lang="ru-RU" dirty="0"/>
          </a:p>
        </p:txBody>
      </p:sp>
      <p:sp>
        <p:nvSpPr>
          <p:cNvPr id="4" name="TextBox 3"/>
          <p:cNvSpPr txBox="1"/>
          <p:nvPr/>
        </p:nvSpPr>
        <p:spPr>
          <a:xfrm>
            <a:off x="500034" y="1142990"/>
            <a:ext cx="8143932" cy="769441"/>
          </a:xfrm>
          <a:prstGeom prst="rect">
            <a:avLst/>
          </a:prstGeom>
          <a:noFill/>
          <a:ln w="76200">
            <a:solidFill>
              <a:schemeClr val="accent1"/>
            </a:solidFill>
          </a:ln>
        </p:spPr>
        <p:txBody>
          <a:bodyPr wrap="square" rtlCol="0">
            <a:spAutoFit/>
          </a:bodyPr>
          <a:lstStyle/>
          <a:p>
            <a:r>
              <a:rPr lang="ru-RU" sz="2200" i="1" dirty="0" smtClean="0"/>
              <a:t>Индекс цен создается взвешиванием, согласно экономической ценности соответствующего ей блага.</a:t>
            </a:r>
            <a:endParaRPr lang="ru-RU" sz="2200" dirty="0"/>
          </a:p>
        </p:txBody>
      </p:sp>
    </p:spTree>
    <p:extLst>
      <p:ext uri="{BB962C8B-B14F-4D97-AF65-F5344CB8AC3E}">
        <p14:creationId xmlns:p14="http://schemas.microsoft.com/office/powerpoint/2010/main" xmlns="" val="4127703457"/>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357172"/>
            <a:ext cx="8472518" cy="4645041"/>
          </a:xfrm>
        </p:spPr>
        <p:txBody>
          <a:bodyPr>
            <a:normAutofit fontScale="47500" lnSpcReduction="20000"/>
          </a:bodyPr>
          <a:lstStyle/>
          <a:p>
            <a:r>
              <a:rPr lang="ru-RU" sz="3400" dirty="0"/>
              <a:t>Для иллюстрации способа измерения инфляции можно привести такой числовой пример. Предположим. потребители приобретают только три вида товаров: продукты питания, жилье и медицинские услуги. В результате гипотетических исследований можно сделать вывод, что потребители тратят 20% своего бюджета на питание. 50%- на жилье и 30%-на медицинские услуги</a:t>
            </a:r>
            <a:r>
              <a:rPr lang="ru-RU" sz="3400" dirty="0" smtClean="0"/>
              <a:t>.</a:t>
            </a:r>
          </a:p>
          <a:p>
            <a:endParaRPr lang="ru-RU" sz="3400" dirty="0"/>
          </a:p>
          <a:p>
            <a:r>
              <a:rPr lang="ru-RU" sz="3400" dirty="0"/>
              <a:t>Приняв 1998 год за </a:t>
            </a:r>
            <a:r>
              <a:rPr lang="ru-RU" sz="3400" i="1" dirty="0"/>
              <a:t>базовый</a:t>
            </a:r>
            <a:r>
              <a:rPr lang="ru-RU" sz="3400" dirty="0"/>
              <a:t>, мы приравнивались: цену каждого блага в этом году к 100, чтобы ризница единиц измерения этих благ не отразилась на индексе цен. Отсюда следует. что ИПЦ в 1998 году также равен 100: [= (0,20  х 100) + (0‚50 х 100)+(0‚30 х 100)]. После этого мы можем рассчитать индекс потребительских цен и темпы инфляции в 1999 году Предположим, что в 1999 году цены на продукты питания увеличились на 2% (т.е. до 102). на жилье - на б% (т.е. до 106) и на медицинские услуги - на 10% (т.е. до 110). Пересчитываем ИПЦ для 1999 года следующим образом</a:t>
            </a:r>
            <a:r>
              <a:rPr lang="ru-RU" sz="3400" dirty="0" smtClean="0"/>
              <a:t>:</a:t>
            </a:r>
          </a:p>
          <a:p>
            <a:endParaRPr lang="ru-RU" sz="3400" dirty="0"/>
          </a:p>
          <a:p>
            <a:r>
              <a:rPr lang="ru-RU" sz="3400" dirty="0"/>
              <a:t>ИПЦ (1999г.) = (0,20 х 102) + (0,50 х 106) + (0,30 х 110) = 106,4</a:t>
            </a:r>
            <a:r>
              <a:rPr lang="ru-RU" sz="3400" dirty="0" smtClean="0"/>
              <a:t>.</a:t>
            </a:r>
          </a:p>
          <a:p>
            <a:endParaRPr lang="ru-RU" sz="3400" dirty="0"/>
          </a:p>
          <a:p>
            <a:r>
              <a:rPr lang="ru-RU" sz="3400" dirty="0"/>
              <a:t>Иначе говоря, если 1998 год принят за базовый, в котором  ИПЦ равен 100, то в 1999 году ИПЦ составит 106,4. Темпы инфляции в 1999 году будут соответственно [(106,4 - 100) / 100] х 100 = 6,4% в год. Заметьте. что в индексе с фиксированными весами, как и в ИПЦ, </a:t>
            </a:r>
            <a:r>
              <a:rPr lang="ru-RU" sz="3400" i="1" dirty="0"/>
              <a:t>цены</a:t>
            </a:r>
            <a:r>
              <a:rPr lang="ru-RU" sz="3400" dirty="0"/>
              <a:t> из года в год меняются. а их </a:t>
            </a:r>
            <a:r>
              <a:rPr lang="ru-RU" sz="3400" i="1" dirty="0"/>
              <a:t>веса </a:t>
            </a:r>
            <a:r>
              <a:rPr lang="ru-RU" sz="3400" dirty="0"/>
              <a:t>остаются теми же.</a:t>
            </a:r>
          </a:p>
          <a:p>
            <a:endParaRPr lang="ru-RU" dirty="0"/>
          </a:p>
        </p:txBody>
      </p:sp>
    </p:spTree>
    <p:extLst>
      <p:ext uri="{BB962C8B-B14F-4D97-AF65-F5344CB8AC3E}">
        <p14:creationId xmlns:p14="http://schemas.microsoft.com/office/powerpoint/2010/main" xmlns="" val="3893924870"/>
      </p:ext>
    </p:extLst>
  </p:cSld>
  <p:clrMapOvr>
    <a:masterClrMapping/>
  </p:clrMapOvr>
  <p:transition spd="med">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Дефлятор </a:t>
            </a:r>
            <a:r>
              <a:rPr lang="ru-RU" b="1" dirty="0" smtClean="0"/>
              <a:t>ВВП</a:t>
            </a:r>
            <a:endParaRPr lang="ru-RU" dirty="0"/>
          </a:p>
        </p:txBody>
      </p:sp>
      <p:sp>
        <p:nvSpPr>
          <p:cNvPr id="3" name="Объект 2"/>
          <p:cNvSpPr>
            <a:spLocks noGrp="1"/>
          </p:cNvSpPr>
          <p:nvPr>
            <p:ph idx="1"/>
          </p:nvPr>
        </p:nvSpPr>
        <p:spPr>
          <a:xfrm>
            <a:off x="457200" y="1234678"/>
            <a:ext cx="8472518" cy="1122758"/>
          </a:xfrm>
        </p:spPr>
        <p:txBody>
          <a:bodyPr>
            <a:normAutofit fontScale="92500" lnSpcReduction="10000"/>
          </a:bodyPr>
          <a:lstStyle/>
          <a:p>
            <a:r>
              <a:rPr lang="ru-RU" sz="2600" dirty="0" smtClean="0"/>
              <a:t>Мы </a:t>
            </a:r>
            <a:r>
              <a:rPr lang="ru-RU" sz="2600" dirty="0"/>
              <a:t>уже упоминали дефлятор ВВП при рассмотрении способов расчета национального дохода и выпуска в начале этой главы. Тем не менее, </a:t>
            </a:r>
            <a:r>
              <a:rPr lang="ru-RU" sz="2600" dirty="0" smtClean="0"/>
              <a:t>напомним, что</a:t>
            </a:r>
          </a:p>
          <a:p>
            <a:endParaRPr lang="ru-RU" dirty="0" smtClean="0"/>
          </a:p>
          <a:p>
            <a:endParaRPr lang="ru-RU" dirty="0" smtClean="0"/>
          </a:p>
          <a:p>
            <a:endParaRPr lang="ru-RU" dirty="0"/>
          </a:p>
        </p:txBody>
      </p:sp>
      <p:sp>
        <p:nvSpPr>
          <p:cNvPr id="4" name="TextBox 3"/>
          <p:cNvSpPr txBox="1"/>
          <p:nvPr/>
        </p:nvSpPr>
        <p:spPr>
          <a:xfrm>
            <a:off x="642910" y="2428874"/>
            <a:ext cx="8143932" cy="2308324"/>
          </a:xfrm>
          <a:prstGeom prst="rect">
            <a:avLst/>
          </a:prstGeom>
          <a:noFill/>
          <a:ln w="76200">
            <a:solidFill>
              <a:schemeClr val="accent1"/>
            </a:solidFill>
          </a:ln>
        </p:spPr>
        <p:txBody>
          <a:bodyPr wrap="square" rtlCol="0">
            <a:spAutoFit/>
          </a:bodyPr>
          <a:lstStyle/>
          <a:p>
            <a:r>
              <a:rPr lang="ru-RU" sz="2400" i="1" dirty="0" smtClean="0"/>
              <a:t>Дефлятор ВВП - это соотношение реального и номинального ВВП, и как таковое может быть интерпретировано как средняя цена всех компонентов ВВП (потребления. инвестиций, государственных закупок и чистого экспорта), а не какого-либо отдельного компонента.</a:t>
            </a:r>
            <a:endParaRPr lang="ru-RU" sz="2400" dirty="0"/>
          </a:p>
        </p:txBody>
      </p:sp>
    </p:spTree>
    <p:extLst>
      <p:ext uri="{BB962C8B-B14F-4D97-AF65-F5344CB8AC3E}">
        <p14:creationId xmlns:p14="http://schemas.microsoft.com/office/powerpoint/2010/main" xmlns="" val="1010003408"/>
      </p:ext>
    </p:extLst>
  </p:cSld>
  <p:clrMapOvr>
    <a:masterClrMapping/>
  </p:clrMapOvr>
  <p:transition spd="med">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85720" y="500048"/>
            <a:ext cx="5214974" cy="4286280"/>
          </a:xfrm>
        </p:spPr>
        <p:txBody>
          <a:bodyPr>
            <a:normAutofit fontScale="62500" lnSpcReduction="20000"/>
          </a:bodyPr>
          <a:lstStyle/>
          <a:p>
            <a:r>
              <a:rPr lang="ru-RU" dirty="0" smtClean="0"/>
              <a:t>Этот </a:t>
            </a:r>
            <a:r>
              <a:rPr lang="ru-RU" dirty="0"/>
              <a:t>показатель отличается от ИПЦ тем, что является индексом с переменными весами, в котором учитываются изменения в структуре потребления различных товаров. Кроме того, существуют дефляторы для таких компонентов ВВП‚ как расходы на инвестиционные товары, личное потребление и т.д., которые используются в качестве дополнения и ИПЦ. Выше в этой главе указывалось также, что Министерство торговли ввело последовательно взвешиваемые индексы цен, в которых изменяются веса для каждого периода, чтобы отразить изменения в структуре расходов.</a:t>
            </a:r>
          </a:p>
          <a:p>
            <a:endParaRPr lang="ru-RU" dirty="0"/>
          </a:p>
        </p:txBody>
      </p:sp>
      <p:pic>
        <p:nvPicPr>
          <p:cNvPr id="7" name="Рисунок 6" descr="весы.jpg"/>
          <p:cNvPicPr>
            <a:picLocks noChangeAspect="1"/>
          </p:cNvPicPr>
          <p:nvPr/>
        </p:nvPicPr>
        <p:blipFill>
          <a:blip r:embed="rId2"/>
          <a:stretch>
            <a:fillRect/>
          </a:stretch>
        </p:blipFill>
        <p:spPr>
          <a:xfrm>
            <a:off x="5572132" y="1500180"/>
            <a:ext cx="3071827" cy="2311185"/>
          </a:xfrm>
          <a:prstGeom prst="rect">
            <a:avLst/>
          </a:prstGeom>
          <a:ln w="76200">
            <a:solidFill>
              <a:schemeClr val="accent1"/>
            </a:solidFill>
          </a:ln>
        </p:spPr>
      </p:pic>
    </p:spTree>
    <p:extLst>
      <p:ext uri="{BB962C8B-B14F-4D97-AF65-F5344CB8AC3E}">
        <p14:creationId xmlns:p14="http://schemas.microsoft.com/office/powerpoint/2010/main" xmlns="" val="1010003408"/>
      </p:ext>
    </p:extLst>
  </p:cSld>
  <p:clrMapOvr>
    <a:masterClrMapping/>
  </p:clrMapOvr>
  <p:transition spd="med">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Индексы цен </a:t>
            </a:r>
            <a:r>
              <a:rPr lang="ru-RU" b="1" dirty="0" smtClean="0"/>
              <a:t>производителей</a:t>
            </a:r>
            <a:endParaRPr lang="ru-RU" dirty="0"/>
          </a:p>
        </p:txBody>
      </p:sp>
      <p:sp>
        <p:nvSpPr>
          <p:cNvPr id="3" name="Объект 2"/>
          <p:cNvSpPr>
            <a:spLocks noGrp="1"/>
          </p:cNvSpPr>
          <p:nvPr>
            <p:ph idx="1"/>
          </p:nvPr>
        </p:nvSpPr>
        <p:spPr/>
        <p:txBody>
          <a:bodyPr>
            <a:normAutofit fontScale="70000" lnSpcReduction="20000"/>
          </a:bodyPr>
          <a:lstStyle/>
          <a:p>
            <a:pPr algn="just"/>
            <a:r>
              <a:rPr lang="ru-RU" dirty="0" smtClean="0"/>
              <a:t>Этот </a:t>
            </a:r>
            <a:r>
              <a:rPr lang="ru-RU" dirty="0"/>
              <a:t>индекс, введенный в 1890 году. является старейшим из статистических показателей, публикуемых Министерством труда. Он отражает уровень цен на стадии оптовой продажи или производства. Он включает в себя около 3400 цен на различные товары. в том числе на продукты питания и продукцию добывающей и обрабатывающей промышленности. Использование фиксированных весов при расчете индексов цен производителей основано на величине чистых продаж каждого блага. Благодаря высокой степени детализации эти индексы находят широкое применение в среде производителей.</a:t>
            </a:r>
          </a:p>
          <a:p>
            <a:endParaRPr lang="ru-RU" dirty="0"/>
          </a:p>
        </p:txBody>
      </p:sp>
    </p:spTree>
    <p:extLst>
      <p:ext uri="{BB962C8B-B14F-4D97-AF65-F5344CB8AC3E}">
        <p14:creationId xmlns:p14="http://schemas.microsoft.com/office/powerpoint/2010/main" xmlns="" val="1462127247"/>
      </p:ext>
    </p:extLst>
  </p:cSld>
  <p:clrMapOvr>
    <a:masterClrMapping/>
  </p:clrMapOvr>
  <p:transition spd="med">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2800" b="1" dirty="0">
                <a:effectLst>
                  <a:outerShdw blurRad="38100" dist="38100" dir="2700000" algn="tl">
                    <a:srgbClr val="000000">
                      <a:alpha val="43137"/>
                    </a:srgbClr>
                  </a:outerShdw>
                </a:effectLst>
              </a:rPr>
              <a:t>Повышение цен приводит к недооценке экономического </a:t>
            </a:r>
            <a:r>
              <a:rPr lang="ru-RU" sz="2800" b="1" dirty="0" smtClean="0">
                <a:effectLst>
                  <a:outerShdw blurRad="38100" dist="38100" dir="2700000" algn="tl">
                    <a:srgbClr val="000000">
                      <a:alpha val="43137"/>
                    </a:srgbClr>
                  </a:outerShdw>
                </a:effectLst>
              </a:rPr>
              <a:t>роста</a:t>
            </a:r>
            <a:endParaRPr lang="ru-RU" sz="2800" dirty="0"/>
          </a:p>
        </p:txBody>
      </p:sp>
      <p:sp>
        <p:nvSpPr>
          <p:cNvPr id="3" name="Объект 2"/>
          <p:cNvSpPr>
            <a:spLocks noGrp="1"/>
          </p:cNvSpPr>
          <p:nvPr>
            <p:ph idx="1"/>
          </p:nvPr>
        </p:nvSpPr>
        <p:spPr>
          <a:xfrm>
            <a:off x="285720" y="1071552"/>
            <a:ext cx="5357850" cy="3857634"/>
          </a:xfrm>
        </p:spPr>
        <p:txBody>
          <a:bodyPr>
            <a:noAutofit/>
          </a:bodyPr>
          <a:lstStyle/>
          <a:p>
            <a:pPr algn="just"/>
            <a:r>
              <a:rPr lang="ru-RU" sz="1700" dirty="0"/>
              <a:t>Несмотря на огромное положительное влияние индексов цен (например. ИПЦ), они не лишены определенных недостатков. Использование индексов цен связано с некоторыми проблемами. Одной из них является </a:t>
            </a:r>
            <a:r>
              <a:rPr lang="ru-RU" sz="1700" i="1" dirty="0"/>
              <a:t>проблема</a:t>
            </a:r>
            <a:r>
              <a:rPr lang="ru-RU" sz="1700" dirty="0"/>
              <a:t>, которая связана с выбором подходящего периода для базового года. Вспомните, что ИПЦ (индекс цен на потребительские товары)  использует фиксированные веса для каждого товара. В результате стоимость жизни несколько завышается, если учесть ситуацию, при которой потребители вместо относительно дорогих товаров начинают покупать относительно недорогие товары</a:t>
            </a:r>
            <a:r>
              <a:rPr lang="ru-RU" sz="1700" dirty="0" smtClean="0"/>
              <a:t>.</a:t>
            </a:r>
            <a:endParaRPr lang="ru-RU" sz="1700" dirty="0"/>
          </a:p>
        </p:txBody>
      </p:sp>
      <p:pic>
        <p:nvPicPr>
          <p:cNvPr id="4" name="Рисунок 3" descr="302123.jpg"/>
          <p:cNvPicPr>
            <a:picLocks noChangeAspect="1"/>
          </p:cNvPicPr>
          <p:nvPr/>
        </p:nvPicPr>
        <p:blipFill>
          <a:blip r:embed="rId2"/>
          <a:stretch>
            <a:fillRect/>
          </a:stretch>
        </p:blipFill>
        <p:spPr>
          <a:xfrm>
            <a:off x="5786446" y="1428742"/>
            <a:ext cx="2928958" cy="3261149"/>
          </a:xfrm>
          <a:prstGeom prst="rect">
            <a:avLst/>
          </a:prstGeom>
          <a:ln w="76200">
            <a:solidFill>
              <a:schemeClr val="accent1"/>
            </a:solidFill>
          </a:ln>
        </p:spPr>
      </p:pic>
    </p:spTree>
    <p:extLst>
      <p:ext uri="{BB962C8B-B14F-4D97-AF65-F5344CB8AC3E}">
        <p14:creationId xmlns:p14="http://schemas.microsoft.com/office/powerpoint/2010/main" xmlns="" val="3128962629"/>
      </p:ext>
    </p:extLst>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457200" y="214296"/>
            <a:ext cx="4686304" cy="4714909"/>
          </a:xfrm>
        </p:spPr>
        <p:txBody>
          <a:bodyPr>
            <a:normAutofit fontScale="47500" lnSpcReduction="20000"/>
          </a:bodyPr>
          <a:lstStyle/>
          <a:p>
            <a:pPr algn="just"/>
            <a:r>
              <a:rPr lang="ru-RU" sz="3600" dirty="0" smtClean="0"/>
              <a:t>Эту </a:t>
            </a:r>
            <a:r>
              <a:rPr lang="ru-RU" sz="3600" dirty="0"/>
              <a:t>проблему хорошо иллюстрирует случай с ценами на бензин. Когда в 70-е годы резко возросли цены на бензин, люди начали изыскивать способы сэкономить, покупая малолитражные автомобили и более экономно пользуясь своими автомобилями. Тем не менее, в ИПЦ предполагалось, что потребители покупают то же количество бензина, что и прежде, несмотря на то, что цены на бензин повысились почти в три раза. Общий рост стоимости жизни был, таким образом, сильно завышен. Статистики придумали способы минимизации подобных проблем с индексами на основе различных методов взвешивания ( например, последовательное взвешивание), которые мы уже обсуждали, но для индекса цен на потребительские товары эти альтернативные подходы так и не были использованы.</a:t>
            </a:r>
          </a:p>
          <a:p>
            <a:endParaRPr lang="ru-RU" dirty="0"/>
          </a:p>
        </p:txBody>
      </p:sp>
      <p:pic>
        <p:nvPicPr>
          <p:cNvPr id="4" name="Рисунок 3" descr="бензин.jpg"/>
          <p:cNvPicPr>
            <a:picLocks noChangeAspect="1"/>
          </p:cNvPicPr>
          <p:nvPr/>
        </p:nvPicPr>
        <p:blipFill>
          <a:blip r:embed="rId2"/>
          <a:stretch>
            <a:fillRect/>
          </a:stretch>
        </p:blipFill>
        <p:spPr>
          <a:xfrm>
            <a:off x="5286380" y="1357304"/>
            <a:ext cx="3317163" cy="2500311"/>
          </a:xfrm>
          <a:prstGeom prst="rect">
            <a:avLst/>
          </a:prstGeom>
          <a:ln w="76200">
            <a:solidFill>
              <a:schemeClr val="accent1"/>
            </a:solidFill>
          </a:ln>
        </p:spPr>
      </p:pic>
    </p:spTree>
    <p:extLst>
      <p:ext uri="{BB962C8B-B14F-4D97-AF65-F5344CB8AC3E}">
        <p14:creationId xmlns:p14="http://schemas.microsoft.com/office/powerpoint/2010/main" xmlns="" val="3128962629"/>
      </p:ext>
    </p:extLst>
  </p:cSld>
  <p:clrMapOvr>
    <a:masterClrMapping/>
  </p:clrMapOvr>
  <p:transition spd="med">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260350" y="285735"/>
            <a:ext cx="8597930" cy="4643469"/>
          </a:xfrm>
        </p:spPr>
        <p:txBody>
          <a:bodyPr>
            <a:normAutofit fontScale="32500" lnSpcReduction="20000"/>
          </a:bodyPr>
          <a:lstStyle/>
          <a:p>
            <a:pPr algn="just"/>
            <a:r>
              <a:rPr lang="ru-RU" sz="4900" dirty="0"/>
              <a:t>Более важная проблема возникает вследствие трудности точного выбора индексов цен с целью отражения вклада </a:t>
            </a:r>
            <a:r>
              <a:rPr lang="ru-RU" sz="4900" i="1" dirty="0"/>
              <a:t>новых и усовершенствованных товаров и услуг. </a:t>
            </a:r>
            <a:r>
              <a:rPr lang="ru-RU" sz="4900" dirty="0"/>
              <a:t>Эту проблему мы попытаемся проиллюстрировать соответствующим примером. В последние годы у потребителей появилась возможность приобретать компактные люминесцентные лампы освещения, при использовании этих ламп свет обходится потребителю примерно в четыре раза дешевле, чем при использовании обычных ламп накаливания. Однако ни в одном из индексов цен это улучшение качества товара не учитывается. Аналогично, замена долгоиграющих пластинок компакт-дисками, замена обычного эфирного телевидение с его немногочисленными и низкокачественными каналами на спутниковое и кабельное телевидение, обеспечивающее прием сотен каналов с высоким качеством изображения, замена автомобильных и железнодорожных перевозок на авиаперевозки и появление многих тысяч других товаров и услуг повышенного качества – все эти изменения никак не отразились на индексах цен</a:t>
            </a:r>
            <a:r>
              <a:rPr lang="ru-RU" sz="4900" dirty="0" smtClean="0"/>
              <a:t>.</a:t>
            </a:r>
          </a:p>
          <a:p>
            <a:pPr algn="just"/>
            <a:endParaRPr lang="ru-RU" sz="4900" dirty="0"/>
          </a:p>
          <a:p>
            <a:pPr algn="just"/>
            <a:r>
              <a:rPr lang="ru-RU" sz="4900" dirty="0"/>
              <a:t>Недавно проведенные исследования показали, что если бы изменения качества были надлежащим образом отражены в индексах цен, ИПЦ возрастал бы в последние годы не так быстро. Эта проблема особенно важна в сфере медицинского обслуживания. В этой сфере в 80-е годы наблюдается резкий скачок цен, тем не менее, мы не располагаем адекватной мерой качества медицинского обслуживания, и действующий ИПЦ полностью игнорирует появление новой продукции, например лекарственных препаратов, которые позволяют избежать нежелательного и дорогостоящего хирургического вмешательства. </a:t>
            </a:r>
          </a:p>
          <a:p>
            <a:endParaRPr lang="ru-RU" dirty="0"/>
          </a:p>
        </p:txBody>
      </p:sp>
    </p:spTree>
    <p:extLst>
      <p:ext uri="{BB962C8B-B14F-4D97-AF65-F5344CB8AC3E}">
        <p14:creationId xmlns:p14="http://schemas.microsoft.com/office/powerpoint/2010/main" xmlns="" val="1973455827"/>
      </p:ext>
    </p:extLst>
  </p:cSld>
  <p:clrMapOvr>
    <a:masterClrMapping/>
  </p:clrMapOvr>
  <p:transition spd="med">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57159" y="285734"/>
            <a:ext cx="8572560" cy="4643469"/>
          </a:xfrm>
        </p:spPr>
        <p:txBody>
          <a:bodyPr>
            <a:normAutofit fontScale="32500" lnSpcReduction="20000"/>
          </a:bodyPr>
          <a:lstStyle/>
          <a:p>
            <a:pPr algn="just"/>
            <a:r>
              <a:rPr lang="ru-RU" sz="4900" dirty="0"/>
              <a:t>Группа выдающихся экономистов под руководством Майкла </a:t>
            </a:r>
            <a:r>
              <a:rPr lang="ru-RU" sz="4900" dirty="0" err="1"/>
              <a:t>Боскина</a:t>
            </a:r>
            <a:r>
              <a:rPr lang="ru-RU" sz="4900" dirty="0"/>
              <a:t> (</a:t>
            </a:r>
            <a:r>
              <a:rPr lang="en-US" sz="4900" dirty="0" err="1"/>
              <a:t>Mikhael</a:t>
            </a:r>
            <a:r>
              <a:rPr lang="en-US" sz="4900" dirty="0"/>
              <a:t> </a:t>
            </a:r>
            <a:r>
              <a:rPr lang="en-US" sz="4900" dirty="0" err="1"/>
              <a:t>Boskin</a:t>
            </a:r>
            <a:r>
              <a:rPr lang="ru-RU" sz="4900" dirty="0"/>
              <a:t>) (главный консультант по экономическим вопросам президента Джорджа Буша) из </a:t>
            </a:r>
            <a:r>
              <a:rPr lang="ru-RU" sz="4900" dirty="0" err="1"/>
              <a:t>Стэнфордского</a:t>
            </a:r>
            <a:r>
              <a:rPr lang="ru-RU" sz="4900" dirty="0"/>
              <a:t> университета недавно установила, что сдвиг ИПЦ вверх составлял несколько большую величину, чем 1% в год. Эта малая величина таи в себе большой скрытый смысл. Она указывает, что реальные значения объемов производства могли оказаться </a:t>
            </a:r>
            <a:r>
              <a:rPr lang="ru-RU" sz="4900" i="1" dirty="0"/>
              <a:t>заниженными</a:t>
            </a:r>
            <a:r>
              <a:rPr lang="ru-RU" sz="4900" dirty="0"/>
              <a:t> (</a:t>
            </a:r>
            <a:r>
              <a:rPr lang="ru-RU" sz="4900" dirty="0" err="1"/>
              <a:t>передефлированными</a:t>
            </a:r>
            <a:r>
              <a:rPr lang="ru-RU" sz="4900" dirty="0"/>
              <a:t>) примерно на ту же величину. Если бы сдвиг ИПЦ дошел до величины дефлятора ВВП, тогда в течение последних двух десятилетий объем произведенной продукции на один рабочий час в Соединенных Штатах повышался бы на 2% в год, как указывалось в официальных государственных отчетах</a:t>
            </a:r>
            <a:r>
              <a:rPr lang="ru-RU" sz="4900" dirty="0" smtClean="0"/>
              <a:t>.</a:t>
            </a:r>
          </a:p>
          <a:p>
            <a:pPr algn="just"/>
            <a:endParaRPr lang="ru-RU" sz="4900" dirty="0"/>
          </a:p>
          <a:p>
            <a:pPr algn="just"/>
            <a:r>
              <a:rPr lang="ru-RU" sz="4900" dirty="0"/>
              <a:t>Этот результат также указывает на то, что корректировки стоимости жизни ( заложенные в системе социального обеспечения и многих трудовых соглашениях) обеспечили людям избыточную компенсацию изменения стоимости жизни. группа </a:t>
            </a:r>
            <a:r>
              <a:rPr lang="ru-RU" sz="4900" dirty="0" err="1"/>
              <a:t>Боскина</a:t>
            </a:r>
            <a:r>
              <a:rPr lang="ru-RU" sz="4900" dirty="0"/>
              <a:t> установила, что если бы государство индексировало свои социальные программы в соответствии с </a:t>
            </a:r>
            <a:r>
              <a:rPr lang="ru-RU" sz="4900" i="1" dirty="0"/>
              <a:t>их</a:t>
            </a:r>
            <a:r>
              <a:rPr lang="ru-RU" sz="4900" dirty="0"/>
              <a:t> оценкой смещения, а не пользовалось действующим значением ИПЦ, это позволило бы к 2008 году сократить государственный дефицит на 180 млрд. долл. и снизить государственный долг США более чем на 1 трлн. долл. Эти выкладки показывают, что экономика государственной отчетности и индексов уже перестала быть набором хитроумных концепций, представляющих интерес лишь узкого круга посвященных. Тщательный выбор индексов цен и объемов производства влияет на бюджет нашего государства, наши пенсионные программы и даже на способ, которым мы оцениваем функционирование нашей национальной экономики.</a:t>
            </a:r>
          </a:p>
          <a:p>
            <a:endParaRPr lang="ru-RU" dirty="0"/>
          </a:p>
        </p:txBody>
      </p:sp>
    </p:spTree>
    <p:extLst>
      <p:ext uri="{BB962C8B-B14F-4D97-AF65-F5344CB8AC3E}">
        <p14:creationId xmlns:p14="http://schemas.microsoft.com/office/powerpoint/2010/main" xmlns="" val="3816096168"/>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1021</TotalTime>
  <Words>15430</Words>
  <Application>Microsoft Office PowerPoint</Application>
  <PresentationFormat>Экран (16:9)</PresentationFormat>
  <Paragraphs>999</Paragraphs>
  <Slides>112</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112</vt:i4>
      </vt:variant>
    </vt:vector>
  </HeadingPairs>
  <TitlesOfParts>
    <vt:vector size="114" baseType="lpstr">
      <vt:lpstr>Литейная</vt:lpstr>
      <vt:lpstr>Equation</vt:lpstr>
      <vt:lpstr>Измерение экономической активности</vt:lpstr>
      <vt:lpstr>Предисловие</vt:lpstr>
      <vt:lpstr>Слайд 3</vt:lpstr>
      <vt:lpstr>ВВП: ПОКАЗАТЕЛЬ ЭФФЕКТИВНОСТИ ЭКОНОМИКИ</vt:lpstr>
      <vt:lpstr>ВВП: ПОКАЗАТЕЛЬ ЭФФЕКТИВНОСТИ ЭКОНОМИКИ</vt:lpstr>
      <vt:lpstr>Слайд 6</vt:lpstr>
      <vt:lpstr>    ДВА ИЗМЕРЕНИЯ ПРОДУКТА: ПОТОК ТОВАРОВ И ПОТОК ЗАРАБОТКОВ</vt:lpstr>
      <vt:lpstr>    ДВА ИЗМЕРЕНИЯ ПРОДУКТА: ПОТОК ТОВАРОВ И ПОТОК ЗАРАБОТКОВ</vt:lpstr>
      <vt:lpstr>Слайд 9</vt:lpstr>
      <vt:lpstr>Способ измерения ВВП на основе потока товаров </vt:lpstr>
      <vt:lpstr>   Способ измерения ВВП на основе заработков или издержек</vt:lpstr>
      <vt:lpstr>Равнозначность двух подходов.</vt:lpstr>
      <vt:lpstr>Система национальных счетов и система учета предприятия</vt:lpstr>
      <vt:lpstr>Слайд 14</vt:lpstr>
      <vt:lpstr>Проблема «двойного счета»</vt:lpstr>
      <vt:lpstr>Слайд 16</vt:lpstr>
      <vt:lpstr>Добавленная стоимость</vt:lpstr>
      <vt:lpstr>Слайд 18</vt:lpstr>
      <vt:lpstr>Слайд 19</vt:lpstr>
      <vt:lpstr>Слайд 20</vt:lpstr>
      <vt:lpstr>Слайд 21</vt:lpstr>
      <vt:lpstr>Слайд 22</vt:lpstr>
      <vt:lpstr>СИСТЕМА НАЦИОНАЛЬНЫХ СЧЕТОВ</vt:lpstr>
      <vt:lpstr>Слайд 24</vt:lpstr>
      <vt:lpstr>Реальный и номинальный ВВП: «дефлирование» ВВП с помощью индекса цен</vt:lpstr>
      <vt:lpstr>Слайд 26</vt:lpstr>
      <vt:lpstr>Слайд 27</vt:lpstr>
      <vt:lpstr>Слайд 28</vt:lpstr>
      <vt:lpstr>Слайд 29</vt:lpstr>
      <vt:lpstr>Слайд 30</vt:lpstr>
      <vt:lpstr>Слайд 31</vt:lpstr>
      <vt:lpstr>Слайд 32</vt:lpstr>
      <vt:lpstr>Слайд 33</vt:lpstr>
      <vt:lpstr>Инвестиции и формирование капитала</vt:lpstr>
      <vt:lpstr>Реальные инвестиции</vt:lpstr>
      <vt:lpstr>Слайд 36</vt:lpstr>
      <vt:lpstr>Чистые и валовые инвестиции</vt:lpstr>
      <vt:lpstr>Слайд 38</vt:lpstr>
      <vt:lpstr>Слайд 39</vt:lpstr>
      <vt:lpstr>Слайд 40</vt:lpstr>
      <vt:lpstr>Государство</vt:lpstr>
      <vt:lpstr>Исключение трансфертных платежей</vt:lpstr>
      <vt:lpstr>Государственные трансфертные платежи</vt:lpstr>
      <vt:lpstr>Налоги</vt:lpstr>
      <vt:lpstr>Чистый экспорт</vt:lpstr>
      <vt:lpstr>Слайд 46</vt:lpstr>
      <vt:lpstr>Попробуем сосчитать</vt:lpstr>
      <vt:lpstr>Упрощение</vt:lpstr>
      <vt:lpstr>Валовой внутренний продукт, чистый внутренний продукт и валовой национальный продукт</vt:lpstr>
      <vt:lpstr>Слайд 50</vt:lpstr>
      <vt:lpstr>Слайд 51</vt:lpstr>
      <vt:lpstr>Основные показатели системы национальных счетов</vt:lpstr>
      <vt:lpstr>ВВП и ЧВП: обратимся к цифрам</vt:lpstr>
      <vt:lpstr>Подход на основе потока товаров (расходов)</vt:lpstr>
      <vt:lpstr>Слайд 55</vt:lpstr>
      <vt:lpstr>Слайд 56</vt:lpstr>
      <vt:lpstr>Подход на основе потока издержек (доходов)</vt:lpstr>
      <vt:lpstr>Слайд 58</vt:lpstr>
      <vt:lpstr>Слайд 59</vt:lpstr>
      <vt:lpstr>Слайд 60</vt:lpstr>
      <vt:lpstr>Слайд 61</vt:lpstr>
      <vt:lpstr>Слайд 62</vt:lpstr>
      <vt:lpstr>Слайд 63</vt:lpstr>
      <vt:lpstr>Слайд 64</vt:lpstr>
      <vt:lpstr>Слайд 65</vt:lpstr>
      <vt:lpstr>От ВВП - к располагаемому доходу</vt:lpstr>
      <vt:lpstr>Национальный доход</vt:lpstr>
      <vt:lpstr>Слайд 68</vt:lpstr>
      <vt:lpstr>Слайд 69</vt:lpstr>
      <vt:lpstr>Располагаемый доход</vt:lpstr>
      <vt:lpstr>Слайд 71</vt:lpstr>
      <vt:lpstr>Слайд 72</vt:lpstr>
      <vt:lpstr>Равенство сбережений и инвестиций</vt:lpstr>
      <vt:lpstr>Слайд 74</vt:lpstr>
      <vt:lpstr>Слайд 75</vt:lpstr>
      <vt:lpstr>Слайд 76</vt:lpstr>
      <vt:lpstr>Слайд 77</vt:lpstr>
      <vt:lpstr>Слайд 78</vt:lpstr>
      <vt:lpstr>ЧТО СКРЫВАЕТСЯ ЗА СИСТЕМОЙ НАЦИОНАЛЬНЫХ СЧЕТОВ</vt:lpstr>
      <vt:lpstr>Слайд 80</vt:lpstr>
      <vt:lpstr>Плюс: теневая экономика</vt:lpstr>
      <vt:lpstr>Слайд 82</vt:lpstr>
      <vt:lpstr>Слайд 83</vt:lpstr>
      <vt:lpstr>Минус: загрязнение окружающей среды</vt:lpstr>
      <vt:lpstr>Слайд 85</vt:lpstr>
      <vt:lpstr>Слайд 86</vt:lpstr>
      <vt:lpstr>ИНДЕКСЫ ЦЕН И ИНФЛЯЦИЯ</vt:lpstr>
      <vt:lpstr>Слайд 88</vt:lpstr>
      <vt:lpstr>Индексы цен</vt:lpstr>
      <vt:lpstr>Индекс потребительских цен (ИПЦ)</vt:lpstr>
      <vt:lpstr>Слайд 91</vt:lpstr>
      <vt:lpstr>Слайд 92</vt:lpstr>
      <vt:lpstr>Дефлятор ВВП</vt:lpstr>
      <vt:lpstr>Слайд 94</vt:lpstr>
      <vt:lpstr>Индексы цен производителей</vt:lpstr>
      <vt:lpstr>Повышение цен приводит к недооценке экономического роста</vt:lpstr>
      <vt:lpstr>Слайд 97</vt:lpstr>
      <vt:lpstr>Слайд 98</vt:lpstr>
      <vt:lpstr>Слайд 99</vt:lpstr>
      <vt:lpstr>ОЦЕНКА ОТЧЕТНОСТИ</vt:lpstr>
      <vt:lpstr>Слайд 101</vt:lpstr>
      <vt:lpstr>РЕЗЮМЕ</vt:lpstr>
      <vt:lpstr>РЕЗЮМЕ</vt:lpstr>
      <vt:lpstr>РЕЗЮМЕ</vt:lpstr>
      <vt:lpstr>РЕЗЮМЕ</vt:lpstr>
      <vt:lpstr>РЕЗЮМЕ</vt:lpstr>
      <vt:lpstr>КЛЮЧЕВЫЕ ПОНЯТИЯ</vt:lpstr>
      <vt:lpstr>ВОПРОСЫ ДЛЯ ОБСУЖДЕНИЯ</vt:lpstr>
      <vt:lpstr>ВОПРОСЫ ДЛЯ ОБСУЖДЕНИЯ</vt:lpstr>
      <vt:lpstr>ВОПРОСЫ ДЛЯ ОБСУЖДЕНИЯ</vt:lpstr>
      <vt:lpstr>ВОПРОСЫ ДЛЯ ОБСУЖДЕНИЯ</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Измерение экономической активности</dc:title>
  <dc:creator>Станислав</dc:creator>
  <cp:lastModifiedBy>Пономарев</cp:lastModifiedBy>
  <cp:revision>114</cp:revision>
  <dcterms:created xsi:type="dcterms:W3CDTF">2013-12-17T00:59:15Z</dcterms:created>
  <dcterms:modified xsi:type="dcterms:W3CDTF">2014-04-29T07:14:11Z</dcterms:modified>
</cp:coreProperties>
</file>